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80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move the slide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2000" b="0" strike="noStrike" spc="-1">
                <a:latin typeface="Arial"/>
              </a:rPr>
              <a:t>Click to edit the notes format</a:t>
            </a:r>
          </a:p>
        </p:txBody>
      </p:sp>
      <p:sp>
        <p:nvSpPr>
          <p:cNvPr id="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en-US" sz="1400" b="0" strike="noStrike" spc="-1">
                <a:latin typeface="Times New Roman"/>
              </a:rPr>
              <a:t>&lt;header&gt;</a:t>
            </a:r>
          </a:p>
        </p:txBody>
      </p:sp>
      <p:sp>
        <p:nvSpPr>
          <p:cNvPr id="41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en-US" sz="1400" b="0" strike="noStrike" spc="-1">
                <a:latin typeface="Times New Roman"/>
              </a:rPr>
              <a:t>&lt;date/time&gt;</a:t>
            </a:r>
          </a:p>
        </p:txBody>
      </p:sp>
      <p:sp>
        <p:nvSpPr>
          <p:cNvPr id="42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en-US" sz="1400" b="0" strike="noStrike" spc="-1">
                <a:latin typeface="Times New Roman"/>
              </a:defRPr>
            </a:lvl1pPr>
          </a:lstStyle>
          <a:p>
            <a:r>
              <a:rPr lang="en-US" sz="1400" b="0" strike="noStrike" spc="-1">
                <a:latin typeface="Times New Roman"/>
              </a:rPr>
              <a:t>&lt;footer&gt;</a:t>
            </a:r>
          </a:p>
        </p:txBody>
      </p:sp>
      <p:sp>
        <p:nvSpPr>
          <p:cNvPr id="43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en-US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2D9A77B3-0B5C-4990-91BB-4676A3A381F7}" type="slidenum">
              <a:rPr lang="en-US" sz="1400" b="0" strike="noStrike" spc="-1">
                <a:latin typeface="Times New Roman"/>
              </a:rPr>
              <a:t>‹N°›</a:t>
            </a:fld>
            <a:endParaRPr lang="en-US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24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D369FAC-61E2-493A-AE91-CFDEB34A50C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A6EFDB5-D80F-4A42-9941-8D350897FF8C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200D1DD-539C-47BF-9421-0FDF126B3714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33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7E6BD05-0227-4ADB-A8B1-E46D680DA57A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4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B090800-11D8-49D1-901E-43C0E08B73B9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5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963873B-DF6D-4943-BEAF-4DD3C0144C5B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42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BBC328A-A775-47FB-9BA2-2535F67B2A66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7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en-US" sz="2000" b="0" strike="noStrike" spc="-1">
              <a:latin typeface="Arial"/>
            </a:endParaRPr>
          </a:p>
        </p:txBody>
      </p:sp>
      <p:sp>
        <p:nvSpPr>
          <p:cNvPr id="245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en-US" sz="1200" b="0" strike="noStrike" spc="-1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BF4C040-1234-4AB0-8824-F5F34F387075}" type="slidenum">
              <a:rPr lang="en-US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8</a:t>
            </a:fld>
            <a:endParaRPr lang="en-US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n-U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strike="noStrike" spc="-1">
                <a:solidFill>
                  <a:srgbClr val="000000"/>
                </a:solidFill>
                <a:latin typeface="Calibr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0"/>
          <p:cNvSpPr/>
          <p:nvPr/>
        </p:nvSpPr>
        <p:spPr>
          <a:xfrm>
            <a:off x="0" y="274320"/>
            <a:ext cx="9143640" cy="72720"/>
          </a:xfrm>
          <a:prstGeom prst="rect">
            <a:avLst/>
          </a:prstGeom>
          <a:solidFill>
            <a:srgbClr val="0072CE">
              <a:alpha val="4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5" name="Shape 1"/>
          <p:cNvSpPr/>
          <p:nvPr/>
        </p:nvSpPr>
        <p:spPr>
          <a:xfrm>
            <a:off x="0" y="868680"/>
            <a:ext cx="9143640" cy="72720"/>
          </a:xfrm>
          <a:prstGeom prst="rect">
            <a:avLst/>
          </a:prstGeom>
          <a:solidFill>
            <a:srgbClr val="0072CE">
              <a:alpha val="7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6" name="Shape 2"/>
          <p:cNvSpPr/>
          <p:nvPr/>
        </p:nvSpPr>
        <p:spPr>
          <a:xfrm>
            <a:off x="0" y="1463040"/>
            <a:ext cx="9143640" cy="72720"/>
          </a:xfrm>
          <a:prstGeom prst="rect">
            <a:avLst/>
          </a:prstGeom>
          <a:solidFill>
            <a:srgbClr val="0072CE">
              <a:alpha val="10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Shape 3"/>
          <p:cNvSpPr/>
          <p:nvPr/>
        </p:nvSpPr>
        <p:spPr>
          <a:xfrm>
            <a:off x="0" y="2057400"/>
            <a:ext cx="9143640" cy="72720"/>
          </a:xfrm>
          <a:prstGeom prst="rect">
            <a:avLst/>
          </a:prstGeom>
          <a:solidFill>
            <a:srgbClr val="0072CE">
              <a:alpha val="4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8" name="Shape 4"/>
          <p:cNvSpPr/>
          <p:nvPr/>
        </p:nvSpPr>
        <p:spPr>
          <a:xfrm>
            <a:off x="0" y="2651760"/>
            <a:ext cx="9143640" cy="72720"/>
          </a:xfrm>
          <a:prstGeom prst="rect">
            <a:avLst/>
          </a:prstGeom>
          <a:solidFill>
            <a:srgbClr val="0072CE">
              <a:alpha val="7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9" name="Shape 5"/>
          <p:cNvSpPr/>
          <p:nvPr/>
        </p:nvSpPr>
        <p:spPr>
          <a:xfrm>
            <a:off x="0" y="3246120"/>
            <a:ext cx="9143640" cy="72720"/>
          </a:xfrm>
          <a:prstGeom prst="rect">
            <a:avLst/>
          </a:prstGeom>
          <a:solidFill>
            <a:srgbClr val="0072CE">
              <a:alpha val="10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0" name="Shape 6"/>
          <p:cNvSpPr/>
          <p:nvPr/>
        </p:nvSpPr>
        <p:spPr>
          <a:xfrm>
            <a:off x="0" y="3840480"/>
            <a:ext cx="9143640" cy="72720"/>
          </a:xfrm>
          <a:prstGeom prst="rect">
            <a:avLst/>
          </a:prstGeom>
          <a:solidFill>
            <a:srgbClr val="0072CE">
              <a:alpha val="4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1" name="Shape 7"/>
          <p:cNvSpPr/>
          <p:nvPr/>
        </p:nvSpPr>
        <p:spPr>
          <a:xfrm>
            <a:off x="0" y="4434840"/>
            <a:ext cx="9143640" cy="72720"/>
          </a:xfrm>
          <a:prstGeom prst="rect">
            <a:avLst/>
          </a:prstGeom>
          <a:solidFill>
            <a:srgbClr val="0072CE">
              <a:alpha val="7000"/>
            </a:srgbClr>
          </a:solidFill>
          <a:ln w="12700">
            <a:solidFill>
              <a:srgbClr val="0072CE">
                <a:alpha val="5000"/>
              </a:srgb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Text 8"/>
          <p:cNvSpPr/>
          <p:nvPr/>
        </p:nvSpPr>
        <p:spPr>
          <a:xfrm>
            <a:off x="457200" y="731520"/>
            <a:ext cx="82292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200" b="1" strike="noStrike" spc="398">
                <a:solidFill>
                  <a:srgbClr val="FFFFFF"/>
                </a:solidFill>
                <a:latin typeface="Calibri"/>
                <a:ea typeface="Calibri"/>
              </a:rPr>
              <a:t>RESTEZ VIGILANTS</a:t>
            </a:r>
            <a:endParaRPr lang="en-US" sz="5200" b="0" strike="noStrike" spc="-1">
              <a:latin typeface="Arial"/>
            </a:endParaRPr>
          </a:p>
        </p:txBody>
      </p:sp>
      <p:sp>
        <p:nvSpPr>
          <p:cNvPr id="53" name="Text 9"/>
          <p:cNvSpPr/>
          <p:nvPr/>
        </p:nvSpPr>
        <p:spPr>
          <a:xfrm>
            <a:off x="457200" y="1691640"/>
            <a:ext cx="822924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La menace approche...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54" name="Shape 10"/>
          <p:cNvSpPr/>
          <p:nvPr/>
        </p:nvSpPr>
        <p:spPr>
          <a:xfrm>
            <a:off x="1371600" y="2423160"/>
            <a:ext cx="6400440" cy="363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5" name="Text 11"/>
          <p:cNvSpPr/>
          <p:nvPr/>
        </p:nvSpPr>
        <p:spPr>
          <a:xfrm>
            <a:off x="457200" y="2606040"/>
            <a:ext cx="822924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800" b="1" strike="noStrike" spc="797">
                <a:solidFill>
                  <a:srgbClr val="F07817"/>
                </a:solidFill>
                <a:latin typeface="Calibri"/>
                <a:ea typeface="Calibri"/>
              </a:rPr>
              <a:t>L'AFFAIRE</a:t>
            </a:r>
            <a:endParaRPr lang="en-US" sz="2800" b="0" strike="noStrike" spc="-1">
              <a:latin typeface="Arial"/>
            </a:endParaRPr>
          </a:p>
        </p:txBody>
      </p:sp>
      <p:sp>
        <p:nvSpPr>
          <p:cNvPr id="56" name="Text 12"/>
          <p:cNvSpPr/>
          <p:nvPr/>
        </p:nvSpPr>
        <p:spPr>
          <a:xfrm>
            <a:off x="457200" y="3200400"/>
            <a:ext cx="8229240" cy="91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5400" b="1" strike="noStrike" spc="199">
                <a:solidFill>
                  <a:srgbClr val="FFFFFF"/>
                </a:solidFill>
                <a:latin typeface="Calibri"/>
                <a:ea typeface="Calibri"/>
              </a:rPr>
              <a:t>RICARDO HOUNTON</a:t>
            </a:r>
            <a:endParaRPr lang="en-US" sz="5400" b="0" strike="noStrike" spc="-1">
              <a:latin typeface="Arial"/>
            </a:endParaRPr>
          </a:p>
        </p:txBody>
      </p:sp>
      <p:sp>
        <p:nvSpPr>
          <p:cNvPr id="57" name="Shape 13"/>
          <p:cNvSpPr/>
          <p:nvPr/>
        </p:nvSpPr>
        <p:spPr>
          <a:xfrm>
            <a:off x="0" y="4572000"/>
            <a:ext cx="9143640" cy="57132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8" name="Text 14"/>
          <p:cNvSpPr/>
          <p:nvPr/>
        </p:nvSpPr>
        <p:spPr>
          <a:xfrm>
            <a:off x="0" y="4572000"/>
            <a:ext cx="9143640" cy="57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FFFFFF"/>
                </a:solidFill>
                <a:latin typeface="Calibri"/>
                <a:ea typeface="Calibri"/>
              </a:rPr>
              <a:t>Une campagne de sensibilisation NET BY US : Spear Phishing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0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97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61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1: Episode 1 : Routine du service financier 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62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1 : Routine du service financier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63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4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5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MATINÉE ORDINAIRE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66" name="Text 7"/>
          <p:cNvSpPr/>
          <p:nvPr/>
        </p:nvSpPr>
        <p:spPr>
          <a:xfrm>
            <a:off x="457200" y="1600200"/>
            <a:ext cx="384012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C'est une matinée ordinaire chez NET BY US.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Au service comptabilité, la routine s'installe…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« Matinée classique… Les chiffres s'enchaînent. »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67" name="Shape 8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8" name="Shape 9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9" name="Text 10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ARRIVÉE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70" name="Text 11"/>
          <p:cNvSpPr/>
          <p:nvPr/>
        </p:nvSpPr>
        <p:spPr>
          <a:xfrm>
            <a:off x="4873680" y="1600200"/>
            <a:ext cx="384012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Une notification apparaît sur l'écran de Mr Euloge.</a:t>
            </a:r>
            <a:endParaRPr lang="en-US" sz="1200" b="0" strike="noStrike" spc="-1">
              <a:latin typeface="Arial"/>
            </a:endParaRPr>
          </a:p>
          <a:p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« Tiens… un mail urgent de demande de paiement de Mr Ricardo. Étonnant. »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Il ouvre le message.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71" name="Shape 12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2" name="Text 13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trike="noStrike" spc="-1">
                <a:solidFill>
                  <a:srgbClr val="FFFFFF"/>
                </a:solidFill>
                <a:latin typeface="Calibri"/>
                <a:ea typeface="Calibri"/>
              </a:rPr>
              <a:t>Rien d'anormal ? La suite, la semaine prochaine…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73" name="Shape 14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4" name="Text 15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6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97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77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2: Episode 1 : Routine du service financier /Partie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78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1 — Routine du service financier (Fin)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79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0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1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CONTENU DU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82" name="Shape 7"/>
          <p:cNvSpPr/>
          <p:nvPr/>
        </p:nvSpPr>
        <p:spPr>
          <a:xfrm>
            <a:off x="457200" y="1600200"/>
            <a:ext cx="3794400" cy="2285640"/>
          </a:xfrm>
          <a:prstGeom prst="rect">
            <a:avLst/>
          </a:prstGeom>
          <a:solidFill>
            <a:srgbClr val="FFFFFF"/>
          </a:solidFill>
          <a:ln w="635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3" name="Text 8"/>
          <p:cNvSpPr/>
          <p:nvPr/>
        </p:nvSpPr>
        <p:spPr>
          <a:xfrm>
            <a:off x="567000" y="166428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-1">
                <a:solidFill>
                  <a:srgbClr val="0072CE"/>
                </a:solidFill>
                <a:latin typeface="Calibri"/>
                <a:ea typeface="Calibri"/>
              </a:rPr>
              <a:t>De : r.hounton@netbyus-direction.com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84" name="Text 9"/>
          <p:cNvSpPr/>
          <p:nvPr/>
        </p:nvSpPr>
        <p:spPr>
          <a:xfrm>
            <a:off x="567000" y="190188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À : service.financier@netbyus.com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85" name="Text 10"/>
          <p:cNvSpPr/>
          <p:nvPr/>
        </p:nvSpPr>
        <p:spPr>
          <a:xfrm>
            <a:off x="567000" y="213984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-1">
                <a:solidFill>
                  <a:srgbClr val="F07817"/>
                </a:solidFill>
                <a:latin typeface="Calibri"/>
                <a:ea typeface="Calibri"/>
              </a:rPr>
              <a:t>Objet : Paiement urgent — Kristian Abdo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86" name="Shape 11"/>
          <p:cNvSpPr/>
          <p:nvPr/>
        </p:nvSpPr>
        <p:spPr>
          <a:xfrm>
            <a:off x="566640" y="2395440"/>
            <a:ext cx="3566160" cy="360"/>
          </a:xfrm>
          <a:prstGeom prst="line">
            <a:avLst/>
          </a:prstGeom>
          <a:ln w="6350">
            <a:solidFill>
              <a:srgbClr val="E8EDF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Text 12"/>
          <p:cNvSpPr/>
          <p:nvPr/>
        </p:nvSpPr>
        <p:spPr>
          <a:xfrm>
            <a:off x="567000" y="2468880"/>
            <a:ext cx="3565800" cy="868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2C3E50"/>
                </a:solidFill>
                <a:latin typeface="Calibri"/>
                <a:ea typeface="Calibri"/>
              </a:rPr>
              <a:t>Suite à nos échanges avec M. Abdo, merci de procéder au paiement immédiat de la facture ci-jointe et de me transmettre le justificatif.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88" name="Text 13"/>
          <p:cNvSpPr/>
          <p:nvPr/>
        </p:nvSpPr>
        <p:spPr>
          <a:xfrm>
            <a:off x="567000" y="3364920"/>
            <a:ext cx="35658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i="1" strike="noStrike" spc="-1">
                <a:solidFill>
                  <a:srgbClr val="003A70"/>
                </a:solidFill>
                <a:latin typeface="Calibri"/>
                <a:ea typeface="Calibri"/>
              </a:rPr>
              <a:t>— Ricardo Hounton, CEO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89" name="Text 14"/>
          <p:cNvSpPr/>
          <p:nvPr/>
        </p:nvSpPr>
        <p:spPr>
          <a:xfrm>
            <a:off x="457200" y="3913560"/>
            <a:ext cx="379440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i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 « La facture est là… tout semble en ordre. »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90" name="Shape 15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1" name="Shape 16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2" name="Text 17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INTERROGATION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93" name="Text 18"/>
          <p:cNvSpPr/>
          <p:nvPr/>
        </p:nvSpPr>
        <p:spPr>
          <a:xfrm>
            <a:off x="4873680" y="1600200"/>
            <a:ext cx="3840120" cy="283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Mr Euloge télécharge la facture.</a:t>
            </a:r>
            <a:endParaRPr lang="en-US" sz="1200" b="0" strike="noStrike" spc="-1">
              <a:latin typeface="Arial"/>
            </a:endParaRPr>
          </a:p>
          <a:p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Il marque une pause.</a:t>
            </a:r>
            <a:endParaRPr lang="en-US" sz="1200" b="0" strike="noStrike" spc="-1">
              <a:latin typeface="Arial"/>
            </a:endParaRPr>
          </a:p>
          <a:p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strike="noStrike" spc="-1">
                <a:solidFill>
                  <a:srgbClr val="F07817"/>
                </a:solidFill>
                <a:latin typeface="Calibri"/>
                <a:ea typeface="Calibri"/>
              </a:rPr>
              <a:t>Mr Euloge :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« Bizarre… Il effectue généralement lui-même ce genre de paiement.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strike="noStrike" spc="-1">
                <a:solidFill>
                  <a:srgbClr val="2C3E50"/>
                </a:solidFill>
                <a:latin typeface="Calibri"/>
                <a:ea typeface="Calibri"/>
              </a:rPr>
              <a:t>Pourquoi passer par moi cette fois ? »</a:t>
            </a: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Il fixe son écran. Un doute s'installe.</a:t>
            </a:r>
            <a:endParaRPr lang="en-US" sz="1200" b="0" strike="noStrike" spc="-1">
              <a:latin typeface="Arial"/>
            </a:endParaRPr>
          </a:p>
        </p:txBody>
      </p:sp>
      <p:sp>
        <p:nvSpPr>
          <p:cNvPr id="94" name="Shape 19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5" name="Text 20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trike="noStrike" spc="-1">
                <a:solidFill>
                  <a:srgbClr val="FFFFFF"/>
                </a:solidFill>
                <a:latin typeface="Calibri"/>
                <a:ea typeface="Calibri"/>
              </a:rPr>
              <a:t>Un détail qui cloche. Mais lequel ?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96" name="Shape 21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7" name="Text 22"/>
          <p:cNvSpPr/>
          <p:nvPr/>
        </p:nvSpPr>
        <p:spPr>
          <a:xfrm>
            <a:off x="320040" y="477360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9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97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00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3 :Episode 2 : Confirmation du doute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01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2 — Confirmation du doute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02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4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APPEL RICARDO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05" name="Text 7"/>
          <p:cNvSpPr/>
          <p:nvPr/>
        </p:nvSpPr>
        <p:spPr>
          <a:xfrm>
            <a:off x="457200" y="1572840"/>
            <a:ext cx="379440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Bip bip… Bip bip…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06" name="Text 8"/>
          <p:cNvSpPr/>
          <p:nvPr/>
        </p:nvSpPr>
        <p:spPr>
          <a:xfrm>
            <a:off x="457200" y="19386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07" name="Text 9"/>
          <p:cNvSpPr/>
          <p:nvPr/>
        </p:nvSpPr>
        <p:spPr>
          <a:xfrm>
            <a:off x="457200" y="216720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Bonjour Monsieur Ricardo. Je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viens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de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recevoir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votre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mail urgent de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paiement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pour un certain Kristian Abdo. »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08" name="Text 10"/>
          <p:cNvSpPr/>
          <p:nvPr/>
        </p:nvSpPr>
        <p:spPr>
          <a:xfrm>
            <a:off x="457200" y="264276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 dirty="0" err="1">
                <a:solidFill>
                  <a:srgbClr val="003A70"/>
                </a:solidFill>
                <a:latin typeface="Calibri"/>
                <a:ea typeface="Calibri"/>
              </a:rPr>
              <a:t>Mr</a:t>
            </a:r>
            <a:r>
              <a:rPr lang="en-US" sz="1000" b="1" strike="noStrike" spc="-1" dirty="0">
                <a:solidFill>
                  <a:srgbClr val="003A70"/>
                </a:solidFill>
                <a:latin typeface="Calibri"/>
                <a:ea typeface="Calibri"/>
              </a:rPr>
              <a:t> Ricardo :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09" name="Text 11"/>
          <p:cNvSpPr/>
          <p:nvPr/>
        </p:nvSpPr>
        <p:spPr>
          <a:xfrm>
            <a:off x="457200" y="287136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… De quel mail parles-tu Euloge ? Je n'ai rien envoyé.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12" name="Text 14"/>
          <p:cNvSpPr/>
          <p:nvPr/>
        </p:nvSpPr>
        <p:spPr>
          <a:xfrm>
            <a:off x="457200" y="3317949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 dirty="0" err="1">
                <a:solidFill>
                  <a:srgbClr val="003A70"/>
                </a:solidFill>
                <a:latin typeface="Calibri"/>
                <a:ea typeface="Calibri"/>
              </a:rPr>
              <a:t>Mr</a:t>
            </a:r>
            <a:r>
              <a:rPr lang="en-US" sz="1000" b="1" strike="noStrike" spc="-1" dirty="0">
                <a:solidFill>
                  <a:srgbClr val="003A70"/>
                </a:solidFill>
                <a:latin typeface="Calibri"/>
                <a:ea typeface="Calibri"/>
              </a:rPr>
              <a:t> Ricardo :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13" name="Text 15"/>
          <p:cNvSpPr/>
          <p:nvPr/>
        </p:nvSpPr>
        <p:spPr>
          <a:xfrm>
            <a:off x="457200" y="3573549"/>
            <a:ext cx="3794400" cy="38609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Ne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touche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à rien.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Vérifie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immédiatement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l'adresse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0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expéditeur</a:t>
            </a:r>
            <a:r>
              <a:rPr lang="en-US" sz="10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. »</a:t>
            </a:r>
            <a:endParaRPr lang="en-US" sz="1000" b="0" strike="noStrike" spc="-1" dirty="0">
              <a:latin typeface="Arial"/>
            </a:endParaRPr>
          </a:p>
        </p:txBody>
      </p:sp>
      <p:sp>
        <p:nvSpPr>
          <p:cNvPr id="114" name="Shape 16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5" name="Shape 17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6" name="Text 18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VÉRIFICATION DE L'ADRESSE MAIL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17" name="Text 19"/>
          <p:cNvSpPr/>
          <p:nvPr/>
        </p:nvSpPr>
        <p:spPr>
          <a:xfrm>
            <a:off x="4873680" y="1572840"/>
            <a:ext cx="3840120" cy="1188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1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Mr Euloge rouvre le mail et zoome sur l'adresse expéditeur.</a:t>
            </a:r>
            <a:endParaRPr lang="en-US" sz="1100" b="0" strike="noStrike" spc="-1">
              <a:latin typeface="Arial"/>
            </a:endParaRPr>
          </a:p>
          <a:p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003A70"/>
                </a:solidFill>
                <a:latin typeface="Calibri"/>
                <a:ea typeface="Calibri"/>
              </a:rPr>
              <a:t>Mr Euloge :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« Vérifie bien le mail de l'expéditeur. »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</p:txBody>
      </p:sp>
      <p:sp>
        <p:nvSpPr>
          <p:cNvPr id="118" name="Shape 20"/>
          <p:cNvSpPr/>
          <p:nvPr/>
        </p:nvSpPr>
        <p:spPr>
          <a:xfrm>
            <a:off x="4873680" y="2834640"/>
            <a:ext cx="3840120" cy="502560"/>
          </a:xfrm>
          <a:prstGeom prst="rect">
            <a:avLst/>
          </a:prstGeom>
          <a:solidFill>
            <a:srgbClr val="E8F8EA"/>
          </a:solidFill>
          <a:ln w="1016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9" name="Text 21"/>
          <p:cNvSpPr/>
          <p:nvPr/>
        </p:nvSpPr>
        <p:spPr>
          <a:xfrm>
            <a:off x="4983480" y="2834640"/>
            <a:ext cx="365724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2DA333"/>
                </a:solidFill>
                <a:latin typeface="Calibri"/>
                <a:ea typeface="Calibri"/>
              </a:rPr>
              <a:t>✓  r.hounton@netbyus.com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20" name="Shape 22"/>
          <p:cNvSpPr/>
          <p:nvPr/>
        </p:nvSpPr>
        <p:spPr>
          <a:xfrm>
            <a:off x="4873680" y="3429000"/>
            <a:ext cx="3840120" cy="502560"/>
          </a:xfrm>
          <a:prstGeom prst="rect">
            <a:avLst/>
          </a:prstGeom>
          <a:solidFill>
            <a:srgbClr val="FEF0E3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1" name="Text 23"/>
          <p:cNvSpPr/>
          <p:nvPr/>
        </p:nvSpPr>
        <p:spPr>
          <a:xfrm>
            <a:off x="4983480" y="3429000"/>
            <a:ext cx="365724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07817"/>
                </a:solidFill>
                <a:latin typeface="Calibri"/>
                <a:ea typeface="Calibri"/>
              </a:rPr>
              <a:t>?  r.hounton@netbyus-direction.com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22" name="Text 24"/>
          <p:cNvSpPr/>
          <p:nvPr/>
        </p:nvSpPr>
        <p:spPr>
          <a:xfrm>
            <a:off x="4873680" y="4005000"/>
            <a:ext cx="384012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Une seule différence… mais laquelle ?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23" name="Text 26"/>
          <p:cNvSpPr/>
          <p:nvPr/>
        </p:nvSpPr>
        <p:spPr>
          <a:xfrm>
            <a:off x="2286000" y="420624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trike="noStrike" spc="-1">
                <a:solidFill>
                  <a:srgbClr val="FFFFFF"/>
                </a:solidFill>
                <a:latin typeface="Calibri"/>
                <a:ea typeface="Calibri"/>
              </a:rPr>
              <a:t>Quelque chose ne va pas. Mais quoi ?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24" name="Shape 27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5" name="Text 28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 :Campagne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7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97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28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4 :Episode 2 : Confirmation du doute / 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29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2 — Confirmation du doute (Fin)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30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CONFIRMATION DE LA FAUSSE ADRESSE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33" name="Text 7"/>
          <p:cNvSpPr/>
          <p:nvPr/>
        </p:nvSpPr>
        <p:spPr>
          <a:xfrm>
            <a:off x="457200" y="157284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4" name="Text 8"/>
          <p:cNvSpPr/>
          <p:nvPr/>
        </p:nvSpPr>
        <p:spPr>
          <a:xfrm>
            <a:off x="457200" y="180144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Monsieur Ricardo… ce n'est pas votre adresse. Il y a -direction ajouté après netbyus.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5" name="Text 9"/>
          <p:cNvSpPr/>
          <p:nvPr/>
        </p:nvSpPr>
        <p:spPr>
          <a:xfrm>
            <a:off x="457200" y="22770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6" name="Text 10"/>
          <p:cNvSpPr/>
          <p:nvPr/>
        </p:nvSpPr>
        <p:spPr>
          <a:xfrm>
            <a:off x="457200" y="250560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Euloge… nous sommes victimes d'une attaque.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7" name="Text 11"/>
          <p:cNvSpPr/>
          <p:nvPr/>
        </p:nvSpPr>
        <p:spPr>
          <a:xfrm>
            <a:off x="457200" y="298080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72CE"/>
                </a:solidFill>
                <a:latin typeface="Calibri"/>
                <a:ea typeface="Calibri"/>
              </a:rPr>
              <a:t>Mr Euloge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8" name="Text 12"/>
          <p:cNvSpPr/>
          <p:nvPr/>
        </p:nvSpPr>
        <p:spPr>
          <a:xfrm>
            <a:off x="457200" y="320940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Je n'ai pas effectué le virement. J'avais un doute.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39" name="Text 13"/>
          <p:cNvSpPr/>
          <p:nvPr/>
        </p:nvSpPr>
        <p:spPr>
          <a:xfrm>
            <a:off x="457200" y="368496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Mr Ricardo :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0" name="Text 14"/>
          <p:cNvSpPr/>
          <p:nvPr/>
        </p:nvSpPr>
        <p:spPr>
          <a:xfrm>
            <a:off x="457200" y="3913560"/>
            <a:ext cx="37944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Tu as bien fait. Ne bouge pas, j'arrive. »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41" name="Shape 15"/>
          <p:cNvSpPr/>
          <p:nvPr/>
        </p:nvSpPr>
        <p:spPr>
          <a:xfrm>
            <a:off x="457200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2" name="Shape 16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3" name="Text 17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ANNONCE : NOUS SOMMES VISÉS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44" name="Text 18"/>
          <p:cNvSpPr/>
          <p:nvPr/>
        </p:nvSpPr>
        <p:spPr>
          <a:xfrm>
            <a:off x="4873680" y="1572840"/>
            <a:ext cx="3840120" cy="2880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Ricardo entre dans le service </a:t>
            </a:r>
            <a:r>
              <a:rPr lang="en-US" sz="11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comptabilité</a:t>
            </a: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.</a:t>
            </a:r>
            <a:endParaRPr lang="en-US" sz="1100" b="0" strike="noStrike" spc="-1" dirty="0">
              <a:latin typeface="Arial"/>
            </a:endParaRPr>
          </a:p>
          <a:p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Les deux hommes face à </a:t>
            </a:r>
            <a:r>
              <a:rPr lang="en-US" sz="1100" b="0" i="1" strike="noStrike" spc="-1" dirty="0" err="1">
                <a:solidFill>
                  <a:srgbClr val="7F8C8D"/>
                </a:solidFill>
                <a:latin typeface="Calibri"/>
                <a:ea typeface="Calibri"/>
              </a:rPr>
              <a:t>l'écran</a:t>
            </a:r>
            <a:r>
              <a:rPr lang="en-US" sz="1100" b="0" i="1" strike="noStrike" spc="-1" dirty="0">
                <a:solidFill>
                  <a:srgbClr val="7F8C8D"/>
                </a:solidFill>
                <a:latin typeface="Calibri"/>
                <a:ea typeface="Calibri"/>
              </a:rPr>
              <a:t>.</a:t>
            </a:r>
            <a:endParaRPr lang="en-US" sz="1100" b="0" strike="noStrike" spc="-1" dirty="0">
              <a:latin typeface="Arial"/>
            </a:endParaRPr>
          </a:p>
          <a:p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 dirty="0" err="1">
                <a:solidFill>
                  <a:srgbClr val="003A70"/>
                </a:solidFill>
                <a:latin typeface="Calibri"/>
                <a:ea typeface="Calibri"/>
              </a:rPr>
              <a:t>Mr</a:t>
            </a:r>
            <a:r>
              <a:rPr lang="en-US" sz="1100" b="1" strike="noStrike" spc="-1" dirty="0">
                <a:solidFill>
                  <a:srgbClr val="003A70"/>
                </a:solidFill>
                <a:latin typeface="Calibri"/>
                <a:ea typeface="Calibri"/>
              </a:rPr>
              <a:t> Ricardo :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Quelqu'un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a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usurpé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mon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identité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pour vous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soutirer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un virement.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Ils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nous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ont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ciblés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toi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et moi 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précisément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. »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 dirty="0" err="1">
                <a:solidFill>
                  <a:srgbClr val="0072CE"/>
                </a:solidFill>
                <a:latin typeface="Calibri"/>
                <a:ea typeface="Calibri"/>
              </a:rPr>
              <a:t>Mr</a:t>
            </a:r>
            <a:r>
              <a:rPr lang="en-US" sz="1100" b="1" strike="noStrike" spc="-1" dirty="0">
                <a:solidFill>
                  <a:srgbClr val="0072CE"/>
                </a:solidFill>
                <a:latin typeface="Calibri"/>
                <a:ea typeface="Calibri"/>
              </a:rPr>
              <a:t> Euloge :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Mais comment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ils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savaient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pour moi… pour vous… pour Kristian Abdo ? »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 dirty="0" err="1">
                <a:solidFill>
                  <a:srgbClr val="003A70"/>
                </a:solidFill>
                <a:latin typeface="Calibri"/>
                <a:ea typeface="Calibri"/>
              </a:rPr>
              <a:t>Mr</a:t>
            </a:r>
            <a:r>
              <a:rPr lang="en-US" sz="1100" b="1" strike="noStrike" spc="-1" dirty="0">
                <a:solidFill>
                  <a:srgbClr val="003A70"/>
                </a:solidFill>
                <a:latin typeface="Calibri"/>
                <a:ea typeface="Calibri"/>
              </a:rPr>
              <a:t> Ricardo </a:t>
            </a:r>
            <a:endParaRPr lang="en-US" sz="11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«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C'est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</a:t>
            </a:r>
            <a:r>
              <a:rPr lang="en-US" sz="1100" b="0" strike="noStrike" spc="-1" dirty="0" err="1">
                <a:solidFill>
                  <a:srgbClr val="2C3E50"/>
                </a:solidFill>
                <a:latin typeface="Calibri"/>
                <a:ea typeface="Calibri"/>
              </a:rPr>
              <a:t>exactement</a:t>
            </a:r>
            <a:r>
              <a:rPr lang="en-US" sz="1100" b="0" strike="noStrike" spc="-1" dirty="0">
                <a:solidFill>
                  <a:srgbClr val="2C3E50"/>
                </a:solidFill>
                <a:latin typeface="Calibri"/>
                <a:ea typeface="Calibri"/>
              </a:rPr>
              <a:t> la bonne question. »</a:t>
            </a:r>
            <a:endParaRPr lang="en-US" sz="1100" b="0" strike="noStrike" spc="-1" dirty="0">
              <a:latin typeface="Arial"/>
            </a:endParaRPr>
          </a:p>
        </p:txBody>
      </p:sp>
      <p:sp>
        <p:nvSpPr>
          <p:cNvPr id="145" name="Shape 21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6" name="Text 22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 :Campagne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16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8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97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49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5: Annonce Episode 3 : Qu'est-ce qui s'est passé ?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50" name="Text 3"/>
          <p:cNvSpPr/>
          <p:nvPr/>
        </p:nvSpPr>
        <p:spPr>
          <a:xfrm>
            <a:off x="320040" y="567000"/>
            <a:ext cx="850356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1" strike="noStrike" spc="299">
                <a:solidFill>
                  <a:srgbClr val="F07817"/>
                </a:solidFill>
                <a:latin typeface="Calibri"/>
                <a:ea typeface="Calibri"/>
              </a:rPr>
              <a:t>ANNONCE — EPISODE 3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51" name="Text 4"/>
          <p:cNvSpPr/>
          <p:nvPr/>
        </p:nvSpPr>
        <p:spPr>
          <a:xfrm>
            <a:off x="320040" y="1005840"/>
            <a:ext cx="8503560" cy="658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000" b="1" strike="noStrike" spc="-1">
                <a:solidFill>
                  <a:srgbClr val="FFFFFF"/>
                </a:solidFill>
                <a:latin typeface="Calibri"/>
                <a:ea typeface="Calibri"/>
              </a:rPr>
              <a:t>Qu'est-ce qui s'est vraiment passé ?</a:t>
            </a:r>
            <a:endParaRPr lang="en-US" sz="3000" b="0" strike="noStrike" spc="-1">
              <a:latin typeface="Arial"/>
            </a:endParaRPr>
          </a:p>
        </p:txBody>
      </p:sp>
      <p:sp>
        <p:nvSpPr>
          <p:cNvPr id="152" name="Shape 5"/>
          <p:cNvSpPr/>
          <p:nvPr/>
        </p:nvSpPr>
        <p:spPr>
          <a:xfrm>
            <a:off x="320040" y="1783080"/>
            <a:ext cx="8503560" cy="2605680"/>
          </a:xfrm>
          <a:prstGeom prst="rect">
            <a:avLst/>
          </a:prstGeom>
          <a:solidFill>
            <a:srgbClr val="1A2E45"/>
          </a:solidFill>
          <a:ln w="1016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3" name="Text 6"/>
          <p:cNvSpPr/>
          <p:nvPr/>
        </p:nvSpPr>
        <p:spPr>
          <a:xfrm>
            <a:off x="502920" y="1874520"/>
            <a:ext cx="8137800" cy="347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300" b="0" i="1" strike="noStrike" spc="-1">
                <a:solidFill>
                  <a:srgbClr val="A0B8D0"/>
                </a:solidFill>
                <a:latin typeface="Calibri"/>
                <a:ea typeface="Calibri"/>
              </a:rPr>
              <a:t>Pendant ce temps…</a:t>
            </a:r>
            <a:endParaRPr lang="en-US" sz="1300" b="0" strike="noStrike" spc="-1">
              <a:latin typeface="Arial"/>
            </a:endParaRPr>
          </a:p>
        </p:txBody>
      </p:sp>
      <p:sp>
        <p:nvSpPr>
          <p:cNvPr id="154" name="Shape 7"/>
          <p:cNvSpPr/>
          <p:nvPr/>
        </p:nvSpPr>
        <p:spPr>
          <a:xfrm>
            <a:off x="502920" y="2286000"/>
            <a:ext cx="2468520" cy="1782720"/>
          </a:xfrm>
          <a:prstGeom prst="rect">
            <a:avLst/>
          </a:prstGeom>
          <a:solidFill>
            <a:srgbClr val="0D1F35"/>
          </a:solidFill>
          <a:ln w="635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Text 8"/>
          <p:cNvSpPr/>
          <p:nvPr/>
        </p:nvSpPr>
        <p:spPr>
          <a:xfrm>
            <a:off x="502920" y="233172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F07817"/>
                </a:solidFill>
                <a:latin typeface="Calibri"/>
                <a:ea typeface="Calibri"/>
              </a:rPr>
              <a:t>01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56" name="Text 9"/>
          <p:cNvSpPr/>
          <p:nvPr/>
        </p:nvSpPr>
        <p:spPr>
          <a:xfrm>
            <a:off x="594360" y="2853000"/>
            <a:ext cx="2285640" cy="109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A0C4E8"/>
                </a:solidFill>
                <a:latin typeface="Calibri"/>
                <a:ea typeface="Calibri"/>
              </a:rPr>
              <a:t>Il consulte le site de NET BY US et trouve le nom et le poste de Ricardo Hounton, CIO.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57" name="Shape 10"/>
          <p:cNvSpPr/>
          <p:nvPr/>
        </p:nvSpPr>
        <p:spPr>
          <a:xfrm>
            <a:off x="3154680" y="2286000"/>
            <a:ext cx="2468520" cy="1782720"/>
          </a:xfrm>
          <a:prstGeom prst="rect">
            <a:avLst/>
          </a:prstGeom>
          <a:solidFill>
            <a:srgbClr val="0D1F35"/>
          </a:solidFill>
          <a:ln w="635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8" name="Text 11"/>
          <p:cNvSpPr/>
          <p:nvPr/>
        </p:nvSpPr>
        <p:spPr>
          <a:xfrm>
            <a:off x="3154680" y="233172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F07817"/>
                </a:solidFill>
                <a:latin typeface="Calibri"/>
                <a:ea typeface="Calibri"/>
              </a:rPr>
              <a:t>02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59" name="Text 12"/>
          <p:cNvSpPr/>
          <p:nvPr/>
        </p:nvSpPr>
        <p:spPr>
          <a:xfrm>
            <a:off x="3246120" y="2853000"/>
            <a:ext cx="2285640" cy="109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A0C4E8"/>
                </a:solidFill>
                <a:latin typeface="Calibri"/>
                <a:ea typeface="Calibri"/>
              </a:rPr>
              <a:t>Il envoie plcomme cible idéale.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60" name="Shape 13"/>
          <p:cNvSpPr/>
          <p:nvPr/>
        </p:nvSpPr>
        <p:spPr>
          <a:xfrm>
            <a:off x="5806440" y="2286000"/>
            <a:ext cx="2468520" cy="1782720"/>
          </a:xfrm>
          <a:prstGeom prst="rect">
            <a:avLst/>
          </a:prstGeom>
          <a:solidFill>
            <a:srgbClr val="0D1F35"/>
          </a:solidFill>
          <a:ln w="635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1" name="Text 14"/>
          <p:cNvSpPr/>
          <p:nvPr/>
        </p:nvSpPr>
        <p:spPr>
          <a:xfrm>
            <a:off x="5806440" y="233172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F07817"/>
                </a:solidFill>
                <a:latin typeface="Calibri"/>
                <a:ea typeface="Calibri"/>
              </a:rPr>
              <a:t>03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62" name="Text 15"/>
          <p:cNvSpPr/>
          <p:nvPr/>
        </p:nvSpPr>
        <p:spPr>
          <a:xfrm>
            <a:off x="5897880" y="2853000"/>
            <a:ext cx="2285640" cy="109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A0C4E8"/>
                </a:solidFill>
                <a:latin typeface="Calibri"/>
                <a:ea typeface="Calibri"/>
              </a:rPr>
              <a:t>Il fabrique une fausse chaîne d'emails et usurpe l'adresse de Ricardo.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63" name="Shape 16"/>
          <p:cNvSpPr/>
          <p:nvPr/>
        </p:nvSpPr>
        <p:spPr>
          <a:xfrm>
            <a:off x="320040" y="4498920"/>
            <a:ext cx="8503560" cy="14580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4" name="Text 17"/>
          <p:cNvSpPr/>
          <p:nvPr/>
        </p:nvSpPr>
        <p:spPr>
          <a:xfrm>
            <a:off x="0" y="4700160"/>
            <a:ext cx="9143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trike="noStrike" spc="-1">
                <a:solidFill>
                  <a:srgbClr val="FFFFFF"/>
                </a:solidFill>
                <a:latin typeface="Calibri"/>
                <a:ea typeface="Calibri"/>
              </a:rPr>
              <a:t>Il vous connaissait avant de frapper. Episode 3 — La semaine prochaine.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65" name="Shape 18"/>
          <p:cNvSpPr/>
          <p:nvPr/>
        </p:nvSpPr>
        <p:spPr>
          <a:xfrm>
            <a:off x="0" y="4700160"/>
            <a:ext cx="9143640" cy="4431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6" name="Text 19"/>
          <p:cNvSpPr/>
          <p:nvPr/>
        </p:nvSpPr>
        <p:spPr>
          <a:xfrm>
            <a:off x="0" y="4700160"/>
            <a:ext cx="9143640" cy="443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i="1" strike="noStrike" spc="-1">
                <a:solidFill>
                  <a:srgbClr val="FFFFFF"/>
                </a:solidFill>
                <a:latin typeface="Calibri"/>
                <a:ea typeface="Calibri"/>
              </a:rPr>
              <a:t>Il vous connaissait avant de frapper. Episode 3 — La semaine prochaine.</a:t>
            </a:r>
            <a:endParaRPr lang="en-US" sz="11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68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97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69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6 — Episode 3 : Explication de l'attaque / Partie 1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70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3 — Explication de l'attaque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71" name="Shape 4"/>
          <p:cNvSpPr/>
          <p:nvPr/>
        </p:nvSpPr>
        <p:spPr>
          <a:xfrm>
            <a:off x="274320" y="1115640"/>
            <a:ext cx="416016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2" name="Shape 5"/>
          <p:cNvSpPr/>
          <p:nvPr/>
        </p:nvSpPr>
        <p:spPr>
          <a:xfrm>
            <a:off x="274320" y="1115640"/>
            <a:ext cx="416016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3" name="Text 6"/>
          <p:cNvSpPr/>
          <p:nvPr/>
        </p:nvSpPr>
        <p:spPr>
          <a:xfrm>
            <a:off x="38412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DÉFINITION DE L'ATTAQUE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74" name="Text 7"/>
          <p:cNvSpPr/>
          <p:nvPr/>
        </p:nvSpPr>
        <p:spPr>
          <a:xfrm>
            <a:off x="457200" y="1572840"/>
            <a:ext cx="3840120" cy="292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en-US" sz="1100" b="0" strike="noStrike" spc="-1">
              <a:latin typeface="Arial"/>
            </a:endParaRPr>
          </a:p>
          <a:p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« Ce que nous venons de vivre s'appelle le </a:t>
            </a:r>
            <a:r>
              <a:rPr lang="en-US" sz="1100" b="1" strike="noStrike" spc="-1">
                <a:solidFill>
                  <a:srgbClr val="0072CE"/>
                </a:solidFill>
                <a:latin typeface="Calibri"/>
                <a:ea typeface="Calibri"/>
              </a:rPr>
              <a:t>Spear Phishing</a:t>
            </a: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. Une attaque par email qui utilise vos vraies informations — votre nom, votre poste, vos collègues — pour paraître parfaitement légitime. »</a:t>
            </a: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0" strike="noStrike" spc="-1">
                <a:solidFill>
                  <a:srgbClr val="2C3E50"/>
                </a:solidFill>
                <a:latin typeface="Calibri"/>
                <a:ea typeface="Calibri"/>
              </a:rPr>
              <a:t>Vous êtes la cible choisie. Ce n’est pas un hasard.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75" name="Shape 8"/>
          <p:cNvSpPr/>
          <p:nvPr/>
        </p:nvSpPr>
        <p:spPr>
          <a:xfrm>
            <a:off x="4709160" y="1115640"/>
            <a:ext cx="4160160" cy="3520080"/>
          </a:xfrm>
          <a:prstGeom prst="rect">
            <a:avLst/>
          </a:prstGeom>
          <a:solidFill>
            <a:srgbClr val="FEF0E3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6" name="Shape 9"/>
          <p:cNvSpPr/>
          <p:nvPr/>
        </p:nvSpPr>
        <p:spPr>
          <a:xfrm>
            <a:off x="4709160" y="1115640"/>
            <a:ext cx="416016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7" name="Text 10"/>
          <p:cNvSpPr/>
          <p:nvPr/>
        </p:nvSpPr>
        <p:spPr>
          <a:xfrm>
            <a:off x="4818960" y="1115640"/>
            <a:ext cx="402300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RISQUES &amp; IMPACTS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178" name="Text 11"/>
          <p:cNvSpPr/>
          <p:nvPr/>
        </p:nvSpPr>
        <p:spPr>
          <a:xfrm>
            <a:off x="4873680" y="1572840"/>
            <a:ext cx="3840120" cy="776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100" b="0" strike="noStrike" spc="-1">
              <a:latin typeface="Arial"/>
            </a:endParaRPr>
          </a:p>
        </p:txBody>
      </p:sp>
      <p:sp>
        <p:nvSpPr>
          <p:cNvPr id="179" name="Shape 12"/>
          <p:cNvSpPr/>
          <p:nvPr/>
        </p:nvSpPr>
        <p:spPr>
          <a:xfrm>
            <a:off x="4873680" y="239580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0" name="Shape 13"/>
          <p:cNvSpPr/>
          <p:nvPr/>
        </p:nvSpPr>
        <p:spPr>
          <a:xfrm>
            <a:off x="4873680" y="2395800"/>
            <a:ext cx="6372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1" name="Text 14"/>
          <p:cNvSpPr/>
          <p:nvPr/>
        </p:nvSpPr>
        <p:spPr>
          <a:xfrm>
            <a:off x="5010840" y="239580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F07817"/>
                </a:solidFill>
                <a:latin typeface="Calibri"/>
                <a:ea typeface="Calibri"/>
              </a:rPr>
              <a:t>Perte financière immédiate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82" name="Shape 15"/>
          <p:cNvSpPr/>
          <p:nvPr/>
        </p:nvSpPr>
        <p:spPr>
          <a:xfrm>
            <a:off x="4873680" y="289872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3" name="Shape 16"/>
          <p:cNvSpPr/>
          <p:nvPr/>
        </p:nvSpPr>
        <p:spPr>
          <a:xfrm>
            <a:off x="4873680" y="2898720"/>
            <a:ext cx="6372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4" name="Text 17"/>
          <p:cNvSpPr/>
          <p:nvPr/>
        </p:nvSpPr>
        <p:spPr>
          <a:xfrm>
            <a:off x="5010840" y="289872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F07817"/>
                </a:solidFill>
                <a:latin typeface="Calibri"/>
                <a:ea typeface="Calibri"/>
              </a:rPr>
              <a:t>Données et SI compromis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85" name="Shape 18"/>
          <p:cNvSpPr/>
          <p:nvPr/>
        </p:nvSpPr>
        <p:spPr>
          <a:xfrm>
            <a:off x="4873680" y="340164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6" name="Shape 19"/>
          <p:cNvSpPr/>
          <p:nvPr/>
        </p:nvSpPr>
        <p:spPr>
          <a:xfrm>
            <a:off x="4873680" y="3401640"/>
            <a:ext cx="63720" cy="383760"/>
          </a:xfrm>
          <a:prstGeom prst="rect">
            <a:avLst/>
          </a:prstGeom>
          <a:solidFill>
            <a:srgbClr val="F07817"/>
          </a:solidFill>
          <a:ln w="12700">
            <a:solidFill>
              <a:srgbClr val="F0781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7" name="Text 20"/>
          <p:cNvSpPr/>
          <p:nvPr/>
        </p:nvSpPr>
        <p:spPr>
          <a:xfrm>
            <a:off x="5010840" y="340164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F07817"/>
                </a:solidFill>
                <a:latin typeface="Calibri"/>
                <a:ea typeface="Calibri"/>
              </a:rPr>
              <a:t>Réputation de NET BY US touchée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88" name="Shape 21"/>
          <p:cNvSpPr/>
          <p:nvPr/>
        </p:nvSpPr>
        <p:spPr>
          <a:xfrm>
            <a:off x="4800600" y="3904560"/>
            <a:ext cx="3840120" cy="383760"/>
          </a:xfrm>
          <a:prstGeom prst="rect">
            <a:avLst/>
          </a:prstGeom>
          <a:solidFill>
            <a:srgbClr val="FFFFFF"/>
          </a:solidFill>
          <a:ln w="1016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89" name="Shape 22"/>
          <p:cNvSpPr/>
          <p:nvPr/>
        </p:nvSpPr>
        <p:spPr>
          <a:xfrm>
            <a:off x="4809960" y="3904560"/>
            <a:ext cx="63720" cy="383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0" name="Text 23"/>
          <p:cNvSpPr/>
          <p:nvPr/>
        </p:nvSpPr>
        <p:spPr>
          <a:xfrm>
            <a:off x="5010840" y="3904560"/>
            <a:ext cx="36572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Déclaration APDP obligatoire en 72h etc….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91" name="Text 24"/>
          <p:cNvSpPr/>
          <p:nvPr/>
        </p:nvSpPr>
        <p:spPr>
          <a:xfrm>
            <a:off x="4873680" y="4434840"/>
            <a:ext cx="3840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i="1" strike="noStrike" spc="-1">
                <a:solidFill>
                  <a:srgbClr val="7F8C8D"/>
                </a:solidFill>
                <a:latin typeface="Calibri"/>
                <a:ea typeface="Calibri"/>
              </a:rPr>
              <a:t>Silence dans la salle. Les visages sont graves.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192" name="Shape 27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3" name="Text 28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0"/>
          <p:cNvSpPr/>
          <p:nvPr/>
        </p:nvSpPr>
        <p:spPr>
          <a:xfrm>
            <a:off x="0" y="0"/>
            <a:ext cx="9143640" cy="4384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5" name="Text 1"/>
          <p:cNvSpPr/>
          <p:nvPr/>
        </p:nvSpPr>
        <p:spPr>
          <a:xfrm>
            <a:off x="320040" y="0"/>
            <a:ext cx="45716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1" strike="noStrike" spc="97">
                <a:solidFill>
                  <a:srgbClr val="FFFFFF"/>
                </a:solidFill>
                <a:latin typeface="Calibri"/>
                <a:ea typeface="Calibri"/>
              </a:rPr>
              <a:t>L'AFFAIRE RICARDO HOUNTON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6" name="Text 2"/>
          <p:cNvSpPr/>
          <p:nvPr/>
        </p:nvSpPr>
        <p:spPr>
          <a:xfrm>
            <a:off x="0" y="0"/>
            <a:ext cx="886932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A0B8D0"/>
                </a:solidFill>
                <a:latin typeface="Calibri"/>
                <a:ea typeface="Calibri"/>
              </a:rPr>
              <a:t>Semaine 7: Episode 3 : Explication de l'attaque /Partie 2 et Fin</a:t>
            </a:r>
            <a:endParaRPr lang="en-US" sz="900" b="0" strike="noStrike" spc="-1">
              <a:latin typeface="Arial"/>
            </a:endParaRPr>
          </a:p>
        </p:txBody>
      </p:sp>
      <p:sp>
        <p:nvSpPr>
          <p:cNvPr id="197" name="Text 3"/>
          <p:cNvSpPr/>
          <p:nvPr/>
        </p:nvSpPr>
        <p:spPr>
          <a:xfrm>
            <a:off x="320040" y="530280"/>
            <a:ext cx="8503560" cy="475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200" b="1" strike="noStrike" spc="-1">
                <a:solidFill>
                  <a:srgbClr val="003A70"/>
                </a:solidFill>
                <a:latin typeface="Calibri"/>
                <a:ea typeface="Calibri"/>
              </a:rPr>
              <a:t>Episode 3 — Bons réflexes &amp; FIN</a:t>
            </a:r>
            <a:endParaRPr lang="en-US" sz="2200" b="0" strike="noStrike" spc="-1">
              <a:latin typeface="Arial"/>
            </a:endParaRPr>
          </a:p>
        </p:txBody>
      </p:sp>
      <p:sp>
        <p:nvSpPr>
          <p:cNvPr id="198" name="Shape 4"/>
          <p:cNvSpPr/>
          <p:nvPr/>
        </p:nvSpPr>
        <p:spPr>
          <a:xfrm>
            <a:off x="274320" y="1115640"/>
            <a:ext cx="265140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99" name="Shape 5"/>
          <p:cNvSpPr/>
          <p:nvPr/>
        </p:nvSpPr>
        <p:spPr>
          <a:xfrm>
            <a:off x="274320" y="1115640"/>
            <a:ext cx="2651400" cy="38376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Text 6"/>
          <p:cNvSpPr/>
          <p:nvPr/>
        </p:nvSpPr>
        <p:spPr>
          <a:xfrm>
            <a:off x="384120" y="1115640"/>
            <a:ext cx="25142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CONSEILS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01" name="Shape 7"/>
          <p:cNvSpPr/>
          <p:nvPr/>
        </p:nvSpPr>
        <p:spPr>
          <a:xfrm>
            <a:off x="3246120" y="1115640"/>
            <a:ext cx="2651400" cy="3520080"/>
          </a:xfrm>
          <a:prstGeom prst="rect">
            <a:avLst/>
          </a:prstGeom>
          <a:solidFill>
            <a:srgbClr val="E8F8EA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2" name="Shape 8"/>
          <p:cNvSpPr/>
          <p:nvPr/>
        </p:nvSpPr>
        <p:spPr>
          <a:xfrm>
            <a:off x="3246120" y="1115640"/>
            <a:ext cx="2651400" cy="383760"/>
          </a:xfrm>
          <a:prstGeom prst="rect">
            <a:avLst/>
          </a:prstGeom>
          <a:solidFill>
            <a:srgbClr val="2DA333"/>
          </a:solidFill>
          <a:ln w="1270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3" name="Text 9"/>
          <p:cNvSpPr/>
          <p:nvPr/>
        </p:nvSpPr>
        <p:spPr>
          <a:xfrm>
            <a:off x="3355920" y="1115640"/>
            <a:ext cx="25142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BONS RÉFLEXES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04" name="Shape 10"/>
          <p:cNvSpPr/>
          <p:nvPr/>
        </p:nvSpPr>
        <p:spPr>
          <a:xfrm>
            <a:off x="6217920" y="1115640"/>
            <a:ext cx="2651400" cy="3520080"/>
          </a:xfrm>
          <a:prstGeom prst="rect">
            <a:avLst/>
          </a:prstGeom>
          <a:solidFill>
            <a:srgbClr val="E3F0FB"/>
          </a:solidFill>
          <a:ln w="10160">
            <a:solidFill>
              <a:srgbClr val="E8EDF2"/>
            </a:solidFill>
            <a:round/>
          </a:ln>
          <a:effectLst>
            <a:outerShdw blurRad="76320" dist="25455" dir="8100000" algn="bl" rotWithShape="0">
              <a:srgbClr val="000000">
                <a:alpha val="1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5" name="Shape 11"/>
          <p:cNvSpPr/>
          <p:nvPr/>
        </p:nvSpPr>
        <p:spPr>
          <a:xfrm>
            <a:off x="6217920" y="1115640"/>
            <a:ext cx="2651400" cy="38376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6" name="Text 12"/>
          <p:cNvSpPr/>
          <p:nvPr/>
        </p:nvSpPr>
        <p:spPr>
          <a:xfrm>
            <a:off x="6327720" y="1115640"/>
            <a:ext cx="251424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FIN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07" name="Text 13"/>
          <p:cNvSpPr/>
          <p:nvPr/>
        </p:nvSpPr>
        <p:spPr>
          <a:xfrm>
            <a:off x="438840" y="1572840"/>
            <a:ext cx="2422800" cy="292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en-US" sz="1000" b="0" strike="noStrike" spc="-1">
              <a:latin typeface="Arial"/>
            </a:endParaRPr>
          </a:p>
          <a:p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 Vérifiez toujours l'adresse email complète de l'expéditeur. Une seule lettre peut tout changer. 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« Comme le '-direction' qui a failli ne pas être vu. »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208" name="Shape 14"/>
          <p:cNvSpPr/>
          <p:nvPr/>
        </p:nvSpPr>
        <p:spPr>
          <a:xfrm>
            <a:off x="3410640" y="157284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9" name="Text 15"/>
          <p:cNvSpPr/>
          <p:nvPr/>
        </p:nvSpPr>
        <p:spPr>
          <a:xfrm>
            <a:off x="3520440" y="162756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2C3E50"/>
                </a:solidFill>
                <a:latin typeface="Calibri"/>
                <a:ea typeface="Calibri"/>
              </a:rPr>
              <a:t>1. Vérifier l'adresse expéditeur complète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10" name="Shape 16"/>
          <p:cNvSpPr/>
          <p:nvPr/>
        </p:nvSpPr>
        <p:spPr>
          <a:xfrm>
            <a:off x="3410640" y="232272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1" name="Text 17"/>
          <p:cNvSpPr/>
          <p:nvPr/>
        </p:nvSpPr>
        <p:spPr>
          <a:xfrm>
            <a:off x="3520440" y="237744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2. Toute demande urgente de paiement = vérification par téléphone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12" name="Shape 18"/>
          <p:cNvSpPr/>
          <p:nvPr/>
        </p:nvSpPr>
        <p:spPr>
          <a:xfrm>
            <a:off x="3410640" y="307224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3" name="Text 19"/>
          <p:cNvSpPr/>
          <p:nvPr/>
        </p:nvSpPr>
        <p:spPr>
          <a:xfrm>
            <a:off x="3520440" y="312732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3. Un doute, même petit = un appel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14" name="Shape 20"/>
          <p:cNvSpPr/>
          <p:nvPr/>
        </p:nvSpPr>
        <p:spPr>
          <a:xfrm>
            <a:off x="3410640" y="3822120"/>
            <a:ext cx="2331360" cy="621360"/>
          </a:xfrm>
          <a:prstGeom prst="rect">
            <a:avLst/>
          </a:prstGeom>
          <a:solidFill>
            <a:srgbClr val="E8F8EA"/>
          </a:solidFill>
          <a:ln w="6350">
            <a:solidFill>
              <a:srgbClr val="2DA33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5" name="Text 21"/>
          <p:cNvSpPr/>
          <p:nvPr/>
        </p:nvSpPr>
        <p:spPr>
          <a:xfrm>
            <a:off x="3520440" y="3877200"/>
            <a:ext cx="2148480" cy="511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0" strike="noStrike" spc="-1">
                <a:solidFill>
                  <a:srgbClr val="2C3E50"/>
                </a:solidFill>
                <a:latin typeface="Calibri"/>
                <a:ea typeface="Calibri"/>
              </a:rPr>
              <a:t>4. Signaler tout email suspect à la DSI sous 30 min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16" name="Text 22"/>
          <p:cNvSpPr/>
          <p:nvPr/>
        </p:nvSpPr>
        <p:spPr>
          <a:xfrm>
            <a:off x="6382440" y="1572840"/>
            <a:ext cx="2422800" cy="2102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en-US" sz="1000" b="0" strike="noStrike" spc="-1">
              <a:latin typeface="Arial"/>
            </a:endParaRPr>
          </a:p>
          <a:p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« Mr Euloge a vu ce que beaucoup auraient manqué.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003A70"/>
                </a:solidFill>
                <a:latin typeface="Calibri"/>
                <a:ea typeface="Calibri"/>
              </a:rPr>
              <a:t>Et vous ? »</a:t>
            </a: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en-US" sz="1000" b="0" strike="noStrike" spc="-1">
              <a:latin typeface="Arial"/>
            </a:endParaRPr>
          </a:p>
        </p:txBody>
      </p:sp>
      <p:sp>
        <p:nvSpPr>
          <p:cNvPr id="217" name="Shape 23"/>
          <p:cNvSpPr/>
          <p:nvPr/>
        </p:nvSpPr>
        <p:spPr>
          <a:xfrm>
            <a:off x="6382440" y="3730680"/>
            <a:ext cx="2422800" cy="685440"/>
          </a:xfrm>
          <a:prstGeom prst="rect">
            <a:avLst/>
          </a:prstGeom>
          <a:solidFill>
            <a:srgbClr val="0072CE"/>
          </a:solidFill>
          <a:ln w="12700">
            <a:solidFill>
              <a:srgbClr val="0072CE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Text 24"/>
          <p:cNvSpPr/>
          <p:nvPr/>
        </p:nvSpPr>
        <p:spPr>
          <a:xfrm>
            <a:off x="6382440" y="3730680"/>
            <a:ext cx="242280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000" b="1" strike="noStrike" spc="-1">
                <a:solidFill>
                  <a:srgbClr val="FFFFFF"/>
                </a:solidFill>
                <a:latin typeface="Calibri"/>
                <a:ea typeface="Calibri"/>
              </a:rPr>
              <a:t>securite@netbyus.com</a:t>
            </a:r>
            <a:endParaRPr lang="en-US" sz="1000" b="0" strike="noStrike" spc="-1">
              <a:latin typeface="Arial"/>
            </a:endParaRPr>
          </a:p>
        </p:txBody>
      </p:sp>
      <p:sp>
        <p:nvSpPr>
          <p:cNvPr id="219" name="Text 26"/>
          <p:cNvSpPr/>
          <p:nvPr/>
        </p:nvSpPr>
        <p:spPr>
          <a:xfrm>
            <a:off x="3200400" y="4187880"/>
            <a:ext cx="274284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100" b="1" strike="noStrike" spc="-1">
                <a:solidFill>
                  <a:srgbClr val="FFFFFF"/>
                </a:solidFill>
                <a:latin typeface="Calibri"/>
                <a:ea typeface="Calibri"/>
              </a:rPr>
              <a:t>FIN — L'affaire Ricardo Hounton</a:t>
            </a:r>
            <a:endParaRPr lang="en-US" sz="1100" b="0" strike="noStrike" spc="-1">
              <a:latin typeface="Arial"/>
            </a:endParaRPr>
          </a:p>
        </p:txBody>
      </p:sp>
      <p:sp>
        <p:nvSpPr>
          <p:cNvPr id="220" name="Shape 27"/>
          <p:cNvSpPr/>
          <p:nvPr/>
        </p:nvSpPr>
        <p:spPr>
          <a:xfrm>
            <a:off x="0" y="4773240"/>
            <a:ext cx="9143640" cy="370080"/>
          </a:xfrm>
          <a:prstGeom prst="rect">
            <a:avLst/>
          </a:prstGeom>
          <a:solidFill>
            <a:srgbClr val="003A70"/>
          </a:solidFill>
          <a:ln w="12700">
            <a:solidFill>
              <a:srgbClr val="003A7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21" name="Text 28"/>
          <p:cNvSpPr/>
          <p:nvPr/>
        </p:nvSpPr>
        <p:spPr>
          <a:xfrm>
            <a:off x="320040" y="4773240"/>
            <a:ext cx="8503560" cy="370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900" b="0" strike="noStrike" spc="-1">
                <a:solidFill>
                  <a:srgbClr val="FFFFFF"/>
                </a:solidFill>
                <a:latin typeface="Calibri"/>
                <a:ea typeface="Calibri"/>
              </a:rPr>
              <a:t>NET BY US: Campagne Sensibilisation Cybersécurité 2026</a:t>
            </a:r>
            <a:endParaRPr lang="en-US" sz="9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25534CD-0342-0DBA-B56D-1C2B08D77A4D}"/>
              </a:ext>
            </a:extLst>
          </p:cNvPr>
          <p:cNvSpPr txBox="1"/>
          <p:nvPr/>
        </p:nvSpPr>
        <p:spPr>
          <a:xfrm>
            <a:off x="1" y="55002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-------- Message transféré --------</a:t>
            </a:r>
          </a:p>
          <a:p>
            <a:r>
              <a:rPr lang="fr-FR" sz="800" dirty="0"/>
              <a:t>Sujet :	Important - </a:t>
            </a:r>
            <a:r>
              <a:rPr lang="fr-FR" sz="800" dirty="0" err="1"/>
              <a:t>Reminder</a:t>
            </a:r>
            <a:r>
              <a:rPr lang="fr-FR" sz="800" dirty="0"/>
              <a:t> #00187</a:t>
            </a:r>
          </a:p>
          <a:p>
            <a:r>
              <a:rPr lang="fr-FR" sz="800" dirty="0"/>
              <a:t>Date :	</a:t>
            </a:r>
            <a:r>
              <a:rPr lang="fr-FR" sz="800" dirty="0" err="1"/>
              <a:t>Wed</a:t>
            </a:r>
            <a:r>
              <a:rPr lang="fr-FR" sz="800" dirty="0"/>
              <a:t>, 4 Mars 2026 13:25:09 +0100</a:t>
            </a:r>
          </a:p>
          <a:p>
            <a:r>
              <a:rPr lang="fr-FR" sz="800" dirty="0"/>
              <a:t>De :	Ricardo </a:t>
            </a:r>
            <a:r>
              <a:rPr lang="fr-FR" sz="800" dirty="0" err="1"/>
              <a:t>Hounton</a:t>
            </a:r>
            <a:r>
              <a:rPr lang="fr-FR" sz="800" dirty="0"/>
              <a:t> &lt;bernard.zidek@agrolandsro.cz&gt;</a:t>
            </a:r>
          </a:p>
          <a:p>
            <a:r>
              <a:rPr lang="fr-FR" sz="800" dirty="0"/>
              <a:t>Répondre à :	Ricardo </a:t>
            </a:r>
            <a:r>
              <a:rPr lang="fr-FR" sz="800" dirty="0" err="1"/>
              <a:t>Hounton</a:t>
            </a:r>
            <a:r>
              <a:rPr lang="fr-FR" sz="800" dirty="0"/>
              <a:t> &lt;silvyfresta73@virgilio.it&gt;</a:t>
            </a:r>
          </a:p>
          <a:p>
            <a:r>
              <a:rPr lang="fr-FR" sz="800" dirty="0"/>
              <a:t>Pour :	comptabilite@netbyus.com</a:t>
            </a:r>
          </a:p>
          <a:p>
            <a:endParaRPr lang="fr-FR" sz="800" dirty="0"/>
          </a:p>
          <a:p>
            <a:endParaRPr lang="fr-FR" sz="800" dirty="0"/>
          </a:p>
          <a:p>
            <a:r>
              <a:rPr lang="fr-FR" sz="800" dirty="0"/>
              <a:t>Bonjour,</a:t>
            </a:r>
          </a:p>
          <a:p>
            <a:endParaRPr lang="fr-FR" sz="800" dirty="0"/>
          </a:p>
          <a:p>
            <a:r>
              <a:rPr lang="fr-FR" sz="800" dirty="0"/>
              <a:t>Pourriez-vous effectuer le paiement ci-dessous aujourd’hui ? Merci de bien vouloir m’envoyer le justificatif de paiement une fois effectué.</a:t>
            </a:r>
          </a:p>
          <a:p>
            <a:endParaRPr lang="fr-FR" sz="800" dirty="0"/>
          </a:p>
          <a:p>
            <a:r>
              <a:rPr lang="fr-FR" sz="800" dirty="0"/>
              <a:t>Ricardo</a:t>
            </a:r>
          </a:p>
          <a:p>
            <a:endParaRPr lang="fr-FR" sz="800" dirty="0"/>
          </a:p>
          <a:p>
            <a:r>
              <a:rPr lang="fr-FR" sz="800" dirty="0"/>
              <a:t>-----Message d'origine-----</a:t>
            </a:r>
          </a:p>
          <a:p>
            <a:r>
              <a:rPr lang="fr-FR" sz="800" dirty="0"/>
              <a:t>De : Ricardo </a:t>
            </a:r>
            <a:r>
              <a:rPr lang="fr-FR" sz="800" dirty="0" err="1"/>
              <a:t>Hounton</a:t>
            </a:r>
            <a:endParaRPr lang="fr-FR" sz="800" dirty="0"/>
          </a:p>
          <a:p>
            <a:r>
              <a:rPr lang="fr-FR" sz="800" dirty="0"/>
              <a:t>Envoyé : Mardi 3 Mars 2026 A  8:15 AM</a:t>
            </a:r>
          </a:p>
          <a:p>
            <a:r>
              <a:rPr lang="fr-FR" sz="800" dirty="0"/>
              <a:t>A : Kristian Abdo</a:t>
            </a:r>
          </a:p>
          <a:p>
            <a:r>
              <a:rPr lang="fr-FR" sz="800" dirty="0"/>
              <a:t>Objet : Re: Important - </a:t>
            </a:r>
            <a:r>
              <a:rPr lang="fr-FR" sz="800" dirty="0" err="1"/>
              <a:t>Reminder</a:t>
            </a:r>
            <a:r>
              <a:rPr lang="fr-FR" sz="800" dirty="0"/>
              <a:t> #00187</a:t>
            </a:r>
          </a:p>
          <a:p>
            <a:endParaRPr lang="fr-FR" sz="800" dirty="0"/>
          </a:p>
          <a:p>
            <a:r>
              <a:rPr lang="fr-FR" sz="800" dirty="0"/>
              <a:t>Bonjour ,</a:t>
            </a:r>
          </a:p>
          <a:p>
            <a:endParaRPr lang="fr-FR" sz="800" dirty="0"/>
          </a:p>
          <a:p>
            <a:r>
              <a:rPr lang="fr-FR" sz="800" dirty="0"/>
              <a:t>Je ne sais pas comment j’ai pu passer à côté, mais je vais demander au service financier de s’en occuper.</a:t>
            </a:r>
          </a:p>
          <a:p>
            <a:endParaRPr lang="fr-FR" sz="800" dirty="0"/>
          </a:p>
          <a:p>
            <a:r>
              <a:rPr lang="fr-FR" sz="800" dirty="0"/>
              <a:t>Ricardo</a:t>
            </a:r>
          </a:p>
          <a:p>
            <a:endParaRPr lang="fr-FR" sz="800" dirty="0"/>
          </a:p>
          <a:p>
            <a:r>
              <a:rPr lang="fr-FR" sz="800" dirty="0"/>
              <a:t>-----Message d'origine-----</a:t>
            </a:r>
          </a:p>
          <a:p>
            <a:r>
              <a:rPr lang="fr-FR" sz="800" dirty="0"/>
              <a:t>De : Kristian Abdo</a:t>
            </a:r>
          </a:p>
          <a:p>
            <a:r>
              <a:rPr lang="fr-FR" sz="800" dirty="0"/>
              <a:t>Envoyé : Lundi 2 Mars 2026 A  10:59 AM</a:t>
            </a:r>
          </a:p>
          <a:p>
            <a:r>
              <a:rPr lang="fr-FR" sz="800" dirty="0"/>
              <a:t>A : Ricardo </a:t>
            </a:r>
            <a:r>
              <a:rPr lang="fr-FR" sz="800" dirty="0" err="1"/>
              <a:t>Hounton</a:t>
            </a:r>
            <a:endParaRPr lang="fr-FR" sz="800" dirty="0"/>
          </a:p>
          <a:p>
            <a:r>
              <a:rPr lang="fr-FR" sz="800" dirty="0"/>
              <a:t>Objet : Re: Important - </a:t>
            </a:r>
            <a:r>
              <a:rPr lang="fr-FR" sz="800" dirty="0" err="1"/>
              <a:t>Reminder</a:t>
            </a:r>
            <a:r>
              <a:rPr lang="fr-FR" sz="800" dirty="0"/>
              <a:t> #00187</a:t>
            </a:r>
          </a:p>
          <a:p>
            <a:endParaRPr lang="fr-FR" sz="800" dirty="0"/>
          </a:p>
          <a:p>
            <a:r>
              <a:rPr lang="fr-FR" sz="800" dirty="0"/>
              <a:t>Cher/Chère Ricardo,</a:t>
            </a:r>
          </a:p>
          <a:p>
            <a:endParaRPr lang="fr-FR" sz="800" dirty="0"/>
          </a:p>
          <a:p>
            <a:r>
              <a:rPr lang="fr-FR" sz="800" dirty="0"/>
              <a:t>Comme convenu, veuillez trouver ci-joint 00187, avec les déductions discutées.</a:t>
            </a:r>
          </a:p>
          <a:p>
            <a:endParaRPr lang="fr-FR" sz="800" dirty="0"/>
          </a:p>
          <a:p>
            <a:r>
              <a:rPr lang="fr-FR" sz="800" dirty="0"/>
              <a:t>Pouvons-nous prévoir le règlement prochainement ?</a:t>
            </a:r>
          </a:p>
          <a:p>
            <a:endParaRPr lang="fr-FR" sz="800" dirty="0"/>
          </a:p>
          <a:p>
            <a:r>
              <a:rPr lang="fr-FR" sz="800" dirty="0"/>
              <a:t>Cordialement,</a:t>
            </a:r>
          </a:p>
          <a:p>
            <a:r>
              <a:rPr lang="fr-FR" sz="800" dirty="0"/>
              <a:t>Kristian Abdo</a:t>
            </a:r>
          </a:p>
        </p:txBody>
      </p:sp>
    </p:spTree>
    <p:extLst>
      <p:ext uri="{BB962C8B-B14F-4D97-AF65-F5344CB8AC3E}">
        <p14:creationId xmlns:p14="http://schemas.microsoft.com/office/powerpoint/2010/main" val="34058893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1164</Words>
  <Application>Microsoft Office PowerPoint</Application>
  <PresentationFormat>Affichage à l'écran (16:9)</PresentationFormat>
  <Paragraphs>208</Paragraphs>
  <Slides>9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5" baseType="lpstr">
      <vt:lpstr>Arial</vt:lpstr>
      <vt:lpstr>Calibri</vt:lpstr>
      <vt:lpstr>Symbol</vt:lpstr>
      <vt:lpstr>Times New Roman</vt:lpstr>
      <vt:lpstr>Wingdings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L'affaire Ricardo Hounton</dc:title>
  <dc:subject>PptxGenJS Presentation</dc:subject>
  <dc:creator>PptxGenJS</dc:creator>
  <dc:description/>
  <cp:lastModifiedBy>Lenovo</cp:lastModifiedBy>
  <cp:revision>4</cp:revision>
  <dcterms:created xsi:type="dcterms:W3CDTF">2026-03-09T15:58:49Z</dcterms:created>
  <dcterms:modified xsi:type="dcterms:W3CDTF">2026-03-10T15:51:33Z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On-screen Show (16:9)</vt:lpwstr>
  </property>
  <property fmtid="{D5CDD505-2E9C-101B-9397-08002B2CF9AE}" pid="4" name="Slides">
    <vt:i4>8</vt:i4>
  </property>
</Properties>
</file>