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10"/>
  </p:normalViewPr>
  <p:slideViewPr>
    <p:cSldViewPr snapToGrid="0" snapToObjects="1">
      <p:cViewPr varScale="1">
        <p:scale>
          <a:sx n="51" d="100"/>
          <a:sy n="51" d="100"/>
        </p:scale>
        <p:origin x="216"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86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9.pn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0D3B2B1F-9AC2-CE7D-D9A5-4D1CAD18BA2C}"/>
              </a:ext>
            </a:extLst>
          </p:cNvPr>
          <p:cNvPicPr>
            <a:picLocks noChangeAspect="1"/>
          </p:cNvPicPr>
          <p:nvPr/>
        </p:nvPicPr>
        <p:blipFill>
          <a:blip r:embed="rId3"/>
          <a:stretch>
            <a:fillRect/>
          </a:stretch>
        </p:blipFill>
        <p:spPr>
          <a:xfrm>
            <a:off x="29531" y="10160"/>
            <a:ext cx="16543969" cy="10266680"/>
          </a:xfrm>
          <a:prstGeom prst="rect">
            <a:avLst/>
          </a:prstGeom>
        </p:spPr>
      </p:pic>
      <p:sp>
        <p:nvSpPr>
          <p:cNvPr id="2" name="Shape 0"/>
          <p:cNvSpPr/>
          <p:nvPr/>
        </p:nvSpPr>
        <p:spPr>
          <a:xfrm>
            <a:off x="29531" y="10160"/>
            <a:ext cx="16573500" cy="10287000"/>
          </a:xfrm>
          <a:prstGeom prst="rect">
            <a:avLst/>
          </a:prstGeom>
          <a:gradFill rotWithShape="1">
            <a:gsLst>
              <a:gs pos="0">
                <a:srgbClr val="0B4374">
                  <a:alpha val="82000"/>
                </a:srgbClr>
              </a:gs>
              <a:gs pos="100000">
                <a:srgbClr val="0072CE">
                  <a:alpha val="68000"/>
                </a:srgbClr>
              </a:gs>
            </a:gsLst>
            <a:lin ang="4200000" scaled="0"/>
          </a:gradFill>
          <a:ln/>
        </p:spPr>
      </p:sp>
      <p:sp>
        <p:nvSpPr>
          <p:cNvPr id="3" name="Shape 1"/>
          <p:cNvSpPr/>
          <p:nvPr/>
        </p:nvSpPr>
        <p:spPr>
          <a:xfrm>
            <a:off x="609600" y="3238500"/>
            <a:ext cx="14820900" cy="2065020"/>
          </a:xfrm>
          <a:prstGeom prst="rect">
            <a:avLst/>
          </a:prstGeom>
          <a:solidFill>
            <a:srgbClr val="013871"/>
          </a:solidFill>
          <a:ln/>
        </p:spPr>
      </p:sp>
      <p:sp>
        <p:nvSpPr>
          <p:cNvPr id="4" name="Shape 2"/>
          <p:cNvSpPr/>
          <p:nvPr/>
        </p:nvSpPr>
        <p:spPr>
          <a:xfrm>
            <a:off x="609600" y="3238500"/>
            <a:ext cx="52388" cy="2065020"/>
          </a:xfrm>
          <a:prstGeom prst="rect">
            <a:avLst/>
          </a:prstGeom>
          <a:solidFill>
            <a:srgbClr val="F07817"/>
          </a:solidFill>
          <a:ln/>
        </p:spPr>
      </p:sp>
      <p:sp>
        <p:nvSpPr>
          <p:cNvPr id="5" name="Text 3"/>
          <p:cNvSpPr/>
          <p:nvPr/>
        </p:nvSpPr>
        <p:spPr>
          <a:xfrm>
            <a:off x="1195388" y="3657600"/>
            <a:ext cx="14112764" cy="1264920"/>
          </a:xfrm>
          <a:prstGeom prst="rect">
            <a:avLst/>
          </a:prstGeom>
          <a:noFill/>
          <a:ln/>
        </p:spPr>
        <p:txBody>
          <a:bodyPr wrap="square" lIns="25400" tIns="25400" rIns="25400" bIns="25400" rtlCol="0" anchor="t">
            <a:normAutofit/>
          </a:bodyPr>
          <a:lstStyle/>
          <a:p>
            <a:pPr marL="0" indent="0" algn="l">
              <a:lnSpc>
                <a:spcPct val="98950"/>
              </a:lnSpc>
              <a:buNone/>
            </a:pPr>
            <a:r>
              <a:rPr lang="en-US" sz="4200" b="1" dirty="0">
                <a:solidFill>
                  <a:srgbClr val="FFFFFF"/>
                </a:solidFill>
                <a:latin typeface="Arial" pitchFamily="34" charset="0"/>
                <a:ea typeface="Arial" pitchFamily="34" charset="-122"/>
                <a:cs typeface="Arial" pitchFamily="34" charset="-120"/>
              </a:rPr>
              <a:t>Présentation de l'entreprise.</a:t>
            </a:r>
            <a:endParaRPr lang="en-US" sz="4200" dirty="0"/>
          </a:p>
        </p:txBody>
      </p:sp>
      <p:sp>
        <p:nvSpPr>
          <p:cNvPr id="6" name="Shape 4"/>
          <p:cNvSpPr/>
          <p:nvPr/>
        </p:nvSpPr>
        <p:spPr>
          <a:xfrm>
            <a:off x="16573500" y="0"/>
            <a:ext cx="1714500" cy="10287000"/>
          </a:xfrm>
          <a:prstGeom prst="rect">
            <a:avLst/>
          </a:prstGeom>
          <a:solidFill>
            <a:srgbClr val="013871"/>
          </a:solidFill>
          <a:ln/>
        </p:spPr>
        <p:txBody>
          <a:bodyPr/>
          <a:lstStyle/>
          <a:p>
            <a:endParaRPr lang="fr-FR" dirty="0"/>
          </a:p>
        </p:txBody>
      </p:sp>
      <p:pic>
        <p:nvPicPr>
          <p:cNvPr id="7" name="Image 0" descr="preencoded.png"/>
          <p:cNvPicPr>
            <a:picLocks noChangeAspect="1"/>
          </p:cNvPicPr>
          <p:nvPr/>
        </p:nvPicPr>
        <p:blipFill>
          <a:blip r:embed="rId4"/>
          <a:srcRect/>
          <a:stretch/>
        </p:blipFill>
        <p:spPr>
          <a:xfrm>
            <a:off x="17125950" y="457200"/>
            <a:ext cx="609600" cy="381794"/>
          </a:xfrm>
          <a:prstGeom prst="rect">
            <a:avLst/>
          </a:prstGeom>
        </p:spPr>
      </p:pic>
      <p:sp>
        <p:nvSpPr>
          <p:cNvPr id="8" name="Shape 5"/>
          <p:cNvSpPr/>
          <p:nvPr/>
        </p:nvSpPr>
        <p:spPr>
          <a:xfrm>
            <a:off x="17425988" y="3356769"/>
            <a:ext cx="9525" cy="1143000"/>
          </a:xfrm>
          <a:prstGeom prst="rect">
            <a:avLst/>
          </a:prstGeom>
          <a:solidFill>
            <a:srgbClr val="FFFFFF">
              <a:alpha val="40000"/>
            </a:srgbClr>
          </a:solidFill>
          <a:ln/>
        </p:spPr>
      </p:sp>
      <p:sp>
        <p:nvSpPr>
          <p:cNvPr id="9" name="Text 6"/>
          <p:cNvSpPr/>
          <p:nvPr/>
        </p:nvSpPr>
        <p:spPr>
          <a:xfrm rot="10800000">
            <a:off x="17273591" y="4592320"/>
            <a:ext cx="343849" cy="1363345"/>
          </a:xfrm>
          <a:prstGeom prst="rect">
            <a:avLst/>
          </a:prstGeom>
          <a:noFill/>
          <a:ln/>
        </p:spPr>
        <p:txBody>
          <a:bodyPr vert="eaVert" wrap="square" lIns="25400" tIns="25400" rIns="25400" bIns="25400" rtlCol="0" anchor="t">
            <a:normAutofit/>
          </a:bodyPr>
          <a:lstStyle/>
          <a:p>
            <a:pPr marL="0" indent="0" algn="l">
              <a:buNone/>
            </a:pPr>
            <a:r>
              <a:rPr lang="en-US" sz="1500" b="1" kern="0" spc="300" dirty="0">
                <a:solidFill>
                  <a:srgbClr val="FFFFFF">
                    <a:alpha val="85000"/>
                  </a:srgbClr>
                </a:solidFill>
                <a:latin typeface="Arial" pitchFamily="34" charset="0"/>
                <a:ea typeface="Arial" pitchFamily="34" charset="-122"/>
                <a:cs typeface="Arial" pitchFamily="34" charset="-120"/>
              </a:rPr>
              <a:t>NETBYUS</a:t>
            </a:r>
            <a:endParaRPr lang="en-US" sz="1500" dirty="0"/>
          </a:p>
        </p:txBody>
      </p:sp>
      <p:sp>
        <p:nvSpPr>
          <p:cNvPr id="10" name="Shape 7"/>
          <p:cNvSpPr/>
          <p:nvPr/>
        </p:nvSpPr>
        <p:spPr>
          <a:xfrm>
            <a:off x="17425988" y="6108065"/>
            <a:ext cx="9525" cy="1143000"/>
          </a:xfrm>
          <a:prstGeom prst="rect">
            <a:avLst/>
          </a:prstGeom>
          <a:solidFill>
            <a:srgbClr val="FFFFFF">
              <a:alpha val="40000"/>
            </a:srgbClr>
          </a:solidFill>
          <a:ln/>
        </p:spPr>
      </p:sp>
      <p:sp>
        <p:nvSpPr>
          <p:cNvPr id="12" name="Text 8"/>
          <p:cNvSpPr/>
          <p:nvPr/>
        </p:nvSpPr>
        <p:spPr>
          <a:xfrm>
            <a:off x="609600" y="9717405"/>
            <a:ext cx="2182812" cy="188595"/>
          </a:xfrm>
          <a:prstGeom prst="rect">
            <a:avLst/>
          </a:prstGeom>
          <a:noFill/>
          <a:ln/>
        </p:spPr>
        <p:txBody>
          <a:bodyPr wrap="square" lIns="25400" tIns="25400" rIns="25400" bIns="25400" rtlCol="0" anchor="t">
            <a:normAutofit fontScale="85000" lnSpcReduction="20000"/>
          </a:bodyPr>
          <a:lstStyle/>
          <a:p>
            <a:pPr marL="0" indent="0" algn="l">
              <a:buNone/>
            </a:pPr>
            <a:r>
              <a:rPr lang="en-US" sz="1275" b="1" kern="0" spc="26" dirty="0">
                <a:solidFill>
                  <a:srgbClr val="C0DFF7"/>
                </a:solidFill>
                <a:latin typeface="Arial" pitchFamily="34" charset="0"/>
                <a:ea typeface="Arial" pitchFamily="34" charset="-122"/>
                <a:cs typeface="Arial" pitchFamily="34" charset="-120"/>
              </a:rPr>
              <a:t>Let's </a:t>
            </a:r>
            <a:r>
              <a:rPr lang="en-US" sz="1275" b="1" kern="0" spc="26" dirty="0">
                <a:solidFill>
                  <a:srgbClr val="F07817"/>
                </a:solidFill>
                <a:latin typeface="Arial" pitchFamily="34" charset="0"/>
                <a:ea typeface="Arial" pitchFamily="34" charset="-122"/>
                <a:cs typeface="Arial" pitchFamily="34" charset="-120"/>
              </a:rPr>
              <a:t>Grow </a:t>
            </a:r>
            <a:r>
              <a:rPr lang="en-US" sz="1275" b="1" kern="0" spc="26" dirty="0">
                <a:solidFill>
                  <a:srgbClr val="C0DFF7"/>
                </a:solidFill>
                <a:latin typeface="Arial" pitchFamily="34" charset="0"/>
                <a:ea typeface="Arial" pitchFamily="34" charset="-122"/>
                <a:cs typeface="Arial" pitchFamily="34" charset="-120"/>
              </a:rPr>
              <a:t>Together</a:t>
            </a:r>
            <a:endParaRPr lang="en-US" sz="1275" dirty="0"/>
          </a:p>
        </p:txBody>
      </p:sp>
      <p:pic>
        <p:nvPicPr>
          <p:cNvPr id="16" name="Image 15">
            <a:extLst>
              <a:ext uri="{FF2B5EF4-FFF2-40B4-BE49-F238E27FC236}">
                <a16:creationId xmlns:a16="http://schemas.microsoft.com/office/drawing/2014/main" id="{E7D22314-8465-DB5C-D78B-E76AEEF5ACD4}"/>
              </a:ext>
            </a:extLst>
          </p:cNvPr>
          <p:cNvPicPr>
            <a:picLocks noChangeAspect="1"/>
          </p:cNvPicPr>
          <p:nvPr/>
        </p:nvPicPr>
        <p:blipFill>
          <a:blip r:embed="rId5"/>
          <a:stretch>
            <a:fillRect/>
          </a:stretch>
        </p:blipFill>
        <p:spPr>
          <a:xfrm>
            <a:off x="389890" y="402430"/>
            <a:ext cx="4242748" cy="8816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658019"/>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0072CE"/>
                </a:solidFill>
                <a:latin typeface="Arial" pitchFamily="34" charset="0"/>
                <a:ea typeface="Arial" pitchFamily="34" charset="-122"/>
                <a:cs typeface="Arial" pitchFamily="34" charset="-120"/>
              </a:rPr>
              <a:t>Qui sommes-nous ?</a:t>
            </a:r>
            <a:endParaRPr lang="en-US" sz="4200" dirty="0"/>
          </a:p>
        </p:txBody>
      </p:sp>
      <p:sp>
        <p:nvSpPr>
          <p:cNvPr id="7" name="Text 3"/>
          <p:cNvSpPr/>
          <p:nvPr/>
        </p:nvSpPr>
        <p:spPr>
          <a:xfrm>
            <a:off x="1333500" y="2467769"/>
            <a:ext cx="8650465" cy="4038600"/>
          </a:xfrm>
          <a:prstGeom prst="rect">
            <a:avLst/>
          </a:prstGeom>
          <a:noFill/>
          <a:ln/>
        </p:spPr>
        <p:txBody>
          <a:bodyPr wrap="square" lIns="25400" tIns="25400" rIns="25400" bIns="25400" rtlCol="0" anchor="t">
            <a:normAutofit/>
          </a:bodyPr>
          <a:lstStyle/>
          <a:p>
            <a:pPr marL="0" indent="0" algn="l">
              <a:lnSpc>
                <a:spcPct val="127984"/>
              </a:lnSpc>
              <a:buNone/>
            </a:pPr>
            <a:r>
              <a:rPr lang="en-US" sz="2100" dirty="0">
                <a:solidFill>
                  <a:srgbClr val="33475B"/>
                </a:solidFill>
                <a:latin typeface="Arial" pitchFamily="34" charset="0"/>
                <a:ea typeface="Arial" pitchFamily="34" charset="-122"/>
                <a:cs typeface="Arial" pitchFamily="34" charset="-120"/>
              </a:rPr>
              <a:t>Fondée au Bénin en 2017, NetByUs est une Entreprise de Services du Numérique (ESN) spécialisée dans la conception et le déploiement de solutions digitales innovantes. Nous accompagnons les entreprises (B2B) et développons également des solutions destinées au grand public (B2C), en répondant aux besoins spécifiques de chaque marché. Présente au Bénin, au Togo, au Cameroun et en France, NetByUs s'appuie sur une équipe jeune, dynamique et passionnée pour relever les défis de la transformation numérique.</a:t>
            </a:r>
            <a:endParaRPr lang="en-US" sz="2100" dirty="0"/>
          </a:p>
        </p:txBody>
      </p:sp>
      <p:sp>
        <p:nvSpPr>
          <p:cNvPr id="8" name="Shape 4"/>
          <p:cNvSpPr/>
          <p:nvPr/>
        </p:nvSpPr>
        <p:spPr>
          <a:xfrm>
            <a:off x="10494011" y="2467769"/>
            <a:ext cx="6460490" cy="1364139"/>
          </a:xfrm>
          <a:prstGeom prst="roundRect">
            <a:avLst>
              <a:gd name="adj" fmla="val 11172"/>
            </a:avLst>
          </a:prstGeom>
          <a:solidFill>
            <a:srgbClr val="F7F9FB"/>
          </a:solidFill>
          <a:ln/>
        </p:spPr>
      </p:sp>
      <p:sp>
        <p:nvSpPr>
          <p:cNvPr id="9" name="Text 5"/>
          <p:cNvSpPr/>
          <p:nvPr/>
        </p:nvSpPr>
        <p:spPr>
          <a:xfrm>
            <a:off x="10506266" y="2772569"/>
            <a:ext cx="6435979" cy="571659"/>
          </a:xfrm>
          <a:prstGeom prst="rect">
            <a:avLst/>
          </a:prstGeom>
          <a:noFill/>
          <a:ln/>
        </p:spPr>
        <p:txBody>
          <a:bodyPr wrap="square" lIns="25400" tIns="25400" rIns="25400" bIns="25400" rtlCol="0" anchor="t">
            <a:normAutofit lnSpcReduction="10000"/>
          </a:bodyPr>
          <a:lstStyle/>
          <a:p>
            <a:pPr marL="0" indent="0" algn="ctr">
              <a:buNone/>
            </a:pPr>
            <a:r>
              <a:rPr lang="en-US" sz="3600" b="1" dirty="0">
                <a:solidFill>
                  <a:srgbClr val="0072CE"/>
                </a:solidFill>
                <a:latin typeface="Arial" pitchFamily="34" charset="0"/>
                <a:ea typeface="Arial" pitchFamily="34" charset="-122"/>
                <a:cs typeface="Arial" pitchFamily="34" charset="-120"/>
              </a:rPr>
              <a:t>2017</a:t>
            </a:r>
            <a:endParaRPr lang="en-US" sz="3600" dirty="0"/>
          </a:p>
        </p:txBody>
      </p:sp>
      <p:sp>
        <p:nvSpPr>
          <p:cNvPr id="10" name="Text 6"/>
          <p:cNvSpPr/>
          <p:nvPr/>
        </p:nvSpPr>
        <p:spPr>
          <a:xfrm>
            <a:off x="10506266" y="3306128"/>
            <a:ext cx="6435979" cy="25908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5C7089"/>
                </a:solidFill>
                <a:latin typeface="Arial" pitchFamily="34" charset="0"/>
                <a:ea typeface="Arial" pitchFamily="34" charset="-122"/>
                <a:cs typeface="Arial" pitchFamily="34" charset="-120"/>
              </a:rPr>
              <a:t>Année de création</a:t>
            </a:r>
            <a:endParaRPr lang="en-US" sz="1500" dirty="0"/>
          </a:p>
        </p:txBody>
      </p:sp>
      <p:sp>
        <p:nvSpPr>
          <p:cNvPr id="11" name="Shape 7"/>
          <p:cNvSpPr/>
          <p:nvPr/>
        </p:nvSpPr>
        <p:spPr>
          <a:xfrm>
            <a:off x="10494011" y="4060507"/>
            <a:ext cx="6460490" cy="2407761"/>
          </a:xfrm>
          <a:prstGeom prst="roundRect">
            <a:avLst>
              <a:gd name="adj" fmla="val 6330"/>
            </a:avLst>
          </a:prstGeom>
          <a:solidFill>
            <a:srgbClr val="F7F9FB"/>
          </a:solidFill>
          <a:ln/>
        </p:spPr>
      </p:sp>
      <p:sp>
        <p:nvSpPr>
          <p:cNvPr id="12" name="Text 8"/>
          <p:cNvSpPr/>
          <p:nvPr/>
        </p:nvSpPr>
        <p:spPr>
          <a:xfrm>
            <a:off x="10506266" y="4403407"/>
            <a:ext cx="6435979" cy="25908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5C7089"/>
                </a:solidFill>
                <a:latin typeface="Arial" pitchFamily="34" charset="0"/>
                <a:ea typeface="Arial" pitchFamily="34" charset="-122"/>
                <a:cs typeface="Arial" pitchFamily="34" charset="-120"/>
              </a:rPr>
              <a:t>Nos implantations</a:t>
            </a:r>
            <a:endParaRPr lang="en-US" sz="1500" dirty="0"/>
          </a:p>
        </p:txBody>
      </p:sp>
      <p:sp>
        <p:nvSpPr>
          <p:cNvPr id="14" name="Text 9"/>
          <p:cNvSpPr/>
          <p:nvPr/>
        </p:nvSpPr>
        <p:spPr>
          <a:xfrm>
            <a:off x="11923395" y="5122227"/>
            <a:ext cx="611981" cy="285909"/>
          </a:xfrm>
          <a:prstGeom prst="rect">
            <a:avLst/>
          </a:prstGeom>
          <a:noFill/>
          <a:ln/>
        </p:spPr>
        <p:txBody>
          <a:bodyPr wrap="square" lIns="25400" tIns="25400" rIns="25400" bIns="25400" rtlCol="0" anchor="t">
            <a:normAutofit fontScale="92500"/>
          </a:bodyPr>
          <a:lstStyle/>
          <a:p>
            <a:pPr marL="0" indent="0" algn="l">
              <a:buNone/>
            </a:pPr>
            <a:r>
              <a:rPr lang="en-US" sz="1650" b="1" dirty="0">
                <a:solidFill>
                  <a:srgbClr val="0D1B2A"/>
                </a:solidFill>
                <a:latin typeface="Arial" pitchFamily="34" charset="0"/>
                <a:ea typeface="Arial" pitchFamily="34" charset="-122"/>
                <a:cs typeface="Arial" pitchFamily="34" charset="-120"/>
              </a:rPr>
              <a:t>Bénin</a:t>
            </a:r>
            <a:endParaRPr lang="en-US" sz="1650" dirty="0"/>
          </a:p>
        </p:txBody>
      </p:sp>
      <p:pic>
        <p:nvPicPr>
          <p:cNvPr id="15" name="Image 3"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660879" y="5143500"/>
            <a:ext cx="342900" cy="323850"/>
          </a:xfrm>
          <a:prstGeom prst="rect">
            <a:avLst/>
          </a:prstGeom>
        </p:spPr>
      </p:pic>
      <p:sp>
        <p:nvSpPr>
          <p:cNvPr id="16" name="Text 10"/>
          <p:cNvSpPr/>
          <p:nvPr/>
        </p:nvSpPr>
        <p:spPr>
          <a:xfrm>
            <a:off x="15274132" y="5122227"/>
            <a:ext cx="530543" cy="285909"/>
          </a:xfrm>
          <a:prstGeom prst="rect">
            <a:avLst/>
          </a:prstGeom>
          <a:noFill/>
          <a:ln/>
        </p:spPr>
        <p:txBody>
          <a:bodyPr wrap="square" lIns="25400" tIns="25400" rIns="25400" bIns="25400" rtlCol="0" anchor="t">
            <a:normAutofit fontScale="92500"/>
          </a:bodyPr>
          <a:lstStyle/>
          <a:p>
            <a:pPr marL="0" indent="0" algn="l">
              <a:buNone/>
            </a:pPr>
            <a:r>
              <a:rPr lang="en-US" sz="1650" b="1" dirty="0">
                <a:solidFill>
                  <a:srgbClr val="0D1B2A"/>
                </a:solidFill>
                <a:latin typeface="Arial" pitchFamily="34" charset="0"/>
                <a:ea typeface="Arial" pitchFamily="34" charset="-122"/>
                <a:cs typeface="Arial" pitchFamily="34" charset="-120"/>
              </a:rPr>
              <a:t>Togo</a:t>
            </a:r>
            <a:endParaRPr lang="en-US" sz="1650" dirty="0"/>
          </a:p>
        </p:txBody>
      </p:sp>
      <p:sp>
        <p:nvSpPr>
          <p:cNvPr id="18" name="Text 11"/>
          <p:cNvSpPr/>
          <p:nvPr/>
        </p:nvSpPr>
        <p:spPr>
          <a:xfrm>
            <a:off x="11923395" y="5831124"/>
            <a:ext cx="1054576" cy="285909"/>
          </a:xfrm>
          <a:prstGeom prst="rect">
            <a:avLst/>
          </a:prstGeom>
          <a:noFill/>
          <a:ln/>
        </p:spPr>
        <p:txBody>
          <a:bodyPr wrap="square" lIns="25400" tIns="25400" rIns="25400" bIns="25400" rtlCol="0" anchor="t">
            <a:normAutofit fontScale="92500"/>
          </a:bodyPr>
          <a:lstStyle/>
          <a:p>
            <a:pPr marL="0" indent="0" algn="l">
              <a:buNone/>
            </a:pPr>
            <a:r>
              <a:rPr lang="en-US" sz="1650" b="1" dirty="0">
                <a:solidFill>
                  <a:srgbClr val="0D1B2A"/>
                </a:solidFill>
                <a:latin typeface="Arial" pitchFamily="34" charset="0"/>
                <a:ea typeface="Arial" pitchFamily="34" charset="-122"/>
                <a:cs typeface="Arial" pitchFamily="34" charset="-120"/>
              </a:rPr>
              <a:t>Cameroun</a:t>
            </a:r>
            <a:endParaRPr lang="en-US" sz="1650" dirty="0"/>
          </a:p>
        </p:txBody>
      </p:sp>
      <p:sp>
        <p:nvSpPr>
          <p:cNvPr id="20" name="Text 12"/>
          <p:cNvSpPr/>
          <p:nvPr/>
        </p:nvSpPr>
        <p:spPr>
          <a:xfrm>
            <a:off x="15132367" y="5827077"/>
            <a:ext cx="728345" cy="285909"/>
          </a:xfrm>
          <a:prstGeom prst="rect">
            <a:avLst/>
          </a:prstGeom>
          <a:noFill/>
          <a:ln/>
        </p:spPr>
        <p:txBody>
          <a:bodyPr wrap="square" lIns="25400" tIns="25400" rIns="25400" bIns="25400" rtlCol="0" anchor="t">
            <a:normAutofit fontScale="92500"/>
          </a:bodyPr>
          <a:lstStyle/>
          <a:p>
            <a:pPr marL="0" indent="0" algn="l">
              <a:buNone/>
            </a:pPr>
            <a:r>
              <a:rPr lang="en-US" sz="1650" b="1" dirty="0">
                <a:solidFill>
                  <a:srgbClr val="0D1B2A"/>
                </a:solidFill>
                <a:latin typeface="Arial" pitchFamily="34" charset="0"/>
                <a:ea typeface="Arial" pitchFamily="34" charset="-122"/>
                <a:cs typeface="Arial" pitchFamily="34" charset="-120"/>
              </a:rPr>
              <a:t>France</a:t>
            </a:r>
            <a:endParaRPr lang="en-US" sz="1650" dirty="0"/>
          </a:p>
        </p:txBody>
      </p:sp>
      <p:pic>
        <p:nvPicPr>
          <p:cNvPr id="21" name="Image 3" descr="preencoded.png">
            <a:extLst>
              <a:ext uri="{FF2B5EF4-FFF2-40B4-BE49-F238E27FC236}">
                <a16:creationId xmlns:a16="http://schemas.microsoft.com/office/drawing/2014/main" id="{8086BA5C-A715-ABCD-CDCB-F143D0973F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57940" y="5057140"/>
            <a:ext cx="342900" cy="323850"/>
          </a:xfrm>
          <a:prstGeom prst="rect">
            <a:avLst/>
          </a:prstGeom>
        </p:spPr>
      </p:pic>
      <p:pic>
        <p:nvPicPr>
          <p:cNvPr id="22" name="Image 3" descr="preencoded.png">
            <a:extLst>
              <a:ext uri="{FF2B5EF4-FFF2-40B4-BE49-F238E27FC236}">
                <a16:creationId xmlns:a16="http://schemas.microsoft.com/office/drawing/2014/main" id="{2D9EBB42-8304-23C1-8170-17FC4D4DA6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57940" y="5863907"/>
            <a:ext cx="342900" cy="323850"/>
          </a:xfrm>
          <a:prstGeom prst="rect">
            <a:avLst/>
          </a:prstGeom>
        </p:spPr>
      </p:pic>
      <p:pic>
        <p:nvPicPr>
          <p:cNvPr id="23" name="Image 3" descr="preencoded.png">
            <a:extLst>
              <a:ext uri="{FF2B5EF4-FFF2-40B4-BE49-F238E27FC236}">
                <a16:creationId xmlns:a16="http://schemas.microsoft.com/office/drawing/2014/main" id="{DC42D5B8-CE3C-2DD5-533A-F543527EDC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660879" y="5863907"/>
            <a:ext cx="342900" cy="3238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658019"/>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0072CE"/>
                </a:solidFill>
                <a:latin typeface="Arial" pitchFamily="34" charset="0"/>
                <a:ea typeface="Arial" pitchFamily="34" charset="-122"/>
                <a:cs typeface="Arial" pitchFamily="34" charset="-120"/>
              </a:rPr>
              <a:t>Nos domaines</a:t>
            </a:r>
            <a:endParaRPr lang="en-US" sz="4200" dirty="0"/>
          </a:p>
        </p:txBody>
      </p:sp>
      <p:sp>
        <p:nvSpPr>
          <p:cNvPr id="7" name="Text 3"/>
          <p:cNvSpPr/>
          <p:nvPr/>
        </p:nvSpPr>
        <p:spPr>
          <a:xfrm>
            <a:off x="1333500" y="2201069"/>
            <a:ext cx="17183100" cy="329089"/>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5C7089"/>
                </a:solidFill>
                <a:latin typeface="Arial" pitchFamily="34" charset="0"/>
                <a:ea typeface="Arial" pitchFamily="34" charset="-122"/>
                <a:cs typeface="Arial" pitchFamily="34" charset="-120"/>
              </a:rPr>
              <a:t>NetByUs intervient principalement dans trois domaines</a:t>
            </a:r>
            <a:endParaRPr lang="en-US" sz="1950" dirty="0"/>
          </a:p>
        </p:txBody>
      </p:sp>
      <p:sp>
        <p:nvSpPr>
          <p:cNvPr id="8" name="Shape 4"/>
          <p:cNvSpPr/>
          <p:nvPr/>
        </p:nvSpPr>
        <p:spPr>
          <a:xfrm>
            <a:off x="1333500" y="3025457"/>
            <a:ext cx="4953000" cy="6347143"/>
          </a:xfrm>
          <a:prstGeom prst="roundRect">
            <a:avLst>
              <a:gd name="adj" fmla="val 3077"/>
            </a:avLst>
          </a:prstGeom>
          <a:solidFill>
            <a:srgbClr val="F7F9FB"/>
          </a:solidFill>
          <a:ln/>
        </p:spPr>
      </p:sp>
      <p:sp>
        <p:nvSpPr>
          <p:cNvPr id="9" name="Shape 5"/>
          <p:cNvSpPr/>
          <p:nvPr/>
        </p:nvSpPr>
        <p:spPr>
          <a:xfrm>
            <a:off x="1714500" y="3482657"/>
            <a:ext cx="1600200" cy="1600200"/>
          </a:xfrm>
          <a:prstGeom prst="roundRect">
            <a:avLst>
              <a:gd name="adj" fmla="val 5952"/>
            </a:avLst>
          </a:prstGeom>
          <a:solidFill>
            <a:srgbClr val="E6F2FC"/>
          </a:solidFill>
          <a:ln/>
        </p:spPr>
      </p:sp>
      <p:pic>
        <p:nvPicPr>
          <p:cNvPr id="10" name="Image 2" descr="preencoded.png"/>
          <p:cNvPicPr>
            <a:picLocks noChangeAspect="1"/>
          </p:cNvPicPr>
          <p:nvPr/>
        </p:nvPicPr>
        <p:blipFill>
          <a:blip r:embed="rId5"/>
          <a:stretch>
            <a:fillRect/>
          </a:stretch>
        </p:blipFill>
        <p:spPr>
          <a:xfrm>
            <a:off x="2114550" y="3882707"/>
            <a:ext cx="800100" cy="800100"/>
          </a:xfrm>
          <a:prstGeom prst="rect">
            <a:avLst/>
          </a:prstGeom>
        </p:spPr>
      </p:pic>
      <p:sp>
        <p:nvSpPr>
          <p:cNvPr id="11" name="Text 6"/>
          <p:cNvSpPr/>
          <p:nvPr/>
        </p:nvSpPr>
        <p:spPr>
          <a:xfrm>
            <a:off x="1714500" y="5273357"/>
            <a:ext cx="4316730" cy="706438"/>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0D1B2A"/>
                </a:solidFill>
                <a:latin typeface="Arial" pitchFamily="34" charset="0"/>
                <a:ea typeface="Arial" pitchFamily="34" charset="-122"/>
                <a:cs typeface="Arial" pitchFamily="34" charset="-120"/>
              </a:rPr>
              <a:t>1. Développement de solutions logicielles</a:t>
            </a:r>
            <a:endParaRPr lang="en-US" sz="2250" dirty="0"/>
          </a:p>
        </p:txBody>
      </p:sp>
      <p:sp>
        <p:nvSpPr>
          <p:cNvPr id="12" name="Text 7"/>
          <p:cNvSpPr/>
          <p:nvPr/>
        </p:nvSpPr>
        <p:spPr>
          <a:xfrm>
            <a:off x="1714500" y="6132194"/>
            <a:ext cx="4316730" cy="1792605"/>
          </a:xfrm>
          <a:prstGeom prst="rect">
            <a:avLst/>
          </a:prstGeom>
          <a:noFill/>
          <a:ln/>
        </p:spPr>
        <p:txBody>
          <a:bodyPr wrap="square" lIns="25400" tIns="25400" rIns="25400" bIns="25400" rtlCol="0" anchor="t">
            <a:normAutofit/>
          </a:bodyPr>
          <a:lstStyle/>
          <a:p>
            <a:pPr marL="0" indent="0" algn="l">
              <a:lnSpc>
                <a:spcPct val="126842"/>
              </a:lnSpc>
              <a:buNone/>
            </a:pPr>
            <a:r>
              <a:rPr lang="en-US" dirty="0">
                <a:solidFill>
                  <a:srgbClr val="33475B"/>
                </a:solidFill>
                <a:latin typeface="Arial" pitchFamily="34" charset="0"/>
                <a:ea typeface="Arial" pitchFamily="34" charset="-122"/>
                <a:cs typeface="Arial" pitchFamily="34" charset="-120"/>
              </a:rPr>
              <a:t>Applications web, mobiles et logiciels métiers sur mesure, sécurisés et évolutifs, pour accompagner la transformation digitale et améliorer la performance.</a:t>
            </a:r>
            <a:endParaRPr lang="en-US" dirty="0"/>
          </a:p>
        </p:txBody>
      </p:sp>
      <p:sp>
        <p:nvSpPr>
          <p:cNvPr id="13" name="Shape 8"/>
          <p:cNvSpPr/>
          <p:nvPr/>
        </p:nvSpPr>
        <p:spPr>
          <a:xfrm>
            <a:off x="6667500" y="3025457"/>
            <a:ext cx="4953000" cy="6347143"/>
          </a:xfrm>
          <a:prstGeom prst="roundRect">
            <a:avLst>
              <a:gd name="adj" fmla="val 3077"/>
            </a:avLst>
          </a:prstGeom>
          <a:solidFill>
            <a:srgbClr val="F7F9FB"/>
          </a:solidFill>
          <a:ln/>
        </p:spPr>
      </p:sp>
      <p:sp>
        <p:nvSpPr>
          <p:cNvPr id="14" name="Shape 9"/>
          <p:cNvSpPr/>
          <p:nvPr/>
        </p:nvSpPr>
        <p:spPr>
          <a:xfrm>
            <a:off x="7048500" y="3482657"/>
            <a:ext cx="1600200" cy="1600200"/>
          </a:xfrm>
          <a:prstGeom prst="roundRect">
            <a:avLst>
              <a:gd name="adj" fmla="val 5952"/>
            </a:avLst>
          </a:prstGeom>
          <a:solidFill>
            <a:srgbClr val="FEF1E6"/>
          </a:solidFill>
          <a:ln/>
        </p:spPr>
      </p:sp>
      <p:pic>
        <p:nvPicPr>
          <p:cNvPr id="15" name="Image 3" descr="preencoded.png"/>
          <p:cNvPicPr>
            <a:picLocks noChangeAspect="1"/>
          </p:cNvPicPr>
          <p:nvPr/>
        </p:nvPicPr>
        <p:blipFill>
          <a:blip r:embed="rId6"/>
          <a:stretch>
            <a:fillRect/>
          </a:stretch>
        </p:blipFill>
        <p:spPr>
          <a:xfrm>
            <a:off x="7448550" y="3882707"/>
            <a:ext cx="800100" cy="800100"/>
          </a:xfrm>
          <a:prstGeom prst="rect">
            <a:avLst/>
          </a:prstGeom>
        </p:spPr>
      </p:pic>
      <p:sp>
        <p:nvSpPr>
          <p:cNvPr id="16" name="Text 10"/>
          <p:cNvSpPr/>
          <p:nvPr/>
        </p:nvSpPr>
        <p:spPr>
          <a:xfrm>
            <a:off x="7048500" y="5273357"/>
            <a:ext cx="4610100" cy="372269"/>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0D1B2A"/>
                </a:solidFill>
                <a:latin typeface="Arial" pitchFamily="34" charset="0"/>
                <a:ea typeface="Arial" pitchFamily="34" charset="-122"/>
                <a:cs typeface="Arial" pitchFamily="34" charset="-120"/>
              </a:rPr>
              <a:t>2. Consulting &amp; Conseil</a:t>
            </a:r>
            <a:endParaRPr lang="en-US" sz="2250" dirty="0"/>
          </a:p>
        </p:txBody>
      </p:sp>
      <p:sp>
        <p:nvSpPr>
          <p:cNvPr id="17" name="Text 11"/>
          <p:cNvSpPr/>
          <p:nvPr/>
        </p:nvSpPr>
        <p:spPr>
          <a:xfrm>
            <a:off x="7048500" y="5798026"/>
            <a:ext cx="4316730" cy="1924050"/>
          </a:xfrm>
          <a:prstGeom prst="rect">
            <a:avLst/>
          </a:prstGeom>
          <a:noFill/>
          <a:ln/>
        </p:spPr>
        <p:txBody>
          <a:bodyPr wrap="square" lIns="25400" tIns="25400" rIns="25400" bIns="25400" rtlCol="0" anchor="t">
            <a:normAutofit/>
          </a:bodyPr>
          <a:lstStyle/>
          <a:p>
            <a:pPr marL="0" indent="0" algn="l">
              <a:lnSpc>
                <a:spcPct val="126842"/>
              </a:lnSpc>
              <a:buNone/>
            </a:pPr>
            <a:r>
              <a:rPr lang="en-US" sz="1650" dirty="0">
                <a:solidFill>
                  <a:srgbClr val="33475B"/>
                </a:solidFill>
                <a:latin typeface="Arial" pitchFamily="34" charset="0"/>
                <a:ea typeface="Arial" pitchFamily="34" charset="-122"/>
                <a:cs typeface="Arial" pitchFamily="34" charset="-120"/>
              </a:rPr>
              <a:t>Un accompagnement grâce à notre expertise en IT, gestion de projet et transformation digitale. Nos consultants apportent les compétences et recommandations nécessaires à la réussite de vos projets.</a:t>
            </a:r>
            <a:endParaRPr lang="en-US" sz="1650" dirty="0"/>
          </a:p>
        </p:txBody>
      </p:sp>
      <p:sp>
        <p:nvSpPr>
          <p:cNvPr id="18" name="Shape 12"/>
          <p:cNvSpPr/>
          <p:nvPr/>
        </p:nvSpPr>
        <p:spPr>
          <a:xfrm>
            <a:off x="12001500" y="3025457"/>
            <a:ext cx="4953000" cy="6347143"/>
          </a:xfrm>
          <a:prstGeom prst="roundRect">
            <a:avLst>
              <a:gd name="adj" fmla="val 3077"/>
            </a:avLst>
          </a:prstGeom>
          <a:solidFill>
            <a:srgbClr val="F7F9FB"/>
          </a:solidFill>
          <a:ln/>
        </p:spPr>
      </p:sp>
      <p:sp>
        <p:nvSpPr>
          <p:cNvPr id="19" name="Shape 13"/>
          <p:cNvSpPr/>
          <p:nvPr/>
        </p:nvSpPr>
        <p:spPr>
          <a:xfrm>
            <a:off x="12382500" y="3482657"/>
            <a:ext cx="1600200" cy="1600200"/>
          </a:xfrm>
          <a:prstGeom prst="roundRect">
            <a:avLst>
              <a:gd name="adj" fmla="val 5952"/>
            </a:avLst>
          </a:prstGeom>
          <a:solidFill>
            <a:srgbClr val="EAFAEC"/>
          </a:solidFill>
          <a:ln/>
        </p:spPr>
      </p:sp>
      <p:pic>
        <p:nvPicPr>
          <p:cNvPr id="20" name="Image 4" descr="preencoded.png"/>
          <p:cNvPicPr>
            <a:picLocks noChangeAspect="1"/>
          </p:cNvPicPr>
          <p:nvPr/>
        </p:nvPicPr>
        <p:blipFill>
          <a:blip r:embed="rId7"/>
          <a:stretch>
            <a:fillRect/>
          </a:stretch>
        </p:blipFill>
        <p:spPr>
          <a:xfrm>
            <a:off x="12782550" y="3882707"/>
            <a:ext cx="800100" cy="800100"/>
          </a:xfrm>
          <a:prstGeom prst="rect">
            <a:avLst/>
          </a:prstGeom>
        </p:spPr>
      </p:pic>
      <p:sp>
        <p:nvSpPr>
          <p:cNvPr id="21" name="Text 14"/>
          <p:cNvSpPr/>
          <p:nvPr/>
        </p:nvSpPr>
        <p:spPr>
          <a:xfrm>
            <a:off x="12382500" y="5273357"/>
            <a:ext cx="4316730" cy="706438"/>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0D1B2A"/>
                </a:solidFill>
                <a:latin typeface="Arial" pitchFamily="34" charset="0"/>
                <a:ea typeface="Arial" pitchFamily="34" charset="-122"/>
                <a:cs typeface="Arial" pitchFamily="34" charset="-120"/>
              </a:rPr>
              <a:t>3. Infrastructure Cloud &amp; Services Managés</a:t>
            </a:r>
            <a:endParaRPr lang="en-US" sz="2250" dirty="0"/>
          </a:p>
        </p:txBody>
      </p:sp>
      <p:sp>
        <p:nvSpPr>
          <p:cNvPr id="22" name="Text 15"/>
          <p:cNvSpPr/>
          <p:nvPr/>
        </p:nvSpPr>
        <p:spPr>
          <a:xfrm>
            <a:off x="12382500" y="6132195"/>
            <a:ext cx="4316730" cy="1609725"/>
          </a:xfrm>
          <a:prstGeom prst="rect">
            <a:avLst/>
          </a:prstGeom>
          <a:noFill/>
          <a:ln/>
        </p:spPr>
        <p:txBody>
          <a:bodyPr wrap="square" lIns="25400" tIns="25400" rIns="25400" bIns="25400" rtlCol="0" anchor="t">
            <a:normAutofit lnSpcReduction="10000"/>
          </a:bodyPr>
          <a:lstStyle/>
          <a:p>
            <a:pPr marL="0" indent="0" algn="l">
              <a:lnSpc>
                <a:spcPct val="126842"/>
              </a:lnSpc>
              <a:buNone/>
            </a:pPr>
            <a:r>
              <a:rPr lang="en-US" sz="1650" dirty="0">
                <a:solidFill>
                  <a:srgbClr val="33475B"/>
                </a:solidFill>
                <a:latin typeface="Arial" pitchFamily="34" charset="0"/>
                <a:ea typeface="Arial" pitchFamily="34" charset="-122"/>
                <a:cs typeface="Arial" pitchFamily="34" charset="-120"/>
              </a:rPr>
              <a:t>Conception, déploiement et administration d'infrastructures cloud fiables et sécurisées. De l'hébergement à l'infogérance, nous assurons disponibilité, sécurité et continuité de service.</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658019"/>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0072CE"/>
                </a:solidFill>
                <a:latin typeface="Arial" pitchFamily="34" charset="0"/>
                <a:ea typeface="Arial" pitchFamily="34" charset="-122"/>
                <a:cs typeface="Arial" pitchFamily="34" charset="-120"/>
              </a:rPr>
              <a:t>Notre approche</a:t>
            </a:r>
            <a:endParaRPr lang="en-US" sz="4200" dirty="0"/>
          </a:p>
        </p:txBody>
      </p:sp>
      <p:sp>
        <p:nvSpPr>
          <p:cNvPr id="7" name="Text 3"/>
          <p:cNvSpPr/>
          <p:nvPr/>
        </p:nvSpPr>
        <p:spPr>
          <a:xfrm>
            <a:off x="1333500" y="2467769"/>
            <a:ext cx="13735050" cy="1318260"/>
          </a:xfrm>
          <a:prstGeom prst="rect">
            <a:avLst/>
          </a:prstGeom>
          <a:noFill/>
          <a:ln/>
        </p:spPr>
        <p:txBody>
          <a:bodyPr wrap="square" lIns="25400" tIns="25400" rIns="25400" bIns="25400" rtlCol="0" anchor="t">
            <a:normAutofit lnSpcReduction="10000"/>
          </a:bodyPr>
          <a:lstStyle/>
          <a:p>
            <a:pPr marL="0" indent="0" algn="just">
              <a:lnSpc>
                <a:spcPct val="136516"/>
              </a:lnSpc>
              <a:buNone/>
            </a:pPr>
            <a:r>
              <a:rPr lang="en-US" sz="2100" dirty="0">
                <a:solidFill>
                  <a:srgbClr val="33475B"/>
                </a:solidFill>
                <a:latin typeface="Arial" pitchFamily="34" charset="0"/>
                <a:ea typeface="Arial" pitchFamily="34" charset="-122"/>
                <a:cs typeface="Arial" pitchFamily="34" charset="-120"/>
              </a:rPr>
              <a:t>Chez NetByUs, nous mettons en œuvre une approche méthodologique éprouvée, fondée sur les meilleures pratiques internationales telles que </a:t>
            </a:r>
            <a:r>
              <a:rPr lang="en-US" sz="2100" b="1" dirty="0">
                <a:solidFill>
                  <a:srgbClr val="33475B"/>
                </a:solidFill>
                <a:latin typeface="Arial" pitchFamily="34" charset="0"/>
                <a:ea typeface="Arial" pitchFamily="34" charset="-122"/>
                <a:cs typeface="Arial" pitchFamily="34" charset="-120"/>
              </a:rPr>
              <a:t>PRINCE2® </a:t>
            </a:r>
            <a:r>
              <a:rPr lang="en-US" sz="2100" dirty="0">
                <a:solidFill>
                  <a:srgbClr val="33475B"/>
                </a:solidFill>
                <a:latin typeface="Arial" pitchFamily="34" charset="0"/>
                <a:ea typeface="Arial" pitchFamily="34" charset="-122"/>
                <a:cs typeface="Arial" pitchFamily="34" charset="-120"/>
              </a:rPr>
              <a:t>pour la gestion de projet, </a:t>
            </a:r>
            <a:r>
              <a:rPr lang="en-US" sz="2100" b="1" dirty="0">
                <a:solidFill>
                  <a:srgbClr val="33475B"/>
                </a:solidFill>
                <a:latin typeface="Arial" pitchFamily="34" charset="0"/>
                <a:ea typeface="Arial" pitchFamily="34" charset="-122"/>
                <a:cs typeface="Arial" pitchFamily="34" charset="-120"/>
              </a:rPr>
              <a:t>ITIL® </a:t>
            </a:r>
            <a:r>
              <a:rPr lang="en-US" sz="2100" dirty="0">
                <a:solidFill>
                  <a:srgbClr val="33475B"/>
                </a:solidFill>
                <a:latin typeface="Arial" pitchFamily="34" charset="0"/>
                <a:ea typeface="Arial" pitchFamily="34" charset="-122"/>
                <a:cs typeface="Arial" pitchFamily="34" charset="-120"/>
              </a:rPr>
              <a:t>pour la gestion des services informatiques et les méthodes </a:t>
            </a:r>
            <a:r>
              <a:rPr lang="en-US" sz="2100" b="1" dirty="0">
                <a:solidFill>
                  <a:srgbClr val="33475B"/>
                </a:solidFill>
                <a:latin typeface="Arial" pitchFamily="34" charset="0"/>
                <a:ea typeface="Arial" pitchFamily="34" charset="-122"/>
                <a:cs typeface="Arial" pitchFamily="34" charset="-120"/>
              </a:rPr>
              <a:t>Agile </a:t>
            </a:r>
            <a:r>
              <a:rPr lang="en-US" sz="2100" dirty="0">
                <a:solidFill>
                  <a:srgbClr val="33475B"/>
                </a:solidFill>
                <a:latin typeface="Arial" pitchFamily="34" charset="0"/>
                <a:ea typeface="Arial" pitchFamily="34" charset="-122"/>
                <a:cs typeface="Arial" pitchFamily="34" charset="-120"/>
              </a:rPr>
              <a:t>pour le développement.</a:t>
            </a:r>
            <a:endParaRPr lang="en-US" sz="2100" dirty="0"/>
          </a:p>
        </p:txBody>
      </p:sp>
      <p:sp>
        <p:nvSpPr>
          <p:cNvPr id="8" name="Shape 4"/>
          <p:cNvSpPr/>
          <p:nvPr/>
        </p:nvSpPr>
        <p:spPr>
          <a:xfrm>
            <a:off x="1333500" y="4167029"/>
            <a:ext cx="1595914" cy="476409"/>
          </a:xfrm>
          <a:prstGeom prst="roundRect">
            <a:avLst>
              <a:gd name="adj" fmla="val 50000"/>
            </a:avLst>
          </a:prstGeom>
          <a:solidFill>
            <a:srgbClr val="E6F2FC"/>
          </a:solidFill>
          <a:ln/>
        </p:spPr>
      </p:sp>
      <p:sp>
        <p:nvSpPr>
          <p:cNvPr id="9" name="Text 5"/>
          <p:cNvSpPr/>
          <p:nvPr/>
        </p:nvSpPr>
        <p:spPr>
          <a:xfrm>
            <a:off x="1600200" y="4281329"/>
            <a:ext cx="1138714" cy="285909"/>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0B4374"/>
                </a:solidFill>
                <a:latin typeface="Arial" pitchFamily="34" charset="0"/>
                <a:ea typeface="Arial" pitchFamily="34" charset="-122"/>
                <a:cs typeface="Arial" pitchFamily="34" charset="-120"/>
              </a:rPr>
              <a:t>PRINCE2®</a:t>
            </a:r>
            <a:endParaRPr lang="en-US" sz="1650" dirty="0"/>
          </a:p>
        </p:txBody>
      </p:sp>
      <p:sp>
        <p:nvSpPr>
          <p:cNvPr id="10" name="Shape 6"/>
          <p:cNvSpPr/>
          <p:nvPr/>
        </p:nvSpPr>
        <p:spPr>
          <a:xfrm>
            <a:off x="3119914" y="4167029"/>
            <a:ext cx="1048861" cy="476409"/>
          </a:xfrm>
          <a:prstGeom prst="roundRect">
            <a:avLst>
              <a:gd name="adj" fmla="val 50000"/>
            </a:avLst>
          </a:prstGeom>
          <a:solidFill>
            <a:srgbClr val="FEF1E6"/>
          </a:solidFill>
          <a:ln/>
        </p:spPr>
      </p:sp>
      <p:sp>
        <p:nvSpPr>
          <p:cNvPr id="11" name="Text 7"/>
          <p:cNvSpPr/>
          <p:nvPr/>
        </p:nvSpPr>
        <p:spPr>
          <a:xfrm>
            <a:off x="3386614" y="4281329"/>
            <a:ext cx="591661" cy="285909"/>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F07817"/>
                </a:solidFill>
                <a:latin typeface="Arial" pitchFamily="34" charset="0"/>
                <a:ea typeface="Arial" pitchFamily="34" charset="-122"/>
                <a:cs typeface="Arial" pitchFamily="34" charset="-120"/>
              </a:rPr>
              <a:t>ITIL®</a:t>
            </a:r>
            <a:endParaRPr lang="en-US" sz="1650" dirty="0"/>
          </a:p>
        </p:txBody>
      </p:sp>
      <p:sp>
        <p:nvSpPr>
          <p:cNvPr id="12" name="Shape 8"/>
          <p:cNvSpPr/>
          <p:nvPr/>
        </p:nvSpPr>
        <p:spPr>
          <a:xfrm>
            <a:off x="4359275" y="4167029"/>
            <a:ext cx="999172" cy="476409"/>
          </a:xfrm>
          <a:prstGeom prst="roundRect">
            <a:avLst>
              <a:gd name="adj" fmla="val 50000"/>
            </a:avLst>
          </a:prstGeom>
          <a:solidFill>
            <a:srgbClr val="EAFAEC"/>
          </a:solidFill>
          <a:ln/>
        </p:spPr>
      </p:sp>
      <p:sp>
        <p:nvSpPr>
          <p:cNvPr id="13" name="Text 9"/>
          <p:cNvSpPr/>
          <p:nvPr/>
        </p:nvSpPr>
        <p:spPr>
          <a:xfrm>
            <a:off x="4625975" y="4281329"/>
            <a:ext cx="541972" cy="285909"/>
          </a:xfrm>
          <a:prstGeom prst="rect">
            <a:avLst/>
          </a:prstGeom>
          <a:noFill/>
          <a:ln/>
        </p:spPr>
        <p:txBody>
          <a:bodyPr wrap="square" lIns="25400" tIns="25400" rIns="25400" bIns="25400" rtlCol="0" anchor="t">
            <a:normAutofit fontScale="92500"/>
          </a:bodyPr>
          <a:lstStyle/>
          <a:p>
            <a:pPr marL="0" indent="0" algn="l">
              <a:buNone/>
            </a:pPr>
            <a:r>
              <a:rPr lang="en-US" sz="1650" b="1" dirty="0">
                <a:solidFill>
                  <a:srgbClr val="2DA333"/>
                </a:solidFill>
                <a:latin typeface="Arial" pitchFamily="34" charset="0"/>
                <a:ea typeface="Arial" pitchFamily="34" charset="-122"/>
                <a:cs typeface="Arial" pitchFamily="34" charset="-120"/>
              </a:rPr>
              <a:t>Agile</a:t>
            </a:r>
            <a:endParaRPr lang="en-US" sz="1650" dirty="0"/>
          </a:p>
        </p:txBody>
      </p:sp>
      <p:sp>
        <p:nvSpPr>
          <p:cNvPr id="14" name="Text 10"/>
          <p:cNvSpPr/>
          <p:nvPr/>
        </p:nvSpPr>
        <p:spPr>
          <a:xfrm>
            <a:off x="1333500" y="5148581"/>
            <a:ext cx="7210425" cy="2516822"/>
          </a:xfrm>
          <a:prstGeom prst="rect">
            <a:avLst/>
          </a:prstGeom>
          <a:noFill/>
          <a:ln/>
        </p:spPr>
        <p:txBody>
          <a:bodyPr wrap="square" lIns="25400" tIns="25400" rIns="25400" bIns="25400" rtlCol="0" anchor="t">
            <a:normAutofit/>
          </a:bodyPr>
          <a:lstStyle/>
          <a:p>
            <a:pPr marL="0" indent="0" algn="just">
              <a:lnSpc>
                <a:spcPct val="136170"/>
              </a:lnSpc>
              <a:buNone/>
            </a:pPr>
            <a:r>
              <a:rPr lang="en-US" sz="1950" dirty="0">
                <a:solidFill>
                  <a:srgbClr val="5C7089"/>
                </a:solidFill>
                <a:latin typeface="Arial" pitchFamily="34" charset="0"/>
                <a:ea typeface="Arial" pitchFamily="34" charset="-122"/>
                <a:cs typeface="Arial" pitchFamily="34" charset="-120"/>
              </a:rPr>
              <a:t>Notre expertise nous permet d'accompagner nos clients à 360°, depuis le cadrage du besoin jusqu'à la mise en production, en passant par le pilotage, le contrôle qualité, les recettes et l'accompagnement au changement.</a:t>
            </a:r>
            <a:endParaRPr lang="en-US" sz="1950" dirty="0"/>
          </a:p>
        </p:txBody>
      </p:sp>
      <p:pic>
        <p:nvPicPr>
          <p:cNvPr id="15" name="Image 2" descr="preencoded.png"/>
          <p:cNvPicPr>
            <a:picLocks noChangeAspect="1"/>
          </p:cNvPicPr>
          <p:nvPr/>
        </p:nvPicPr>
        <p:blipFill>
          <a:blip r:embed="rId5"/>
          <a:srcRect/>
          <a:stretch/>
        </p:blipFill>
        <p:spPr>
          <a:xfrm>
            <a:off x="9144000" y="4563482"/>
            <a:ext cx="8591550" cy="533299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658019"/>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0072CE"/>
                </a:solidFill>
                <a:latin typeface="Arial" pitchFamily="34" charset="0"/>
                <a:ea typeface="Arial" pitchFamily="34" charset="-122"/>
                <a:cs typeface="Arial" pitchFamily="34" charset="-120"/>
              </a:rPr>
              <a:t>AMOA</a:t>
            </a:r>
            <a:endParaRPr lang="en-US" sz="4200" dirty="0"/>
          </a:p>
        </p:txBody>
      </p:sp>
      <p:sp>
        <p:nvSpPr>
          <p:cNvPr id="7" name="Text 3"/>
          <p:cNvSpPr/>
          <p:nvPr/>
        </p:nvSpPr>
        <p:spPr>
          <a:xfrm>
            <a:off x="1333500" y="2162969"/>
            <a:ext cx="15697200" cy="723900"/>
          </a:xfrm>
          <a:prstGeom prst="rect">
            <a:avLst/>
          </a:prstGeom>
          <a:noFill/>
          <a:ln/>
        </p:spPr>
        <p:txBody>
          <a:bodyPr wrap="square" lIns="25400" tIns="25400" rIns="25400" bIns="25400" rtlCol="0" anchor="t">
            <a:normAutofit/>
          </a:bodyPr>
          <a:lstStyle/>
          <a:p>
            <a:pPr marL="0" indent="0" algn="l">
              <a:lnSpc>
                <a:spcPct val="127283"/>
              </a:lnSpc>
              <a:buNone/>
            </a:pPr>
            <a:r>
              <a:rPr lang="en-US" sz="1800" dirty="0">
                <a:solidFill>
                  <a:srgbClr val="5C7089"/>
                </a:solidFill>
                <a:latin typeface="Arial" pitchFamily="34" charset="0"/>
                <a:ea typeface="Arial" pitchFamily="34" charset="-122"/>
                <a:cs typeface="Arial" pitchFamily="34" charset="-120"/>
              </a:rPr>
              <a:t>Selon les besoins de nos clients, NetByUs intervient en tant que Maîtrise d'Ouvrage (MOA) ou Assistance à Maîtrise d'Ouvrage (AMOA), pour assurer le cadrage, le pilotage et la réussite des projets.</a:t>
            </a:r>
            <a:endParaRPr lang="en-US" sz="1800" dirty="0"/>
          </a:p>
        </p:txBody>
      </p:sp>
      <p:sp>
        <p:nvSpPr>
          <p:cNvPr id="8" name="Shape 4"/>
          <p:cNvSpPr/>
          <p:nvPr/>
        </p:nvSpPr>
        <p:spPr>
          <a:xfrm>
            <a:off x="1333500" y="3229769"/>
            <a:ext cx="7677150" cy="2976245"/>
          </a:xfrm>
          <a:prstGeom prst="roundRect">
            <a:avLst>
              <a:gd name="adj" fmla="val 5121"/>
            </a:avLst>
          </a:prstGeom>
          <a:solidFill>
            <a:srgbClr val="F7F9FB"/>
          </a:solidFill>
          <a:ln/>
        </p:spPr>
      </p:sp>
      <p:pic>
        <p:nvPicPr>
          <p:cNvPr id="9" name="Image 2" descr="preencoded.png"/>
          <p:cNvPicPr>
            <a:picLocks noChangeAspect="1"/>
          </p:cNvPicPr>
          <p:nvPr/>
        </p:nvPicPr>
        <p:blipFill>
          <a:blip r:embed="rId5">
            <a:alphaModFix amt="50000"/>
            <a:extLst>
              <a:ext uri="{96DAC541-7B7A-43D3-8B79-37D633B846F1}">
                <asvg:svgBlip xmlns:asvg="http://schemas.microsoft.com/office/drawing/2016/SVG/main" r:embed="rId6"/>
              </a:ext>
            </a:extLst>
          </a:blip>
          <a:stretch>
            <a:fillRect/>
          </a:stretch>
        </p:blipFill>
        <p:spPr>
          <a:xfrm>
            <a:off x="7962900" y="2944019"/>
            <a:ext cx="1333500" cy="1333500"/>
          </a:xfrm>
          <a:prstGeom prst="rect">
            <a:avLst/>
          </a:prstGeom>
        </p:spPr>
      </p:pic>
      <p:sp>
        <p:nvSpPr>
          <p:cNvPr id="10" name="Text 5"/>
          <p:cNvSpPr/>
          <p:nvPr/>
        </p:nvSpPr>
        <p:spPr>
          <a:xfrm>
            <a:off x="1676400" y="3534569"/>
            <a:ext cx="7690485" cy="329089"/>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0072CE"/>
                </a:solidFill>
                <a:latin typeface="Arial" pitchFamily="34" charset="0"/>
                <a:ea typeface="Arial" pitchFamily="34" charset="-122"/>
                <a:cs typeface="Arial" pitchFamily="34" charset="-120"/>
              </a:rPr>
              <a:t>Cadrage et pilotage fonctionnel</a:t>
            </a:r>
            <a:endParaRPr lang="en-US" sz="1950" dirty="0"/>
          </a:p>
        </p:txBody>
      </p:sp>
      <p:sp>
        <p:nvSpPr>
          <p:cNvPr id="11" name="Text 6"/>
          <p:cNvSpPr/>
          <p:nvPr/>
        </p:nvSpPr>
        <p:spPr>
          <a:xfrm>
            <a:off x="1752600" y="3977957"/>
            <a:ext cx="6991350" cy="1033462"/>
          </a:xfrm>
          <a:prstGeom prst="rect">
            <a:avLst/>
          </a:prstGeom>
          <a:noFill/>
          <a:ln/>
        </p:spPr>
        <p:txBody>
          <a:bodyPr wrap="square" lIns="25400" tIns="25400" rIns="25400" bIns="25400" rtlCol="0" anchor="t">
            <a:normAutofit/>
          </a:bodyPr>
          <a:lstStyle/>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Recueillir et formaliser les besoins métiers</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Piloter le projet et gérer les demandes d'évolution</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Assurer l'interface métiers / développement</a:t>
            </a:r>
            <a:endParaRPr lang="en-US" sz="1500" dirty="0"/>
          </a:p>
        </p:txBody>
      </p:sp>
      <p:sp>
        <p:nvSpPr>
          <p:cNvPr id="12" name="Shape 7"/>
          <p:cNvSpPr/>
          <p:nvPr/>
        </p:nvSpPr>
        <p:spPr>
          <a:xfrm>
            <a:off x="9277350" y="3229769"/>
            <a:ext cx="7677150" cy="2976245"/>
          </a:xfrm>
          <a:prstGeom prst="roundRect">
            <a:avLst>
              <a:gd name="adj" fmla="val 5121"/>
            </a:avLst>
          </a:prstGeom>
          <a:solidFill>
            <a:srgbClr val="F7F9FB"/>
          </a:solidFill>
          <a:ln/>
        </p:spPr>
      </p:sp>
      <p:pic>
        <p:nvPicPr>
          <p:cNvPr id="13" name="Image 3" descr="preencoded.png"/>
          <p:cNvPicPr>
            <a:picLocks noChangeAspect="1"/>
          </p:cNvPicPr>
          <p:nvPr/>
        </p:nvPicPr>
        <p:blipFill>
          <a:blip r:embed="rId7">
            <a:alphaModFix amt="50000"/>
            <a:extLst>
              <a:ext uri="{96DAC541-7B7A-43D3-8B79-37D633B846F1}">
                <asvg:svgBlip xmlns:asvg="http://schemas.microsoft.com/office/drawing/2016/SVG/main" r:embed="rId8"/>
              </a:ext>
            </a:extLst>
          </a:blip>
          <a:stretch>
            <a:fillRect/>
          </a:stretch>
        </p:blipFill>
        <p:spPr>
          <a:xfrm>
            <a:off x="15906750" y="2944019"/>
            <a:ext cx="1333500" cy="1333500"/>
          </a:xfrm>
          <a:prstGeom prst="rect">
            <a:avLst/>
          </a:prstGeom>
        </p:spPr>
      </p:pic>
      <p:sp>
        <p:nvSpPr>
          <p:cNvPr id="14" name="Text 8"/>
          <p:cNvSpPr/>
          <p:nvPr/>
        </p:nvSpPr>
        <p:spPr>
          <a:xfrm>
            <a:off x="9620250" y="3534569"/>
            <a:ext cx="7690485" cy="329089"/>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0072CE"/>
                </a:solidFill>
                <a:latin typeface="Arial" pitchFamily="34" charset="0"/>
                <a:ea typeface="Arial" pitchFamily="34" charset="-122"/>
                <a:cs typeface="Arial" pitchFamily="34" charset="-120"/>
              </a:rPr>
              <a:t>Automatisation des processus</a:t>
            </a:r>
            <a:endParaRPr lang="en-US" sz="1950" dirty="0"/>
          </a:p>
        </p:txBody>
      </p:sp>
      <p:sp>
        <p:nvSpPr>
          <p:cNvPr id="15" name="Text 9"/>
          <p:cNvSpPr/>
          <p:nvPr/>
        </p:nvSpPr>
        <p:spPr>
          <a:xfrm>
            <a:off x="9696450" y="3977957"/>
            <a:ext cx="6991350" cy="1033462"/>
          </a:xfrm>
          <a:prstGeom prst="rect">
            <a:avLst/>
          </a:prstGeom>
          <a:noFill/>
          <a:ln/>
        </p:spPr>
        <p:txBody>
          <a:bodyPr wrap="square" lIns="25400" tIns="25400" rIns="25400" bIns="25400" rtlCol="0" anchor="t">
            <a:normAutofit/>
          </a:bodyPr>
          <a:lstStyle/>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Vérifier la cohérence des règles de gestion</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Valider les workflows et circuits de validation</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Identifier les processus à automatiser</a:t>
            </a:r>
            <a:endParaRPr lang="en-US" sz="1500" dirty="0"/>
          </a:p>
        </p:txBody>
      </p:sp>
      <p:sp>
        <p:nvSpPr>
          <p:cNvPr id="16" name="Shape 10"/>
          <p:cNvSpPr/>
          <p:nvPr/>
        </p:nvSpPr>
        <p:spPr>
          <a:xfrm>
            <a:off x="1333500" y="6472714"/>
            <a:ext cx="7677150" cy="2976086"/>
          </a:xfrm>
          <a:prstGeom prst="roundRect">
            <a:avLst>
              <a:gd name="adj" fmla="val 5121"/>
            </a:avLst>
          </a:prstGeom>
          <a:solidFill>
            <a:srgbClr val="F7F9FB"/>
          </a:solidFill>
          <a:ln/>
        </p:spPr>
      </p:sp>
      <p:pic>
        <p:nvPicPr>
          <p:cNvPr id="17" name="Image 4" descr="preencoded.png"/>
          <p:cNvPicPr>
            <a:picLocks noChangeAspect="1"/>
          </p:cNvPicPr>
          <p:nvPr/>
        </p:nvPicPr>
        <p:blipFill>
          <a:blip r:embed="rId5">
            <a:alphaModFix amt="50000"/>
            <a:extLst>
              <a:ext uri="{96DAC541-7B7A-43D3-8B79-37D633B846F1}">
                <asvg:svgBlip xmlns:asvg="http://schemas.microsoft.com/office/drawing/2016/SVG/main" r:embed="rId9"/>
              </a:ext>
            </a:extLst>
          </a:blip>
          <a:stretch>
            <a:fillRect/>
          </a:stretch>
        </p:blipFill>
        <p:spPr>
          <a:xfrm>
            <a:off x="7962900" y="6186964"/>
            <a:ext cx="1333500" cy="1333500"/>
          </a:xfrm>
          <a:prstGeom prst="rect">
            <a:avLst/>
          </a:prstGeom>
        </p:spPr>
      </p:pic>
      <p:sp>
        <p:nvSpPr>
          <p:cNvPr id="18" name="Text 11"/>
          <p:cNvSpPr/>
          <p:nvPr/>
        </p:nvSpPr>
        <p:spPr>
          <a:xfrm>
            <a:off x="1676400" y="6777514"/>
            <a:ext cx="7690485" cy="329089"/>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0072CE"/>
                </a:solidFill>
                <a:latin typeface="Arial" pitchFamily="34" charset="0"/>
                <a:ea typeface="Arial" pitchFamily="34" charset="-122"/>
                <a:cs typeface="Arial" pitchFamily="34" charset="-120"/>
              </a:rPr>
              <a:t>Qualité, recette et tests</a:t>
            </a:r>
            <a:endParaRPr lang="en-US" sz="1950" dirty="0"/>
          </a:p>
        </p:txBody>
      </p:sp>
      <p:sp>
        <p:nvSpPr>
          <p:cNvPr id="19" name="Text 12"/>
          <p:cNvSpPr/>
          <p:nvPr/>
        </p:nvSpPr>
        <p:spPr>
          <a:xfrm>
            <a:off x="1752600" y="7220902"/>
            <a:ext cx="6991350" cy="1033463"/>
          </a:xfrm>
          <a:prstGeom prst="rect">
            <a:avLst/>
          </a:prstGeom>
          <a:noFill/>
          <a:ln/>
        </p:spPr>
        <p:txBody>
          <a:bodyPr wrap="square" lIns="25400" tIns="25400" rIns="25400" bIns="25400" rtlCol="0" anchor="t">
            <a:normAutofit/>
          </a:bodyPr>
          <a:lstStyle/>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Superviser les tests d'intégration et de sécurité</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Garantir la qualité et la conformité des livrables</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Piloter la recette fonctionnelle</a:t>
            </a:r>
            <a:endParaRPr lang="en-US" sz="1500" dirty="0"/>
          </a:p>
        </p:txBody>
      </p:sp>
      <p:sp>
        <p:nvSpPr>
          <p:cNvPr id="20" name="Shape 13"/>
          <p:cNvSpPr/>
          <p:nvPr/>
        </p:nvSpPr>
        <p:spPr>
          <a:xfrm>
            <a:off x="9277350" y="6472714"/>
            <a:ext cx="7677150" cy="2976086"/>
          </a:xfrm>
          <a:prstGeom prst="roundRect">
            <a:avLst>
              <a:gd name="adj" fmla="val 5121"/>
            </a:avLst>
          </a:prstGeom>
          <a:solidFill>
            <a:srgbClr val="F7F9FB"/>
          </a:solidFill>
          <a:ln/>
        </p:spPr>
      </p:sp>
      <p:pic>
        <p:nvPicPr>
          <p:cNvPr id="21" name="Image 5" descr="preencoded.png"/>
          <p:cNvPicPr>
            <a:picLocks noChangeAspect="1"/>
          </p:cNvPicPr>
          <p:nvPr/>
        </p:nvPicPr>
        <p:blipFill>
          <a:blip r:embed="rId7">
            <a:alphaModFix amt="50000"/>
            <a:extLst>
              <a:ext uri="{96DAC541-7B7A-43D3-8B79-37D633B846F1}">
                <asvg:svgBlip xmlns:asvg="http://schemas.microsoft.com/office/drawing/2016/SVG/main" r:embed="rId10"/>
              </a:ext>
            </a:extLst>
          </a:blip>
          <a:stretch>
            <a:fillRect/>
          </a:stretch>
        </p:blipFill>
        <p:spPr>
          <a:xfrm>
            <a:off x="15906750" y="6186964"/>
            <a:ext cx="1333500" cy="1333500"/>
          </a:xfrm>
          <a:prstGeom prst="rect">
            <a:avLst/>
          </a:prstGeom>
        </p:spPr>
      </p:pic>
      <p:sp>
        <p:nvSpPr>
          <p:cNvPr id="22" name="Text 14"/>
          <p:cNvSpPr/>
          <p:nvPr/>
        </p:nvSpPr>
        <p:spPr>
          <a:xfrm>
            <a:off x="9620250" y="6777514"/>
            <a:ext cx="7690485" cy="329089"/>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0072CE"/>
                </a:solidFill>
                <a:latin typeface="Arial" pitchFamily="34" charset="0"/>
                <a:ea typeface="Arial" pitchFamily="34" charset="-122"/>
                <a:cs typeface="Arial" pitchFamily="34" charset="-120"/>
              </a:rPr>
              <a:t>Accompagnement et déploiement</a:t>
            </a:r>
            <a:endParaRPr lang="en-US" sz="1950" dirty="0"/>
          </a:p>
        </p:txBody>
      </p:sp>
      <p:sp>
        <p:nvSpPr>
          <p:cNvPr id="23" name="Text 15"/>
          <p:cNvSpPr/>
          <p:nvPr/>
        </p:nvSpPr>
        <p:spPr>
          <a:xfrm>
            <a:off x="9696450" y="7220902"/>
            <a:ext cx="6991350" cy="701675"/>
          </a:xfrm>
          <a:prstGeom prst="rect">
            <a:avLst/>
          </a:prstGeom>
          <a:noFill/>
          <a:ln/>
        </p:spPr>
        <p:txBody>
          <a:bodyPr wrap="square" lIns="25400" tIns="25400" rIns="25400" bIns="25400" rtlCol="0" anchor="t">
            <a:normAutofit/>
          </a:bodyPr>
          <a:lstStyle/>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Accompagner la prise en main et la conduite du changement</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Piloter la mise en production et le suivi post-déploiement</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gradFill rotWithShape="1">
            <a:gsLst>
              <a:gs pos="0">
                <a:srgbClr val="013871">
                  <a:alpha val="100000"/>
                </a:srgbClr>
              </a:gs>
              <a:gs pos="100000">
                <a:srgbClr val="0B4374">
                  <a:alpha val="100000"/>
                </a:srgbClr>
              </a:gs>
            </a:gsLst>
            <a:lin ang="4200000" scaled="0"/>
          </a:gradFill>
          <a:ln/>
        </p:spPr>
      </p:sp>
      <p:pic>
        <p:nvPicPr>
          <p:cNvPr id="3" name="Image 0" descr="preencoded.png"/>
          <p:cNvPicPr>
            <a:picLocks noChangeAspect="1"/>
          </p:cNvPicPr>
          <p:nvPr/>
        </p:nvPicPr>
        <p:blipFill>
          <a:blip r:embed="rId3"/>
          <a:stretch>
            <a:fillRect/>
          </a:stretch>
        </p:blipFill>
        <p:spPr>
          <a:xfrm>
            <a:off x="15240000" y="0"/>
            <a:ext cx="3048000" cy="1908810"/>
          </a:xfrm>
          <a:prstGeom prst="rect">
            <a:avLst/>
          </a:prstGeom>
        </p:spPr>
      </p:pic>
      <p:pic>
        <p:nvPicPr>
          <p:cNvPr id="4" name="Image 1" descr="preencoded.png"/>
          <p:cNvPicPr>
            <a:picLocks noChangeAspect="1"/>
          </p:cNvPicPr>
          <p:nvPr/>
        </p:nvPicPr>
        <p:blipFill>
          <a:blip r:embed="rId4"/>
          <a:stretch>
            <a:fillRect/>
          </a:stretch>
        </p:blipFill>
        <p:spPr>
          <a:xfrm>
            <a:off x="0" y="8378190"/>
            <a:ext cx="3048000" cy="1908810"/>
          </a:xfrm>
          <a:prstGeom prst="rect">
            <a:avLst/>
          </a:prstGeom>
        </p:spPr>
      </p:pic>
      <p:sp>
        <p:nvSpPr>
          <p:cNvPr id="5" name="Text 1"/>
          <p:cNvSpPr/>
          <p:nvPr/>
        </p:nvSpPr>
        <p:spPr>
          <a:xfrm>
            <a:off x="6758456" y="4565491"/>
            <a:ext cx="4770930" cy="259080"/>
          </a:xfrm>
          <a:prstGeom prst="rect">
            <a:avLst/>
          </a:prstGeom>
          <a:noFill/>
          <a:ln/>
        </p:spPr>
        <p:txBody>
          <a:bodyPr wrap="square" lIns="25400" tIns="25400" rIns="25400" bIns="25400" rtlCol="0" anchor="t">
            <a:normAutofit lnSpcReduction="10000"/>
          </a:bodyPr>
          <a:lstStyle/>
          <a:p>
            <a:pPr marL="0" indent="0" algn="ctr">
              <a:buNone/>
            </a:pPr>
            <a:r>
              <a:rPr lang="en-US" sz="1500" b="1" kern="0" spc="210" dirty="0">
                <a:solidFill>
                  <a:srgbClr val="F07817"/>
                </a:solidFill>
                <a:latin typeface="Arial" pitchFamily="34" charset="0"/>
                <a:ea typeface="Arial" pitchFamily="34" charset="-122"/>
                <a:cs typeface="Arial" pitchFamily="34" charset="-120"/>
              </a:rPr>
              <a:t>SUITE BY+</a:t>
            </a:r>
            <a:endParaRPr lang="en-US" sz="1500" dirty="0"/>
          </a:p>
        </p:txBody>
      </p:sp>
      <p:sp>
        <p:nvSpPr>
          <p:cNvPr id="6" name="Text 2"/>
          <p:cNvSpPr/>
          <p:nvPr/>
        </p:nvSpPr>
        <p:spPr>
          <a:xfrm>
            <a:off x="6758456" y="5015071"/>
            <a:ext cx="4770930" cy="744379"/>
          </a:xfrm>
          <a:prstGeom prst="rect">
            <a:avLst/>
          </a:prstGeom>
          <a:noFill/>
          <a:ln/>
        </p:spPr>
        <p:txBody>
          <a:bodyPr wrap="square" lIns="25400" tIns="25400" rIns="25400" bIns="25400" rtlCol="0" anchor="t">
            <a:normAutofit lnSpcReduction="10000"/>
          </a:bodyPr>
          <a:lstStyle/>
          <a:p>
            <a:pPr marL="0" indent="0" algn="ctr">
              <a:buNone/>
            </a:pPr>
            <a:r>
              <a:rPr lang="en-US" sz="4800" b="1" dirty="0">
                <a:solidFill>
                  <a:srgbClr val="FFFFFF"/>
                </a:solidFill>
                <a:latin typeface="Arial" pitchFamily="34" charset="0"/>
                <a:ea typeface="Arial" pitchFamily="34" charset="-122"/>
                <a:cs typeface="Arial" pitchFamily="34" charset="-120"/>
              </a:rPr>
              <a:t>Nos réalisations</a:t>
            </a:r>
            <a:endParaRPr lang="en-US" sz="4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120" dirty="0">
                <a:solidFill>
                  <a:srgbClr val="F07817"/>
                </a:solidFill>
                <a:latin typeface="Arial" pitchFamily="34" charset="0"/>
                <a:ea typeface="Arial" pitchFamily="34" charset="-122"/>
                <a:cs typeface="Arial" pitchFamily="34" charset="-120"/>
              </a:rPr>
              <a:t>NOS RÉALISATIONS — SUITE BY+</a:t>
            </a:r>
            <a:endParaRPr lang="en-US" sz="1500" dirty="0"/>
          </a:p>
        </p:txBody>
      </p:sp>
      <p:sp>
        <p:nvSpPr>
          <p:cNvPr id="7" name="Text 3"/>
          <p:cNvSpPr/>
          <p:nvPr/>
        </p:nvSpPr>
        <p:spPr>
          <a:xfrm>
            <a:off x="1333500" y="3033713"/>
            <a:ext cx="4084129" cy="571659"/>
          </a:xfrm>
          <a:prstGeom prst="rect">
            <a:avLst/>
          </a:prstGeom>
          <a:noFill/>
          <a:ln/>
        </p:spPr>
        <p:txBody>
          <a:bodyPr wrap="square" lIns="25400" tIns="25400" rIns="25400" bIns="25400" rtlCol="0" anchor="t">
            <a:normAutofit lnSpcReduction="10000"/>
          </a:bodyPr>
          <a:lstStyle/>
          <a:p>
            <a:pPr marL="0" indent="0" algn="l">
              <a:buNone/>
            </a:pPr>
            <a:r>
              <a:rPr lang="en-US" sz="3600" b="1" dirty="0">
                <a:solidFill>
                  <a:srgbClr val="0072CE"/>
                </a:solidFill>
                <a:latin typeface="Arial" pitchFamily="34" charset="0"/>
                <a:ea typeface="Arial" pitchFamily="34" charset="-122"/>
                <a:cs typeface="Arial" pitchFamily="34" charset="-120"/>
              </a:rPr>
              <a:t>BY+ Event</a:t>
            </a:r>
            <a:endParaRPr lang="en-US" sz="3600" dirty="0"/>
          </a:p>
        </p:txBody>
      </p:sp>
      <p:sp>
        <p:nvSpPr>
          <p:cNvPr id="8" name="Text 4"/>
          <p:cNvSpPr/>
          <p:nvPr/>
        </p:nvSpPr>
        <p:spPr>
          <a:xfrm>
            <a:off x="1333500" y="3662521"/>
            <a:ext cx="3824230" cy="57689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0D1B2A"/>
                </a:solidFill>
                <a:latin typeface="Arial" pitchFamily="34" charset="0"/>
                <a:ea typeface="Arial" pitchFamily="34" charset="-122"/>
                <a:cs typeface="Arial" pitchFamily="34" charset="-120"/>
              </a:rPr>
              <a:t>Gestion d'événements professionnels et institutionnels</a:t>
            </a:r>
            <a:endParaRPr lang="en-US" sz="1800" dirty="0"/>
          </a:p>
        </p:txBody>
      </p:sp>
      <p:sp>
        <p:nvSpPr>
          <p:cNvPr id="9" name="Text 5"/>
          <p:cNvSpPr/>
          <p:nvPr/>
        </p:nvSpPr>
        <p:spPr>
          <a:xfrm>
            <a:off x="1333500" y="4410869"/>
            <a:ext cx="3824230" cy="1562100"/>
          </a:xfrm>
          <a:prstGeom prst="rect">
            <a:avLst/>
          </a:prstGeom>
          <a:noFill/>
          <a:ln/>
        </p:spPr>
        <p:txBody>
          <a:bodyPr wrap="square" lIns="25400" tIns="25400" rIns="25400" bIns="25400" rtlCol="0" anchor="t">
            <a:normAutofit lnSpcReduction="10000"/>
          </a:bodyPr>
          <a:lstStyle/>
          <a:p>
            <a:pPr marL="0" indent="0" algn="l">
              <a:lnSpc>
                <a:spcPct val="137931"/>
              </a:lnSpc>
              <a:buNone/>
            </a:pPr>
            <a:r>
              <a:rPr lang="en-US" sz="1500" dirty="0">
                <a:solidFill>
                  <a:srgbClr val="33475B"/>
                </a:solidFill>
                <a:latin typeface="Arial" pitchFamily="34" charset="0"/>
                <a:ea typeface="Arial" pitchFamily="34" charset="-122"/>
                <a:cs typeface="Arial" pitchFamily="34" charset="-120"/>
              </a:rPr>
              <a:t>Une solution digitale conçue pour automatiser et fluidifier toutes les étapes d'un événement, de l'inscription des participants jusqu'à la collecte des retours après l'événement.</a:t>
            </a:r>
            <a:endParaRPr lang="en-US" sz="1500" dirty="0"/>
          </a:p>
        </p:txBody>
      </p:sp>
      <p:sp>
        <p:nvSpPr>
          <p:cNvPr id="10" name="Text 6"/>
          <p:cNvSpPr/>
          <p:nvPr/>
        </p:nvSpPr>
        <p:spPr>
          <a:xfrm>
            <a:off x="1333500" y="6277769"/>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01</a:t>
            </a:r>
            <a:endParaRPr lang="en-US" sz="1500" dirty="0"/>
          </a:p>
        </p:txBody>
      </p:sp>
      <p:sp>
        <p:nvSpPr>
          <p:cNvPr id="11" name="Text 7"/>
          <p:cNvSpPr/>
          <p:nvPr/>
        </p:nvSpPr>
        <p:spPr>
          <a:xfrm>
            <a:off x="1697673" y="6277769"/>
            <a:ext cx="3449133" cy="544830"/>
          </a:xfrm>
          <a:prstGeom prst="rect">
            <a:avLst/>
          </a:prstGeom>
          <a:noFill/>
          <a:ln/>
        </p:spPr>
        <p:txBody>
          <a:bodyPr wrap="square" lIns="25400" tIns="25400" rIns="25400" bIns="25400" rtlCol="0" anchor="t">
            <a:normAutofit lnSpcReduction="10000"/>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Inscriptions, billetterie et gestion des accès</a:t>
            </a:r>
            <a:endParaRPr lang="en-US" sz="1425" dirty="0"/>
          </a:p>
        </p:txBody>
      </p:sp>
      <p:sp>
        <p:nvSpPr>
          <p:cNvPr id="12" name="Text 8"/>
          <p:cNvSpPr/>
          <p:nvPr/>
        </p:nvSpPr>
        <p:spPr>
          <a:xfrm>
            <a:off x="1333500" y="6974999"/>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02</a:t>
            </a:r>
            <a:endParaRPr lang="en-US" sz="1500" dirty="0"/>
          </a:p>
        </p:txBody>
      </p:sp>
      <p:sp>
        <p:nvSpPr>
          <p:cNvPr id="13" name="Text 9"/>
          <p:cNvSpPr/>
          <p:nvPr/>
        </p:nvSpPr>
        <p:spPr>
          <a:xfrm>
            <a:off x="1697673" y="6974999"/>
            <a:ext cx="3449133" cy="544830"/>
          </a:xfrm>
          <a:prstGeom prst="rect">
            <a:avLst/>
          </a:prstGeom>
          <a:noFill/>
          <a:ln/>
        </p:spPr>
        <p:txBody>
          <a:bodyPr wrap="square" lIns="25400" tIns="25400" rIns="25400" bIns="25400" rtlCol="0" anchor="t">
            <a:normAutofit lnSpcReduction="10000"/>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Espace participant mobile, panels et ateliers</a:t>
            </a:r>
            <a:endParaRPr lang="en-US" sz="1425" dirty="0"/>
          </a:p>
        </p:txBody>
      </p:sp>
      <p:sp>
        <p:nvSpPr>
          <p:cNvPr id="14" name="Text 10"/>
          <p:cNvSpPr/>
          <p:nvPr/>
        </p:nvSpPr>
        <p:spPr>
          <a:xfrm>
            <a:off x="1333500" y="7672229"/>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03</a:t>
            </a:r>
            <a:endParaRPr lang="en-US" sz="1500" dirty="0"/>
          </a:p>
        </p:txBody>
      </p:sp>
      <p:sp>
        <p:nvSpPr>
          <p:cNvPr id="15" name="Text 11"/>
          <p:cNvSpPr/>
          <p:nvPr/>
        </p:nvSpPr>
        <p:spPr>
          <a:xfrm>
            <a:off x="1697673" y="7672229"/>
            <a:ext cx="3449133" cy="544830"/>
          </a:xfrm>
          <a:prstGeom prst="rect">
            <a:avLst/>
          </a:prstGeom>
          <a:noFill/>
          <a:ln/>
        </p:spPr>
        <p:txBody>
          <a:bodyPr wrap="square" lIns="25400" tIns="25400" rIns="25400" bIns="25400" rtlCol="0" anchor="t">
            <a:normAutofit lnSpcReduction="10000"/>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Communication, satisfaction client et statistiques avancées</a:t>
            </a:r>
            <a:endParaRPr lang="en-US" sz="142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120" dirty="0">
                <a:solidFill>
                  <a:srgbClr val="F07817"/>
                </a:solidFill>
                <a:latin typeface="Arial" pitchFamily="34" charset="0"/>
                <a:ea typeface="Arial" pitchFamily="34" charset="-122"/>
                <a:cs typeface="Arial" pitchFamily="34" charset="-120"/>
              </a:rPr>
              <a:t>NOS RÉALISATIONS — SUITE BY+</a:t>
            </a:r>
            <a:endParaRPr lang="en-US" sz="1500" dirty="0"/>
          </a:p>
        </p:txBody>
      </p:sp>
      <p:sp>
        <p:nvSpPr>
          <p:cNvPr id="7" name="Text 3"/>
          <p:cNvSpPr/>
          <p:nvPr/>
        </p:nvSpPr>
        <p:spPr>
          <a:xfrm>
            <a:off x="1333500" y="3287078"/>
            <a:ext cx="4084129" cy="571659"/>
          </a:xfrm>
          <a:prstGeom prst="rect">
            <a:avLst/>
          </a:prstGeom>
          <a:noFill/>
          <a:ln/>
        </p:spPr>
        <p:txBody>
          <a:bodyPr wrap="square" lIns="25400" tIns="25400" rIns="25400" bIns="25400" rtlCol="0" anchor="t">
            <a:normAutofit lnSpcReduction="10000"/>
          </a:bodyPr>
          <a:lstStyle/>
          <a:p>
            <a:pPr marL="0" indent="0" algn="l">
              <a:buNone/>
            </a:pPr>
            <a:r>
              <a:rPr lang="en-US" sz="3600" b="1" dirty="0">
                <a:solidFill>
                  <a:srgbClr val="0072CE"/>
                </a:solidFill>
                <a:latin typeface="Arial" pitchFamily="34" charset="0"/>
                <a:ea typeface="Arial" pitchFamily="34" charset="-122"/>
                <a:cs typeface="Arial" pitchFamily="34" charset="-120"/>
              </a:rPr>
              <a:t>BY+ Shop</a:t>
            </a:r>
            <a:endParaRPr lang="en-US" sz="3600" dirty="0"/>
          </a:p>
        </p:txBody>
      </p:sp>
      <p:sp>
        <p:nvSpPr>
          <p:cNvPr id="8" name="Text 4"/>
          <p:cNvSpPr/>
          <p:nvPr/>
        </p:nvSpPr>
        <p:spPr>
          <a:xfrm>
            <a:off x="1333500" y="3915886"/>
            <a:ext cx="3824230" cy="57689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0D1B2A"/>
                </a:solidFill>
                <a:latin typeface="Arial" pitchFamily="34" charset="0"/>
                <a:ea typeface="Arial" pitchFamily="34" charset="-122"/>
                <a:cs typeface="Arial" pitchFamily="34" charset="-120"/>
              </a:rPr>
              <a:t>Gestion de commerce, point de vente et suivi d'activité</a:t>
            </a:r>
            <a:endParaRPr lang="en-US" sz="1800" dirty="0"/>
          </a:p>
        </p:txBody>
      </p:sp>
      <p:sp>
        <p:nvSpPr>
          <p:cNvPr id="9" name="Text 5"/>
          <p:cNvSpPr/>
          <p:nvPr/>
        </p:nvSpPr>
        <p:spPr>
          <a:xfrm>
            <a:off x="1333500" y="4664234"/>
            <a:ext cx="3824230" cy="1562100"/>
          </a:xfrm>
          <a:prstGeom prst="rect">
            <a:avLst/>
          </a:prstGeom>
          <a:noFill/>
          <a:ln/>
        </p:spPr>
        <p:txBody>
          <a:bodyPr wrap="square" lIns="25400" tIns="25400" rIns="25400" bIns="25400" rtlCol="0" anchor="t">
            <a:normAutofit lnSpcReduction="10000"/>
          </a:bodyPr>
          <a:lstStyle/>
          <a:p>
            <a:pPr marL="0" indent="0" algn="l">
              <a:lnSpc>
                <a:spcPct val="137931"/>
              </a:lnSpc>
              <a:buNone/>
            </a:pPr>
            <a:r>
              <a:rPr lang="en-US" sz="1500" dirty="0">
                <a:solidFill>
                  <a:srgbClr val="33475B"/>
                </a:solidFill>
                <a:latin typeface="Arial" pitchFamily="34" charset="0"/>
                <a:ea typeface="Arial" pitchFamily="34" charset="-122"/>
                <a:cs typeface="Arial" pitchFamily="34" charset="-120"/>
              </a:rPr>
              <a:t>Une solution complète de gestion de commerce, de point de vente (POS) et de suivi d'activité en temps réel, destinée aux entreprises, boutiques et franchises. Disponible en 2 versions : Mini et Lite.</a:t>
            </a:r>
            <a:endParaRPr lang="en-US" sz="1500" dirty="0"/>
          </a:p>
        </p:txBody>
      </p:sp>
      <p:sp>
        <p:nvSpPr>
          <p:cNvPr id="10" name="Text 6"/>
          <p:cNvSpPr/>
          <p:nvPr/>
        </p:nvSpPr>
        <p:spPr>
          <a:xfrm>
            <a:off x="1333500" y="6531134"/>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01</a:t>
            </a:r>
            <a:endParaRPr lang="en-US" sz="1500" dirty="0"/>
          </a:p>
        </p:txBody>
      </p:sp>
      <p:sp>
        <p:nvSpPr>
          <p:cNvPr id="11" name="Text 7"/>
          <p:cNvSpPr/>
          <p:nvPr/>
        </p:nvSpPr>
        <p:spPr>
          <a:xfrm>
            <a:off x="1697673" y="6531134"/>
            <a:ext cx="3386328"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Logiciel de caisse et gestion de stocks</a:t>
            </a:r>
            <a:endParaRPr lang="en-US" sz="1425" dirty="0"/>
          </a:p>
        </p:txBody>
      </p:sp>
      <p:sp>
        <p:nvSpPr>
          <p:cNvPr id="12" name="Text 8"/>
          <p:cNvSpPr/>
          <p:nvPr/>
        </p:nvSpPr>
        <p:spPr>
          <a:xfrm>
            <a:off x="1333500" y="6974999"/>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02</a:t>
            </a:r>
            <a:endParaRPr lang="en-US" sz="1500" dirty="0"/>
          </a:p>
        </p:txBody>
      </p:sp>
      <p:sp>
        <p:nvSpPr>
          <p:cNvPr id="13" name="Text 9"/>
          <p:cNvSpPr/>
          <p:nvPr/>
        </p:nvSpPr>
        <p:spPr>
          <a:xfrm>
            <a:off x="1697673" y="6974999"/>
            <a:ext cx="3449133" cy="544830"/>
          </a:xfrm>
          <a:prstGeom prst="rect">
            <a:avLst/>
          </a:prstGeom>
          <a:noFill/>
          <a:ln/>
        </p:spPr>
        <p:txBody>
          <a:bodyPr wrap="square" lIns="25400" tIns="25400" rIns="25400" bIns="25400" rtlCol="0" anchor="t">
            <a:normAutofit lnSpcReduction="10000"/>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Gestion clients, fournisseurs et multi-boutique</a:t>
            </a:r>
            <a:endParaRPr lang="en-US" sz="1425" dirty="0"/>
          </a:p>
        </p:txBody>
      </p:sp>
      <p:sp>
        <p:nvSpPr>
          <p:cNvPr id="14" name="Text 10"/>
          <p:cNvSpPr/>
          <p:nvPr/>
        </p:nvSpPr>
        <p:spPr>
          <a:xfrm>
            <a:off x="1333500" y="7672229"/>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03</a:t>
            </a:r>
            <a:endParaRPr lang="en-US" sz="1500" dirty="0"/>
          </a:p>
        </p:txBody>
      </p:sp>
      <p:sp>
        <p:nvSpPr>
          <p:cNvPr id="15" name="Text 11"/>
          <p:cNvSpPr/>
          <p:nvPr/>
        </p:nvSpPr>
        <p:spPr>
          <a:xfrm>
            <a:off x="1697673" y="7672229"/>
            <a:ext cx="2999010"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Statistiques analytiques avancées</a:t>
            </a:r>
            <a:endParaRPr lang="en-US" sz="14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120" dirty="0">
                <a:solidFill>
                  <a:srgbClr val="F07817"/>
                </a:solidFill>
                <a:latin typeface="Arial" pitchFamily="34" charset="0"/>
                <a:ea typeface="Arial" pitchFamily="34" charset="-122"/>
                <a:cs typeface="Arial" pitchFamily="34" charset="-120"/>
              </a:rPr>
              <a:t>NOS RÉALISATIONS — SUITE BY+</a:t>
            </a:r>
            <a:endParaRPr lang="en-US" sz="1500" dirty="0"/>
          </a:p>
        </p:txBody>
      </p:sp>
      <p:sp>
        <p:nvSpPr>
          <p:cNvPr id="7" name="Text 3"/>
          <p:cNvSpPr/>
          <p:nvPr/>
        </p:nvSpPr>
        <p:spPr>
          <a:xfrm>
            <a:off x="1333500" y="3548539"/>
            <a:ext cx="4084129" cy="571659"/>
          </a:xfrm>
          <a:prstGeom prst="rect">
            <a:avLst/>
          </a:prstGeom>
          <a:noFill/>
          <a:ln/>
        </p:spPr>
        <p:txBody>
          <a:bodyPr wrap="square" lIns="25400" tIns="25400" rIns="25400" bIns="25400" rtlCol="0" anchor="t">
            <a:normAutofit lnSpcReduction="10000"/>
          </a:bodyPr>
          <a:lstStyle/>
          <a:p>
            <a:pPr marL="0" indent="0" algn="l">
              <a:buNone/>
            </a:pPr>
            <a:r>
              <a:rPr lang="en-US" sz="3600" b="1" dirty="0">
                <a:solidFill>
                  <a:srgbClr val="0072CE"/>
                </a:solidFill>
                <a:latin typeface="Arial" pitchFamily="34" charset="0"/>
                <a:ea typeface="Arial" pitchFamily="34" charset="-122"/>
                <a:cs typeface="Arial" pitchFamily="34" charset="-120"/>
              </a:rPr>
              <a:t>BY+ Access</a:t>
            </a:r>
            <a:endParaRPr lang="en-US" sz="3600" dirty="0"/>
          </a:p>
        </p:txBody>
      </p:sp>
      <p:sp>
        <p:nvSpPr>
          <p:cNvPr id="8" name="Text 4"/>
          <p:cNvSpPr/>
          <p:nvPr/>
        </p:nvSpPr>
        <p:spPr>
          <a:xfrm>
            <a:off x="1333500" y="4177347"/>
            <a:ext cx="4084129" cy="307499"/>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0D1B2A"/>
                </a:solidFill>
                <a:latin typeface="Arial" pitchFamily="34" charset="0"/>
                <a:ea typeface="Arial" pitchFamily="34" charset="-122"/>
                <a:cs typeface="Arial" pitchFamily="34" charset="-120"/>
              </a:rPr>
              <a:t>Sécurité et contrôle d'accès</a:t>
            </a:r>
            <a:endParaRPr lang="en-US" sz="1800" dirty="0"/>
          </a:p>
        </p:txBody>
      </p:sp>
      <p:sp>
        <p:nvSpPr>
          <p:cNvPr id="9" name="Text 5"/>
          <p:cNvSpPr/>
          <p:nvPr/>
        </p:nvSpPr>
        <p:spPr>
          <a:xfrm>
            <a:off x="1333500" y="4656296"/>
            <a:ext cx="3824230" cy="1562100"/>
          </a:xfrm>
          <a:prstGeom prst="rect">
            <a:avLst/>
          </a:prstGeom>
          <a:noFill/>
          <a:ln/>
        </p:spPr>
        <p:txBody>
          <a:bodyPr wrap="square" lIns="25400" tIns="25400" rIns="25400" bIns="25400" rtlCol="0" anchor="t">
            <a:normAutofit lnSpcReduction="10000"/>
          </a:bodyPr>
          <a:lstStyle/>
          <a:p>
            <a:pPr marL="0" indent="0" algn="l">
              <a:lnSpc>
                <a:spcPct val="137931"/>
              </a:lnSpc>
              <a:buNone/>
            </a:pPr>
            <a:r>
              <a:rPr lang="en-US" sz="1500" dirty="0">
                <a:solidFill>
                  <a:srgbClr val="33475B"/>
                </a:solidFill>
                <a:latin typeface="Arial" pitchFamily="34" charset="0"/>
                <a:ea typeface="Arial" pitchFamily="34" charset="-122"/>
                <a:cs typeface="Arial" pitchFamily="34" charset="-120"/>
              </a:rPr>
              <a:t>Une solution complète de sécurité et de contrôle d'accès combinant un dispositif matériel intelligent (borne ou terminal connecté), une plateforme web centralisée et une application mobile.</a:t>
            </a:r>
            <a:endParaRPr lang="en-US" sz="1500" dirty="0"/>
          </a:p>
        </p:txBody>
      </p:sp>
      <p:sp>
        <p:nvSpPr>
          <p:cNvPr id="10" name="Text 6"/>
          <p:cNvSpPr/>
          <p:nvPr/>
        </p:nvSpPr>
        <p:spPr>
          <a:xfrm>
            <a:off x="1333500" y="6523196"/>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01</a:t>
            </a:r>
            <a:endParaRPr lang="en-US" sz="1500" dirty="0"/>
          </a:p>
        </p:txBody>
      </p:sp>
      <p:sp>
        <p:nvSpPr>
          <p:cNvPr id="11" name="Text 7"/>
          <p:cNvSpPr/>
          <p:nvPr/>
        </p:nvSpPr>
        <p:spPr>
          <a:xfrm>
            <a:off x="1697673" y="6523196"/>
            <a:ext cx="2328799"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Gestion des droits d'accès</a:t>
            </a:r>
            <a:endParaRPr lang="en-US" sz="1425" dirty="0"/>
          </a:p>
        </p:txBody>
      </p:sp>
      <p:sp>
        <p:nvSpPr>
          <p:cNvPr id="12" name="Text 8"/>
          <p:cNvSpPr/>
          <p:nvPr/>
        </p:nvSpPr>
        <p:spPr>
          <a:xfrm>
            <a:off x="1333500" y="6967061"/>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02</a:t>
            </a:r>
            <a:endParaRPr lang="en-US" sz="1500" dirty="0"/>
          </a:p>
        </p:txBody>
      </p:sp>
      <p:sp>
        <p:nvSpPr>
          <p:cNvPr id="13" name="Text 9"/>
          <p:cNvSpPr/>
          <p:nvPr/>
        </p:nvSpPr>
        <p:spPr>
          <a:xfrm>
            <a:off x="1697673" y="6967061"/>
            <a:ext cx="2390267"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Supervision des présences</a:t>
            </a:r>
            <a:endParaRPr lang="en-US" sz="1425" dirty="0"/>
          </a:p>
        </p:txBody>
      </p:sp>
      <p:sp>
        <p:nvSpPr>
          <p:cNvPr id="14" name="Text 10"/>
          <p:cNvSpPr/>
          <p:nvPr/>
        </p:nvSpPr>
        <p:spPr>
          <a:xfrm>
            <a:off x="1333500" y="7410926"/>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03</a:t>
            </a:r>
            <a:endParaRPr lang="en-US" sz="1500" dirty="0"/>
          </a:p>
        </p:txBody>
      </p:sp>
      <p:sp>
        <p:nvSpPr>
          <p:cNvPr id="15" name="Text 11"/>
          <p:cNvSpPr/>
          <p:nvPr/>
        </p:nvSpPr>
        <p:spPr>
          <a:xfrm>
            <a:off x="1697673" y="7410926"/>
            <a:ext cx="2869787"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Traçabilité des entrées et sorties</a:t>
            </a:r>
            <a:endParaRPr lang="en-US" sz="14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120" dirty="0">
                <a:solidFill>
                  <a:srgbClr val="F07817"/>
                </a:solidFill>
                <a:latin typeface="Arial" pitchFamily="34" charset="0"/>
                <a:ea typeface="Arial" pitchFamily="34" charset="-122"/>
                <a:cs typeface="Arial" pitchFamily="34" charset="-120"/>
              </a:rPr>
              <a:t>NOS RÉALISATIONS — SUITE BY+</a:t>
            </a:r>
            <a:endParaRPr lang="en-US" sz="1500" dirty="0"/>
          </a:p>
        </p:txBody>
      </p:sp>
      <p:sp>
        <p:nvSpPr>
          <p:cNvPr id="7" name="Text 3"/>
          <p:cNvSpPr/>
          <p:nvPr/>
        </p:nvSpPr>
        <p:spPr>
          <a:xfrm>
            <a:off x="1333500" y="3413760"/>
            <a:ext cx="4084129" cy="571659"/>
          </a:xfrm>
          <a:prstGeom prst="rect">
            <a:avLst/>
          </a:prstGeom>
          <a:noFill/>
          <a:ln/>
        </p:spPr>
        <p:txBody>
          <a:bodyPr wrap="square" lIns="25400" tIns="25400" rIns="25400" bIns="25400" rtlCol="0" anchor="t">
            <a:normAutofit lnSpcReduction="10000"/>
          </a:bodyPr>
          <a:lstStyle/>
          <a:p>
            <a:pPr marL="0" indent="0" algn="l">
              <a:buNone/>
            </a:pPr>
            <a:r>
              <a:rPr lang="en-US" sz="3600" b="1" dirty="0">
                <a:solidFill>
                  <a:srgbClr val="0072CE"/>
                </a:solidFill>
                <a:latin typeface="Arial" pitchFamily="34" charset="0"/>
                <a:ea typeface="Arial" pitchFamily="34" charset="-122"/>
                <a:cs typeface="Arial" pitchFamily="34" charset="-120"/>
              </a:rPr>
              <a:t>BY+ ERP</a:t>
            </a:r>
            <a:endParaRPr lang="en-US" sz="3600" dirty="0"/>
          </a:p>
        </p:txBody>
      </p:sp>
      <p:sp>
        <p:nvSpPr>
          <p:cNvPr id="8" name="Text 4"/>
          <p:cNvSpPr/>
          <p:nvPr/>
        </p:nvSpPr>
        <p:spPr>
          <a:xfrm>
            <a:off x="1333500" y="4042569"/>
            <a:ext cx="3824230" cy="57689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0D1B2A"/>
                </a:solidFill>
                <a:latin typeface="Arial" pitchFamily="34" charset="0"/>
                <a:ea typeface="Arial" pitchFamily="34" charset="-122"/>
                <a:cs typeface="Arial" pitchFamily="34" charset="-120"/>
              </a:rPr>
              <a:t>Digitalisation des processus métiers de l'entreprise</a:t>
            </a:r>
            <a:endParaRPr lang="en-US" sz="1800" dirty="0"/>
          </a:p>
        </p:txBody>
      </p:sp>
      <p:sp>
        <p:nvSpPr>
          <p:cNvPr id="9" name="Text 5"/>
          <p:cNvSpPr/>
          <p:nvPr/>
        </p:nvSpPr>
        <p:spPr>
          <a:xfrm>
            <a:off x="1333500" y="4790916"/>
            <a:ext cx="3824230" cy="1562100"/>
          </a:xfrm>
          <a:prstGeom prst="rect">
            <a:avLst/>
          </a:prstGeom>
          <a:noFill/>
          <a:ln/>
        </p:spPr>
        <p:txBody>
          <a:bodyPr wrap="square" lIns="25400" tIns="25400" rIns="25400" bIns="25400" rtlCol="0" anchor="t">
            <a:normAutofit lnSpcReduction="10000"/>
          </a:bodyPr>
          <a:lstStyle/>
          <a:p>
            <a:pPr marL="0" indent="0" algn="l">
              <a:lnSpc>
                <a:spcPct val="137931"/>
              </a:lnSpc>
              <a:buNone/>
            </a:pPr>
            <a:r>
              <a:rPr lang="en-US" sz="1500" dirty="0">
                <a:solidFill>
                  <a:srgbClr val="33475B"/>
                </a:solidFill>
                <a:latin typeface="Arial" pitchFamily="34" charset="0"/>
                <a:ea typeface="Arial" pitchFamily="34" charset="-122"/>
                <a:cs typeface="Arial" pitchFamily="34" charset="-120"/>
              </a:rPr>
              <a:t>Une plateforme tout-en-un pour digitaliser, centraliser et automatiser l'ensemble des processus métiers, conçue pour répondre aux besoins des entreprises africaines tout en respectant les standards internationaux.</a:t>
            </a:r>
            <a:endParaRPr lang="en-US" sz="1500" dirty="0"/>
          </a:p>
        </p:txBody>
      </p:sp>
      <p:sp>
        <p:nvSpPr>
          <p:cNvPr id="10" name="Text 6"/>
          <p:cNvSpPr/>
          <p:nvPr/>
        </p:nvSpPr>
        <p:spPr>
          <a:xfrm>
            <a:off x="1333500" y="6657816"/>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01</a:t>
            </a:r>
            <a:endParaRPr lang="en-US" sz="1500" dirty="0"/>
          </a:p>
        </p:txBody>
      </p:sp>
      <p:sp>
        <p:nvSpPr>
          <p:cNvPr id="11" name="Text 7"/>
          <p:cNvSpPr/>
          <p:nvPr/>
        </p:nvSpPr>
        <p:spPr>
          <a:xfrm>
            <a:off x="1697673" y="6657816"/>
            <a:ext cx="2855119"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RH, Finance et gestion de projet</a:t>
            </a:r>
            <a:endParaRPr lang="en-US" sz="1425" dirty="0"/>
          </a:p>
        </p:txBody>
      </p:sp>
      <p:sp>
        <p:nvSpPr>
          <p:cNvPr id="12" name="Text 8"/>
          <p:cNvSpPr/>
          <p:nvPr/>
        </p:nvSpPr>
        <p:spPr>
          <a:xfrm>
            <a:off x="1333500" y="7101681"/>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02</a:t>
            </a:r>
            <a:endParaRPr lang="en-US" sz="1500" dirty="0"/>
          </a:p>
        </p:txBody>
      </p:sp>
      <p:sp>
        <p:nvSpPr>
          <p:cNvPr id="13" name="Text 9"/>
          <p:cNvSpPr/>
          <p:nvPr/>
        </p:nvSpPr>
        <p:spPr>
          <a:xfrm>
            <a:off x="1697673" y="7101681"/>
            <a:ext cx="3606705"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CRM, Documents, RDV et Espace Client</a:t>
            </a:r>
            <a:endParaRPr lang="en-US" sz="1425" dirty="0"/>
          </a:p>
        </p:txBody>
      </p:sp>
      <p:sp>
        <p:nvSpPr>
          <p:cNvPr id="14" name="Text 10"/>
          <p:cNvSpPr/>
          <p:nvPr/>
        </p:nvSpPr>
        <p:spPr>
          <a:xfrm>
            <a:off x="1333500" y="7545546"/>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03</a:t>
            </a:r>
            <a:endParaRPr lang="en-US" sz="1500" dirty="0"/>
          </a:p>
        </p:txBody>
      </p:sp>
      <p:sp>
        <p:nvSpPr>
          <p:cNvPr id="15" name="Text 11"/>
          <p:cNvSpPr/>
          <p:nvPr/>
        </p:nvSpPr>
        <p:spPr>
          <a:xfrm>
            <a:off x="1697673" y="7545546"/>
            <a:ext cx="2091658"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Statistiques et reporting</a:t>
            </a:r>
            <a:endParaRPr lang="en-US" sz="14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120" dirty="0">
                <a:solidFill>
                  <a:srgbClr val="F07817"/>
                </a:solidFill>
                <a:latin typeface="Arial" pitchFamily="34" charset="0"/>
                <a:ea typeface="Arial" pitchFamily="34" charset="-122"/>
                <a:cs typeface="Arial" pitchFamily="34" charset="-120"/>
              </a:rPr>
              <a:t>NOS RÉALISATIONS — SUITE BY+</a:t>
            </a:r>
            <a:endParaRPr lang="en-US" sz="1500" dirty="0"/>
          </a:p>
        </p:txBody>
      </p:sp>
      <p:sp>
        <p:nvSpPr>
          <p:cNvPr id="7" name="Text 3"/>
          <p:cNvSpPr/>
          <p:nvPr/>
        </p:nvSpPr>
        <p:spPr>
          <a:xfrm>
            <a:off x="1333500" y="3312795"/>
            <a:ext cx="4084129" cy="571659"/>
          </a:xfrm>
          <a:prstGeom prst="rect">
            <a:avLst/>
          </a:prstGeom>
          <a:noFill/>
          <a:ln/>
        </p:spPr>
        <p:txBody>
          <a:bodyPr wrap="square" lIns="25400" tIns="25400" rIns="25400" bIns="25400" rtlCol="0" anchor="t">
            <a:normAutofit lnSpcReduction="10000"/>
          </a:bodyPr>
          <a:lstStyle/>
          <a:p>
            <a:pPr marL="0" indent="0" algn="l">
              <a:buNone/>
            </a:pPr>
            <a:r>
              <a:rPr lang="en-US" sz="3600" b="1" dirty="0">
                <a:solidFill>
                  <a:srgbClr val="0072CE"/>
                </a:solidFill>
                <a:latin typeface="Arial" pitchFamily="34" charset="0"/>
                <a:ea typeface="Arial" pitchFamily="34" charset="-122"/>
                <a:cs typeface="Arial" pitchFamily="34" charset="-120"/>
              </a:rPr>
              <a:t>BY+ CRM</a:t>
            </a:r>
            <a:endParaRPr lang="en-US" sz="3600" dirty="0"/>
          </a:p>
        </p:txBody>
      </p:sp>
      <p:sp>
        <p:nvSpPr>
          <p:cNvPr id="8" name="Text 4"/>
          <p:cNvSpPr/>
          <p:nvPr/>
        </p:nvSpPr>
        <p:spPr>
          <a:xfrm>
            <a:off x="1333500" y="3941604"/>
            <a:ext cx="3824230" cy="576897"/>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0D1B2A"/>
                </a:solidFill>
                <a:latin typeface="Arial" pitchFamily="34" charset="0"/>
                <a:ea typeface="Arial" pitchFamily="34" charset="-122"/>
                <a:cs typeface="Arial" pitchFamily="34" charset="-120"/>
              </a:rPr>
              <a:t>Gestion commerciale et relation client</a:t>
            </a:r>
            <a:endParaRPr lang="en-US" sz="1800" dirty="0"/>
          </a:p>
        </p:txBody>
      </p:sp>
      <p:sp>
        <p:nvSpPr>
          <p:cNvPr id="9" name="Text 5"/>
          <p:cNvSpPr/>
          <p:nvPr/>
        </p:nvSpPr>
        <p:spPr>
          <a:xfrm>
            <a:off x="1333500" y="4689951"/>
            <a:ext cx="3824230" cy="1257300"/>
          </a:xfrm>
          <a:prstGeom prst="rect">
            <a:avLst/>
          </a:prstGeom>
          <a:noFill/>
          <a:ln/>
        </p:spPr>
        <p:txBody>
          <a:bodyPr wrap="square" lIns="25400" tIns="25400" rIns="25400" bIns="25400" rtlCol="0" anchor="t">
            <a:normAutofit lnSpcReduction="10000"/>
          </a:bodyPr>
          <a:lstStyle/>
          <a:p>
            <a:pPr marL="0" indent="0" algn="l">
              <a:lnSpc>
                <a:spcPct val="137931"/>
              </a:lnSpc>
              <a:buNone/>
            </a:pPr>
            <a:r>
              <a:rPr lang="en-US" sz="1500" dirty="0">
                <a:solidFill>
                  <a:srgbClr val="33475B"/>
                </a:solidFill>
                <a:latin typeface="Arial" pitchFamily="34" charset="0"/>
                <a:ea typeface="Arial" pitchFamily="34" charset="-122"/>
                <a:cs typeface="Arial" pitchFamily="34" charset="-120"/>
              </a:rPr>
              <a:t>Une plateforme web et mobile qui centralise les contacts, les opportunités, les devis, les interactions et le suivi après-vente dans un seul espace intelligent et connecté.</a:t>
            </a:r>
            <a:endParaRPr lang="en-US" sz="1500" dirty="0"/>
          </a:p>
        </p:txBody>
      </p:sp>
      <p:sp>
        <p:nvSpPr>
          <p:cNvPr id="10" name="Text 6"/>
          <p:cNvSpPr/>
          <p:nvPr/>
        </p:nvSpPr>
        <p:spPr>
          <a:xfrm>
            <a:off x="1333500" y="6252051"/>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01</a:t>
            </a:r>
            <a:endParaRPr lang="en-US" sz="1500" dirty="0"/>
          </a:p>
        </p:txBody>
      </p:sp>
      <p:sp>
        <p:nvSpPr>
          <p:cNvPr id="11" name="Text 7"/>
          <p:cNvSpPr/>
          <p:nvPr/>
        </p:nvSpPr>
        <p:spPr>
          <a:xfrm>
            <a:off x="1697673" y="6252051"/>
            <a:ext cx="3449133" cy="544830"/>
          </a:xfrm>
          <a:prstGeom prst="rect">
            <a:avLst/>
          </a:prstGeom>
          <a:noFill/>
          <a:ln/>
        </p:spPr>
        <p:txBody>
          <a:bodyPr wrap="square" lIns="25400" tIns="25400" rIns="25400" bIns="25400" rtlCol="0" anchor="t">
            <a:normAutofit lnSpcReduction="10000"/>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Contacts, prospects et pipeline d'opportunités</a:t>
            </a:r>
            <a:endParaRPr lang="en-US" sz="1425" dirty="0"/>
          </a:p>
        </p:txBody>
      </p:sp>
      <p:sp>
        <p:nvSpPr>
          <p:cNvPr id="12" name="Text 8"/>
          <p:cNvSpPr/>
          <p:nvPr/>
        </p:nvSpPr>
        <p:spPr>
          <a:xfrm>
            <a:off x="1333500" y="6949281"/>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02</a:t>
            </a:r>
            <a:endParaRPr lang="en-US" sz="1500" dirty="0"/>
          </a:p>
        </p:txBody>
      </p:sp>
      <p:sp>
        <p:nvSpPr>
          <p:cNvPr id="13" name="Text 9"/>
          <p:cNvSpPr/>
          <p:nvPr/>
        </p:nvSpPr>
        <p:spPr>
          <a:xfrm>
            <a:off x="1697673" y="6949281"/>
            <a:ext cx="2633869"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Devis, facturation et paiement</a:t>
            </a:r>
            <a:endParaRPr lang="en-US" sz="1425" dirty="0"/>
          </a:p>
        </p:txBody>
      </p:sp>
      <p:sp>
        <p:nvSpPr>
          <p:cNvPr id="14" name="Text 10"/>
          <p:cNvSpPr/>
          <p:nvPr/>
        </p:nvSpPr>
        <p:spPr>
          <a:xfrm>
            <a:off x="1333500" y="7393146"/>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03</a:t>
            </a:r>
            <a:endParaRPr lang="en-US" sz="1500" dirty="0"/>
          </a:p>
        </p:txBody>
      </p:sp>
      <p:sp>
        <p:nvSpPr>
          <p:cNvPr id="15" name="Text 11"/>
          <p:cNvSpPr/>
          <p:nvPr/>
        </p:nvSpPr>
        <p:spPr>
          <a:xfrm>
            <a:off x="1697673" y="7393146"/>
            <a:ext cx="3449133" cy="544830"/>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RDV, messagerie, statistiques et reporting</a:t>
            </a:r>
            <a:endParaRPr lang="en-US" sz="14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120" dirty="0">
                <a:solidFill>
                  <a:srgbClr val="F07817"/>
                </a:solidFill>
                <a:latin typeface="Arial" pitchFamily="34" charset="0"/>
                <a:ea typeface="Arial" pitchFamily="34" charset="-122"/>
                <a:cs typeface="Arial" pitchFamily="34" charset="-120"/>
              </a:rPr>
              <a:t>NOS RÉALISATIONS — SUITE BY+</a:t>
            </a:r>
            <a:endParaRPr lang="en-US" sz="1500" dirty="0"/>
          </a:p>
        </p:txBody>
      </p:sp>
      <p:sp>
        <p:nvSpPr>
          <p:cNvPr id="7" name="Text 3"/>
          <p:cNvSpPr/>
          <p:nvPr/>
        </p:nvSpPr>
        <p:spPr>
          <a:xfrm>
            <a:off x="1333500" y="3315017"/>
            <a:ext cx="4084129" cy="571659"/>
          </a:xfrm>
          <a:prstGeom prst="rect">
            <a:avLst/>
          </a:prstGeom>
          <a:noFill/>
          <a:ln/>
        </p:spPr>
        <p:txBody>
          <a:bodyPr wrap="square" lIns="25400" tIns="25400" rIns="25400" bIns="25400" rtlCol="0" anchor="t">
            <a:normAutofit lnSpcReduction="10000"/>
          </a:bodyPr>
          <a:lstStyle/>
          <a:p>
            <a:pPr marL="0" indent="0" algn="l">
              <a:buNone/>
            </a:pPr>
            <a:r>
              <a:rPr lang="en-US" sz="3600" b="1" dirty="0">
                <a:solidFill>
                  <a:srgbClr val="0072CE"/>
                </a:solidFill>
                <a:latin typeface="Arial" pitchFamily="34" charset="0"/>
                <a:ea typeface="Arial" pitchFamily="34" charset="-122"/>
                <a:cs typeface="Arial" pitchFamily="34" charset="-120"/>
              </a:rPr>
              <a:t>BY+ Notaire</a:t>
            </a:r>
            <a:endParaRPr lang="en-US" sz="3600" dirty="0"/>
          </a:p>
        </p:txBody>
      </p:sp>
      <p:sp>
        <p:nvSpPr>
          <p:cNvPr id="8" name="Text 4"/>
          <p:cNvSpPr/>
          <p:nvPr/>
        </p:nvSpPr>
        <p:spPr>
          <a:xfrm>
            <a:off x="1333500" y="3943826"/>
            <a:ext cx="4084129" cy="307499"/>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0D1B2A"/>
                </a:solidFill>
                <a:latin typeface="Arial" pitchFamily="34" charset="0"/>
                <a:ea typeface="Arial" pitchFamily="34" charset="-122"/>
                <a:cs typeface="Arial" pitchFamily="34" charset="-120"/>
              </a:rPr>
              <a:t>Digitalisation des études notariales</a:t>
            </a:r>
            <a:endParaRPr lang="en-US" sz="1800" dirty="0"/>
          </a:p>
        </p:txBody>
      </p:sp>
      <p:sp>
        <p:nvSpPr>
          <p:cNvPr id="9" name="Text 5"/>
          <p:cNvSpPr/>
          <p:nvPr/>
        </p:nvSpPr>
        <p:spPr>
          <a:xfrm>
            <a:off x="1333500" y="4422775"/>
            <a:ext cx="3824230" cy="1257300"/>
          </a:xfrm>
          <a:prstGeom prst="rect">
            <a:avLst/>
          </a:prstGeom>
          <a:noFill/>
          <a:ln/>
        </p:spPr>
        <p:txBody>
          <a:bodyPr wrap="square" lIns="25400" tIns="25400" rIns="25400" bIns="25400" rtlCol="0" anchor="t">
            <a:normAutofit lnSpcReduction="10000"/>
          </a:bodyPr>
          <a:lstStyle/>
          <a:p>
            <a:pPr marL="0" indent="0" algn="l">
              <a:lnSpc>
                <a:spcPct val="137931"/>
              </a:lnSpc>
              <a:buNone/>
            </a:pPr>
            <a:r>
              <a:rPr lang="en-US" sz="1500" dirty="0">
                <a:solidFill>
                  <a:srgbClr val="33475B"/>
                </a:solidFill>
                <a:latin typeface="Arial" pitchFamily="34" charset="0"/>
                <a:ea typeface="Arial" pitchFamily="34" charset="-122"/>
                <a:cs typeface="Arial" pitchFamily="34" charset="-120"/>
              </a:rPr>
              <a:t>Une solution numérique complète dédiée aux études notariales, permettant de centraliser l'ensemble des activités du notaire, du contact initial au suivi post-acte.</a:t>
            </a:r>
            <a:endParaRPr lang="en-US" sz="1500" dirty="0"/>
          </a:p>
        </p:txBody>
      </p:sp>
      <p:sp>
        <p:nvSpPr>
          <p:cNvPr id="10" name="Text 6"/>
          <p:cNvSpPr/>
          <p:nvPr/>
        </p:nvSpPr>
        <p:spPr>
          <a:xfrm>
            <a:off x="1333500" y="5927725"/>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01</a:t>
            </a:r>
            <a:endParaRPr lang="en-US" sz="1500" dirty="0"/>
          </a:p>
        </p:txBody>
      </p:sp>
      <p:sp>
        <p:nvSpPr>
          <p:cNvPr id="11" name="Text 7"/>
          <p:cNvSpPr/>
          <p:nvPr/>
        </p:nvSpPr>
        <p:spPr>
          <a:xfrm>
            <a:off x="1697673" y="5927725"/>
            <a:ext cx="3449133" cy="544830"/>
          </a:xfrm>
          <a:prstGeom prst="rect">
            <a:avLst/>
          </a:prstGeom>
          <a:noFill/>
          <a:ln/>
        </p:spPr>
        <p:txBody>
          <a:bodyPr wrap="square" lIns="25400" tIns="25400" rIns="25400" bIns="25400" rtlCol="0" anchor="t">
            <a:normAutofit lnSpcReduction="10000"/>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Gestion documentaire et suivi des dossiers</a:t>
            </a:r>
            <a:endParaRPr lang="en-US" sz="1425" dirty="0"/>
          </a:p>
        </p:txBody>
      </p:sp>
      <p:sp>
        <p:nvSpPr>
          <p:cNvPr id="12" name="Text 8"/>
          <p:cNvSpPr/>
          <p:nvPr/>
        </p:nvSpPr>
        <p:spPr>
          <a:xfrm>
            <a:off x="1333500" y="6605905"/>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02</a:t>
            </a:r>
            <a:endParaRPr lang="en-US" sz="1500" dirty="0"/>
          </a:p>
        </p:txBody>
      </p:sp>
      <p:sp>
        <p:nvSpPr>
          <p:cNvPr id="13" name="Text 9"/>
          <p:cNvSpPr/>
          <p:nvPr/>
        </p:nvSpPr>
        <p:spPr>
          <a:xfrm>
            <a:off x="1697673" y="6605905"/>
            <a:ext cx="2600515"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Planification des rendez-vous</a:t>
            </a:r>
            <a:endParaRPr lang="en-US" sz="1425" dirty="0"/>
          </a:p>
        </p:txBody>
      </p:sp>
      <p:sp>
        <p:nvSpPr>
          <p:cNvPr id="14" name="Text 10"/>
          <p:cNvSpPr/>
          <p:nvPr/>
        </p:nvSpPr>
        <p:spPr>
          <a:xfrm>
            <a:off x="1333500" y="7030720"/>
            <a:ext cx="287973" cy="259080"/>
          </a:xfrm>
          <a:prstGeom prst="rect">
            <a:avLst/>
          </a:prstGeom>
          <a:noFill/>
          <a:ln/>
        </p:spPr>
        <p:txBody>
          <a:bodyPr wrap="square" lIns="25400" tIns="25400" rIns="25400" bIns="25400" rtlCol="0" anchor="t">
            <a:normAutofit lnSpcReduction="10000"/>
          </a:bodyPr>
          <a:lstStyle/>
          <a:p>
            <a:pPr marL="0" indent="0" algn="l">
              <a:buNone/>
            </a:pPr>
            <a:r>
              <a:rPr lang="en-US" sz="1500" b="1" dirty="0">
                <a:solidFill>
                  <a:srgbClr val="C0DFF7"/>
                </a:solidFill>
                <a:latin typeface="Arial" pitchFamily="34" charset="0"/>
                <a:ea typeface="Arial" pitchFamily="34" charset="-122"/>
                <a:cs typeface="Arial" pitchFamily="34" charset="-120"/>
              </a:rPr>
              <a:t>03</a:t>
            </a:r>
            <a:endParaRPr lang="en-US" sz="1500" dirty="0"/>
          </a:p>
        </p:txBody>
      </p:sp>
      <p:sp>
        <p:nvSpPr>
          <p:cNvPr id="15" name="Text 11"/>
          <p:cNvSpPr/>
          <p:nvPr/>
        </p:nvSpPr>
        <p:spPr>
          <a:xfrm>
            <a:off x="1697673" y="7030720"/>
            <a:ext cx="2788587" cy="291465"/>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Facturation et satisfaction client</a:t>
            </a:r>
            <a:endParaRPr lang="en-US" sz="1425" dirty="0"/>
          </a:p>
        </p:txBody>
      </p:sp>
      <p:sp>
        <p:nvSpPr>
          <p:cNvPr id="16" name="Text 12"/>
          <p:cNvSpPr/>
          <p:nvPr/>
        </p:nvSpPr>
        <p:spPr>
          <a:xfrm>
            <a:off x="1333500" y="7531735"/>
            <a:ext cx="3824230" cy="404178"/>
          </a:xfrm>
          <a:prstGeom prst="rect">
            <a:avLst/>
          </a:prstGeom>
          <a:noFill/>
          <a:ln/>
        </p:spPr>
        <p:txBody>
          <a:bodyPr wrap="square" lIns="25400" tIns="25400" rIns="25400" bIns="25400" rtlCol="0" anchor="t">
            <a:normAutofit lnSpcReduction="10000"/>
          </a:bodyPr>
          <a:lstStyle/>
          <a:p>
            <a:pPr marL="0" indent="0" algn="l">
              <a:buNone/>
            </a:pPr>
            <a:r>
              <a:rPr lang="en-US" sz="1200" dirty="0">
                <a:solidFill>
                  <a:srgbClr val="5C7089"/>
                </a:solidFill>
                <a:latin typeface="Arial" pitchFamily="34" charset="0"/>
                <a:ea typeface="Arial" pitchFamily="34" charset="-122"/>
                <a:cs typeface="Arial" pitchFamily="34" charset="-120"/>
              </a:rPr>
              <a:t>Clients : WAF — Doehler Afrique · SDP Connect — SDP Groupe · ADYK — Cabinet Notarial ADYK</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gradFill rotWithShape="1">
            <a:gsLst>
              <a:gs pos="0">
                <a:srgbClr val="013871">
                  <a:alpha val="100000"/>
                </a:srgbClr>
              </a:gs>
              <a:gs pos="100000">
                <a:srgbClr val="0B4374">
                  <a:alpha val="100000"/>
                </a:srgbClr>
              </a:gs>
            </a:gsLst>
            <a:lin ang="4200000" scaled="0"/>
          </a:gradFill>
          <a:ln/>
        </p:spPr>
      </p:sp>
      <p:sp>
        <p:nvSpPr>
          <p:cNvPr id="3" name="Shape 1"/>
          <p:cNvSpPr/>
          <p:nvPr/>
        </p:nvSpPr>
        <p:spPr>
          <a:xfrm>
            <a:off x="609600" y="381000"/>
            <a:ext cx="2827496" cy="762000"/>
          </a:xfrm>
          <a:prstGeom prst="roundRect">
            <a:avLst>
              <a:gd name="adj" fmla="val 10000"/>
            </a:avLst>
          </a:prstGeom>
          <a:solidFill>
            <a:srgbClr val="FFFFFF"/>
          </a:solidFill>
          <a:ln/>
        </p:spPr>
      </p:sp>
      <p:pic>
        <p:nvPicPr>
          <p:cNvPr id="4"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5" name="Shape 2"/>
          <p:cNvSpPr/>
          <p:nvPr/>
        </p:nvSpPr>
        <p:spPr>
          <a:xfrm>
            <a:off x="14847570" y="381000"/>
            <a:ext cx="2830830" cy="685800"/>
          </a:xfrm>
          <a:prstGeom prst="roundRect">
            <a:avLst>
              <a:gd name="adj" fmla="val 11111"/>
            </a:avLst>
          </a:prstGeom>
          <a:solidFill>
            <a:srgbClr val="FFFFFF"/>
          </a:solidFill>
          <a:ln/>
        </p:spPr>
      </p:sp>
      <p:pic>
        <p:nvPicPr>
          <p:cNvPr id="6"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7" name="Text 3"/>
          <p:cNvSpPr/>
          <p:nvPr/>
        </p:nvSpPr>
        <p:spPr>
          <a:xfrm>
            <a:off x="7202964" y="4481036"/>
            <a:ext cx="4270280" cy="614839"/>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FFFFFF"/>
                </a:solidFill>
                <a:latin typeface="Arial" pitchFamily="34" charset="0"/>
                <a:ea typeface="Arial" pitchFamily="34" charset="-122"/>
                <a:cs typeface="Arial" pitchFamily="34" charset="-120"/>
              </a:rPr>
              <a:t>Nos coordonnées</a:t>
            </a:r>
            <a:endParaRPr lang="en-US" sz="3900" dirty="0"/>
          </a:p>
        </p:txBody>
      </p:sp>
      <p:sp>
        <p:nvSpPr>
          <p:cNvPr id="8" name="Text 4"/>
          <p:cNvSpPr/>
          <p:nvPr/>
        </p:nvSpPr>
        <p:spPr>
          <a:xfrm>
            <a:off x="5341620" y="5514975"/>
            <a:ext cx="2195560" cy="329089"/>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FFFFFF"/>
                </a:solidFill>
                <a:latin typeface="Arial" pitchFamily="34" charset="0"/>
                <a:ea typeface="Arial" pitchFamily="34" charset="-122"/>
                <a:cs typeface="Arial" pitchFamily="34" charset="-120"/>
              </a:rPr>
              <a:t>www.netbyus.com</a:t>
            </a:r>
            <a:endParaRPr lang="en-US" sz="1950" dirty="0"/>
          </a:p>
        </p:txBody>
      </p:sp>
      <p:sp>
        <p:nvSpPr>
          <p:cNvPr id="9" name="Text 5"/>
          <p:cNvSpPr/>
          <p:nvPr/>
        </p:nvSpPr>
        <p:spPr>
          <a:xfrm>
            <a:off x="7947184" y="5514975"/>
            <a:ext cx="2699528" cy="329089"/>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FFFFFF"/>
                </a:solidFill>
                <a:latin typeface="Arial" pitchFamily="34" charset="0"/>
                <a:ea typeface="Arial" pitchFamily="34" charset="-122"/>
                <a:cs typeface="Arial" pitchFamily="34" charset="-120"/>
              </a:rPr>
              <a:t>contact@netbyus.com</a:t>
            </a:r>
            <a:endParaRPr lang="en-US" sz="1950" dirty="0"/>
          </a:p>
        </p:txBody>
      </p:sp>
      <p:sp>
        <p:nvSpPr>
          <p:cNvPr id="10" name="Text 6"/>
          <p:cNvSpPr/>
          <p:nvPr/>
        </p:nvSpPr>
        <p:spPr>
          <a:xfrm>
            <a:off x="11010900" y="5514975"/>
            <a:ext cx="2128853" cy="329089"/>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FFFFFF"/>
                </a:solidFill>
                <a:latin typeface="Arial" pitchFamily="34" charset="0"/>
                <a:ea typeface="Arial" pitchFamily="34" charset="-122"/>
                <a:cs typeface="Arial" pitchFamily="34" charset="-120"/>
              </a:rPr>
              <a:t>+229 00 00 00 00</a:t>
            </a:r>
            <a:endParaRPr lang="en-US" sz="1950" dirty="0"/>
          </a:p>
        </p:txBody>
      </p:sp>
      <p:sp>
        <p:nvSpPr>
          <p:cNvPr id="11" name="Text 7"/>
          <p:cNvSpPr/>
          <p:nvPr/>
        </p:nvSpPr>
        <p:spPr>
          <a:xfrm>
            <a:off x="8039735" y="9462611"/>
            <a:ext cx="2429383" cy="329089"/>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F07817"/>
                </a:solidFill>
                <a:latin typeface="Arial" pitchFamily="34" charset="0"/>
                <a:ea typeface="Arial" pitchFamily="34" charset="-122"/>
                <a:cs typeface="Arial" pitchFamily="34" charset="-120"/>
              </a:rPr>
              <a:t>Let's Grow Together</a:t>
            </a:r>
            <a:endParaRPr lang="en-US" sz="1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876</Words>
  <Application>Microsoft Macintosh PowerPoint</Application>
  <PresentationFormat>Personnalisé</PresentationFormat>
  <Paragraphs>124</Paragraphs>
  <Slides>13</Slides>
  <Notes>13</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13</vt:i4>
      </vt:variant>
    </vt:vector>
  </HeadingPairs>
  <TitlesOfParts>
    <vt:vector size="16" baseType="lpstr">
      <vt:lpstr>Arial</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Microsoft Office User</cp:lastModifiedBy>
  <cp:revision>4</cp:revision>
  <dcterms:created xsi:type="dcterms:W3CDTF">2026-08-04T21:49:28Z</dcterms:created>
  <dcterms:modified xsi:type="dcterms:W3CDTF">2026-08-04T21:57:26Z</dcterms:modified>
</cp:coreProperties>
</file>