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257" r:id="rId3"/>
    <p:sldId id="263" r:id="rId4"/>
    <p:sldId id="307" r:id="rId5"/>
    <p:sldId id="316" r:id="rId6"/>
    <p:sldId id="321" r:id="rId7"/>
    <p:sldId id="323" r:id="rId8"/>
    <p:sldId id="324" r:id="rId9"/>
    <p:sldId id="322" r:id="rId10"/>
    <p:sldId id="312" r:id="rId11"/>
    <p:sldId id="309" r:id="rId12"/>
    <p:sldId id="311" r:id="rId13"/>
    <p:sldId id="256" r:id="rId14"/>
    <p:sldId id="271" r:id="rId15"/>
    <p:sldId id="277" r:id="rId16"/>
    <p:sldId id="278"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2AEFF815-9D9E-4E87-90E6-1B32E9BC79BA}">
          <p14:sldIdLst>
            <p14:sldId id="257"/>
          </p14:sldIdLst>
        </p14:section>
        <p14:section name="Section sans titre" id="{5C83E7ED-D719-444C-A503-C8832C1F7A46}">
          <p14:sldIdLst>
            <p14:sldId id="263"/>
            <p14:sldId id="307"/>
            <p14:sldId id="316"/>
            <p14:sldId id="321"/>
            <p14:sldId id="323"/>
            <p14:sldId id="324"/>
            <p14:sldId id="322"/>
            <p14:sldId id="312"/>
            <p14:sldId id="309"/>
            <p14:sldId id="311"/>
            <p14:sldId id="256"/>
            <p14:sldId id="271"/>
            <p14:sldId id="277"/>
            <p14:sldId id="278"/>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B0C8"/>
    <a:srgbClr val="FE790E"/>
    <a:srgbClr val="FDF8FE"/>
    <a:srgbClr val="6E7608"/>
    <a:srgbClr val="9591A0"/>
    <a:srgbClr val="FED0D9"/>
    <a:srgbClr val="E8FAFC"/>
    <a:srgbClr val="A7D4FB"/>
    <a:srgbClr val="5CBACD"/>
    <a:srgbClr val="2DA3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2597" autoAdjust="0"/>
  </p:normalViewPr>
  <p:slideViewPr>
    <p:cSldViewPr snapToGrid="0">
      <p:cViewPr varScale="1">
        <p:scale>
          <a:sx n="91" d="100"/>
          <a:sy n="91" d="100"/>
        </p:scale>
        <p:origin x="208" y="9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257EA6-9233-4721-A81B-9D46D46A3841}" type="datetimeFigureOut">
              <a:rPr lang="fr-FR" smtClean="0"/>
              <a:t>16/10/2025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2AFD4E-D810-4E06-9FFC-60A276732D99}" type="slidenum">
              <a:rPr lang="fr-FR" smtClean="0"/>
              <a:t>‹N°›</a:t>
            </a:fld>
            <a:endParaRPr lang="fr-FR"/>
          </a:p>
        </p:txBody>
      </p:sp>
    </p:spTree>
    <p:extLst>
      <p:ext uri="{BB962C8B-B14F-4D97-AF65-F5344CB8AC3E}">
        <p14:creationId xmlns:p14="http://schemas.microsoft.com/office/powerpoint/2010/main" val="98630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Diapositive de titre">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1CC5EC1F-72C5-420A-8F36-9473533A83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0848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F44710E-A9C5-4CB3-814D-2B0AD8B79F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extLst>
      <p:ext uri="{BB962C8B-B14F-4D97-AF65-F5344CB8AC3E}">
        <p14:creationId xmlns:p14="http://schemas.microsoft.com/office/powerpoint/2010/main" val="4050610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re de sec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816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453F7A8-002C-48D2-ADE1-784C04C7CEC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extLst>
      <p:ext uri="{BB962C8B-B14F-4D97-AF65-F5344CB8AC3E}">
        <p14:creationId xmlns:p14="http://schemas.microsoft.com/office/powerpoint/2010/main" val="2030443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4983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Tree>
    <p:extLst>
      <p:ext uri="{BB962C8B-B14F-4D97-AF65-F5344CB8AC3E}">
        <p14:creationId xmlns:p14="http://schemas.microsoft.com/office/powerpoint/2010/main" val="910736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56560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01BAC3-1DDD-446D-BE2D-D62E1A35CB5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6570A01-D8DE-4AA6-B2DA-977E0317090F}"/>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D7123ED-023E-4E9F-81B7-7F9D11467D73}"/>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714DD9-4AF1-41B8-8FF2-D922926E764E}"/>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16/10/2025</a:t>
            </a:fld>
            <a:endParaRPr lang="fr-FR"/>
          </a:p>
        </p:txBody>
      </p:sp>
      <p:sp>
        <p:nvSpPr>
          <p:cNvPr id="6" name="Espace réservé du pied de page 5">
            <a:extLst>
              <a:ext uri="{FF2B5EF4-FFF2-40B4-BE49-F238E27FC236}">
                <a16:creationId xmlns:a16="http://schemas.microsoft.com/office/drawing/2014/main" id="{B14D25E6-9475-4D9E-932B-65E5AC19EF9B}"/>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a:extLst>
              <a:ext uri="{FF2B5EF4-FFF2-40B4-BE49-F238E27FC236}">
                <a16:creationId xmlns:a16="http://schemas.microsoft.com/office/drawing/2014/main" id="{77428552-CDA3-4FE2-AE36-63F6BCDAB893}"/>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4029869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FFB921-5F69-44E3-B3F8-973A25651BD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E7AABD3-FFB4-42C7-BDC3-33BFAE9903A0}"/>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F0B45E9-1F88-4CDA-995C-000406D4E7E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C4CB431-7850-4D3A-89D8-D1FFD67BC259}"/>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16/10/2025</a:t>
            </a:fld>
            <a:endParaRPr lang="fr-FR"/>
          </a:p>
        </p:txBody>
      </p:sp>
      <p:sp>
        <p:nvSpPr>
          <p:cNvPr id="6" name="Espace réservé du pied de page 5">
            <a:extLst>
              <a:ext uri="{FF2B5EF4-FFF2-40B4-BE49-F238E27FC236}">
                <a16:creationId xmlns:a16="http://schemas.microsoft.com/office/drawing/2014/main" id="{EDD3A034-FF69-46A4-B2E0-E6FB0804D11E}"/>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a:extLst>
              <a:ext uri="{FF2B5EF4-FFF2-40B4-BE49-F238E27FC236}">
                <a16:creationId xmlns:a16="http://schemas.microsoft.com/office/drawing/2014/main" id="{F3374A57-4E01-4BF8-9B97-E61D6B968A17}"/>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3540243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0BB1A4-E486-47C8-9575-F1E15DEAD1DF}"/>
              </a:ext>
            </a:extLst>
          </p:cNvPr>
          <p:cNvSpPr>
            <a:spLocks noGrp="1"/>
          </p:cNvSpPr>
          <p:nvPr>
            <p:ph type="title"/>
          </p:nvPr>
        </p:nvSpPr>
        <p:spPr>
          <a:xfrm>
            <a:off x="838200" y="365125"/>
            <a:ext cx="10515600" cy="1325563"/>
          </a:xfrm>
          <a:prstGeom prst="rect">
            <a:avLst/>
          </a:prstGeom>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D021288-73E6-4856-B18D-B1056A0A960D}"/>
              </a:ext>
            </a:extLst>
          </p:cNvPr>
          <p:cNvSpPr>
            <a:spLocks noGrp="1"/>
          </p:cNvSpPr>
          <p:nvPr>
            <p:ph type="body" orient="vert" idx="1"/>
          </p:nvPr>
        </p:nvSpPr>
        <p:spPr>
          <a:xfrm>
            <a:off x="838200" y="1825625"/>
            <a:ext cx="10515600" cy="4351338"/>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C650394-2638-40C9-82AC-3EF9BB2E028B}"/>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16/10/2025</a:t>
            </a:fld>
            <a:endParaRPr lang="fr-FR"/>
          </a:p>
        </p:txBody>
      </p:sp>
      <p:sp>
        <p:nvSpPr>
          <p:cNvPr id="5" name="Espace réservé du pied de page 4">
            <a:extLst>
              <a:ext uri="{FF2B5EF4-FFF2-40B4-BE49-F238E27FC236}">
                <a16:creationId xmlns:a16="http://schemas.microsoft.com/office/drawing/2014/main" id="{4EA8D8BA-032E-47FB-9C13-1BEDF9820A85}"/>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a:extLst>
              <a:ext uri="{FF2B5EF4-FFF2-40B4-BE49-F238E27FC236}">
                <a16:creationId xmlns:a16="http://schemas.microsoft.com/office/drawing/2014/main" id="{E52801C1-F5FD-45A3-A449-A1D5A0187D26}"/>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2487074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760822F-69CB-4689-A209-2C0DA6A1C92A}"/>
              </a:ext>
            </a:extLst>
          </p:cNvPr>
          <p:cNvSpPr>
            <a:spLocks noGrp="1"/>
          </p:cNvSpPr>
          <p:nvPr>
            <p:ph type="title" orient="vert"/>
          </p:nvPr>
        </p:nvSpPr>
        <p:spPr>
          <a:xfrm>
            <a:off x="8724900" y="365125"/>
            <a:ext cx="2628900" cy="5811838"/>
          </a:xfrm>
          <a:prstGeom prst="rect">
            <a:avLst/>
          </a:prstGeo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643645B-0DF3-4130-9502-6E5FD228AD04}"/>
              </a:ext>
            </a:extLst>
          </p:cNvPr>
          <p:cNvSpPr>
            <a:spLocks noGrp="1"/>
          </p:cNvSpPr>
          <p:nvPr>
            <p:ph type="body" orient="vert" idx="1"/>
          </p:nvPr>
        </p:nvSpPr>
        <p:spPr>
          <a:xfrm>
            <a:off x="838200" y="365125"/>
            <a:ext cx="7734300" cy="5811838"/>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21F2FF3-A2C6-4211-ACCE-DB83DC86B067}"/>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16/10/2025</a:t>
            </a:fld>
            <a:endParaRPr lang="fr-FR"/>
          </a:p>
        </p:txBody>
      </p:sp>
      <p:sp>
        <p:nvSpPr>
          <p:cNvPr id="5" name="Espace réservé du pied de page 4">
            <a:extLst>
              <a:ext uri="{FF2B5EF4-FFF2-40B4-BE49-F238E27FC236}">
                <a16:creationId xmlns:a16="http://schemas.microsoft.com/office/drawing/2014/main" id="{5FA11596-F807-45DE-8E43-A7832F7854B0}"/>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a:extLst>
              <a:ext uri="{FF2B5EF4-FFF2-40B4-BE49-F238E27FC236}">
                <a16:creationId xmlns:a16="http://schemas.microsoft.com/office/drawing/2014/main" id="{F685C382-C66F-4D7B-9EC9-13013C2D9A93}"/>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8639231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E7EE6D-045F-1C8E-84B8-12911BA9DFF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879910A-F5C2-7B3F-CF8B-E0C0464D8B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1B30D38-99F6-B5AC-DB03-CE0064764DB9}"/>
              </a:ext>
            </a:extLst>
          </p:cNvPr>
          <p:cNvSpPr>
            <a:spLocks noGrp="1"/>
          </p:cNvSpPr>
          <p:nvPr>
            <p:ph type="dt" sz="half" idx="10"/>
          </p:nvPr>
        </p:nvSpPr>
        <p:spPr/>
        <p:txBody>
          <a:bodyPr/>
          <a:lstStyle/>
          <a:p>
            <a:fld id="{FCD6F06D-8C98-444E-8508-0F06493CAD2A}" type="datetimeFigureOut">
              <a:rPr lang="fr-FR" smtClean="0"/>
              <a:t>16/10/2025</a:t>
            </a:fld>
            <a:endParaRPr lang="fr-FR"/>
          </a:p>
        </p:txBody>
      </p:sp>
      <p:sp>
        <p:nvSpPr>
          <p:cNvPr id="5" name="Espace réservé du pied de page 4">
            <a:extLst>
              <a:ext uri="{FF2B5EF4-FFF2-40B4-BE49-F238E27FC236}">
                <a16:creationId xmlns:a16="http://schemas.microsoft.com/office/drawing/2014/main" id="{2EF2B8F8-1EE1-2EE3-9431-B29B67A9B39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A9C6386-4CB7-5288-E609-A45B1EE8EE0D}"/>
              </a:ext>
            </a:extLst>
          </p:cNvPr>
          <p:cNvSpPr>
            <a:spLocks noGrp="1"/>
          </p:cNvSpPr>
          <p:nvPr>
            <p:ph type="sldNum" sz="quarter" idx="12"/>
          </p:nvPr>
        </p:nvSpPr>
        <p:spPr/>
        <p:txBody>
          <a:bodyPr/>
          <a:lstStyle/>
          <a:p>
            <a:fld id="{BD1F1B2B-9D9D-40FB-A418-7A8457131A27}" type="slidenum">
              <a:rPr lang="fr-FR" smtClean="0"/>
              <a:t>‹N°›</a:t>
            </a:fld>
            <a:endParaRPr lang="fr-FR"/>
          </a:p>
        </p:txBody>
      </p:sp>
    </p:spTree>
    <p:extLst>
      <p:ext uri="{BB962C8B-B14F-4D97-AF65-F5344CB8AC3E}">
        <p14:creationId xmlns:p14="http://schemas.microsoft.com/office/powerpoint/2010/main" val="9313400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titre A">
    <p:spTree>
      <p:nvGrpSpPr>
        <p:cNvPr id="1" name=""/>
        <p:cNvGrpSpPr/>
        <p:nvPr/>
      </p:nvGrpSpPr>
      <p:grpSpPr>
        <a:xfrm>
          <a:off x="0" y="0"/>
          <a:ext cx="0" cy="0"/>
          <a:chOff x="0" y="0"/>
          <a:chExt cx="0" cy="0"/>
        </a:xfrm>
      </p:grpSpPr>
      <p:sp>
        <p:nvSpPr>
          <p:cNvPr id="3" name="Espace réservé du pied de page 2"/>
          <p:cNvSpPr>
            <a:spLocks noGrp="1"/>
          </p:cNvSpPr>
          <p:nvPr>
            <p:ph type="ftr" sz="quarter" idx="10"/>
          </p:nvPr>
        </p:nvSpPr>
        <p:spPr/>
        <p:txBody>
          <a:bodyPr/>
          <a:lstStyle/>
          <a:p>
            <a:r>
              <a:rPr lang="fr-FR">
                <a:solidFill>
                  <a:prstClr val="black">
                    <a:tint val="75000"/>
                  </a:prstClr>
                </a:solidFill>
              </a:rPr>
              <a:t>KOODPAY- Augmentez le potentiel de votre commerce</a:t>
            </a:r>
            <a:endParaRPr lang="fr-FR" dirty="0">
              <a:solidFill>
                <a:prstClr val="black">
                  <a:tint val="75000"/>
                </a:prstClr>
              </a:solidFill>
            </a:endParaRPr>
          </a:p>
        </p:txBody>
      </p:sp>
      <p:sp>
        <p:nvSpPr>
          <p:cNvPr id="4" name="Espace réservé du numéro de diapositive 3"/>
          <p:cNvSpPr>
            <a:spLocks noGrp="1"/>
          </p:cNvSpPr>
          <p:nvPr>
            <p:ph type="sldNum" sz="quarter" idx="11"/>
          </p:nvPr>
        </p:nvSpPr>
        <p:spPr/>
        <p:txBody>
          <a:bodyPr/>
          <a:lstStyle/>
          <a:p>
            <a:fld id="{5897AF9D-2334-4836-B565-642FE8162575}" type="slidenum">
              <a:rPr lang="fr-FR" smtClean="0"/>
              <a:pPr/>
              <a:t>‹N°›</a:t>
            </a:fld>
            <a:endParaRPr lang="fr-FR" dirty="0"/>
          </a:p>
        </p:txBody>
      </p:sp>
      <p:sp>
        <p:nvSpPr>
          <p:cNvPr id="6" name="Espace réservé pour une image  5"/>
          <p:cNvSpPr>
            <a:spLocks noGrp="1"/>
          </p:cNvSpPr>
          <p:nvPr>
            <p:ph type="pic" sz="quarter" idx="12"/>
          </p:nvPr>
        </p:nvSpPr>
        <p:spPr>
          <a:xfrm>
            <a:off x="228061" y="177801"/>
            <a:ext cx="4907833" cy="6059488"/>
          </a:xfrm>
        </p:spPr>
        <p:txBody>
          <a:bodyPr>
            <a:normAutofit/>
          </a:bodyPr>
          <a:lstStyle>
            <a:lvl1pPr>
              <a:defRPr sz="1800">
                <a:latin typeface="Corbel" pitchFamily="34" charset="0"/>
              </a:defRPr>
            </a:lvl1pPr>
          </a:lstStyle>
          <a:p>
            <a:r>
              <a:rPr lang="fr-FR"/>
              <a:t>Cliquez sur l'icône pour ajouter une image</a:t>
            </a:r>
            <a:endParaRPr lang="fr-FR" dirty="0"/>
          </a:p>
        </p:txBody>
      </p:sp>
      <p:sp>
        <p:nvSpPr>
          <p:cNvPr id="9" name="Titre 1"/>
          <p:cNvSpPr>
            <a:spLocks noGrp="1"/>
          </p:cNvSpPr>
          <p:nvPr>
            <p:ph type="title" hasCustomPrompt="1"/>
          </p:nvPr>
        </p:nvSpPr>
        <p:spPr>
          <a:xfrm>
            <a:off x="5519936" y="188640"/>
            <a:ext cx="6048672" cy="576064"/>
          </a:xfrm>
        </p:spPr>
        <p:txBody>
          <a:bodyPr>
            <a:noAutofit/>
          </a:bodyPr>
          <a:lstStyle>
            <a:lvl1pPr algn="l">
              <a:defRPr sz="2400">
                <a:solidFill>
                  <a:srgbClr val="C92030"/>
                </a:solidFill>
                <a:latin typeface="Corbel" pitchFamily="34" charset="0"/>
              </a:defRPr>
            </a:lvl1pPr>
          </a:lstStyle>
          <a:p>
            <a:r>
              <a:rPr lang="fr-FR" dirty="0"/>
              <a:t>A - Cliquez pour modifier le style du titre</a:t>
            </a:r>
          </a:p>
        </p:txBody>
      </p:sp>
      <p:sp>
        <p:nvSpPr>
          <p:cNvPr id="12" name="Espace réservé pour une image  11"/>
          <p:cNvSpPr>
            <a:spLocks noGrp="1"/>
          </p:cNvSpPr>
          <p:nvPr>
            <p:ph type="pic" sz="quarter" idx="13"/>
          </p:nvPr>
        </p:nvSpPr>
        <p:spPr>
          <a:xfrm>
            <a:off x="431803" y="188913"/>
            <a:ext cx="1824567" cy="1439862"/>
          </a:xfrm>
        </p:spPr>
        <p:txBody>
          <a:bodyPr>
            <a:noAutofit/>
          </a:bodyPr>
          <a:lstStyle>
            <a:lvl1pPr>
              <a:defRPr sz="1400">
                <a:latin typeface="Corbel" pitchFamily="34" charset="0"/>
              </a:defRPr>
            </a:lvl1pPr>
          </a:lstStyle>
          <a:p>
            <a:r>
              <a:rPr lang="fr-FR"/>
              <a:t>Cliquez sur l'icône pour ajouter une image</a:t>
            </a:r>
            <a:endParaRPr lang="fr-FR" dirty="0"/>
          </a:p>
        </p:txBody>
      </p:sp>
      <p:sp>
        <p:nvSpPr>
          <p:cNvPr id="15" name="Espace réservé du texte 14"/>
          <p:cNvSpPr>
            <a:spLocks noGrp="1"/>
          </p:cNvSpPr>
          <p:nvPr>
            <p:ph type="body" sz="quarter" idx="14"/>
          </p:nvPr>
        </p:nvSpPr>
        <p:spPr>
          <a:xfrm>
            <a:off x="5520267" y="908050"/>
            <a:ext cx="6047317" cy="5113338"/>
          </a:xfrm>
        </p:spPr>
        <p:txBody>
          <a:bodyPr>
            <a:normAutofit/>
          </a:bodyPr>
          <a:lstStyle>
            <a:lvl1pPr>
              <a:defRPr sz="1600">
                <a:solidFill>
                  <a:schemeClr val="tx1">
                    <a:lumMod val="65000"/>
                    <a:lumOff val="35000"/>
                  </a:schemeClr>
                </a:solidFill>
                <a:latin typeface="Corbel" pitchFamily="34" charset="0"/>
              </a:defRPr>
            </a:lvl1pPr>
            <a:lvl2pPr>
              <a:defRPr sz="1600">
                <a:solidFill>
                  <a:schemeClr val="tx1">
                    <a:lumMod val="65000"/>
                    <a:lumOff val="35000"/>
                  </a:schemeClr>
                </a:solidFill>
                <a:latin typeface="Corbel" pitchFamily="34" charset="0"/>
              </a:defRPr>
            </a:lvl2pPr>
            <a:lvl3pPr>
              <a:defRPr sz="1600">
                <a:solidFill>
                  <a:schemeClr val="tx1">
                    <a:lumMod val="65000"/>
                    <a:lumOff val="35000"/>
                  </a:schemeClr>
                </a:solidFill>
                <a:latin typeface="Corbel" pitchFamily="34" charset="0"/>
              </a:defRPr>
            </a:lvl3pPr>
            <a:lvl4pPr>
              <a:defRPr sz="1600">
                <a:solidFill>
                  <a:schemeClr val="tx1">
                    <a:lumMod val="65000"/>
                    <a:lumOff val="35000"/>
                  </a:schemeClr>
                </a:solidFill>
                <a:latin typeface="Corbel" pitchFamily="34" charset="0"/>
              </a:defRPr>
            </a:lvl4pPr>
            <a:lvl5pPr>
              <a:defRPr sz="1600">
                <a:solidFill>
                  <a:schemeClr val="tx1">
                    <a:lumMod val="65000"/>
                    <a:lumOff val="35000"/>
                  </a:schemeClr>
                </a:solidFill>
                <a:latin typeface="Corbel" pitchFamily="34" charset="0"/>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Tree>
    <p:extLst>
      <p:ext uri="{BB962C8B-B14F-4D97-AF65-F5344CB8AC3E}">
        <p14:creationId xmlns:p14="http://schemas.microsoft.com/office/powerpoint/2010/main" val="21433327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812E46-687D-4111-8680-6CEBDAE62EC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7EE6901-1E6A-4C4E-AD72-172E065355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2A51DFC-E920-4FE8-82FC-8C8A6409AD1C}"/>
              </a:ext>
            </a:extLst>
          </p:cNvPr>
          <p:cNvSpPr>
            <a:spLocks noGrp="1"/>
          </p:cNvSpPr>
          <p:nvPr>
            <p:ph type="dt" sz="half" idx="10"/>
          </p:nvPr>
        </p:nvSpPr>
        <p:spPr/>
        <p:txBody>
          <a:bodyPr/>
          <a:lstStyle/>
          <a:p>
            <a:fld id="{61B1661B-8D1B-4D95-9756-4A019AB133A9}" type="datetimeFigureOut">
              <a:rPr lang="fr-FR" smtClean="0"/>
              <a:t>16/10/2025</a:t>
            </a:fld>
            <a:endParaRPr lang="fr-FR"/>
          </a:p>
        </p:txBody>
      </p:sp>
      <p:sp>
        <p:nvSpPr>
          <p:cNvPr id="5" name="Espace réservé du pied de page 4">
            <a:extLst>
              <a:ext uri="{FF2B5EF4-FFF2-40B4-BE49-F238E27FC236}">
                <a16:creationId xmlns:a16="http://schemas.microsoft.com/office/drawing/2014/main" id="{B0FA1244-5C0F-43A3-A446-49DE7F6AE6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CF0CF80-F3E1-4099-AF4D-9D8AAB88F7A0}"/>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9658305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EA0494-3E04-4901-B72D-5D3C82027A2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ACC92E0-844F-4C6A-B1D2-19AE8A63986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44FB59-AA97-41AD-A0C3-1A99F04A0697}"/>
              </a:ext>
            </a:extLst>
          </p:cNvPr>
          <p:cNvSpPr>
            <a:spLocks noGrp="1"/>
          </p:cNvSpPr>
          <p:nvPr>
            <p:ph type="dt" sz="half" idx="10"/>
          </p:nvPr>
        </p:nvSpPr>
        <p:spPr/>
        <p:txBody>
          <a:bodyPr/>
          <a:lstStyle/>
          <a:p>
            <a:fld id="{61B1661B-8D1B-4D95-9756-4A019AB133A9}" type="datetimeFigureOut">
              <a:rPr lang="fr-FR" smtClean="0"/>
              <a:t>16/10/2025</a:t>
            </a:fld>
            <a:endParaRPr lang="fr-FR"/>
          </a:p>
        </p:txBody>
      </p:sp>
      <p:sp>
        <p:nvSpPr>
          <p:cNvPr id="5" name="Espace réservé du pied de page 4">
            <a:extLst>
              <a:ext uri="{FF2B5EF4-FFF2-40B4-BE49-F238E27FC236}">
                <a16:creationId xmlns:a16="http://schemas.microsoft.com/office/drawing/2014/main" id="{6FB14534-CDD9-419C-AFC5-E18A47A418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E4A237-17F6-4BF5-83F7-9E293D16ADE7}"/>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840649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F01C3F-497E-4BE5-8C6A-FC3F638CA09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24775AC-E6CB-4F13-A33F-ABBB322C0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32A51C2-676E-49A2-88A5-B8007A72EF6A}"/>
              </a:ext>
            </a:extLst>
          </p:cNvPr>
          <p:cNvSpPr>
            <a:spLocks noGrp="1"/>
          </p:cNvSpPr>
          <p:nvPr>
            <p:ph type="dt" sz="half" idx="10"/>
          </p:nvPr>
        </p:nvSpPr>
        <p:spPr/>
        <p:txBody>
          <a:bodyPr/>
          <a:lstStyle/>
          <a:p>
            <a:fld id="{61B1661B-8D1B-4D95-9756-4A019AB133A9}" type="datetimeFigureOut">
              <a:rPr lang="fr-FR" smtClean="0"/>
              <a:t>16/10/2025</a:t>
            </a:fld>
            <a:endParaRPr lang="fr-FR"/>
          </a:p>
        </p:txBody>
      </p:sp>
      <p:sp>
        <p:nvSpPr>
          <p:cNvPr id="5" name="Espace réservé du pied de page 4">
            <a:extLst>
              <a:ext uri="{FF2B5EF4-FFF2-40B4-BE49-F238E27FC236}">
                <a16:creationId xmlns:a16="http://schemas.microsoft.com/office/drawing/2014/main" id="{AFD020C2-D47F-4F64-8A77-5C75ABA19A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C778C8-D0D0-45A4-A28B-A847EC946F17}"/>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6313937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507B3D-6226-46BE-8707-991C16DF588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E7E9716-04E7-403F-9C46-6F12C6E8EF7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1E4B1B1-6991-44EB-A529-53187B0EC9C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80BEEB6-7D69-437E-AF1D-39CB6993F5ED}"/>
              </a:ext>
            </a:extLst>
          </p:cNvPr>
          <p:cNvSpPr>
            <a:spLocks noGrp="1"/>
          </p:cNvSpPr>
          <p:nvPr>
            <p:ph type="dt" sz="half" idx="10"/>
          </p:nvPr>
        </p:nvSpPr>
        <p:spPr/>
        <p:txBody>
          <a:bodyPr/>
          <a:lstStyle/>
          <a:p>
            <a:fld id="{61B1661B-8D1B-4D95-9756-4A019AB133A9}" type="datetimeFigureOut">
              <a:rPr lang="fr-FR" smtClean="0"/>
              <a:t>16/10/2025</a:t>
            </a:fld>
            <a:endParaRPr lang="fr-FR"/>
          </a:p>
        </p:txBody>
      </p:sp>
      <p:sp>
        <p:nvSpPr>
          <p:cNvPr id="6" name="Espace réservé du pied de page 5">
            <a:extLst>
              <a:ext uri="{FF2B5EF4-FFF2-40B4-BE49-F238E27FC236}">
                <a16:creationId xmlns:a16="http://schemas.microsoft.com/office/drawing/2014/main" id="{647AD98A-9A05-47D7-AA9B-C61D55E5E82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7EE572B-44A6-4EB4-9C92-67A30624D86E}"/>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5758067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AB6A79-10D4-4E7A-B31D-2877E909C29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2E90B9B-1A53-4626-A093-938AC5F1CD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2DC87F1-A713-4FDA-8A2D-E9C5B30D913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D6201DA-2C18-4C82-9E42-61A8AA8847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21729BC-7A19-4CF0-9BB1-545424F144C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EC850DA-AC83-4198-B236-2C6890FC07D1}"/>
              </a:ext>
            </a:extLst>
          </p:cNvPr>
          <p:cNvSpPr>
            <a:spLocks noGrp="1"/>
          </p:cNvSpPr>
          <p:nvPr>
            <p:ph type="dt" sz="half" idx="10"/>
          </p:nvPr>
        </p:nvSpPr>
        <p:spPr/>
        <p:txBody>
          <a:bodyPr/>
          <a:lstStyle/>
          <a:p>
            <a:fld id="{61B1661B-8D1B-4D95-9756-4A019AB133A9}" type="datetimeFigureOut">
              <a:rPr lang="fr-FR" smtClean="0"/>
              <a:t>16/10/2025</a:t>
            </a:fld>
            <a:endParaRPr lang="fr-FR"/>
          </a:p>
        </p:txBody>
      </p:sp>
      <p:sp>
        <p:nvSpPr>
          <p:cNvPr id="8" name="Espace réservé du pied de page 7">
            <a:extLst>
              <a:ext uri="{FF2B5EF4-FFF2-40B4-BE49-F238E27FC236}">
                <a16:creationId xmlns:a16="http://schemas.microsoft.com/office/drawing/2014/main" id="{708D200A-5C21-43E1-8372-F2BC7A6513C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A70C023-D2F4-4BCC-BC8F-EDB577AFF4A8}"/>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29776970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E1442A-ADB1-4B20-85EC-95735CFF3DC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720117B-4268-48D4-9740-4828DF71D1E0}"/>
              </a:ext>
            </a:extLst>
          </p:cNvPr>
          <p:cNvSpPr>
            <a:spLocks noGrp="1"/>
          </p:cNvSpPr>
          <p:nvPr>
            <p:ph type="dt" sz="half" idx="10"/>
          </p:nvPr>
        </p:nvSpPr>
        <p:spPr/>
        <p:txBody>
          <a:bodyPr/>
          <a:lstStyle/>
          <a:p>
            <a:fld id="{61B1661B-8D1B-4D95-9756-4A019AB133A9}" type="datetimeFigureOut">
              <a:rPr lang="fr-FR" smtClean="0"/>
              <a:t>16/10/2025</a:t>
            </a:fld>
            <a:endParaRPr lang="fr-FR"/>
          </a:p>
        </p:txBody>
      </p:sp>
      <p:sp>
        <p:nvSpPr>
          <p:cNvPr id="4" name="Espace réservé du pied de page 3">
            <a:extLst>
              <a:ext uri="{FF2B5EF4-FFF2-40B4-BE49-F238E27FC236}">
                <a16:creationId xmlns:a16="http://schemas.microsoft.com/office/drawing/2014/main" id="{616BFEE5-37DA-4DB7-9872-CF35A36CC81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F6629BD-4B6F-4E00-92D2-3B3EAC04C23B}"/>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9647780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1D849E-C24D-4A9F-9147-0D57C06A4DE7}"/>
              </a:ext>
            </a:extLst>
          </p:cNvPr>
          <p:cNvSpPr>
            <a:spLocks noGrp="1"/>
          </p:cNvSpPr>
          <p:nvPr>
            <p:ph type="dt" sz="half" idx="10"/>
          </p:nvPr>
        </p:nvSpPr>
        <p:spPr/>
        <p:txBody>
          <a:bodyPr/>
          <a:lstStyle/>
          <a:p>
            <a:fld id="{61B1661B-8D1B-4D95-9756-4A019AB133A9}" type="datetimeFigureOut">
              <a:rPr lang="fr-FR" smtClean="0"/>
              <a:t>16/10/2025</a:t>
            </a:fld>
            <a:endParaRPr lang="fr-FR"/>
          </a:p>
        </p:txBody>
      </p:sp>
      <p:sp>
        <p:nvSpPr>
          <p:cNvPr id="3" name="Espace réservé du pied de page 2">
            <a:extLst>
              <a:ext uri="{FF2B5EF4-FFF2-40B4-BE49-F238E27FC236}">
                <a16:creationId xmlns:a16="http://schemas.microsoft.com/office/drawing/2014/main" id="{1BF279FB-C6EF-4843-BE25-C08725DC6AD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033FE0F-1AD5-4D70-B8E6-097381E97CB5}"/>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9408338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E976ED-12FC-4924-83C4-DF8C9022CEF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558FDE6-6CC9-412A-8AFA-C941B1CC3D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691384A-45DA-435D-89B1-FB1CDDDFDB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FB2699-E60D-403D-A9D1-56E8F01DA394}"/>
              </a:ext>
            </a:extLst>
          </p:cNvPr>
          <p:cNvSpPr>
            <a:spLocks noGrp="1"/>
          </p:cNvSpPr>
          <p:nvPr>
            <p:ph type="dt" sz="half" idx="10"/>
          </p:nvPr>
        </p:nvSpPr>
        <p:spPr/>
        <p:txBody>
          <a:bodyPr/>
          <a:lstStyle/>
          <a:p>
            <a:fld id="{61B1661B-8D1B-4D95-9756-4A019AB133A9}" type="datetimeFigureOut">
              <a:rPr lang="fr-FR" smtClean="0"/>
              <a:t>16/10/2025</a:t>
            </a:fld>
            <a:endParaRPr lang="fr-FR"/>
          </a:p>
        </p:txBody>
      </p:sp>
      <p:sp>
        <p:nvSpPr>
          <p:cNvPr id="6" name="Espace réservé du pied de page 5">
            <a:extLst>
              <a:ext uri="{FF2B5EF4-FFF2-40B4-BE49-F238E27FC236}">
                <a16:creationId xmlns:a16="http://schemas.microsoft.com/office/drawing/2014/main" id="{E2642BCE-3BB9-4330-B7EE-E95F909D418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A85286-99C6-4800-9329-81A00AADAA59}"/>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4622275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5BB472-89BF-43A4-8747-F76A0853213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66E889-C220-410B-B997-AFF150E773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03FF372-D136-46EC-887D-316EE177A5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27E7DDC-16FE-4A09-A806-B182980BF7D3}"/>
              </a:ext>
            </a:extLst>
          </p:cNvPr>
          <p:cNvSpPr>
            <a:spLocks noGrp="1"/>
          </p:cNvSpPr>
          <p:nvPr>
            <p:ph type="dt" sz="half" idx="10"/>
          </p:nvPr>
        </p:nvSpPr>
        <p:spPr/>
        <p:txBody>
          <a:bodyPr/>
          <a:lstStyle/>
          <a:p>
            <a:fld id="{61B1661B-8D1B-4D95-9756-4A019AB133A9}" type="datetimeFigureOut">
              <a:rPr lang="fr-FR" smtClean="0"/>
              <a:t>16/10/2025</a:t>
            </a:fld>
            <a:endParaRPr lang="fr-FR"/>
          </a:p>
        </p:txBody>
      </p:sp>
      <p:sp>
        <p:nvSpPr>
          <p:cNvPr id="6" name="Espace réservé du pied de page 5">
            <a:extLst>
              <a:ext uri="{FF2B5EF4-FFF2-40B4-BE49-F238E27FC236}">
                <a16:creationId xmlns:a16="http://schemas.microsoft.com/office/drawing/2014/main" id="{FC4CC2F6-1B7E-4A10-B082-A2ECDE77226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E4818B4-3912-448C-B541-BE668D7F2128}"/>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25526945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155AD-FAEA-4C63-AAD4-63386B5B88C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456EFF4-03EE-42AF-A103-525F473BBFE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80696C-B777-46F7-A188-3C062D45C4E0}"/>
              </a:ext>
            </a:extLst>
          </p:cNvPr>
          <p:cNvSpPr>
            <a:spLocks noGrp="1"/>
          </p:cNvSpPr>
          <p:nvPr>
            <p:ph type="dt" sz="half" idx="10"/>
          </p:nvPr>
        </p:nvSpPr>
        <p:spPr/>
        <p:txBody>
          <a:bodyPr/>
          <a:lstStyle/>
          <a:p>
            <a:fld id="{61B1661B-8D1B-4D95-9756-4A019AB133A9}" type="datetimeFigureOut">
              <a:rPr lang="fr-FR" smtClean="0"/>
              <a:t>16/10/2025</a:t>
            </a:fld>
            <a:endParaRPr lang="fr-FR"/>
          </a:p>
        </p:txBody>
      </p:sp>
      <p:sp>
        <p:nvSpPr>
          <p:cNvPr id="5" name="Espace réservé du pied de page 4">
            <a:extLst>
              <a:ext uri="{FF2B5EF4-FFF2-40B4-BE49-F238E27FC236}">
                <a16:creationId xmlns:a16="http://schemas.microsoft.com/office/drawing/2014/main" id="{33365343-9357-436E-8C51-0773250764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5A81FD-B3D2-459C-9035-79823B3DCC13}"/>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2494904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27E5E2C-61BC-4B44-A081-ECC2E57A0BF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3DE47E8-1415-4F84-841A-8DBCB6116DB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B5F15F-8D0C-492D-B25E-AE8E4B3616BA}"/>
              </a:ext>
            </a:extLst>
          </p:cNvPr>
          <p:cNvSpPr>
            <a:spLocks noGrp="1"/>
          </p:cNvSpPr>
          <p:nvPr>
            <p:ph type="dt" sz="half" idx="10"/>
          </p:nvPr>
        </p:nvSpPr>
        <p:spPr/>
        <p:txBody>
          <a:bodyPr/>
          <a:lstStyle/>
          <a:p>
            <a:fld id="{61B1661B-8D1B-4D95-9756-4A019AB133A9}" type="datetimeFigureOut">
              <a:rPr lang="fr-FR" smtClean="0"/>
              <a:t>16/10/2025</a:t>
            </a:fld>
            <a:endParaRPr lang="fr-FR"/>
          </a:p>
        </p:txBody>
      </p:sp>
      <p:sp>
        <p:nvSpPr>
          <p:cNvPr id="5" name="Espace réservé du pied de page 4">
            <a:extLst>
              <a:ext uri="{FF2B5EF4-FFF2-40B4-BE49-F238E27FC236}">
                <a16:creationId xmlns:a16="http://schemas.microsoft.com/office/drawing/2014/main" id="{358F2DE7-4C19-4930-86C8-31704CB767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AD8E8AA-102D-43DC-9304-AAE5D3D6C44A}"/>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257476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18BF9C25-3145-4769-8D94-5E9D29560D6D}"/>
              </a:ext>
            </a:extLst>
          </p:cNvPr>
          <p:cNvPicPr>
            <a:picLocks noChangeAspect="1"/>
          </p:cNvPicPr>
          <p:nvPr userDrawn="1"/>
        </p:nvPicPr>
        <p:blipFill>
          <a:blip r:embed="rId15"/>
          <a:stretch>
            <a:fillRect/>
          </a:stretch>
        </p:blipFill>
        <p:spPr>
          <a:xfrm>
            <a:off x="10088501" y="6484384"/>
            <a:ext cx="1832681" cy="198127"/>
          </a:xfrm>
          <a:prstGeom prst="rect">
            <a:avLst/>
          </a:prstGeom>
        </p:spPr>
      </p:pic>
      <p:grpSp>
        <p:nvGrpSpPr>
          <p:cNvPr id="2" name="Groupe 1">
            <a:extLst>
              <a:ext uri="{FF2B5EF4-FFF2-40B4-BE49-F238E27FC236}">
                <a16:creationId xmlns:a16="http://schemas.microsoft.com/office/drawing/2014/main" id="{FB66229C-AD4D-486F-BCF6-4197D814090E}"/>
              </a:ext>
            </a:extLst>
          </p:cNvPr>
          <p:cNvGrpSpPr/>
          <p:nvPr userDrawn="1"/>
        </p:nvGrpSpPr>
        <p:grpSpPr>
          <a:xfrm>
            <a:off x="270818" y="282132"/>
            <a:ext cx="1570734" cy="513130"/>
            <a:chOff x="419099" y="240943"/>
            <a:chExt cx="1570734" cy="513130"/>
          </a:xfrm>
        </p:grpSpPr>
        <p:pic>
          <p:nvPicPr>
            <p:cNvPr id="17" name="Image 16">
              <a:extLst>
                <a:ext uri="{FF2B5EF4-FFF2-40B4-BE49-F238E27FC236}">
                  <a16:creationId xmlns:a16="http://schemas.microsoft.com/office/drawing/2014/main" id="{BEB6A16C-E658-4BA8-A54B-601336A1F88E}"/>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419099" y="240943"/>
              <a:ext cx="1570734" cy="328464"/>
            </a:xfrm>
            <a:prstGeom prst="rect">
              <a:avLst/>
            </a:prstGeom>
          </p:spPr>
        </p:pic>
        <p:sp>
          <p:nvSpPr>
            <p:cNvPr id="18" name="ZoneTexte 17">
              <a:extLst>
                <a:ext uri="{FF2B5EF4-FFF2-40B4-BE49-F238E27FC236}">
                  <a16:creationId xmlns:a16="http://schemas.microsoft.com/office/drawing/2014/main" id="{9476ED11-1FD5-4CE4-A2AA-F3CAD2CDAC3A}"/>
                </a:ext>
              </a:extLst>
            </p:cNvPr>
            <p:cNvSpPr txBox="1"/>
            <p:nvPr userDrawn="1"/>
          </p:nvSpPr>
          <p:spPr>
            <a:xfrm>
              <a:off x="419099" y="569407"/>
              <a:ext cx="1570734" cy="184666"/>
            </a:xfrm>
            <a:prstGeom prst="rect">
              <a:avLst/>
            </a:prstGeom>
            <a:noFill/>
          </p:spPr>
          <p:txBody>
            <a:bodyPr wrap="square" rtlCol="0">
              <a:spAutoFit/>
            </a:bodyPr>
            <a:lstStyle/>
            <a:p>
              <a:r>
                <a:rPr lang="fr-FR" sz="600" b="0" dirty="0">
                  <a:solidFill>
                    <a:srgbClr val="0072CE"/>
                  </a:solidFill>
                  <a:latin typeface="Poppins "/>
                  <a:cs typeface="Poppins Medium" panose="00000600000000000000" pitchFamily="2" charset="0"/>
                </a:rPr>
                <a:t>Entreprise de services numériques</a:t>
              </a:r>
            </a:p>
          </p:txBody>
        </p:sp>
      </p:grpSp>
      <p:sp>
        <p:nvSpPr>
          <p:cNvPr id="7" name="Espace réservé du numéro de diapositive 6">
            <a:extLst>
              <a:ext uri="{FF2B5EF4-FFF2-40B4-BE49-F238E27FC236}">
                <a16:creationId xmlns:a16="http://schemas.microsoft.com/office/drawing/2014/main" id="{BD70E0F1-5FEB-4A32-9C0D-13530E0F9AE7}"/>
              </a:ext>
            </a:extLst>
          </p:cNvPr>
          <p:cNvSpPr>
            <a:spLocks noGrp="1"/>
          </p:cNvSpPr>
          <p:nvPr>
            <p:ph type="sldNum" sz="quarter" idx="4"/>
          </p:nvPr>
        </p:nvSpPr>
        <p:spPr>
          <a:xfrm>
            <a:off x="270818" y="6311036"/>
            <a:ext cx="595956" cy="365125"/>
          </a:xfrm>
          <a:prstGeom prst="rect">
            <a:avLst/>
          </a:prstGeom>
        </p:spPr>
        <p:txBody>
          <a:bodyPr vert="horz" lIns="91440" tIns="45720" rIns="91440" bIns="45720" rtlCol="0" anchor="ctr"/>
          <a:lstStyle>
            <a:lvl1pPr algn="r">
              <a:defRPr sz="2800">
                <a:solidFill>
                  <a:srgbClr val="9BD2FF"/>
                </a:solidFill>
              </a:defRPr>
            </a:lvl1pPr>
          </a:lstStyle>
          <a:p>
            <a:r>
              <a:rPr lang="fr-FR" dirty="0"/>
              <a:t>01</a:t>
            </a:r>
          </a:p>
        </p:txBody>
      </p:sp>
    </p:spTree>
    <p:extLst>
      <p:ext uri="{BB962C8B-B14F-4D97-AF65-F5344CB8AC3E}">
        <p14:creationId xmlns:p14="http://schemas.microsoft.com/office/powerpoint/2010/main" val="2858472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 id="214748367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E1717D6-75AD-4916-8B3A-737EAD04F7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CBA266D-9598-4ED2-81BA-BA1756826A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99C9FA-9CFE-47FF-BCD1-D4B23EBD31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1661B-8D1B-4D95-9756-4A019AB133A9}" type="datetimeFigureOut">
              <a:rPr lang="fr-FR" smtClean="0"/>
              <a:t>16/10/2025</a:t>
            </a:fld>
            <a:endParaRPr lang="fr-FR"/>
          </a:p>
        </p:txBody>
      </p:sp>
      <p:sp>
        <p:nvSpPr>
          <p:cNvPr id="5" name="Espace réservé du pied de page 4">
            <a:extLst>
              <a:ext uri="{FF2B5EF4-FFF2-40B4-BE49-F238E27FC236}">
                <a16:creationId xmlns:a16="http://schemas.microsoft.com/office/drawing/2014/main" id="{4A702B79-4220-497A-9BE0-9263CA260C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069B4DB-738D-46F3-BA54-7B40D349F6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089166-8BAD-4588-85A1-D5E223A2D9C3}" type="slidenum">
              <a:rPr lang="fr-FR" smtClean="0"/>
              <a:t>‹N°›</a:t>
            </a:fld>
            <a:endParaRPr lang="fr-FR"/>
          </a:p>
        </p:txBody>
      </p:sp>
    </p:spTree>
    <p:extLst>
      <p:ext uri="{BB962C8B-B14F-4D97-AF65-F5344CB8AC3E}">
        <p14:creationId xmlns:p14="http://schemas.microsoft.com/office/powerpoint/2010/main" val="18726215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13.xml"/><Relationship Id="rId1" Type="http://schemas.openxmlformats.org/officeDocument/2006/relationships/slideLayout" Target="../slideLayouts/slideLayout2.xml"/><Relationship Id="rId6" Type="http://schemas.openxmlformats.org/officeDocument/2006/relationships/image" Target="../media/image16.gif"/><Relationship Id="rId5" Type="http://schemas.openxmlformats.org/officeDocument/2006/relationships/image" Target="../media/image10.pn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2.svg"/><Relationship Id="rId13"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slide" Target="slide13.xml"/><Relationship Id="rId1" Type="http://schemas.openxmlformats.org/officeDocument/2006/relationships/slideLayout" Target="../slideLayouts/slideLayout12.xml"/><Relationship Id="rId6" Type="http://schemas.openxmlformats.org/officeDocument/2006/relationships/image" Target="../media/image20.sv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jpeg"/><Relationship Id="rId4" Type="http://schemas.openxmlformats.org/officeDocument/2006/relationships/image" Target="../media/image18.svg"/><Relationship Id="rId9" Type="http://schemas.openxmlformats.org/officeDocument/2006/relationships/image" Target="../media/image23.png"/><Relationship Id="rId14" Type="http://schemas.openxmlformats.org/officeDocument/2006/relationships/slide" Target="slide4.xml"/></Relationships>
</file>

<file path=ppt/slides/_rels/slide13.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8469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842B7E3-6AA4-4F0F-82BC-DECC9FB7E926}"/>
              </a:ext>
            </a:extLst>
          </p:cNvPr>
          <p:cNvSpPr/>
          <p:nvPr/>
        </p:nvSpPr>
        <p:spPr>
          <a:xfrm>
            <a:off x="0" y="-68094"/>
            <a:ext cx="2028305" cy="964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7119115A-2A63-4567-A600-0884E05DA22F}"/>
              </a:ext>
            </a:extLst>
          </p:cNvPr>
          <p:cNvSpPr txBox="1"/>
          <p:nvPr/>
        </p:nvSpPr>
        <p:spPr>
          <a:xfrm>
            <a:off x="4617180" y="556954"/>
            <a:ext cx="2957641" cy="461665"/>
          </a:xfrm>
          <a:prstGeom prst="rect">
            <a:avLst/>
          </a:prstGeom>
          <a:noFill/>
          <a:ln>
            <a:noFill/>
          </a:ln>
        </p:spPr>
        <p:txBody>
          <a:bodyPr wrap="square" rtlCol="0">
            <a:spAutoFit/>
          </a:bodyPr>
          <a:lstStyle/>
          <a:p>
            <a:pPr algn="ctr"/>
            <a:r>
              <a:rPr lang="fr-FR" sz="2400" b="1" dirty="0">
                <a:solidFill>
                  <a:srgbClr val="0072CE"/>
                </a:solidFill>
                <a:latin typeface="Poppins Medium" panose="00000600000000000000" pitchFamily="2" charset="0"/>
                <a:cs typeface="Poppins Medium" panose="00000600000000000000" pitchFamily="2" charset="0"/>
              </a:rPr>
              <a:t>SOMMAIRE</a:t>
            </a:r>
          </a:p>
        </p:txBody>
      </p:sp>
      <p:sp>
        <p:nvSpPr>
          <p:cNvPr id="8" name="Rectangle 7">
            <a:extLst>
              <a:ext uri="{FF2B5EF4-FFF2-40B4-BE49-F238E27FC236}">
                <a16:creationId xmlns:a16="http://schemas.microsoft.com/office/drawing/2014/main" id="{0A944572-AB84-4B5F-9025-5F397DAC7E4C}"/>
              </a:ext>
            </a:extLst>
          </p:cNvPr>
          <p:cNvSpPr/>
          <p:nvPr/>
        </p:nvSpPr>
        <p:spPr>
          <a:xfrm>
            <a:off x="4858249" y="1845131"/>
            <a:ext cx="7376" cy="3600000"/>
          </a:xfrm>
          <a:prstGeom prst="rect">
            <a:avLst/>
          </a:prstGeom>
          <a:solidFill>
            <a:srgbClr val="1936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ln>
                <a:solidFill>
                  <a:schemeClr val="tx1">
                    <a:lumMod val="75000"/>
                    <a:lumOff val="25000"/>
                  </a:schemeClr>
                </a:solidFill>
              </a:ln>
              <a:solidFill>
                <a:srgbClr val="193662"/>
              </a:solidFill>
            </a:endParaRPr>
          </a:p>
        </p:txBody>
      </p:sp>
      <p:sp>
        <p:nvSpPr>
          <p:cNvPr id="9" name="ZoneTexte 8">
            <a:extLst>
              <a:ext uri="{FF2B5EF4-FFF2-40B4-BE49-F238E27FC236}">
                <a16:creationId xmlns:a16="http://schemas.microsoft.com/office/drawing/2014/main" id="{1EFB05A4-B3C3-4669-BCBE-D7D4D139BAA9}"/>
              </a:ext>
            </a:extLst>
          </p:cNvPr>
          <p:cNvSpPr txBox="1"/>
          <p:nvPr/>
        </p:nvSpPr>
        <p:spPr>
          <a:xfrm>
            <a:off x="5347762" y="2090860"/>
            <a:ext cx="6295881" cy="2246769"/>
          </a:xfrm>
          <a:prstGeom prst="rect">
            <a:avLst/>
          </a:prstGeom>
          <a:noFill/>
        </p:spPr>
        <p:txBody>
          <a:bodyPr wrap="square" rtlCol="0">
            <a:spAutoFit/>
          </a:bodyPr>
          <a:lstStyle/>
          <a:p>
            <a:pPr marL="342900" indent="-342900">
              <a:buFont typeface="Wingdings" panose="05000000000000000000" pitchFamily="2" charset="2"/>
              <a:buChar char="§"/>
            </a:pPr>
            <a:r>
              <a:rPr lang="fr-FR" sz="1400" dirty="0" err="1"/>
              <a:t>NetByUs</a:t>
            </a:r>
            <a:r>
              <a:rPr lang="fr-FR" sz="1400" dirty="0"/>
              <a:t> en bref</a:t>
            </a:r>
          </a:p>
          <a:p>
            <a:endParaRPr lang="fr-FR" sz="1400" dirty="0"/>
          </a:p>
          <a:p>
            <a:endParaRPr lang="fr-FR" sz="1400" dirty="0"/>
          </a:p>
          <a:p>
            <a:pPr marL="342900" indent="-342900">
              <a:buFont typeface="Wingdings" panose="05000000000000000000" pitchFamily="2" charset="2"/>
              <a:buChar char="§"/>
            </a:pPr>
            <a:r>
              <a:rPr lang="fr-FR" sz="1400" dirty="0"/>
              <a:t>Vision et stratégie de mise en œuvre du projet</a:t>
            </a:r>
          </a:p>
          <a:p>
            <a:pPr marL="342900" indent="-342900">
              <a:buFont typeface="Wingdings" panose="05000000000000000000" pitchFamily="2" charset="2"/>
              <a:buChar char="§"/>
            </a:pPr>
            <a:endParaRPr lang="fr-FR" sz="1400" dirty="0"/>
          </a:p>
          <a:p>
            <a:pPr marL="342900" indent="-342900">
              <a:buFont typeface="Wingdings" panose="05000000000000000000" pitchFamily="2" charset="2"/>
              <a:buChar char="§"/>
            </a:pPr>
            <a:endParaRPr lang="fr-FR" sz="1400" dirty="0"/>
          </a:p>
          <a:p>
            <a:pPr marL="342900" indent="-342900">
              <a:buFont typeface="Wingdings" panose="05000000000000000000" pitchFamily="2" charset="2"/>
              <a:buChar char="§"/>
            </a:pPr>
            <a:r>
              <a:rPr lang="fr-FR" sz="1400" dirty="0"/>
              <a:t>Taille du marché, challenges et solution</a:t>
            </a:r>
          </a:p>
          <a:p>
            <a:endParaRPr lang="fr-FR" sz="1400" dirty="0"/>
          </a:p>
          <a:p>
            <a:endParaRPr lang="fr-FR" sz="1400" dirty="0"/>
          </a:p>
          <a:p>
            <a:pPr marL="342900" indent="-342900">
              <a:buFont typeface="Wingdings" panose="05000000000000000000" pitchFamily="2" charset="2"/>
              <a:buChar char="§"/>
            </a:pPr>
            <a:r>
              <a:rPr lang="fr-FR" sz="1400" dirty="0"/>
              <a:t>Avantages du partenariat pour BDM</a:t>
            </a:r>
          </a:p>
        </p:txBody>
      </p:sp>
      <p:pic>
        <p:nvPicPr>
          <p:cNvPr id="11" name="Image 10">
            <a:extLst>
              <a:ext uri="{FF2B5EF4-FFF2-40B4-BE49-F238E27FC236}">
                <a16:creationId xmlns:a16="http://schemas.microsoft.com/office/drawing/2014/main" id="{D2F997B7-211F-4C67-AAED-92AC326D31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9346" y="2641216"/>
            <a:ext cx="3253886" cy="1974580"/>
          </a:xfrm>
          <a:prstGeom prst="rect">
            <a:avLst/>
          </a:prstGeom>
        </p:spPr>
      </p:pic>
    </p:spTree>
    <p:extLst>
      <p:ext uri="{BB962C8B-B14F-4D97-AF65-F5344CB8AC3E}">
        <p14:creationId xmlns:p14="http://schemas.microsoft.com/office/powerpoint/2010/main" val="362474804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C4D2D1A-C90E-4ECC-9371-777D1320BC12}"/>
              </a:ext>
            </a:extLst>
          </p:cNvPr>
          <p:cNvSpPr/>
          <p:nvPr/>
        </p:nvSpPr>
        <p:spPr>
          <a:xfrm>
            <a:off x="50819" y="3239006"/>
            <a:ext cx="4833625" cy="1384995"/>
          </a:xfrm>
          <a:prstGeom prst="rect">
            <a:avLst/>
          </a:prstGeom>
        </p:spPr>
        <p:txBody>
          <a:bodyPr wrap="square">
            <a:spAutoFit/>
          </a:bodyPr>
          <a:lstStyle/>
          <a:p>
            <a:pPr algn="just">
              <a:buClr>
                <a:srgbClr val="00B0F0"/>
              </a:buClr>
            </a:pPr>
            <a:r>
              <a:rPr lang="fr-FR" sz="2000" b="1" dirty="0">
                <a:solidFill>
                  <a:srgbClr val="F07817"/>
                </a:solidFill>
              </a:rPr>
              <a:t>Nos métiers</a:t>
            </a:r>
          </a:p>
          <a:p>
            <a:pPr marL="285750" indent="-285750" algn="just">
              <a:buClr>
                <a:srgbClr val="156FB6"/>
              </a:buClr>
              <a:buFont typeface="Wingdings" panose="05000000000000000000" pitchFamily="2" charset="2"/>
              <a:buChar char="q"/>
            </a:pPr>
            <a:r>
              <a:rPr lang="fr-FR" sz="1600" dirty="0"/>
              <a:t>Edition de plateforme SaaS</a:t>
            </a:r>
          </a:p>
          <a:p>
            <a:pPr marL="285750" indent="-285750" algn="just">
              <a:buClr>
                <a:srgbClr val="156FB6"/>
              </a:buClr>
              <a:buFont typeface="Wingdings" panose="05000000000000000000" pitchFamily="2" charset="2"/>
              <a:buChar char="q"/>
            </a:pPr>
            <a:r>
              <a:rPr lang="fr-FR" sz="1600" dirty="0"/>
              <a:t>Consulting Service</a:t>
            </a:r>
          </a:p>
          <a:p>
            <a:pPr marL="285750" indent="-285750" algn="just">
              <a:buClr>
                <a:srgbClr val="156FB6"/>
              </a:buClr>
              <a:buFont typeface="Wingdings" panose="05000000000000000000" pitchFamily="2" charset="2"/>
              <a:buChar char="q"/>
            </a:pPr>
            <a:r>
              <a:rPr lang="fr-FR" sz="1600" dirty="0"/>
              <a:t>Infrastructure et Cloud</a:t>
            </a:r>
          </a:p>
          <a:p>
            <a:pPr marL="285750" indent="-285750" algn="just">
              <a:buClr>
                <a:srgbClr val="156FB6"/>
              </a:buClr>
              <a:buFont typeface="Wingdings" panose="05000000000000000000" pitchFamily="2" charset="2"/>
              <a:buChar char="q"/>
            </a:pPr>
            <a:r>
              <a:rPr lang="fr-FR" sz="1600" dirty="0"/>
              <a:t>Agence Créative UI/UX</a:t>
            </a:r>
          </a:p>
        </p:txBody>
      </p:sp>
      <p:sp>
        <p:nvSpPr>
          <p:cNvPr id="4" name="Rectangle 3">
            <a:extLst>
              <a:ext uri="{FF2B5EF4-FFF2-40B4-BE49-F238E27FC236}">
                <a16:creationId xmlns:a16="http://schemas.microsoft.com/office/drawing/2014/main" id="{DF45629C-C6C9-4AC5-93A1-552BF3B85F1C}"/>
              </a:ext>
            </a:extLst>
          </p:cNvPr>
          <p:cNvSpPr/>
          <p:nvPr/>
        </p:nvSpPr>
        <p:spPr>
          <a:xfrm>
            <a:off x="50819" y="4911302"/>
            <a:ext cx="5470252" cy="1384995"/>
          </a:xfrm>
          <a:prstGeom prst="rect">
            <a:avLst/>
          </a:prstGeom>
        </p:spPr>
        <p:txBody>
          <a:bodyPr wrap="square">
            <a:spAutoFit/>
          </a:bodyPr>
          <a:lstStyle/>
          <a:p>
            <a:pPr algn="just">
              <a:buClr>
                <a:srgbClr val="00B0F0"/>
              </a:buClr>
            </a:pPr>
            <a:r>
              <a:rPr lang="fr-FR" sz="2000" b="1" dirty="0">
                <a:solidFill>
                  <a:srgbClr val="156FB6"/>
                </a:solidFill>
              </a:rPr>
              <a:t>Nos valeurs </a:t>
            </a:r>
          </a:p>
          <a:p>
            <a:pPr marL="285750" indent="-285750" algn="just">
              <a:buClr>
                <a:srgbClr val="F07816"/>
              </a:buClr>
              <a:buFont typeface="Wingdings" panose="05000000000000000000" pitchFamily="2" charset="2"/>
              <a:buChar char="q"/>
            </a:pPr>
            <a:r>
              <a:rPr lang="fr-FR" sz="1600" b="1" dirty="0"/>
              <a:t>Efficience</a:t>
            </a:r>
            <a:r>
              <a:rPr lang="fr-FR" sz="1600" dirty="0"/>
              <a:t> : Création de la valeur ajoutée</a:t>
            </a:r>
          </a:p>
          <a:p>
            <a:pPr marL="285750" indent="-285750" algn="just">
              <a:buClr>
                <a:srgbClr val="F07816"/>
              </a:buClr>
              <a:buFont typeface="Wingdings" panose="05000000000000000000" pitchFamily="2" charset="2"/>
              <a:buChar char="q"/>
            </a:pPr>
            <a:r>
              <a:rPr lang="fr-FR" sz="1600" b="1" dirty="0"/>
              <a:t>Fiabilité</a:t>
            </a:r>
            <a:r>
              <a:rPr lang="fr-FR" sz="1600" dirty="0"/>
              <a:t> : Instauration d’un climat de confiance</a:t>
            </a:r>
          </a:p>
          <a:p>
            <a:pPr marL="285750" indent="-285750" algn="just">
              <a:buClr>
                <a:srgbClr val="F07816"/>
              </a:buClr>
              <a:buFont typeface="Wingdings" panose="05000000000000000000" pitchFamily="2" charset="2"/>
              <a:buChar char="q"/>
            </a:pPr>
            <a:r>
              <a:rPr lang="fr-FR" sz="1600" b="1" dirty="0"/>
              <a:t>Écoute</a:t>
            </a:r>
            <a:r>
              <a:rPr lang="fr-FR" sz="1600" dirty="0"/>
              <a:t> : Prise en compte de défis des métiers</a:t>
            </a:r>
          </a:p>
          <a:p>
            <a:pPr marL="285750" indent="-285750" algn="just">
              <a:buClr>
                <a:srgbClr val="F07816"/>
              </a:buClr>
              <a:buFont typeface="Wingdings" panose="05000000000000000000" pitchFamily="2" charset="2"/>
              <a:buChar char="q"/>
            </a:pPr>
            <a:r>
              <a:rPr lang="fr-FR" sz="1600" b="1" dirty="0"/>
              <a:t>Innovation</a:t>
            </a:r>
            <a:r>
              <a:rPr lang="fr-FR" sz="1600" dirty="0"/>
              <a:t> : Quête perpétuelle d’amélioration</a:t>
            </a:r>
          </a:p>
        </p:txBody>
      </p:sp>
      <p:sp>
        <p:nvSpPr>
          <p:cNvPr id="5" name="Rectangle 4">
            <a:extLst>
              <a:ext uri="{FF2B5EF4-FFF2-40B4-BE49-F238E27FC236}">
                <a16:creationId xmlns:a16="http://schemas.microsoft.com/office/drawing/2014/main" id="{F4E17C96-8C16-4143-A749-ED0387081AEB}"/>
              </a:ext>
            </a:extLst>
          </p:cNvPr>
          <p:cNvSpPr/>
          <p:nvPr/>
        </p:nvSpPr>
        <p:spPr>
          <a:xfrm>
            <a:off x="50819" y="1074269"/>
            <a:ext cx="5365338" cy="1877437"/>
          </a:xfrm>
          <a:prstGeom prst="rect">
            <a:avLst/>
          </a:prstGeom>
        </p:spPr>
        <p:txBody>
          <a:bodyPr wrap="square">
            <a:spAutoFit/>
          </a:bodyPr>
          <a:lstStyle/>
          <a:p>
            <a:pPr algn="just">
              <a:buClr>
                <a:srgbClr val="00B0F0"/>
              </a:buClr>
            </a:pPr>
            <a:r>
              <a:rPr lang="fr-FR" sz="2000" b="1" dirty="0">
                <a:solidFill>
                  <a:srgbClr val="156FB6"/>
                </a:solidFill>
              </a:rPr>
              <a:t>Notre histoire </a:t>
            </a:r>
          </a:p>
          <a:p>
            <a:pPr marL="285750" indent="-285750" algn="just">
              <a:buClr>
                <a:srgbClr val="F07816"/>
              </a:buClr>
              <a:buFont typeface="Wingdings" panose="05000000000000000000" pitchFamily="2" charset="2"/>
              <a:buChar char="q"/>
            </a:pPr>
            <a:r>
              <a:rPr lang="fr-FR" sz="1600" dirty="0"/>
              <a:t>Créée en 2017 </a:t>
            </a:r>
          </a:p>
          <a:p>
            <a:pPr marL="285750" indent="-285750" algn="just">
              <a:buClr>
                <a:srgbClr val="F07816"/>
              </a:buClr>
              <a:buFont typeface="Wingdings" panose="05000000000000000000" pitchFamily="2" charset="2"/>
              <a:buChar char="q"/>
            </a:pPr>
            <a:r>
              <a:rPr lang="fr-FR" sz="1600" dirty="0"/>
              <a:t>30 collaborateurs &amp; consultants permanents</a:t>
            </a:r>
          </a:p>
          <a:p>
            <a:pPr marL="285750" indent="-285750" algn="just">
              <a:buClr>
                <a:srgbClr val="F07816"/>
              </a:buClr>
              <a:buFont typeface="Wingdings" panose="05000000000000000000" pitchFamily="2" charset="2"/>
              <a:buChar char="q"/>
            </a:pPr>
            <a:r>
              <a:rPr lang="fr-FR" sz="1600" dirty="0"/>
              <a:t>Secteurs adressés : B2B, B2C</a:t>
            </a:r>
          </a:p>
          <a:p>
            <a:pPr marL="285750" indent="-285750" algn="just">
              <a:buClr>
                <a:srgbClr val="F07816"/>
              </a:buClr>
              <a:buFont typeface="Wingdings" panose="05000000000000000000" pitchFamily="2" charset="2"/>
              <a:buChar char="q"/>
            </a:pPr>
            <a:r>
              <a:rPr lang="fr-FR" sz="1600" dirty="0"/>
              <a:t>Clients privés locaux et internationaux </a:t>
            </a:r>
          </a:p>
          <a:p>
            <a:pPr marL="285750" indent="-285750" algn="just">
              <a:buClr>
                <a:srgbClr val="F07816"/>
              </a:buClr>
              <a:buFont typeface="Wingdings" panose="05000000000000000000" pitchFamily="2" charset="2"/>
              <a:buChar char="q"/>
            </a:pPr>
            <a:r>
              <a:rPr lang="fr-FR" sz="1600" dirty="0"/>
              <a:t>Métiers supportés : industries, services, commerce </a:t>
            </a:r>
          </a:p>
        </p:txBody>
      </p:sp>
      <p:sp>
        <p:nvSpPr>
          <p:cNvPr id="6" name="Rectangle 5">
            <a:extLst>
              <a:ext uri="{FF2B5EF4-FFF2-40B4-BE49-F238E27FC236}">
                <a16:creationId xmlns:a16="http://schemas.microsoft.com/office/drawing/2014/main" id="{4A936597-3EC9-4180-8E0A-93C60020C0C2}"/>
              </a:ext>
            </a:extLst>
          </p:cNvPr>
          <p:cNvSpPr/>
          <p:nvPr/>
        </p:nvSpPr>
        <p:spPr>
          <a:xfrm>
            <a:off x="0" y="6302785"/>
            <a:ext cx="566057" cy="561703"/>
          </a:xfrm>
          <a:prstGeom prst="rect">
            <a:avLst/>
          </a:prstGeom>
          <a:solidFill>
            <a:srgbClr val="FE7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20">
            <a:hlinkClick r:id="rId2" action="ppaction://hlinksldjump"/>
            <a:extLst>
              <a:ext uri="{FF2B5EF4-FFF2-40B4-BE49-F238E27FC236}">
                <a16:creationId xmlns:a16="http://schemas.microsoft.com/office/drawing/2014/main" id="{5E43330B-157F-41D7-9614-D649D403367D}"/>
              </a:ext>
            </a:extLst>
          </p:cNvPr>
          <p:cNvSpPr txBox="1"/>
          <p:nvPr/>
        </p:nvSpPr>
        <p:spPr>
          <a:xfrm>
            <a:off x="78717" y="6324993"/>
            <a:ext cx="408622" cy="461665"/>
          </a:xfrm>
          <a:prstGeom prst="rect">
            <a:avLst/>
          </a:prstGeom>
          <a:noFill/>
        </p:spPr>
        <p:txBody>
          <a:bodyPr wrap="square" rtlCol="0">
            <a:spAutoFit/>
          </a:bodyPr>
          <a:lstStyle/>
          <a:p>
            <a:r>
              <a:rPr lang="fr-FR" sz="2400" b="1" dirty="0">
                <a:solidFill>
                  <a:srgbClr val="FFFFFF"/>
                </a:solidFill>
                <a:latin typeface="Corbel" pitchFamily="34" charset="0"/>
              </a:rPr>
              <a:t>3</a:t>
            </a:r>
            <a:endParaRPr lang="fr-FR" sz="2000" dirty="0">
              <a:solidFill>
                <a:srgbClr val="FFFFFF"/>
              </a:solidFill>
              <a:latin typeface="Corbel" pitchFamily="34" charset="0"/>
            </a:endParaRPr>
          </a:p>
        </p:txBody>
      </p:sp>
      <p:sp>
        <p:nvSpPr>
          <p:cNvPr id="10" name="Rectangle 9">
            <a:extLst>
              <a:ext uri="{FF2B5EF4-FFF2-40B4-BE49-F238E27FC236}">
                <a16:creationId xmlns:a16="http://schemas.microsoft.com/office/drawing/2014/main" id="{1D8C4FB3-58FA-41E3-802D-82FB5CA85394}"/>
              </a:ext>
            </a:extLst>
          </p:cNvPr>
          <p:cNvSpPr/>
          <p:nvPr/>
        </p:nvSpPr>
        <p:spPr>
          <a:xfrm>
            <a:off x="0" y="0"/>
            <a:ext cx="12192000" cy="762115"/>
          </a:xfrm>
          <a:prstGeom prst="rect">
            <a:avLst/>
          </a:prstGeom>
          <a:solidFill>
            <a:srgbClr val="FE790E"/>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3400" b="1" dirty="0" err="1">
                <a:solidFill>
                  <a:schemeClr val="bg1"/>
                </a:solidFill>
                <a:ea typeface="+mj-ea"/>
                <a:cs typeface="+mj-cs"/>
              </a:rPr>
              <a:t>NetByUs</a:t>
            </a:r>
            <a:r>
              <a:rPr lang="fr-FR" sz="3400" b="1" dirty="0">
                <a:solidFill>
                  <a:schemeClr val="bg1"/>
                </a:solidFill>
                <a:ea typeface="+mj-ea"/>
                <a:cs typeface="+mj-cs"/>
              </a:rPr>
              <a:t> en bref</a:t>
            </a:r>
          </a:p>
          <a:p>
            <a:pPr algn="ctr"/>
            <a:endParaRPr lang="fr-FR" dirty="0"/>
          </a:p>
        </p:txBody>
      </p:sp>
      <p:sp>
        <p:nvSpPr>
          <p:cNvPr id="12" name="Rectangle 11">
            <a:extLst>
              <a:ext uri="{FF2B5EF4-FFF2-40B4-BE49-F238E27FC236}">
                <a16:creationId xmlns:a16="http://schemas.microsoft.com/office/drawing/2014/main" id="{9794B0C6-60BB-451B-8256-F85769E21141}"/>
              </a:ext>
            </a:extLst>
          </p:cNvPr>
          <p:cNvSpPr/>
          <p:nvPr/>
        </p:nvSpPr>
        <p:spPr>
          <a:xfrm>
            <a:off x="6096000" y="1074269"/>
            <a:ext cx="4833625" cy="1384995"/>
          </a:xfrm>
          <a:prstGeom prst="rect">
            <a:avLst/>
          </a:prstGeom>
        </p:spPr>
        <p:txBody>
          <a:bodyPr wrap="square">
            <a:spAutoFit/>
          </a:bodyPr>
          <a:lstStyle/>
          <a:p>
            <a:pPr algn="just">
              <a:buClr>
                <a:srgbClr val="00B0F0"/>
              </a:buClr>
            </a:pPr>
            <a:r>
              <a:rPr lang="fr-FR" sz="2000" b="1" dirty="0">
                <a:solidFill>
                  <a:srgbClr val="F07817"/>
                </a:solidFill>
              </a:rPr>
              <a:t>Nos implantations</a:t>
            </a:r>
            <a:endParaRPr lang="fr-FR" sz="1600" dirty="0"/>
          </a:p>
          <a:p>
            <a:pPr marL="285750" indent="-285750" algn="just">
              <a:buClr>
                <a:srgbClr val="156FB6"/>
              </a:buClr>
              <a:buFont typeface="Wingdings" panose="05000000000000000000" pitchFamily="2" charset="2"/>
              <a:buChar char="q"/>
            </a:pPr>
            <a:r>
              <a:rPr lang="fr-FR" sz="1600" dirty="0"/>
              <a:t>France</a:t>
            </a:r>
          </a:p>
          <a:p>
            <a:pPr marL="285750" indent="-285750" algn="just">
              <a:buClr>
                <a:srgbClr val="156FB6"/>
              </a:buClr>
              <a:buFont typeface="Wingdings" panose="05000000000000000000" pitchFamily="2" charset="2"/>
              <a:buChar char="q"/>
            </a:pPr>
            <a:r>
              <a:rPr lang="fr-FR" sz="1600" dirty="0"/>
              <a:t>BENIN</a:t>
            </a:r>
          </a:p>
          <a:p>
            <a:pPr marL="285750" indent="-285750" algn="just">
              <a:buClr>
                <a:srgbClr val="156FB6"/>
              </a:buClr>
              <a:buFont typeface="Wingdings" panose="05000000000000000000" pitchFamily="2" charset="2"/>
              <a:buChar char="q"/>
            </a:pPr>
            <a:r>
              <a:rPr lang="fr-FR" sz="1600" dirty="0"/>
              <a:t>TOGO</a:t>
            </a:r>
          </a:p>
          <a:p>
            <a:pPr marL="285750" indent="-285750" algn="just">
              <a:buClr>
                <a:srgbClr val="156FB6"/>
              </a:buClr>
              <a:buFont typeface="Wingdings" panose="05000000000000000000" pitchFamily="2" charset="2"/>
              <a:buChar char="q"/>
            </a:pPr>
            <a:r>
              <a:rPr lang="fr-FR" sz="1600" dirty="0"/>
              <a:t>MADAGASCAR</a:t>
            </a:r>
          </a:p>
        </p:txBody>
      </p:sp>
      <p:sp>
        <p:nvSpPr>
          <p:cNvPr id="13" name="Rectangle 12">
            <a:extLst>
              <a:ext uri="{FF2B5EF4-FFF2-40B4-BE49-F238E27FC236}">
                <a16:creationId xmlns:a16="http://schemas.microsoft.com/office/drawing/2014/main" id="{0987A0CB-0589-4AC5-A376-0A0349819143}"/>
              </a:ext>
            </a:extLst>
          </p:cNvPr>
          <p:cNvSpPr/>
          <p:nvPr/>
        </p:nvSpPr>
        <p:spPr>
          <a:xfrm>
            <a:off x="6096000" y="3213797"/>
            <a:ext cx="5365338" cy="3108543"/>
          </a:xfrm>
          <a:prstGeom prst="rect">
            <a:avLst/>
          </a:prstGeom>
          <a:ln>
            <a:noFill/>
          </a:ln>
        </p:spPr>
        <p:txBody>
          <a:bodyPr wrap="square">
            <a:spAutoFit/>
          </a:bodyPr>
          <a:lstStyle/>
          <a:p>
            <a:pPr algn="just">
              <a:buClr>
                <a:srgbClr val="00B0F0"/>
              </a:buClr>
            </a:pPr>
            <a:r>
              <a:rPr lang="fr-FR" sz="2000" b="1" dirty="0">
                <a:solidFill>
                  <a:srgbClr val="156FB6"/>
                </a:solidFill>
              </a:rPr>
              <a:t>En résumé : </a:t>
            </a:r>
          </a:p>
          <a:p>
            <a:pPr marL="285750" indent="-285750" algn="just">
              <a:buClr>
                <a:srgbClr val="F07816"/>
              </a:buClr>
              <a:buFont typeface="Wingdings" panose="05000000000000000000" pitchFamily="2" charset="2"/>
              <a:buChar char="q"/>
              <a:defRPr/>
            </a:pPr>
            <a:r>
              <a:rPr lang="fr-FR" sz="1600" dirty="0" err="1"/>
              <a:t>NetByUs</a:t>
            </a:r>
            <a:r>
              <a:rPr lang="fr-FR" sz="1600" dirty="0"/>
              <a:t> est une entreprise de services numérique internationale.</a:t>
            </a:r>
          </a:p>
          <a:p>
            <a:pPr marL="285750" indent="-285750" algn="just">
              <a:buClr>
                <a:srgbClr val="F07816"/>
              </a:buClr>
              <a:buFont typeface="Wingdings" panose="05000000000000000000" pitchFamily="2" charset="2"/>
              <a:buChar char="q"/>
              <a:defRPr/>
            </a:pPr>
            <a:r>
              <a:rPr lang="fr-FR" sz="1600" dirty="0"/>
              <a:t>Notre mission est d’associer notre expertise et notre créativité pour développer des produits innovants, accessibles, permettant aux particuliers et aux entreprises d’opérer et de prospérer dans un écosystème financier moderne et inclusif. </a:t>
            </a:r>
          </a:p>
          <a:p>
            <a:pPr marL="285750" indent="-285750" algn="just">
              <a:buClr>
                <a:srgbClr val="F07816"/>
              </a:buClr>
              <a:buFont typeface="Wingdings" panose="05000000000000000000" pitchFamily="2" charset="2"/>
              <a:buChar char="q"/>
              <a:defRPr/>
            </a:pPr>
            <a:r>
              <a:rPr lang="fr-FR" sz="1600" dirty="0"/>
              <a:t>Nous sommes guidés par l’envie de bâtir des passerelles numériques qui rapprochent les individus, les cultures et les idées. </a:t>
            </a:r>
          </a:p>
        </p:txBody>
      </p:sp>
    </p:spTree>
    <p:extLst>
      <p:ext uri="{BB962C8B-B14F-4D97-AF65-F5344CB8AC3E}">
        <p14:creationId xmlns:p14="http://schemas.microsoft.com/office/powerpoint/2010/main" val="758634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anim calcmode="lin" valueType="num">
                                      <p:cBhvr>
                                        <p:cTn id="8" dur="1500" fill="hold"/>
                                        <p:tgtEl>
                                          <p:spTgt spid="10"/>
                                        </p:tgtEl>
                                        <p:attrNameLst>
                                          <p:attrName>ppt_x</p:attrName>
                                        </p:attrNameLst>
                                      </p:cBhvr>
                                      <p:tavLst>
                                        <p:tav tm="0">
                                          <p:val>
                                            <p:strVal val="#ppt_x"/>
                                          </p:val>
                                        </p:tav>
                                        <p:tav tm="100000">
                                          <p:val>
                                            <p:strVal val="#ppt_x"/>
                                          </p:val>
                                        </p:tav>
                                      </p:tavLst>
                                    </p:anim>
                                    <p:anim calcmode="lin" valueType="num">
                                      <p:cBhvr>
                                        <p:cTn id="9" dur="15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childTnLst>
                          </p:cTn>
                        </p:par>
                        <p:par>
                          <p:cTn id="14" fill="hold">
                            <p:stCondLst>
                              <p:cond delay="30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500"/>
                                        <p:tgtEl>
                                          <p:spTgt spid="3"/>
                                        </p:tgtEl>
                                      </p:cBhvr>
                                    </p:animEffect>
                                  </p:childTnLst>
                                </p:cTn>
                              </p:par>
                            </p:childTnLst>
                          </p:cTn>
                        </p:par>
                        <p:par>
                          <p:cTn id="18" fill="hold">
                            <p:stCondLst>
                              <p:cond delay="45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500"/>
                                        <p:tgtEl>
                                          <p:spTgt spid="4"/>
                                        </p:tgtEl>
                                      </p:cBhvr>
                                    </p:animEffect>
                                  </p:childTnLst>
                                </p:cTn>
                              </p:par>
                            </p:childTnLst>
                          </p:cTn>
                        </p:par>
                        <p:par>
                          <p:cTn id="22" fill="hold">
                            <p:stCondLst>
                              <p:cond delay="6000"/>
                            </p:stCondLst>
                            <p:childTnLst>
                              <p:par>
                                <p:cTn id="23" presetID="1"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par>
                          <p:cTn id="25" fill="hold">
                            <p:stCondLst>
                              <p:cond delay="6000"/>
                            </p:stCondLst>
                            <p:childTnLst>
                              <p:par>
                                <p:cTn id="26" presetID="1"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childTnLst>
                                </p:cTn>
                              </p:par>
                            </p:childTnLst>
                          </p:cTn>
                        </p:par>
                        <p:par>
                          <p:cTn id="28" fill="hold">
                            <p:stCondLst>
                              <p:cond delay="6000"/>
                            </p:stCondLst>
                            <p:childTnLst>
                              <p:par>
                                <p:cTn id="29" presetID="10"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500"/>
                                        <p:tgtEl>
                                          <p:spTgt spid="12"/>
                                        </p:tgtEl>
                                      </p:cBhvr>
                                    </p:animEffect>
                                  </p:childTnLst>
                                </p:cTn>
                              </p:par>
                            </p:childTnLst>
                          </p:cTn>
                        </p:par>
                        <p:par>
                          <p:cTn id="32" fill="hold">
                            <p:stCondLst>
                              <p:cond delay="7500"/>
                            </p:stCondLst>
                            <p:childTnLst>
                              <p:par>
                                <p:cTn id="33" presetID="10"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7" grpId="0"/>
      <p:bldP spid="10" grpId="0" animBg="1"/>
      <p:bldP spid="12" grpId="0"/>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172D358-D220-4FFC-B7C8-ACC5678B99AB}"/>
              </a:ext>
            </a:extLst>
          </p:cNvPr>
          <p:cNvSpPr/>
          <p:nvPr/>
        </p:nvSpPr>
        <p:spPr>
          <a:xfrm>
            <a:off x="0" y="3551788"/>
            <a:ext cx="12191982" cy="965894"/>
          </a:xfrm>
          <a:prstGeom prst="rect">
            <a:avLst/>
          </a:prstGeom>
          <a:solidFill>
            <a:srgbClr val="FE790E"/>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2" name="Picture 11">
            <a:extLst>
              <a:ext uri="{FF2B5EF4-FFF2-40B4-BE49-F238E27FC236}">
                <a16:creationId xmlns:a16="http://schemas.microsoft.com/office/drawing/2014/main" id="{C5531AA3-8CBD-49A7-9B95-4EA37EF131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77192" y="3585369"/>
            <a:ext cx="2036148" cy="898731"/>
          </a:xfrm>
          <a:prstGeom prst="rect">
            <a:avLst/>
          </a:prstGeom>
        </p:spPr>
      </p:pic>
      <p:pic>
        <p:nvPicPr>
          <p:cNvPr id="5" name="Picture 4">
            <a:extLst>
              <a:ext uri="{FF2B5EF4-FFF2-40B4-BE49-F238E27FC236}">
                <a16:creationId xmlns:a16="http://schemas.microsoft.com/office/drawing/2014/main" id="{5C7C9F92-BB32-48CC-8056-147FB179FF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9937" y="1645244"/>
            <a:ext cx="6371901" cy="1286180"/>
          </a:xfrm>
          <a:prstGeom prst="rect">
            <a:avLst/>
          </a:prstGeom>
        </p:spPr>
      </p:pic>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1018" y="-2179"/>
            <a:ext cx="3828776" cy="6072367"/>
          </a:xfrm>
          <a:prstGeom prst="rect">
            <a:avLst/>
          </a:prstGeom>
          <a:effectLst>
            <a:reflection blurRad="6350" stA="50000" endA="275" endPos="40000" dist="101600" dir="5400000" sy="-100000" algn="bl" rotWithShape="0"/>
          </a:effectLst>
        </p:spPr>
      </p:pic>
      <p:pic>
        <p:nvPicPr>
          <p:cNvPr id="9" name="Picture 8">
            <a:extLst>
              <a:ext uri="{FF2B5EF4-FFF2-40B4-BE49-F238E27FC236}">
                <a16:creationId xmlns:a16="http://schemas.microsoft.com/office/drawing/2014/main" id="{D81B472E-71F2-479A-B27A-540A723711F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311838" y="6070188"/>
            <a:ext cx="785665" cy="785665"/>
          </a:xfrm>
          <a:prstGeom prst="rect">
            <a:avLst/>
          </a:prstGeom>
        </p:spPr>
      </p:pic>
    </p:spTree>
    <p:extLst>
      <p:ext uri="{BB962C8B-B14F-4D97-AF65-F5344CB8AC3E}">
        <p14:creationId xmlns:p14="http://schemas.microsoft.com/office/powerpoint/2010/main" val="229987337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000"/>
                                        <p:tgtEl>
                                          <p:spTgt spid="2"/>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1A1ADB0-958A-40DB-B23D-64FB27DF94FB}"/>
              </a:ext>
            </a:extLst>
          </p:cNvPr>
          <p:cNvPicPr>
            <a:picLocks noChangeAspect="1"/>
          </p:cNvPicPr>
          <p:nvPr/>
        </p:nvPicPr>
        <p:blipFill rotWithShape="1">
          <a:blip r:embed="rId2">
            <a:extLst>
              <a:ext uri="{28A0092B-C50C-407E-A947-70E740481C1C}">
                <a14:useLocalDpi xmlns:a14="http://schemas.microsoft.com/office/drawing/2010/main" val="0"/>
              </a:ext>
            </a:extLst>
          </a:blip>
          <a:srcRect l="15784" t="21009" r="11409" b="19509"/>
          <a:stretch/>
        </p:blipFill>
        <p:spPr>
          <a:xfrm>
            <a:off x="-68366" y="3082160"/>
            <a:ext cx="3976614" cy="3248792"/>
          </a:xfrm>
          <a:prstGeom prst="rect">
            <a:avLst/>
          </a:prstGeom>
        </p:spPr>
      </p:pic>
      <p:sp>
        <p:nvSpPr>
          <p:cNvPr id="3" name="TextBox 2">
            <a:extLst>
              <a:ext uri="{FF2B5EF4-FFF2-40B4-BE49-F238E27FC236}">
                <a16:creationId xmlns:a16="http://schemas.microsoft.com/office/drawing/2014/main" id="{AB31A9EC-0665-4280-BB51-D68D7BA9523A}"/>
              </a:ext>
            </a:extLst>
          </p:cNvPr>
          <p:cNvSpPr txBox="1"/>
          <p:nvPr/>
        </p:nvSpPr>
        <p:spPr>
          <a:xfrm>
            <a:off x="4030535" y="1088898"/>
            <a:ext cx="184731" cy="369332"/>
          </a:xfrm>
          <a:prstGeom prst="rect">
            <a:avLst/>
          </a:prstGeom>
          <a:noFill/>
        </p:spPr>
        <p:txBody>
          <a:bodyPr wrap="none" rtlCol="0">
            <a:spAutoFit/>
          </a:bodyPr>
          <a:lstStyle/>
          <a:p>
            <a:endParaRPr lang="fr-FR" dirty="0">
              <a:solidFill>
                <a:prstClr val="black"/>
              </a:solidFill>
            </a:endParaRPr>
          </a:p>
        </p:txBody>
      </p:sp>
      <p:sp>
        <p:nvSpPr>
          <p:cNvPr id="4" name="Rectangle 3">
            <a:extLst>
              <a:ext uri="{FF2B5EF4-FFF2-40B4-BE49-F238E27FC236}">
                <a16:creationId xmlns:a16="http://schemas.microsoft.com/office/drawing/2014/main" id="{FCA1AE0E-F49C-4865-8751-965FD3F77CBC}"/>
              </a:ext>
            </a:extLst>
          </p:cNvPr>
          <p:cNvSpPr/>
          <p:nvPr/>
        </p:nvSpPr>
        <p:spPr>
          <a:xfrm>
            <a:off x="0" y="-3958"/>
            <a:ext cx="12191982" cy="762115"/>
          </a:xfrm>
          <a:prstGeom prst="rect">
            <a:avLst/>
          </a:prstGeom>
          <a:solidFill>
            <a:srgbClr val="FE790E"/>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Titre 5">
            <a:extLst>
              <a:ext uri="{FF2B5EF4-FFF2-40B4-BE49-F238E27FC236}">
                <a16:creationId xmlns:a16="http://schemas.microsoft.com/office/drawing/2014/main" id="{6F695E32-DB7B-4A30-A4AE-E195AC53A56E}"/>
              </a:ext>
            </a:extLst>
          </p:cNvPr>
          <p:cNvSpPr txBox="1">
            <a:spLocks/>
          </p:cNvSpPr>
          <p:nvPr/>
        </p:nvSpPr>
        <p:spPr>
          <a:xfrm>
            <a:off x="416364" y="160632"/>
            <a:ext cx="8353167" cy="468183"/>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rgbClr val="C92030"/>
                </a:solidFill>
                <a:latin typeface="+mn-lt"/>
                <a:ea typeface="+mj-ea"/>
                <a:cs typeface="+mj-cs"/>
              </a:defRPr>
            </a:lvl1pPr>
          </a:lstStyle>
          <a:p>
            <a:r>
              <a:rPr lang="fr-FR" sz="3200" b="1" dirty="0">
                <a:solidFill>
                  <a:schemeClr val="bg1"/>
                </a:solidFill>
              </a:rPr>
              <a:t>Entreprises : Problème posé</a:t>
            </a:r>
          </a:p>
        </p:txBody>
      </p:sp>
      <p:grpSp>
        <p:nvGrpSpPr>
          <p:cNvPr id="14" name="Group 13">
            <a:extLst>
              <a:ext uri="{FF2B5EF4-FFF2-40B4-BE49-F238E27FC236}">
                <a16:creationId xmlns:a16="http://schemas.microsoft.com/office/drawing/2014/main" id="{8AE50170-B909-448B-96F1-1CE8B3687C54}"/>
              </a:ext>
            </a:extLst>
          </p:cNvPr>
          <p:cNvGrpSpPr/>
          <p:nvPr/>
        </p:nvGrpSpPr>
        <p:grpSpPr>
          <a:xfrm>
            <a:off x="0" y="6296297"/>
            <a:ext cx="566057" cy="561703"/>
            <a:chOff x="1712261" y="6296297"/>
            <a:chExt cx="566057" cy="561703"/>
          </a:xfrm>
        </p:grpSpPr>
        <p:sp>
          <p:nvSpPr>
            <p:cNvPr id="6" name="Rectangle 5">
              <a:extLst>
                <a:ext uri="{FF2B5EF4-FFF2-40B4-BE49-F238E27FC236}">
                  <a16:creationId xmlns:a16="http://schemas.microsoft.com/office/drawing/2014/main" id="{55A0E858-346A-4236-B81B-4D559BA68FBB}"/>
                </a:ext>
              </a:extLst>
            </p:cNvPr>
            <p:cNvSpPr/>
            <p:nvPr/>
          </p:nvSpPr>
          <p:spPr>
            <a:xfrm>
              <a:off x="1712261" y="6296297"/>
              <a:ext cx="566057" cy="561703"/>
            </a:xfrm>
            <a:prstGeom prst="rect">
              <a:avLst/>
            </a:prstGeom>
            <a:solidFill>
              <a:srgbClr val="FE7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20">
              <a:hlinkClick r:id="rId3" action="ppaction://hlinksldjump"/>
              <a:extLst>
                <a:ext uri="{FF2B5EF4-FFF2-40B4-BE49-F238E27FC236}">
                  <a16:creationId xmlns:a16="http://schemas.microsoft.com/office/drawing/2014/main" id="{0DB6FC4C-1BA9-4928-BAEF-F89413B1DD93}"/>
                </a:ext>
              </a:extLst>
            </p:cNvPr>
            <p:cNvSpPr txBox="1"/>
            <p:nvPr/>
          </p:nvSpPr>
          <p:spPr>
            <a:xfrm>
              <a:off x="1804540" y="6312231"/>
              <a:ext cx="408622" cy="461665"/>
            </a:xfrm>
            <a:prstGeom prst="rect">
              <a:avLst/>
            </a:prstGeom>
            <a:noFill/>
          </p:spPr>
          <p:txBody>
            <a:bodyPr wrap="square" rtlCol="0">
              <a:spAutoFit/>
            </a:bodyPr>
            <a:lstStyle/>
            <a:p>
              <a:r>
                <a:rPr lang="fr-FR" sz="2400" b="1" dirty="0">
                  <a:solidFill>
                    <a:srgbClr val="FFFFFF"/>
                  </a:solidFill>
                  <a:latin typeface="Corbel" pitchFamily="34" charset="0"/>
                </a:rPr>
                <a:t>5</a:t>
              </a:r>
              <a:endParaRPr lang="fr-FR" sz="2000" dirty="0">
                <a:solidFill>
                  <a:srgbClr val="FFFFFF"/>
                </a:solidFill>
                <a:latin typeface="Corbel" pitchFamily="34" charset="0"/>
              </a:endParaRPr>
            </a:p>
          </p:txBody>
        </p:sp>
      </p:grpSp>
      <p:sp>
        <p:nvSpPr>
          <p:cNvPr id="8" name="Cloud Callout 26">
            <a:extLst>
              <a:ext uri="{FF2B5EF4-FFF2-40B4-BE49-F238E27FC236}">
                <a16:creationId xmlns:a16="http://schemas.microsoft.com/office/drawing/2014/main" id="{F76B48BB-38F6-4F6B-A9AF-B728273B216F}"/>
              </a:ext>
            </a:extLst>
          </p:cNvPr>
          <p:cNvSpPr/>
          <p:nvPr/>
        </p:nvSpPr>
        <p:spPr>
          <a:xfrm>
            <a:off x="134224" y="758157"/>
            <a:ext cx="4329358" cy="2209224"/>
          </a:xfrm>
          <a:prstGeom prst="cloudCallout">
            <a:avLst>
              <a:gd name="adj1" fmla="val -25684"/>
              <a:gd name="adj2" fmla="val 70142"/>
            </a:avLst>
          </a:prstGeom>
          <a:solidFill>
            <a:srgbClr val="5CBAC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Nous souhaitons motiver davantage nos collaborateurs en leur proposant de nouveaux avantages</a:t>
            </a:r>
            <a:endParaRPr lang="fr-FR" sz="2400" b="1" dirty="0">
              <a:solidFill>
                <a:schemeClr val="tx1"/>
              </a:solidFill>
            </a:endParaRPr>
          </a:p>
        </p:txBody>
      </p:sp>
      <p:sp>
        <p:nvSpPr>
          <p:cNvPr id="9" name="Cloud Callout 28">
            <a:extLst>
              <a:ext uri="{FF2B5EF4-FFF2-40B4-BE49-F238E27FC236}">
                <a16:creationId xmlns:a16="http://schemas.microsoft.com/office/drawing/2014/main" id="{35DE38D0-7FEC-43BF-8394-28BAD509E539}"/>
              </a:ext>
            </a:extLst>
          </p:cNvPr>
          <p:cNvSpPr/>
          <p:nvPr/>
        </p:nvSpPr>
        <p:spPr>
          <a:xfrm>
            <a:off x="7517090" y="1099056"/>
            <a:ext cx="4431746" cy="2638697"/>
          </a:xfrm>
          <a:prstGeom prst="cloudCallout">
            <a:avLst>
              <a:gd name="adj1" fmla="val -118209"/>
              <a:gd name="adj2" fmla="val 12555"/>
            </a:avLst>
          </a:prstGeom>
          <a:solidFill>
            <a:srgbClr val="5CBAC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Nous pouvons également mettre en place un programme de </a:t>
            </a:r>
            <a:r>
              <a:rPr lang="fr-FR" b="1" dirty="0">
                <a:solidFill>
                  <a:schemeClr val="tx1"/>
                </a:solidFill>
              </a:rPr>
              <a:t>carte carburant </a:t>
            </a:r>
            <a:r>
              <a:rPr lang="fr-FR" dirty="0">
                <a:solidFill>
                  <a:prstClr val="white"/>
                </a:solidFill>
              </a:rPr>
              <a:t>pour les collaborateurs concernés </a:t>
            </a:r>
            <a:endParaRPr lang="fr-FR" sz="2400" b="1" dirty="0">
              <a:solidFill>
                <a:schemeClr val="tx1"/>
              </a:solidFill>
            </a:endParaRPr>
          </a:p>
        </p:txBody>
      </p:sp>
      <p:sp>
        <p:nvSpPr>
          <p:cNvPr id="10" name="Cloud Callout 27">
            <a:extLst>
              <a:ext uri="{FF2B5EF4-FFF2-40B4-BE49-F238E27FC236}">
                <a16:creationId xmlns:a16="http://schemas.microsoft.com/office/drawing/2014/main" id="{E54618A2-46F6-4BD6-BB88-0AA94E3CB8DD}"/>
              </a:ext>
            </a:extLst>
          </p:cNvPr>
          <p:cNvSpPr/>
          <p:nvPr/>
        </p:nvSpPr>
        <p:spPr>
          <a:xfrm>
            <a:off x="5160672" y="3583447"/>
            <a:ext cx="4654447" cy="2516396"/>
          </a:xfrm>
          <a:prstGeom prst="cloudCallout">
            <a:avLst>
              <a:gd name="adj1" fmla="val -114594"/>
              <a:gd name="adj2" fmla="val -61838"/>
            </a:avLst>
          </a:prstGeom>
          <a:solidFill>
            <a:srgbClr val="5CBAC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Finalement ce modèle peut être adapté à </a:t>
            </a:r>
            <a:r>
              <a:rPr lang="fr-FR" b="1" dirty="0">
                <a:solidFill>
                  <a:schemeClr val="tx1"/>
                </a:solidFill>
              </a:rPr>
              <a:t>plusieurs types d’avantages</a:t>
            </a:r>
            <a:r>
              <a:rPr lang="fr-FR" dirty="0">
                <a:solidFill>
                  <a:prstClr val="white"/>
                </a:solidFill>
              </a:rPr>
              <a:t>, instruisons donc les services compétents pour la mise en place</a:t>
            </a:r>
            <a:endParaRPr lang="fr-FR" sz="2400" b="1" dirty="0">
              <a:solidFill>
                <a:schemeClr val="tx1"/>
              </a:solidFill>
            </a:endParaRPr>
          </a:p>
        </p:txBody>
      </p:sp>
      <p:sp>
        <p:nvSpPr>
          <p:cNvPr id="11" name="Cloud Callout 29">
            <a:extLst>
              <a:ext uri="{FF2B5EF4-FFF2-40B4-BE49-F238E27FC236}">
                <a16:creationId xmlns:a16="http://schemas.microsoft.com/office/drawing/2014/main" id="{AAA35C6F-14A1-4172-9C47-75B90A602EF2}"/>
              </a:ext>
            </a:extLst>
          </p:cNvPr>
          <p:cNvSpPr/>
          <p:nvPr/>
        </p:nvSpPr>
        <p:spPr>
          <a:xfrm>
            <a:off x="4042472" y="758157"/>
            <a:ext cx="4152036" cy="2776828"/>
          </a:xfrm>
          <a:prstGeom prst="cloudCallout">
            <a:avLst>
              <a:gd name="adj1" fmla="val -116492"/>
              <a:gd name="adj2" fmla="val 52461"/>
            </a:avLst>
          </a:prstGeom>
          <a:solidFill>
            <a:srgbClr val="5CBAC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Proposons-leur un programme de </a:t>
            </a:r>
            <a:r>
              <a:rPr lang="fr-FR" b="1" dirty="0">
                <a:solidFill>
                  <a:schemeClr val="tx1"/>
                </a:solidFill>
              </a:rPr>
              <a:t>tickets restaurant </a:t>
            </a:r>
            <a:r>
              <a:rPr lang="fr-FR" dirty="0">
                <a:solidFill>
                  <a:prstClr val="white"/>
                </a:solidFill>
              </a:rPr>
              <a:t>ainsi que de </a:t>
            </a:r>
            <a:r>
              <a:rPr lang="fr-FR" b="1" dirty="0">
                <a:solidFill>
                  <a:schemeClr val="tx1"/>
                </a:solidFill>
              </a:rPr>
              <a:t>cartes cadeaux</a:t>
            </a:r>
            <a:r>
              <a:rPr lang="fr-FR" dirty="0">
                <a:solidFill>
                  <a:prstClr val="white"/>
                </a:solidFill>
              </a:rPr>
              <a:t> pour les moments clés </a:t>
            </a:r>
          </a:p>
          <a:p>
            <a:pPr algn="ctr"/>
            <a:endParaRPr lang="fr-FR" dirty="0">
              <a:solidFill>
                <a:prstClr val="white"/>
              </a:solidFill>
            </a:endParaRPr>
          </a:p>
        </p:txBody>
      </p:sp>
    </p:spTree>
    <p:extLst>
      <p:ext uri="{BB962C8B-B14F-4D97-AF65-F5344CB8AC3E}">
        <p14:creationId xmlns:p14="http://schemas.microsoft.com/office/powerpoint/2010/main" val="107624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2000"/>
                                        <p:tgtEl>
                                          <p:spTgt spid="8"/>
                                        </p:tgtEl>
                                      </p:cBhvr>
                                    </p:animEffect>
                                    <p:anim calcmode="lin" valueType="num">
                                      <p:cBhvr>
                                        <p:cTn id="19" dur="2000" fill="hold"/>
                                        <p:tgtEl>
                                          <p:spTgt spid="8"/>
                                        </p:tgtEl>
                                        <p:attrNameLst>
                                          <p:attrName>ppt_x</p:attrName>
                                        </p:attrNameLst>
                                      </p:cBhvr>
                                      <p:tavLst>
                                        <p:tav tm="0">
                                          <p:val>
                                            <p:strVal val="#ppt_x"/>
                                          </p:val>
                                        </p:tav>
                                        <p:tav tm="100000">
                                          <p:val>
                                            <p:strVal val="#ppt_x"/>
                                          </p:val>
                                        </p:tav>
                                      </p:tavLst>
                                    </p:anim>
                                    <p:anim calcmode="lin" valueType="num">
                                      <p:cBhvr>
                                        <p:cTn id="20" dur="2000" fill="hold"/>
                                        <p:tgtEl>
                                          <p:spTgt spid="8"/>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2000"/>
                                        <p:tgtEl>
                                          <p:spTgt spid="10"/>
                                        </p:tgtEl>
                                      </p:cBhvr>
                                    </p:animEffect>
                                    <p:anim calcmode="lin" valueType="num">
                                      <p:cBhvr>
                                        <p:cTn id="25" dur="2000" fill="hold"/>
                                        <p:tgtEl>
                                          <p:spTgt spid="10"/>
                                        </p:tgtEl>
                                        <p:attrNameLst>
                                          <p:attrName>ppt_x</p:attrName>
                                        </p:attrNameLst>
                                      </p:cBhvr>
                                      <p:tavLst>
                                        <p:tav tm="0">
                                          <p:val>
                                            <p:strVal val="#ppt_x"/>
                                          </p:val>
                                        </p:tav>
                                        <p:tav tm="100000">
                                          <p:val>
                                            <p:strVal val="#ppt_x"/>
                                          </p:val>
                                        </p:tav>
                                      </p:tavLst>
                                    </p:anim>
                                    <p:anim calcmode="lin" valueType="num">
                                      <p:cBhvr>
                                        <p:cTn id="26" dur="2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500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2000"/>
                                        <p:tgtEl>
                                          <p:spTgt spid="9"/>
                                        </p:tgtEl>
                                      </p:cBhvr>
                                    </p:animEffect>
                                    <p:anim calcmode="lin" valueType="num">
                                      <p:cBhvr>
                                        <p:cTn id="31" dur="2000" fill="hold"/>
                                        <p:tgtEl>
                                          <p:spTgt spid="9"/>
                                        </p:tgtEl>
                                        <p:attrNameLst>
                                          <p:attrName>ppt_x</p:attrName>
                                        </p:attrNameLst>
                                      </p:cBhvr>
                                      <p:tavLst>
                                        <p:tav tm="0">
                                          <p:val>
                                            <p:strVal val="#ppt_x"/>
                                          </p:val>
                                        </p:tav>
                                        <p:tav tm="100000">
                                          <p:val>
                                            <p:strVal val="#ppt_x"/>
                                          </p:val>
                                        </p:tav>
                                      </p:tavLst>
                                    </p:anim>
                                    <p:anim calcmode="lin" valueType="num">
                                      <p:cBhvr>
                                        <p:cTn id="32" dur="2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7000"/>
                            </p:stCondLst>
                            <p:childTnLst>
                              <p:par>
                                <p:cTn id="34" presetID="42"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2000"/>
                                        <p:tgtEl>
                                          <p:spTgt spid="11"/>
                                        </p:tgtEl>
                                      </p:cBhvr>
                                    </p:animEffect>
                                    <p:anim calcmode="lin" valueType="num">
                                      <p:cBhvr>
                                        <p:cTn id="37" dur="2000" fill="hold"/>
                                        <p:tgtEl>
                                          <p:spTgt spid="11"/>
                                        </p:tgtEl>
                                        <p:attrNameLst>
                                          <p:attrName>ppt_x</p:attrName>
                                        </p:attrNameLst>
                                      </p:cBhvr>
                                      <p:tavLst>
                                        <p:tav tm="0">
                                          <p:val>
                                            <p:strVal val="#ppt_x"/>
                                          </p:val>
                                        </p:tav>
                                        <p:tav tm="100000">
                                          <p:val>
                                            <p:strVal val="#ppt_x"/>
                                          </p:val>
                                        </p:tav>
                                      </p:tavLst>
                                    </p:anim>
                                    <p:anim calcmode="lin" valueType="num">
                                      <p:cBhvr>
                                        <p:cTn id="38" dur="2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8"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B72160-E7F1-4821-8F79-045968978B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1616"/>
            <a:ext cx="12192000" cy="5534681"/>
          </a:xfrm>
          <a:prstGeom prst="rect">
            <a:avLst/>
          </a:prstGeom>
        </p:spPr>
      </p:pic>
      <p:sp>
        <p:nvSpPr>
          <p:cNvPr id="3" name="Cloud Callout 19">
            <a:extLst>
              <a:ext uri="{FF2B5EF4-FFF2-40B4-BE49-F238E27FC236}">
                <a16:creationId xmlns:a16="http://schemas.microsoft.com/office/drawing/2014/main" id="{7D9DBC7E-665A-4E7E-B007-280B3B643CFB}"/>
              </a:ext>
            </a:extLst>
          </p:cNvPr>
          <p:cNvSpPr/>
          <p:nvPr/>
        </p:nvSpPr>
        <p:spPr>
          <a:xfrm>
            <a:off x="2928578" y="319336"/>
            <a:ext cx="3824560" cy="2264473"/>
          </a:xfrm>
          <a:prstGeom prst="cloudCallout">
            <a:avLst>
              <a:gd name="adj1" fmla="val 41121"/>
              <a:gd name="adj2" fmla="val 51487"/>
            </a:avLst>
          </a:prstGeom>
          <a:solidFill>
            <a:srgbClr val="2DA33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C’est toujours les mêmes restaurants pour nos tickets, je suis fatigué de ne pas avoir le choix</a:t>
            </a:r>
            <a:endParaRPr lang="fr-FR" sz="2400" b="1" dirty="0">
              <a:solidFill>
                <a:schemeClr val="tx1"/>
              </a:solidFill>
            </a:endParaRPr>
          </a:p>
        </p:txBody>
      </p:sp>
      <p:sp>
        <p:nvSpPr>
          <p:cNvPr id="4" name="Cloud Callout 17">
            <a:extLst>
              <a:ext uri="{FF2B5EF4-FFF2-40B4-BE49-F238E27FC236}">
                <a16:creationId xmlns:a16="http://schemas.microsoft.com/office/drawing/2014/main" id="{1A569E09-7349-4D48-8D55-65F3562A2B1A}"/>
              </a:ext>
            </a:extLst>
          </p:cNvPr>
          <p:cNvSpPr/>
          <p:nvPr/>
        </p:nvSpPr>
        <p:spPr>
          <a:xfrm>
            <a:off x="44678" y="711824"/>
            <a:ext cx="3132866" cy="2417084"/>
          </a:xfrm>
          <a:prstGeom prst="cloudCallout">
            <a:avLst>
              <a:gd name="adj1" fmla="val 47810"/>
              <a:gd name="adj2" fmla="val 41058"/>
            </a:avLst>
          </a:prstGeom>
          <a:solidFill>
            <a:srgbClr val="2DA33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Les amis, on mange quoi aujourd’hui? </a:t>
            </a:r>
          </a:p>
        </p:txBody>
      </p:sp>
      <p:sp>
        <p:nvSpPr>
          <p:cNvPr id="5" name="TextBox 4">
            <a:extLst>
              <a:ext uri="{FF2B5EF4-FFF2-40B4-BE49-F238E27FC236}">
                <a16:creationId xmlns:a16="http://schemas.microsoft.com/office/drawing/2014/main" id="{2D773FF0-A185-4DCE-9DFE-32F54D0FB152}"/>
              </a:ext>
            </a:extLst>
          </p:cNvPr>
          <p:cNvSpPr txBox="1"/>
          <p:nvPr/>
        </p:nvSpPr>
        <p:spPr>
          <a:xfrm>
            <a:off x="4030535" y="1088898"/>
            <a:ext cx="184731" cy="369332"/>
          </a:xfrm>
          <a:prstGeom prst="rect">
            <a:avLst/>
          </a:prstGeom>
          <a:noFill/>
        </p:spPr>
        <p:txBody>
          <a:bodyPr wrap="none" rtlCol="0">
            <a:spAutoFit/>
          </a:bodyPr>
          <a:lstStyle/>
          <a:p>
            <a:endParaRPr lang="fr-FR" dirty="0">
              <a:solidFill>
                <a:prstClr val="black"/>
              </a:solidFill>
            </a:endParaRPr>
          </a:p>
        </p:txBody>
      </p:sp>
      <p:sp>
        <p:nvSpPr>
          <p:cNvPr id="8" name="Cloud Callout 20">
            <a:extLst>
              <a:ext uri="{FF2B5EF4-FFF2-40B4-BE49-F238E27FC236}">
                <a16:creationId xmlns:a16="http://schemas.microsoft.com/office/drawing/2014/main" id="{C802FC72-59BC-4E46-9412-9D767D0DCF8B}"/>
              </a:ext>
            </a:extLst>
          </p:cNvPr>
          <p:cNvSpPr/>
          <p:nvPr/>
        </p:nvSpPr>
        <p:spPr>
          <a:xfrm>
            <a:off x="8242392" y="71543"/>
            <a:ext cx="3949608" cy="3132866"/>
          </a:xfrm>
          <a:prstGeom prst="cloudCallout">
            <a:avLst>
              <a:gd name="adj1" fmla="val -45253"/>
              <a:gd name="adj2" fmla="val 27900"/>
            </a:avLst>
          </a:prstGeom>
          <a:solidFill>
            <a:srgbClr val="2DA33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Pareil pour les cartes cadeaux, je ne sais pas quoi acheter avec… toujours les mêmes commerçants</a:t>
            </a:r>
          </a:p>
        </p:txBody>
      </p:sp>
      <p:sp>
        <p:nvSpPr>
          <p:cNvPr id="9" name="Cloud Callout 20">
            <a:extLst>
              <a:ext uri="{FF2B5EF4-FFF2-40B4-BE49-F238E27FC236}">
                <a16:creationId xmlns:a16="http://schemas.microsoft.com/office/drawing/2014/main" id="{8F0EFCAD-B467-47D2-944A-1DFB415E7CB9}"/>
              </a:ext>
            </a:extLst>
          </p:cNvPr>
          <p:cNvSpPr/>
          <p:nvPr/>
        </p:nvSpPr>
        <p:spPr>
          <a:xfrm>
            <a:off x="5963190" y="4126353"/>
            <a:ext cx="5629061" cy="2169944"/>
          </a:xfrm>
          <a:prstGeom prst="cloudCallout">
            <a:avLst>
              <a:gd name="adj1" fmla="val -35953"/>
              <a:gd name="adj2" fmla="val -62547"/>
            </a:avLst>
          </a:prstGeom>
          <a:solidFill>
            <a:srgbClr val="2DA33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La dernière fois j’étais en déplacement et la seule station qui pouvait accepter ma carte carburant était à plus de 50Km : résultat panne sèche</a:t>
            </a:r>
          </a:p>
        </p:txBody>
      </p:sp>
      <p:sp>
        <p:nvSpPr>
          <p:cNvPr id="10" name="Cloud Callout 20">
            <a:extLst>
              <a:ext uri="{FF2B5EF4-FFF2-40B4-BE49-F238E27FC236}">
                <a16:creationId xmlns:a16="http://schemas.microsoft.com/office/drawing/2014/main" id="{09B2F4F6-A77E-48B2-ADB1-A277F659C076}"/>
              </a:ext>
            </a:extLst>
          </p:cNvPr>
          <p:cNvSpPr/>
          <p:nvPr/>
        </p:nvSpPr>
        <p:spPr>
          <a:xfrm>
            <a:off x="1163514" y="4674610"/>
            <a:ext cx="3530128" cy="1621687"/>
          </a:xfrm>
          <a:prstGeom prst="cloudCallout">
            <a:avLst>
              <a:gd name="adj1" fmla="val 40029"/>
              <a:gd name="adj2" fmla="val -111864"/>
            </a:avLst>
          </a:prstGeom>
          <a:solidFill>
            <a:srgbClr val="2DA33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Je préfère payer de ma poche et me faire plaisir</a:t>
            </a:r>
            <a:endParaRPr lang="fr-FR" sz="2400" b="1" dirty="0">
              <a:solidFill>
                <a:schemeClr val="tx1"/>
              </a:solidFill>
            </a:endParaRPr>
          </a:p>
        </p:txBody>
      </p:sp>
      <p:grpSp>
        <p:nvGrpSpPr>
          <p:cNvPr id="11" name="Group 10">
            <a:extLst>
              <a:ext uri="{FF2B5EF4-FFF2-40B4-BE49-F238E27FC236}">
                <a16:creationId xmlns:a16="http://schemas.microsoft.com/office/drawing/2014/main" id="{9AAA18AF-3B54-48F3-813B-6419F60E1A10}"/>
              </a:ext>
            </a:extLst>
          </p:cNvPr>
          <p:cNvGrpSpPr/>
          <p:nvPr/>
        </p:nvGrpSpPr>
        <p:grpSpPr>
          <a:xfrm>
            <a:off x="0" y="6296297"/>
            <a:ext cx="566057" cy="561703"/>
            <a:chOff x="1712261" y="6296297"/>
            <a:chExt cx="566057" cy="561703"/>
          </a:xfrm>
        </p:grpSpPr>
        <p:sp>
          <p:nvSpPr>
            <p:cNvPr id="12" name="Rectangle 11">
              <a:extLst>
                <a:ext uri="{FF2B5EF4-FFF2-40B4-BE49-F238E27FC236}">
                  <a16:creationId xmlns:a16="http://schemas.microsoft.com/office/drawing/2014/main" id="{4E21FE83-A136-4D9C-9691-951411DF666C}"/>
                </a:ext>
              </a:extLst>
            </p:cNvPr>
            <p:cNvSpPr/>
            <p:nvPr/>
          </p:nvSpPr>
          <p:spPr>
            <a:xfrm>
              <a:off x="1712261" y="6296297"/>
              <a:ext cx="566057" cy="561703"/>
            </a:xfrm>
            <a:prstGeom prst="rect">
              <a:avLst/>
            </a:prstGeom>
            <a:solidFill>
              <a:srgbClr val="FE7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ZoneTexte 20">
              <a:hlinkClick r:id="rId3" action="ppaction://hlinksldjump"/>
              <a:extLst>
                <a:ext uri="{FF2B5EF4-FFF2-40B4-BE49-F238E27FC236}">
                  <a16:creationId xmlns:a16="http://schemas.microsoft.com/office/drawing/2014/main" id="{6484F500-D662-4D45-83BA-B99F731B8369}"/>
                </a:ext>
              </a:extLst>
            </p:cNvPr>
            <p:cNvSpPr txBox="1"/>
            <p:nvPr/>
          </p:nvSpPr>
          <p:spPr>
            <a:xfrm>
              <a:off x="1804540" y="6312231"/>
              <a:ext cx="408622" cy="461665"/>
            </a:xfrm>
            <a:prstGeom prst="rect">
              <a:avLst/>
            </a:prstGeom>
            <a:noFill/>
          </p:spPr>
          <p:txBody>
            <a:bodyPr wrap="square" rtlCol="0">
              <a:spAutoFit/>
            </a:bodyPr>
            <a:lstStyle/>
            <a:p>
              <a:r>
                <a:rPr lang="fr-FR" sz="2400" b="1" dirty="0">
                  <a:solidFill>
                    <a:srgbClr val="FFFFFF"/>
                  </a:solidFill>
                  <a:latin typeface="Corbel" pitchFamily="34" charset="0"/>
                </a:rPr>
                <a:t>6</a:t>
              </a:r>
              <a:endParaRPr lang="fr-FR" sz="2000" dirty="0">
                <a:solidFill>
                  <a:srgbClr val="FFFFFF"/>
                </a:solidFill>
                <a:latin typeface="Corbel" pitchFamily="34" charset="0"/>
              </a:endParaRPr>
            </a:p>
          </p:txBody>
        </p:sp>
      </p:grpSp>
      <p:sp>
        <p:nvSpPr>
          <p:cNvPr id="6" name="Rectangle 5">
            <a:extLst>
              <a:ext uri="{FF2B5EF4-FFF2-40B4-BE49-F238E27FC236}">
                <a16:creationId xmlns:a16="http://schemas.microsoft.com/office/drawing/2014/main" id="{129C2D8B-6CCF-4050-A080-587BF3B93791}"/>
              </a:ext>
            </a:extLst>
          </p:cNvPr>
          <p:cNvSpPr/>
          <p:nvPr/>
        </p:nvSpPr>
        <p:spPr>
          <a:xfrm>
            <a:off x="0" y="-3958"/>
            <a:ext cx="12191982" cy="762115"/>
          </a:xfrm>
          <a:prstGeom prst="rect">
            <a:avLst/>
          </a:prstGeom>
          <a:solidFill>
            <a:srgbClr val="FE790E"/>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7" name="Titre 5">
            <a:extLst>
              <a:ext uri="{FF2B5EF4-FFF2-40B4-BE49-F238E27FC236}">
                <a16:creationId xmlns:a16="http://schemas.microsoft.com/office/drawing/2014/main" id="{43A9FA68-1460-474E-A0C2-38F034202943}"/>
              </a:ext>
            </a:extLst>
          </p:cNvPr>
          <p:cNvSpPr txBox="1">
            <a:spLocks/>
          </p:cNvSpPr>
          <p:nvPr/>
        </p:nvSpPr>
        <p:spPr>
          <a:xfrm>
            <a:off x="416364" y="160632"/>
            <a:ext cx="8806013" cy="468183"/>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rgbClr val="C92030"/>
                </a:solidFill>
                <a:latin typeface="+mn-lt"/>
                <a:ea typeface="+mj-ea"/>
                <a:cs typeface="+mj-cs"/>
              </a:defRPr>
            </a:lvl1pPr>
          </a:lstStyle>
          <a:p>
            <a:r>
              <a:rPr lang="fr-FR" sz="3200" b="1" dirty="0">
                <a:solidFill>
                  <a:schemeClr val="bg1"/>
                </a:solidFill>
              </a:rPr>
              <a:t>Salariés : Problème posé</a:t>
            </a:r>
          </a:p>
        </p:txBody>
      </p:sp>
    </p:spTree>
    <p:extLst>
      <p:ext uri="{BB962C8B-B14F-4D97-AF65-F5344CB8AC3E}">
        <p14:creationId xmlns:p14="http://schemas.microsoft.com/office/powerpoint/2010/main" val="3568489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500"/>
                                        <p:tgtEl>
                                          <p:spTgt spid="7"/>
                                        </p:tgtEl>
                                      </p:cBhvr>
                                    </p:animEffect>
                                    <p:anim calcmode="lin" valueType="num">
                                      <p:cBhvr>
                                        <p:cTn id="13" dur="1500" fill="hold"/>
                                        <p:tgtEl>
                                          <p:spTgt spid="7"/>
                                        </p:tgtEl>
                                        <p:attrNameLst>
                                          <p:attrName>ppt_x</p:attrName>
                                        </p:attrNameLst>
                                      </p:cBhvr>
                                      <p:tavLst>
                                        <p:tav tm="0">
                                          <p:val>
                                            <p:strVal val="#ppt_x"/>
                                          </p:val>
                                        </p:tav>
                                        <p:tav tm="100000">
                                          <p:val>
                                            <p:strVal val="#ppt_x"/>
                                          </p:val>
                                        </p:tav>
                                      </p:tavLst>
                                    </p:anim>
                                    <p:anim calcmode="lin" valueType="num">
                                      <p:cBhvr>
                                        <p:cTn id="14" dur="15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anim calcmode="lin" valueType="num">
                                      <p:cBhvr>
                                        <p:cTn id="19" dur="2000" fill="hold"/>
                                        <p:tgtEl>
                                          <p:spTgt spid="4"/>
                                        </p:tgtEl>
                                        <p:attrNameLst>
                                          <p:attrName>ppt_x</p:attrName>
                                        </p:attrNameLst>
                                      </p:cBhvr>
                                      <p:tavLst>
                                        <p:tav tm="0">
                                          <p:val>
                                            <p:strVal val="#ppt_x"/>
                                          </p:val>
                                        </p:tav>
                                        <p:tav tm="100000">
                                          <p:val>
                                            <p:strVal val="#ppt_x"/>
                                          </p:val>
                                        </p:tav>
                                      </p:tavLst>
                                    </p:anim>
                                    <p:anim calcmode="lin" valueType="num">
                                      <p:cBhvr>
                                        <p:cTn id="20" dur="2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3500"/>
                            </p:stCondLst>
                            <p:childTnLst>
                              <p:par>
                                <p:cTn id="22" presetID="42"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2000"/>
                                        <p:tgtEl>
                                          <p:spTgt spid="3"/>
                                        </p:tgtEl>
                                      </p:cBhvr>
                                    </p:animEffect>
                                    <p:anim calcmode="lin" valueType="num">
                                      <p:cBhvr>
                                        <p:cTn id="25" dur="2000" fill="hold"/>
                                        <p:tgtEl>
                                          <p:spTgt spid="3"/>
                                        </p:tgtEl>
                                        <p:attrNameLst>
                                          <p:attrName>ppt_x</p:attrName>
                                        </p:attrNameLst>
                                      </p:cBhvr>
                                      <p:tavLst>
                                        <p:tav tm="0">
                                          <p:val>
                                            <p:strVal val="#ppt_x"/>
                                          </p:val>
                                        </p:tav>
                                        <p:tav tm="100000">
                                          <p:val>
                                            <p:strVal val="#ppt_x"/>
                                          </p:val>
                                        </p:tav>
                                      </p:tavLst>
                                    </p:anim>
                                    <p:anim calcmode="lin" valueType="num">
                                      <p:cBhvr>
                                        <p:cTn id="26" dur="2000" fill="hold"/>
                                        <p:tgtEl>
                                          <p:spTgt spid="3"/>
                                        </p:tgtEl>
                                        <p:attrNameLst>
                                          <p:attrName>ppt_y</p:attrName>
                                        </p:attrNameLst>
                                      </p:cBhvr>
                                      <p:tavLst>
                                        <p:tav tm="0">
                                          <p:val>
                                            <p:strVal val="#ppt_y+.1"/>
                                          </p:val>
                                        </p:tav>
                                        <p:tav tm="100000">
                                          <p:val>
                                            <p:strVal val="#ppt_y"/>
                                          </p:val>
                                        </p:tav>
                                      </p:tavLst>
                                    </p:anim>
                                  </p:childTnLst>
                                </p:cTn>
                              </p:par>
                            </p:childTnLst>
                          </p:cTn>
                        </p:par>
                        <p:par>
                          <p:cTn id="27" fill="hold">
                            <p:stCondLst>
                              <p:cond delay="5500"/>
                            </p:stCondLst>
                            <p:childTnLst>
                              <p:par>
                                <p:cTn id="28" presetID="42"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000"/>
                                        <p:tgtEl>
                                          <p:spTgt spid="8"/>
                                        </p:tgtEl>
                                      </p:cBhvr>
                                    </p:animEffect>
                                    <p:anim calcmode="lin" valueType="num">
                                      <p:cBhvr>
                                        <p:cTn id="31" dur="2000" fill="hold"/>
                                        <p:tgtEl>
                                          <p:spTgt spid="8"/>
                                        </p:tgtEl>
                                        <p:attrNameLst>
                                          <p:attrName>ppt_x</p:attrName>
                                        </p:attrNameLst>
                                      </p:cBhvr>
                                      <p:tavLst>
                                        <p:tav tm="0">
                                          <p:val>
                                            <p:strVal val="#ppt_x"/>
                                          </p:val>
                                        </p:tav>
                                        <p:tav tm="100000">
                                          <p:val>
                                            <p:strVal val="#ppt_x"/>
                                          </p:val>
                                        </p:tav>
                                      </p:tavLst>
                                    </p:anim>
                                    <p:anim calcmode="lin" valueType="num">
                                      <p:cBhvr>
                                        <p:cTn id="32" dur="200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7500"/>
                            </p:stCondLst>
                            <p:childTnLst>
                              <p:par>
                                <p:cTn id="34" presetID="42"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2000"/>
                                        <p:tgtEl>
                                          <p:spTgt spid="10"/>
                                        </p:tgtEl>
                                      </p:cBhvr>
                                    </p:animEffect>
                                    <p:anim calcmode="lin" valueType="num">
                                      <p:cBhvr>
                                        <p:cTn id="37" dur="2000" fill="hold"/>
                                        <p:tgtEl>
                                          <p:spTgt spid="10"/>
                                        </p:tgtEl>
                                        <p:attrNameLst>
                                          <p:attrName>ppt_x</p:attrName>
                                        </p:attrNameLst>
                                      </p:cBhvr>
                                      <p:tavLst>
                                        <p:tav tm="0">
                                          <p:val>
                                            <p:strVal val="#ppt_x"/>
                                          </p:val>
                                        </p:tav>
                                        <p:tav tm="100000">
                                          <p:val>
                                            <p:strVal val="#ppt_x"/>
                                          </p:val>
                                        </p:tav>
                                      </p:tavLst>
                                    </p:anim>
                                    <p:anim calcmode="lin" valueType="num">
                                      <p:cBhvr>
                                        <p:cTn id="38" dur="2000" fill="hold"/>
                                        <p:tgtEl>
                                          <p:spTgt spid="10"/>
                                        </p:tgtEl>
                                        <p:attrNameLst>
                                          <p:attrName>ppt_y</p:attrName>
                                        </p:attrNameLst>
                                      </p:cBhvr>
                                      <p:tavLst>
                                        <p:tav tm="0">
                                          <p:val>
                                            <p:strVal val="#ppt_y+.1"/>
                                          </p:val>
                                        </p:tav>
                                        <p:tav tm="100000">
                                          <p:val>
                                            <p:strVal val="#ppt_y"/>
                                          </p:val>
                                        </p:tav>
                                      </p:tavLst>
                                    </p:anim>
                                  </p:childTnLst>
                                </p:cTn>
                              </p:par>
                            </p:childTnLst>
                          </p:cTn>
                        </p:par>
                        <p:par>
                          <p:cTn id="39" fill="hold">
                            <p:stCondLst>
                              <p:cond delay="9500"/>
                            </p:stCondLst>
                            <p:childTnLst>
                              <p:par>
                                <p:cTn id="40" presetID="42" presetClass="entr" presetSubtype="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2000"/>
                                        <p:tgtEl>
                                          <p:spTgt spid="9"/>
                                        </p:tgtEl>
                                      </p:cBhvr>
                                    </p:animEffect>
                                    <p:anim calcmode="lin" valueType="num">
                                      <p:cBhvr>
                                        <p:cTn id="43" dur="2000" fill="hold"/>
                                        <p:tgtEl>
                                          <p:spTgt spid="9"/>
                                        </p:tgtEl>
                                        <p:attrNameLst>
                                          <p:attrName>ppt_x</p:attrName>
                                        </p:attrNameLst>
                                      </p:cBhvr>
                                      <p:tavLst>
                                        <p:tav tm="0">
                                          <p:val>
                                            <p:strVal val="#ppt_x"/>
                                          </p:val>
                                        </p:tav>
                                        <p:tav tm="100000">
                                          <p:val>
                                            <p:strVal val="#ppt_x"/>
                                          </p:val>
                                        </p:tav>
                                      </p:tavLst>
                                    </p:anim>
                                    <p:anim calcmode="lin" valueType="num">
                                      <p:cBhvr>
                                        <p:cTn id="44"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9" grpId="0" animBg="1"/>
      <p:bldP spid="10" grpId="0" animBg="1"/>
      <p:bldP spid="6" grpId="0" animBg="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2D0D441-6CEC-40F1-9510-EE606EC501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55710"/>
            <a:ext cx="12192000" cy="5540587"/>
          </a:xfrm>
          <a:prstGeom prst="rect">
            <a:avLst/>
          </a:prstGeom>
        </p:spPr>
      </p:pic>
      <p:sp>
        <p:nvSpPr>
          <p:cNvPr id="3" name="TextBox 2">
            <a:extLst>
              <a:ext uri="{FF2B5EF4-FFF2-40B4-BE49-F238E27FC236}">
                <a16:creationId xmlns:a16="http://schemas.microsoft.com/office/drawing/2014/main" id="{ACD88FA9-D3C0-4D93-B262-80B7DB57D69A}"/>
              </a:ext>
            </a:extLst>
          </p:cNvPr>
          <p:cNvSpPr txBox="1"/>
          <p:nvPr/>
        </p:nvSpPr>
        <p:spPr>
          <a:xfrm>
            <a:off x="4030535" y="1088898"/>
            <a:ext cx="184731" cy="369332"/>
          </a:xfrm>
          <a:prstGeom prst="rect">
            <a:avLst/>
          </a:prstGeom>
          <a:noFill/>
        </p:spPr>
        <p:txBody>
          <a:bodyPr wrap="none" rtlCol="0">
            <a:spAutoFit/>
          </a:bodyPr>
          <a:lstStyle/>
          <a:p>
            <a:endParaRPr lang="fr-FR" dirty="0">
              <a:solidFill>
                <a:prstClr val="black"/>
              </a:solidFill>
            </a:endParaRPr>
          </a:p>
        </p:txBody>
      </p:sp>
      <p:sp>
        <p:nvSpPr>
          <p:cNvPr id="6" name="Cloud Callout 26">
            <a:extLst>
              <a:ext uri="{FF2B5EF4-FFF2-40B4-BE49-F238E27FC236}">
                <a16:creationId xmlns:a16="http://schemas.microsoft.com/office/drawing/2014/main" id="{9D10840C-DEC5-483C-9A83-C9F1816B0EA1}"/>
              </a:ext>
            </a:extLst>
          </p:cNvPr>
          <p:cNvSpPr/>
          <p:nvPr/>
        </p:nvSpPr>
        <p:spPr>
          <a:xfrm>
            <a:off x="0" y="933076"/>
            <a:ext cx="3057210" cy="2255643"/>
          </a:xfrm>
          <a:prstGeom prst="cloudCallout">
            <a:avLst>
              <a:gd name="adj1" fmla="val -15608"/>
              <a:gd name="adj2" fmla="val 57869"/>
            </a:avLst>
          </a:prstGeom>
          <a:solidFill>
            <a:srgbClr val="B6B0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Cartes cadeaux, vraiment je n’en accepterai plus</a:t>
            </a:r>
            <a:endParaRPr lang="fr-FR" sz="2400" b="1" dirty="0">
              <a:solidFill>
                <a:schemeClr val="tx1"/>
              </a:solidFill>
            </a:endParaRPr>
          </a:p>
        </p:txBody>
      </p:sp>
      <p:sp>
        <p:nvSpPr>
          <p:cNvPr id="7" name="Cloud Callout 28">
            <a:extLst>
              <a:ext uri="{FF2B5EF4-FFF2-40B4-BE49-F238E27FC236}">
                <a16:creationId xmlns:a16="http://schemas.microsoft.com/office/drawing/2014/main" id="{E643E6D7-50CC-49FA-A2AA-B9FC8B8B4CE3}"/>
              </a:ext>
            </a:extLst>
          </p:cNvPr>
          <p:cNvSpPr/>
          <p:nvPr/>
        </p:nvSpPr>
        <p:spPr>
          <a:xfrm>
            <a:off x="7179385" y="451449"/>
            <a:ext cx="4983117" cy="2638697"/>
          </a:xfrm>
          <a:prstGeom prst="cloudCallout">
            <a:avLst>
              <a:gd name="adj1" fmla="val -31950"/>
              <a:gd name="adj2" fmla="val 48723"/>
            </a:avLst>
          </a:prstGeom>
          <a:solidFill>
            <a:srgbClr val="B6B0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Carte restaurant : j’en peux plus : on est en Octobre et j’ai pas encore encaissé les tickets du mois d’Août. Je vais arrêter les frais.</a:t>
            </a:r>
            <a:endParaRPr lang="fr-FR" sz="2400" b="1" dirty="0">
              <a:solidFill>
                <a:schemeClr val="tx1"/>
              </a:solidFill>
            </a:endParaRPr>
          </a:p>
        </p:txBody>
      </p:sp>
      <p:sp>
        <p:nvSpPr>
          <p:cNvPr id="9" name="Cloud Callout 29">
            <a:extLst>
              <a:ext uri="{FF2B5EF4-FFF2-40B4-BE49-F238E27FC236}">
                <a16:creationId xmlns:a16="http://schemas.microsoft.com/office/drawing/2014/main" id="{8633978C-E83C-4A48-A7D8-4904A69A2990}"/>
              </a:ext>
            </a:extLst>
          </p:cNvPr>
          <p:cNvSpPr/>
          <p:nvPr/>
        </p:nvSpPr>
        <p:spPr>
          <a:xfrm>
            <a:off x="2380911" y="739776"/>
            <a:ext cx="4909122" cy="1945931"/>
          </a:xfrm>
          <a:prstGeom prst="cloudCallout">
            <a:avLst>
              <a:gd name="adj1" fmla="val -14821"/>
              <a:gd name="adj2" fmla="val 60013"/>
            </a:avLst>
          </a:prstGeom>
          <a:solidFill>
            <a:srgbClr val="B6B0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10 cartes perdues et on me dit qu’il y en a 2 qui sont falsifiées : je viens de perdre du chiffre d’affaire</a:t>
            </a:r>
          </a:p>
        </p:txBody>
      </p:sp>
      <p:grpSp>
        <p:nvGrpSpPr>
          <p:cNvPr id="13" name="Group 12">
            <a:extLst>
              <a:ext uri="{FF2B5EF4-FFF2-40B4-BE49-F238E27FC236}">
                <a16:creationId xmlns:a16="http://schemas.microsoft.com/office/drawing/2014/main" id="{FA30FA64-8775-4328-9954-3DCD770F60DD}"/>
              </a:ext>
            </a:extLst>
          </p:cNvPr>
          <p:cNvGrpSpPr/>
          <p:nvPr/>
        </p:nvGrpSpPr>
        <p:grpSpPr>
          <a:xfrm>
            <a:off x="0" y="6296297"/>
            <a:ext cx="566057" cy="561703"/>
            <a:chOff x="1712261" y="6296297"/>
            <a:chExt cx="566057" cy="561703"/>
          </a:xfrm>
        </p:grpSpPr>
        <p:sp>
          <p:nvSpPr>
            <p:cNvPr id="14" name="Rectangle 13">
              <a:extLst>
                <a:ext uri="{FF2B5EF4-FFF2-40B4-BE49-F238E27FC236}">
                  <a16:creationId xmlns:a16="http://schemas.microsoft.com/office/drawing/2014/main" id="{41E95523-57CB-408B-89F0-9A74242FFD67}"/>
                </a:ext>
              </a:extLst>
            </p:cNvPr>
            <p:cNvSpPr/>
            <p:nvPr/>
          </p:nvSpPr>
          <p:spPr>
            <a:xfrm>
              <a:off x="1712261" y="6296297"/>
              <a:ext cx="566057" cy="561703"/>
            </a:xfrm>
            <a:prstGeom prst="rect">
              <a:avLst/>
            </a:prstGeom>
            <a:solidFill>
              <a:srgbClr val="FE7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ZoneTexte 20">
              <a:hlinkClick r:id="rId3" action="ppaction://hlinksldjump"/>
              <a:extLst>
                <a:ext uri="{FF2B5EF4-FFF2-40B4-BE49-F238E27FC236}">
                  <a16:creationId xmlns:a16="http://schemas.microsoft.com/office/drawing/2014/main" id="{4B1FF9F8-6327-491A-BE3D-8C21A72E1028}"/>
                </a:ext>
              </a:extLst>
            </p:cNvPr>
            <p:cNvSpPr txBox="1"/>
            <p:nvPr/>
          </p:nvSpPr>
          <p:spPr>
            <a:xfrm>
              <a:off x="1804540" y="6312231"/>
              <a:ext cx="408622" cy="461665"/>
            </a:xfrm>
            <a:prstGeom prst="rect">
              <a:avLst/>
            </a:prstGeom>
            <a:noFill/>
          </p:spPr>
          <p:txBody>
            <a:bodyPr wrap="square" rtlCol="0">
              <a:spAutoFit/>
            </a:bodyPr>
            <a:lstStyle/>
            <a:p>
              <a:r>
                <a:rPr lang="fr-FR" sz="2400" b="1" dirty="0">
                  <a:solidFill>
                    <a:srgbClr val="FFFFFF"/>
                  </a:solidFill>
                  <a:latin typeface="Corbel" pitchFamily="34" charset="0"/>
                </a:rPr>
                <a:t>7</a:t>
              </a:r>
              <a:endParaRPr lang="fr-FR" sz="2000" dirty="0">
                <a:solidFill>
                  <a:srgbClr val="FFFFFF"/>
                </a:solidFill>
                <a:latin typeface="Corbel" pitchFamily="34" charset="0"/>
              </a:endParaRPr>
            </a:p>
          </p:txBody>
        </p:sp>
      </p:grpSp>
      <p:sp>
        <p:nvSpPr>
          <p:cNvPr id="4" name="Rectangle 3">
            <a:extLst>
              <a:ext uri="{FF2B5EF4-FFF2-40B4-BE49-F238E27FC236}">
                <a16:creationId xmlns:a16="http://schemas.microsoft.com/office/drawing/2014/main" id="{DB2F0721-644B-4440-9FD9-8126BD2D06E5}"/>
              </a:ext>
            </a:extLst>
          </p:cNvPr>
          <p:cNvSpPr/>
          <p:nvPr/>
        </p:nvSpPr>
        <p:spPr>
          <a:xfrm>
            <a:off x="0" y="-3958"/>
            <a:ext cx="12191982" cy="762115"/>
          </a:xfrm>
          <a:prstGeom prst="rect">
            <a:avLst/>
          </a:prstGeom>
          <a:solidFill>
            <a:srgbClr val="FE790E"/>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Titre 5">
            <a:extLst>
              <a:ext uri="{FF2B5EF4-FFF2-40B4-BE49-F238E27FC236}">
                <a16:creationId xmlns:a16="http://schemas.microsoft.com/office/drawing/2014/main" id="{EE2A0007-3F15-4298-9D95-BD935FFC6E9D}"/>
              </a:ext>
            </a:extLst>
          </p:cNvPr>
          <p:cNvSpPr txBox="1">
            <a:spLocks/>
          </p:cNvSpPr>
          <p:nvPr/>
        </p:nvSpPr>
        <p:spPr>
          <a:xfrm>
            <a:off x="416364" y="160632"/>
            <a:ext cx="8353167" cy="468183"/>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rgbClr val="C92030"/>
                </a:solidFill>
                <a:latin typeface="+mn-lt"/>
                <a:ea typeface="+mj-ea"/>
                <a:cs typeface="+mj-cs"/>
              </a:defRPr>
            </a:lvl1pPr>
          </a:lstStyle>
          <a:p>
            <a:r>
              <a:rPr lang="fr-FR" sz="3200" b="1" dirty="0">
                <a:solidFill>
                  <a:schemeClr val="bg1"/>
                </a:solidFill>
              </a:rPr>
              <a:t>Commerçants : Problème posé</a:t>
            </a:r>
          </a:p>
        </p:txBody>
      </p:sp>
    </p:spTree>
    <p:extLst>
      <p:ext uri="{BB962C8B-B14F-4D97-AF65-F5344CB8AC3E}">
        <p14:creationId xmlns:p14="http://schemas.microsoft.com/office/powerpoint/2010/main" val="348044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anim calcmode="lin" valueType="num">
                                      <p:cBhvr>
                                        <p:cTn id="19" dur="2000" fill="hold"/>
                                        <p:tgtEl>
                                          <p:spTgt spid="6"/>
                                        </p:tgtEl>
                                        <p:attrNameLst>
                                          <p:attrName>ppt_x</p:attrName>
                                        </p:attrNameLst>
                                      </p:cBhvr>
                                      <p:tavLst>
                                        <p:tav tm="0">
                                          <p:val>
                                            <p:strVal val="#ppt_x"/>
                                          </p:val>
                                        </p:tav>
                                        <p:tav tm="100000">
                                          <p:val>
                                            <p:strVal val="#ppt_x"/>
                                          </p:val>
                                        </p:tav>
                                      </p:tavLst>
                                    </p:anim>
                                    <p:anim calcmode="lin" valueType="num">
                                      <p:cBhvr>
                                        <p:cTn id="20" dur="2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000"/>
                                        <p:tgtEl>
                                          <p:spTgt spid="7"/>
                                        </p:tgtEl>
                                      </p:cBhvr>
                                    </p:animEffect>
                                    <p:anim calcmode="lin" valueType="num">
                                      <p:cBhvr>
                                        <p:cTn id="25" dur="2000" fill="hold"/>
                                        <p:tgtEl>
                                          <p:spTgt spid="7"/>
                                        </p:tgtEl>
                                        <p:attrNameLst>
                                          <p:attrName>ppt_x</p:attrName>
                                        </p:attrNameLst>
                                      </p:cBhvr>
                                      <p:tavLst>
                                        <p:tav tm="0">
                                          <p:val>
                                            <p:strVal val="#ppt_x"/>
                                          </p:val>
                                        </p:tav>
                                        <p:tav tm="100000">
                                          <p:val>
                                            <p:strVal val="#ppt_x"/>
                                          </p:val>
                                        </p:tav>
                                      </p:tavLst>
                                    </p:anim>
                                    <p:anim calcmode="lin" valueType="num">
                                      <p:cBhvr>
                                        <p:cTn id="26" dur="20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500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2000"/>
                                        <p:tgtEl>
                                          <p:spTgt spid="9"/>
                                        </p:tgtEl>
                                      </p:cBhvr>
                                    </p:animEffect>
                                    <p:anim calcmode="lin" valueType="num">
                                      <p:cBhvr>
                                        <p:cTn id="31" dur="2000" fill="hold"/>
                                        <p:tgtEl>
                                          <p:spTgt spid="9"/>
                                        </p:tgtEl>
                                        <p:attrNameLst>
                                          <p:attrName>ppt_x</p:attrName>
                                        </p:attrNameLst>
                                      </p:cBhvr>
                                      <p:tavLst>
                                        <p:tav tm="0">
                                          <p:val>
                                            <p:strVal val="#ppt_x"/>
                                          </p:val>
                                        </p:tav>
                                        <p:tav tm="100000">
                                          <p:val>
                                            <p:strVal val="#ppt_x"/>
                                          </p:val>
                                        </p:tav>
                                      </p:tavLst>
                                    </p:anim>
                                    <p:anim calcmode="lin" valueType="num">
                                      <p:cBhvr>
                                        <p:cTn id="32"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4" grpId="0" animBg="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60DB06E-1C48-4C0F-9539-518AF0D849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624" y="2918091"/>
            <a:ext cx="3819258" cy="3819258"/>
          </a:xfrm>
          <a:prstGeom prst="rect">
            <a:avLst/>
          </a:prstGeom>
        </p:spPr>
      </p:pic>
      <p:sp>
        <p:nvSpPr>
          <p:cNvPr id="12" name="Cloud Callout 27">
            <a:extLst>
              <a:ext uri="{FF2B5EF4-FFF2-40B4-BE49-F238E27FC236}">
                <a16:creationId xmlns:a16="http://schemas.microsoft.com/office/drawing/2014/main" id="{D96D3426-6230-48FB-97E8-2986A5155BA9}"/>
              </a:ext>
            </a:extLst>
          </p:cNvPr>
          <p:cNvSpPr/>
          <p:nvPr/>
        </p:nvSpPr>
        <p:spPr>
          <a:xfrm>
            <a:off x="2853639" y="3473903"/>
            <a:ext cx="4881011" cy="2985619"/>
          </a:xfrm>
          <a:prstGeom prst="cloudCallout">
            <a:avLst>
              <a:gd name="adj1" fmla="val -56059"/>
              <a:gd name="adj2" fmla="val 34915"/>
            </a:avLst>
          </a:prstGeom>
          <a:solidFill>
            <a:srgbClr val="A7D4F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Mais nous devons faire les réconciliations de compte </a:t>
            </a:r>
            <a:r>
              <a:rPr lang="fr-FR" b="1" dirty="0">
                <a:solidFill>
                  <a:schemeClr val="tx1"/>
                </a:solidFill>
              </a:rPr>
              <a:t>manuellement</a:t>
            </a:r>
            <a:r>
              <a:rPr lang="fr-FR" dirty="0">
                <a:solidFill>
                  <a:prstClr val="white"/>
                </a:solidFill>
              </a:rPr>
              <a:t> pour limiter les fraudes et nous devons également gérer les délais avec les imprimeurs…</a:t>
            </a:r>
          </a:p>
        </p:txBody>
      </p:sp>
      <p:sp>
        <p:nvSpPr>
          <p:cNvPr id="10" name="Cloud Callout 27">
            <a:extLst>
              <a:ext uri="{FF2B5EF4-FFF2-40B4-BE49-F238E27FC236}">
                <a16:creationId xmlns:a16="http://schemas.microsoft.com/office/drawing/2014/main" id="{63F9F3DA-347A-4389-9B02-E9E2BC8A1B7A}"/>
              </a:ext>
            </a:extLst>
          </p:cNvPr>
          <p:cNvSpPr/>
          <p:nvPr/>
        </p:nvSpPr>
        <p:spPr>
          <a:xfrm>
            <a:off x="6627667" y="3002388"/>
            <a:ext cx="5564333" cy="2676088"/>
          </a:xfrm>
          <a:prstGeom prst="cloudCallout">
            <a:avLst>
              <a:gd name="adj1" fmla="val 20720"/>
              <a:gd name="adj2" fmla="val -60684"/>
            </a:avLst>
          </a:prstGeom>
          <a:solidFill>
            <a:srgbClr val="A7D4F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prstClr val="white"/>
                </a:solidFill>
              </a:rPr>
              <a:t>Finalement les collaborateurs se plaignent du choix mais on n’arrive pas à recruter de </a:t>
            </a:r>
            <a:r>
              <a:rPr lang="fr-FR" b="1" dirty="0">
                <a:solidFill>
                  <a:schemeClr val="tx1"/>
                </a:solidFill>
              </a:rPr>
              <a:t>nouveaux prestataires </a:t>
            </a:r>
            <a:r>
              <a:rPr lang="fr-FR" dirty="0">
                <a:solidFill>
                  <a:prstClr val="white"/>
                </a:solidFill>
              </a:rPr>
              <a:t>: ils se plaignent des </a:t>
            </a:r>
            <a:r>
              <a:rPr lang="fr-FR" b="1" dirty="0">
                <a:solidFill>
                  <a:schemeClr val="tx1"/>
                </a:solidFill>
              </a:rPr>
              <a:t>délais de remboursement </a:t>
            </a:r>
            <a:r>
              <a:rPr lang="fr-FR" dirty="0">
                <a:solidFill>
                  <a:prstClr val="white"/>
                </a:solidFill>
              </a:rPr>
              <a:t>et </a:t>
            </a:r>
            <a:r>
              <a:rPr lang="fr-FR" b="1" dirty="0">
                <a:solidFill>
                  <a:schemeClr val="tx1"/>
                </a:solidFill>
              </a:rPr>
              <a:t>des fraudes  </a:t>
            </a:r>
            <a:endParaRPr lang="fr-FR" sz="2400" b="1" dirty="0">
              <a:solidFill>
                <a:schemeClr val="tx1"/>
              </a:solidFill>
            </a:endParaRPr>
          </a:p>
        </p:txBody>
      </p:sp>
      <p:sp>
        <p:nvSpPr>
          <p:cNvPr id="9" name="Cloud Callout 28">
            <a:extLst>
              <a:ext uri="{FF2B5EF4-FFF2-40B4-BE49-F238E27FC236}">
                <a16:creationId xmlns:a16="http://schemas.microsoft.com/office/drawing/2014/main" id="{D1EF1379-BD9B-46F1-A483-352DAE8A6AEE}"/>
              </a:ext>
            </a:extLst>
          </p:cNvPr>
          <p:cNvSpPr/>
          <p:nvPr/>
        </p:nvSpPr>
        <p:spPr>
          <a:xfrm>
            <a:off x="7403520" y="1120817"/>
            <a:ext cx="4598422" cy="2236717"/>
          </a:xfrm>
          <a:prstGeom prst="cloudCallout">
            <a:avLst>
              <a:gd name="adj1" fmla="val -61978"/>
              <a:gd name="adj2" fmla="val -3015"/>
            </a:avLst>
          </a:prstGeom>
          <a:solidFill>
            <a:srgbClr val="A7D4F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chemeClr val="tx1"/>
                </a:solidFill>
              </a:rPr>
              <a:t>Carte carburant </a:t>
            </a:r>
            <a:r>
              <a:rPr lang="fr-FR" dirty="0">
                <a:solidFill>
                  <a:prstClr val="white"/>
                </a:solidFill>
              </a:rPr>
              <a:t>: les collaborateurs se plaignent du choix des stations services disponibles</a:t>
            </a:r>
            <a:endParaRPr lang="fr-FR" sz="2400" b="1" dirty="0">
              <a:solidFill>
                <a:schemeClr val="tx1"/>
              </a:solidFill>
            </a:endParaRPr>
          </a:p>
        </p:txBody>
      </p:sp>
      <p:sp>
        <p:nvSpPr>
          <p:cNvPr id="11" name="Cloud Callout 29">
            <a:extLst>
              <a:ext uri="{FF2B5EF4-FFF2-40B4-BE49-F238E27FC236}">
                <a16:creationId xmlns:a16="http://schemas.microsoft.com/office/drawing/2014/main" id="{D77CD23B-2888-4CCD-B4EF-46713E2075CF}"/>
              </a:ext>
            </a:extLst>
          </p:cNvPr>
          <p:cNvSpPr/>
          <p:nvPr/>
        </p:nvSpPr>
        <p:spPr>
          <a:xfrm>
            <a:off x="4007539" y="885758"/>
            <a:ext cx="4050490" cy="1945931"/>
          </a:xfrm>
          <a:prstGeom prst="cloudCallout">
            <a:avLst>
              <a:gd name="adj1" fmla="val -58289"/>
              <a:gd name="adj2" fmla="val 18196"/>
            </a:avLst>
          </a:prstGeom>
          <a:solidFill>
            <a:srgbClr val="A7D4F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chemeClr val="tx1"/>
                </a:solidFill>
              </a:rPr>
              <a:t>Cartes cadeaux </a:t>
            </a:r>
            <a:r>
              <a:rPr lang="fr-FR" dirty="0">
                <a:solidFill>
                  <a:prstClr val="white"/>
                </a:solidFill>
              </a:rPr>
              <a:t>: Les collaborateurs se plaignent du choix des marchands disponibles</a:t>
            </a:r>
          </a:p>
        </p:txBody>
      </p:sp>
      <p:sp>
        <p:nvSpPr>
          <p:cNvPr id="3" name="TextBox 2">
            <a:extLst>
              <a:ext uri="{FF2B5EF4-FFF2-40B4-BE49-F238E27FC236}">
                <a16:creationId xmlns:a16="http://schemas.microsoft.com/office/drawing/2014/main" id="{F5997A62-E839-4F2E-9E7B-3F5A0325F66B}"/>
              </a:ext>
            </a:extLst>
          </p:cNvPr>
          <p:cNvSpPr txBox="1"/>
          <p:nvPr/>
        </p:nvSpPr>
        <p:spPr>
          <a:xfrm>
            <a:off x="4030535" y="1088898"/>
            <a:ext cx="184731" cy="369332"/>
          </a:xfrm>
          <a:prstGeom prst="rect">
            <a:avLst/>
          </a:prstGeom>
          <a:noFill/>
        </p:spPr>
        <p:txBody>
          <a:bodyPr wrap="none" rtlCol="0">
            <a:spAutoFit/>
          </a:bodyPr>
          <a:lstStyle/>
          <a:p>
            <a:endParaRPr lang="fr-FR" dirty="0">
              <a:solidFill>
                <a:prstClr val="black"/>
              </a:solidFill>
            </a:endParaRPr>
          </a:p>
        </p:txBody>
      </p:sp>
      <p:sp>
        <p:nvSpPr>
          <p:cNvPr id="4" name="Rectangle 3">
            <a:extLst>
              <a:ext uri="{FF2B5EF4-FFF2-40B4-BE49-F238E27FC236}">
                <a16:creationId xmlns:a16="http://schemas.microsoft.com/office/drawing/2014/main" id="{D9C86EC2-6D2E-4079-AAF5-B7A63789CE86}"/>
              </a:ext>
            </a:extLst>
          </p:cNvPr>
          <p:cNvSpPr/>
          <p:nvPr/>
        </p:nvSpPr>
        <p:spPr>
          <a:xfrm>
            <a:off x="0" y="-3958"/>
            <a:ext cx="12191982" cy="762115"/>
          </a:xfrm>
          <a:prstGeom prst="rect">
            <a:avLst/>
          </a:prstGeom>
          <a:solidFill>
            <a:srgbClr val="FE790E"/>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Titre 5">
            <a:extLst>
              <a:ext uri="{FF2B5EF4-FFF2-40B4-BE49-F238E27FC236}">
                <a16:creationId xmlns:a16="http://schemas.microsoft.com/office/drawing/2014/main" id="{D761C9ED-9796-44EF-92F1-BE2E9D1643A4}"/>
              </a:ext>
            </a:extLst>
          </p:cNvPr>
          <p:cNvSpPr txBox="1">
            <a:spLocks/>
          </p:cNvSpPr>
          <p:nvPr/>
        </p:nvSpPr>
        <p:spPr>
          <a:xfrm>
            <a:off x="416364" y="160632"/>
            <a:ext cx="8353167" cy="468183"/>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rgbClr val="C92030"/>
                </a:solidFill>
                <a:latin typeface="+mn-lt"/>
                <a:ea typeface="+mj-ea"/>
                <a:cs typeface="+mj-cs"/>
              </a:defRPr>
            </a:lvl1pPr>
          </a:lstStyle>
          <a:p>
            <a:r>
              <a:rPr lang="fr-FR" sz="3200" b="1" dirty="0">
                <a:solidFill>
                  <a:schemeClr val="bg1"/>
                </a:solidFill>
              </a:rPr>
              <a:t>Entreprises : constat</a:t>
            </a:r>
          </a:p>
        </p:txBody>
      </p:sp>
      <p:sp>
        <p:nvSpPr>
          <p:cNvPr id="8" name="Cloud Callout 26">
            <a:extLst>
              <a:ext uri="{FF2B5EF4-FFF2-40B4-BE49-F238E27FC236}">
                <a16:creationId xmlns:a16="http://schemas.microsoft.com/office/drawing/2014/main" id="{6A1955C6-08A0-42D6-9ADC-69ADE539B526}"/>
              </a:ext>
            </a:extLst>
          </p:cNvPr>
          <p:cNvSpPr/>
          <p:nvPr/>
        </p:nvSpPr>
        <p:spPr>
          <a:xfrm>
            <a:off x="500901" y="983202"/>
            <a:ext cx="3633072" cy="2255643"/>
          </a:xfrm>
          <a:prstGeom prst="cloudCallout">
            <a:avLst>
              <a:gd name="adj1" fmla="val -5679"/>
              <a:gd name="adj2" fmla="val 79440"/>
            </a:avLst>
          </a:prstGeom>
          <a:solidFill>
            <a:srgbClr val="A7D4F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chemeClr val="tx1"/>
                </a:solidFill>
              </a:rPr>
              <a:t>Carte restaurant </a:t>
            </a:r>
            <a:r>
              <a:rPr lang="fr-FR" dirty="0">
                <a:solidFill>
                  <a:prstClr val="white"/>
                </a:solidFill>
              </a:rPr>
              <a:t>: les collaborateurs se plaignent du choix des prestataires</a:t>
            </a:r>
            <a:endParaRPr lang="fr-FR" sz="2400" b="1" dirty="0">
              <a:solidFill>
                <a:schemeClr val="tx1"/>
              </a:solidFill>
            </a:endParaRPr>
          </a:p>
        </p:txBody>
      </p:sp>
      <p:grpSp>
        <p:nvGrpSpPr>
          <p:cNvPr id="13" name="Group 12">
            <a:extLst>
              <a:ext uri="{FF2B5EF4-FFF2-40B4-BE49-F238E27FC236}">
                <a16:creationId xmlns:a16="http://schemas.microsoft.com/office/drawing/2014/main" id="{A1AB1AAB-DD6D-42F1-84C9-E23F40F20658}"/>
              </a:ext>
            </a:extLst>
          </p:cNvPr>
          <p:cNvGrpSpPr/>
          <p:nvPr/>
        </p:nvGrpSpPr>
        <p:grpSpPr>
          <a:xfrm>
            <a:off x="0" y="6296297"/>
            <a:ext cx="566057" cy="561703"/>
            <a:chOff x="1712261" y="6296297"/>
            <a:chExt cx="566057" cy="561703"/>
          </a:xfrm>
        </p:grpSpPr>
        <p:sp>
          <p:nvSpPr>
            <p:cNvPr id="14" name="Rectangle 13">
              <a:extLst>
                <a:ext uri="{FF2B5EF4-FFF2-40B4-BE49-F238E27FC236}">
                  <a16:creationId xmlns:a16="http://schemas.microsoft.com/office/drawing/2014/main" id="{A87BAFCB-4942-4576-9484-0EE74F8CEAC9}"/>
                </a:ext>
              </a:extLst>
            </p:cNvPr>
            <p:cNvSpPr/>
            <p:nvPr/>
          </p:nvSpPr>
          <p:spPr>
            <a:xfrm>
              <a:off x="1712261" y="6296297"/>
              <a:ext cx="566057" cy="561703"/>
            </a:xfrm>
            <a:prstGeom prst="rect">
              <a:avLst/>
            </a:prstGeom>
            <a:solidFill>
              <a:srgbClr val="FE7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ZoneTexte 20">
              <a:hlinkClick r:id="rId3" action="ppaction://hlinksldjump"/>
              <a:extLst>
                <a:ext uri="{FF2B5EF4-FFF2-40B4-BE49-F238E27FC236}">
                  <a16:creationId xmlns:a16="http://schemas.microsoft.com/office/drawing/2014/main" id="{F9FDB3D8-8A5F-456B-AD7A-4B18481F4AF5}"/>
                </a:ext>
              </a:extLst>
            </p:cNvPr>
            <p:cNvSpPr txBox="1"/>
            <p:nvPr/>
          </p:nvSpPr>
          <p:spPr>
            <a:xfrm>
              <a:off x="1804540" y="6312231"/>
              <a:ext cx="408622" cy="461665"/>
            </a:xfrm>
            <a:prstGeom prst="rect">
              <a:avLst/>
            </a:prstGeom>
            <a:noFill/>
          </p:spPr>
          <p:txBody>
            <a:bodyPr wrap="square" rtlCol="0">
              <a:spAutoFit/>
            </a:bodyPr>
            <a:lstStyle/>
            <a:p>
              <a:r>
                <a:rPr lang="fr-FR" sz="2400" b="1" dirty="0">
                  <a:solidFill>
                    <a:srgbClr val="FFFFFF"/>
                  </a:solidFill>
                  <a:latin typeface="Corbel" pitchFamily="34" charset="0"/>
                </a:rPr>
                <a:t>8</a:t>
              </a:r>
              <a:endParaRPr lang="fr-FR" sz="2000" dirty="0">
                <a:solidFill>
                  <a:srgbClr val="FFFFFF"/>
                </a:solidFill>
                <a:latin typeface="Corbel" pitchFamily="34" charset="0"/>
              </a:endParaRPr>
            </a:p>
          </p:txBody>
        </p:sp>
      </p:grpSp>
    </p:spTree>
    <p:extLst>
      <p:ext uri="{BB962C8B-B14F-4D97-AF65-F5344CB8AC3E}">
        <p14:creationId xmlns:p14="http://schemas.microsoft.com/office/powerpoint/2010/main" val="1876334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2000"/>
                                        <p:tgtEl>
                                          <p:spTgt spid="8"/>
                                        </p:tgtEl>
                                      </p:cBhvr>
                                    </p:animEffect>
                                    <p:anim calcmode="lin" valueType="num">
                                      <p:cBhvr>
                                        <p:cTn id="19" dur="2000" fill="hold"/>
                                        <p:tgtEl>
                                          <p:spTgt spid="8"/>
                                        </p:tgtEl>
                                        <p:attrNameLst>
                                          <p:attrName>ppt_x</p:attrName>
                                        </p:attrNameLst>
                                      </p:cBhvr>
                                      <p:tavLst>
                                        <p:tav tm="0">
                                          <p:val>
                                            <p:strVal val="#ppt_x"/>
                                          </p:val>
                                        </p:tav>
                                        <p:tav tm="100000">
                                          <p:val>
                                            <p:strVal val="#ppt_x"/>
                                          </p:val>
                                        </p:tav>
                                      </p:tavLst>
                                    </p:anim>
                                    <p:anim calcmode="lin" valueType="num">
                                      <p:cBhvr>
                                        <p:cTn id="20" dur="2000" fill="hold"/>
                                        <p:tgtEl>
                                          <p:spTgt spid="8"/>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2000"/>
                                        <p:tgtEl>
                                          <p:spTgt spid="10"/>
                                        </p:tgtEl>
                                      </p:cBhvr>
                                    </p:animEffect>
                                    <p:anim calcmode="lin" valueType="num">
                                      <p:cBhvr>
                                        <p:cTn id="25" dur="2000" fill="hold"/>
                                        <p:tgtEl>
                                          <p:spTgt spid="10"/>
                                        </p:tgtEl>
                                        <p:attrNameLst>
                                          <p:attrName>ppt_x</p:attrName>
                                        </p:attrNameLst>
                                      </p:cBhvr>
                                      <p:tavLst>
                                        <p:tav tm="0">
                                          <p:val>
                                            <p:strVal val="#ppt_x"/>
                                          </p:val>
                                        </p:tav>
                                        <p:tav tm="100000">
                                          <p:val>
                                            <p:strVal val="#ppt_x"/>
                                          </p:val>
                                        </p:tav>
                                      </p:tavLst>
                                    </p:anim>
                                    <p:anim calcmode="lin" valueType="num">
                                      <p:cBhvr>
                                        <p:cTn id="26" dur="2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500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2000"/>
                                        <p:tgtEl>
                                          <p:spTgt spid="9"/>
                                        </p:tgtEl>
                                      </p:cBhvr>
                                    </p:animEffect>
                                    <p:anim calcmode="lin" valueType="num">
                                      <p:cBhvr>
                                        <p:cTn id="31" dur="2000" fill="hold"/>
                                        <p:tgtEl>
                                          <p:spTgt spid="9"/>
                                        </p:tgtEl>
                                        <p:attrNameLst>
                                          <p:attrName>ppt_x</p:attrName>
                                        </p:attrNameLst>
                                      </p:cBhvr>
                                      <p:tavLst>
                                        <p:tav tm="0">
                                          <p:val>
                                            <p:strVal val="#ppt_x"/>
                                          </p:val>
                                        </p:tav>
                                        <p:tav tm="100000">
                                          <p:val>
                                            <p:strVal val="#ppt_x"/>
                                          </p:val>
                                        </p:tav>
                                      </p:tavLst>
                                    </p:anim>
                                    <p:anim calcmode="lin" valueType="num">
                                      <p:cBhvr>
                                        <p:cTn id="32" dur="2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7000"/>
                            </p:stCondLst>
                            <p:childTnLst>
                              <p:par>
                                <p:cTn id="34" presetID="42"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2000"/>
                                        <p:tgtEl>
                                          <p:spTgt spid="11"/>
                                        </p:tgtEl>
                                      </p:cBhvr>
                                    </p:animEffect>
                                    <p:anim calcmode="lin" valueType="num">
                                      <p:cBhvr>
                                        <p:cTn id="37" dur="2000" fill="hold"/>
                                        <p:tgtEl>
                                          <p:spTgt spid="11"/>
                                        </p:tgtEl>
                                        <p:attrNameLst>
                                          <p:attrName>ppt_x</p:attrName>
                                        </p:attrNameLst>
                                      </p:cBhvr>
                                      <p:tavLst>
                                        <p:tav tm="0">
                                          <p:val>
                                            <p:strVal val="#ppt_x"/>
                                          </p:val>
                                        </p:tav>
                                        <p:tav tm="100000">
                                          <p:val>
                                            <p:strVal val="#ppt_x"/>
                                          </p:val>
                                        </p:tav>
                                      </p:tavLst>
                                    </p:anim>
                                    <p:anim calcmode="lin" valueType="num">
                                      <p:cBhvr>
                                        <p:cTn id="38" dur="2000" fill="hold"/>
                                        <p:tgtEl>
                                          <p:spTgt spid="11"/>
                                        </p:tgtEl>
                                        <p:attrNameLst>
                                          <p:attrName>ppt_y</p:attrName>
                                        </p:attrNameLst>
                                      </p:cBhvr>
                                      <p:tavLst>
                                        <p:tav tm="0">
                                          <p:val>
                                            <p:strVal val="#ppt_y+.1"/>
                                          </p:val>
                                        </p:tav>
                                        <p:tav tm="100000">
                                          <p:val>
                                            <p:strVal val="#ppt_y"/>
                                          </p:val>
                                        </p:tav>
                                      </p:tavLst>
                                    </p:anim>
                                  </p:childTnLst>
                                </p:cTn>
                              </p:par>
                            </p:childTnLst>
                          </p:cTn>
                        </p:par>
                        <p:par>
                          <p:cTn id="39" fill="hold">
                            <p:stCondLst>
                              <p:cond delay="9000"/>
                            </p:stCondLst>
                            <p:childTnLst>
                              <p:par>
                                <p:cTn id="40" presetID="42" presetClass="entr" presetSubtype="0"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2000"/>
                                        <p:tgtEl>
                                          <p:spTgt spid="12"/>
                                        </p:tgtEl>
                                      </p:cBhvr>
                                    </p:animEffect>
                                    <p:anim calcmode="lin" valueType="num">
                                      <p:cBhvr>
                                        <p:cTn id="43" dur="2000" fill="hold"/>
                                        <p:tgtEl>
                                          <p:spTgt spid="12"/>
                                        </p:tgtEl>
                                        <p:attrNameLst>
                                          <p:attrName>ppt_x</p:attrName>
                                        </p:attrNameLst>
                                      </p:cBhvr>
                                      <p:tavLst>
                                        <p:tav tm="0">
                                          <p:val>
                                            <p:strVal val="#ppt_x"/>
                                          </p:val>
                                        </p:tav>
                                        <p:tav tm="100000">
                                          <p:val>
                                            <p:strVal val="#ppt_x"/>
                                          </p:val>
                                        </p:tav>
                                      </p:tavLst>
                                    </p:anim>
                                    <p:anim calcmode="lin" valueType="num">
                                      <p:cBhvr>
                                        <p:cTn id="44" dur="2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9" grpId="0" animBg="1"/>
      <p:bldP spid="11" grpId="0" animBg="1"/>
      <p:bldP spid="4" grpId="0" animBg="1"/>
      <p:bldP spid="5" grpId="0"/>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A936597-3EC9-4180-8E0A-93C60020C0C2}"/>
              </a:ext>
            </a:extLst>
          </p:cNvPr>
          <p:cNvSpPr/>
          <p:nvPr/>
        </p:nvSpPr>
        <p:spPr>
          <a:xfrm>
            <a:off x="0" y="6302785"/>
            <a:ext cx="566057" cy="561703"/>
          </a:xfrm>
          <a:prstGeom prst="rect">
            <a:avLst/>
          </a:prstGeom>
          <a:solidFill>
            <a:srgbClr val="F078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20">
            <a:hlinkClick r:id="rId2" action="ppaction://hlinksldjump"/>
            <a:extLst>
              <a:ext uri="{FF2B5EF4-FFF2-40B4-BE49-F238E27FC236}">
                <a16:creationId xmlns:a16="http://schemas.microsoft.com/office/drawing/2014/main" id="{5E43330B-157F-41D7-9614-D649D403367D}"/>
              </a:ext>
            </a:extLst>
          </p:cNvPr>
          <p:cNvSpPr txBox="1"/>
          <p:nvPr/>
        </p:nvSpPr>
        <p:spPr>
          <a:xfrm>
            <a:off x="78717" y="6302785"/>
            <a:ext cx="408622" cy="461665"/>
          </a:xfrm>
          <a:prstGeom prst="rect">
            <a:avLst/>
          </a:prstGeom>
          <a:noFill/>
        </p:spPr>
        <p:txBody>
          <a:bodyPr wrap="square" rtlCol="0">
            <a:spAutoFit/>
          </a:bodyPr>
          <a:lstStyle/>
          <a:p>
            <a:r>
              <a:rPr lang="fr-FR" sz="2400" b="1" dirty="0">
                <a:solidFill>
                  <a:srgbClr val="FFFFFF"/>
                </a:solidFill>
                <a:latin typeface="Corbel" pitchFamily="34" charset="0"/>
              </a:rPr>
              <a:t>9</a:t>
            </a:r>
            <a:endParaRPr lang="fr-FR" sz="2000" dirty="0">
              <a:solidFill>
                <a:srgbClr val="FFFFFF"/>
              </a:solidFill>
              <a:latin typeface="Corbel" pitchFamily="34" charset="0"/>
            </a:endParaRPr>
          </a:p>
        </p:txBody>
      </p:sp>
      <p:sp>
        <p:nvSpPr>
          <p:cNvPr id="10" name="Rectangle 9">
            <a:extLst>
              <a:ext uri="{FF2B5EF4-FFF2-40B4-BE49-F238E27FC236}">
                <a16:creationId xmlns:a16="http://schemas.microsoft.com/office/drawing/2014/main" id="{1D8C4FB3-58FA-41E3-802D-82FB5CA85394}"/>
              </a:ext>
            </a:extLst>
          </p:cNvPr>
          <p:cNvSpPr/>
          <p:nvPr/>
        </p:nvSpPr>
        <p:spPr>
          <a:xfrm>
            <a:off x="0" y="0"/>
            <a:ext cx="12192000" cy="762115"/>
          </a:xfrm>
          <a:prstGeom prst="rect">
            <a:avLst/>
          </a:prstGeom>
          <a:solidFill>
            <a:srgbClr val="F07817"/>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sz="3400" b="1" dirty="0">
              <a:solidFill>
                <a:schemeClr val="bg1"/>
              </a:solidFill>
              <a:ea typeface="+mj-ea"/>
              <a:cs typeface="+mj-cs"/>
            </a:endParaRPr>
          </a:p>
          <a:p>
            <a:endParaRPr lang="fr-FR" sz="3400" b="1" dirty="0">
              <a:solidFill>
                <a:schemeClr val="bg1"/>
              </a:solidFill>
              <a:ea typeface="+mj-ea"/>
              <a:cs typeface="+mj-cs"/>
            </a:endParaRPr>
          </a:p>
          <a:p>
            <a:pPr algn="ctr"/>
            <a:endParaRPr lang="fr-FR" dirty="0"/>
          </a:p>
        </p:txBody>
      </p:sp>
      <p:sp>
        <p:nvSpPr>
          <p:cNvPr id="30" name="Rectangle 29">
            <a:extLst>
              <a:ext uri="{FF2B5EF4-FFF2-40B4-BE49-F238E27FC236}">
                <a16:creationId xmlns:a16="http://schemas.microsoft.com/office/drawing/2014/main" id="{BBE63889-DB76-49A4-9BFA-7BDFB0C569EC}"/>
              </a:ext>
            </a:extLst>
          </p:cNvPr>
          <p:cNvSpPr/>
          <p:nvPr/>
        </p:nvSpPr>
        <p:spPr>
          <a:xfrm>
            <a:off x="7977182" y="2198908"/>
            <a:ext cx="3979455" cy="1631216"/>
          </a:xfrm>
          <a:prstGeom prst="rect">
            <a:avLst/>
          </a:prstGeom>
        </p:spPr>
        <p:txBody>
          <a:bodyPr wrap="square">
            <a:spAutoFit/>
          </a:bodyPr>
          <a:lstStyle/>
          <a:p>
            <a:pPr algn="just">
              <a:buClr>
                <a:srgbClr val="00B0F0"/>
              </a:buClr>
            </a:pPr>
            <a:r>
              <a:rPr lang="fr-FR" sz="2000" b="1" dirty="0">
                <a:solidFill>
                  <a:srgbClr val="156FB6"/>
                </a:solidFill>
              </a:rPr>
              <a:t>Plateforme </a:t>
            </a:r>
            <a:r>
              <a:rPr lang="fr-FR" sz="2000" b="1" dirty="0" err="1">
                <a:solidFill>
                  <a:srgbClr val="156FB6"/>
                </a:solidFill>
              </a:rPr>
              <a:t>Core</a:t>
            </a:r>
            <a:r>
              <a:rPr lang="fr-FR" sz="2000" b="1" dirty="0">
                <a:solidFill>
                  <a:srgbClr val="156FB6"/>
                </a:solidFill>
              </a:rPr>
              <a:t> </a:t>
            </a:r>
          </a:p>
          <a:p>
            <a:pPr marL="285750" indent="-285750" algn="just">
              <a:buClr>
                <a:srgbClr val="F07816"/>
              </a:buClr>
              <a:buFont typeface="Wingdings" panose="05000000000000000000" pitchFamily="2" charset="2"/>
              <a:buChar char="q"/>
            </a:pPr>
            <a:r>
              <a:rPr lang="fr-FR" sz="1600" dirty="0"/>
              <a:t>KYC, KYB</a:t>
            </a:r>
          </a:p>
          <a:p>
            <a:pPr marL="285750" indent="-285750" algn="just">
              <a:buClr>
                <a:srgbClr val="F07816"/>
              </a:buClr>
              <a:buFont typeface="Wingdings" panose="05000000000000000000" pitchFamily="2" charset="2"/>
              <a:buChar char="q"/>
            </a:pPr>
            <a:r>
              <a:rPr lang="fr-FR" sz="1600" dirty="0"/>
              <a:t>Sécurité et Suivi des transactions</a:t>
            </a:r>
          </a:p>
          <a:p>
            <a:pPr marL="285750" indent="-285750" algn="just">
              <a:buClr>
                <a:srgbClr val="F07816"/>
              </a:buClr>
              <a:buFont typeface="Wingdings" panose="05000000000000000000" pitchFamily="2" charset="2"/>
              <a:buChar char="q"/>
            </a:pPr>
            <a:r>
              <a:rPr lang="fr-FR" sz="1600" dirty="0"/>
              <a:t>interconnexion avec d’autres fintech</a:t>
            </a:r>
          </a:p>
          <a:p>
            <a:pPr marL="285750" indent="-285750" algn="just">
              <a:buClr>
                <a:srgbClr val="F07816"/>
              </a:buClr>
              <a:buFont typeface="Wingdings" panose="05000000000000000000" pitchFamily="2" charset="2"/>
              <a:buChar char="q"/>
            </a:pPr>
            <a:r>
              <a:rPr lang="fr-FR" sz="1600" dirty="0"/>
              <a:t>Applications Web et mobile</a:t>
            </a:r>
          </a:p>
        </p:txBody>
      </p:sp>
      <p:pic>
        <p:nvPicPr>
          <p:cNvPr id="37" name="Image 19">
            <a:extLst>
              <a:ext uri="{FF2B5EF4-FFF2-40B4-BE49-F238E27FC236}">
                <a16:creationId xmlns:a16="http://schemas.microsoft.com/office/drawing/2014/main" id="{B254CFB6-4DB2-460D-AC12-AE1B2413B6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05313" y="682551"/>
            <a:ext cx="2636049" cy="1189287"/>
          </a:xfrm>
          <a:prstGeom prst="rect">
            <a:avLst/>
          </a:prstGeom>
        </p:spPr>
      </p:pic>
      <p:sp>
        <p:nvSpPr>
          <p:cNvPr id="50" name="Rectangle 49">
            <a:extLst>
              <a:ext uri="{FF2B5EF4-FFF2-40B4-BE49-F238E27FC236}">
                <a16:creationId xmlns:a16="http://schemas.microsoft.com/office/drawing/2014/main" id="{0229AD8E-173E-4820-953C-3466E51FD940}"/>
              </a:ext>
            </a:extLst>
          </p:cNvPr>
          <p:cNvSpPr/>
          <p:nvPr/>
        </p:nvSpPr>
        <p:spPr>
          <a:xfrm>
            <a:off x="7998669" y="4001666"/>
            <a:ext cx="3965506" cy="1877437"/>
          </a:xfrm>
          <a:prstGeom prst="rect">
            <a:avLst/>
          </a:prstGeom>
        </p:spPr>
        <p:txBody>
          <a:bodyPr wrap="square">
            <a:spAutoFit/>
          </a:bodyPr>
          <a:lstStyle/>
          <a:p>
            <a:pPr algn="just">
              <a:buClr>
                <a:srgbClr val="00B0F0"/>
              </a:buClr>
            </a:pPr>
            <a:r>
              <a:rPr lang="fr-FR" sz="2000" b="1" dirty="0">
                <a:solidFill>
                  <a:srgbClr val="F07817"/>
                </a:solidFill>
              </a:rPr>
              <a:t>Moyen de paiement</a:t>
            </a:r>
          </a:p>
          <a:p>
            <a:pPr marL="285750" indent="-285750" algn="just">
              <a:buClr>
                <a:srgbClr val="156FB6"/>
              </a:buClr>
              <a:buFont typeface="Wingdings" panose="05000000000000000000" pitchFamily="2" charset="2"/>
              <a:buChar char="q"/>
            </a:pPr>
            <a:r>
              <a:rPr lang="fr-FR" sz="1600" dirty="0"/>
              <a:t>Gérer les paiements 100% dématérialisés</a:t>
            </a:r>
          </a:p>
          <a:p>
            <a:pPr marL="285750" indent="-285750" algn="just">
              <a:buClr>
                <a:srgbClr val="156FB6"/>
              </a:buClr>
              <a:buFont typeface="Wingdings" panose="05000000000000000000" pitchFamily="2" charset="2"/>
              <a:buChar char="q"/>
            </a:pPr>
            <a:r>
              <a:rPr lang="fr-FR" sz="1600" dirty="0"/>
              <a:t>Faire les rapprochements de comptes</a:t>
            </a:r>
          </a:p>
          <a:p>
            <a:pPr marL="285750" indent="-285750" algn="just">
              <a:buClr>
                <a:srgbClr val="156FB6"/>
              </a:buClr>
              <a:buFont typeface="Wingdings" panose="05000000000000000000" pitchFamily="2" charset="2"/>
              <a:buChar char="q"/>
            </a:pPr>
            <a:r>
              <a:rPr lang="fr-FR" sz="1600" dirty="0"/>
              <a:t>Système de commissionnement intégré</a:t>
            </a:r>
          </a:p>
        </p:txBody>
      </p:sp>
      <p:sp>
        <p:nvSpPr>
          <p:cNvPr id="12" name="Titre 5">
            <a:extLst>
              <a:ext uri="{FF2B5EF4-FFF2-40B4-BE49-F238E27FC236}">
                <a16:creationId xmlns:a16="http://schemas.microsoft.com/office/drawing/2014/main" id="{725EFB41-12D7-435E-B14C-B9BE07063DEC}"/>
              </a:ext>
            </a:extLst>
          </p:cNvPr>
          <p:cNvSpPr txBox="1">
            <a:spLocks/>
          </p:cNvSpPr>
          <p:nvPr/>
        </p:nvSpPr>
        <p:spPr>
          <a:xfrm>
            <a:off x="416364" y="160632"/>
            <a:ext cx="8353167" cy="468183"/>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rgbClr val="C92030"/>
                </a:solidFill>
                <a:latin typeface="+mn-lt"/>
                <a:ea typeface="+mj-ea"/>
                <a:cs typeface="+mj-cs"/>
              </a:defRPr>
            </a:lvl1pPr>
          </a:lstStyle>
          <a:p>
            <a:r>
              <a:rPr lang="fr-FR" sz="3200" b="1" dirty="0">
                <a:solidFill>
                  <a:schemeClr val="bg1"/>
                </a:solidFill>
              </a:rPr>
              <a:t>La solution : KÔBÔ</a:t>
            </a:r>
          </a:p>
        </p:txBody>
      </p:sp>
      <p:pic>
        <p:nvPicPr>
          <p:cNvPr id="13" name="Image 5">
            <a:extLst>
              <a:ext uri="{FF2B5EF4-FFF2-40B4-BE49-F238E27FC236}">
                <a16:creationId xmlns:a16="http://schemas.microsoft.com/office/drawing/2014/main" id="{15ADCAB3-37CA-41D0-81F8-CE457680D58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169" y="2891374"/>
            <a:ext cx="2305493" cy="1460134"/>
          </a:xfrm>
          <a:prstGeom prst="rect">
            <a:avLst/>
          </a:prstGeom>
        </p:spPr>
      </p:pic>
      <p:sp>
        <p:nvSpPr>
          <p:cNvPr id="14" name="Rectangle 13">
            <a:extLst>
              <a:ext uri="{FF2B5EF4-FFF2-40B4-BE49-F238E27FC236}">
                <a16:creationId xmlns:a16="http://schemas.microsoft.com/office/drawing/2014/main" id="{57D5F303-A95B-4872-BE4F-DAE3252C23C0}"/>
              </a:ext>
            </a:extLst>
          </p:cNvPr>
          <p:cNvSpPr/>
          <p:nvPr/>
        </p:nvSpPr>
        <p:spPr>
          <a:xfrm>
            <a:off x="2384210" y="2887173"/>
            <a:ext cx="4826638" cy="1692771"/>
          </a:xfrm>
          <a:prstGeom prst="rect">
            <a:avLst/>
          </a:prstGeom>
          <a:noFill/>
        </p:spPr>
        <p:txBody>
          <a:bodyPr wrap="square" rtlCol="0">
            <a:spAutoFit/>
          </a:bodyPr>
          <a:lstStyle/>
          <a:p>
            <a:r>
              <a:rPr lang="fr-FR" sz="2000" b="1" dirty="0">
                <a:solidFill>
                  <a:srgbClr val="156FB6"/>
                </a:solidFill>
              </a:rPr>
              <a:t>Pour les collaborateurs </a:t>
            </a:r>
          </a:p>
          <a:p>
            <a:pPr marL="285750" indent="-285750">
              <a:buFontTx/>
              <a:buChar char="-"/>
            </a:pPr>
            <a:r>
              <a:rPr lang="fr-FR" sz="1400" dirty="0">
                <a:ln>
                  <a:solidFill>
                    <a:srgbClr val="F07817"/>
                  </a:solidFill>
                </a:ln>
                <a:solidFill>
                  <a:srgbClr val="F07817"/>
                </a:solidFill>
              </a:rPr>
              <a:t>Suivi de leurs avantages</a:t>
            </a:r>
          </a:p>
          <a:p>
            <a:pPr marL="285750" indent="-285750">
              <a:buFontTx/>
              <a:buChar char="-"/>
            </a:pPr>
            <a:r>
              <a:rPr lang="fr-FR" sz="1400" dirty="0">
                <a:ln>
                  <a:solidFill>
                    <a:srgbClr val="F07817"/>
                  </a:solidFill>
                </a:ln>
                <a:solidFill>
                  <a:srgbClr val="F07817"/>
                </a:solidFill>
              </a:rPr>
              <a:t>Accès à tous les commerçants du réseau</a:t>
            </a:r>
          </a:p>
          <a:p>
            <a:pPr marL="285750" indent="-285750">
              <a:buFontTx/>
              <a:buChar char="-"/>
            </a:pPr>
            <a:r>
              <a:rPr lang="fr-FR" sz="1400" dirty="0">
                <a:ln>
                  <a:solidFill>
                    <a:srgbClr val="F07817"/>
                  </a:solidFill>
                </a:ln>
                <a:solidFill>
                  <a:srgbClr val="F07817"/>
                </a:solidFill>
              </a:rPr>
              <a:t>Consommation des avantages via le paiement</a:t>
            </a:r>
          </a:p>
          <a:p>
            <a:pPr marL="285750" indent="-285750">
              <a:buFontTx/>
              <a:buChar char="-"/>
            </a:pPr>
            <a:r>
              <a:rPr lang="fr-FR" sz="1400" dirty="0">
                <a:ln>
                  <a:solidFill>
                    <a:srgbClr val="F07817"/>
                  </a:solidFill>
                </a:ln>
                <a:solidFill>
                  <a:srgbClr val="F07817"/>
                </a:solidFill>
              </a:rPr>
              <a:t>Rappel sur les dates d’expiration des avantages</a:t>
            </a:r>
          </a:p>
          <a:p>
            <a:pPr marL="285750" indent="-285750">
              <a:buFontTx/>
              <a:buChar char="-"/>
            </a:pPr>
            <a:r>
              <a:rPr lang="fr-FR" sz="1400" dirty="0">
                <a:ln>
                  <a:solidFill>
                    <a:srgbClr val="F07817"/>
                  </a:solidFill>
                </a:ln>
                <a:solidFill>
                  <a:srgbClr val="F07817"/>
                </a:solidFill>
              </a:rPr>
              <a:t>Relevé des transactions </a:t>
            </a:r>
          </a:p>
          <a:p>
            <a:pPr marL="285750" indent="-285750">
              <a:buFontTx/>
              <a:buChar char="-"/>
            </a:pPr>
            <a:r>
              <a:rPr lang="fr-FR" sz="1400" dirty="0">
                <a:ln>
                  <a:solidFill>
                    <a:srgbClr val="F07817"/>
                  </a:solidFill>
                </a:ln>
                <a:solidFill>
                  <a:srgbClr val="F07817"/>
                </a:solidFill>
              </a:rPr>
              <a:t>Réduction de la fraude</a:t>
            </a:r>
          </a:p>
        </p:txBody>
      </p:sp>
      <p:pic>
        <p:nvPicPr>
          <p:cNvPr id="15" name="Picture 14">
            <a:extLst>
              <a:ext uri="{FF2B5EF4-FFF2-40B4-BE49-F238E27FC236}">
                <a16:creationId xmlns:a16="http://schemas.microsoft.com/office/drawing/2014/main" id="{00152BB4-0D8D-4715-AB2D-D41ABAB0F2E5}"/>
              </a:ext>
            </a:extLst>
          </p:cNvPr>
          <p:cNvPicPr>
            <a:picLocks noChangeAspect="1"/>
          </p:cNvPicPr>
          <p:nvPr/>
        </p:nvPicPr>
        <p:blipFill rotWithShape="1">
          <a:blip r:embed="rId5">
            <a:extLst>
              <a:ext uri="{28A0092B-C50C-407E-A947-70E740481C1C}">
                <a14:useLocalDpi xmlns:a14="http://schemas.microsoft.com/office/drawing/2010/main" val="0"/>
              </a:ext>
            </a:extLst>
          </a:blip>
          <a:srcRect l="15784" t="22464" r="11409" b="23557"/>
          <a:stretch/>
        </p:blipFill>
        <p:spPr>
          <a:xfrm>
            <a:off x="0" y="980988"/>
            <a:ext cx="2505481" cy="1460134"/>
          </a:xfrm>
          <a:prstGeom prst="rect">
            <a:avLst/>
          </a:prstGeom>
        </p:spPr>
      </p:pic>
      <p:pic>
        <p:nvPicPr>
          <p:cNvPr id="16" name="Image 1">
            <a:extLst>
              <a:ext uri="{FF2B5EF4-FFF2-40B4-BE49-F238E27FC236}">
                <a16:creationId xmlns:a16="http://schemas.microsoft.com/office/drawing/2014/main" id="{E6E1401B-BAF8-4A8C-A684-88024BAC9E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517" y="4794766"/>
            <a:ext cx="2285145" cy="1487440"/>
          </a:xfrm>
          <a:prstGeom prst="rect">
            <a:avLst/>
          </a:prstGeom>
        </p:spPr>
      </p:pic>
      <p:sp>
        <p:nvSpPr>
          <p:cNvPr id="17" name="TextBox 1">
            <a:extLst>
              <a:ext uri="{FF2B5EF4-FFF2-40B4-BE49-F238E27FC236}">
                <a16:creationId xmlns:a16="http://schemas.microsoft.com/office/drawing/2014/main" id="{98E51802-275C-4D7F-BE27-6D5037FD9DEC}"/>
              </a:ext>
            </a:extLst>
          </p:cNvPr>
          <p:cNvSpPr txBox="1"/>
          <p:nvPr/>
        </p:nvSpPr>
        <p:spPr>
          <a:xfrm>
            <a:off x="2384210" y="4794766"/>
            <a:ext cx="3965506" cy="1692771"/>
          </a:xfrm>
          <a:prstGeom prst="rect">
            <a:avLst/>
          </a:prstGeom>
          <a:noFill/>
        </p:spPr>
        <p:txBody>
          <a:bodyPr wrap="square" rtlCol="0">
            <a:spAutoFit/>
          </a:bodyPr>
          <a:lstStyle/>
          <a:p>
            <a:r>
              <a:rPr lang="fr-FR" sz="2000" b="1" dirty="0">
                <a:solidFill>
                  <a:srgbClr val="F07817"/>
                </a:solidFill>
              </a:rPr>
              <a:t>Pour les commerçants</a:t>
            </a:r>
          </a:p>
          <a:p>
            <a:pPr marL="285750" indent="-285750">
              <a:buFontTx/>
              <a:buChar char="-"/>
            </a:pPr>
            <a:r>
              <a:rPr lang="fr-FR" sz="1400" dirty="0">
                <a:ln>
                  <a:solidFill>
                    <a:srgbClr val="2DA334"/>
                  </a:solidFill>
                </a:ln>
                <a:solidFill>
                  <a:srgbClr val="2DA333"/>
                </a:solidFill>
              </a:rPr>
              <a:t>Réduction de la fraude</a:t>
            </a:r>
          </a:p>
          <a:p>
            <a:pPr marL="285750" indent="-285750">
              <a:buFontTx/>
              <a:buChar char="-"/>
            </a:pPr>
            <a:r>
              <a:rPr lang="fr-FR" sz="1400" dirty="0">
                <a:ln>
                  <a:solidFill>
                    <a:srgbClr val="2DA334"/>
                  </a:solidFill>
                </a:ln>
                <a:solidFill>
                  <a:srgbClr val="2DA333"/>
                </a:solidFill>
              </a:rPr>
              <a:t>Remboursement rapide </a:t>
            </a:r>
          </a:p>
          <a:p>
            <a:pPr marL="285750" indent="-285750">
              <a:buFontTx/>
              <a:buChar char="-"/>
            </a:pPr>
            <a:r>
              <a:rPr lang="fr-FR" sz="1400" dirty="0">
                <a:ln>
                  <a:solidFill>
                    <a:srgbClr val="2DA334"/>
                  </a:solidFill>
                </a:ln>
                <a:solidFill>
                  <a:srgbClr val="2DA333"/>
                </a:solidFill>
              </a:rPr>
              <a:t>Relevé des transactions</a:t>
            </a:r>
          </a:p>
          <a:p>
            <a:pPr marL="285750" indent="-285750">
              <a:buFontTx/>
              <a:buChar char="-"/>
            </a:pPr>
            <a:r>
              <a:rPr lang="fr-FR" sz="1400" dirty="0">
                <a:ln>
                  <a:solidFill>
                    <a:srgbClr val="2DA334"/>
                  </a:solidFill>
                </a:ln>
                <a:solidFill>
                  <a:srgbClr val="2DA333"/>
                </a:solidFill>
              </a:rPr>
              <a:t>Encaissement fluide</a:t>
            </a:r>
          </a:p>
          <a:p>
            <a:pPr marL="285750" indent="-285750">
              <a:buFontTx/>
              <a:buChar char="-"/>
            </a:pPr>
            <a:r>
              <a:rPr lang="fr-FR" sz="1400" dirty="0">
                <a:ln>
                  <a:solidFill>
                    <a:srgbClr val="2DA334"/>
                  </a:solidFill>
                </a:ln>
                <a:solidFill>
                  <a:srgbClr val="2DA333"/>
                </a:solidFill>
              </a:rPr>
              <a:t>Analyse client</a:t>
            </a:r>
          </a:p>
          <a:p>
            <a:endParaRPr lang="fr-FR" sz="1400" dirty="0">
              <a:ln>
                <a:solidFill>
                  <a:srgbClr val="F07817"/>
                </a:solidFill>
              </a:ln>
              <a:solidFill>
                <a:srgbClr val="F07817"/>
              </a:solidFill>
            </a:endParaRPr>
          </a:p>
        </p:txBody>
      </p:sp>
      <p:sp>
        <p:nvSpPr>
          <p:cNvPr id="18" name="Left Brace 17">
            <a:extLst>
              <a:ext uri="{FF2B5EF4-FFF2-40B4-BE49-F238E27FC236}">
                <a16:creationId xmlns:a16="http://schemas.microsoft.com/office/drawing/2014/main" id="{4CD769DE-6DAF-4C07-BC06-B54465844D59}"/>
              </a:ext>
            </a:extLst>
          </p:cNvPr>
          <p:cNvSpPr/>
          <p:nvPr/>
        </p:nvSpPr>
        <p:spPr>
          <a:xfrm rot="5400000">
            <a:off x="9741917" y="-120581"/>
            <a:ext cx="562839" cy="4092309"/>
          </a:xfrm>
          <a:prstGeom prst="leftBrace">
            <a:avLst>
              <a:gd name="adj1" fmla="val 14669"/>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9" name="Rectangle 18">
            <a:extLst>
              <a:ext uri="{FF2B5EF4-FFF2-40B4-BE49-F238E27FC236}">
                <a16:creationId xmlns:a16="http://schemas.microsoft.com/office/drawing/2014/main" id="{BC294902-F914-4997-B841-55D98FFFDD88}"/>
              </a:ext>
            </a:extLst>
          </p:cNvPr>
          <p:cNvSpPr/>
          <p:nvPr/>
        </p:nvSpPr>
        <p:spPr>
          <a:xfrm>
            <a:off x="2384210" y="986231"/>
            <a:ext cx="5592972" cy="1692771"/>
          </a:xfrm>
          <a:prstGeom prst="rect">
            <a:avLst/>
          </a:prstGeom>
          <a:noFill/>
        </p:spPr>
        <p:txBody>
          <a:bodyPr wrap="square" rtlCol="0">
            <a:spAutoFit/>
          </a:bodyPr>
          <a:lstStyle/>
          <a:p>
            <a:r>
              <a:rPr lang="fr-FR" sz="2000" b="1" dirty="0">
                <a:solidFill>
                  <a:srgbClr val="156FB6"/>
                </a:solidFill>
              </a:rPr>
              <a:t>Pour les entreprises </a:t>
            </a:r>
          </a:p>
          <a:p>
            <a:pPr marL="285750" indent="-285750">
              <a:buFontTx/>
              <a:buChar char="-"/>
            </a:pPr>
            <a:r>
              <a:rPr lang="fr-FR" sz="1400" dirty="0">
                <a:ln>
                  <a:solidFill>
                    <a:srgbClr val="2DA334"/>
                  </a:solidFill>
                </a:ln>
                <a:solidFill>
                  <a:srgbClr val="2DA333"/>
                </a:solidFill>
              </a:rPr>
              <a:t>Programme d’avantages collaborateurs</a:t>
            </a:r>
          </a:p>
          <a:p>
            <a:pPr marL="285750" indent="-285750">
              <a:buFontTx/>
              <a:buChar char="-"/>
            </a:pPr>
            <a:r>
              <a:rPr lang="fr-FR" sz="1400" dirty="0">
                <a:ln>
                  <a:solidFill>
                    <a:srgbClr val="2DA334"/>
                  </a:solidFill>
                </a:ln>
                <a:solidFill>
                  <a:srgbClr val="2DA333"/>
                </a:solidFill>
              </a:rPr>
              <a:t>Création et gestion des comptes collaborateurs </a:t>
            </a:r>
          </a:p>
          <a:p>
            <a:pPr marL="285750" indent="-285750">
              <a:buFontTx/>
              <a:buChar char="-"/>
            </a:pPr>
            <a:r>
              <a:rPr lang="fr-FR" sz="1400" dirty="0">
                <a:ln>
                  <a:solidFill>
                    <a:srgbClr val="2DA334"/>
                  </a:solidFill>
                </a:ln>
                <a:solidFill>
                  <a:srgbClr val="2DA333"/>
                </a:solidFill>
              </a:rPr>
              <a:t>Allocation des avantages sur les comptes collaborateurs</a:t>
            </a:r>
          </a:p>
          <a:p>
            <a:pPr marL="285750" indent="-285750">
              <a:buFontTx/>
              <a:buChar char="-"/>
            </a:pPr>
            <a:r>
              <a:rPr lang="fr-FR" sz="1400" dirty="0">
                <a:ln>
                  <a:solidFill>
                    <a:srgbClr val="2DA334"/>
                  </a:solidFill>
                </a:ln>
                <a:solidFill>
                  <a:srgbClr val="2DA333"/>
                </a:solidFill>
              </a:rPr>
              <a:t>Statistiques sur l’utilisation des avantages</a:t>
            </a:r>
          </a:p>
          <a:p>
            <a:pPr marL="285750" indent="-285750">
              <a:buFontTx/>
              <a:buChar char="-"/>
            </a:pPr>
            <a:r>
              <a:rPr lang="fr-FR" sz="1400" dirty="0">
                <a:ln>
                  <a:solidFill>
                    <a:srgbClr val="2DA334"/>
                  </a:solidFill>
                </a:ln>
                <a:solidFill>
                  <a:srgbClr val="2DA333"/>
                </a:solidFill>
              </a:rPr>
              <a:t>Réduction des erreurs et gain de temps</a:t>
            </a:r>
          </a:p>
          <a:p>
            <a:pPr marL="285750" indent="-285750">
              <a:buFontTx/>
              <a:buChar char="-"/>
            </a:pPr>
            <a:r>
              <a:rPr lang="fr-FR" sz="1400" dirty="0">
                <a:ln>
                  <a:solidFill>
                    <a:srgbClr val="2DA334"/>
                  </a:solidFill>
                </a:ln>
                <a:solidFill>
                  <a:srgbClr val="2DA333"/>
                </a:solidFill>
              </a:rPr>
              <a:t>Réduction de la fraude</a:t>
            </a:r>
          </a:p>
        </p:txBody>
      </p:sp>
    </p:spTree>
    <p:extLst>
      <p:ext uri="{BB962C8B-B14F-4D97-AF65-F5344CB8AC3E}">
        <p14:creationId xmlns:p14="http://schemas.microsoft.com/office/powerpoint/2010/main" val="3039811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6"/>
                                        </p:tgtEl>
                                        <p:attrNameLst>
                                          <p:attrName>style.visibility</p:attrName>
                                        </p:attrNameLst>
                                      </p:cBhvr>
                                      <p:to>
                                        <p:strVal val="visible"/>
                                      </p:to>
                                    </p:set>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500"/>
                                        <p:tgtEl>
                                          <p:spTgt spid="10"/>
                                        </p:tgtEl>
                                      </p:cBhvr>
                                    </p:animEffect>
                                    <p:anim calcmode="lin" valueType="num">
                                      <p:cBhvr>
                                        <p:cTn id="13" dur="1500" fill="hold"/>
                                        <p:tgtEl>
                                          <p:spTgt spid="10"/>
                                        </p:tgtEl>
                                        <p:attrNameLst>
                                          <p:attrName>ppt_x</p:attrName>
                                        </p:attrNameLst>
                                      </p:cBhvr>
                                      <p:tavLst>
                                        <p:tav tm="0">
                                          <p:val>
                                            <p:strVal val="#ppt_x"/>
                                          </p:val>
                                        </p:tav>
                                        <p:tav tm="100000">
                                          <p:val>
                                            <p:strVal val="#ppt_x"/>
                                          </p:val>
                                        </p:tav>
                                      </p:tavLst>
                                    </p:anim>
                                    <p:anim calcmode="lin" valueType="num">
                                      <p:cBhvr>
                                        <p:cTn id="14" dur="1500" fill="hold"/>
                                        <p:tgtEl>
                                          <p:spTgt spid="10"/>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1500"/>
                                        <p:tgtEl>
                                          <p:spTgt spid="30"/>
                                        </p:tgtEl>
                                      </p:cBhvr>
                                    </p:animEffect>
                                  </p:childTnLst>
                                </p:cTn>
                              </p:par>
                            </p:childTnLst>
                          </p:cTn>
                        </p:par>
                        <p:par>
                          <p:cTn id="19" fill="hold">
                            <p:stCondLst>
                              <p:cond delay="3000"/>
                            </p:stCondLst>
                            <p:childTnLst>
                              <p:par>
                                <p:cTn id="20" presetID="10" presetClass="entr" presetSubtype="0" fill="hold" grpId="0" nodeType="after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1500"/>
                                        <p:tgtEl>
                                          <p:spTgt spid="5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7"/>
                                        </p:tgtEl>
                                        <p:attrNameLst>
                                          <p:attrName>style.visibility</p:attrName>
                                        </p:attrNameLst>
                                      </p:cBhvr>
                                      <p:to>
                                        <p:strVal val="visible"/>
                                      </p:to>
                                    </p:set>
                                  </p:childTnLst>
                                </p:cTn>
                              </p:par>
                              <p:par>
                                <p:cTn id="27" presetID="42"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1000"/>
                                        <p:tgtEl>
                                          <p:spTgt spid="12"/>
                                        </p:tgtEl>
                                      </p:cBhvr>
                                    </p:animEffect>
                                    <p:anim calcmode="lin" valueType="num">
                                      <p:cBhvr>
                                        <p:cTn id="30" dur="1000" fill="hold"/>
                                        <p:tgtEl>
                                          <p:spTgt spid="12"/>
                                        </p:tgtEl>
                                        <p:attrNameLst>
                                          <p:attrName>ppt_x</p:attrName>
                                        </p:attrNameLst>
                                      </p:cBhvr>
                                      <p:tavLst>
                                        <p:tav tm="0">
                                          <p:val>
                                            <p:strVal val="#ppt_x"/>
                                          </p:val>
                                        </p:tav>
                                        <p:tav tm="100000">
                                          <p:val>
                                            <p:strVal val="#ppt_x"/>
                                          </p:val>
                                        </p:tav>
                                      </p:tavLst>
                                    </p:anim>
                                    <p:anim calcmode="lin" valueType="num">
                                      <p:cBhvr>
                                        <p:cTn id="31" dur="10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42"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500"/>
                                        <p:tgtEl>
                                          <p:spTgt spid="14"/>
                                        </p:tgtEl>
                                      </p:cBhvr>
                                    </p:animEffect>
                                    <p:anim calcmode="lin" valueType="num">
                                      <p:cBhvr>
                                        <p:cTn id="36" dur="1500" fill="hold"/>
                                        <p:tgtEl>
                                          <p:spTgt spid="14"/>
                                        </p:tgtEl>
                                        <p:attrNameLst>
                                          <p:attrName>ppt_x</p:attrName>
                                        </p:attrNameLst>
                                      </p:cBhvr>
                                      <p:tavLst>
                                        <p:tav tm="0">
                                          <p:val>
                                            <p:strVal val="#ppt_x"/>
                                          </p:val>
                                        </p:tav>
                                        <p:tav tm="100000">
                                          <p:val>
                                            <p:strVal val="#ppt_x"/>
                                          </p:val>
                                        </p:tav>
                                      </p:tavLst>
                                    </p:anim>
                                    <p:anim calcmode="lin" valueType="num">
                                      <p:cBhvr>
                                        <p:cTn id="37" dur="1500" fill="hold"/>
                                        <p:tgtEl>
                                          <p:spTgt spid="14"/>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1500"/>
                                        <p:tgtEl>
                                          <p:spTgt spid="17"/>
                                        </p:tgtEl>
                                      </p:cBhvr>
                                    </p:animEffect>
                                    <p:anim calcmode="lin" valueType="num">
                                      <p:cBhvr>
                                        <p:cTn id="42" dur="1500" fill="hold"/>
                                        <p:tgtEl>
                                          <p:spTgt spid="17"/>
                                        </p:tgtEl>
                                        <p:attrNameLst>
                                          <p:attrName>ppt_x</p:attrName>
                                        </p:attrNameLst>
                                      </p:cBhvr>
                                      <p:tavLst>
                                        <p:tav tm="0">
                                          <p:val>
                                            <p:strVal val="#ppt_x"/>
                                          </p:val>
                                        </p:tav>
                                        <p:tav tm="100000">
                                          <p:val>
                                            <p:strVal val="#ppt_x"/>
                                          </p:val>
                                        </p:tav>
                                      </p:tavLst>
                                    </p:anim>
                                    <p:anim calcmode="lin" valueType="num">
                                      <p:cBhvr>
                                        <p:cTn id="43" dur="150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1500"/>
                                        <p:tgtEl>
                                          <p:spTgt spid="19"/>
                                        </p:tgtEl>
                                      </p:cBhvr>
                                    </p:animEffect>
                                    <p:anim calcmode="lin" valueType="num">
                                      <p:cBhvr>
                                        <p:cTn id="48" dur="1500" fill="hold"/>
                                        <p:tgtEl>
                                          <p:spTgt spid="19"/>
                                        </p:tgtEl>
                                        <p:attrNameLst>
                                          <p:attrName>ppt_x</p:attrName>
                                        </p:attrNameLst>
                                      </p:cBhvr>
                                      <p:tavLst>
                                        <p:tav tm="0">
                                          <p:val>
                                            <p:strVal val="#ppt_x"/>
                                          </p:val>
                                        </p:tav>
                                        <p:tav tm="100000">
                                          <p:val>
                                            <p:strVal val="#ppt_x"/>
                                          </p:val>
                                        </p:tav>
                                      </p:tavLst>
                                    </p:anim>
                                    <p:anim calcmode="lin" valueType="num">
                                      <p:cBhvr>
                                        <p:cTn id="49" dur="1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0" grpId="0" animBg="1"/>
      <p:bldP spid="30" grpId="0"/>
      <p:bldP spid="50" grpId="0"/>
      <p:bldP spid="12" grpId="0"/>
      <p:bldP spid="14" grpId="0"/>
      <p:bldP spid="17"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5">
            <a:extLst>
              <a:ext uri="{FF2B5EF4-FFF2-40B4-BE49-F238E27FC236}">
                <a16:creationId xmlns:a16="http://schemas.microsoft.com/office/drawing/2014/main" id="{23B34F89-8605-46A9-8942-B71A831F792F}"/>
              </a:ext>
            </a:extLst>
          </p:cNvPr>
          <p:cNvSpPr txBox="1">
            <a:spLocks/>
          </p:cNvSpPr>
          <p:nvPr/>
        </p:nvSpPr>
        <p:spPr>
          <a:xfrm>
            <a:off x="416363" y="160632"/>
            <a:ext cx="11209579" cy="468183"/>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rgbClr val="C92030"/>
                </a:solidFill>
                <a:latin typeface="+mn-lt"/>
                <a:ea typeface="+mj-ea"/>
                <a:cs typeface="+mj-cs"/>
              </a:defRPr>
            </a:lvl1pPr>
          </a:lstStyle>
          <a:p>
            <a:r>
              <a:rPr lang="fr-FR" sz="3400" b="1" dirty="0">
                <a:solidFill>
                  <a:schemeClr val="bg1"/>
                </a:solidFill>
              </a:rPr>
              <a:t>Ecosystème Fintech </a:t>
            </a:r>
            <a:r>
              <a:rPr lang="fr-FR" sz="3400" b="1" dirty="0">
                <a:solidFill>
                  <a:schemeClr val="bg1"/>
                </a:solidFill>
                <a:latin typeface="Calibri" pitchFamily="34" charset="0"/>
                <a:cs typeface="Calibri" pitchFamily="34" charset="0"/>
              </a:rPr>
              <a:t>: cadre légal et règlementaire</a:t>
            </a:r>
            <a:endParaRPr lang="fr-FR" sz="3400" b="1" dirty="0">
              <a:solidFill>
                <a:schemeClr val="bg1"/>
              </a:solidFill>
            </a:endParaRPr>
          </a:p>
        </p:txBody>
      </p:sp>
      <p:sp>
        <p:nvSpPr>
          <p:cNvPr id="5" name="Rectangle 4">
            <a:extLst>
              <a:ext uri="{FF2B5EF4-FFF2-40B4-BE49-F238E27FC236}">
                <a16:creationId xmlns:a16="http://schemas.microsoft.com/office/drawing/2014/main" id="{B46BAD5A-734D-41AD-96F7-358A5D2627C5}"/>
              </a:ext>
            </a:extLst>
          </p:cNvPr>
          <p:cNvSpPr/>
          <p:nvPr/>
        </p:nvSpPr>
        <p:spPr>
          <a:xfrm>
            <a:off x="0" y="6296297"/>
            <a:ext cx="566057" cy="561703"/>
          </a:xfrm>
          <a:prstGeom prst="rect">
            <a:avLst/>
          </a:prstGeom>
          <a:solidFill>
            <a:srgbClr val="F0781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21">
            <a:hlinkClick r:id="rId2" action="ppaction://hlinksldjump"/>
            <a:extLst>
              <a:ext uri="{FF2B5EF4-FFF2-40B4-BE49-F238E27FC236}">
                <a16:creationId xmlns:a16="http://schemas.microsoft.com/office/drawing/2014/main" id="{3D52D2E1-449F-4361-BEAD-876EB0568075}"/>
              </a:ext>
            </a:extLst>
          </p:cNvPr>
          <p:cNvSpPr txBox="1"/>
          <p:nvPr/>
        </p:nvSpPr>
        <p:spPr>
          <a:xfrm>
            <a:off x="13563" y="6296297"/>
            <a:ext cx="552494" cy="461665"/>
          </a:xfrm>
          <a:prstGeom prst="rect">
            <a:avLst/>
          </a:prstGeom>
          <a:noFill/>
        </p:spPr>
        <p:txBody>
          <a:bodyPr wrap="square" rtlCol="0">
            <a:spAutoFit/>
          </a:bodyPr>
          <a:lstStyle/>
          <a:p>
            <a:r>
              <a:rPr lang="fr-FR" sz="2400" b="1" dirty="0">
                <a:solidFill>
                  <a:srgbClr val="FFFFFF"/>
                </a:solidFill>
                <a:latin typeface="Corbel" pitchFamily="34" charset="0"/>
              </a:rPr>
              <a:t>10</a:t>
            </a:r>
            <a:endParaRPr lang="fr-FR" sz="2000" dirty="0">
              <a:solidFill>
                <a:srgbClr val="FFFFFF"/>
              </a:solidFill>
              <a:latin typeface="Corbel" pitchFamily="34" charset="0"/>
            </a:endParaRPr>
          </a:p>
        </p:txBody>
      </p:sp>
      <p:sp>
        <p:nvSpPr>
          <p:cNvPr id="7" name="Rectangle 6">
            <a:extLst>
              <a:ext uri="{FF2B5EF4-FFF2-40B4-BE49-F238E27FC236}">
                <a16:creationId xmlns:a16="http://schemas.microsoft.com/office/drawing/2014/main" id="{A3B9C5A4-A89C-4F2D-88EE-488F34E9FCEC}"/>
              </a:ext>
            </a:extLst>
          </p:cNvPr>
          <p:cNvSpPr/>
          <p:nvPr/>
        </p:nvSpPr>
        <p:spPr>
          <a:xfrm>
            <a:off x="1" y="0"/>
            <a:ext cx="5324474" cy="762115"/>
          </a:xfrm>
          <a:prstGeom prst="rect">
            <a:avLst/>
          </a:prstGeom>
          <a:solidFill>
            <a:srgbClr val="F07817"/>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b="1" dirty="0">
                <a:solidFill>
                  <a:schemeClr val="bg1"/>
                </a:solidFill>
                <a:ea typeface="+mj-ea"/>
                <a:cs typeface="+mj-cs"/>
              </a:rPr>
              <a:t>Vision du projet</a:t>
            </a:r>
          </a:p>
        </p:txBody>
      </p:sp>
      <p:sp>
        <p:nvSpPr>
          <p:cNvPr id="8" name="Rectangle 7">
            <a:extLst>
              <a:ext uri="{FF2B5EF4-FFF2-40B4-BE49-F238E27FC236}">
                <a16:creationId xmlns:a16="http://schemas.microsoft.com/office/drawing/2014/main" id="{1AB8C5D4-AAED-4C92-B2F2-0B15877D886C}"/>
              </a:ext>
            </a:extLst>
          </p:cNvPr>
          <p:cNvSpPr/>
          <p:nvPr/>
        </p:nvSpPr>
        <p:spPr>
          <a:xfrm>
            <a:off x="6615854" y="0"/>
            <a:ext cx="5576145" cy="762115"/>
          </a:xfrm>
          <a:prstGeom prst="rect">
            <a:avLst/>
          </a:prstGeom>
          <a:solidFill>
            <a:srgbClr val="F07817"/>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b="1" dirty="0">
                <a:solidFill>
                  <a:schemeClr val="bg1"/>
                </a:solidFill>
                <a:ea typeface="+mj-ea"/>
                <a:cs typeface="+mj-cs"/>
              </a:rPr>
              <a:t>Stratégie de mise en œuvre</a:t>
            </a:r>
          </a:p>
        </p:txBody>
      </p:sp>
      <p:cxnSp>
        <p:nvCxnSpPr>
          <p:cNvPr id="9" name="Connecteur droit 22">
            <a:extLst>
              <a:ext uri="{FF2B5EF4-FFF2-40B4-BE49-F238E27FC236}">
                <a16:creationId xmlns:a16="http://schemas.microsoft.com/office/drawing/2014/main" id="{3EABDC4F-610D-4A22-81E5-90E958687393}"/>
              </a:ext>
            </a:extLst>
          </p:cNvPr>
          <p:cNvCxnSpPr>
            <a:cxnSpLocks/>
          </p:cNvCxnSpPr>
          <p:nvPr/>
        </p:nvCxnSpPr>
        <p:spPr>
          <a:xfrm>
            <a:off x="6185484" y="762115"/>
            <a:ext cx="0" cy="4981819"/>
          </a:xfrm>
          <a:prstGeom prst="line">
            <a:avLst/>
          </a:prstGeom>
          <a:ln w="76200">
            <a:solidFill>
              <a:srgbClr val="2DA333"/>
            </a:solidFill>
          </a:ln>
        </p:spPr>
        <p:style>
          <a:lnRef idx="3">
            <a:schemeClr val="accent1"/>
          </a:lnRef>
          <a:fillRef idx="0">
            <a:schemeClr val="accent1"/>
          </a:fillRef>
          <a:effectRef idx="2">
            <a:schemeClr val="accent1"/>
          </a:effectRef>
          <a:fontRef idx="minor">
            <a:schemeClr val="tx1"/>
          </a:fontRef>
        </p:style>
      </p:cxnSp>
      <p:sp>
        <p:nvSpPr>
          <p:cNvPr id="16" name="Rectangle 15">
            <a:extLst>
              <a:ext uri="{FF2B5EF4-FFF2-40B4-BE49-F238E27FC236}">
                <a16:creationId xmlns:a16="http://schemas.microsoft.com/office/drawing/2014/main" id="{49C4F9BE-64C0-4E3E-A1B9-E0A5762A815F}"/>
              </a:ext>
            </a:extLst>
          </p:cNvPr>
          <p:cNvSpPr/>
          <p:nvPr/>
        </p:nvSpPr>
        <p:spPr>
          <a:xfrm>
            <a:off x="50818" y="1074269"/>
            <a:ext cx="5704027" cy="1631216"/>
          </a:xfrm>
          <a:prstGeom prst="rect">
            <a:avLst/>
          </a:prstGeom>
        </p:spPr>
        <p:txBody>
          <a:bodyPr wrap="square">
            <a:spAutoFit/>
          </a:bodyPr>
          <a:lstStyle/>
          <a:p>
            <a:pPr algn="just">
              <a:buClr>
                <a:srgbClr val="00B0F0"/>
              </a:buClr>
            </a:pPr>
            <a:r>
              <a:rPr lang="fr-FR" sz="2000" b="1" dirty="0">
                <a:solidFill>
                  <a:srgbClr val="156FB6"/>
                </a:solidFill>
              </a:rPr>
              <a:t>Développer des usages spécifiques</a:t>
            </a:r>
          </a:p>
          <a:p>
            <a:pPr marL="285750" indent="-285750" algn="just">
              <a:buClr>
                <a:srgbClr val="F07816"/>
              </a:buClr>
              <a:buFont typeface="Wingdings" panose="05000000000000000000" pitchFamily="2" charset="2"/>
              <a:buChar char="q"/>
            </a:pPr>
            <a:r>
              <a:rPr lang="fr-FR" sz="1600" dirty="0"/>
              <a:t>Créer des programmes de paiements privés</a:t>
            </a:r>
          </a:p>
          <a:p>
            <a:pPr marL="285750" indent="-285750" algn="just">
              <a:buClr>
                <a:srgbClr val="F07816"/>
              </a:buClr>
              <a:buFont typeface="Wingdings" panose="05000000000000000000" pitchFamily="2" charset="2"/>
              <a:buChar char="q"/>
            </a:pPr>
            <a:r>
              <a:rPr lang="fr-FR" sz="1600" dirty="0"/>
              <a:t>Faciliter les paiements et autres transactions</a:t>
            </a:r>
          </a:p>
          <a:p>
            <a:pPr marL="285750" indent="-285750" algn="just">
              <a:buClr>
                <a:srgbClr val="F07816"/>
              </a:buClr>
              <a:buFont typeface="Wingdings" panose="05000000000000000000" pitchFamily="2" charset="2"/>
              <a:buChar char="q"/>
            </a:pPr>
            <a:r>
              <a:rPr lang="fr-FR" sz="1600" dirty="0"/>
              <a:t>Dynamiser l’économie locale</a:t>
            </a:r>
          </a:p>
          <a:p>
            <a:pPr marL="285750" indent="-285750" algn="just">
              <a:buClr>
                <a:srgbClr val="F07816"/>
              </a:buClr>
              <a:buFont typeface="Wingdings" panose="05000000000000000000" pitchFamily="2" charset="2"/>
              <a:buChar char="q"/>
            </a:pPr>
            <a:r>
              <a:rPr lang="fr-FR" sz="1600" dirty="0"/>
              <a:t>Réduire l’informel</a:t>
            </a:r>
          </a:p>
          <a:p>
            <a:pPr marL="285750" indent="-285750" algn="just">
              <a:buClr>
                <a:srgbClr val="F07816"/>
              </a:buClr>
              <a:buFont typeface="Wingdings" panose="05000000000000000000" pitchFamily="2" charset="2"/>
              <a:buChar char="q"/>
            </a:pPr>
            <a:r>
              <a:rPr lang="fr-FR" sz="1600" dirty="0"/>
              <a:t>Réduire le taux de monnaie fiduciaire en circulation</a:t>
            </a:r>
          </a:p>
        </p:txBody>
      </p:sp>
      <p:sp>
        <p:nvSpPr>
          <p:cNvPr id="18" name="Rectangle 17">
            <a:extLst>
              <a:ext uri="{FF2B5EF4-FFF2-40B4-BE49-F238E27FC236}">
                <a16:creationId xmlns:a16="http://schemas.microsoft.com/office/drawing/2014/main" id="{187930B9-95AF-4C7B-9441-E801FE37BC59}"/>
              </a:ext>
            </a:extLst>
          </p:cNvPr>
          <p:cNvSpPr/>
          <p:nvPr/>
        </p:nvSpPr>
        <p:spPr>
          <a:xfrm>
            <a:off x="50818" y="3239006"/>
            <a:ext cx="5797103" cy="1384995"/>
          </a:xfrm>
          <a:prstGeom prst="rect">
            <a:avLst/>
          </a:prstGeom>
        </p:spPr>
        <p:txBody>
          <a:bodyPr wrap="square">
            <a:spAutoFit/>
          </a:bodyPr>
          <a:lstStyle/>
          <a:p>
            <a:pPr algn="just">
              <a:buClr>
                <a:srgbClr val="00B0F0"/>
              </a:buClr>
            </a:pPr>
            <a:r>
              <a:rPr lang="fr-FR" sz="2000" b="1" dirty="0">
                <a:solidFill>
                  <a:srgbClr val="F07817"/>
                </a:solidFill>
              </a:rPr>
              <a:t>Développer une économie digitale</a:t>
            </a:r>
          </a:p>
          <a:p>
            <a:pPr marL="285750" indent="-285750" algn="just">
              <a:buClr>
                <a:srgbClr val="156FB6"/>
              </a:buClr>
              <a:buFont typeface="Wingdings" panose="05000000000000000000" pitchFamily="2" charset="2"/>
              <a:buChar char="q"/>
            </a:pPr>
            <a:r>
              <a:rPr lang="fr-FR" sz="1600" dirty="0"/>
              <a:t>Digitaliser les paiements en point de vente</a:t>
            </a:r>
          </a:p>
          <a:p>
            <a:pPr marL="285750" indent="-285750" algn="just">
              <a:buClr>
                <a:srgbClr val="156FB6"/>
              </a:buClr>
              <a:buFont typeface="Wingdings" panose="05000000000000000000" pitchFamily="2" charset="2"/>
              <a:buChar char="q"/>
            </a:pPr>
            <a:r>
              <a:rPr lang="fr-FR" sz="1600" dirty="0"/>
              <a:t>Développer un écosystème de vente en ligne</a:t>
            </a:r>
          </a:p>
          <a:p>
            <a:pPr marL="285750" indent="-285750" algn="just">
              <a:buClr>
                <a:srgbClr val="156FB6"/>
              </a:buClr>
              <a:buFont typeface="Wingdings" panose="05000000000000000000" pitchFamily="2" charset="2"/>
              <a:buChar char="q"/>
            </a:pPr>
            <a:r>
              <a:rPr lang="fr-FR" sz="1600" dirty="0"/>
              <a:t>Intégrer les paiements dans différents usages</a:t>
            </a:r>
          </a:p>
          <a:p>
            <a:pPr marL="285750" indent="-285750" algn="just">
              <a:buClr>
                <a:srgbClr val="156FB6"/>
              </a:buClr>
              <a:buFont typeface="Wingdings" panose="05000000000000000000" pitchFamily="2" charset="2"/>
              <a:buChar char="q"/>
            </a:pPr>
            <a:r>
              <a:rPr lang="fr-FR" sz="1600" dirty="0"/>
              <a:t>Faciliter la lutte contre la fraude et le blanchiment</a:t>
            </a:r>
          </a:p>
        </p:txBody>
      </p:sp>
      <p:sp>
        <p:nvSpPr>
          <p:cNvPr id="19" name="Rectangle 18">
            <a:extLst>
              <a:ext uri="{FF2B5EF4-FFF2-40B4-BE49-F238E27FC236}">
                <a16:creationId xmlns:a16="http://schemas.microsoft.com/office/drawing/2014/main" id="{CBF3E086-0E08-41CF-ABE6-B9A99317B2A9}"/>
              </a:ext>
            </a:extLst>
          </p:cNvPr>
          <p:cNvSpPr/>
          <p:nvPr/>
        </p:nvSpPr>
        <p:spPr>
          <a:xfrm>
            <a:off x="6615854" y="1064558"/>
            <a:ext cx="5522213" cy="1631216"/>
          </a:xfrm>
          <a:prstGeom prst="rect">
            <a:avLst/>
          </a:prstGeom>
        </p:spPr>
        <p:txBody>
          <a:bodyPr wrap="square">
            <a:spAutoFit/>
          </a:bodyPr>
          <a:lstStyle/>
          <a:p>
            <a:pPr algn="just">
              <a:buClr>
                <a:srgbClr val="00B0F0"/>
              </a:buClr>
            </a:pPr>
            <a:r>
              <a:rPr lang="fr-FR" sz="2000" b="1" dirty="0">
                <a:solidFill>
                  <a:srgbClr val="F07817"/>
                </a:solidFill>
              </a:rPr>
              <a:t>Partenariat avec une banque</a:t>
            </a:r>
          </a:p>
          <a:p>
            <a:pPr marL="285750" indent="-285750" algn="just">
              <a:buClr>
                <a:srgbClr val="156FB6"/>
              </a:buClr>
              <a:buFont typeface="Wingdings" panose="05000000000000000000" pitchFamily="2" charset="2"/>
              <a:buChar char="q"/>
            </a:pPr>
            <a:r>
              <a:rPr lang="fr-FR" sz="1600" dirty="0"/>
              <a:t>Se baser sur l’agrément bancaire</a:t>
            </a:r>
          </a:p>
          <a:p>
            <a:pPr marL="285750" indent="-285750" algn="just">
              <a:buClr>
                <a:srgbClr val="156FB6"/>
              </a:buClr>
              <a:buFont typeface="Wingdings" panose="05000000000000000000" pitchFamily="2" charset="2"/>
              <a:buChar char="q"/>
            </a:pPr>
            <a:r>
              <a:rPr lang="fr-FR" sz="1600" dirty="0"/>
              <a:t>Faciliter l’expérience des Clients</a:t>
            </a:r>
          </a:p>
          <a:p>
            <a:pPr marL="285750" indent="-285750" algn="just">
              <a:buClr>
                <a:srgbClr val="156FB6"/>
              </a:buClr>
              <a:buFont typeface="Wingdings" panose="05000000000000000000" pitchFamily="2" charset="2"/>
              <a:buChar char="q"/>
            </a:pPr>
            <a:r>
              <a:rPr lang="fr-FR" sz="1600" dirty="0"/>
              <a:t>Offrir de nouveaux services aux clients existants</a:t>
            </a:r>
          </a:p>
          <a:p>
            <a:pPr marL="285750" indent="-285750" algn="just">
              <a:buClr>
                <a:srgbClr val="156FB6"/>
              </a:buClr>
              <a:buFont typeface="Wingdings" panose="05000000000000000000" pitchFamily="2" charset="2"/>
              <a:buChar char="q"/>
            </a:pPr>
            <a:r>
              <a:rPr lang="fr-FR" sz="1600" dirty="0"/>
              <a:t>Intégrer de nouveaux usages de paiement dans le service de la banque</a:t>
            </a:r>
          </a:p>
        </p:txBody>
      </p:sp>
      <p:sp>
        <p:nvSpPr>
          <p:cNvPr id="20" name="Rectangle 19">
            <a:extLst>
              <a:ext uri="{FF2B5EF4-FFF2-40B4-BE49-F238E27FC236}">
                <a16:creationId xmlns:a16="http://schemas.microsoft.com/office/drawing/2014/main" id="{F52A630A-8E5D-4999-8BB8-09B12E2F9100}"/>
              </a:ext>
            </a:extLst>
          </p:cNvPr>
          <p:cNvSpPr/>
          <p:nvPr/>
        </p:nvSpPr>
        <p:spPr>
          <a:xfrm>
            <a:off x="6615854" y="3253024"/>
            <a:ext cx="5522213" cy="1631216"/>
          </a:xfrm>
          <a:prstGeom prst="rect">
            <a:avLst/>
          </a:prstGeom>
        </p:spPr>
        <p:txBody>
          <a:bodyPr wrap="square">
            <a:spAutoFit/>
          </a:bodyPr>
          <a:lstStyle/>
          <a:p>
            <a:pPr algn="just">
              <a:buClr>
                <a:srgbClr val="00B0F0"/>
              </a:buClr>
            </a:pPr>
            <a:r>
              <a:rPr lang="fr-FR" sz="2000" b="1" dirty="0">
                <a:solidFill>
                  <a:srgbClr val="156FB6"/>
                </a:solidFill>
              </a:rPr>
              <a:t>Partenariat avec les startups</a:t>
            </a:r>
          </a:p>
          <a:p>
            <a:pPr marL="285750" indent="-285750" algn="just">
              <a:buClr>
                <a:srgbClr val="F07816"/>
              </a:buClr>
              <a:buFont typeface="Wingdings" panose="05000000000000000000" pitchFamily="2" charset="2"/>
              <a:buChar char="q"/>
            </a:pPr>
            <a:r>
              <a:rPr lang="fr-FR" sz="1600" dirty="0"/>
              <a:t>Faciliter le développement de nouveaux usages</a:t>
            </a:r>
          </a:p>
          <a:p>
            <a:pPr marL="285750" indent="-285750" algn="just">
              <a:buClr>
                <a:srgbClr val="F07816"/>
              </a:buClr>
              <a:buFont typeface="Wingdings" panose="05000000000000000000" pitchFamily="2" charset="2"/>
              <a:buChar char="q"/>
            </a:pPr>
            <a:r>
              <a:rPr lang="fr-FR" sz="1600" dirty="0"/>
              <a:t>Intégrer le paiement dans différents métiers</a:t>
            </a:r>
          </a:p>
          <a:p>
            <a:pPr marL="285750" indent="-285750" algn="just">
              <a:buClr>
                <a:srgbClr val="F07816"/>
              </a:buClr>
              <a:buFont typeface="Wingdings" panose="05000000000000000000" pitchFamily="2" charset="2"/>
              <a:buChar char="q"/>
            </a:pPr>
            <a:r>
              <a:rPr lang="fr-FR" sz="1600" dirty="0"/>
              <a:t>Faciliter l’adoption de la monnaie digitale</a:t>
            </a:r>
          </a:p>
          <a:p>
            <a:pPr marL="285750" indent="-285750" algn="just">
              <a:buClr>
                <a:srgbClr val="F07816"/>
              </a:buClr>
              <a:buFont typeface="Wingdings" panose="05000000000000000000" pitchFamily="2" charset="2"/>
              <a:buChar char="q"/>
            </a:pPr>
            <a:r>
              <a:rPr lang="fr-FR" sz="1600" dirty="0"/>
              <a:t>Intégrer la monnaie digitale dans le quotidien des personnes et entreprises</a:t>
            </a:r>
          </a:p>
        </p:txBody>
      </p:sp>
    </p:spTree>
    <p:extLst>
      <p:ext uri="{BB962C8B-B14F-4D97-AF65-F5344CB8AC3E}">
        <p14:creationId xmlns:p14="http://schemas.microsoft.com/office/powerpoint/2010/main" val="559224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5"/>
                                        </p:tgtEl>
                                        <p:attrNameLst>
                                          <p:attrName>style.visibility</p:attrName>
                                        </p:attrNameLst>
                                      </p:cBhvr>
                                      <p:to>
                                        <p:strVal val="visible"/>
                                      </p:to>
                                    </p:set>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500"/>
                                        <p:tgtEl>
                                          <p:spTgt spid="7"/>
                                        </p:tgtEl>
                                      </p:cBhvr>
                                    </p:animEffect>
                                    <p:anim calcmode="lin" valueType="num">
                                      <p:cBhvr>
                                        <p:cTn id="13" dur="1500" fill="hold"/>
                                        <p:tgtEl>
                                          <p:spTgt spid="7"/>
                                        </p:tgtEl>
                                        <p:attrNameLst>
                                          <p:attrName>ppt_x</p:attrName>
                                        </p:attrNameLst>
                                      </p:cBhvr>
                                      <p:tavLst>
                                        <p:tav tm="0">
                                          <p:val>
                                            <p:strVal val="#ppt_x"/>
                                          </p:val>
                                        </p:tav>
                                        <p:tav tm="100000">
                                          <p:val>
                                            <p:strVal val="#ppt_x"/>
                                          </p:val>
                                        </p:tav>
                                      </p:tavLst>
                                    </p:anim>
                                    <p:anim calcmode="lin" valueType="num">
                                      <p:cBhvr>
                                        <p:cTn id="14" dur="15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500"/>
                                        <p:tgtEl>
                                          <p:spTgt spid="8"/>
                                        </p:tgtEl>
                                      </p:cBhvr>
                                    </p:animEffect>
                                    <p:anim calcmode="lin" valueType="num">
                                      <p:cBhvr>
                                        <p:cTn id="18" dur="1500" fill="hold"/>
                                        <p:tgtEl>
                                          <p:spTgt spid="8"/>
                                        </p:tgtEl>
                                        <p:attrNameLst>
                                          <p:attrName>ppt_x</p:attrName>
                                        </p:attrNameLst>
                                      </p:cBhvr>
                                      <p:tavLst>
                                        <p:tav tm="0">
                                          <p:val>
                                            <p:strVal val="#ppt_x"/>
                                          </p:val>
                                        </p:tav>
                                        <p:tav tm="100000">
                                          <p:val>
                                            <p:strVal val="#ppt_x"/>
                                          </p:val>
                                        </p:tav>
                                      </p:tavLst>
                                    </p:anim>
                                    <p:anim calcmode="lin" valueType="num">
                                      <p:cBhvr>
                                        <p:cTn id="19" dur="15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500"/>
                                        <p:tgtEl>
                                          <p:spTgt spid="16"/>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500"/>
                                        <p:tgtEl>
                                          <p:spTgt spid="18"/>
                                        </p:tgtEl>
                                      </p:cBhvr>
                                    </p:animEffect>
                                  </p:childTnLst>
                                </p:cTn>
                              </p:par>
                            </p:childTnLst>
                          </p:cTn>
                        </p:par>
                        <p:par>
                          <p:cTn id="33" fill="hold">
                            <p:stCondLst>
                              <p:cond delay="40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500"/>
                                        <p:tgtEl>
                                          <p:spTgt spid="19"/>
                                        </p:tgtEl>
                                      </p:cBhvr>
                                    </p:animEffect>
                                  </p:childTnLst>
                                </p:cTn>
                              </p:par>
                            </p:childTnLst>
                          </p:cTn>
                        </p:par>
                        <p:par>
                          <p:cTn id="37" fill="hold">
                            <p:stCondLst>
                              <p:cond delay="550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16" grpId="0"/>
      <p:bldP spid="18" grpId="0"/>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D8C4FB3-58FA-41E3-802D-82FB5CA85394}"/>
              </a:ext>
            </a:extLst>
          </p:cNvPr>
          <p:cNvSpPr/>
          <p:nvPr/>
        </p:nvSpPr>
        <p:spPr>
          <a:xfrm>
            <a:off x="0" y="0"/>
            <a:ext cx="12192000" cy="762115"/>
          </a:xfrm>
          <a:prstGeom prst="rect">
            <a:avLst/>
          </a:prstGeom>
          <a:solidFill>
            <a:srgbClr val="F07817"/>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sz="3400" b="1" dirty="0">
              <a:solidFill>
                <a:schemeClr val="bg1"/>
              </a:solidFill>
              <a:ea typeface="+mj-ea"/>
              <a:cs typeface="+mj-cs"/>
            </a:endParaRPr>
          </a:p>
          <a:p>
            <a:r>
              <a:rPr lang="fr-FR" sz="3400" b="1" dirty="0">
                <a:solidFill>
                  <a:schemeClr val="bg1"/>
                </a:solidFill>
                <a:ea typeface="+mj-ea"/>
                <a:cs typeface="+mj-cs"/>
              </a:rPr>
              <a:t>Taille du marché des microfinances et challenges</a:t>
            </a:r>
          </a:p>
          <a:p>
            <a:endParaRPr lang="fr-FR" sz="3400" b="1" dirty="0">
              <a:solidFill>
                <a:schemeClr val="bg1"/>
              </a:solidFill>
              <a:ea typeface="+mj-ea"/>
              <a:cs typeface="+mj-cs"/>
            </a:endParaRPr>
          </a:p>
          <a:p>
            <a:pPr algn="ctr"/>
            <a:endParaRPr lang="fr-FR" dirty="0"/>
          </a:p>
        </p:txBody>
      </p:sp>
      <p:sp>
        <p:nvSpPr>
          <p:cNvPr id="11" name="Rectangle à coins arrondis 27">
            <a:extLst>
              <a:ext uri="{FF2B5EF4-FFF2-40B4-BE49-F238E27FC236}">
                <a16:creationId xmlns:a16="http://schemas.microsoft.com/office/drawing/2014/main" id="{81BA2201-E4C6-408C-AD65-94BB91F5A48A}"/>
              </a:ext>
            </a:extLst>
          </p:cNvPr>
          <p:cNvSpPr/>
          <p:nvPr/>
        </p:nvSpPr>
        <p:spPr>
          <a:xfrm>
            <a:off x="3449635" y="4312107"/>
            <a:ext cx="6919174" cy="1543463"/>
          </a:xfrm>
          <a:prstGeom prst="roundRect">
            <a:avLst/>
          </a:prstGeom>
          <a:solidFill>
            <a:srgbClr val="2DA3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Wingdings" panose="05000000000000000000" pitchFamily="2" charset="2"/>
              <a:buChar char="ü"/>
            </a:pPr>
            <a:r>
              <a:rPr lang="fr-FR" sz="1600" dirty="0"/>
              <a:t>Le Togo présente une concentration d'entreprises et d'emplois à Lomé.</a:t>
            </a:r>
          </a:p>
          <a:p>
            <a:pPr>
              <a:buFont typeface="Wingdings" panose="05000000000000000000" pitchFamily="2" charset="2"/>
              <a:buChar char="ü"/>
            </a:pPr>
            <a:r>
              <a:rPr lang="fr-FR" sz="1600" dirty="0"/>
              <a:t>La digitalisation des avantages est très faible voire inexistante</a:t>
            </a:r>
          </a:p>
          <a:p>
            <a:pPr>
              <a:buFont typeface="Wingdings" panose="05000000000000000000" pitchFamily="2" charset="2"/>
              <a:buChar char="ü"/>
            </a:pPr>
            <a:r>
              <a:rPr lang="fr-FR" sz="1600" dirty="0"/>
              <a:t>Marché disponible de près de 324 720 emplois formels </a:t>
            </a:r>
          </a:p>
          <a:p>
            <a:pPr>
              <a:buFont typeface="Wingdings" panose="05000000000000000000" pitchFamily="2" charset="2"/>
              <a:buChar char="ü"/>
            </a:pPr>
            <a:r>
              <a:rPr lang="fr-FR" sz="1600" dirty="0"/>
              <a:t>Marché disponible de plus de 12 milliards XOF en transactions mensuel</a:t>
            </a:r>
          </a:p>
        </p:txBody>
      </p:sp>
      <p:sp>
        <p:nvSpPr>
          <p:cNvPr id="14" name="Rectangle à coins arrondis 26">
            <a:extLst>
              <a:ext uri="{FF2B5EF4-FFF2-40B4-BE49-F238E27FC236}">
                <a16:creationId xmlns:a16="http://schemas.microsoft.com/office/drawing/2014/main" id="{1D8B057F-3B63-421D-9858-64C9E7FA719F}"/>
              </a:ext>
            </a:extLst>
          </p:cNvPr>
          <p:cNvSpPr/>
          <p:nvPr/>
        </p:nvSpPr>
        <p:spPr>
          <a:xfrm>
            <a:off x="1107094" y="4312107"/>
            <a:ext cx="2261120" cy="1543463"/>
          </a:xfrm>
          <a:prstGeom prst="roundRect">
            <a:avLst/>
          </a:prstGeom>
          <a:solidFill>
            <a:srgbClr val="F078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b="1" dirty="0">
                <a:solidFill>
                  <a:schemeClr val="bg1"/>
                </a:solidFill>
              </a:rPr>
              <a:t>Constats</a:t>
            </a:r>
            <a:r>
              <a:rPr lang="fr-FR" sz="1600" dirty="0">
                <a:solidFill>
                  <a:schemeClr val="bg1"/>
                </a:solidFill>
              </a:rPr>
              <a:t>:</a:t>
            </a:r>
          </a:p>
        </p:txBody>
      </p:sp>
      <p:sp>
        <p:nvSpPr>
          <p:cNvPr id="28" name="Rectangle 27">
            <a:extLst>
              <a:ext uri="{FF2B5EF4-FFF2-40B4-BE49-F238E27FC236}">
                <a16:creationId xmlns:a16="http://schemas.microsoft.com/office/drawing/2014/main" id="{00BD3FA7-60EC-4FD9-9094-C4F88A7C4E11}"/>
              </a:ext>
            </a:extLst>
          </p:cNvPr>
          <p:cNvSpPr/>
          <p:nvPr/>
        </p:nvSpPr>
        <p:spPr>
          <a:xfrm>
            <a:off x="571203" y="6016072"/>
            <a:ext cx="6722975" cy="861774"/>
          </a:xfrm>
          <a:prstGeom prst="rect">
            <a:avLst/>
          </a:prstGeom>
        </p:spPr>
        <p:txBody>
          <a:bodyPr wrap="square">
            <a:spAutoFit/>
          </a:bodyPr>
          <a:lstStyle/>
          <a:p>
            <a:pPr algn="ctr"/>
            <a:r>
              <a:rPr lang="fr-FR" sz="1000" dirty="0">
                <a:solidFill>
                  <a:srgbClr val="156FB6"/>
                </a:solidFill>
              </a:rPr>
              <a:t>Sources : </a:t>
            </a:r>
          </a:p>
          <a:p>
            <a:pPr marL="171450" indent="-171450" algn="just">
              <a:buFont typeface="Arial" panose="020B0604020202020204" pitchFamily="34" charset="0"/>
              <a:buChar char="•"/>
            </a:pPr>
            <a:r>
              <a:rPr lang="fr-FR" sz="1000" i="1" dirty="0">
                <a:solidFill>
                  <a:srgbClr val="156FB6"/>
                </a:solidFill>
              </a:rPr>
              <a:t>NOTEDEPOLITIQUESURL’EMPLOIAUTOGO: Une analyse du marché du travail à la lumière des résultats de l’enquête ERI-ESI2017 (Edition Juillet 2021)</a:t>
            </a:r>
          </a:p>
          <a:p>
            <a:pPr marL="171450" indent="-171450" algn="just">
              <a:buFont typeface="Arial" panose="020B0604020202020204" pitchFamily="34" charset="0"/>
              <a:buChar char="•"/>
            </a:pPr>
            <a:r>
              <a:rPr lang="fr-FR" sz="1000" i="1" dirty="0">
                <a:solidFill>
                  <a:srgbClr val="156FB6"/>
                </a:solidFill>
              </a:rPr>
              <a:t>PROFIL PAYS DU TRAVAIL DÉCENT TOGO (Edition 2019)</a:t>
            </a:r>
          </a:p>
          <a:p>
            <a:pPr marL="171450" indent="-171450" algn="just">
              <a:buFont typeface="Arial" panose="020B0604020202020204" pitchFamily="34" charset="0"/>
              <a:buChar char="•"/>
            </a:pPr>
            <a:r>
              <a:rPr lang="fr-FR" sz="1000" i="1" dirty="0">
                <a:solidFill>
                  <a:srgbClr val="156FB6"/>
                </a:solidFill>
              </a:rPr>
              <a:t>Le site de TOGO FIRST (https://</a:t>
            </a:r>
            <a:r>
              <a:rPr lang="fr-FR" sz="1000" i="1" dirty="0" err="1">
                <a:solidFill>
                  <a:srgbClr val="156FB6"/>
                </a:solidFill>
              </a:rPr>
              <a:t>www.togofirst.com</a:t>
            </a:r>
            <a:r>
              <a:rPr lang="fr-FR" sz="1000" i="1" dirty="0">
                <a:solidFill>
                  <a:srgbClr val="156FB6"/>
                </a:solidFill>
              </a:rPr>
              <a:t>)</a:t>
            </a:r>
          </a:p>
        </p:txBody>
      </p:sp>
      <p:sp>
        <p:nvSpPr>
          <p:cNvPr id="32" name="Rectangle 31">
            <a:extLst>
              <a:ext uri="{FF2B5EF4-FFF2-40B4-BE49-F238E27FC236}">
                <a16:creationId xmlns:a16="http://schemas.microsoft.com/office/drawing/2014/main" id="{B0AFEBEE-4A50-47ED-8E6F-0E67A1F697EB}"/>
              </a:ext>
            </a:extLst>
          </p:cNvPr>
          <p:cNvSpPr/>
          <p:nvPr/>
        </p:nvSpPr>
        <p:spPr>
          <a:xfrm>
            <a:off x="7996421" y="940188"/>
            <a:ext cx="3814702" cy="1138773"/>
          </a:xfrm>
          <a:prstGeom prst="rect">
            <a:avLst/>
          </a:prstGeom>
        </p:spPr>
        <p:txBody>
          <a:bodyPr wrap="square">
            <a:spAutoFit/>
          </a:bodyPr>
          <a:lstStyle/>
          <a:p>
            <a:pPr algn="just">
              <a:buClr>
                <a:srgbClr val="00B0F0"/>
              </a:buClr>
            </a:pPr>
            <a:r>
              <a:rPr lang="fr-FR" sz="2000" b="1" dirty="0">
                <a:solidFill>
                  <a:srgbClr val="156FB6"/>
                </a:solidFill>
              </a:rPr>
              <a:t>Service offerts</a:t>
            </a:r>
          </a:p>
          <a:p>
            <a:pPr marL="285750" indent="-285750" algn="just">
              <a:buClr>
                <a:srgbClr val="F07816"/>
              </a:buClr>
              <a:buFont typeface="Wingdings" panose="05000000000000000000" pitchFamily="2" charset="2"/>
              <a:buChar char="q"/>
            </a:pPr>
            <a:r>
              <a:rPr lang="fr-FR" sz="1600" dirty="0"/>
              <a:t>Digitalisation du système</a:t>
            </a:r>
          </a:p>
          <a:p>
            <a:pPr marL="285750" indent="-285750" algn="just">
              <a:buClr>
                <a:srgbClr val="F07816"/>
              </a:buClr>
              <a:buFont typeface="Wingdings" panose="05000000000000000000" pitchFamily="2" charset="2"/>
              <a:buChar char="q"/>
            </a:pPr>
            <a:r>
              <a:rPr lang="fr-FR" sz="1600" dirty="0"/>
              <a:t>Traçabilité des transactions</a:t>
            </a:r>
          </a:p>
          <a:p>
            <a:pPr marL="285750" indent="-285750" algn="just">
              <a:buClr>
                <a:srgbClr val="F07816"/>
              </a:buClr>
              <a:buFont typeface="Wingdings" panose="05000000000000000000" pitchFamily="2" charset="2"/>
              <a:buChar char="q"/>
            </a:pPr>
            <a:r>
              <a:rPr lang="fr-FR" sz="1600" dirty="0"/>
              <a:t>Encaissement rapide et sécurisé</a:t>
            </a:r>
          </a:p>
        </p:txBody>
      </p:sp>
      <p:sp>
        <p:nvSpPr>
          <p:cNvPr id="33" name="Rectangle 32">
            <a:extLst>
              <a:ext uri="{FF2B5EF4-FFF2-40B4-BE49-F238E27FC236}">
                <a16:creationId xmlns:a16="http://schemas.microsoft.com/office/drawing/2014/main" id="{6D4ADD4B-2133-4B44-96C5-7F663B3E66D2}"/>
              </a:ext>
            </a:extLst>
          </p:cNvPr>
          <p:cNvSpPr/>
          <p:nvPr/>
        </p:nvSpPr>
        <p:spPr>
          <a:xfrm>
            <a:off x="7996422" y="2263179"/>
            <a:ext cx="3814702" cy="1877437"/>
          </a:xfrm>
          <a:prstGeom prst="rect">
            <a:avLst/>
          </a:prstGeom>
        </p:spPr>
        <p:txBody>
          <a:bodyPr wrap="square">
            <a:spAutoFit/>
          </a:bodyPr>
          <a:lstStyle/>
          <a:p>
            <a:pPr algn="just">
              <a:buClr>
                <a:srgbClr val="00B0F0"/>
              </a:buClr>
            </a:pPr>
            <a:r>
              <a:rPr lang="fr-FR" sz="2000" b="1" dirty="0">
                <a:solidFill>
                  <a:srgbClr val="F07817"/>
                </a:solidFill>
              </a:rPr>
              <a:t>Challenges</a:t>
            </a:r>
          </a:p>
          <a:p>
            <a:pPr marL="285750" indent="-285750" algn="just">
              <a:buClr>
                <a:srgbClr val="156FB6"/>
              </a:buClr>
              <a:buFont typeface="Wingdings" panose="05000000000000000000" pitchFamily="2" charset="2"/>
              <a:buChar char="q"/>
            </a:pPr>
            <a:r>
              <a:rPr lang="fr-FR" sz="1600" dirty="0"/>
              <a:t>Fonctionnement manuel avec les coupons en papier</a:t>
            </a:r>
          </a:p>
          <a:p>
            <a:pPr marL="285750" indent="-285750" algn="just">
              <a:buClr>
                <a:srgbClr val="156FB6"/>
              </a:buClr>
              <a:buFont typeface="Wingdings" panose="05000000000000000000" pitchFamily="2" charset="2"/>
              <a:buChar char="q"/>
            </a:pPr>
            <a:r>
              <a:rPr lang="fr-FR" sz="1600" dirty="0"/>
              <a:t>Présence de fraude dans le système</a:t>
            </a:r>
          </a:p>
          <a:p>
            <a:pPr marL="285750" indent="-285750" algn="just">
              <a:buClr>
                <a:srgbClr val="156FB6"/>
              </a:buClr>
              <a:buFont typeface="Wingdings" panose="05000000000000000000" pitchFamily="2" charset="2"/>
              <a:buChar char="q"/>
            </a:pPr>
            <a:r>
              <a:rPr lang="fr-FR" sz="1600" dirty="0"/>
              <a:t>Long délai d’encaissement pour l’entreprise</a:t>
            </a:r>
          </a:p>
        </p:txBody>
      </p:sp>
      <p:grpSp>
        <p:nvGrpSpPr>
          <p:cNvPr id="9" name="Group 8">
            <a:extLst>
              <a:ext uri="{FF2B5EF4-FFF2-40B4-BE49-F238E27FC236}">
                <a16:creationId xmlns:a16="http://schemas.microsoft.com/office/drawing/2014/main" id="{8C02223B-66DF-4522-8782-AD086F8BAD77}"/>
              </a:ext>
            </a:extLst>
          </p:cNvPr>
          <p:cNvGrpSpPr/>
          <p:nvPr/>
        </p:nvGrpSpPr>
        <p:grpSpPr>
          <a:xfrm>
            <a:off x="150760" y="1163343"/>
            <a:ext cx="7228868" cy="2284054"/>
            <a:chOff x="150760" y="1163343"/>
            <a:chExt cx="7228868" cy="2291846"/>
          </a:xfrm>
        </p:grpSpPr>
        <p:sp>
          <p:nvSpPr>
            <p:cNvPr id="24" name="Rectangle : avec coins arrondis en haut 1">
              <a:extLst>
                <a:ext uri="{FF2B5EF4-FFF2-40B4-BE49-F238E27FC236}">
                  <a16:creationId xmlns:a16="http://schemas.microsoft.com/office/drawing/2014/main" id="{95A5C019-6440-4289-A0B3-81CCB8F05664}"/>
                </a:ext>
              </a:extLst>
            </p:cNvPr>
            <p:cNvSpPr/>
            <p:nvPr/>
          </p:nvSpPr>
          <p:spPr>
            <a:xfrm>
              <a:off x="150762" y="1165762"/>
              <a:ext cx="3307141" cy="1024016"/>
            </a:xfrm>
            <a:prstGeom prst="round2SameRect">
              <a:avLst/>
            </a:prstGeom>
            <a:solidFill>
              <a:srgbClr val="F07817"/>
            </a:solidFill>
            <a:ln>
              <a:solidFill>
                <a:srgbClr val="F07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fr-FR" sz="1200" b="1" dirty="0">
                  <a:solidFill>
                    <a:srgbClr val="FFFFFF"/>
                  </a:solidFill>
                  <a:latin typeface="+mj-lt"/>
                  <a:ea typeface="Calibri" panose="020F0502020204030204" pitchFamily="34" charset="0"/>
                </a:rPr>
                <a:t>303 </a:t>
              </a:r>
              <a:r>
                <a:rPr lang="fr-FR" sz="1200" b="1" dirty="0">
                  <a:solidFill>
                    <a:srgbClr val="FFFFFF"/>
                  </a:solidFill>
                  <a:effectLst/>
                  <a:latin typeface="+mj-lt"/>
                  <a:ea typeface="Calibri" panose="020F0502020204030204" pitchFamily="34" charset="0"/>
                </a:rPr>
                <a:t>Grandes Entreprises avec un CA supérieur à 1 milliard XOF</a:t>
              </a:r>
              <a:r>
                <a:rPr lang="fr-FR" sz="1200" b="1" dirty="0">
                  <a:effectLst/>
                  <a:latin typeface="+mj-lt"/>
                </a:rPr>
                <a:t> </a:t>
              </a:r>
              <a:endParaRPr lang="fr-FR" sz="1200" b="1" dirty="0">
                <a:latin typeface="+mj-lt"/>
              </a:endParaRPr>
            </a:p>
          </p:txBody>
        </p:sp>
        <p:sp>
          <p:nvSpPr>
            <p:cNvPr id="19" name="Rectangle : avec coins arrondis en haut 7">
              <a:extLst>
                <a:ext uri="{FF2B5EF4-FFF2-40B4-BE49-F238E27FC236}">
                  <a16:creationId xmlns:a16="http://schemas.microsoft.com/office/drawing/2014/main" id="{186D9B66-AFF3-4FE8-8F79-541B9942A6EA}"/>
                </a:ext>
              </a:extLst>
            </p:cNvPr>
            <p:cNvSpPr/>
            <p:nvPr/>
          </p:nvSpPr>
          <p:spPr>
            <a:xfrm>
              <a:off x="150760" y="2431174"/>
              <a:ext cx="3307140" cy="1024015"/>
            </a:xfrm>
            <a:prstGeom prst="round2SameRect">
              <a:avLst/>
            </a:prstGeom>
            <a:solidFill>
              <a:srgbClr val="F07817"/>
            </a:solidFill>
            <a:ln>
              <a:solidFill>
                <a:srgbClr val="F07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fr-FR" sz="1200" b="1" dirty="0">
                  <a:solidFill>
                    <a:srgbClr val="FFFFFF"/>
                  </a:solidFill>
                  <a:latin typeface="+mj-lt"/>
                </a:rPr>
                <a:t>Le panier moyen mensuel de l’employé à Lomé est estimé entre 40 000 et 55 000 XOF</a:t>
              </a:r>
            </a:p>
          </p:txBody>
        </p:sp>
        <p:sp>
          <p:nvSpPr>
            <p:cNvPr id="20" name="Rectangle : avec coins arrondis en haut 8">
              <a:extLst>
                <a:ext uri="{FF2B5EF4-FFF2-40B4-BE49-F238E27FC236}">
                  <a16:creationId xmlns:a16="http://schemas.microsoft.com/office/drawing/2014/main" id="{2064CBC7-4E7D-4714-BA66-01EE099240E4}"/>
                </a:ext>
              </a:extLst>
            </p:cNvPr>
            <p:cNvSpPr/>
            <p:nvPr/>
          </p:nvSpPr>
          <p:spPr>
            <a:xfrm>
              <a:off x="3710923" y="2431173"/>
              <a:ext cx="3668705" cy="1024015"/>
            </a:xfrm>
            <a:prstGeom prst="round2SameRect">
              <a:avLst/>
            </a:prstGeom>
            <a:solidFill>
              <a:srgbClr val="0072C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fr-FR" sz="1200" b="1" dirty="0">
                  <a:solidFill>
                    <a:srgbClr val="FFFFFF"/>
                  </a:solidFill>
                  <a:latin typeface="+mj-lt"/>
                </a:rPr>
                <a:t>Le nombre d'emplois formels au Togo est estimé à 457 353</a:t>
              </a:r>
            </a:p>
          </p:txBody>
        </p:sp>
        <p:sp>
          <p:nvSpPr>
            <p:cNvPr id="2" name="Rectangle : avec coins arrondis en haut 3">
              <a:extLst>
                <a:ext uri="{FF2B5EF4-FFF2-40B4-BE49-F238E27FC236}">
                  <a16:creationId xmlns:a16="http://schemas.microsoft.com/office/drawing/2014/main" id="{A43A1586-8A62-72C2-1940-7C45D78AD85C}"/>
                </a:ext>
              </a:extLst>
            </p:cNvPr>
            <p:cNvSpPr/>
            <p:nvPr/>
          </p:nvSpPr>
          <p:spPr>
            <a:xfrm>
              <a:off x="3710922" y="1163343"/>
              <a:ext cx="3668706" cy="1024016"/>
            </a:xfrm>
            <a:prstGeom prst="round2SameRect">
              <a:avLst/>
            </a:prstGeom>
            <a:solidFill>
              <a:srgbClr val="0072C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fr-FR" sz="1200" b="1" dirty="0">
                  <a:solidFill>
                    <a:srgbClr val="FFFFFF"/>
                  </a:solidFill>
                  <a:latin typeface="+mj-lt"/>
                </a:rPr>
                <a:t>Lomé concentre 60% des entreprises du pays avec 71% des emplois formels</a:t>
              </a:r>
              <a:endParaRPr lang="fr-FR" sz="1050" b="1" i="1" dirty="0">
                <a:solidFill>
                  <a:schemeClr val="bg1"/>
                </a:solidFill>
              </a:endParaRPr>
            </a:p>
          </p:txBody>
        </p:sp>
      </p:grpSp>
      <p:grpSp>
        <p:nvGrpSpPr>
          <p:cNvPr id="29" name="Group 28">
            <a:extLst>
              <a:ext uri="{FF2B5EF4-FFF2-40B4-BE49-F238E27FC236}">
                <a16:creationId xmlns:a16="http://schemas.microsoft.com/office/drawing/2014/main" id="{3546BDC8-90A8-4703-AD74-AC82DF41295E}"/>
              </a:ext>
            </a:extLst>
          </p:cNvPr>
          <p:cNvGrpSpPr/>
          <p:nvPr/>
        </p:nvGrpSpPr>
        <p:grpSpPr>
          <a:xfrm>
            <a:off x="0" y="6296297"/>
            <a:ext cx="574445" cy="561703"/>
            <a:chOff x="1712261" y="6296297"/>
            <a:chExt cx="574445" cy="561703"/>
          </a:xfrm>
        </p:grpSpPr>
        <p:sp>
          <p:nvSpPr>
            <p:cNvPr id="30" name="Rectangle 29">
              <a:extLst>
                <a:ext uri="{FF2B5EF4-FFF2-40B4-BE49-F238E27FC236}">
                  <a16:creationId xmlns:a16="http://schemas.microsoft.com/office/drawing/2014/main" id="{17EB5406-1EEE-441F-A977-4883DF6184C4}"/>
                </a:ext>
              </a:extLst>
            </p:cNvPr>
            <p:cNvSpPr/>
            <p:nvPr/>
          </p:nvSpPr>
          <p:spPr>
            <a:xfrm>
              <a:off x="1712261" y="6296297"/>
              <a:ext cx="566057" cy="561703"/>
            </a:xfrm>
            <a:prstGeom prst="rect">
              <a:avLst/>
            </a:prstGeom>
            <a:solidFill>
              <a:srgbClr val="FE7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1" name="ZoneTexte 20">
              <a:hlinkClick r:id="rId2" action="ppaction://hlinksldjump"/>
              <a:extLst>
                <a:ext uri="{FF2B5EF4-FFF2-40B4-BE49-F238E27FC236}">
                  <a16:creationId xmlns:a16="http://schemas.microsoft.com/office/drawing/2014/main" id="{67B4DC86-C660-4971-B909-EF4D45DC2896}"/>
                </a:ext>
              </a:extLst>
            </p:cNvPr>
            <p:cNvSpPr txBox="1"/>
            <p:nvPr/>
          </p:nvSpPr>
          <p:spPr>
            <a:xfrm>
              <a:off x="1720649" y="6312231"/>
              <a:ext cx="566057" cy="461665"/>
            </a:xfrm>
            <a:prstGeom prst="rect">
              <a:avLst/>
            </a:prstGeom>
            <a:noFill/>
          </p:spPr>
          <p:txBody>
            <a:bodyPr wrap="square" rtlCol="0">
              <a:spAutoFit/>
            </a:bodyPr>
            <a:lstStyle/>
            <a:p>
              <a:r>
                <a:rPr lang="fr-FR" sz="2400" b="1" dirty="0">
                  <a:solidFill>
                    <a:srgbClr val="FFFFFF"/>
                  </a:solidFill>
                  <a:latin typeface="Corbel" pitchFamily="34" charset="0"/>
                </a:rPr>
                <a:t>11</a:t>
              </a:r>
              <a:endParaRPr lang="fr-FR" sz="2000" dirty="0">
                <a:solidFill>
                  <a:srgbClr val="FFFFFF"/>
                </a:solidFill>
                <a:latin typeface="Corbel" pitchFamily="34" charset="0"/>
              </a:endParaRPr>
            </a:p>
          </p:txBody>
        </p:sp>
      </p:grpSp>
    </p:spTree>
    <p:extLst>
      <p:ext uri="{BB962C8B-B14F-4D97-AF65-F5344CB8AC3E}">
        <p14:creationId xmlns:p14="http://schemas.microsoft.com/office/powerpoint/2010/main" val="2249080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42"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fade">
                                      <p:cBhvr>
                                        <p:cTn id="9" dur="1500"/>
                                        <p:tgtEl>
                                          <p:spTgt spid="10"/>
                                        </p:tgtEl>
                                      </p:cBhvr>
                                    </p:animEffect>
                                    <p:anim calcmode="lin" valueType="num">
                                      <p:cBhvr>
                                        <p:cTn id="10" dur="1500" fill="hold"/>
                                        <p:tgtEl>
                                          <p:spTgt spid="10"/>
                                        </p:tgtEl>
                                        <p:attrNameLst>
                                          <p:attrName>ppt_x</p:attrName>
                                        </p:attrNameLst>
                                      </p:cBhvr>
                                      <p:tavLst>
                                        <p:tav tm="0">
                                          <p:val>
                                            <p:strVal val="#ppt_x"/>
                                          </p:val>
                                        </p:tav>
                                        <p:tav tm="100000">
                                          <p:val>
                                            <p:strVal val="#ppt_x"/>
                                          </p:val>
                                        </p:tav>
                                      </p:tavLst>
                                    </p:anim>
                                    <p:anim calcmode="lin" valueType="num">
                                      <p:cBhvr>
                                        <p:cTn id="11" dur="1500" fill="hold"/>
                                        <p:tgtEl>
                                          <p:spTgt spid="10"/>
                                        </p:tgtEl>
                                        <p:attrNameLst>
                                          <p:attrName>ppt_y</p:attrName>
                                        </p:attrNameLst>
                                      </p:cBhvr>
                                      <p:tavLst>
                                        <p:tav tm="0">
                                          <p:val>
                                            <p:strVal val="#ppt_y+.1"/>
                                          </p:val>
                                        </p:tav>
                                        <p:tav tm="100000">
                                          <p:val>
                                            <p:strVal val="#ppt_y"/>
                                          </p:val>
                                        </p:tav>
                                      </p:tavLst>
                                    </p:anim>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500"/>
                                        <p:tgtEl>
                                          <p:spTgt spid="9"/>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1500"/>
                                        <p:tgtEl>
                                          <p:spTgt spid="32"/>
                                        </p:tgtEl>
                                      </p:cBhvr>
                                    </p:animEffect>
                                  </p:childTnLst>
                                </p:cTn>
                              </p:par>
                            </p:childTnLst>
                          </p:cTn>
                        </p:par>
                        <p:par>
                          <p:cTn id="20" fill="hold">
                            <p:stCondLst>
                              <p:cond delay="4500"/>
                            </p:stCondLst>
                            <p:childTnLst>
                              <p:par>
                                <p:cTn id="21" presetID="10" presetClass="entr" presetSubtype="0"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1500"/>
                                        <p:tgtEl>
                                          <p:spTgt spid="33"/>
                                        </p:tgtEl>
                                      </p:cBhvr>
                                    </p:animEffect>
                                  </p:childTnLst>
                                </p:cTn>
                              </p:par>
                            </p:childTnLst>
                          </p:cTn>
                        </p:par>
                        <p:par>
                          <p:cTn id="24" fill="hold">
                            <p:stCondLst>
                              <p:cond delay="6000"/>
                            </p:stCondLst>
                            <p:childTnLst>
                              <p:par>
                                <p:cTn id="25" presetID="42"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1000" fill="hold"/>
                                        <p:tgtEl>
                                          <p:spTgt spid="14"/>
                                        </p:tgtEl>
                                        <p:attrNameLst>
                                          <p:attrName>ppt_y</p:attrName>
                                        </p:attrNameLst>
                                      </p:cBhvr>
                                      <p:tavLst>
                                        <p:tav tm="0">
                                          <p:val>
                                            <p:strVal val="#ppt_y+.1"/>
                                          </p:val>
                                        </p:tav>
                                        <p:tav tm="100000">
                                          <p:val>
                                            <p:strVal val="#ppt_y"/>
                                          </p:val>
                                        </p:tav>
                                      </p:tavLst>
                                    </p:anim>
                                  </p:childTnLst>
                                </p:cTn>
                              </p:par>
                            </p:childTnLst>
                          </p:cTn>
                        </p:par>
                        <p:par>
                          <p:cTn id="30" fill="hold">
                            <p:stCondLst>
                              <p:cond delay="7000"/>
                            </p:stCondLst>
                            <p:childTnLst>
                              <p:par>
                                <p:cTn id="31" presetID="42"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4" grpId="0" animBg="1"/>
      <p:bldP spid="28" grpId="0"/>
      <p:bldP spid="32"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AF0FFED7-DF2B-4470-9678-3DE559912987}"/>
              </a:ext>
            </a:extLst>
          </p:cNvPr>
          <p:cNvSpPr/>
          <p:nvPr/>
        </p:nvSpPr>
        <p:spPr>
          <a:xfrm>
            <a:off x="0" y="0"/>
            <a:ext cx="12192000" cy="762115"/>
          </a:xfrm>
          <a:prstGeom prst="rect">
            <a:avLst/>
          </a:prstGeom>
          <a:solidFill>
            <a:srgbClr val="F07817"/>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sz="3400" b="1" dirty="0">
              <a:solidFill>
                <a:schemeClr val="bg1"/>
              </a:solidFill>
              <a:ea typeface="+mj-ea"/>
              <a:cs typeface="+mj-cs"/>
            </a:endParaRPr>
          </a:p>
          <a:p>
            <a:r>
              <a:rPr lang="fr-FR" sz="3400" b="1" dirty="0">
                <a:solidFill>
                  <a:schemeClr val="bg1"/>
                </a:solidFill>
                <a:ea typeface="+mj-ea"/>
                <a:cs typeface="+mj-cs"/>
              </a:rPr>
              <a:t>Flux</a:t>
            </a:r>
          </a:p>
          <a:p>
            <a:endParaRPr lang="fr-FR" sz="3400" b="1" dirty="0">
              <a:solidFill>
                <a:schemeClr val="bg1"/>
              </a:solidFill>
              <a:ea typeface="+mj-ea"/>
              <a:cs typeface="+mj-cs"/>
            </a:endParaRPr>
          </a:p>
          <a:p>
            <a:pPr algn="ctr"/>
            <a:endParaRPr lang="fr-FR" dirty="0"/>
          </a:p>
        </p:txBody>
      </p:sp>
      <p:sp>
        <p:nvSpPr>
          <p:cNvPr id="29" name="ZoneTexte 20">
            <a:hlinkClick r:id="rId2" action="ppaction://hlinksldjump"/>
            <a:extLst>
              <a:ext uri="{FF2B5EF4-FFF2-40B4-BE49-F238E27FC236}">
                <a16:creationId xmlns:a16="http://schemas.microsoft.com/office/drawing/2014/main" id="{3013C93E-D365-49E4-A712-9B38056B5273}"/>
              </a:ext>
            </a:extLst>
          </p:cNvPr>
          <p:cNvSpPr txBox="1"/>
          <p:nvPr/>
        </p:nvSpPr>
        <p:spPr>
          <a:xfrm>
            <a:off x="78717" y="6302785"/>
            <a:ext cx="408622" cy="461665"/>
          </a:xfrm>
          <a:prstGeom prst="rect">
            <a:avLst/>
          </a:prstGeom>
          <a:noFill/>
        </p:spPr>
        <p:txBody>
          <a:bodyPr wrap="square" rtlCol="0">
            <a:spAutoFit/>
          </a:bodyPr>
          <a:lstStyle/>
          <a:p>
            <a:r>
              <a:rPr lang="fr-FR" sz="2400" b="1" dirty="0">
                <a:solidFill>
                  <a:srgbClr val="FFFFFF"/>
                </a:solidFill>
                <a:latin typeface="Corbel" pitchFamily="34" charset="0"/>
              </a:rPr>
              <a:t>7</a:t>
            </a:r>
            <a:endParaRPr lang="fr-FR" sz="2000" dirty="0">
              <a:solidFill>
                <a:srgbClr val="FFFFFF"/>
              </a:solidFill>
              <a:latin typeface="Corbel" pitchFamily="34" charset="0"/>
            </a:endParaRPr>
          </a:p>
        </p:txBody>
      </p:sp>
      <p:grpSp>
        <p:nvGrpSpPr>
          <p:cNvPr id="50" name="Group 49">
            <a:extLst>
              <a:ext uri="{FF2B5EF4-FFF2-40B4-BE49-F238E27FC236}">
                <a16:creationId xmlns:a16="http://schemas.microsoft.com/office/drawing/2014/main" id="{93B8C187-FFF4-42D5-8B94-0F177449D8EC}"/>
              </a:ext>
            </a:extLst>
          </p:cNvPr>
          <p:cNvGrpSpPr/>
          <p:nvPr/>
        </p:nvGrpSpPr>
        <p:grpSpPr>
          <a:xfrm>
            <a:off x="148309" y="871932"/>
            <a:ext cx="11604667" cy="5747826"/>
            <a:chOff x="148309" y="491306"/>
            <a:chExt cx="11660204" cy="6069729"/>
          </a:xfrm>
        </p:grpSpPr>
        <p:grpSp>
          <p:nvGrpSpPr>
            <p:cNvPr id="51" name="Group 50">
              <a:extLst>
                <a:ext uri="{FF2B5EF4-FFF2-40B4-BE49-F238E27FC236}">
                  <a16:creationId xmlns:a16="http://schemas.microsoft.com/office/drawing/2014/main" id="{D20AAB71-1EE3-4E6A-A319-D96421CC057B}"/>
                </a:ext>
              </a:extLst>
            </p:cNvPr>
            <p:cNvGrpSpPr/>
            <p:nvPr/>
          </p:nvGrpSpPr>
          <p:grpSpPr>
            <a:xfrm>
              <a:off x="148309" y="491306"/>
              <a:ext cx="11660204" cy="6069729"/>
              <a:chOff x="148309" y="491306"/>
              <a:chExt cx="11660204" cy="6069729"/>
            </a:xfrm>
          </p:grpSpPr>
          <p:cxnSp>
            <p:nvCxnSpPr>
              <p:cNvPr id="53" name="Straight Connector 52">
                <a:extLst>
                  <a:ext uri="{FF2B5EF4-FFF2-40B4-BE49-F238E27FC236}">
                    <a16:creationId xmlns:a16="http://schemas.microsoft.com/office/drawing/2014/main" id="{38D24536-037C-4951-A2DB-CDA462F7DE42}"/>
                  </a:ext>
                </a:extLst>
              </p:cNvPr>
              <p:cNvCxnSpPr>
                <a:cxnSpLocks/>
              </p:cNvCxnSpPr>
              <p:nvPr/>
            </p:nvCxnSpPr>
            <p:spPr>
              <a:xfrm flipH="1">
                <a:off x="8375437" y="895816"/>
                <a:ext cx="429744" cy="818375"/>
              </a:xfrm>
              <a:prstGeom prst="line">
                <a:avLst/>
              </a:prstGeom>
            </p:spPr>
            <p:style>
              <a:lnRef idx="3">
                <a:schemeClr val="dk1"/>
              </a:lnRef>
              <a:fillRef idx="0">
                <a:schemeClr val="dk1"/>
              </a:fillRef>
              <a:effectRef idx="2">
                <a:schemeClr val="dk1"/>
              </a:effectRef>
              <a:fontRef idx="minor">
                <a:schemeClr val="tx1"/>
              </a:fontRef>
            </p:style>
          </p:cxnSp>
          <p:grpSp>
            <p:nvGrpSpPr>
              <p:cNvPr id="54" name="Group 53">
                <a:extLst>
                  <a:ext uri="{FF2B5EF4-FFF2-40B4-BE49-F238E27FC236}">
                    <a16:creationId xmlns:a16="http://schemas.microsoft.com/office/drawing/2014/main" id="{EC7D52ED-8C0C-4C16-8F82-61B51E459352}"/>
                  </a:ext>
                </a:extLst>
              </p:cNvPr>
              <p:cNvGrpSpPr/>
              <p:nvPr/>
            </p:nvGrpSpPr>
            <p:grpSpPr>
              <a:xfrm>
                <a:off x="148309" y="491306"/>
                <a:ext cx="11660204" cy="6069729"/>
                <a:chOff x="592192" y="418978"/>
                <a:chExt cx="11660204" cy="6069729"/>
              </a:xfrm>
            </p:grpSpPr>
            <p:grpSp>
              <p:nvGrpSpPr>
                <p:cNvPr id="55" name="Groupe 46">
                  <a:extLst>
                    <a:ext uri="{FF2B5EF4-FFF2-40B4-BE49-F238E27FC236}">
                      <a16:creationId xmlns:a16="http://schemas.microsoft.com/office/drawing/2014/main" id="{E76DBE85-199B-414B-AEB2-D09C2BF27D80}"/>
                    </a:ext>
                  </a:extLst>
                </p:cNvPr>
                <p:cNvGrpSpPr/>
                <p:nvPr/>
              </p:nvGrpSpPr>
              <p:grpSpPr>
                <a:xfrm>
                  <a:off x="592192" y="418978"/>
                  <a:ext cx="10373711" cy="6069729"/>
                  <a:chOff x="1027198" y="445611"/>
                  <a:chExt cx="10194748" cy="6069729"/>
                </a:xfrm>
              </p:grpSpPr>
              <p:pic>
                <p:nvPicPr>
                  <p:cNvPr id="62" name="Graphique 4" descr="Bâtiment">
                    <a:extLst>
                      <a:ext uri="{FF2B5EF4-FFF2-40B4-BE49-F238E27FC236}">
                        <a16:creationId xmlns:a16="http://schemas.microsoft.com/office/drawing/2014/main" id="{3E98070F-AEDA-4E17-BA2D-CCEA62A1AE3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59331" y="877848"/>
                    <a:ext cx="914400" cy="914400"/>
                  </a:xfrm>
                  <a:prstGeom prst="rect">
                    <a:avLst/>
                  </a:prstGeom>
                </p:spPr>
              </p:pic>
              <p:pic>
                <p:nvPicPr>
                  <p:cNvPr id="63" name="Graphique 8" descr="Store">
                    <a:extLst>
                      <a:ext uri="{FF2B5EF4-FFF2-40B4-BE49-F238E27FC236}">
                        <a16:creationId xmlns:a16="http://schemas.microsoft.com/office/drawing/2014/main" id="{672DB434-DE92-4BF9-9C38-CCC62A5A766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439275" y="3617147"/>
                    <a:ext cx="914400" cy="914400"/>
                  </a:xfrm>
                  <a:prstGeom prst="rect">
                    <a:avLst/>
                  </a:prstGeom>
                </p:spPr>
              </p:pic>
              <p:pic>
                <p:nvPicPr>
                  <p:cNvPr id="64" name="Graphique 10" descr="Utilisateurs">
                    <a:extLst>
                      <a:ext uri="{FF2B5EF4-FFF2-40B4-BE49-F238E27FC236}">
                        <a16:creationId xmlns:a16="http://schemas.microsoft.com/office/drawing/2014/main" id="{28CA4C6E-2E1C-4552-B59F-39D4B6B7E9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959331" y="3650601"/>
                    <a:ext cx="914400" cy="914400"/>
                  </a:xfrm>
                  <a:prstGeom prst="rect">
                    <a:avLst/>
                  </a:prstGeom>
                </p:spPr>
              </p:pic>
              <p:pic>
                <p:nvPicPr>
                  <p:cNvPr id="65" name="Picture 2">
                    <a:extLst>
                      <a:ext uri="{FF2B5EF4-FFF2-40B4-BE49-F238E27FC236}">
                        <a16:creationId xmlns:a16="http://schemas.microsoft.com/office/drawing/2014/main" id="{3EB09649-7BDA-4516-A773-DFC5EEF80FE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24897" y="2366489"/>
                    <a:ext cx="1768088" cy="762644"/>
                  </a:xfrm>
                  <a:prstGeom prst="rect">
                    <a:avLst/>
                  </a:prstGeom>
                  <a:noFill/>
                  <a:extLst>
                    <a:ext uri="{909E8E84-426E-40DD-AFC4-6F175D3DCCD1}">
                      <a14:hiddenFill xmlns:a14="http://schemas.microsoft.com/office/drawing/2010/main">
                        <a:solidFill>
                          <a:srgbClr val="FFFFFF"/>
                        </a:solidFill>
                      </a14:hiddenFill>
                    </a:ext>
                  </a:extLst>
                </p:spPr>
              </p:pic>
              <p:cxnSp>
                <p:nvCxnSpPr>
                  <p:cNvPr id="66" name="Connecteur droit avec flèche 12">
                    <a:extLst>
                      <a:ext uri="{FF2B5EF4-FFF2-40B4-BE49-F238E27FC236}">
                        <a16:creationId xmlns:a16="http://schemas.microsoft.com/office/drawing/2014/main" id="{6B269A6D-606F-4D4A-9C4D-FF7A08EE7E8A}"/>
                      </a:ext>
                    </a:extLst>
                  </p:cNvPr>
                  <p:cNvCxnSpPr/>
                  <p:nvPr/>
                </p:nvCxnSpPr>
                <p:spPr>
                  <a:xfrm>
                    <a:off x="3791412" y="1457716"/>
                    <a:ext cx="3557239"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67" name="ZoneTexte 15">
                    <a:extLst>
                      <a:ext uri="{FF2B5EF4-FFF2-40B4-BE49-F238E27FC236}">
                        <a16:creationId xmlns:a16="http://schemas.microsoft.com/office/drawing/2014/main" id="{4A32E209-2A01-4CF5-919B-164D968FF051}"/>
                      </a:ext>
                    </a:extLst>
                  </p:cNvPr>
                  <p:cNvSpPr txBox="1"/>
                  <p:nvPr/>
                </p:nvSpPr>
                <p:spPr>
                  <a:xfrm>
                    <a:off x="3743035" y="1002452"/>
                    <a:ext cx="3610900" cy="390016"/>
                  </a:xfrm>
                  <a:prstGeom prst="rect">
                    <a:avLst/>
                  </a:prstGeom>
                  <a:noFill/>
                </p:spPr>
                <p:txBody>
                  <a:bodyPr wrap="square" rtlCol="0">
                    <a:spAutoFit/>
                  </a:bodyPr>
                  <a:lstStyle/>
                  <a:p>
                    <a:r>
                      <a:rPr lang="fr-FR" dirty="0"/>
                      <a:t>Dépôt pour créditer le compte</a:t>
                    </a:r>
                  </a:p>
                </p:txBody>
              </p:sp>
              <p:cxnSp>
                <p:nvCxnSpPr>
                  <p:cNvPr id="68" name="Connecteur droit avec flèche 17">
                    <a:extLst>
                      <a:ext uri="{FF2B5EF4-FFF2-40B4-BE49-F238E27FC236}">
                        <a16:creationId xmlns:a16="http://schemas.microsoft.com/office/drawing/2014/main" id="{186A0320-1CED-4F18-8865-E2458303CED2}"/>
                      </a:ext>
                    </a:extLst>
                  </p:cNvPr>
                  <p:cNvCxnSpPr>
                    <a:cxnSpLocks/>
                  </p:cNvCxnSpPr>
                  <p:nvPr/>
                </p:nvCxnSpPr>
                <p:spPr>
                  <a:xfrm>
                    <a:off x="3416531" y="1792248"/>
                    <a:ext cx="0" cy="1787294"/>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69" name="ZoneTexte 18">
                    <a:extLst>
                      <a:ext uri="{FF2B5EF4-FFF2-40B4-BE49-F238E27FC236}">
                        <a16:creationId xmlns:a16="http://schemas.microsoft.com/office/drawing/2014/main" id="{1B73C164-60B6-438B-B74B-CAA54FB71B33}"/>
                      </a:ext>
                    </a:extLst>
                  </p:cNvPr>
                  <p:cNvSpPr txBox="1"/>
                  <p:nvPr/>
                </p:nvSpPr>
                <p:spPr>
                  <a:xfrm>
                    <a:off x="1027198" y="2195299"/>
                    <a:ext cx="2598214" cy="975040"/>
                  </a:xfrm>
                  <a:prstGeom prst="rect">
                    <a:avLst/>
                  </a:prstGeom>
                  <a:noFill/>
                </p:spPr>
                <p:txBody>
                  <a:bodyPr wrap="square" rtlCol="0">
                    <a:spAutoFit/>
                  </a:bodyPr>
                  <a:lstStyle/>
                  <a:p>
                    <a:r>
                      <a:rPr lang="fr-FR" dirty="0"/>
                      <a:t>Crédite les cartes avantages des employés</a:t>
                    </a:r>
                  </a:p>
                </p:txBody>
              </p:sp>
              <p:cxnSp>
                <p:nvCxnSpPr>
                  <p:cNvPr id="70" name="Connecteur droit avec flèche 19">
                    <a:extLst>
                      <a:ext uri="{FF2B5EF4-FFF2-40B4-BE49-F238E27FC236}">
                        <a16:creationId xmlns:a16="http://schemas.microsoft.com/office/drawing/2014/main" id="{52949DAF-6EE4-4B35-BF30-CF2E1A14ADC3}"/>
                      </a:ext>
                    </a:extLst>
                  </p:cNvPr>
                  <p:cNvCxnSpPr>
                    <a:cxnSpLocks/>
                  </p:cNvCxnSpPr>
                  <p:nvPr/>
                </p:nvCxnSpPr>
                <p:spPr>
                  <a:xfrm flipV="1">
                    <a:off x="3990938" y="4074347"/>
                    <a:ext cx="3915274" cy="15492"/>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71" name="ZoneTexte 20">
                    <a:extLst>
                      <a:ext uri="{FF2B5EF4-FFF2-40B4-BE49-F238E27FC236}">
                        <a16:creationId xmlns:a16="http://schemas.microsoft.com/office/drawing/2014/main" id="{F2283E7C-AFF1-4CFE-A229-735126B2DFA5}"/>
                      </a:ext>
                    </a:extLst>
                  </p:cNvPr>
                  <p:cNvSpPr txBox="1"/>
                  <p:nvPr/>
                </p:nvSpPr>
                <p:spPr>
                  <a:xfrm>
                    <a:off x="3899324" y="3703557"/>
                    <a:ext cx="4438779" cy="390016"/>
                  </a:xfrm>
                  <a:prstGeom prst="rect">
                    <a:avLst/>
                  </a:prstGeom>
                  <a:noFill/>
                </p:spPr>
                <p:txBody>
                  <a:bodyPr wrap="square" rtlCol="0">
                    <a:spAutoFit/>
                  </a:bodyPr>
                  <a:lstStyle/>
                  <a:p>
                    <a:r>
                      <a:rPr lang="fr-FR" dirty="0"/>
                      <a:t>Paiement chez les marchands agréés</a:t>
                    </a:r>
                  </a:p>
                </p:txBody>
              </p:sp>
              <p:cxnSp>
                <p:nvCxnSpPr>
                  <p:cNvPr id="72" name="Connecteur droit avec flèche 21">
                    <a:extLst>
                      <a:ext uri="{FF2B5EF4-FFF2-40B4-BE49-F238E27FC236}">
                        <a16:creationId xmlns:a16="http://schemas.microsoft.com/office/drawing/2014/main" id="{A8A9EB77-A2B5-4B6E-9B0B-5E639D65973C}"/>
                      </a:ext>
                    </a:extLst>
                  </p:cNvPr>
                  <p:cNvCxnSpPr>
                    <a:cxnSpLocks/>
                  </p:cNvCxnSpPr>
                  <p:nvPr/>
                </p:nvCxnSpPr>
                <p:spPr>
                  <a:xfrm>
                    <a:off x="8401360" y="1707183"/>
                    <a:ext cx="0" cy="1872359"/>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73" name="ZoneTexte 22">
                    <a:extLst>
                      <a:ext uri="{FF2B5EF4-FFF2-40B4-BE49-F238E27FC236}">
                        <a16:creationId xmlns:a16="http://schemas.microsoft.com/office/drawing/2014/main" id="{893ABF7F-843C-4765-B133-A556E4A100A8}"/>
                      </a:ext>
                    </a:extLst>
                  </p:cNvPr>
                  <p:cNvSpPr txBox="1"/>
                  <p:nvPr/>
                </p:nvSpPr>
                <p:spPr>
                  <a:xfrm>
                    <a:off x="8490569" y="2195298"/>
                    <a:ext cx="2587442" cy="682528"/>
                  </a:xfrm>
                  <a:prstGeom prst="rect">
                    <a:avLst/>
                  </a:prstGeom>
                  <a:noFill/>
                </p:spPr>
                <p:txBody>
                  <a:bodyPr wrap="square" rtlCol="0">
                    <a:spAutoFit/>
                  </a:bodyPr>
                  <a:lstStyle/>
                  <a:p>
                    <a:r>
                      <a:rPr lang="fr-FR" dirty="0"/>
                      <a:t>Retrait rapide de son chiffre d’affaire</a:t>
                    </a:r>
                  </a:p>
                </p:txBody>
              </p:sp>
              <p:pic>
                <p:nvPicPr>
                  <p:cNvPr id="74" name="Picture 8">
                    <a:extLst>
                      <a:ext uri="{FF2B5EF4-FFF2-40B4-BE49-F238E27FC236}">
                        <a16:creationId xmlns:a16="http://schemas.microsoft.com/office/drawing/2014/main" id="{323C091E-9657-4C71-8C7E-4052A90B15E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697946" y="611723"/>
                    <a:ext cx="1524000" cy="965200"/>
                  </a:xfrm>
                  <a:prstGeom prst="rect">
                    <a:avLst/>
                  </a:prstGeom>
                  <a:noFill/>
                  <a:extLst>
                    <a:ext uri="{909E8E84-426E-40DD-AFC4-6F175D3DCCD1}">
                      <a14:hiddenFill xmlns:a14="http://schemas.microsoft.com/office/drawing/2010/main">
                        <a:solidFill>
                          <a:srgbClr val="FFFFFF"/>
                        </a:solidFill>
                      </a14:hiddenFill>
                    </a:ext>
                  </a:extLst>
                </p:spPr>
              </p:pic>
              <p:pic>
                <p:nvPicPr>
                  <p:cNvPr id="75" name="Picture 10">
                    <a:extLst>
                      <a:ext uri="{FF2B5EF4-FFF2-40B4-BE49-F238E27FC236}">
                        <a16:creationId xmlns:a16="http://schemas.microsoft.com/office/drawing/2014/main" id="{D48EAAEC-E2AC-4660-ACD5-A0F74CB38C2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65789" y="4177762"/>
                    <a:ext cx="802929" cy="802929"/>
                  </a:xfrm>
                  <a:prstGeom prst="rect">
                    <a:avLst/>
                  </a:prstGeom>
                  <a:noFill/>
                  <a:extLst>
                    <a:ext uri="{909E8E84-426E-40DD-AFC4-6F175D3DCCD1}">
                      <a14:hiddenFill xmlns:a14="http://schemas.microsoft.com/office/drawing/2010/main">
                        <a:solidFill>
                          <a:srgbClr val="FFFFFF"/>
                        </a:solidFill>
                      </a14:hiddenFill>
                    </a:ext>
                  </a:extLst>
                </p:spPr>
              </p:pic>
              <p:pic>
                <p:nvPicPr>
                  <p:cNvPr id="76" name="Picture 12">
                    <a:extLst>
                      <a:ext uri="{FF2B5EF4-FFF2-40B4-BE49-F238E27FC236}">
                        <a16:creationId xmlns:a16="http://schemas.microsoft.com/office/drawing/2014/main" id="{002ED7E0-3B9B-49F4-966C-79B6A05B5CD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798910" y="4163516"/>
                    <a:ext cx="802929" cy="802929"/>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8">
                    <a:extLst>
                      <a:ext uri="{FF2B5EF4-FFF2-40B4-BE49-F238E27FC236}">
                        <a16:creationId xmlns:a16="http://schemas.microsoft.com/office/drawing/2014/main" id="{EC689DF4-F5FA-47C9-B0A3-C753A2FD5E1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601838" y="5952477"/>
                    <a:ext cx="888731" cy="562863"/>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14">
                    <a:extLst>
                      <a:ext uri="{FF2B5EF4-FFF2-40B4-BE49-F238E27FC236}">
                        <a16:creationId xmlns:a16="http://schemas.microsoft.com/office/drawing/2014/main" id="{989FE9BF-B0AD-4377-A116-54EDDDE73043}"/>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098306" y="5994411"/>
                    <a:ext cx="1739125" cy="361865"/>
                  </a:xfrm>
                  <a:prstGeom prst="rect">
                    <a:avLst/>
                  </a:prstGeom>
                  <a:noFill/>
                  <a:extLst>
                    <a:ext uri="{909E8E84-426E-40DD-AFC4-6F175D3DCCD1}">
                      <a14:hiddenFill xmlns:a14="http://schemas.microsoft.com/office/drawing/2010/main">
                        <a:solidFill>
                          <a:srgbClr val="FFFFFF"/>
                        </a:solidFill>
                      </a14:hiddenFill>
                    </a:ext>
                  </a:extLst>
                </p:spPr>
              </p:pic>
              <p:cxnSp>
                <p:nvCxnSpPr>
                  <p:cNvPr id="79" name="Connecteur droit 36">
                    <a:extLst>
                      <a:ext uri="{FF2B5EF4-FFF2-40B4-BE49-F238E27FC236}">
                        <a16:creationId xmlns:a16="http://schemas.microsoft.com/office/drawing/2014/main" id="{F622846A-0147-4C84-949A-902E972C7CC3}"/>
                      </a:ext>
                    </a:extLst>
                  </p:cNvPr>
                  <p:cNvCxnSpPr>
                    <a:cxnSpLocks/>
                    <a:stCxn id="71" idx="2"/>
                  </p:cNvCxnSpPr>
                  <p:nvPr/>
                </p:nvCxnSpPr>
                <p:spPr>
                  <a:xfrm flipH="1">
                    <a:off x="5799983" y="4093574"/>
                    <a:ext cx="318732" cy="891864"/>
                  </a:xfrm>
                  <a:prstGeom prst="line">
                    <a:avLst/>
                  </a:prstGeom>
                  <a:ln w="38100"/>
                </p:spPr>
                <p:style>
                  <a:lnRef idx="1">
                    <a:schemeClr val="dk1"/>
                  </a:lnRef>
                  <a:fillRef idx="0">
                    <a:schemeClr val="dk1"/>
                  </a:fillRef>
                  <a:effectRef idx="0">
                    <a:schemeClr val="dk1"/>
                  </a:effectRef>
                  <a:fontRef idx="minor">
                    <a:schemeClr val="tx1"/>
                  </a:fontRef>
                </p:style>
              </p:cxnSp>
              <p:cxnSp>
                <p:nvCxnSpPr>
                  <p:cNvPr id="80" name="Connecteur droit avec flèche 38">
                    <a:extLst>
                      <a:ext uri="{FF2B5EF4-FFF2-40B4-BE49-F238E27FC236}">
                        <a16:creationId xmlns:a16="http://schemas.microsoft.com/office/drawing/2014/main" id="{E615D232-41D0-40FB-9CCC-4686152C8D17}"/>
                      </a:ext>
                    </a:extLst>
                  </p:cNvPr>
                  <p:cNvCxnSpPr/>
                  <p:nvPr/>
                </p:nvCxnSpPr>
                <p:spPr>
                  <a:xfrm flipH="1">
                    <a:off x="4505090" y="4980691"/>
                    <a:ext cx="1294894" cy="101372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81" name="Connecteur droit avec flèche 40">
                    <a:extLst>
                      <a:ext uri="{FF2B5EF4-FFF2-40B4-BE49-F238E27FC236}">
                        <a16:creationId xmlns:a16="http://schemas.microsoft.com/office/drawing/2014/main" id="{8FBAC753-BE62-4CB8-BE86-B12E4C2ED580}"/>
                      </a:ext>
                    </a:extLst>
                  </p:cNvPr>
                  <p:cNvCxnSpPr/>
                  <p:nvPr/>
                </p:nvCxnSpPr>
                <p:spPr>
                  <a:xfrm>
                    <a:off x="5799984" y="4966445"/>
                    <a:ext cx="1548667" cy="1027966"/>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82" name="ZoneTexte 41">
                    <a:extLst>
                      <a:ext uri="{FF2B5EF4-FFF2-40B4-BE49-F238E27FC236}">
                        <a16:creationId xmlns:a16="http://schemas.microsoft.com/office/drawing/2014/main" id="{394C74CD-4CF5-4540-B21B-B04B593C3299}"/>
                      </a:ext>
                    </a:extLst>
                  </p:cNvPr>
                  <p:cNvSpPr txBox="1"/>
                  <p:nvPr/>
                </p:nvSpPr>
                <p:spPr>
                  <a:xfrm>
                    <a:off x="4968514" y="5642850"/>
                    <a:ext cx="1847874" cy="390016"/>
                  </a:xfrm>
                  <a:prstGeom prst="rect">
                    <a:avLst/>
                  </a:prstGeom>
                  <a:noFill/>
                </p:spPr>
                <p:txBody>
                  <a:bodyPr wrap="square" rtlCol="0">
                    <a:spAutoFit/>
                  </a:bodyPr>
                  <a:lstStyle/>
                  <a:p>
                    <a:r>
                      <a:rPr lang="fr-FR" dirty="0"/>
                      <a:t>Commission %</a:t>
                    </a:r>
                  </a:p>
                </p:txBody>
              </p:sp>
              <p:sp>
                <p:nvSpPr>
                  <p:cNvPr id="83" name="ZoneTexte 42">
                    <a:extLst>
                      <a:ext uri="{FF2B5EF4-FFF2-40B4-BE49-F238E27FC236}">
                        <a16:creationId xmlns:a16="http://schemas.microsoft.com/office/drawing/2014/main" id="{0B3F619F-EE1F-43C0-8CD6-61B1E99EE1A2}"/>
                      </a:ext>
                    </a:extLst>
                  </p:cNvPr>
                  <p:cNvSpPr txBox="1"/>
                  <p:nvPr/>
                </p:nvSpPr>
                <p:spPr>
                  <a:xfrm>
                    <a:off x="2865861" y="460105"/>
                    <a:ext cx="1399925" cy="390016"/>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r>
                      <a:rPr lang="fr-FR" dirty="0"/>
                      <a:t>Entreprise</a:t>
                    </a:r>
                  </a:p>
                </p:txBody>
              </p:sp>
              <p:sp>
                <p:nvSpPr>
                  <p:cNvPr id="84" name="ZoneTexte 43">
                    <a:extLst>
                      <a:ext uri="{FF2B5EF4-FFF2-40B4-BE49-F238E27FC236}">
                        <a16:creationId xmlns:a16="http://schemas.microsoft.com/office/drawing/2014/main" id="{EF51B49A-A521-49D4-8933-C792B2B3F61A}"/>
                      </a:ext>
                    </a:extLst>
                  </p:cNvPr>
                  <p:cNvSpPr txBox="1"/>
                  <p:nvPr/>
                </p:nvSpPr>
                <p:spPr>
                  <a:xfrm>
                    <a:off x="2805476" y="4485536"/>
                    <a:ext cx="1330777" cy="390016"/>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r>
                      <a:rPr lang="fr-FR" dirty="0"/>
                      <a:t>Employés</a:t>
                    </a:r>
                  </a:p>
                </p:txBody>
              </p:sp>
              <p:sp>
                <p:nvSpPr>
                  <p:cNvPr id="85" name="ZoneTexte 44">
                    <a:extLst>
                      <a:ext uri="{FF2B5EF4-FFF2-40B4-BE49-F238E27FC236}">
                        <a16:creationId xmlns:a16="http://schemas.microsoft.com/office/drawing/2014/main" id="{497D41EA-FBEB-467F-97B6-04CE5A757A87}"/>
                      </a:ext>
                    </a:extLst>
                  </p:cNvPr>
                  <p:cNvSpPr txBox="1"/>
                  <p:nvPr/>
                </p:nvSpPr>
                <p:spPr>
                  <a:xfrm>
                    <a:off x="8033369" y="4546883"/>
                    <a:ext cx="1860069" cy="390016"/>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r>
                      <a:rPr lang="fr-FR" dirty="0"/>
                      <a:t>Commerçants</a:t>
                    </a:r>
                  </a:p>
                </p:txBody>
              </p:sp>
              <p:sp>
                <p:nvSpPr>
                  <p:cNvPr id="86" name="ZoneTexte 45">
                    <a:extLst>
                      <a:ext uri="{FF2B5EF4-FFF2-40B4-BE49-F238E27FC236}">
                        <a16:creationId xmlns:a16="http://schemas.microsoft.com/office/drawing/2014/main" id="{19744407-3003-4B94-A5BC-6EF6E88BB838}"/>
                      </a:ext>
                    </a:extLst>
                  </p:cNvPr>
                  <p:cNvSpPr txBox="1"/>
                  <p:nvPr/>
                </p:nvSpPr>
                <p:spPr>
                  <a:xfrm>
                    <a:off x="7609762" y="445611"/>
                    <a:ext cx="2455799" cy="390016"/>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r>
                      <a:rPr lang="fr-FR" dirty="0"/>
                      <a:t>Banque partenaire</a:t>
                    </a:r>
                  </a:p>
                </p:txBody>
              </p:sp>
            </p:grpSp>
            <p:pic>
              <p:nvPicPr>
                <p:cNvPr id="56" name="Picture 14">
                  <a:extLst>
                    <a:ext uri="{FF2B5EF4-FFF2-40B4-BE49-F238E27FC236}">
                      <a16:creationId xmlns:a16="http://schemas.microsoft.com/office/drawing/2014/main" id="{F9ECD19F-AD03-4104-90D7-AFE1E1859E85}"/>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145365" y="1084730"/>
                  <a:ext cx="1739125" cy="361865"/>
                </a:xfrm>
                <a:prstGeom prst="rect">
                  <a:avLst/>
                </a:prstGeom>
                <a:noFill/>
                <a:extLst>
                  <a:ext uri="{909E8E84-426E-40DD-AFC4-6F175D3DCCD1}">
                    <a14:hiddenFill xmlns:a14="http://schemas.microsoft.com/office/drawing/2010/main">
                      <a:solidFill>
                        <a:srgbClr val="FFFFFF"/>
                      </a:solidFill>
                    </a14:hiddenFill>
                  </a:ext>
                </a:extLst>
              </p:spPr>
            </p:pic>
            <p:sp>
              <p:nvSpPr>
                <p:cNvPr id="57" name="Rectangle : avec coins arrondis en diagonale 15">
                  <a:extLst>
                    <a:ext uri="{FF2B5EF4-FFF2-40B4-BE49-F238E27FC236}">
                      <a16:creationId xmlns:a16="http://schemas.microsoft.com/office/drawing/2014/main" id="{18CEC9FA-E4B8-4CAD-8BBB-32EB35AF428F}"/>
                    </a:ext>
                  </a:extLst>
                </p:cNvPr>
                <p:cNvSpPr/>
                <p:nvPr/>
              </p:nvSpPr>
              <p:spPr>
                <a:xfrm>
                  <a:off x="10045646" y="3196624"/>
                  <a:ext cx="1978429" cy="814648"/>
                </a:xfrm>
                <a:prstGeom prst="round2DiagRect">
                  <a:avLst/>
                </a:prstGeom>
                <a:solidFill>
                  <a:srgbClr val="007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a:t>Fintech</a:t>
                  </a:r>
                </a:p>
              </p:txBody>
            </p:sp>
            <p:sp>
              <p:nvSpPr>
                <p:cNvPr id="58" name="TextBox 57">
                  <a:extLst>
                    <a:ext uri="{FF2B5EF4-FFF2-40B4-BE49-F238E27FC236}">
                      <a16:creationId xmlns:a16="http://schemas.microsoft.com/office/drawing/2014/main" id="{6D04E108-5458-4ACE-9AD4-FB5D85F24221}"/>
                    </a:ext>
                  </a:extLst>
                </p:cNvPr>
                <p:cNvSpPr txBox="1"/>
                <p:nvPr/>
              </p:nvSpPr>
              <p:spPr>
                <a:xfrm>
                  <a:off x="10071690" y="4097030"/>
                  <a:ext cx="2180706" cy="861774"/>
                </a:xfrm>
                <a:prstGeom prst="rect">
                  <a:avLst/>
                </a:prstGeom>
                <a:noFill/>
              </p:spPr>
              <p:txBody>
                <a:bodyPr wrap="square" rtlCol="0">
                  <a:spAutoFit/>
                </a:bodyPr>
                <a:lstStyle/>
                <a:p>
                  <a:r>
                    <a:rPr lang="fr-FR" sz="1000" dirty="0"/>
                    <a:t>Nouveaux usages :</a:t>
                  </a:r>
                </a:p>
                <a:p>
                  <a:pPr marL="171450" indent="-171450">
                    <a:buFont typeface="Arial" panose="020B0604020202020204" pitchFamily="34" charset="0"/>
                    <a:buChar char="•"/>
                  </a:pPr>
                  <a:r>
                    <a:rPr lang="fr-FR" sz="1000" dirty="0"/>
                    <a:t>E-commerce</a:t>
                  </a:r>
                </a:p>
                <a:p>
                  <a:pPr marL="171450" indent="-171450">
                    <a:buFont typeface="Arial" panose="020B0604020202020204" pitchFamily="34" charset="0"/>
                    <a:buChar char="•"/>
                  </a:pPr>
                  <a:r>
                    <a:rPr lang="fr-FR" sz="1000" dirty="0"/>
                    <a:t>Marketplace</a:t>
                  </a:r>
                </a:p>
                <a:p>
                  <a:pPr marL="171450" indent="-171450">
                    <a:buFont typeface="Arial" panose="020B0604020202020204" pitchFamily="34" charset="0"/>
                    <a:buChar char="•"/>
                  </a:pPr>
                  <a:r>
                    <a:rPr lang="fr-FR" sz="1000" dirty="0"/>
                    <a:t>CRM</a:t>
                  </a:r>
                </a:p>
                <a:p>
                  <a:pPr marL="171450" indent="-171450">
                    <a:buFont typeface="Arial" panose="020B0604020202020204" pitchFamily="34" charset="0"/>
                    <a:buChar char="•"/>
                  </a:pPr>
                  <a:r>
                    <a:rPr lang="fr-FR" sz="1000" dirty="0"/>
                    <a:t>HR</a:t>
                  </a:r>
                </a:p>
              </p:txBody>
            </p:sp>
            <p:cxnSp>
              <p:nvCxnSpPr>
                <p:cNvPr id="59" name="Straight Connector 58">
                  <a:extLst>
                    <a:ext uri="{FF2B5EF4-FFF2-40B4-BE49-F238E27FC236}">
                      <a16:creationId xmlns:a16="http://schemas.microsoft.com/office/drawing/2014/main" id="{CDC7B6DC-2BEA-406F-85E5-04F7115D98B1}"/>
                    </a:ext>
                  </a:extLst>
                </p:cNvPr>
                <p:cNvCxnSpPr>
                  <a:cxnSpLocks/>
                </p:cNvCxnSpPr>
                <p:nvPr/>
              </p:nvCxnSpPr>
              <p:spPr>
                <a:xfrm>
                  <a:off x="5542853" y="3581361"/>
                  <a:ext cx="4246366" cy="36564"/>
                </a:xfrm>
                <a:prstGeom prst="line">
                  <a:avLst/>
                </a:prstGeom>
                <a:ln w="38100"/>
              </p:spPr>
              <p:style>
                <a:lnRef idx="3">
                  <a:schemeClr val="dk1"/>
                </a:lnRef>
                <a:fillRef idx="0">
                  <a:schemeClr val="dk1"/>
                </a:fillRef>
                <a:effectRef idx="2">
                  <a:schemeClr val="dk1"/>
                </a:effectRef>
                <a:fontRef idx="minor">
                  <a:schemeClr val="tx1"/>
                </a:fontRef>
              </p:style>
            </p:cxnSp>
            <p:cxnSp>
              <p:nvCxnSpPr>
                <p:cNvPr id="60" name="Straight Arrow Connector 59">
                  <a:extLst>
                    <a:ext uri="{FF2B5EF4-FFF2-40B4-BE49-F238E27FC236}">
                      <a16:creationId xmlns:a16="http://schemas.microsoft.com/office/drawing/2014/main" id="{387B0507-774F-4817-8E95-E26020C676EA}"/>
                    </a:ext>
                  </a:extLst>
                </p:cNvPr>
                <p:cNvCxnSpPr>
                  <a:cxnSpLocks/>
                  <a:endCxn id="65" idx="2"/>
                </p:cNvCxnSpPr>
                <p:nvPr/>
              </p:nvCxnSpPr>
              <p:spPr>
                <a:xfrm flipH="1" flipV="1">
                  <a:off x="5559631" y="3102500"/>
                  <a:ext cx="1" cy="487250"/>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sp>
              <p:nvSpPr>
                <p:cNvPr id="61" name="Left Brace 60">
                  <a:extLst>
                    <a:ext uri="{FF2B5EF4-FFF2-40B4-BE49-F238E27FC236}">
                      <a16:creationId xmlns:a16="http://schemas.microsoft.com/office/drawing/2014/main" id="{A86C93D1-54EC-4693-8BFD-864C32E993CE}"/>
                    </a:ext>
                  </a:extLst>
                </p:cNvPr>
                <p:cNvSpPr/>
                <p:nvPr/>
              </p:nvSpPr>
              <p:spPr>
                <a:xfrm rot="5400000">
                  <a:off x="10716342" y="3162978"/>
                  <a:ext cx="594360" cy="1883664"/>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cxnSp>
          <p:nvCxnSpPr>
            <p:cNvPr id="52" name="Straight Arrow Connector 51">
              <a:extLst>
                <a:ext uri="{FF2B5EF4-FFF2-40B4-BE49-F238E27FC236}">
                  <a16:creationId xmlns:a16="http://schemas.microsoft.com/office/drawing/2014/main" id="{89CAF61D-4C66-4FB5-85C4-D24DD86F0756}"/>
                </a:ext>
              </a:extLst>
            </p:cNvPr>
            <p:cNvCxnSpPr/>
            <p:nvPr/>
          </p:nvCxnSpPr>
          <p:spPr>
            <a:xfrm>
              <a:off x="8855857" y="3687142"/>
              <a:ext cx="790112" cy="0"/>
            </a:xfrm>
            <a:prstGeom prst="straightConnector1">
              <a:avLst/>
            </a:prstGeom>
            <a:ln w="38100">
              <a:tailEnd type="triangle"/>
            </a:ln>
          </p:spPr>
          <p:style>
            <a:lnRef idx="3">
              <a:schemeClr val="dk1"/>
            </a:lnRef>
            <a:fillRef idx="0">
              <a:schemeClr val="dk1"/>
            </a:fillRef>
            <a:effectRef idx="2">
              <a:schemeClr val="dk1"/>
            </a:effectRef>
            <a:fontRef idx="minor">
              <a:schemeClr val="tx1"/>
            </a:fontRef>
          </p:style>
        </p:cxnSp>
      </p:grpSp>
      <p:grpSp>
        <p:nvGrpSpPr>
          <p:cNvPr id="89" name="Group 88">
            <a:extLst>
              <a:ext uri="{FF2B5EF4-FFF2-40B4-BE49-F238E27FC236}">
                <a16:creationId xmlns:a16="http://schemas.microsoft.com/office/drawing/2014/main" id="{1BE00838-4C06-463C-A919-39A259B57580}"/>
              </a:ext>
            </a:extLst>
          </p:cNvPr>
          <p:cNvGrpSpPr/>
          <p:nvPr/>
        </p:nvGrpSpPr>
        <p:grpSpPr>
          <a:xfrm>
            <a:off x="0" y="6296297"/>
            <a:ext cx="574445" cy="561703"/>
            <a:chOff x="1712261" y="6296297"/>
            <a:chExt cx="574445" cy="561703"/>
          </a:xfrm>
        </p:grpSpPr>
        <p:sp>
          <p:nvSpPr>
            <p:cNvPr id="90" name="Rectangle 89">
              <a:extLst>
                <a:ext uri="{FF2B5EF4-FFF2-40B4-BE49-F238E27FC236}">
                  <a16:creationId xmlns:a16="http://schemas.microsoft.com/office/drawing/2014/main" id="{99E63D86-9F9A-4963-B0AE-B8B1A90E978E}"/>
                </a:ext>
              </a:extLst>
            </p:cNvPr>
            <p:cNvSpPr/>
            <p:nvPr/>
          </p:nvSpPr>
          <p:spPr>
            <a:xfrm>
              <a:off x="1712261" y="6296297"/>
              <a:ext cx="566057" cy="561703"/>
            </a:xfrm>
            <a:prstGeom prst="rect">
              <a:avLst/>
            </a:prstGeom>
            <a:solidFill>
              <a:srgbClr val="FE7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1" name="ZoneTexte 20">
              <a:hlinkClick r:id="rId14" action="ppaction://hlinksldjump"/>
              <a:extLst>
                <a:ext uri="{FF2B5EF4-FFF2-40B4-BE49-F238E27FC236}">
                  <a16:creationId xmlns:a16="http://schemas.microsoft.com/office/drawing/2014/main" id="{55A88445-E3CA-43D9-B0DF-89DF444330AC}"/>
                </a:ext>
              </a:extLst>
            </p:cNvPr>
            <p:cNvSpPr txBox="1"/>
            <p:nvPr/>
          </p:nvSpPr>
          <p:spPr>
            <a:xfrm>
              <a:off x="1720649" y="6312231"/>
              <a:ext cx="566057" cy="461665"/>
            </a:xfrm>
            <a:prstGeom prst="rect">
              <a:avLst/>
            </a:prstGeom>
            <a:noFill/>
          </p:spPr>
          <p:txBody>
            <a:bodyPr wrap="square" rtlCol="0">
              <a:spAutoFit/>
            </a:bodyPr>
            <a:lstStyle/>
            <a:p>
              <a:r>
                <a:rPr lang="fr-FR" sz="2400" b="1" dirty="0">
                  <a:solidFill>
                    <a:srgbClr val="FFFFFF"/>
                  </a:solidFill>
                  <a:latin typeface="Corbel" pitchFamily="34" charset="0"/>
                </a:rPr>
                <a:t>12</a:t>
              </a:r>
              <a:endParaRPr lang="fr-FR" sz="2000" dirty="0">
                <a:solidFill>
                  <a:srgbClr val="FFFFFF"/>
                </a:solidFill>
                <a:latin typeface="Corbel" pitchFamily="34" charset="0"/>
              </a:endParaRPr>
            </a:p>
          </p:txBody>
        </p:sp>
      </p:grpSp>
    </p:spTree>
    <p:extLst>
      <p:ext uri="{BB962C8B-B14F-4D97-AF65-F5344CB8AC3E}">
        <p14:creationId xmlns:p14="http://schemas.microsoft.com/office/powerpoint/2010/main" val="18993417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500"/>
                                        <p:tgtEl>
                                          <p:spTgt spid="25"/>
                                        </p:tgtEl>
                                      </p:cBhvr>
                                    </p:animEffect>
                                    <p:anim calcmode="lin" valueType="num">
                                      <p:cBhvr>
                                        <p:cTn id="8" dur="1500" fill="hold"/>
                                        <p:tgtEl>
                                          <p:spTgt spid="25"/>
                                        </p:tgtEl>
                                        <p:attrNameLst>
                                          <p:attrName>ppt_x</p:attrName>
                                        </p:attrNameLst>
                                      </p:cBhvr>
                                      <p:tavLst>
                                        <p:tav tm="0">
                                          <p:val>
                                            <p:strVal val="#ppt_x"/>
                                          </p:val>
                                        </p:tav>
                                        <p:tav tm="100000">
                                          <p:val>
                                            <p:strVal val="#ppt_x"/>
                                          </p:val>
                                        </p:tav>
                                      </p:tavLst>
                                    </p:anim>
                                    <p:anim calcmode="lin" valueType="num">
                                      <p:cBhvr>
                                        <p:cTn id="9" dur="15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1" presetClass="entr" presetSubtype="0"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4642991-CE3E-4011-BCD8-B52E65338CF8}"/>
              </a:ext>
            </a:extLst>
          </p:cNvPr>
          <p:cNvSpPr/>
          <p:nvPr/>
        </p:nvSpPr>
        <p:spPr>
          <a:xfrm>
            <a:off x="0" y="0"/>
            <a:ext cx="12192000" cy="762115"/>
          </a:xfrm>
          <a:prstGeom prst="rect">
            <a:avLst/>
          </a:prstGeom>
          <a:solidFill>
            <a:srgbClr val="F07817"/>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fr-FR" sz="3400" b="1" dirty="0">
              <a:solidFill>
                <a:schemeClr val="bg1"/>
              </a:solidFill>
              <a:ea typeface="+mj-ea"/>
              <a:cs typeface="+mj-cs"/>
            </a:endParaRPr>
          </a:p>
          <a:p>
            <a:r>
              <a:rPr lang="fr-FR" sz="3400" b="1" dirty="0">
                <a:solidFill>
                  <a:schemeClr val="bg1"/>
                </a:solidFill>
                <a:ea typeface="+mj-ea"/>
                <a:cs typeface="+mj-cs"/>
              </a:rPr>
              <a:t>Avantages du partenariat pour BDM Banque</a:t>
            </a:r>
          </a:p>
          <a:p>
            <a:endParaRPr lang="fr-FR" sz="3400" b="1" dirty="0">
              <a:solidFill>
                <a:schemeClr val="bg1"/>
              </a:solidFill>
              <a:ea typeface="+mj-ea"/>
              <a:cs typeface="+mj-cs"/>
            </a:endParaRPr>
          </a:p>
          <a:p>
            <a:pPr algn="ctr"/>
            <a:endParaRPr lang="fr-FR" dirty="0"/>
          </a:p>
        </p:txBody>
      </p:sp>
      <p:grpSp>
        <p:nvGrpSpPr>
          <p:cNvPr id="11" name="Groupe 3">
            <a:extLst>
              <a:ext uri="{FF2B5EF4-FFF2-40B4-BE49-F238E27FC236}">
                <a16:creationId xmlns:a16="http://schemas.microsoft.com/office/drawing/2014/main" id="{8FDAF1C6-5AED-4128-9AAD-7DA5756038F1}"/>
              </a:ext>
            </a:extLst>
          </p:cNvPr>
          <p:cNvGrpSpPr/>
          <p:nvPr/>
        </p:nvGrpSpPr>
        <p:grpSpPr>
          <a:xfrm>
            <a:off x="1100053" y="1269219"/>
            <a:ext cx="3922220" cy="2439409"/>
            <a:chOff x="302029" y="1547754"/>
            <a:chExt cx="3922220" cy="2439409"/>
          </a:xfrm>
        </p:grpSpPr>
        <p:sp>
          <p:nvSpPr>
            <p:cNvPr id="12" name="Rectangle : avec coins rognés en diagonale 1">
              <a:extLst>
                <a:ext uri="{FF2B5EF4-FFF2-40B4-BE49-F238E27FC236}">
                  <a16:creationId xmlns:a16="http://schemas.microsoft.com/office/drawing/2014/main" id="{0BD21DDE-3034-47DE-A328-30244EE14A0C}"/>
                </a:ext>
              </a:extLst>
            </p:cNvPr>
            <p:cNvSpPr/>
            <p:nvPr/>
          </p:nvSpPr>
          <p:spPr>
            <a:xfrm>
              <a:off x="781393" y="1547754"/>
              <a:ext cx="2880000" cy="606829"/>
            </a:xfrm>
            <a:prstGeom prst="snip2DiagRect">
              <a:avLst/>
            </a:prstGeom>
            <a:solidFill>
              <a:srgbClr val="0072CE"/>
            </a:solidFill>
            <a:ln>
              <a:solidFill>
                <a:srgbClr val="0072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a:t>Augmentation de la Clientèle</a:t>
              </a:r>
            </a:p>
          </p:txBody>
        </p:sp>
        <p:sp>
          <p:nvSpPr>
            <p:cNvPr id="13" name="ZoneTexte 2">
              <a:extLst>
                <a:ext uri="{FF2B5EF4-FFF2-40B4-BE49-F238E27FC236}">
                  <a16:creationId xmlns:a16="http://schemas.microsoft.com/office/drawing/2014/main" id="{C2459334-7CF3-4E9E-8B83-5E62F4AAB2AE}"/>
                </a:ext>
              </a:extLst>
            </p:cNvPr>
            <p:cNvSpPr txBox="1"/>
            <p:nvPr/>
          </p:nvSpPr>
          <p:spPr>
            <a:xfrm>
              <a:off x="302029" y="2224337"/>
              <a:ext cx="3920836" cy="738664"/>
            </a:xfrm>
            <a:prstGeom prst="rect">
              <a:avLst/>
            </a:prstGeom>
            <a:noFill/>
            <a:ln>
              <a:solidFill>
                <a:srgbClr val="0072CE"/>
              </a:solidFill>
            </a:ln>
          </p:spPr>
          <p:txBody>
            <a:bodyPr wrap="square" rtlCol="0">
              <a:spAutoFit/>
            </a:bodyPr>
            <a:lstStyle/>
            <a:p>
              <a:pPr algn="ctr"/>
              <a:r>
                <a:rPr lang="fr-FR" sz="1400" b="1" dirty="0"/>
                <a:t>Accès à de nouveaux segments de marché</a:t>
              </a:r>
              <a:r>
                <a:rPr lang="fr-FR" sz="1400" dirty="0"/>
                <a:t>, qui deviennent clients de la banque via l’hébergement monétaire.</a:t>
              </a:r>
            </a:p>
          </p:txBody>
        </p:sp>
        <p:sp>
          <p:nvSpPr>
            <p:cNvPr id="14" name="ZoneTexte 17">
              <a:extLst>
                <a:ext uri="{FF2B5EF4-FFF2-40B4-BE49-F238E27FC236}">
                  <a16:creationId xmlns:a16="http://schemas.microsoft.com/office/drawing/2014/main" id="{EE0CC3E5-5ECB-4469-B3BE-4FF49FE7D2F3}"/>
                </a:ext>
              </a:extLst>
            </p:cNvPr>
            <p:cNvSpPr txBox="1"/>
            <p:nvPr/>
          </p:nvSpPr>
          <p:spPr>
            <a:xfrm>
              <a:off x="303413" y="3248499"/>
              <a:ext cx="3920836" cy="738664"/>
            </a:xfrm>
            <a:prstGeom prst="rect">
              <a:avLst/>
            </a:prstGeom>
            <a:noFill/>
            <a:ln>
              <a:solidFill>
                <a:srgbClr val="0072CE"/>
              </a:solidFill>
            </a:ln>
          </p:spPr>
          <p:txBody>
            <a:bodyPr wrap="square" rtlCol="0">
              <a:spAutoFit/>
            </a:bodyPr>
            <a:lstStyle/>
            <a:p>
              <a:pPr algn="ctr"/>
              <a:r>
                <a:rPr lang="fr-FR" sz="1400" b="1" dirty="0"/>
                <a:t>Expansion de la base clientèle </a:t>
              </a:r>
              <a:r>
                <a:rPr lang="fr-FR" sz="1400" dirty="0"/>
                <a:t>grâce à l'intégration de services financiers numériques accessibles. </a:t>
              </a:r>
            </a:p>
          </p:txBody>
        </p:sp>
      </p:grpSp>
      <p:grpSp>
        <p:nvGrpSpPr>
          <p:cNvPr id="15" name="Groupe 4">
            <a:extLst>
              <a:ext uri="{FF2B5EF4-FFF2-40B4-BE49-F238E27FC236}">
                <a16:creationId xmlns:a16="http://schemas.microsoft.com/office/drawing/2014/main" id="{DD323AEC-A96F-4BC5-842E-40470D097C4D}"/>
              </a:ext>
            </a:extLst>
          </p:cNvPr>
          <p:cNvGrpSpPr/>
          <p:nvPr/>
        </p:nvGrpSpPr>
        <p:grpSpPr>
          <a:xfrm>
            <a:off x="6999320" y="1269219"/>
            <a:ext cx="4001195" cy="2440608"/>
            <a:chOff x="7547957" y="1514713"/>
            <a:chExt cx="4001195" cy="2440608"/>
          </a:xfrm>
        </p:grpSpPr>
        <p:sp>
          <p:nvSpPr>
            <p:cNvPr id="16" name="ZoneTexte 13">
              <a:extLst>
                <a:ext uri="{FF2B5EF4-FFF2-40B4-BE49-F238E27FC236}">
                  <a16:creationId xmlns:a16="http://schemas.microsoft.com/office/drawing/2014/main" id="{8E8D18BE-B9F9-46BE-B66C-D6F023DF6F71}"/>
                </a:ext>
              </a:extLst>
            </p:cNvPr>
            <p:cNvSpPr txBox="1"/>
            <p:nvPr/>
          </p:nvSpPr>
          <p:spPr>
            <a:xfrm>
              <a:off x="7547959" y="3001214"/>
              <a:ext cx="4001193" cy="954107"/>
            </a:xfrm>
            <a:prstGeom prst="rect">
              <a:avLst/>
            </a:prstGeom>
            <a:noFill/>
            <a:ln>
              <a:solidFill>
                <a:srgbClr val="F07817"/>
              </a:solidFill>
            </a:ln>
          </p:spPr>
          <p:txBody>
            <a:bodyPr wrap="square" rtlCol="0">
              <a:spAutoFit/>
            </a:bodyPr>
            <a:lstStyle/>
            <a:p>
              <a:pPr algn="ctr"/>
              <a:r>
                <a:rPr lang="fr-FR" sz="1400" b="1" dirty="0"/>
                <a:t>Proposition de valeur enrichie </a:t>
              </a:r>
              <a:r>
                <a:rPr lang="fr-FR" sz="1400" dirty="0"/>
                <a:t>car la banque devient un partenaire innovant qui facilite le quotidien de ses clients au-delà des services bancaires classiques.</a:t>
              </a:r>
            </a:p>
          </p:txBody>
        </p:sp>
        <p:sp>
          <p:nvSpPr>
            <p:cNvPr id="17" name="Rectangle : avec coins rognés en diagonale 18">
              <a:extLst>
                <a:ext uri="{FF2B5EF4-FFF2-40B4-BE49-F238E27FC236}">
                  <a16:creationId xmlns:a16="http://schemas.microsoft.com/office/drawing/2014/main" id="{B73827DD-1D5E-486E-BF3E-09ED511270A9}"/>
                </a:ext>
              </a:extLst>
            </p:cNvPr>
            <p:cNvSpPr/>
            <p:nvPr/>
          </p:nvSpPr>
          <p:spPr>
            <a:xfrm>
              <a:off x="8148736" y="1514713"/>
              <a:ext cx="2880000" cy="606829"/>
            </a:xfrm>
            <a:prstGeom prst="snip2DiagRect">
              <a:avLst/>
            </a:prstGeom>
            <a:solidFill>
              <a:srgbClr val="F07817"/>
            </a:solidFill>
            <a:ln>
              <a:solidFill>
                <a:srgbClr val="F07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a:t>Fidélisation</a:t>
              </a:r>
            </a:p>
            <a:p>
              <a:pPr algn="ctr"/>
              <a:r>
                <a:rPr lang="fr-FR" sz="1400" dirty="0"/>
                <a:t>des Clients</a:t>
              </a:r>
            </a:p>
          </p:txBody>
        </p:sp>
        <p:sp>
          <p:nvSpPr>
            <p:cNvPr id="18" name="ZoneTexte 19">
              <a:extLst>
                <a:ext uri="{FF2B5EF4-FFF2-40B4-BE49-F238E27FC236}">
                  <a16:creationId xmlns:a16="http://schemas.microsoft.com/office/drawing/2014/main" id="{24D3E6D1-9460-4F31-A093-6DEEC620ED3A}"/>
                </a:ext>
              </a:extLst>
            </p:cNvPr>
            <p:cNvSpPr txBox="1"/>
            <p:nvPr/>
          </p:nvSpPr>
          <p:spPr>
            <a:xfrm>
              <a:off x="7547957" y="2191916"/>
              <a:ext cx="4001195" cy="738664"/>
            </a:xfrm>
            <a:prstGeom prst="rect">
              <a:avLst/>
            </a:prstGeom>
            <a:noFill/>
            <a:ln>
              <a:solidFill>
                <a:srgbClr val="F07817"/>
              </a:solidFill>
            </a:ln>
          </p:spPr>
          <p:txBody>
            <a:bodyPr wrap="square" rtlCol="0">
              <a:spAutoFit/>
            </a:bodyPr>
            <a:lstStyle/>
            <a:p>
              <a:pPr algn="ctr"/>
              <a:r>
                <a:rPr lang="fr-FR" sz="1400" b="1" dirty="0"/>
                <a:t>Relation durable</a:t>
              </a:r>
              <a:r>
                <a:rPr lang="fr-FR" sz="1400" dirty="0"/>
                <a:t> avec les entreprises, marchands et particuliers qui s’ancrent dans l’écosystème de la banque.</a:t>
              </a:r>
            </a:p>
          </p:txBody>
        </p:sp>
      </p:grpSp>
      <p:grpSp>
        <p:nvGrpSpPr>
          <p:cNvPr id="19" name="Groupe 23">
            <a:extLst>
              <a:ext uri="{FF2B5EF4-FFF2-40B4-BE49-F238E27FC236}">
                <a16:creationId xmlns:a16="http://schemas.microsoft.com/office/drawing/2014/main" id="{A6F85B7F-3F32-41A0-8FFB-CD993E237E6F}"/>
              </a:ext>
            </a:extLst>
          </p:cNvPr>
          <p:cNvGrpSpPr/>
          <p:nvPr/>
        </p:nvGrpSpPr>
        <p:grpSpPr>
          <a:xfrm>
            <a:off x="1100053" y="3874135"/>
            <a:ext cx="3922220" cy="2438342"/>
            <a:chOff x="302029" y="1548137"/>
            <a:chExt cx="3922220" cy="2438342"/>
          </a:xfrm>
        </p:grpSpPr>
        <p:sp>
          <p:nvSpPr>
            <p:cNvPr id="20" name="Rectangle : avec coins rognés en diagonale 24">
              <a:extLst>
                <a:ext uri="{FF2B5EF4-FFF2-40B4-BE49-F238E27FC236}">
                  <a16:creationId xmlns:a16="http://schemas.microsoft.com/office/drawing/2014/main" id="{19418A5A-2CF3-492B-9900-C74342228193}"/>
                </a:ext>
              </a:extLst>
            </p:cNvPr>
            <p:cNvSpPr/>
            <p:nvPr/>
          </p:nvSpPr>
          <p:spPr>
            <a:xfrm>
              <a:off x="781393" y="1548137"/>
              <a:ext cx="2880000" cy="606829"/>
            </a:xfrm>
            <a:prstGeom prst="snip2DiagRect">
              <a:avLst/>
            </a:prstGeom>
            <a:solidFill>
              <a:srgbClr val="F07817"/>
            </a:solidFill>
            <a:ln>
              <a:solidFill>
                <a:srgbClr val="F078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a:t>Liquidité Accrue </a:t>
              </a:r>
            </a:p>
          </p:txBody>
        </p:sp>
        <p:sp>
          <p:nvSpPr>
            <p:cNvPr id="21" name="ZoneTexte 25">
              <a:extLst>
                <a:ext uri="{FF2B5EF4-FFF2-40B4-BE49-F238E27FC236}">
                  <a16:creationId xmlns:a16="http://schemas.microsoft.com/office/drawing/2014/main" id="{47F8BDF1-148C-43EB-B487-68DC90FC62AB}"/>
                </a:ext>
              </a:extLst>
            </p:cNvPr>
            <p:cNvSpPr txBox="1"/>
            <p:nvPr/>
          </p:nvSpPr>
          <p:spPr>
            <a:xfrm>
              <a:off x="302029" y="2224337"/>
              <a:ext cx="3920836" cy="738664"/>
            </a:xfrm>
            <a:prstGeom prst="rect">
              <a:avLst/>
            </a:prstGeom>
            <a:noFill/>
            <a:ln>
              <a:solidFill>
                <a:srgbClr val="F07817"/>
              </a:solidFill>
            </a:ln>
          </p:spPr>
          <p:txBody>
            <a:bodyPr wrap="square" rtlCol="0">
              <a:spAutoFit/>
            </a:bodyPr>
            <a:lstStyle/>
            <a:p>
              <a:pPr algn="ctr"/>
              <a:r>
                <a:rPr lang="fr-FR" sz="1400" b="1" dirty="0"/>
                <a:t>Augmentation des flux </a:t>
              </a:r>
              <a:r>
                <a:rPr lang="fr-FR" sz="1400" dirty="0"/>
                <a:t>grâce à une hausse des dépôts et du volume de transactions. </a:t>
              </a:r>
            </a:p>
          </p:txBody>
        </p:sp>
        <p:sp>
          <p:nvSpPr>
            <p:cNvPr id="22" name="ZoneTexte 26">
              <a:extLst>
                <a:ext uri="{FF2B5EF4-FFF2-40B4-BE49-F238E27FC236}">
                  <a16:creationId xmlns:a16="http://schemas.microsoft.com/office/drawing/2014/main" id="{151381DE-2677-4007-8108-F0DCF8E40858}"/>
                </a:ext>
              </a:extLst>
            </p:cNvPr>
            <p:cNvSpPr txBox="1"/>
            <p:nvPr/>
          </p:nvSpPr>
          <p:spPr>
            <a:xfrm>
              <a:off x="303413" y="3032372"/>
              <a:ext cx="3920836" cy="954107"/>
            </a:xfrm>
            <a:prstGeom prst="rect">
              <a:avLst/>
            </a:prstGeom>
            <a:noFill/>
            <a:ln>
              <a:solidFill>
                <a:srgbClr val="F07817"/>
              </a:solidFill>
            </a:ln>
          </p:spPr>
          <p:txBody>
            <a:bodyPr wrap="square" rtlCol="0">
              <a:spAutoFit/>
            </a:bodyPr>
            <a:lstStyle/>
            <a:p>
              <a:pPr algn="ctr"/>
              <a:r>
                <a:rPr lang="fr-FR" sz="1400" b="1" dirty="0"/>
                <a:t>Circulation régulière</a:t>
              </a:r>
              <a:r>
                <a:rPr lang="fr-FR" sz="1400" dirty="0"/>
                <a:t> car chaque transaction génère des mouvements financiers continus, renforçant les disponibilités de trésorerie.</a:t>
              </a:r>
            </a:p>
          </p:txBody>
        </p:sp>
      </p:grpSp>
      <p:grpSp>
        <p:nvGrpSpPr>
          <p:cNvPr id="23" name="Groupe 27">
            <a:extLst>
              <a:ext uri="{FF2B5EF4-FFF2-40B4-BE49-F238E27FC236}">
                <a16:creationId xmlns:a16="http://schemas.microsoft.com/office/drawing/2014/main" id="{932F67C9-2BA0-4EEA-8AB0-6DD341012C94}"/>
              </a:ext>
            </a:extLst>
          </p:cNvPr>
          <p:cNvGrpSpPr/>
          <p:nvPr/>
        </p:nvGrpSpPr>
        <p:grpSpPr>
          <a:xfrm>
            <a:off x="6999322" y="3888867"/>
            <a:ext cx="4001195" cy="2423610"/>
            <a:chOff x="7547957" y="1546841"/>
            <a:chExt cx="4001195" cy="2423610"/>
          </a:xfrm>
        </p:grpSpPr>
        <p:sp>
          <p:nvSpPr>
            <p:cNvPr id="24" name="ZoneTexte 28">
              <a:extLst>
                <a:ext uri="{FF2B5EF4-FFF2-40B4-BE49-F238E27FC236}">
                  <a16:creationId xmlns:a16="http://schemas.microsoft.com/office/drawing/2014/main" id="{8E2FF1A9-E199-44D0-9044-3CF2A764FD61}"/>
                </a:ext>
              </a:extLst>
            </p:cNvPr>
            <p:cNvSpPr txBox="1"/>
            <p:nvPr/>
          </p:nvSpPr>
          <p:spPr>
            <a:xfrm>
              <a:off x="7547957" y="3016344"/>
              <a:ext cx="4001193" cy="954107"/>
            </a:xfrm>
            <a:prstGeom prst="rect">
              <a:avLst/>
            </a:prstGeom>
            <a:noFill/>
            <a:ln>
              <a:solidFill>
                <a:srgbClr val="0072CE"/>
              </a:solidFill>
            </a:ln>
          </p:spPr>
          <p:txBody>
            <a:bodyPr wrap="square" rtlCol="0">
              <a:spAutoFit/>
            </a:bodyPr>
            <a:lstStyle/>
            <a:p>
              <a:pPr algn="ctr"/>
              <a:r>
                <a:rPr lang="fr-FR" sz="1400" b="1" dirty="0"/>
                <a:t>Accès à de nouvelles données de marché</a:t>
              </a:r>
              <a:r>
                <a:rPr lang="fr-FR" sz="1400" dirty="0"/>
                <a:t>, permettant à la banque d'identifier des opportunités d'optimisation des services financiers. </a:t>
              </a:r>
            </a:p>
          </p:txBody>
        </p:sp>
        <p:sp>
          <p:nvSpPr>
            <p:cNvPr id="25" name="Rectangle : avec coins rognés en diagonale 29">
              <a:extLst>
                <a:ext uri="{FF2B5EF4-FFF2-40B4-BE49-F238E27FC236}">
                  <a16:creationId xmlns:a16="http://schemas.microsoft.com/office/drawing/2014/main" id="{2B1FC00F-44EA-4D92-9FDE-3945C94D1699}"/>
                </a:ext>
              </a:extLst>
            </p:cNvPr>
            <p:cNvSpPr/>
            <p:nvPr/>
          </p:nvSpPr>
          <p:spPr>
            <a:xfrm>
              <a:off x="8148734" y="1546841"/>
              <a:ext cx="2880000" cy="606829"/>
            </a:xfrm>
            <a:prstGeom prst="snip2DiagRect">
              <a:avLst/>
            </a:prstGeom>
            <a:solidFill>
              <a:srgbClr val="0072CE"/>
            </a:solidFill>
            <a:ln>
              <a:solidFill>
                <a:srgbClr val="0072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a:t>Visibilité Financière </a:t>
              </a:r>
            </a:p>
          </p:txBody>
        </p:sp>
        <p:sp>
          <p:nvSpPr>
            <p:cNvPr id="26" name="ZoneTexte 30">
              <a:extLst>
                <a:ext uri="{FF2B5EF4-FFF2-40B4-BE49-F238E27FC236}">
                  <a16:creationId xmlns:a16="http://schemas.microsoft.com/office/drawing/2014/main" id="{356C5F17-5275-4F54-854E-0AC7C30E4B85}"/>
                </a:ext>
              </a:extLst>
            </p:cNvPr>
            <p:cNvSpPr txBox="1"/>
            <p:nvPr/>
          </p:nvSpPr>
          <p:spPr>
            <a:xfrm>
              <a:off x="7547957" y="2215675"/>
              <a:ext cx="4001195" cy="738664"/>
            </a:xfrm>
            <a:prstGeom prst="rect">
              <a:avLst/>
            </a:prstGeom>
            <a:noFill/>
            <a:ln>
              <a:solidFill>
                <a:srgbClr val="0072CE"/>
              </a:solidFill>
            </a:ln>
          </p:spPr>
          <p:txBody>
            <a:bodyPr wrap="square" rtlCol="0">
              <a:spAutoFit/>
            </a:bodyPr>
            <a:lstStyle/>
            <a:p>
              <a:pPr algn="ctr"/>
              <a:r>
                <a:rPr lang="fr-FR" sz="1400" b="1" dirty="0"/>
                <a:t>Amélioration de l’image et de la notoriété </a:t>
              </a:r>
              <a:r>
                <a:rPr lang="fr-FR" sz="1400" dirty="0"/>
                <a:t>grâce à un positionnement innovant et la création de nouveaux produits.</a:t>
              </a:r>
            </a:p>
          </p:txBody>
        </p:sp>
      </p:grpSp>
      <p:grpSp>
        <p:nvGrpSpPr>
          <p:cNvPr id="29" name="Group 28">
            <a:extLst>
              <a:ext uri="{FF2B5EF4-FFF2-40B4-BE49-F238E27FC236}">
                <a16:creationId xmlns:a16="http://schemas.microsoft.com/office/drawing/2014/main" id="{FE130A03-5B75-49FB-8683-48DB01E91304}"/>
              </a:ext>
            </a:extLst>
          </p:cNvPr>
          <p:cNvGrpSpPr/>
          <p:nvPr/>
        </p:nvGrpSpPr>
        <p:grpSpPr>
          <a:xfrm>
            <a:off x="0" y="6296297"/>
            <a:ext cx="574445" cy="561703"/>
            <a:chOff x="1712261" y="6296297"/>
            <a:chExt cx="574445" cy="561703"/>
          </a:xfrm>
        </p:grpSpPr>
        <p:sp>
          <p:nvSpPr>
            <p:cNvPr id="30" name="Rectangle 29">
              <a:extLst>
                <a:ext uri="{FF2B5EF4-FFF2-40B4-BE49-F238E27FC236}">
                  <a16:creationId xmlns:a16="http://schemas.microsoft.com/office/drawing/2014/main" id="{8A204EFD-22B8-40BE-87FA-EFC14A1AB602}"/>
                </a:ext>
              </a:extLst>
            </p:cNvPr>
            <p:cNvSpPr/>
            <p:nvPr/>
          </p:nvSpPr>
          <p:spPr>
            <a:xfrm>
              <a:off x="1712261" y="6296297"/>
              <a:ext cx="566057" cy="561703"/>
            </a:xfrm>
            <a:prstGeom prst="rect">
              <a:avLst/>
            </a:prstGeom>
            <a:solidFill>
              <a:srgbClr val="FE7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1" name="ZoneTexte 20">
              <a:hlinkClick r:id="rId2" action="ppaction://hlinksldjump"/>
              <a:extLst>
                <a:ext uri="{FF2B5EF4-FFF2-40B4-BE49-F238E27FC236}">
                  <a16:creationId xmlns:a16="http://schemas.microsoft.com/office/drawing/2014/main" id="{811095CC-8A8D-4731-A30C-54D918762078}"/>
                </a:ext>
              </a:extLst>
            </p:cNvPr>
            <p:cNvSpPr txBox="1"/>
            <p:nvPr/>
          </p:nvSpPr>
          <p:spPr>
            <a:xfrm>
              <a:off x="1720649" y="6312231"/>
              <a:ext cx="566057" cy="461665"/>
            </a:xfrm>
            <a:prstGeom prst="rect">
              <a:avLst/>
            </a:prstGeom>
            <a:noFill/>
          </p:spPr>
          <p:txBody>
            <a:bodyPr wrap="square" rtlCol="0">
              <a:spAutoFit/>
            </a:bodyPr>
            <a:lstStyle/>
            <a:p>
              <a:r>
                <a:rPr lang="fr-FR" sz="2400" b="1" dirty="0">
                  <a:solidFill>
                    <a:srgbClr val="FFFFFF"/>
                  </a:solidFill>
                  <a:latin typeface="Corbel" pitchFamily="34" charset="0"/>
                </a:rPr>
                <a:t>13</a:t>
              </a:r>
              <a:endParaRPr lang="fr-FR" sz="2000" dirty="0">
                <a:solidFill>
                  <a:srgbClr val="FFFFFF"/>
                </a:solidFill>
                <a:latin typeface="Corbel" pitchFamily="34" charset="0"/>
              </a:endParaRPr>
            </a:p>
          </p:txBody>
        </p:sp>
      </p:grpSp>
    </p:spTree>
    <p:extLst>
      <p:ext uri="{BB962C8B-B14F-4D97-AF65-F5344CB8AC3E}">
        <p14:creationId xmlns:p14="http://schemas.microsoft.com/office/powerpoint/2010/main" val="413135969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75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75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CDE70857-92D1-480D-984C-C79BFB40DC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5708" y="829342"/>
            <a:ext cx="7706685" cy="5199316"/>
          </a:xfrm>
          <a:prstGeom prst="rect">
            <a:avLst/>
          </a:prstGeom>
        </p:spPr>
      </p:pic>
    </p:spTree>
    <p:extLst>
      <p:ext uri="{BB962C8B-B14F-4D97-AF65-F5344CB8AC3E}">
        <p14:creationId xmlns:p14="http://schemas.microsoft.com/office/powerpoint/2010/main" val="348462207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649829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BU TYPO">
      <a:majorFont>
        <a:latin typeface="Poppins Medium"/>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12982</TotalTime>
  <Words>1137</Words>
  <Application>Microsoft Macintosh PowerPoint</Application>
  <PresentationFormat>Grand écran</PresentationFormat>
  <Paragraphs>179</Paragraphs>
  <Slides>15</Slides>
  <Notes>0</Notes>
  <HiddenSlides>0</HiddenSlides>
  <MMClips>0</MMClips>
  <ScaleCrop>false</ScaleCrop>
  <HeadingPairs>
    <vt:vector size="6" baseType="variant">
      <vt:variant>
        <vt:lpstr>Polices utilisées</vt:lpstr>
      </vt:variant>
      <vt:variant>
        <vt:i4>8</vt:i4>
      </vt:variant>
      <vt:variant>
        <vt:lpstr>Thème</vt:lpstr>
      </vt:variant>
      <vt:variant>
        <vt:i4>2</vt:i4>
      </vt:variant>
      <vt:variant>
        <vt:lpstr>Titres des diapositives</vt:lpstr>
      </vt:variant>
      <vt:variant>
        <vt:i4>15</vt:i4>
      </vt:variant>
    </vt:vector>
  </HeadingPairs>
  <TitlesOfParts>
    <vt:vector size="25" baseType="lpstr">
      <vt:lpstr>Arial</vt:lpstr>
      <vt:lpstr>Calibri</vt:lpstr>
      <vt:lpstr>Calibri Light</vt:lpstr>
      <vt:lpstr>Corbel</vt:lpstr>
      <vt:lpstr>Poppins</vt:lpstr>
      <vt:lpstr>Poppins </vt:lpstr>
      <vt:lpstr>Poppins Medium</vt:lpstr>
      <vt:lpstr>Wingdings</vt:lpstr>
      <vt:lpstr>Thème Office</vt:lpstr>
      <vt:lpstr>Conception personnalisée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akoumigornbu@gmail.com</dc:creator>
  <cp:lastModifiedBy>pro</cp:lastModifiedBy>
  <cp:revision>135</cp:revision>
  <dcterms:created xsi:type="dcterms:W3CDTF">2024-03-27T15:43:45Z</dcterms:created>
  <dcterms:modified xsi:type="dcterms:W3CDTF">2025-10-16T10:21:10Z</dcterms:modified>
</cp:coreProperties>
</file>