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174C1560-A7CB-4FC7-A581-317142E2870C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4120"/>
          </a:xfrm>
          <a:prstGeom prst="rect">
            <a:avLst/>
          </a:prstGeom>
          <a:ln w="0">
            <a:noFill/>
          </a:ln>
        </p:spPr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653A038-4A14-43C1-A73E-952DCC4E085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16DAB34-ED08-46D2-B68F-4D2294C357D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651E87A-B625-4227-9A5E-E62CEA0354C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3BA7100-2C0F-48B2-A240-27E862C94D8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1BA0D20-EEBA-4126-BCFE-42380E02DE5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8E7B182-D505-46D0-B246-1DB09269669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412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6E9FA4E-3E2E-44DE-9794-32877746129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3760"/>
          </a:xfrm>
          <a:prstGeom prst="rect">
            <a:avLst/>
          </a:prstGeom>
          <a:ln w="0">
            <a:noFill/>
          </a:ln>
        </p:spPr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55AF215-C350-4123-8E98-B5896834B02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1840" cy="7092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744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200" spc="384" strike="noStrike">
                <a:solidFill>
                  <a:srgbClr val="ffffff"/>
                </a:solidFill>
                <a:latin typeface="Calibri"/>
                <a:ea typeface="Calibri"/>
              </a:rPr>
              <a:t>STAY ALERT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7440" cy="5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2200" spc="-1" strike="noStrike">
                <a:solidFill>
                  <a:srgbClr val="a0b8d0"/>
                </a:solidFill>
                <a:latin typeface="Calibri"/>
                <a:ea typeface="Calibri"/>
              </a:rPr>
              <a:t>The threat is approaching...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398640" cy="345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7440" cy="59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783" strike="noStrike">
                <a:solidFill>
                  <a:srgbClr val="f07817"/>
                </a:solidFill>
                <a:latin typeface="Calibri"/>
                <a:ea typeface="Calibri"/>
              </a:rPr>
              <a:t>THE AFFAIR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7440" cy="91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400" spc="185" strike="noStrike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1840" cy="56952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1840" cy="56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 NET BY US Awareness Campaign: Spear Phishing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1: Episode 1 : Finance Department Routine / Part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— Finance Department Routine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5836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58360" cy="381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AN ORDINARY MORNING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38320" cy="283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It is an ordinary morning at NET BY US.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In the accounting department, the daily routine settles in…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0072ce"/>
                </a:solidFill>
                <a:latin typeface="Calibri"/>
                <a:ea typeface="Calibri"/>
              </a:rPr>
              <a:t>Mr Euloge: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"A typical morning… The numbers keep coming."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58360" cy="35182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58360" cy="381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INCOMING EMAIL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38320" cy="283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A notification appears on Mr Euloge's screen.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f07817"/>
                </a:solidFill>
                <a:latin typeface="Calibri"/>
                <a:ea typeface="Calibri"/>
              </a:rPr>
              <a:t>Mr Euloge: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"Hmm… an urgent payment request from Mr Ricardo. Unusual."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He opens the message.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69840" cy="436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72" name="Text 13"/>
          <p:cNvSpPr/>
          <p:nvPr/>
        </p:nvSpPr>
        <p:spPr>
          <a:xfrm>
            <a:off x="3570480" y="4340520"/>
            <a:ext cx="2000520" cy="16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DejaVu Sans"/>
              </a:rPr>
              <a:t>Unusual or very unusual?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2: Episode 1: Finance Department Routine / Part 2 and End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— Finance Department Routine (End)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58360" cy="32896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58360" cy="381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EMAIL CONTENT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2600" cy="24210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Text 8"/>
          <p:cNvSpPr/>
          <p:nvPr/>
        </p:nvSpPr>
        <p:spPr>
          <a:xfrm>
            <a:off x="567000" y="1645920"/>
            <a:ext cx="3564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800" spc="-1" strike="noStrike">
                <a:solidFill>
                  <a:srgbClr val="f07817"/>
                </a:solidFill>
                <a:latin typeface="Calibri"/>
                <a:ea typeface="Calibri"/>
              </a:rPr>
              <a:t>From: Ricardo Hounton &lt;bernard.zidek@agrolandsro.cz&gt;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865520"/>
            <a:ext cx="3564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f07817"/>
                </a:solidFill>
                <a:latin typeface="Calibri"/>
                <a:ea typeface="Calibri"/>
              </a:rPr>
              <a:t>Reply to: Ricardo Hounton &lt;silvyfresta73@virgilio.it&gt;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084760"/>
            <a:ext cx="3564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To: comptabilite@netbyus.com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6" name="Text 11"/>
          <p:cNvSpPr/>
          <p:nvPr/>
        </p:nvSpPr>
        <p:spPr>
          <a:xfrm>
            <a:off x="567000" y="2304360"/>
            <a:ext cx="3564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800" spc="-1" strike="noStrike">
                <a:solidFill>
                  <a:srgbClr val="003a70"/>
                </a:solidFill>
                <a:latin typeface="Calibri"/>
                <a:ea typeface="Calibri"/>
              </a:rPr>
              <a:t>Subject: Important - Reminder #00187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7" name="Shape 12"/>
          <p:cNvSpPr/>
          <p:nvPr/>
        </p:nvSpPr>
        <p:spPr>
          <a:xfrm>
            <a:off x="566640" y="254196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Text 13"/>
          <p:cNvSpPr/>
          <p:nvPr/>
        </p:nvSpPr>
        <p:spPr>
          <a:xfrm>
            <a:off x="567000" y="2578680"/>
            <a:ext cx="3564000" cy="5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Could you please process the payment below today? Please send me the proof of payment once done.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567000" y="3090600"/>
            <a:ext cx="3564000" cy="1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800" spc="-1" strike="noStrike">
                <a:solidFill>
                  <a:srgbClr val="003a70"/>
                </a:solidFill>
                <a:latin typeface="Calibri"/>
                <a:ea typeface="Calibri"/>
              </a:rPr>
              <a:t>Ricardo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566640" y="329184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Text 16"/>
          <p:cNvSpPr/>
          <p:nvPr/>
        </p:nvSpPr>
        <p:spPr>
          <a:xfrm>
            <a:off x="567000" y="3310200"/>
            <a:ext cx="3564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00" spc="-1" strike="noStrike">
                <a:solidFill>
                  <a:srgbClr val="7f8c8d"/>
                </a:solidFill>
                <a:latin typeface="Calibri"/>
                <a:ea typeface="Calibri"/>
              </a:rPr>
              <a:t>-----Original message----- From: Kristian Abdo | Mon 2 March 2026 10:59</a:t>
            </a:r>
            <a:endParaRPr b="0" lang="en-US" sz="700" spc="-1" strike="noStrike">
              <a:latin typeface="Arial"/>
            </a:endParaRPr>
          </a:p>
        </p:txBody>
      </p:sp>
      <p:sp>
        <p:nvSpPr>
          <p:cNvPr id="92" name="Text 17"/>
          <p:cNvSpPr/>
          <p:nvPr/>
        </p:nvSpPr>
        <p:spPr>
          <a:xfrm>
            <a:off x="567000" y="3547800"/>
            <a:ext cx="356400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50" spc="-1" strike="noStrike">
                <a:solidFill>
                  <a:srgbClr val="2c3e50"/>
                </a:solidFill>
                <a:latin typeface="Calibri"/>
                <a:ea typeface="Calibri"/>
              </a:rPr>
              <a:t>As agreed, please find attached invoice 00187. Can we schedule payment?</a:t>
            </a:r>
            <a:endParaRPr b="0" lang="en-US" sz="750" spc="-1" strike="noStrike">
              <a:latin typeface="Arial"/>
            </a:endParaRPr>
          </a:p>
        </p:txBody>
      </p:sp>
      <p:sp>
        <p:nvSpPr>
          <p:cNvPr id="93" name="Shape 19"/>
          <p:cNvSpPr/>
          <p:nvPr/>
        </p:nvSpPr>
        <p:spPr>
          <a:xfrm>
            <a:off x="4709160" y="1115640"/>
            <a:ext cx="4158360" cy="35182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4" name="Shape 20"/>
          <p:cNvSpPr/>
          <p:nvPr/>
        </p:nvSpPr>
        <p:spPr>
          <a:xfrm>
            <a:off x="4709160" y="1115640"/>
            <a:ext cx="4158360" cy="381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Text 21"/>
          <p:cNvSpPr/>
          <p:nvPr/>
        </p:nvSpPr>
        <p:spPr>
          <a:xfrm>
            <a:off x="481896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DOUBT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6" name="Text 22"/>
          <p:cNvSpPr/>
          <p:nvPr/>
        </p:nvSpPr>
        <p:spPr>
          <a:xfrm>
            <a:off x="4873680" y="1572840"/>
            <a:ext cx="3838320" cy="12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050" spc="-1" strike="noStrike">
                <a:solidFill>
                  <a:srgbClr val="7f8c8d"/>
                </a:solidFill>
                <a:latin typeface="Calibri"/>
                <a:ea typeface="Calibri"/>
              </a:rPr>
              <a:t>Mr Euloge downloads the invoice.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en-US" sz="1050" spc="-1" strike="noStrike">
                <a:solidFill>
                  <a:srgbClr val="7f8c8d"/>
                </a:solidFill>
                <a:latin typeface="Calibri"/>
                <a:ea typeface="Calibri"/>
              </a:rPr>
              <a:t>He pauses.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50" spc="-1" strike="noStrike">
                <a:solidFill>
                  <a:srgbClr val="f07817"/>
                </a:solidFill>
                <a:latin typeface="Calibri"/>
                <a:ea typeface="Calibri"/>
              </a:rPr>
              <a:t>Mr Euloge: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2c3e50"/>
                </a:solidFill>
                <a:latin typeface="Calibri"/>
                <a:ea typeface="Calibri"/>
              </a:rPr>
              <a:t>"Strange… He usually handles this kind of payment himself. Why go through me this time?"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</p:txBody>
      </p:sp>
      <p:sp>
        <p:nvSpPr>
          <p:cNvPr id="97" name="Shape 23"/>
          <p:cNvSpPr/>
          <p:nvPr/>
        </p:nvSpPr>
        <p:spPr>
          <a:xfrm>
            <a:off x="4873680" y="2907720"/>
            <a:ext cx="3838320" cy="15066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8" name="Shape 24"/>
          <p:cNvSpPr/>
          <p:nvPr/>
        </p:nvSpPr>
        <p:spPr>
          <a:xfrm>
            <a:off x="4873680" y="2907720"/>
            <a:ext cx="3838320" cy="2905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Text 25"/>
          <p:cNvSpPr/>
          <p:nvPr/>
        </p:nvSpPr>
        <p:spPr>
          <a:xfrm>
            <a:off x="4873680" y="2907720"/>
            <a:ext cx="383832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INVOICE — Kristian Abdo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00" name="Text 26"/>
          <p:cNvSpPr/>
          <p:nvPr/>
        </p:nvSpPr>
        <p:spPr>
          <a:xfrm>
            <a:off x="4983480" y="3237120"/>
            <a:ext cx="3655440" cy="19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Billed to: Ricardo Hounton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1" name="Text 27"/>
          <p:cNvSpPr/>
          <p:nvPr/>
        </p:nvSpPr>
        <p:spPr>
          <a:xfrm>
            <a:off x="4983480" y="3420000"/>
            <a:ext cx="3655440" cy="19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50" spc="-1" strike="noStrike">
                <a:solidFill>
                  <a:srgbClr val="7f8c8d"/>
                </a:solidFill>
                <a:latin typeface="Calibri"/>
                <a:ea typeface="Calibri"/>
              </a:rPr>
              <a:t>Invoice n°: 00187  |  Date: 11 Feb 2026  |  Due date: 28 Feb 2026</a:t>
            </a:r>
            <a:endParaRPr b="0" lang="en-US" sz="750" spc="-1" strike="noStrike">
              <a:latin typeface="Arial"/>
            </a:endParaRPr>
          </a:p>
        </p:txBody>
      </p:sp>
      <p:sp>
        <p:nvSpPr>
          <p:cNvPr id="102" name="Shape 28"/>
          <p:cNvSpPr/>
          <p:nvPr/>
        </p:nvSpPr>
        <p:spPr>
          <a:xfrm>
            <a:off x="4983480" y="362088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Text 29"/>
          <p:cNvSpPr/>
          <p:nvPr/>
        </p:nvSpPr>
        <p:spPr>
          <a:xfrm>
            <a:off x="4983480" y="3657600"/>
            <a:ext cx="3655440" cy="19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Consulting (Training) — 1 × €8,233.33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4" name="Shape 30"/>
          <p:cNvSpPr/>
          <p:nvPr/>
        </p:nvSpPr>
        <p:spPr>
          <a:xfrm>
            <a:off x="4873680" y="3895200"/>
            <a:ext cx="3838320" cy="3268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Text 31"/>
          <p:cNvSpPr/>
          <p:nvPr/>
        </p:nvSpPr>
        <p:spPr>
          <a:xfrm>
            <a:off x="4873680" y="3895200"/>
            <a:ext cx="3838320" cy="32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fffff"/>
                </a:solidFill>
                <a:latin typeface="Calibri"/>
                <a:ea typeface="Calibri"/>
              </a:rPr>
              <a:t>AMOUNT DUE: €9,880.00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6" name="Shape 33"/>
          <p:cNvSpPr/>
          <p:nvPr/>
        </p:nvSpPr>
        <p:spPr>
          <a:xfrm>
            <a:off x="2286000" y="4206240"/>
            <a:ext cx="4569840" cy="436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7" name="Text 34"/>
          <p:cNvSpPr/>
          <p:nvPr/>
        </p:nvSpPr>
        <p:spPr>
          <a:xfrm>
            <a:off x="3499920" y="4340520"/>
            <a:ext cx="2142360" cy="16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DejaVu Sans"/>
              </a:rPr>
              <a:t>Uh oh... something's off!!!!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08" name="Shape 35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Text 36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0"/>
          <p:cNvSpPr/>
          <p:nvPr/>
        </p:nvSpPr>
        <p:spPr>
          <a:xfrm>
            <a:off x="0" y="1872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12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3: Episode 2: Confirming the Doubt / Part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Confirming the Doubt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14" name="Shape 4"/>
          <p:cNvSpPr/>
          <p:nvPr/>
        </p:nvSpPr>
        <p:spPr>
          <a:xfrm>
            <a:off x="274320" y="1115640"/>
            <a:ext cx="415836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5" name="Shape 5"/>
          <p:cNvSpPr/>
          <p:nvPr/>
        </p:nvSpPr>
        <p:spPr>
          <a:xfrm>
            <a:off x="274320" y="1115640"/>
            <a:ext cx="4158360" cy="381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Text 6"/>
          <p:cNvSpPr/>
          <p:nvPr/>
        </p:nvSpPr>
        <p:spPr>
          <a:xfrm>
            <a:off x="38412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CALLING RICARDO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457200" y="1572840"/>
            <a:ext cx="379260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Ring ring… Ring ring…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457200" y="193860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457200" y="2157840"/>
            <a:ext cx="379260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"Hello Mr Ricardo. I just received your urgent payment request email for a certain Kristian Abdo."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457200" y="261504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1" name="Text 11"/>
          <p:cNvSpPr/>
          <p:nvPr/>
        </p:nvSpPr>
        <p:spPr>
          <a:xfrm>
            <a:off x="457200" y="2834640"/>
            <a:ext cx="379260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"… What email are you talking about, Euloge? I haven't sent anything."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2" name="Text 12"/>
          <p:cNvSpPr/>
          <p:nvPr/>
        </p:nvSpPr>
        <p:spPr>
          <a:xfrm>
            <a:off x="457200" y="329184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3" name="Text 13"/>
          <p:cNvSpPr/>
          <p:nvPr/>
        </p:nvSpPr>
        <p:spPr>
          <a:xfrm>
            <a:off x="457200" y="3511440"/>
            <a:ext cx="379260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"Sir… the email appears to come from ous, Ricardo Hounton. "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4" name="Text 14"/>
          <p:cNvSpPr/>
          <p:nvPr/>
        </p:nvSpPr>
        <p:spPr>
          <a:xfrm>
            <a:off x="457200" y="396864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5" name="Text 15"/>
          <p:cNvSpPr/>
          <p:nvPr/>
        </p:nvSpPr>
        <p:spPr>
          <a:xfrm>
            <a:off x="457200" y="4187880"/>
            <a:ext cx="3792600" cy="4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"Don't touch anything. Check the sender's address immediately — it should be ricardo.hounton@netbyus.com."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6" name="Shape 16"/>
          <p:cNvSpPr/>
          <p:nvPr/>
        </p:nvSpPr>
        <p:spPr>
          <a:xfrm>
            <a:off x="4709160" y="1115640"/>
            <a:ext cx="4158360" cy="35182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27" name="Shape 17"/>
          <p:cNvSpPr/>
          <p:nvPr/>
        </p:nvSpPr>
        <p:spPr>
          <a:xfrm>
            <a:off x="4709160" y="1115640"/>
            <a:ext cx="4158360" cy="381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Text 18"/>
          <p:cNvSpPr/>
          <p:nvPr/>
        </p:nvSpPr>
        <p:spPr>
          <a:xfrm>
            <a:off x="481896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VERIFYING THE EMAIL ADDRESS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29" name="Text 19"/>
          <p:cNvSpPr/>
          <p:nvPr/>
        </p:nvSpPr>
        <p:spPr>
          <a:xfrm>
            <a:off x="4873680" y="1572840"/>
            <a:ext cx="3838320" cy="11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Mr Euloge reopens the email and zooms in on the sender's address.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"Check the sender's email address carefully."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30" name="Shape 20"/>
          <p:cNvSpPr/>
          <p:nvPr/>
        </p:nvSpPr>
        <p:spPr>
          <a:xfrm>
            <a:off x="4873680" y="2834640"/>
            <a:ext cx="3838320" cy="50076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Text 21"/>
          <p:cNvSpPr/>
          <p:nvPr/>
        </p:nvSpPr>
        <p:spPr>
          <a:xfrm>
            <a:off x="4983480" y="2834640"/>
            <a:ext cx="3655440" cy="5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2da333"/>
                </a:solidFill>
                <a:highlight>
                  <a:srgbClr val="ffff00"/>
                </a:highlight>
                <a:latin typeface="Calibri"/>
                <a:ea typeface="Calibri"/>
              </a:rPr>
              <a:t>✓  </a:t>
            </a:r>
            <a:r>
              <a:rPr b="1" lang="en-US" sz="1000" spc="-1" strike="noStrike">
                <a:solidFill>
                  <a:srgbClr val="2da333"/>
                </a:solidFill>
                <a:highlight>
                  <a:srgbClr val="ffff00"/>
                </a:highlight>
                <a:latin typeface="Calibri"/>
                <a:ea typeface="Calibri"/>
              </a:rPr>
              <a:t>ricardo.hounton@netbyus.com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2" name="Shape 22"/>
          <p:cNvSpPr/>
          <p:nvPr/>
        </p:nvSpPr>
        <p:spPr>
          <a:xfrm>
            <a:off x="4873680" y="3429000"/>
            <a:ext cx="3838320" cy="59220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Text 23"/>
          <p:cNvSpPr/>
          <p:nvPr/>
        </p:nvSpPr>
        <p:spPr>
          <a:xfrm>
            <a:off x="4983480" y="3429000"/>
            <a:ext cx="3655440" cy="59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07817"/>
                </a:solidFill>
                <a:latin typeface="Calibri"/>
                <a:ea typeface="Calibri"/>
              </a:rPr>
              <a:t>?  bernard.zidek@agrolandsro.cz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4" name="Text 24"/>
          <p:cNvSpPr/>
          <p:nvPr/>
        </p:nvSpPr>
        <p:spPr>
          <a:xfrm>
            <a:off x="4873680" y="4096440"/>
            <a:ext cx="3838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7f8c8d"/>
                </a:solidFill>
                <a:latin typeface="Calibri"/>
                <a:ea typeface="Calibri"/>
              </a:rPr>
              <a:t>This is not Mr Ricardo's address!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5" name="Shape 27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Text 28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37" name="Shape 33"/>
          <p:cNvSpPr/>
          <p:nvPr/>
        </p:nvSpPr>
        <p:spPr>
          <a:xfrm>
            <a:off x="2440440" y="4605120"/>
            <a:ext cx="4569840" cy="2685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                           </a:t>
            </a: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What's going on?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0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4: Episode 2: Confirming the Doubt / Part 2 and End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1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Confirming the Doubt (End)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42" name="Shape 4"/>
          <p:cNvSpPr/>
          <p:nvPr/>
        </p:nvSpPr>
        <p:spPr>
          <a:xfrm>
            <a:off x="228600" y="1053000"/>
            <a:ext cx="4158360" cy="35182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43" name="Shape 5"/>
          <p:cNvSpPr/>
          <p:nvPr/>
        </p:nvSpPr>
        <p:spPr>
          <a:xfrm>
            <a:off x="216000" y="1064880"/>
            <a:ext cx="4158360" cy="381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Text 6"/>
          <p:cNvSpPr/>
          <p:nvPr/>
        </p:nvSpPr>
        <p:spPr>
          <a:xfrm>
            <a:off x="38412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CONFIRMING THE FAKE ADDRESS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45" name="Text 7"/>
          <p:cNvSpPr/>
          <p:nvPr/>
        </p:nvSpPr>
        <p:spPr>
          <a:xfrm>
            <a:off x="457200" y="157284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6" name="Text 8"/>
          <p:cNvSpPr/>
          <p:nvPr/>
        </p:nvSpPr>
        <p:spPr>
          <a:xfrm>
            <a:off x="457200" y="1792080"/>
            <a:ext cx="379260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"Mr Ricardo… this is not your address. The email came from bernard.zidek@agrolandsro.cz"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7" name="Text 9"/>
          <p:cNvSpPr/>
          <p:nvPr/>
        </p:nvSpPr>
        <p:spPr>
          <a:xfrm>
            <a:off x="457200" y="228600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2505600"/>
            <a:ext cx="379260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149" name="Text 13"/>
          <p:cNvSpPr/>
          <p:nvPr/>
        </p:nvSpPr>
        <p:spPr>
          <a:xfrm>
            <a:off x="457200" y="2286360"/>
            <a:ext cx="3792600" cy="2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0" name="Text 14"/>
          <p:cNvSpPr/>
          <p:nvPr/>
        </p:nvSpPr>
        <p:spPr>
          <a:xfrm>
            <a:off x="457200" y="2505600"/>
            <a:ext cx="379260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Don't move, I'm on my way.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1" name="Shape 15"/>
          <p:cNvSpPr/>
          <p:nvPr/>
        </p:nvSpPr>
        <p:spPr>
          <a:xfrm>
            <a:off x="4709160" y="1115640"/>
            <a:ext cx="415836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52" name="Shape 16"/>
          <p:cNvSpPr/>
          <p:nvPr/>
        </p:nvSpPr>
        <p:spPr>
          <a:xfrm>
            <a:off x="4709160" y="1115640"/>
            <a:ext cx="4158360" cy="3819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Text 17"/>
          <p:cNvSpPr/>
          <p:nvPr/>
        </p:nvSpPr>
        <p:spPr>
          <a:xfrm>
            <a:off x="481896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ANNOUNCEMENT: WE ARE UNDER ATTACK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54" name="Text 18"/>
          <p:cNvSpPr/>
          <p:nvPr/>
        </p:nvSpPr>
        <p:spPr>
          <a:xfrm>
            <a:off x="4873680" y="1572840"/>
            <a:ext cx="3838320" cy="287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Ricardo walks into the accounting department.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Both men face the screen.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"Someone tried to impersonate me to get us to send a wire transfer. Euloge… this is clearly a spear phishing attack." 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55" name="Shape 21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Text 22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57" name="Shape 33"/>
          <p:cNvSpPr/>
          <p:nvPr/>
        </p:nvSpPr>
        <p:spPr>
          <a:xfrm>
            <a:off x="2378160" y="4241880"/>
            <a:ext cx="4637160" cy="410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          </a:t>
            </a: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What exactly is this spear phishing thing?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0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6: Episode 3: Explaining the Attack / Part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1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 — Explaining the Attack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2" name="Shape 4"/>
          <p:cNvSpPr/>
          <p:nvPr/>
        </p:nvSpPr>
        <p:spPr>
          <a:xfrm>
            <a:off x="299520" y="1137960"/>
            <a:ext cx="415836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63" name="Shape 5"/>
          <p:cNvSpPr/>
          <p:nvPr/>
        </p:nvSpPr>
        <p:spPr>
          <a:xfrm>
            <a:off x="299520" y="1137960"/>
            <a:ext cx="4158360" cy="381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Text 6"/>
          <p:cNvSpPr/>
          <p:nvPr/>
        </p:nvSpPr>
        <p:spPr>
          <a:xfrm>
            <a:off x="38412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DEFINITION OF THE ATTACK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65" name="Text 7"/>
          <p:cNvSpPr/>
          <p:nvPr/>
        </p:nvSpPr>
        <p:spPr>
          <a:xfrm>
            <a:off x="457200" y="1572840"/>
            <a:ext cx="3838320" cy="29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"What we just experienced is called Spear Phishing. It is an email attack where the attacker uses your real information to build a perfect trap: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The name and position of Ricardo Hounton, CEO of NET BY US.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The internal structure of the organization he knew that the accounting department was the right contact for a payment.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66" name="Shape 8"/>
          <p:cNvSpPr/>
          <p:nvPr/>
        </p:nvSpPr>
        <p:spPr>
          <a:xfrm>
            <a:off x="4681800" y="1115640"/>
            <a:ext cx="4158360" cy="35182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67" name="Shape 9"/>
          <p:cNvSpPr/>
          <p:nvPr/>
        </p:nvSpPr>
        <p:spPr>
          <a:xfrm>
            <a:off x="4709160" y="1115640"/>
            <a:ext cx="4158360" cy="381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Text 10"/>
          <p:cNvSpPr/>
          <p:nvPr/>
        </p:nvSpPr>
        <p:spPr>
          <a:xfrm>
            <a:off x="4818960" y="1115640"/>
            <a:ext cx="402120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RISKS &amp; IMPACTS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69" name="Shape 11"/>
          <p:cNvSpPr/>
          <p:nvPr/>
        </p:nvSpPr>
        <p:spPr>
          <a:xfrm>
            <a:off x="4873680" y="1572840"/>
            <a:ext cx="3838320" cy="47340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Shape 12"/>
          <p:cNvSpPr/>
          <p:nvPr/>
        </p:nvSpPr>
        <p:spPr>
          <a:xfrm>
            <a:off x="4873680" y="1572840"/>
            <a:ext cx="61920" cy="473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Text 13"/>
          <p:cNvSpPr/>
          <p:nvPr/>
        </p:nvSpPr>
        <p:spPr>
          <a:xfrm>
            <a:off x="5010840" y="1609200"/>
            <a:ext cx="360972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Opening the booby-trapped invoice: malware, workstation compromise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72" name="Shape 14"/>
          <p:cNvSpPr/>
          <p:nvPr/>
        </p:nvSpPr>
        <p:spPr>
          <a:xfrm>
            <a:off x="4873680" y="2139840"/>
            <a:ext cx="3838320" cy="47340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Shape 15"/>
          <p:cNvSpPr/>
          <p:nvPr/>
        </p:nvSpPr>
        <p:spPr>
          <a:xfrm>
            <a:off x="4873680" y="2139840"/>
            <a:ext cx="61920" cy="473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Text 16"/>
          <p:cNvSpPr/>
          <p:nvPr/>
        </p:nvSpPr>
        <p:spPr>
          <a:xfrm>
            <a:off x="5010840" y="2176200"/>
            <a:ext cx="360972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Immediate financial loss: wire transfer impossible to cancel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75" name="Shape 17"/>
          <p:cNvSpPr/>
          <p:nvPr/>
        </p:nvSpPr>
        <p:spPr>
          <a:xfrm>
            <a:off x="4873680" y="2706480"/>
            <a:ext cx="3838320" cy="47340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Shape 18"/>
          <p:cNvSpPr/>
          <p:nvPr/>
        </p:nvSpPr>
        <p:spPr>
          <a:xfrm>
            <a:off x="4873680" y="2706480"/>
            <a:ext cx="61920" cy="473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Text 19"/>
          <p:cNvSpPr/>
          <p:nvPr/>
        </p:nvSpPr>
        <p:spPr>
          <a:xfrm>
            <a:off x="5010840" y="2743200"/>
            <a:ext cx="360972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Data and IT systems compromised: unauthorized network access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78" name="Shape 20"/>
          <p:cNvSpPr/>
          <p:nvPr/>
        </p:nvSpPr>
        <p:spPr>
          <a:xfrm>
            <a:off x="4873680" y="3273480"/>
            <a:ext cx="3838320" cy="473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Shape 21"/>
          <p:cNvSpPr/>
          <p:nvPr/>
        </p:nvSpPr>
        <p:spPr>
          <a:xfrm>
            <a:off x="4873680" y="3273480"/>
            <a:ext cx="61920" cy="473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Text 22"/>
          <p:cNvSpPr/>
          <p:nvPr/>
        </p:nvSpPr>
        <p:spPr>
          <a:xfrm>
            <a:off x="5010840" y="3310200"/>
            <a:ext cx="360972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003a70"/>
                </a:solidFill>
                <a:latin typeface="Calibri"/>
                <a:ea typeface="Calibri"/>
              </a:rPr>
              <a:t>NET BY US reputation damaged with partners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81" name="Shape 23"/>
          <p:cNvSpPr/>
          <p:nvPr/>
        </p:nvSpPr>
        <p:spPr>
          <a:xfrm>
            <a:off x="4873680" y="3840480"/>
            <a:ext cx="3838320" cy="4734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Shape 24"/>
          <p:cNvSpPr/>
          <p:nvPr/>
        </p:nvSpPr>
        <p:spPr>
          <a:xfrm>
            <a:off x="4873680" y="3840480"/>
            <a:ext cx="61920" cy="473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Text 25"/>
          <p:cNvSpPr/>
          <p:nvPr/>
        </p:nvSpPr>
        <p:spPr>
          <a:xfrm>
            <a:off x="5010840" y="3877200"/>
            <a:ext cx="360972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003a70"/>
                </a:solidFill>
                <a:latin typeface="Calibri"/>
                <a:ea typeface="Calibri"/>
              </a:rPr>
              <a:t>Mandatory APDP report within 72 hours: possible sanctions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84" name="Shape 29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Text 30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88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5: Episode 3 Announcement: What really happened?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89" name="Text 3"/>
          <p:cNvSpPr/>
          <p:nvPr/>
        </p:nvSpPr>
        <p:spPr>
          <a:xfrm>
            <a:off x="320040" y="567000"/>
            <a:ext cx="850176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284" strike="noStrike">
                <a:solidFill>
                  <a:srgbClr val="f07817"/>
                </a:solidFill>
                <a:latin typeface="Calibri"/>
                <a:ea typeface="Calibri"/>
              </a:rPr>
              <a:t>ANNOUNCEMENT — EPISODE 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0" name="Text 4"/>
          <p:cNvSpPr/>
          <p:nvPr/>
        </p:nvSpPr>
        <p:spPr>
          <a:xfrm>
            <a:off x="320040" y="987480"/>
            <a:ext cx="8501760" cy="52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Calibri"/>
                <a:ea typeface="Calibri"/>
              </a:rPr>
              <a:t>Meanwhile… the attacker was already at work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91" name="Shape 5"/>
          <p:cNvSpPr/>
          <p:nvPr/>
        </p:nvSpPr>
        <p:spPr>
          <a:xfrm>
            <a:off x="320040" y="1600200"/>
            <a:ext cx="2558160" cy="2969640"/>
          </a:xfrm>
          <a:prstGeom prst="rect">
            <a:avLst/>
          </a:prstGeom>
          <a:solidFill>
            <a:srgbClr val="1a2e45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Shape 6"/>
          <p:cNvSpPr/>
          <p:nvPr/>
        </p:nvSpPr>
        <p:spPr>
          <a:xfrm>
            <a:off x="320040" y="1600200"/>
            <a:ext cx="2558160" cy="3636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Text 7"/>
          <p:cNvSpPr/>
          <p:nvPr/>
        </p:nvSpPr>
        <p:spPr>
          <a:xfrm>
            <a:off x="320040" y="1600200"/>
            <a:ext cx="255816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THE ATTACKER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94" name="Shape 8"/>
          <p:cNvSpPr/>
          <p:nvPr/>
        </p:nvSpPr>
        <p:spPr>
          <a:xfrm>
            <a:off x="1280160" y="2084760"/>
            <a:ext cx="637920" cy="637920"/>
          </a:xfrm>
          <a:prstGeom prst="ellipse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Shape 9"/>
          <p:cNvSpPr/>
          <p:nvPr/>
        </p:nvSpPr>
        <p:spPr>
          <a:xfrm>
            <a:off x="1097280" y="2761560"/>
            <a:ext cx="1003680" cy="72936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Text 10"/>
          <p:cNvSpPr/>
          <p:nvPr/>
        </p:nvSpPr>
        <p:spPr>
          <a:xfrm>
            <a:off x="411480" y="3547800"/>
            <a:ext cx="2375280" cy="6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a0b8d0"/>
                </a:solidFill>
                <a:latin typeface="Calibri"/>
                <a:ea typeface="Calibri"/>
              </a:rPr>
              <a:t>He is watching you.</a:t>
            </a:r>
            <a:endParaRPr b="0" lang="en-US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a0b8d0"/>
                </a:solidFill>
                <a:latin typeface="Calibri"/>
                <a:ea typeface="Calibri"/>
              </a:rPr>
              <a:t>He is preparing.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97" name="Shape 11"/>
          <p:cNvSpPr/>
          <p:nvPr/>
        </p:nvSpPr>
        <p:spPr>
          <a:xfrm>
            <a:off x="2880360" y="3090600"/>
            <a:ext cx="365760" cy="360"/>
          </a:xfrm>
          <a:prstGeom prst="line">
            <a:avLst/>
          </a:prstGeom>
          <a:ln w="1905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Shape 12"/>
          <p:cNvSpPr/>
          <p:nvPr/>
        </p:nvSpPr>
        <p:spPr>
          <a:xfrm>
            <a:off x="3383280" y="1600200"/>
            <a:ext cx="1232280" cy="296964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Shape 13"/>
          <p:cNvSpPr/>
          <p:nvPr/>
        </p:nvSpPr>
        <p:spPr>
          <a:xfrm>
            <a:off x="3383280" y="1600200"/>
            <a:ext cx="1232280" cy="345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Text 14"/>
          <p:cNvSpPr/>
          <p:nvPr/>
        </p:nvSpPr>
        <p:spPr>
          <a:xfrm>
            <a:off x="3383280" y="1600200"/>
            <a:ext cx="123228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01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1" name="Text 15"/>
          <p:cNvSpPr/>
          <p:nvPr/>
        </p:nvSpPr>
        <p:spPr>
          <a:xfrm>
            <a:off x="3456360" y="2011680"/>
            <a:ext cx="10951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Research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2" name="Text 16"/>
          <p:cNvSpPr/>
          <p:nvPr/>
        </p:nvSpPr>
        <p:spPr>
          <a:xfrm>
            <a:off x="3456360" y="2377440"/>
            <a:ext cx="1095120" cy="20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He browses the NET BY US website. Identifies Ricardo Hounton, CEO, and the accounting department.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03" name="Shape 17"/>
          <p:cNvSpPr/>
          <p:nvPr/>
        </p:nvSpPr>
        <p:spPr>
          <a:xfrm>
            <a:off x="4617720" y="3017520"/>
            <a:ext cx="180720" cy="709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Shape 18"/>
          <p:cNvSpPr/>
          <p:nvPr/>
        </p:nvSpPr>
        <p:spPr>
          <a:xfrm>
            <a:off x="4800600" y="1600200"/>
            <a:ext cx="1232280" cy="296964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Shape 19"/>
          <p:cNvSpPr/>
          <p:nvPr/>
        </p:nvSpPr>
        <p:spPr>
          <a:xfrm>
            <a:off x="4800600" y="1600200"/>
            <a:ext cx="1232280" cy="345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Text 20"/>
          <p:cNvSpPr/>
          <p:nvPr/>
        </p:nvSpPr>
        <p:spPr>
          <a:xfrm>
            <a:off x="4800600" y="1600200"/>
            <a:ext cx="123228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7" name="Text 21"/>
          <p:cNvSpPr/>
          <p:nvPr/>
        </p:nvSpPr>
        <p:spPr>
          <a:xfrm>
            <a:off x="4873680" y="2011680"/>
            <a:ext cx="10951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LinkedIn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8" name="Text 22"/>
          <p:cNvSpPr/>
          <p:nvPr/>
        </p:nvSpPr>
        <p:spPr>
          <a:xfrm>
            <a:off x="4873680" y="2377440"/>
            <a:ext cx="1095120" cy="20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He finds employees' professional emails and maps the organization.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09" name="Shape 23"/>
          <p:cNvSpPr/>
          <p:nvPr/>
        </p:nvSpPr>
        <p:spPr>
          <a:xfrm>
            <a:off x="6035040" y="3017520"/>
            <a:ext cx="180720" cy="709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Shape 24"/>
          <p:cNvSpPr/>
          <p:nvPr/>
        </p:nvSpPr>
        <p:spPr>
          <a:xfrm>
            <a:off x="6217920" y="1600200"/>
            <a:ext cx="1232280" cy="296964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Shape 25"/>
          <p:cNvSpPr/>
          <p:nvPr/>
        </p:nvSpPr>
        <p:spPr>
          <a:xfrm>
            <a:off x="6217920" y="1600200"/>
            <a:ext cx="1232280" cy="345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Text 26"/>
          <p:cNvSpPr/>
          <p:nvPr/>
        </p:nvSpPr>
        <p:spPr>
          <a:xfrm>
            <a:off x="6217920" y="1600200"/>
            <a:ext cx="123228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13" name="Text 27"/>
          <p:cNvSpPr/>
          <p:nvPr/>
        </p:nvSpPr>
        <p:spPr>
          <a:xfrm>
            <a:off x="6291000" y="2011680"/>
            <a:ext cx="10951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Fabrication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4" name="Text 28"/>
          <p:cNvSpPr/>
          <p:nvPr/>
        </p:nvSpPr>
        <p:spPr>
          <a:xfrm>
            <a:off x="6291000" y="2377440"/>
            <a:ext cx="1095120" cy="20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He creates a fake address, fabricates an email thread between Ricardo and Kristian Abdo.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15" name="Shape 29"/>
          <p:cNvSpPr/>
          <p:nvPr/>
        </p:nvSpPr>
        <p:spPr>
          <a:xfrm>
            <a:off x="7452360" y="3017520"/>
            <a:ext cx="180720" cy="709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Shape 30"/>
          <p:cNvSpPr/>
          <p:nvPr/>
        </p:nvSpPr>
        <p:spPr>
          <a:xfrm>
            <a:off x="7635240" y="1600200"/>
            <a:ext cx="1232280" cy="296964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Shape 31"/>
          <p:cNvSpPr/>
          <p:nvPr/>
        </p:nvSpPr>
        <p:spPr>
          <a:xfrm>
            <a:off x="7635240" y="1600200"/>
            <a:ext cx="1232280" cy="3452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Text 32"/>
          <p:cNvSpPr/>
          <p:nvPr/>
        </p:nvSpPr>
        <p:spPr>
          <a:xfrm>
            <a:off x="7635240" y="1600200"/>
            <a:ext cx="123228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04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19" name="Text 33"/>
          <p:cNvSpPr/>
          <p:nvPr/>
        </p:nvSpPr>
        <p:spPr>
          <a:xfrm>
            <a:off x="7708320" y="2011680"/>
            <a:ext cx="10951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07817"/>
                </a:solidFill>
                <a:latin typeface="Calibri"/>
                <a:ea typeface="Calibri"/>
              </a:rPr>
              <a:t>Strike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20" name="Text 34"/>
          <p:cNvSpPr/>
          <p:nvPr/>
        </p:nvSpPr>
        <p:spPr>
          <a:xfrm>
            <a:off x="7708320" y="2377440"/>
            <a:ext cx="1095120" cy="20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He sends the fake email to the accounting department, impersonating Ricardo Hounton.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1" name="Shape 35"/>
          <p:cNvSpPr/>
          <p:nvPr/>
        </p:nvSpPr>
        <p:spPr>
          <a:xfrm>
            <a:off x="0" y="4663440"/>
            <a:ext cx="9141840" cy="45504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Text 36"/>
          <p:cNvSpPr/>
          <p:nvPr/>
        </p:nvSpPr>
        <p:spPr>
          <a:xfrm>
            <a:off x="0" y="4663440"/>
            <a:ext cx="9141840" cy="4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He knew you before he struck. Episode 3 — Next week.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0"/>
          <p:cNvSpPr/>
          <p:nvPr/>
        </p:nvSpPr>
        <p:spPr>
          <a:xfrm>
            <a:off x="0" y="0"/>
            <a:ext cx="9141840" cy="436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4" name="Text 1"/>
          <p:cNvSpPr/>
          <p:nvPr/>
        </p:nvSpPr>
        <p:spPr>
          <a:xfrm>
            <a:off x="320040" y="0"/>
            <a:ext cx="456984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3" strike="noStrike">
                <a:solidFill>
                  <a:srgbClr val="ffffff"/>
                </a:solidFill>
                <a:latin typeface="Calibri"/>
                <a:ea typeface="Calibri"/>
              </a:rPr>
              <a:t>THE AFFAIR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5" name="Text 2"/>
          <p:cNvSpPr/>
          <p:nvPr/>
        </p:nvSpPr>
        <p:spPr>
          <a:xfrm>
            <a:off x="0" y="0"/>
            <a:ext cx="8867520" cy="4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Week 7: Episode 3: Explaining the Attack / Part 2 and End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6" name="Text 3"/>
          <p:cNvSpPr/>
          <p:nvPr/>
        </p:nvSpPr>
        <p:spPr>
          <a:xfrm>
            <a:off x="320040" y="530280"/>
            <a:ext cx="8501760" cy="4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3: Good Reflexes &amp; THE END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27" name="Shape 4"/>
          <p:cNvSpPr/>
          <p:nvPr/>
        </p:nvSpPr>
        <p:spPr>
          <a:xfrm>
            <a:off x="274320" y="1115640"/>
            <a:ext cx="264960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28" name="Shape 5"/>
          <p:cNvSpPr/>
          <p:nvPr/>
        </p:nvSpPr>
        <p:spPr>
          <a:xfrm>
            <a:off x="274320" y="1115640"/>
            <a:ext cx="2649600" cy="381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9" name="Text 6"/>
          <p:cNvSpPr/>
          <p:nvPr/>
        </p:nvSpPr>
        <p:spPr>
          <a:xfrm>
            <a:off x="384120" y="1115640"/>
            <a:ext cx="251244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ADVICE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30" name="Text 7"/>
          <p:cNvSpPr/>
          <p:nvPr/>
        </p:nvSpPr>
        <p:spPr>
          <a:xfrm>
            <a:off x="438840" y="1572840"/>
            <a:ext cx="2421000" cy="29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"Always check the full email address. A single letter can change everything."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31" name="Shape 8"/>
          <p:cNvSpPr/>
          <p:nvPr/>
        </p:nvSpPr>
        <p:spPr>
          <a:xfrm>
            <a:off x="3246120" y="1115640"/>
            <a:ext cx="2649600" cy="351828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32" name="Shape 9"/>
          <p:cNvSpPr/>
          <p:nvPr/>
        </p:nvSpPr>
        <p:spPr>
          <a:xfrm>
            <a:off x="3246120" y="1115640"/>
            <a:ext cx="2649600" cy="38196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Text 10"/>
          <p:cNvSpPr/>
          <p:nvPr/>
        </p:nvSpPr>
        <p:spPr>
          <a:xfrm>
            <a:off x="3355920" y="1115640"/>
            <a:ext cx="251244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GOOD REFLEXES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34" name="Shape 11"/>
          <p:cNvSpPr/>
          <p:nvPr/>
        </p:nvSpPr>
        <p:spPr>
          <a:xfrm>
            <a:off x="3410640" y="157284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Text 12"/>
          <p:cNvSpPr/>
          <p:nvPr/>
        </p:nvSpPr>
        <p:spPr>
          <a:xfrm>
            <a:off x="3520440" y="160920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1. Always verify the full sender address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6" name="Shape 13"/>
          <p:cNvSpPr/>
          <p:nvPr/>
        </p:nvSpPr>
        <p:spPr>
          <a:xfrm>
            <a:off x="3410640" y="197496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Text 14"/>
          <p:cNvSpPr/>
          <p:nvPr/>
        </p:nvSpPr>
        <p:spPr>
          <a:xfrm>
            <a:off x="3520440" y="201168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2. Urgent payment request = mandatory phone verification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8" name="Shape 15"/>
          <p:cNvSpPr/>
          <p:nvPr/>
        </p:nvSpPr>
        <p:spPr>
          <a:xfrm>
            <a:off x="3410640" y="237744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9" name="Text 16"/>
          <p:cNvSpPr/>
          <p:nvPr/>
        </p:nvSpPr>
        <p:spPr>
          <a:xfrm>
            <a:off x="3520440" y="241416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3. Never open an attachment from an unverified sender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0" name="Shape 17"/>
          <p:cNvSpPr/>
          <p:nvPr/>
        </p:nvSpPr>
        <p:spPr>
          <a:xfrm>
            <a:off x="3410640" y="277992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Text 18"/>
          <p:cNvSpPr/>
          <p:nvPr/>
        </p:nvSpPr>
        <p:spPr>
          <a:xfrm>
            <a:off x="3520440" y="281628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4. Never click a link without verifying the URL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2" name="Shape 19"/>
          <p:cNvSpPr/>
          <p:nvPr/>
        </p:nvSpPr>
        <p:spPr>
          <a:xfrm>
            <a:off x="3410640" y="318204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3" name="Text 20"/>
          <p:cNvSpPr/>
          <p:nvPr/>
        </p:nvSpPr>
        <p:spPr>
          <a:xfrm>
            <a:off x="3520440" y="321876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5. Never wire money based solely on an email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4" name="Shape 21"/>
          <p:cNvSpPr/>
          <p:nvPr/>
        </p:nvSpPr>
        <p:spPr>
          <a:xfrm>
            <a:off x="3410640" y="358452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Text 22"/>
          <p:cNvSpPr/>
          <p:nvPr/>
        </p:nvSpPr>
        <p:spPr>
          <a:xfrm>
            <a:off x="3520440" y="362088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6. Any doubt = a phone call. Always.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6" name="Shape 23"/>
          <p:cNvSpPr/>
          <p:nvPr/>
        </p:nvSpPr>
        <p:spPr>
          <a:xfrm>
            <a:off x="3410640" y="3986640"/>
            <a:ext cx="2329560" cy="36360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Text 24"/>
          <p:cNvSpPr/>
          <p:nvPr/>
        </p:nvSpPr>
        <p:spPr>
          <a:xfrm>
            <a:off x="3520440" y="4023360"/>
            <a:ext cx="214668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7. Report any suspicious email to IT Security within 30 min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8" name="Shape 25"/>
          <p:cNvSpPr/>
          <p:nvPr/>
        </p:nvSpPr>
        <p:spPr>
          <a:xfrm>
            <a:off x="6217920" y="1115640"/>
            <a:ext cx="2649600" cy="35182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49" name="Shape 26"/>
          <p:cNvSpPr/>
          <p:nvPr/>
        </p:nvSpPr>
        <p:spPr>
          <a:xfrm>
            <a:off x="6217920" y="1115640"/>
            <a:ext cx="2649600" cy="3819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Text 27"/>
          <p:cNvSpPr/>
          <p:nvPr/>
        </p:nvSpPr>
        <p:spPr>
          <a:xfrm>
            <a:off x="6327720" y="1115640"/>
            <a:ext cx="2512440" cy="38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THE END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51" name="Text 28"/>
          <p:cNvSpPr/>
          <p:nvPr/>
        </p:nvSpPr>
        <p:spPr>
          <a:xfrm>
            <a:off x="6382440" y="1572840"/>
            <a:ext cx="2421000" cy="21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52" name="Shape 29"/>
          <p:cNvSpPr/>
          <p:nvPr/>
        </p:nvSpPr>
        <p:spPr>
          <a:xfrm>
            <a:off x="6382440" y="3730680"/>
            <a:ext cx="2421000" cy="6836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Text 30"/>
          <p:cNvSpPr/>
          <p:nvPr/>
        </p:nvSpPr>
        <p:spPr>
          <a:xfrm>
            <a:off x="6382440" y="3730680"/>
            <a:ext cx="2421000" cy="68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support-si@netbyus.com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54" name="Shape 33"/>
          <p:cNvSpPr/>
          <p:nvPr/>
        </p:nvSpPr>
        <p:spPr>
          <a:xfrm>
            <a:off x="0" y="4773240"/>
            <a:ext cx="9141840" cy="3682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Text 34"/>
          <p:cNvSpPr/>
          <p:nvPr/>
        </p:nvSpPr>
        <p:spPr>
          <a:xfrm>
            <a:off x="320040" y="4773240"/>
            <a:ext cx="8501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Cybersecurity Awareness Campaign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Application>LibreOffice/7.3.7.2$Linux_X86_64 LibreOffice_project/30$Build-2</Application>
  <AppVersion>15.0000</AppVersion>
  <Words>1014</Words>
  <Paragraphs>177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2026-03-11T10:17:23Z</dcterms:created>
  <dc:creator>PptxGenJS</dc:creator>
  <dc:description/>
  <dc:language>en-US</dc:language>
  <cp:lastModifiedBy/>
  <dcterms:modified xsi:type="dcterms:W3CDTF">2026-03-13T16:32:28Z</dcterms:modified>
  <cp:revision>10</cp:revision>
  <dc:subject>PptxGenJS Presentation</dc:subject>
  <dc:title>L'affaire Ricardo Hounton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Affichage à l'écran (16:9)</vt:lpwstr>
  </property>
  <property fmtid="{D5CDD505-2E9C-101B-9397-08002B2CF9AE}" pid="4" name="Slides">
    <vt:i4>8</vt:i4>
  </property>
</Properties>
</file>