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559675" cy="1069181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 Windows" initials="UW" lastIdx="1" clrIdx="0">
    <p:extLst>
      <p:ext uri="{19B8F6BF-5375-455C-9EA6-DF929625EA0E}">
        <p15:presenceInfo xmlns:p15="http://schemas.microsoft.com/office/powerpoint/2012/main" userId="416b73e5c93cf8c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363636"/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dirty="0" smtClean="0"/>
              <a:t>Progression user</a:t>
            </a:r>
            <a:r>
              <a:rPr lang="en-US" sz="1800" baseline="0" dirty="0" smtClean="0"/>
              <a:t> story </a:t>
            </a:r>
            <a:endParaRPr lang="en-US" sz="18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Prévisions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Feuil1!$A$2:$A$12</c:f>
              <c:numCache>
                <c:formatCode>dd/mm/yy;@</c:formatCode>
                <c:ptCount val="11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</c:numCache>
            </c:numRef>
          </c:xVal>
          <c:yVal>
            <c:numRef>
              <c:f>Feuil1!$B$2:$B$12</c:f>
              <c:numCache>
                <c:formatCode>General</c:formatCode>
                <c:ptCount val="11"/>
                <c:pt idx="0">
                  <c:v>38</c:v>
                </c:pt>
                <c:pt idx="1">
                  <c:v>31</c:v>
                </c:pt>
                <c:pt idx="2">
                  <c:v>22</c:v>
                </c:pt>
                <c:pt idx="3">
                  <c:v>16</c:v>
                </c:pt>
                <c:pt idx="4">
                  <c:v>13</c:v>
                </c:pt>
                <c:pt idx="5">
                  <c:v>4</c:v>
                </c:pt>
                <c:pt idx="6">
                  <c:v>1</c:v>
                </c:pt>
                <c:pt idx="7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cours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Feuil1!$A$2:$A$12</c:f>
              <c:numCache>
                <c:formatCode>dd/mm/yy;@</c:formatCode>
                <c:ptCount val="11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</c:numCache>
            </c:numRef>
          </c:xVal>
          <c:yVal>
            <c:numRef>
              <c:f>Feuil1!$C$2:$C$12</c:f>
              <c:numCache>
                <c:formatCode>General</c:formatCode>
                <c:ptCount val="11"/>
                <c:pt idx="0">
                  <c:v>38</c:v>
                </c:pt>
                <c:pt idx="1">
                  <c:v>31</c:v>
                </c:pt>
                <c:pt idx="2">
                  <c:v>21</c:v>
                </c:pt>
                <c:pt idx="3">
                  <c:v>21</c:v>
                </c:pt>
                <c:pt idx="4">
                  <c:v>15</c:v>
                </c:pt>
                <c:pt idx="5">
                  <c:v>10</c:v>
                </c:pt>
                <c:pt idx="6">
                  <c:v>9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909688"/>
        <c:axId val="129912040"/>
      </c:scatterChart>
      <c:valAx>
        <c:axId val="129909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 smtClean="0"/>
                  <a:t>DAtes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d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9912040"/>
        <c:crosses val="autoZero"/>
        <c:crossBetween val="midCat"/>
      </c:valAx>
      <c:valAx>
        <c:axId val="12991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USER STORY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9909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Progression user</a:t>
            </a:r>
            <a:r>
              <a:rPr lang="en-US" baseline="0" dirty="0" smtClean="0"/>
              <a:t> story Salary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Prévisions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Feuil1!$A$2:$A$12</c:f>
              <c:numCache>
                <c:formatCode>dd/mm/yy;@</c:formatCode>
                <c:ptCount val="11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</c:numCache>
            </c:numRef>
          </c:xVal>
          <c:yVal>
            <c:numRef>
              <c:f>Feuil1!$B$2:$B$12</c:f>
              <c:numCache>
                <c:formatCode>General</c:formatCode>
                <c:ptCount val="11"/>
                <c:pt idx="0">
                  <c:v>11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cours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Feuil1!$A$2:$A$12</c:f>
              <c:numCache>
                <c:formatCode>dd/mm/yy;@</c:formatCode>
                <c:ptCount val="11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</c:numCache>
            </c:numRef>
          </c:xVal>
          <c:yVal>
            <c:numRef>
              <c:f>Feuil1!$C$2:$C$12</c:f>
              <c:numCache>
                <c:formatCode>General</c:formatCode>
                <c:ptCount val="11"/>
                <c:pt idx="0">
                  <c:v>11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297592"/>
        <c:axId val="159301512"/>
      </c:scatterChart>
      <c:valAx>
        <c:axId val="159297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 smtClean="0"/>
                  <a:t>DAtes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d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301512"/>
        <c:crosses val="autoZero"/>
        <c:crossBetween val="midCat"/>
      </c:valAx>
      <c:valAx>
        <c:axId val="15930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USER STORY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297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Progression user</a:t>
            </a:r>
            <a:r>
              <a:rPr lang="en-US" baseline="0" dirty="0" smtClean="0"/>
              <a:t> story </a:t>
            </a:r>
            <a:r>
              <a:rPr lang="en-US" baseline="0" dirty="0" err="1" smtClean="0"/>
              <a:t>Congé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Prévisions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Feuil1!$A$2:$A$11</c:f>
              <c:numCache>
                <c:formatCode>dd/mm/yy;@</c:formatCode>
                <c:ptCount val="10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</c:numCache>
            </c:numRef>
          </c:xVal>
          <c:yVal>
            <c:numRef>
              <c:f>Feuil1!$B$2:$B$11</c:f>
              <c:numCache>
                <c:formatCode>General</c:formatCode>
                <c:ptCount val="10"/>
                <c:pt idx="0">
                  <c:v>11</c:v>
                </c:pt>
                <c:pt idx="1">
                  <c:v>8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cours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Feuil1!$A$2:$A$11</c:f>
              <c:numCache>
                <c:formatCode>dd/mm/yy;@</c:formatCode>
                <c:ptCount val="10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</c:numCache>
            </c:numRef>
          </c:xVal>
          <c:yVal>
            <c:numRef>
              <c:f>Feuil1!$C$2:$C$11</c:f>
              <c:numCache>
                <c:formatCode>General</c:formatCode>
                <c:ptCount val="10"/>
                <c:pt idx="0">
                  <c:v>11</c:v>
                </c:pt>
                <c:pt idx="1">
                  <c:v>8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300336"/>
        <c:axId val="159298376"/>
      </c:scatterChart>
      <c:valAx>
        <c:axId val="159300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 smtClean="0"/>
                  <a:t>DAtes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d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298376"/>
        <c:crosses val="autoZero"/>
        <c:crossBetween val="midCat"/>
      </c:valAx>
      <c:valAx>
        <c:axId val="15929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USER STORY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3003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Progression user</a:t>
            </a:r>
            <a:r>
              <a:rPr lang="en-US" baseline="0" dirty="0" smtClean="0"/>
              <a:t> story </a:t>
            </a:r>
            <a:r>
              <a:rPr lang="en-US" baseline="0" dirty="0" err="1" smtClean="0"/>
              <a:t>Equipement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Prévisions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Feuil1!$A$2:$A$15</c:f>
              <c:numCache>
                <c:formatCode>dd/mm/yy;@</c:formatCode>
                <c:ptCount val="14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44779</c:v>
                </c:pt>
                <c:pt idx="4">
                  <c:v>44780</c:v>
                </c:pt>
                <c:pt idx="5">
                  <c:v>44781</c:v>
                </c:pt>
                <c:pt idx="6">
                  <c:v>44782</c:v>
                </c:pt>
                <c:pt idx="7">
                  <c:v>44783</c:v>
                </c:pt>
                <c:pt idx="8">
                  <c:v>44784</c:v>
                </c:pt>
                <c:pt idx="9">
                  <c:v>44785</c:v>
                </c:pt>
                <c:pt idx="10">
                  <c:v>44788</c:v>
                </c:pt>
              </c:numCache>
            </c:numRef>
          </c:xVal>
          <c:yVal>
            <c:numRef>
              <c:f>Feuil1!$B$2:$B$15</c:f>
              <c:numCache>
                <c:formatCode>General</c:formatCode>
                <c:ptCount val="14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cours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Feuil1!$A$2:$A$15</c:f>
              <c:numCache>
                <c:formatCode>dd/mm/yy;@</c:formatCode>
                <c:ptCount val="14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44779</c:v>
                </c:pt>
                <c:pt idx="4">
                  <c:v>44780</c:v>
                </c:pt>
                <c:pt idx="5">
                  <c:v>44781</c:v>
                </c:pt>
                <c:pt idx="6">
                  <c:v>44782</c:v>
                </c:pt>
                <c:pt idx="7">
                  <c:v>44783</c:v>
                </c:pt>
                <c:pt idx="8">
                  <c:v>44784</c:v>
                </c:pt>
                <c:pt idx="9">
                  <c:v>44785</c:v>
                </c:pt>
                <c:pt idx="10">
                  <c:v>44788</c:v>
                </c:pt>
              </c:numCache>
            </c:numRef>
          </c:xVal>
          <c:yVal>
            <c:numRef>
              <c:f>Feuil1!$C$2:$C$15</c:f>
              <c:numCache>
                <c:formatCode>General</c:formatCode>
                <c:ptCount val="14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5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301904"/>
        <c:axId val="159299160"/>
      </c:scatterChart>
      <c:valAx>
        <c:axId val="159301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 smtClean="0"/>
                  <a:t>DAtes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d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299160"/>
        <c:crosses val="autoZero"/>
        <c:crossBetween val="midCat"/>
      </c:valAx>
      <c:valAx>
        <c:axId val="1592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USER STORY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301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smtClean="0"/>
              <a:t>Progression user</a:t>
            </a:r>
            <a:r>
              <a:rPr lang="en-US" baseline="0" dirty="0" smtClean="0"/>
              <a:t> story App WAF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Prévisions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Feuil1!$A$2:$A$14</c:f>
              <c:numCache>
                <c:formatCode>dd/mm/yy;@</c:formatCode>
                <c:ptCount val="13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  <c:pt idx="11">
                  <c:v>44791</c:v>
                </c:pt>
                <c:pt idx="12">
                  <c:v>44792</c:v>
                </c:pt>
              </c:numCache>
            </c:numRef>
          </c:xVal>
          <c:yVal>
            <c:numRef>
              <c:f>Feuil1!$B$2:$B$14</c:f>
              <c:numCache>
                <c:formatCode>General</c:formatCode>
                <c:ptCount val="13"/>
                <c:pt idx="0">
                  <c:v>9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cours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Feuil1!$A$2:$A$14</c:f>
              <c:numCache>
                <c:formatCode>dd/mm/yy;@</c:formatCode>
                <c:ptCount val="13"/>
                <c:pt idx="0">
                  <c:v>44776</c:v>
                </c:pt>
                <c:pt idx="1">
                  <c:v>44777</c:v>
                </c:pt>
                <c:pt idx="2">
                  <c:v>44778</c:v>
                </c:pt>
                <c:pt idx="3">
                  <c:v>44781</c:v>
                </c:pt>
                <c:pt idx="4">
                  <c:v>44782</c:v>
                </c:pt>
                <c:pt idx="5">
                  <c:v>44783</c:v>
                </c:pt>
                <c:pt idx="6">
                  <c:v>44784</c:v>
                </c:pt>
                <c:pt idx="7">
                  <c:v>44785</c:v>
                </c:pt>
                <c:pt idx="8">
                  <c:v>44788</c:v>
                </c:pt>
                <c:pt idx="9">
                  <c:v>44789</c:v>
                </c:pt>
                <c:pt idx="10">
                  <c:v>44790</c:v>
                </c:pt>
                <c:pt idx="11">
                  <c:v>44791</c:v>
                </c:pt>
                <c:pt idx="12">
                  <c:v>44792</c:v>
                </c:pt>
              </c:numCache>
            </c:numRef>
          </c:xVal>
          <c:yVal>
            <c:numRef>
              <c:f>Feuil1!$C$2:$C$14</c:f>
              <c:numCache>
                <c:formatCode>General</c:formatCode>
                <c:ptCount val="13"/>
                <c:pt idx="0">
                  <c:v>9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299944"/>
        <c:axId val="159300728"/>
      </c:scatterChart>
      <c:valAx>
        <c:axId val="159299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err="1" smtClean="0"/>
                  <a:t>DAtes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d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300728"/>
        <c:crosses val="autoZero"/>
        <c:crossBetween val="midCat"/>
      </c:valAx>
      <c:valAx>
        <c:axId val="15930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 smtClean="0"/>
                  <a:t>USER STORY</a:t>
                </a:r>
                <a:endParaRPr lang="fr-F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2999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64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30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34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024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7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06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76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96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44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65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273EB-F246-4B06-B8AB-272234140FFB}" type="datetimeFigureOut">
              <a:rPr lang="fr-FR" smtClean="0"/>
              <a:t>17/08/2022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34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0257" y="1277468"/>
            <a:ext cx="3899160" cy="2461412"/>
          </a:xfrm>
          <a:prstGeom prst="rect">
            <a:avLst/>
          </a:prstGeom>
          <a:noFill/>
          <a:ln w="635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610728" y="1910780"/>
            <a:ext cx="969496" cy="35971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u="sng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Planifier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900904" y="1910779"/>
            <a:ext cx="576761" cy="35971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Finis</a:t>
            </a:r>
            <a:endParaRPr lang="fr-FR" sz="20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16235" y="2173673"/>
            <a:ext cx="1003223" cy="667491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Volume</a:t>
            </a:r>
          </a:p>
          <a:p>
            <a:pPr algn="ctr"/>
            <a:r>
              <a:rPr lang="fr-FR" sz="20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tache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869044" y="2380116"/>
            <a:ext cx="619822" cy="460474"/>
          </a:xfrm>
          <a:prstGeom prst="roundRect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000" dirty="0" smtClean="0"/>
              <a:t>34</a:t>
            </a:r>
            <a:endParaRPr lang="fr-FR" sz="20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3706046" y="2380692"/>
            <a:ext cx="608270" cy="460472"/>
          </a:xfrm>
          <a:prstGeom prst="roundRect">
            <a:avLst/>
          </a:prstGeom>
          <a:solidFill>
            <a:srgbClr val="ED7D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000" dirty="0" smtClean="0"/>
              <a:t>38</a:t>
            </a:r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2001698" y="3085436"/>
            <a:ext cx="2093778" cy="35971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u="sng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Taux d’avancement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16235" y="1489473"/>
            <a:ext cx="3327193" cy="35971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Échéance de fin : 31 Aout 2022</a:t>
            </a:r>
            <a:endParaRPr lang="fr-FR" sz="20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9827" y="181763"/>
            <a:ext cx="5357492" cy="544381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32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Rapport d’avancement sur WAF</a:t>
            </a:r>
            <a:endParaRPr lang="fr-FR" sz="32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7" name="Graphique 16"/>
          <p:cNvGraphicFramePr/>
          <p:nvPr>
            <p:extLst>
              <p:ext uri="{D42A27DB-BD31-4B8C-83A1-F6EECF244321}">
                <p14:modId xmlns:p14="http://schemas.microsoft.com/office/powerpoint/2010/main" val="3510892529"/>
              </p:ext>
            </p:extLst>
          </p:nvPr>
        </p:nvGraphicFramePr>
        <p:xfrm>
          <a:off x="1147835" y="4053618"/>
          <a:ext cx="5264005" cy="3378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Rectangle 17"/>
          <p:cNvSpPr/>
          <p:nvPr/>
        </p:nvSpPr>
        <p:spPr>
          <a:xfrm>
            <a:off x="2638909" y="7535014"/>
            <a:ext cx="2281843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Liste des activités</a:t>
            </a: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764260"/>
              </p:ext>
            </p:extLst>
          </p:nvPr>
        </p:nvGraphicFramePr>
        <p:xfrm>
          <a:off x="539959" y="8123683"/>
          <a:ext cx="6600361" cy="379816"/>
        </p:xfrm>
        <a:graphic>
          <a:graphicData uri="http://schemas.openxmlformats.org/drawingml/2006/table">
            <a:tbl>
              <a:tblPr/>
              <a:tblGrid>
                <a:gridCol w="1675739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923367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96957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402149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402149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Salaire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990487"/>
              </p:ext>
            </p:extLst>
          </p:nvPr>
        </p:nvGraphicFramePr>
        <p:xfrm>
          <a:off x="539958" y="8529653"/>
          <a:ext cx="6600361" cy="379816"/>
        </p:xfrm>
        <a:graphic>
          <a:graphicData uri="http://schemas.openxmlformats.org/drawingml/2006/table">
            <a:tbl>
              <a:tblPr/>
              <a:tblGrid>
                <a:gridCol w="1675739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923367">
                  <a:extLst>
                    <a:ext uri="{9D8B030D-6E8A-4147-A177-3AD203B41FA5}">
                      <a16:colId xmlns:a16="http://schemas.microsoft.com/office/drawing/2014/main" xmlns="" val="3644168554"/>
                    </a:ext>
                  </a:extLst>
                </a:gridCol>
                <a:gridCol w="1196957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402149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402149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de taches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Congé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</a:rPr>
                        <a:t>36 h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131364"/>
              </p:ext>
            </p:extLst>
          </p:nvPr>
        </p:nvGraphicFramePr>
        <p:xfrm>
          <a:off x="543333" y="8936248"/>
          <a:ext cx="6600361" cy="379816"/>
        </p:xfrm>
        <a:graphic>
          <a:graphicData uri="http://schemas.openxmlformats.org/drawingml/2006/table">
            <a:tbl>
              <a:tblPr/>
              <a:tblGrid>
                <a:gridCol w="1675739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923367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96957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402149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402149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Equipement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07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</a:rPr>
                        <a:t>49 h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</a:tbl>
          </a:graphicData>
        </a:graphic>
      </p:graphicFrame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7891"/>
              </p:ext>
            </p:extLst>
          </p:nvPr>
        </p:nvGraphicFramePr>
        <p:xfrm>
          <a:off x="543332" y="9342218"/>
          <a:ext cx="6600361" cy="379816"/>
        </p:xfrm>
        <a:graphic>
          <a:graphicData uri="http://schemas.openxmlformats.org/drawingml/2006/table">
            <a:tbl>
              <a:tblPr/>
              <a:tblGrid>
                <a:gridCol w="1675739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923367">
                  <a:extLst>
                    <a:ext uri="{9D8B030D-6E8A-4147-A177-3AD203B41FA5}">
                      <a16:colId xmlns:a16="http://schemas.microsoft.com/office/drawing/2014/main" xmlns="" val="3644168554"/>
                    </a:ext>
                  </a:extLst>
                </a:gridCol>
                <a:gridCol w="1196957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402149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402149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de taches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Application mobile (1)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09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effectLst/>
                          <a:latin typeface="Calibri" panose="020F0502020204030204" pitchFamily="34" charset="0"/>
                        </a:rPr>
                        <a:t>72 h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4314316" y="3085436"/>
            <a:ext cx="916814" cy="402619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/>
              <a:t>90%</a:t>
            </a:r>
            <a:endParaRPr lang="fr-FR" sz="2000" dirty="0"/>
          </a:p>
        </p:txBody>
      </p:sp>
      <p:sp>
        <p:nvSpPr>
          <p:cNvPr id="23" name="Rectangle 22"/>
          <p:cNvSpPr/>
          <p:nvPr/>
        </p:nvSpPr>
        <p:spPr>
          <a:xfrm>
            <a:off x="531374" y="10157956"/>
            <a:ext cx="2799869" cy="267382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 de travail légal effectué : 64 h</a:t>
            </a:r>
            <a:endParaRPr lang="fr-FR" sz="1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01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2530" y="158854"/>
            <a:ext cx="3994620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Salaire : Liste des sous-activités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264333"/>
              </p:ext>
            </p:extLst>
          </p:nvPr>
        </p:nvGraphicFramePr>
        <p:xfrm>
          <a:off x="296015" y="998173"/>
          <a:ext cx="6501026" cy="4484026"/>
        </p:xfrm>
        <a:graphic>
          <a:graphicData uri="http://schemas.openxmlformats.org/drawingml/2006/table">
            <a:tbl>
              <a:tblPr/>
              <a:tblGrid>
                <a:gridCol w="1650520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909469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78943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381047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381047"/>
              </a:tblGrid>
              <a:tr h="25538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Sous-activités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12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Duré Vrai</a:t>
                      </a:r>
                      <a:endParaRPr lang="fr-FR" sz="1200" kern="1200" dirty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des avances sur salaire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CRUD d'une fiche de salaire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06</a:t>
                      </a:r>
                      <a:r>
                        <a:rPr lang="fr-FR" sz="1200" b="1" baseline="0" dirty="0" smtClean="0">
                          <a:effectLst/>
                          <a:latin typeface="Calibri" panose="020F0502020204030204" pitchFamily="34" charset="0"/>
                        </a:rPr>
                        <a:t>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de la fiche de salaire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Générer nouvelle fiche de paie mensuel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03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Création d'une dépense salaire mensuel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Téléchargement d'une fiche de salaire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09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 OK ou non OK de toute les fiche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 mois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03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et consommation: </a:t>
                      </a:r>
                      <a:r>
                        <a:rPr lang="fr-FR" sz="1200" b="1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Payslips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Office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et consommation: Création de la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fiche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et consommation: Détail d'une fiche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21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et consommation: </a:t>
                      </a:r>
                      <a:r>
                        <a:rPr lang="fr-FR" sz="1200" b="1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Payslips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User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31" marR="9331" marT="9331" marB="9331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Ellipse 13"/>
          <p:cNvSpPr/>
          <p:nvPr/>
        </p:nvSpPr>
        <p:spPr>
          <a:xfrm>
            <a:off x="7031575" y="1306504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7031575" y="1745202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7031575" y="2094111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7031575" y="2508538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7031575" y="2883699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031575" y="328157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031575" y="3679445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7031575" y="4069798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7031575" y="4446949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7031575" y="4824100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7031575" y="5201251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253532" y="661404"/>
            <a:ext cx="2521267" cy="267382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Rachid BOURAIMA</a:t>
            </a:r>
            <a:endParaRPr lang="fr-FR" sz="1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14750" y="1295295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8" name="Graphique 27"/>
          <p:cNvGraphicFramePr/>
          <p:nvPr>
            <p:extLst>
              <p:ext uri="{D42A27DB-BD31-4B8C-83A1-F6EECF244321}">
                <p14:modId xmlns:p14="http://schemas.microsoft.com/office/powerpoint/2010/main" val="3690258602"/>
              </p:ext>
            </p:extLst>
          </p:nvPr>
        </p:nvGraphicFramePr>
        <p:xfrm>
          <a:off x="449837" y="5901266"/>
          <a:ext cx="66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446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8243" y="158854"/>
            <a:ext cx="3943195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Congé : Liste des sous-activités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347" y="661404"/>
            <a:ext cx="2701638" cy="267382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</a:t>
            </a:r>
            <a:r>
              <a:rPr lang="fr-FR" sz="1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Loria</a:t>
            </a:r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1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Sandrelle</a:t>
            </a:r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BRUN</a:t>
            </a:r>
            <a:endParaRPr lang="fr-FR" sz="1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549222"/>
              </p:ext>
            </p:extLst>
          </p:nvPr>
        </p:nvGraphicFramePr>
        <p:xfrm>
          <a:off x="229074" y="1032251"/>
          <a:ext cx="6588287" cy="4273884"/>
        </p:xfrm>
        <a:graphic>
          <a:graphicData uri="http://schemas.openxmlformats.org/drawingml/2006/table">
            <a:tbl>
              <a:tblPr/>
              <a:tblGrid>
                <a:gridCol w="1672674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921678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94767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399584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399584"/>
              </a:tblGrid>
              <a:tr h="26070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12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12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Duré Vrai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CRUD Type congé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05</a:t>
                      </a:r>
                    </a:p>
                    <a:p>
                      <a:pPr algn="ctr"/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02 h 30 min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Mise à jour des congés restant à ce jour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Définir le nombre de congé par mois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min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15 min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CRUD demande de congé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03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Modification du statut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30 min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/ Rejet / Motifs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Gestion du retard avec durée du retard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02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Statistique générale et personnelle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r>
                        <a:rPr lang="fr-FR" sz="1200" b="1" baseline="0" dirty="0" smtClean="0">
                          <a:effectLst/>
                          <a:latin typeface="Calibri" panose="020F0502020204030204" pitchFamily="34" charset="0"/>
                        </a:rPr>
                        <a:t> h 30 min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Administration-&gt;Congé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Administration-&gt;Paramètres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07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settings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user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effectLst/>
                          <a:latin typeface="Calibri" panose="020F0502020204030204" pitchFamily="34" charset="0"/>
                        </a:rPr>
                        <a:t>04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Ellipse 12"/>
          <p:cNvSpPr/>
          <p:nvPr/>
        </p:nvSpPr>
        <p:spPr>
          <a:xfrm>
            <a:off x="6936054" y="1357351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6935515" y="1786990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6935515" y="2171775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935515" y="2497176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6935515" y="2822577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935515" y="3151959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6935515" y="3526701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6935515" y="3930795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6935515" y="4296347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6935515" y="4692139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6935515" y="5057999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86445621"/>
              </p:ext>
            </p:extLst>
          </p:nvPr>
        </p:nvGraphicFramePr>
        <p:xfrm>
          <a:off x="449837" y="5730578"/>
          <a:ext cx="66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745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1156" y="158854"/>
            <a:ext cx="4677371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Equipement : Liste des sous-activités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176" y="661404"/>
            <a:ext cx="2425985" cy="267382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Roméo MEHINTO</a:t>
            </a:r>
            <a:endParaRPr lang="fr-FR" sz="1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3654"/>
              </p:ext>
            </p:extLst>
          </p:nvPr>
        </p:nvGraphicFramePr>
        <p:xfrm>
          <a:off x="343905" y="1034537"/>
          <a:ext cx="6299343" cy="3475122"/>
        </p:xfrm>
        <a:graphic>
          <a:graphicData uri="http://schemas.openxmlformats.org/drawingml/2006/table">
            <a:tbl>
              <a:tblPr/>
              <a:tblGrid>
                <a:gridCol w="1599315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881256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42368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338202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338202"/>
              </a:tblGrid>
              <a:tr h="26070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14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Duré Vrai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CRUD équipement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Catégories - Sous catégories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Historique équipement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Statistiques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équipement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20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détail équipement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Vue paramètres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05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Association à une dépense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2" name="Ellipse 11"/>
          <p:cNvSpPr/>
          <p:nvPr/>
        </p:nvSpPr>
        <p:spPr>
          <a:xfrm>
            <a:off x="6810619" y="1518663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6810619" y="1922550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6810619" y="2347623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6810619" y="2747417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810619" y="3082370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6810619" y="3463151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810619" y="3825986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6810619" y="4188821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99440" y="9662160"/>
            <a:ext cx="6427179" cy="548640"/>
          </a:xfrm>
          <a:prstGeom prst="rect">
            <a:avLst/>
          </a:pr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Retard relatifs à une journée de prise par le responsable pour la révision des autres taches de tout le projet WAF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791821" y="1503552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94835" y="1907570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97849" y="2331908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00863" y="2730846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98797" y="3068824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96731" y="3447442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94665" y="3815900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9" name="Graphique 28"/>
          <p:cNvGraphicFramePr/>
          <p:nvPr>
            <p:extLst>
              <p:ext uri="{D42A27DB-BD31-4B8C-83A1-F6EECF244321}">
                <p14:modId xmlns:p14="http://schemas.microsoft.com/office/powerpoint/2010/main" val="2415990319"/>
              </p:ext>
            </p:extLst>
          </p:nvPr>
        </p:nvGraphicFramePr>
        <p:xfrm>
          <a:off x="449837" y="4901522"/>
          <a:ext cx="66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061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3540" y="158854"/>
            <a:ext cx="4612609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Mobile App : Liste des sous-activités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2277" y="661404"/>
            <a:ext cx="2583785" cy="267382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1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Agnès ALLISSOUTIN</a:t>
            </a:r>
            <a:endParaRPr lang="fr-FR" sz="1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187760"/>
              </p:ext>
            </p:extLst>
          </p:nvPr>
        </p:nvGraphicFramePr>
        <p:xfrm>
          <a:off x="247914" y="1025038"/>
          <a:ext cx="6370518" cy="4268454"/>
        </p:xfrm>
        <a:graphic>
          <a:graphicData uri="http://schemas.openxmlformats.org/drawingml/2006/table">
            <a:tbl>
              <a:tblPr/>
              <a:tblGrid>
                <a:gridCol w="1617386">
                  <a:extLst>
                    <a:ext uri="{9D8B030D-6E8A-4147-A177-3AD203B41FA5}">
                      <a16:colId xmlns:a16="http://schemas.microsoft.com/office/drawing/2014/main" xmlns="" val="803812903"/>
                    </a:ext>
                  </a:extLst>
                </a:gridCol>
                <a:gridCol w="891213">
                  <a:extLst>
                    <a:ext uri="{9D8B030D-6E8A-4147-A177-3AD203B41FA5}">
                      <a16:colId xmlns:a16="http://schemas.microsoft.com/office/drawing/2014/main" xmlns="" val="578736879"/>
                    </a:ext>
                  </a:extLst>
                </a:gridCol>
                <a:gridCol w="1155275">
                  <a:extLst>
                    <a:ext uri="{9D8B030D-6E8A-4147-A177-3AD203B41FA5}">
                      <a16:colId xmlns:a16="http://schemas.microsoft.com/office/drawing/2014/main" xmlns="" val="48703310"/>
                    </a:ext>
                  </a:extLst>
                </a:gridCol>
                <a:gridCol w="1353322">
                  <a:extLst>
                    <a:ext uri="{9D8B030D-6E8A-4147-A177-3AD203B41FA5}">
                      <a16:colId xmlns:a16="http://schemas.microsoft.com/office/drawing/2014/main" xmlns="" val="840560714"/>
                    </a:ext>
                  </a:extLst>
                </a:gridCol>
                <a:gridCol w="1353322"/>
              </a:tblGrid>
              <a:tr h="26070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Total de taches</a:t>
                      </a:r>
                      <a:r>
                        <a:rPr lang="fr-FR" sz="14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14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Duré Vrai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1155768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Détail d'un rapport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6117640"/>
                  </a:ext>
                </a:extLst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Générer un fichier relatif à une sélection de rapport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10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Création d'un rapport de laboratoire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06 h 30 min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Création de rapport de visite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16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Envoyer un rapport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Supprimer un rapport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Editer un rapport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01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Liste de contact avec résumé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09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568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Dashboard avec infos rapport et contact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h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effectLst/>
                          <a:latin typeface="Calibri" panose="020F0502020204030204" pitchFamily="34" charset="0"/>
                        </a:rPr>
                        <a:t>01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effectLst/>
                          <a:latin typeface="Calibri" panose="020F0502020204030204" pitchFamily="34" charset="0"/>
                        </a:rPr>
                        <a:t>24 h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Ellipse 12"/>
          <p:cNvSpPr/>
          <p:nvPr/>
        </p:nvSpPr>
        <p:spPr>
          <a:xfrm>
            <a:off x="6870196" y="1488677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6870196" y="2003095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6870196" y="2569029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870196" y="3013780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6868472" y="3396705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868472" y="3779630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6868472" y="4183128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6868472" y="455766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6868472" y="4932196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6849674" y="1473566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49673" y="1976870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49672" y="2556374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54751" y="2998718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49671" y="3386167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844591" y="3768536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49671" y="4166145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4751" y="4543434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854751" y="4920723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2" name="Graphique 31"/>
          <p:cNvGraphicFramePr/>
          <p:nvPr>
            <p:extLst>
              <p:ext uri="{D42A27DB-BD31-4B8C-83A1-F6EECF244321}">
                <p14:modId xmlns:p14="http://schemas.microsoft.com/office/powerpoint/2010/main" val="3271374355"/>
              </p:ext>
            </p:extLst>
          </p:nvPr>
        </p:nvGraphicFramePr>
        <p:xfrm>
          <a:off x="449837" y="5651330"/>
          <a:ext cx="66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5806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525674" y="460195"/>
            <a:ext cx="216000" cy="2160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525674" y="834729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525674" y="1209263"/>
            <a:ext cx="216000" cy="21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121494" y="1163374"/>
            <a:ext cx="112665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Non terminé</a:t>
            </a:r>
            <a:endParaRPr lang="fr-FR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4136" y="788840"/>
            <a:ext cx="151176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fr-FR" sz="1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erminé en retard</a:t>
            </a:r>
            <a:endParaRPr lang="fr-FR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7425" y="414306"/>
            <a:ext cx="275210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fr-FR" sz="1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erminé en avance ou à l’échéance</a:t>
            </a:r>
            <a:endParaRPr lang="fr-FR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05335" y="1640414"/>
            <a:ext cx="1749005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Observations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247" y="2343594"/>
            <a:ext cx="6427179" cy="11172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Avec une marge de durée estimé à 2,5 jours les taches ci-dessous devrais être livré à temps car une journée de cette marge à déjà été consommé pour cause de test des APIs et correction de code</a:t>
            </a: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6247" y="3683195"/>
            <a:ext cx="6427179" cy="11172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Suite à une incompatibilité d’une API de génération de fichier avec le Framework cross plateforme REACT NATIVE de consommation des APIs, l’application mobile consommera dans sa marge de durée de 2,5 jours</a:t>
            </a: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6247" y="5128228"/>
            <a:ext cx="6427179" cy="136516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 prévue de la version web : Jeudi 11 Aout 2022</a:t>
            </a:r>
          </a:p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 avec la marge :  Mercredi 17 Aout 2022</a:t>
            </a:r>
          </a:p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 prévue de la version mobile: Vendredi 12 Aout 2022</a:t>
            </a:r>
          </a:p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 avec la marge :  Jeudi 18 Aout 2022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247" y="6692739"/>
            <a:ext cx="6427179" cy="21966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version mobile WAF dont l’échéance est pour le 18 Aout 2022 est une première version incluant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Tout le module rapport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liste des contact et le téléchargement de fiche résumé de chaque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Dashboard relatif aux modules déjà présent sur cette première version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247" y="9088699"/>
            <a:ext cx="6427179" cy="89283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Une tache à été enlevée de la liste des taches pour équipement et mise en attente car nécessitant un éclaircissement du client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9190" y="445083"/>
            <a:ext cx="253595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fr-FR" sz="1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54340" y="414306"/>
            <a:ext cx="66364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fr-FR" sz="1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évisé</a:t>
            </a:r>
            <a:endParaRPr lang="fr-FR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3746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247" y="616021"/>
            <a:ext cx="6427179" cy="15947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16/08/2022 : Suite à la longue durée que prends la finalisation des taches front sur le module Salaire, à compté de ce jour, le responsable </a:t>
            </a:r>
            <a:r>
              <a:rPr lang="fr-FR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rachid</a:t>
            </a:r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change et vas vers les taches restantes sur le module permission et le nouveau responsable du module Salaire devient </a:t>
            </a:r>
            <a:r>
              <a:rPr lang="fr-FR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roméo</a:t>
            </a:r>
            <a:r>
              <a:rPr lang="fr-F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fr-FR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6247" y="2398531"/>
            <a:ext cx="6427179" cy="50671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Révision en cour pour les modules terminés et non encore révisés</a:t>
            </a:r>
          </a:p>
        </p:txBody>
      </p:sp>
    </p:spTree>
    <p:extLst>
      <p:ext uri="{BB962C8B-B14F-4D97-AF65-F5344CB8AC3E}">
        <p14:creationId xmlns:p14="http://schemas.microsoft.com/office/powerpoint/2010/main" val="19102688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988</TotalTime>
  <Words>957</Words>
  <Application>Microsoft Office PowerPoint</Application>
  <PresentationFormat>Personnalisé</PresentationFormat>
  <Paragraphs>321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Utilisateur Windows</cp:lastModifiedBy>
  <cp:revision>24</cp:revision>
  <dcterms:created xsi:type="dcterms:W3CDTF">2022-08-10T12:28:21Z</dcterms:created>
  <dcterms:modified xsi:type="dcterms:W3CDTF">2022-08-17T17:58:09Z</dcterms:modified>
</cp:coreProperties>
</file>