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298" r:id="rId3"/>
    <p:sldId id="299" r:id="rId4"/>
    <p:sldId id="273" r:id="rId5"/>
    <p:sldId id="257" r:id="rId6"/>
    <p:sldId id="274" r:id="rId7"/>
    <p:sldId id="258" r:id="rId8"/>
    <p:sldId id="332" r:id="rId9"/>
    <p:sldId id="269" r:id="rId10"/>
    <p:sldId id="270" r:id="rId11"/>
    <p:sldId id="272" r:id="rId12"/>
    <p:sldId id="259" r:id="rId13"/>
    <p:sldId id="265" r:id="rId14"/>
    <p:sldId id="260" r:id="rId15"/>
    <p:sldId id="261" r:id="rId16"/>
    <p:sldId id="264" r:id="rId17"/>
    <p:sldId id="262" r:id="rId18"/>
    <p:sldId id="263" r:id="rId19"/>
    <p:sldId id="266" r:id="rId20"/>
    <p:sldId id="290" r:id="rId21"/>
    <p:sldId id="271" r:id="rId22"/>
    <p:sldId id="275" r:id="rId23"/>
    <p:sldId id="291" r:id="rId24"/>
    <p:sldId id="289" r:id="rId25"/>
    <p:sldId id="310" r:id="rId26"/>
    <p:sldId id="312" r:id="rId27"/>
    <p:sldId id="268" r:id="rId28"/>
    <p:sldId id="308" r:id="rId29"/>
    <p:sldId id="306" r:id="rId30"/>
    <p:sldId id="307" r:id="rId31"/>
    <p:sldId id="300" r:id="rId32"/>
    <p:sldId id="301" r:id="rId33"/>
    <p:sldId id="303" r:id="rId34"/>
    <p:sldId id="305" r:id="rId35"/>
    <p:sldId id="302" r:id="rId36"/>
    <p:sldId id="304" r:id="rId37"/>
    <p:sldId id="326" r:id="rId38"/>
    <p:sldId id="286" r:id="rId39"/>
    <p:sldId id="330" r:id="rId40"/>
    <p:sldId id="327" r:id="rId41"/>
    <p:sldId id="328" r:id="rId42"/>
    <p:sldId id="284" r:id="rId43"/>
    <p:sldId id="285" r:id="rId44"/>
    <p:sldId id="276" r:id="rId45"/>
    <p:sldId id="313" r:id="rId46"/>
    <p:sldId id="314" r:id="rId47"/>
    <p:sldId id="322" r:id="rId48"/>
    <p:sldId id="319" r:id="rId49"/>
    <p:sldId id="316" r:id="rId50"/>
    <p:sldId id="321" r:id="rId51"/>
    <p:sldId id="318" r:id="rId52"/>
    <p:sldId id="323" r:id="rId53"/>
    <p:sldId id="317" r:id="rId54"/>
    <p:sldId id="324" r:id="rId55"/>
    <p:sldId id="320" r:id="rId56"/>
    <p:sldId id="325" r:id="rId57"/>
    <p:sldId id="311" r:id="rId58"/>
    <p:sldId id="294" r:id="rId59"/>
    <p:sldId id="295" r:id="rId60"/>
    <p:sldId id="331" r:id="rId61"/>
    <p:sldId id="296" r:id="rId62"/>
    <p:sldId id="297" r:id="rId63"/>
    <p:sldId id="277" r:id="rId64"/>
    <p:sldId id="278" r:id="rId65"/>
    <p:sldId id="279" r:id="rId66"/>
    <p:sldId id="280" r:id="rId6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3B4A18-E86A-2D95-E0E9-EF096168E69E}" name="Fawaz ADEOTI" initials="FA" userId="acdece30fb7e98b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A333"/>
    <a:srgbClr val="F078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061" autoAdjust="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03DD1-EAAA-4547-9BF2-EA87A8C5A3E8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37379-2483-417F-A2A5-CC35A1B3C9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224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37379-2483-417F-A2A5-CC35A1B3C988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6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CDDE6-9FC2-371A-C6BB-FABA23BD8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6CDE302-D76B-11A6-2E8C-12F796072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7A208C-C891-1F39-E231-50EA6AA34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7C28A1-A76A-8734-A624-9D3029F75F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37379-2483-417F-A2A5-CC35A1B3C988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923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37379-2483-417F-A2A5-CC35A1B3C988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3950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37379-2483-417F-A2A5-CC35A1B3C988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268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A5EDB-8188-25FD-F231-8258A0DBE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58C1F1-8D17-D7F7-3D35-9B00C710B7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9C7CB1-3079-3A19-ABAB-7CF207A18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9A09EB-C9C0-75D4-41D3-4FBA8F67B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37379-2483-417F-A2A5-CC35A1B3C988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92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DF7B7-5DAE-75E1-DE47-D5D4198F6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E3C51DF-4695-A3E1-23CA-6C7F54E1E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C5801A-1CC8-2E41-096D-74CB4AF50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990C47-C4DF-76BA-AD08-DD8F57545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E14665-1BF7-8CCF-08EC-4636EFA53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9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395949-56DF-7DB2-2FBE-A9A68912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5D79F2-1747-841F-D914-0764C4A35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348E5-C196-3ADC-BBF4-59DA3981C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3170D2-FAB2-0756-C93C-63625F4B9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796CCB-89CF-4014-F83F-F0DE9357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89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4B3AFF-1506-9EF1-8097-2B69D6C39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CC1CDA-AA48-61F3-AF35-2F71B74D6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7C1EC9-014B-DC4E-9E26-F92055D11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82358F-4A81-5823-361C-735DB5A9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9F8AD4-AE2A-FF99-3C57-B4F3CF321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107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A336A-4559-65E9-70E1-8C1A230C9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18C728-5D0E-2778-C676-B85CE2E046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191CF-07C2-2DDF-6D58-BF1F9BFB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5DCF08-067F-7E81-0D41-09B22B6BA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23BE5E-87CE-90C1-E496-17F3FB4F2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4DCB52-5B29-D3E6-F070-864A553E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74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D099B6-F82E-2D10-3C7E-2E090FF32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A05B19-CA7F-BAAB-8EE0-34CBCE6B3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9F56578-95EB-6CEA-D573-F9C25CEDF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80736A6-0D90-69D9-E52D-EC607E67EB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3C16EC0-7CF0-57C8-7F5C-FF8D3616B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3794259-B3A8-987E-78EE-DAC2C7EE6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4F173BB-3B5C-AD9B-6E8F-A9B32B34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BB6184-F0FA-13A7-602A-003132659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62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48DC6-D67F-3597-0168-95A84458E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1DBBAD-C831-3A3F-6D2F-287793DB2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F31709A-4967-23F9-5CD8-2C1AFA552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8CCBB5-B1F1-78D8-F984-80F61CC3D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7431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5883CA-C748-167B-0851-C015017C1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AA7857-C771-A784-E4C7-3C642503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C66DA9-5390-F4DE-C4FC-D3D61C5E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59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D529E-03DF-7C92-EA73-309029290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ED6EF1-4411-6B2B-513B-28D658456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BB752-357A-0EC1-E4FF-025ADFF82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4673A1-C822-A949-8918-924D00CB1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41BC97-E015-A211-E94E-E133EC774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4ADAD9D-D041-61FE-3D8F-49B2E1A4C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720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5A704-1F71-9E46-3238-96A8097E5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93D3100-F9D9-957E-7262-CB48E1286D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EC2523-CA76-AA0A-85E6-E69044D46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170C7D-5A31-F397-81E5-AC7330AC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AE3E3E-2D88-1F42-1E73-59A59AAE1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0FB123-5B56-BB79-3B83-274A5CAA9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913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A8E32-FC17-9DCD-73C3-0F955FB52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393DBF-465D-9094-1DAB-A8DAEE33A6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DA2794-5114-4DF4-EFDB-6B638675E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BAA4D5-06D2-CACF-14DC-AB419CA80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C4C699-0571-FB72-365A-D4B30BEF2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84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CC08CE-6CD4-927E-D190-C602EEE14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4305B4-6853-D607-C9D0-96D17BE2D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893F15-DF0A-F023-3ECF-8BFE35142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EA848A-4C04-1FE1-704A-6744A59F5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0D9106-00D8-130B-2DBA-D412EACAF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0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490BAC2-FDCE-435B-BE82-C6C8E7A5C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2CD58D-4582-C7D1-987D-640165BC5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CCD7E6-7B10-AB8B-465E-C8D69C64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5966E-3B2B-467B-8CF6-BF6A5FE33B2A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3E0035-9350-94EA-4D03-8227CF959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295A94-5F42-8F68-5939-D94984378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868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97762CCB-D050-B46A-145A-F958098EB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AED1F20-BE6B-B4B1-978E-1B00CE25A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2BBF74D4-4FA0-23BF-E377-A8DB16B2F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4A5D86E5-339F-6618-FFF4-8DA521F47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E06A72-6677-6F11-4C82-4ED52E0013A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17C0AD9-5B0C-0FB4-EF93-B7F199DCD2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E757D0-E41A-E1D9-7809-8F9D724CA02D}"/>
              </a:ext>
            </a:extLst>
          </p:cNvPr>
          <p:cNvSpPr/>
          <p:nvPr/>
        </p:nvSpPr>
        <p:spPr>
          <a:xfrm>
            <a:off x="1156859" y="1338796"/>
            <a:ext cx="1003210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 Commerciale </a:t>
            </a:r>
          </a:p>
          <a:p>
            <a:pPr algn="ctr"/>
            <a:r>
              <a:rPr lang="fr-FR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DOKOUN</a:t>
            </a:r>
            <a:endParaRPr lang="fr-FR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0F6C71-94DE-CB70-2F9C-8AEA3D129B99}"/>
              </a:ext>
            </a:extLst>
          </p:cNvPr>
          <p:cNvSpPr/>
          <p:nvPr/>
        </p:nvSpPr>
        <p:spPr>
          <a:xfrm>
            <a:off x="542925" y="5526343"/>
            <a:ext cx="56816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Présenté par Fawaz A.</a:t>
            </a:r>
          </a:p>
        </p:txBody>
      </p:sp>
    </p:spTree>
    <p:extLst>
      <p:ext uri="{BB962C8B-B14F-4D97-AF65-F5344CB8AC3E}">
        <p14:creationId xmlns:p14="http://schemas.microsoft.com/office/powerpoint/2010/main" val="3084597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44BDE-0C33-0201-AE62-1BAB08D2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53C919D-9BF3-251F-DDD5-FD2ECE840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AA7DD842-1E9E-996E-1493-BB112EA74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35BC0BA2-948A-7C67-9BE3-206F6386C7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89D11C4-2CDB-8E3B-3860-BEDA38AD88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ABFCDE-FE45-8C62-F120-E84D22702AB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A7C2651-ED5F-75F4-64C1-9A381EF0AE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47727A-4CC2-CBD6-D80B-E3F64AB5BF13}"/>
              </a:ext>
            </a:extLst>
          </p:cNvPr>
          <p:cNvSpPr/>
          <p:nvPr/>
        </p:nvSpPr>
        <p:spPr>
          <a:xfrm>
            <a:off x="935213" y="2767281"/>
            <a:ext cx="1025877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</a:t>
            </a:r>
            <a:r>
              <a:rPr lang="fr-FR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tratégie d’Entreprise</a:t>
            </a:r>
          </a:p>
        </p:txBody>
      </p:sp>
    </p:spTree>
    <p:extLst>
      <p:ext uri="{BB962C8B-B14F-4D97-AF65-F5344CB8AC3E}">
        <p14:creationId xmlns:p14="http://schemas.microsoft.com/office/powerpoint/2010/main" val="3063636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59626-32A8-0A7D-22A9-6048138CB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EA01942-B148-74A0-9CE2-433BC0974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376616D9-49AF-283C-5851-DC15CEAA8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1F719276-E357-400E-FC12-66A54A157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6850AD39-3C6D-1C0D-6CD0-BA1CCCBE7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27CCD10-68D2-C057-FFD5-15ADD011B0C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3E7346-2A30-9C8E-0BA4-2F32C94286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D30BA8-383E-05BE-5420-F3E2756B2906}"/>
              </a:ext>
            </a:extLst>
          </p:cNvPr>
          <p:cNvSpPr/>
          <p:nvPr/>
        </p:nvSpPr>
        <p:spPr>
          <a:xfrm>
            <a:off x="2895687" y="191427"/>
            <a:ext cx="70468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</a:t>
            </a:r>
            <a:r>
              <a:rPr lang="fr-F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tratégie d’Entreprise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83A49D-29DA-84C5-AA5C-DBC68025FC3F}"/>
              </a:ext>
            </a:extLst>
          </p:cNvPr>
          <p:cNvSpPr/>
          <p:nvPr/>
        </p:nvSpPr>
        <p:spPr>
          <a:xfrm>
            <a:off x="758285" y="2428729"/>
            <a:ext cx="9563217" cy="21767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 commercial : Augmentation du CA NetByUs de 2023 de 1 000 000 €</a:t>
            </a:r>
          </a:p>
          <a:p>
            <a:pPr marL="9144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FR" sz="3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Positionnement : Luxe, High ticket</a:t>
            </a:r>
          </a:p>
        </p:txBody>
      </p:sp>
    </p:spTree>
    <p:extLst>
      <p:ext uri="{BB962C8B-B14F-4D97-AF65-F5344CB8AC3E}">
        <p14:creationId xmlns:p14="http://schemas.microsoft.com/office/powerpoint/2010/main" val="2490638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0D660-F51E-5E9E-0B57-29BFFDA9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A4014BAA-E255-DC64-1A32-CBA20BCA0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E0F4E4D-F49E-781D-EAE7-95DE8C57E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1B2A49C-FD20-DC04-A83E-F9909B1C6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8E9D1235-35D1-93CC-E434-748BA66F8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7A927F-D84B-E605-A742-5DAEF7A3FB9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1FB836-CCA4-46DB-078B-CC6BEA97D8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CAC7E8-9CF0-5D29-1A39-C3B67B82445C}"/>
              </a:ext>
            </a:extLst>
          </p:cNvPr>
          <p:cNvSpPr/>
          <p:nvPr/>
        </p:nvSpPr>
        <p:spPr>
          <a:xfrm>
            <a:off x="2122551" y="2767281"/>
            <a:ext cx="788408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 Produit </a:t>
            </a:r>
            <a:r>
              <a:rPr lang="fr-FR" sz="8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Dokoun</a:t>
            </a:r>
            <a:endParaRPr lang="fr-FR" sz="8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1486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1751-F744-86F0-3A13-3F41C8EE8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9EE7763-0A83-23E1-DB82-9405DC11B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EF8947AD-79A9-23FE-464B-D9121CA7B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1115DC4-7F9D-8E2B-8811-97A8F1F776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64A1A88A-FFB3-F998-13E1-1C3833149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16F218-62AD-74B0-0D83-CB25C2810595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A207C6D-3368-5368-7DD8-33C3CBE69E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C28B001-612A-53DF-FF54-0B7EA82521DB}"/>
              </a:ext>
            </a:extLst>
          </p:cNvPr>
          <p:cNvSpPr/>
          <p:nvPr/>
        </p:nvSpPr>
        <p:spPr>
          <a:xfrm>
            <a:off x="3372604" y="333340"/>
            <a:ext cx="5383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 Produit </a:t>
            </a:r>
            <a:r>
              <a:rPr lang="fr-FR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Dokoun</a:t>
            </a:r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33D41D-FCD7-0E15-FFDE-38B12A620FB5}"/>
              </a:ext>
            </a:extLst>
          </p:cNvPr>
          <p:cNvSpPr txBox="1"/>
          <p:nvPr/>
        </p:nvSpPr>
        <p:spPr>
          <a:xfrm>
            <a:off x="1351643" y="2110024"/>
            <a:ext cx="815283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0" i="0" dirty="0" err="1">
                <a:effectLst/>
              </a:rPr>
              <a:t>Dokoun</a:t>
            </a:r>
            <a:r>
              <a:rPr lang="fr-FR" sz="2800" b="0" i="0" dirty="0">
                <a:effectLst/>
              </a:rPr>
              <a:t> est une solution digitale de gestion financière personnelle</a:t>
            </a:r>
          </a:p>
          <a:p>
            <a:r>
              <a:rPr lang="fr-FR" sz="2800" b="0" i="0" dirty="0">
                <a:effectLst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interface conviviale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fonctionnalités intuitives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analyses détaillées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conseils et recommandations personnalisés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285DAAE-1441-E023-61FF-39BC9799C5DD}"/>
              </a:ext>
            </a:extLst>
          </p:cNvPr>
          <p:cNvSpPr txBox="1"/>
          <p:nvPr/>
        </p:nvSpPr>
        <p:spPr>
          <a:xfrm>
            <a:off x="884321" y="5591370"/>
            <a:ext cx="10526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/>
              <a:t>Prix : 15,25€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609943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26A91-F3DF-DFE4-8340-039AED2EA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3CB69F8A-B80B-AC22-3CBD-509520B0C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48051256-1271-2327-2757-75DD59AD7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0EF87E89-7A67-CFB4-A075-2BA09928E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1AA41417-72B6-D6F4-111C-9A3E3E190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1932F0E-010A-7DE3-3A5A-053106351A89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7C15455-16D9-E11F-5C49-1A02278BC1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6E9983-16F4-BD65-2E39-F94A71E76B52}"/>
              </a:ext>
            </a:extLst>
          </p:cNvPr>
          <p:cNvSpPr/>
          <p:nvPr/>
        </p:nvSpPr>
        <p:spPr>
          <a:xfrm>
            <a:off x="1749586" y="2767281"/>
            <a:ext cx="86928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Objectif Commercial</a:t>
            </a:r>
          </a:p>
        </p:txBody>
      </p:sp>
    </p:spTree>
    <p:extLst>
      <p:ext uri="{BB962C8B-B14F-4D97-AF65-F5344CB8AC3E}">
        <p14:creationId xmlns:p14="http://schemas.microsoft.com/office/powerpoint/2010/main" val="1112956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4F4B9-FE41-1480-1BD8-2DBD42AC6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E05C3A13-5202-7952-4DED-F56170F9E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F93A81D-B161-82EC-EEB1-F73B94054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DB27C3DC-B220-0877-168A-7938EC963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D4915B6D-9FE4-770E-A3E2-CE58FA5D3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E58E1F-3078-8383-3C53-DCB7AC00E5B7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0AEF89-B94A-2D23-5DCF-7474A19730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0A6FC1-7601-4779-A39C-58CB80F58B24}"/>
              </a:ext>
            </a:extLst>
          </p:cNvPr>
          <p:cNvSpPr/>
          <p:nvPr/>
        </p:nvSpPr>
        <p:spPr>
          <a:xfrm>
            <a:off x="3131342" y="465911"/>
            <a:ext cx="59293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Objectif Commercial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1C2E84-0CAE-55FA-698C-14BAA47946E9}"/>
              </a:ext>
            </a:extLst>
          </p:cNvPr>
          <p:cNvSpPr/>
          <p:nvPr/>
        </p:nvSpPr>
        <p:spPr>
          <a:xfrm>
            <a:off x="732583" y="2373284"/>
            <a:ext cx="9043009" cy="28324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DOKOUN représentera 30 % de part, soit 300 000 €</a:t>
            </a:r>
          </a:p>
          <a:p>
            <a:pPr marL="457200">
              <a:lnSpc>
                <a:spcPct val="107000"/>
              </a:lnSpc>
            </a:pPr>
            <a:endParaRPr lang="fr-FR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vente de 20 000 licences pour cette année 2024</a:t>
            </a:r>
          </a:p>
        </p:txBody>
      </p:sp>
    </p:spTree>
    <p:extLst>
      <p:ext uri="{BB962C8B-B14F-4D97-AF65-F5344CB8AC3E}">
        <p14:creationId xmlns:p14="http://schemas.microsoft.com/office/powerpoint/2010/main" val="3383599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8EE5B-9950-4758-1209-22D92EA86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32DBDB4-E6C6-A2B9-BB8C-81A47CA26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45506E51-2CC0-9940-9801-37DA7876A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258A22D5-2974-A18C-E266-C07918EB2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08C0B096-E34B-26F4-0D13-BC1E9A6BC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BF6D93D-38BD-7728-85C7-538967F9392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966CD9B-8FB4-C4AF-3F8E-B7C2F18FFC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B3955D-2655-5834-FBFA-C3C2A131F4D7}"/>
              </a:ext>
            </a:extLst>
          </p:cNvPr>
          <p:cNvSpPr/>
          <p:nvPr/>
        </p:nvSpPr>
        <p:spPr>
          <a:xfrm>
            <a:off x="3131342" y="465911"/>
            <a:ext cx="59293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Objectif Commercial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D8E863-14D0-3ECA-E49C-78742E1C5C3A}"/>
              </a:ext>
            </a:extLst>
          </p:cNvPr>
          <p:cNvSpPr/>
          <p:nvPr/>
        </p:nvSpPr>
        <p:spPr>
          <a:xfrm>
            <a:off x="732583" y="2617754"/>
            <a:ext cx="9043009" cy="11228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Générer 100 000 opportunités de ventes sur une base de 20 % de conversion</a:t>
            </a:r>
          </a:p>
        </p:txBody>
      </p:sp>
    </p:spTree>
    <p:extLst>
      <p:ext uri="{BB962C8B-B14F-4D97-AF65-F5344CB8AC3E}">
        <p14:creationId xmlns:p14="http://schemas.microsoft.com/office/powerpoint/2010/main" val="816113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73136-C2DF-CF30-EEA2-9B793DBBF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7E9F475F-347B-B1AB-3B92-B43D7982C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2B28E68-21F9-6E36-05DE-DA3E44871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2B332A5-5782-8E35-5C86-4AB5EE0ED5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7DA2F973-E9BF-2394-4C9A-6BBB5C967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49E01F-639A-974A-F055-7479060C60EA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94BE02-8B4A-B640-742D-DEB5322351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3F11F5-65EC-123D-04E4-BE2659E8DFCB}"/>
              </a:ext>
            </a:extLst>
          </p:cNvPr>
          <p:cNvSpPr/>
          <p:nvPr/>
        </p:nvSpPr>
        <p:spPr>
          <a:xfrm>
            <a:off x="954118" y="2767281"/>
            <a:ext cx="1028377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Organisation de l’équipe</a:t>
            </a:r>
          </a:p>
        </p:txBody>
      </p:sp>
    </p:spTree>
    <p:extLst>
      <p:ext uri="{BB962C8B-B14F-4D97-AF65-F5344CB8AC3E}">
        <p14:creationId xmlns:p14="http://schemas.microsoft.com/office/powerpoint/2010/main" val="4206294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AC979-11B3-97CB-8F70-E9C7F0125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FBBEFB2-EC50-7C68-ABC1-F87DE8F67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E3BCC79B-9223-948D-61FD-6ED65E570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1482D1F6-6CD0-E3D5-875A-BE3B4BFB03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8254C819-C961-837F-D851-DFB317157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943A14-CEB8-61C7-7169-4C1D1273503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4E3B46D-8D40-C629-5CFE-A48467DA45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6CD3CF-A047-C5DD-0628-086A0AA25483}"/>
              </a:ext>
            </a:extLst>
          </p:cNvPr>
          <p:cNvSpPr/>
          <p:nvPr/>
        </p:nvSpPr>
        <p:spPr>
          <a:xfrm>
            <a:off x="2626287" y="280988"/>
            <a:ext cx="7004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Organisation de l’équipe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8DCEC3D-F9CB-F2BF-F469-CA5B5EF31690}"/>
              </a:ext>
            </a:extLst>
          </p:cNvPr>
          <p:cNvSpPr/>
          <p:nvPr/>
        </p:nvSpPr>
        <p:spPr>
          <a:xfrm>
            <a:off x="4109618" y="1695638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PRODUIT</a:t>
            </a:r>
            <a:endParaRPr lang="fr-FR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39C9780-464E-8256-622C-A41018BEEC3A}"/>
              </a:ext>
            </a:extLst>
          </p:cNvPr>
          <p:cNvSpPr/>
          <p:nvPr/>
        </p:nvSpPr>
        <p:spPr>
          <a:xfrm>
            <a:off x="7297717" y="3410931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EQUIPE MARQUETING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268762C-2EC2-647F-1655-D17364269120}"/>
              </a:ext>
            </a:extLst>
          </p:cNvPr>
          <p:cNvSpPr/>
          <p:nvPr/>
        </p:nvSpPr>
        <p:spPr>
          <a:xfrm>
            <a:off x="1077338" y="3397283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EQUIPE COMMERCIALE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08BACD5-6F7E-BA5B-CEDB-11EF01A0CACF}"/>
              </a:ext>
            </a:extLst>
          </p:cNvPr>
          <p:cNvCxnSpPr>
            <a:stCxn id="14" idx="3"/>
            <a:endCxn id="13" idx="1"/>
          </p:cNvCxnSpPr>
          <p:nvPr/>
        </p:nvCxnSpPr>
        <p:spPr>
          <a:xfrm>
            <a:off x="5050102" y="3883281"/>
            <a:ext cx="2247615" cy="13648"/>
          </a:xfrm>
          <a:prstGeom prst="line">
            <a:avLst/>
          </a:prstGeom>
          <a:ln w="57150">
            <a:solidFill>
              <a:srgbClr val="2DA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5598AB6-5544-B9B9-056A-EEDC832FAEC4}"/>
              </a:ext>
            </a:extLst>
          </p:cNvPr>
          <p:cNvCxnSpPr>
            <a:stCxn id="12" idx="2"/>
          </p:cNvCxnSpPr>
          <p:nvPr/>
        </p:nvCxnSpPr>
        <p:spPr>
          <a:xfrm>
            <a:off x="6096000" y="2667633"/>
            <a:ext cx="0" cy="1225708"/>
          </a:xfrm>
          <a:prstGeom prst="line">
            <a:avLst/>
          </a:prstGeom>
          <a:ln w="57150">
            <a:solidFill>
              <a:srgbClr val="2DA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590EE81-22FD-7BF0-05B2-B6DFAF025186}"/>
              </a:ext>
            </a:extLst>
          </p:cNvPr>
          <p:cNvSpPr/>
          <p:nvPr/>
        </p:nvSpPr>
        <p:spPr>
          <a:xfrm>
            <a:off x="963785" y="4621874"/>
            <a:ext cx="434369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fr-F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Responsable : Fawaz ADEOTI</a:t>
            </a:r>
          </a:p>
          <a:p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Effectif : 02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C2C673-58A1-0646-E0A0-33745C2DB4E7}"/>
              </a:ext>
            </a:extLst>
          </p:cNvPr>
          <p:cNvSpPr/>
          <p:nvPr/>
        </p:nvSpPr>
        <p:spPr>
          <a:xfrm>
            <a:off x="7297717" y="4602606"/>
            <a:ext cx="470584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fr-F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Responsable : </a:t>
            </a:r>
            <a:r>
              <a:rPr lang="fr-FR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Papiyo</a:t>
            </a:r>
            <a:r>
              <a:rPr lang="fr-F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FR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fr-FR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eSOUZA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Effectif : 04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5454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99664-53A7-2EC8-9323-D09EE3243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BBA10AB4-3CCD-3F57-33D9-B66854EB9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A430353A-206E-E860-CE7D-657C670A0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BFFC462-1BD9-04D7-5AAA-1E200A848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8FEE05D3-6818-9235-31E6-A168BDCBE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064CE7-40D3-37FB-7BF3-7DEB072A4CB8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14C026E-3301-1C8A-FA8D-A1FAF9F4C2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481E25F-67D9-BF62-CA8C-3DC6CC149C24}"/>
              </a:ext>
            </a:extLst>
          </p:cNvPr>
          <p:cNvSpPr/>
          <p:nvPr/>
        </p:nvSpPr>
        <p:spPr>
          <a:xfrm>
            <a:off x="3016217" y="2967335"/>
            <a:ext cx="615957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SWOT</a:t>
            </a:r>
          </a:p>
        </p:txBody>
      </p:sp>
    </p:spTree>
    <p:extLst>
      <p:ext uri="{BB962C8B-B14F-4D97-AF65-F5344CB8AC3E}">
        <p14:creationId xmlns:p14="http://schemas.microsoft.com/office/powerpoint/2010/main" val="3727079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3EF94-101D-71D9-7979-A39739D5B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BFABAEC-91BD-2F34-764B-1DC5CF3F6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D705054A-1912-BD0F-7533-F128BC208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4B62EE0-4CEA-A9F9-886F-736B6796D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EFE074B2-159F-C9BC-FDA1-2540181CE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ECE455-1D56-A3F2-F582-2CCE28C4506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A3B8F4-A4D1-6F7B-E8D6-5F9B4A9210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14A762-823A-2ED7-8BFA-3268CD4B8BC7}"/>
              </a:ext>
            </a:extLst>
          </p:cNvPr>
          <p:cNvSpPr/>
          <p:nvPr/>
        </p:nvSpPr>
        <p:spPr>
          <a:xfrm>
            <a:off x="3986610" y="288935"/>
            <a:ext cx="4218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SWOT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C76C74D-CD62-1572-1152-D3CF22980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11951"/>
              </p:ext>
            </p:extLst>
          </p:nvPr>
        </p:nvGraphicFramePr>
        <p:xfrm>
          <a:off x="703360" y="1275211"/>
          <a:ext cx="11061010" cy="50182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0505">
                  <a:extLst>
                    <a:ext uri="{9D8B030D-6E8A-4147-A177-3AD203B41FA5}">
                      <a16:colId xmlns:a16="http://schemas.microsoft.com/office/drawing/2014/main" val="2722490152"/>
                    </a:ext>
                  </a:extLst>
                </a:gridCol>
                <a:gridCol w="5530505">
                  <a:extLst>
                    <a:ext uri="{9D8B030D-6E8A-4147-A177-3AD203B41FA5}">
                      <a16:colId xmlns:a16="http://schemas.microsoft.com/office/drawing/2014/main" val="3722881469"/>
                    </a:ext>
                  </a:extLst>
                </a:gridCol>
              </a:tblGrid>
              <a:tr h="32858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fr-FR" sz="2400" kern="100" dirty="0">
                          <a:solidFill>
                            <a:schemeClr val="tx1"/>
                          </a:solidFill>
                          <a:effectLst/>
                        </a:rPr>
                        <a:t>Forces</a:t>
                      </a:r>
                      <a:endParaRPr lang="fr-FR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kern="100" dirty="0">
                          <a:solidFill>
                            <a:schemeClr val="tx1"/>
                          </a:solidFill>
                          <a:effectLst/>
                        </a:rPr>
                        <a:t>Faiblesses</a:t>
                      </a:r>
                      <a:endParaRPr lang="fr-FR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727674"/>
                  </a:ext>
                </a:extLst>
              </a:tr>
              <a:tr h="204764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b="0" kern="100" dirty="0">
                          <a:effectLst/>
                        </a:rPr>
                        <a:t>Pas de publicités ni d'achats intégrés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fr-FR" sz="2400" b="0" dirty="0"/>
                        <a:t>Interface conviviale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fr-FR" sz="2400" b="0" dirty="0"/>
                        <a:t>Fonctionnalités intuitives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fr-FR" sz="2400" b="0" dirty="0"/>
                        <a:t>Analyses détaillées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fr-FR" sz="2400" b="0" dirty="0"/>
                        <a:t>Conseils et recommandations personnalisés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</a:rPr>
                        <a:t>Devise unique</a:t>
                      </a:r>
                      <a:endParaRPr lang="fr-FR" sz="1800" kern="1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</a:rPr>
                        <a:t>Un seul utilisateur</a:t>
                      </a:r>
                      <a:endParaRPr lang="fr-FR" sz="1800" kern="1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</a:rPr>
                        <a:t>Non-synchronisation bancaire</a:t>
                      </a:r>
                      <a:endParaRPr lang="fr-FR" sz="18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54958"/>
                  </a:ext>
                </a:extLst>
              </a:tr>
              <a:tr h="32858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fr-FR" sz="2400" kern="100">
                          <a:solidFill>
                            <a:schemeClr val="tx1"/>
                          </a:solidFill>
                          <a:effectLst/>
                        </a:rPr>
                        <a:t>Opportunités</a:t>
                      </a:r>
                      <a:endParaRPr lang="fr-FR" sz="18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00" dirty="0">
                          <a:solidFill>
                            <a:schemeClr val="tx1"/>
                          </a:solidFill>
                          <a:effectLst/>
                        </a:rPr>
                        <a:t>Menaces</a:t>
                      </a:r>
                      <a:endParaRPr lang="fr-FR" sz="1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491740"/>
                  </a:ext>
                </a:extLst>
              </a:tr>
              <a:tr h="190371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b="0" kern="100" dirty="0">
                          <a:effectLst/>
                        </a:rPr>
                        <a:t>Absence de solution digitale de gestion financière personnelle (Afrique de l’Ouest)</a:t>
                      </a:r>
                      <a:endParaRPr lang="fr-FR" sz="1800" b="0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b="0" kern="100" dirty="0">
                          <a:effectLst/>
                        </a:rPr>
                        <a:t>Partenariat stratégique</a:t>
                      </a:r>
                      <a:endParaRPr lang="fr-FR" sz="1800" b="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b="0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Tendance actuelle à la gestion financière</a:t>
                      </a:r>
                      <a:endParaRPr lang="fr-FR" sz="3200" b="0" kern="100" dirty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</a:rPr>
                        <a:t>Forte concurrence indirecte des solutions européenne</a:t>
                      </a:r>
                      <a:endParaRPr lang="fr-FR" sz="1800" kern="1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</a:rPr>
                        <a:t>Durée de la règlementation sur les données personnelles </a:t>
                      </a:r>
                      <a:endParaRPr lang="fr-FR" sz="18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208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633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F6D69-6C97-1DC9-2FB1-E6CB312C6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DFCA4CEE-EFFB-3FDA-340A-71359AE32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2AC46F74-CB38-EC81-FED2-D5D5CB64B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C85A6D2D-F30B-3CD7-E18D-A828D497E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5E4C375B-3F99-863F-A5D0-737FCA433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8F4604-70A6-CEE8-E416-0E9D98245021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E53015-6871-44F0-D7FB-87AEB9A586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9AAF8CE-9795-BD87-6725-98727642F530}"/>
              </a:ext>
            </a:extLst>
          </p:cNvPr>
          <p:cNvSpPr/>
          <p:nvPr/>
        </p:nvSpPr>
        <p:spPr>
          <a:xfrm>
            <a:off x="3356661" y="2967335"/>
            <a:ext cx="54786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</a:t>
            </a:r>
          </a:p>
        </p:txBody>
      </p:sp>
    </p:spTree>
    <p:extLst>
      <p:ext uri="{BB962C8B-B14F-4D97-AF65-F5344CB8AC3E}">
        <p14:creationId xmlns:p14="http://schemas.microsoft.com/office/powerpoint/2010/main" val="22282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362A-4B6A-43C0-5B6C-66DC3FDE2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3330790F-7AE1-74BD-DED0-EECACD339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8F4931E0-F1D5-F469-E3D8-887CE0BDA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DB73B09-FD1C-E8C6-3BE9-B947B28AC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829392E9-9A7E-2144-0B49-2E67CD19B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CA9661-8DC8-882D-91C2-3D3509435AD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A1B7362-5AE4-0DC3-6AAB-158DCB13CB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62D6BC-5ABB-06BE-8F86-57AF3ED07726}"/>
              </a:ext>
            </a:extLst>
          </p:cNvPr>
          <p:cNvSpPr/>
          <p:nvPr/>
        </p:nvSpPr>
        <p:spPr>
          <a:xfrm>
            <a:off x="4215265" y="465911"/>
            <a:ext cx="3761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2A8BF5-0740-8364-BB18-3DD4026A40D9}"/>
              </a:ext>
            </a:extLst>
          </p:cNvPr>
          <p:cNvSpPr/>
          <p:nvPr/>
        </p:nvSpPr>
        <p:spPr>
          <a:xfrm>
            <a:off x="542925" y="1630237"/>
            <a:ext cx="42715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 directe : 01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6013626-2964-E6C1-B0EA-A36F46FCBC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279113"/>
              </p:ext>
            </p:extLst>
          </p:nvPr>
        </p:nvGraphicFramePr>
        <p:xfrm>
          <a:off x="434412" y="2590895"/>
          <a:ext cx="11323177" cy="29089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7327">
                  <a:extLst>
                    <a:ext uri="{9D8B030D-6E8A-4147-A177-3AD203B41FA5}">
                      <a16:colId xmlns:a16="http://schemas.microsoft.com/office/drawing/2014/main" val="1139386531"/>
                    </a:ext>
                  </a:extLst>
                </a:gridCol>
                <a:gridCol w="931491">
                  <a:extLst>
                    <a:ext uri="{9D8B030D-6E8A-4147-A177-3AD203B41FA5}">
                      <a16:colId xmlns:a16="http://schemas.microsoft.com/office/drawing/2014/main" val="678068488"/>
                    </a:ext>
                  </a:extLst>
                </a:gridCol>
                <a:gridCol w="1367327">
                  <a:extLst>
                    <a:ext uri="{9D8B030D-6E8A-4147-A177-3AD203B41FA5}">
                      <a16:colId xmlns:a16="http://schemas.microsoft.com/office/drawing/2014/main" val="3399345746"/>
                    </a:ext>
                  </a:extLst>
                </a:gridCol>
                <a:gridCol w="999858">
                  <a:extLst>
                    <a:ext uri="{9D8B030D-6E8A-4147-A177-3AD203B41FA5}">
                      <a16:colId xmlns:a16="http://schemas.microsoft.com/office/drawing/2014/main" val="3400089232"/>
                    </a:ext>
                  </a:extLst>
                </a:gridCol>
                <a:gridCol w="632389">
                  <a:extLst>
                    <a:ext uri="{9D8B030D-6E8A-4147-A177-3AD203B41FA5}">
                      <a16:colId xmlns:a16="http://schemas.microsoft.com/office/drawing/2014/main" val="2553936702"/>
                    </a:ext>
                  </a:extLst>
                </a:gridCol>
                <a:gridCol w="598206">
                  <a:extLst>
                    <a:ext uri="{9D8B030D-6E8A-4147-A177-3AD203B41FA5}">
                      <a16:colId xmlns:a16="http://schemas.microsoft.com/office/drawing/2014/main" val="3561333222"/>
                    </a:ext>
                  </a:extLst>
                </a:gridCol>
                <a:gridCol w="1016949">
                  <a:extLst>
                    <a:ext uri="{9D8B030D-6E8A-4147-A177-3AD203B41FA5}">
                      <a16:colId xmlns:a16="http://schemas.microsoft.com/office/drawing/2014/main" val="4252163711"/>
                    </a:ext>
                  </a:extLst>
                </a:gridCol>
                <a:gridCol w="2409914">
                  <a:extLst>
                    <a:ext uri="{9D8B030D-6E8A-4147-A177-3AD203B41FA5}">
                      <a16:colId xmlns:a16="http://schemas.microsoft.com/office/drawing/2014/main" val="1804011917"/>
                    </a:ext>
                  </a:extLst>
                </a:gridCol>
                <a:gridCol w="1999716">
                  <a:extLst>
                    <a:ext uri="{9D8B030D-6E8A-4147-A177-3AD203B41FA5}">
                      <a16:colId xmlns:a16="http://schemas.microsoft.com/office/drawing/2014/main" val="34372016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Nom de l'Application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Date de Mise en Ligne</a:t>
                      </a:r>
                      <a:endParaRPr lang="fr-F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Adresse de l'Entreprise</a:t>
                      </a:r>
                      <a:endParaRPr lang="fr-F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Téléchargements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Note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Avis</a:t>
                      </a:r>
                      <a:endParaRPr lang="fr-F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Modalité</a:t>
                      </a:r>
                      <a:endParaRPr lang="fr-F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Points Forts</a:t>
                      </a:r>
                      <a:endParaRPr lang="fr-F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Points Faibles</a:t>
                      </a:r>
                      <a:endParaRPr lang="fr-F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80824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TAPA FINANCE</a:t>
                      </a:r>
                      <a:endParaRPr lang="fr-FR" sz="1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Version : 2.0.1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6 Déc 2022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CIPEF Centre Ivoirien pour l’éducation financière </a:t>
                      </a:r>
                      <a:endParaRPr lang="fr-FR" sz="1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Côte-d’Ivoire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10 000+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3.5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41</a:t>
                      </a:r>
                      <a:endParaRPr lang="fr-F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Gratuit avec des notifs email</a:t>
                      </a:r>
                      <a:endParaRPr lang="fr-F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800" kern="100">
                          <a:effectLst/>
                        </a:rPr>
                        <a:t>Suivi Détaillé des Finances</a:t>
                      </a:r>
                      <a:endParaRPr lang="fr-FR" sz="1400" kern="1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800" kern="100">
                          <a:effectLst/>
                        </a:rPr>
                        <a:t>Fixation d'Objectifs d'Épargne</a:t>
                      </a:r>
                      <a:endParaRPr lang="fr-FR" sz="1400" kern="1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800" kern="100">
                          <a:effectLst/>
                        </a:rPr>
                        <a:t>Gestion des Dettes</a:t>
                      </a:r>
                      <a:endParaRPr lang="fr-FR" sz="1400" kern="1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800" kern="100">
                          <a:effectLst/>
                        </a:rPr>
                        <a:t>Fonctionnement Hors Ligne</a:t>
                      </a:r>
                      <a:endParaRPr lang="fr-FR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800" kern="100" dirty="0">
                          <a:effectLst/>
                        </a:rPr>
                        <a:t>Partenariat non présent</a:t>
                      </a:r>
                      <a:endParaRPr lang="fr-FR" sz="1400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800" kern="100" dirty="0">
                          <a:effectLst/>
                        </a:rPr>
                        <a:t>Faible communication</a:t>
                      </a:r>
                      <a:endParaRPr lang="fr-FR" sz="1400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800" kern="100" dirty="0">
                          <a:effectLst/>
                        </a:rPr>
                        <a:t>Barrière tech</a:t>
                      </a:r>
                      <a:endParaRPr lang="fr-FR" sz="1400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800" kern="100" dirty="0">
                          <a:effectLst/>
                        </a:rPr>
                        <a:t>Sécurité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6069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877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B4FF0-18F1-5F6D-1258-A177243D5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D95BFEA3-EFBD-840D-8D4C-5942033D9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FFA7E41-0D2A-E529-34D4-BBD1AAAC1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26811EF0-2C2C-2E62-3BE0-679975D4D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A925A7C-460D-5A2D-33E3-6B6A00544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08309B0-7806-71A4-F560-D17E54C9B63B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F0337E4-8C30-9733-26C6-406D44975D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012889-C068-1A6D-9F8B-0D63B8D85C71}"/>
              </a:ext>
            </a:extLst>
          </p:cNvPr>
          <p:cNvSpPr/>
          <p:nvPr/>
        </p:nvSpPr>
        <p:spPr>
          <a:xfrm>
            <a:off x="4215265" y="465911"/>
            <a:ext cx="3761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809DFE-EA7C-CE17-5138-A1A231D1910C}"/>
              </a:ext>
            </a:extLst>
          </p:cNvPr>
          <p:cNvSpPr/>
          <p:nvPr/>
        </p:nvSpPr>
        <p:spPr>
          <a:xfrm>
            <a:off x="387434" y="1630237"/>
            <a:ext cx="45825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 indirecte : 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84610B-C618-B10E-C2ED-3F262DBFC2D5}"/>
              </a:ext>
            </a:extLst>
          </p:cNvPr>
          <p:cNvSpPr/>
          <p:nvPr/>
        </p:nvSpPr>
        <p:spPr>
          <a:xfrm>
            <a:off x="503965" y="2806474"/>
            <a:ext cx="5560625" cy="278736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kern="100" dirty="0">
                <a:effectLst/>
              </a:rPr>
              <a:t>Gestion budget – dépenses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kern="100" dirty="0">
                <a:effectLst/>
              </a:rPr>
              <a:t>Gestion budget et dépenses</a:t>
            </a:r>
            <a:endParaRPr lang="fr-FR" sz="2000" kern="100" dirty="0">
              <a:effectLst/>
            </a:endParaRP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800" kern="100" dirty="0">
                <a:effectLst/>
              </a:rPr>
              <a:t>My Budget Book (</a:t>
            </a:r>
            <a:r>
              <a:rPr lang="en-US" sz="2800" kern="100" dirty="0" err="1">
                <a:effectLst/>
              </a:rPr>
              <a:t>français</a:t>
            </a:r>
            <a:r>
              <a:rPr lang="en-US" sz="2800" kern="100" dirty="0">
                <a:effectLst/>
              </a:rPr>
              <a:t>)</a:t>
            </a:r>
            <a:endParaRPr lang="fr-FR" sz="2000" kern="100" dirty="0">
              <a:effectLst/>
            </a:endParaRP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kern="100" dirty="0">
                <a:effectLst/>
              </a:rPr>
              <a:t>Money Manager </a:t>
            </a:r>
            <a:r>
              <a:rPr lang="fr-FR" sz="2800" kern="100" dirty="0" err="1">
                <a:effectLst/>
              </a:rPr>
              <a:t>Expense</a:t>
            </a:r>
            <a:r>
              <a:rPr lang="fr-FR" sz="2800" kern="100" dirty="0">
                <a:effectLst/>
              </a:rPr>
              <a:t> &amp; Budget</a:t>
            </a:r>
            <a:endParaRPr lang="fr-FR" sz="2000" kern="100" dirty="0">
              <a:effectLst/>
            </a:endParaRP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kern="100" dirty="0" err="1">
                <a:effectLst/>
              </a:rPr>
              <a:t>Wallet</a:t>
            </a:r>
            <a:r>
              <a:rPr lang="fr-FR" sz="2800" kern="100" dirty="0">
                <a:effectLst/>
              </a:rPr>
              <a:t> - Suivi de budget</a:t>
            </a:r>
            <a:endParaRPr lang="fr-FR" sz="2000" kern="100" dirty="0"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3C9C64-DD4D-FC02-BA66-D9D29BE0ADC8}"/>
              </a:ext>
            </a:extLst>
          </p:cNvPr>
          <p:cNvSpPr/>
          <p:nvPr/>
        </p:nvSpPr>
        <p:spPr>
          <a:xfrm>
            <a:off x="6528994" y="2806474"/>
            <a:ext cx="5362109" cy="278736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kern="100" dirty="0">
                <a:effectLst/>
              </a:rPr>
              <a:t>1Money</a:t>
            </a:r>
            <a:endParaRPr lang="fr-FR" sz="2000" kern="100" dirty="0">
              <a:effectLst/>
            </a:endParaRP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kern="100" dirty="0" err="1">
                <a:effectLst/>
              </a:rPr>
              <a:t>iSaveMoney</a:t>
            </a:r>
            <a:endParaRPr lang="fr-FR" sz="2000" kern="100" dirty="0">
              <a:effectLst/>
            </a:endParaRP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kern="100" dirty="0" err="1">
                <a:effectLst/>
              </a:rPr>
              <a:t>EasyBudget</a:t>
            </a:r>
            <a:r>
              <a:rPr lang="fr-FR" sz="2800" kern="100" dirty="0">
                <a:effectLst/>
              </a:rPr>
              <a:t> - Budget personnel</a:t>
            </a:r>
            <a:endParaRPr lang="fr-FR" sz="2000" kern="100" dirty="0">
              <a:effectLst/>
            </a:endParaRP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kern="100" dirty="0" err="1">
                <a:effectLst/>
              </a:rPr>
              <a:t>Spendee</a:t>
            </a:r>
            <a:r>
              <a:rPr lang="fr-FR" sz="2800" kern="100" dirty="0">
                <a:effectLst/>
              </a:rPr>
              <a:t> Budget &amp; Money Tracker</a:t>
            </a:r>
            <a:endParaRPr lang="fr-FR" sz="2000" kern="100" dirty="0">
              <a:effectLst/>
            </a:endParaRP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kern="100" dirty="0" err="1">
                <a:effectLst/>
              </a:rPr>
              <a:t>Bankin</a:t>
            </a:r>
            <a:r>
              <a:rPr lang="fr-FR" sz="2800" kern="100" dirty="0">
                <a:effectLst/>
              </a:rPr>
              <a:t>' : Gestion de budget</a:t>
            </a:r>
            <a:endParaRPr lang="fr-FR" sz="2000" kern="1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7491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D4372-5F91-CFBE-AACD-22E3C7935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EA87C62-403C-1AFB-8F82-BBF3D1F6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B159B94A-11C1-2F81-E8B1-87EAC564C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26540018-A645-1935-AC90-4A0617312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1A2FDA3-7187-2E7F-20BE-D65FED263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65195C-2D24-5A95-F609-359E31C59181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A67400A-82CF-7099-1E80-6CD336E11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7C47B6-5D4E-B7F9-A3AC-71547104FB70}"/>
              </a:ext>
            </a:extLst>
          </p:cNvPr>
          <p:cNvSpPr/>
          <p:nvPr/>
        </p:nvSpPr>
        <p:spPr>
          <a:xfrm>
            <a:off x="4215265" y="209533"/>
            <a:ext cx="3761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1AD551B-8BBE-0BAE-B100-BF8A041B6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694442"/>
              </p:ext>
            </p:extLst>
          </p:nvPr>
        </p:nvGraphicFramePr>
        <p:xfrm>
          <a:off x="410021" y="1232275"/>
          <a:ext cx="11371957" cy="49025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2791">
                  <a:extLst>
                    <a:ext uri="{9D8B030D-6E8A-4147-A177-3AD203B41FA5}">
                      <a16:colId xmlns:a16="http://schemas.microsoft.com/office/drawing/2014/main" val="710529645"/>
                    </a:ext>
                  </a:extLst>
                </a:gridCol>
                <a:gridCol w="683085">
                  <a:extLst>
                    <a:ext uri="{9D8B030D-6E8A-4147-A177-3AD203B41FA5}">
                      <a16:colId xmlns:a16="http://schemas.microsoft.com/office/drawing/2014/main" val="2367821135"/>
                    </a:ext>
                  </a:extLst>
                </a:gridCol>
                <a:gridCol w="931741">
                  <a:extLst>
                    <a:ext uri="{9D8B030D-6E8A-4147-A177-3AD203B41FA5}">
                      <a16:colId xmlns:a16="http://schemas.microsoft.com/office/drawing/2014/main" val="3315007236"/>
                    </a:ext>
                  </a:extLst>
                </a:gridCol>
                <a:gridCol w="840160">
                  <a:extLst>
                    <a:ext uri="{9D8B030D-6E8A-4147-A177-3AD203B41FA5}">
                      <a16:colId xmlns:a16="http://schemas.microsoft.com/office/drawing/2014/main" val="2047850490"/>
                    </a:ext>
                  </a:extLst>
                </a:gridCol>
                <a:gridCol w="487110">
                  <a:extLst>
                    <a:ext uri="{9D8B030D-6E8A-4147-A177-3AD203B41FA5}">
                      <a16:colId xmlns:a16="http://schemas.microsoft.com/office/drawing/2014/main" val="171264874"/>
                    </a:ext>
                  </a:extLst>
                </a:gridCol>
                <a:gridCol w="495656">
                  <a:extLst>
                    <a:ext uri="{9D8B030D-6E8A-4147-A177-3AD203B41FA5}">
                      <a16:colId xmlns:a16="http://schemas.microsoft.com/office/drawing/2014/main" val="1304771171"/>
                    </a:ext>
                  </a:extLst>
                </a:gridCol>
                <a:gridCol w="888763">
                  <a:extLst>
                    <a:ext uri="{9D8B030D-6E8A-4147-A177-3AD203B41FA5}">
                      <a16:colId xmlns:a16="http://schemas.microsoft.com/office/drawing/2014/main" val="3103252226"/>
                    </a:ext>
                  </a:extLst>
                </a:gridCol>
                <a:gridCol w="2495372">
                  <a:extLst>
                    <a:ext uri="{9D8B030D-6E8A-4147-A177-3AD203B41FA5}">
                      <a16:colId xmlns:a16="http://schemas.microsoft.com/office/drawing/2014/main" val="2876880118"/>
                    </a:ext>
                  </a:extLst>
                </a:gridCol>
                <a:gridCol w="3347279">
                  <a:extLst>
                    <a:ext uri="{9D8B030D-6E8A-4147-A177-3AD203B41FA5}">
                      <a16:colId xmlns:a16="http://schemas.microsoft.com/office/drawing/2014/main" val="3308284196"/>
                    </a:ext>
                  </a:extLst>
                </a:gridCol>
              </a:tblGrid>
              <a:tr h="4936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Nom de l'Application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Date de Mise en Ligne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Adresse de l'Entreprise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Téléchargements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Note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Avis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Modalité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Points Forts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Points Faibles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136673600"/>
                  </a:ext>
                </a:extLst>
              </a:tr>
              <a:tr h="1283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Gestion budget – dépenses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Version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1.3.36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13 juil. 2020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Orange Dog </a:t>
                      </a:r>
                      <a:r>
                        <a:rPr lang="fr-FR" sz="1200" kern="100" dirty="0" err="1">
                          <a:effectLst/>
                        </a:rPr>
                        <a:t>d.o.o</a:t>
                      </a:r>
                      <a:r>
                        <a:rPr lang="fr-FR" sz="1200" kern="100" dirty="0">
                          <a:effectLst/>
                        </a:rPr>
                        <a:t>.</a:t>
                      </a:r>
                      <a:br>
                        <a:rPr lang="fr-FR" sz="1200" kern="100" dirty="0">
                          <a:effectLst/>
                        </a:rPr>
                      </a:br>
                      <a:r>
                        <a:rPr lang="fr-FR" sz="1200" kern="100" dirty="0" err="1">
                          <a:effectLst/>
                        </a:rPr>
                        <a:t>Barjanska</a:t>
                      </a:r>
                      <a:r>
                        <a:rPr lang="fr-FR" sz="1200" kern="100" dirty="0">
                          <a:effectLst/>
                        </a:rPr>
                        <a:t> </a:t>
                      </a:r>
                      <a:r>
                        <a:rPr lang="fr-FR" sz="1200" kern="100" dirty="0" err="1">
                          <a:effectLst/>
                        </a:rPr>
                        <a:t>cesta</a:t>
                      </a:r>
                      <a:r>
                        <a:rPr lang="fr-FR" sz="1200" kern="100" dirty="0">
                          <a:effectLst/>
                        </a:rPr>
                        <a:t> 70, Ljubljana, 1000 </a:t>
                      </a:r>
                      <a:r>
                        <a:rPr lang="fr-FR" sz="1200" kern="100" dirty="0" err="1">
                          <a:effectLst/>
                        </a:rPr>
                        <a:t>Slovénia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5 000 000+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4.9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320k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Gratuit avec la pub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Suivi Détaillé des Finances</a:t>
                      </a:r>
                    </a:p>
                    <a:p>
                      <a:pPr marL="171450" lvl="0" indent="-1714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Statistique détaillée</a:t>
                      </a:r>
                    </a:p>
                    <a:p>
                      <a:pPr marL="171450" lvl="0" indent="-1714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Personnalisation </a:t>
                      </a:r>
                    </a:p>
                    <a:p>
                      <a:pPr marL="171450" lvl="0" indent="-1714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Multidevise </a:t>
                      </a:r>
                    </a:p>
                    <a:p>
                      <a:pPr marL="171450" lvl="0" indent="-1714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Rappels de paiements </a:t>
                      </a:r>
                    </a:p>
                    <a:p>
                      <a:pPr marL="171450" lvl="0" indent="-17145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Sécurité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Partenariat non présent en Afrique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Faible communication sur le marché africain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Online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Limites fonctionnalités</a:t>
                      </a: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2963168126"/>
                  </a:ext>
                </a:extLst>
              </a:tr>
              <a:tr h="1341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Gestion budget et dépenses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Version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1.1.64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5 sept.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>
                          <a:effectLst/>
                        </a:rPr>
                        <a:t>Horoscope365</a:t>
                      </a:r>
                      <a:endParaRPr lang="fr-FR" sz="12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100" spc="-40">
                          <a:effectLst/>
                        </a:rPr>
                        <a:t> 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500 000+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4.9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19.4k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Gratuit avec la pub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Suivi Détaillé des Finances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Statistique détaillée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Personnalisation 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Multidevise 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Rappels de paiements 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Sécurité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Partenariat non présent en Afrique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Faible communication sur le marché africain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Online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Limites fonctionnalités</a:t>
                      </a: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613096361"/>
                  </a:ext>
                </a:extLst>
              </a:tr>
              <a:tr h="1248362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fr-FR" sz="1200" kern="100">
                          <a:effectLst/>
                        </a:rPr>
                        <a:t>EasyBudget - Budget personnel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Version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3.1.5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2 déc. 2015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Benoit Letondor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27 rue de Mogador 75009 Paris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100 000+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4.7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14.6k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Gratuit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Suivi Détaillé des Finances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Statistique détaillée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Partage de compte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171450" lvl="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Partenariat non présent en Afrique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Faible communication sur le marché africain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Online</a:t>
                      </a:r>
                    </a:p>
                    <a:p>
                      <a:pPr marL="171450" lvl="0" indent="-17145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r-FR" sz="1200" kern="100" dirty="0">
                          <a:effectLst/>
                        </a:rPr>
                        <a:t>Sécurité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Limites fonctionnalités</a:t>
                      </a: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943446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57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6010-2803-B8CE-2F9E-C23A19B46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939E0471-8B1A-4B22-D741-08CF6D0A3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785C2F33-8B64-2EEB-0AB7-46CB688BF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D03514C-2362-B05C-B2FF-0F5D2706C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1CAA8884-6BB9-F2DE-9ACE-1A862BC56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7F941C4-13DB-51E8-6B59-44922A8E27C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C03E786-C714-1AC1-9B06-1476AB9EF6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78E9F6-8540-63E7-FC0F-50E058442C52}"/>
              </a:ext>
            </a:extLst>
          </p:cNvPr>
          <p:cNvSpPr/>
          <p:nvPr/>
        </p:nvSpPr>
        <p:spPr>
          <a:xfrm>
            <a:off x="4215265" y="465911"/>
            <a:ext cx="3761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3FD1224-BE4F-F598-32BD-82BE7C81B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73671"/>
              </p:ext>
            </p:extLst>
          </p:nvPr>
        </p:nvGraphicFramePr>
        <p:xfrm>
          <a:off x="466486" y="1948976"/>
          <a:ext cx="11259028" cy="3813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1160">
                  <a:extLst>
                    <a:ext uri="{9D8B030D-6E8A-4147-A177-3AD203B41FA5}">
                      <a16:colId xmlns:a16="http://schemas.microsoft.com/office/drawing/2014/main" val="46622131"/>
                    </a:ext>
                  </a:extLst>
                </a:gridCol>
                <a:gridCol w="1124606">
                  <a:extLst>
                    <a:ext uri="{9D8B030D-6E8A-4147-A177-3AD203B41FA5}">
                      <a16:colId xmlns:a16="http://schemas.microsoft.com/office/drawing/2014/main" val="4112757952"/>
                    </a:ext>
                  </a:extLst>
                </a:gridCol>
                <a:gridCol w="1256232">
                  <a:extLst>
                    <a:ext uri="{9D8B030D-6E8A-4147-A177-3AD203B41FA5}">
                      <a16:colId xmlns:a16="http://schemas.microsoft.com/office/drawing/2014/main" val="33326572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650106965"/>
                    </a:ext>
                  </a:extLst>
                </a:gridCol>
                <a:gridCol w="632389">
                  <a:extLst>
                    <a:ext uri="{9D8B030D-6E8A-4147-A177-3AD203B41FA5}">
                      <a16:colId xmlns:a16="http://schemas.microsoft.com/office/drawing/2014/main" val="3234613557"/>
                    </a:ext>
                  </a:extLst>
                </a:gridCol>
                <a:gridCol w="632388">
                  <a:extLst>
                    <a:ext uri="{9D8B030D-6E8A-4147-A177-3AD203B41FA5}">
                      <a16:colId xmlns:a16="http://schemas.microsoft.com/office/drawing/2014/main" val="1807815014"/>
                    </a:ext>
                  </a:extLst>
                </a:gridCol>
                <a:gridCol w="1187866">
                  <a:extLst>
                    <a:ext uri="{9D8B030D-6E8A-4147-A177-3AD203B41FA5}">
                      <a16:colId xmlns:a16="http://schemas.microsoft.com/office/drawing/2014/main" val="3325742682"/>
                    </a:ext>
                  </a:extLst>
                </a:gridCol>
                <a:gridCol w="2162086">
                  <a:extLst>
                    <a:ext uri="{9D8B030D-6E8A-4147-A177-3AD203B41FA5}">
                      <a16:colId xmlns:a16="http://schemas.microsoft.com/office/drawing/2014/main" val="2964816614"/>
                    </a:ext>
                  </a:extLst>
                </a:gridCol>
                <a:gridCol w="2117901">
                  <a:extLst>
                    <a:ext uri="{9D8B030D-6E8A-4147-A177-3AD203B41FA5}">
                      <a16:colId xmlns:a16="http://schemas.microsoft.com/office/drawing/2014/main" val="4247621918"/>
                    </a:ext>
                  </a:extLst>
                </a:gridCol>
              </a:tblGrid>
              <a:tr h="8093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Nom de l'Application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Date de Mise en Ligne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Adresse de l'Entreprise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Téléchargements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Note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Avis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Modalité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Points Forts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Points Faibles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extLst>
                  <a:ext uri="{0D108BD9-81ED-4DB2-BD59-A6C34878D82A}">
                    <a16:rowId xmlns:a16="http://schemas.microsoft.com/office/drawing/2014/main" val="3704779148"/>
                  </a:ext>
                </a:extLst>
              </a:tr>
              <a:tr h="2667259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en-US" sz="1600" kern="100">
                          <a:effectLst/>
                        </a:rPr>
                        <a:t>My Budget Book (français)</a:t>
                      </a:r>
                      <a:endParaRPr lang="fr-FR" sz="1600" kern="100">
                        <a:effectLst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Version</a:t>
                      </a:r>
                      <a:endParaRPr lang="fr-FR" sz="1600" kern="100">
                        <a:effectLst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9.3</a:t>
                      </a:r>
                      <a:endParaRPr lang="fr-FR" sz="16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7 févr. 2012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 err="1">
                          <a:effectLst/>
                        </a:rPr>
                        <a:t>OneTwoApps</a:t>
                      </a:r>
                      <a:endParaRPr lang="fr-FR" sz="16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Am </a:t>
                      </a:r>
                      <a:r>
                        <a:rPr lang="fr-FR" sz="1600" kern="100" dirty="0" err="1">
                          <a:effectLst/>
                        </a:rPr>
                        <a:t>Frache</a:t>
                      </a:r>
                      <a:r>
                        <a:rPr lang="fr-FR" sz="1600" kern="100" dirty="0">
                          <a:effectLst/>
                        </a:rPr>
                        <a:t> 19 44229 Dortmund Germany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 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100 000+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4.8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25.4k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Payant 4.29€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600" kern="100">
                          <a:effectLst/>
                        </a:rPr>
                        <a:t>Suivi Détaillé des Finances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600" kern="100">
                          <a:effectLst/>
                        </a:rPr>
                        <a:t>Statistique détaillée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600" kern="100">
                          <a:effectLst/>
                        </a:rPr>
                        <a:t>Personnalisation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600" kern="100">
                          <a:effectLst/>
                        </a:rPr>
                        <a:t>Multidevise, multilingue et multicompte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600" kern="100">
                          <a:effectLst/>
                        </a:rPr>
                        <a:t>Export et Import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600" kern="100">
                          <a:effectLst/>
                        </a:rPr>
                        <a:t>Fonctionnement Hors Ligne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600" kern="100" dirty="0">
                          <a:effectLst/>
                        </a:rPr>
                        <a:t>Partenariat non présent en Afrique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600" kern="100" dirty="0">
                          <a:effectLst/>
                        </a:rPr>
                        <a:t>Faible communication sur le marché africain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600" kern="100" dirty="0">
                          <a:effectLst/>
                        </a:rPr>
                        <a:t>Interfaces vieilles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600" kern="100" dirty="0">
                          <a:effectLst/>
                        </a:rPr>
                        <a:t>Sécurité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384" marR="66384" marT="0" marB="0"/>
                </a:tc>
                <a:extLst>
                  <a:ext uri="{0D108BD9-81ED-4DB2-BD59-A6C34878D82A}">
                    <a16:rowId xmlns:a16="http://schemas.microsoft.com/office/drawing/2014/main" val="172111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7221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BC938-602E-AA9A-66BF-C4C3A9E9A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DA5B5BEA-CE12-C4EA-B806-7AA8EEBC9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C2996ABF-1D2A-AA08-24B9-1069194DB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276A6112-864F-FB7E-F300-D1D46887C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ECDB1153-CD94-4EBA-C56E-072EDB5F18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A1C6983-7642-E455-BA8E-124B4DFFAF8D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241391-7736-6679-22A3-A9219CCE67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5DAD98-71D0-726E-2E20-E7AF8E98DD51}"/>
              </a:ext>
            </a:extLst>
          </p:cNvPr>
          <p:cNvSpPr/>
          <p:nvPr/>
        </p:nvSpPr>
        <p:spPr>
          <a:xfrm>
            <a:off x="4215265" y="465911"/>
            <a:ext cx="3761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9F4E647-F438-83F1-DA08-E68A52F0D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18870"/>
              </p:ext>
            </p:extLst>
          </p:nvPr>
        </p:nvGraphicFramePr>
        <p:xfrm>
          <a:off x="562093" y="1867931"/>
          <a:ext cx="11067815" cy="41857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0253">
                  <a:extLst>
                    <a:ext uri="{9D8B030D-6E8A-4147-A177-3AD203B41FA5}">
                      <a16:colId xmlns:a16="http://schemas.microsoft.com/office/drawing/2014/main" val="372619915"/>
                    </a:ext>
                  </a:extLst>
                </a:gridCol>
                <a:gridCol w="848440">
                  <a:extLst>
                    <a:ext uri="{9D8B030D-6E8A-4147-A177-3AD203B41FA5}">
                      <a16:colId xmlns:a16="http://schemas.microsoft.com/office/drawing/2014/main" val="3284531715"/>
                    </a:ext>
                  </a:extLst>
                </a:gridCol>
                <a:gridCol w="1324598">
                  <a:extLst>
                    <a:ext uri="{9D8B030D-6E8A-4147-A177-3AD203B41FA5}">
                      <a16:colId xmlns:a16="http://schemas.microsoft.com/office/drawing/2014/main" val="94777896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04675063"/>
                    </a:ext>
                  </a:extLst>
                </a:gridCol>
                <a:gridCol w="504202">
                  <a:extLst>
                    <a:ext uri="{9D8B030D-6E8A-4147-A177-3AD203B41FA5}">
                      <a16:colId xmlns:a16="http://schemas.microsoft.com/office/drawing/2014/main" val="2039215858"/>
                    </a:ext>
                  </a:extLst>
                </a:gridCol>
                <a:gridCol w="452927">
                  <a:extLst>
                    <a:ext uri="{9D8B030D-6E8A-4147-A177-3AD203B41FA5}">
                      <a16:colId xmlns:a16="http://schemas.microsoft.com/office/drawing/2014/main" val="535815223"/>
                    </a:ext>
                  </a:extLst>
                </a:gridCol>
                <a:gridCol w="1025495">
                  <a:extLst>
                    <a:ext uri="{9D8B030D-6E8A-4147-A177-3AD203B41FA5}">
                      <a16:colId xmlns:a16="http://schemas.microsoft.com/office/drawing/2014/main" val="2754777383"/>
                    </a:ext>
                  </a:extLst>
                </a:gridCol>
                <a:gridCol w="2204815">
                  <a:extLst>
                    <a:ext uri="{9D8B030D-6E8A-4147-A177-3AD203B41FA5}">
                      <a16:colId xmlns:a16="http://schemas.microsoft.com/office/drawing/2014/main" val="2889391629"/>
                    </a:ext>
                  </a:extLst>
                </a:gridCol>
                <a:gridCol w="2582685">
                  <a:extLst>
                    <a:ext uri="{9D8B030D-6E8A-4147-A177-3AD203B41FA5}">
                      <a16:colId xmlns:a16="http://schemas.microsoft.com/office/drawing/2014/main" val="1923649895"/>
                    </a:ext>
                  </a:extLst>
                </a:gridCol>
              </a:tblGrid>
              <a:tr h="71905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fr-FR" sz="1200" kern="100" dirty="0">
                          <a:effectLst/>
                        </a:rPr>
                        <a:t>Nom de l'Application</a:t>
                      </a:r>
                      <a:endParaRPr lang="fr-FR" sz="1200" b="1" kern="100" dirty="0">
                        <a:solidFill>
                          <a:srgbClr val="2F5496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Date de Mise en Ligne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Adresse de l'Entreprise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Téléchargements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Note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Avis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Modalité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Points Forts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Points Faibles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extLst>
                  <a:ext uri="{0D108BD9-81ED-4DB2-BD59-A6C34878D82A}">
                    <a16:rowId xmlns:a16="http://schemas.microsoft.com/office/drawing/2014/main" val="3230160299"/>
                  </a:ext>
                </a:extLst>
              </a:tr>
              <a:tr h="497619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en-US" sz="1200" u="none" kern="100" dirty="0">
                          <a:effectLst/>
                        </a:rPr>
                        <a:t>Money Manager Expense &amp; Budget</a:t>
                      </a:r>
                      <a:endParaRPr lang="fr-FR" sz="1200" u="none" kern="100" dirty="0">
                        <a:effectLst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u="none" kern="100" dirty="0">
                          <a:effectLst/>
                        </a:rPr>
                        <a:t>Version</a:t>
                      </a:r>
                      <a:endParaRPr lang="fr-FR" sz="1200" u="none" kern="100" dirty="0">
                        <a:effectLst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u="none" kern="100" dirty="0">
                          <a:effectLst/>
                        </a:rPr>
                        <a:t>4.9.1 GF</a:t>
                      </a:r>
                      <a:endParaRPr lang="fr-FR" sz="1200" u="none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u="none" kern="100" dirty="0">
                          <a:effectLst/>
                        </a:rPr>
                        <a:t>5 mars 2013</a:t>
                      </a:r>
                      <a:endParaRPr lang="fr-FR" sz="1200" u="none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u="none" strike="noStrike" kern="100" dirty="0" err="1">
                          <a:effectLst/>
                        </a:rPr>
                        <a:t>Realbyte</a:t>
                      </a:r>
                      <a:r>
                        <a:rPr lang="fr-FR" sz="1200" u="none" strike="noStrike" kern="100" dirty="0">
                          <a:effectLst/>
                        </a:rPr>
                        <a:t> Inc.</a:t>
                      </a:r>
                      <a:r>
                        <a:rPr lang="fr-FR" sz="1200" u="none" kern="100" dirty="0">
                          <a:effectLst/>
                        </a:rPr>
                        <a:t> 2210-ho, 397 </a:t>
                      </a:r>
                      <a:r>
                        <a:rPr lang="fr-FR" sz="1200" u="none" kern="100" dirty="0" err="1">
                          <a:effectLst/>
                        </a:rPr>
                        <a:t>Seocho-daero</a:t>
                      </a:r>
                      <a:r>
                        <a:rPr lang="fr-FR" sz="1200" u="none" kern="100" dirty="0">
                          <a:effectLst/>
                        </a:rPr>
                        <a:t>, </a:t>
                      </a:r>
                      <a:r>
                        <a:rPr lang="fr-FR" sz="1200" u="none" kern="100" dirty="0" err="1">
                          <a:effectLst/>
                        </a:rPr>
                        <a:t>Seocho-gu</a:t>
                      </a:r>
                      <a:r>
                        <a:rPr lang="fr-FR" sz="1200" u="none" kern="100" dirty="0">
                          <a:effectLst/>
                        </a:rPr>
                        <a:t>, Seoul, Corée du Sud</a:t>
                      </a:r>
                    </a:p>
                  </a:txBody>
                  <a:tcPr marL="22003" marR="22003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10 000 000+</a:t>
                      </a:r>
                    </a:p>
                    <a:p>
                      <a:endParaRPr lang="fr-FR" sz="1200" u="none" dirty="0"/>
                    </a:p>
                  </a:txBody>
                  <a:tcPr marL="29338" marR="29338" marT="14669" marB="1466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4.7</a:t>
                      </a:r>
                    </a:p>
                    <a:p>
                      <a:endParaRPr lang="fr-FR" sz="1200" u="none" dirty="0"/>
                    </a:p>
                  </a:txBody>
                  <a:tcPr marL="29338" marR="29338" marT="14669" marB="1466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382k</a:t>
                      </a:r>
                    </a:p>
                    <a:p>
                      <a:endParaRPr lang="fr-FR" sz="1200" u="none" dirty="0"/>
                    </a:p>
                  </a:txBody>
                  <a:tcPr marL="29338" marR="29338" marT="14669" marB="1466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Freemium plus pub en mode gratuit</a:t>
                      </a:r>
                    </a:p>
                    <a:p>
                      <a:endParaRPr lang="fr-FR" sz="1200" u="none" dirty="0"/>
                    </a:p>
                  </a:txBody>
                  <a:tcPr marL="29338" marR="29338" marT="14669" marB="14669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Suivi Détaillé des Finances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Statistique détaillée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Sécurité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Synchronisation bancaire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Gestion de photo</a:t>
                      </a:r>
                    </a:p>
                  </a:txBody>
                  <a:tcPr marL="29338" marR="29338" marT="14669" marB="14669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Partenariat non présent en Afrique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Faible communication sur le marché africain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Online</a:t>
                      </a:r>
                      <a:endParaRPr lang="fr-FR" sz="1200" u="none" kern="100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338" marR="29338" marT="14669" marB="14669"/>
                </a:tc>
                <a:extLst>
                  <a:ext uri="{0D108BD9-81ED-4DB2-BD59-A6C34878D82A}">
                    <a16:rowId xmlns:a16="http://schemas.microsoft.com/office/drawing/2014/main" val="2147415422"/>
                  </a:ext>
                </a:extLst>
              </a:tr>
              <a:tr h="260930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fr-FR" sz="1200" kern="100">
                          <a:effectLst/>
                        </a:rPr>
                        <a:t>Wallet - Suivi de budget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Version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9.0.10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21 avr. 2011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BudgetBakers.com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u="none" strike="noStrike" kern="100" dirty="0" err="1">
                          <a:effectLst/>
                        </a:rPr>
                        <a:t>Radlicka</a:t>
                      </a:r>
                      <a:r>
                        <a:rPr lang="fr-FR" sz="1200" u="none" strike="noStrike" kern="100" dirty="0">
                          <a:effectLst/>
                        </a:rPr>
                        <a:t> 180/50 </a:t>
                      </a:r>
                      <a:r>
                        <a:rPr lang="fr-FR" sz="1200" u="none" strike="noStrike" kern="100" dirty="0" err="1">
                          <a:effectLst/>
                        </a:rPr>
                        <a:t>Praha</a:t>
                      </a:r>
                      <a:r>
                        <a:rPr lang="fr-FR" sz="1200" u="none" strike="noStrike" kern="100" dirty="0">
                          <a:effectLst/>
                        </a:rPr>
                        <a:t> 5, 150 00 </a:t>
                      </a:r>
                      <a:r>
                        <a:rPr lang="fr-FR" sz="1200" u="none" strike="noStrike" kern="100" dirty="0" err="1">
                          <a:effectLst/>
                        </a:rPr>
                        <a:t>Czech</a:t>
                      </a:r>
                      <a:r>
                        <a:rPr lang="fr-FR" sz="1200" u="none" strike="noStrike" kern="100" dirty="0">
                          <a:effectLst/>
                        </a:rPr>
                        <a:t> </a:t>
                      </a:r>
                      <a:r>
                        <a:rPr lang="fr-FR" sz="1200" u="none" strike="noStrike" kern="100" dirty="0" err="1">
                          <a:effectLst/>
                        </a:rPr>
                        <a:t>republic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5 000 000+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4.7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309k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Freemium</a:t>
                      </a:r>
                      <a:br>
                        <a:rPr lang="fr-FR" sz="1200" kern="100">
                          <a:effectLst/>
                        </a:rPr>
                      </a:br>
                      <a:r>
                        <a:rPr lang="fr-FR" sz="1200" kern="100">
                          <a:effectLst/>
                        </a:rPr>
                        <a:t>10$ / 30$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Suivi Détaillé des Finances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Statistique détaillée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Sécurité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Synchronisation bancaire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Notifs de rappel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Partenariat non présent en Afrique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Faible communication sur le marché africain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Online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extLst>
                  <a:ext uri="{0D108BD9-81ED-4DB2-BD59-A6C34878D82A}">
                    <a16:rowId xmlns:a16="http://schemas.microsoft.com/office/drawing/2014/main" val="653194520"/>
                  </a:ext>
                </a:extLst>
              </a:tr>
              <a:tr h="223462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fr-FR" sz="1200" kern="100">
                          <a:effectLst/>
                        </a:rPr>
                        <a:t>1Money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Version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2.9.4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7 sept. 2017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 err="1">
                          <a:effectLst/>
                        </a:rPr>
                        <a:t>Svyatoslav</a:t>
                      </a:r>
                      <a:r>
                        <a:rPr lang="fr-FR" sz="1200" kern="100" dirty="0">
                          <a:effectLst/>
                        </a:rPr>
                        <a:t> </a:t>
                      </a:r>
                      <a:r>
                        <a:rPr lang="fr-FR" sz="1200" kern="100" dirty="0" err="1">
                          <a:effectLst/>
                        </a:rPr>
                        <a:t>Vlasov</a:t>
                      </a:r>
                      <a:endParaRPr lang="fr-FR" sz="1200" kern="100" dirty="0">
                        <a:effectLst/>
                      </a:endParaRP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u="none" strike="noStrike" kern="100" dirty="0" err="1">
                          <a:effectLst/>
                        </a:rPr>
                        <a:t>Russia</a:t>
                      </a:r>
                      <a:r>
                        <a:rPr lang="fr-FR" sz="1200" u="none" strike="noStrike" kern="100" dirty="0">
                          <a:effectLst/>
                        </a:rPr>
                        <a:t>, 198260, </a:t>
                      </a:r>
                      <a:r>
                        <a:rPr lang="fr-FR" sz="1200" u="none" strike="noStrike" kern="100" dirty="0" err="1">
                          <a:effectLst/>
                        </a:rPr>
                        <a:t>Sankt-Peterburg</a:t>
                      </a:r>
                      <a:r>
                        <a:rPr lang="fr-FR" sz="1200" u="none" strike="noStrike" kern="100" dirty="0">
                          <a:effectLst/>
                        </a:rPr>
                        <a:t>, </a:t>
                      </a:r>
                      <a:r>
                        <a:rPr lang="fr-FR" sz="1200" u="none" strike="noStrike" kern="100" dirty="0" err="1">
                          <a:effectLst/>
                        </a:rPr>
                        <a:t>ul</a:t>
                      </a:r>
                      <a:r>
                        <a:rPr lang="fr-FR" sz="1200" u="none" strike="noStrike" kern="100" dirty="0">
                          <a:effectLst/>
                        </a:rPr>
                        <a:t>. </a:t>
                      </a:r>
                      <a:r>
                        <a:rPr lang="fr-FR" sz="1200" u="none" strike="noStrike" kern="100" dirty="0" err="1">
                          <a:effectLst/>
                        </a:rPr>
                        <a:t>Soldata</a:t>
                      </a:r>
                      <a:r>
                        <a:rPr lang="fr-FR" sz="1200" u="none" strike="noStrike" kern="100" dirty="0">
                          <a:effectLst/>
                        </a:rPr>
                        <a:t> </a:t>
                      </a:r>
                      <a:r>
                        <a:rPr lang="fr-FR" sz="1200" u="none" strike="noStrike" kern="100" dirty="0" err="1">
                          <a:effectLst/>
                        </a:rPr>
                        <a:t>Korzuna</a:t>
                      </a:r>
                      <a:r>
                        <a:rPr lang="fr-FR" sz="1200" u="none" strike="noStrike" kern="100" dirty="0">
                          <a:effectLst/>
                        </a:rPr>
                        <a:t> 5 244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5 000 000+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4.7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124k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Freemium plus pub en mode gratuit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Suivi Détaillé des Finances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Statistique détaillée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Gestion dettes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Synchronisation cloud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Partenariat non présent en Afrique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Faible communication sur le marché africain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Online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Sécurité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03" marR="22003" marT="14669" marB="14669"/>
                </a:tc>
                <a:extLst>
                  <a:ext uri="{0D108BD9-81ED-4DB2-BD59-A6C34878D82A}">
                    <a16:rowId xmlns:a16="http://schemas.microsoft.com/office/drawing/2014/main" val="2104741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737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F5CA5-B378-D1F0-DDA3-176DE0902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38936606-B87B-E53F-33A8-3836BC0BC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2680179E-80E1-5D1B-DF21-E996B635D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F1503651-76E1-5F2E-EAE3-5DEC6E86C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FD156D34-8509-0D35-E3F7-27D19D5DF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35D5D3-7457-C71A-891F-9E2F3B841C8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CF281A3-16DE-E85D-E78E-F54761473A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E9C0E6-8E5C-CD05-5D02-10C0C1A98617}"/>
              </a:ext>
            </a:extLst>
          </p:cNvPr>
          <p:cNvSpPr/>
          <p:nvPr/>
        </p:nvSpPr>
        <p:spPr>
          <a:xfrm>
            <a:off x="4215265" y="465911"/>
            <a:ext cx="3761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E871436-A4F3-54F6-67F4-160CB14D4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649215"/>
              </p:ext>
            </p:extLst>
          </p:nvPr>
        </p:nvGraphicFramePr>
        <p:xfrm>
          <a:off x="346960" y="1525322"/>
          <a:ext cx="11275890" cy="47647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3007">
                  <a:extLst>
                    <a:ext uri="{9D8B030D-6E8A-4147-A177-3AD203B41FA5}">
                      <a16:colId xmlns:a16="http://schemas.microsoft.com/office/drawing/2014/main" val="4229102809"/>
                    </a:ext>
                  </a:extLst>
                </a:gridCol>
                <a:gridCol w="906859">
                  <a:extLst>
                    <a:ext uri="{9D8B030D-6E8A-4147-A177-3AD203B41FA5}">
                      <a16:colId xmlns:a16="http://schemas.microsoft.com/office/drawing/2014/main" val="4292567119"/>
                    </a:ext>
                  </a:extLst>
                </a:gridCol>
                <a:gridCol w="871672">
                  <a:extLst>
                    <a:ext uri="{9D8B030D-6E8A-4147-A177-3AD203B41FA5}">
                      <a16:colId xmlns:a16="http://schemas.microsoft.com/office/drawing/2014/main" val="2603154210"/>
                    </a:ext>
                  </a:extLst>
                </a:gridCol>
                <a:gridCol w="811850">
                  <a:extLst>
                    <a:ext uri="{9D8B030D-6E8A-4147-A177-3AD203B41FA5}">
                      <a16:colId xmlns:a16="http://schemas.microsoft.com/office/drawing/2014/main" val="2511148785"/>
                    </a:ext>
                  </a:extLst>
                </a:gridCol>
                <a:gridCol w="504202">
                  <a:extLst>
                    <a:ext uri="{9D8B030D-6E8A-4147-A177-3AD203B41FA5}">
                      <a16:colId xmlns:a16="http://schemas.microsoft.com/office/drawing/2014/main" val="731215717"/>
                    </a:ext>
                  </a:extLst>
                </a:gridCol>
                <a:gridCol w="478564">
                  <a:extLst>
                    <a:ext uri="{9D8B030D-6E8A-4147-A177-3AD203B41FA5}">
                      <a16:colId xmlns:a16="http://schemas.microsoft.com/office/drawing/2014/main" val="3950926061"/>
                    </a:ext>
                  </a:extLst>
                </a:gridCol>
                <a:gridCol w="957129">
                  <a:extLst>
                    <a:ext uri="{9D8B030D-6E8A-4147-A177-3AD203B41FA5}">
                      <a16:colId xmlns:a16="http://schemas.microsoft.com/office/drawing/2014/main" val="2275884556"/>
                    </a:ext>
                  </a:extLst>
                </a:gridCol>
                <a:gridCol w="2674834">
                  <a:extLst>
                    <a:ext uri="{9D8B030D-6E8A-4147-A177-3AD203B41FA5}">
                      <a16:colId xmlns:a16="http://schemas.microsoft.com/office/drawing/2014/main" val="3615656600"/>
                    </a:ext>
                  </a:extLst>
                </a:gridCol>
                <a:gridCol w="2837773">
                  <a:extLst>
                    <a:ext uri="{9D8B030D-6E8A-4147-A177-3AD203B41FA5}">
                      <a16:colId xmlns:a16="http://schemas.microsoft.com/office/drawing/2014/main" val="2857191502"/>
                    </a:ext>
                  </a:extLst>
                </a:gridCol>
              </a:tblGrid>
              <a:tr h="342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Nom de l'Application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Date de Mise en Ligne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Adresse de l'Entreprise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Téléchargements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Note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Avis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Modalité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Points Forts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Points Faibles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extLst>
                  <a:ext uri="{0D108BD9-81ED-4DB2-BD59-A6C34878D82A}">
                    <a16:rowId xmlns:a16="http://schemas.microsoft.com/office/drawing/2014/main" val="3820262348"/>
                  </a:ext>
                </a:extLst>
              </a:tr>
              <a:tr h="1061584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u="none" kern="100">
                          <a:effectLst/>
                        </a:rPr>
                        <a:t>iSaveMoney Version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u="none" kern="100">
                          <a:effectLst/>
                        </a:rPr>
                        <a:t>7.6.3</a:t>
                      </a:r>
                      <a:endParaRPr lang="fr-FR" sz="1200" u="none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u="none" kern="100" dirty="0">
                          <a:effectLst/>
                        </a:rPr>
                        <a:t>23 févr. 2016</a:t>
                      </a:r>
                      <a:endParaRPr lang="fr-FR" sz="1200" u="none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u="none" strike="noStrike" kern="100" dirty="0">
                          <a:effectLst/>
                        </a:rPr>
                        <a:t>Battery Stats Saver</a:t>
                      </a:r>
                      <a:r>
                        <a:rPr lang="fr-FR" sz="1200" u="none" kern="100" dirty="0">
                          <a:effectLst/>
                        </a:rPr>
                        <a:t> Nissim </a:t>
                      </a:r>
                      <a:r>
                        <a:rPr lang="fr-FR" sz="1200" u="none" kern="100" dirty="0" err="1">
                          <a:effectLst/>
                        </a:rPr>
                        <a:t>Aloni</a:t>
                      </a:r>
                      <a:r>
                        <a:rPr lang="fr-FR" sz="1200" u="none" kern="100" dirty="0">
                          <a:effectLst/>
                        </a:rPr>
                        <a:t> 6, Apt. 1702 TLV</a:t>
                      </a:r>
                    </a:p>
                  </a:txBody>
                  <a:tcPr marL="21018" marR="21018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1 000 000+</a:t>
                      </a:r>
                    </a:p>
                    <a:p>
                      <a:endParaRPr lang="fr-FR" sz="1200" u="none" dirty="0"/>
                    </a:p>
                  </a:txBody>
                  <a:tcPr marL="28024" marR="28024" marT="14012" marB="1401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4.7</a:t>
                      </a:r>
                    </a:p>
                    <a:p>
                      <a:endParaRPr lang="fr-FR" sz="1200" u="none" dirty="0"/>
                    </a:p>
                  </a:txBody>
                  <a:tcPr marL="28024" marR="28024" marT="14012" marB="1401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39.3k</a:t>
                      </a:r>
                    </a:p>
                    <a:p>
                      <a:endParaRPr lang="fr-FR" sz="1200" u="none" dirty="0"/>
                    </a:p>
                  </a:txBody>
                  <a:tcPr marL="28024" marR="28024" marT="14012" marB="14012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Freemium plus pub en mode gratuit</a:t>
                      </a:r>
                    </a:p>
                    <a:p>
                      <a:endParaRPr lang="fr-FR" sz="1200" u="none" dirty="0"/>
                    </a:p>
                  </a:txBody>
                  <a:tcPr marL="28024" marR="28024" marT="14012" marB="14012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Suivi Détaillé des Finances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Statistique détaillée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Personnalisation des Budgets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Saisie semi-automatique via </a:t>
                      </a:r>
                    </a:p>
                  </a:txBody>
                  <a:tcPr marL="28024" marR="28024" marT="14012" marB="14012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Partenariat non présent en Afrique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Faible communication sur le marché africain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Online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u="none" kern="100" dirty="0">
                          <a:effectLst/>
                        </a:rPr>
                        <a:t>Sécurité</a:t>
                      </a:r>
                      <a:endParaRPr lang="fr-FR" sz="1200" u="none" kern="100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fr-FR" sz="1200" u="none" dirty="0"/>
                    </a:p>
                  </a:txBody>
                  <a:tcPr marL="28024" marR="28024" marT="14012" marB="14012"/>
                </a:tc>
                <a:extLst>
                  <a:ext uri="{0D108BD9-81ED-4DB2-BD59-A6C34878D82A}">
                    <a16:rowId xmlns:a16="http://schemas.microsoft.com/office/drawing/2014/main" val="1769308556"/>
                  </a:ext>
                </a:extLst>
              </a:tr>
              <a:tr h="767491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fr-FR" sz="1200" kern="100">
                          <a:effectLst/>
                        </a:rPr>
                        <a:t>Spendee Budget &amp; Money Tracker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Version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5.2.8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13 nov. 2013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SPENDEE a.s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Namesti I.P. Pavlova 5, 120 00, Prague, Czech Republic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1 000 000+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4.4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48.2k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Freemium plus pub en mode gratuit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14.99$ / 22.99$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Suivi Détaillé des Finances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Statistique détaillée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Synchronisation bancaire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Partage de compte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Partenariat non présent en Afrique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Faible communication sur le marché africain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Online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Sécurité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extLst>
                  <a:ext uri="{0D108BD9-81ED-4DB2-BD59-A6C34878D82A}">
                    <a16:rowId xmlns:a16="http://schemas.microsoft.com/office/drawing/2014/main" val="4130442542"/>
                  </a:ext>
                </a:extLst>
              </a:tr>
              <a:tr h="1115391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Bef>
                          <a:spcPts val="200"/>
                        </a:spcBef>
                      </a:pPr>
                      <a:r>
                        <a:rPr lang="fr-FR" sz="1200" kern="100">
                          <a:effectLst/>
                        </a:rPr>
                        <a:t>Bankin' : Gestion de budget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Version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4.12.0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14 avr. 2012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Bankin SAS</a:t>
                      </a:r>
                      <a:br>
                        <a:rPr lang="fr-FR" sz="1200" kern="100">
                          <a:effectLst/>
                        </a:rPr>
                      </a:br>
                      <a:r>
                        <a:rPr lang="fr-FR" sz="1200" kern="100">
                          <a:effectLst/>
                        </a:rPr>
                        <a:t> 4, rue de la Pierre Levée - 75011 Paris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1 000 000+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4.3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56k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Gratuit avec la pub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Suivi Détaillé des Finances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Statistique détaillée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Synchronisation bancaire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Agréée par l’ACPR France (Sécurité)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Mini-Crédit disponible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>
                          <a:effectLst/>
                        </a:rPr>
                        <a:t>Cashback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Partenariat non présent en Afrique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Faible communication sur le marché africain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1200" kern="100" dirty="0">
                          <a:effectLst/>
                        </a:rPr>
                        <a:t>Online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018" marR="21018" marT="14012" marB="14012"/>
                </a:tc>
                <a:extLst>
                  <a:ext uri="{0D108BD9-81ED-4DB2-BD59-A6C34878D82A}">
                    <a16:rowId xmlns:a16="http://schemas.microsoft.com/office/drawing/2014/main" val="267556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39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78C7A-BA6E-E2D2-61BF-C2E0B5EB0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12F288D0-B96A-36F9-6F6D-E67790E0E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F5136FD-0441-09E3-1158-92243A399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F97EC656-3F23-D490-67E7-9B3DF3151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918A4862-F5C5-7CB2-2A25-31473F0B79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10FB40-BA1B-B759-319A-EAA7753B71A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00C3F4-56E0-475C-974E-B0B64229BE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5AC010D-464D-FCC4-EBE2-0B74B15691E9}"/>
              </a:ext>
            </a:extLst>
          </p:cNvPr>
          <p:cNvSpPr/>
          <p:nvPr/>
        </p:nvSpPr>
        <p:spPr>
          <a:xfrm>
            <a:off x="2331430" y="465911"/>
            <a:ext cx="7529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de la concurrence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E83A353-C45A-948B-4546-89EB79E6B727}"/>
              </a:ext>
            </a:extLst>
          </p:cNvPr>
          <p:cNvSpPr txBox="1"/>
          <p:nvPr/>
        </p:nvSpPr>
        <p:spPr>
          <a:xfrm>
            <a:off x="1284294" y="2346943"/>
            <a:ext cx="5286935" cy="2787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Concurrence féroce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Synchronisation bancaire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2DA333"/>
                </a:solidFill>
              </a:rPr>
              <a:t>Présence sur le territoire 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2DA333"/>
                </a:solidFill>
              </a:rPr>
              <a:t>Fonctionnalité Offline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2DA333"/>
                </a:solidFill>
              </a:rPr>
              <a:t>Conseil et recommandation</a:t>
            </a:r>
          </a:p>
        </p:txBody>
      </p:sp>
    </p:spTree>
    <p:extLst>
      <p:ext uri="{BB962C8B-B14F-4D97-AF65-F5344CB8AC3E}">
        <p14:creationId xmlns:p14="http://schemas.microsoft.com/office/powerpoint/2010/main" val="2824553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EE8C2-85AE-CDEB-31E6-4A42132E1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32537CE4-DB67-F654-2330-4177CFFAC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A98056A4-D60E-FC8A-D78C-5B447A8CC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B3C27815-9CAB-90DD-6D84-22A37936C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CE680B4-A50A-3D2B-2D18-9014AA2685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786807-D72B-655A-0CDD-81734A8DC13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A6213DE-9FC6-5EC1-AA10-B9656C9E6F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2BC2BC3-5792-8A58-2682-5BFF3BEA17CF}"/>
              </a:ext>
            </a:extLst>
          </p:cNvPr>
          <p:cNvSpPr/>
          <p:nvPr/>
        </p:nvSpPr>
        <p:spPr>
          <a:xfrm>
            <a:off x="3819867" y="2767281"/>
            <a:ext cx="455227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 Marché</a:t>
            </a:r>
          </a:p>
        </p:txBody>
      </p:sp>
    </p:spTree>
    <p:extLst>
      <p:ext uri="{BB962C8B-B14F-4D97-AF65-F5344CB8AC3E}">
        <p14:creationId xmlns:p14="http://schemas.microsoft.com/office/powerpoint/2010/main" val="41166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62DA1-9118-3740-B9C6-581D466DD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BB9B1ED9-A498-A513-68FE-474016911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7E4D59CE-D421-FA37-BA24-16ACC84BF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F40681F-AF08-00FC-FF03-5F643FBE23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71E5D16A-0A98-214C-2E9B-345E6A051D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8AD515-03B2-F724-07C6-158A576F1405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0E7C8F4-982F-CB5D-9830-CCE6735A14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7AEDE9-A3DD-92A4-76C0-34DF18AA5CB1}"/>
              </a:ext>
            </a:extLst>
          </p:cNvPr>
          <p:cNvSpPr/>
          <p:nvPr/>
        </p:nvSpPr>
        <p:spPr>
          <a:xfrm>
            <a:off x="4528377" y="465911"/>
            <a:ext cx="3135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 Marché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F4A2D0-E8FC-471C-E799-C2622114EA1F}"/>
              </a:ext>
            </a:extLst>
          </p:cNvPr>
          <p:cNvSpPr txBox="1"/>
          <p:nvPr/>
        </p:nvSpPr>
        <p:spPr>
          <a:xfrm>
            <a:off x="1347012" y="2521059"/>
            <a:ext cx="779303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/>
              <a:t>Le segment de marché de DOKOUN </a:t>
            </a:r>
          </a:p>
          <a:p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Le secteur de la gestion financière personnelle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Le secteur de la planification budgétaire. </a:t>
            </a:r>
          </a:p>
        </p:txBody>
      </p:sp>
    </p:spTree>
    <p:extLst>
      <p:ext uri="{BB962C8B-B14F-4D97-AF65-F5344CB8AC3E}">
        <p14:creationId xmlns:p14="http://schemas.microsoft.com/office/powerpoint/2010/main" val="135325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28F9D-8D24-3DB6-1D6D-BD3B8AF87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FD7D81E-6AE3-9E4E-E185-22253DEDE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0872EC8-AB95-5D0C-EDB4-C79E8CB0D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C54A234C-51C6-0139-C2EB-F5E55089B3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6743E912-6841-D9B5-218C-6AFB522A32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598CFF-CB7D-11A6-B80F-AB7A94D7BEE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5FFF737-99DB-50F4-BD37-514BDEBB96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922FE3-0E0A-ADF0-4144-9280A5512791}"/>
              </a:ext>
            </a:extLst>
          </p:cNvPr>
          <p:cNvSpPr/>
          <p:nvPr/>
        </p:nvSpPr>
        <p:spPr>
          <a:xfrm>
            <a:off x="2957752" y="465911"/>
            <a:ext cx="62765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Tendance du Marché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A5F48B4-85C1-5395-7898-35B9F67DBB84}"/>
              </a:ext>
            </a:extLst>
          </p:cNvPr>
          <p:cNvSpPr txBox="1"/>
          <p:nvPr/>
        </p:nvSpPr>
        <p:spPr>
          <a:xfrm>
            <a:off x="542925" y="2236932"/>
            <a:ext cx="523007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u="sng" dirty="0"/>
              <a:t>Développement mobile (Fintech)</a:t>
            </a:r>
          </a:p>
          <a:p>
            <a:pPr algn="l"/>
            <a:endParaRPr lang="fr-FR" sz="2800" b="1" u="sng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La simplicité d'utilisation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La sécurité des données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L'intégration avec d'autres services financiers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La personnalisation</a:t>
            </a:r>
          </a:p>
          <a:p>
            <a:pPr algn="l"/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78FF625-C9E9-FAEE-CFB1-AD657046439E}"/>
              </a:ext>
            </a:extLst>
          </p:cNvPr>
          <p:cNvSpPr txBox="1"/>
          <p:nvPr/>
        </p:nvSpPr>
        <p:spPr>
          <a:xfrm>
            <a:off x="6209756" y="2236932"/>
            <a:ext cx="498441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u="sng" dirty="0"/>
              <a:t>Gestion Financière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L’éducation financière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Planification financière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Le bien-être financier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L’investissement responsable</a:t>
            </a:r>
          </a:p>
          <a:p>
            <a:pPr algn="l"/>
            <a:endParaRPr lang="fr-FR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CBC841-B2EE-E0B9-0C21-7C41CD49C97A}"/>
              </a:ext>
            </a:extLst>
          </p:cNvPr>
          <p:cNvSpPr/>
          <p:nvPr/>
        </p:nvSpPr>
        <p:spPr>
          <a:xfrm>
            <a:off x="2317662" y="5630345"/>
            <a:ext cx="1154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3/4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A3F6FC-DF53-A849-E719-DA56C7D82898}"/>
              </a:ext>
            </a:extLst>
          </p:cNvPr>
          <p:cNvSpPr/>
          <p:nvPr/>
        </p:nvSpPr>
        <p:spPr>
          <a:xfrm>
            <a:off x="7915404" y="5589845"/>
            <a:ext cx="1154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/4</a:t>
            </a:r>
          </a:p>
        </p:txBody>
      </p:sp>
    </p:spTree>
    <p:extLst>
      <p:ext uri="{BB962C8B-B14F-4D97-AF65-F5344CB8AC3E}">
        <p14:creationId xmlns:p14="http://schemas.microsoft.com/office/powerpoint/2010/main" val="3012803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EE929-0729-8992-FB41-2D9155CF6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5FE71B8B-42A1-5284-1C24-7CD971ACC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719EC869-605C-9218-1E2C-6BBE9A13D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6089BACE-8554-6481-4CA9-5F6AC5740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278C049B-FB47-DEFF-F0C7-FB0BC98AA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385634" y="-5212385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D5F1EF-662B-0F5C-FEA7-0D119B9CC57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3C2BB4F-9464-C5C5-73BC-9D1426F06E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77827C-CA0F-4C19-A19D-297E02FC2FA9}"/>
              </a:ext>
            </a:extLst>
          </p:cNvPr>
          <p:cNvSpPr txBox="1"/>
          <p:nvPr/>
        </p:nvSpPr>
        <p:spPr>
          <a:xfrm>
            <a:off x="1005349" y="1933942"/>
            <a:ext cx="10596188" cy="4192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/>
              <a:t>BENIN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Population totale 13 352 864 (2022)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10,2% de la population salariés en 2021 soit 1 361 992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55 238 salariés pour 1313 Entreprises dans le privé en 2020, dont 24 497 salariés pour 231 Entreprises en ATL-LIT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20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u="sng" dirty="0"/>
              <a:t>Source :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le Rapport sur les Statistiques issues des interventions du MTFP en matière de Travail Année 2020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https://donnees.banquemondiale.org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6597B8-0CC2-9976-21B7-5BD4CFB68A23}"/>
              </a:ext>
            </a:extLst>
          </p:cNvPr>
          <p:cNvSpPr/>
          <p:nvPr/>
        </p:nvSpPr>
        <p:spPr>
          <a:xfrm>
            <a:off x="3685804" y="465911"/>
            <a:ext cx="4820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Taille du Marché</a:t>
            </a:r>
          </a:p>
        </p:txBody>
      </p:sp>
    </p:spTree>
    <p:extLst>
      <p:ext uri="{BB962C8B-B14F-4D97-AF65-F5344CB8AC3E}">
        <p14:creationId xmlns:p14="http://schemas.microsoft.com/office/powerpoint/2010/main" val="491183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9B75A-BABE-5760-9EDF-174510E28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CA41435-B259-C612-FC61-D6B52DB30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CEC92583-5A2D-0610-3F86-177619C8E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C8A34385-168F-8C44-0BA2-780801E70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2ED452A-D174-C298-DC1D-6819B02B7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385634" y="-5212385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FFC86A-DA70-9151-C205-B31771BD6207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ABF7373-233D-4347-19D0-C545C2446C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02167C0-8D98-3D1C-E2E9-D82DBD5AD2BB}"/>
              </a:ext>
            </a:extLst>
          </p:cNvPr>
          <p:cNvSpPr txBox="1"/>
          <p:nvPr/>
        </p:nvSpPr>
        <p:spPr>
          <a:xfrm>
            <a:off x="744912" y="2242876"/>
            <a:ext cx="10827544" cy="4093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/>
              <a:t>TOGO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Population totale 8 48 699 (2022)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22,3% de la population salariés en 2021, soit 1 361 992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100 000 salariés dans les secteur du service, de l’agriculture et de l’industrie en 2021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4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u="sng" dirty="0"/>
              <a:t>Source 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/>
              <a:t>https://perspective.usherbrooke.ca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/>
              <a:t>https://donnees.banquemondiale.org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57AB11-39D7-75B8-EDD5-5846692724ED}"/>
              </a:ext>
            </a:extLst>
          </p:cNvPr>
          <p:cNvSpPr/>
          <p:nvPr/>
        </p:nvSpPr>
        <p:spPr>
          <a:xfrm>
            <a:off x="3685804" y="465911"/>
            <a:ext cx="4820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Taille du Marché</a:t>
            </a:r>
          </a:p>
        </p:txBody>
      </p:sp>
    </p:spTree>
    <p:extLst>
      <p:ext uri="{BB962C8B-B14F-4D97-AF65-F5344CB8AC3E}">
        <p14:creationId xmlns:p14="http://schemas.microsoft.com/office/powerpoint/2010/main" val="3867524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8DB41-7F87-F69A-4EF9-6E9A68FB5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EDD5FB00-C84E-9F0F-637D-B69FAF5F7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FF23C81-E043-0161-8F9B-69AA5F5BA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F279D57-7A63-DA45-3039-20E1C4496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1A73E64F-1546-325A-AB91-FB02FADAC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3D987D-BA46-E14C-4D6A-17B10C9733A8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3CDF7A-4D8D-735A-780B-B3A36F6EB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857D67-BF7D-6DA0-EE24-1193FF254815}"/>
              </a:ext>
            </a:extLst>
          </p:cNvPr>
          <p:cNvSpPr/>
          <p:nvPr/>
        </p:nvSpPr>
        <p:spPr>
          <a:xfrm>
            <a:off x="4970533" y="2767281"/>
            <a:ext cx="22509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</p:spTree>
    <p:extLst>
      <p:ext uri="{BB962C8B-B14F-4D97-AF65-F5344CB8AC3E}">
        <p14:creationId xmlns:p14="http://schemas.microsoft.com/office/powerpoint/2010/main" val="3165392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C1106-E974-D01C-DB3E-C9F59D477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BB81DC5E-5876-4BB9-E212-4191B939D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B030AF8-5BFC-CBAF-F416-9C31C20CB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AA172EE0-56B0-FFF6-6693-6E6D16E90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5151FC08-1BF6-434A-41C5-22BD1D157C5A}"/>
              </a:ext>
            </a:extLst>
          </p:cNvPr>
          <p:cNvSpPr/>
          <p:nvPr/>
        </p:nvSpPr>
        <p:spPr>
          <a:xfrm>
            <a:off x="562464" y="1434309"/>
            <a:ext cx="4793394" cy="4793394"/>
          </a:xfrm>
          <a:prstGeom prst="ellipse">
            <a:avLst/>
          </a:prstGeom>
          <a:solidFill>
            <a:srgbClr val="2DA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8280A4E7-8EFF-F116-0D08-5A3CCB6C96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9B9B85-366F-2D24-BB96-8F2EB1FCFCF7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C20EA7-4F36-B217-E016-A2A58DFDD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19A0BD-8EC1-54AC-711C-1E8E3AC1A28A}"/>
              </a:ext>
            </a:extLst>
          </p:cNvPr>
          <p:cNvSpPr/>
          <p:nvPr/>
        </p:nvSpPr>
        <p:spPr>
          <a:xfrm>
            <a:off x="1625101" y="3538620"/>
            <a:ext cx="26711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Client</a:t>
            </a:r>
            <a:endParaRPr lang="fr-FR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34DD22-8B3D-B662-EA45-6063BD379B35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8D09D61-2BAF-F565-E8AB-0FD388617175}"/>
              </a:ext>
            </a:extLst>
          </p:cNvPr>
          <p:cNvSpPr/>
          <p:nvPr/>
        </p:nvSpPr>
        <p:spPr>
          <a:xfrm>
            <a:off x="6738918" y="1410431"/>
            <a:ext cx="4793394" cy="4793394"/>
          </a:xfrm>
          <a:prstGeom prst="ellipse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DFEF20-B44B-2956-F835-FFDA562E6490}"/>
              </a:ext>
            </a:extLst>
          </p:cNvPr>
          <p:cNvSpPr/>
          <p:nvPr/>
        </p:nvSpPr>
        <p:spPr>
          <a:xfrm>
            <a:off x="7477045" y="3606859"/>
            <a:ext cx="32785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Business</a:t>
            </a:r>
            <a:endParaRPr lang="fr-FR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0787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5A889-1036-A4DD-8AD0-DE6FA3645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582608C6-AB8D-B5F9-2485-0B3CE7DCB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41DF81E9-9099-84A5-FF5F-79E0449C0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A28708B1-A3A5-3044-F4E9-F78CEB394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93D95F71-16A3-B595-79E9-542EA42D2B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2A2CDF0-B6A9-0CE3-4FFF-FF6BE02690E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5FCC427-74B7-0260-50D5-19BC60B03D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1A8E970-222F-0AB4-9976-A327CC05AFD2}"/>
              </a:ext>
            </a:extLst>
          </p:cNvPr>
          <p:cNvSpPr/>
          <p:nvPr/>
        </p:nvSpPr>
        <p:spPr>
          <a:xfrm>
            <a:off x="509204" y="1427682"/>
            <a:ext cx="217482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Client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3301B5D-2B54-7221-CDDE-20EA43B9E917}"/>
              </a:ext>
            </a:extLst>
          </p:cNvPr>
          <p:cNvSpPr txBox="1"/>
          <p:nvPr/>
        </p:nvSpPr>
        <p:spPr>
          <a:xfrm>
            <a:off x="742938" y="2030869"/>
            <a:ext cx="10910972" cy="1454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profil des utilisateurs finaux de DOKUN s'adresse à des individus soucieux de leur gestion financière, cherchant une solution digitale complète et efficace pour optimiser leurs finances personnelles.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D86C60-4900-385F-6AEF-114BBB1343F2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</p:spTree>
    <p:extLst>
      <p:ext uri="{BB962C8B-B14F-4D97-AF65-F5344CB8AC3E}">
        <p14:creationId xmlns:p14="http://schemas.microsoft.com/office/powerpoint/2010/main" val="3506249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1A569-C5B1-D6E8-5650-F369AC81D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7AC0E6B9-E54D-6714-5B46-9E83FFA6A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73FAEE1-F57E-8E18-A903-15E578B36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40D30793-7436-48B4-8833-BFF9F52EA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FF9A420-BBE7-4914-9933-2E1D6FE29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64032E-130F-3DB3-BBF6-111427605384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AE7F884-7CA9-C214-A063-501B9E03B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EF1B855-6F17-E2E3-5A1A-93D170D8A3BE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E813C55-1D09-F625-BF7F-94CD45C71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832159"/>
              </p:ext>
            </p:extLst>
          </p:nvPr>
        </p:nvGraphicFramePr>
        <p:xfrm>
          <a:off x="287675" y="1558382"/>
          <a:ext cx="11553832" cy="46699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1002">
                  <a:extLst>
                    <a:ext uri="{9D8B030D-6E8A-4147-A177-3AD203B41FA5}">
                      <a16:colId xmlns:a16="http://schemas.microsoft.com/office/drawing/2014/main" val="1434690351"/>
                    </a:ext>
                  </a:extLst>
                </a:gridCol>
                <a:gridCol w="596726">
                  <a:extLst>
                    <a:ext uri="{9D8B030D-6E8A-4147-A177-3AD203B41FA5}">
                      <a16:colId xmlns:a16="http://schemas.microsoft.com/office/drawing/2014/main" val="3005182256"/>
                    </a:ext>
                  </a:extLst>
                </a:gridCol>
                <a:gridCol w="942826">
                  <a:extLst>
                    <a:ext uri="{9D8B030D-6E8A-4147-A177-3AD203B41FA5}">
                      <a16:colId xmlns:a16="http://schemas.microsoft.com/office/drawing/2014/main" val="3323302022"/>
                    </a:ext>
                  </a:extLst>
                </a:gridCol>
                <a:gridCol w="804087">
                  <a:extLst>
                    <a:ext uri="{9D8B030D-6E8A-4147-A177-3AD203B41FA5}">
                      <a16:colId xmlns:a16="http://schemas.microsoft.com/office/drawing/2014/main" val="1623611031"/>
                    </a:ext>
                  </a:extLst>
                </a:gridCol>
                <a:gridCol w="1195891">
                  <a:extLst>
                    <a:ext uri="{9D8B030D-6E8A-4147-A177-3AD203B41FA5}">
                      <a16:colId xmlns:a16="http://schemas.microsoft.com/office/drawing/2014/main" val="956050408"/>
                    </a:ext>
                  </a:extLst>
                </a:gridCol>
                <a:gridCol w="1458018">
                  <a:extLst>
                    <a:ext uri="{9D8B030D-6E8A-4147-A177-3AD203B41FA5}">
                      <a16:colId xmlns:a16="http://schemas.microsoft.com/office/drawing/2014/main" val="3878918290"/>
                    </a:ext>
                  </a:extLst>
                </a:gridCol>
                <a:gridCol w="1127886">
                  <a:extLst>
                    <a:ext uri="{9D8B030D-6E8A-4147-A177-3AD203B41FA5}">
                      <a16:colId xmlns:a16="http://schemas.microsoft.com/office/drawing/2014/main" val="878853414"/>
                    </a:ext>
                  </a:extLst>
                </a:gridCol>
                <a:gridCol w="1075928">
                  <a:extLst>
                    <a:ext uri="{9D8B030D-6E8A-4147-A177-3AD203B41FA5}">
                      <a16:colId xmlns:a16="http://schemas.microsoft.com/office/drawing/2014/main" val="2823591412"/>
                    </a:ext>
                  </a:extLst>
                </a:gridCol>
                <a:gridCol w="1223008">
                  <a:extLst>
                    <a:ext uri="{9D8B030D-6E8A-4147-A177-3AD203B41FA5}">
                      <a16:colId xmlns:a16="http://schemas.microsoft.com/office/drawing/2014/main" val="1169616727"/>
                    </a:ext>
                  </a:extLst>
                </a:gridCol>
                <a:gridCol w="1898460">
                  <a:extLst>
                    <a:ext uri="{9D8B030D-6E8A-4147-A177-3AD203B41FA5}">
                      <a16:colId xmlns:a16="http://schemas.microsoft.com/office/drawing/2014/main" val="35481545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Profil de l'Utilisateur Final de DOKOUN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Âge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Niveau d'Éducation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Revenu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Centre d'Intérêt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Défis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Processus d'Achat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Critère de Décision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Médias Sociaux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Problème à Résoudre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7453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Jeunes Professionnels Actifs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25-35 ans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Baccalauréat ou plus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Moyen à Élevé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Gestion Financière, Investissement, Épargne, Création de Richesse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Gérer un budget limité, Planifier pour l'avenir, Optimiser les dépenses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Recherche en ligne, Recommandations de pairs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Avis sur les réseaux sociaux, Blogs Financiers, Sites Web Spécialisés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Suivi des dépenses, Planification budgétaire, Épargne pour les objectifs financiers, Optimisation des revenus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Inquiétudes sur la Sécurité Financière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Besoin de Structuration Financière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Manque de Visibilité Financière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5404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299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D7524-6765-3343-1D9E-490AE28A2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66CE203E-BA6C-B5AE-B6BF-4104CA599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8F4816DD-A116-EE17-4ED1-3187E0399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F40EDF59-9915-5897-A797-33DD7AC0B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9D485CED-55FD-7D9D-7D5D-5E9ADBA43A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6E73582-F94B-F5AD-9FB5-AA90FE5E6E5A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DCACBAD-3978-4126-2F19-F302B0C123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44FE3C0-76C5-6294-230E-4747010A5164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89BDB61-68F8-FB8A-FF26-B59127661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151727"/>
              </p:ext>
            </p:extLst>
          </p:nvPr>
        </p:nvGraphicFramePr>
        <p:xfrm>
          <a:off x="319084" y="1656215"/>
          <a:ext cx="11553832" cy="40829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1002">
                  <a:extLst>
                    <a:ext uri="{9D8B030D-6E8A-4147-A177-3AD203B41FA5}">
                      <a16:colId xmlns:a16="http://schemas.microsoft.com/office/drawing/2014/main" val="1823599334"/>
                    </a:ext>
                  </a:extLst>
                </a:gridCol>
                <a:gridCol w="851920">
                  <a:extLst>
                    <a:ext uri="{9D8B030D-6E8A-4147-A177-3AD203B41FA5}">
                      <a16:colId xmlns:a16="http://schemas.microsoft.com/office/drawing/2014/main" val="1892706098"/>
                    </a:ext>
                  </a:extLst>
                </a:gridCol>
                <a:gridCol w="805218">
                  <a:extLst>
                    <a:ext uri="{9D8B030D-6E8A-4147-A177-3AD203B41FA5}">
                      <a16:colId xmlns:a16="http://schemas.microsoft.com/office/drawing/2014/main" val="2266917424"/>
                    </a:ext>
                  </a:extLst>
                </a:gridCol>
                <a:gridCol w="818866">
                  <a:extLst>
                    <a:ext uri="{9D8B030D-6E8A-4147-A177-3AD203B41FA5}">
                      <a16:colId xmlns:a16="http://schemas.microsoft.com/office/drawing/2014/main" val="834523205"/>
                    </a:ext>
                  </a:extLst>
                </a:gridCol>
                <a:gridCol w="1063526">
                  <a:extLst>
                    <a:ext uri="{9D8B030D-6E8A-4147-A177-3AD203B41FA5}">
                      <a16:colId xmlns:a16="http://schemas.microsoft.com/office/drawing/2014/main" val="3107875667"/>
                    </a:ext>
                  </a:extLst>
                </a:gridCol>
                <a:gridCol w="1458018">
                  <a:extLst>
                    <a:ext uri="{9D8B030D-6E8A-4147-A177-3AD203B41FA5}">
                      <a16:colId xmlns:a16="http://schemas.microsoft.com/office/drawing/2014/main" val="4287763021"/>
                    </a:ext>
                  </a:extLst>
                </a:gridCol>
                <a:gridCol w="1127886">
                  <a:extLst>
                    <a:ext uri="{9D8B030D-6E8A-4147-A177-3AD203B41FA5}">
                      <a16:colId xmlns:a16="http://schemas.microsoft.com/office/drawing/2014/main" val="2121223640"/>
                    </a:ext>
                  </a:extLst>
                </a:gridCol>
                <a:gridCol w="1075928">
                  <a:extLst>
                    <a:ext uri="{9D8B030D-6E8A-4147-A177-3AD203B41FA5}">
                      <a16:colId xmlns:a16="http://schemas.microsoft.com/office/drawing/2014/main" val="222824207"/>
                    </a:ext>
                  </a:extLst>
                </a:gridCol>
                <a:gridCol w="1347895">
                  <a:extLst>
                    <a:ext uri="{9D8B030D-6E8A-4147-A177-3AD203B41FA5}">
                      <a16:colId xmlns:a16="http://schemas.microsoft.com/office/drawing/2014/main" val="2875196454"/>
                    </a:ext>
                  </a:extLst>
                </a:gridCol>
                <a:gridCol w="1773573">
                  <a:extLst>
                    <a:ext uri="{9D8B030D-6E8A-4147-A177-3AD203B41FA5}">
                      <a16:colId xmlns:a16="http://schemas.microsoft.com/office/drawing/2014/main" val="34298591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Profil de l'Utilisateur Final de DOKOUN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Âge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Niveau d'Éducation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Revenu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Centre d'Intérêt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Défis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Processus d'Achat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Critère de Décision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Médias Sociaux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Problème à Résoudre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2040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Familles à Revenu Moyen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35-50 ans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Baccalauréat ou plus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Moyen à Élevé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Gestion Familiale, Épargne pour l'Éducation et les Vacances, Planification de la Retraite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Gestion des finances familiales, Épargner pour les besoins futurs, Optimiser le budget familial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Recherche en ligne, Recommandations de pairs, Conseils d'experts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Forums de Parents, Blogs Familiaux, Sites Web de Conseils Financiers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Gestion des dépenses familiales, Suivi des économies, Planification pour les besoins futurs de la famille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Inquiétudes sur la Sécurité Financière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Besoin de Structuration Financière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Manque de Visibilité Financière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458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4938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8B36A-FF9A-D856-C707-7F12DD0B3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0A59BC0D-EEE1-81C3-9C1C-AB27710F5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68C9EF7-1A6A-8D66-7C3E-7745E3F4E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D73CEC6-4BB1-FFCA-1600-018919139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88953086-D779-55CA-7E46-9B5B1F429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09AF69-D876-A02D-3187-ABA8148DAD3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CE8B86-DCFA-DFA6-CC7C-769E3FB117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056CE2-4F88-7DDF-DCC6-151A2CC465EE}"/>
              </a:ext>
            </a:extLst>
          </p:cNvPr>
          <p:cNvSpPr/>
          <p:nvPr/>
        </p:nvSpPr>
        <p:spPr>
          <a:xfrm>
            <a:off x="542925" y="1361123"/>
            <a:ext cx="64746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Business (Or / Argent / Bronze)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440351-CF7D-5F70-B176-B92B03D5EC92}"/>
              </a:ext>
            </a:extLst>
          </p:cNvPr>
          <p:cNvSpPr txBox="1"/>
          <p:nvPr/>
        </p:nvSpPr>
        <p:spPr>
          <a:xfrm>
            <a:off x="884321" y="2222261"/>
            <a:ext cx="10229862" cy="406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profil des Business</a:t>
            </a:r>
            <a:r>
              <a:rPr lang="fr-F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HUB pour la vente</a:t>
            </a:r>
            <a:r>
              <a:rPr lang="fr-F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DOKUN s'adresse à des organisations et institution financière </a:t>
            </a:r>
            <a:r>
              <a:rPr lang="fr-FR" sz="2800" dirty="0"/>
              <a:t>offrant des avantages liés à la gestion financière auprès de leurs employés ou membres.</a:t>
            </a:r>
            <a:br>
              <a:rPr lang="fr-FR" sz="2800" dirty="0"/>
            </a:br>
            <a:br>
              <a:rPr lang="fr-FR" sz="2800" dirty="0"/>
            </a:br>
            <a:r>
              <a:rPr lang="fr-FR" sz="2800" dirty="0"/>
              <a:t>Classé en Or, Argent et Bronze pour estimer le potentiel de CA</a:t>
            </a:r>
            <a:endParaRPr lang="fr-F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=&gt; Potentiel client 300+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Argent =&gt; Potentiel client 100+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Bronze =&gt; Potentiel client 50+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DE982B-99CA-6E0C-1F8A-D883F58CA6FA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</p:spTree>
    <p:extLst>
      <p:ext uri="{BB962C8B-B14F-4D97-AF65-F5344CB8AC3E}">
        <p14:creationId xmlns:p14="http://schemas.microsoft.com/office/powerpoint/2010/main" val="3432152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816B-A7A4-A6CC-8C0B-210FF570E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BBC0C38-855A-D3E4-4B1E-1904FFBC9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C328A0FB-F13F-A4D8-7D20-23E8CC25A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CB96B3EC-B7B5-4F40-70B2-7BAC0D62C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519ECFBD-A2D8-78C1-B67A-D97CBEE92F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795239-63DA-5E01-2F5B-516587F32F6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236AEA9-E851-BA4D-0F33-5E4588D169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9E4DB85-29D2-763C-ADAB-CC85BAF4B800}"/>
              </a:ext>
            </a:extLst>
          </p:cNvPr>
          <p:cNvSpPr/>
          <p:nvPr/>
        </p:nvSpPr>
        <p:spPr>
          <a:xfrm>
            <a:off x="542925" y="1361123"/>
            <a:ext cx="64746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Business (Or / Argent / Bronze)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CB1805-3A30-8975-A62D-C914E0343928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A88AF42-043B-62FA-59D2-24040BF5D3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134730"/>
              </p:ext>
            </p:extLst>
          </p:nvPr>
        </p:nvGraphicFramePr>
        <p:xfrm>
          <a:off x="201528" y="2083332"/>
          <a:ext cx="11707104" cy="3884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1184">
                  <a:extLst>
                    <a:ext uri="{9D8B030D-6E8A-4147-A177-3AD203B41FA5}">
                      <a16:colId xmlns:a16="http://schemas.microsoft.com/office/drawing/2014/main" val="3231813757"/>
                    </a:ext>
                  </a:extLst>
                </a:gridCol>
                <a:gridCol w="1951184">
                  <a:extLst>
                    <a:ext uri="{9D8B030D-6E8A-4147-A177-3AD203B41FA5}">
                      <a16:colId xmlns:a16="http://schemas.microsoft.com/office/drawing/2014/main" val="2339239240"/>
                    </a:ext>
                  </a:extLst>
                </a:gridCol>
                <a:gridCol w="1951184">
                  <a:extLst>
                    <a:ext uri="{9D8B030D-6E8A-4147-A177-3AD203B41FA5}">
                      <a16:colId xmlns:a16="http://schemas.microsoft.com/office/drawing/2014/main" val="666180928"/>
                    </a:ext>
                  </a:extLst>
                </a:gridCol>
                <a:gridCol w="1951184">
                  <a:extLst>
                    <a:ext uri="{9D8B030D-6E8A-4147-A177-3AD203B41FA5}">
                      <a16:colId xmlns:a16="http://schemas.microsoft.com/office/drawing/2014/main" val="104830648"/>
                    </a:ext>
                  </a:extLst>
                </a:gridCol>
                <a:gridCol w="1951184">
                  <a:extLst>
                    <a:ext uri="{9D8B030D-6E8A-4147-A177-3AD203B41FA5}">
                      <a16:colId xmlns:a16="http://schemas.microsoft.com/office/drawing/2014/main" val="1497574549"/>
                    </a:ext>
                  </a:extLst>
                </a:gridCol>
                <a:gridCol w="1951184">
                  <a:extLst>
                    <a:ext uri="{9D8B030D-6E8A-4147-A177-3AD203B41FA5}">
                      <a16:colId xmlns:a16="http://schemas.microsoft.com/office/drawing/2014/main" val="33168540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Profil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Taille de l'Entreprise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Secteur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Localisation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Profil du Contact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Besoins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2753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Coopératives ou Association de Crédit et de </a:t>
                      </a:r>
                      <a:r>
                        <a:rPr lang="fr-FR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Prêts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Petites à Moyennes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Services Financiers, </a:t>
                      </a:r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Crédit et Prêt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Principalement en zone urbaine et semi-urbaine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Responsable du Développement Commercial ou Directeur des Services Financiers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Recherche des outils de gestion financière personnalisée pour </a:t>
                      </a:r>
                      <a:r>
                        <a:rPr lang="fr-FR" sz="20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accompagner leurs membres dans la gestion de leurs prêts et crédits.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9394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134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F03D1-D532-84CF-EB84-BB2E8A443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28CEDCC2-6E11-7ADA-FFA5-AD71885AE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3A11B86-909D-110D-0026-F1F90B17D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1CB7C503-DC3D-A33A-463A-B11B80C22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92E8544E-1F95-2653-FC9B-0CD5AF2CD1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95AEF22-F4F8-B885-3534-4A40066495BB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80022D0-5546-02CC-6F13-8D1AFFF483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CF8464-AD5B-115E-0AA8-755B8FB745DA}"/>
              </a:ext>
            </a:extLst>
          </p:cNvPr>
          <p:cNvSpPr/>
          <p:nvPr/>
        </p:nvSpPr>
        <p:spPr>
          <a:xfrm>
            <a:off x="542925" y="1361123"/>
            <a:ext cx="64746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Business (Or / Argent / Bronze)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D8FE6C-23D9-828D-FBB7-501BB7AE7CCB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37DB576-A12E-BFC3-C1F9-A402654F5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24188"/>
              </p:ext>
            </p:extLst>
          </p:nvPr>
        </p:nvGraphicFramePr>
        <p:xfrm>
          <a:off x="320551" y="2413436"/>
          <a:ext cx="11488080" cy="29062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4680">
                  <a:extLst>
                    <a:ext uri="{9D8B030D-6E8A-4147-A177-3AD203B41FA5}">
                      <a16:colId xmlns:a16="http://schemas.microsoft.com/office/drawing/2014/main" val="925735951"/>
                    </a:ext>
                  </a:extLst>
                </a:gridCol>
                <a:gridCol w="1914680">
                  <a:extLst>
                    <a:ext uri="{9D8B030D-6E8A-4147-A177-3AD203B41FA5}">
                      <a16:colId xmlns:a16="http://schemas.microsoft.com/office/drawing/2014/main" val="2940139403"/>
                    </a:ext>
                  </a:extLst>
                </a:gridCol>
                <a:gridCol w="1914680">
                  <a:extLst>
                    <a:ext uri="{9D8B030D-6E8A-4147-A177-3AD203B41FA5}">
                      <a16:colId xmlns:a16="http://schemas.microsoft.com/office/drawing/2014/main" val="4129214073"/>
                    </a:ext>
                  </a:extLst>
                </a:gridCol>
                <a:gridCol w="1914680">
                  <a:extLst>
                    <a:ext uri="{9D8B030D-6E8A-4147-A177-3AD203B41FA5}">
                      <a16:colId xmlns:a16="http://schemas.microsoft.com/office/drawing/2014/main" val="3937389917"/>
                    </a:ext>
                  </a:extLst>
                </a:gridCol>
                <a:gridCol w="1914680">
                  <a:extLst>
                    <a:ext uri="{9D8B030D-6E8A-4147-A177-3AD203B41FA5}">
                      <a16:colId xmlns:a16="http://schemas.microsoft.com/office/drawing/2014/main" val="2225828657"/>
                    </a:ext>
                  </a:extLst>
                </a:gridCol>
                <a:gridCol w="1914680">
                  <a:extLst>
                    <a:ext uri="{9D8B030D-6E8A-4147-A177-3AD203B41FA5}">
                      <a16:colId xmlns:a16="http://schemas.microsoft.com/office/drawing/2014/main" val="6528823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Profil 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Taille de l'Entreprise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Secteur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Localisation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Profil du Contact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Besoins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03141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Institutions de Microfinance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Petites à Moyennes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Services Financiers, Microfinance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Principalement en zone urbaines et semi-urbaine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Responsable du Développement des Produits ou Directeur Général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Solutions abordables et accessibles pour leurs clients à faible revenu afin d’améliorer leurs finances.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6068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144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34C9F-9934-416F-D1AA-1C4E3B211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BFFD3F5-9FE2-B935-15C2-79AF748EC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4D7974B-0520-035A-224D-D99F95980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B58F532C-2438-7D15-54A0-42D200754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B1F0A3C9-55E5-1459-7BAF-2692FB50B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73BBE6C-611E-80D8-E8D6-716B8DCBC05D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05390D5-1D67-1944-0886-31BBA559E4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64EC67-9F20-56D4-C606-18CDB8EC4213}"/>
              </a:ext>
            </a:extLst>
          </p:cNvPr>
          <p:cNvSpPr/>
          <p:nvPr/>
        </p:nvSpPr>
        <p:spPr>
          <a:xfrm>
            <a:off x="542925" y="1361123"/>
            <a:ext cx="64746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Business (Or / Argent / Bronze)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5D01D7-13F1-B543-83F3-EFC075672B21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A07CD77-EE7B-06DF-10CC-941F92CA79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964721"/>
              </p:ext>
            </p:extLst>
          </p:nvPr>
        </p:nvGraphicFramePr>
        <p:xfrm>
          <a:off x="320551" y="2413436"/>
          <a:ext cx="11488080" cy="32324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4680">
                  <a:extLst>
                    <a:ext uri="{9D8B030D-6E8A-4147-A177-3AD203B41FA5}">
                      <a16:colId xmlns:a16="http://schemas.microsoft.com/office/drawing/2014/main" val="925735951"/>
                    </a:ext>
                  </a:extLst>
                </a:gridCol>
                <a:gridCol w="1914680">
                  <a:extLst>
                    <a:ext uri="{9D8B030D-6E8A-4147-A177-3AD203B41FA5}">
                      <a16:colId xmlns:a16="http://schemas.microsoft.com/office/drawing/2014/main" val="2940139403"/>
                    </a:ext>
                  </a:extLst>
                </a:gridCol>
                <a:gridCol w="1914680">
                  <a:extLst>
                    <a:ext uri="{9D8B030D-6E8A-4147-A177-3AD203B41FA5}">
                      <a16:colId xmlns:a16="http://schemas.microsoft.com/office/drawing/2014/main" val="4129214073"/>
                    </a:ext>
                  </a:extLst>
                </a:gridCol>
                <a:gridCol w="1914680">
                  <a:extLst>
                    <a:ext uri="{9D8B030D-6E8A-4147-A177-3AD203B41FA5}">
                      <a16:colId xmlns:a16="http://schemas.microsoft.com/office/drawing/2014/main" val="3937389917"/>
                    </a:ext>
                  </a:extLst>
                </a:gridCol>
                <a:gridCol w="1914680">
                  <a:extLst>
                    <a:ext uri="{9D8B030D-6E8A-4147-A177-3AD203B41FA5}">
                      <a16:colId xmlns:a16="http://schemas.microsoft.com/office/drawing/2014/main" val="2225828657"/>
                    </a:ext>
                  </a:extLst>
                </a:gridCol>
                <a:gridCol w="1914680">
                  <a:extLst>
                    <a:ext uri="{9D8B030D-6E8A-4147-A177-3AD203B41FA5}">
                      <a16:colId xmlns:a16="http://schemas.microsoft.com/office/drawing/2014/main" val="6528823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Profil 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Taille de l'Entreprise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Secteur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Localisation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Profil du Contact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Besoins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03141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Entreprise de la place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Moyennes à Grandes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Divers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Principalement en zone urbaines et semi-urbaine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Responsable des Ressources Humaines ou Directeur Général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Recherche des outils de gestion financière personnalisée pour leur collaborateur afin d’améliorer leurs finances.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60689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400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38E27-A459-FC69-7876-D975781FF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E9FD4909-8A39-681E-FA80-E55F8E654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D16C5E9E-FFE3-E6F0-E130-5FF334978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4C4349E0-71F2-08E3-BBE2-1291E325F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0A67F354-DCCE-362F-A3CD-22BCC4991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7DD048-D563-A858-0003-34FF87C6A0D1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2EAD85A-D696-D3BA-4B7E-5A9F829C21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611083-EAFD-BB09-6D40-B6BF81E8B026}"/>
              </a:ext>
            </a:extLst>
          </p:cNvPr>
          <p:cNvSpPr/>
          <p:nvPr/>
        </p:nvSpPr>
        <p:spPr>
          <a:xfrm>
            <a:off x="542925" y="1361123"/>
            <a:ext cx="64746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Business (Or / Argent / Bronze)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E72C68-AC11-8C6D-8C61-A7BDA678C50D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2BB68A-0823-D7B2-A4E2-B574CED36580}"/>
              </a:ext>
            </a:extLst>
          </p:cNvPr>
          <p:cNvSpPr txBox="1"/>
          <p:nvPr/>
        </p:nvSpPr>
        <p:spPr>
          <a:xfrm>
            <a:off x="884321" y="2278250"/>
            <a:ext cx="457604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dirty="0"/>
              <a:t>Profil du Contact 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Nom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Titre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Département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Adresse Email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Numéro de Téléphone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Profil LinkedIn</a:t>
            </a:r>
          </a:p>
        </p:txBody>
      </p:sp>
    </p:spTree>
    <p:extLst>
      <p:ext uri="{BB962C8B-B14F-4D97-AF65-F5344CB8AC3E}">
        <p14:creationId xmlns:p14="http://schemas.microsoft.com/office/powerpoint/2010/main" val="1398769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134D7-FA6B-E374-AC26-07F18597D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D70E5B6B-3D8C-F6BE-4CE7-5DDE86CB5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43FDC831-8B3D-5B00-B899-A34804880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04D7D45-BD41-CA36-79E4-DB416E338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416A2EC9-C82B-53B3-312B-0DC76773F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103E088-EF7C-941B-B4A1-F4D23B7A8B46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4407D5-59E9-F425-6B3F-A008F5FAAB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C2C0B0E-E570-AE6D-2BA8-2BE670F34527}"/>
              </a:ext>
            </a:extLst>
          </p:cNvPr>
          <p:cNvSpPr/>
          <p:nvPr/>
        </p:nvSpPr>
        <p:spPr>
          <a:xfrm>
            <a:off x="542925" y="1361123"/>
            <a:ext cx="64746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Business (Or / Argent / Bronze)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EAC776-A186-9594-94A2-4100EC01A73D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F818A58-5201-1EDB-4F95-0C2546AA7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697064"/>
              </p:ext>
            </p:extLst>
          </p:nvPr>
        </p:nvGraphicFramePr>
        <p:xfrm>
          <a:off x="287067" y="1389241"/>
          <a:ext cx="11555047" cy="4863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4169">
                  <a:extLst>
                    <a:ext uri="{9D8B030D-6E8A-4147-A177-3AD203B41FA5}">
                      <a16:colId xmlns:a16="http://schemas.microsoft.com/office/drawing/2014/main" val="3184543400"/>
                    </a:ext>
                  </a:extLst>
                </a:gridCol>
                <a:gridCol w="1102329">
                  <a:extLst>
                    <a:ext uri="{9D8B030D-6E8A-4147-A177-3AD203B41FA5}">
                      <a16:colId xmlns:a16="http://schemas.microsoft.com/office/drawing/2014/main" val="182025503"/>
                    </a:ext>
                  </a:extLst>
                </a:gridCol>
                <a:gridCol w="1345914">
                  <a:extLst>
                    <a:ext uri="{9D8B030D-6E8A-4147-A177-3AD203B41FA5}">
                      <a16:colId xmlns:a16="http://schemas.microsoft.com/office/drawing/2014/main" val="543494405"/>
                    </a:ext>
                  </a:extLst>
                </a:gridCol>
                <a:gridCol w="1138660">
                  <a:extLst>
                    <a:ext uri="{9D8B030D-6E8A-4147-A177-3AD203B41FA5}">
                      <a16:colId xmlns:a16="http://schemas.microsoft.com/office/drawing/2014/main" val="3434650356"/>
                    </a:ext>
                  </a:extLst>
                </a:gridCol>
                <a:gridCol w="1364080">
                  <a:extLst>
                    <a:ext uri="{9D8B030D-6E8A-4147-A177-3AD203B41FA5}">
                      <a16:colId xmlns:a16="http://schemas.microsoft.com/office/drawing/2014/main" val="1200870645"/>
                    </a:ext>
                  </a:extLst>
                </a:gridCol>
                <a:gridCol w="1399586">
                  <a:extLst>
                    <a:ext uri="{9D8B030D-6E8A-4147-A177-3AD203B41FA5}">
                      <a16:colId xmlns:a16="http://schemas.microsoft.com/office/drawing/2014/main" val="1217863977"/>
                    </a:ext>
                  </a:extLst>
                </a:gridCol>
                <a:gridCol w="1318666">
                  <a:extLst>
                    <a:ext uri="{9D8B030D-6E8A-4147-A177-3AD203B41FA5}">
                      <a16:colId xmlns:a16="http://schemas.microsoft.com/office/drawing/2014/main" val="895978135"/>
                    </a:ext>
                  </a:extLst>
                </a:gridCol>
                <a:gridCol w="1213800">
                  <a:extLst>
                    <a:ext uri="{9D8B030D-6E8A-4147-A177-3AD203B41FA5}">
                      <a16:colId xmlns:a16="http://schemas.microsoft.com/office/drawing/2014/main" val="2394271402"/>
                    </a:ext>
                  </a:extLst>
                </a:gridCol>
                <a:gridCol w="1407843">
                  <a:extLst>
                    <a:ext uri="{9D8B030D-6E8A-4147-A177-3AD203B41FA5}">
                      <a16:colId xmlns:a16="http://schemas.microsoft.com/office/drawing/2014/main" val="22509572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sz="20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Titre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Responsabilités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Niveau d'Expérience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Canaux de Communication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Préoccupations Professionnelles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Objectifs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Défis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Besoins d'Information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90816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Jeunes Professionnels Actifs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Responsable des Ressources Humaines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Gestion du Personnel, Programmes de Bien-être, Avantages Sociaux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5-10 ans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Email, Téléphone, LinkedIn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Bien-être des Employés, Productivité, Réduction du Turnover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Améliorer la Qualité de Vie des Employés, Réduire les Coûts, Promouvoir un Environnement de Travail Sain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Recrutement et Rétention des Talents, Gestion des Avantages Sociaux, Budget Limité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Solutions RH Innovantes, Programmes de Bien-être, Stratégies de </a:t>
                      </a:r>
                      <a:r>
                        <a:rPr lang="fr-FR" sz="2000" kern="100" dirty="0" err="1">
                          <a:effectLst/>
                        </a:rPr>
                        <a:t>Retention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2843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81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799E-599D-3257-D6A4-61A27369C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05D55E02-F07A-2B1F-27CF-461149676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B309FE9-A44E-207D-149B-E9587D1E4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1C4E7E8-2793-D416-057E-9C30C1C17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74A0C31-3E6F-45D7-2C33-240F4057A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8489FB-55B3-2F01-B096-BB09B8618C79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086B9E5-B18D-46DC-CC0F-92AECE3DCF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E97263-A5BA-C0FC-2117-A9B38654F35F}"/>
              </a:ext>
            </a:extLst>
          </p:cNvPr>
          <p:cNvSpPr/>
          <p:nvPr/>
        </p:nvSpPr>
        <p:spPr>
          <a:xfrm>
            <a:off x="4120727" y="2967335"/>
            <a:ext cx="388773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</a:t>
            </a:r>
          </a:p>
        </p:txBody>
      </p:sp>
    </p:spTree>
    <p:extLst>
      <p:ext uri="{BB962C8B-B14F-4D97-AF65-F5344CB8AC3E}">
        <p14:creationId xmlns:p14="http://schemas.microsoft.com/office/powerpoint/2010/main" val="2818187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B7CBC-7311-3445-2133-1125713A3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294AD837-C02C-749F-D724-F2AD6F1AC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608F1222-C903-086A-E183-E7DDC7CEE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A149A346-1751-1797-2A39-1D4435767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D98A35D-22C3-D4E9-48DC-C599377A22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3F0DD8-C1D2-43B0-63ED-A9EF309DF47A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BE1A76-45F7-EED2-68E4-F5B1185CB8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005CE0-55AC-5940-BADB-F0D1AF566658}"/>
              </a:ext>
            </a:extLst>
          </p:cNvPr>
          <p:cNvSpPr/>
          <p:nvPr/>
        </p:nvSpPr>
        <p:spPr>
          <a:xfrm>
            <a:off x="3794495" y="465911"/>
            <a:ext cx="46030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 B-to-C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BBC6F2-9198-039D-CD39-79A2DB3720BE}"/>
              </a:ext>
            </a:extLst>
          </p:cNvPr>
          <p:cNvSpPr/>
          <p:nvPr/>
        </p:nvSpPr>
        <p:spPr>
          <a:xfrm>
            <a:off x="1081087" y="2393719"/>
            <a:ext cx="10163773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0" cap="none" spc="0" dirty="0">
                <a:ln w="0"/>
                <a:solidFill>
                  <a:schemeClr val="tx1"/>
                </a:solidFill>
              </a:rPr>
              <a:t>Marketing d’affiliation : partenariat </a:t>
            </a:r>
            <a:r>
              <a:rPr lang="fr-FR" sz="2800" b="0" i="0" dirty="0">
                <a:effectLst/>
              </a:rPr>
              <a:t>avec des influenceurs financiers ou des blogueurs spécialisés dans la gestion financière personnelle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0" cap="none" spc="0" dirty="0">
                <a:ln w="0"/>
                <a:solidFill>
                  <a:schemeClr val="tx1"/>
                </a:solidFill>
              </a:rPr>
              <a:t>Customisation des pages de téléchargement de DOKOUN sur le visuel et le référencement</a:t>
            </a:r>
            <a:endParaRPr lang="fr-FR" sz="2800" b="0" cap="none" spc="0" dirty="0">
              <a:ln w="0"/>
            </a:endParaRPr>
          </a:p>
        </p:txBody>
      </p:sp>
    </p:spTree>
    <p:extLst>
      <p:ext uri="{BB962C8B-B14F-4D97-AF65-F5344CB8AC3E}">
        <p14:creationId xmlns:p14="http://schemas.microsoft.com/office/powerpoint/2010/main" val="1603160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E01B-EC37-0259-8DD5-55448BAAD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78CD077-AE56-6E50-6ED1-A3DD2D6D3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808DF11B-2D6D-A34B-D932-D254B3B9A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A7B5CE8F-82C0-4597-8217-4D86DBE87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3245B52-FDFA-F1E0-C4DA-D1CBAC5ED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5B7876D-A104-F922-7608-07D4CD1A4007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7335692-FB1F-5794-F89B-B76E86DA8F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601220-8B77-96E5-C0D9-6D64B43BB2E9}"/>
              </a:ext>
            </a:extLst>
          </p:cNvPr>
          <p:cNvSpPr/>
          <p:nvPr/>
        </p:nvSpPr>
        <p:spPr>
          <a:xfrm>
            <a:off x="3794495" y="465911"/>
            <a:ext cx="46030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 B-to-C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545B55-52C0-C243-D339-10F99A60C725}"/>
              </a:ext>
            </a:extLst>
          </p:cNvPr>
          <p:cNvSpPr txBox="1"/>
          <p:nvPr/>
        </p:nvSpPr>
        <p:spPr>
          <a:xfrm>
            <a:off x="1171604" y="2355630"/>
            <a:ext cx="101637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Sur les réseaux sociaux, travailler sur un storytelling autour des habitudes adoptées pour devenir stable financièrement. </a:t>
            </a:r>
          </a:p>
        </p:txBody>
      </p:sp>
    </p:spTree>
    <p:extLst>
      <p:ext uri="{BB962C8B-B14F-4D97-AF65-F5344CB8AC3E}">
        <p14:creationId xmlns:p14="http://schemas.microsoft.com/office/powerpoint/2010/main" val="1622894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E0103-156E-58C5-DBCF-329F955D1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29BD4A1E-E49B-3879-38C0-1EB844797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EFAF75E0-1863-D83D-E3D5-70E1AD191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1E49C43E-4055-9F87-F1D5-5B14571C4B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0583443C-C5E0-257E-023A-BE48D7A45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CD2203-5817-B767-93A6-E2F9727FE6B1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71CE9-A8BE-2543-55D0-782103D7D9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419CE0-89E7-6F48-1404-F7BAB32791B8}"/>
              </a:ext>
            </a:extLst>
          </p:cNvPr>
          <p:cNvSpPr/>
          <p:nvPr/>
        </p:nvSpPr>
        <p:spPr>
          <a:xfrm>
            <a:off x="3790483" y="465911"/>
            <a:ext cx="46110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 B-to-B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95C8BF8-F5BD-7640-1591-F4BDF6187F5E}"/>
              </a:ext>
            </a:extLst>
          </p:cNvPr>
          <p:cNvSpPr txBox="1"/>
          <p:nvPr/>
        </p:nvSpPr>
        <p:spPr>
          <a:xfrm>
            <a:off x="894374" y="2153180"/>
            <a:ext cx="1016377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Partenariats avec institutions financières pour :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fr-FR" sz="2800" dirty="0"/>
              <a:t>Intégrer DOKOUN dans leurs services existants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fr-FR" sz="2800" dirty="0"/>
              <a:t>Offrir des promotions spéciales aux clients de ces institutions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Proposition de vente en marque blanche pour un minimum de 5 000 licence acheté</a:t>
            </a:r>
          </a:p>
        </p:txBody>
      </p:sp>
    </p:spTree>
    <p:extLst>
      <p:ext uri="{BB962C8B-B14F-4D97-AF65-F5344CB8AC3E}">
        <p14:creationId xmlns:p14="http://schemas.microsoft.com/office/powerpoint/2010/main" val="1358795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B37DF-0E67-360A-E9C6-CB36ACC91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368724FD-34D7-4EEB-EB1E-3C04020AC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E4CC6768-33D3-337B-3FD6-75E112D02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3314460E-0DD5-4833-D4D3-BF3600763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F36376B5-300C-0FEE-8B88-8637C350F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D2C6B6F-6A8A-CB6D-1506-7CC2B1F8E8BD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1B91341-7D66-317B-7243-F4D39498DE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2CB7D0F-C898-AD35-2A14-F624433526E7}"/>
              </a:ext>
            </a:extLst>
          </p:cNvPr>
          <p:cNvSpPr/>
          <p:nvPr/>
        </p:nvSpPr>
        <p:spPr>
          <a:xfrm>
            <a:off x="3790483" y="465911"/>
            <a:ext cx="46110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 B-to-B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B15FB4C-B07A-F6E8-CC91-1B520A107E9A}"/>
              </a:ext>
            </a:extLst>
          </p:cNvPr>
          <p:cNvSpPr txBox="1"/>
          <p:nvPr/>
        </p:nvSpPr>
        <p:spPr>
          <a:xfrm>
            <a:off x="884321" y="2190199"/>
            <a:ext cx="1016377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Partenariats avec entreprises  pour promouvoir l'utilisation DOKOUN auprès de leurs employés ou membres, tels que des :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fr-FR" sz="2800" dirty="0"/>
              <a:t>Programmes de récompenses,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fr-FR" sz="2800" dirty="0"/>
              <a:t>Remises sur les services financiers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fr-FR" sz="2800" dirty="0"/>
              <a:t>Cours de formation</a:t>
            </a:r>
          </a:p>
        </p:txBody>
      </p:sp>
    </p:spTree>
    <p:extLst>
      <p:ext uri="{BB962C8B-B14F-4D97-AF65-F5344CB8AC3E}">
        <p14:creationId xmlns:p14="http://schemas.microsoft.com/office/powerpoint/2010/main" val="1117368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2FFD0-61BE-AB10-32A0-93D224879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AFB12524-6352-634B-0908-DAE77F761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0DF6F5A-43AF-A700-AB97-3FD2DC51E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B5CA9B78-93D4-70D2-4850-AA890B239D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78442B28-A239-B249-A682-AD460AEC1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43840E-6550-9149-84FD-C3F0877174F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F126D0-8338-2B80-C3B5-2955CE4A0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219A586-6618-187C-4123-780ACE0FB3BE}"/>
              </a:ext>
            </a:extLst>
          </p:cNvPr>
          <p:cNvSpPr/>
          <p:nvPr/>
        </p:nvSpPr>
        <p:spPr>
          <a:xfrm>
            <a:off x="4752920" y="465911"/>
            <a:ext cx="26861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CE2430-87C0-085F-9C7A-177A8C714C3A}"/>
              </a:ext>
            </a:extLst>
          </p:cNvPr>
          <p:cNvSpPr txBox="1"/>
          <p:nvPr/>
        </p:nvSpPr>
        <p:spPr>
          <a:xfrm>
            <a:off x="1011661" y="2422211"/>
            <a:ext cx="1026794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Conseils et Recommandations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Sécurité des données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Simplicité d'utilisation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Création de richesse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Personnalisation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C1AFC7-0AE6-B1AD-391F-8B0C35D3F605}"/>
              </a:ext>
            </a:extLst>
          </p:cNvPr>
          <p:cNvSpPr/>
          <p:nvPr/>
        </p:nvSpPr>
        <p:spPr>
          <a:xfrm>
            <a:off x="884321" y="1497369"/>
            <a:ext cx="41960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Argumentaire de vente 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5198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EEC56-0CB9-4DD1-77A0-25DF11EE8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1A8DC936-A577-7C59-9C0A-BB4C31E48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E0E68A83-DE71-FA89-5816-0F93EBF5F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04B60AC8-AA40-366B-995F-1E6664DA25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F750AF2-55E8-94C3-923C-B420F0770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4D364F-60A5-4857-361D-5F9E36ADEC7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C3937BE-E8E3-811A-A576-979BED0C43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AD13F5-2CEB-6719-4E69-CA7D4E23B7B8}"/>
              </a:ext>
            </a:extLst>
          </p:cNvPr>
          <p:cNvSpPr/>
          <p:nvPr/>
        </p:nvSpPr>
        <p:spPr>
          <a:xfrm>
            <a:off x="4752921" y="465911"/>
            <a:ext cx="26861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9DC3D4-DF62-3180-0827-57D7D26B0958}"/>
              </a:ext>
            </a:extLst>
          </p:cNvPr>
          <p:cNvSpPr txBox="1"/>
          <p:nvPr/>
        </p:nvSpPr>
        <p:spPr>
          <a:xfrm>
            <a:off x="1262954" y="2492294"/>
            <a:ext cx="716965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Surf sur la tendance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Cible bien définie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Analyse de la concurrence = valeur ajoutée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Taille du marché potentiel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Canaux diversifiés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Argumentaire de vente solide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28C1B8-3905-CEDE-7A7F-67E7C15EA97E}"/>
              </a:ext>
            </a:extLst>
          </p:cNvPr>
          <p:cNvSpPr/>
          <p:nvPr/>
        </p:nvSpPr>
        <p:spPr>
          <a:xfrm>
            <a:off x="1262954" y="1497369"/>
            <a:ext cx="34387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Raisons de réussite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9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BA608-54A7-DA24-D40A-CF7B5F68D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BB016D47-94BF-7396-FB8A-E8398A472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D8A98B91-991E-AAC5-8EFB-CF73E801E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743CB58F-E357-76AE-06AB-2E840A541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FA521772-D4E9-AAD4-8D31-5651ED242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513E07-C971-3979-67CF-DFAEA25E8229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687C2AE-C474-FAC7-BF24-35E36BCEC3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DC6B79-2F1B-768D-BF3A-B531EC180819}"/>
              </a:ext>
            </a:extLst>
          </p:cNvPr>
          <p:cNvSpPr/>
          <p:nvPr/>
        </p:nvSpPr>
        <p:spPr>
          <a:xfrm>
            <a:off x="3282835" y="2967335"/>
            <a:ext cx="556351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</p:spTree>
    <p:extLst>
      <p:ext uri="{BB962C8B-B14F-4D97-AF65-F5344CB8AC3E}">
        <p14:creationId xmlns:p14="http://schemas.microsoft.com/office/powerpoint/2010/main" val="552021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50C21-3251-7EF5-0E0A-B71D6D788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94513B55-F793-B4D6-31D7-87FAC3E44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1CC0473-3A20-8F20-C5A2-BF41B574D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52781DE-88EE-9F94-5EEE-F1293C8729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E40E9B41-0610-2A39-55EF-11BB3EF8E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6243DA-BAB4-46D1-F275-37C0FCBB4F8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43A1E2D-EFF9-1418-60E2-9415FFF2D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3D85D5-8C09-ABEE-204E-767CE1C514E2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A3DCBE7-36CE-F2AF-2052-1505277545A1}"/>
              </a:ext>
            </a:extLst>
          </p:cNvPr>
          <p:cNvSpPr/>
          <p:nvPr/>
        </p:nvSpPr>
        <p:spPr>
          <a:xfrm>
            <a:off x="1080249" y="2001719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Lead </a:t>
            </a:r>
            <a:r>
              <a:rPr lang="fr-FR" sz="2800" b="1" dirty="0" err="1"/>
              <a:t>Gen</a:t>
            </a:r>
            <a:endParaRPr lang="fr-FR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9B945CA-430B-3684-4E7B-B2D05A29397F}"/>
              </a:ext>
            </a:extLst>
          </p:cNvPr>
          <p:cNvSpPr/>
          <p:nvPr/>
        </p:nvSpPr>
        <p:spPr>
          <a:xfrm>
            <a:off x="6809192" y="1987959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Qualification</a:t>
            </a:r>
            <a:endParaRPr lang="fr-FR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1E3B6B9-CCEF-08E7-3619-BE765BA67608}"/>
              </a:ext>
            </a:extLst>
          </p:cNvPr>
          <p:cNvSpPr/>
          <p:nvPr/>
        </p:nvSpPr>
        <p:spPr>
          <a:xfrm>
            <a:off x="6809192" y="4264823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Cycle de vente</a:t>
            </a:r>
            <a:endParaRPr lang="fr-FR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04D28F5-0F29-29D6-1509-FA790332E8DC}"/>
              </a:ext>
            </a:extLst>
          </p:cNvPr>
          <p:cNvSpPr/>
          <p:nvPr/>
        </p:nvSpPr>
        <p:spPr>
          <a:xfrm>
            <a:off x="1080249" y="4270399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Fidélisation</a:t>
            </a:r>
            <a:endParaRPr lang="fr-FR" b="1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6B8317D-9328-FB56-87D0-874B40D9D2CF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 flipV="1">
            <a:off x="5053013" y="2473957"/>
            <a:ext cx="1756179" cy="13760"/>
          </a:xfrm>
          <a:prstGeom prst="straightConnector1">
            <a:avLst/>
          </a:prstGeom>
          <a:ln w="57150">
            <a:solidFill>
              <a:srgbClr val="2DA3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68E1BC2-AEB7-A465-D223-F46CD8759FA9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>
            <a:off x="8795574" y="2959954"/>
            <a:ext cx="0" cy="1304869"/>
          </a:xfrm>
          <a:prstGeom prst="straightConnector1">
            <a:avLst/>
          </a:prstGeom>
          <a:ln w="57150">
            <a:solidFill>
              <a:srgbClr val="2DA3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BE1FD44-33E0-26A2-DE73-E2BFBD0B271B}"/>
              </a:ext>
            </a:extLst>
          </p:cNvPr>
          <p:cNvCxnSpPr>
            <a:cxnSpLocks/>
            <a:stCxn id="13" idx="1"/>
            <a:endCxn id="14" idx="3"/>
          </p:cNvCxnSpPr>
          <p:nvPr/>
        </p:nvCxnSpPr>
        <p:spPr>
          <a:xfrm flipH="1">
            <a:off x="5053013" y="4750821"/>
            <a:ext cx="1756179" cy="5576"/>
          </a:xfrm>
          <a:prstGeom prst="straightConnector1">
            <a:avLst/>
          </a:prstGeom>
          <a:ln w="57150">
            <a:solidFill>
              <a:srgbClr val="2DA3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246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D4C70-7FB7-B7DD-3B28-F085B9929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1C160A3B-88A1-5551-56D4-7931550AF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D3EBDD26-8C8B-E6E0-3F8B-181E30833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712373F-EACA-3987-D762-EA92BB33B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FCEF50C5-FF3E-C020-1E83-14E9B9FC9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03FACC-4A82-3230-A9C2-07E2EEE4C8CE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5B396D-77F2-6D2C-C568-22C64B855F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7A241D-1AF7-86AA-5814-C4F91883CB40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EF3EF5-933E-37DD-C3DD-A78C8D17937E}"/>
              </a:ext>
            </a:extLst>
          </p:cNvPr>
          <p:cNvSpPr/>
          <p:nvPr/>
        </p:nvSpPr>
        <p:spPr>
          <a:xfrm>
            <a:off x="747663" y="1337849"/>
            <a:ext cx="34403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Génération de lead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651E528-D29D-20BE-2A1F-47E6885C7B6F}"/>
              </a:ext>
            </a:extLst>
          </p:cNvPr>
          <p:cNvSpPr txBox="1"/>
          <p:nvPr/>
        </p:nvSpPr>
        <p:spPr>
          <a:xfrm>
            <a:off x="884321" y="2583891"/>
            <a:ext cx="10744836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dirty="0">
                <a:effectLst/>
              </a:rPr>
              <a:t>Réseautage : Participation à des événements de réseautage d’entreprise et de RH (des clubs d'affaires ou des associations professionnelles)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dirty="0">
                <a:effectLst/>
              </a:rPr>
              <a:t>Organisation de Séminaires ou d'Ateliers : Organisation de séminaire, d’ateliers ou de session de formation pour partager avec votre public cible sur la question de la gestion financière personnel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706272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CB090-48CB-4573-7ACA-A621571A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0DEF356-7153-8B22-F1B4-7FDC44DB5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E5292886-B09E-FA3A-FD0D-8D15821F3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A5722453-6F2C-C864-DC0C-E7B8E0BB61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94A14662-EBC6-F06E-E492-AB698938F4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738581F-7F74-8999-E090-1A02BBBD148B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714EA00-279E-5B46-2F0E-8D4FDDE268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F5D68E-C167-7688-F687-D7946FB25F6F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D921AB-3CC2-91F2-E8DE-F067BC41D635}"/>
              </a:ext>
            </a:extLst>
          </p:cNvPr>
          <p:cNvSpPr/>
          <p:nvPr/>
        </p:nvSpPr>
        <p:spPr>
          <a:xfrm>
            <a:off x="747663" y="1337849"/>
            <a:ext cx="34403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Génération de lead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08BB27-0D7F-2B6D-427F-A7AE66101209}"/>
              </a:ext>
            </a:extLst>
          </p:cNvPr>
          <p:cNvSpPr txBox="1"/>
          <p:nvPr/>
        </p:nvSpPr>
        <p:spPr>
          <a:xfrm>
            <a:off x="1081088" y="2502175"/>
            <a:ext cx="1074483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dirty="0">
                <a:effectLst/>
              </a:rPr>
              <a:t>Partenariats Stratégiques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dirty="0">
                <a:effectLst/>
              </a:rPr>
              <a:t>Marketing Direct : Envoie de brochures ou des dépliants à des prospects potentiels ciblés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dirty="0">
                <a:effectLst/>
              </a:rPr>
              <a:t>Actions de Prospection</a:t>
            </a:r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558124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70140-5461-02D6-054D-2A4D26EC1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12216A4-DDD1-8C10-286E-2FA2639D1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68776AE4-0A8B-FFCC-4987-1F7FB605F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ED7A471-67D9-B263-DA93-EC34FABDC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40BCA0F5-1773-C342-0202-F7557FF5F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2F48A1-661F-AFFD-34BA-31FFDF3DBD6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6A91EDF-2F53-5D46-1CCF-46C36D951A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BE0D37-D400-D7AB-3C35-9D1D6A5AA82F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0DC21A-96A0-4794-AFE4-5A571D89C5C3}"/>
              </a:ext>
            </a:extLst>
          </p:cNvPr>
          <p:cNvSpPr/>
          <p:nvPr/>
        </p:nvSpPr>
        <p:spPr>
          <a:xfrm>
            <a:off x="747663" y="1337849"/>
            <a:ext cx="34403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Génération de lead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CC52FB-D1E3-FBB8-D958-E5C48C9E44EF}"/>
              </a:ext>
            </a:extLst>
          </p:cNvPr>
          <p:cNvSpPr txBox="1"/>
          <p:nvPr/>
        </p:nvSpPr>
        <p:spPr>
          <a:xfrm>
            <a:off x="838380" y="2257721"/>
            <a:ext cx="924731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Optimisation des Réseaux Sociaux et Marketing de Contenu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Opt-in sur la landing page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Webinaires et Événements en Ligne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Optimisation des Pages de Destination pour la conversion</a:t>
            </a:r>
          </a:p>
        </p:txBody>
      </p:sp>
    </p:spTree>
    <p:extLst>
      <p:ext uri="{BB962C8B-B14F-4D97-AF65-F5344CB8AC3E}">
        <p14:creationId xmlns:p14="http://schemas.microsoft.com/office/powerpoint/2010/main" val="1573098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33044-8E8E-BF41-CB82-01A9A4EED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DD81A29-E3E9-064E-0DF3-10526952A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99B379CC-EC9A-FD5A-6392-F702083AC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034F460C-129B-21E5-92FE-6B8232A18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03EAF27D-6394-F375-62D0-3B6663112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02DF2D-074C-64E8-717C-E5470DC34F67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E8947C-16D0-F8A7-ED45-860EDE88E1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5D747D-5042-DE58-2ECA-4155974B258A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C9002F-CB28-9BF8-3F23-DFD3A6C32A81}"/>
              </a:ext>
            </a:extLst>
          </p:cNvPr>
          <p:cNvSpPr/>
          <p:nvPr/>
        </p:nvSpPr>
        <p:spPr>
          <a:xfrm>
            <a:off x="884321" y="1389241"/>
            <a:ext cx="23729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Qualification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B51DFAE-AC5A-C64D-B6DA-B9FD7B8D379A}"/>
              </a:ext>
            </a:extLst>
          </p:cNvPr>
          <p:cNvSpPr txBox="1"/>
          <p:nvPr/>
        </p:nvSpPr>
        <p:spPr>
          <a:xfrm>
            <a:off x="884321" y="2568252"/>
            <a:ext cx="108275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Collecte d'informations initiales (Date de création, Nom, Prénom, Email, Tel, Canal et source, Entreprise, Poste, Agent responsable, Commentaire, Actions)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Évaluation du niveau d'intérêt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Évaluation de l'adéquation avec les offres </a:t>
            </a:r>
          </a:p>
        </p:txBody>
      </p:sp>
    </p:spTree>
    <p:extLst>
      <p:ext uri="{BB962C8B-B14F-4D97-AF65-F5344CB8AC3E}">
        <p14:creationId xmlns:p14="http://schemas.microsoft.com/office/powerpoint/2010/main" val="226353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47EF6-9D96-B0F4-31CA-1AADAE08F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54C9A50A-E154-2543-B296-BC732CC32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8E3FAE2E-AC7F-E65E-A828-76F34A4DA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ABB4714-8C14-2F4B-5198-3AA880E13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D414E41D-5EAA-7C8A-99C5-E5547544B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C3528F-5EFA-FF9D-FD5B-4425BC971B8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9A7E2B6-623B-4D72-3813-9BA7396BF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F8A350-03EC-9247-4CF6-8E1D42440A5F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C2B3E5-4734-1629-C50B-D277108E3289}"/>
              </a:ext>
            </a:extLst>
          </p:cNvPr>
          <p:cNvSpPr/>
          <p:nvPr/>
        </p:nvSpPr>
        <p:spPr>
          <a:xfrm>
            <a:off x="884321" y="1389241"/>
            <a:ext cx="23729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Qualification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2BAA0EF-7142-20C2-9D12-807F5493A21E}"/>
              </a:ext>
            </a:extLst>
          </p:cNvPr>
          <p:cNvSpPr txBox="1"/>
          <p:nvPr/>
        </p:nvSpPr>
        <p:spPr>
          <a:xfrm>
            <a:off x="884321" y="2547639"/>
            <a:ext cx="108275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Identification des besoins et des défis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Évaluation de l'autorité de décision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Détermination de la capacité à acheter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Attribution d'un score de qualification : "chaud", "tiède" ou "froid"</a:t>
            </a:r>
          </a:p>
        </p:txBody>
      </p:sp>
    </p:spTree>
    <p:extLst>
      <p:ext uri="{BB962C8B-B14F-4D97-AF65-F5344CB8AC3E}">
        <p14:creationId xmlns:p14="http://schemas.microsoft.com/office/powerpoint/2010/main" val="79352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239B4-52FC-2955-B301-1C8073108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A5654BD-A56C-DE87-C85F-F243CDE3F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6E58B431-A59E-2728-6592-FB886901B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1F9ABA9-1A40-AFF0-68F2-B44E6EDFD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261D1F91-3420-944F-C63B-5272FC841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90C4EA-3D34-068E-69C5-385D7216381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56B118-76D8-2450-3DA4-87AECF16DB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95D7DB-936F-C5F5-C44A-B392428E407C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765F83-BC27-8C24-1447-ABF130CFEC36}"/>
              </a:ext>
            </a:extLst>
          </p:cNvPr>
          <p:cNvSpPr/>
          <p:nvPr/>
        </p:nvSpPr>
        <p:spPr>
          <a:xfrm>
            <a:off x="861474" y="1389241"/>
            <a:ext cx="26403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Cycle de vente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A2A9D-8149-24A3-3CD0-E4E8621E3A2D}"/>
              </a:ext>
            </a:extLst>
          </p:cNvPr>
          <p:cNvSpPr txBox="1"/>
          <p:nvPr/>
        </p:nvSpPr>
        <p:spPr>
          <a:xfrm>
            <a:off x="1081088" y="2553567"/>
            <a:ext cx="1016377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La présentation de l’offre : P</a:t>
            </a:r>
            <a:r>
              <a:rPr lang="fr-FR" sz="2800" b="0" i="0" dirty="0">
                <a:effectLst/>
                <a:latin typeface="Söhne"/>
              </a:rPr>
              <a:t>résentation personnalisée montrant</a:t>
            </a:r>
            <a:r>
              <a:rPr lang="fr-FR" sz="2800" b="0" i="0" dirty="0">
                <a:solidFill>
                  <a:srgbClr val="F9F9F9"/>
                </a:solidFill>
                <a:effectLst/>
                <a:latin typeface="Söhne"/>
              </a:rPr>
              <a:t> </a:t>
            </a:r>
            <a:r>
              <a:rPr lang="fr-FR" sz="2800" b="0" i="0" dirty="0">
                <a:effectLst/>
              </a:rPr>
              <a:t>les caractéristiques et avantages sur des support PPT, démo, brochure.</a:t>
            </a:r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La négociation : </a:t>
            </a:r>
            <a:r>
              <a:rPr lang="fr-FR" sz="2800" b="0" i="0" dirty="0">
                <a:effectLst/>
              </a:rPr>
              <a:t>Écoute attentive des préoccupations et proposition de solutions adaptées de manière professionnelle et persuasive.</a:t>
            </a:r>
          </a:p>
        </p:txBody>
      </p:sp>
    </p:spTree>
    <p:extLst>
      <p:ext uri="{BB962C8B-B14F-4D97-AF65-F5344CB8AC3E}">
        <p14:creationId xmlns:p14="http://schemas.microsoft.com/office/powerpoint/2010/main" val="1232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42177-9EF9-CB66-1CAC-277C0500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538F496-2451-86B5-EB6E-20C26FE89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E8BA8D1-46B0-A038-3C64-71D8298AC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6C750347-50DB-6496-B7F6-40CF498F92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07E18F2-EFC5-44AB-B4D5-970FEEA8B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30B2BD-57E0-D781-A385-7803EDE1A948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A544FCB-AE83-7259-5076-EB589B6E2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DE22EA-16B5-A2AA-BB64-D8682E0C0C84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3E3FC3-E599-2171-56A5-E2FCA35464C4}"/>
              </a:ext>
            </a:extLst>
          </p:cNvPr>
          <p:cNvSpPr/>
          <p:nvPr/>
        </p:nvSpPr>
        <p:spPr>
          <a:xfrm>
            <a:off x="861474" y="1389241"/>
            <a:ext cx="26403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Cycle de vente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D116D-1C45-3093-5672-0DC1B421CA09}"/>
              </a:ext>
            </a:extLst>
          </p:cNvPr>
          <p:cNvSpPr txBox="1"/>
          <p:nvPr/>
        </p:nvSpPr>
        <p:spPr>
          <a:xfrm>
            <a:off x="1081088" y="2609163"/>
            <a:ext cx="1016377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La clôture de la vente : </a:t>
            </a:r>
            <a:r>
              <a:rPr lang="fr-FR" sz="2800" b="0" i="0" dirty="0">
                <a:effectLst/>
              </a:rPr>
              <a:t>Récap des termes convenus et s’assurer que le client est pleinement engagé à procéder à l'achat.</a:t>
            </a:r>
            <a:r>
              <a:rPr lang="fr-FR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Mise à disposition des licences : </a:t>
            </a:r>
            <a:r>
              <a:rPr lang="fr-FR" sz="2800" b="0" i="0" dirty="0">
                <a:effectLst/>
              </a:rPr>
              <a:t>Coordonnez avec les services techniques.</a:t>
            </a:r>
          </a:p>
        </p:txBody>
      </p:sp>
    </p:spTree>
    <p:extLst>
      <p:ext uri="{BB962C8B-B14F-4D97-AF65-F5344CB8AC3E}">
        <p14:creationId xmlns:p14="http://schemas.microsoft.com/office/powerpoint/2010/main" val="203634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34E77-6DAE-9C47-6D06-63BBF63B3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ACB21C0E-3727-25D0-DB1E-93A11C273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AF30510-A3CF-A1D8-16B6-113DEB3BD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47215FA9-10CB-8571-008A-EB17DDFDD8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3623BD2C-5B8D-62D9-8E8A-40DD70CBF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1BB0BA-BAD9-C6B4-A82D-D9533B39C49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4A7CD7E-0692-B40E-F537-EF4F22DB78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24FC17-2A07-1DED-0893-2CAA7A5B428C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800724-7E2D-8DD5-21A6-F217AE62A1F2}"/>
              </a:ext>
            </a:extLst>
          </p:cNvPr>
          <p:cNvSpPr/>
          <p:nvPr/>
        </p:nvSpPr>
        <p:spPr>
          <a:xfrm>
            <a:off x="1075531" y="1389241"/>
            <a:ext cx="2149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Fidélisation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155CE8-2076-00AA-B5D9-F48C009B9115}"/>
              </a:ext>
            </a:extLst>
          </p:cNvPr>
          <p:cNvSpPr txBox="1"/>
          <p:nvPr/>
        </p:nvSpPr>
        <p:spPr>
          <a:xfrm>
            <a:off x="1137818" y="2609163"/>
            <a:ext cx="985354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Offrir un Service Client Exceptionnel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Solliciter et Utiliser les Retours Clients : Récolte des avis client pour amélioration du produit.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Communiquer sur les réseaux socio avec nos Ambassadeurs</a:t>
            </a:r>
          </a:p>
        </p:txBody>
      </p:sp>
    </p:spTree>
    <p:extLst>
      <p:ext uri="{BB962C8B-B14F-4D97-AF65-F5344CB8AC3E}">
        <p14:creationId xmlns:p14="http://schemas.microsoft.com/office/powerpoint/2010/main" val="2570549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78B8C-BEA0-E2F6-983C-7673F91F8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AB8CAF21-4560-91AE-E46D-A736C6CD0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1588E68-35BD-9D36-6419-9C85B2E66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02CDEB66-EF4C-04F8-0619-4321CAAB9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F44B2D0-414C-0104-EC96-CA25AD2FC7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ABD336-6B9C-EEFD-09F1-8D91E8C79AB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CC4571A-13ED-9504-ADEC-229E46BD27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00A576-8F13-2B0C-2144-BB0FD3EFBFA8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CA2B7B-B08C-FF88-4F2C-734F6294519C}"/>
              </a:ext>
            </a:extLst>
          </p:cNvPr>
          <p:cNvSpPr/>
          <p:nvPr/>
        </p:nvSpPr>
        <p:spPr>
          <a:xfrm>
            <a:off x="1075531" y="1389241"/>
            <a:ext cx="2149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Fidélisation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253788-44FB-070E-070F-3BCB0C2497A5}"/>
              </a:ext>
            </a:extLst>
          </p:cNvPr>
          <p:cNvSpPr txBox="1"/>
          <p:nvPr/>
        </p:nvSpPr>
        <p:spPr>
          <a:xfrm>
            <a:off x="1075531" y="2483472"/>
            <a:ext cx="985354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Communiquer Régulièrement : Restez en contact par des communications pertinentes et utiles pour le client via des newsletters, des e-mails personnalisés, des notifications de nouveaux produits.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Offrir des Avantages Exclusifs : Des préventes, des événements VIP, des services prioritaires ou des produits exclusifs réservés aux membres.</a:t>
            </a:r>
          </a:p>
        </p:txBody>
      </p:sp>
    </p:spTree>
    <p:extLst>
      <p:ext uri="{BB962C8B-B14F-4D97-AF65-F5344CB8AC3E}">
        <p14:creationId xmlns:p14="http://schemas.microsoft.com/office/powerpoint/2010/main" val="1898280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8DBF4-0EB1-5664-0CC1-83F0DC878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FC9F4D71-C1AE-D388-2C83-F54A8C972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E508906-B04C-1748-0EC9-992D3FE8E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A7CE13FD-3256-DB6E-7A60-4B785AFEA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4E0A2D0-666D-1666-0396-80B6AC607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6A37E5-2DA2-3284-D7AF-7CEF891B054B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0D628B-0E75-F70E-99D1-35829F1BD4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A207A-0227-CC4A-FB83-F3A89D0293FF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BD5BC6-47B1-1E78-F99E-EDF06B739CA9}"/>
              </a:ext>
            </a:extLst>
          </p:cNvPr>
          <p:cNvSpPr/>
          <p:nvPr/>
        </p:nvSpPr>
        <p:spPr>
          <a:xfrm>
            <a:off x="1075531" y="1389241"/>
            <a:ext cx="2149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Fidélisation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BAF1A3-9848-D736-D3E2-4B3DE2556229}"/>
              </a:ext>
            </a:extLst>
          </p:cNvPr>
          <p:cNvSpPr txBox="1"/>
          <p:nvPr/>
        </p:nvSpPr>
        <p:spPr>
          <a:xfrm>
            <a:off x="1136118" y="2393719"/>
            <a:ext cx="1010874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Établir des Relations Durables : Traitement des clients comme des partenaires à long terme pour montrez que notre soucie est leur succès et leur bien-être.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Être Réactif et Proactif : Rester attentif et aussi anticiper les besoins et préoccupations des clients .</a:t>
            </a:r>
          </a:p>
        </p:txBody>
      </p:sp>
    </p:spTree>
    <p:extLst>
      <p:ext uri="{BB962C8B-B14F-4D97-AF65-F5344CB8AC3E}">
        <p14:creationId xmlns:p14="http://schemas.microsoft.com/office/powerpoint/2010/main" val="989046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C7E1E-2A00-1FDB-D5B6-87FC18D65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EC48162-BE07-B184-0C8C-2A2AB21FA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B6B1047C-AF9B-44E4-90BD-5EF53034D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CB72FA84-14B3-F2E7-E3C0-6CDD4A389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3B91FFBA-4F23-4C52-6179-6B7E9FBA22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09A1E1-C0FD-CF65-3D4E-07878A97D7D6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2A43FD-DFD1-D61D-E68D-ED7339D81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D9C9A8-DD1E-121E-2EFE-C6FCBAE04BBA}"/>
              </a:ext>
            </a:extLst>
          </p:cNvPr>
          <p:cNvSpPr/>
          <p:nvPr/>
        </p:nvSpPr>
        <p:spPr>
          <a:xfrm>
            <a:off x="897346" y="2967335"/>
            <a:ext cx="103344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Planification des Actions</a:t>
            </a:r>
          </a:p>
        </p:txBody>
      </p:sp>
    </p:spTree>
    <p:extLst>
      <p:ext uri="{BB962C8B-B14F-4D97-AF65-F5344CB8AC3E}">
        <p14:creationId xmlns:p14="http://schemas.microsoft.com/office/powerpoint/2010/main" val="1711454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7E956-89DD-C18A-33BE-41D5B900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7D22696A-8988-8827-178B-A101ACCA8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765D229-D49D-F349-1F78-C80EEC8C6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4091E0F-5D43-3F98-204A-1DBE98E89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95297A5F-536F-F1CD-ADFB-F76252BA2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287149-A29C-7195-39A1-8079EF7BCB9B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D81C666-F97D-B483-AF3E-AC8CE06F23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603CD5B-1BF8-56C6-B594-A13E5AF17FAD}"/>
              </a:ext>
            </a:extLst>
          </p:cNvPr>
          <p:cNvSpPr/>
          <p:nvPr/>
        </p:nvSpPr>
        <p:spPr>
          <a:xfrm>
            <a:off x="3282835" y="2967335"/>
            <a:ext cx="556351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</p:spTree>
    <p:extLst>
      <p:ext uri="{BB962C8B-B14F-4D97-AF65-F5344CB8AC3E}">
        <p14:creationId xmlns:p14="http://schemas.microsoft.com/office/powerpoint/2010/main" val="2361990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C44DE-1D2D-9D90-44EB-D6FE5406A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60E252BF-6260-3DDD-0EAE-620FCF5E0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CC61F9F8-E597-DC7D-4304-5A6BA6036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1F2BF011-C310-57B3-53D0-B88B56705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7A3AD51A-5EF0-C224-6977-C12A36C9C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4A6CF-1017-0821-F206-CBEFD4E5E9C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0CB6B2-0DFC-7764-5588-5DB0E54B87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FBD0889-7A97-2536-3219-A93052A40344}"/>
              </a:ext>
            </a:extLst>
          </p:cNvPr>
          <p:cNvSpPr/>
          <p:nvPr/>
        </p:nvSpPr>
        <p:spPr>
          <a:xfrm>
            <a:off x="4188026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B61D06-EEC2-F96C-561B-43163F3D1AC3}"/>
              </a:ext>
            </a:extLst>
          </p:cNvPr>
          <p:cNvSpPr/>
          <p:nvPr/>
        </p:nvSpPr>
        <p:spPr>
          <a:xfrm>
            <a:off x="884321" y="1404780"/>
            <a:ext cx="68603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/>
              <a:t>Préparation et planification (mois 1-2)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B752DFE7-3F14-C280-B1F7-A595B9063D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576424"/>
              </p:ext>
            </p:extLst>
          </p:nvPr>
        </p:nvGraphicFramePr>
        <p:xfrm>
          <a:off x="474127" y="2176310"/>
          <a:ext cx="11192432" cy="4113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08">
                  <a:extLst>
                    <a:ext uri="{9D8B030D-6E8A-4147-A177-3AD203B41FA5}">
                      <a16:colId xmlns:a16="http://schemas.microsoft.com/office/drawing/2014/main" val="4106997604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115228039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36160743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2965326044"/>
                    </a:ext>
                  </a:extLst>
                </a:gridCol>
              </a:tblGrid>
              <a:tr h="507509">
                <a:tc>
                  <a:txBody>
                    <a:bodyPr/>
                    <a:lstStyle/>
                    <a:p>
                      <a:r>
                        <a:rPr lang="fr-FR" sz="24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Objectif lié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Ressources +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4180"/>
                  </a:ext>
                </a:extLst>
              </a:tr>
              <a:tr h="518615">
                <a:tc>
                  <a:txBody>
                    <a:bodyPr/>
                    <a:lstStyle/>
                    <a:p>
                      <a:r>
                        <a:rPr lang="fr-FR" sz="2400" dirty="0">
                          <a:effectLst/>
                        </a:rPr>
                        <a:t>Réseautage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887074"/>
                  </a:ext>
                </a:extLst>
              </a:tr>
              <a:tr h="791571">
                <a:tc>
                  <a:txBody>
                    <a:bodyPr/>
                    <a:lstStyle/>
                    <a:p>
                      <a:r>
                        <a:rPr lang="fr-FR" sz="2400" dirty="0">
                          <a:effectLst/>
                        </a:rPr>
                        <a:t>Organisation de Séminaires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65711"/>
                  </a:ext>
                </a:extLst>
              </a:tr>
              <a:tr h="9845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Optimisation des Réseaux Sociaux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73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400" dirty="0"/>
                        <a:t>Optimisation des Pages de Destination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57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400" dirty="0"/>
                        <a:t>Qualification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Qualification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80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062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21125-970A-0C8C-B750-C30437639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7B383C4-B1A2-5E66-FBE6-59062B686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47D15DB3-EC88-ACB6-A9C3-9DFF62AE4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5D70D5E-2BD9-963C-C917-20B1EF959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1218B4EA-5A50-D8C7-EE78-EDECBC503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CDF63A-85AF-F55A-065A-DA243B69B14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498731-81E5-9790-88EF-C37F4B0F14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19468B-58C2-2779-BCB5-79B074A362BD}"/>
              </a:ext>
            </a:extLst>
          </p:cNvPr>
          <p:cNvSpPr/>
          <p:nvPr/>
        </p:nvSpPr>
        <p:spPr>
          <a:xfrm>
            <a:off x="4188026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DF70F6-AB45-533C-5EB7-3ED74482B027}"/>
              </a:ext>
            </a:extLst>
          </p:cNvPr>
          <p:cNvSpPr/>
          <p:nvPr/>
        </p:nvSpPr>
        <p:spPr>
          <a:xfrm>
            <a:off x="884321" y="1556258"/>
            <a:ext cx="89414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/>
              <a:t>Lancement et Intensification des efforts (mois 3-5)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272CA29-A647-ADD7-6C24-CB71AF416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560223"/>
              </p:ext>
            </p:extLst>
          </p:nvPr>
        </p:nvGraphicFramePr>
        <p:xfrm>
          <a:off x="474127" y="2176310"/>
          <a:ext cx="11192432" cy="4113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08">
                  <a:extLst>
                    <a:ext uri="{9D8B030D-6E8A-4147-A177-3AD203B41FA5}">
                      <a16:colId xmlns:a16="http://schemas.microsoft.com/office/drawing/2014/main" val="4106997604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115228039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36160743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2965326044"/>
                    </a:ext>
                  </a:extLst>
                </a:gridCol>
              </a:tblGrid>
              <a:tr h="507509">
                <a:tc>
                  <a:txBody>
                    <a:bodyPr/>
                    <a:lstStyle/>
                    <a:p>
                      <a:r>
                        <a:rPr lang="fr-FR" sz="24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Objectif lié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4180"/>
                  </a:ext>
                </a:extLst>
              </a:tr>
              <a:tr h="518615">
                <a:tc>
                  <a:txBody>
                    <a:bodyPr/>
                    <a:lstStyle/>
                    <a:p>
                      <a:r>
                        <a:rPr lang="fr-FR" sz="2400" dirty="0">
                          <a:effectLst/>
                        </a:rPr>
                        <a:t>Marketing Direct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887074"/>
                  </a:ext>
                </a:extLst>
              </a:tr>
              <a:tr h="7915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400" dirty="0">
                          <a:effectLst/>
                        </a:rPr>
                        <a:t>Actions de Prospection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65711"/>
                  </a:ext>
                </a:extLst>
              </a:tr>
              <a:tr h="9845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Marketing de contenu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73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2400" dirty="0"/>
                        <a:t>Opt-in sur la landing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57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400" dirty="0"/>
                        <a:t>Cycle de vente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Vente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80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280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52EE5-18DF-D615-1AF1-F05092ED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08A98005-5BE9-C224-410E-7B894D0A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3528A1E-1344-8479-EDDC-E90F7C81B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2CA1C5CB-CA70-D174-4DB5-C9111A887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2E77AA55-8FB8-F594-1C70-08A46A341B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440963-762A-5DBB-BE69-34DD1BF7C48D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379F02-A38E-39B7-2D4D-05FC765FAD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8B2925-3845-66C7-4CCC-B2704E35A518}"/>
              </a:ext>
            </a:extLst>
          </p:cNvPr>
          <p:cNvSpPr/>
          <p:nvPr/>
        </p:nvSpPr>
        <p:spPr>
          <a:xfrm>
            <a:off x="4188026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41CA5F-AEB0-0FB8-477A-BCA744A75D99}"/>
              </a:ext>
            </a:extLst>
          </p:cNvPr>
          <p:cNvSpPr/>
          <p:nvPr/>
        </p:nvSpPr>
        <p:spPr>
          <a:xfrm>
            <a:off x="884321" y="1556258"/>
            <a:ext cx="89414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/>
              <a:t>Lancement et Intensification des efforts (mois 3-5)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FEE0ED3-C93E-D314-6B66-C8FE0317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921614"/>
              </p:ext>
            </p:extLst>
          </p:nvPr>
        </p:nvGraphicFramePr>
        <p:xfrm>
          <a:off x="468375" y="2463358"/>
          <a:ext cx="11192432" cy="1696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08">
                  <a:extLst>
                    <a:ext uri="{9D8B030D-6E8A-4147-A177-3AD203B41FA5}">
                      <a16:colId xmlns:a16="http://schemas.microsoft.com/office/drawing/2014/main" val="4106997604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115228039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36160743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2965326044"/>
                    </a:ext>
                  </a:extLst>
                </a:gridCol>
              </a:tblGrid>
              <a:tr h="507509">
                <a:tc>
                  <a:txBody>
                    <a:bodyPr/>
                    <a:lstStyle/>
                    <a:p>
                      <a:r>
                        <a:rPr lang="fr-FR" sz="24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Objectif lié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4180"/>
                  </a:ext>
                </a:extLst>
              </a:tr>
              <a:tr h="9845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Webinaires et Événements en Ligne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73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15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4B315-794C-9785-8B2F-15C9D0539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D17FA3FE-784A-C2AB-48C5-8434E7BD1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3174DE54-2877-A8DE-8397-FDD2FAE1E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71727CB8-BFB8-ACF0-8EB3-84A3B10D4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BDB4BC9A-8112-9D58-241C-9D33DDE9C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B1EADD-D6B4-CCDD-1007-46D56CC2CF05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432D49-18A6-769A-0821-F8A9BED514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C4F5C8-4F6A-B10E-6437-AD3A2DADDFAF}"/>
              </a:ext>
            </a:extLst>
          </p:cNvPr>
          <p:cNvSpPr/>
          <p:nvPr/>
        </p:nvSpPr>
        <p:spPr>
          <a:xfrm>
            <a:off x="4188026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865A12-8072-577C-4F0C-81C379C654B0}"/>
              </a:ext>
            </a:extLst>
          </p:cNvPr>
          <p:cNvSpPr/>
          <p:nvPr/>
        </p:nvSpPr>
        <p:spPr>
          <a:xfrm>
            <a:off x="824178" y="1486668"/>
            <a:ext cx="69806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/>
              <a:t>Consolidation et fidélisation (mois 6-8)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C43128F-E70B-F54A-2EA9-3F33F213B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847090"/>
              </p:ext>
            </p:extLst>
          </p:nvPr>
        </p:nvGraphicFramePr>
        <p:xfrm>
          <a:off x="474127" y="2176310"/>
          <a:ext cx="11192432" cy="2610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08">
                  <a:extLst>
                    <a:ext uri="{9D8B030D-6E8A-4147-A177-3AD203B41FA5}">
                      <a16:colId xmlns:a16="http://schemas.microsoft.com/office/drawing/2014/main" val="4106997604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115228039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36160743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2965326044"/>
                    </a:ext>
                  </a:extLst>
                </a:gridCol>
              </a:tblGrid>
              <a:tr h="507509">
                <a:tc>
                  <a:txBody>
                    <a:bodyPr/>
                    <a:lstStyle/>
                    <a:p>
                      <a:r>
                        <a:rPr lang="fr-FR" sz="24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Objectif lié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4180"/>
                  </a:ext>
                </a:extLst>
              </a:tr>
              <a:tr h="7915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400" dirty="0">
                          <a:effectLst/>
                        </a:rPr>
                        <a:t>Fidélisation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 et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Réputation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65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2400" dirty="0"/>
                        <a:t>Relation client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 et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Réputation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57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400" dirty="0"/>
                        <a:t>Qualification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Qualification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80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617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26186-35D3-E112-6019-A5171AA83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5ADB3BD8-84E5-D7BF-E721-D55BBDC11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E26B878-326F-5D1A-AFBE-0793D589F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643ADAED-9F19-F214-0576-F34843470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38A48B19-74BD-3569-9673-B46BCDF6B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9FCFFB-164D-990B-767C-54BB3FACDCE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896B031-092B-DF54-1D1F-BA4CBF7BF9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D74FFE-5DA8-F298-C1C0-CFE6A34F22BE}"/>
              </a:ext>
            </a:extLst>
          </p:cNvPr>
          <p:cNvSpPr/>
          <p:nvPr/>
        </p:nvSpPr>
        <p:spPr>
          <a:xfrm>
            <a:off x="4188026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6ACF96-28AA-AFB9-0B52-3C0A26E60278}"/>
              </a:ext>
            </a:extLst>
          </p:cNvPr>
          <p:cNvSpPr/>
          <p:nvPr/>
        </p:nvSpPr>
        <p:spPr>
          <a:xfrm>
            <a:off x="775415" y="1529398"/>
            <a:ext cx="70781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/>
              <a:t>Évaluation et Réajustement (mois 9-12)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635A082-B658-6BC1-9766-0F4F3CA7B1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237143"/>
              </p:ext>
            </p:extLst>
          </p:nvPr>
        </p:nvGraphicFramePr>
        <p:xfrm>
          <a:off x="468375" y="2371123"/>
          <a:ext cx="11192432" cy="2884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08">
                  <a:extLst>
                    <a:ext uri="{9D8B030D-6E8A-4147-A177-3AD203B41FA5}">
                      <a16:colId xmlns:a16="http://schemas.microsoft.com/office/drawing/2014/main" val="4106997604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115228039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36160743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2965326044"/>
                    </a:ext>
                  </a:extLst>
                </a:gridCol>
              </a:tblGrid>
              <a:tr h="507509">
                <a:tc>
                  <a:txBody>
                    <a:bodyPr/>
                    <a:lstStyle/>
                    <a:p>
                      <a:r>
                        <a:rPr lang="fr-FR" sz="24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Objectif lié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4180"/>
                  </a:ext>
                </a:extLst>
              </a:tr>
              <a:tr h="518615">
                <a:tc>
                  <a:txBody>
                    <a:bodyPr/>
                    <a:lstStyle/>
                    <a:p>
                      <a:r>
                        <a:rPr lang="fr-FR" sz="2400" dirty="0"/>
                        <a:t>Évaluation des performances de vente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Suivi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887074"/>
                  </a:ext>
                </a:extLst>
              </a:tr>
              <a:tr h="7915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400" dirty="0"/>
                        <a:t>Analyse des opportunités et des menaces éventuelles</a:t>
                      </a:r>
                      <a:endParaRPr lang="fr-FR" sz="24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 et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Suivi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65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1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F65B8-7A00-8AA3-5087-CF6252588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63DFF1DD-4979-3DD7-CFDB-3392C4B83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CDECFCFB-947F-020E-B0F1-73CC28E42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5502AAC2-A8C6-F705-23AF-6DB53307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BFFB09FC-B1F5-651F-9B32-A950A63FE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69BB6E-59CB-48CE-ED07-369D0CCD661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18D9FAD-F607-CEE8-7BE6-065C6E2DF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94E69B-F9DC-D86C-E438-89835D300CD8}"/>
              </a:ext>
            </a:extLst>
          </p:cNvPr>
          <p:cNvSpPr/>
          <p:nvPr/>
        </p:nvSpPr>
        <p:spPr>
          <a:xfrm>
            <a:off x="2887086" y="2753431"/>
            <a:ext cx="6417828" cy="13511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fr-FR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KPI</a:t>
            </a:r>
          </a:p>
        </p:txBody>
      </p:sp>
    </p:spTree>
    <p:extLst>
      <p:ext uri="{BB962C8B-B14F-4D97-AF65-F5344CB8AC3E}">
        <p14:creationId xmlns:p14="http://schemas.microsoft.com/office/powerpoint/2010/main" val="553350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EB61-487D-677F-F5EF-9863D8C10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1B84335-8546-A68E-EDDC-449BF2870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80499299-51B6-CD10-CFD1-EC543F17D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51242139-60F3-D791-CCF4-C2A099085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F93EFDB8-D165-7340-B0E2-11EF539479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CFBD66F-BA43-2494-5DDF-8B39D65CA49E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3B9C894-86A1-CEFD-0AE1-E4642909A4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4A21E2B-7F97-E2E0-9427-246C949C0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676507"/>
              </p:ext>
            </p:extLst>
          </p:nvPr>
        </p:nvGraphicFramePr>
        <p:xfrm>
          <a:off x="789127" y="1070957"/>
          <a:ext cx="10455734" cy="48922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48105">
                  <a:extLst>
                    <a:ext uri="{9D8B030D-6E8A-4147-A177-3AD203B41FA5}">
                      <a16:colId xmlns:a16="http://schemas.microsoft.com/office/drawing/2014/main" val="3943204169"/>
                    </a:ext>
                  </a:extLst>
                </a:gridCol>
                <a:gridCol w="7007629">
                  <a:extLst>
                    <a:ext uri="{9D8B030D-6E8A-4147-A177-3AD203B41FA5}">
                      <a16:colId xmlns:a16="http://schemas.microsoft.com/office/drawing/2014/main" val="23175645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KPI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Description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70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Nombre de partenariats signés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nombre total de coopératives de crédit, institutions financières, entreprises et organisations partenaires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9652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Taux de conversion des utilisateurs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pourcentage d'utilisateurs qui ont téléchargé l'application après avoir été exposés à la campagne de marketing ou au partenariat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7319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de rétention des utilisateurs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pourcentage d'utilisateurs qui continuent d'utiliser l'application (renouvellement de licence)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8097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d'engagement des utilisateurs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pourcentage d'utilisateurs qui interagissent le plus avec l’application.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Exemple : nombre moyen de sessions par utilisateur, le temps passé sur l'application, etc.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6613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de satisfaction des partenaires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pourcentage de partenaires satisfaits de leur collaboration avec ECU, mesuré à travers des enquêtes ou des retours d'expérience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1922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Nombre de téléchargements de l'application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nombre total de téléchargements depuis les canaux de distribution mesure la popularité de l'application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0182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1251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D669C-2531-7F59-AE03-E3BAF2BBA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F1B068E3-6E4B-6F05-BB98-BB9BED721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DE4F9672-436B-B549-4297-886B5E842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225CE75-B7C4-1EB2-9F2C-F28F51242A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D52089EF-2F1C-A75D-553A-B91D48E26F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0A7B83-A00F-106E-B2F2-0C4067C623EB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4EEA04A-4F58-5E2F-B8C2-6D22BA5FCA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27CBE0-CCAA-32F9-01E8-6959F51FC9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191846"/>
              </p:ext>
            </p:extLst>
          </p:nvPr>
        </p:nvGraphicFramePr>
        <p:xfrm>
          <a:off x="914656" y="1284825"/>
          <a:ext cx="10362687" cy="4464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7420">
                  <a:extLst>
                    <a:ext uri="{9D8B030D-6E8A-4147-A177-3AD203B41FA5}">
                      <a16:colId xmlns:a16="http://schemas.microsoft.com/office/drawing/2014/main" val="898434293"/>
                    </a:ext>
                  </a:extLst>
                </a:gridCol>
                <a:gridCol w="6945267">
                  <a:extLst>
                    <a:ext uri="{9D8B030D-6E8A-4147-A177-3AD203B41FA5}">
                      <a16:colId xmlns:a16="http://schemas.microsoft.com/office/drawing/2014/main" val="38940882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KPI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Description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04688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Nombre d'utilisateurs actifs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nombre total d'utilisateurs qui utilisent régulièrement l'application mobile ou la plateforme en ligne d'ECU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7712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d'acquisition de nouveaux utilisateurs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pourcentage d'utilisateurs qui découvrent l'application pour la première fois et choisissent de l'installer.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179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Revenu généré par partenariat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revenu total généré par les partenariats, y compris les frais d'intégration, les commissions et autres revenus associés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8988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de conversion des visites sur la landing page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pourcentage de visiteurs de la landing page qui téléchargent effectivement l'application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5833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d'engagement sur les réseaux sociaux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nombre d'interactions (likes, partages, commentaires) sur les publications de l'entreprise sur les réseaux sociaux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4069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Retour sur investissement (ROI)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La rentabilité du plan d'action en comparant les coûts engagés pour la vente avec les revenus générés par les nouveaux utilisateurs et les partenariats.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7231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141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31630-FDBB-8F88-8891-6836E3357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E4E9370-434E-9923-C5A6-713799D8C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DB9FD3D-55A9-5C2E-0C91-0D5E920E4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3EC42C89-5BE6-A6F9-8941-D1CFB2239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E30908E0-84DA-8DFE-3F54-F1B57DAB18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55D3E2-73AD-91BE-B7F0-8ECC50DEC87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5EA34D5-3855-1A93-89E1-BAF4F6731E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9DC410-FAF3-93C0-1DFF-AFB254D860BC}"/>
              </a:ext>
            </a:extLst>
          </p:cNvPr>
          <p:cNvSpPr/>
          <p:nvPr/>
        </p:nvSpPr>
        <p:spPr>
          <a:xfrm>
            <a:off x="4382568" y="2753431"/>
            <a:ext cx="3426864" cy="13511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fr-FR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139159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3921</TotalTime>
  <Words>3074</Words>
  <Application>Microsoft Office PowerPoint</Application>
  <PresentationFormat>Grand écran</PresentationFormat>
  <Paragraphs>761</Paragraphs>
  <Slides>66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66</vt:i4>
      </vt:variant>
    </vt:vector>
  </HeadingPairs>
  <TitlesOfParts>
    <vt:vector size="73" baseType="lpstr">
      <vt:lpstr>Arial</vt:lpstr>
      <vt:lpstr>Calibri</vt:lpstr>
      <vt:lpstr>Calibri Light</vt:lpstr>
      <vt:lpstr>Century Gothic</vt:lpstr>
      <vt:lpstr>Courier New</vt:lpstr>
      <vt:lpstr>Söhne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Fawaz ADEOTI</dc:creator>
  <cp:lastModifiedBy>Fawaz ADEOTI</cp:lastModifiedBy>
  <cp:revision>28</cp:revision>
  <dcterms:created xsi:type="dcterms:W3CDTF">2024-02-05T14:20:20Z</dcterms:created>
  <dcterms:modified xsi:type="dcterms:W3CDTF">2024-02-12T17:59:14Z</dcterms:modified>
</cp:coreProperties>
</file>