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6" r:id="rId2"/>
  </p:sldMasterIdLst>
  <p:notesMasterIdLst>
    <p:notesMasterId r:id="rId57"/>
  </p:notesMasterIdLst>
  <p:sldIdLst>
    <p:sldId id="258" r:id="rId3"/>
    <p:sldId id="259" r:id="rId4"/>
    <p:sldId id="287" r:id="rId5"/>
    <p:sldId id="289" r:id="rId6"/>
    <p:sldId id="310" r:id="rId7"/>
    <p:sldId id="311" r:id="rId8"/>
    <p:sldId id="362" r:id="rId9"/>
    <p:sldId id="290" r:id="rId10"/>
    <p:sldId id="291" r:id="rId11"/>
    <p:sldId id="292" r:id="rId12"/>
    <p:sldId id="293" r:id="rId13"/>
    <p:sldId id="294" r:id="rId14"/>
    <p:sldId id="295" r:id="rId15"/>
    <p:sldId id="297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288" r:id="rId24"/>
    <p:sldId id="306" r:id="rId25"/>
    <p:sldId id="307" r:id="rId26"/>
    <p:sldId id="309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5" r:id="rId40"/>
    <p:sldId id="326" r:id="rId41"/>
    <p:sldId id="327" r:id="rId42"/>
    <p:sldId id="328" r:id="rId43"/>
    <p:sldId id="330" r:id="rId44"/>
    <p:sldId id="329" r:id="rId45"/>
    <p:sldId id="337" r:id="rId46"/>
    <p:sldId id="338" r:id="rId47"/>
    <p:sldId id="363" r:id="rId48"/>
    <p:sldId id="364" r:id="rId49"/>
    <p:sldId id="366" r:id="rId50"/>
    <p:sldId id="367" r:id="rId51"/>
    <p:sldId id="339" r:id="rId52"/>
    <p:sldId id="369" r:id="rId53"/>
    <p:sldId id="371" r:id="rId54"/>
    <p:sldId id="370" r:id="rId55"/>
    <p:sldId id="286" r:id="rId56"/>
  </p:sldIdLst>
  <p:sldSz cx="9144000" cy="5143500" type="screen16x9"/>
  <p:notesSz cx="6858000" cy="9144000"/>
  <p:embeddedFontLst>
    <p:embeddedFont>
      <p:font typeface="Montserrat" panose="00000500000000000000" pitchFamily="50" charset="0"/>
      <p:regular r:id="rId58"/>
      <p:bold r:id="rId59"/>
      <p:italic r:id="rId60"/>
      <p:boldItalic r:id="rId61"/>
    </p:embeddedFont>
    <p:embeddedFont>
      <p:font typeface="Verdana" panose="020B0604030504040204" pitchFamily="3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8860A0-2B90-41E6-8DE1-50C32F392F23}">
  <a:tblStyle styleId="{608860A0-2B90-41E6-8DE1-50C32F392F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1" autoAdjust="0"/>
    <p:restoredTop sz="92010" autoAdjust="0"/>
  </p:normalViewPr>
  <p:slideViewPr>
    <p:cSldViewPr snapToGrid="0">
      <p:cViewPr varScale="1">
        <p:scale>
          <a:sx n="139" d="100"/>
          <a:sy n="139" d="100"/>
        </p:scale>
        <p:origin x="109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8494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5204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9972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8165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8758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415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2342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0319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4767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8489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8000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7403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23981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6913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86097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4901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82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80082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9595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08691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1164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6248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7113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6039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6555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61645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43862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43072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5103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793797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441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67235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6918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89164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29703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21708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61243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2364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741835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00781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52402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92583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83060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94819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14378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69274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667129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26691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85030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272368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20209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32" name="Google Shape;43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143000" y="841774"/>
            <a:ext cx="6858000" cy="179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143000" y="2701533"/>
            <a:ext cx="6858000" cy="124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28650" y="1369221"/>
            <a:ext cx="7886700" cy="326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23888" y="1282306"/>
            <a:ext cx="7886700" cy="2139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623888" y="3442104"/>
            <a:ext cx="7886700" cy="1125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628650" y="1369221"/>
            <a:ext cx="3886200" cy="326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29150" y="1369221"/>
            <a:ext cx="3886200" cy="326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62984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29841" y="1260874"/>
            <a:ext cx="3868340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29841" y="1878810"/>
            <a:ext cx="3868340" cy="276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29150" y="1260874"/>
            <a:ext cx="3887391" cy="61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29150" y="1878810"/>
            <a:ext cx="3887391" cy="276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87391" y="740571"/>
            <a:ext cx="4629150" cy="3655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629841" y="1543053"/>
            <a:ext cx="2949178" cy="2858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3887391" y="740571"/>
            <a:ext cx="4629150" cy="36552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629841" y="1543053"/>
            <a:ext cx="2949178" cy="2858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940246" y="-942374"/>
            <a:ext cx="326350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50069" y="1467450"/>
            <a:ext cx="4358886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349570" y="-447075"/>
            <a:ext cx="4358886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3337098" y="1461952"/>
            <a:ext cx="2469805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/>
          <p:nvPr/>
        </p:nvSpPr>
        <p:spPr>
          <a:xfrm>
            <a:off x="4627243" y="0"/>
            <a:ext cx="37646" cy="220889"/>
          </a:xfrm>
          <a:custGeom>
            <a:avLst/>
            <a:gdLst/>
            <a:ahLst/>
            <a:cxnLst/>
            <a:rect l="l" t="t" r="r" b="b"/>
            <a:pathLst>
              <a:path w="52704" h="309245" extrusionOk="0">
                <a:moveTo>
                  <a:pt x="0" y="308630"/>
                </a:moveTo>
                <a:lnTo>
                  <a:pt x="52354" y="308630"/>
                </a:lnTo>
                <a:lnTo>
                  <a:pt x="52354" y="0"/>
                </a:lnTo>
                <a:lnTo>
                  <a:pt x="0" y="0"/>
                </a:lnTo>
                <a:lnTo>
                  <a:pt x="0" y="3086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5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3337098" y="1461952"/>
            <a:ext cx="2469805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853794" y="1768928"/>
            <a:ext cx="743641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 i="0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ctrTitle"/>
          </p:nvPr>
        </p:nvSpPr>
        <p:spPr>
          <a:xfrm>
            <a:off x="1143000" y="1247477"/>
            <a:ext cx="685800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2F85"/>
              </a:buClr>
              <a:buSzPts val="1800"/>
              <a:buFont typeface="Verdana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Font typeface="Calibri"/>
              <a:buNone/>
              <a:defRPr sz="13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None/>
              <a:defRPr sz="1200"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3337098" y="1461952"/>
            <a:ext cx="2469805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6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6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9" name="Google Shape;119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21"/>
            <a:ext cx="7886700" cy="326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11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1" y="4767271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71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3337098" y="1461952"/>
            <a:ext cx="246980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853794" y="1768928"/>
            <a:ext cx="743641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2A2F8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620825" y="4895016"/>
            <a:ext cx="546326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12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345077" y="1861234"/>
            <a:ext cx="8604360" cy="61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3600" b="1" dirty="0">
                <a:solidFill>
                  <a:schemeClr val="tx1"/>
                </a:solidFill>
                <a:latin typeface="Montserrat"/>
                <a:sym typeface="Montserrat"/>
              </a:rPr>
              <a:t>BENCH</a:t>
            </a:r>
            <a:endParaRPr sz="10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/>
          <p:nvPr/>
        </p:nvSpPr>
        <p:spPr>
          <a:xfrm flipH="1">
            <a:off x="4578693" y="-31771"/>
            <a:ext cx="68400" cy="252148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DEC584-9652-5545-FAA1-2AE5089313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663495"/>
              </p:ext>
            </p:extLst>
          </p:nvPr>
        </p:nvGraphicFramePr>
        <p:xfrm>
          <a:off x="924430" y="788127"/>
          <a:ext cx="7445325" cy="3567246"/>
        </p:xfrm>
        <a:graphic>
          <a:graphicData uri="http://schemas.openxmlformats.org/drawingml/2006/table">
            <a:tbl>
              <a:tblPr firstRow="1" bandRow="1">
                <a:tableStyleId>{608860A0-2B90-41E6-8DE1-50C32F392F23}</a:tableStyleId>
              </a:tblPr>
              <a:tblGrid>
                <a:gridCol w="1489065">
                  <a:extLst>
                    <a:ext uri="{9D8B030D-6E8A-4147-A177-3AD203B41FA5}">
                      <a16:colId xmlns:a16="http://schemas.microsoft.com/office/drawing/2014/main" val="419985161"/>
                    </a:ext>
                  </a:extLst>
                </a:gridCol>
                <a:gridCol w="1489065">
                  <a:extLst>
                    <a:ext uri="{9D8B030D-6E8A-4147-A177-3AD203B41FA5}">
                      <a16:colId xmlns:a16="http://schemas.microsoft.com/office/drawing/2014/main" val="2298680988"/>
                    </a:ext>
                  </a:extLst>
                </a:gridCol>
                <a:gridCol w="1489065">
                  <a:extLst>
                    <a:ext uri="{9D8B030D-6E8A-4147-A177-3AD203B41FA5}">
                      <a16:colId xmlns:a16="http://schemas.microsoft.com/office/drawing/2014/main" val="3007604507"/>
                    </a:ext>
                  </a:extLst>
                </a:gridCol>
                <a:gridCol w="1489065">
                  <a:extLst>
                    <a:ext uri="{9D8B030D-6E8A-4147-A177-3AD203B41FA5}">
                      <a16:colId xmlns:a16="http://schemas.microsoft.com/office/drawing/2014/main" val="3372203867"/>
                    </a:ext>
                  </a:extLst>
                </a:gridCol>
                <a:gridCol w="1489065">
                  <a:extLst>
                    <a:ext uri="{9D8B030D-6E8A-4147-A177-3AD203B41FA5}">
                      <a16:colId xmlns:a16="http://schemas.microsoft.com/office/drawing/2014/main" val="4139418852"/>
                    </a:ext>
                  </a:extLst>
                </a:gridCol>
              </a:tblGrid>
              <a:tr h="353373"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Right Com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Net By Us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Atelier paon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Open Si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278828"/>
                  </a:ext>
                </a:extLst>
              </a:tr>
              <a:tr h="433780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Facebook</a:t>
                      </a:r>
                    </a:p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848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 536 followers</a:t>
                      </a:r>
                    </a:p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2,8 K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 4,3 K 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17355"/>
                  </a:ext>
                </a:extLst>
              </a:tr>
              <a:tr h="324729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Instagram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1 036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488787"/>
                  </a:ext>
                </a:extLst>
              </a:tr>
              <a:tr h="433780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LinkedIn 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5 K abonnés</a:t>
                      </a:r>
                    </a:p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51-200 employés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217 abonnés </a:t>
                      </a:r>
                    </a:p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11-50 employés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701 abonnés </a:t>
                      </a:r>
                    </a:p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2-10 employés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2 K abonnés </a:t>
                      </a:r>
                    </a:p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11-50 employés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36173"/>
                  </a:ext>
                </a:extLst>
              </a:tr>
              <a:tr h="359845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Twitter ou X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302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659  abonnés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51852"/>
                  </a:ext>
                </a:extLst>
              </a:tr>
              <a:tr h="433780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YouTube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66 abonnés</a:t>
                      </a:r>
                    </a:p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3 306 vues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>
                        <a:latin typeface="Montserra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66612"/>
                  </a:ext>
                </a:extLst>
              </a:tr>
              <a:tr h="334739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Site web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837"/>
                  </a:ext>
                </a:extLst>
              </a:tr>
              <a:tr h="767458"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Nombre de résultat de recherche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Environ 3 420 000 résultats (0,43 secondes)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Environ 117 000 résultats (0,38 secondes)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Environ 630 000 résultats (0,36 secondes)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latin typeface="Montserrat" panose="00000500000000000000" pitchFamily="2" charset="0"/>
                        </a:rPr>
                        <a:t>Environ 8 420 000 000 résultats (0,39 secondes)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441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307867" y="2261782"/>
            <a:ext cx="8604360" cy="61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3600" b="1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LOGOS</a:t>
            </a:r>
            <a:endParaRPr sz="10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433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Aucune description de photo disponible.">
            <a:extLst>
              <a:ext uri="{FF2B5EF4-FFF2-40B4-BE49-F238E27FC236}">
                <a16:creationId xmlns:a16="http://schemas.microsoft.com/office/drawing/2014/main" id="{2BB68D50-E00E-0C5E-2B11-6DFC6ED2E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86" y="1598081"/>
            <a:ext cx="1780664" cy="178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etByUs">
            <a:extLst>
              <a:ext uri="{FF2B5EF4-FFF2-40B4-BE49-F238E27FC236}">
                <a16:creationId xmlns:a16="http://schemas.microsoft.com/office/drawing/2014/main" id="{D8F64B98-C5D5-3543-7D55-63F8207C0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424" y="2322706"/>
            <a:ext cx="4137553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170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10" name="Picture 6" descr="Aucune description de photo disponible.">
            <a:extLst>
              <a:ext uri="{FF2B5EF4-FFF2-40B4-BE49-F238E27FC236}">
                <a16:creationId xmlns:a16="http://schemas.microsoft.com/office/drawing/2014/main" id="{9F8C1F26-FCAE-5366-36B6-2854B74B1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51" y="995053"/>
            <a:ext cx="3153393" cy="315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651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7FB45C-DB0B-4FFC-CA17-4B17EE058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474" y="470714"/>
            <a:ext cx="3946785" cy="3946785"/>
          </a:xfrm>
          <a:prstGeom prst="rect">
            <a:avLst/>
          </a:prstGeom>
        </p:spPr>
      </p:pic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Aucune description de photo disponible.">
            <a:extLst>
              <a:ext uri="{FF2B5EF4-FFF2-40B4-BE49-F238E27FC236}">
                <a16:creationId xmlns:a16="http://schemas.microsoft.com/office/drawing/2014/main" id="{9E775839-4112-F1E1-E561-3A0F70504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82" y="1122126"/>
            <a:ext cx="2643962" cy="26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04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307867" y="2261782"/>
            <a:ext cx="8604360" cy="619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3600" b="1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PUBLICATION</a:t>
            </a:r>
            <a:endParaRPr sz="10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8644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dirty="0">
                <a:solidFill>
                  <a:schemeClr val="tx1"/>
                </a:solidFill>
                <a:latin typeface="Montserrat"/>
                <a:sym typeface="Montserrat"/>
              </a:rPr>
              <a:t>OCTOBRE SEPTEMBRE 2023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0" name="Picture 2" descr="Peut être un graphique de 5 personnes, carte et texte">
            <a:extLst>
              <a:ext uri="{FF2B5EF4-FFF2-40B4-BE49-F238E27FC236}">
                <a16:creationId xmlns:a16="http://schemas.microsoft.com/office/drawing/2014/main" id="{E5CF4419-FDF7-BDC2-4500-086011DE2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7" y="1545295"/>
            <a:ext cx="2535283" cy="253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eut être un graphique de téléphone et texte">
            <a:extLst>
              <a:ext uri="{FF2B5EF4-FFF2-40B4-BE49-F238E27FC236}">
                <a16:creationId xmlns:a16="http://schemas.microsoft.com/office/drawing/2014/main" id="{01A03A36-B720-E9D5-0A8F-318F287CA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682" y="1567877"/>
            <a:ext cx="2535283" cy="253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8B126D24-CD4C-4D92-CD84-BC72BAC28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097" y="1545295"/>
            <a:ext cx="2580448" cy="258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234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JUILLET 2022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4" name="Picture 2" descr="Aucune description de photo disponible.">
            <a:extLst>
              <a:ext uri="{FF2B5EF4-FFF2-40B4-BE49-F238E27FC236}">
                <a16:creationId xmlns:a16="http://schemas.microsoft.com/office/drawing/2014/main" id="{FBC9E493-E172-AD6C-DC8E-131656E7E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89" y="1533274"/>
            <a:ext cx="2535284" cy="253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ucune description de photo disponible.">
            <a:extLst>
              <a:ext uri="{FF2B5EF4-FFF2-40B4-BE49-F238E27FC236}">
                <a16:creationId xmlns:a16="http://schemas.microsoft.com/office/drawing/2014/main" id="{08FD25A1-5F24-706E-F3F0-C251F8346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794" y="1114901"/>
            <a:ext cx="2409176" cy="341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ucune description de photo disponible.">
            <a:extLst>
              <a:ext uri="{FF2B5EF4-FFF2-40B4-BE49-F238E27FC236}">
                <a16:creationId xmlns:a16="http://schemas.microsoft.com/office/drawing/2014/main" id="{065994BC-BE86-63C1-33B2-364CD041D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54" y="1069361"/>
            <a:ext cx="2597333" cy="346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58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2020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8" name="Picture 2" descr="Aucune description de photo disponible.">
            <a:extLst>
              <a:ext uri="{FF2B5EF4-FFF2-40B4-BE49-F238E27FC236}">
                <a16:creationId xmlns:a16="http://schemas.microsoft.com/office/drawing/2014/main" id="{58118909-687D-D0D5-DC02-05737D50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62" y="1377935"/>
            <a:ext cx="2766828" cy="305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ucune description de photo disponible.">
            <a:extLst>
              <a:ext uri="{FF2B5EF4-FFF2-40B4-BE49-F238E27FC236}">
                <a16:creationId xmlns:a16="http://schemas.microsoft.com/office/drawing/2014/main" id="{58E43329-0EB3-EC6C-B75E-0B7AA878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09" y="1576755"/>
            <a:ext cx="2743062" cy="26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ucune description de photo disponible.">
            <a:extLst>
              <a:ext uri="{FF2B5EF4-FFF2-40B4-BE49-F238E27FC236}">
                <a16:creationId xmlns:a16="http://schemas.microsoft.com/office/drawing/2014/main" id="{4D67249C-15AC-05D6-4F3B-6391B0AFD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78" y="1815201"/>
            <a:ext cx="2548443" cy="235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818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2020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2" name="Picture 6" descr="Aucune description de photo disponible.">
            <a:extLst>
              <a:ext uri="{FF2B5EF4-FFF2-40B4-BE49-F238E27FC236}">
                <a16:creationId xmlns:a16="http://schemas.microsoft.com/office/drawing/2014/main" id="{4D67249C-15AC-05D6-4F3B-6391B0AFD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5" y="2752159"/>
            <a:ext cx="2409554" cy="22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Aucune description de photo disponible.">
            <a:extLst>
              <a:ext uri="{FF2B5EF4-FFF2-40B4-BE49-F238E27FC236}">
                <a16:creationId xmlns:a16="http://schemas.microsoft.com/office/drawing/2014/main" id="{60F26514-1E10-7CAC-1C0A-8C0554157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4" y="608230"/>
            <a:ext cx="2409554" cy="196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ucune description de photo disponible.">
            <a:extLst>
              <a:ext uri="{FF2B5EF4-FFF2-40B4-BE49-F238E27FC236}">
                <a16:creationId xmlns:a16="http://schemas.microsoft.com/office/drawing/2014/main" id="{4D42D3CF-7E2C-929A-7016-1CD1C43DB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0" y="1440090"/>
            <a:ext cx="5303520" cy="262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75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2020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46" name="Picture 2" descr="Aucune description de photo disponible.">
            <a:extLst>
              <a:ext uri="{FF2B5EF4-FFF2-40B4-BE49-F238E27FC236}">
                <a16:creationId xmlns:a16="http://schemas.microsoft.com/office/drawing/2014/main" id="{1CA6AD39-029E-DF73-7427-90826EA01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23" y="1497082"/>
            <a:ext cx="3512579" cy="281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ucune description de photo disponible.">
            <a:extLst>
              <a:ext uri="{FF2B5EF4-FFF2-40B4-BE49-F238E27FC236}">
                <a16:creationId xmlns:a16="http://schemas.microsoft.com/office/drawing/2014/main" id="{6E079670-2856-8385-2BDF-05C5F748C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686" y="903830"/>
            <a:ext cx="2892214" cy="400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34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46856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2019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70" name="Picture 2" descr="Aucune description de photo disponible.">
            <a:extLst>
              <a:ext uri="{FF2B5EF4-FFF2-40B4-BE49-F238E27FC236}">
                <a16:creationId xmlns:a16="http://schemas.microsoft.com/office/drawing/2014/main" id="{47710BC2-6DE6-1F93-6C14-FD635EFF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51" y="896871"/>
            <a:ext cx="3205270" cy="389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Aucune description de photo disponible.">
            <a:extLst>
              <a:ext uri="{FF2B5EF4-FFF2-40B4-BE49-F238E27FC236}">
                <a16:creationId xmlns:a16="http://schemas.microsoft.com/office/drawing/2014/main" id="{03BABF06-3AF9-ADA6-A956-3DFB3A7C1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1176338"/>
            <a:ext cx="238125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ucune description de photo disponible.">
            <a:extLst>
              <a:ext uri="{FF2B5EF4-FFF2-40B4-BE49-F238E27FC236}">
                <a16:creationId xmlns:a16="http://schemas.microsoft.com/office/drawing/2014/main" id="{4AF407B3-1A44-A7AA-CF57-A579960D9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065" y="2571750"/>
            <a:ext cx="1899285" cy="189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2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247819"/>
            <a:ext cx="7027273" cy="804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dirty="0">
                <a:solidFill>
                  <a:schemeClr val="tx1"/>
                </a:solidFill>
                <a:latin typeface="Montserrat"/>
                <a:sym typeface="Montserrat"/>
              </a:rPr>
              <a:t>DECEMBRE NOVEMBRE OCTOBRE SEPTEMBRE 2023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A3F517EC-3252-9672-D847-3247C35F2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51" y="1256986"/>
            <a:ext cx="1677931" cy="372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eut être une image de texte qui dit ’Bonne fête de la Toussaint pen SI Nous accompagnons votre transformation digitale’">
            <a:extLst>
              <a:ext uri="{FF2B5EF4-FFF2-40B4-BE49-F238E27FC236}">
                <a16:creationId xmlns:a16="http://schemas.microsoft.com/office/drawing/2014/main" id="{78E506F4-23E7-2F7D-46EF-84CFC5BE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613" y="1720442"/>
            <a:ext cx="3005776" cy="300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eut être une image de texte qui dit ’Bonne célébration du Maouloud pen SI Nous accompagnons votre transformation digitale’">
            <a:extLst>
              <a:ext uri="{FF2B5EF4-FFF2-40B4-BE49-F238E27FC236}">
                <a16:creationId xmlns:a16="http://schemas.microsoft.com/office/drawing/2014/main" id="{273A5873-93CA-9A79-503B-DA179B7D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40" y="1720442"/>
            <a:ext cx="3005776" cy="300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02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61715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dirty="0">
                <a:solidFill>
                  <a:schemeClr val="tx1"/>
                </a:solidFill>
                <a:latin typeface="Montserrat"/>
                <a:sym typeface="Montserrat"/>
              </a:rPr>
              <a:t>AOUT  JUILLET JUIN MAI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66" name="Picture 2" descr="Aucune description de photo disponible.">
            <a:extLst>
              <a:ext uri="{FF2B5EF4-FFF2-40B4-BE49-F238E27FC236}">
                <a16:creationId xmlns:a16="http://schemas.microsoft.com/office/drawing/2014/main" id="{92ADD398-ABDD-99E3-D165-E170E914B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3" y="1289974"/>
            <a:ext cx="2604135" cy="26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ucune description de photo disponible.">
            <a:extLst>
              <a:ext uri="{FF2B5EF4-FFF2-40B4-BE49-F238E27FC236}">
                <a16:creationId xmlns:a16="http://schemas.microsoft.com/office/drawing/2014/main" id="{9739FE1E-D0A9-8A92-9CFE-18AC8A4C0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932" y="1289973"/>
            <a:ext cx="2604135" cy="26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Aucune description de photo disponible.">
            <a:extLst>
              <a:ext uri="{FF2B5EF4-FFF2-40B4-BE49-F238E27FC236}">
                <a16:creationId xmlns:a16="http://schemas.microsoft.com/office/drawing/2014/main" id="{DDD25A68-00C4-66C0-A11F-021BBFAB3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741" y="1256310"/>
            <a:ext cx="2604136" cy="260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928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72" name="Picture 8" descr="Aucune description de photo disponible.">
            <a:extLst>
              <a:ext uri="{FF2B5EF4-FFF2-40B4-BE49-F238E27FC236}">
                <a16:creationId xmlns:a16="http://schemas.microsoft.com/office/drawing/2014/main" id="{51EEBD9B-DF56-976E-143F-0DF4AC87D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1" y="1530689"/>
            <a:ext cx="2625661" cy="262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Aucune description de photo disponible.">
            <a:extLst>
              <a:ext uri="{FF2B5EF4-FFF2-40B4-BE49-F238E27FC236}">
                <a16:creationId xmlns:a16="http://schemas.microsoft.com/office/drawing/2014/main" id="{712D5C7D-182F-4C6C-669F-F26E9D904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551" y="1530689"/>
            <a:ext cx="2627282" cy="262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ucune description de photo disponible.">
            <a:extLst>
              <a:ext uri="{FF2B5EF4-FFF2-40B4-BE49-F238E27FC236}">
                <a16:creationId xmlns:a16="http://schemas.microsoft.com/office/drawing/2014/main" id="{B45E3526-0008-E665-2BCA-635F41FBB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398" y="1523904"/>
            <a:ext cx="2645497" cy="264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14" name="Picture 2" descr="Aucune description de photo disponible.">
            <a:extLst>
              <a:ext uri="{FF2B5EF4-FFF2-40B4-BE49-F238E27FC236}">
                <a16:creationId xmlns:a16="http://schemas.microsoft.com/office/drawing/2014/main" id="{62815A46-005E-DEA5-BC3A-BA0DCDE73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3" y="1674495"/>
            <a:ext cx="2543516" cy="254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Aucune description de photo disponible.">
            <a:extLst>
              <a:ext uri="{FF2B5EF4-FFF2-40B4-BE49-F238E27FC236}">
                <a16:creationId xmlns:a16="http://schemas.microsoft.com/office/drawing/2014/main" id="{4E825EBA-5A65-7F11-DEE8-AFADF93FE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87" y="1674495"/>
            <a:ext cx="2543516" cy="254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Aucune description de photo disponible.">
            <a:extLst>
              <a:ext uri="{FF2B5EF4-FFF2-40B4-BE49-F238E27FC236}">
                <a16:creationId xmlns:a16="http://schemas.microsoft.com/office/drawing/2014/main" id="{4265E95A-7720-90D4-C8E7-9DF4566D2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1" y="1674495"/>
            <a:ext cx="2543516" cy="254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787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430926" y="617150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i="0" u="none" strike="noStrike" cap="none" dirty="0">
                <a:solidFill>
                  <a:schemeClr val="tx1"/>
                </a:solidFill>
                <a:latin typeface="Montserrat"/>
                <a:ea typeface="Arial"/>
                <a:cs typeface="Arial"/>
                <a:sym typeface="Montserrat"/>
              </a:rPr>
              <a:t>JANVIER FEVRIER MARS AVRIL 2023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38" name="Picture 2" descr="Aucune description de photo disponible.">
            <a:extLst>
              <a:ext uri="{FF2B5EF4-FFF2-40B4-BE49-F238E27FC236}">
                <a16:creationId xmlns:a16="http://schemas.microsoft.com/office/drawing/2014/main" id="{08084814-251F-AE57-5815-A90D7586E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75" y="1431476"/>
            <a:ext cx="2692023" cy="269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Aucune description de photo disponible.">
            <a:extLst>
              <a:ext uri="{FF2B5EF4-FFF2-40B4-BE49-F238E27FC236}">
                <a16:creationId xmlns:a16="http://schemas.microsoft.com/office/drawing/2014/main" id="{4D5A88B6-3F3F-6CE3-DF30-9AA77BAFF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950" y="1431476"/>
            <a:ext cx="2786194" cy="278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Aucune description de photo disponible.">
            <a:extLst>
              <a:ext uri="{FF2B5EF4-FFF2-40B4-BE49-F238E27FC236}">
                <a16:creationId xmlns:a16="http://schemas.microsoft.com/office/drawing/2014/main" id="{BCD37DD3-6619-255D-FC6D-03EADC683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806" y="1373396"/>
            <a:ext cx="2934784" cy="29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653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62" name="Picture 2" descr="Aucune description de photo disponible.">
            <a:extLst>
              <a:ext uri="{FF2B5EF4-FFF2-40B4-BE49-F238E27FC236}">
                <a16:creationId xmlns:a16="http://schemas.microsoft.com/office/drawing/2014/main" id="{C529E674-7FE8-6445-FC48-039593C98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0" y="1252285"/>
            <a:ext cx="2936595" cy="29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eut être une image de une personne ou plus et texte qui dit ’8 MARS Journée internationale des droits de la Femme pen SI Nous accompagnons votre transformation digitale’">
            <a:extLst>
              <a:ext uri="{FF2B5EF4-FFF2-40B4-BE49-F238E27FC236}">
                <a16:creationId xmlns:a16="http://schemas.microsoft.com/office/drawing/2014/main" id="{B7F76149-F6D9-2D6B-A026-D8592F59B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832" y="1183645"/>
            <a:ext cx="2934784" cy="29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Aucune description de photo disponible.">
            <a:extLst>
              <a:ext uri="{FF2B5EF4-FFF2-40B4-BE49-F238E27FC236}">
                <a16:creationId xmlns:a16="http://schemas.microsoft.com/office/drawing/2014/main" id="{C5B88855-5226-6A8C-DDC9-1C1FCD6B4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443" y="1275868"/>
            <a:ext cx="2750338" cy="275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194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86" name="Picture 2" descr="Peut être une image de texte qui dit ’Open pen SI vous souhaite une Bonne et Heureuse année 2023 Nous accompagnons votre transformation digitale’">
            <a:extLst>
              <a:ext uri="{FF2B5EF4-FFF2-40B4-BE49-F238E27FC236}">
                <a16:creationId xmlns:a16="http://schemas.microsoft.com/office/drawing/2014/main" id="{D968B7C8-169F-ABAB-2DF1-722CEACC7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2" y="942135"/>
            <a:ext cx="3259229" cy="32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Aucune description de photo disponible.">
            <a:extLst>
              <a:ext uri="{FF2B5EF4-FFF2-40B4-BE49-F238E27FC236}">
                <a16:creationId xmlns:a16="http://schemas.microsoft.com/office/drawing/2014/main" id="{4787DDFB-716F-4BF5-F101-7B50CA534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688" y="942135"/>
            <a:ext cx="3259229" cy="32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159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058363" y="557839"/>
            <a:ext cx="7027273" cy="43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dirty="0">
                <a:solidFill>
                  <a:schemeClr val="tx1"/>
                </a:solidFill>
                <a:latin typeface="Montserrat"/>
                <a:sym typeface="Montserrat"/>
              </a:rPr>
              <a:t>2022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10" name="Picture 2" descr="Aucune description de photo disponible.">
            <a:extLst>
              <a:ext uri="{FF2B5EF4-FFF2-40B4-BE49-F238E27FC236}">
                <a16:creationId xmlns:a16="http://schemas.microsoft.com/office/drawing/2014/main" id="{B5D5AD6B-0D01-7927-4648-28CAFE4B3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" y="1508830"/>
            <a:ext cx="2604135" cy="26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Aucune description de photo disponible.">
            <a:extLst>
              <a:ext uri="{FF2B5EF4-FFF2-40B4-BE49-F238E27FC236}">
                <a16:creationId xmlns:a16="http://schemas.microsoft.com/office/drawing/2014/main" id="{FE5D799D-5D00-DFF9-208E-F10A884AB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79" y="1508830"/>
            <a:ext cx="2604135" cy="26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Aucune description de photo disponible.">
            <a:extLst>
              <a:ext uri="{FF2B5EF4-FFF2-40B4-BE49-F238E27FC236}">
                <a16:creationId xmlns:a16="http://schemas.microsoft.com/office/drawing/2014/main" id="{0FE7D59B-31D3-5896-A202-C1885CEA8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619" y="1508830"/>
            <a:ext cx="2604135" cy="260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781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34" name="Picture 2" descr="Aucune description de photo disponible.">
            <a:extLst>
              <a:ext uri="{FF2B5EF4-FFF2-40B4-BE49-F238E27FC236}">
                <a16:creationId xmlns:a16="http://schemas.microsoft.com/office/drawing/2014/main" id="{C3337FDA-C32A-FE25-7B37-E7D7B13FE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" y="1480186"/>
            <a:ext cx="2771774" cy="27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Aucune description de photo disponible.">
            <a:extLst>
              <a:ext uri="{FF2B5EF4-FFF2-40B4-BE49-F238E27FC236}">
                <a16:creationId xmlns:a16="http://schemas.microsoft.com/office/drawing/2014/main" id="{C2F1BB78-AD48-0B31-A714-371CAE013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252" y="1480186"/>
            <a:ext cx="2771774" cy="27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Aucune description de photo disponible.">
            <a:extLst>
              <a:ext uri="{FF2B5EF4-FFF2-40B4-BE49-F238E27FC236}">
                <a16:creationId xmlns:a16="http://schemas.microsoft.com/office/drawing/2014/main" id="{4A16B913-9B64-00D2-299F-E36C15213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199" y="1480186"/>
            <a:ext cx="2771774" cy="27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946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58" name="Picture 2" descr="Aucune description de photo disponible.">
            <a:extLst>
              <a:ext uri="{FF2B5EF4-FFF2-40B4-BE49-F238E27FC236}">
                <a16:creationId xmlns:a16="http://schemas.microsoft.com/office/drawing/2014/main" id="{2FA091FF-A058-CC42-7087-51ACDB889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0" y="1680920"/>
            <a:ext cx="2542464" cy="254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Aucune description de photo disponible.">
            <a:extLst>
              <a:ext uri="{FF2B5EF4-FFF2-40B4-BE49-F238E27FC236}">
                <a16:creationId xmlns:a16="http://schemas.microsoft.com/office/drawing/2014/main" id="{F619CEB1-B0D5-B379-359A-AED72A785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951" y="1714201"/>
            <a:ext cx="2475902" cy="247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Peut être une image de 8 personnes et texte qui dit ’8 MARS Les Takas women d'Open Si Ariane Mirabelle Carole Milca Vitale Mélaine Olivia Florisse pen SI Nous accompagnons votre transformation digitale’">
            <a:extLst>
              <a:ext uri="{FF2B5EF4-FFF2-40B4-BE49-F238E27FC236}">
                <a16:creationId xmlns:a16="http://schemas.microsoft.com/office/drawing/2014/main" id="{466CFB6C-01A0-7C56-A463-EC1E9F203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910" y="1517687"/>
            <a:ext cx="2868930" cy="286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77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82" name="Picture 2" descr="Peut être une image de 1 personne et texte">
            <a:extLst>
              <a:ext uri="{FF2B5EF4-FFF2-40B4-BE49-F238E27FC236}">
                <a16:creationId xmlns:a16="http://schemas.microsoft.com/office/drawing/2014/main" id="{6BD9D6C6-61A5-6DF3-5805-D7CE964E1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" y="1110094"/>
            <a:ext cx="3221703" cy="322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Aucune description de photo disponible.">
            <a:extLst>
              <a:ext uri="{FF2B5EF4-FFF2-40B4-BE49-F238E27FC236}">
                <a16:creationId xmlns:a16="http://schemas.microsoft.com/office/drawing/2014/main" id="{1147AE02-556D-DA20-02B2-AA69F410F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4" y="859735"/>
            <a:ext cx="3722423" cy="372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802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096410" y="459277"/>
            <a:ext cx="7027273" cy="804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650" rIns="0" bIns="3265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fr" sz="2400" dirty="0">
                <a:solidFill>
                  <a:schemeClr val="tx1"/>
                </a:solidFill>
                <a:latin typeface="Montserrat"/>
                <a:sym typeface="Montserrat"/>
              </a:rPr>
              <a:t>DECEMBRE NOVEMBRE OCTOBRE SEPTEMBRE 2023</a:t>
            </a:r>
            <a:endParaRPr sz="7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30" name="Picture 2" descr="Peut être du pop art de texte qui dit ’Bienvenue en Décembre! ATELIERPAON.COM’">
            <a:extLst>
              <a:ext uri="{FF2B5EF4-FFF2-40B4-BE49-F238E27FC236}">
                <a16:creationId xmlns:a16="http://schemas.microsoft.com/office/drawing/2014/main" id="{5109DBF0-533A-DD53-3F4F-54605F6DB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9" y="1749769"/>
            <a:ext cx="1643962" cy="16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Peut être une image de texte qui dit ’Sérieusement, qu'est-ce qui vous empêche de commander vos cartes de voeux maintenant ATELIERPAON.COM’">
            <a:extLst>
              <a:ext uri="{FF2B5EF4-FFF2-40B4-BE49-F238E27FC236}">
                <a16:creationId xmlns:a16="http://schemas.microsoft.com/office/drawing/2014/main" id="{BE2A2C2A-3FB7-E191-A6AD-C82BA3BB9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29" y="1749769"/>
            <a:ext cx="1643962" cy="16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Aucune description de photo disponible.">
            <a:extLst>
              <a:ext uri="{FF2B5EF4-FFF2-40B4-BE49-F238E27FC236}">
                <a16:creationId xmlns:a16="http://schemas.microsoft.com/office/drawing/2014/main" id="{1B8E8704-8DEB-503F-1483-CB381AC9D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219" y="1749769"/>
            <a:ext cx="1643962" cy="16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Aucune description de photo disponible.">
            <a:extLst>
              <a:ext uri="{FF2B5EF4-FFF2-40B4-BE49-F238E27FC236}">
                <a16:creationId xmlns:a16="http://schemas.microsoft.com/office/drawing/2014/main" id="{9FC51405-40CD-BE05-B8C7-9856EE8EE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691" y="1749769"/>
            <a:ext cx="1643962" cy="164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864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54" name="Picture 2" descr="Peut être une image de 7 personnes et texte">
            <a:extLst>
              <a:ext uri="{FF2B5EF4-FFF2-40B4-BE49-F238E27FC236}">
                <a16:creationId xmlns:a16="http://schemas.microsoft.com/office/drawing/2014/main" id="{09A21F9D-0201-D090-C0A2-CF7C0CA44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41" y="1642152"/>
            <a:ext cx="3747135" cy="210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Peut être une image de 1 personne et texte qui dit ’MREAU BEAU BENIN REDECOUVRONS LE AVECNABIRATH 229 ç TOUS ES À 14H00 DIMANCHES KW 0013AT BENIN DU PAYS LE MIROIR 13 TNT &amp; 271 CANAL+ Disponible sur: (044) 482-0808’">
            <a:extLst>
              <a:ext uri="{FF2B5EF4-FFF2-40B4-BE49-F238E27FC236}">
                <a16:creationId xmlns:a16="http://schemas.microsoft.com/office/drawing/2014/main" id="{5E57ECBE-91D4-29F2-A155-12992E21D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983" y="1388492"/>
            <a:ext cx="4198086" cy="236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1970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78" name="Picture 2" descr="Aucune description de photo disponible.">
            <a:extLst>
              <a:ext uri="{FF2B5EF4-FFF2-40B4-BE49-F238E27FC236}">
                <a16:creationId xmlns:a16="http://schemas.microsoft.com/office/drawing/2014/main" id="{EDB8B95A-0303-9E6E-EBDA-4BA7A82B6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169" y="1178652"/>
            <a:ext cx="2557462" cy="340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Aucune description de photo disponible.">
            <a:extLst>
              <a:ext uri="{FF2B5EF4-FFF2-40B4-BE49-F238E27FC236}">
                <a16:creationId xmlns:a16="http://schemas.microsoft.com/office/drawing/2014/main" id="{C9216F53-5EAE-91C1-48AB-BD26ED158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1" y="1376771"/>
            <a:ext cx="3211830" cy="321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69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02" name="Picture 2" descr="Aucune description de photo disponible.">
            <a:extLst>
              <a:ext uri="{FF2B5EF4-FFF2-40B4-BE49-F238E27FC236}">
                <a16:creationId xmlns:a16="http://schemas.microsoft.com/office/drawing/2014/main" id="{138B2554-DF34-ADFD-3F7F-8F74877D1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962" y="1451610"/>
            <a:ext cx="2754630" cy="275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Aucune description de photo disponible.">
            <a:extLst>
              <a:ext uri="{FF2B5EF4-FFF2-40B4-BE49-F238E27FC236}">
                <a16:creationId xmlns:a16="http://schemas.microsoft.com/office/drawing/2014/main" id="{A46F9E93-9D60-2AFA-8BAC-360491ED4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770" y="1451610"/>
            <a:ext cx="2754630" cy="275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49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26" name="Picture 2" descr="Aucune description de photo disponible.">
            <a:extLst>
              <a:ext uri="{FF2B5EF4-FFF2-40B4-BE49-F238E27FC236}">
                <a16:creationId xmlns:a16="http://schemas.microsoft.com/office/drawing/2014/main" id="{ECD5DE7C-BDA9-1636-5454-A8D495F84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65" y="1485970"/>
            <a:ext cx="2754630" cy="275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Aucune description de photo disponible.">
            <a:extLst>
              <a:ext uri="{FF2B5EF4-FFF2-40B4-BE49-F238E27FC236}">
                <a16:creationId xmlns:a16="http://schemas.microsoft.com/office/drawing/2014/main" id="{A391F4ED-C088-4E54-FF21-2503F83CD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193" y="1485970"/>
            <a:ext cx="2868860" cy="286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Aucune description de photo disponible.">
            <a:extLst>
              <a:ext uri="{FF2B5EF4-FFF2-40B4-BE49-F238E27FC236}">
                <a16:creationId xmlns:a16="http://schemas.microsoft.com/office/drawing/2014/main" id="{9D037063-38E1-C5CD-AE8E-57134165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190" y="1450877"/>
            <a:ext cx="2853969" cy="285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049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50" name="Picture 2" descr="Aucune description de photo disponible.">
            <a:extLst>
              <a:ext uri="{FF2B5EF4-FFF2-40B4-BE49-F238E27FC236}">
                <a16:creationId xmlns:a16="http://schemas.microsoft.com/office/drawing/2014/main" id="{579A903D-6D38-D96A-F5D8-28678FE69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47" y="1451637"/>
            <a:ext cx="2853209" cy="285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Aucune description de photo disponible.">
            <a:extLst>
              <a:ext uri="{FF2B5EF4-FFF2-40B4-BE49-F238E27FC236}">
                <a16:creationId xmlns:a16="http://schemas.microsoft.com/office/drawing/2014/main" id="{27F71A4C-0970-652A-7EC1-9C12B6DFE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870" y="1595936"/>
            <a:ext cx="4815840" cy="270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39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74" name="Picture 2" descr="Peut être une image de texte qui dit ’Lecria PATISSERIE LOUNGE GOURMET Lecrih’">
            <a:extLst>
              <a:ext uri="{FF2B5EF4-FFF2-40B4-BE49-F238E27FC236}">
                <a16:creationId xmlns:a16="http://schemas.microsoft.com/office/drawing/2014/main" id="{27FD3001-2DAD-A475-188E-5BBFE64AC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2" y="1674889"/>
            <a:ext cx="3712239" cy="247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Aucune description de photo disponible.">
            <a:extLst>
              <a:ext uri="{FF2B5EF4-FFF2-40B4-BE49-F238E27FC236}">
                <a16:creationId xmlns:a16="http://schemas.microsoft.com/office/drawing/2014/main" id="{ED926540-F089-E044-1A3A-30EA16148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4" y="1378849"/>
            <a:ext cx="4156391" cy="277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265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98" name="Picture 2" descr="Aucune description de photo disponible.">
            <a:extLst>
              <a:ext uri="{FF2B5EF4-FFF2-40B4-BE49-F238E27FC236}">
                <a16:creationId xmlns:a16="http://schemas.microsoft.com/office/drawing/2014/main" id="{337620ED-AFBE-1C89-A022-50F5C5786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1169217"/>
            <a:ext cx="3189620" cy="318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Aucune description de photo disponible.">
            <a:extLst>
              <a:ext uri="{FF2B5EF4-FFF2-40B4-BE49-F238E27FC236}">
                <a16:creationId xmlns:a16="http://schemas.microsoft.com/office/drawing/2014/main" id="{3AC5EFAB-8A03-A390-F04D-1BB8A94A2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742" y="1307027"/>
            <a:ext cx="3051810" cy="305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602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22" name="Picture 2" descr="Aucune description de photo disponible.">
            <a:extLst>
              <a:ext uri="{FF2B5EF4-FFF2-40B4-BE49-F238E27FC236}">
                <a16:creationId xmlns:a16="http://schemas.microsoft.com/office/drawing/2014/main" id="{3B390799-3861-A82E-692F-6FDE3BA4D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502731"/>
            <a:ext cx="2788920" cy="278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Aucune description de photo disponible.">
            <a:extLst>
              <a:ext uri="{FF2B5EF4-FFF2-40B4-BE49-F238E27FC236}">
                <a16:creationId xmlns:a16="http://schemas.microsoft.com/office/drawing/2014/main" id="{475278CD-4A24-DBB0-F33E-F5F6E8942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22" y="1377001"/>
            <a:ext cx="291465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ucune description de photo disponible.">
            <a:extLst>
              <a:ext uri="{FF2B5EF4-FFF2-40B4-BE49-F238E27FC236}">
                <a16:creationId xmlns:a16="http://schemas.microsoft.com/office/drawing/2014/main" id="{4F6198DF-1BDF-626D-F197-4050A66C1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073" y="1903901"/>
            <a:ext cx="2746477" cy="193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45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46" name="Picture 2" descr="Aucune description de photo disponible.">
            <a:extLst>
              <a:ext uri="{FF2B5EF4-FFF2-40B4-BE49-F238E27FC236}">
                <a16:creationId xmlns:a16="http://schemas.microsoft.com/office/drawing/2014/main" id="{7D761E0A-D7AE-9097-F146-3E6853666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19" y="1618725"/>
            <a:ext cx="3532220" cy="249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Aucune description de photo disponible.">
            <a:extLst>
              <a:ext uri="{FF2B5EF4-FFF2-40B4-BE49-F238E27FC236}">
                <a16:creationId xmlns:a16="http://schemas.microsoft.com/office/drawing/2014/main" id="{F27E2634-9820-2218-117E-4B333F345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62" y="1052420"/>
            <a:ext cx="39433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037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70" name="Picture 2" descr="Aucune description de photo disponible.">
            <a:extLst>
              <a:ext uri="{FF2B5EF4-FFF2-40B4-BE49-F238E27FC236}">
                <a16:creationId xmlns:a16="http://schemas.microsoft.com/office/drawing/2014/main" id="{85059993-F8AE-48CF-ECB3-01006DC66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460" y="1403307"/>
            <a:ext cx="3431014" cy="274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Aucune description de photo disponible.">
            <a:extLst>
              <a:ext uri="{FF2B5EF4-FFF2-40B4-BE49-F238E27FC236}">
                <a16:creationId xmlns:a16="http://schemas.microsoft.com/office/drawing/2014/main" id="{0D8E4AB6-1D46-50D2-5D3D-1998A78DE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820" y="1256832"/>
            <a:ext cx="3037081" cy="303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217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94" name="Picture 2" descr="Peut être un dessin animé de texte qui dit ’LATELIERPAON.COM’">
            <a:extLst>
              <a:ext uri="{FF2B5EF4-FFF2-40B4-BE49-F238E27FC236}">
                <a16:creationId xmlns:a16="http://schemas.microsoft.com/office/drawing/2014/main" id="{577A010A-C0B5-C5D9-A84E-52548259C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" y="1485969"/>
            <a:ext cx="2811780" cy="281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Aucune description de photo disponible.">
            <a:extLst>
              <a:ext uri="{FF2B5EF4-FFF2-40B4-BE49-F238E27FC236}">
                <a16:creationId xmlns:a16="http://schemas.microsoft.com/office/drawing/2014/main" id="{7BCF1BB0-EC1E-7CAC-E886-A3F7E4CB3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90" y="1360170"/>
            <a:ext cx="2937579" cy="293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1029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18" name="Picture 2" descr="Aucune description de photo disponible.">
            <a:extLst>
              <a:ext uri="{FF2B5EF4-FFF2-40B4-BE49-F238E27FC236}">
                <a16:creationId xmlns:a16="http://schemas.microsoft.com/office/drawing/2014/main" id="{0A80B398-6C5B-9DEB-D870-F40E5B8DF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0" y="1485900"/>
            <a:ext cx="2891790" cy="28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121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42" name="Picture 2" descr="Aucune description de photo disponible.">
            <a:extLst>
              <a:ext uri="{FF2B5EF4-FFF2-40B4-BE49-F238E27FC236}">
                <a16:creationId xmlns:a16="http://schemas.microsoft.com/office/drawing/2014/main" id="{CB8E80E6-2BE7-6FB3-DACF-F178C2163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56" y="1148472"/>
            <a:ext cx="3389237" cy="338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Aucune description de photo disponible.">
            <a:extLst>
              <a:ext uri="{FF2B5EF4-FFF2-40B4-BE49-F238E27FC236}">
                <a16:creationId xmlns:a16="http://schemas.microsoft.com/office/drawing/2014/main" id="{F8ED1450-5DAE-B711-78E8-69C9F8DE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620" y="1454340"/>
            <a:ext cx="3819024" cy="258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51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6" descr="Aucune description de photo disponible.">
            <a:extLst>
              <a:ext uri="{FF2B5EF4-FFF2-40B4-BE49-F238E27FC236}">
                <a16:creationId xmlns:a16="http://schemas.microsoft.com/office/drawing/2014/main" id="{826E80E6-D222-1672-83D3-9F4EBCB20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20" y="528265"/>
            <a:ext cx="3039331" cy="431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Aucune description de photo disponible.">
            <a:extLst>
              <a:ext uri="{FF2B5EF4-FFF2-40B4-BE49-F238E27FC236}">
                <a16:creationId xmlns:a16="http://schemas.microsoft.com/office/drawing/2014/main" id="{60D79B22-1F8A-AEDF-A768-5C0011B22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840" y="630251"/>
            <a:ext cx="4109399" cy="41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72832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90" name="Picture 2" descr="Aucune description de photo disponible.">
            <a:extLst>
              <a:ext uri="{FF2B5EF4-FFF2-40B4-BE49-F238E27FC236}">
                <a16:creationId xmlns:a16="http://schemas.microsoft.com/office/drawing/2014/main" id="{07C5B4A5-0278-675B-EAA6-E635DD682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4" y="935059"/>
            <a:ext cx="3804590" cy="380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Aucune description de photo disponible.">
            <a:extLst>
              <a:ext uri="{FF2B5EF4-FFF2-40B4-BE49-F238E27FC236}">
                <a16:creationId xmlns:a16="http://schemas.microsoft.com/office/drawing/2014/main" id="{02F7463F-7375-3A0D-4BCF-866BAD28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935059"/>
            <a:ext cx="3804590" cy="380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8025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14" name="Picture 2" descr="Aucune description de photo disponible.">
            <a:extLst>
              <a:ext uri="{FF2B5EF4-FFF2-40B4-BE49-F238E27FC236}">
                <a16:creationId xmlns:a16="http://schemas.microsoft.com/office/drawing/2014/main" id="{BD64AA10-5FE4-F7DF-D8E3-4C8413FB9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323" y="1211580"/>
            <a:ext cx="3968842" cy="272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119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38" name="Picture 2" descr="Aucune description de photo disponible.">
            <a:extLst>
              <a:ext uri="{FF2B5EF4-FFF2-40B4-BE49-F238E27FC236}">
                <a16:creationId xmlns:a16="http://schemas.microsoft.com/office/drawing/2014/main" id="{47579242-8B0A-E502-E221-F9EFC18F3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8" y="919008"/>
            <a:ext cx="3637051" cy="330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Aucune description de photo disponible.">
            <a:extLst>
              <a:ext uri="{FF2B5EF4-FFF2-40B4-BE49-F238E27FC236}">
                <a16:creationId xmlns:a16="http://schemas.microsoft.com/office/drawing/2014/main" id="{7ECAEF76-BC77-BBC7-5383-303E4FE98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47" y="748665"/>
            <a:ext cx="4011912" cy="364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835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4" descr="Aucune description de photo disponible.">
            <a:extLst>
              <a:ext uri="{FF2B5EF4-FFF2-40B4-BE49-F238E27FC236}">
                <a16:creationId xmlns:a16="http://schemas.microsoft.com/office/drawing/2014/main" id="{5CBD7614-29C0-15FE-55E0-1F89BF3E0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2" y="1837556"/>
            <a:ext cx="3450617" cy="230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4" name="Picture 8" descr="Aucune description de photo disponible.">
            <a:extLst>
              <a:ext uri="{FF2B5EF4-FFF2-40B4-BE49-F238E27FC236}">
                <a16:creationId xmlns:a16="http://schemas.microsoft.com/office/drawing/2014/main" id="{07B6E857-398F-98DD-3392-827BCAD05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1292312"/>
            <a:ext cx="4812030" cy="32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416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7DA36B9-128B-994C-ECFC-A3D208F84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27837"/>
              </p:ext>
            </p:extLst>
          </p:nvPr>
        </p:nvGraphicFramePr>
        <p:xfrm>
          <a:off x="829786" y="1185621"/>
          <a:ext cx="7361068" cy="3242921"/>
        </p:xfrm>
        <a:graphic>
          <a:graphicData uri="http://schemas.openxmlformats.org/drawingml/2006/table">
            <a:tbl>
              <a:tblPr/>
              <a:tblGrid>
                <a:gridCol w="3680534">
                  <a:extLst>
                    <a:ext uri="{9D8B030D-6E8A-4147-A177-3AD203B41FA5}">
                      <a16:colId xmlns:a16="http://schemas.microsoft.com/office/drawing/2014/main" val="3464632416"/>
                    </a:ext>
                  </a:extLst>
                </a:gridCol>
                <a:gridCol w="3680534">
                  <a:extLst>
                    <a:ext uri="{9D8B030D-6E8A-4147-A177-3AD203B41FA5}">
                      <a16:colId xmlns:a16="http://schemas.microsoft.com/office/drawing/2014/main" val="475416031"/>
                    </a:ext>
                  </a:extLst>
                </a:gridCol>
              </a:tblGrid>
              <a:tr h="312512">
                <a:tc grid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SWOT Digital</a:t>
                      </a:r>
                      <a:endParaRPr lang="fr-FR" sz="1000" dirty="0">
                        <a:effectLst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0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2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989487"/>
                  </a:ext>
                </a:extLst>
              </a:tr>
              <a:tr h="26245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Forces</a:t>
                      </a:r>
                      <a:endParaRPr lang="fr-FR" sz="1000" dirty="0">
                        <a:effectLst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Faiblesses</a:t>
                      </a:r>
                      <a:endParaRPr lang="fr-FR" sz="1000" dirty="0">
                        <a:effectLst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0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543558"/>
                  </a:ext>
                </a:extLst>
              </a:tr>
              <a:tr h="579656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Présence sur les réseaux sociaux et sur google my business</a:t>
                      </a: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Site web</a:t>
                      </a: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</a:txBody>
                  <a:tcPr marL="51151" marR="51151" marT="28417" marB="28417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Manque de communication sur les différents comptes RS de l’entreprise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Manque de communication sur les produits</a:t>
                      </a: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Pas de principe graphique</a:t>
                      </a: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Quasi inexistence d’une e-réputation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Très faible référencement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Manque d’un écosystème digital de vente</a:t>
                      </a: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2752558"/>
                  </a:ext>
                </a:extLst>
              </a:tr>
              <a:tr h="26245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Opportunités</a:t>
                      </a:r>
                      <a:endParaRPr lang="fr-FR" sz="1000" dirty="0">
                        <a:effectLst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Menaces</a:t>
                      </a:r>
                      <a:endParaRPr lang="fr-FR" sz="1000" dirty="0">
                        <a:effectLst/>
                      </a:endParaRPr>
                    </a:p>
                  </a:txBody>
                  <a:tcPr marL="51151" marR="51151" marT="28417" marB="28417" anchor="ctr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308394"/>
                  </a:ext>
                </a:extLst>
              </a:tr>
              <a:tr h="1281865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Assoir une nouvelle image sur le digital 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Le digital comme facteur de croissance d’une entreprise 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Présence active des collaborateurs sur les réseaux sociaux</a:t>
                      </a:r>
                    </a:p>
                  </a:txBody>
                  <a:tcPr marL="51151" marR="51151" marT="28417" marB="28417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Forte présences des concurrents sur le digital 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000" b="0" i="0" u="none" strike="noStrike" dirty="0">
                          <a:solidFill>
                            <a:srgbClr val="2A2F85"/>
                          </a:solidFill>
                          <a:effectLst/>
                          <a:latin typeface="Montserrat" panose="00000500000000000000" pitchFamily="2" charset="0"/>
                        </a:rPr>
                        <a:t>Le fort taux de contenu auquel est exposé la cible 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fr-FR" sz="1000" b="0" i="0" u="none" strike="noStrike" dirty="0">
                        <a:solidFill>
                          <a:srgbClr val="2A2F85"/>
                        </a:solidFill>
                        <a:effectLst/>
                        <a:latin typeface="Noto Sans Symbols"/>
                      </a:endParaRPr>
                    </a:p>
                  </a:txBody>
                  <a:tcPr marL="51151" marR="51151" marT="28417" marB="28417">
                    <a:lnL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13915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662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POINTS RELEVÉS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fr-FR" sz="1600" dirty="0">
              <a:solidFill>
                <a:srgbClr val="002060"/>
              </a:solidFill>
              <a:latin typeface="Montserrat"/>
              <a:sym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Communication digitale inexistante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Absence de communication du Dirigeant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Manque de ligne éditoriale et de stratégie de contenu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Inexistence d’un univers graphique pour apporter de la cohérence visuelle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Très faible référencement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Cœur de cible et cibles secondaire a déterminer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Absence d’un tunnel de vente pour les produits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  <a:latin typeface="Montserrat"/>
                <a:sym typeface="Montserrat"/>
              </a:rPr>
              <a:t>Absence de tunnel d’acquisition de nouveaux</a:t>
            </a:r>
            <a:r>
              <a:rPr lang="fr-FR" dirty="0">
                <a:solidFill>
                  <a:srgbClr val="002060"/>
                </a:solidFill>
                <a:latin typeface="Montserrat"/>
                <a:sym typeface="Montserrat"/>
              </a:rPr>
              <a:t> abonnés </a:t>
            </a:r>
            <a:endParaRPr lang="fr-FR" sz="1400" dirty="0">
              <a:solidFill>
                <a:srgbClr val="002060"/>
              </a:solidFill>
              <a:latin typeface="Montserrat"/>
              <a:sym typeface="Montserrat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b="0" dirty="0">
              <a:effectLst/>
            </a:endParaRPr>
          </a:p>
          <a:p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8743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PROBLÉMATIQUE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2A2F85"/>
              </a:solidFill>
              <a:latin typeface="Montserrat" panose="000005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2A2F85"/>
              </a:solidFill>
              <a:latin typeface="Montserrat" panose="00000500000000000000" pitchFamily="2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Comment peut on arriver a assoir une nouvelle image pour NetByUs sur le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digital, qui crée sympathie vis-à-vis de la marque, suscite de l’intérêt et augmente la vente de nos produits auprès de notre cible sur le marché ? </a:t>
            </a:r>
            <a:endParaRPr lang="fr-FR" sz="1600" dirty="0">
              <a:solidFill>
                <a:srgbClr val="002060"/>
              </a:solidFill>
              <a:latin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96237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RÉPONSE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2A2F85"/>
              </a:solidFill>
              <a:latin typeface="Montserrat" panose="000005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En créant une connexion avec sa cible, afin de répondre efficacement (en tant que marque africaine innovante) à travers son expertise, son écosystème et ses produits à leurs besoins, défis et challenge. 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2A2F85"/>
              </a:solidFill>
              <a:latin typeface="Montserrat" panose="00000500000000000000" pitchFamily="2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Ce qui nous positionne donc comme un </a:t>
            </a: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expert accompagnateur, facilitateur de vie des entreprises.</a:t>
            </a:r>
            <a:endParaRPr lang="fr-FR" sz="1600" b="1" dirty="0">
              <a:solidFill>
                <a:srgbClr val="002060"/>
              </a:solidFill>
              <a:latin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740991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CARTE D’IDENTITÉ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081F937-6C8D-0A68-9E3D-EA8A058CB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684322"/>
              </p:ext>
            </p:extLst>
          </p:nvPr>
        </p:nvGraphicFramePr>
        <p:xfrm>
          <a:off x="1060936" y="1248482"/>
          <a:ext cx="7207410" cy="3606621"/>
        </p:xfrm>
        <a:graphic>
          <a:graphicData uri="http://schemas.openxmlformats.org/drawingml/2006/table">
            <a:tbl>
              <a:tblPr firstRow="1" bandRow="1">
                <a:tableStyleId>{608860A0-2B90-41E6-8DE1-50C32F392F23}</a:tableStyleId>
              </a:tblPr>
              <a:tblGrid>
                <a:gridCol w="3603705">
                  <a:extLst>
                    <a:ext uri="{9D8B030D-6E8A-4147-A177-3AD203B41FA5}">
                      <a16:colId xmlns:a16="http://schemas.microsoft.com/office/drawing/2014/main" val="2439213999"/>
                    </a:ext>
                  </a:extLst>
                </a:gridCol>
                <a:gridCol w="3603705">
                  <a:extLst>
                    <a:ext uri="{9D8B030D-6E8A-4147-A177-3AD203B41FA5}">
                      <a16:colId xmlns:a16="http://schemas.microsoft.com/office/drawing/2014/main" val="249351720"/>
                    </a:ext>
                  </a:extLst>
                </a:gridCol>
              </a:tblGrid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Personnalité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Engagé, à l’écoute, créatif, professionnel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17440"/>
                  </a:ext>
                </a:extLst>
              </a:tr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Chaleureux, friendly, registre courant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77799"/>
                  </a:ext>
                </a:extLst>
              </a:tr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Promesse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Fournir des solutions numériques adaptées, évolutives à vos besoins et un éco système propice a la créativité et l’innovation numérique.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34260"/>
                  </a:ext>
                </a:extLst>
              </a:tr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Raison d’y croire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Années d’expérience, produits de qualité, Dirigeant Expérimenté, environnement de travail moderne et vision claire.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64246"/>
                  </a:ext>
                </a:extLst>
              </a:tr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Bénéfice fonctionnel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Amélioration vente, gestion, productivité, process (efficacité et efficience)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89345"/>
                  </a:ext>
                </a:extLst>
              </a:tr>
              <a:tr h="501167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Bénéfice émotionnel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Sentiment d’être écouté, accompagné et appartenir a une famille qui pense bien être de ses membres.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99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771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081F937-6C8D-0A68-9E3D-EA8A058CB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272540"/>
              </p:ext>
            </p:extLst>
          </p:nvPr>
        </p:nvGraphicFramePr>
        <p:xfrm>
          <a:off x="804863" y="420499"/>
          <a:ext cx="7610368" cy="4364494"/>
        </p:xfrm>
        <a:graphic>
          <a:graphicData uri="http://schemas.openxmlformats.org/drawingml/2006/table">
            <a:tbl>
              <a:tblPr firstRow="1" bandRow="1">
                <a:tableStyleId>{608860A0-2B90-41E6-8DE1-50C32F392F23}</a:tableStyleId>
              </a:tblPr>
              <a:tblGrid>
                <a:gridCol w="3805184">
                  <a:extLst>
                    <a:ext uri="{9D8B030D-6E8A-4147-A177-3AD203B41FA5}">
                      <a16:colId xmlns:a16="http://schemas.microsoft.com/office/drawing/2014/main" val="2439213999"/>
                    </a:ext>
                  </a:extLst>
                </a:gridCol>
                <a:gridCol w="3805184">
                  <a:extLst>
                    <a:ext uri="{9D8B030D-6E8A-4147-A177-3AD203B41FA5}">
                      <a16:colId xmlns:a16="http://schemas.microsoft.com/office/drawing/2014/main" val="249351720"/>
                    </a:ext>
                  </a:extLst>
                </a:gridCol>
              </a:tblGrid>
              <a:tr h="780332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Accompagner les entreprises africaines e du monde dans leurs processus de digitalisation pour une meilleure croissance grâce a notre expertise et notre écosystème dynamique favorisant l’innovation et la créativité.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17440"/>
                  </a:ext>
                </a:extLst>
              </a:tr>
              <a:tr h="610981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Rôle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Accompagner les entreprises qui aspire à une croissance perpétuelle avec nos produits et services.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177799"/>
                  </a:ext>
                </a:extLst>
              </a:tr>
              <a:tr h="780332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Cœur de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Entreprise High Ticket</a:t>
                      </a:r>
                    </a:p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Multinationales (Chef d’entreprise, Directeur, décideur, Rh, Financier, Directeur Commercial, Chef agence, chef de vente..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34260"/>
                  </a:ext>
                </a:extLst>
              </a:tr>
              <a:tr h="610981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Cible secondaire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Etudiants, Talents, Particuliers…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64246"/>
                  </a:ext>
                </a:extLst>
              </a:tr>
              <a:tr h="1281975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70C0"/>
                          </a:solidFill>
                          <a:latin typeface="Montserrat" panose="00000500000000000000" pitchFamily="2" charset="0"/>
                        </a:rPr>
                        <a:t>Insight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accent2"/>
                          </a:solidFill>
                          <a:latin typeface="Montserrat" panose="00000500000000000000" pitchFamily="2" charset="0"/>
                        </a:rPr>
                        <a:t>Dans un monde ou le numérique est un pilier crucial pour l’accroissement du chiffre d’affaires des entreprises et de son développement comment puis-je en tant que chef d’entreprise ou décideur m’outiller et me digitaliser pour un meilleur retour sur investissement tout en assurant une meilleure expérience à mes clients  et a mes collaborateurs avec des couts réduits 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89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3549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319" y="871041"/>
            <a:ext cx="646938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i="0" u="none" strike="noStrike" dirty="0">
                <a:solidFill>
                  <a:srgbClr val="2E3498"/>
                </a:solidFill>
                <a:effectLst/>
                <a:latin typeface="Montserrat" panose="00000500000000000000" pitchFamily="2" charset="0"/>
              </a:rPr>
              <a:t>LE CHALLENGE</a:t>
            </a:r>
            <a:endParaRPr lang="fr-FR" sz="1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i="0" u="none" strike="noStrike" dirty="0">
                <a:solidFill>
                  <a:srgbClr val="2E3498"/>
                </a:solidFill>
                <a:effectLst/>
                <a:latin typeface="Montserrat" panose="00000500000000000000" pitchFamily="2" charset="0"/>
              </a:rPr>
              <a:t>DE LA MARQUE SUR LES RESEAUX SOCIAUX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70" y="2265075"/>
            <a:ext cx="688086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i="0" u="none" strike="noStrike" dirty="0">
                <a:solidFill>
                  <a:srgbClr val="2A2F85"/>
                </a:solidFill>
                <a:effectLst/>
                <a:latin typeface="Montserrat" panose="00000500000000000000" pitchFamily="2" charset="0"/>
              </a:rPr>
              <a:t>C</a:t>
            </a:r>
            <a:r>
              <a:rPr lang="fr-FR" sz="1800" dirty="0">
                <a:solidFill>
                  <a:srgbClr val="2A2F85"/>
                </a:solidFill>
                <a:latin typeface="Montserrat" panose="00000500000000000000" pitchFamily="2" charset="0"/>
              </a:rPr>
              <a:t>réer une connexion avec sa cible afin de devenir l’expert accompagnateur/facilitateur de vie des entreprises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54424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PILIERS DE CONTENU/RUBRIQUE</a:t>
            </a:r>
          </a:p>
        </p:txBody>
      </p:sp>
      <p:graphicFrame>
        <p:nvGraphicFramePr>
          <p:cNvPr id="2" name="Google Shape;231;p25">
            <a:extLst>
              <a:ext uri="{FF2B5EF4-FFF2-40B4-BE49-F238E27FC236}">
                <a16:creationId xmlns:a16="http://schemas.microsoft.com/office/drawing/2014/main" id="{2BF317BD-A59D-BF49-768E-766F7D45B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8842716"/>
              </p:ext>
            </p:extLst>
          </p:nvPr>
        </p:nvGraphicFramePr>
        <p:xfrm>
          <a:off x="286516" y="1432313"/>
          <a:ext cx="2825691" cy="324609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25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486">
                <a:tc>
                  <a:txBody>
                    <a:bodyPr/>
                    <a:lstStyle/>
                    <a:p>
                      <a:pPr marL="0" marR="0" lvl="0" indent="-2349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L’expert FAMILLE</a:t>
                      </a:r>
                      <a:endParaRPr sz="1200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9609">
                <a:tc>
                  <a:txBody>
                    <a:bodyPr/>
                    <a:lstStyle/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Bien Net 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: </a:t>
                      </a:r>
                      <a:r>
                        <a:rPr lang="fr-FR" sz="1000" noProof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astuces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fr-FR" sz="1000" noProof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santés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pour le bien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etre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de </a:t>
                      </a:r>
                      <a:r>
                        <a:rPr lang="fr-FR" sz="1000" noProof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ceux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qui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travaillent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dans le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secteur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du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numerique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, de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l’IT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(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Visuel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)</a:t>
                      </a: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endParaRPr lang="en-US" sz="100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Welcome home 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: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marque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employeur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, qui met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en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avant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le mood et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l’ambiance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de travail au sein de </a:t>
                      </a:r>
                      <a:r>
                        <a:rPr lang="en-US" sz="1000" b="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l’entreprise</a:t>
                      </a:r>
                      <a:r>
                        <a:rPr lang="en-US" sz="1000" b="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(Video)</a:t>
                      </a: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endParaRPr lang="en-US" sz="1000" b="1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en-US" sz="1000" b="1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Netbusien</a:t>
                      </a: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du Jour :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découverte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des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membres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de la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famille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NetByUs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leurs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qualités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en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quoi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consiste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leurs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travail et challenge. (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Visuel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)</a:t>
                      </a:r>
                    </a:p>
                  </a:txBody>
                  <a:tcPr marL="0" marR="0" marT="30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Google Shape;231;p25">
            <a:extLst>
              <a:ext uri="{FF2B5EF4-FFF2-40B4-BE49-F238E27FC236}">
                <a16:creationId xmlns:a16="http://schemas.microsoft.com/office/drawing/2014/main" id="{95954BAB-77D8-5277-8390-82943DC166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415774"/>
              </p:ext>
            </p:extLst>
          </p:nvPr>
        </p:nvGraphicFramePr>
        <p:xfrm>
          <a:off x="6188104" y="1432313"/>
          <a:ext cx="2825691" cy="324609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25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2593">
                <a:tc>
                  <a:txBody>
                    <a:bodyPr/>
                    <a:lstStyle/>
                    <a:p>
                      <a:pPr marL="0" marR="0" lvl="0" indent="-2349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L’expert SOLUTIONNEUR</a:t>
                      </a:r>
                      <a:endParaRPr sz="1200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503">
                <a:tc>
                  <a:txBody>
                    <a:bodyPr/>
                    <a:lstStyle/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Com </a:t>
                      </a:r>
                      <a:r>
                        <a:rPr lang="en-US" sz="1000" b="1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instit</a:t>
                      </a: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: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qui met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en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avant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les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valeurs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,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l’histoire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de la marque,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ses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acquis et 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ses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perspectives (</a:t>
                      </a:r>
                      <a:r>
                        <a:rPr lang="en-US" sz="1000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Visuel</a:t>
                      </a:r>
                      <a:r>
                        <a:rPr lang="en-US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)</a:t>
                      </a: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endParaRPr lang="fr-FR" sz="1000" b="1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Com Produit </a:t>
                      </a:r>
                      <a:r>
                        <a:rPr lang="fr-FR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: Contenu Commercial. Nous mettons en avant les avantages produits, leurs valeurs ajoutés sans mention de prix.</a:t>
                      </a: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endParaRPr lang="fr-FR" sz="100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  <a:p>
                      <a:pPr marL="269875" marR="560705" lvl="0" indent="0" algn="l" rtl="0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Croissance Net : </a:t>
                      </a:r>
                      <a:r>
                        <a:rPr lang="fr-FR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 focus sur les opportunité de croissance qu’offre le numérique aux entreprises (visuel). Il évoluera et deviendra un podcast Vidéo</a:t>
                      </a:r>
                    </a:p>
                  </a:txBody>
                  <a:tcPr marL="0" marR="0" marT="30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oogle Shape;231;p25">
            <a:extLst>
              <a:ext uri="{FF2B5EF4-FFF2-40B4-BE49-F238E27FC236}">
                <a16:creationId xmlns:a16="http://schemas.microsoft.com/office/drawing/2014/main" id="{EE89F126-C919-99A5-2943-AC04167B3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833296"/>
              </p:ext>
            </p:extLst>
          </p:nvPr>
        </p:nvGraphicFramePr>
        <p:xfrm>
          <a:off x="3244849" y="1432314"/>
          <a:ext cx="2825691" cy="324609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25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486">
                <a:tc>
                  <a:txBody>
                    <a:bodyPr/>
                    <a:lstStyle/>
                    <a:p>
                      <a:pPr marL="0" marR="0" lvl="0" indent="-2349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L’expert PEDAGOGUE</a:t>
                      </a:r>
                      <a:endParaRPr sz="1200" b="1" dirty="0">
                        <a:solidFill>
                          <a:schemeClr val="bg1"/>
                        </a:solidFill>
                        <a:latin typeface="Montserrat" panose="00000500000000000000" pitchFamily="2" charset="0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9608">
                <a:tc>
                  <a:txBody>
                    <a:bodyPr/>
                    <a:lstStyle/>
                    <a:p>
                      <a:pPr marL="269875" marR="560705" lvl="0" indent="0" algn="l" defTabSz="914400" rtl="0" eaLnBrk="1" fontAlgn="auto" latinLnBrk="0" hangingPunct="1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Inside NBU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r>
                        <a:rPr lang="fr-FR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: Contenu immersion pour permettre a des personnes externes de s’imprégner de l’écosystème de travail et de la culture d’entreprise de la marque (Vidéo)</a:t>
                      </a:r>
                    </a:p>
                    <a:p>
                      <a:pPr marL="269875" marR="560705" lvl="0" indent="0" algn="l" defTabSz="914400" rtl="0" eaLnBrk="1" fontAlgn="auto" latinLnBrk="0" hangingPunct="1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fr-FR" sz="100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  <a:p>
                      <a:pPr marL="269875" marR="560705" lvl="0" indent="0" algn="l" defTabSz="914400" rtl="0" eaLnBrk="1" fontAlgn="auto" latinLnBrk="0" hangingPunct="1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Tous Geeks : </a:t>
                      </a:r>
                      <a:r>
                        <a:rPr lang="fr-FR" sz="1000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Contenu pédagogie sur les compétences de dev, de programmer, de com digital. (Carrousel ). Il évoluera en programme de formation en présentiel, mentoring, et même hackathon</a:t>
                      </a:r>
                    </a:p>
                    <a:p>
                      <a:pPr marL="269875" marR="560705" lvl="0" indent="0" algn="l" defTabSz="914400" rtl="0" eaLnBrk="1" fontAlgn="auto" latinLnBrk="0" hangingPunct="1">
                        <a:lnSpc>
                          <a:spcPct val="99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rgbClr val="002060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0" marR="0" marT="30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639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Réseaux Sociaux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2A2F85"/>
              </a:solidFill>
              <a:latin typeface="Montserrat" panose="00000500000000000000" pitchFamily="2" charset="0"/>
            </a:endParaRP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Facebook : Com instit, Com Produit, Bien-Net, Tous Geeks, </a:t>
            </a:r>
            <a:r>
              <a:rPr lang="fr-FR" dirty="0" err="1">
                <a:solidFill>
                  <a:srgbClr val="2A2F85"/>
                </a:solidFill>
                <a:latin typeface="Montserrat" panose="00000500000000000000" pitchFamily="2" charset="0"/>
              </a:rPr>
              <a:t>Welcome</a:t>
            </a: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 Home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r-FR" dirty="0" err="1">
                <a:solidFill>
                  <a:srgbClr val="2A2F85"/>
                </a:solidFill>
                <a:latin typeface="Montserrat" panose="00000500000000000000" pitchFamily="2" charset="0"/>
              </a:rPr>
              <a:t>Linkedin</a:t>
            </a: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 : Croissance Net, Com Produit, Tous Geeks, </a:t>
            </a:r>
            <a:r>
              <a:rPr lang="fr-FR" dirty="0" err="1">
                <a:solidFill>
                  <a:srgbClr val="2A2F85"/>
                </a:solidFill>
                <a:latin typeface="Montserrat" panose="00000500000000000000" pitchFamily="2" charset="0"/>
              </a:rPr>
              <a:t>Welcome</a:t>
            </a: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 Home</a:t>
            </a:r>
          </a:p>
          <a:p>
            <a:pPr marL="28575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r-FR" dirty="0" err="1">
                <a:solidFill>
                  <a:srgbClr val="2A2F85"/>
                </a:solidFill>
                <a:latin typeface="Montserrat" panose="00000500000000000000" pitchFamily="2" charset="0"/>
              </a:rPr>
              <a:t>Youtube</a:t>
            </a: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 : Inside NBU, Tous Geeks, </a:t>
            </a:r>
            <a:r>
              <a:rPr lang="fr-FR" dirty="0" err="1">
                <a:solidFill>
                  <a:srgbClr val="2A2F85"/>
                </a:solidFill>
                <a:latin typeface="Montserrat" panose="00000500000000000000" pitchFamily="2" charset="0"/>
              </a:rPr>
              <a:t>Welcome</a:t>
            </a:r>
            <a:r>
              <a:rPr lang="fr-FR" dirty="0">
                <a:solidFill>
                  <a:srgbClr val="2A2F85"/>
                </a:solidFill>
                <a:latin typeface="Montserrat" panose="00000500000000000000" pitchFamily="2" charset="0"/>
              </a:rPr>
              <a:t> Home</a:t>
            </a:r>
          </a:p>
        </p:txBody>
      </p:sp>
    </p:spTree>
    <p:extLst>
      <p:ext uri="{BB962C8B-B14F-4D97-AF65-F5344CB8AC3E}">
        <p14:creationId xmlns:p14="http://schemas.microsoft.com/office/powerpoint/2010/main" val="33639118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/>
        </p:nvSpPr>
        <p:spPr>
          <a:xfrm flipH="1">
            <a:off x="4575758" y="7962"/>
            <a:ext cx="34289" cy="198651"/>
          </a:xfrm>
          <a:custGeom>
            <a:avLst/>
            <a:gdLst/>
            <a:ahLst/>
            <a:cxnLst/>
            <a:rect l="l" t="t" r="r" b="b"/>
            <a:pathLst>
              <a:path w="120000" h="998604" extrusionOk="0">
                <a:moveTo>
                  <a:pt x="0" y="0"/>
                </a:moveTo>
                <a:lnTo>
                  <a:pt x="0" y="998604"/>
                </a:lnTo>
              </a:path>
            </a:pathLst>
          </a:custGeom>
          <a:noFill/>
          <a:ln w="523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-9526" y="257489"/>
            <a:ext cx="9144000" cy="2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25" tIns="32650" rIns="65325" bIns="326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F90024A-7DD4-CD78-871D-06A767417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1368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5C27-B7B6-99E0-BDE4-3AE1B8678C7F}"/>
              </a:ext>
            </a:extLst>
          </p:cNvPr>
          <p:cNvSpPr txBox="1"/>
          <p:nvPr/>
        </p:nvSpPr>
        <p:spPr>
          <a:xfrm>
            <a:off x="1131569" y="802035"/>
            <a:ext cx="76172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2A2F85"/>
                </a:solidFill>
                <a:latin typeface="Montserrat" panose="00000500000000000000" pitchFamily="2" charset="0"/>
              </a:rPr>
              <a:t>CALENDRIER DE CONTENU</a:t>
            </a:r>
          </a:p>
        </p:txBody>
      </p:sp>
      <p:graphicFrame>
        <p:nvGraphicFramePr>
          <p:cNvPr id="7" name="Google Shape;244;p26">
            <a:extLst>
              <a:ext uri="{FF2B5EF4-FFF2-40B4-BE49-F238E27FC236}">
                <a16:creationId xmlns:a16="http://schemas.microsoft.com/office/drawing/2014/main" id="{7FABF10D-AD31-C089-5C6B-CA0F2323DD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244563"/>
              </p:ext>
            </p:extLst>
          </p:nvPr>
        </p:nvGraphicFramePr>
        <p:xfrm>
          <a:off x="885734" y="1109812"/>
          <a:ext cx="7448625" cy="3670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9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1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42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9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LUNDI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MARDI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MERCREDI</a:t>
                      </a: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JEUDI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VENDREDI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SAMEDI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DIMANCHE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2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S1</a:t>
                      </a: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Com </a:t>
                      </a:r>
                      <a:r>
                        <a:rPr kumimoji="0" lang="en-US" sz="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instit</a:t>
                      </a: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Tous Geeks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Com Produit </a:t>
                      </a:r>
                      <a:endParaRPr lang="fr-FR"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Croissance Net </a:t>
                      </a:r>
                      <a:endParaRPr lang="fr-FR"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Welcome home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Bien Net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2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S2</a:t>
                      </a: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Tous Geeks </a:t>
                      </a:r>
                      <a:endParaRPr kumimoji="0" lang="fr-F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Netbusien</a:t>
                      </a:r>
                      <a:r>
                        <a:rPr lang="en-US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du Jour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Com Produit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2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S3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Com </a:t>
                      </a:r>
                      <a:r>
                        <a:rPr lang="en-US" sz="800" b="1" dirty="0" err="1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instit</a:t>
                      </a:r>
                      <a:r>
                        <a:rPr lang="en-US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Tous Geeks </a:t>
                      </a:r>
                      <a:endParaRPr kumimoji="0" lang="fr-F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Com Produit </a:t>
                      </a:r>
                      <a:endParaRPr kumimoji="0" lang="fr-F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Welcome home </a:t>
                      </a:r>
                      <a:endParaRPr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rgbClr val="002060"/>
                          </a:solidFill>
                          <a:latin typeface="Montserrat" panose="00000500000000000000" pitchFamily="2" charset="0"/>
                        </a:rPr>
                        <a:t>Croissance Net </a:t>
                      </a:r>
                      <a:endParaRPr lang="fr-FR" sz="8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Bien Net </a:t>
                      </a: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25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S4</a:t>
                      </a: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Tous Geeks </a:t>
                      </a:r>
                      <a:endParaRPr kumimoji="0" lang="fr-F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Netbusien</a:t>
                      </a: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 du Jour </a:t>
                      </a: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Com Produit </a:t>
                      </a:r>
                      <a:endParaRPr kumimoji="0" lang="fr-FR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Montserrat" panose="00000500000000000000" pitchFamily="2" charset="0"/>
                          <a:ea typeface="+mn-ea"/>
                          <a:cs typeface="+mn-cs"/>
                          <a:sym typeface="Arial"/>
                        </a:rPr>
                        <a:t>Inside NBU </a:t>
                      </a: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US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14300" marR="14300" marT="7150" marB="71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5688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0"/>
          <p:cNvSpPr txBox="1">
            <a:spLocks noGrp="1"/>
          </p:cNvSpPr>
          <p:nvPr>
            <p:ph type="title"/>
          </p:nvPr>
        </p:nvSpPr>
        <p:spPr>
          <a:xfrm>
            <a:off x="3139350" y="3303925"/>
            <a:ext cx="2865300" cy="9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50" rIns="0" bIns="0" anchor="t" anchorCtr="0">
            <a:spAutoFit/>
          </a:bodyPr>
          <a:lstStyle/>
          <a:p>
            <a:pPr marL="90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" sz="59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MERCI</a:t>
            </a:r>
            <a:endParaRPr sz="59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2304</TotalTime>
  <Words>958</Words>
  <Application>Microsoft Office PowerPoint</Application>
  <PresentationFormat>Affichage à l'écran (16:9)</PresentationFormat>
  <Paragraphs>172</Paragraphs>
  <Slides>54</Slides>
  <Notes>54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62" baseType="lpstr">
      <vt:lpstr>Calibri</vt:lpstr>
      <vt:lpstr>Montserrat</vt:lpstr>
      <vt:lpstr>Wingdings</vt:lpstr>
      <vt:lpstr>Noto Sans Symbols</vt:lpstr>
      <vt:lpstr>Verdana</vt:lpstr>
      <vt:lpstr>Arial</vt:lpstr>
      <vt:lpstr>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Lenovo</dc:creator>
  <cp:lastModifiedBy>Papiyo de SOUZA</cp:lastModifiedBy>
  <cp:revision>12</cp:revision>
  <dcterms:modified xsi:type="dcterms:W3CDTF">2024-09-23T09:08:08Z</dcterms:modified>
</cp:coreProperties>
</file>