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sldIdLst>
    <p:sldId id="257" r:id="rId3"/>
    <p:sldId id="273" r:id="rId4"/>
    <p:sldId id="322" r:id="rId5"/>
    <p:sldId id="295" r:id="rId6"/>
    <p:sldId id="303" r:id="rId7"/>
    <p:sldId id="304" r:id="rId8"/>
    <p:sldId id="321" r:id="rId9"/>
    <p:sldId id="305" r:id="rId10"/>
    <p:sldId id="318" r:id="rId11"/>
    <p:sldId id="319" r:id="rId12"/>
    <p:sldId id="320" r:id="rId13"/>
    <p:sldId id="307" r:id="rId14"/>
    <p:sldId id="309" r:id="rId15"/>
    <p:sldId id="310" r:id="rId16"/>
    <p:sldId id="314" r:id="rId17"/>
    <p:sldId id="312" r:id="rId18"/>
    <p:sldId id="316" r:id="rId19"/>
    <p:sldId id="323" r:id="rId20"/>
    <p:sldId id="261"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2AEFF815-9D9E-4E87-90E6-1B32E9BC79BA}">
          <p14:sldIdLst>
            <p14:sldId id="257"/>
          </p14:sldIdLst>
        </p14:section>
        <p14:section name="Section sans titre" id="{5C83E7ED-D719-444C-A503-C8832C1F7A46}">
          <p14:sldIdLst>
            <p14:sldId id="273"/>
            <p14:sldId id="322"/>
            <p14:sldId id="295"/>
            <p14:sldId id="303"/>
            <p14:sldId id="304"/>
            <p14:sldId id="321"/>
            <p14:sldId id="305"/>
            <p14:sldId id="318"/>
            <p14:sldId id="319"/>
            <p14:sldId id="320"/>
            <p14:sldId id="307"/>
            <p14:sldId id="309"/>
            <p14:sldId id="310"/>
            <p14:sldId id="314"/>
            <p14:sldId id="312"/>
            <p14:sldId id="316"/>
            <p14:sldId id="323"/>
            <p14:sldId id="261"/>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817"/>
    <a:srgbClr val="0072CE"/>
    <a:srgbClr val="9BD2FF"/>
    <a:srgbClr val="0020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52" autoAdjust="0"/>
    <p:restoredTop sz="94660"/>
  </p:normalViewPr>
  <p:slideViewPr>
    <p:cSldViewPr snapToGrid="0">
      <p:cViewPr varScale="1">
        <p:scale>
          <a:sx n="113" d="100"/>
          <a:sy n="113" d="100"/>
        </p:scale>
        <p:origin x="24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57EA6-9233-4721-A81B-9D46D46A3841}" type="datetimeFigureOut">
              <a:rPr lang="fr-FR" smtClean="0"/>
              <a:t>02/03/2026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2AFD4E-D810-4E06-9FFC-60A276732D99}" type="slidenum">
              <a:rPr lang="fr-FR" smtClean="0"/>
              <a:t>‹N°›</a:t>
            </a:fld>
            <a:endParaRPr lang="fr-FR"/>
          </a:p>
        </p:txBody>
      </p:sp>
    </p:spTree>
    <p:extLst>
      <p:ext uri="{BB962C8B-B14F-4D97-AF65-F5344CB8AC3E}">
        <p14:creationId xmlns:p14="http://schemas.microsoft.com/office/powerpoint/2010/main" val="98630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e de titre">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1CC5EC1F-72C5-420A-8F36-9473533A83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084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44710E-A9C5-4CB3-814D-2B0AD8B79F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405061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sec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816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453F7A8-002C-48D2-ADE1-784C04C7CE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2030443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498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Tree>
    <p:extLst>
      <p:ext uri="{BB962C8B-B14F-4D97-AF65-F5344CB8AC3E}">
        <p14:creationId xmlns:p14="http://schemas.microsoft.com/office/powerpoint/2010/main" val="910736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560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01BAC3-1DDD-446D-BE2D-D62E1A35CB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6570A01-D8DE-4AA6-B2DA-977E0317090F}"/>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D7123ED-023E-4E9F-81B7-7F9D11467D7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714DD9-4AF1-41B8-8FF2-D922926E764E}"/>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02/03/2026</a:t>
            </a:fld>
            <a:endParaRPr lang="fr-FR"/>
          </a:p>
        </p:txBody>
      </p:sp>
      <p:sp>
        <p:nvSpPr>
          <p:cNvPr id="6" name="Espace réservé du pied de page 5">
            <a:extLst>
              <a:ext uri="{FF2B5EF4-FFF2-40B4-BE49-F238E27FC236}">
                <a16:creationId xmlns:a16="http://schemas.microsoft.com/office/drawing/2014/main" id="{B14D25E6-9475-4D9E-932B-65E5AC19EF9B}"/>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77428552-CDA3-4FE2-AE36-63F6BCDAB8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4029869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FFB921-5F69-44E3-B3F8-973A25651BD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E7AABD3-FFB4-42C7-BDC3-33BFAE9903A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0B45E9-1F88-4CDA-995C-000406D4E7E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4CB431-7850-4D3A-89D8-D1FFD67BC259}"/>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02/03/2026</a:t>
            </a:fld>
            <a:endParaRPr lang="fr-FR"/>
          </a:p>
        </p:txBody>
      </p:sp>
      <p:sp>
        <p:nvSpPr>
          <p:cNvPr id="6" name="Espace réservé du pied de page 5">
            <a:extLst>
              <a:ext uri="{FF2B5EF4-FFF2-40B4-BE49-F238E27FC236}">
                <a16:creationId xmlns:a16="http://schemas.microsoft.com/office/drawing/2014/main" id="{EDD3A034-FF69-46A4-B2E0-E6FB0804D11E}"/>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F3374A57-4E01-4BF8-9B97-E61D6B968A17}"/>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3540243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0BB1A4-E486-47C8-9575-F1E15DEAD1DF}"/>
              </a:ext>
            </a:extLst>
          </p:cNvPr>
          <p:cNvSpPr>
            <a:spLocks noGrp="1"/>
          </p:cNvSpPr>
          <p:nvPr>
            <p:ph type="title"/>
          </p:nvPr>
        </p:nvSpPr>
        <p:spPr>
          <a:xfrm>
            <a:off x="838200" y="365125"/>
            <a:ext cx="10515600" cy="1325563"/>
          </a:xfrm>
          <a:prstGeom prst="rect">
            <a:avLst/>
          </a:prstGeom>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D021288-73E6-4856-B18D-B1056A0A960D}"/>
              </a:ext>
            </a:extLst>
          </p:cNvPr>
          <p:cNvSpPr>
            <a:spLocks noGrp="1"/>
          </p:cNvSpPr>
          <p:nvPr>
            <p:ph type="body" orient="vert" idx="1"/>
          </p:nvPr>
        </p:nvSpPr>
        <p:spPr>
          <a:xfrm>
            <a:off x="838200" y="1825625"/>
            <a:ext cx="10515600" cy="43513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C650394-2638-40C9-82AC-3EF9BB2E028B}"/>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02/03/2026</a:t>
            </a:fld>
            <a:endParaRPr lang="fr-FR"/>
          </a:p>
        </p:txBody>
      </p:sp>
      <p:sp>
        <p:nvSpPr>
          <p:cNvPr id="5" name="Espace réservé du pied de page 4">
            <a:extLst>
              <a:ext uri="{FF2B5EF4-FFF2-40B4-BE49-F238E27FC236}">
                <a16:creationId xmlns:a16="http://schemas.microsoft.com/office/drawing/2014/main" id="{4EA8D8BA-032E-47FB-9C13-1BEDF9820A85}"/>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E52801C1-F5FD-45A3-A449-A1D5A0187D26}"/>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2487074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760822F-69CB-4689-A209-2C0DA6A1C92A}"/>
              </a:ext>
            </a:extLst>
          </p:cNvPr>
          <p:cNvSpPr>
            <a:spLocks noGrp="1"/>
          </p:cNvSpPr>
          <p:nvPr>
            <p:ph type="title" orient="vert"/>
          </p:nvPr>
        </p:nvSpPr>
        <p:spPr>
          <a:xfrm>
            <a:off x="8724900" y="365125"/>
            <a:ext cx="2628900" cy="5811838"/>
          </a:xfrm>
          <a:prstGeom prst="rect">
            <a:avLst/>
          </a:prstGeo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643645B-0DF3-4130-9502-6E5FD228AD04}"/>
              </a:ext>
            </a:extLst>
          </p:cNvPr>
          <p:cNvSpPr>
            <a:spLocks noGrp="1"/>
          </p:cNvSpPr>
          <p:nvPr>
            <p:ph type="body" orient="vert" idx="1"/>
          </p:nvPr>
        </p:nvSpPr>
        <p:spPr>
          <a:xfrm>
            <a:off x="838200" y="365125"/>
            <a:ext cx="7734300" cy="58118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1F2FF3-A2C6-4211-ACCE-DB83DC86B067}"/>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02/03/2026</a:t>
            </a:fld>
            <a:endParaRPr lang="fr-FR"/>
          </a:p>
        </p:txBody>
      </p:sp>
      <p:sp>
        <p:nvSpPr>
          <p:cNvPr id="5" name="Espace réservé du pied de page 4">
            <a:extLst>
              <a:ext uri="{FF2B5EF4-FFF2-40B4-BE49-F238E27FC236}">
                <a16:creationId xmlns:a16="http://schemas.microsoft.com/office/drawing/2014/main" id="{5FA11596-F807-45DE-8E43-A7832F7854B0}"/>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F685C382-C66F-4D7B-9EC9-13013C2D9A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863923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812E46-687D-4111-8680-6CEBDAE62EC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EE6901-1E6A-4C4E-AD72-172E065355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2A51DFC-E920-4FE8-82FC-8C8A6409AD1C}"/>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5" name="Espace réservé du pied de page 4">
            <a:extLst>
              <a:ext uri="{FF2B5EF4-FFF2-40B4-BE49-F238E27FC236}">
                <a16:creationId xmlns:a16="http://schemas.microsoft.com/office/drawing/2014/main" id="{B0FA1244-5C0F-43A3-A446-49DE7F6AE6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F0CF80-F3E1-4099-AF4D-9D8AAB88F7A0}"/>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5830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A0494-3E04-4901-B72D-5D3C82027A2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CC92E0-844F-4C6A-B1D2-19AE8A63986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44FB59-AA97-41AD-A0C3-1A99F04A0697}"/>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5" name="Espace réservé du pied de page 4">
            <a:extLst>
              <a:ext uri="{FF2B5EF4-FFF2-40B4-BE49-F238E27FC236}">
                <a16:creationId xmlns:a16="http://schemas.microsoft.com/office/drawing/2014/main" id="{6FB14534-CDD9-419C-AFC5-E18A47A418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4A237-17F6-4BF5-83F7-9E293D16ADE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840649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F01C3F-497E-4BE5-8C6A-FC3F638CA09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24775AC-E6CB-4F13-A33F-ABBB322C0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32A51C2-676E-49A2-88A5-B8007A72EF6A}"/>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5" name="Espace réservé du pied de page 4">
            <a:extLst>
              <a:ext uri="{FF2B5EF4-FFF2-40B4-BE49-F238E27FC236}">
                <a16:creationId xmlns:a16="http://schemas.microsoft.com/office/drawing/2014/main" id="{AFD020C2-D47F-4F64-8A77-5C75ABA19A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C778C8-D0D0-45A4-A28B-A847EC946F1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631393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507B3D-6226-46BE-8707-991C16DF58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7E9716-04E7-403F-9C46-6F12C6E8EF7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E4B1B1-6991-44EB-A529-53187B0EC9C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80BEEB6-7D69-437E-AF1D-39CB6993F5ED}"/>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6" name="Espace réservé du pied de page 5">
            <a:extLst>
              <a:ext uri="{FF2B5EF4-FFF2-40B4-BE49-F238E27FC236}">
                <a16:creationId xmlns:a16="http://schemas.microsoft.com/office/drawing/2014/main" id="{647AD98A-9A05-47D7-AA9B-C61D55E5E8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EE572B-44A6-4EB4-9C92-67A30624D86E}"/>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575806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AB6A79-10D4-4E7A-B31D-2877E909C2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2E90B9B-1A53-4626-A093-938AC5F1C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2DC87F1-A713-4FDA-8A2D-E9C5B30D91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D6201DA-2C18-4C82-9E42-61A8AA8847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21729BC-7A19-4CF0-9BB1-545424F144C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EC850DA-AC83-4198-B236-2C6890FC07D1}"/>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8" name="Espace réservé du pied de page 7">
            <a:extLst>
              <a:ext uri="{FF2B5EF4-FFF2-40B4-BE49-F238E27FC236}">
                <a16:creationId xmlns:a16="http://schemas.microsoft.com/office/drawing/2014/main" id="{708D200A-5C21-43E1-8372-F2BC7A6513C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70C023-D2F4-4BCC-BC8F-EDB577AFF4A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9776970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1442A-ADB1-4B20-85EC-95735CFF3D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720117B-4268-48D4-9740-4828DF71D1E0}"/>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4" name="Espace réservé du pied de page 3">
            <a:extLst>
              <a:ext uri="{FF2B5EF4-FFF2-40B4-BE49-F238E27FC236}">
                <a16:creationId xmlns:a16="http://schemas.microsoft.com/office/drawing/2014/main" id="{616BFEE5-37DA-4DB7-9872-CF35A36CC8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F6629BD-4B6F-4E00-92D2-3B3EAC04C23B}"/>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47780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1D849E-C24D-4A9F-9147-0D57C06A4DE7}"/>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3" name="Espace réservé du pied de page 2">
            <a:extLst>
              <a:ext uri="{FF2B5EF4-FFF2-40B4-BE49-F238E27FC236}">
                <a16:creationId xmlns:a16="http://schemas.microsoft.com/office/drawing/2014/main" id="{1BF279FB-C6EF-4843-BE25-C08725DC6AD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033FE0F-1AD5-4D70-B8E6-097381E97CB5}"/>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9408338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976ED-12FC-4924-83C4-DF8C9022CE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558FDE6-6CC9-412A-8AFA-C941B1CC3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691384A-45DA-435D-89B1-FB1CDDDFD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FB2699-E60D-403D-A9D1-56E8F01DA394}"/>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6" name="Espace réservé du pied de page 5">
            <a:extLst>
              <a:ext uri="{FF2B5EF4-FFF2-40B4-BE49-F238E27FC236}">
                <a16:creationId xmlns:a16="http://schemas.microsoft.com/office/drawing/2014/main" id="{E2642BCE-3BB9-4330-B7EE-E95F909D41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A85286-99C6-4800-9329-81A00AADAA59}"/>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4622275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5BB472-89BF-43A4-8747-F76A0853213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66E889-C220-410B-B997-AFF150E773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3FF372-D136-46EC-887D-316EE177A5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7E7DDC-16FE-4A09-A806-B182980BF7D3}"/>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6" name="Espace réservé du pied de page 5">
            <a:extLst>
              <a:ext uri="{FF2B5EF4-FFF2-40B4-BE49-F238E27FC236}">
                <a16:creationId xmlns:a16="http://schemas.microsoft.com/office/drawing/2014/main" id="{FC4CC2F6-1B7E-4A10-B082-A2ECDE7722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4818B4-3912-448C-B541-BE668D7F212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552694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155AD-FAEA-4C63-AAD4-63386B5B88C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456EFF4-03EE-42AF-A103-525F473BBF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80696C-B777-46F7-A188-3C062D45C4E0}"/>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5" name="Espace réservé du pied de page 4">
            <a:extLst>
              <a:ext uri="{FF2B5EF4-FFF2-40B4-BE49-F238E27FC236}">
                <a16:creationId xmlns:a16="http://schemas.microsoft.com/office/drawing/2014/main" id="{33365343-9357-436E-8C51-0773250764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5A81FD-B3D2-459C-9035-79823B3DCC13}"/>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494904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7E5E2C-61BC-4B44-A081-ECC2E57A0B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3DE47E8-1415-4F84-841A-8DBCB6116DB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B5F15F-8D0C-492D-B25E-AE8E4B3616BA}"/>
              </a:ext>
            </a:extLst>
          </p:cNvPr>
          <p:cNvSpPr>
            <a:spLocks noGrp="1"/>
          </p:cNvSpPr>
          <p:nvPr>
            <p:ph type="dt" sz="half" idx="10"/>
          </p:nvPr>
        </p:nvSpPr>
        <p:spPr/>
        <p:txBody>
          <a:bodyPr/>
          <a:lstStyle/>
          <a:p>
            <a:fld id="{61B1661B-8D1B-4D95-9756-4A019AB133A9}" type="datetimeFigureOut">
              <a:rPr lang="fr-FR" smtClean="0"/>
              <a:t>02/03/2026</a:t>
            </a:fld>
            <a:endParaRPr lang="fr-FR"/>
          </a:p>
        </p:txBody>
      </p:sp>
      <p:sp>
        <p:nvSpPr>
          <p:cNvPr id="5" name="Espace réservé du pied de page 4">
            <a:extLst>
              <a:ext uri="{FF2B5EF4-FFF2-40B4-BE49-F238E27FC236}">
                <a16:creationId xmlns:a16="http://schemas.microsoft.com/office/drawing/2014/main" id="{358F2DE7-4C19-4930-86C8-31704CB767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D8E8AA-102D-43DC-9304-AAE5D3D6C44A}"/>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57476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18BF9C25-3145-4769-8D94-5E9D29560D6D}"/>
              </a:ext>
            </a:extLst>
          </p:cNvPr>
          <p:cNvPicPr>
            <a:picLocks noChangeAspect="1"/>
          </p:cNvPicPr>
          <p:nvPr userDrawn="1"/>
        </p:nvPicPr>
        <p:blipFill>
          <a:blip r:embed="rId13"/>
          <a:stretch>
            <a:fillRect/>
          </a:stretch>
        </p:blipFill>
        <p:spPr>
          <a:xfrm>
            <a:off x="10088501" y="6484384"/>
            <a:ext cx="1832681" cy="198127"/>
          </a:xfrm>
          <a:prstGeom prst="rect">
            <a:avLst/>
          </a:prstGeom>
        </p:spPr>
      </p:pic>
      <p:grpSp>
        <p:nvGrpSpPr>
          <p:cNvPr id="2" name="Groupe 1">
            <a:extLst>
              <a:ext uri="{FF2B5EF4-FFF2-40B4-BE49-F238E27FC236}">
                <a16:creationId xmlns:a16="http://schemas.microsoft.com/office/drawing/2014/main" id="{FB66229C-AD4D-486F-BCF6-4197D814090E}"/>
              </a:ext>
            </a:extLst>
          </p:cNvPr>
          <p:cNvGrpSpPr/>
          <p:nvPr userDrawn="1"/>
        </p:nvGrpSpPr>
        <p:grpSpPr>
          <a:xfrm>
            <a:off x="270818" y="282132"/>
            <a:ext cx="1570734" cy="513130"/>
            <a:chOff x="419099" y="240943"/>
            <a:chExt cx="1570734" cy="513130"/>
          </a:xfrm>
        </p:grpSpPr>
        <p:pic>
          <p:nvPicPr>
            <p:cNvPr id="17" name="Image 16">
              <a:extLst>
                <a:ext uri="{FF2B5EF4-FFF2-40B4-BE49-F238E27FC236}">
                  <a16:creationId xmlns:a16="http://schemas.microsoft.com/office/drawing/2014/main" id="{BEB6A16C-E658-4BA8-A54B-601336A1F88E}"/>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19099" y="240943"/>
              <a:ext cx="1570734" cy="328464"/>
            </a:xfrm>
            <a:prstGeom prst="rect">
              <a:avLst/>
            </a:prstGeom>
          </p:spPr>
        </p:pic>
        <p:sp>
          <p:nvSpPr>
            <p:cNvPr id="18" name="ZoneTexte 17">
              <a:extLst>
                <a:ext uri="{FF2B5EF4-FFF2-40B4-BE49-F238E27FC236}">
                  <a16:creationId xmlns:a16="http://schemas.microsoft.com/office/drawing/2014/main" id="{9476ED11-1FD5-4CE4-A2AA-F3CAD2CDAC3A}"/>
                </a:ext>
              </a:extLst>
            </p:cNvPr>
            <p:cNvSpPr txBox="1"/>
            <p:nvPr userDrawn="1"/>
          </p:nvSpPr>
          <p:spPr>
            <a:xfrm>
              <a:off x="419099" y="569407"/>
              <a:ext cx="1570734" cy="184666"/>
            </a:xfrm>
            <a:prstGeom prst="rect">
              <a:avLst/>
            </a:prstGeom>
            <a:noFill/>
          </p:spPr>
          <p:txBody>
            <a:bodyPr wrap="square" rtlCol="0">
              <a:spAutoFit/>
            </a:bodyPr>
            <a:lstStyle/>
            <a:p>
              <a:r>
                <a:rPr lang="fr-FR" sz="600" b="0" dirty="0">
                  <a:solidFill>
                    <a:srgbClr val="0072CE"/>
                  </a:solidFill>
                  <a:latin typeface="Poppins "/>
                  <a:cs typeface="Poppins Medium" panose="00000600000000000000" pitchFamily="2" charset="0"/>
                </a:rPr>
                <a:t>Entreprise de services numériques</a:t>
              </a:r>
            </a:p>
          </p:txBody>
        </p:sp>
      </p:grpSp>
      <p:sp>
        <p:nvSpPr>
          <p:cNvPr id="7" name="Espace réservé du numéro de diapositive 6">
            <a:extLst>
              <a:ext uri="{FF2B5EF4-FFF2-40B4-BE49-F238E27FC236}">
                <a16:creationId xmlns:a16="http://schemas.microsoft.com/office/drawing/2014/main" id="{BD70E0F1-5FEB-4A32-9C0D-13530E0F9AE7}"/>
              </a:ext>
            </a:extLst>
          </p:cNvPr>
          <p:cNvSpPr>
            <a:spLocks noGrp="1"/>
          </p:cNvSpPr>
          <p:nvPr>
            <p:ph type="sldNum" sz="quarter" idx="4"/>
          </p:nvPr>
        </p:nvSpPr>
        <p:spPr>
          <a:xfrm>
            <a:off x="270818" y="6311036"/>
            <a:ext cx="595956" cy="365125"/>
          </a:xfrm>
          <a:prstGeom prst="rect">
            <a:avLst/>
          </a:prstGeom>
        </p:spPr>
        <p:txBody>
          <a:bodyPr vert="horz" lIns="91440" tIns="45720" rIns="91440" bIns="45720" rtlCol="0" anchor="ctr"/>
          <a:lstStyle>
            <a:lvl1pPr algn="r">
              <a:defRPr sz="2800">
                <a:solidFill>
                  <a:srgbClr val="9BD2FF"/>
                </a:solidFill>
              </a:defRPr>
            </a:lvl1pPr>
          </a:lstStyle>
          <a:p>
            <a:r>
              <a:rPr lang="fr-FR" dirty="0"/>
              <a:t>01</a:t>
            </a:r>
          </a:p>
        </p:txBody>
      </p:sp>
    </p:spTree>
    <p:extLst>
      <p:ext uri="{BB962C8B-B14F-4D97-AF65-F5344CB8AC3E}">
        <p14:creationId xmlns:p14="http://schemas.microsoft.com/office/powerpoint/2010/main" val="2858472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E1717D6-75AD-4916-8B3A-737EAD04F7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CBA266D-9598-4ED2-81BA-BA1756826A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99C9FA-9CFE-47FF-BCD1-D4B23EBD31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1661B-8D1B-4D95-9756-4A019AB133A9}" type="datetimeFigureOut">
              <a:rPr lang="fr-FR" smtClean="0"/>
              <a:t>02/03/2026</a:t>
            </a:fld>
            <a:endParaRPr lang="fr-FR"/>
          </a:p>
        </p:txBody>
      </p:sp>
      <p:sp>
        <p:nvSpPr>
          <p:cNvPr id="5" name="Espace réservé du pied de page 4">
            <a:extLst>
              <a:ext uri="{FF2B5EF4-FFF2-40B4-BE49-F238E27FC236}">
                <a16:creationId xmlns:a16="http://schemas.microsoft.com/office/drawing/2014/main" id="{4A702B79-4220-497A-9BE0-9263CA260C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069B4DB-738D-46F3-BA54-7B40D349F6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89166-8BAD-4588-85A1-D5E223A2D9C3}" type="slidenum">
              <a:rPr lang="fr-FR" smtClean="0"/>
              <a:t>‹N°›</a:t>
            </a:fld>
            <a:endParaRPr lang="fr-FR"/>
          </a:p>
        </p:txBody>
      </p:sp>
    </p:spTree>
    <p:extLst>
      <p:ext uri="{BB962C8B-B14F-4D97-AF65-F5344CB8AC3E}">
        <p14:creationId xmlns:p14="http://schemas.microsoft.com/office/powerpoint/2010/main" val="1872621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469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4B24227D-F649-3185-8B9F-BAF2F00F8ED5}"/>
              </a:ext>
            </a:extLst>
          </p:cNvPr>
          <p:cNvSpPr txBox="1"/>
          <p:nvPr/>
        </p:nvSpPr>
        <p:spPr>
          <a:xfrm>
            <a:off x="1112808" y="1506686"/>
            <a:ext cx="9903124" cy="2308324"/>
          </a:xfrm>
          <a:prstGeom prst="rect">
            <a:avLst/>
          </a:prstGeom>
          <a:noFill/>
          <a:ln>
            <a:noFill/>
          </a:ln>
        </p:spPr>
        <p:txBody>
          <a:bodyPr wrap="square" rtlCol="0">
            <a:spAutoFit/>
          </a:bodyPr>
          <a:lstStyle/>
          <a:p>
            <a:pPr algn="ctr"/>
            <a:r>
              <a:rPr lang="fr-FR" sz="7200" b="1" dirty="0">
                <a:solidFill>
                  <a:srgbClr val="0072CE"/>
                </a:solidFill>
              </a:rPr>
              <a:t>GESTION FINANCIÈRE PERSONNELLE</a:t>
            </a:r>
            <a:endParaRPr lang="fr-FR" sz="7200" b="1" dirty="0">
              <a:solidFill>
                <a:srgbClr val="0072CE"/>
              </a:solidFill>
              <a:latin typeface="Poppins Medium" panose="00000600000000000000" pitchFamily="2" charset="0"/>
              <a:cs typeface="Poppins Medium" panose="00000600000000000000" pitchFamily="2" charset="0"/>
            </a:endParaRPr>
          </a:p>
        </p:txBody>
      </p:sp>
      <p:sp>
        <p:nvSpPr>
          <p:cNvPr id="6" name="ZoneTexte 5">
            <a:extLst>
              <a:ext uri="{FF2B5EF4-FFF2-40B4-BE49-F238E27FC236}">
                <a16:creationId xmlns:a16="http://schemas.microsoft.com/office/drawing/2014/main" id="{E39E8B90-0F07-FF52-5ADC-B559AD83808A}"/>
              </a:ext>
            </a:extLst>
          </p:cNvPr>
          <p:cNvSpPr txBox="1"/>
          <p:nvPr/>
        </p:nvSpPr>
        <p:spPr>
          <a:xfrm>
            <a:off x="889000" y="4038340"/>
            <a:ext cx="10413999" cy="707886"/>
          </a:xfrm>
          <a:prstGeom prst="rect">
            <a:avLst/>
          </a:prstGeom>
          <a:noFill/>
          <a:ln>
            <a:noFill/>
          </a:ln>
        </p:spPr>
        <p:txBody>
          <a:bodyPr wrap="square" rtlCol="0">
            <a:spAutoFit/>
          </a:bodyPr>
          <a:lstStyle/>
          <a:p>
            <a:pPr algn="ctr"/>
            <a:r>
              <a:rPr lang="fr-FR" sz="4000" b="1" i="1" dirty="0">
                <a:solidFill>
                  <a:srgbClr val="F07817"/>
                </a:solidFill>
                <a:latin typeface="Poppins Light" panose="00000400000000000000" pitchFamily="2" charset="0"/>
                <a:cs typeface="Poppins Light" panose="00000400000000000000" pitchFamily="2" charset="0"/>
              </a:rPr>
              <a:t>Reprendre le contrôle de son argent avec ECU</a:t>
            </a:r>
          </a:p>
        </p:txBody>
      </p:sp>
    </p:spTree>
    <p:extLst>
      <p:ext uri="{BB962C8B-B14F-4D97-AF65-F5344CB8AC3E}">
        <p14:creationId xmlns:p14="http://schemas.microsoft.com/office/powerpoint/2010/main" val="2494723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514A4E95-8332-4E3A-B6D4-57288F13701B}"/>
              </a:ext>
            </a:extLst>
          </p:cNvPr>
          <p:cNvSpPr txBox="1"/>
          <p:nvPr/>
        </p:nvSpPr>
        <p:spPr>
          <a:xfrm>
            <a:off x="372532" y="1693332"/>
            <a:ext cx="5994400" cy="369332"/>
          </a:xfrm>
          <a:prstGeom prst="rect">
            <a:avLst/>
          </a:prstGeom>
          <a:noFill/>
        </p:spPr>
        <p:txBody>
          <a:bodyPr wrap="square" rtlCol="0">
            <a:spAutoFit/>
          </a:bodyPr>
          <a:lstStyle/>
          <a:p>
            <a:pPr>
              <a:spcAft>
                <a:spcPts val="1200"/>
              </a:spcAft>
            </a:pPr>
            <a:r>
              <a:rPr lang="fr-FR" b="1" dirty="0">
                <a:latin typeface="Garamond" panose="02020404030301010803" pitchFamily="18" charset="0"/>
              </a:rPr>
              <a:t>Introduction</a:t>
            </a:r>
          </a:p>
        </p:txBody>
      </p:sp>
      <p:sp>
        <p:nvSpPr>
          <p:cNvPr id="9" name="ZoneTexte 8">
            <a:extLst>
              <a:ext uri="{FF2B5EF4-FFF2-40B4-BE49-F238E27FC236}">
                <a16:creationId xmlns:a16="http://schemas.microsoft.com/office/drawing/2014/main" id="{F2DF590E-E47C-42D0-AA62-70D19C949F35}"/>
              </a:ext>
            </a:extLst>
          </p:cNvPr>
          <p:cNvSpPr txBox="1"/>
          <p:nvPr/>
        </p:nvSpPr>
        <p:spPr>
          <a:xfrm>
            <a:off x="372532" y="2116664"/>
            <a:ext cx="5994400" cy="3385542"/>
          </a:xfrm>
          <a:prstGeom prst="rect">
            <a:avLst/>
          </a:prstGeom>
          <a:noFill/>
        </p:spPr>
        <p:txBody>
          <a:bodyPr wrap="square" rtlCol="0">
            <a:spAutoFit/>
          </a:bodyPr>
          <a:lstStyle/>
          <a:p>
            <a:pPr marL="800100" lvl="1" indent="-342900">
              <a:spcAft>
                <a:spcPts val="1200"/>
              </a:spcAft>
              <a:buAutoNum type="arabicPeriod"/>
            </a:pPr>
            <a:r>
              <a:rPr lang="fr-FR" b="1" dirty="0">
                <a:latin typeface="Garamond" panose="02020404030301010803" pitchFamily="18" charset="0"/>
              </a:rPr>
              <a:t>Qu’est ce que la gestion financière personnelle ?</a:t>
            </a:r>
          </a:p>
          <a:p>
            <a:pPr marL="800100" lvl="1" indent="-342900">
              <a:spcAft>
                <a:spcPts val="1200"/>
              </a:spcAft>
              <a:buAutoNum type="arabicPeriod"/>
            </a:pPr>
            <a:r>
              <a:rPr lang="fr-FR" b="1" dirty="0">
                <a:latin typeface="Garamond" panose="02020404030301010803" pitchFamily="18" charset="0"/>
              </a:rPr>
              <a:t>Les bases de la gestion financière personnelle </a:t>
            </a:r>
          </a:p>
          <a:p>
            <a:pPr marL="800100" lvl="1" indent="-342900">
              <a:spcAft>
                <a:spcPts val="1200"/>
              </a:spcAft>
              <a:buAutoNum type="arabicPeriod"/>
            </a:pPr>
            <a:r>
              <a:rPr lang="fr-FR" b="1" dirty="0">
                <a:latin typeface="Garamond" panose="02020404030301010803" pitchFamily="18" charset="0"/>
              </a:rPr>
              <a:t>Avantages d’une bonne gestion financière</a:t>
            </a:r>
          </a:p>
          <a:p>
            <a:pPr marL="800100" lvl="1" indent="-342900">
              <a:spcAft>
                <a:spcPts val="1200"/>
              </a:spcAft>
              <a:buAutoNum type="arabicPeriod"/>
            </a:pPr>
            <a:r>
              <a:rPr lang="fr-FR" b="1" dirty="0">
                <a:latin typeface="Garamond" panose="02020404030301010803" pitchFamily="18" charset="0"/>
              </a:rPr>
              <a:t>Bonnes pratiques de gestion financière personnelle</a:t>
            </a:r>
          </a:p>
          <a:p>
            <a:pPr marL="800100" lvl="1" indent="-342900">
              <a:spcAft>
                <a:spcPts val="1200"/>
              </a:spcAft>
              <a:buAutoNum type="arabicPeriod"/>
            </a:pPr>
            <a:r>
              <a:rPr lang="fr-FR" b="1" dirty="0">
                <a:latin typeface="Garamond" panose="02020404030301010803" pitchFamily="18" charset="0"/>
              </a:rPr>
              <a:t>ECU par NetByUs</a:t>
            </a:r>
          </a:p>
          <a:p>
            <a:pPr>
              <a:spcAft>
                <a:spcPts val="1200"/>
              </a:spcAft>
            </a:pPr>
            <a:r>
              <a:rPr lang="fr-FR" b="1" dirty="0">
                <a:latin typeface="Garamond" panose="02020404030301010803" pitchFamily="18" charset="0"/>
              </a:rPr>
              <a:t>	a. Avantages de ECU</a:t>
            </a:r>
          </a:p>
          <a:p>
            <a:pPr>
              <a:spcAft>
                <a:spcPts val="1200"/>
              </a:spcAft>
            </a:pPr>
            <a:r>
              <a:rPr lang="fr-FR" b="1" dirty="0">
                <a:latin typeface="Garamond" panose="02020404030301010803" pitchFamily="18" charset="0"/>
              </a:rPr>
              <a:t>	b. Fonctionnalités clés</a:t>
            </a:r>
          </a:p>
          <a:p>
            <a:pPr>
              <a:spcAft>
                <a:spcPts val="1200"/>
              </a:spcAft>
            </a:pPr>
            <a:r>
              <a:rPr lang="fr-FR" b="1" dirty="0">
                <a:latin typeface="Garamond" panose="02020404030301010803" pitchFamily="18" charset="0"/>
              </a:rPr>
              <a:t>	c. Les modules de ECU</a:t>
            </a:r>
          </a:p>
        </p:txBody>
      </p:sp>
      <p:sp>
        <p:nvSpPr>
          <p:cNvPr id="10" name="ZoneTexte 9">
            <a:extLst>
              <a:ext uri="{FF2B5EF4-FFF2-40B4-BE49-F238E27FC236}">
                <a16:creationId xmlns:a16="http://schemas.microsoft.com/office/drawing/2014/main" id="{09E60CF4-3C1A-4EE2-BFEB-E0CC0B5EEC6A}"/>
              </a:ext>
            </a:extLst>
          </p:cNvPr>
          <p:cNvSpPr txBox="1"/>
          <p:nvPr/>
        </p:nvSpPr>
        <p:spPr>
          <a:xfrm>
            <a:off x="372532" y="5537210"/>
            <a:ext cx="5994400" cy="369332"/>
          </a:xfrm>
          <a:prstGeom prst="rect">
            <a:avLst/>
          </a:prstGeom>
          <a:noFill/>
        </p:spPr>
        <p:txBody>
          <a:bodyPr wrap="square" rtlCol="0">
            <a:spAutoFit/>
          </a:bodyPr>
          <a:lstStyle/>
          <a:p>
            <a:pPr>
              <a:spcAft>
                <a:spcPts val="1200"/>
              </a:spcAft>
            </a:pPr>
            <a:r>
              <a:rPr lang="fr-FR" b="1" dirty="0">
                <a:latin typeface="Garamond" panose="02020404030301010803" pitchFamily="18" charset="0"/>
              </a:rPr>
              <a:t>Conclusion</a:t>
            </a:r>
          </a:p>
        </p:txBody>
      </p:sp>
      <p:sp>
        <p:nvSpPr>
          <p:cNvPr id="2" name="ZoneTexte 1">
            <a:extLst>
              <a:ext uri="{FF2B5EF4-FFF2-40B4-BE49-F238E27FC236}">
                <a16:creationId xmlns:a16="http://schemas.microsoft.com/office/drawing/2014/main" id="{92EB74CB-98FA-4CD3-8461-AFFDF21FDBAC}"/>
              </a:ext>
            </a:extLst>
          </p:cNvPr>
          <p:cNvSpPr txBox="1"/>
          <p:nvPr/>
        </p:nvSpPr>
        <p:spPr>
          <a:xfrm>
            <a:off x="5118100" y="1203004"/>
            <a:ext cx="1955800" cy="584775"/>
          </a:xfrm>
          <a:prstGeom prst="rect">
            <a:avLst/>
          </a:prstGeom>
          <a:noFill/>
        </p:spPr>
        <p:txBody>
          <a:bodyPr wrap="square" rtlCol="0">
            <a:spAutoFit/>
          </a:bodyPr>
          <a:lstStyle/>
          <a:p>
            <a:pPr>
              <a:spcAft>
                <a:spcPts val="1200"/>
              </a:spcAft>
            </a:pPr>
            <a:r>
              <a:rPr lang="fr-FR" sz="3200" b="1" dirty="0">
                <a:latin typeface="Garamond" panose="02020404030301010803" pitchFamily="18" charset="0"/>
              </a:rPr>
              <a:t>Sommaire</a:t>
            </a:r>
            <a:endParaRPr lang="fr-FR" sz="2000" b="1" dirty="0">
              <a:latin typeface="Garamond" panose="02020404030301010803" pitchFamily="18" charset="0"/>
            </a:endParaRPr>
          </a:p>
        </p:txBody>
      </p:sp>
      <p:sp>
        <p:nvSpPr>
          <p:cNvPr id="7" name="ZoneTexte 6">
            <a:extLst>
              <a:ext uri="{FF2B5EF4-FFF2-40B4-BE49-F238E27FC236}">
                <a16:creationId xmlns:a16="http://schemas.microsoft.com/office/drawing/2014/main" id="{0702EA96-FA10-4DB3-B918-A434F862518B}"/>
              </a:ext>
            </a:extLst>
          </p:cNvPr>
          <p:cNvSpPr txBox="1"/>
          <p:nvPr/>
        </p:nvSpPr>
        <p:spPr>
          <a:xfrm>
            <a:off x="6443132" y="1609982"/>
            <a:ext cx="5020735" cy="4418288"/>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45824992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97305E0-DEAA-44C5-A1FB-CD59D4ED298C}"/>
              </a:ext>
            </a:extLst>
          </p:cNvPr>
          <p:cNvSpPr txBox="1"/>
          <p:nvPr/>
        </p:nvSpPr>
        <p:spPr>
          <a:xfrm>
            <a:off x="541866" y="1117600"/>
            <a:ext cx="5655734" cy="1538883"/>
          </a:xfrm>
          <a:prstGeom prst="rect">
            <a:avLst/>
          </a:prstGeom>
          <a:noFill/>
        </p:spPr>
        <p:txBody>
          <a:bodyPr wrap="square" rtlCol="0">
            <a:spAutoFit/>
          </a:bodyPr>
          <a:lstStyle/>
          <a:p>
            <a:pPr>
              <a:spcAft>
                <a:spcPts val="1200"/>
              </a:spcAft>
            </a:pPr>
            <a:r>
              <a:rPr lang="fr-FR" sz="2400" b="1" dirty="0">
                <a:latin typeface="Garamond" panose="02020404030301010803" pitchFamily="18" charset="0"/>
              </a:rPr>
              <a:t>Introduction</a:t>
            </a:r>
            <a:endParaRPr lang="fr-FR" sz="2000" b="1" dirty="0">
              <a:latin typeface="Garamond" panose="02020404030301010803" pitchFamily="18" charset="0"/>
            </a:endParaRPr>
          </a:p>
          <a:p>
            <a:pPr algn="just">
              <a:spcAft>
                <a:spcPts val="1200"/>
              </a:spcAft>
            </a:pPr>
            <a:r>
              <a:rPr lang="fr-FR" sz="2000" dirty="0">
                <a:latin typeface="Garamond" panose="02020404030301010803" pitchFamily="18" charset="0"/>
              </a:rPr>
              <a:t>Tout le long de notre éducation, o</a:t>
            </a:r>
            <a:r>
              <a:rPr lang="fr-BJ" sz="2000" dirty="0">
                <a:latin typeface="Garamond" panose="02020404030301010803" pitchFamily="18" charset="0"/>
              </a:rPr>
              <a:t>n </a:t>
            </a:r>
            <a:r>
              <a:rPr lang="fr-FR" sz="2000" dirty="0">
                <a:latin typeface="Garamond" panose="02020404030301010803" pitchFamily="18" charset="0"/>
              </a:rPr>
              <a:t>nous </a:t>
            </a:r>
            <a:r>
              <a:rPr lang="fr-BJ" sz="2000" dirty="0">
                <a:latin typeface="Garamond" panose="02020404030301010803" pitchFamily="18" charset="0"/>
              </a:rPr>
              <a:t>enseigne les mathématiques, l’histoire, la physique, mais rarement la gestion financière personnelle. </a:t>
            </a:r>
            <a:endParaRPr lang="fr-FR" sz="2000" dirty="0">
              <a:latin typeface="Garamond" panose="02020404030301010803" pitchFamily="18" charset="0"/>
            </a:endParaRPr>
          </a:p>
        </p:txBody>
      </p:sp>
      <p:sp>
        <p:nvSpPr>
          <p:cNvPr id="7" name="ZoneTexte 6">
            <a:extLst>
              <a:ext uri="{FF2B5EF4-FFF2-40B4-BE49-F238E27FC236}">
                <a16:creationId xmlns:a16="http://schemas.microsoft.com/office/drawing/2014/main" id="{9CB89B24-B108-4CC3-A335-06FE9B836347}"/>
              </a:ext>
            </a:extLst>
          </p:cNvPr>
          <p:cNvSpPr txBox="1"/>
          <p:nvPr/>
        </p:nvSpPr>
        <p:spPr>
          <a:xfrm>
            <a:off x="6434046" y="1625597"/>
            <a:ext cx="5182221" cy="3556001"/>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4" name="ZoneTexte 3">
            <a:extLst>
              <a:ext uri="{FF2B5EF4-FFF2-40B4-BE49-F238E27FC236}">
                <a16:creationId xmlns:a16="http://schemas.microsoft.com/office/drawing/2014/main" id="{6A702413-FE9C-4029-91D9-EDF91F5DF69B}"/>
              </a:ext>
            </a:extLst>
          </p:cNvPr>
          <p:cNvSpPr txBox="1"/>
          <p:nvPr/>
        </p:nvSpPr>
        <p:spPr>
          <a:xfrm>
            <a:off x="541863" y="4348692"/>
            <a:ext cx="5655734" cy="1292662"/>
          </a:xfrm>
          <a:prstGeom prst="rect">
            <a:avLst/>
          </a:prstGeom>
          <a:noFill/>
        </p:spPr>
        <p:txBody>
          <a:bodyPr wrap="square" rtlCol="0">
            <a:spAutoFit/>
          </a:bodyPr>
          <a:lstStyle/>
          <a:p>
            <a:pPr algn="just"/>
            <a:r>
              <a:rPr lang="fr-FR" sz="2000" dirty="0">
                <a:latin typeface="Garamond" panose="02020404030301010803" pitchFamily="18" charset="0"/>
              </a:rPr>
              <a:t>Le problème n’est souvent pas le manque d’argent, mais plutôt le manque de connaissances pour bien gérer l’argent gagné.</a:t>
            </a:r>
            <a:endParaRPr lang="fr-BJ" sz="2000" dirty="0">
              <a:latin typeface="Garamond" panose="02020404030301010803" pitchFamily="18" charset="0"/>
            </a:endParaRPr>
          </a:p>
          <a:p>
            <a:endParaRPr lang="fr-BJ" dirty="0"/>
          </a:p>
        </p:txBody>
      </p:sp>
      <p:sp>
        <p:nvSpPr>
          <p:cNvPr id="5" name="ZoneTexte 4">
            <a:extLst>
              <a:ext uri="{FF2B5EF4-FFF2-40B4-BE49-F238E27FC236}">
                <a16:creationId xmlns:a16="http://schemas.microsoft.com/office/drawing/2014/main" id="{02E7C34A-BDF9-44EE-AF7A-EEBBDDC0CCDC}"/>
              </a:ext>
            </a:extLst>
          </p:cNvPr>
          <p:cNvSpPr txBox="1"/>
          <p:nvPr/>
        </p:nvSpPr>
        <p:spPr>
          <a:xfrm>
            <a:off x="541866" y="2698750"/>
            <a:ext cx="5655734" cy="1631216"/>
          </a:xfrm>
          <a:prstGeom prst="rect">
            <a:avLst/>
          </a:prstGeom>
          <a:noFill/>
        </p:spPr>
        <p:txBody>
          <a:bodyPr wrap="square" rtlCol="0">
            <a:spAutoFit/>
          </a:bodyPr>
          <a:lstStyle/>
          <a:p>
            <a:pPr algn="just"/>
            <a:r>
              <a:rPr lang="fr-BJ" sz="2000" b="1" dirty="0">
                <a:latin typeface="Garamond" panose="02020404030301010803" pitchFamily="18" charset="0"/>
              </a:rPr>
              <a:t>Résultat</a:t>
            </a:r>
            <a:r>
              <a:rPr lang="fr-BJ" sz="2000" dirty="0">
                <a:latin typeface="Garamond" panose="02020404030301010803" pitchFamily="18" charset="0"/>
              </a:rPr>
              <a:t> : même après avoir trouvé un emploi, lancé un commerce ou créé une petite entreprise, de nombreuses personnes rencontre</a:t>
            </a:r>
            <a:r>
              <a:rPr lang="fr-FR" sz="2000" dirty="0">
                <a:latin typeface="Garamond" panose="02020404030301010803" pitchFamily="18" charset="0"/>
              </a:rPr>
              <a:t>nt souvent </a:t>
            </a:r>
            <a:r>
              <a:rPr lang="fr-BJ" sz="2000" dirty="0">
                <a:latin typeface="Garamond" panose="02020404030301010803" pitchFamily="18" charset="0"/>
              </a:rPr>
              <a:t>des difficultés financières</a:t>
            </a:r>
            <a:r>
              <a:rPr lang="fr-FR" sz="2000" dirty="0">
                <a:latin typeface="Garamond" panose="02020404030301010803" pitchFamily="18" charset="0"/>
              </a:rPr>
              <a:t> liées à la façon dont ils gèrent leur argent. </a:t>
            </a:r>
            <a:endParaRPr lang="fr-BJ" dirty="0"/>
          </a:p>
        </p:txBody>
      </p:sp>
    </p:spTree>
    <p:extLst>
      <p:ext uri="{BB962C8B-B14F-4D97-AF65-F5344CB8AC3E}">
        <p14:creationId xmlns:p14="http://schemas.microsoft.com/office/powerpoint/2010/main" val="26183171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500" fill="hold"/>
                                        <p:tgtEl>
                                          <p:spTgt spid="4"/>
                                        </p:tgtEl>
                                        <p:attrNameLst>
                                          <p:attrName>ppt_w</p:attrName>
                                        </p:attrNameLst>
                                      </p:cBhvr>
                                      <p:tavLst>
                                        <p:tav tm="0">
                                          <p:val>
                                            <p:fltVal val="0"/>
                                          </p:val>
                                        </p:tav>
                                        <p:tav tm="100000">
                                          <p:val>
                                            <p:strVal val="#ppt_w"/>
                                          </p:val>
                                        </p:tav>
                                      </p:tavLst>
                                    </p:anim>
                                    <p:anim calcmode="lin" valueType="num">
                                      <p:cBhvr>
                                        <p:cTn id="15" dur="1500" fill="hold"/>
                                        <p:tgtEl>
                                          <p:spTgt spid="4"/>
                                        </p:tgtEl>
                                        <p:attrNameLst>
                                          <p:attrName>ppt_h</p:attrName>
                                        </p:attrNameLst>
                                      </p:cBhvr>
                                      <p:tavLst>
                                        <p:tav tm="0">
                                          <p:val>
                                            <p:fltVal val="0"/>
                                          </p:val>
                                        </p:tav>
                                        <p:tav tm="100000">
                                          <p:val>
                                            <p:strVal val="#ppt_h"/>
                                          </p:val>
                                        </p:tav>
                                      </p:tavLst>
                                    </p:anim>
                                    <p:animEffect transition="in" filter="fade">
                                      <p:cBhvr>
                                        <p:cTn id="16"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0B30E150-57CF-4DF1-B54A-A441F1826048}"/>
              </a:ext>
            </a:extLst>
          </p:cNvPr>
          <p:cNvSpPr txBox="1"/>
          <p:nvPr/>
        </p:nvSpPr>
        <p:spPr>
          <a:xfrm>
            <a:off x="558799" y="999067"/>
            <a:ext cx="4411134" cy="830997"/>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Qu’est ce que la gestion financière personnelle ?</a:t>
            </a:r>
            <a:endParaRPr lang="fr-BJ" dirty="0"/>
          </a:p>
        </p:txBody>
      </p:sp>
      <p:sp>
        <p:nvSpPr>
          <p:cNvPr id="4" name="ZoneTexte 3">
            <a:extLst>
              <a:ext uri="{FF2B5EF4-FFF2-40B4-BE49-F238E27FC236}">
                <a16:creationId xmlns:a16="http://schemas.microsoft.com/office/drawing/2014/main" id="{EBF2F224-52AF-4EBA-8B7A-AA3379C53AAE}"/>
              </a:ext>
            </a:extLst>
          </p:cNvPr>
          <p:cNvSpPr txBox="1"/>
          <p:nvPr/>
        </p:nvSpPr>
        <p:spPr>
          <a:xfrm>
            <a:off x="5435600" y="3369741"/>
            <a:ext cx="6197601" cy="1169551"/>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Les bases de la gestion financière personnelle</a:t>
            </a:r>
            <a:endParaRPr lang="fr-BJ" sz="2400" dirty="0">
              <a:latin typeface="Garamond" panose="02020404030301010803" pitchFamily="18" charset="0"/>
            </a:endParaRPr>
          </a:p>
          <a:p>
            <a:pPr algn="just">
              <a:spcAft>
                <a:spcPts val="1200"/>
              </a:spcAft>
            </a:pPr>
            <a:r>
              <a:rPr lang="fr-FR" dirty="0">
                <a:latin typeface="Garamond" panose="02020404030301010803" pitchFamily="18" charset="0"/>
              </a:rPr>
              <a:t>Une bonne gestion financière s’appuie sur plusieurs piliers fondamentaux qui sont : </a:t>
            </a:r>
            <a:endParaRPr lang="fr-BJ" dirty="0"/>
          </a:p>
        </p:txBody>
      </p:sp>
      <p:sp>
        <p:nvSpPr>
          <p:cNvPr id="6" name="ZoneTexte 5">
            <a:extLst>
              <a:ext uri="{FF2B5EF4-FFF2-40B4-BE49-F238E27FC236}">
                <a16:creationId xmlns:a16="http://schemas.microsoft.com/office/drawing/2014/main" id="{8A2AA558-DD61-4F0E-9434-F833B6802AED}"/>
              </a:ext>
            </a:extLst>
          </p:cNvPr>
          <p:cNvSpPr txBox="1"/>
          <p:nvPr/>
        </p:nvSpPr>
        <p:spPr>
          <a:xfrm>
            <a:off x="558797" y="1879605"/>
            <a:ext cx="11074404" cy="1491177"/>
          </a:xfrm>
          <a:prstGeom prst="rect">
            <a:avLst/>
          </a:prstGeom>
          <a:noFill/>
        </p:spPr>
        <p:txBody>
          <a:bodyPr wrap="square" rtlCol="0">
            <a:spAutoFit/>
          </a:bodyPr>
          <a:lstStyle/>
          <a:p>
            <a:pPr algn="just">
              <a:lnSpc>
                <a:spcPct val="135000"/>
              </a:lnSpc>
            </a:pPr>
            <a:r>
              <a:rPr lang="fr-FR" dirty="0">
                <a:latin typeface="Garamond" panose="02020404030301010803" pitchFamily="18" charset="0"/>
              </a:rPr>
              <a:t>La gestion financière personnelle peut être définie comme étant l’ensemble des décisions, habitudes, méthodes et pratiques que chaque individu met en place pour : gérer ses revenus, planifier ses dépenses, épargner et investir dans le but de protéger son avenir financier et celui de sa famille. </a:t>
            </a:r>
            <a:endParaRPr lang="fr-BJ" dirty="0">
              <a:latin typeface="Garamond" panose="02020404030301010803" pitchFamily="18" charset="0"/>
            </a:endParaRPr>
          </a:p>
          <a:p>
            <a:endParaRPr lang="fr-BJ" dirty="0"/>
          </a:p>
        </p:txBody>
      </p:sp>
      <p:sp>
        <p:nvSpPr>
          <p:cNvPr id="7" name="ZoneTexte 6">
            <a:extLst>
              <a:ext uri="{FF2B5EF4-FFF2-40B4-BE49-F238E27FC236}">
                <a16:creationId xmlns:a16="http://schemas.microsoft.com/office/drawing/2014/main" id="{9FAC66DE-DC1C-4C28-924D-040779A88D2F}"/>
              </a:ext>
            </a:extLst>
          </p:cNvPr>
          <p:cNvSpPr txBox="1"/>
          <p:nvPr/>
        </p:nvSpPr>
        <p:spPr>
          <a:xfrm>
            <a:off x="5926666" y="4588941"/>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des revenus</a:t>
            </a:r>
            <a:r>
              <a:rPr lang="fr-FR" dirty="0">
                <a:latin typeface="Garamond" panose="02020404030301010803" pitchFamily="18" charset="0"/>
              </a:rPr>
              <a:t> </a:t>
            </a:r>
          </a:p>
        </p:txBody>
      </p:sp>
      <p:sp>
        <p:nvSpPr>
          <p:cNvPr id="8" name="ZoneTexte 7">
            <a:extLst>
              <a:ext uri="{FF2B5EF4-FFF2-40B4-BE49-F238E27FC236}">
                <a16:creationId xmlns:a16="http://schemas.microsoft.com/office/drawing/2014/main" id="{53C0F6BB-3DA1-4994-A10D-DEA2E2C75565}"/>
              </a:ext>
            </a:extLst>
          </p:cNvPr>
          <p:cNvSpPr txBox="1"/>
          <p:nvPr/>
        </p:nvSpPr>
        <p:spPr>
          <a:xfrm>
            <a:off x="5926664" y="4919142"/>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des dépenses</a:t>
            </a:r>
            <a:r>
              <a:rPr lang="fr-FR" dirty="0">
                <a:latin typeface="Garamond" panose="02020404030301010803" pitchFamily="18" charset="0"/>
              </a:rPr>
              <a:t> </a:t>
            </a:r>
          </a:p>
        </p:txBody>
      </p:sp>
      <p:sp>
        <p:nvSpPr>
          <p:cNvPr id="9" name="ZoneTexte 8">
            <a:extLst>
              <a:ext uri="{FF2B5EF4-FFF2-40B4-BE49-F238E27FC236}">
                <a16:creationId xmlns:a16="http://schemas.microsoft.com/office/drawing/2014/main" id="{6DC26AF0-D6A2-4578-AB1B-466F9A5B7CF5}"/>
              </a:ext>
            </a:extLst>
          </p:cNvPr>
          <p:cNvSpPr txBox="1"/>
          <p:nvPr/>
        </p:nvSpPr>
        <p:spPr>
          <a:xfrm>
            <a:off x="5926664" y="5249344"/>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 l’épargne</a:t>
            </a:r>
            <a:endParaRPr lang="fr-BJ" dirty="0">
              <a:latin typeface="Garamond" panose="02020404030301010803" pitchFamily="18" charset="0"/>
            </a:endParaRPr>
          </a:p>
        </p:txBody>
      </p:sp>
      <p:sp>
        <p:nvSpPr>
          <p:cNvPr id="10" name="ZoneTexte 9">
            <a:extLst>
              <a:ext uri="{FF2B5EF4-FFF2-40B4-BE49-F238E27FC236}">
                <a16:creationId xmlns:a16="http://schemas.microsoft.com/office/drawing/2014/main" id="{C182AE1A-0E54-4DBF-ABB4-DF49367D4788}"/>
              </a:ext>
            </a:extLst>
          </p:cNvPr>
          <p:cNvSpPr txBox="1"/>
          <p:nvPr/>
        </p:nvSpPr>
        <p:spPr>
          <a:xfrm>
            <a:off x="5926664" y="5579542"/>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des dettes et crédits</a:t>
            </a:r>
            <a:endParaRPr lang="fr-BJ" dirty="0">
              <a:latin typeface="Garamond" panose="02020404030301010803" pitchFamily="18" charset="0"/>
            </a:endParaRPr>
          </a:p>
        </p:txBody>
      </p:sp>
      <p:sp>
        <p:nvSpPr>
          <p:cNvPr id="11" name="ZoneTexte 10">
            <a:extLst>
              <a:ext uri="{FF2B5EF4-FFF2-40B4-BE49-F238E27FC236}">
                <a16:creationId xmlns:a16="http://schemas.microsoft.com/office/drawing/2014/main" id="{728713AE-42DC-4F61-9133-CDF6F29B1C5E}"/>
              </a:ext>
            </a:extLst>
          </p:cNvPr>
          <p:cNvSpPr txBox="1"/>
          <p:nvPr/>
        </p:nvSpPr>
        <p:spPr>
          <a:xfrm>
            <a:off x="5926664" y="5909741"/>
            <a:ext cx="3818467"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La gestion des investissements</a:t>
            </a:r>
            <a:r>
              <a:rPr lang="fr-FR" dirty="0">
                <a:latin typeface="Garamond" panose="02020404030301010803" pitchFamily="18" charset="0"/>
              </a:rPr>
              <a:t> </a:t>
            </a:r>
            <a:endParaRPr lang="fr-BJ" dirty="0">
              <a:latin typeface="Garamond" panose="02020404030301010803" pitchFamily="18" charset="0"/>
            </a:endParaRPr>
          </a:p>
        </p:txBody>
      </p:sp>
      <p:sp>
        <p:nvSpPr>
          <p:cNvPr id="2" name="ZoneTexte 1">
            <a:extLst>
              <a:ext uri="{FF2B5EF4-FFF2-40B4-BE49-F238E27FC236}">
                <a16:creationId xmlns:a16="http://schemas.microsoft.com/office/drawing/2014/main" id="{60087FA0-3408-482B-919E-B0B1EDC78575}"/>
              </a:ext>
            </a:extLst>
          </p:cNvPr>
          <p:cNvSpPr txBox="1"/>
          <p:nvPr/>
        </p:nvSpPr>
        <p:spPr>
          <a:xfrm>
            <a:off x="687977" y="3247818"/>
            <a:ext cx="4591515" cy="2926559"/>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068670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1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4EC2D97-1051-4E4C-B791-8555EF1B2946}"/>
              </a:ext>
            </a:extLst>
          </p:cNvPr>
          <p:cNvSpPr txBox="1"/>
          <p:nvPr/>
        </p:nvSpPr>
        <p:spPr>
          <a:xfrm>
            <a:off x="592666" y="1239308"/>
            <a:ext cx="7010401" cy="1354217"/>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des revenus</a:t>
            </a:r>
            <a:r>
              <a:rPr lang="fr-FR" dirty="0">
                <a:latin typeface="Garamond" panose="02020404030301010803" pitchFamily="18" charset="0"/>
              </a:rPr>
              <a:t> </a:t>
            </a:r>
          </a:p>
          <a:p>
            <a:pPr lvl="0" algn="just">
              <a:spcAft>
                <a:spcPts val="1200"/>
              </a:spcAft>
            </a:pPr>
            <a:r>
              <a:rPr lang="fr-FR" dirty="0">
                <a:latin typeface="Garamond" panose="02020404030301010803" pitchFamily="18" charset="0"/>
              </a:rPr>
              <a:t>Ce sont les sous provenant de toutes formes d’entrées financières. Ces entrées peuvent être le salaire, les business, les petits commerces, l’agriculture, etc. </a:t>
            </a:r>
            <a:endParaRPr lang="fr-BJ" dirty="0">
              <a:latin typeface="Garamond" panose="02020404030301010803" pitchFamily="18" charset="0"/>
            </a:endParaRPr>
          </a:p>
        </p:txBody>
      </p:sp>
      <p:sp>
        <p:nvSpPr>
          <p:cNvPr id="3" name="ZoneTexte 2">
            <a:extLst>
              <a:ext uri="{FF2B5EF4-FFF2-40B4-BE49-F238E27FC236}">
                <a16:creationId xmlns:a16="http://schemas.microsoft.com/office/drawing/2014/main" id="{78D7610C-C197-42C6-9906-2E64A2B428D1}"/>
              </a:ext>
            </a:extLst>
          </p:cNvPr>
          <p:cNvSpPr txBox="1"/>
          <p:nvPr/>
        </p:nvSpPr>
        <p:spPr>
          <a:xfrm>
            <a:off x="4284133" y="3075840"/>
            <a:ext cx="7323667" cy="1354217"/>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des dépenses</a:t>
            </a:r>
            <a:r>
              <a:rPr lang="fr-FR" dirty="0">
                <a:latin typeface="Garamond" panose="02020404030301010803" pitchFamily="18" charset="0"/>
              </a:rPr>
              <a:t> </a:t>
            </a:r>
          </a:p>
          <a:p>
            <a:pPr lvl="0" algn="just">
              <a:spcAft>
                <a:spcPts val="1200"/>
              </a:spcAft>
            </a:pPr>
            <a:r>
              <a:rPr lang="fr-FR" dirty="0">
                <a:latin typeface="Garamond" panose="02020404030301010803" pitchFamily="18" charset="0"/>
              </a:rPr>
              <a:t>Ce sont les sous qui sont dépensés. Les dépenses peuvent être rangées en deux groupes. Les besoins essentiels (se nourrir, se loger, se déplacer) et les plaisirs (sortir, s’offrir des gadgets, prendre soin de son apparence). </a:t>
            </a:r>
            <a:endParaRPr lang="fr-BJ" dirty="0">
              <a:latin typeface="Garamond" panose="02020404030301010803" pitchFamily="18" charset="0"/>
            </a:endParaRPr>
          </a:p>
        </p:txBody>
      </p:sp>
      <p:sp>
        <p:nvSpPr>
          <p:cNvPr id="4" name="ZoneTexte 3">
            <a:extLst>
              <a:ext uri="{FF2B5EF4-FFF2-40B4-BE49-F238E27FC236}">
                <a16:creationId xmlns:a16="http://schemas.microsoft.com/office/drawing/2014/main" id="{267B1C8A-793E-41B2-BB94-4F0FC75CD7B3}"/>
              </a:ext>
            </a:extLst>
          </p:cNvPr>
          <p:cNvSpPr txBox="1"/>
          <p:nvPr/>
        </p:nvSpPr>
        <p:spPr>
          <a:xfrm>
            <a:off x="592665" y="4844918"/>
            <a:ext cx="6502401" cy="1077218"/>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 l’épargne </a:t>
            </a:r>
          </a:p>
          <a:p>
            <a:pPr lvl="0" algn="just">
              <a:spcAft>
                <a:spcPts val="1200"/>
              </a:spcAft>
            </a:pPr>
            <a:r>
              <a:rPr lang="fr-FR" dirty="0">
                <a:latin typeface="Garamond" panose="02020404030301010803" pitchFamily="18" charset="0"/>
              </a:rPr>
              <a:t>Ce sont les sous mis régulièrement de coté pour sécuriser son avenir, atteindre certains objectifs et gérer les imprévus. </a:t>
            </a:r>
            <a:endParaRPr lang="fr-BJ" dirty="0">
              <a:latin typeface="Garamond" panose="02020404030301010803" pitchFamily="18" charset="0"/>
            </a:endParaRPr>
          </a:p>
        </p:txBody>
      </p:sp>
      <p:sp>
        <p:nvSpPr>
          <p:cNvPr id="13" name="ZoneTexte 12">
            <a:extLst>
              <a:ext uri="{FF2B5EF4-FFF2-40B4-BE49-F238E27FC236}">
                <a16:creationId xmlns:a16="http://schemas.microsoft.com/office/drawing/2014/main" id="{E41206CF-482E-4F23-B42F-D2DDF1B93EAD}"/>
              </a:ext>
            </a:extLst>
          </p:cNvPr>
          <p:cNvSpPr txBox="1"/>
          <p:nvPr/>
        </p:nvSpPr>
        <p:spPr>
          <a:xfrm>
            <a:off x="7950203" y="1103842"/>
            <a:ext cx="2396066" cy="1769533"/>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4" name="ZoneTexte 13">
            <a:extLst>
              <a:ext uri="{FF2B5EF4-FFF2-40B4-BE49-F238E27FC236}">
                <a16:creationId xmlns:a16="http://schemas.microsoft.com/office/drawing/2014/main" id="{07B1DC67-7DD7-4FD4-8234-D2E107B55F22}"/>
              </a:ext>
            </a:extLst>
          </p:cNvPr>
          <p:cNvSpPr txBox="1"/>
          <p:nvPr/>
        </p:nvSpPr>
        <p:spPr>
          <a:xfrm>
            <a:off x="677333" y="2660524"/>
            <a:ext cx="3064934" cy="1967568"/>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5" name="ZoneTexte 14">
            <a:extLst>
              <a:ext uri="{FF2B5EF4-FFF2-40B4-BE49-F238E27FC236}">
                <a16:creationId xmlns:a16="http://schemas.microsoft.com/office/drawing/2014/main" id="{27961A47-96BA-4B49-9F6B-2AD2C923DCD5}"/>
              </a:ext>
            </a:extLst>
          </p:cNvPr>
          <p:cNvSpPr txBox="1"/>
          <p:nvPr/>
        </p:nvSpPr>
        <p:spPr>
          <a:xfrm>
            <a:off x="7391400" y="4437592"/>
            <a:ext cx="3064934" cy="1896533"/>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8" name="ZoneTexte 7">
            <a:extLst>
              <a:ext uri="{FF2B5EF4-FFF2-40B4-BE49-F238E27FC236}">
                <a16:creationId xmlns:a16="http://schemas.microsoft.com/office/drawing/2014/main" id="{DE396CC4-F16E-4401-AE83-E1A8C8599CA6}"/>
              </a:ext>
            </a:extLst>
          </p:cNvPr>
          <p:cNvSpPr txBox="1"/>
          <p:nvPr/>
        </p:nvSpPr>
        <p:spPr>
          <a:xfrm>
            <a:off x="2997199" y="561882"/>
            <a:ext cx="6197601" cy="461665"/>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Les bases de la gestion financière personnelle</a:t>
            </a:r>
            <a:endParaRPr lang="fr-BJ" dirty="0"/>
          </a:p>
        </p:txBody>
      </p:sp>
    </p:spTree>
    <p:extLst>
      <p:ext uri="{BB962C8B-B14F-4D97-AF65-F5344CB8AC3E}">
        <p14:creationId xmlns:p14="http://schemas.microsoft.com/office/powerpoint/2010/main" val="23146105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14"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0A601D0-49E3-4F58-A679-1221DEFAE706}"/>
              </a:ext>
            </a:extLst>
          </p:cNvPr>
          <p:cNvSpPr txBox="1"/>
          <p:nvPr/>
        </p:nvSpPr>
        <p:spPr>
          <a:xfrm>
            <a:off x="668862" y="1506251"/>
            <a:ext cx="5782738" cy="1077218"/>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des dettes et crédits</a:t>
            </a:r>
            <a:r>
              <a:rPr lang="fr-FR" dirty="0">
                <a:latin typeface="Garamond" panose="02020404030301010803" pitchFamily="18" charset="0"/>
              </a:rPr>
              <a:t> </a:t>
            </a:r>
          </a:p>
          <a:p>
            <a:pPr lvl="0" algn="just">
              <a:spcAft>
                <a:spcPts val="1200"/>
              </a:spcAft>
            </a:pPr>
            <a:r>
              <a:rPr lang="fr-FR" dirty="0">
                <a:latin typeface="Garamond" panose="02020404030301010803" pitchFamily="18" charset="0"/>
              </a:rPr>
              <a:t>Ce sont les sous empruntés auprès d’institutions financières ou de particuliers afin de rapidement pouvoir réaliser un projet. </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C68621FD-E6E8-48B8-896A-5FB338002B68}"/>
              </a:ext>
            </a:extLst>
          </p:cNvPr>
          <p:cNvSpPr txBox="1"/>
          <p:nvPr/>
        </p:nvSpPr>
        <p:spPr>
          <a:xfrm>
            <a:off x="4605864" y="3361842"/>
            <a:ext cx="5977467" cy="1354217"/>
          </a:xfrm>
          <a:prstGeom prst="rect">
            <a:avLst/>
          </a:prstGeom>
          <a:noFill/>
        </p:spPr>
        <p:txBody>
          <a:bodyPr wrap="square" rtlCol="0">
            <a:spAutoFit/>
          </a:bodyPr>
          <a:lstStyle/>
          <a:p>
            <a:pPr lvl="0" algn="just">
              <a:spcAft>
                <a:spcPts val="1200"/>
              </a:spcAft>
            </a:pPr>
            <a:r>
              <a:rPr lang="fr-FR" b="1" dirty="0">
                <a:latin typeface="Garamond" panose="02020404030301010803" pitchFamily="18" charset="0"/>
              </a:rPr>
              <a:t>La gestion des investissements</a:t>
            </a:r>
            <a:r>
              <a:rPr lang="fr-FR" dirty="0">
                <a:latin typeface="Garamond" panose="02020404030301010803" pitchFamily="18" charset="0"/>
              </a:rPr>
              <a:t> </a:t>
            </a:r>
          </a:p>
          <a:p>
            <a:pPr lvl="0" algn="just"/>
            <a:r>
              <a:rPr lang="fr-FR" dirty="0">
                <a:latin typeface="Garamond" panose="02020404030301010803" pitchFamily="18" charset="0"/>
              </a:rPr>
              <a:t>Ce sont les sous que l’on injecte dans des activités pour faire fructifier un capital. Ces activités peuvent être l’immobilier, le commerce, la bourse ou d’autres opportunités. </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8B1171AE-A1E0-4AED-9020-511A73C48475}"/>
              </a:ext>
            </a:extLst>
          </p:cNvPr>
          <p:cNvSpPr txBox="1"/>
          <p:nvPr/>
        </p:nvSpPr>
        <p:spPr>
          <a:xfrm>
            <a:off x="1151463" y="5350048"/>
            <a:ext cx="9795934" cy="923330"/>
          </a:xfrm>
          <a:prstGeom prst="rect">
            <a:avLst/>
          </a:prstGeom>
          <a:noFill/>
        </p:spPr>
        <p:txBody>
          <a:bodyPr wrap="square" rtlCol="0">
            <a:spAutoFit/>
          </a:bodyPr>
          <a:lstStyle/>
          <a:p>
            <a:pPr algn="just">
              <a:spcBef>
                <a:spcPts val="1200"/>
              </a:spcBef>
            </a:pPr>
            <a:r>
              <a:rPr lang="fr-FR" dirty="0">
                <a:latin typeface="Garamond" panose="02020404030301010803" pitchFamily="18" charset="0"/>
              </a:rPr>
              <a:t>En résumé, gérer ses finances personnelles, c’est prendre le contrôle de son argent et ne pas laisser l’argent nous contrôler.</a:t>
            </a:r>
            <a:endParaRPr lang="fr-BJ" dirty="0">
              <a:latin typeface="Garamond" panose="02020404030301010803" pitchFamily="18" charset="0"/>
            </a:endParaRPr>
          </a:p>
          <a:p>
            <a:endParaRPr lang="fr-BJ" dirty="0"/>
          </a:p>
        </p:txBody>
      </p:sp>
      <p:sp>
        <p:nvSpPr>
          <p:cNvPr id="6" name="ZoneTexte 5">
            <a:extLst>
              <a:ext uri="{FF2B5EF4-FFF2-40B4-BE49-F238E27FC236}">
                <a16:creationId xmlns:a16="http://schemas.microsoft.com/office/drawing/2014/main" id="{553FDB7C-0ED3-44D6-A417-7D088F26BD9E}"/>
              </a:ext>
            </a:extLst>
          </p:cNvPr>
          <p:cNvSpPr txBox="1"/>
          <p:nvPr/>
        </p:nvSpPr>
        <p:spPr>
          <a:xfrm>
            <a:off x="1210736" y="2980255"/>
            <a:ext cx="3132667" cy="2146311"/>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9" name="ZoneTexte 8">
            <a:extLst>
              <a:ext uri="{FF2B5EF4-FFF2-40B4-BE49-F238E27FC236}">
                <a16:creationId xmlns:a16="http://schemas.microsoft.com/office/drawing/2014/main" id="{AFAD349F-37A8-45D6-888A-6200DB6E4105}"/>
              </a:ext>
            </a:extLst>
          </p:cNvPr>
          <p:cNvSpPr txBox="1"/>
          <p:nvPr/>
        </p:nvSpPr>
        <p:spPr>
          <a:xfrm>
            <a:off x="6578600" y="1192983"/>
            <a:ext cx="2167467" cy="1990482"/>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0" name="ZoneTexte 9">
            <a:extLst>
              <a:ext uri="{FF2B5EF4-FFF2-40B4-BE49-F238E27FC236}">
                <a16:creationId xmlns:a16="http://schemas.microsoft.com/office/drawing/2014/main" id="{56C2BDF3-C280-4379-8526-B20B21E5BAA3}"/>
              </a:ext>
            </a:extLst>
          </p:cNvPr>
          <p:cNvSpPr txBox="1"/>
          <p:nvPr/>
        </p:nvSpPr>
        <p:spPr>
          <a:xfrm>
            <a:off x="2997199" y="561568"/>
            <a:ext cx="6197601" cy="461665"/>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Les bases de la gestion financière personnelle</a:t>
            </a:r>
            <a:endParaRPr lang="fr-BJ" dirty="0"/>
          </a:p>
        </p:txBody>
      </p:sp>
    </p:spTree>
    <p:extLst>
      <p:ext uri="{BB962C8B-B14F-4D97-AF65-F5344CB8AC3E}">
        <p14:creationId xmlns:p14="http://schemas.microsoft.com/office/powerpoint/2010/main" val="32562982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66AA191E-6AF1-4710-9888-89E912132D48}"/>
              </a:ext>
            </a:extLst>
          </p:cNvPr>
          <p:cNvSpPr txBox="1"/>
          <p:nvPr/>
        </p:nvSpPr>
        <p:spPr>
          <a:xfrm>
            <a:off x="355598" y="1032933"/>
            <a:ext cx="6451597" cy="1169551"/>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Avantages d’une bonne gestion financière</a:t>
            </a:r>
            <a:endParaRPr lang="fr-BJ" sz="2400" dirty="0">
              <a:latin typeface="Garamond" panose="02020404030301010803" pitchFamily="18" charset="0"/>
            </a:endParaRPr>
          </a:p>
          <a:p>
            <a:pPr algn="just"/>
            <a:r>
              <a:rPr lang="fr-FR" dirty="0">
                <a:latin typeface="Garamond" panose="02020404030301010803" pitchFamily="18" charset="0"/>
              </a:rPr>
              <a:t>Une bonne gestion financière permet de se mettre à l’abris de nombreux maux qui empêchent d’avoir une vie épanouie. </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96CD7B11-6041-4882-9298-110BC8612107}"/>
              </a:ext>
            </a:extLst>
          </p:cNvPr>
          <p:cNvSpPr txBox="1"/>
          <p:nvPr/>
        </p:nvSpPr>
        <p:spPr>
          <a:xfrm>
            <a:off x="355598" y="5793777"/>
            <a:ext cx="9237133" cy="646331"/>
          </a:xfrm>
          <a:prstGeom prst="rect">
            <a:avLst/>
          </a:prstGeom>
          <a:noFill/>
        </p:spPr>
        <p:txBody>
          <a:bodyPr wrap="square" rtlCol="0">
            <a:spAutoFit/>
          </a:bodyPr>
          <a:lstStyle/>
          <a:p>
            <a:pPr algn="just">
              <a:spcBef>
                <a:spcPts val="1200"/>
              </a:spcBef>
            </a:pPr>
            <a:r>
              <a:rPr lang="fr-FR" dirty="0">
                <a:latin typeface="Garamond" panose="02020404030301010803" pitchFamily="18" charset="0"/>
              </a:rPr>
              <a:t>Pour y arriver, il est important d’avoir les bonnes habitudes financières et de poser les bonnes actions. </a:t>
            </a:r>
            <a:endParaRPr lang="fr-BJ" dirty="0">
              <a:latin typeface="Garamond" panose="02020404030301010803" pitchFamily="18" charset="0"/>
            </a:endParaRPr>
          </a:p>
          <a:p>
            <a:endParaRPr lang="fr-BJ" dirty="0"/>
          </a:p>
        </p:txBody>
      </p:sp>
      <p:sp>
        <p:nvSpPr>
          <p:cNvPr id="6" name="ZoneTexte 5">
            <a:extLst>
              <a:ext uri="{FF2B5EF4-FFF2-40B4-BE49-F238E27FC236}">
                <a16:creationId xmlns:a16="http://schemas.microsoft.com/office/drawing/2014/main" id="{C4AECA63-24CA-4818-A35E-D99764461B0A}"/>
              </a:ext>
            </a:extLst>
          </p:cNvPr>
          <p:cNvSpPr txBox="1"/>
          <p:nvPr/>
        </p:nvSpPr>
        <p:spPr>
          <a:xfrm>
            <a:off x="474123" y="2716832"/>
            <a:ext cx="6333072" cy="646331"/>
          </a:xfrm>
          <a:prstGeom prst="rect">
            <a:avLst/>
          </a:prstGeom>
          <a:noFill/>
        </p:spPr>
        <p:txBody>
          <a:bodyPr wrap="square" rtlCol="0">
            <a:spAutoFit/>
          </a:bodyPr>
          <a:lstStyle/>
          <a:p>
            <a:pPr marL="285750" lvl="0" indent="-285750" algn="just">
              <a:buFont typeface="Arial" panose="020B0604020202020204" pitchFamily="34" charset="0"/>
              <a:buChar char="•"/>
            </a:pPr>
            <a:r>
              <a:rPr lang="fr-FR" dirty="0">
                <a:latin typeface="Garamond" panose="02020404030301010803" pitchFamily="18" charset="0"/>
              </a:rPr>
              <a:t>D’avoir une sécurité financière grâce à laquelle on évite les crises budgétaires surtout en cas d’imprévus.</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31893638-5E52-442A-965A-5FDBC7BB2095}"/>
              </a:ext>
            </a:extLst>
          </p:cNvPr>
          <p:cNvSpPr txBox="1"/>
          <p:nvPr/>
        </p:nvSpPr>
        <p:spPr>
          <a:xfrm>
            <a:off x="474125" y="3419564"/>
            <a:ext cx="6333072" cy="646331"/>
          </a:xfrm>
          <a:prstGeom prst="rect">
            <a:avLst/>
          </a:prstGeom>
          <a:noFill/>
        </p:spPr>
        <p:txBody>
          <a:bodyPr wrap="square" rtlCol="0">
            <a:spAutoFit/>
          </a:bodyPr>
          <a:lstStyle/>
          <a:p>
            <a:pPr marL="285750" lvl="0" indent="-285750" algn="just">
              <a:buFont typeface="Arial" panose="020B0604020202020204" pitchFamily="34" charset="0"/>
              <a:buChar char="•"/>
            </a:pPr>
            <a:r>
              <a:rPr lang="fr-FR" dirty="0">
                <a:latin typeface="Garamond" panose="02020404030301010803" pitchFamily="18" charset="0"/>
              </a:rPr>
              <a:t>D’avoir une grande liberté en ce qui concerne ses dépenses. Plus besoin de prendre des crédits ou de solliciter des aides extérieures. </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8457FC88-1B3C-4765-9700-60BDD2683284}"/>
              </a:ext>
            </a:extLst>
          </p:cNvPr>
          <p:cNvSpPr txBox="1"/>
          <p:nvPr/>
        </p:nvSpPr>
        <p:spPr>
          <a:xfrm>
            <a:off x="474124" y="4130764"/>
            <a:ext cx="6333072" cy="646331"/>
          </a:xfrm>
          <a:prstGeom prst="rect">
            <a:avLst/>
          </a:prstGeom>
          <a:noFill/>
        </p:spPr>
        <p:txBody>
          <a:bodyPr wrap="square" rtlCol="0">
            <a:spAutoFit/>
          </a:bodyPr>
          <a:lstStyle/>
          <a:p>
            <a:pPr marL="285750" lvl="0" indent="-285750" algn="just">
              <a:buFont typeface="Arial" panose="020B0604020202020204" pitchFamily="34" charset="0"/>
              <a:buChar char="•"/>
            </a:pPr>
            <a:r>
              <a:rPr lang="fr-FR" dirty="0">
                <a:latin typeface="Garamond" panose="02020404030301010803" pitchFamily="18" charset="0"/>
              </a:rPr>
              <a:t>De s’organiser pour se bâtir un patrimoine qui permet de préparer l’avenir et qui pourra être transmis à sa famille. </a:t>
            </a:r>
            <a:endParaRPr lang="fr-BJ" dirty="0">
              <a:latin typeface="Garamond" panose="02020404030301010803" pitchFamily="18" charset="0"/>
            </a:endParaRPr>
          </a:p>
        </p:txBody>
      </p:sp>
      <p:sp>
        <p:nvSpPr>
          <p:cNvPr id="9" name="ZoneTexte 8">
            <a:extLst>
              <a:ext uri="{FF2B5EF4-FFF2-40B4-BE49-F238E27FC236}">
                <a16:creationId xmlns:a16="http://schemas.microsoft.com/office/drawing/2014/main" id="{13FB592A-6F0F-455A-9E48-6B815F69C0C0}"/>
              </a:ext>
            </a:extLst>
          </p:cNvPr>
          <p:cNvSpPr txBox="1"/>
          <p:nvPr/>
        </p:nvSpPr>
        <p:spPr>
          <a:xfrm>
            <a:off x="474128" y="4850431"/>
            <a:ext cx="6333072" cy="646331"/>
          </a:xfrm>
          <a:prstGeom prst="rect">
            <a:avLst/>
          </a:prstGeom>
          <a:noFill/>
        </p:spPr>
        <p:txBody>
          <a:bodyPr wrap="square" rtlCol="0">
            <a:spAutoFit/>
          </a:bodyPr>
          <a:lstStyle/>
          <a:p>
            <a:pPr marL="285750" lvl="0" indent="-285750" algn="just">
              <a:buFont typeface="Arial" panose="020B0604020202020204" pitchFamily="34" charset="0"/>
              <a:buChar char="•"/>
            </a:pPr>
            <a:r>
              <a:rPr lang="fr-FR" dirty="0">
                <a:latin typeface="Garamond" panose="02020404030301010803" pitchFamily="18" charset="0"/>
              </a:rPr>
              <a:t>D’avoir la capacité d’investir et de développer des projets pour générer des revenus complémentaires. </a:t>
            </a:r>
            <a:endParaRPr lang="fr-BJ" dirty="0">
              <a:latin typeface="Garamond" panose="02020404030301010803" pitchFamily="18" charset="0"/>
            </a:endParaRPr>
          </a:p>
        </p:txBody>
      </p:sp>
      <p:sp>
        <p:nvSpPr>
          <p:cNvPr id="12" name="ZoneTexte 11">
            <a:extLst>
              <a:ext uri="{FF2B5EF4-FFF2-40B4-BE49-F238E27FC236}">
                <a16:creationId xmlns:a16="http://schemas.microsoft.com/office/drawing/2014/main" id="{85670144-4CC6-4904-802A-820F53AEE4A1}"/>
              </a:ext>
            </a:extLst>
          </p:cNvPr>
          <p:cNvSpPr txBox="1"/>
          <p:nvPr/>
        </p:nvSpPr>
        <p:spPr>
          <a:xfrm>
            <a:off x="6993463" y="1574802"/>
            <a:ext cx="4982115" cy="3899356"/>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0" name="ZoneTexte 9">
            <a:extLst>
              <a:ext uri="{FF2B5EF4-FFF2-40B4-BE49-F238E27FC236}">
                <a16:creationId xmlns:a16="http://schemas.microsoft.com/office/drawing/2014/main" id="{14D607C2-3D0F-4EFC-A04A-E98C759C6CCB}"/>
              </a:ext>
            </a:extLst>
          </p:cNvPr>
          <p:cNvSpPr txBox="1"/>
          <p:nvPr/>
        </p:nvSpPr>
        <p:spPr>
          <a:xfrm>
            <a:off x="355598" y="2252133"/>
            <a:ext cx="6451597" cy="369332"/>
          </a:xfrm>
          <a:prstGeom prst="rect">
            <a:avLst/>
          </a:prstGeom>
          <a:noFill/>
        </p:spPr>
        <p:txBody>
          <a:bodyPr wrap="square" rtlCol="0">
            <a:spAutoFit/>
          </a:bodyPr>
          <a:lstStyle/>
          <a:p>
            <a:pPr algn="just">
              <a:spcBef>
                <a:spcPts val="1200"/>
              </a:spcBef>
            </a:pPr>
            <a:r>
              <a:rPr lang="fr-FR" dirty="0">
                <a:latin typeface="Garamond" panose="02020404030301010803" pitchFamily="18" charset="0"/>
              </a:rPr>
              <a:t>En effet la bonne gestion financière permet : </a:t>
            </a:r>
            <a:endParaRPr lang="fr-BJ" dirty="0">
              <a:latin typeface="Garamond" panose="02020404030301010803" pitchFamily="18" charset="0"/>
            </a:endParaRPr>
          </a:p>
        </p:txBody>
      </p:sp>
    </p:spTree>
    <p:extLst>
      <p:ext uri="{BB962C8B-B14F-4D97-AF65-F5344CB8AC3E}">
        <p14:creationId xmlns:p14="http://schemas.microsoft.com/office/powerpoint/2010/main" val="1121050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97B3CFF-5D90-49EF-A145-E4A7256ECC25}"/>
              </a:ext>
            </a:extLst>
          </p:cNvPr>
          <p:cNvSpPr txBox="1"/>
          <p:nvPr/>
        </p:nvSpPr>
        <p:spPr>
          <a:xfrm>
            <a:off x="423334" y="982130"/>
            <a:ext cx="7924799" cy="892552"/>
          </a:xfrm>
          <a:prstGeom prst="rect">
            <a:avLst/>
          </a:prstGeom>
          <a:noFill/>
        </p:spPr>
        <p:txBody>
          <a:bodyPr wrap="square" rtlCol="0">
            <a:spAutoFit/>
          </a:bodyPr>
          <a:lstStyle/>
          <a:p>
            <a:pPr lvl="0" algn="just">
              <a:spcAft>
                <a:spcPts val="1200"/>
              </a:spcAft>
            </a:pPr>
            <a:r>
              <a:rPr lang="fr-FR" sz="2400" b="1" dirty="0">
                <a:latin typeface="Garamond" panose="02020404030301010803" pitchFamily="18" charset="0"/>
              </a:rPr>
              <a:t>Bonnes pratiques de gestion financière personnelle </a:t>
            </a:r>
            <a:endParaRPr lang="fr-BJ" sz="2400" dirty="0">
              <a:latin typeface="Garamond" panose="02020404030301010803" pitchFamily="18" charset="0"/>
            </a:endParaRPr>
          </a:p>
          <a:p>
            <a:pPr algn="just">
              <a:spcAft>
                <a:spcPts val="1200"/>
              </a:spcAft>
            </a:pPr>
            <a:r>
              <a:rPr lang="fr-FR" dirty="0">
                <a:latin typeface="Garamond" panose="02020404030301010803" pitchFamily="18" charset="0"/>
              </a:rPr>
              <a:t>Certaines habitudes pratiques permettent d’avoir une bonne gestion financière.</a:t>
            </a:r>
            <a:endParaRPr lang="fr-BJ" b="1" dirty="0">
              <a:latin typeface="Garamond" panose="02020404030301010803" pitchFamily="18" charset="0"/>
            </a:endParaRPr>
          </a:p>
        </p:txBody>
      </p:sp>
      <p:sp>
        <p:nvSpPr>
          <p:cNvPr id="3" name="ZoneTexte 2">
            <a:extLst>
              <a:ext uri="{FF2B5EF4-FFF2-40B4-BE49-F238E27FC236}">
                <a16:creationId xmlns:a16="http://schemas.microsoft.com/office/drawing/2014/main" id="{9C559EDB-8184-4D71-96F6-7860E119DBD9}"/>
              </a:ext>
            </a:extLst>
          </p:cNvPr>
          <p:cNvSpPr txBox="1"/>
          <p:nvPr/>
        </p:nvSpPr>
        <p:spPr>
          <a:xfrm>
            <a:off x="719672" y="2497669"/>
            <a:ext cx="4961464"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Etablir un budget mensuel réaliste</a:t>
            </a:r>
            <a:endParaRPr lang="fr-BJ" b="1" dirty="0">
              <a:latin typeface="Garamond" panose="02020404030301010803" pitchFamily="18" charset="0"/>
            </a:endParaRPr>
          </a:p>
        </p:txBody>
      </p:sp>
      <p:sp>
        <p:nvSpPr>
          <p:cNvPr id="4" name="ZoneTexte 3">
            <a:extLst>
              <a:ext uri="{FF2B5EF4-FFF2-40B4-BE49-F238E27FC236}">
                <a16:creationId xmlns:a16="http://schemas.microsoft.com/office/drawing/2014/main" id="{887CEC16-9096-4757-8700-6E5E94272C19}"/>
              </a:ext>
            </a:extLst>
          </p:cNvPr>
          <p:cNvSpPr txBox="1"/>
          <p:nvPr/>
        </p:nvSpPr>
        <p:spPr>
          <a:xfrm>
            <a:off x="719667" y="3010939"/>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Suivre ses revenus et ses dépenses</a:t>
            </a:r>
            <a:endParaRPr lang="fr-BJ" b="1" dirty="0">
              <a:latin typeface="Garamond" panose="02020404030301010803" pitchFamily="18" charset="0"/>
            </a:endParaRPr>
          </a:p>
        </p:txBody>
      </p:sp>
      <p:sp>
        <p:nvSpPr>
          <p:cNvPr id="5" name="ZoneTexte 4">
            <a:extLst>
              <a:ext uri="{FF2B5EF4-FFF2-40B4-BE49-F238E27FC236}">
                <a16:creationId xmlns:a16="http://schemas.microsoft.com/office/drawing/2014/main" id="{1CBA1B5A-C2B3-4915-AAEE-CF0C18196626}"/>
              </a:ext>
            </a:extLst>
          </p:cNvPr>
          <p:cNvSpPr txBox="1"/>
          <p:nvPr/>
        </p:nvSpPr>
        <p:spPr>
          <a:xfrm>
            <a:off x="719667" y="3522145"/>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Avoir une épargne régulière </a:t>
            </a:r>
            <a:endParaRPr lang="fr-BJ" b="1" dirty="0">
              <a:latin typeface="Garamond" panose="02020404030301010803" pitchFamily="18" charset="0"/>
            </a:endParaRPr>
          </a:p>
        </p:txBody>
      </p:sp>
      <p:sp>
        <p:nvSpPr>
          <p:cNvPr id="6" name="ZoneTexte 5">
            <a:extLst>
              <a:ext uri="{FF2B5EF4-FFF2-40B4-BE49-F238E27FC236}">
                <a16:creationId xmlns:a16="http://schemas.microsoft.com/office/drawing/2014/main" id="{35786455-45FB-4D9E-909A-3B4E49339221}"/>
              </a:ext>
            </a:extLst>
          </p:cNvPr>
          <p:cNvSpPr txBox="1"/>
          <p:nvPr/>
        </p:nvSpPr>
        <p:spPr>
          <a:xfrm>
            <a:off x="719667" y="4038613"/>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Eviter les dépenses impulsives</a:t>
            </a:r>
            <a:endParaRPr lang="fr-BJ" b="1" dirty="0">
              <a:latin typeface="Garamond" panose="02020404030301010803" pitchFamily="18" charset="0"/>
            </a:endParaRPr>
          </a:p>
        </p:txBody>
      </p:sp>
      <p:sp>
        <p:nvSpPr>
          <p:cNvPr id="7" name="ZoneTexte 6">
            <a:extLst>
              <a:ext uri="{FF2B5EF4-FFF2-40B4-BE49-F238E27FC236}">
                <a16:creationId xmlns:a16="http://schemas.microsoft.com/office/drawing/2014/main" id="{D1F266F2-7F9F-43A7-B31E-2CC2C66A2524}"/>
              </a:ext>
            </a:extLst>
          </p:cNvPr>
          <p:cNvSpPr txBox="1"/>
          <p:nvPr/>
        </p:nvSpPr>
        <p:spPr>
          <a:xfrm>
            <a:off x="719667" y="4529681"/>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Fixer des objectifs financiers clairs et réalistes </a:t>
            </a:r>
            <a:endParaRPr lang="fr-BJ" b="1" dirty="0">
              <a:latin typeface="Garamond" panose="02020404030301010803" pitchFamily="18" charset="0"/>
            </a:endParaRPr>
          </a:p>
        </p:txBody>
      </p:sp>
      <p:sp>
        <p:nvSpPr>
          <p:cNvPr id="8" name="ZoneTexte 7">
            <a:extLst>
              <a:ext uri="{FF2B5EF4-FFF2-40B4-BE49-F238E27FC236}">
                <a16:creationId xmlns:a16="http://schemas.microsoft.com/office/drawing/2014/main" id="{4544F21C-8520-40F0-BB02-B3BF0C0940D9}"/>
              </a:ext>
            </a:extLst>
          </p:cNvPr>
          <p:cNvSpPr txBox="1"/>
          <p:nvPr/>
        </p:nvSpPr>
        <p:spPr>
          <a:xfrm>
            <a:off x="719667" y="5029217"/>
            <a:ext cx="4961469" cy="369332"/>
          </a:xfrm>
          <a:prstGeom prst="rect">
            <a:avLst/>
          </a:prstGeom>
          <a:noFill/>
        </p:spPr>
        <p:txBody>
          <a:bodyPr wrap="square" rtlCol="0">
            <a:spAutoFit/>
          </a:bodyPr>
          <a:lstStyle/>
          <a:p>
            <a:pPr marL="285750" lvl="0" indent="-285750" algn="just">
              <a:spcAft>
                <a:spcPts val="1200"/>
              </a:spcAft>
              <a:buFont typeface="Arial" panose="020B0604020202020204" pitchFamily="34" charset="0"/>
              <a:buChar char="•"/>
            </a:pPr>
            <a:r>
              <a:rPr lang="fr-FR" b="1" dirty="0">
                <a:latin typeface="Garamond" panose="02020404030301010803" pitchFamily="18" charset="0"/>
              </a:rPr>
              <a:t>Se former et s’informer</a:t>
            </a:r>
            <a:endParaRPr lang="fr-BJ" b="1" dirty="0">
              <a:latin typeface="Garamond" panose="02020404030301010803" pitchFamily="18" charset="0"/>
            </a:endParaRPr>
          </a:p>
        </p:txBody>
      </p:sp>
      <p:sp>
        <p:nvSpPr>
          <p:cNvPr id="9" name="ZoneTexte 8">
            <a:extLst>
              <a:ext uri="{FF2B5EF4-FFF2-40B4-BE49-F238E27FC236}">
                <a16:creationId xmlns:a16="http://schemas.microsoft.com/office/drawing/2014/main" id="{FD415137-9691-4EBC-BF7C-3C5623349D47}"/>
              </a:ext>
            </a:extLst>
          </p:cNvPr>
          <p:cNvSpPr txBox="1"/>
          <p:nvPr/>
        </p:nvSpPr>
        <p:spPr>
          <a:xfrm>
            <a:off x="9077324" y="2209798"/>
            <a:ext cx="2531533" cy="3454398"/>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0" name="ZoneTexte 9">
            <a:extLst>
              <a:ext uri="{FF2B5EF4-FFF2-40B4-BE49-F238E27FC236}">
                <a16:creationId xmlns:a16="http://schemas.microsoft.com/office/drawing/2014/main" id="{88D29B8D-B3A1-41F4-B11F-15B5AFA6AFE2}"/>
              </a:ext>
            </a:extLst>
          </p:cNvPr>
          <p:cNvSpPr txBox="1"/>
          <p:nvPr/>
        </p:nvSpPr>
        <p:spPr>
          <a:xfrm>
            <a:off x="6202367" y="2209798"/>
            <a:ext cx="2353726" cy="3454398"/>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1" name="ZoneTexte 10">
            <a:extLst>
              <a:ext uri="{FF2B5EF4-FFF2-40B4-BE49-F238E27FC236}">
                <a16:creationId xmlns:a16="http://schemas.microsoft.com/office/drawing/2014/main" id="{05F6674D-5C4F-4861-9CCA-6AF33648942B}"/>
              </a:ext>
            </a:extLst>
          </p:cNvPr>
          <p:cNvSpPr txBox="1"/>
          <p:nvPr/>
        </p:nvSpPr>
        <p:spPr>
          <a:xfrm>
            <a:off x="423334" y="1925105"/>
            <a:ext cx="7924799" cy="369332"/>
          </a:xfrm>
          <a:prstGeom prst="rect">
            <a:avLst/>
          </a:prstGeom>
          <a:noFill/>
        </p:spPr>
        <p:txBody>
          <a:bodyPr wrap="square" rtlCol="0">
            <a:spAutoFit/>
          </a:bodyPr>
          <a:lstStyle/>
          <a:p>
            <a:pPr lvl="0" algn="just">
              <a:spcAft>
                <a:spcPts val="1200"/>
              </a:spcAft>
            </a:pPr>
            <a:r>
              <a:rPr lang="fr-FR" dirty="0">
                <a:latin typeface="Garamond" panose="02020404030301010803" pitchFamily="18" charset="0"/>
              </a:rPr>
              <a:t>A savoir : </a:t>
            </a:r>
            <a:endParaRPr lang="fr-BJ" b="1" dirty="0">
              <a:latin typeface="Garamond" panose="02020404030301010803" pitchFamily="18" charset="0"/>
            </a:endParaRPr>
          </a:p>
        </p:txBody>
      </p:sp>
    </p:spTree>
    <p:extLst>
      <p:ext uri="{BB962C8B-B14F-4D97-AF65-F5344CB8AC3E}">
        <p14:creationId xmlns:p14="http://schemas.microsoft.com/office/powerpoint/2010/main" val="14741406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37"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900" decel="100000" fill="hold"/>
                                        <p:tgtEl>
                                          <p:spTgt spid="10"/>
                                        </p:tgtEl>
                                        <p:attrNameLst>
                                          <p:attrName>ppt_y</p:attrName>
                                        </p:attrNameLst>
                                      </p:cBhvr>
                                      <p:tavLst>
                                        <p:tav tm="0">
                                          <p:val>
                                            <p:strVal val="#ppt_y+1"/>
                                          </p:val>
                                        </p:tav>
                                        <p:tav tm="100000">
                                          <p:val>
                                            <p:strVal val="#ppt_y-.03"/>
                                          </p:val>
                                        </p:tav>
                                      </p:tavLst>
                                    </p:anim>
                                    <p:anim calcmode="lin" valueType="num">
                                      <p:cBhvr>
                                        <p:cTn id="52"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10" grpId="0" animBg="1"/>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97B3CFF-5D90-49EF-A145-E4A7256ECC25}"/>
              </a:ext>
            </a:extLst>
          </p:cNvPr>
          <p:cNvSpPr txBox="1"/>
          <p:nvPr/>
        </p:nvSpPr>
        <p:spPr>
          <a:xfrm>
            <a:off x="457204" y="1015995"/>
            <a:ext cx="7103529" cy="400110"/>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Etablir un budget mensuel réaliste</a:t>
            </a:r>
            <a:endParaRPr lang="fr-BJ" dirty="0">
              <a:latin typeface="Garamond" panose="02020404030301010803" pitchFamily="18" charset="0"/>
            </a:endParaRPr>
          </a:p>
        </p:txBody>
      </p:sp>
      <p:sp>
        <p:nvSpPr>
          <p:cNvPr id="3" name="ZoneTexte 2">
            <a:extLst>
              <a:ext uri="{FF2B5EF4-FFF2-40B4-BE49-F238E27FC236}">
                <a16:creationId xmlns:a16="http://schemas.microsoft.com/office/drawing/2014/main" id="{9490C1B8-A50B-429F-A354-1E3410754834}"/>
              </a:ext>
            </a:extLst>
          </p:cNvPr>
          <p:cNvSpPr txBox="1"/>
          <p:nvPr/>
        </p:nvSpPr>
        <p:spPr>
          <a:xfrm>
            <a:off x="4809068" y="2985888"/>
            <a:ext cx="7010404" cy="1107996"/>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Suivre ses revenus et ses dépenses</a:t>
            </a:r>
            <a:endParaRPr lang="fr-BJ" sz="2000" b="1" dirty="0">
              <a:latin typeface="Garamond" panose="02020404030301010803" pitchFamily="18" charset="0"/>
            </a:endParaRPr>
          </a:p>
          <a:p>
            <a:pPr algn="just"/>
            <a:r>
              <a:rPr lang="fr-FR" dirty="0">
                <a:latin typeface="Garamond" panose="02020404030301010803" pitchFamily="18" charset="0"/>
              </a:rPr>
              <a:t>Une méthode est d’avoir un tableau de bord avec un suivi des entrées et des sorties, permettant d’éviter d’exploser son budget.</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585598C5-A1CC-4CE3-ADC3-C3CB74BF2B80}"/>
              </a:ext>
            </a:extLst>
          </p:cNvPr>
          <p:cNvSpPr txBox="1"/>
          <p:nvPr/>
        </p:nvSpPr>
        <p:spPr>
          <a:xfrm>
            <a:off x="457203" y="5267191"/>
            <a:ext cx="6714064" cy="1107996"/>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Avoir une épargne régulière </a:t>
            </a:r>
            <a:endParaRPr lang="fr-BJ" sz="2000" b="1" dirty="0">
              <a:latin typeface="Garamond" panose="02020404030301010803" pitchFamily="18" charset="0"/>
            </a:endParaRPr>
          </a:p>
          <a:p>
            <a:pPr algn="just"/>
            <a:r>
              <a:rPr lang="fr-FR" dirty="0">
                <a:latin typeface="Garamond" panose="02020404030301010803" pitchFamily="18" charset="0"/>
              </a:rPr>
              <a:t>Une méthode est de définir un montant réaliste qui est systématiquement mis de coté au moment où le budget du mois est établi. </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DFF71996-79C4-41A6-8E10-3053C50238EA}"/>
              </a:ext>
            </a:extLst>
          </p:cNvPr>
          <p:cNvSpPr txBox="1"/>
          <p:nvPr/>
        </p:nvSpPr>
        <p:spPr>
          <a:xfrm>
            <a:off x="7738531" y="581778"/>
            <a:ext cx="3369736" cy="2307879"/>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6" name="ZoneTexte 5">
            <a:extLst>
              <a:ext uri="{FF2B5EF4-FFF2-40B4-BE49-F238E27FC236}">
                <a16:creationId xmlns:a16="http://schemas.microsoft.com/office/drawing/2014/main" id="{086F8209-DAC0-47CA-B2D9-1FD6F9C1BC71}"/>
              </a:ext>
            </a:extLst>
          </p:cNvPr>
          <p:cNvSpPr txBox="1"/>
          <p:nvPr/>
        </p:nvSpPr>
        <p:spPr>
          <a:xfrm>
            <a:off x="601127" y="2640370"/>
            <a:ext cx="3979335" cy="2436861"/>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9" name="ZoneTexte 8">
            <a:extLst>
              <a:ext uri="{FF2B5EF4-FFF2-40B4-BE49-F238E27FC236}">
                <a16:creationId xmlns:a16="http://schemas.microsoft.com/office/drawing/2014/main" id="{0155F205-47C7-49BE-B5E1-8B8C60467C21}"/>
              </a:ext>
            </a:extLst>
          </p:cNvPr>
          <p:cNvSpPr txBox="1"/>
          <p:nvPr/>
        </p:nvSpPr>
        <p:spPr>
          <a:xfrm>
            <a:off x="7700433" y="4266317"/>
            <a:ext cx="3407834" cy="208688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1" name="ZoneTexte 10">
            <a:extLst>
              <a:ext uri="{FF2B5EF4-FFF2-40B4-BE49-F238E27FC236}">
                <a16:creationId xmlns:a16="http://schemas.microsoft.com/office/drawing/2014/main" id="{6B9BFF0C-D0CF-4F5D-8DCD-BC364D9E7086}"/>
              </a:ext>
            </a:extLst>
          </p:cNvPr>
          <p:cNvSpPr txBox="1"/>
          <p:nvPr/>
        </p:nvSpPr>
        <p:spPr>
          <a:xfrm>
            <a:off x="460308" y="1476307"/>
            <a:ext cx="7103529" cy="923330"/>
          </a:xfrm>
          <a:prstGeom prst="rect">
            <a:avLst/>
          </a:prstGeom>
          <a:noFill/>
        </p:spPr>
        <p:txBody>
          <a:bodyPr wrap="square" rtlCol="0">
            <a:spAutoFit/>
          </a:bodyPr>
          <a:lstStyle/>
          <a:p>
            <a:pPr algn="just"/>
            <a:r>
              <a:rPr lang="fr-FR" dirty="0">
                <a:latin typeface="Garamond" panose="02020404030301010803" pitchFamily="18" charset="0"/>
              </a:rPr>
              <a:t>Une méthode est celle du budget 50/30/20. Il s’agit consacrer 50% de son budget aux besoins essentiels, 30% pour se faire plaisir et de dédier 20% à l’épargne ou au remboursement de ses dettes. </a:t>
            </a:r>
            <a:endParaRPr lang="fr-BJ" dirty="0">
              <a:latin typeface="Garamond" panose="02020404030301010803" pitchFamily="18" charset="0"/>
            </a:endParaRPr>
          </a:p>
        </p:txBody>
      </p:sp>
    </p:spTree>
    <p:extLst>
      <p:ext uri="{BB962C8B-B14F-4D97-AF65-F5344CB8AC3E}">
        <p14:creationId xmlns:p14="http://schemas.microsoft.com/office/powerpoint/2010/main" val="29012375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6"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911C78C8-1396-4045-93AE-70D34A359EDA}"/>
              </a:ext>
            </a:extLst>
          </p:cNvPr>
          <p:cNvSpPr txBox="1"/>
          <p:nvPr/>
        </p:nvSpPr>
        <p:spPr>
          <a:xfrm>
            <a:off x="5884335" y="2972026"/>
            <a:ext cx="5740400" cy="1107996"/>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Fixer des objectifs financiers clairs et réalistes </a:t>
            </a:r>
            <a:endParaRPr lang="fr-BJ" sz="2000" b="1" dirty="0">
              <a:latin typeface="Garamond" panose="02020404030301010803" pitchFamily="18" charset="0"/>
            </a:endParaRPr>
          </a:p>
          <a:p>
            <a:pPr algn="just"/>
            <a:r>
              <a:rPr lang="fr-FR" dirty="0">
                <a:latin typeface="Garamond" panose="02020404030301010803" pitchFamily="18" charset="0"/>
              </a:rPr>
              <a:t>Il s’agit de définir des objectifs à court, moyen et long terme qui permettent de maintenir le cap dans sa stratégie d’épargne. </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6D7F811F-35B8-4003-9865-CCED564D0A53}"/>
              </a:ext>
            </a:extLst>
          </p:cNvPr>
          <p:cNvSpPr txBox="1"/>
          <p:nvPr/>
        </p:nvSpPr>
        <p:spPr>
          <a:xfrm>
            <a:off x="558800" y="5282755"/>
            <a:ext cx="6121400" cy="1107996"/>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Se former et s’informer</a:t>
            </a:r>
            <a:endParaRPr lang="fr-BJ" sz="2000" b="1" dirty="0">
              <a:latin typeface="Garamond" panose="02020404030301010803" pitchFamily="18" charset="0"/>
            </a:endParaRPr>
          </a:p>
          <a:p>
            <a:pPr algn="just"/>
            <a:r>
              <a:rPr lang="fr-FR" dirty="0">
                <a:latin typeface="Garamond" panose="02020404030301010803" pitchFamily="18" charset="0"/>
              </a:rPr>
              <a:t>Il s’agit de rester à l’écoute des nouvelles méthodes et nouveaux outils qui permettent une meilleure gestion financière personnelle.</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D8CED2B7-DB0D-4B49-A1A7-A71F3769BC20}"/>
              </a:ext>
            </a:extLst>
          </p:cNvPr>
          <p:cNvSpPr txBox="1"/>
          <p:nvPr/>
        </p:nvSpPr>
        <p:spPr>
          <a:xfrm>
            <a:off x="558799" y="1086590"/>
            <a:ext cx="6233887" cy="1384995"/>
          </a:xfrm>
          <a:prstGeom prst="rect">
            <a:avLst/>
          </a:prstGeom>
          <a:noFill/>
        </p:spPr>
        <p:txBody>
          <a:bodyPr wrap="square" rtlCol="0">
            <a:spAutoFit/>
          </a:bodyPr>
          <a:lstStyle/>
          <a:p>
            <a:pPr lvl="0" algn="just">
              <a:spcAft>
                <a:spcPts val="1200"/>
              </a:spcAft>
            </a:pPr>
            <a:r>
              <a:rPr lang="fr-FR" sz="2000" b="1" dirty="0">
                <a:latin typeface="Garamond" panose="02020404030301010803" pitchFamily="18" charset="0"/>
              </a:rPr>
              <a:t>Eviter les dépenses impulsives</a:t>
            </a:r>
            <a:endParaRPr lang="fr-BJ" sz="2000" b="1" dirty="0">
              <a:latin typeface="Garamond" panose="02020404030301010803" pitchFamily="18" charset="0"/>
            </a:endParaRPr>
          </a:p>
          <a:p>
            <a:pPr algn="just"/>
            <a:r>
              <a:rPr lang="fr-FR" dirty="0">
                <a:latin typeface="Garamond" panose="02020404030301010803" pitchFamily="18" charset="0"/>
              </a:rPr>
              <a:t>Il s’agit de prioriser les charges fixes, de mettre de côté l’épargne et de rembourser la dette mensuelle s’il y’en a une, et ce, dès la réception du salaire.</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2B4FEC22-CEA7-478E-B467-D010534E543B}"/>
              </a:ext>
            </a:extLst>
          </p:cNvPr>
          <p:cNvSpPr txBox="1"/>
          <p:nvPr/>
        </p:nvSpPr>
        <p:spPr>
          <a:xfrm>
            <a:off x="7181922" y="435748"/>
            <a:ext cx="3494795" cy="228605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9" name="ZoneTexte 8">
            <a:extLst>
              <a:ext uri="{FF2B5EF4-FFF2-40B4-BE49-F238E27FC236}">
                <a16:creationId xmlns:a16="http://schemas.microsoft.com/office/drawing/2014/main" id="{482D42EF-0AE9-4AA6-B1AB-E3BF471DE1CE}"/>
              </a:ext>
            </a:extLst>
          </p:cNvPr>
          <p:cNvSpPr txBox="1"/>
          <p:nvPr/>
        </p:nvSpPr>
        <p:spPr>
          <a:xfrm>
            <a:off x="1132115" y="2643320"/>
            <a:ext cx="4162696" cy="2549147"/>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0" name="ZoneTexte 9">
            <a:extLst>
              <a:ext uri="{FF2B5EF4-FFF2-40B4-BE49-F238E27FC236}">
                <a16:creationId xmlns:a16="http://schemas.microsoft.com/office/drawing/2014/main" id="{74E7D8F7-91B2-4E62-84B2-A51BCABCF2FB}"/>
              </a:ext>
            </a:extLst>
          </p:cNvPr>
          <p:cNvSpPr txBox="1"/>
          <p:nvPr/>
        </p:nvSpPr>
        <p:spPr>
          <a:xfrm>
            <a:off x="7407850" y="4270766"/>
            <a:ext cx="3390778" cy="2076440"/>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3820293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262A38C1-9053-478D-A348-1A66006B2A5C}"/>
              </a:ext>
            </a:extLst>
          </p:cNvPr>
          <p:cNvSpPr txBox="1"/>
          <p:nvPr/>
        </p:nvSpPr>
        <p:spPr>
          <a:xfrm>
            <a:off x="550332" y="1210736"/>
            <a:ext cx="6934201" cy="461665"/>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ECU par NetByUs</a:t>
            </a:r>
            <a:endParaRPr lang="fr-BJ" dirty="0"/>
          </a:p>
        </p:txBody>
      </p:sp>
      <p:sp>
        <p:nvSpPr>
          <p:cNvPr id="3" name="ZoneTexte 2">
            <a:extLst>
              <a:ext uri="{FF2B5EF4-FFF2-40B4-BE49-F238E27FC236}">
                <a16:creationId xmlns:a16="http://schemas.microsoft.com/office/drawing/2014/main" id="{D886BAAB-9274-419B-B158-8111DC67A332}"/>
              </a:ext>
            </a:extLst>
          </p:cNvPr>
          <p:cNvSpPr txBox="1"/>
          <p:nvPr/>
        </p:nvSpPr>
        <p:spPr>
          <a:xfrm>
            <a:off x="5822955" y="4445770"/>
            <a:ext cx="5969000" cy="461665"/>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Avantages de ECU</a:t>
            </a:r>
            <a:endParaRPr lang="fr-BJ" dirty="0"/>
          </a:p>
        </p:txBody>
      </p:sp>
      <p:sp>
        <p:nvSpPr>
          <p:cNvPr id="4" name="ZoneTexte 3">
            <a:extLst>
              <a:ext uri="{FF2B5EF4-FFF2-40B4-BE49-F238E27FC236}">
                <a16:creationId xmlns:a16="http://schemas.microsoft.com/office/drawing/2014/main" id="{747FC5F0-EA33-4CD7-A2D2-80261F991A03}"/>
              </a:ext>
            </a:extLst>
          </p:cNvPr>
          <p:cNvSpPr txBox="1"/>
          <p:nvPr/>
        </p:nvSpPr>
        <p:spPr>
          <a:xfrm>
            <a:off x="550332" y="1727205"/>
            <a:ext cx="6934201" cy="1200329"/>
          </a:xfrm>
          <a:prstGeom prst="rect">
            <a:avLst/>
          </a:prstGeom>
          <a:noFill/>
        </p:spPr>
        <p:txBody>
          <a:bodyPr wrap="square" rtlCol="0">
            <a:spAutoFit/>
          </a:bodyPr>
          <a:lstStyle/>
          <a:p>
            <a:pPr algn="just">
              <a:spcAft>
                <a:spcPts val="1200"/>
              </a:spcAft>
            </a:pPr>
            <a:r>
              <a:rPr lang="fr-FR" dirty="0">
                <a:latin typeface="Garamond" panose="02020404030301010803" pitchFamily="18" charset="0"/>
              </a:rPr>
              <a:t>ECU est une application mobile de gestion financière personnelle développée par NetByUs et conçue pour aider à contrôler ses finances, adopter de bonnes habitudes financières et atteindre des objectifs financiers clairs et mesurables. </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C95A1C17-B362-48FF-A241-B09B045C65C3}"/>
              </a:ext>
            </a:extLst>
          </p:cNvPr>
          <p:cNvSpPr txBox="1"/>
          <p:nvPr/>
        </p:nvSpPr>
        <p:spPr>
          <a:xfrm>
            <a:off x="550331" y="2980271"/>
            <a:ext cx="6934201" cy="923330"/>
          </a:xfrm>
          <a:prstGeom prst="rect">
            <a:avLst/>
          </a:prstGeom>
          <a:noFill/>
        </p:spPr>
        <p:txBody>
          <a:bodyPr wrap="square" rtlCol="0">
            <a:spAutoFit/>
          </a:bodyPr>
          <a:lstStyle/>
          <a:p>
            <a:pPr algn="just"/>
            <a:r>
              <a:rPr lang="fr-FR" dirty="0">
                <a:latin typeface="Garamond" panose="02020404030301010803" pitchFamily="18" charset="0"/>
              </a:rPr>
              <a:t>Par l’intermédiaire du smartphone, qui est notre compagnon de tous les jours, ECU nous permet de reprendre le contrôle de nos finances.</a:t>
            </a:r>
            <a:endParaRPr lang="fr-BJ" dirty="0">
              <a:latin typeface="Garamond" panose="02020404030301010803" pitchFamily="18" charset="0"/>
            </a:endParaRPr>
          </a:p>
          <a:p>
            <a:endParaRPr lang="fr-BJ" dirty="0"/>
          </a:p>
        </p:txBody>
      </p:sp>
      <p:sp>
        <p:nvSpPr>
          <p:cNvPr id="6" name="ZoneTexte 5">
            <a:extLst>
              <a:ext uri="{FF2B5EF4-FFF2-40B4-BE49-F238E27FC236}">
                <a16:creationId xmlns:a16="http://schemas.microsoft.com/office/drawing/2014/main" id="{6E2C5425-5B9C-44CE-8394-752E5D8E24B6}"/>
              </a:ext>
            </a:extLst>
          </p:cNvPr>
          <p:cNvSpPr txBox="1"/>
          <p:nvPr/>
        </p:nvSpPr>
        <p:spPr>
          <a:xfrm>
            <a:off x="5822953" y="4962233"/>
            <a:ext cx="5969000" cy="646331"/>
          </a:xfrm>
          <a:prstGeom prst="rect">
            <a:avLst/>
          </a:prstGeom>
          <a:noFill/>
        </p:spPr>
        <p:txBody>
          <a:bodyPr wrap="square" rtlCol="0">
            <a:spAutoFit/>
          </a:bodyPr>
          <a:lstStyle/>
          <a:p>
            <a:pPr>
              <a:spcAft>
                <a:spcPts val="1200"/>
              </a:spcAft>
            </a:pPr>
            <a:r>
              <a:rPr lang="fr-FR" dirty="0">
                <a:latin typeface="Garamond" panose="02020404030301010803" pitchFamily="18" charset="0"/>
              </a:rPr>
              <a:t>Grace à une interface simple et intuitive, ECU vous permets d’avoir un regard concret sur votre vie financière. </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F1BD79BA-E04F-4408-ADF7-EF75D54B849D}"/>
              </a:ext>
            </a:extLst>
          </p:cNvPr>
          <p:cNvSpPr txBox="1"/>
          <p:nvPr/>
        </p:nvSpPr>
        <p:spPr>
          <a:xfrm>
            <a:off x="5822952" y="5664967"/>
            <a:ext cx="5969000" cy="646331"/>
          </a:xfrm>
          <a:prstGeom prst="rect">
            <a:avLst/>
          </a:prstGeom>
          <a:noFill/>
        </p:spPr>
        <p:txBody>
          <a:bodyPr wrap="square" rtlCol="0">
            <a:spAutoFit/>
          </a:bodyPr>
          <a:lstStyle/>
          <a:p>
            <a:r>
              <a:rPr lang="fr-FR" dirty="0">
                <a:latin typeface="Garamond" panose="02020404030301010803" pitchFamily="18" charset="0"/>
              </a:rPr>
              <a:t>L’application se compose d’une version gratuite qui intègre un module de suivi des revenus et dépenses. </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B67B1525-B938-4B0B-9EAB-C02E808A36F2}"/>
              </a:ext>
            </a:extLst>
          </p:cNvPr>
          <p:cNvSpPr txBox="1"/>
          <p:nvPr/>
        </p:nvSpPr>
        <p:spPr>
          <a:xfrm>
            <a:off x="1104900" y="3774469"/>
            <a:ext cx="4410075" cy="2536829"/>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9" name="ZoneTexte 8">
            <a:extLst>
              <a:ext uri="{FF2B5EF4-FFF2-40B4-BE49-F238E27FC236}">
                <a16:creationId xmlns:a16="http://schemas.microsoft.com/office/drawing/2014/main" id="{BBE8B47E-0B3B-4E62-BE40-63C56C642655}"/>
              </a:ext>
            </a:extLst>
          </p:cNvPr>
          <p:cNvSpPr txBox="1"/>
          <p:nvPr/>
        </p:nvSpPr>
        <p:spPr>
          <a:xfrm>
            <a:off x="7610475" y="1210736"/>
            <a:ext cx="4031193" cy="2617726"/>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15278758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fltVal val="0"/>
                                          </p:val>
                                        </p:tav>
                                        <p:tav tm="100000">
                                          <p:val>
                                            <p:strVal val="#ppt_w"/>
                                          </p:val>
                                        </p:tav>
                                      </p:tavLst>
                                    </p:anim>
                                    <p:anim calcmode="lin" valueType="num">
                                      <p:cBhvr>
                                        <p:cTn id="18" dur="1000" fill="hold"/>
                                        <p:tgtEl>
                                          <p:spTgt spid="3"/>
                                        </p:tgtEl>
                                        <p:attrNameLst>
                                          <p:attrName>ppt_h</p:attrName>
                                        </p:attrNameLst>
                                      </p:cBhvr>
                                      <p:tavLst>
                                        <p:tav tm="0">
                                          <p:val>
                                            <p:fltVal val="0"/>
                                          </p:val>
                                        </p:tav>
                                        <p:tav tm="100000">
                                          <p:val>
                                            <p:strVal val="#ppt_h"/>
                                          </p:val>
                                        </p:tav>
                                      </p:tavLst>
                                    </p:anim>
                                  </p:childTnLst>
                                </p:cTn>
                              </p:par>
                            </p:childTnLst>
                          </p:cTn>
                        </p:par>
                        <p:par>
                          <p:cTn id="19" fill="hold">
                            <p:stCondLst>
                              <p:cond delay="10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1000" fill="hold"/>
                                        <p:tgtEl>
                                          <p:spTgt spid="8"/>
                                        </p:tgtEl>
                                        <p:attrNameLst>
                                          <p:attrName>ppt_w</p:attrName>
                                        </p:attrNameLst>
                                      </p:cBhvr>
                                      <p:tavLst>
                                        <p:tav tm="0">
                                          <p:val>
                                            <p:fltVal val="0"/>
                                          </p:val>
                                        </p:tav>
                                        <p:tav tm="100000">
                                          <p:val>
                                            <p:strVal val="#ppt_w"/>
                                          </p:val>
                                        </p:tav>
                                      </p:tavLst>
                                    </p:anim>
                                    <p:anim calcmode="lin" valueType="num">
                                      <p:cBhvr>
                                        <p:cTn id="23" dur="10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ssolve">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dissolv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E693CB6-1B6E-4971-826B-764DD3FDC203}"/>
              </a:ext>
            </a:extLst>
          </p:cNvPr>
          <p:cNvSpPr txBox="1"/>
          <p:nvPr/>
        </p:nvSpPr>
        <p:spPr>
          <a:xfrm>
            <a:off x="761998" y="1092201"/>
            <a:ext cx="5571069" cy="1169551"/>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Fonctionnalités clés de ECU</a:t>
            </a:r>
            <a:endParaRPr lang="fr-BJ" sz="2400" dirty="0">
              <a:latin typeface="Garamond" panose="02020404030301010803" pitchFamily="18" charset="0"/>
            </a:endParaRPr>
          </a:p>
          <a:p>
            <a:pPr>
              <a:spcAft>
                <a:spcPts val="1200"/>
              </a:spcAft>
            </a:pPr>
            <a:r>
              <a:rPr lang="fr-FR" dirty="0">
                <a:latin typeface="Garamond" panose="02020404030301010803" pitchFamily="18" charset="0"/>
              </a:rPr>
              <a:t>Dans le but de permettre à l’utilisateur d’avoir une meilleure gestion financière, ECU offre les fonctionnalités suivantes :</a:t>
            </a:r>
            <a:endParaRPr lang="fr-BJ" dirty="0"/>
          </a:p>
        </p:txBody>
      </p:sp>
      <p:sp>
        <p:nvSpPr>
          <p:cNvPr id="3" name="ZoneTexte 2">
            <a:extLst>
              <a:ext uri="{FF2B5EF4-FFF2-40B4-BE49-F238E27FC236}">
                <a16:creationId xmlns:a16="http://schemas.microsoft.com/office/drawing/2014/main" id="{DCEFA356-43A3-43E9-9410-8FC139D62A5A}"/>
              </a:ext>
            </a:extLst>
          </p:cNvPr>
          <p:cNvSpPr txBox="1"/>
          <p:nvPr/>
        </p:nvSpPr>
        <p:spPr>
          <a:xfrm>
            <a:off x="761998" y="2573871"/>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Suivi automatique des revenus et dépenses </a:t>
            </a:r>
            <a:endParaRPr lang="fr-BJ" dirty="0">
              <a:latin typeface="Garamond" panose="02020404030301010803" pitchFamily="18" charset="0"/>
            </a:endParaRPr>
          </a:p>
        </p:txBody>
      </p:sp>
      <p:sp>
        <p:nvSpPr>
          <p:cNvPr id="4" name="ZoneTexte 3">
            <a:extLst>
              <a:ext uri="{FF2B5EF4-FFF2-40B4-BE49-F238E27FC236}">
                <a16:creationId xmlns:a16="http://schemas.microsoft.com/office/drawing/2014/main" id="{25CEEA92-F8B8-4BB7-A616-4A4A61EAAD0E}"/>
              </a:ext>
            </a:extLst>
          </p:cNvPr>
          <p:cNvSpPr txBox="1"/>
          <p:nvPr/>
        </p:nvSpPr>
        <p:spPr>
          <a:xfrm>
            <a:off x="761998" y="2997204"/>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Budgets personnalisés</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07051D34-1E2D-4694-8167-04D31B14C557}"/>
              </a:ext>
            </a:extLst>
          </p:cNvPr>
          <p:cNvSpPr txBox="1"/>
          <p:nvPr/>
        </p:nvSpPr>
        <p:spPr>
          <a:xfrm>
            <a:off x="761998" y="3429006"/>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Objectifs financiers</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8C3DC585-F6F6-4C26-A02A-AF9C3DB3DCA2}"/>
              </a:ext>
            </a:extLst>
          </p:cNvPr>
          <p:cNvSpPr txBox="1"/>
          <p:nvPr/>
        </p:nvSpPr>
        <p:spPr>
          <a:xfrm>
            <a:off x="753530" y="5240876"/>
            <a:ext cx="5579537" cy="1354217"/>
          </a:xfrm>
          <a:prstGeom prst="rect">
            <a:avLst/>
          </a:prstGeom>
          <a:noFill/>
        </p:spPr>
        <p:txBody>
          <a:bodyPr wrap="square" rtlCol="0">
            <a:spAutoFit/>
          </a:bodyPr>
          <a:lstStyle/>
          <a:p>
            <a:pPr lvl="0">
              <a:spcAft>
                <a:spcPts val="1200"/>
              </a:spcAft>
            </a:pPr>
            <a:r>
              <a:rPr lang="fr-FR" dirty="0">
                <a:latin typeface="Garamond" panose="02020404030301010803" pitchFamily="18" charset="0"/>
              </a:rPr>
              <a:t>Afin de qu’il puisse avoir les fonctionnalités dont il a le plus besoin, ECU est modulable et offre à l’utilisateur la latitude de choisir les modules supplémentaires qui l’intéressent. </a:t>
            </a:r>
            <a:endParaRPr lang="fr-BJ" dirty="0">
              <a:latin typeface="Garamond" panose="02020404030301010803" pitchFamily="18" charset="0"/>
            </a:endParaRPr>
          </a:p>
          <a:p>
            <a:endParaRPr lang="fr-BJ" dirty="0"/>
          </a:p>
        </p:txBody>
      </p:sp>
      <p:sp>
        <p:nvSpPr>
          <p:cNvPr id="8" name="ZoneTexte 7">
            <a:extLst>
              <a:ext uri="{FF2B5EF4-FFF2-40B4-BE49-F238E27FC236}">
                <a16:creationId xmlns:a16="http://schemas.microsoft.com/office/drawing/2014/main" id="{D0D0F47A-43FF-4C65-8EC9-A15FEF26DBA0}"/>
              </a:ext>
            </a:extLst>
          </p:cNvPr>
          <p:cNvSpPr txBox="1"/>
          <p:nvPr/>
        </p:nvSpPr>
        <p:spPr>
          <a:xfrm>
            <a:off x="761996" y="3852341"/>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Tableaux de bord clairs et intuitifs</a:t>
            </a:r>
            <a:endParaRPr lang="fr-BJ" dirty="0">
              <a:latin typeface="Garamond" panose="02020404030301010803" pitchFamily="18" charset="0"/>
            </a:endParaRPr>
          </a:p>
        </p:txBody>
      </p:sp>
      <p:sp>
        <p:nvSpPr>
          <p:cNvPr id="9" name="ZoneTexte 8">
            <a:extLst>
              <a:ext uri="{FF2B5EF4-FFF2-40B4-BE49-F238E27FC236}">
                <a16:creationId xmlns:a16="http://schemas.microsoft.com/office/drawing/2014/main" id="{12E79807-B7B0-4763-B007-B2639B65E7F7}"/>
              </a:ext>
            </a:extLst>
          </p:cNvPr>
          <p:cNvSpPr txBox="1"/>
          <p:nvPr/>
        </p:nvSpPr>
        <p:spPr>
          <a:xfrm>
            <a:off x="761999" y="4275673"/>
            <a:ext cx="4741335"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Notifications intelligentes </a:t>
            </a:r>
            <a:endParaRPr lang="fr-BJ" dirty="0">
              <a:latin typeface="Garamond" panose="02020404030301010803" pitchFamily="18" charset="0"/>
            </a:endParaRPr>
          </a:p>
        </p:txBody>
      </p:sp>
      <p:sp>
        <p:nvSpPr>
          <p:cNvPr id="10" name="ZoneTexte 9">
            <a:extLst>
              <a:ext uri="{FF2B5EF4-FFF2-40B4-BE49-F238E27FC236}">
                <a16:creationId xmlns:a16="http://schemas.microsoft.com/office/drawing/2014/main" id="{FD1FCF12-6C1D-4AFF-BA43-DB3DF005A71D}"/>
              </a:ext>
            </a:extLst>
          </p:cNvPr>
          <p:cNvSpPr txBox="1"/>
          <p:nvPr/>
        </p:nvSpPr>
        <p:spPr>
          <a:xfrm>
            <a:off x="7219950" y="618903"/>
            <a:ext cx="3390899" cy="551519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1" name="ZoneTexte 10">
            <a:extLst>
              <a:ext uri="{FF2B5EF4-FFF2-40B4-BE49-F238E27FC236}">
                <a16:creationId xmlns:a16="http://schemas.microsoft.com/office/drawing/2014/main" id="{48DBC082-908D-498B-9D5B-42C99E18DC17}"/>
              </a:ext>
            </a:extLst>
          </p:cNvPr>
          <p:cNvSpPr txBox="1"/>
          <p:nvPr/>
        </p:nvSpPr>
        <p:spPr>
          <a:xfrm>
            <a:off x="7223054" y="612677"/>
            <a:ext cx="3390899" cy="5515197"/>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4688644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strVal val="#ppt_w*0.70"/>
                                          </p:val>
                                        </p:tav>
                                        <p:tav tm="100000">
                                          <p:val>
                                            <p:strVal val="#ppt_w"/>
                                          </p:val>
                                        </p:tav>
                                      </p:tavLst>
                                    </p:anim>
                                    <p:anim calcmode="lin" valueType="num">
                                      <p:cBhvr>
                                        <p:cTn id="15" dur="1000" fill="hold"/>
                                        <p:tgtEl>
                                          <p:spTgt spid="4"/>
                                        </p:tgtEl>
                                        <p:attrNameLst>
                                          <p:attrName>ppt_h</p:attrName>
                                        </p:attrNameLst>
                                      </p:cBhvr>
                                      <p:tavLst>
                                        <p:tav tm="0">
                                          <p:val>
                                            <p:strVal val="#ppt_h"/>
                                          </p:val>
                                        </p:tav>
                                        <p:tav tm="100000">
                                          <p:val>
                                            <p:strVal val="#ppt_h"/>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strVal val="#ppt_w*0.70"/>
                                          </p:val>
                                        </p:tav>
                                        <p:tav tm="100000">
                                          <p:val>
                                            <p:strVal val="#ppt_w"/>
                                          </p:val>
                                        </p:tav>
                                      </p:tavLst>
                                    </p:anim>
                                    <p:anim calcmode="lin" valueType="num">
                                      <p:cBhvr>
                                        <p:cTn id="29" dur="1000" fill="hold"/>
                                        <p:tgtEl>
                                          <p:spTgt spid="8"/>
                                        </p:tgtEl>
                                        <p:attrNameLst>
                                          <p:attrName>ppt_h</p:attrName>
                                        </p:attrNameLst>
                                      </p:cBhvr>
                                      <p:tavLst>
                                        <p:tav tm="0">
                                          <p:val>
                                            <p:strVal val="#ppt_h"/>
                                          </p:val>
                                        </p:tav>
                                        <p:tav tm="100000">
                                          <p:val>
                                            <p:strVal val="#ppt_h"/>
                                          </p:val>
                                        </p:tav>
                                      </p:tavLst>
                                    </p:anim>
                                    <p:animEffect transition="in" filter="fade">
                                      <p:cBhvr>
                                        <p:cTn id="30" dur="10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xit" presetSubtype="4" fill="hold" grpId="0" nodeType="clickEffect">
                                  <p:stCondLst>
                                    <p:cond delay="0"/>
                                  </p:stCondLst>
                                  <p:childTnLst>
                                    <p:anim calcmode="lin" valueType="num">
                                      <p:cBhvr additive="base">
                                        <p:cTn id="41" dur="500"/>
                                        <p:tgtEl>
                                          <p:spTgt spid="10"/>
                                        </p:tgtEl>
                                        <p:attrNameLst>
                                          <p:attrName>ppt_x</p:attrName>
                                        </p:attrNameLst>
                                      </p:cBhvr>
                                      <p:tavLst>
                                        <p:tav tm="0">
                                          <p:val>
                                            <p:strVal val="ppt_x"/>
                                          </p:val>
                                        </p:tav>
                                        <p:tav tm="100000">
                                          <p:val>
                                            <p:strVal val="ppt_x"/>
                                          </p:val>
                                        </p:tav>
                                      </p:tavLst>
                                    </p:anim>
                                    <p:anim calcmode="lin" valueType="num">
                                      <p:cBhvr additive="base">
                                        <p:cTn id="42" dur="500"/>
                                        <p:tgtEl>
                                          <p:spTgt spid="10"/>
                                        </p:tgtEl>
                                        <p:attrNameLst>
                                          <p:attrName>ppt_y</p:attrName>
                                        </p:attrNameLst>
                                      </p:cBhvr>
                                      <p:tavLst>
                                        <p:tav tm="0">
                                          <p:val>
                                            <p:strVal val="ppt_y"/>
                                          </p:val>
                                        </p:tav>
                                        <p:tav tm="100000">
                                          <p:val>
                                            <p:strVal val="1+ppt_h/2"/>
                                          </p:val>
                                        </p:tav>
                                      </p:tavLst>
                                    </p:anim>
                                    <p:set>
                                      <p:cBhvr>
                                        <p:cTn id="43" dur="1" fill="hold">
                                          <p:stCondLst>
                                            <p:cond delay="499"/>
                                          </p:stCondLst>
                                        </p:cTn>
                                        <p:tgtEl>
                                          <p:spTgt spid="10"/>
                                        </p:tgtEl>
                                        <p:attrNameLst>
                                          <p:attrName>style.visibility</p:attrName>
                                        </p:attrNameLst>
                                      </p:cBhvr>
                                      <p:to>
                                        <p:strVal val="hidden"/>
                                      </p:to>
                                    </p:set>
                                  </p:childTnLst>
                                </p:cTn>
                              </p:par>
                              <p:par>
                                <p:cTn id="44" presetID="55" presetClass="entr" presetSubtype="0"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strVal val="#ppt_w*0.70"/>
                                          </p:val>
                                        </p:tav>
                                        <p:tav tm="100000">
                                          <p:val>
                                            <p:strVal val="#ppt_w"/>
                                          </p:val>
                                        </p:tav>
                                      </p:tavLst>
                                    </p:anim>
                                    <p:anim calcmode="lin" valueType="num">
                                      <p:cBhvr>
                                        <p:cTn id="47" dur="1000" fill="hold"/>
                                        <p:tgtEl>
                                          <p:spTgt spid="7"/>
                                        </p:tgtEl>
                                        <p:attrNameLst>
                                          <p:attrName>ppt_h</p:attrName>
                                        </p:attrNameLst>
                                      </p:cBhvr>
                                      <p:tavLst>
                                        <p:tav tm="0">
                                          <p:val>
                                            <p:strVal val="#ppt_h"/>
                                          </p:val>
                                        </p:tav>
                                        <p:tav tm="100000">
                                          <p:val>
                                            <p:strVal val="#ppt_h"/>
                                          </p:val>
                                        </p:tav>
                                      </p:tavLst>
                                    </p:anim>
                                    <p:animEffect transition="in" filter="fade">
                                      <p:cBhvr>
                                        <p:cTn id="48" dur="1000"/>
                                        <p:tgtEl>
                                          <p:spTgt spid="7"/>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8" grpId="0"/>
      <p:bldP spid="9" grpId="0"/>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05EE375-2435-4362-9368-73014C061CB2}"/>
              </a:ext>
            </a:extLst>
          </p:cNvPr>
          <p:cNvSpPr txBox="1"/>
          <p:nvPr/>
        </p:nvSpPr>
        <p:spPr>
          <a:xfrm>
            <a:off x="668868" y="1464733"/>
            <a:ext cx="6258406" cy="1446550"/>
          </a:xfrm>
          <a:prstGeom prst="rect">
            <a:avLst/>
          </a:prstGeom>
          <a:noFill/>
        </p:spPr>
        <p:txBody>
          <a:bodyPr wrap="square" rtlCol="0">
            <a:spAutoFit/>
          </a:bodyPr>
          <a:lstStyle/>
          <a:p>
            <a:pPr lvl="0">
              <a:spcAft>
                <a:spcPts val="1200"/>
              </a:spcAft>
            </a:pPr>
            <a:r>
              <a:rPr lang="fr-FR" sz="2400" b="1" dirty="0">
                <a:latin typeface="Garamond" panose="02020404030301010803" pitchFamily="18" charset="0"/>
              </a:rPr>
              <a:t>Les modules de ECU</a:t>
            </a:r>
            <a:endParaRPr lang="fr-BJ" sz="2400" dirty="0">
              <a:latin typeface="Garamond" panose="02020404030301010803" pitchFamily="18" charset="0"/>
            </a:endParaRPr>
          </a:p>
          <a:p>
            <a:pPr>
              <a:spcAft>
                <a:spcPts val="1200"/>
              </a:spcAft>
            </a:pPr>
            <a:r>
              <a:rPr lang="fr-FR" dirty="0">
                <a:latin typeface="Garamond" panose="02020404030301010803" pitchFamily="18" charset="0"/>
              </a:rPr>
              <a:t>En plus du module de suivi des revenus et dépenses, ECU propose cinq modules premium qui répondent chacun à un besoin précis de gestion financière. </a:t>
            </a:r>
            <a:endParaRPr lang="fr-BJ" dirty="0"/>
          </a:p>
        </p:txBody>
      </p:sp>
      <p:sp>
        <p:nvSpPr>
          <p:cNvPr id="3" name="ZoneTexte 2">
            <a:extLst>
              <a:ext uri="{FF2B5EF4-FFF2-40B4-BE49-F238E27FC236}">
                <a16:creationId xmlns:a16="http://schemas.microsoft.com/office/drawing/2014/main" id="{3864EEC7-CFB6-4281-A1CB-109D3E0948F5}"/>
              </a:ext>
            </a:extLst>
          </p:cNvPr>
          <p:cNvSpPr txBox="1"/>
          <p:nvPr/>
        </p:nvSpPr>
        <p:spPr>
          <a:xfrm>
            <a:off x="959812" y="3559198"/>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Epargne </a:t>
            </a:r>
            <a:endParaRPr lang="fr-BJ" dirty="0">
              <a:latin typeface="Garamond" panose="02020404030301010803" pitchFamily="18" charset="0"/>
            </a:endParaRPr>
          </a:p>
        </p:txBody>
      </p:sp>
      <p:sp>
        <p:nvSpPr>
          <p:cNvPr id="4" name="ZoneTexte 3">
            <a:extLst>
              <a:ext uri="{FF2B5EF4-FFF2-40B4-BE49-F238E27FC236}">
                <a16:creationId xmlns:a16="http://schemas.microsoft.com/office/drawing/2014/main" id="{D9F1C354-B521-414D-B5A2-8410B8B3C4F0}"/>
              </a:ext>
            </a:extLst>
          </p:cNvPr>
          <p:cNvSpPr txBox="1"/>
          <p:nvPr/>
        </p:nvSpPr>
        <p:spPr>
          <a:xfrm>
            <a:off x="959812" y="3982533"/>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Budget</a:t>
            </a:r>
            <a:endParaRPr lang="fr-BJ" dirty="0">
              <a:latin typeface="Garamond" panose="02020404030301010803" pitchFamily="18" charset="0"/>
            </a:endParaRPr>
          </a:p>
        </p:txBody>
      </p:sp>
      <p:sp>
        <p:nvSpPr>
          <p:cNvPr id="5" name="ZoneTexte 4">
            <a:extLst>
              <a:ext uri="{FF2B5EF4-FFF2-40B4-BE49-F238E27FC236}">
                <a16:creationId xmlns:a16="http://schemas.microsoft.com/office/drawing/2014/main" id="{C008E593-126E-4006-9D04-678ADDB2DAE2}"/>
              </a:ext>
            </a:extLst>
          </p:cNvPr>
          <p:cNvSpPr txBox="1"/>
          <p:nvPr/>
        </p:nvSpPr>
        <p:spPr>
          <a:xfrm>
            <a:off x="959812" y="4405869"/>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Crédit</a:t>
            </a:r>
            <a:endParaRPr lang="fr-BJ" dirty="0">
              <a:latin typeface="Garamond" panose="02020404030301010803" pitchFamily="18" charset="0"/>
            </a:endParaRPr>
          </a:p>
        </p:txBody>
      </p:sp>
      <p:sp>
        <p:nvSpPr>
          <p:cNvPr id="6" name="ZoneTexte 5">
            <a:extLst>
              <a:ext uri="{FF2B5EF4-FFF2-40B4-BE49-F238E27FC236}">
                <a16:creationId xmlns:a16="http://schemas.microsoft.com/office/drawing/2014/main" id="{B2305F1D-F59D-48DC-B53D-4AE008CD4893}"/>
              </a:ext>
            </a:extLst>
          </p:cNvPr>
          <p:cNvSpPr txBox="1"/>
          <p:nvPr/>
        </p:nvSpPr>
        <p:spPr>
          <a:xfrm>
            <a:off x="959812" y="4829200"/>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Patrimoine</a:t>
            </a:r>
            <a:endParaRPr lang="fr-BJ" dirty="0">
              <a:latin typeface="Garamond" panose="02020404030301010803" pitchFamily="18" charset="0"/>
            </a:endParaRPr>
          </a:p>
        </p:txBody>
      </p:sp>
      <p:sp>
        <p:nvSpPr>
          <p:cNvPr id="7" name="ZoneTexte 6">
            <a:extLst>
              <a:ext uri="{FF2B5EF4-FFF2-40B4-BE49-F238E27FC236}">
                <a16:creationId xmlns:a16="http://schemas.microsoft.com/office/drawing/2014/main" id="{83FA9DE8-0CB8-439E-9D78-76779FB4D3F0}"/>
              </a:ext>
            </a:extLst>
          </p:cNvPr>
          <p:cNvSpPr txBox="1"/>
          <p:nvPr/>
        </p:nvSpPr>
        <p:spPr>
          <a:xfrm>
            <a:off x="959812" y="5260997"/>
            <a:ext cx="3723024" cy="369332"/>
          </a:xfrm>
          <a:prstGeom prst="rect">
            <a:avLst/>
          </a:prstGeom>
          <a:noFill/>
        </p:spPr>
        <p:txBody>
          <a:bodyPr wrap="square" rtlCol="0">
            <a:spAutoFit/>
          </a:bodyPr>
          <a:lstStyle/>
          <a:p>
            <a:pPr marL="285750" lvl="0" indent="-285750">
              <a:spcAft>
                <a:spcPts val="1200"/>
              </a:spcAft>
              <a:buFont typeface="Arial" panose="020B0604020202020204" pitchFamily="34" charset="0"/>
              <a:buChar char="•"/>
            </a:pPr>
            <a:r>
              <a:rPr lang="fr-FR" b="1" dirty="0">
                <a:latin typeface="Garamond" panose="02020404030301010803" pitchFamily="18" charset="0"/>
              </a:rPr>
              <a:t>Module Accompagnement</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0EE8587D-5FF6-4C40-AE36-18498ABF6778}"/>
              </a:ext>
            </a:extLst>
          </p:cNvPr>
          <p:cNvSpPr txBox="1"/>
          <p:nvPr/>
        </p:nvSpPr>
        <p:spPr>
          <a:xfrm>
            <a:off x="959812" y="3059668"/>
            <a:ext cx="3723024" cy="369332"/>
          </a:xfrm>
          <a:prstGeom prst="rect">
            <a:avLst/>
          </a:prstGeom>
          <a:noFill/>
        </p:spPr>
        <p:txBody>
          <a:bodyPr wrap="square" rtlCol="0">
            <a:spAutoFit/>
          </a:bodyPr>
          <a:lstStyle/>
          <a:p>
            <a:pPr lvl="0">
              <a:spcAft>
                <a:spcPts val="1200"/>
              </a:spcAft>
            </a:pPr>
            <a:r>
              <a:rPr lang="fr-FR" dirty="0">
                <a:latin typeface="Garamond" panose="02020404030301010803" pitchFamily="18" charset="0"/>
              </a:rPr>
              <a:t>Il s’agit de :</a:t>
            </a:r>
            <a:endParaRPr lang="fr-BJ" dirty="0"/>
          </a:p>
        </p:txBody>
      </p:sp>
      <p:sp>
        <p:nvSpPr>
          <p:cNvPr id="10" name="ZoneTexte 9">
            <a:extLst>
              <a:ext uri="{FF2B5EF4-FFF2-40B4-BE49-F238E27FC236}">
                <a16:creationId xmlns:a16="http://schemas.microsoft.com/office/drawing/2014/main" id="{CBDFA4AE-7E3C-400B-B9D3-F75EBAB6CE48}"/>
              </a:ext>
            </a:extLst>
          </p:cNvPr>
          <p:cNvSpPr txBox="1"/>
          <p:nvPr/>
        </p:nvSpPr>
        <p:spPr>
          <a:xfrm>
            <a:off x="7153275" y="797693"/>
            <a:ext cx="3409950" cy="5546184"/>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588442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0B82C4E-ACC4-49D4-B08F-4B83B895DF15}"/>
              </a:ext>
            </a:extLst>
          </p:cNvPr>
          <p:cNvSpPr txBox="1"/>
          <p:nvPr/>
        </p:nvSpPr>
        <p:spPr>
          <a:xfrm>
            <a:off x="275166" y="1191681"/>
            <a:ext cx="2639481" cy="4124206"/>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Epargne </a:t>
            </a:r>
            <a:endParaRPr lang="fr-BJ" sz="2400" dirty="0">
              <a:latin typeface="Garamond" panose="02020404030301010803" pitchFamily="18" charset="0"/>
            </a:endParaRPr>
          </a:p>
          <a:p>
            <a:pPr algn="just">
              <a:spcAft>
                <a:spcPts val="1200"/>
              </a:spcAft>
            </a:pPr>
            <a:r>
              <a:rPr lang="fr-FR" sz="1600" dirty="0">
                <a:latin typeface="Garamond" panose="02020404030301010803" pitchFamily="18" charset="0"/>
              </a:rPr>
              <a:t>Grâce à ce module, le processus d’épargne devient visible, les objectifs sont concrets. </a:t>
            </a:r>
          </a:p>
          <a:p>
            <a:pPr algn="just">
              <a:spcAft>
                <a:spcPts val="1200"/>
              </a:spcAft>
            </a:pPr>
            <a:r>
              <a:rPr lang="fr-FR" sz="1600" dirty="0">
                <a:latin typeface="Garamond" panose="02020404030301010803" pitchFamily="18" charset="0"/>
              </a:rPr>
              <a:t>L’épargne ne s’effectue plus par hasard. La discipline vient  progressivement, l’action est régulière, avec une vue claire et des objectifs bien précis.</a:t>
            </a:r>
            <a:endParaRPr lang="fr-BJ" sz="1600" dirty="0">
              <a:latin typeface="Garamond" panose="02020404030301010803" pitchFamily="18" charset="0"/>
            </a:endParaRPr>
          </a:p>
          <a:p>
            <a:pPr algn="just"/>
            <a:r>
              <a:rPr lang="fr-FR" sz="1600" dirty="0">
                <a:latin typeface="Garamond" panose="02020404030301010803" pitchFamily="18" charset="0"/>
              </a:rPr>
              <a:t>L’utilisateur à la possibilité d’acheter une caisse physique pour accompagner son plan d’épargne,</a:t>
            </a:r>
          </a:p>
        </p:txBody>
      </p:sp>
      <p:sp>
        <p:nvSpPr>
          <p:cNvPr id="3" name="ZoneTexte 2">
            <a:extLst>
              <a:ext uri="{FF2B5EF4-FFF2-40B4-BE49-F238E27FC236}">
                <a16:creationId xmlns:a16="http://schemas.microsoft.com/office/drawing/2014/main" id="{93908F20-4D62-4CA1-AB9E-E0161CF7291E}"/>
              </a:ext>
            </a:extLst>
          </p:cNvPr>
          <p:cNvSpPr txBox="1"/>
          <p:nvPr/>
        </p:nvSpPr>
        <p:spPr>
          <a:xfrm>
            <a:off x="6428319" y="2753781"/>
            <a:ext cx="2639482" cy="3508653"/>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Budget</a:t>
            </a:r>
            <a:endParaRPr lang="fr-BJ" sz="2400" dirty="0">
              <a:latin typeface="Garamond" panose="02020404030301010803" pitchFamily="18" charset="0"/>
            </a:endParaRPr>
          </a:p>
          <a:p>
            <a:pPr algn="just">
              <a:spcAft>
                <a:spcPts val="1200"/>
              </a:spcAft>
            </a:pPr>
            <a:r>
              <a:rPr lang="fr-FR" sz="1600" dirty="0">
                <a:latin typeface="Garamond" panose="02020404030301010803" pitchFamily="18" charset="0"/>
              </a:rPr>
              <a:t>Ce module permet de planifier, de respecter et de faire une analyse intelligente de son budget.</a:t>
            </a:r>
            <a:endParaRPr lang="fr-BJ" sz="1600" dirty="0">
              <a:latin typeface="Garamond" panose="02020404030301010803" pitchFamily="18" charset="0"/>
            </a:endParaRPr>
          </a:p>
          <a:p>
            <a:pPr algn="just"/>
            <a:r>
              <a:rPr lang="fr-FR" sz="1600" dirty="0">
                <a:latin typeface="Garamond" panose="02020404030301010803" pitchFamily="18" charset="0"/>
              </a:rPr>
              <a:t>L’utilisateur à la possibilité d’acheter un carnet budgétaire, équipé d’enveloppes, grâce auquel il pourra organiser de façon tangible ses dépenses et son budget.</a:t>
            </a:r>
            <a:endParaRPr lang="fr-BJ" sz="1600" dirty="0">
              <a:latin typeface="Garamond" panose="02020404030301010803" pitchFamily="18" charset="0"/>
            </a:endParaRPr>
          </a:p>
          <a:p>
            <a:endParaRPr lang="fr-BJ" dirty="0"/>
          </a:p>
        </p:txBody>
      </p:sp>
      <p:sp>
        <p:nvSpPr>
          <p:cNvPr id="5" name="ZoneTexte 4">
            <a:extLst>
              <a:ext uri="{FF2B5EF4-FFF2-40B4-BE49-F238E27FC236}">
                <a16:creationId xmlns:a16="http://schemas.microsoft.com/office/drawing/2014/main" id="{FB982C2B-7986-488D-93F7-DA75507B79AB}"/>
              </a:ext>
            </a:extLst>
          </p:cNvPr>
          <p:cNvSpPr txBox="1"/>
          <p:nvPr/>
        </p:nvSpPr>
        <p:spPr>
          <a:xfrm>
            <a:off x="3075516" y="1191681"/>
            <a:ext cx="2696634" cy="3993314"/>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7" name="ZoneTexte 6">
            <a:extLst>
              <a:ext uri="{FF2B5EF4-FFF2-40B4-BE49-F238E27FC236}">
                <a16:creationId xmlns:a16="http://schemas.microsoft.com/office/drawing/2014/main" id="{6BD47562-F5CF-48A8-BB55-075502B43576}"/>
              </a:ext>
            </a:extLst>
          </p:cNvPr>
          <p:cNvSpPr txBox="1"/>
          <p:nvPr/>
        </p:nvSpPr>
        <p:spPr>
          <a:xfrm>
            <a:off x="9324975" y="2753781"/>
            <a:ext cx="2438400" cy="3294594"/>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18819797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385740E-DBCD-4D58-942D-F2E607C9E42C}"/>
              </a:ext>
            </a:extLst>
          </p:cNvPr>
          <p:cNvSpPr txBox="1"/>
          <p:nvPr/>
        </p:nvSpPr>
        <p:spPr>
          <a:xfrm>
            <a:off x="240239" y="1000126"/>
            <a:ext cx="2465918" cy="2985433"/>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Crédit</a:t>
            </a:r>
            <a:endParaRPr lang="fr-BJ" sz="2400" dirty="0">
              <a:latin typeface="Garamond" panose="02020404030301010803" pitchFamily="18" charset="0"/>
            </a:endParaRPr>
          </a:p>
          <a:p>
            <a:pPr algn="just"/>
            <a:r>
              <a:rPr lang="fr-FR" sz="1600" dirty="0">
                <a:latin typeface="Garamond" panose="02020404030301010803" pitchFamily="18" charset="0"/>
              </a:rPr>
              <a:t>Ce module permet d’avoir un contrôle structuré de l’endettement. </a:t>
            </a:r>
          </a:p>
          <a:p>
            <a:pPr algn="just">
              <a:spcBef>
                <a:spcPts val="1200"/>
              </a:spcBef>
            </a:pPr>
            <a:r>
              <a:rPr lang="fr-FR" sz="1600" dirty="0">
                <a:latin typeface="Garamond" panose="02020404030301010803" pitchFamily="18" charset="0"/>
              </a:rPr>
              <a:t>L’utilisateur se responsabilise face au crédit, comprend mieux le coût réel de la dette et peut élaborer des stratégies efficaces pour sortir de l’endettement.</a:t>
            </a:r>
            <a:endParaRPr lang="fr-BJ" sz="1600" dirty="0">
              <a:latin typeface="Garamond" panose="02020404030301010803" pitchFamily="18" charset="0"/>
            </a:endParaRPr>
          </a:p>
        </p:txBody>
      </p:sp>
      <p:sp>
        <p:nvSpPr>
          <p:cNvPr id="3" name="ZoneTexte 2">
            <a:extLst>
              <a:ext uri="{FF2B5EF4-FFF2-40B4-BE49-F238E27FC236}">
                <a16:creationId xmlns:a16="http://schemas.microsoft.com/office/drawing/2014/main" id="{CB8B2E0F-2697-49CE-BDD4-147791B68B90}"/>
              </a:ext>
            </a:extLst>
          </p:cNvPr>
          <p:cNvSpPr txBox="1"/>
          <p:nvPr/>
        </p:nvSpPr>
        <p:spPr>
          <a:xfrm>
            <a:off x="5995798" y="2162175"/>
            <a:ext cx="2781287" cy="2339102"/>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Patrimoine </a:t>
            </a:r>
            <a:endParaRPr lang="fr-BJ" sz="2400" dirty="0">
              <a:latin typeface="Garamond" panose="02020404030301010803" pitchFamily="18" charset="0"/>
            </a:endParaRPr>
          </a:p>
          <a:p>
            <a:pPr algn="just"/>
            <a:r>
              <a:rPr lang="fr-FR" sz="1600" dirty="0">
                <a:latin typeface="Garamond" panose="02020404030301010803" pitchFamily="18" charset="0"/>
              </a:rPr>
              <a:t>Grace à ce module, l’utilisateur à une vision globale et structurée de son patrimoine personnel qui passe par une valeur globale de ses actifs, un détail par catégorie et un suivi de l’évolution du patrimoine dans le temps,</a:t>
            </a:r>
          </a:p>
        </p:txBody>
      </p:sp>
      <p:sp>
        <p:nvSpPr>
          <p:cNvPr id="12" name="ZoneTexte 11">
            <a:extLst>
              <a:ext uri="{FF2B5EF4-FFF2-40B4-BE49-F238E27FC236}">
                <a16:creationId xmlns:a16="http://schemas.microsoft.com/office/drawing/2014/main" id="{EA5273E3-12FF-4B1E-9933-EAC7F0FF4933}"/>
              </a:ext>
            </a:extLst>
          </p:cNvPr>
          <p:cNvSpPr txBox="1"/>
          <p:nvPr/>
        </p:nvSpPr>
        <p:spPr>
          <a:xfrm>
            <a:off x="9256186" y="2162175"/>
            <a:ext cx="2695575" cy="4124325"/>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13" name="ZoneTexte 12">
            <a:extLst>
              <a:ext uri="{FF2B5EF4-FFF2-40B4-BE49-F238E27FC236}">
                <a16:creationId xmlns:a16="http://schemas.microsoft.com/office/drawing/2014/main" id="{7F4257C1-F818-4750-AE30-3A932A6592E9}"/>
              </a:ext>
            </a:extLst>
          </p:cNvPr>
          <p:cNvSpPr txBox="1"/>
          <p:nvPr/>
        </p:nvSpPr>
        <p:spPr>
          <a:xfrm>
            <a:off x="3125922" y="1000126"/>
            <a:ext cx="2390776" cy="424815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19209555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7D06058-4735-4749-B0CF-8F7355AAB623}"/>
              </a:ext>
            </a:extLst>
          </p:cNvPr>
          <p:cNvSpPr txBox="1"/>
          <p:nvPr/>
        </p:nvSpPr>
        <p:spPr>
          <a:xfrm>
            <a:off x="2124075" y="1442876"/>
            <a:ext cx="3514725" cy="2277547"/>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Module Conseil</a:t>
            </a:r>
            <a:endParaRPr lang="fr-BJ" sz="2400" dirty="0">
              <a:latin typeface="Garamond" panose="02020404030301010803" pitchFamily="18" charset="0"/>
            </a:endParaRPr>
          </a:p>
          <a:p>
            <a:pPr algn="just"/>
            <a:r>
              <a:rPr lang="fr-FR" dirty="0">
                <a:latin typeface="Garamond" panose="02020404030301010803" pitchFamily="18" charset="0"/>
              </a:rPr>
              <a:t>Grâce à ce module, l’utilisateur reçoit des conseils financiers personnalisés, orientés sur les bonnes pratiques financières, la discipline budgétaire, l’optimisation des dépenses et des encouragements comportementaux.</a:t>
            </a:r>
            <a:endParaRPr lang="fr-BJ" dirty="0">
              <a:latin typeface="Garamond" panose="02020404030301010803" pitchFamily="18" charset="0"/>
            </a:endParaRPr>
          </a:p>
        </p:txBody>
      </p:sp>
      <p:sp>
        <p:nvSpPr>
          <p:cNvPr id="6" name="ZoneTexte 5">
            <a:extLst>
              <a:ext uri="{FF2B5EF4-FFF2-40B4-BE49-F238E27FC236}">
                <a16:creationId xmlns:a16="http://schemas.microsoft.com/office/drawing/2014/main" id="{5B7BEAE9-4232-4B8D-90BA-7E9C503EFA8F}"/>
              </a:ext>
            </a:extLst>
          </p:cNvPr>
          <p:cNvSpPr txBox="1"/>
          <p:nvPr/>
        </p:nvSpPr>
        <p:spPr>
          <a:xfrm>
            <a:off x="6553201" y="1181100"/>
            <a:ext cx="2828924" cy="4886325"/>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7703466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C9AD6B02-F7BD-4D8D-9070-8FD59902A2C2}"/>
              </a:ext>
            </a:extLst>
          </p:cNvPr>
          <p:cNvSpPr txBox="1"/>
          <p:nvPr/>
        </p:nvSpPr>
        <p:spPr>
          <a:xfrm>
            <a:off x="6534983" y="3421165"/>
            <a:ext cx="4571167" cy="2943960"/>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
        <p:nvSpPr>
          <p:cNvPr id="6" name="ZoneTexte 5">
            <a:extLst>
              <a:ext uri="{FF2B5EF4-FFF2-40B4-BE49-F238E27FC236}">
                <a16:creationId xmlns:a16="http://schemas.microsoft.com/office/drawing/2014/main" id="{1E5E56F7-2334-42AD-B0A0-7E4D232F5423}"/>
              </a:ext>
            </a:extLst>
          </p:cNvPr>
          <p:cNvSpPr txBox="1"/>
          <p:nvPr/>
        </p:nvSpPr>
        <p:spPr>
          <a:xfrm>
            <a:off x="580089" y="991209"/>
            <a:ext cx="11018248" cy="461665"/>
          </a:xfrm>
          <a:prstGeom prst="rect">
            <a:avLst/>
          </a:prstGeom>
          <a:noFill/>
        </p:spPr>
        <p:txBody>
          <a:bodyPr wrap="square" rtlCol="0">
            <a:spAutoFit/>
          </a:bodyPr>
          <a:lstStyle/>
          <a:p>
            <a:pPr algn="just">
              <a:spcAft>
                <a:spcPts val="1200"/>
              </a:spcAft>
            </a:pPr>
            <a:r>
              <a:rPr lang="fr-FR" sz="2400" b="1" dirty="0">
                <a:latin typeface="Garamond" panose="02020404030301010803" pitchFamily="18" charset="0"/>
              </a:rPr>
              <a:t>Conclusion </a:t>
            </a:r>
            <a:endParaRPr lang="fr-BJ" sz="2400" dirty="0">
              <a:latin typeface="Garamond" panose="02020404030301010803" pitchFamily="18" charset="0"/>
            </a:endParaRPr>
          </a:p>
        </p:txBody>
      </p:sp>
      <p:sp>
        <p:nvSpPr>
          <p:cNvPr id="7" name="ZoneTexte 6">
            <a:extLst>
              <a:ext uri="{FF2B5EF4-FFF2-40B4-BE49-F238E27FC236}">
                <a16:creationId xmlns:a16="http://schemas.microsoft.com/office/drawing/2014/main" id="{C57DB461-67AC-46BC-820C-16C702791B66}"/>
              </a:ext>
            </a:extLst>
          </p:cNvPr>
          <p:cNvSpPr txBox="1"/>
          <p:nvPr/>
        </p:nvSpPr>
        <p:spPr>
          <a:xfrm>
            <a:off x="586313" y="1506345"/>
            <a:ext cx="11018248" cy="646331"/>
          </a:xfrm>
          <a:prstGeom prst="rect">
            <a:avLst/>
          </a:prstGeom>
          <a:noFill/>
        </p:spPr>
        <p:txBody>
          <a:bodyPr wrap="square" rtlCol="0">
            <a:spAutoFit/>
          </a:bodyPr>
          <a:lstStyle/>
          <a:p>
            <a:pPr algn="just">
              <a:spcAft>
                <a:spcPts val="1200"/>
              </a:spcAft>
            </a:pPr>
            <a:r>
              <a:rPr lang="fr-FR" dirty="0">
                <a:latin typeface="Garamond" panose="02020404030301010803" pitchFamily="18" charset="0"/>
              </a:rPr>
              <a:t>La gestion financière n’est pas un luxe, mais une nécessité pour toute personne ayant des objectifs à court, moyen ou long terme. Elle concerne tout le monde, quel que soit le niveau de revenu.</a:t>
            </a:r>
            <a:endParaRPr lang="fr-BJ" dirty="0">
              <a:latin typeface="Garamond" panose="02020404030301010803" pitchFamily="18" charset="0"/>
            </a:endParaRPr>
          </a:p>
        </p:txBody>
      </p:sp>
      <p:sp>
        <p:nvSpPr>
          <p:cNvPr id="8" name="ZoneTexte 7">
            <a:extLst>
              <a:ext uri="{FF2B5EF4-FFF2-40B4-BE49-F238E27FC236}">
                <a16:creationId xmlns:a16="http://schemas.microsoft.com/office/drawing/2014/main" id="{3953FEED-C1B4-4C94-8330-8FFE20E6D8E0}"/>
              </a:ext>
            </a:extLst>
          </p:cNvPr>
          <p:cNvSpPr txBox="1"/>
          <p:nvPr/>
        </p:nvSpPr>
        <p:spPr>
          <a:xfrm>
            <a:off x="586307" y="2206147"/>
            <a:ext cx="11018248" cy="369332"/>
          </a:xfrm>
          <a:prstGeom prst="rect">
            <a:avLst/>
          </a:prstGeom>
          <a:noFill/>
        </p:spPr>
        <p:txBody>
          <a:bodyPr wrap="square" rtlCol="0">
            <a:spAutoFit/>
          </a:bodyPr>
          <a:lstStyle/>
          <a:p>
            <a:pPr algn="just">
              <a:spcAft>
                <a:spcPts val="1200"/>
              </a:spcAft>
            </a:pPr>
            <a:r>
              <a:rPr lang="fr-FR" dirty="0">
                <a:latin typeface="Garamond" panose="02020404030301010803" pitchFamily="18" charset="0"/>
              </a:rPr>
              <a:t>ÉCU est l’outil qui changera votre quotidien en termes de gestion financière. </a:t>
            </a:r>
          </a:p>
        </p:txBody>
      </p:sp>
      <p:sp>
        <p:nvSpPr>
          <p:cNvPr id="9" name="ZoneTexte 8">
            <a:extLst>
              <a:ext uri="{FF2B5EF4-FFF2-40B4-BE49-F238E27FC236}">
                <a16:creationId xmlns:a16="http://schemas.microsoft.com/office/drawing/2014/main" id="{C576E770-C19C-4569-A120-9D530D14283C}"/>
              </a:ext>
            </a:extLst>
          </p:cNvPr>
          <p:cNvSpPr txBox="1"/>
          <p:nvPr/>
        </p:nvSpPr>
        <p:spPr>
          <a:xfrm>
            <a:off x="586308" y="2635352"/>
            <a:ext cx="11018248" cy="646331"/>
          </a:xfrm>
          <a:prstGeom prst="rect">
            <a:avLst/>
          </a:prstGeom>
          <a:noFill/>
        </p:spPr>
        <p:txBody>
          <a:bodyPr wrap="square" rtlCol="0">
            <a:spAutoFit/>
          </a:bodyPr>
          <a:lstStyle/>
          <a:p>
            <a:pPr algn="just"/>
            <a:r>
              <a:rPr lang="fr-FR" dirty="0">
                <a:latin typeface="Garamond" panose="02020404030301010803" pitchFamily="18" charset="0"/>
              </a:rPr>
              <a:t>Grâce à une meilleure compréhension des bases de la gestion financière et l’utilisation de la solution ÉCU, chacun peut reprendre le contrôle de son argent, construire de bonnes habitudes et réaliser ses ambitions.</a:t>
            </a:r>
            <a:endParaRPr lang="fr-BJ" dirty="0">
              <a:latin typeface="Garamond" panose="02020404030301010803" pitchFamily="18" charset="0"/>
            </a:endParaRPr>
          </a:p>
        </p:txBody>
      </p:sp>
      <p:sp>
        <p:nvSpPr>
          <p:cNvPr id="11" name="ZoneTexte 10">
            <a:extLst>
              <a:ext uri="{FF2B5EF4-FFF2-40B4-BE49-F238E27FC236}">
                <a16:creationId xmlns:a16="http://schemas.microsoft.com/office/drawing/2014/main" id="{53BC0DE2-2D9B-40CF-B1B0-F62ECFC2872F}"/>
              </a:ext>
            </a:extLst>
          </p:cNvPr>
          <p:cNvSpPr txBox="1"/>
          <p:nvPr/>
        </p:nvSpPr>
        <p:spPr>
          <a:xfrm>
            <a:off x="5414959" y="5470625"/>
            <a:ext cx="633414" cy="292388"/>
          </a:xfrm>
          <a:prstGeom prst="rect">
            <a:avLst/>
          </a:prstGeom>
          <a:noFill/>
        </p:spPr>
        <p:txBody>
          <a:bodyPr wrap="square" rtlCol="0">
            <a:spAutoFit/>
          </a:bodyPr>
          <a:lstStyle/>
          <a:p>
            <a:r>
              <a:rPr lang="fr-FR" sz="1300" dirty="0">
                <a:solidFill>
                  <a:schemeClr val="bg1"/>
                </a:solidFill>
                <a:latin typeface="Stencil" panose="040409050D0802020404" pitchFamily="82" charset="0"/>
              </a:rPr>
              <a:t>ECU</a:t>
            </a:r>
            <a:endParaRPr lang="fr-BJ" sz="1300" dirty="0">
              <a:solidFill>
                <a:schemeClr val="bg1"/>
              </a:solidFill>
              <a:latin typeface="Stencil" panose="040409050D0802020404" pitchFamily="82" charset="0"/>
            </a:endParaRPr>
          </a:p>
        </p:txBody>
      </p:sp>
      <p:sp>
        <p:nvSpPr>
          <p:cNvPr id="10" name="ZoneTexte 9">
            <a:extLst>
              <a:ext uri="{FF2B5EF4-FFF2-40B4-BE49-F238E27FC236}">
                <a16:creationId xmlns:a16="http://schemas.microsoft.com/office/drawing/2014/main" id="{332B970B-BEA6-4FA7-8624-097B2AFD87C0}"/>
              </a:ext>
            </a:extLst>
          </p:cNvPr>
          <p:cNvSpPr txBox="1"/>
          <p:nvPr/>
        </p:nvSpPr>
        <p:spPr>
          <a:xfrm>
            <a:off x="975810" y="3417755"/>
            <a:ext cx="4458199" cy="294396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rtlCol="0">
            <a:spAutoFit/>
          </a:bodyPr>
          <a:lstStyle/>
          <a:p>
            <a:endParaRPr lang="fr-BJ" dirty="0"/>
          </a:p>
        </p:txBody>
      </p:sp>
    </p:spTree>
    <p:extLst>
      <p:ext uri="{BB962C8B-B14F-4D97-AF65-F5344CB8AC3E}">
        <p14:creationId xmlns:p14="http://schemas.microsoft.com/office/powerpoint/2010/main" val="3210141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inVertical)">
                                      <p:cBhvr>
                                        <p:cTn id="15" dur="500"/>
                                        <p:tgtEl>
                                          <p:spTgt spid="9"/>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A98D27-D19B-456C-AE8F-9A196DAE9B0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1B2C2DD8-78FD-4F1F-BA0F-77ED32FAA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a:extLst>
              <a:ext uri="{FF2B5EF4-FFF2-40B4-BE49-F238E27FC236}">
                <a16:creationId xmlns:a16="http://schemas.microsoft.com/office/drawing/2014/main" id="{89A13FCA-471D-40F6-B11E-CBB52997A3EB}"/>
              </a:ext>
            </a:extLst>
          </p:cNvPr>
          <p:cNvSpPr txBox="1"/>
          <p:nvPr/>
        </p:nvSpPr>
        <p:spPr>
          <a:xfrm>
            <a:off x="3189970" y="3105835"/>
            <a:ext cx="5812061" cy="646331"/>
          </a:xfrm>
          <a:prstGeom prst="rect">
            <a:avLst/>
          </a:prstGeom>
          <a:noFill/>
          <a:ln>
            <a:noFill/>
          </a:ln>
        </p:spPr>
        <p:txBody>
          <a:bodyPr wrap="square" rtlCol="0">
            <a:spAutoFit/>
          </a:bodyPr>
          <a:lstStyle/>
          <a:p>
            <a:pPr algn="ctr"/>
            <a:r>
              <a:rPr lang="fr-FR" sz="3600" b="1" dirty="0">
                <a:solidFill>
                  <a:srgbClr val="0072CE"/>
                </a:solidFill>
                <a:latin typeface="Poppins Medium" panose="00000600000000000000" pitchFamily="2" charset="0"/>
                <a:cs typeface="Poppins Medium" panose="00000600000000000000" pitchFamily="2" charset="0"/>
              </a:rPr>
              <a:t>MERCI </a:t>
            </a:r>
            <a:r>
              <a:rPr lang="fr-FR" sz="3600" b="1" dirty="0">
                <a:solidFill>
                  <a:srgbClr val="F07817"/>
                </a:solidFill>
                <a:latin typeface="Poppins Medium" panose="00000600000000000000" pitchFamily="2" charset="0"/>
                <a:cs typeface="Poppins Medium" panose="00000600000000000000" pitchFamily="2" charset="0"/>
              </a:rPr>
              <a:t>DE</a:t>
            </a:r>
            <a:r>
              <a:rPr lang="fr-FR" sz="3600" b="1" dirty="0">
                <a:solidFill>
                  <a:srgbClr val="0072CE"/>
                </a:solidFill>
                <a:latin typeface="Poppins Medium" panose="00000600000000000000" pitchFamily="2" charset="0"/>
                <a:cs typeface="Poppins Medium" panose="00000600000000000000" pitchFamily="2" charset="0"/>
              </a:rPr>
              <a:t> L’ATTENTION</a:t>
            </a:r>
          </a:p>
        </p:txBody>
      </p:sp>
    </p:spTree>
    <p:extLst>
      <p:ext uri="{BB962C8B-B14F-4D97-AF65-F5344CB8AC3E}">
        <p14:creationId xmlns:p14="http://schemas.microsoft.com/office/powerpoint/2010/main" val="2557869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style.rotation</p:attrName>
                                        </p:attrNameLst>
                                      </p:cBhvr>
                                      <p:tavLst>
                                        <p:tav tm="0">
                                          <p:val>
                                            <p:fltVal val="90"/>
                                          </p:val>
                                        </p:tav>
                                        <p:tav tm="100000">
                                          <p:val>
                                            <p:fltVal val="0"/>
                                          </p:val>
                                        </p:tav>
                                      </p:tavLst>
                                    </p:anim>
                                    <p:animEffect transition="in" filter="fade">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BU TYPO">
      <a:majorFont>
        <a:latin typeface="Poppins Medium"/>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29952</TotalTime>
  <Words>1354</Words>
  <Application>Microsoft Office PowerPoint</Application>
  <PresentationFormat>Grand écran</PresentationFormat>
  <Paragraphs>110</Paragraphs>
  <Slides>19</Slides>
  <Notes>0</Notes>
  <HiddenSlides>0</HiddenSlides>
  <MMClips>0</MMClips>
  <ScaleCrop>false</ScaleCrop>
  <HeadingPairs>
    <vt:vector size="6" baseType="variant">
      <vt:variant>
        <vt:lpstr>Polices utilisées</vt:lpstr>
      </vt:variant>
      <vt:variant>
        <vt:i4>9</vt:i4>
      </vt:variant>
      <vt:variant>
        <vt:lpstr>Thème</vt:lpstr>
      </vt:variant>
      <vt:variant>
        <vt:i4>2</vt:i4>
      </vt:variant>
      <vt:variant>
        <vt:lpstr>Titres des diapositives</vt:lpstr>
      </vt:variant>
      <vt:variant>
        <vt:i4>19</vt:i4>
      </vt:variant>
    </vt:vector>
  </HeadingPairs>
  <TitlesOfParts>
    <vt:vector size="30" baseType="lpstr">
      <vt:lpstr>Arial</vt:lpstr>
      <vt:lpstr>Calibri</vt:lpstr>
      <vt:lpstr>Calibri Light</vt:lpstr>
      <vt:lpstr>Garamond</vt:lpstr>
      <vt:lpstr>Poppins</vt:lpstr>
      <vt:lpstr>Poppins </vt:lpstr>
      <vt:lpstr>Poppins Light</vt:lpstr>
      <vt:lpstr>Poppins Medium</vt:lpstr>
      <vt:lpstr>Stencil</vt:lpstr>
      <vt:lpstr>Thème Office</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akoumigornbu@gmail.com</dc:creator>
  <cp:lastModifiedBy>netbyus</cp:lastModifiedBy>
  <cp:revision>164</cp:revision>
  <dcterms:created xsi:type="dcterms:W3CDTF">2024-03-27T15:43:45Z</dcterms:created>
  <dcterms:modified xsi:type="dcterms:W3CDTF">2026-03-02T12:20:38Z</dcterms:modified>
</cp:coreProperties>
</file>