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CA09F-DA9C-AD45-ACCF-34C910799252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29E8-3E74-904A-9CCF-19AA39A5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4" Type="http://schemas.openxmlformats.org/officeDocument/2006/relationships/image" Target="../media/image11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92040" y="0"/>
            <a:ext cx="7299655" cy="6858000"/>
          </a:xfrm>
          <a:prstGeom prst="rect">
            <a:avLst/>
          </a:prstGeom>
          <a:solidFill>
            <a:srgbClr val="D8E1EA"/>
          </a:solidFill>
          <a:ln/>
        </p:spPr>
      </p:sp>
      <p:sp>
        <p:nvSpPr>
          <p:cNvPr id="3" name="Shape 1"/>
          <p:cNvSpPr/>
          <p:nvPr/>
        </p:nvSpPr>
        <p:spPr>
          <a:xfrm>
            <a:off x="4160520" y="-365760"/>
            <a:ext cx="1737360" cy="7589520"/>
          </a:xfrm>
          <a:prstGeom prst="parallelogram">
            <a:avLst/>
          </a:prstGeom>
          <a:solidFill>
            <a:srgbClr val="D8E1EA"/>
          </a:solidFill>
          <a:ln/>
        </p:spPr>
      </p:sp>
      <p:sp>
        <p:nvSpPr>
          <p:cNvPr id="4" name="Text 2"/>
          <p:cNvSpPr/>
          <p:nvPr/>
        </p:nvSpPr>
        <p:spPr>
          <a:xfrm>
            <a:off x="8259775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i="1" kern="0" spc="100" dirty="0">
                <a:solidFill>
                  <a:srgbClr val="0B3F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577840" y="960120"/>
            <a:ext cx="6156655" cy="5394960"/>
          </a:xfrm>
          <a:prstGeom prst="rect">
            <a:avLst/>
          </a:prstGeom>
          <a:solidFill>
            <a:srgbClr val="E4EAF2"/>
          </a:solidFill>
          <a:ln w="15875">
            <a:solidFill>
              <a:srgbClr val="B9CFE8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8345272" y="3127248"/>
            <a:ext cx="621792" cy="621792"/>
          </a:xfrm>
          <a:prstGeom prst="ellipse">
            <a:avLst/>
          </a:prstGeom>
          <a:solidFill>
            <a:srgbClr val="8CA6C4">
              <a:alpha val="40000"/>
            </a:srgbClr>
          </a:solidFill>
          <a:ln/>
        </p:spPr>
      </p:sp>
      <p:pic>
        <p:nvPicPr>
          <p:cNvPr id="7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136" y="3200400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852160" y="3794760"/>
            <a:ext cx="560801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des équipes / bureaux NetByUs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10" name="Shape 7"/>
          <p:cNvSpPr/>
          <p:nvPr/>
        </p:nvSpPr>
        <p:spPr>
          <a:xfrm>
            <a:off x="3429000" y="-365760"/>
            <a:ext cx="1554480" cy="7589520"/>
          </a:xfrm>
          <a:prstGeom prst="parallelogram">
            <a:avLst/>
          </a:prstGeom>
          <a:solidFill>
            <a:srgbClr val="0B3F70"/>
          </a:solidFill>
          <a:ln/>
        </p:spPr>
      </p:sp>
      <p:sp>
        <p:nvSpPr>
          <p:cNvPr id="11" name="Shape 8"/>
          <p:cNvSpPr/>
          <p:nvPr/>
        </p:nvSpPr>
        <p:spPr>
          <a:xfrm>
            <a:off x="502920" y="50292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3816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24712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435608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1234440"/>
            <a:ext cx="502920" cy="0"/>
          </a:xfrm>
          <a:prstGeom prst="line">
            <a:avLst/>
          </a:prstGeom>
          <a:noFill/>
          <a:ln w="19050">
            <a:solidFill>
              <a:srgbClr val="6E93C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234440" y="1508760"/>
            <a:ext cx="502920" cy="0"/>
          </a:xfrm>
          <a:prstGeom prst="line">
            <a:avLst/>
          </a:prstGeom>
          <a:noFill/>
          <a:ln w="19050">
            <a:solidFill>
              <a:srgbClr val="6E93C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1783080"/>
            <a:ext cx="1188720" cy="0"/>
          </a:xfrm>
          <a:prstGeom prst="line">
            <a:avLst/>
          </a:prstGeom>
          <a:noFill/>
          <a:ln w="19050">
            <a:solidFill>
              <a:srgbClr val="6E93C0"/>
            </a:solidFill>
            <a:prstDash val="solid"/>
          </a:ln>
        </p:spPr>
      </p:sp>
      <p:pic>
        <p:nvPicPr>
          <p:cNvPr id="18" name="Image 1" descr="/home/claude/work/NBU_LOGO_NEW_WHITE_2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63240"/>
            <a:ext cx="3429000" cy="714453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502920" y="3886200"/>
            <a:ext cx="2377440" cy="0"/>
          </a:xfrm>
          <a:prstGeom prst="line">
            <a:avLst/>
          </a:prstGeom>
          <a:noFill/>
          <a:ln w="28575">
            <a:solidFill>
              <a:srgbClr val="F07817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57200" y="4023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d'entreprise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502920" y="621792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13816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1124712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1435608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E9EDF2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685800"/>
            <a:ext cx="5486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44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SOMMAIRE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02920" y="2331720"/>
            <a:ext cx="5577840" cy="370332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72491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5603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 ?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68680" y="327355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310896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domaines d'expertise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68680" y="382219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6576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approche méthodologique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68680" y="437083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2062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Assistance à Maîtrise d'Ouvrage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68680" y="491947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47548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réalisations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68680" y="5468112"/>
            <a:ext cx="91440" cy="91440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6" name="Text 14"/>
          <p:cNvSpPr/>
          <p:nvPr/>
        </p:nvSpPr>
        <p:spPr>
          <a:xfrm>
            <a:off x="1097280" y="5303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coordonnées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6537960" y="548640"/>
            <a:ext cx="5196535" cy="5760720"/>
          </a:xfrm>
          <a:prstGeom prst="rect">
            <a:avLst/>
          </a:prstGeom>
          <a:solidFill>
            <a:srgbClr val="E4EAF2"/>
          </a:solidFill>
          <a:ln w="15875">
            <a:solidFill>
              <a:srgbClr val="B9CFE8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8825332" y="2898648"/>
            <a:ext cx="621792" cy="621792"/>
          </a:xfrm>
          <a:prstGeom prst="ellipse">
            <a:avLst/>
          </a:prstGeom>
          <a:solidFill>
            <a:srgbClr val="8CA6C4">
              <a:alpha val="40000"/>
            </a:srgbClr>
          </a:solidFill>
          <a:ln/>
        </p:spPr>
      </p:sp>
      <p:pic>
        <p:nvPicPr>
          <p:cNvPr id="19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196" y="2971800"/>
            <a:ext cx="512064" cy="51206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812280" y="3566160"/>
            <a:ext cx="464789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d'équipe en réunion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02920" y="626364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13816" y="626364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124712" y="626364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435608" y="626364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0A3760"/>
          </a:solidFill>
          <a:ln w="15875">
            <a:solidFill>
              <a:srgbClr val="3E6693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2249424" y="2898648"/>
            <a:ext cx="621792" cy="621792"/>
          </a:xfrm>
          <a:prstGeom prst="ellipse">
            <a:avLst/>
          </a:prstGeom>
          <a:solidFill>
            <a:srgbClr val="FFFFFF">
              <a:alpha val="0"/>
            </a:srgbClr>
          </a:solidFill>
          <a:ln/>
        </p:spPr>
      </p:sp>
      <p:pic>
        <p:nvPicPr>
          <p:cNvPr id="4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288" y="2971800"/>
            <a:ext cx="512064" cy="5120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356616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de l'équipe #NoWahalaTeam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120640" y="0"/>
            <a:ext cx="7071055" cy="685800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7" name="Shape 4"/>
          <p:cNvSpPr/>
          <p:nvPr/>
        </p:nvSpPr>
        <p:spPr>
          <a:xfrm>
            <a:off x="10317175" y="50292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628071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938967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249863" y="502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577840" y="777240"/>
            <a:ext cx="5943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34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</a:t>
            </a:r>
            <a:endParaRPr lang="en-US" sz="34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34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SOMMES-NOUS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5577840" y="233172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DCE7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Fondée au Bénin en 2017, </a:t>
            </a:r>
            <a:r>
              <a:rPr lang="en-US" sz="1350" dirty="0">
                <a:solidFill>
                  <a:srgbClr val="DCE7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est une Entreprise de Services du Numérique (ESN) spécialisée dans la conception et le déploiement de solutions digitales innovantes, pour le B2B comme pour le B2C.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577840" y="3840480"/>
            <a:ext cx="5852160" cy="0"/>
          </a:xfrm>
          <a:prstGeom prst="line">
            <a:avLst/>
          </a:prstGeom>
          <a:noFill/>
          <a:ln w="12700">
            <a:solidFill>
              <a:srgbClr val="3E669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577840" y="411480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F078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2017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0" y="411480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7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 de fondation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5577840" y="4773168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F078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772400" y="4773168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7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 : Bénin, Togo, Cameroun, France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577840" y="5431536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078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B2B &amp; B2C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7772400" y="5431536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7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Marchés adressés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 flipV="1">
            <a:off x="10271455" y="0"/>
            <a:ext cx="1920240" cy="192024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394960"/>
            <a:ext cx="1463040" cy="146304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60120"/>
            <a:ext cx="3383280" cy="77724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9" name="Shape 7"/>
          <p:cNvSpPr/>
          <p:nvPr/>
        </p:nvSpPr>
        <p:spPr>
          <a:xfrm>
            <a:off x="8808415" y="960120"/>
            <a:ext cx="3383280" cy="77724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777240"/>
            <a:ext cx="1219169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NOS DOMAINES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1371600" y="2057400"/>
            <a:ext cx="94484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3F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expertises complémentaires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828800" y="2450592"/>
            <a:ext cx="853409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intervient principalement dans trois domaines, du développement logiciel à l'infrastructure cloud, pour accompagner la transformation digitale de ses clients.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46608" y="333756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Développement de</a:t>
            </a:r>
            <a:endParaRPr lang="en-US" sz="15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solutions logicielles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46608" y="420624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0B3F70"/>
          </a:solidFill>
          <a:ln/>
        </p:spPr>
      </p:sp>
      <p:pic>
        <p:nvPicPr>
          <p:cNvPr id="15" name="Image 0" descr="/home/claude/work/badges/cod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768" y="4370832"/>
            <a:ext cx="640080" cy="6400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975208" y="50749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E4EA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web, mobiles et logiciels métiers sur mesure, sécurisés et évolutifs.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495648" y="333756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Consulting &amp;</a:t>
            </a:r>
            <a:endParaRPr lang="en-US" sz="15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Conseil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495648" y="420624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0B3F70"/>
          </a:solidFill>
          <a:ln/>
        </p:spPr>
      </p:sp>
      <p:pic>
        <p:nvPicPr>
          <p:cNvPr id="19" name="Image 1" descr="/home/claude/work/badges/users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808" y="4370832"/>
            <a:ext cx="640080" cy="64008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724248" y="50749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E4EA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IT, gestion de projet et transformation digitale au service de vos ambitions.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8244688" y="333756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Infrastructure Cloud &amp;</a:t>
            </a:r>
            <a:endParaRPr lang="en-US" sz="15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5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Services Managés</a:t>
            </a:r>
            <a:endParaRPr lang="en-US" sz="1550" dirty="0"/>
          </a:p>
        </p:txBody>
      </p:sp>
      <p:sp>
        <p:nvSpPr>
          <p:cNvPr id="22" name="Shape 18"/>
          <p:cNvSpPr/>
          <p:nvPr/>
        </p:nvSpPr>
        <p:spPr>
          <a:xfrm>
            <a:off x="8244688" y="420624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0B3F70"/>
          </a:solidFill>
          <a:ln/>
        </p:spPr>
      </p:sp>
      <p:pic>
        <p:nvPicPr>
          <p:cNvPr id="23" name="Image 2" descr="/home/claude/work/badges/cloud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848" y="4370832"/>
            <a:ext cx="640080" cy="64008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473288" y="50749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E4EA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Conception, déploiement et administration d'infrastructures fiables et sécurisées.</a:t>
            </a:r>
            <a:endParaRPr lang="en-US" sz="1050" dirty="0"/>
          </a:p>
        </p:txBody>
      </p:sp>
      <p:sp>
        <p:nvSpPr>
          <p:cNvPr id="25" name="Text 20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3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 flipV="1">
            <a:off x="10637215" y="0"/>
            <a:ext cx="1554480" cy="1554480"/>
          </a:xfrm>
          <a:prstGeom prst="rtTriangle">
            <a:avLst/>
          </a:prstGeom>
          <a:solidFill>
            <a:srgbClr val="0A3760"/>
          </a:solidFill>
          <a:ln/>
        </p:spPr>
      </p:sp>
      <p:sp>
        <p:nvSpPr>
          <p:cNvPr id="7" name="Shape 5"/>
          <p:cNvSpPr/>
          <p:nvPr/>
        </p:nvSpPr>
        <p:spPr>
          <a:xfrm>
            <a:off x="8354873" y="411480"/>
            <a:ext cx="1139342" cy="384048"/>
          </a:xfrm>
          <a:prstGeom prst="roundRect">
            <a:avLst>
              <a:gd name="adj" fmla="val 50000"/>
            </a:avLst>
          </a:prstGeom>
          <a:solidFill>
            <a:srgbClr val="0A3760"/>
          </a:solidFill>
          <a:ln/>
        </p:spPr>
      </p:sp>
      <p:sp>
        <p:nvSpPr>
          <p:cNvPr id="8" name="Text 6"/>
          <p:cNvSpPr/>
          <p:nvPr/>
        </p:nvSpPr>
        <p:spPr>
          <a:xfrm>
            <a:off x="8354873" y="411480"/>
            <a:ext cx="113934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PRINCE2®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9622231" y="411480"/>
            <a:ext cx="969264" cy="384048"/>
          </a:xfrm>
          <a:prstGeom prst="roundRect">
            <a:avLst>
              <a:gd name="adj" fmla="val 50000"/>
            </a:avLst>
          </a:prstGeom>
          <a:solidFill>
            <a:srgbClr val="0A3760"/>
          </a:solidFill>
          <a:ln/>
        </p:spPr>
      </p:sp>
      <p:sp>
        <p:nvSpPr>
          <p:cNvPr id="10" name="Text 8"/>
          <p:cNvSpPr/>
          <p:nvPr/>
        </p:nvSpPr>
        <p:spPr>
          <a:xfrm>
            <a:off x="9622231" y="411480"/>
            <a:ext cx="96926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ITIL®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0719511" y="411480"/>
            <a:ext cx="969264" cy="384048"/>
          </a:xfrm>
          <a:prstGeom prst="roundRect">
            <a:avLst>
              <a:gd name="adj" fmla="val 50000"/>
            </a:avLst>
          </a:prstGeom>
          <a:solidFill>
            <a:srgbClr val="0A3760"/>
          </a:solidFill>
          <a:ln/>
        </p:spPr>
      </p:sp>
      <p:sp>
        <p:nvSpPr>
          <p:cNvPr id="12" name="Text 10"/>
          <p:cNvSpPr/>
          <p:nvPr/>
        </p:nvSpPr>
        <p:spPr>
          <a:xfrm>
            <a:off x="10719511" y="411480"/>
            <a:ext cx="96926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312768" y="1965960"/>
            <a:ext cx="3566160" cy="3566160"/>
          </a:xfrm>
          <a:prstGeom prst="ellipse">
            <a:avLst/>
          </a:prstGeom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12768" y="3154680"/>
            <a:ext cx="3566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APPROCHE</a:t>
            </a:r>
            <a:endParaRPr lang="en-US" sz="30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360°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>
            <a:off x="548640" y="2331720"/>
            <a:ext cx="278892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24688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Cadrage &amp; Pilotage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8803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Recueil des besoins, planning, jalons et suivi d'avancement transparent.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854135" y="4160520"/>
            <a:ext cx="278892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9082735" y="4297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Qualité &amp; Déploiement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082735" y="47091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 qualité, recette fonctionnelle et mise en production sécurisée.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566160" y="59893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AFC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expertise permet d'accompagner nos clients à 360°, du cadrage du besoin jusqu'à la mise en production.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 flipV="1">
            <a:off x="10637215" y="0"/>
            <a:ext cx="1554480" cy="155448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13716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13716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70432" y="13716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81328" y="13716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457200"/>
            <a:ext cx="7772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27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ÉTAPES CLÉS DE</a:t>
            </a:r>
            <a:endParaRPr lang="en-US" sz="27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7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NOTRE MÉTHODOLOGIE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1188720" y="3749040"/>
            <a:ext cx="9814255" cy="0"/>
          </a:xfrm>
          <a:prstGeom prst="line">
            <a:avLst/>
          </a:prstGeom>
          <a:noFill/>
          <a:ln w="25400">
            <a:solidFill>
              <a:srgbClr val="16202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06424" y="3666744"/>
            <a:ext cx="164592" cy="164592"/>
          </a:xfrm>
          <a:prstGeom prst="ellipse">
            <a:avLst/>
          </a:prstGeom>
          <a:solidFill>
            <a:srgbClr val="0B3F70"/>
          </a:solidFill>
          <a:ln/>
        </p:spPr>
      </p:sp>
      <p:sp>
        <p:nvSpPr>
          <p:cNvPr id="10" name="Shape 8"/>
          <p:cNvSpPr/>
          <p:nvPr/>
        </p:nvSpPr>
        <p:spPr>
          <a:xfrm>
            <a:off x="205740" y="1691640"/>
            <a:ext cx="1965960" cy="1737360"/>
          </a:xfrm>
          <a:prstGeom prst="roundRect">
            <a:avLst>
              <a:gd name="adj" fmla="val 5263"/>
            </a:avLst>
          </a:prstGeom>
          <a:solidFill>
            <a:srgbClr val="0B3F70"/>
          </a:solidFill>
          <a:ln/>
        </p:spPr>
      </p:sp>
      <p:sp>
        <p:nvSpPr>
          <p:cNvPr id="11" name="Text 9"/>
          <p:cNvSpPr/>
          <p:nvPr/>
        </p:nvSpPr>
        <p:spPr>
          <a:xfrm>
            <a:off x="342900" y="1856232"/>
            <a:ext cx="16916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Cadrage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70332" y="2404872"/>
            <a:ext cx="16367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Comprendre le contexte, les contraintes et les objectifs réels du projet.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68680" y="34564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662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559988" y="3666744"/>
            <a:ext cx="164592" cy="164592"/>
          </a:xfrm>
          <a:prstGeom prst="ellipse">
            <a:avLst/>
          </a:prstGeom>
          <a:solidFill>
            <a:srgbClr val="0B3F70"/>
          </a:solidFill>
          <a:ln/>
        </p:spPr>
      </p:sp>
      <p:sp>
        <p:nvSpPr>
          <p:cNvPr id="15" name="Shape 13"/>
          <p:cNvSpPr/>
          <p:nvPr/>
        </p:nvSpPr>
        <p:spPr>
          <a:xfrm>
            <a:off x="2659304" y="4069080"/>
            <a:ext cx="19659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96464" y="4233672"/>
            <a:ext cx="16916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Pilotage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2823896" y="4782312"/>
            <a:ext cx="16367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Établir un plan d'action réaliste avec des jalons et un suivi transparent.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3322244" y="34564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662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013552" y="3666744"/>
            <a:ext cx="164592" cy="164592"/>
          </a:xfrm>
          <a:prstGeom prst="ellipse">
            <a:avLst/>
          </a:prstGeom>
          <a:solidFill>
            <a:srgbClr val="0B3F70"/>
          </a:solidFill>
          <a:ln/>
        </p:spPr>
      </p:sp>
      <p:sp>
        <p:nvSpPr>
          <p:cNvPr id="20" name="Shape 18"/>
          <p:cNvSpPr/>
          <p:nvPr/>
        </p:nvSpPr>
        <p:spPr>
          <a:xfrm>
            <a:off x="5112868" y="1691640"/>
            <a:ext cx="1965960" cy="1737360"/>
          </a:xfrm>
          <a:prstGeom prst="roundRect">
            <a:avLst>
              <a:gd name="adj" fmla="val 5263"/>
            </a:avLst>
          </a:prstGeom>
          <a:solidFill>
            <a:srgbClr val="0B3F70"/>
          </a:solidFill>
          <a:ln/>
        </p:spPr>
      </p:sp>
      <p:sp>
        <p:nvSpPr>
          <p:cNvPr id="21" name="Text 19"/>
          <p:cNvSpPr/>
          <p:nvPr/>
        </p:nvSpPr>
        <p:spPr>
          <a:xfrm>
            <a:off x="5250028" y="1856232"/>
            <a:ext cx="16916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Contrôle qualité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277460" y="2404872"/>
            <a:ext cx="16367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 fonctionnelle, tests d'intégration et validation des livrables.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775808" y="34564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662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467115" y="3666744"/>
            <a:ext cx="164592" cy="164592"/>
          </a:xfrm>
          <a:prstGeom prst="ellipse">
            <a:avLst/>
          </a:prstGeom>
          <a:solidFill>
            <a:srgbClr val="0B3F70"/>
          </a:solidFill>
          <a:ln/>
        </p:spPr>
      </p:sp>
      <p:sp>
        <p:nvSpPr>
          <p:cNvPr id="25" name="Shape 23"/>
          <p:cNvSpPr/>
          <p:nvPr/>
        </p:nvSpPr>
        <p:spPr>
          <a:xfrm>
            <a:off x="7566431" y="4069080"/>
            <a:ext cx="19659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703591" y="4233672"/>
            <a:ext cx="16916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Mise en production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7731023" y="4782312"/>
            <a:ext cx="16367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Déployer avec rigueur en maintenant la qualité et la sécurité.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229371" y="34564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662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920679" y="3666744"/>
            <a:ext cx="164592" cy="164592"/>
          </a:xfrm>
          <a:prstGeom prst="ellipse">
            <a:avLst/>
          </a:prstGeom>
          <a:solidFill>
            <a:srgbClr val="0B3F70"/>
          </a:solidFill>
          <a:ln/>
        </p:spPr>
      </p:sp>
      <p:sp>
        <p:nvSpPr>
          <p:cNvPr id="30" name="Shape 28"/>
          <p:cNvSpPr/>
          <p:nvPr/>
        </p:nvSpPr>
        <p:spPr>
          <a:xfrm>
            <a:off x="10019995" y="1691640"/>
            <a:ext cx="1965960" cy="1737360"/>
          </a:xfrm>
          <a:prstGeom prst="roundRect">
            <a:avLst>
              <a:gd name="adj" fmla="val 5263"/>
            </a:avLst>
          </a:prstGeom>
          <a:solidFill>
            <a:srgbClr val="0B3F70"/>
          </a:solidFill>
          <a:ln/>
        </p:spPr>
      </p:sp>
      <p:sp>
        <p:nvSpPr>
          <p:cNvPr id="31" name="Text 29"/>
          <p:cNvSpPr/>
          <p:nvPr/>
        </p:nvSpPr>
        <p:spPr>
          <a:xfrm>
            <a:off x="10157155" y="1856232"/>
            <a:ext cx="16916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Accompagnement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184587" y="2404872"/>
            <a:ext cx="16367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Conduite du changement, formation et amélioration continue.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10682935" y="345643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6626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 flipV="1">
            <a:off x="10454335" y="0"/>
            <a:ext cx="1737360" cy="173736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00"/>
            <a:ext cx="1371600" cy="137160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3200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42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AMOA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b="1" i="1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d'Ouvrage &amp;</a:t>
            </a:r>
            <a:endParaRPr lang="en-US" sz="12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50" b="1" i="1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Assistance à Maîtrise d'Ouvrage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402836" y="914400"/>
            <a:ext cx="109728" cy="109728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7" name="Shape 5"/>
          <p:cNvSpPr/>
          <p:nvPr/>
        </p:nvSpPr>
        <p:spPr>
          <a:xfrm>
            <a:off x="3063240" y="1668780"/>
            <a:ext cx="2788920" cy="1965960"/>
          </a:xfrm>
          <a:prstGeom prst="roundRect">
            <a:avLst>
              <a:gd name="adj" fmla="val 4651"/>
            </a:avLst>
          </a:prstGeom>
          <a:solidFill>
            <a:srgbClr val="0B3F70"/>
          </a:solidFill>
          <a:ln/>
        </p:spPr>
      </p:sp>
      <p:sp>
        <p:nvSpPr>
          <p:cNvPr id="8" name="Shape 6"/>
          <p:cNvSpPr/>
          <p:nvPr/>
        </p:nvSpPr>
        <p:spPr>
          <a:xfrm>
            <a:off x="4023360" y="1234440"/>
            <a:ext cx="868680" cy="868680"/>
          </a:xfrm>
          <a:prstGeom prst="ellipse">
            <a:avLst/>
          </a:prstGeom>
          <a:solidFill>
            <a:srgbClr val="F07817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9" name="Image 0" descr="/home/claude/work/badges/clipboard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244" y="1449324"/>
            <a:ext cx="438912" cy="4389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227832" y="1924812"/>
            <a:ext cx="24597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Cadrage et pilotage</a:t>
            </a:r>
            <a:endParaRPr lang="en-US" sz="13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fonctionnel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264408" y="2628900"/>
            <a:ext cx="238658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Recueil des besoins métiers et pilotage des demandes d'évolution.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7328916" y="2148840"/>
            <a:ext cx="109728" cy="109728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3" name="Shape 10"/>
          <p:cNvSpPr/>
          <p:nvPr/>
        </p:nvSpPr>
        <p:spPr>
          <a:xfrm>
            <a:off x="5989320" y="2903220"/>
            <a:ext cx="2788920" cy="1965960"/>
          </a:xfrm>
          <a:prstGeom prst="roundRect">
            <a:avLst>
              <a:gd name="adj" fmla="val 4651"/>
            </a:avLst>
          </a:prstGeom>
          <a:solidFill>
            <a:srgbClr val="0B3F70"/>
          </a:solidFill>
          <a:ln/>
        </p:spPr>
      </p:sp>
      <p:sp>
        <p:nvSpPr>
          <p:cNvPr id="14" name="Shape 11"/>
          <p:cNvSpPr/>
          <p:nvPr/>
        </p:nvSpPr>
        <p:spPr>
          <a:xfrm>
            <a:off x="6949440" y="2468880"/>
            <a:ext cx="868680" cy="868680"/>
          </a:xfrm>
          <a:prstGeom prst="ellipse">
            <a:avLst/>
          </a:prstGeom>
          <a:solidFill>
            <a:srgbClr val="F07817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15" name="Image 1" descr="/home/claude/work/badges/gears_r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324" y="2683764"/>
            <a:ext cx="438912" cy="43891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153912" y="3159252"/>
            <a:ext cx="24597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Automatisation des</a:t>
            </a:r>
            <a:endParaRPr lang="en-US" sz="13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processus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190488" y="3863340"/>
            <a:ext cx="238658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Vérification des règles de gestion et des workflows de validation.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402836" y="3383280"/>
            <a:ext cx="109728" cy="109728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9" name="Shape 15"/>
          <p:cNvSpPr/>
          <p:nvPr/>
        </p:nvSpPr>
        <p:spPr>
          <a:xfrm>
            <a:off x="3063240" y="4137660"/>
            <a:ext cx="2788920" cy="1965960"/>
          </a:xfrm>
          <a:prstGeom prst="roundRect">
            <a:avLst>
              <a:gd name="adj" fmla="val 4651"/>
            </a:avLst>
          </a:prstGeom>
          <a:solidFill>
            <a:srgbClr val="0B3F70"/>
          </a:solidFill>
          <a:ln/>
        </p:spPr>
      </p:sp>
      <p:sp>
        <p:nvSpPr>
          <p:cNvPr id="20" name="Shape 16"/>
          <p:cNvSpPr/>
          <p:nvPr/>
        </p:nvSpPr>
        <p:spPr>
          <a:xfrm>
            <a:off x="4023360" y="3703320"/>
            <a:ext cx="868680" cy="868680"/>
          </a:xfrm>
          <a:prstGeom prst="ellipse">
            <a:avLst/>
          </a:prstGeom>
          <a:solidFill>
            <a:srgbClr val="F07817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21" name="Image 2" descr="/home/claude/work/badges/checkcircle_r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244" y="3918204"/>
            <a:ext cx="438912" cy="4389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227832" y="4393692"/>
            <a:ext cx="24597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Qualité, recette et</a:t>
            </a:r>
            <a:endParaRPr lang="en-US" sz="13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3264408" y="5097780"/>
            <a:ext cx="238658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 des tests et pilotage de la recette fonctionnelle.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10254996" y="3383280"/>
            <a:ext cx="109728" cy="109728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25" name="Shape 20"/>
          <p:cNvSpPr/>
          <p:nvPr/>
        </p:nvSpPr>
        <p:spPr>
          <a:xfrm>
            <a:off x="8915400" y="4137660"/>
            <a:ext cx="2788920" cy="1965960"/>
          </a:xfrm>
          <a:prstGeom prst="roundRect">
            <a:avLst>
              <a:gd name="adj" fmla="val 4651"/>
            </a:avLst>
          </a:prstGeom>
          <a:solidFill>
            <a:srgbClr val="0B3F70"/>
          </a:solidFill>
          <a:ln/>
        </p:spPr>
      </p:sp>
      <p:sp>
        <p:nvSpPr>
          <p:cNvPr id="26" name="Shape 21"/>
          <p:cNvSpPr/>
          <p:nvPr/>
        </p:nvSpPr>
        <p:spPr>
          <a:xfrm>
            <a:off x="9875520" y="3703320"/>
            <a:ext cx="868680" cy="868680"/>
          </a:xfrm>
          <a:prstGeom prst="ellipse">
            <a:avLst/>
          </a:prstGeom>
          <a:solidFill>
            <a:srgbClr val="F07817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27" name="Image 3" descr="/home/claude/work/badges/rocket_r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404" y="3918204"/>
            <a:ext cx="438912" cy="43891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079992" y="4393692"/>
            <a:ext cx="245973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Accompagnement et</a:t>
            </a:r>
            <a:endParaRPr lang="en-US" sz="13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déploiement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9116568" y="5097780"/>
            <a:ext cx="238658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Conduite du changement et suivi post-déploiement.</a:t>
            </a:r>
            <a:endParaRPr lang="en-US" sz="950" dirty="0"/>
          </a:p>
        </p:txBody>
      </p:sp>
      <p:sp>
        <p:nvSpPr>
          <p:cNvPr id="30" name="Shape 24"/>
          <p:cNvSpPr/>
          <p:nvPr/>
        </p:nvSpPr>
        <p:spPr>
          <a:xfrm>
            <a:off x="10317175" y="621792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10628071" y="621792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10938967" y="621792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11249863" y="621792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2344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kern="0" spc="10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RÉALISATIONS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554480"/>
            <a:ext cx="50292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ECU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gestion financière personnelle,</a:t>
            </a: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simplifiée.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66928" y="3867912"/>
            <a:ext cx="82296" cy="82296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70332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des budgets et des dépenses au quotidien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66928" y="4489704"/>
            <a:ext cx="82296" cy="82296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4325112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 l'épargne et des dettes en toute clarté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66928" y="5111496"/>
            <a:ext cx="82296" cy="82296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4946904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globale du patrimoine, pour une meilleure maîtrise financière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0" y="0"/>
            <a:ext cx="6522415" cy="685800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502920"/>
            <a:ext cx="5562295" cy="5852160"/>
          </a:xfrm>
          <a:prstGeom prst="rect">
            <a:avLst/>
          </a:prstGeom>
          <a:solidFill>
            <a:srgbClr val="0A3760"/>
          </a:solidFill>
          <a:ln w="15875">
            <a:solidFill>
              <a:srgbClr val="3E6693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8596732" y="2898648"/>
            <a:ext cx="621792" cy="621792"/>
          </a:xfrm>
          <a:prstGeom prst="ellipse">
            <a:avLst/>
          </a:prstGeom>
          <a:solidFill>
            <a:srgbClr val="FFFFFF">
              <a:alpha val="0"/>
            </a:srgbClr>
          </a:solidFill>
          <a:ln/>
        </p:spPr>
      </p:sp>
      <p:pic>
        <p:nvPicPr>
          <p:cNvPr id="18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596" y="2971800"/>
            <a:ext cx="512064" cy="51206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6400800" y="3566160"/>
            <a:ext cx="50136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d'écran de l'application ECU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317175" y="621792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628071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0938967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1249863" y="621792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 flipV="1">
            <a:off x="10728655" y="0"/>
            <a:ext cx="1463040" cy="146304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777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i="1" kern="0" spc="10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RÉALISATIONS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02920" y="105156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 BY+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48640" y="169164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écosystème modulaire pour digitaliser, centraliser et automatiser l'ensemble des processus métiers d'une entreprise.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286000"/>
            <a:ext cx="3456432" cy="1965960"/>
          </a:xfrm>
          <a:prstGeom prst="rect">
            <a:avLst/>
          </a:prstGeom>
          <a:solidFill>
            <a:srgbClr val="0B3F70"/>
          </a:solidFill>
          <a:ln/>
        </p:spPr>
      </p:sp>
      <p:pic>
        <p:nvPicPr>
          <p:cNvPr id="11" name="Image 0" descr="/home/claude/work/badges/ticket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" y="2487168"/>
            <a:ext cx="438912" cy="4389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325880" y="246888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EVENT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68096" y="306324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Inscriptions, billetterie et gestion des accès événementiels.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261104" y="2286000"/>
            <a:ext cx="3456432" cy="1965960"/>
          </a:xfrm>
          <a:prstGeom prst="rect">
            <a:avLst/>
          </a:prstGeom>
          <a:solidFill>
            <a:srgbClr val="0B3F70"/>
          </a:solidFill>
          <a:ln/>
        </p:spPr>
      </p:sp>
      <p:pic>
        <p:nvPicPr>
          <p:cNvPr id="15" name="Image 1" descr="/home/claude/work/badges/cart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2487168"/>
            <a:ext cx="438912" cy="43891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038344" y="246888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SHOP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4480560" y="306324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Commerce, point de vente et suivi d'activité en temps réel.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973568" y="2286000"/>
            <a:ext cx="3456432" cy="1965960"/>
          </a:xfrm>
          <a:prstGeom prst="rect">
            <a:avLst/>
          </a:prstGeom>
          <a:solidFill>
            <a:srgbClr val="0B3F70"/>
          </a:solidFill>
          <a:ln/>
        </p:spPr>
      </p:sp>
      <p:pic>
        <p:nvPicPr>
          <p:cNvPr id="19" name="Image 2" descr="/home/claude/work/badges/lock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024" y="2487168"/>
            <a:ext cx="438912" cy="43891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750808" y="246888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ACCESS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193024" y="306324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et contrôle d'accès matériel, web et mobile.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548640" y="4480560"/>
            <a:ext cx="345643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</p:spPr>
      </p:sp>
      <p:pic>
        <p:nvPicPr>
          <p:cNvPr id="23" name="Image 3" descr="/home/claude/work/badges/layers_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96" y="4681728"/>
            <a:ext cx="438912" cy="4389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325880" y="466344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ERP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68096" y="525780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tout-en-un pour piloter les processus métiers.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261104" y="4480560"/>
            <a:ext cx="345643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</p:spPr>
      </p:sp>
      <p:pic>
        <p:nvPicPr>
          <p:cNvPr id="27" name="Image 4" descr="/home/claude/work/badges/handshake_oran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0560" y="4681728"/>
            <a:ext cx="438912" cy="43891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038344" y="466344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CRM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4480560" y="525780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commerciale et relation client, du contact à la facture.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7973568" y="4480560"/>
            <a:ext cx="345643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</p:spPr>
      </p:sp>
      <p:pic>
        <p:nvPicPr>
          <p:cNvPr id="31" name="Image 5" descr="/home/claude/work/badges/filecontract_oran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3024" y="4681728"/>
            <a:ext cx="438912" cy="43891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750808" y="4663440"/>
            <a:ext cx="2496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BY+ NOTAIRE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8193024" y="525780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dédiée aux études notariales et au suivi post-acte.</a:t>
            </a:r>
            <a:endParaRPr lang="en-US" sz="1000" dirty="0"/>
          </a:p>
        </p:txBody>
      </p:sp>
      <p:sp>
        <p:nvSpPr>
          <p:cNvPr id="34" name="Text 26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 flipV="1">
            <a:off x="10637215" y="0"/>
            <a:ext cx="1554480" cy="155448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669280"/>
            <a:ext cx="1188720" cy="1188720"/>
          </a:xfrm>
          <a:prstGeom prst="rtTriangle">
            <a:avLst/>
          </a:prstGeom>
          <a:solidFill>
            <a:srgbClr val="0B3F70"/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0B3F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14400"/>
            <a:ext cx="3017520" cy="73152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9" name="Shape 7"/>
          <p:cNvSpPr/>
          <p:nvPr/>
        </p:nvSpPr>
        <p:spPr>
          <a:xfrm>
            <a:off x="9174175" y="914400"/>
            <a:ext cx="3017520" cy="731520"/>
          </a:xfrm>
          <a:prstGeom prst="rect">
            <a:avLst/>
          </a:prstGeom>
          <a:solidFill>
            <a:srgbClr val="0B3F70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749808"/>
            <a:ext cx="1219169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ILS NOUS FONT CONFIANCE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46608" y="2331720"/>
            <a:ext cx="3200400" cy="1417320"/>
          </a:xfrm>
          <a:prstGeom prst="rect">
            <a:avLst/>
          </a:prstGeom>
          <a:solidFill>
            <a:srgbClr val="E4EAF2"/>
          </a:solidFill>
          <a:ln w="15875">
            <a:solidFill>
              <a:srgbClr val="B9CFE8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035912" y="2510028"/>
            <a:ext cx="621792" cy="621792"/>
          </a:xfrm>
          <a:prstGeom prst="ellipse">
            <a:avLst/>
          </a:prstGeom>
          <a:solidFill>
            <a:srgbClr val="8CA6C4">
              <a:alpha val="40000"/>
            </a:srgbClr>
          </a:solidFill>
          <a:ln/>
        </p:spPr>
      </p:sp>
      <p:pic>
        <p:nvPicPr>
          <p:cNvPr id="13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76" y="2583180"/>
            <a:ext cx="512064" cy="51206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20928" y="31775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Doehler Afrique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6608" y="39319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WAF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46608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Doehler Afrique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1295248" y="47548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0B3F70"/>
          </a:solidFill>
          <a:ln/>
        </p:spPr>
      </p:sp>
      <p:sp>
        <p:nvSpPr>
          <p:cNvPr id="18" name="Text 15"/>
          <p:cNvSpPr/>
          <p:nvPr/>
        </p:nvSpPr>
        <p:spPr>
          <a:xfrm>
            <a:off x="1295248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Basé sur BY+ ACCESS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495648" y="2331720"/>
            <a:ext cx="3200400" cy="1417320"/>
          </a:xfrm>
          <a:prstGeom prst="rect">
            <a:avLst/>
          </a:prstGeom>
          <a:solidFill>
            <a:srgbClr val="E4EAF2"/>
          </a:solidFill>
          <a:ln w="15875">
            <a:solidFill>
              <a:srgbClr val="B9CFE8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5784952" y="2510028"/>
            <a:ext cx="621792" cy="621792"/>
          </a:xfrm>
          <a:prstGeom prst="ellipse">
            <a:avLst/>
          </a:prstGeom>
          <a:solidFill>
            <a:srgbClr val="8CA6C4">
              <a:alpha val="40000"/>
            </a:srgbClr>
          </a:solidFill>
          <a:ln/>
        </p:spPr>
      </p:sp>
      <p:pic>
        <p:nvPicPr>
          <p:cNvPr id="21" name="Image 1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816" y="2583180"/>
            <a:ext cx="512064" cy="512064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4769968" y="31775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SDP Groupe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4495648" y="39319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SDP CONNECT</a:t>
            </a:r>
            <a:endParaRPr lang="en-US" sz="1700" dirty="0"/>
          </a:p>
        </p:txBody>
      </p:sp>
      <p:sp>
        <p:nvSpPr>
          <p:cNvPr id="24" name="Text 20"/>
          <p:cNvSpPr/>
          <p:nvPr/>
        </p:nvSpPr>
        <p:spPr>
          <a:xfrm>
            <a:off x="4495648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Groupe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5044288" y="47548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0B3F70"/>
          </a:solidFill>
          <a:ln/>
        </p:spPr>
      </p:sp>
      <p:sp>
        <p:nvSpPr>
          <p:cNvPr id="26" name="Text 22"/>
          <p:cNvSpPr/>
          <p:nvPr/>
        </p:nvSpPr>
        <p:spPr>
          <a:xfrm>
            <a:off x="5044288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Basé sur BY+ ERP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8244688" y="2331720"/>
            <a:ext cx="3200400" cy="1417320"/>
          </a:xfrm>
          <a:prstGeom prst="rect">
            <a:avLst/>
          </a:prstGeom>
          <a:solidFill>
            <a:srgbClr val="E4EAF2"/>
          </a:solidFill>
          <a:ln w="15875">
            <a:solidFill>
              <a:srgbClr val="B9CFE8"/>
            </a:solidFill>
            <a:prstDash val="dash"/>
          </a:ln>
        </p:spPr>
      </p:sp>
      <p:sp>
        <p:nvSpPr>
          <p:cNvPr id="28" name="Shape 24"/>
          <p:cNvSpPr/>
          <p:nvPr/>
        </p:nvSpPr>
        <p:spPr>
          <a:xfrm>
            <a:off x="9533992" y="2510028"/>
            <a:ext cx="621792" cy="621792"/>
          </a:xfrm>
          <a:prstGeom prst="ellipse">
            <a:avLst/>
          </a:prstGeom>
          <a:solidFill>
            <a:srgbClr val="8CA6C4">
              <a:alpha val="40000"/>
            </a:srgbClr>
          </a:solidFill>
          <a:ln/>
        </p:spPr>
      </p:sp>
      <p:pic>
        <p:nvPicPr>
          <p:cNvPr id="29" name="Image 2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856" y="2583180"/>
            <a:ext cx="512064" cy="512064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8519008" y="31775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à insérer :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672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Cabinet Notarial ADYK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8244688" y="393192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i="1" dirty="0">
                <a:solidFill>
                  <a:srgbClr val="0B3F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ADYK</a:t>
            </a:r>
            <a:endParaRPr lang="en-US" sz="1700" dirty="0"/>
          </a:p>
        </p:txBody>
      </p:sp>
      <p:sp>
        <p:nvSpPr>
          <p:cNvPr id="32" name="Text 27"/>
          <p:cNvSpPr/>
          <p:nvPr/>
        </p:nvSpPr>
        <p:spPr>
          <a:xfrm>
            <a:off x="8244688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Cabinet Notarial ADYK</a:t>
            </a:r>
            <a:endParaRPr lang="en-US" sz="1150" dirty="0"/>
          </a:p>
        </p:txBody>
      </p:sp>
      <p:sp>
        <p:nvSpPr>
          <p:cNvPr id="33" name="Shape 28"/>
          <p:cNvSpPr/>
          <p:nvPr/>
        </p:nvSpPr>
        <p:spPr>
          <a:xfrm>
            <a:off x="8793328" y="47548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0B3F70"/>
          </a:solidFill>
          <a:ln/>
        </p:spPr>
      </p:sp>
      <p:sp>
        <p:nvSpPr>
          <p:cNvPr id="34" name="Text 29"/>
          <p:cNvSpPr/>
          <p:nvPr/>
        </p:nvSpPr>
        <p:spPr>
          <a:xfrm>
            <a:off x="8793328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Basé sur BY+ NOTAIRE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3F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146304"/>
          </a:xfrm>
          <a:prstGeom prst="ellipse">
            <a:avLst/>
          </a:prstGeom>
          <a:ln w="19050">
            <a:solidFill>
              <a:srgbClr val="F078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13816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4712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35608" y="457200"/>
            <a:ext cx="146304" cy="146304"/>
          </a:xfrm>
          <a:prstGeom prst="ellipse">
            <a:avLst/>
          </a:prstGeom>
          <a:ln w="1905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82935" y="5029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" name="Shape 5"/>
          <p:cNvSpPr/>
          <p:nvPr/>
        </p:nvSpPr>
        <p:spPr>
          <a:xfrm>
            <a:off x="10829239" y="5029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8" name="Shape 6"/>
          <p:cNvSpPr/>
          <p:nvPr/>
        </p:nvSpPr>
        <p:spPr>
          <a:xfrm>
            <a:off x="10975543" y="5029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9" name="Shape 7"/>
          <p:cNvSpPr/>
          <p:nvPr/>
        </p:nvSpPr>
        <p:spPr>
          <a:xfrm>
            <a:off x="11121847" y="5029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0" name="Shape 8"/>
          <p:cNvSpPr/>
          <p:nvPr/>
        </p:nvSpPr>
        <p:spPr>
          <a:xfrm>
            <a:off x="11268151" y="5029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1" name="Shape 9"/>
          <p:cNvSpPr/>
          <p:nvPr/>
        </p:nvSpPr>
        <p:spPr>
          <a:xfrm>
            <a:off x="10682935" y="6492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2" name="Shape 10"/>
          <p:cNvSpPr/>
          <p:nvPr/>
        </p:nvSpPr>
        <p:spPr>
          <a:xfrm>
            <a:off x="10829239" y="6492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3" name="Shape 11"/>
          <p:cNvSpPr/>
          <p:nvPr/>
        </p:nvSpPr>
        <p:spPr>
          <a:xfrm>
            <a:off x="10975543" y="6492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4" name="Shape 12"/>
          <p:cNvSpPr/>
          <p:nvPr/>
        </p:nvSpPr>
        <p:spPr>
          <a:xfrm>
            <a:off x="11121847" y="6492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5" name="Shape 13"/>
          <p:cNvSpPr/>
          <p:nvPr/>
        </p:nvSpPr>
        <p:spPr>
          <a:xfrm>
            <a:off x="11268151" y="6492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6" name="Shape 14"/>
          <p:cNvSpPr/>
          <p:nvPr/>
        </p:nvSpPr>
        <p:spPr>
          <a:xfrm>
            <a:off x="10682935" y="7955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7" name="Shape 15"/>
          <p:cNvSpPr/>
          <p:nvPr/>
        </p:nvSpPr>
        <p:spPr>
          <a:xfrm>
            <a:off x="10829239" y="7955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8" name="Shape 16"/>
          <p:cNvSpPr/>
          <p:nvPr/>
        </p:nvSpPr>
        <p:spPr>
          <a:xfrm>
            <a:off x="10975543" y="7955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19" name="Shape 17"/>
          <p:cNvSpPr/>
          <p:nvPr/>
        </p:nvSpPr>
        <p:spPr>
          <a:xfrm>
            <a:off x="11121847" y="7955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0" name="Shape 18"/>
          <p:cNvSpPr/>
          <p:nvPr/>
        </p:nvSpPr>
        <p:spPr>
          <a:xfrm>
            <a:off x="11268151" y="7955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1" name="Shape 19"/>
          <p:cNvSpPr/>
          <p:nvPr/>
        </p:nvSpPr>
        <p:spPr>
          <a:xfrm>
            <a:off x="10682935" y="9418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2" name="Shape 20"/>
          <p:cNvSpPr/>
          <p:nvPr/>
        </p:nvSpPr>
        <p:spPr>
          <a:xfrm>
            <a:off x="10829239" y="9418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3" name="Shape 21"/>
          <p:cNvSpPr/>
          <p:nvPr/>
        </p:nvSpPr>
        <p:spPr>
          <a:xfrm>
            <a:off x="10975543" y="9418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4" name="Shape 22"/>
          <p:cNvSpPr/>
          <p:nvPr/>
        </p:nvSpPr>
        <p:spPr>
          <a:xfrm>
            <a:off x="11121847" y="9418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5" name="Shape 23"/>
          <p:cNvSpPr/>
          <p:nvPr/>
        </p:nvSpPr>
        <p:spPr>
          <a:xfrm>
            <a:off x="11268151" y="9418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6" name="Shape 24"/>
          <p:cNvSpPr/>
          <p:nvPr/>
        </p:nvSpPr>
        <p:spPr>
          <a:xfrm>
            <a:off x="10682935" y="10881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7" name="Shape 25"/>
          <p:cNvSpPr/>
          <p:nvPr/>
        </p:nvSpPr>
        <p:spPr>
          <a:xfrm>
            <a:off x="10829239" y="10881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8" name="Shape 26"/>
          <p:cNvSpPr/>
          <p:nvPr/>
        </p:nvSpPr>
        <p:spPr>
          <a:xfrm>
            <a:off x="10975543" y="10881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21847" y="10881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0" name="Shape 28"/>
          <p:cNvSpPr/>
          <p:nvPr/>
        </p:nvSpPr>
        <p:spPr>
          <a:xfrm>
            <a:off x="11268151" y="10881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1" name="Shape 29"/>
          <p:cNvSpPr/>
          <p:nvPr/>
        </p:nvSpPr>
        <p:spPr>
          <a:xfrm>
            <a:off x="10682935" y="12344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2" name="Shape 30"/>
          <p:cNvSpPr/>
          <p:nvPr/>
        </p:nvSpPr>
        <p:spPr>
          <a:xfrm>
            <a:off x="10829239" y="12344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3" name="Shape 31"/>
          <p:cNvSpPr/>
          <p:nvPr/>
        </p:nvSpPr>
        <p:spPr>
          <a:xfrm>
            <a:off x="10975543" y="12344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4" name="Shape 32"/>
          <p:cNvSpPr/>
          <p:nvPr/>
        </p:nvSpPr>
        <p:spPr>
          <a:xfrm>
            <a:off x="11121847" y="12344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5" name="Shape 33"/>
          <p:cNvSpPr/>
          <p:nvPr/>
        </p:nvSpPr>
        <p:spPr>
          <a:xfrm>
            <a:off x="11268151" y="12344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6" name="Shape 34"/>
          <p:cNvSpPr/>
          <p:nvPr/>
        </p:nvSpPr>
        <p:spPr>
          <a:xfrm>
            <a:off x="10682935" y="13807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7" name="Shape 35"/>
          <p:cNvSpPr/>
          <p:nvPr/>
        </p:nvSpPr>
        <p:spPr>
          <a:xfrm>
            <a:off x="10829239" y="13807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8" name="Shape 36"/>
          <p:cNvSpPr/>
          <p:nvPr/>
        </p:nvSpPr>
        <p:spPr>
          <a:xfrm>
            <a:off x="10975543" y="13807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39" name="Shape 37"/>
          <p:cNvSpPr/>
          <p:nvPr/>
        </p:nvSpPr>
        <p:spPr>
          <a:xfrm>
            <a:off x="11121847" y="13807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0" name="Shape 38"/>
          <p:cNvSpPr/>
          <p:nvPr/>
        </p:nvSpPr>
        <p:spPr>
          <a:xfrm>
            <a:off x="11268151" y="13807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1" name="Shape 39"/>
          <p:cNvSpPr/>
          <p:nvPr/>
        </p:nvSpPr>
        <p:spPr>
          <a:xfrm>
            <a:off x="502920" y="55321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2" name="Shape 40"/>
          <p:cNvSpPr/>
          <p:nvPr/>
        </p:nvSpPr>
        <p:spPr>
          <a:xfrm>
            <a:off x="649224" y="55321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3" name="Shape 41"/>
          <p:cNvSpPr/>
          <p:nvPr/>
        </p:nvSpPr>
        <p:spPr>
          <a:xfrm>
            <a:off x="795528" y="55321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4" name="Shape 42"/>
          <p:cNvSpPr/>
          <p:nvPr/>
        </p:nvSpPr>
        <p:spPr>
          <a:xfrm>
            <a:off x="941832" y="55321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5" name="Shape 43"/>
          <p:cNvSpPr/>
          <p:nvPr/>
        </p:nvSpPr>
        <p:spPr>
          <a:xfrm>
            <a:off x="1088136" y="553212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6" name="Shape 44"/>
          <p:cNvSpPr/>
          <p:nvPr/>
        </p:nvSpPr>
        <p:spPr>
          <a:xfrm>
            <a:off x="502920" y="56784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7" name="Shape 45"/>
          <p:cNvSpPr/>
          <p:nvPr/>
        </p:nvSpPr>
        <p:spPr>
          <a:xfrm>
            <a:off x="649224" y="56784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8" name="Shape 46"/>
          <p:cNvSpPr/>
          <p:nvPr/>
        </p:nvSpPr>
        <p:spPr>
          <a:xfrm>
            <a:off x="795528" y="56784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49" name="Shape 47"/>
          <p:cNvSpPr/>
          <p:nvPr/>
        </p:nvSpPr>
        <p:spPr>
          <a:xfrm>
            <a:off x="941832" y="56784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0" name="Shape 48"/>
          <p:cNvSpPr/>
          <p:nvPr/>
        </p:nvSpPr>
        <p:spPr>
          <a:xfrm>
            <a:off x="1088136" y="567842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1" name="Shape 49"/>
          <p:cNvSpPr/>
          <p:nvPr/>
        </p:nvSpPr>
        <p:spPr>
          <a:xfrm>
            <a:off x="502920" y="58247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2" name="Shape 50"/>
          <p:cNvSpPr/>
          <p:nvPr/>
        </p:nvSpPr>
        <p:spPr>
          <a:xfrm>
            <a:off x="649224" y="58247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3" name="Shape 51"/>
          <p:cNvSpPr/>
          <p:nvPr/>
        </p:nvSpPr>
        <p:spPr>
          <a:xfrm>
            <a:off x="795528" y="58247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4" name="Shape 52"/>
          <p:cNvSpPr/>
          <p:nvPr/>
        </p:nvSpPr>
        <p:spPr>
          <a:xfrm>
            <a:off x="941832" y="58247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5" name="Shape 53"/>
          <p:cNvSpPr/>
          <p:nvPr/>
        </p:nvSpPr>
        <p:spPr>
          <a:xfrm>
            <a:off x="1088136" y="5824728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6" name="Shape 54"/>
          <p:cNvSpPr/>
          <p:nvPr/>
        </p:nvSpPr>
        <p:spPr>
          <a:xfrm>
            <a:off x="502920" y="59710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7" name="Shape 55"/>
          <p:cNvSpPr/>
          <p:nvPr/>
        </p:nvSpPr>
        <p:spPr>
          <a:xfrm>
            <a:off x="649224" y="59710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8" name="Shape 56"/>
          <p:cNvSpPr/>
          <p:nvPr/>
        </p:nvSpPr>
        <p:spPr>
          <a:xfrm>
            <a:off x="795528" y="59710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59" name="Shape 57"/>
          <p:cNvSpPr/>
          <p:nvPr/>
        </p:nvSpPr>
        <p:spPr>
          <a:xfrm>
            <a:off x="941832" y="59710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0" name="Shape 58"/>
          <p:cNvSpPr/>
          <p:nvPr/>
        </p:nvSpPr>
        <p:spPr>
          <a:xfrm>
            <a:off x="1088136" y="5971032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1" name="Shape 59"/>
          <p:cNvSpPr/>
          <p:nvPr/>
        </p:nvSpPr>
        <p:spPr>
          <a:xfrm>
            <a:off x="502920" y="61173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2" name="Shape 60"/>
          <p:cNvSpPr/>
          <p:nvPr/>
        </p:nvSpPr>
        <p:spPr>
          <a:xfrm>
            <a:off x="649224" y="61173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3" name="Shape 61"/>
          <p:cNvSpPr/>
          <p:nvPr/>
        </p:nvSpPr>
        <p:spPr>
          <a:xfrm>
            <a:off x="795528" y="61173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4" name="Shape 62"/>
          <p:cNvSpPr/>
          <p:nvPr/>
        </p:nvSpPr>
        <p:spPr>
          <a:xfrm>
            <a:off x="941832" y="61173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5" name="Shape 63"/>
          <p:cNvSpPr/>
          <p:nvPr/>
        </p:nvSpPr>
        <p:spPr>
          <a:xfrm>
            <a:off x="1088136" y="6117336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6" name="Shape 64"/>
          <p:cNvSpPr/>
          <p:nvPr/>
        </p:nvSpPr>
        <p:spPr>
          <a:xfrm>
            <a:off x="502920" y="62636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7" name="Shape 65"/>
          <p:cNvSpPr/>
          <p:nvPr/>
        </p:nvSpPr>
        <p:spPr>
          <a:xfrm>
            <a:off x="649224" y="62636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8" name="Shape 66"/>
          <p:cNvSpPr/>
          <p:nvPr/>
        </p:nvSpPr>
        <p:spPr>
          <a:xfrm>
            <a:off x="795528" y="62636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69" name="Shape 67"/>
          <p:cNvSpPr/>
          <p:nvPr/>
        </p:nvSpPr>
        <p:spPr>
          <a:xfrm>
            <a:off x="941832" y="62636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0" name="Shape 68"/>
          <p:cNvSpPr/>
          <p:nvPr/>
        </p:nvSpPr>
        <p:spPr>
          <a:xfrm>
            <a:off x="1088136" y="6263640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1" name="Shape 69"/>
          <p:cNvSpPr/>
          <p:nvPr/>
        </p:nvSpPr>
        <p:spPr>
          <a:xfrm>
            <a:off x="502920" y="64099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2" name="Shape 70"/>
          <p:cNvSpPr/>
          <p:nvPr/>
        </p:nvSpPr>
        <p:spPr>
          <a:xfrm>
            <a:off x="649224" y="64099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3" name="Shape 71"/>
          <p:cNvSpPr/>
          <p:nvPr/>
        </p:nvSpPr>
        <p:spPr>
          <a:xfrm>
            <a:off x="795528" y="64099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4" name="Shape 72"/>
          <p:cNvSpPr/>
          <p:nvPr/>
        </p:nvSpPr>
        <p:spPr>
          <a:xfrm>
            <a:off x="941832" y="64099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5" name="Shape 73"/>
          <p:cNvSpPr/>
          <p:nvPr/>
        </p:nvSpPr>
        <p:spPr>
          <a:xfrm>
            <a:off x="1088136" y="6409944"/>
            <a:ext cx="41148" cy="41148"/>
          </a:xfrm>
          <a:prstGeom prst="ellipse">
            <a:avLst/>
          </a:prstGeom>
          <a:solidFill>
            <a:srgbClr val="3E6693"/>
          </a:solidFill>
          <a:ln/>
        </p:spPr>
      </p:sp>
      <p:sp>
        <p:nvSpPr>
          <p:cNvPr id="76" name="Shape 74"/>
          <p:cNvSpPr/>
          <p:nvPr/>
        </p:nvSpPr>
        <p:spPr>
          <a:xfrm>
            <a:off x="502920" y="1417320"/>
            <a:ext cx="11185855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457200" y="1600200"/>
            <a:ext cx="64008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8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MERCI</a:t>
            </a:r>
            <a:endParaRPr lang="en-US" sz="6800" dirty="0"/>
          </a:p>
        </p:txBody>
      </p:sp>
      <p:sp>
        <p:nvSpPr>
          <p:cNvPr id="78" name="Text 76"/>
          <p:cNvSpPr/>
          <p:nvPr/>
        </p:nvSpPr>
        <p:spPr>
          <a:xfrm>
            <a:off x="502920" y="333756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7D9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Discutons de votre projet.</a:t>
            </a:r>
            <a:endParaRPr lang="en-US" sz="1700" dirty="0"/>
          </a:p>
        </p:txBody>
      </p:sp>
      <p:sp>
        <p:nvSpPr>
          <p:cNvPr id="79" name="Shape 77"/>
          <p:cNvSpPr/>
          <p:nvPr/>
        </p:nvSpPr>
        <p:spPr>
          <a:xfrm>
            <a:off x="502920" y="4160520"/>
            <a:ext cx="11185855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7223760" y="1600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300" dirty="0"/>
          </a:p>
        </p:txBody>
      </p:sp>
      <p:pic>
        <p:nvPicPr>
          <p:cNvPr id="81" name="Image 0" descr="/home/claude/work/badges/link_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2148840"/>
            <a:ext cx="402336" cy="402336"/>
          </a:xfrm>
          <a:prstGeom prst="rect">
            <a:avLst/>
          </a:prstGeom>
        </p:spPr>
      </p:pic>
      <p:sp>
        <p:nvSpPr>
          <p:cNvPr id="82" name="Text 79"/>
          <p:cNvSpPr/>
          <p:nvPr/>
        </p:nvSpPr>
        <p:spPr>
          <a:xfrm>
            <a:off x="7772400" y="2148840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netbyus.com</a:t>
            </a:r>
            <a:endParaRPr lang="en-US" sz="1350" dirty="0"/>
          </a:p>
        </p:txBody>
      </p:sp>
      <p:pic>
        <p:nvPicPr>
          <p:cNvPr id="83" name="Image 1" descr="/home/claude/work/badges/envelope_r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2715768"/>
            <a:ext cx="402336" cy="402336"/>
          </a:xfrm>
          <a:prstGeom prst="rect">
            <a:avLst/>
          </a:prstGeom>
        </p:spPr>
      </p:pic>
      <p:sp>
        <p:nvSpPr>
          <p:cNvPr id="84" name="Text 80"/>
          <p:cNvSpPr/>
          <p:nvPr/>
        </p:nvSpPr>
        <p:spPr>
          <a:xfrm>
            <a:off x="7772400" y="2715768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contact@netbyus.com</a:t>
            </a:r>
            <a:endParaRPr lang="en-US" sz="1350" dirty="0"/>
          </a:p>
        </p:txBody>
      </p:sp>
      <p:pic>
        <p:nvPicPr>
          <p:cNvPr id="85" name="Image 2" descr="/home/claude/work/badges/phone_r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3282696"/>
            <a:ext cx="402336" cy="402336"/>
          </a:xfrm>
          <a:prstGeom prst="rect">
            <a:avLst/>
          </a:prstGeom>
        </p:spPr>
      </p:pic>
      <p:sp>
        <p:nvSpPr>
          <p:cNvPr id="86" name="Text 81"/>
          <p:cNvSpPr/>
          <p:nvPr/>
        </p:nvSpPr>
        <p:spPr>
          <a:xfrm>
            <a:off x="7772400" y="3282696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+229 01 55 01 83 63</a:t>
            </a:r>
            <a:endParaRPr lang="en-US" sz="1350" dirty="0"/>
          </a:p>
        </p:txBody>
      </p:sp>
      <p:pic>
        <p:nvPicPr>
          <p:cNvPr id="87" name="Image 3" descr="/home/claude/work/badges/phone_r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3849624"/>
            <a:ext cx="402336" cy="402336"/>
          </a:xfrm>
          <a:prstGeom prst="rect">
            <a:avLst/>
          </a:prstGeom>
        </p:spPr>
      </p:pic>
      <p:sp>
        <p:nvSpPr>
          <p:cNvPr id="88" name="Text 82"/>
          <p:cNvSpPr/>
          <p:nvPr/>
        </p:nvSpPr>
        <p:spPr>
          <a:xfrm>
            <a:off x="7772400" y="3849624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+228 98 85 25 25</a:t>
            </a:r>
            <a:endParaRPr lang="en-US" sz="1350" dirty="0"/>
          </a:p>
        </p:txBody>
      </p:sp>
      <p:pic>
        <p:nvPicPr>
          <p:cNvPr id="89" name="Image 4" descr="/home/claude/work/NBU_LOGO_NEW_WHITE_2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5989320"/>
            <a:ext cx="2651760" cy="552510"/>
          </a:xfrm>
          <a:prstGeom prst="rect">
            <a:avLst/>
          </a:prstGeom>
        </p:spPr>
      </p:pic>
      <p:sp>
        <p:nvSpPr>
          <p:cNvPr id="90" name="Text 83"/>
          <p:cNvSpPr/>
          <p:nvPr/>
        </p:nvSpPr>
        <p:spPr>
          <a:xfrm>
            <a:off x="8138160" y="62179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8FB1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Rejoignez la #NoWahalaTeam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Grace Fanta KOUNOU</cp:lastModifiedBy>
  <cp:revision>2</cp:revision>
  <dcterms:created xsi:type="dcterms:W3CDTF">2026-08-05T07:55:06Z</dcterms:created>
  <dcterms:modified xsi:type="dcterms:W3CDTF">2026-08-05T10:10:24Z</dcterms:modified>
</cp:coreProperties>
</file>