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image" Target="../media/image-4-2.png"/><Relationship Id="rId7" Type="http://schemas.openxmlformats.org/officeDocument/2006/relationships/image" Target="../media/image-4-7.png"/><Relationship Id="rId8" Type="http://schemas.openxmlformats.org/officeDocument/2006/relationships/image" Target="../media/image-4-2.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1.png"/><Relationship Id="rId4" Type="http://schemas.openxmlformats.org/officeDocument/2006/relationships/image" Target="../media/image-8-4.png"/><Relationship Id="rId5" Type="http://schemas.openxmlformats.org/officeDocument/2006/relationships/image" Target="../media/image-8-1.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4276"/>
        </a:solidFill>
      </p:bgPr>
    </p:bg>
    <p:spTree>
      <p:nvGrpSpPr>
        <p:cNvPr id="1" name=""/>
        <p:cNvGrpSpPr/>
        <p:nvPr/>
      </p:nvGrpSpPr>
      <p:grpSpPr>
        <a:xfrm>
          <a:off x="0" y="0"/>
          <a:ext cx="0" cy="0"/>
          <a:chOff x="0" y="0"/>
          <a:chExt cx="0" cy="0"/>
        </a:xfrm>
      </p:grpSpPr>
      <p:sp>
        <p:nvSpPr>
          <p:cNvPr id="2" name="Shape 0"/>
          <p:cNvSpPr/>
          <p:nvPr/>
        </p:nvSpPr>
        <p:spPr>
          <a:xfrm>
            <a:off x="8961120" y="-2377440"/>
            <a:ext cx="5943600" cy="5943600"/>
          </a:xfrm>
          <a:prstGeom prst="ellipse">
            <a:avLst/>
          </a:prstGeom>
          <a:solidFill>
            <a:srgbClr val="F07817">
              <a:alpha val="12000"/>
            </a:srgbClr>
          </a:solidFill>
          <a:ln/>
        </p:spPr>
      </p:sp>
      <p:sp>
        <p:nvSpPr>
          <p:cNvPr id="3" name="Shape 1"/>
          <p:cNvSpPr/>
          <p:nvPr/>
        </p:nvSpPr>
        <p:spPr>
          <a:xfrm>
            <a:off x="-2377440" y="3840480"/>
            <a:ext cx="5943600" cy="5943600"/>
          </a:xfrm>
          <a:prstGeom prst="ellipse">
            <a:avLst/>
          </a:prstGeom>
          <a:solidFill>
            <a:srgbClr val="0072CE">
              <a:alpha val="15000"/>
            </a:srgbClr>
          </a:solidFill>
          <a:ln/>
        </p:spPr>
      </p:sp>
      <p:pic>
        <p:nvPicPr>
          <p:cNvPr id="4" name="Image 0" descr="/home/claude/work/by_log_white_2x.png">    </p:cNvPr>
          <p:cNvPicPr>
            <a:picLocks noChangeAspect="1"/>
          </p:cNvPicPr>
          <p:nvPr/>
        </p:nvPicPr>
        <p:blipFill>
          <a:blip r:embed="rId1">
            <a:alphaModFix amt="10000"/>
          </a:blip>
          <a:stretch>
            <a:fillRect/>
          </a:stretch>
        </p:blipFill>
        <p:spPr>
          <a:xfrm>
            <a:off x="9646920" y="3566160"/>
            <a:ext cx="3291840" cy="2062333"/>
          </a:xfrm>
          <a:prstGeom prst="rect">
            <a:avLst/>
          </a:prstGeom>
        </p:spPr>
      </p:pic>
      <p:sp>
        <p:nvSpPr>
          <p:cNvPr id="5" name="Shape 2"/>
          <p:cNvSpPr/>
          <p:nvPr/>
        </p:nvSpPr>
        <p:spPr>
          <a:xfrm>
            <a:off x="822960" y="2331720"/>
            <a:ext cx="146304" cy="146304"/>
          </a:xfrm>
          <a:prstGeom prst="rect">
            <a:avLst/>
          </a:prstGeom>
          <a:solidFill>
            <a:srgbClr val="F07817"/>
          </a:solidFill>
          <a:ln/>
        </p:spPr>
      </p:sp>
      <p:sp>
        <p:nvSpPr>
          <p:cNvPr id="6" name="Text 3"/>
          <p:cNvSpPr/>
          <p:nvPr/>
        </p:nvSpPr>
        <p:spPr>
          <a:xfrm>
            <a:off x="1060704" y="2249424"/>
            <a:ext cx="6400800" cy="320040"/>
          </a:xfrm>
          <a:prstGeom prst="rect">
            <a:avLst/>
          </a:prstGeom>
          <a:noFill/>
          <a:ln/>
        </p:spPr>
        <p:txBody>
          <a:bodyPr wrap="square" rtlCol="0" anchor="ctr"/>
          <a:lstStyle/>
          <a:p>
            <a:pPr indent="0" marL="0">
              <a:buNone/>
            </a:pPr>
            <a:r>
              <a:rPr lang="en-US" sz="1300" b="1" spc="300" kern="0" dirty="0">
                <a:solidFill>
                  <a:srgbClr val="F07817"/>
                </a:solidFill>
                <a:latin typeface="Calibri" pitchFamily="34" charset="0"/>
                <a:ea typeface="Calibri" pitchFamily="34" charset="-122"/>
                <a:cs typeface="Calibri" pitchFamily="34" charset="-120"/>
              </a:rPr>
              <a:t>ENTREPRISE DE SERVICES NUMÉRIQUES</a:t>
            </a:r>
            <a:endParaRPr lang="en-US" sz="1300" dirty="0"/>
          </a:p>
        </p:txBody>
      </p:sp>
      <p:pic>
        <p:nvPicPr>
          <p:cNvPr id="7" name="Image 1" descr="/home/claude/work/NBU_LOGO_NEW_WHITE_2x.png">    </p:cNvPr>
          <p:cNvPicPr>
            <a:picLocks noChangeAspect="1"/>
          </p:cNvPicPr>
          <p:nvPr/>
        </p:nvPicPr>
        <p:blipFill>
          <a:blip r:embed="rId2"/>
          <a:stretch>
            <a:fillRect/>
          </a:stretch>
        </p:blipFill>
        <p:spPr>
          <a:xfrm>
            <a:off x="804672" y="2651760"/>
            <a:ext cx="4754880" cy="990707"/>
          </a:xfrm>
          <a:prstGeom prst="rect">
            <a:avLst/>
          </a:prstGeom>
        </p:spPr>
      </p:pic>
      <p:sp>
        <p:nvSpPr>
          <p:cNvPr id="8" name="Text 4"/>
          <p:cNvSpPr/>
          <p:nvPr/>
        </p:nvSpPr>
        <p:spPr>
          <a:xfrm>
            <a:off x="822960" y="3703320"/>
            <a:ext cx="7772400" cy="640080"/>
          </a:xfrm>
          <a:prstGeom prst="rect">
            <a:avLst/>
          </a:prstGeom>
          <a:noFill/>
          <a:ln/>
        </p:spPr>
        <p:txBody>
          <a:bodyPr wrap="square" rtlCol="0" anchor="ctr"/>
          <a:lstStyle/>
          <a:p>
            <a:pPr indent="0" marL="0">
              <a:buNone/>
            </a:pPr>
            <a:r>
              <a:rPr lang="en-US" sz="3000" b="1" dirty="0">
                <a:solidFill>
                  <a:srgbClr val="FFFFFF"/>
                </a:solidFill>
                <a:latin typeface="Poppins" pitchFamily="34" charset="0"/>
                <a:ea typeface="Poppins" pitchFamily="34" charset="-122"/>
                <a:cs typeface="Poppins" pitchFamily="34" charset="-120"/>
              </a:rPr>
              <a:t>Présentation d'entreprise</a:t>
            </a:r>
            <a:endParaRPr lang="en-US" sz="3000" dirty="0"/>
          </a:p>
        </p:txBody>
      </p:sp>
      <p:sp>
        <p:nvSpPr>
          <p:cNvPr id="9" name="Text 5"/>
          <p:cNvSpPr/>
          <p:nvPr/>
        </p:nvSpPr>
        <p:spPr>
          <a:xfrm>
            <a:off x="822960" y="4251960"/>
            <a:ext cx="7315200" cy="411480"/>
          </a:xfrm>
          <a:prstGeom prst="rect">
            <a:avLst/>
          </a:prstGeom>
          <a:noFill/>
          <a:ln/>
        </p:spPr>
        <p:txBody>
          <a:bodyPr wrap="square" rtlCol="0" anchor="ctr"/>
          <a:lstStyle/>
          <a:p>
            <a:pPr indent="0" marL="0">
              <a:buNone/>
            </a:pPr>
            <a:r>
              <a:rPr lang="en-US" sz="1500" i="1" dirty="0">
                <a:solidFill>
                  <a:srgbClr val="8FC7FF"/>
                </a:solidFill>
                <a:latin typeface="Poppins" pitchFamily="34" charset="0"/>
                <a:ea typeface="Poppins" pitchFamily="34" charset="-122"/>
                <a:cs typeface="Poppins" pitchFamily="34" charset="-120"/>
              </a:rPr>
              <a:t>Let's Grow Together</a:t>
            </a:r>
            <a:endParaRPr lang="en-US" sz="1500" dirty="0"/>
          </a:p>
        </p:txBody>
      </p:sp>
      <p:sp>
        <p:nvSpPr>
          <p:cNvPr id="10" name="Shape 6"/>
          <p:cNvSpPr/>
          <p:nvPr/>
        </p:nvSpPr>
        <p:spPr>
          <a:xfrm>
            <a:off x="822960" y="5806440"/>
            <a:ext cx="932688" cy="384048"/>
          </a:xfrm>
          <a:prstGeom prst="roundRect">
            <a:avLst>
              <a:gd name="adj" fmla="val 50000"/>
            </a:avLst>
          </a:prstGeom>
          <a:solidFill>
            <a:srgbClr val="FFFFFF">
              <a:alpha val="8000"/>
            </a:srgbClr>
          </a:solidFill>
          <a:ln w="12700">
            <a:solidFill>
              <a:srgbClr val="5C88B8"/>
            </a:solidFill>
            <a:prstDash val="solid"/>
          </a:ln>
        </p:spPr>
      </p:sp>
      <p:sp>
        <p:nvSpPr>
          <p:cNvPr id="11" name="Text 7"/>
          <p:cNvSpPr/>
          <p:nvPr/>
        </p:nvSpPr>
        <p:spPr>
          <a:xfrm>
            <a:off x="822960" y="5806440"/>
            <a:ext cx="932688" cy="384048"/>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Bénin</a:t>
            </a:r>
            <a:endParaRPr lang="en-US" sz="1150" dirty="0"/>
          </a:p>
        </p:txBody>
      </p:sp>
      <p:sp>
        <p:nvSpPr>
          <p:cNvPr id="12" name="Shape 8"/>
          <p:cNvSpPr/>
          <p:nvPr/>
        </p:nvSpPr>
        <p:spPr>
          <a:xfrm>
            <a:off x="1920240" y="5806440"/>
            <a:ext cx="822960" cy="384048"/>
          </a:xfrm>
          <a:prstGeom prst="roundRect">
            <a:avLst>
              <a:gd name="adj" fmla="val 50000"/>
            </a:avLst>
          </a:prstGeom>
          <a:solidFill>
            <a:srgbClr val="FFFFFF">
              <a:alpha val="8000"/>
            </a:srgbClr>
          </a:solidFill>
          <a:ln w="12700">
            <a:solidFill>
              <a:srgbClr val="5C88B8"/>
            </a:solidFill>
            <a:prstDash val="solid"/>
          </a:ln>
        </p:spPr>
      </p:sp>
      <p:sp>
        <p:nvSpPr>
          <p:cNvPr id="13" name="Text 9"/>
          <p:cNvSpPr/>
          <p:nvPr/>
        </p:nvSpPr>
        <p:spPr>
          <a:xfrm>
            <a:off x="1920240" y="5806440"/>
            <a:ext cx="822960" cy="384048"/>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Togo</a:t>
            </a:r>
            <a:endParaRPr lang="en-US" sz="1150" dirty="0"/>
          </a:p>
        </p:txBody>
      </p:sp>
      <p:sp>
        <p:nvSpPr>
          <p:cNvPr id="14" name="Shape 10"/>
          <p:cNvSpPr/>
          <p:nvPr/>
        </p:nvSpPr>
        <p:spPr>
          <a:xfrm>
            <a:off x="2907792" y="5806440"/>
            <a:ext cx="1261872" cy="384048"/>
          </a:xfrm>
          <a:prstGeom prst="roundRect">
            <a:avLst>
              <a:gd name="adj" fmla="val 50000"/>
            </a:avLst>
          </a:prstGeom>
          <a:solidFill>
            <a:srgbClr val="FFFFFF">
              <a:alpha val="8000"/>
            </a:srgbClr>
          </a:solidFill>
          <a:ln w="12700">
            <a:solidFill>
              <a:srgbClr val="5C88B8"/>
            </a:solidFill>
            <a:prstDash val="solid"/>
          </a:ln>
        </p:spPr>
      </p:sp>
      <p:sp>
        <p:nvSpPr>
          <p:cNvPr id="15" name="Text 11"/>
          <p:cNvSpPr/>
          <p:nvPr/>
        </p:nvSpPr>
        <p:spPr>
          <a:xfrm>
            <a:off x="2907792" y="5806440"/>
            <a:ext cx="1261872" cy="384048"/>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Cameroun</a:t>
            </a:r>
            <a:endParaRPr lang="en-US" sz="1150" dirty="0"/>
          </a:p>
        </p:txBody>
      </p:sp>
      <p:sp>
        <p:nvSpPr>
          <p:cNvPr id="16" name="Shape 12"/>
          <p:cNvSpPr/>
          <p:nvPr/>
        </p:nvSpPr>
        <p:spPr>
          <a:xfrm>
            <a:off x="4334256" y="5806440"/>
            <a:ext cx="1042416" cy="384048"/>
          </a:xfrm>
          <a:prstGeom prst="roundRect">
            <a:avLst>
              <a:gd name="adj" fmla="val 50000"/>
            </a:avLst>
          </a:prstGeom>
          <a:solidFill>
            <a:srgbClr val="FFFFFF">
              <a:alpha val="8000"/>
            </a:srgbClr>
          </a:solidFill>
          <a:ln w="12700">
            <a:solidFill>
              <a:srgbClr val="5C88B8"/>
            </a:solidFill>
            <a:prstDash val="solid"/>
          </a:ln>
        </p:spPr>
      </p:sp>
      <p:sp>
        <p:nvSpPr>
          <p:cNvPr id="17" name="Text 13"/>
          <p:cNvSpPr/>
          <p:nvPr/>
        </p:nvSpPr>
        <p:spPr>
          <a:xfrm>
            <a:off x="4334256" y="5806440"/>
            <a:ext cx="1042416" cy="384048"/>
          </a:xfrm>
          <a:prstGeom prst="rect">
            <a:avLst/>
          </a:prstGeom>
          <a:noFill/>
          <a:ln/>
        </p:spPr>
        <p:txBody>
          <a:bodyPr wrap="square"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France</a:t>
            </a:r>
            <a:endParaRPr lang="en-US" sz="1150" dirty="0"/>
          </a:p>
        </p:txBody>
      </p:sp>
      <p:sp>
        <p:nvSpPr>
          <p:cNvPr id="18" name="Text 14"/>
          <p:cNvSpPr/>
          <p:nvPr/>
        </p:nvSpPr>
        <p:spPr>
          <a:xfrm>
            <a:off x="10180015" y="5806440"/>
            <a:ext cx="1463040" cy="384048"/>
          </a:xfrm>
          <a:prstGeom prst="rect">
            <a:avLst/>
          </a:prstGeom>
          <a:noFill/>
          <a:ln/>
        </p:spPr>
        <p:txBody>
          <a:bodyPr wrap="square" rtlCol="0" anchor="ctr"/>
          <a:lstStyle/>
          <a:p>
            <a:pPr algn="r" indent="0" marL="0">
              <a:buNone/>
            </a:pPr>
            <a:r>
              <a:rPr lang="en-US" sz="1200" dirty="0">
                <a:solidFill>
                  <a:srgbClr val="7FA6D6"/>
                </a:solidFill>
                <a:latin typeface="Calibri" pitchFamily="34" charset="0"/>
                <a:ea typeface="Calibri" pitchFamily="34" charset="-122"/>
                <a:cs typeface="Calibri" pitchFamily="34" charset="-120"/>
              </a:rPr>
              <a:t>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8FC"/>
        </a:solidFill>
      </p:bgPr>
    </p:bg>
    <p:spTree>
      <p:nvGrpSpPr>
        <p:cNvPr id="1" name=""/>
        <p:cNvGrpSpPr/>
        <p:nvPr/>
      </p:nvGrpSpPr>
      <p:grpSpPr>
        <a:xfrm>
          <a:off x="0" y="0"/>
          <a:ext cx="0" cy="0"/>
          <a:chOff x="0" y="0"/>
          <a:chExt cx="0" cy="0"/>
        </a:xfrm>
      </p:grpSpPr>
      <p:sp>
        <p:nvSpPr>
          <p:cNvPr id="2" name="Shape 0"/>
          <p:cNvSpPr/>
          <p:nvPr/>
        </p:nvSpPr>
        <p:spPr>
          <a:xfrm>
            <a:off x="731520" y="530352"/>
            <a:ext cx="146304" cy="146304"/>
          </a:xfrm>
          <a:prstGeom prst="rect">
            <a:avLst/>
          </a:prstGeom>
          <a:solidFill>
            <a:srgbClr val="F07817"/>
          </a:solidFill>
          <a:ln/>
        </p:spPr>
      </p:sp>
      <p:sp>
        <p:nvSpPr>
          <p:cNvPr id="3" name="Text 1"/>
          <p:cNvSpPr/>
          <p:nvPr/>
        </p:nvSpPr>
        <p:spPr>
          <a:xfrm>
            <a:off x="969264" y="448056"/>
            <a:ext cx="5486400" cy="274320"/>
          </a:xfrm>
          <a:prstGeom prst="rect">
            <a:avLst/>
          </a:prstGeom>
          <a:noFill/>
          <a:ln/>
        </p:spPr>
        <p:txBody>
          <a:bodyPr wrap="square" rtlCol="0" anchor="ctr"/>
          <a:lstStyle/>
          <a:p>
            <a:pPr algn="l" indent="0" marL="0">
              <a:buNone/>
            </a:pPr>
            <a:r>
              <a:rPr lang="en-US" sz="1200" b="1" spc="200" kern="0" dirty="0">
                <a:solidFill>
                  <a:srgbClr val="F07817"/>
                </a:solidFill>
                <a:latin typeface="Calibri" pitchFamily="34" charset="0"/>
                <a:ea typeface="Calibri" pitchFamily="34" charset="-122"/>
                <a:cs typeface="Calibri" pitchFamily="34" charset="-120"/>
              </a:rPr>
              <a:t>QUI SOMMES-NOUS ?</a:t>
            </a:r>
            <a:endParaRPr lang="en-US" sz="1200" dirty="0"/>
          </a:p>
        </p:txBody>
      </p:sp>
      <p:sp>
        <p:nvSpPr>
          <p:cNvPr id="4" name="Text 2"/>
          <p:cNvSpPr/>
          <p:nvPr/>
        </p:nvSpPr>
        <p:spPr>
          <a:xfrm>
            <a:off x="731520" y="749808"/>
            <a:ext cx="8686800" cy="548640"/>
          </a:xfrm>
          <a:prstGeom prst="rect">
            <a:avLst/>
          </a:prstGeom>
          <a:noFill/>
          <a:ln/>
        </p:spPr>
        <p:txBody>
          <a:bodyPr wrap="square" rtlCol="0" anchor="ctr"/>
          <a:lstStyle/>
          <a:p>
            <a:pPr indent="0" marL="0">
              <a:buNone/>
            </a:pPr>
            <a:r>
              <a:rPr lang="en-US" sz="2700" b="1" dirty="0">
                <a:solidFill>
                  <a:srgbClr val="16202E"/>
                </a:solidFill>
                <a:latin typeface="Poppins" pitchFamily="34" charset="0"/>
                <a:ea typeface="Poppins" pitchFamily="34" charset="-122"/>
                <a:cs typeface="Poppins" pitchFamily="34" charset="-120"/>
              </a:rPr>
              <a:t>Une ESN panafricaine, jeune et engagée</a:t>
            </a:r>
            <a:endParaRPr lang="en-US" sz="2700" dirty="0"/>
          </a:p>
        </p:txBody>
      </p:sp>
      <p:sp>
        <p:nvSpPr>
          <p:cNvPr id="5" name="Text 3"/>
          <p:cNvSpPr/>
          <p:nvPr/>
        </p:nvSpPr>
        <p:spPr>
          <a:xfrm>
            <a:off x="731520" y="1600200"/>
            <a:ext cx="5989320" cy="1051560"/>
          </a:xfrm>
          <a:prstGeom prst="rect">
            <a:avLst/>
          </a:prstGeom>
          <a:noFill/>
          <a:ln/>
        </p:spPr>
        <p:txBody>
          <a:bodyPr wrap="square" rtlCol="0" anchor="t"/>
          <a:lstStyle/>
          <a:p>
            <a:pPr indent="0" marL="0">
              <a:lnSpc>
                <a:spcPct val="125000"/>
              </a:lnSpc>
              <a:buNone/>
            </a:pPr>
            <a:r>
              <a:rPr lang="en-US" sz="1400" b="1" dirty="0">
                <a:solidFill>
                  <a:srgbClr val="16202E"/>
                </a:solidFill>
                <a:latin typeface="Calibri" pitchFamily="34" charset="0"/>
                <a:ea typeface="Calibri" pitchFamily="34" charset="-122"/>
                <a:cs typeface="Calibri" pitchFamily="34" charset="-120"/>
              </a:rPr>
              <a:t>Fondée au Bénin en 2017, </a:t>
            </a:r>
            <a:pPr indent="0" marL="0">
              <a:lnSpc>
                <a:spcPct val="125000"/>
              </a:lnSpc>
              <a:buNone/>
            </a:pPr>
            <a:r>
              <a:rPr lang="en-US" sz="1400" dirty="0">
                <a:solidFill>
                  <a:srgbClr val="16202E"/>
                </a:solidFill>
                <a:latin typeface="Calibri" pitchFamily="34" charset="0"/>
                <a:ea typeface="Calibri" pitchFamily="34" charset="-122"/>
                <a:cs typeface="Calibri" pitchFamily="34" charset="-120"/>
              </a:rPr>
              <a:t>NetByUs est une Entreprise de Services du Numérique (ESN) spécialisée dans la conception et le déploiement de solutions digitales innovantes.</a:t>
            </a:r>
            <a:endParaRPr lang="en-US" sz="1400" dirty="0"/>
          </a:p>
        </p:txBody>
      </p:sp>
      <p:sp>
        <p:nvSpPr>
          <p:cNvPr id="6" name="Text 4"/>
          <p:cNvSpPr/>
          <p:nvPr/>
        </p:nvSpPr>
        <p:spPr>
          <a:xfrm>
            <a:off x="731520" y="2697480"/>
            <a:ext cx="5989320" cy="1371600"/>
          </a:xfrm>
          <a:prstGeom prst="rect">
            <a:avLst/>
          </a:prstGeom>
          <a:noFill/>
          <a:ln/>
        </p:spPr>
        <p:txBody>
          <a:bodyPr wrap="square" rtlCol="0" anchor="t"/>
          <a:lstStyle/>
          <a:p>
            <a:pPr indent="0" marL="0">
              <a:lnSpc>
                <a:spcPct val="125000"/>
              </a:lnSpc>
              <a:buNone/>
            </a:pPr>
            <a:r>
              <a:rPr lang="en-US" sz="1400" dirty="0">
                <a:solidFill>
                  <a:srgbClr val="16202E"/>
                </a:solidFill>
                <a:latin typeface="Calibri" pitchFamily="34" charset="0"/>
                <a:ea typeface="Calibri" pitchFamily="34" charset="-122"/>
                <a:cs typeface="Calibri" pitchFamily="34" charset="-120"/>
              </a:rPr>
              <a:t>Nous accompagnons les entreprises (</a:t>
            </a:r>
            <a:pPr indent="0" marL="0">
              <a:lnSpc>
                <a:spcPct val="125000"/>
              </a:lnSpc>
              <a:buNone/>
            </a:pPr>
            <a:r>
              <a:rPr lang="en-US" sz="1400" b="1" dirty="0">
                <a:solidFill>
                  <a:srgbClr val="0072CE"/>
                </a:solidFill>
                <a:latin typeface="Calibri" pitchFamily="34" charset="0"/>
                <a:ea typeface="Calibri" pitchFamily="34" charset="-122"/>
                <a:cs typeface="Calibri" pitchFamily="34" charset="-120"/>
              </a:rPr>
              <a:t>B2B</a:t>
            </a:r>
            <a:pPr indent="0" marL="0">
              <a:lnSpc>
                <a:spcPct val="125000"/>
              </a:lnSpc>
              <a:buNone/>
            </a:pPr>
            <a:r>
              <a:rPr lang="en-US" sz="1400" dirty="0">
                <a:solidFill>
                  <a:srgbClr val="16202E"/>
                </a:solidFill>
                <a:latin typeface="Calibri" pitchFamily="34" charset="0"/>
                <a:ea typeface="Calibri" pitchFamily="34" charset="-122"/>
                <a:cs typeface="Calibri" pitchFamily="34" charset="-120"/>
              </a:rPr>
              <a:t>) et développons également des solutions destinées au grand public (</a:t>
            </a:r>
            <a:pPr indent="0" marL="0">
              <a:lnSpc>
                <a:spcPct val="125000"/>
              </a:lnSpc>
              <a:buNone/>
            </a:pPr>
            <a:r>
              <a:rPr lang="en-US" sz="1400" b="1" dirty="0">
                <a:solidFill>
                  <a:srgbClr val="F07817"/>
                </a:solidFill>
                <a:latin typeface="Calibri" pitchFamily="34" charset="0"/>
                <a:ea typeface="Calibri" pitchFamily="34" charset="-122"/>
                <a:cs typeface="Calibri" pitchFamily="34" charset="-120"/>
              </a:rPr>
              <a:t>B2C</a:t>
            </a:r>
            <a:pPr indent="0" marL="0">
              <a:lnSpc>
                <a:spcPct val="125000"/>
              </a:lnSpc>
              <a:buNone/>
            </a:pPr>
            <a:r>
              <a:rPr lang="en-US" sz="1400" dirty="0">
                <a:solidFill>
                  <a:srgbClr val="16202E"/>
                </a:solidFill>
                <a:latin typeface="Calibri" pitchFamily="34" charset="0"/>
                <a:ea typeface="Calibri" pitchFamily="34" charset="-122"/>
                <a:cs typeface="Calibri" pitchFamily="34" charset="-120"/>
              </a:rPr>
              <a:t>), en répondant aux besoins spécifiques de chaque marché. Nous nous appuyons sur une équipe jeune, dynamique et passionnée pour relever les défis de la transformation numérique.</a:t>
            </a:r>
            <a:endParaRPr lang="en-US" sz="1400" dirty="0"/>
          </a:p>
        </p:txBody>
      </p:sp>
      <p:sp>
        <p:nvSpPr>
          <p:cNvPr id="7" name="Shape 5"/>
          <p:cNvSpPr/>
          <p:nvPr/>
        </p:nvSpPr>
        <p:spPr>
          <a:xfrm>
            <a:off x="731520" y="4297680"/>
            <a:ext cx="1234440" cy="457200"/>
          </a:xfrm>
          <a:prstGeom prst="roundRect">
            <a:avLst>
              <a:gd name="adj" fmla="val 50000"/>
            </a:avLst>
          </a:prstGeom>
          <a:solidFill>
            <a:srgbClr val="FFFFFF"/>
          </a:solidFill>
          <a:ln w="12700">
            <a:solidFill>
              <a:srgbClr val="E2E9F1"/>
            </a:solidFill>
            <a:prstDash val="solid"/>
          </a:ln>
        </p:spPr>
      </p:sp>
      <p:sp>
        <p:nvSpPr>
          <p:cNvPr id="8" name="Text 6"/>
          <p:cNvSpPr/>
          <p:nvPr/>
        </p:nvSpPr>
        <p:spPr>
          <a:xfrm>
            <a:off x="731520" y="4297680"/>
            <a:ext cx="1234440" cy="457200"/>
          </a:xfrm>
          <a:prstGeom prst="rect">
            <a:avLst/>
          </a:prstGeom>
          <a:noFill/>
          <a:ln/>
        </p:spPr>
        <p:txBody>
          <a:bodyPr wrap="square" rtlCol="0" anchor="ctr"/>
          <a:lstStyle/>
          <a:p>
            <a:pPr algn="ctr" indent="0" marL="0">
              <a:buNone/>
            </a:pPr>
            <a:r>
              <a:rPr lang="en-US" sz="1200" b="1" dirty="0">
                <a:solidFill>
                  <a:srgbClr val="014276"/>
                </a:solidFill>
                <a:latin typeface="Calibri" pitchFamily="34" charset="0"/>
                <a:ea typeface="Calibri" pitchFamily="34" charset="-122"/>
                <a:cs typeface="Calibri" pitchFamily="34" charset="-120"/>
              </a:rPr>
              <a:t>Bénin</a:t>
            </a:r>
            <a:endParaRPr lang="en-US" sz="1200" dirty="0"/>
          </a:p>
        </p:txBody>
      </p:sp>
      <p:sp>
        <p:nvSpPr>
          <p:cNvPr id="9" name="Shape 7"/>
          <p:cNvSpPr/>
          <p:nvPr/>
        </p:nvSpPr>
        <p:spPr>
          <a:xfrm>
            <a:off x="2112264" y="4297680"/>
            <a:ext cx="1234440" cy="457200"/>
          </a:xfrm>
          <a:prstGeom prst="roundRect">
            <a:avLst>
              <a:gd name="adj" fmla="val 50000"/>
            </a:avLst>
          </a:prstGeom>
          <a:solidFill>
            <a:srgbClr val="FFFFFF"/>
          </a:solidFill>
          <a:ln w="12700">
            <a:solidFill>
              <a:srgbClr val="E2E9F1"/>
            </a:solidFill>
            <a:prstDash val="solid"/>
          </a:ln>
        </p:spPr>
      </p:sp>
      <p:sp>
        <p:nvSpPr>
          <p:cNvPr id="10" name="Text 8"/>
          <p:cNvSpPr/>
          <p:nvPr/>
        </p:nvSpPr>
        <p:spPr>
          <a:xfrm>
            <a:off x="2112264" y="4297680"/>
            <a:ext cx="1234440" cy="457200"/>
          </a:xfrm>
          <a:prstGeom prst="rect">
            <a:avLst/>
          </a:prstGeom>
          <a:noFill/>
          <a:ln/>
        </p:spPr>
        <p:txBody>
          <a:bodyPr wrap="square" rtlCol="0" anchor="ctr"/>
          <a:lstStyle/>
          <a:p>
            <a:pPr algn="ctr" indent="0" marL="0">
              <a:buNone/>
            </a:pPr>
            <a:r>
              <a:rPr lang="en-US" sz="1200" b="1" dirty="0">
                <a:solidFill>
                  <a:srgbClr val="014276"/>
                </a:solidFill>
                <a:latin typeface="Calibri" pitchFamily="34" charset="0"/>
                <a:ea typeface="Calibri" pitchFamily="34" charset="-122"/>
                <a:cs typeface="Calibri" pitchFamily="34" charset="-120"/>
              </a:rPr>
              <a:t>Togo</a:t>
            </a:r>
            <a:endParaRPr lang="en-US" sz="1200" dirty="0"/>
          </a:p>
        </p:txBody>
      </p:sp>
      <p:sp>
        <p:nvSpPr>
          <p:cNvPr id="11" name="Shape 9"/>
          <p:cNvSpPr/>
          <p:nvPr/>
        </p:nvSpPr>
        <p:spPr>
          <a:xfrm>
            <a:off x="3493008" y="4297680"/>
            <a:ext cx="1234440" cy="457200"/>
          </a:xfrm>
          <a:prstGeom prst="roundRect">
            <a:avLst>
              <a:gd name="adj" fmla="val 50000"/>
            </a:avLst>
          </a:prstGeom>
          <a:solidFill>
            <a:srgbClr val="FFFFFF"/>
          </a:solidFill>
          <a:ln w="12700">
            <a:solidFill>
              <a:srgbClr val="E2E9F1"/>
            </a:solidFill>
            <a:prstDash val="solid"/>
          </a:ln>
        </p:spPr>
      </p:sp>
      <p:sp>
        <p:nvSpPr>
          <p:cNvPr id="12" name="Text 10"/>
          <p:cNvSpPr/>
          <p:nvPr/>
        </p:nvSpPr>
        <p:spPr>
          <a:xfrm>
            <a:off x="3493008" y="4297680"/>
            <a:ext cx="1234440" cy="457200"/>
          </a:xfrm>
          <a:prstGeom prst="rect">
            <a:avLst/>
          </a:prstGeom>
          <a:noFill/>
          <a:ln/>
        </p:spPr>
        <p:txBody>
          <a:bodyPr wrap="square" rtlCol="0" anchor="ctr"/>
          <a:lstStyle/>
          <a:p>
            <a:pPr algn="ctr" indent="0" marL="0">
              <a:buNone/>
            </a:pPr>
            <a:r>
              <a:rPr lang="en-US" sz="1200" b="1" dirty="0">
                <a:solidFill>
                  <a:srgbClr val="014276"/>
                </a:solidFill>
                <a:latin typeface="Calibri" pitchFamily="34" charset="0"/>
                <a:ea typeface="Calibri" pitchFamily="34" charset="-122"/>
                <a:cs typeface="Calibri" pitchFamily="34" charset="-120"/>
              </a:rPr>
              <a:t>Cameroun</a:t>
            </a:r>
            <a:endParaRPr lang="en-US" sz="1200" dirty="0"/>
          </a:p>
        </p:txBody>
      </p:sp>
      <p:sp>
        <p:nvSpPr>
          <p:cNvPr id="13" name="Shape 11"/>
          <p:cNvSpPr/>
          <p:nvPr/>
        </p:nvSpPr>
        <p:spPr>
          <a:xfrm>
            <a:off x="4873752" y="4297680"/>
            <a:ext cx="1234440" cy="457200"/>
          </a:xfrm>
          <a:prstGeom prst="roundRect">
            <a:avLst>
              <a:gd name="adj" fmla="val 50000"/>
            </a:avLst>
          </a:prstGeom>
          <a:solidFill>
            <a:srgbClr val="FFFFFF"/>
          </a:solidFill>
          <a:ln w="12700">
            <a:solidFill>
              <a:srgbClr val="E2E9F1"/>
            </a:solidFill>
            <a:prstDash val="solid"/>
          </a:ln>
        </p:spPr>
      </p:sp>
      <p:sp>
        <p:nvSpPr>
          <p:cNvPr id="14" name="Text 12"/>
          <p:cNvSpPr/>
          <p:nvPr/>
        </p:nvSpPr>
        <p:spPr>
          <a:xfrm>
            <a:off x="4873752" y="4297680"/>
            <a:ext cx="1234440" cy="457200"/>
          </a:xfrm>
          <a:prstGeom prst="rect">
            <a:avLst/>
          </a:prstGeom>
          <a:noFill/>
          <a:ln/>
        </p:spPr>
        <p:txBody>
          <a:bodyPr wrap="square" rtlCol="0" anchor="ctr"/>
          <a:lstStyle/>
          <a:p>
            <a:pPr algn="ctr" indent="0" marL="0">
              <a:buNone/>
            </a:pPr>
            <a:r>
              <a:rPr lang="en-US" sz="1200" b="1" dirty="0">
                <a:solidFill>
                  <a:srgbClr val="014276"/>
                </a:solidFill>
                <a:latin typeface="Calibri" pitchFamily="34" charset="0"/>
                <a:ea typeface="Calibri" pitchFamily="34" charset="-122"/>
                <a:cs typeface="Calibri" pitchFamily="34" charset="-120"/>
              </a:rPr>
              <a:t>France</a:t>
            </a:r>
            <a:endParaRPr lang="en-US" sz="1200" dirty="0"/>
          </a:p>
        </p:txBody>
      </p:sp>
      <p:sp>
        <p:nvSpPr>
          <p:cNvPr id="15" name="Shape 13"/>
          <p:cNvSpPr/>
          <p:nvPr/>
        </p:nvSpPr>
        <p:spPr>
          <a:xfrm>
            <a:off x="731520" y="5074920"/>
            <a:ext cx="1874520" cy="1143000"/>
          </a:xfrm>
          <a:prstGeom prst="roundRect">
            <a:avLst>
              <a:gd name="adj" fmla="val 8000"/>
            </a:avLst>
          </a:prstGeom>
          <a:solidFill>
            <a:srgbClr val="014276"/>
          </a:solidFill>
          <a:ln/>
        </p:spPr>
      </p:sp>
      <p:sp>
        <p:nvSpPr>
          <p:cNvPr id="16" name="Text 14"/>
          <p:cNvSpPr/>
          <p:nvPr/>
        </p:nvSpPr>
        <p:spPr>
          <a:xfrm>
            <a:off x="896112" y="5166360"/>
            <a:ext cx="1545336" cy="548640"/>
          </a:xfrm>
          <a:prstGeom prst="rect">
            <a:avLst/>
          </a:prstGeom>
          <a:noFill/>
          <a:ln/>
        </p:spPr>
        <p:txBody>
          <a:bodyPr wrap="square" rtlCol="0" anchor="ctr"/>
          <a:lstStyle/>
          <a:p>
            <a:pPr indent="0" marL="0">
              <a:buNone/>
            </a:pPr>
            <a:r>
              <a:rPr lang="en-US" sz="1700" b="1" dirty="0">
                <a:solidFill>
                  <a:srgbClr val="FFFFFF"/>
                </a:solidFill>
                <a:latin typeface="Poppins" pitchFamily="34" charset="0"/>
                <a:ea typeface="Poppins" pitchFamily="34" charset="-122"/>
                <a:cs typeface="Poppins" pitchFamily="34" charset="-120"/>
              </a:rPr>
              <a:t>2017</a:t>
            </a:r>
            <a:endParaRPr lang="en-US" sz="1700" dirty="0"/>
          </a:p>
        </p:txBody>
      </p:sp>
      <p:sp>
        <p:nvSpPr>
          <p:cNvPr id="17" name="Text 15"/>
          <p:cNvSpPr/>
          <p:nvPr/>
        </p:nvSpPr>
        <p:spPr>
          <a:xfrm>
            <a:off x="896112" y="5715000"/>
            <a:ext cx="1545336" cy="411480"/>
          </a:xfrm>
          <a:prstGeom prst="rect">
            <a:avLst/>
          </a:prstGeom>
          <a:noFill/>
          <a:ln/>
        </p:spPr>
        <p:txBody>
          <a:bodyPr wrap="square" rtlCol="0" anchor="ctr"/>
          <a:lstStyle/>
          <a:p>
            <a:pPr indent="0" marL="0">
              <a:buNone/>
            </a:pPr>
            <a:r>
              <a:rPr lang="en-US" sz="1050" dirty="0">
                <a:solidFill>
                  <a:srgbClr val="AFC9E6"/>
                </a:solidFill>
                <a:latin typeface="Calibri" pitchFamily="34" charset="0"/>
                <a:ea typeface="Calibri" pitchFamily="34" charset="-122"/>
                <a:cs typeface="Calibri" pitchFamily="34" charset="-120"/>
              </a:rPr>
              <a:t>Année de fondation</a:t>
            </a:r>
            <a:endParaRPr lang="en-US" sz="1050" dirty="0"/>
          </a:p>
        </p:txBody>
      </p:sp>
      <p:sp>
        <p:nvSpPr>
          <p:cNvPr id="18" name="Shape 16"/>
          <p:cNvSpPr/>
          <p:nvPr/>
        </p:nvSpPr>
        <p:spPr>
          <a:xfrm>
            <a:off x="2761488" y="5074920"/>
            <a:ext cx="1874520" cy="1143000"/>
          </a:xfrm>
          <a:prstGeom prst="roundRect">
            <a:avLst>
              <a:gd name="adj" fmla="val 8000"/>
            </a:avLst>
          </a:prstGeom>
          <a:solidFill>
            <a:srgbClr val="014276"/>
          </a:solidFill>
          <a:ln/>
        </p:spPr>
      </p:sp>
      <p:sp>
        <p:nvSpPr>
          <p:cNvPr id="19" name="Text 17"/>
          <p:cNvSpPr/>
          <p:nvPr/>
        </p:nvSpPr>
        <p:spPr>
          <a:xfrm>
            <a:off x="2926080" y="5166360"/>
            <a:ext cx="1545336" cy="548640"/>
          </a:xfrm>
          <a:prstGeom prst="rect">
            <a:avLst/>
          </a:prstGeom>
          <a:noFill/>
          <a:ln/>
        </p:spPr>
        <p:txBody>
          <a:bodyPr wrap="square" rtlCol="0" anchor="ctr"/>
          <a:lstStyle/>
          <a:p>
            <a:pPr indent="0" marL="0">
              <a:buNone/>
            </a:pPr>
            <a:r>
              <a:rPr lang="en-US" sz="2600" b="1" dirty="0">
                <a:solidFill>
                  <a:srgbClr val="FFFFFF"/>
                </a:solidFill>
                <a:latin typeface="Poppins" pitchFamily="34" charset="0"/>
                <a:ea typeface="Poppins" pitchFamily="34" charset="-122"/>
                <a:cs typeface="Poppins" pitchFamily="34" charset="-120"/>
              </a:rPr>
              <a:t>4</a:t>
            </a:r>
            <a:endParaRPr lang="en-US" sz="2600" dirty="0"/>
          </a:p>
        </p:txBody>
      </p:sp>
      <p:sp>
        <p:nvSpPr>
          <p:cNvPr id="20" name="Text 18"/>
          <p:cNvSpPr/>
          <p:nvPr/>
        </p:nvSpPr>
        <p:spPr>
          <a:xfrm>
            <a:off x="2926080" y="5715000"/>
            <a:ext cx="1545336" cy="411480"/>
          </a:xfrm>
          <a:prstGeom prst="rect">
            <a:avLst/>
          </a:prstGeom>
          <a:noFill/>
          <a:ln/>
        </p:spPr>
        <p:txBody>
          <a:bodyPr wrap="square" rtlCol="0" anchor="ctr"/>
          <a:lstStyle/>
          <a:p>
            <a:pPr indent="0" marL="0">
              <a:buNone/>
            </a:pPr>
            <a:r>
              <a:rPr lang="en-US" sz="1050" dirty="0">
                <a:solidFill>
                  <a:srgbClr val="AFC9E6"/>
                </a:solidFill>
                <a:latin typeface="Calibri" pitchFamily="34" charset="0"/>
                <a:ea typeface="Calibri" pitchFamily="34" charset="-122"/>
                <a:cs typeface="Calibri" pitchFamily="34" charset="-120"/>
              </a:rPr>
              <a:t>Pays d'implantation</a:t>
            </a:r>
            <a:endParaRPr lang="en-US" sz="1050" dirty="0"/>
          </a:p>
        </p:txBody>
      </p:sp>
      <p:sp>
        <p:nvSpPr>
          <p:cNvPr id="21" name="Shape 19"/>
          <p:cNvSpPr/>
          <p:nvPr/>
        </p:nvSpPr>
        <p:spPr>
          <a:xfrm>
            <a:off x="4791456" y="5074920"/>
            <a:ext cx="1874520" cy="1143000"/>
          </a:xfrm>
          <a:prstGeom prst="roundRect">
            <a:avLst>
              <a:gd name="adj" fmla="val 8000"/>
            </a:avLst>
          </a:prstGeom>
          <a:solidFill>
            <a:srgbClr val="014276"/>
          </a:solidFill>
          <a:ln/>
        </p:spPr>
      </p:sp>
      <p:sp>
        <p:nvSpPr>
          <p:cNvPr id="22" name="Text 20"/>
          <p:cNvSpPr/>
          <p:nvPr/>
        </p:nvSpPr>
        <p:spPr>
          <a:xfrm>
            <a:off x="4956048" y="5166360"/>
            <a:ext cx="1545336" cy="548640"/>
          </a:xfrm>
          <a:prstGeom prst="rect">
            <a:avLst/>
          </a:prstGeom>
          <a:noFill/>
          <a:ln/>
        </p:spPr>
        <p:txBody>
          <a:bodyPr wrap="square" rtlCol="0" anchor="ctr"/>
          <a:lstStyle/>
          <a:p>
            <a:pPr indent="0" marL="0">
              <a:buNone/>
            </a:pPr>
            <a:r>
              <a:rPr lang="en-US" sz="1700" b="1" dirty="0">
                <a:solidFill>
                  <a:srgbClr val="FFFFFF"/>
                </a:solidFill>
                <a:latin typeface="Poppins" pitchFamily="34" charset="0"/>
                <a:ea typeface="Poppins" pitchFamily="34" charset="-122"/>
                <a:cs typeface="Poppins" pitchFamily="34" charset="-120"/>
              </a:rPr>
              <a:t>B2B &amp; B2C</a:t>
            </a:r>
            <a:endParaRPr lang="en-US" sz="1700" dirty="0"/>
          </a:p>
        </p:txBody>
      </p:sp>
      <p:sp>
        <p:nvSpPr>
          <p:cNvPr id="23" name="Text 21"/>
          <p:cNvSpPr/>
          <p:nvPr/>
        </p:nvSpPr>
        <p:spPr>
          <a:xfrm>
            <a:off x="4956048" y="5715000"/>
            <a:ext cx="1545336" cy="411480"/>
          </a:xfrm>
          <a:prstGeom prst="rect">
            <a:avLst/>
          </a:prstGeom>
          <a:noFill/>
          <a:ln/>
        </p:spPr>
        <p:txBody>
          <a:bodyPr wrap="square" rtlCol="0" anchor="ctr"/>
          <a:lstStyle/>
          <a:p>
            <a:pPr indent="0" marL="0">
              <a:buNone/>
            </a:pPr>
            <a:r>
              <a:rPr lang="en-US" sz="1050" dirty="0">
                <a:solidFill>
                  <a:srgbClr val="AFC9E6"/>
                </a:solidFill>
                <a:latin typeface="Calibri" pitchFamily="34" charset="0"/>
                <a:ea typeface="Calibri" pitchFamily="34" charset="-122"/>
                <a:cs typeface="Calibri" pitchFamily="34" charset="-120"/>
              </a:rPr>
              <a:t>Marchés adressés</a:t>
            </a:r>
            <a:endParaRPr lang="en-US" sz="1050" dirty="0"/>
          </a:p>
        </p:txBody>
      </p:sp>
      <p:sp>
        <p:nvSpPr>
          <p:cNvPr id="24" name="Shape 22"/>
          <p:cNvSpPr/>
          <p:nvPr/>
        </p:nvSpPr>
        <p:spPr>
          <a:xfrm>
            <a:off x="7086600" y="1600200"/>
            <a:ext cx="4370832" cy="4617720"/>
          </a:xfrm>
          <a:prstGeom prst="roundRect">
            <a:avLst>
              <a:gd name="adj" fmla="val 2510"/>
            </a:avLst>
          </a:prstGeom>
          <a:solidFill>
            <a:srgbClr val="EAF1FA"/>
          </a:solidFill>
          <a:ln w="15875">
            <a:solidFill>
              <a:srgbClr val="B9CFE8"/>
            </a:solidFill>
            <a:prstDash val="dash"/>
          </a:ln>
        </p:spPr>
      </p:sp>
      <p:pic>
        <p:nvPicPr>
          <p:cNvPr id="25" name="Image 0" descr="/home/claude/work/badges/link_blue.png">    </p:cNvPr>
          <p:cNvPicPr>
            <a:picLocks noChangeAspect="1"/>
          </p:cNvPicPr>
          <p:nvPr/>
        </p:nvPicPr>
        <p:blipFill>
          <a:blip r:embed="rId1"/>
          <a:stretch>
            <a:fillRect/>
          </a:stretch>
        </p:blipFill>
        <p:spPr>
          <a:xfrm>
            <a:off x="8979408" y="3406140"/>
            <a:ext cx="585216" cy="585216"/>
          </a:xfrm>
          <a:prstGeom prst="rect">
            <a:avLst/>
          </a:prstGeom>
        </p:spPr>
      </p:pic>
      <p:sp>
        <p:nvSpPr>
          <p:cNvPr id="26" name="Text 23"/>
          <p:cNvSpPr/>
          <p:nvPr/>
        </p:nvSpPr>
        <p:spPr>
          <a:xfrm>
            <a:off x="7360920" y="4018788"/>
            <a:ext cx="3822192" cy="640080"/>
          </a:xfrm>
          <a:prstGeom prst="rect">
            <a:avLst/>
          </a:prstGeom>
          <a:noFill/>
          <a:ln/>
        </p:spPr>
        <p:txBody>
          <a:bodyPr wrap="square" rtlCol="0" anchor="t"/>
          <a:lstStyle/>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Image à insérer :</a:t>
            </a:r>
            <a:endParaRPr lang="en-US" sz="1100" dirty="0"/>
          </a:p>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photo de l'équipe #NoWahalaTeam</a:t>
            </a:r>
            <a:endParaRPr lang="en-US" sz="1100" dirty="0"/>
          </a:p>
        </p:txBody>
      </p:sp>
      <p:sp>
        <p:nvSpPr>
          <p:cNvPr id="27" name="Text 24"/>
          <p:cNvSpPr/>
          <p:nvPr/>
        </p:nvSpPr>
        <p:spPr>
          <a:xfrm>
            <a:off x="457200" y="6473952"/>
            <a:ext cx="2743200" cy="274320"/>
          </a:xfrm>
          <a:prstGeom prst="rect">
            <a:avLst/>
          </a:prstGeom>
          <a:noFill/>
          <a:ln/>
        </p:spPr>
        <p:txBody>
          <a:bodyPr wrap="square" rtlCol="0" anchor="ctr"/>
          <a:lstStyle/>
          <a:p>
            <a:pPr indent="0" marL="0">
              <a:buNone/>
            </a:pPr>
            <a:r>
              <a:rPr lang="en-US" sz="900" b="1" spc="100" kern="0" dirty="0">
                <a:solidFill>
                  <a:srgbClr val="9AA7B8"/>
                </a:solidFill>
                <a:latin typeface="Calibri" pitchFamily="34" charset="0"/>
                <a:ea typeface="Calibri" pitchFamily="34" charset="-122"/>
                <a:cs typeface="Calibri" pitchFamily="34" charset="-120"/>
              </a:rPr>
              <a:t>NET BY US</a:t>
            </a:r>
            <a:endParaRPr lang="en-US" sz="900" dirty="0"/>
          </a:p>
        </p:txBody>
      </p:sp>
      <p:sp>
        <p:nvSpPr>
          <p:cNvPr id="28" name="Text 25"/>
          <p:cNvSpPr/>
          <p:nvPr/>
        </p:nvSpPr>
        <p:spPr>
          <a:xfrm>
            <a:off x="11002975" y="6473952"/>
            <a:ext cx="731520" cy="274320"/>
          </a:xfrm>
          <a:prstGeom prst="rect">
            <a:avLst/>
          </a:prstGeom>
          <a:noFill/>
          <a:ln/>
        </p:spPr>
        <p:txBody>
          <a:bodyPr wrap="square" rtlCol="0" anchor="ctr"/>
          <a:lstStyle/>
          <a:p>
            <a:pPr algn="r" indent="0" marL="0">
              <a:buNone/>
            </a:pPr>
            <a:r>
              <a:rPr lang="en-US" sz="900" dirty="0">
                <a:solidFill>
                  <a:srgbClr val="9AA7B8"/>
                </a:solidFill>
                <a:latin typeface="Calibri" pitchFamily="34" charset="0"/>
                <a:ea typeface="Calibri" pitchFamily="34" charset="-122"/>
                <a:cs typeface="Calibri" pitchFamily="34" charset="-120"/>
              </a:rPr>
              <a:t>02 / 09</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8FC"/>
        </a:solidFill>
      </p:bgPr>
    </p:bg>
    <p:spTree>
      <p:nvGrpSpPr>
        <p:cNvPr id="1" name=""/>
        <p:cNvGrpSpPr/>
        <p:nvPr/>
      </p:nvGrpSpPr>
      <p:grpSpPr>
        <a:xfrm>
          <a:off x="0" y="0"/>
          <a:ext cx="0" cy="0"/>
          <a:chOff x="0" y="0"/>
          <a:chExt cx="0" cy="0"/>
        </a:xfrm>
      </p:grpSpPr>
      <p:sp>
        <p:nvSpPr>
          <p:cNvPr id="2" name="Shape 0"/>
          <p:cNvSpPr/>
          <p:nvPr/>
        </p:nvSpPr>
        <p:spPr>
          <a:xfrm>
            <a:off x="731520" y="530352"/>
            <a:ext cx="146304" cy="146304"/>
          </a:xfrm>
          <a:prstGeom prst="rect">
            <a:avLst/>
          </a:prstGeom>
          <a:solidFill>
            <a:srgbClr val="F07817"/>
          </a:solidFill>
          <a:ln/>
        </p:spPr>
      </p:sp>
      <p:sp>
        <p:nvSpPr>
          <p:cNvPr id="3" name="Text 1"/>
          <p:cNvSpPr/>
          <p:nvPr/>
        </p:nvSpPr>
        <p:spPr>
          <a:xfrm>
            <a:off x="969264" y="448056"/>
            <a:ext cx="5486400" cy="274320"/>
          </a:xfrm>
          <a:prstGeom prst="rect">
            <a:avLst/>
          </a:prstGeom>
          <a:noFill/>
          <a:ln/>
        </p:spPr>
        <p:txBody>
          <a:bodyPr wrap="square" rtlCol="0" anchor="ctr"/>
          <a:lstStyle/>
          <a:p>
            <a:pPr algn="l" indent="0" marL="0">
              <a:buNone/>
            </a:pPr>
            <a:r>
              <a:rPr lang="en-US" sz="1200" b="1" spc="200" kern="0" dirty="0">
                <a:solidFill>
                  <a:srgbClr val="F07817"/>
                </a:solidFill>
                <a:latin typeface="Calibri" pitchFamily="34" charset="0"/>
                <a:ea typeface="Calibri" pitchFamily="34" charset="-122"/>
                <a:cs typeface="Calibri" pitchFamily="34" charset="-120"/>
              </a:rPr>
              <a:t>NOS DOMAINES</a:t>
            </a:r>
            <a:endParaRPr lang="en-US" sz="1200" dirty="0"/>
          </a:p>
        </p:txBody>
      </p:sp>
      <p:sp>
        <p:nvSpPr>
          <p:cNvPr id="4" name="Text 2"/>
          <p:cNvSpPr/>
          <p:nvPr/>
        </p:nvSpPr>
        <p:spPr>
          <a:xfrm>
            <a:off x="731520" y="749808"/>
            <a:ext cx="9144000" cy="548640"/>
          </a:xfrm>
          <a:prstGeom prst="rect">
            <a:avLst/>
          </a:prstGeom>
          <a:noFill/>
          <a:ln/>
        </p:spPr>
        <p:txBody>
          <a:bodyPr wrap="square" rtlCol="0" anchor="ctr"/>
          <a:lstStyle/>
          <a:p>
            <a:pPr indent="0" marL="0">
              <a:buNone/>
            </a:pPr>
            <a:r>
              <a:rPr lang="en-US" sz="2700" b="1" dirty="0">
                <a:solidFill>
                  <a:srgbClr val="16202E"/>
                </a:solidFill>
                <a:latin typeface="Poppins" pitchFamily="34" charset="0"/>
                <a:ea typeface="Poppins" pitchFamily="34" charset="-122"/>
                <a:cs typeface="Poppins" pitchFamily="34" charset="-120"/>
              </a:rPr>
              <a:t>Trois expertises, un seul partenaire</a:t>
            </a:r>
            <a:endParaRPr lang="en-US" sz="2700" dirty="0"/>
          </a:p>
        </p:txBody>
      </p:sp>
      <p:sp>
        <p:nvSpPr>
          <p:cNvPr id="5" name="Text 3"/>
          <p:cNvSpPr/>
          <p:nvPr/>
        </p:nvSpPr>
        <p:spPr>
          <a:xfrm>
            <a:off x="731520" y="1325880"/>
            <a:ext cx="9601200" cy="411480"/>
          </a:xfrm>
          <a:prstGeom prst="rect">
            <a:avLst/>
          </a:prstGeom>
          <a:noFill/>
          <a:ln/>
        </p:spPr>
        <p:txBody>
          <a:bodyPr wrap="square" rtlCol="0" anchor="ctr"/>
          <a:lstStyle/>
          <a:p>
            <a:pPr indent="0" marL="0">
              <a:buNone/>
            </a:pPr>
            <a:r>
              <a:rPr lang="en-US" sz="1300" dirty="0">
                <a:solidFill>
                  <a:srgbClr val="5B6472"/>
                </a:solidFill>
                <a:latin typeface="Calibri" pitchFamily="34" charset="0"/>
                <a:ea typeface="Calibri" pitchFamily="34" charset="-122"/>
                <a:cs typeface="Calibri" pitchFamily="34" charset="-120"/>
              </a:rPr>
              <a:t>NetByUs intervient principalement dans trois domaines complémentaires, du développement logiciel à l'infrastructure cloud.</a:t>
            </a:r>
            <a:endParaRPr lang="en-US" sz="1300" dirty="0"/>
          </a:p>
        </p:txBody>
      </p:sp>
      <p:sp>
        <p:nvSpPr>
          <p:cNvPr id="6" name="Shape 4"/>
          <p:cNvSpPr/>
          <p:nvPr/>
        </p:nvSpPr>
        <p:spPr>
          <a:xfrm>
            <a:off x="731520" y="1965960"/>
            <a:ext cx="3547872" cy="4343400"/>
          </a:xfrm>
          <a:prstGeom prst="roundRect">
            <a:avLst>
              <a:gd name="adj" fmla="val 3608"/>
            </a:avLst>
          </a:prstGeom>
          <a:solidFill>
            <a:srgbClr val="FFFFFF"/>
          </a:solidFill>
          <a:ln w="12700">
            <a:solidFill>
              <a:srgbClr val="E2E9F1"/>
            </a:solidFill>
            <a:prstDash val="solid"/>
          </a:ln>
          <a:effectLst>
            <a:outerShdw sx="100000" sy="100000" kx="0" ky="0" algn="bl" rotWithShape="0" blurRad="127000" dist="38100" dir="5400000">
              <a:srgbClr val="6E86A6">
                <a:alpha val="16000"/>
              </a:srgbClr>
            </a:outerShdw>
          </a:effectLst>
        </p:spPr>
      </p:sp>
      <p:pic>
        <p:nvPicPr>
          <p:cNvPr id="7" name="Image 0" descr="/home/claude/work/badges/code_blue.png">    </p:cNvPr>
          <p:cNvPicPr>
            <a:picLocks noChangeAspect="1"/>
          </p:cNvPicPr>
          <p:nvPr/>
        </p:nvPicPr>
        <p:blipFill>
          <a:blip r:embed="rId1"/>
          <a:stretch>
            <a:fillRect/>
          </a:stretch>
        </p:blipFill>
        <p:spPr>
          <a:xfrm>
            <a:off x="1051560" y="2331720"/>
            <a:ext cx="777240" cy="777240"/>
          </a:xfrm>
          <a:prstGeom prst="rect">
            <a:avLst/>
          </a:prstGeom>
        </p:spPr>
      </p:pic>
      <p:sp>
        <p:nvSpPr>
          <p:cNvPr id="8" name="Text 5"/>
          <p:cNvSpPr/>
          <p:nvPr/>
        </p:nvSpPr>
        <p:spPr>
          <a:xfrm>
            <a:off x="1024128" y="3337560"/>
            <a:ext cx="2999232" cy="868680"/>
          </a:xfrm>
          <a:prstGeom prst="rect">
            <a:avLst/>
          </a:prstGeom>
          <a:noFill/>
          <a:ln/>
        </p:spPr>
        <p:txBody>
          <a:bodyPr wrap="square" rtlCol="0" anchor="ctr"/>
          <a:lstStyle/>
          <a:p>
            <a:pPr indent="0" marL="0">
              <a:lnSpc>
                <a:spcPct val="105000"/>
              </a:lnSpc>
              <a:buNone/>
            </a:pPr>
            <a:r>
              <a:rPr lang="en-US" sz="1700" b="1" dirty="0">
                <a:solidFill>
                  <a:srgbClr val="16202E"/>
                </a:solidFill>
                <a:latin typeface="Poppins" pitchFamily="34" charset="0"/>
                <a:ea typeface="Poppins" pitchFamily="34" charset="-122"/>
                <a:cs typeface="Poppins" pitchFamily="34" charset="-120"/>
              </a:rPr>
              <a:t>Développement de</a:t>
            </a:r>
            <a:endParaRPr lang="en-US" sz="1700" dirty="0"/>
          </a:p>
          <a:p>
            <a:pPr indent="0" marL="0">
              <a:lnSpc>
                <a:spcPct val="105000"/>
              </a:lnSpc>
              <a:buNone/>
            </a:pPr>
            <a:r>
              <a:rPr lang="en-US" sz="1700" b="1" dirty="0">
                <a:solidFill>
                  <a:srgbClr val="16202E"/>
                </a:solidFill>
                <a:latin typeface="Poppins" pitchFamily="34" charset="0"/>
                <a:ea typeface="Poppins" pitchFamily="34" charset="-122"/>
                <a:cs typeface="Poppins" pitchFamily="34" charset="-120"/>
              </a:rPr>
              <a:t>solutions logicielles</a:t>
            </a:r>
            <a:endParaRPr lang="en-US" sz="1700" dirty="0"/>
          </a:p>
        </p:txBody>
      </p:sp>
      <p:sp>
        <p:nvSpPr>
          <p:cNvPr id="9" name="Text 6"/>
          <p:cNvSpPr/>
          <p:nvPr/>
        </p:nvSpPr>
        <p:spPr>
          <a:xfrm>
            <a:off x="1024128" y="4297680"/>
            <a:ext cx="2962656" cy="1783080"/>
          </a:xfrm>
          <a:prstGeom prst="rect">
            <a:avLst/>
          </a:prstGeom>
          <a:noFill/>
          <a:ln/>
        </p:spPr>
        <p:txBody>
          <a:bodyPr wrap="square" rtlCol="0" anchor="t"/>
          <a:lstStyle/>
          <a:p>
            <a:pPr indent="0" marL="0">
              <a:lnSpc>
                <a:spcPct val="125000"/>
              </a:lnSpc>
              <a:buNone/>
            </a:pPr>
            <a:r>
              <a:rPr lang="en-US" sz="1200" dirty="0">
                <a:solidFill>
                  <a:srgbClr val="5B6472"/>
                </a:solidFill>
                <a:latin typeface="Calibri" pitchFamily="34" charset="0"/>
                <a:ea typeface="Calibri" pitchFamily="34" charset="-122"/>
                <a:cs typeface="Calibri" pitchFamily="34" charset="-120"/>
              </a:rPr>
              <a:t>Applications web, mobiles et logiciels métiers sur mesure, sécurisés et évolutifs, pour accompagner la transformation digitale et améliorer la performance des organisations.</a:t>
            </a:r>
            <a:endParaRPr lang="en-US" sz="1200" dirty="0"/>
          </a:p>
        </p:txBody>
      </p:sp>
      <p:sp>
        <p:nvSpPr>
          <p:cNvPr id="10" name="Shape 7"/>
          <p:cNvSpPr/>
          <p:nvPr/>
        </p:nvSpPr>
        <p:spPr>
          <a:xfrm>
            <a:off x="4535424" y="1965960"/>
            <a:ext cx="3547872" cy="4343400"/>
          </a:xfrm>
          <a:prstGeom prst="roundRect">
            <a:avLst>
              <a:gd name="adj" fmla="val 3608"/>
            </a:avLst>
          </a:prstGeom>
          <a:solidFill>
            <a:srgbClr val="FFFFFF"/>
          </a:solidFill>
          <a:ln w="12700">
            <a:solidFill>
              <a:srgbClr val="E2E9F1"/>
            </a:solidFill>
            <a:prstDash val="solid"/>
          </a:ln>
          <a:effectLst>
            <a:outerShdw sx="100000" sy="100000" kx="0" ky="0" algn="bl" rotWithShape="0" blurRad="127000" dist="38100" dir="5400000">
              <a:srgbClr val="6E86A6">
                <a:alpha val="16000"/>
              </a:srgbClr>
            </a:outerShdw>
          </a:effectLst>
        </p:spPr>
      </p:sp>
      <p:pic>
        <p:nvPicPr>
          <p:cNvPr id="11" name="Image 1" descr="/home/claude/work/badges/users_orange.png">    </p:cNvPr>
          <p:cNvPicPr>
            <a:picLocks noChangeAspect="1"/>
          </p:cNvPicPr>
          <p:nvPr/>
        </p:nvPicPr>
        <p:blipFill>
          <a:blip r:embed="rId2"/>
          <a:stretch>
            <a:fillRect/>
          </a:stretch>
        </p:blipFill>
        <p:spPr>
          <a:xfrm>
            <a:off x="4855464" y="2331720"/>
            <a:ext cx="777240" cy="777240"/>
          </a:xfrm>
          <a:prstGeom prst="rect">
            <a:avLst/>
          </a:prstGeom>
        </p:spPr>
      </p:pic>
      <p:sp>
        <p:nvSpPr>
          <p:cNvPr id="12" name="Text 8"/>
          <p:cNvSpPr/>
          <p:nvPr/>
        </p:nvSpPr>
        <p:spPr>
          <a:xfrm>
            <a:off x="4828032" y="3337560"/>
            <a:ext cx="2999232" cy="868680"/>
          </a:xfrm>
          <a:prstGeom prst="rect">
            <a:avLst/>
          </a:prstGeom>
          <a:noFill/>
          <a:ln/>
        </p:spPr>
        <p:txBody>
          <a:bodyPr wrap="square" rtlCol="0" anchor="ctr"/>
          <a:lstStyle/>
          <a:p>
            <a:pPr indent="0" marL="0">
              <a:lnSpc>
                <a:spcPct val="105000"/>
              </a:lnSpc>
              <a:buNone/>
            </a:pPr>
            <a:r>
              <a:rPr lang="en-US" sz="1700" b="1" dirty="0">
                <a:solidFill>
                  <a:srgbClr val="16202E"/>
                </a:solidFill>
                <a:latin typeface="Poppins" pitchFamily="34" charset="0"/>
                <a:ea typeface="Poppins" pitchFamily="34" charset="-122"/>
                <a:cs typeface="Poppins" pitchFamily="34" charset="-120"/>
              </a:rPr>
              <a:t>Consulting &amp;</a:t>
            </a:r>
            <a:endParaRPr lang="en-US" sz="1700" dirty="0"/>
          </a:p>
          <a:p>
            <a:pPr indent="0" marL="0">
              <a:lnSpc>
                <a:spcPct val="105000"/>
              </a:lnSpc>
              <a:buNone/>
            </a:pPr>
            <a:r>
              <a:rPr lang="en-US" sz="1700" b="1" dirty="0">
                <a:solidFill>
                  <a:srgbClr val="16202E"/>
                </a:solidFill>
                <a:latin typeface="Poppins" pitchFamily="34" charset="0"/>
                <a:ea typeface="Poppins" pitchFamily="34" charset="-122"/>
                <a:cs typeface="Poppins" pitchFamily="34" charset="-120"/>
              </a:rPr>
              <a:t>Conseil</a:t>
            </a:r>
            <a:endParaRPr lang="en-US" sz="1700" dirty="0"/>
          </a:p>
        </p:txBody>
      </p:sp>
      <p:sp>
        <p:nvSpPr>
          <p:cNvPr id="13" name="Text 9"/>
          <p:cNvSpPr/>
          <p:nvPr/>
        </p:nvSpPr>
        <p:spPr>
          <a:xfrm>
            <a:off x="4828032" y="4297680"/>
            <a:ext cx="2962656" cy="1783080"/>
          </a:xfrm>
          <a:prstGeom prst="rect">
            <a:avLst/>
          </a:prstGeom>
          <a:noFill/>
          <a:ln/>
        </p:spPr>
        <p:txBody>
          <a:bodyPr wrap="square" rtlCol="0" anchor="t"/>
          <a:lstStyle/>
          <a:p>
            <a:pPr indent="0" marL="0">
              <a:lnSpc>
                <a:spcPct val="125000"/>
              </a:lnSpc>
              <a:buNone/>
            </a:pPr>
            <a:r>
              <a:rPr lang="en-US" sz="1200" dirty="0">
                <a:solidFill>
                  <a:srgbClr val="5B6472"/>
                </a:solidFill>
                <a:latin typeface="Calibri" pitchFamily="34" charset="0"/>
                <a:ea typeface="Calibri" pitchFamily="34" charset="-122"/>
                <a:cs typeface="Calibri" pitchFamily="34" charset="-120"/>
              </a:rPr>
              <a:t>Un accompagnement fondé sur notre expertise en IT, gestion de projet et transformation digitale. Nos consultants apportent les compétences et recommandations nécessaires à la réussite de vos projets.</a:t>
            </a:r>
            <a:endParaRPr lang="en-US" sz="1200" dirty="0"/>
          </a:p>
        </p:txBody>
      </p:sp>
      <p:sp>
        <p:nvSpPr>
          <p:cNvPr id="14" name="Shape 10"/>
          <p:cNvSpPr/>
          <p:nvPr/>
        </p:nvSpPr>
        <p:spPr>
          <a:xfrm>
            <a:off x="8339328" y="1965960"/>
            <a:ext cx="3547872" cy="4343400"/>
          </a:xfrm>
          <a:prstGeom prst="roundRect">
            <a:avLst>
              <a:gd name="adj" fmla="val 3608"/>
            </a:avLst>
          </a:prstGeom>
          <a:solidFill>
            <a:srgbClr val="FFFFFF"/>
          </a:solidFill>
          <a:ln w="12700">
            <a:solidFill>
              <a:srgbClr val="E2E9F1"/>
            </a:solidFill>
            <a:prstDash val="solid"/>
          </a:ln>
          <a:effectLst>
            <a:outerShdw sx="100000" sy="100000" kx="0" ky="0" algn="bl" rotWithShape="0" blurRad="127000" dist="38100" dir="5400000">
              <a:srgbClr val="6E86A6">
                <a:alpha val="16000"/>
              </a:srgbClr>
            </a:outerShdw>
          </a:effectLst>
        </p:spPr>
      </p:sp>
      <p:pic>
        <p:nvPicPr>
          <p:cNvPr id="15" name="Image 2" descr="/home/claude/work/badges/cloud_navy.png">    </p:cNvPr>
          <p:cNvPicPr>
            <a:picLocks noChangeAspect="1"/>
          </p:cNvPicPr>
          <p:nvPr/>
        </p:nvPicPr>
        <p:blipFill>
          <a:blip r:embed="rId3"/>
          <a:stretch>
            <a:fillRect/>
          </a:stretch>
        </p:blipFill>
        <p:spPr>
          <a:xfrm>
            <a:off x="8659368" y="2331720"/>
            <a:ext cx="777240" cy="777240"/>
          </a:xfrm>
          <a:prstGeom prst="rect">
            <a:avLst/>
          </a:prstGeom>
        </p:spPr>
      </p:pic>
      <p:sp>
        <p:nvSpPr>
          <p:cNvPr id="16" name="Text 11"/>
          <p:cNvSpPr/>
          <p:nvPr/>
        </p:nvSpPr>
        <p:spPr>
          <a:xfrm>
            <a:off x="8631936" y="3337560"/>
            <a:ext cx="2999232" cy="868680"/>
          </a:xfrm>
          <a:prstGeom prst="rect">
            <a:avLst/>
          </a:prstGeom>
          <a:noFill/>
          <a:ln/>
        </p:spPr>
        <p:txBody>
          <a:bodyPr wrap="square" rtlCol="0" anchor="ctr"/>
          <a:lstStyle/>
          <a:p>
            <a:pPr indent="0" marL="0">
              <a:lnSpc>
                <a:spcPct val="105000"/>
              </a:lnSpc>
              <a:buNone/>
            </a:pPr>
            <a:r>
              <a:rPr lang="en-US" sz="1700" b="1" dirty="0">
                <a:solidFill>
                  <a:srgbClr val="16202E"/>
                </a:solidFill>
                <a:latin typeface="Poppins" pitchFamily="34" charset="0"/>
                <a:ea typeface="Poppins" pitchFamily="34" charset="-122"/>
                <a:cs typeface="Poppins" pitchFamily="34" charset="-120"/>
              </a:rPr>
              <a:t>Infrastructure Cloud</a:t>
            </a:r>
            <a:endParaRPr lang="en-US" sz="1700" dirty="0"/>
          </a:p>
          <a:p>
            <a:pPr indent="0" marL="0">
              <a:lnSpc>
                <a:spcPct val="105000"/>
              </a:lnSpc>
              <a:buNone/>
            </a:pPr>
            <a:r>
              <a:rPr lang="en-US" sz="1700" b="1" dirty="0">
                <a:solidFill>
                  <a:srgbClr val="16202E"/>
                </a:solidFill>
                <a:latin typeface="Poppins" pitchFamily="34" charset="0"/>
                <a:ea typeface="Poppins" pitchFamily="34" charset="-122"/>
                <a:cs typeface="Poppins" pitchFamily="34" charset="-120"/>
              </a:rPr>
              <a:t>&amp; Services Managés</a:t>
            </a:r>
            <a:endParaRPr lang="en-US" sz="1700" dirty="0"/>
          </a:p>
        </p:txBody>
      </p:sp>
      <p:sp>
        <p:nvSpPr>
          <p:cNvPr id="17" name="Text 12"/>
          <p:cNvSpPr/>
          <p:nvPr/>
        </p:nvSpPr>
        <p:spPr>
          <a:xfrm>
            <a:off x="8631936" y="4297680"/>
            <a:ext cx="2962656" cy="1783080"/>
          </a:xfrm>
          <a:prstGeom prst="rect">
            <a:avLst/>
          </a:prstGeom>
          <a:noFill/>
          <a:ln/>
        </p:spPr>
        <p:txBody>
          <a:bodyPr wrap="square" rtlCol="0" anchor="t"/>
          <a:lstStyle/>
          <a:p>
            <a:pPr indent="0" marL="0">
              <a:lnSpc>
                <a:spcPct val="125000"/>
              </a:lnSpc>
              <a:buNone/>
            </a:pPr>
            <a:r>
              <a:rPr lang="en-US" sz="1200" dirty="0">
                <a:solidFill>
                  <a:srgbClr val="5B6472"/>
                </a:solidFill>
                <a:latin typeface="Calibri" pitchFamily="34" charset="0"/>
                <a:ea typeface="Calibri" pitchFamily="34" charset="-122"/>
                <a:cs typeface="Calibri" pitchFamily="34" charset="-120"/>
              </a:rPr>
              <a:t>Conception, déploiement et administration d'infrastructures cloud fiables et sécurisées. De l'hébergement à l'infogérance, nous garantissons disponibilité et continuité de service.</a:t>
            </a:r>
            <a:endParaRPr lang="en-US" sz="1200" dirty="0"/>
          </a:p>
        </p:txBody>
      </p:sp>
      <p:sp>
        <p:nvSpPr>
          <p:cNvPr id="18" name="Text 13"/>
          <p:cNvSpPr/>
          <p:nvPr/>
        </p:nvSpPr>
        <p:spPr>
          <a:xfrm>
            <a:off x="457200" y="6473952"/>
            <a:ext cx="2743200" cy="274320"/>
          </a:xfrm>
          <a:prstGeom prst="rect">
            <a:avLst/>
          </a:prstGeom>
          <a:noFill/>
          <a:ln/>
        </p:spPr>
        <p:txBody>
          <a:bodyPr wrap="square" rtlCol="0" anchor="ctr"/>
          <a:lstStyle/>
          <a:p>
            <a:pPr indent="0" marL="0">
              <a:buNone/>
            </a:pPr>
            <a:r>
              <a:rPr lang="en-US" sz="900" b="1" spc="100" kern="0" dirty="0">
                <a:solidFill>
                  <a:srgbClr val="9AA7B8"/>
                </a:solidFill>
                <a:latin typeface="Calibri" pitchFamily="34" charset="0"/>
                <a:ea typeface="Calibri" pitchFamily="34" charset="-122"/>
                <a:cs typeface="Calibri" pitchFamily="34" charset="-120"/>
              </a:rPr>
              <a:t>NET BY US</a:t>
            </a:r>
            <a:endParaRPr lang="en-US" sz="900" dirty="0"/>
          </a:p>
        </p:txBody>
      </p:sp>
      <p:sp>
        <p:nvSpPr>
          <p:cNvPr id="19" name="Text 14"/>
          <p:cNvSpPr/>
          <p:nvPr/>
        </p:nvSpPr>
        <p:spPr>
          <a:xfrm>
            <a:off x="11002975" y="6473952"/>
            <a:ext cx="731520" cy="274320"/>
          </a:xfrm>
          <a:prstGeom prst="rect">
            <a:avLst/>
          </a:prstGeom>
          <a:noFill/>
          <a:ln/>
        </p:spPr>
        <p:txBody>
          <a:bodyPr wrap="square" rtlCol="0" anchor="ctr"/>
          <a:lstStyle/>
          <a:p>
            <a:pPr algn="r" indent="0" marL="0">
              <a:buNone/>
            </a:pPr>
            <a:r>
              <a:rPr lang="en-US" sz="900" dirty="0">
                <a:solidFill>
                  <a:srgbClr val="9AA7B8"/>
                </a:solidFill>
                <a:latin typeface="Calibri" pitchFamily="34" charset="0"/>
                <a:ea typeface="Calibri" pitchFamily="34" charset="-122"/>
                <a:cs typeface="Calibri" pitchFamily="34" charset="-120"/>
              </a:rPr>
              <a:t>03 / 09</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8FC"/>
        </a:solidFill>
      </p:bgPr>
    </p:bg>
    <p:spTree>
      <p:nvGrpSpPr>
        <p:cNvPr id="1" name=""/>
        <p:cNvGrpSpPr/>
        <p:nvPr/>
      </p:nvGrpSpPr>
      <p:grpSpPr>
        <a:xfrm>
          <a:off x="0" y="0"/>
          <a:ext cx="0" cy="0"/>
          <a:chOff x="0" y="0"/>
          <a:chExt cx="0" cy="0"/>
        </a:xfrm>
      </p:grpSpPr>
      <p:sp>
        <p:nvSpPr>
          <p:cNvPr id="2" name="Shape 0"/>
          <p:cNvSpPr/>
          <p:nvPr/>
        </p:nvSpPr>
        <p:spPr>
          <a:xfrm>
            <a:off x="731520" y="530352"/>
            <a:ext cx="146304" cy="146304"/>
          </a:xfrm>
          <a:prstGeom prst="rect">
            <a:avLst/>
          </a:prstGeom>
          <a:solidFill>
            <a:srgbClr val="F07817"/>
          </a:solidFill>
          <a:ln/>
        </p:spPr>
      </p:sp>
      <p:sp>
        <p:nvSpPr>
          <p:cNvPr id="3" name="Text 1"/>
          <p:cNvSpPr/>
          <p:nvPr/>
        </p:nvSpPr>
        <p:spPr>
          <a:xfrm>
            <a:off x="969264" y="448056"/>
            <a:ext cx="5486400" cy="274320"/>
          </a:xfrm>
          <a:prstGeom prst="rect">
            <a:avLst/>
          </a:prstGeom>
          <a:noFill/>
          <a:ln/>
        </p:spPr>
        <p:txBody>
          <a:bodyPr wrap="square" rtlCol="0" anchor="ctr"/>
          <a:lstStyle/>
          <a:p>
            <a:pPr algn="l" indent="0" marL="0">
              <a:buNone/>
            </a:pPr>
            <a:r>
              <a:rPr lang="en-US" sz="1200" b="1" spc="200" kern="0" dirty="0">
                <a:solidFill>
                  <a:srgbClr val="F07817"/>
                </a:solidFill>
                <a:latin typeface="Calibri" pitchFamily="34" charset="0"/>
                <a:ea typeface="Calibri" pitchFamily="34" charset="-122"/>
                <a:cs typeface="Calibri" pitchFamily="34" charset="-120"/>
              </a:rPr>
              <a:t>NOTRE APPROCHE</a:t>
            </a:r>
            <a:endParaRPr lang="en-US" sz="1200" dirty="0"/>
          </a:p>
        </p:txBody>
      </p:sp>
      <p:sp>
        <p:nvSpPr>
          <p:cNvPr id="4" name="Text 2"/>
          <p:cNvSpPr/>
          <p:nvPr/>
        </p:nvSpPr>
        <p:spPr>
          <a:xfrm>
            <a:off x="731520" y="749808"/>
            <a:ext cx="7863840" cy="960120"/>
          </a:xfrm>
          <a:prstGeom prst="rect">
            <a:avLst/>
          </a:prstGeom>
          <a:noFill/>
          <a:ln/>
        </p:spPr>
        <p:txBody>
          <a:bodyPr wrap="square" rtlCol="0" anchor="ctr"/>
          <a:lstStyle/>
          <a:p>
            <a:pPr indent="0" marL="0">
              <a:lnSpc>
                <a:spcPct val="105000"/>
              </a:lnSpc>
              <a:buNone/>
            </a:pPr>
            <a:r>
              <a:rPr lang="en-US" sz="2500" b="1" dirty="0">
                <a:solidFill>
                  <a:srgbClr val="16202E"/>
                </a:solidFill>
                <a:latin typeface="Poppins" pitchFamily="34" charset="0"/>
                <a:ea typeface="Poppins" pitchFamily="34" charset="-122"/>
                <a:cs typeface="Poppins" pitchFamily="34" charset="-120"/>
              </a:rPr>
              <a:t>Une méthodologie éprouvée, du cadrage</a:t>
            </a:r>
            <a:endParaRPr lang="en-US" sz="2500" dirty="0"/>
          </a:p>
          <a:p>
            <a:pPr indent="0" marL="0">
              <a:lnSpc>
                <a:spcPct val="105000"/>
              </a:lnSpc>
              <a:buNone/>
            </a:pPr>
            <a:r>
              <a:rPr lang="en-US" sz="2500" b="1" dirty="0">
                <a:solidFill>
                  <a:srgbClr val="16202E"/>
                </a:solidFill>
                <a:latin typeface="Poppins" pitchFamily="34" charset="0"/>
                <a:ea typeface="Poppins" pitchFamily="34" charset="-122"/>
                <a:cs typeface="Poppins" pitchFamily="34" charset="-120"/>
              </a:rPr>
              <a:t>à la mise en production</a:t>
            </a:r>
            <a:endParaRPr lang="en-US" sz="2500" dirty="0"/>
          </a:p>
        </p:txBody>
      </p:sp>
      <p:sp>
        <p:nvSpPr>
          <p:cNvPr id="5" name="Shape 3"/>
          <p:cNvSpPr/>
          <p:nvPr/>
        </p:nvSpPr>
        <p:spPr>
          <a:xfrm>
            <a:off x="8126273" y="566928"/>
            <a:ext cx="1139342" cy="420624"/>
          </a:xfrm>
          <a:prstGeom prst="roundRect">
            <a:avLst>
              <a:gd name="adj" fmla="val 50000"/>
            </a:avLst>
          </a:prstGeom>
          <a:solidFill>
            <a:srgbClr val="014276"/>
          </a:solidFill>
          <a:ln/>
        </p:spPr>
      </p:sp>
      <p:sp>
        <p:nvSpPr>
          <p:cNvPr id="6" name="Text 4"/>
          <p:cNvSpPr/>
          <p:nvPr/>
        </p:nvSpPr>
        <p:spPr>
          <a:xfrm>
            <a:off x="8126273" y="566928"/>
            <a:ext cx="1139342" cy="420624"/>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PRINCE2®</a:t>
            </a:r>
            <a:endParaRPr lang="en-US" sz="1100" dirty="0"/>
          </a:p>
        </p:txBody>
      </p:sp>
      <p:sp>
        <p:nvSpPr>
          <p:cNvPr id="7" name="Shape 5"/>
          <p:cNvSpPr/>
          <p:nvPr/>
        </p:nvSpPr>
        <p:spPr>
          <a:xfrm>
            <a:off x="9393631" y="566928"/>
            <a:ext cx="969264" cy="420624"/>
          </a:xfrm>
          <a:prstGeom prst="roundRect">
            <a:avLst>
              <a:gd name="adj" fmla="val 50000"/>
            </a:avLst>
          </a:prstGeom>
          <a:solidFill>
            <a:srgbClr val="014276"/>
          </a:solidFill>
          <a:ln/>
        </p:spPr>
      </p:sp>
      <p:sp>
        <p:nvSpPr>
          <p:cNvPr id="8" name="Text 6"/>
          <p:cNvSpPr/>
          <p:nvPr/>
        </p:nvSpPr>
        <p:spPr>
          <a:xfrm>
            <a:off x="9393631" y="566928"/>
            <a:ext cx="969264" cy="420624"/>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ITIL®</a:t>
            </a:r>
            <a:endParaRPr lang="en-US" sz="1100" dirty="0"/>
          </a:p>
        </p:txBody>
      </p:sp>
      <p:sp>
        <p:nvSpPr>
          <p:cNvPr id="9" name="Shape 7"/>
          <p:cNvSpPr/>
          <p:nvPr/>
        </p:nvSpPr>
        <p:spPr>
          <a:xfrm>
            <a:off x="10490911" y="566928"/>
            <a:ext cx="969264" cy="420624"/>
          </a:xfrm>
          <a:prstGeom prst="roundRect">
            <a:avLst>
              <a:gd name="adj" fmla="val 50000"/>
            </a:avLst>
          </a:prstGeom>
          <a:solidFill>
            <a:srgbClr val="014276"/>
          </a:solidFill>
          <a:ln/>
        </p:spPr>
      </p:sp>
      <p:sp>
        <p:nvSpPr>
          <p:cNvPr id="10" name="Text 8"/>
          <p:cNvSpPr/>
          <p:nvPr/>
        </p:nvSpPr>
        <p:spPr>
          <a:xfrm>
            <a:off x="10490911" y="566928"/>
            <a:ext cx="969264" cy="420624"/>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Agile</a:t>
            </a:r>
            <a:endParaRPr lang="en-US" sz="1100" dirty="0"/>
          </a:p>
        </p:txBody>
      </p:sp>
      <p:sp>
        <p:nvSpPr>
          <p:cNvPr id="11" name="Text 9"/>
          <p:cNvSpPr/>
          <p:nvPr/>
        </p:nvSpPr>
        <p:spPr>
          <a:xfrm>
            <a:off x="731520" y="1828800"/>
            <a:ext cx="10698480" cy="685800"/>
          </a:xfrm>
          <a:prstGeom prst="rect">
            <a:avLst/>
          </a:prstGeom>
          <a:noFill/>
          <a:ln/>
        </p:spPr>
        <p:txBody>
          <a:bodyPr wrap="square" rtlCol="0" anchor="ctr"/>
          <a:lstStyle/>
          <a:p>
            <a:pPr indent="0" marL="0">
              <a:lnSpc>
                <a:spcPct val="125000"/>
              </a:lnSpc>
              <a:buNone/>
            </a:pPr>
            <a:r>
              <a:rPr lang="en-US" sz="1350" dirty="0">
                <a:solidFill>
                  <a:srgbClr val="16202E"/>
                </a:solidFill>
                <a:latin typeface="Calibri" pitchFamily="34" charset="0"/>
                <a:ea typeface="Calibri" pitchFamily="34" charset="-122"/>
                <a:cs typeface="Calibri" pitchFamily="34" charset="-120"/>
              </a:rPr>
              <a:t>Chez NetByUs, nous mettons en œuvre une approche fondée sur les meilleures pratiques internationales. Notre expertise nous permet d'accompagner nos clients à </a:t>
            </a:r>
            <a:pPr indent="0" marL="0">
              <a:lnSpc>
                <a:spcPct val="125000"/>
              </a:lnSpc>
              <a:buNone/>
            </a:pPr>
            <a:r>
              <a:rPr lang="en-US" sz="1350" b="1" dirty="0">
                <a:solidFill>
                  <a:srgbClr val="F07817"/>
                </a:solidFill>
                <a:latin typeface="Calibri" pitchFamily="34" charset="0"/>
                <a:ea typeface="Calibri" pitchFamily="34" charset="-122"/>
                <a:cs typeface="Calibri" pitchFamily="34" charset="-120"/>
              </a:rPr>
              <a:t>360°</a:t>
            </a:r>
            <a:pPr indent="0" marL="0">
              <a:lnSpc>
                <a:spcPct val="125000"/>
              </a:lnSpc>
              <a:buNone/>
            </a:pPr>
            <a:r>
              <a:rPr lang="en-US" sz="1350" dirty="0">
                <a:solidFill>
                  <a:srgbClr val="16202E"/>
                </a:solidFill>
                <a:latin typeface="Calibri" pitchFamily="34" charset="0"/>
                <a:ea typeface="Calibri" pitchFamily="34" charset="-122"/>
                <a:cs typeface="Calibri" pitchFamily="34" charset="-120"/>
              </a:rPr>
              <a:t>, depuis le cadrage du besoin jusqu'à la mise en production, en passant par le pilotage, le contrôle qualité et l'accompagnement au changement.</a:t>
            </a:r>
            <a:endParaRPr lang="en-US" sz="1350" dirty="0"/>
          </a:p>
        </p:txBody>
      </p:sp>
      <p:sp>
        <p:nvSpPr>
          <p:cNvPr id="12" name="Shape 10"/>
          <p:cNvSpPr/>
          <p:nvPr/>
        </p:nvSpPr>
        <p:spPr>
          <a:xfrm>
            <a:off x="731520" y="2880360"/>
            <a:ext cx="1832458" cy="2926080"/>
          </a:xfrm>
          <a:prstGeom prst="roundRect">
            <a:avLst>
              <a:gd name="adj" fmla="val 5988"/>
            </a:avLst>
          </a:prstGeom>
          <a:solidFill>
            <a:srgbClr val="014276"/>
          </a:solidFill>
          <a:ln w="12700">
            <a:solidFill>
              <a:srgbClr val="014276"/>
            </a:solidFill>
            <a:prstDash val="solid"/>
          </a:ln>
          <a:effectLst>
            <a:outerShdw sx="100000" sy="100000" kx="0" ky="0" algn="bl" rotWithShape="0" blurRad="101600" dist="38100" dir="5400000">
              <a:srgbClr val="6E86A6">
                <a:alpha val="15000"/>
              </a:srgbClr>
            </a:outerShdw>
          </a:effectLst>
        </p:spPr>
      </p:sp>
      <p:sp>
        <p:nvSpPr>
          <p:cNvPr id="13" name="Text 11"/>
          <p:cNvSpPr/>
          <p:nvPr/>
        </p:nvSpPr>
        <p:spPr>
          <a:xfrm>
            <a:off x="896112" y="3044952"/>
            <a:ext cx="1558138" cy="365760"/>
          </a:xfrm>
          <a:prstGeom prst="rect">
            <a:avLst/>
          </a:prstGeom>
          <a:noFill/>
          <a:ln/>
        </p:spPr>
        <p:txBody>
          <a:bodyPr wrap="square" rtlCol="0" anchor="ctr"/>
          <a:lstStyle/>
          <a:p>
            <a:pPr indent="0" marL="0">
              <a:buNone/>
            </a:pPr>
            <a:r>
              <a:rPr lang="en-US" sz="1500" b="1" dirty="0">
                <a:solidFill>
                  <a:srgbClr val="5D93C9"/>
                </a:solidFill>
                <a:latin typeface="Poppins" pitchFamily="34" charset="0"/>
                <a:ea typeface="Poppins" pitchFamily="34" charset="-122"/>
                <a:cs typeface="Poppins" pitchFamily="34" charset="-120"/>
              </a:rPr>
              <a:t>01</a:t>
            </a:r>
            <a:endParaRPr lang="en-US" sz="1500" dirty="0"/>
          </a:p>
        </p:txBody>
      </p:sp>
      <p:pic>
        <p:nvPicPr>
          <p:cNvPr id="14" name="Image 0" descr="/home/claude/work/badges/clipboard_orange.png">    </p:cNvPr>
          <p:cNvPicPr>
            <a:picLocks noChangeAspect="1"/>
          </p:cNvPicPr>
          <p:nvPr/>
        </p:nvPicPr>
        <p:blipFill>
          <a:blip r:embed="rId1"/>
          <a:stretch>
            <a:fillRect/>
          </a:stretch>
        </p:blipFill>
        <p:spPr>
          <a:xfrm>
            <a:off x="1355141" y="3383280"/>
            <a:ext cx="585216" cy="585216"/>
          </a:xfrm>
          <a:prstGeom prst="rect">
            <a:avLst/>
          </a:prstGeom>
        </p:spPr>
      </p:pic>
      <p:sp>
        <p:nvSpPr>
          <p:cNvPr id="15" name="Text 12"/>
          <p:cNvSpPr/>
          <p:nvPr/>
        </p:nvSpPr>
        <p:spPr>
          <a:xfrm>
            <a:off x="786384" y="4087368"/>
            <a:ext cx="1722730" cy="548640"/>
          </a:xfrm>
          <a:prstGeom prst="rect">
            <a:avLst/>
          </a:prstGeom>
          <a:noFill/>
          <a:ln/>
        </p:spPr>
        <p:txBody>
          <a:bodyPr wrap="square" rtlCol="0" anchor="t"/>
          <a:lstStyle/>
          <a:p>
            <a:pPr algn="ctr" indent="0" marL="0">
              <a:buNone/>
            </a:pPr>
            <a:r>
              <a:rPr lang="en-US" sz="1350" b="1" dirty="0">
                <a:solidFill>
                  <a:srgbClr val="FFFFFF"/>
                </a:solidFill>
                <a:latin typeface="Poppins" pitchFamily="34" charset="0"/>
                <a:ea typeface="Poppins" pitchFamily="34" charset="-122"/>
                <a:cs typeface="Poppins" pitchFamily="34" charset="-120"/>
              </a:rPr>
              <a:t>Cadrage</a:t>
            </a:r>
            <a:endParaRPr lang="en-US" sz="1350" dirty="0"/>
          </a:p>
        </p:txBody>
      </p:sp>
      <p:sp>
        <p:nvSpPr>
          <p:cNvPr id="16" name="Text 13"/>
          <p:cNvSpPr/>
          <p:nvPr/>
        </p:nvSpPr>
        <p:spPr>
          <a:xfrm>
            <a:off x="877824" y="4709160"/>
            <a:ext cx="1539850" cy="960120"/>
          </a:xfrm>
          <a:prstGeom prst="rect">
            <a:avLst/>
          </a:prstGeom>
          <a:noFill/>
          <a:ln/>
        </p:spPr>
        <p:txBody>
          <a:bodyPr wrap="square" rtlCol="0" anchor="ctr"/>
          <a:lstStyle/>
          <a:p>
            <a:pPr algn="ctr" indent="0" marL="0">
              <a:lnSpc>
                <a:spcPct val="115000"/>
              </a:lnSpc>
              <a:buNone/>
            </a:pPr>
            <a:r>
              <a:rPr lang="en-US" sz="1000" dirty="0">
                <a:solidFill>
                  <a:srgbClr val="C7D6E8"/>
                </a:solidFill>
                <a:latin typeface="Calibri" pitchFamily="34" charset="0"/>
                <a:ea typeface="Calibri" pitchFamily="34" charset="-122"/>
                <a:cs typeface="Calibri" pitchFamily="34" charset="-120"/>
              </a:rPr>
              <a:t>Recueil et formalisation du besoin</a:t>
            </a:r>
            <a:endParaRPr lang="en-US" sz="1000" dirty="0"/>
          </a:p>
        </p:txBody>
      </p:sp>
      <p:pic>
        <p:nvPicPr>
          <p:cNvPr id="17" name="Image 1" descr="/home/claude/work/badges/arrowright_orange.png">    </p:cNvPr>
          <p:cNvPicPr>
            <a:picLocks noChangeAspect="1"/>
          </p:cNvPicPr>
          <p:nvPr/>
        </p:nvPicPr>
        <p:blipFill>
          <a:blip r:embed="rId2"/>
          <a:stretch>
            <a:fillRect/>
          </a:stretch>
        </p:blipFill>
        <p:spPr>
          <a:xfrm>
            <a:off x="2582266" y="4178808"/>
            <a:ext cx="329184" cy="329184"/>
          </a:xfrm>
          <a:prstGeom prst="rect">
            <a:avLst/>
          </a:prstGeom>
        </p:spPr>
      </p:pic>
      <p:sp>
        <p:nvSpPr>
          <p:cNvPr id="18" name="Shape 14"/>
          <p:cNvSpPr/>
          <p:nvPr/>
        </p:nvSpPr>
        <p:spPr>
          <a:xfrm>
            <a:off x="2948026" y="2880360"/>
            <a:ext cx="1832458" cy="2926080"/>
          </a:xfrm>
          <a:prstGeom prst="roundRect">
            <a:avLst>
              <a:gd name="adj" fmla="val 5988"/>
            </a:avLst>
          </a:prstGeom>
          <a:solidFill>
            <a:srgbClr val="FFFFFF"/>
          </a:solidFill>
          <a:ln w="12700">
            <a:solidFill>
              <a:srgbClr val="E2E9F1"/>
            </a:solidFill>
            <a:prstDash val="solid"/>
          </a:ln>
          <a:effectLst>
            <a:outerShdw sx="100000" sy="100000" kx="0" ky="0" algn="bl" rotWithShape="0" blurRad="101600" dist="38100" dir="5400000">
              <a:srgbClr val="6E86A6">
                <a:alpha val="15000"/>
              </a:srgbClr>
            </a:outerShdw>
          </a:effectLst>
        </p:spPr>
      </p:sp>
      <p:sp>
        <p:nvSpPr>
          <p:cNvPr id="19" name="Text 15"/>
          <p:cNvSpPr/>
          <p:nvPr/>
        </p:nvSpPr>
        <p:spPr>
          <a:xfrm>
            <a:off x="3112618" y="3044952"/>
            <a:ext cx="1558138" cy="365760"/>
          </a:xfrm>
          <a:prstGeom prst="rect">
            <a:avLst/>
          </a:prstGeom>
          <a:noFill/>
          <a:ln/>
        </p:spPr>
        <p:txBody>
          <a:bodyPr wrap="square" rtlCol="0" anchor="ctr"/>
          <a:lstStyle/>
          <a:p>
            <a:pPr indent="0" marL="0">
              <a:buNone/>
            </a:pPr>
            <a:r>
              <a:rPr lang="en-US" sz="1500" b="1" dirty="0">
                <a:solidFill>
                  <a:srgbClr val="C7D6E8"/>
                </a:solidFill>
                <a:latin typeface="Poppins" pitchFamily="34" charset="0"/>
                <a:ea typeface="Poppins" pitchFamily="34" charset="-122"/>
                <a:cs typeface="Poppins" pitchFamily="34" charset="-120"/>
              </a:rPr>
              <a:t>02</a:t>
            </a:r>
            <a:endParaRPr lang="en-US" sz="1500" dirty="0"/>
          </a:p>
        </p:txBody>
      </p:sp>
      <p:pic>
        <p:nvPicPr>
          <p:cNvPr id="20" name="Image 2" descr="/home/claude/work/badges/compass_blue.png">    </p:cNvPr>
          <p:cNvPicPr>
            <a:picLocks noChangeAspect="1"/>
          </p:cNvPicPr>
          <p:nvPr/>
        </p:nvPicPr>
        <p:blipFill>
          <a:blip r:embed="rId3"/>
          <a:stretch>
            <a:fillRect/>
          </a:stretch>
        </p:blipFill>
        <p:spPr>
          <a:xfrm>
            <a:off x="3571646" y="3383280"/>
            <a:ext cx="585216" cy="585216"/>
          </a:xfrm>
          <a:prstGeom prst="rect">
            <a:avLst/>
          </a:prstGeom>
        </p:spPr>
      </p:pic>
      <p:sp>
        <p:nvSpPr>
          <p:cNvPr id="21" name="Text 16"/>
          <p:cNvSpPr/>
          <p:nvPr/>
        </p:nvSpPr>
        <p:spPr>
          <a:xfrm>
            <a:off x="3002890" y="4087368"/>
            <a:ext cx="1722730" cy="548640"/>
          </a:xfrm>
          <a:prstGeom prst="rect">
            <a:avLst/>
          </a:prstGeom>
          <a:noFill/>
          <a:ln/>
        </p:spPr>
        <p:txBody>
          <a:bodyPr wrap="square" rtlCol="0" anchor="t"/>
          <a:lstStyle/>
          <a:p>
            <a:pPr algn="ctr" indent="0" marL="0">
              <a:buNone/>
            </a:pPr>
            <a:r>
              <a:rPr lang="en-US" sz="1350" b="1" dirty="0">
                <a:solidFill>
                  <a:srgbClr val="16202E"/>
                </a:solidFill>
                <a:latin typeface="Poppins" pitchFamily="34" charset="0"/>
                <a:ea typeface="Poppins" pitchFamily="34" charset="-122"/>
                <a:cs typeface="Poppins" pitchFamily="34" charset="-120"/>
              </a:rPr>
              <a:t>Pilotage</a:t>
            </a:r>
            <a:endParaRPr lang="en-US" sz="1350" dirty="0"/>
          </a:p>
        </p:txBody>
      </p:sp>
      <p:sp>
        <p:nvSpPr>
          <p:cNvPr id="22" name="Text 17"/>
          <p:cNvSpPr/>
          <p:nvPr/>
        </p:nvSpPr>
        <p:spPr>
          <a:xfrm>
            <a:off x="3094330" y="4709160"/>
            <a:ext cx="1539850" cy="960120"/>
          </a:xfrm>
          <a:prstGeom prst="rect">
            <a:avLst/>
          </a:prstGeom>
          <a:noFill/>
          <a:ln/>
        </p:spPr>
        <p:txBody>
          <a:bodyPr wrap="square" rtlCol="0" anchor="ctr"/>
          <a:lstStyle/>
          <a:p>
            <a:pPr algn="ctr" indent="0" marL="0">
              <a:lnSpc>
                <a:spcPct val="115000"/>
              </a:lnSpc>
              <a:buNone/>
            </a:pPr>
            <a:r>
              <a:rPr lang="en-US" sz="1000" dirty="0">
                <a:solidFill>
                  <a:srgbClr val="5B6472"/>
                </a:solidFill>
                <a:latin typeface="Calibri" pitchFamily="34" charset="0"/>
                <a:ea typeface="Calibri" pitchFamily="34" charset="-122"/>
                <a:cs typeface="Calibri" pitchFamily="34" charset="-120"/>
              </a:rPr>
              <a:t>Planning, jalons et suivi d'avancement</a:t>
            </a:r>
            <a:endParaRPr lang="en-US" sz="1000" dirty="0"/>
          </a:p>
        </p:txBody>
      </p:sp>
      <p:pic>
        <p:nvPicPr>
          <p:cNvPr id="23" name="Image 3" descr="/home/claude/work/badges/arrowright_orange.png">    </p:cNvPr>
          <p:cNvPicPr>
            <a:picLocks noChangeAspect="1"/>
          </p:cNvPicPr>
          <p:nvPr/>
        </p:nvPicPr>
        <p:blipFill>
          <a:blip r:embed="rId4"/>
          <a:stretch>
            <a:fillRect/>
          </a:stretch>
        </p:blipFill>
        <p:spPr>
          <a:xfrm>
            <a:off x="4798771" y="4178808"/>
            <a:ext cx="329184" cy="329184"/>
          </a:xfrm>
          <a:prstGeom prst="rect">
            <a:avLst/>
          </a:prstGeom>
        </p:spPr>
      </p:pic>
      <p:sp>
        <p:nvSpPr>
          <p:cNvPr id="24" name="Shape 18"/>
          <p:cNvSpPr/>
          <p:nvPr/>
        </p:nvSpPr>
        <p:spPr>
          <a:xfrm>
            <a:off x="5164531" y="2880360"/>
            <a:ext cx="1832458" cy="2926080"/>
          </a:xfrm>
          <a:prstGeom prst="roundRect">
            <a:avLst>
              <a:gd name="adj" fmla="val 5988"/>
            </a:avLst>
          </a:prstGeom>
          <a:solidFill>
            <a:srgbClr val="014276"/>
          </a:solidFill>
          <a:ln w="12700">
            <a:solidFill>
              <a:srgbClr val="014276"/>
            </a:solidFill>
            <a:prstDash val="solid"/>
          </a:ln>
          <a:effectLst>
            <a:outerShdw sx="100000" sy="100000" kx="0" ky="0" algn="bl" rotWithShape="0" blurRad="101600" dist="38100" dir="5400000">
              <a:srgbClr val="6E86A6">
                <a:alpha val="15000"/>
              </a:srgbClr>
            </a:outerShdw>
          </a:effectLst>
        </p:spPr>
      </p:sp>
      <p:sp>
        <p:nvSpPr>
          <p:cNvPr id="25" name="Text 19"/>
          <p:cNvSpPr/>
          <p:nvPr/>
        </p:nvSpPr>
        <p:spPr>
          <a:xfrm>
            <a:off x="5329123" y="3044952"/>
            <a:ext cx="1558138" cy="365760"/>
          </a:xfrm>
          <a:prstGeom prst="rect">
            <a:avLst/>
          </a:prstGeom>
          <a:noFill/>
          <a:ln/>
        </p:spPr>
        <p:txBody>
          <a:bodyPr wrap="square" rtlCol="0" anchor="ctr"/>
          <a:lstStyle/>
          <a:p>
            <a:pPr indent="0" marL="0">
              <a:buNone/>
            </a:pPr>
            <a:r>
              <a:rPr lang="en-US" sz="1500" b="1" dirty="0">
                <a:solidFill>
                  <a:srgbClr val="5D93C9"/>
                </a:solidFill>
                <a:latin typeface="Poppins" pitchFamily="34" charset="0"/>
                <a:ea typeface="Poppins" pitchFamily="34" charset="-122"/>
                <a:cs typeface="Poppins" pitchFamily="34" charset="-120"/>
              </a:rPr>
              <a:t>03</a:t>
            </a:r>
            <a:endParaRPr lang="en-US" sz="1500" dirty="0"/>
          </a:p>
        </p:txBody>
      </p:sp>
      <p:pic>
        <p:nvPicPr>
          <p:cNvPr id="26" name="Image 4" descr="/home/claude/work/badges/checkcircle_orange.png">    </p:cNvPr>
          <p:cNvPicPr>
            <a:picLocks noChangeAspect="1"/>
          </p:cNvPicPr>
          <p:nvPr/>
        </p:nvPicPr>
        <p:blipFill>
          <a:blip r:embed="rId5"/>
          <a:stretch>
            <a:fillRect/>
          </a:stretch>
        </p:blipFill>
        <p:spPr>
          <a:xfrm>
            <a:off x="5788152" y="3383280"/>
            <a:ext cx="585216" cy="585216"/>
          </a:xfrm>
          <a:prstGeom prst="rect">
            <a:avLst/>
          </a:prstGeom>
        </p:spPr>
      </p:pic>
      <p:sp>
        <p:nvSpPr>
          <p:cNvPr id="27" name="Text 20"/>
          <p:cNvSpPr/>
          <p:nvPr/>
        </p:nvSpPr>
        <p:spPr>
          <a:xfrm>
            <a:off x="5219395" y="4087368"/>
            <a:ext cx="1722730" cy="548640"/>
          </a:xfrm>
          <a:prstGeom prst="rect">
            <a:avLst/>
          </a:prstGeom>
          <a:noFill/>
          <a:ln/>
        </p:spPr>
        <p:txBody>
          <a:bodyPr wrap="square" rtlCol="0" anchor="t"/>
          <a:lstStyle/>
          <a:p>
            <a:pPr algn="ctr" indent="0" marL="0">
              <a:buNone/>
            </a:pPr>
            <a:r>
              <a:rPr lang="en-US" sz="1050" b="1" dirty="0">
                <a:solidFill>
                  <a:srgbClr val="FFFFFF"/>
                </a:solidFill>
                <a:latin typeface="Poppins" pitchFamily="34" charset="0"/>
                <a:ea typeface="Poppins" pitchFamily="34" charset="-122"/>
                <a:cs typeface="Poppins" pitchFamily="34" charset="-120"/>
              </a:rPr>
              <a:t>Contrôle qualité</a:t>
            </a:r>
            <a:endParaRPr lang="en-US" sz="1050" dirty="0"/>
          </a:p>
        </p:txBody>
      </p:sp>
      <p:sp>
        <p:nvSpPr>
          <p:cNvPr id="28" name="Text 21"/>
          <p:cNvSpPr/>
          <p:nvPr/>
        </p:nvSpPr>
        <p:spPr>
          <a:xfrm>
            <a:off x="5310835" y="4709160"/>
            <a:ext cx="1539850" cy="960120"/>
          </a:xfrm>
          <a:prstGeom prst="rect">
            <a:avLst/>
          </a:prstGeom>
          <a:noFill/>
          <a:ln/>
        </p:spPr>
        <p:txBody>
          <a:bodyPr wrap="square" rtlCol="0" anchor="ctr"/>
          <a:lstStyle/>
          <a:p>
            <a:pPr algn="ctr" indent="0" marL="0">
              <a:lnSpc>
                <a:spcPct val="115000"/>
              </a:lnSpc>
              <a:buNone/>
            </a:pPr>
            <a:r>
              <a:rPr lang="en-US" sz="1000" dirty="0">
                <a:solidFill>
                  <a:srgbClr val="C7D6E8"/>
                </a:solidFill>
                <a:latin typeface="Calibri" pitchFamily="34" charset="0"/>
                <a:ea typeface="Calibri" pitchFamily="34" charset="-122"/>
                <a:cs typeface="Calibri" pitchFamily="34" charset="-120"/>
              </a:rPr>
              <a:t>Recette et validation des livrables</a:t>
            </a:r>
            <a:endParaRPr lang="en-US" sz="1000" dirty="0"/>
          </a:p>
        </p:txBody>
      </p:sp>
      <p:pic>
        <p:nvPicPr>
          <p:cNvPr id="29" name="Image 5" descr="/home/claude/work/badges/arrowright_orange.png">    </p:cNvPr>
          <p:cNvPicPr>
            <a:picLocks noChangeAspect="1"/>
          </p:cNvPicPr>
          <p:nvPr/>
        </p:nvPicPr>
        <p:blipFill>
          <a:blip r:embed="rId6"/>
          <a:stretch>
            <a:fillRect/>
          </a:stretch>
        </p:blipFill>
        <p:spPr>
          <a:xfrm>
            <a:off x="7015277" y="4178808"/>
            <a:ext cx="329184" cy="329184"/>
          </a:xfrm>
          <a:prstGeom prst="rect">
            <a:avLst/>
          </a:prstGeom>
        </p:spPr>
      </p:pic>
      <p:sp>
        <p:nvSpPr>
          <p:cNvPr id="30" name="Shape 22"/>
          <p:cNvSpPr/>
          <p:nvPr/>
        </p:nvSpPr>
        <p:spPr>
          <a:xfrm>
            <a:off x="7381037" y="2880360"/>
            <a:ext cx="1832458" cy="2926080"/>
          </a:xfrm>
          <a:prstGeom prst="roundRect">
            <a:avLst>
              <a:gd name="adj" fmla="val 5988"/>
            </a:avLst>
          </a:prstGeom>
          <a:solidFill>
            <a:srgbClr val="FFFFFF"/>
          </a:solidFill>
          <a:ln w="12700">
            <a:solidFill>
              <a:srgbClr val="E2E9F1"/>
            </a:solidFill>
            <a:prstDash val="solid"/>
          </a:ln>
          <a:effectLst>
            <a:outerShdw sx="100000" sy="100000" kx="0" ky="0" algn="bl" rotWithShape="0" blurRad="101600" dist="38100" dir="5400000">
              <a:srgbClr val="6E86A6">
                <a:alpha val="15000"/>
              </a:srgbClr>
            </a:outerShdw>
          </a:effectLst>
        </p:spPr>
      </p:sp>
      <p:sp>
        <p:nvSpPr>
          <p:cNvPr id="31" name="Text 23"/>
          <p:cNvSpPr/>
          <p:nvPr/>
        </p:nvSpPr>
        <p:spPr>
          <a:xfrm>
            <a:off x="7545629" y="3044952"/>
            <a:ext cx="1558138" cy="365760"/>
          </a:xfrm>
          <a:prstGeom prst="rect">
            <a:avLst/>
          </a:prstGeom>
          <a:noFill/>
          <a:ln/>
        </p:spPr>
        <p:txBody>
          <a:bodyPr wrap="square" rtlCol="0" anchor="ctr"/>
          <a:lstStyle/>
          <a:p>
            <a:pPr indent="0" marL="0">
              <a:buNone/>
            </a:pPr>
            <a:r>
              <a:rPr lang="en-US" sz="1500" b="1" dirty="0">
                <a:solidFill>
                  <a:srgbClr val="C7D6E8"/>
                </a:solidFill>
                <a:latin typeface="Poppins" pitchFamily="34" charset="0"/>
                <a:ea typeface="Poppins" pitchFamily="34" charset="-122"/>
                <a:cs typeface="Poppins" pitchFamily="34" charset="-120"/>
              </a:rPr>
              <a:t>04</a:t>
            </a:r>
            <a:endParaRPr lang="en-US" sz="1500" dirty="0"/>
          </a:p>
        </p:txBody>
      </p:sp>
      <p:pic>
        <p:nvPicPr>
          <p:cNvPr id="32" name="Image 6" descr="/home/claude/work/badges/rocket_blue.png">    </p:cNvPr>
          <p:cNvPicPr>
            <a:picLocks noChangeAspect="1"/>
          </p:cNvPicPr>
          <p:nvPr/>
        </p:nvPicPr>
        <p:blipFill>
          <a:blip r:embed="rId7"/>
          <a:stretch>
            <a:fillRect/>
          </a:stretch>
        </p:blipFill>
        <p:spPr>
          <a:xfrm>
            <a:off x="8004658" y="3383280"/>
            <a:ext cx="585216" cy="585216"/>
          </a:xfrm>
          <a:prstGeom prst="rect">
            <a:avLst/>
          </a:prstGeom>
        </p:spPr>
      </p:pic>
      <p:sp>
        <p:nvSpPr>
          <p:cNvPr id="33" name="Text 24"/>
          <p:cNvSpPr/>
          <p:nvPr/>
        </p:nvSpPr>
        <p:spPr>
          <a:xfrm>
            <a:off x="7435901" y="4087368"/>
            <a:ext cx="1722730" cy="548640"/>
          </a:xfrm>
          <a:prstGeom prst="rect">
            <a:avLst/>
          </a:prstGeom>
          <a:noFill/>
          <a:ln/>
        </p:spPr>
        <p:txBody>
          <a:bodyPr wrap="square" rtlCol="0" anchor="t"/>
          <a:lstStyle/>
          <a:p>
            <a:pPr algn="ctr" indent="0" marL="0">
              <a:buNone/>
            </a:pPr>
            <a:r>
              <a:rPr lang="en-US" sz="1050" b="1" dirty="0">
                <a:solidFill>
                  <a:srgbClr val="16202E"/>
                </a:solidFill>
                <a:latin typeface="Poppins" pitchFamily="34" charset="0"/>
                <a:ea typeface="Poppins" pitchFamily="34" charset="-122"/>
                <a:cs typeface="Poppins" pitchFamily="34" charset="-120"/>
              </a:rPr>
              <a:t>Mise en production</a:t>
            </a:r>
            <a:endParaRPr lang="en-US" sz="1050" dirty="0"/>
          </a:p>
        </p:txBody>
      </p:sp>
      <p:sp>
        <p:nvSpPr>
          <p:cNvPr id="34" name="Text 25"/>
          <p:cNvSpPr/>
          <p:nvPr/>
        </p:nvSpPr>
        <p:spPr>
          <a:xfrm>
            <a:off x="7527341" y="4709160"/>
            <a:ext cx="1539850" cy="960120"/>
          </a:xfrm>
          <a:prstGeom prst="rect">
            <a:avLst/>
          </a:prstGeom>
          <a:noFill/>
          <a:ln/>
        </p:spPr>
        <p:txBody>
          <a:bodyPr wrap="square" rtlCol="0" anchor="ctr"/>
          <a:lstStyle/>
          <a:p>
            <a:pPr algn="ctr" indent="0" marL="0">
              <a:lnSpc>
                <a:spcPct val="115000"/>
              </a:lnSpc>
              <a:buNone/>
            </a:pPr>
            <a:r>
              <a:rPr lang="en-US" sz="1000" dirty="0">
                <a:solidFill>
                  <a:srgbClr val="5B6472"/>
                </a:solidFill>
                <a:latin typeface="Calibri" pitchFamily="34" charset="0"/>
                <a:ea typeface="Calibri" pitchFamily="34" charset="-122"/>
                <a:cs typeface="Calibri" pitchFamily="34" charset="-120"/>
              </a:rPr>
              <a:t>Déploiement sécurisé et documenté</a:t>
            </a:r>
            <a:endParaRPr lang="en-US" sz="1000" dirty="0"/>
          </a:p>
        </p:txBody>
      </p:sp>
      <p:pic>
        <p:nvPicPr>
          <p:cNvPr id="35" name="Image 7" descr="/home/claude/work/badges/arrowright_orange.png">    </p:cNvPr>
          <p:cNvPicPr>
            <a:picLocks noChangeAspect="1"/>
          </p:cNvPicPr>
          <p:nvPr/>
        </p:nvPicPr>
        <p:blipFill>
          <a:blip r:embed="rId8"/>
          <a:stretch>
            <a:fillRect/>
          </a:stretch>
        </p:blipFill>
        <p:spPr>
          <a:xfrm>
            <a:off x="9231782" y="4178808"/>
            <a:ext cx="329184" cy="329184"/>
          </a:xfrm>
          <a:prstGeom prst="rect">
            <a:avLst/>
          </a:prstGeom>
        </p:spPr>
      </p:pic>
      <p:sp>
        <p:nvSpPr>
          <p:cNvPr id="36" name="Shape 26"/>
          <p:cNvSpPr/>
          <p:nvPr/>
        </p:nvSpPr>
        <p:spPr>
          <a:xfrm>
            <a:off x="9597542" y="2880360"/>
            <a:ext cx="1832458" cy="2926080"/>
          </a:xfrm>
          <a:prstGeom prst="roundRect">
            <a:avLst>
              <a:gd name="adj" fmla="val 5988"/>
            </a:avLst>
          </a:prstGeom>
          <a:solidFill>
            <a:srgbClr val="014276"/>
          </a:solidFill>
          <a:ln w="12700">
            <a:solidFill>
              <a:srgbClr val="014276"/>
            </a:solidFill>
            <a:prstDash val="solid"/>
          </a:ln>
          <a:effectLst>
            <a:outerShdw sx="100000" sy="100000" kx="0" ky="0" algn="bl" rotWithShape="0" blurRad="101600" dist="38100" dir="5400000">
              <a:srgbClr val="6E86A6">
                <a:alpha val="15000"/>
              </a:srgbClr>
            </a:outerShdw>
          </a:effectLst>
        </p:spPr>
      </p:sp>
      <p:sp>
        <p:nvSpPr>
          <p:cNvPr id="37" name="Text 27"/>
          <p:cNvSpPr/>
          <p:nvPr/>
        </p:nvSpPr>
        <p:spPr>
          <a:xfrm>
            <a:off x="9762134" y="3044952"/>
            <a:ext cx="1558138" cy="365760"/>
          </a:xfrm>
          <a:prstGeom prst="rect">
            <a:avLst/>
          </a:prstGeom>
          <a:noFill/>
          <a:ln/>
        </p:spPr>
        <p:txBody>
          <a:bodyPr wrap="square" rtlCol="0" anchor="ctr"/>
          <a:lstStyle/>
          <a:p>
            <a:pPr indent="0" marL="0">
              <a:buNone/>
            </a:pPr>
            <a:r>
              <a:rPr lang="en-US" sz="1500" b="1" dirty="0">
                <a:solidFill>
                  <a:srgbClr val="5D93C9"/>
                </a:solidFill>
                <a:latin typeface="Poppins" pitchFamily="34" charset="0"/>
                <a:ea typeface="Poppins" pitchFamily="34" charset="-122"/>
                <a:cs typeface="Poppins" pitchFamily="34" charset="-120"/>
              </a:rPr>
              <a:t>05</a:t>
            </a:r>
            <a:endParaRPr lang="en-US" sz="1500" dirty="0"/>
          </a:p>
        </p:txBody>
      </p:sp>
      <p:pic>
        <p:nvPicPr>
          <p:cNvPr id="38" name="Image 8" descr="/home/claude/work/badges/users_orange.png">    </p:cNvPr>
          <p:cNvPicPr>
            <a:picLocks noChangeAspect="1"/>
          </p:cNvPicPr>
          <p:nvPr/>
        </p:nvPicPr>
        <p:blipFill>
          <a:blip r:embed="rId9"/>
          <a:stretch>
            <a:fillRect/>
          </a:stretch>
        </p:blipFill>
        <p:spPr>
          <a:xfrm>
            <a:off x="10221163" y="3383280"/>
            <a:ext cx="585216" cy="585216"/>
          </a:xfrm>
          <a:prstGeom prst="rect">
            <a:avLst/>
          </a:prstGeom>
        </p:spPr>
      </p:pic>
      <p:sp>
        <p:nvSpPr>
          <p:cNvPr id="39" name="Text 28"/>
          <p:cNvSpPr/>
          <p:nvPr/>
        </p:nvSpPr>
        <p:spPr>
          <a:xfrm>
            <a:off x="9652406" y="4087368"/>
            <a:ext cx="1722730" cy="548640"/>
          </a:xfrm>
          <a:prstGeom prst="rect">
            <a:avLst/>
          </a:prstGeom>
          <a:noFill/>
          <a:ln/>
        </p:spPr>
        <p:txBody>
          <a:bodyPr wrap="square" rtlCol="0" anchor="t"/>
          <a:lstStyle/>
          <a:p>
            <a:pPr algn="ctr" indent="0" marL="0">
              <a:buNone/>
            </a:pPr>
            <a:r>
              <a:rPr lang="en-US" sz="1050" b="1" dirty="0">
                <a:solidFill>
                  <a:srgbClr val="FFFFFF"/>
                </a:solidFill>
                <a:latin typeface="Poppins" pitchFamily="34" charset="0"/>
                <a:ea typeface="Poppins" pitchFamily="34" charset="-122"/>
                <a:cs typeface="Poppins" pitchFamily="34" charset="-120"/>
              </a:rPr>
              <a:t>Accompagnement</a:t>
            </a:r>
            <a:endParaRPr lang="en-US" sz="1050" dirty="0"/>
          </a:p>
        </p:txBody>
      </p:sp>
      <p:sp>
        <p:nvSpPr>
          <p:cNvPr id="40" name="Text 29"/>
          <p:cNvSpPr/>
          <p:nvPr/>
        </p:nvSpPr>
        <p:spPr>
          <a:xfrm>
            <a:off x="9743846" y="4709160"/>
            <a:ext cx="1539850" cy="960120"/>
          </a:xfrm>
          <a:prstGeom prst="rect">
            <a:avLst/>
          </a:prstGeom>
          <a:noFill/>
          <a:ln/>
        </p:spPr>
        <p:txBody>
          <a:bodyPr wrap="square" rtlCol="0" anchor="ctr"/>
          <a:lstStyle/>
          <a:p>
            <a:pPr algn="ctr" indent="0" marL="0">
              <a:lnSpc>
                <a:spcPct val="115000"/>
              </a:lnSpc>
              <a:buNone/>
            </a:pPr>
            <a:r>
              <a:rPr lang="en-US" sz="1000" dirty="0">
                <a:solidFill>
                  <a:srgbClr val="C7D6E8"/>
                </a:solidFill>
                <a:latin typeface="Calibri" pitchFamily="34" charset="0"/>
                <a:ea typeface="Calibri" pitchFamily="34" charset="-122"/>
                <a:cs typeface="Calibri" pitchFamily="34" charset="-120"/>
              </a:rPr>
              <a:t>Conduite du changement et formation</a:t>
            </a:r>
            <a:endParaRPr lang="en-US" sz="1000" dirty="0"/>
          </a:p>
        </p:txBody>
      </p:sp>
      <p:sp>
        <p:nvSpPr>
          <p:cNvPr id="41" name="Text 30"/>
          <p:cNvSpPr/>
          <p:nvPr/>
        </p:nvSpPr>
        <p:spPr>
          <a:xfrm>
            <a:off x="457200" y="6473952"/>
            <a:ext cx="2743200" cy="274320"/>
          </a:xfrm>
          <a:prstGeom prst="rect">
            <a:avLst/>
          </a:prstGeom>
          <a:noFill/>
          <a:ln/>
        </p:spPr>
        <p:txBody>
          <a:bodyPr wrap="square" rtlCol="0" anchor="ctr"/>
          <a:lstStyle/>
          <a:p>
            <a:pPr indent="0" marL="0">
              <a:buNone/>
            </a:pPr>
            <a:r>
              <a:rPr lang="en-US" sz="900" b="1" spc="100" kern="0" dirty="0">
                <a:solidFill>
                  <a:srgbClr val="9AA7B8"/>
                </a:solidFill>
                <a:latin typeface="Calibri" pitchFamily="34" charset="0"/>
                <a:ea typeface="Calibri" pitchFamily="34" charset="-122"/>
                <a:cs typeface="Calibri" pitchFamily="34" charset="-120"/>
              </a:rPr>
              <a:t>NET BY US</a:t>
            </a:r>
            <a:endParaRPr lang="en-US" sz="900" dirty="0"/>
          </a:p>
        </p:txBody>
      </p:sp>
      <p:sp>
        <p:nvSpPr>
          <p:cNvPr id="42" name="Text 31"/>
          <p:cNvSpPr/>
          <p:nvPr/>
        </p:nvSpPr>
        <p:spPr>
          <a:xfrm>
            <a:off x="11002975" y="6473952"/>
            <a:ext cx="731520" cy="274320"/>
          </a:xfrm>
          <a:prstGeom prst="rect">
            <a:avLst/>
          </a:prstGeom>
          <a:noFill/>
          <a:ln/>
        </p:spPr>
        <p:txBody>
          <a:bodyPr wrap="square" rtlCol="0" anchor="ctr"/>
          <a:lstStyle/>
          <a:p>
            <a:pPr algn="r" indent="0" marL="0">
              <a:buNone/>
            </a:pPr>
            <a:r>
              <a:rPr lang="en-US" sz="900" dirty="0">
                <a:solidFill>
                  <a:srgbClr val="9AA7B8"/>
                </a:solidFill>
                <a:latin typeface="Calibri" pitchFamily="34" charset="0"/>
                <a:ea typeface="Calibri" pitchFamily="34" charset="-122"/>
                <a:cs typeface="Calibri" pitchFamily="34" charset="-120"/>
              </a:rPr>
              <a:t>04 / 09</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8FC"/>
        </a:solidFill>
      </p:bgPr>
    </p:bg>
    <p:spTree>
      <p:nvGrpSpPr>
        <p:cNvPr id="1" name=""/>
        <p:cNvGrpSpPr/>
        <p:nvPr/>
      </p:nvGrpSpPr>
      <p:grpSpPr>
        <a:xfrm>
          <a:off x="0" y="0"/>
          <a:ext cx="0" cy="0"/>
          <a:chOff x="0" y="0"/>
          <a:chExt cx="0" cy="0"/>
        </a:xfrm>
      </p:grpSpPr>
      <p:sp>
        <p:nvSpPr>
          <p:cNvPr id="2" name="Shape 0"/>
          <p:cNvSpPr/>
          <p:nvPr/>
        </p:nvSpPr>
        <p:spPr>
          <a:xfrm>
            <a:off x="731520" y="530352"/>
            <a:ext cx="146304" cy="146304"/>
          </a:xfrm>
          <a:prstGeom prst="rect">
            <a:avLst/>
          </a:prstGeom>
          <a:solidFill>
            <a:srgbClr val="F07817"/>
          </a:solidFill>
          <a:ln/>
        </p:spPr>
      </p:sp>
      <p:sp>
        <p:nvSpPr>
          <p:cNvPr id="3" name="Text 1"/>
          <p:cNvSpPr/>
          <p:nvPr/>
        </p:nvSpPr>
        <p:spPr>
          <a:xfrm>
            <a:off x="969264" y="448056"/>
            <a:ext cx="5486400" cy="274320"/>
          </a:xfrm>
          <a:prstGeom prst="rect">
            <a:avLst/>
          </a:prstGeom>
          <a:noFill/>
          <a:ln/>
        </p:spPr>
        <p:txBody>
          <a:bodyPr wrap="square" rtlCol="0" anchor="ctr"/>
          <a:lstStyle/>
          <a:p>
            <a:pPr algn="l" indent="0" marL="0">
              <a:buNone/>
            </a:pPr>
            <a:r>
              <a:rPr lang="en-US" sz="1200" b="1" spc="200" kern="0" dirty="0">
                <a:solidFill>
                  <a:srgbClr val="F07817"/>
                </a:solidFill>
                <a:latin typeface="Calibri" pitchFamily="34" charset="0"/>
                <a:ea typeface="Calibri" pitchFamily="34" charset="-122"/>
                <a:cs typeface="Calibri" pitchFamily="34" charset="-120"/>
              </a:rPr>
              <a:t>AMOA</a:t>
            </a:r>
            <a:endParaRPr lang="en-US" sz="1200" dirty="0"/>
          </a:p>
        </p:txBody>
      </p:sp>
      <p:sp>
        <p:nvSpPr>
          <p:cNvPr id="4" name="Text 2"/>
          <p:cNvSpPr/>
          <p:nvPr/>
        </p:nvSpPr>
        <p:spPr>
          <a:xfrm>
            <a:off x="731520" y="749808"/>
            <a:ext cx="6583680" cy="914400"/>
          </a:xfrm>
          <a:prstGeom prst="rect">
            <a:avLst/>
          </a:prstGeom>
          <a:noFill/>
          <a:ln/>
        </p:spPr>
        <p:txBody>
          <a:bodyPr wrap="square" rtlCol="0" anchor="ctr"/>
          <a:lstStyle/>
          <a:p>
            <a:pPr indent="0" marL="0">
              <a:lnSpc>
                <a:spcPct val="105000"/>
              </a:lnSpc>
              <a:buNone/>
            </a:pPr>
            <a:r>
              <a:rPr lang="en-US" sz="2400" b="1" dirty="0">
                <a:solidFill>
                  <a:srgbClr val="16202E"/>
                </a:solidFill>
                <a:latin typeface="Poppins" pitchFamily="34" charset="0"/>
                <a:ea typeface="Poppins" pitchFamily="34" charset="-122"/>
                <a:cs typeface="Poppins" pitchFamily="34" charset="-120"/>
              </a:rPr>
              <a:t>Maîtrise d'Ouvrage &amp; Assistance à</a:t>
            </a:r>
            <a:endParaRPr lang="en-US" sz="2400" dirty="0"/>
          </a:p>
          <a:p>
            <a:pPr indent="0" marL="0">
              <a:lnSpc>
                <a:spcPct val="105000"/>
              </a:lnSpc>
              <a:buNone/>
            </a:pPr>
            <a:r>
              <a:rPr lang="en-US" sz="2400" b="1" dirty="0">
                <a:solidFill>
                  <a:srgbClr val="16202E"/>
                </a:solidFill>
                <a:latin typeface="Poppins" pitchFamily="34" charset="0"/>
                <a:ea typeface="Poppins" pitchFamily="34" charset="-122"/>
                <a:cs typeface="Poppins" pitchFamily="34" charset="-120"/>
              </a:rPr>
              <a:t>Maîtrise d'Ouvrage</a:t>
            </a:r>
            <a:endParaRPr lang="en-US" sz="2400" dirty="0"/>
          </a:p>
        </p:txBody>
      </p:sp>
      <p:sp>
        <p:nvSpPr>
          <p:cNvPr id="5" name="Text 3"/>
          <p:cNvSpPr/>
          <p:nvPr/>
        </p:nvSpPr>
        <p:spPr>
          <a:xfrm>
            <a:off x="7452360" y="777240"/>
            <a:ext cx="4023360" cy="1234440"/>
          </a:xfrm>
          <a:prstGeom prst="rect">
            <a:avLst/>
          </a:prstGeom>
          <a:noFill/>
          <a:ln/>
        </p:spPr>
        <p:txBody>
          <a:bodyPr wrap="square" rtlCol="0" anchor="t"/>
          <a:lstStyle/>
          <a:p>
            <a:pPr indent="0" marL="0">
              <a:lnSpc>
                <a:spcPct val="125000"/>
              </a:lnSpc>
              <a:buNone/>
            </a:pPr>
            <a:r>
              <a:rPr lang="en-US" sz="1200" dirty="0">
                <a:solidFill>
                  <a:srgbClr val="5B6472"/>
                </a:solidFill>
                <a:latin typeface="Calibri" pitchFamily="34" charset="0"/>
                <a:ea typeface="Calibri" pitchFamily="34" charset="-122"/>
                <a:cs typeface="Calibri" pitchFamily="34" charset="-120"/>
              </a:rPr>
              <a:t>Selon les besoins de nos clients, NetByUs intervient en tant que MOA ou AMOA, avec une approche méthodique conforme aux meilleures pratiques pour assurer le cadrage, le pilotage et la réussite des projets.</a:t>
            </a:r>
            <a:endParaRPr lang="en-US" sz="1200" dirty="0"/>
          </a:p>
        </p:txBody>
      </p:sp>
      <p:sp>
        <p:nvSpPr>
          <p:cNvPr id="6" name="Shape 4"/>
          <p:cNvSpPr/>
          <p:nvPr/>
        </p:nvSpPr>
        <p:spPr>
          <a:xfrm>
            <a:off x="731520" y="2148840"/>
            <a:ext cx="5257800" cy="1874520"/>
          </a:xfrm>
          <a:prstGeom prst="roundRect">
            <a:avLst>
              <a:gd name="adj" fmla="val 5854"/>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7" name="Image 0" descr="/home/claude/work/badges/clipboard_blue.png">    </p:cNvPr>
          <p:cNvPicPr>
            <a:picLocks noChangeAspect="1"/>
          </p:cNvPicPr>
          <p:nvPr/>
        </p:nvPicPr>
        <p:blipFill>
          <a:blip r:embed="rId1"/>
          <a:stretch>
            <a:fillRect/>
          </a:stretch>
        </p:blipFill>
        <p:spPr>
          <a:xfrm>
            <a:off x="987552" y="2404872"/>
            <a:ext cx="502920" cy="502920"/>
          </a:xfrm>
          <a:prstGeom prst="rect">
            <a:avLst/>
          </a:prstGeom>
        </p:spPr>
      </p:pic>
      <p:sp>
        <p:nvSpPr>
          <p:cNvPr id="8" name="Text 5"/>
          <p:cNvSpPr/>
          <p:nvPr/>
        </p:nvSpPr>
        <p:spPr>
          <a:xfrm>
            <a:off x="1627632" y="2350008"/>
            <a:ext cx="4160520" cy="594360"/>
          </a:xfrm>
          <a:prstGeom prst="rect">
            <a:avLst/>
          </a:prstGeom>
          <a:noFill/>
          <a:ln/>
        </p:spPr>
        <p:txBody>
          <a:bodyPr wrap="square" rtlCol="0" anchor="ctr"/>
          <a:lstStyle/>
          <a:p>
            <a:pPr indent="0" marL="0">
              <a:buNone/>
            </a:pPr>
            <a:r>
              <a:rPr lang="en-US" sz="1450" b="1" dirty="0">
                <a:solidFill>
                  <a:srgbClr val="16202E"/>
                </a:solidFill>
                <a:latin typeface="Poppins" pitchFamily="34" charset="0"/>
                <a:ea typeface="Poppins" pitchFamily="34" charset="-122"/>
                <a:cs typeface="Poppins" pitchFamily="34" charset="-120"/>
              </a:rPr>
              <a:t>Cadrage et pilotage fonctionnel</a:t>
            </a:r>
            <a:endParaRPr lang="en-US" sz="1450" dirty="0"/>
          </a:p>
        </p:txBody>
      </p:sp>
      <p:sp>
        <p:nvSpPr>
          <p:cNvPr id="9" name="Text 6"/>
          <p:cNvSpPr/>
          <p:nvPr/>
        </p:nvSpPr>
        <p:spPr>
          <a:xfrm>
            <a:off x="1024128" y="2990088"/>
            <a:ext cx="4709160" cy="868680"/>
          </a:xfrm>
          <a:prstGeom prst="rect">
            <a:avLst/>
          </a:prstGeom>
          <a:noFill/>
          <a:ln/>
        </p:spPr>
        <p:txBody>
          <a:bodyPr wrap="square" rtlCol="0" anchor="t"/>
          <a:lstStyle/>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Recueillir et formaliser les besoins métiers</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Piloter le projet et gérer les demandes d'évolution</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Assurer l'interface métiers / équipes de développement</a:t>
            </a:r>
            <a:endParaRPr lang="en-US" sz="1100" dirty="0"/>
          </a:p>
        </p:txBody>
      </p:sp>
      <p:sp>
        <p:nvSpPr>
          <p:cNvPr id="10" name="Shape 7"/>
          <p:cNvSpPr/>
          <p:nvPr/>
        </p:nvSpPr>
        <p:spPr>
          <a:xfrm>
            <a:off x="6309360" y="2148840"/>
            <a:ext cx="5257800" cy="1874520"/>
          </a:xfrm>
          <a:prstGeom prst="roundRect">
            <a:avLst>
              <a:gd name="adj" fmla="val 5854"/>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11" name="Image 1" descr="/home/claude/work/badges/gears_orange.png">    </p:cNvPr>
          <p:cNvPicPr>
            <a:picLocks noChangeAspect="1"/>
          </p:cNvPicPr>
          <p:nvPr/>
        </p:nvPicPr>
        <p:blipFill>
          <a:blip r:embed="rId2"/>
          <a:stretch>
            <a:fillRect/>
          </a:stretch>
        </p:blipFill>
        <p:spPr>
          <a:xfrm>
            <a:off x="6565392" y="2404872"/>
            <a:ext cx="502920" cy="502920"/>
          </a:xfrm>
          <a:prstGeom prst="rect">
            <a:avLst/>
          </a:prstGeom>
        </p:spPr>
      </p:pic>
      <p:sp>
        <p:nvSpPr>
          <p:cNvPr id="12" name="Text 8"/>
          <p:cNvSpPr/>
          <p:nvPr/>
        </p:nvSpPr>
        <p:spPr>
          <a:xfrm>
            <a:off x="7205472" y="2350008"/>
            <a:ext cx="4160520" cy="594360"/>
          </a:xfrm>
          <a:prstGeom prst="rect">
            <a:avLst/>
          </a:prstGeom>
          <a:noFill/>
          <a:ln/>
        </p:spPr>
        <p:txBody>
          <a:bodyPr wrap="square" rtlCol="0" anchor="ctr"/>
          <a:lstStyle/>
          <a:p>
            <a:pPr indent="0" marL="0">
              <a:buNone/>
            </a:pPr>
            <a:r>
              <a:rPr lang="en-US" sz="1450" b="1" dirty="0">
                <a:solidFill>
                  <a:srgbClr val="16202E"/>
                </a:solidFill>
                <a:latin typeface="Poppins" pitchFamily="34" charset="0"/>
                <a:ea typeface="Poppins" pitchFamily="34" charset="-122"/>
                <a:cs typeface="Poppins" pitchFamily="34" charset="-120"/>
              </a:rPr>
              <a:t>Automatisation des processus</a:t>
            </a:r>
            <a:endParaRPr lang="en-US" sz="1450" dirty="0"/>
          </a:p>
        </p:txBody>
      </p:sp>
      <p:sp>
        <p:nvSpPr>
          <p:cNvPr id="13" name="Text 9"/>
          <p:cNvSpPr/>
          <p:nvPr/>
        </p:nvSpPr>
        <p:spPr>
          <a:xfrm>
            <a:off x="6601968" y="2990088"/>
            <a:ext cx="4709160" cy="868680"/>
          </a:xfrm>
          <a:prstGeom prst="rect">
            <a:avLst/>
          </a:prstGeom>
          <a:noFill/>
          <a:ln/>
        </p:spPr>
        <p:txBody>
          <a:bodyPr wrap="square" rtlCol="0" anchor="t"/>
          <a:lstStyle/>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Vérifier la cohérence des règles de gestion</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Valider les workflows et circuits de validation</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Identifier les processus à automatiser</a:t>
            </a:r>
            <a:endParaRPr lang="en-US" sz="1100" dirty="0"/>
          </a:p>
        </p:txBody>
      </p:sp>
      <p:sp>
        <p:nvSpPr>
          <p:cNvPr id="14" name="Shape 10"/>
          <p:cNvSpPr/>
          <p:nvPr/>
        </p:nvSpPr>
        <p:spPr>
          <a:xfrm>
            <a:off x="731520" y="4251960"/>
            <a:ext cx="5257800" cy="1874520"/>
          </a:xfrm>
          <a:prstGeom prst="roundRect">
            <a:avLst>
              <a:gd name="adj" fmla="val 5854"/>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15" name="Image 2" descr="/home/claude/work/badges/checkcircle_navy.png">    </p:cNvPr>
          <p:cNvPicPr>
            <a:picLocks noChangeAspect="1"/>
          </p:cNvPicPr>
          <p:nvPr/>
        </p:nvPicPr>
        <p:blipFill>
          <a:blip r:embed="rId3"/>
          <a:stretch>
            <a:fillRect/>
          </a:stretch>
        </p:blipFill>
        <p:spPr>
          <a:xfrm>
            <a:off x="987552" y="4507992"/>
            <a:ext cx="502920" cy="502920"/>
          </a:xfrm>
          <a:prstGeom prst="rect">
            <a:avLst/>
          </a:prstGeom>
        </p:spPr>
      </p:pic>
      <p:sp>
        <p:nvSpPr>
          <p:cNvPr id="16" name="Text 11"/>
          <p:cNvSpPr/>
          <p:nvPr/>
        </p:nvSpPr>
        <p:spPr>
          <a:xfrm>
            <a:off x="1627632" y="4453128"/>
            <a:ext cx="4160520" cy="594360"/>
          </a:xfrm>
          <a:prstGeom prst="rect">
            <a:avLst/>
          </a:prstGeom>
          <a:noFill/>
          <a:ln/>
        </p:spPr>
        <p:txBody>
          <a:bodyPr wrap="square" rtlCol="0" anchor="ctr"/>
          <a:lstStyle/>
          <a:p>
            <a:pPr indent="0" marL="0">
              <a:buNone/>
            </a:pPr>
            <a:r>
              <a:rPr lang="en-US" sz="1450" b="1" dirty="0">
                <a:solidFill>
                  <a:srgbClr val="16202E"/>
                </a:solidFill>
                <a:latin typeface="Poppins" pitchFamily="34" charset="0"/>
                <a:ea typeface="Poppins" pitchFamily="34" charset="-122"/>
                <a:cs typeface="Poppins" pitchFamily="34" charset="-120"/>
              </a:rPr>
              <a:t>Qualité, recette et tests</a:t>
            </a:r>
            <a:endParaRPr lang="en-US" sz="1450" dirty="0"/>
          </a:p>
        </p:txBody>
      </p:sp>
      <p:sp>
        <p:nvSpPr>
          <p:cNvPr id="17" name="Text 12"/>
          <p:cNvSpPr/>
          <p:nvPr/>
        </p:nvSpPr>
        <p:spPr>
          <a:xfrm>
            <a:off x="1024128" y="5093208"/>
            <a:ext cx="4709160" cy="868680"/>
          </a:xfrm>
          <a:prstGeom prst="rect">
            <a:avLst/>
          </a:prstGeom>
          <a:noFill/>
          <a:ln/>
        </p:spPr>
        <p:txBody>
          <a:bodyPr wrap="square" rtlCol="0" anchor="t"/>
          <a:lstStyle/>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Superviser les tests d'intégration et de sécurité</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Garantir la qualité et la conformité des livrables</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Piloter la recette fonctionnelle et les anomalies</a:t>
            </a:r>
            <a:endParaRPr lang="en-US" sz="1100" dirty="0"/>
          </a:p>
        </p:txBody>
      </p:sp>
      <p:sp>
        <p:nvSpPr>
          <p:cNvPr id="18" name="Shape 13"/>
          <p:cNvSpPr/>
          <p:nvPr/>
        </p:nvSpPr>
        <p:spPr>
          <a:xfrm>
            <a:off x="6309360" y="4251960"/>
            <a:ext cx="5257800" cy="1874520"/>
          </a:xfrm>
          <a:prstGeom prst="roundRect">
            <a:avLst>
              <a:gd name="adj" fmla="val 5854"/>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19" name="Image 3" descr="/home/claude/work/badges/rocket_blue.png">    </p:cNvPr>
          <p:cNvPicPr>
            <a:picLocks noChangeAspect="1"/>
          </p:cNvPicPr>
          <p:nvPr/>
        </p:nvPicPr>
        <p:blipFill>
          <a:blip r:embed="rId4"/>
          <a:stretch>
            <a:fillRect/>
          </a:stretch>
        </p:blipFill>
        <p:spPr>
          <a:xfrm>
            <a:off x="6565392" y="4507992"/>
            <a:ext cx="502920" cy="502920"/>
          </a:xfrm>
          <a:prstGeom prst="rect">
            <a:avLst/>
          </a:prstGeom>
        </p:spPr>
      </p:pic>
      <p:sp>
        <p:nvSpPr>
          <p:cNvPr id="20" name="Text 14"/>
          <p:cNvSpPr/>
          <p:nvPr/>
        </p:nvSpPr>
        <p:spPr>
          <a:xfrm>
            <a:off x="7205472" y="4453128"/>
            <a:ext cx="4160520" cy="594360"/>
          </a:xfrm>
          <a:prstGeom prst="rect">
            <a:avLst/>
          </a:prstGeom>
          <a:noFill/>
          <a:ln/>
        </p:spPr>
        <p:txBody>
          <a:bodyPr wrap="square" rtlCol="0" anchor="ctr"/>
          <a:lstStyle/>
          <a:p>
            <a:pPr indent="0" marL="0">
              <a:buNone/>
            </a:pPr>
            <a:r>
              <a:rPr lang="en-US" sz="1450" b="1" dirty="0">
                <a:solidFill>
                  <a:srgbClr val="16202E"/>
                </a:solidFill>
                <a:latin typeface="Poppins" pitchFamily="34" charset="0"/>
                <a:ea typeface="Poppins" pitchFamily="34" charset="-122"/>
                <a:cs typeface="Poppins" pitchFamily="34" charset="-120"/>
              </a:rPr>
              <a:t>Accompagnement et déploiement</a:t>
            </a:r>
            <a:endParaRPr lang="en-US" sz="1450" dirty="0"/>
          </a:p>
        </p:txBody>
      </p:sp>
      <p:sp>
        <p:nvSpPr>
          <p:cNvPr id="21" name="Text 15"/>
          <p:cNvSpPr/>
          <p:nvPr/>
        </p:nvSpPr>
        <p:spPr>
          <a:xfrm>
            <a:off x="6601968" y="5093208"/>
            <a:ext cx="4709160" cy="868680"/>
          </a:xfrm>
          <a:prstGeom prst="rect">
            <a:avLst/>
          </a:prstGeom>
          <a:noFill/>
          <a:ln/>
        </p:spPr>
        <p:txBody>
          <a:bodyPr wrap="square" rtlCol="0" anchor="t"/>
          <a:lstStyle/>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Accompagner la prise en main</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Accompagner la conduite du changement</a:t>
            </a:r>
            <a:endParaRPr lang="en-US" sz="1100" dirty="0"/>
          </a:p>
          <a:p>
            <a:pPr marL="177800" indent="-177800">
              <a:lnSpc>
                <a:spcPct val="120000"/>
              </a:lnSpc>
              <a:spcAft>
                <a:spcPts val="400"/>
              </a:spcAft>
              <a:buSzPct val="100000"/>
              <a:buChar char="•"/>
            </a:pPr>
            <a:r>
              <a:rPr lang="en-US" sz="1100" dirty="0">
                <a:solidFill>
                  <a:srgbClr val="5B6472"/>
                </a:solidFill>
                <a:latin typeface="Calibri" pitchFamily="34" charset="0"/>
                <a:ea typeface="Calibri" pitchFamily="34" charset="-122"/>
                <a:cs typeface="Calibri" pitchFamily="34" charset="-120"/>
              </a:rPr>
              <a:t>Piloter la mise en production et le suivi post-déploiement</a:t>
            </a:r>
            <a:endParaRPr lang="en-US" sz="1100" dirty="0"/>
          </a:p>
        </p:txBody>
      </p:sp>
      <p:sp>
        <p:nvSpPr>
          <p:cNvPr id="22" name="Text 16"/>
          <p:cNvSpPr/>
          <p:nvPr/>
        </p:nvSpPr>
        <p:spPr>
          <a:xfrm>
            <a:off x="457200" y="6473952"/>
            <a:ext cx="2743200" cy="274320"/>
          </a:xfrm>
          <a:prstGeom prst="rect">
            <a:avLst/>
          </a:prstGeom>
          <a:noFill/>
          <a:ln/>
        </p:spPr>
        <p:txBody>
          <a:bodyPr wrap="square" rtlCol="0" anchor="ctr"/>
          <a:lstStyle/>
          <a:p>
            <a:pPr indent="0" marL="0">
              <a:buNone/>
            </a:pPr>
            <a:r>
              <a:rPr lang="en-US" sz="900" b="1" spc="100" kern="0" dirty="0">
                <a:solidFill>
                  <a:srgbClr val="9AA7B8"/>
                </a:solidFill>
                <a:latin typeface="Calibri" pitchFamily="34" charset="0"/>
                <a:ea typeface="Calibri" pitchFamily="34" charset="-122"/>
                <a:cs typeface="Calibri" pitchFamily="34" charset="-120"/>
              </a:rPr>
              <a:t>NET BY US</a:t>
            </a:r>
            <a:endParaRPr lang="en-US" sz="900" dirty="0"/>
          </a:p>
        </p:txBody>
      </p:sp>
      <p:sp>
        <p:nvSpPr>
          <p:cNvPr id="23" name="Text 17"/>
          <p:cNvSpPr/>
          <p:nvPr/>
        </p:nvSpPr>
        <p:spPr>
          <a:xfrm>
            <a:off x="11002975" y="6473952"/>
            <a:ext cx="731520" cy="274320"/>
          </a:xfrm>
          <a:prstGeom prst="rect">
            <a:avLst/>
          </a:prstGeom>
          <a:noFill/>
          <a:ln/>
        </p:spPr>
        <p:txBody>
          <a:bodyPr wrap="square" rtlCol="0" anchor="ctr"/>
          <a:lstStyle/>
          <a:p>
            <a:pPr algn="r" indent="0" marL="0">
              <a:buNone/>
            </a:pPr>
            <a:r>
              <a:rPr lang="en-US" sz="900" dirty="0">
                <a:solidFill>
                  <a:srgbClr val="9AA7B8"/>
                </a:solidFill>
                <a:latin typeface="Calibri" pitchFamily="34" charset="0"/>
                <a:ea typeface="Calibri" pitchFamily="34" charset="-122"/>
                <a:cs typeface="Calibri" pitchFamily="34" charset="-120"/>
              </a:rPr>
              <a:t>05 / 09</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8FC"/>
        </a:solidFill>
      </p:bgPr>
    </p:bg>
    <p:spTree>
      <p:nvGrpSpPr>
        <p:cNvPr id="1" name=""/>
        <p:cNvGrpSpPr/>
        <p:nvPr/>
      </p:nvGrpSpPr>
      <p:grpSpPr>
        <a:xfrm>
          <a:off x="0" y="0"/>
          <a:ext cx="0" cy="0"/>
          <a:chOff x="0" y="0"/>
          <a:chExt cx="0" cy="0"/>
        </a:xfrm>
      </p:grpSpPr>
      <p:sp>
        <p:nvSpPr>
          <p:cNvPr id="2" name="Shape 0"/>
          <p:cNvSpPr/>
          <p:nvPr/>
        </p:nvSpPr>
        <p:spPr>
          <a:xfrm>
            <a:off x="731520" y="530352"/>
            <a:ext cx="146304" cy="146304"/>
          </a:xfrm>
          <a:prstGeom prst="rect">
            <a:avLst/>
          </a:prstGeom>
          <a:solidFill>
            <a:srgbClr val="F07817"/>
          </a:solidFill>
          <a:ln/>
        </p:spPr>
      </p:sp>
      <p:sp>
        <p:nvSpPr>
          <p:cNvPr id="3" name="Text 1"/>
          <p:cNvSpPr/>
          <p:nvPr/>
        </p:nvSpPr>
        <p:spPr>
          <a:xfrm>
            <a:off x="969264" y="448056"/>
            <a:ext cx="5486400" cy="274320"/>
          </a:xfrm>
          <a:prstGeom prst="rect">
            <a:avLst/>
          </a:prstGeom>
          <a:noFill/>
          <a:ln/>
        </p:spPr>
        <p:txBody>
          <a:bodyPr wrap="square" rtlCol="0" anchor="ctr"/>
          <a:lstStyle/>
          <a:p>
            <a:pPr algn="l" indent="0" marL="0">
              <a:buNone/>
            </a:pPr>
            <a:r>
              <a:rPr lang="en-US" sz="1200" b="1" spc="200" kern="0" dirty="0">
                <a:solidFill>
                  <a:srgbClr val="F07817"/>
                </a:solidFill>
                <a:latin typeface="Calibri" pitchFamily="34" charset="0"/>
                <a:ea typeface="Calibri" pitchFamily="34" charset="-122"/>
                <a:cs typeface="Calibri" pitchFamily="34" charset="-120"/>
              </a:rPr>
              <a:t>NOS RÉALISATIONS</a:t>
            </a:r>
            <a:endParaRPr lang="en-US" sz="1200" dirty="0"/>
          </a:p>
        </p:txBody>
      </p:sp>
      <p:sp>
        <p:nvSpPr>
          <p:cNvPr id="4" name="Text 2"/>
          <p:cNvSpPr/>
          <p:nvPr/>
        </p:nvSpPr>
        <p:spPr>
          <a:xfrm>
            <a:off x="731520" y="749808"/>
            <a:ext cx="5943600" cy="1005840"/>
          </a:xfrm>
          <a:prstGeom prst="rect">
            <a:avLst/>
          </a:prstGeom>
          <a:noFill/>
          <a:ln/>
        </p:spPr>
        <p:txBody>
          <a:bodyPr wrap="square" rtlCol="0" anchor="ctr"/>
          <a:lstStyle/>
          <a:p>
            <a:pPr indent="0" marL="0">
              <a:lnSpc>
                <a:spcPct val="105000"/>
              </a:lnSpc>
              <a:buNone/>
            </a:pPr>
            <a:r>
              <a:rPr lang="en-US" sz="2500" b="1" dirty="0">
                <a:solidFill>
                  <a:srgbClr val="16202E"/>
                </a:solidFill>
                <a:latin typeface="Poppins" pitchFamily="34" charset="0"/>
                <a:ea typeface="Poppins" pitchFamily="34" charset="-122"/>
                <a:cs typeface="Poppins" pitchFamily="34" charset="-120"/>
              </a:rPr>
              <a:t>ECU — la gestion financière</a:t>
            </a:r>
            <a:endParaRPr lang="en-US" sz="2500" dirty="0"/>
          </a:p>
          <a:p>
            <a:pPr indent="0" marL="0">
              <a:lnSpc>
                <a:spcPct val="105000"/>
              </a:lnSpc>
              <a:buNone/>
            </a:pPr>
            <a:r>
              <a:rPr lang="en-US" sz="2500" b="1" dirty="0">
                <a:solidFill>
                  <a:srgbClr val="16202E"/>
                </a:solidFill>
                <a:latin typeface="Poppins" pitchFamily="34" charset="0"/>
                <a:ea typeface="Poppins" pitchFamily="34" charset="-122"/>
                <a:cs typeface="Poppins" pitchFamily="34" charset="-120"/>
              </a:rPr>
              <a:t>personnelle, simplifiée</a:t>
            </a:r>
            <a:endParaRPr lang="en-US" sz="2500" dirty="0"/>
          </a:p>
        </p:txBody>
      </p:sp>
      <p:sp>
        <p:nvSpPr>
          <p:cNvPr id="5" name="Text 3"/>
          <p:cNvSpPr/>
          <p:nvPr/>
        </p:nvSpPr>
        <p:spPr>
          <a:xfrm>
            <a:off x="731520" y="1965960"/>
            <a:ext cx="5760720" cy="1417320"/>
          </a:xfrm>
          <a:prstGeom prst="rect">
            <a:avLst/>
          </a:prstGeom>
          <a:noFill/>
          <a:ln/>
        </p:spPr>
        <p:txBody>
          <a:bodyPr wrap="square" rtlCol="0" anchor="t"/>
          <a:lstStyle/>
          <a:p>
            <a:pPr indent="0" marL="0">
              <a:lnSpc>
                <a:spcPct val="130000"/>
              </a:lnSpc>
              <a:buNone/>
            </a:pPr>
            <a:r>
              <a:rPr lang="en-US" sz="1350" dirty="0">
                <a:solidFill>
                  <a:srgbClr val="16202E"/>
                </a:solidFill>
                <a:latin typeface="Calibri" pitchFamily="34" charset="0"/>
                <a:ea typeface="Calibri" pitchFamily="34" charset="-122"/>
                <a:cs typeface="Calibri" pitchFamily="34" charset="-120"/>
              </a:rPr>
              <a:t>ECU est une application de gestion financière personnelle permettant le suivi des budgets, des dépenses, de l'épargne, des dettes et du patrimoine. Elle vise à offrir une meilleure visibilité et une meilleure maîtrise financière à ses utilisateurs.</a:t>
            </a:r>
            <a:endParaRPr lang="en-US" sz="1350" dirty="0"/>
          </a:p>
        </p:txBody>
      </p:sp>
      <p:sp>
        <p:nvSpPr>
          <p:cNvPr id="6" name="Shape 4"/>
          <p:cNvSpPr/>
          <p:nvPr/>
        </p:nvSpPr>
        <p:spPr>
          <a:xfrm>
            <a:off x="731520" y="3611880"/>
            <a:ext cx="1563624" cy="457200"/>
          </a:xfrm>
          <a:prstGeom prst="roundRect">
            <a:avLst>
              <a:gd name="adj" fmla="val 50000"/>
            </a:avLst>
          </a:prstGeom>
          <a:solidFill>
            <a:srgbClr val="FFFFFF"/>
          </a:solidFill>
          <a:ln w="12700">
            <a:solidFill>
              <a:srgbClr val="E2E9F1"/>
            </a:solidFill>
            <a:prstDash val="solid"/>
          </a:ln>
        </p:spPr>
      </p:sp>
      <p:pic>
        <p:nvPicPr>
          <p:cNvPr id="7" name="Image 0" descr="/home/claude/work/badges/wallet_orange.png">    </p:cNvPr>
          <p:cNvPicPr>
            <a:picLocks noChangeAspect="1"/>
          </p:cNvPicPr>
          <p:nvPr/>
        </p:nvPicPr>
        <p:blipFill>
          <a:blip r:embed="rId1"/>
          <a:stretch>
            <a:fillRect/>
          </a:stretch>
        </p:blipFill>
        <p:spPr>
          <a:xfrm>
            <a:off x="813816" y="3685032"/>
            <a:ext cx="310896" cy="310896"/>
          </a:xfrm>
          <a:prstGeom prst="rect">
            <a:avLst/>
          </a:prstGeom>
        </p:spPr>
      </p:pic>
      <p:sp>
        <p:nvSpPr>
          <p:cNvPr id="8" name="Text 5"/>
          <p:cNvSpPr/>
          <p:nvPr/>
        </p:nvSpPr>
        <p:spPr>
          <a:xfrm>
            <a:off x="1170432" y="3611880"/>
            <a:ext cx="1060704" cy="457200"/>
          </a:xfrm>
          <a:prstGeom prst="rect">
            <a:avLst/>
          </a:prstGeom>
          <a:noFill/>
          <a:ln/>
        </p:spPr>
        <p:txBody>
          <a:bodyPr wrap="square" rtlCol="0" anchor="ctr"/>
          <a:lstStyle/>
          <a:p>
            <a:pPr indent="0" marL="0">
              <a:buNone/>
            </a:pPr>
            <a:r>
              <a:rPr lang="en-US" sz="1150" b="1" dirty="0">
                <a:solidFill>
                  <a:srgbClr val="16202E"/>
                </a:solidFill>
                <a:latin typeface="Calibri" pitchFamily="34" charset="0"/>
                <a:ea typeface="Calibri" pitchFamily="34" charset="-122"/>
                <a:cs typeface="Calibri" pitchFamily="34" charset="-120"/>
              </a:rPr>
              <a:t>Budgets</a:t>
            </a:r>
            <a:endParaRPr lang="en-US" sz="1150" dirty="0"/>
          </a:p>
        </p:txBody>
      </p:sp>
      <p:sp>
        <p:nvSpPr>
          <p:cNvPr id="9" name="Shape 6"/>
          <p:cNvSpPr/>
          <p:nvPr/>
        </p:nvSpPr>
        <p:spPr>
          <a:xfrm>
            <a:off x="2441448" y="3611880"/>
            <a:ext cx="1636776" cy="457200"/>
          </a:xfrm>
          <a:prstGeom prst="roundRect">
            <a:avLst>
              <a:gd name="adj" fmla="val 50000"/>
            </a:avLst>
          </a:prstGeom>
          <a:solidFill>
            <a:srgbClr val="FFFFFF"/>
          </a:solidFill>
          <a:ln w="12700">
            <a:solidFill>
              <a:srgbClr val="E2E9F1"/>
            </a:solidFill>
            <a:prstDash val="solid"/>
          </a:ln>
        </p:spPr>
      </p:sp>
      <p:pic>
        <p:nvPicPr>
          <p:cNvPr id="10" name="Image 1" descr="/home/claude/work/badges/chartline_orange.png">    </p:cNvPr>
          <p:cNvPicPr>
            <a:picLocks noChangeAspect="1"/>
          </p:cNvPicPr>
          <p:nvPr/>
        </p:nvPicPr>
        <p:blipFill>
          <a:blip r:embed="rId2"/>
          <a:stretch>
            <a:fillRect/>
          </a:stretch>
        </p:blipFill>
        <p:spPr>
          <a:xfrm>
            <a:off x="2523744" y="3685032"/>
            <a:ext cx="310896" cy="310896"/>
          </a:xfrm>
          <a:prstGeom prst="rect">
            <a:avLst/>
          </a:prstGeom>
        </p:spPr>
      </p:pic>
      <p:sp>
        <p:nvSpPr>
          <p:cNvPr id="11" name="Text 7"/>
          <p:cNvSpPr/>
          <p:nvPr/>
        </p:nvSpPr>
        <p:spPr>
          <a:xfrm>
            <a:off x="2880360" y="3611880"/>
            <a:ext cx="1133856" cy="457200"/>
          </a:xfrm>
          <a:prstGeom prst="rect">
            <a:avLst/>
          </a:prstGeom>
          <a:noFill/>
          <a:ln/>
        </p:spPr>
        <p:txBody>
          <a:bodyPr wrap="square" rtlCol="0" anchor="ctr"/>
          <a:lstStyle/>
          <a:p>
            <a:pPr indent="0" marL="0">
              <a:buNone/>
            </a:pPr>
            <a:r>
              <a:rPr lang="en-US" sz="1150" b="1" dirty="0">
                <a:solidFill>
                  <a:srgbClr val="16202E"/>
                </a:solidFill>
                <a:latin typeface="Calibri" pitchFamily="34" charset="0"/>
                <a:ea typeface="Calibri" pitchFamily="34" charset="-122"/>
                <a:cs typeface="Calibri" pitchFamily="34" charset="-120"/>
              </a:rPr>
              <a:t>Dépenses</a:t>
            </a:r>
            <a:endParaRPr lang="en-US" sz="1150" dirty="0"/>
          </a:p>
        </p:txBody>
      </p:sp>
      <p:sp>
        <p:nvSpPr>
          <p:cNvPr id="12" name="Shape 8"/>
          <p:cNvSpPr/>
          <p:nvPr/>
        </p:nvSpPr>
        <p:spPr>
          <a:xfrm>
            <a:off x="4224528" y="3611880"/>
            <a:ext cx="1563624" cy="457200"/>
          </a:xfrm>
          <a:prstGeom prst="roundRect">
            <a:avLst>
              <a:gd name="adj" fmla="val 50000"/>
            </a:avLst>
          </a:prstGeom>
          <a:solidFill>
            <a:srgbClr val="FFFFFF"/>
          </a:solidFill>
          <a:ln w="12700">
            <a:solidFill>
              <a:srgbClr val="E2E9F1"/>
            </a:solidFill>
            <a:prstDash val="solid"/>
          </a:ln>
        </p:spPr>
      </p:sp>
      <p:pic>
        <p:nvPicPr>
          <p:cNvPr id="13" name="Image 2" descr="/home/claude/work/badges/star_orange.png">    </p:cNvPr>
          <p:cNvPicPr>
            <a:picLocks noChangeAspect="1"/>
          </p:cNvPicPr>
          <p:nvPr/>
        </p:nvPicPr>
        <p:blipFill>
          <a:blip r:embed="rId3"/>
          <a:stretch>
            <a:fillRect/>
          </a:stretch>
        </p:blipFill>
        <p:spPr>
          <a:xfrm>
            <a:off x="4306824" y="3685032"/>
            <a:ext cx="310896" cy="310896"/>
          </a:xfrm>
          <a:prstGeom prst="rect">
            <a:avLst/>
          </a:prstGeom>
        </p:spPr>
      </p:pic>
      <p:sp>
        <p:nvSpPr>
          <p:cNvPr id="14" name="Text 9"/>
          <p:cNvSpPr/>
          <p:nvPr/>
        </p:nvSpPr>
        <p:spPr>
          <a:xfrm>
            <a:off x="4663440" y="3611880"/>
            <a:ext cx="1060704" cy="457200"/>
          </a:xfrm>
          <a:prstGeom prst="rect">
            <a:avLst/>
          </a:prstGeom>
          <a:noFill/>
          <a:ln/>
        </p:spPr>
        <p:txBody>
          <a:bodyPr wrap="square" rtlCol="0" anchor="ctr"/>
          <a:lstStyle/>
          <a:p>
            <a:pPr indent="0" marL="0">
              <a:buNone/>
            </a:pPr>
            <a:r>
              <a:rPr lang="en-US" sz="1150" b="1" dirty="0">
                <a:solidFill>
                  <a:srgbClr val="16202E"/>
                </a:solidFill>
                <a:latin typeface="Calibri" pitchFamily="34" charset="0"/>
                <a:ea typeface="Calibri" pitchFamily="34" charset="-122"/>
                <a:cs typeface="Calibri" pitchFamily="34" charset="-120"/>
              </a:rPr>
              <a:t>Épargne</a:t>
            </a:r>
            <a:endParaRPr lang="en-US" sz="1150" dirty="0"/>
          </a:p>
        </p:txBody>
      </p:sp>
      <p:sp>
        <p:nvSpPr>
          <p:cNvPr id="15" name="Shape 10"/>
          <p:cNvSpPr/>
          <p:nvPr/>
        </p:nvSpPr>
        <p:spPr>
          <a:xfrm>
            <a:off x="731520" y="4178808"/>
            <a:ext cx="1490472" cy="457200"/>
          </a:xfrm>
          <a:prstGeom prst="roundRect">
            <a:avLst>
              <a:gd name="adj" fmla="val 50000"/>
            </a:avLst>
          </a:prstGeom>
          <a:solidFill>
            <a:srgbClr val="FFFFFF"/>
          </a:solidFill>
          <a:ln w="12700">
            <a:solidFill>
              <a:srgbClr val="E2E9F1"/>
            </a:solidFill>
            <a:prstDash val="solid"/>
          </a:ln>
        </p:spPr>
      </p:sp>
      <p:pic>
        <p:nvPicPr>
          <p:cNvPr id="16" name="Image 3" descr="/home/claude/work/badges/shield_orange.png">    </p:cNvPr>
          <p:cNvPicPr>
            <a:picLocks noChangeAspect="1"/>
          </p:cNvPicPr>
          <p:nvPr/>
        </p:nvPicPr>
        <p:blipFill>
          <a:blip r:embed="rId4"/>
          <a:stretch>
            <a:fillRect/>
          </a:stretch>
        </p:blipFill>
        <p:spPr>
          <a:xfrm>
            <a:off x="813816" y="4251960"/>
            <a:ext cx="310896" cy="310896"/>
          </a:xfrm>
          <a:prstGeom prst="rect">
            <a:avLst/>
          </a:prstGeom>
        </p:spPr>
      </p:pic>
      <p:sp>
        <p:nvSpPr>
          <p:cNvPr id="17" name="Text 11"/>
          <p:cNvSpPr/>
          <p:nvPr/>
        </p:nvSpPr>
        <p:spPr>
          <a:xfrm>
            <a:off x="1170432" y="4178808"/>
            <a:ext cx="987552" cy="457200"/>
          </a:xfrm>
          <a:prstGeom prst="rect">
            <a:avLst/>
          </a:prstGeom>
          <a:noFill/>
          <a:ln/>
        </p:spPr>
        <p:txBody>
          <a:bodyPr wrap="square" rtlCol="0" anchor="ctr"/>
          <a:lstStyle/>
          <a:p>
            <a:pPr indent="0" marL="0">
              <a:buNone/>
            </a:pPr>
            <a:r>
              <a:rPr lang="en-US" sz="1150" b="1" dirty="0">
                <a:solidFill>
                  <a:srgbClr val="16202E"/>
                </a:solidFill>
                <a:latin typeface="Calibri" pitchFamily="34" charset="0"/>
                <a:ea typeface="Calibri" pitchFamily="34" charset="-122"/>
                <a:cs typeface="Calibri" pitchFamily="34" charset="-120"/>
              </a:rPr>
              <a:t>Dettes</a:t>
            </a:r>
            <a:endParaRPr lang="en-US" sz="1150" dirty="0"/>
          </a:p>
        </p:txBody>
      </p:sp>
      <p:sp>
        <p:nvSpPr>
          <p:cNvPr id="18" name="Shape 12"/>
          <p:cNvSpPr/>
          <p:nvPr/>
        </p:nvSpPr>
        <p:spPr>
          <a:xfrm>
            <a:off x="2368296" y="4178808"/>
            <a:ext cx="1783080" cy="457200"/>
          </a:xfrm>
          <a:prstGeom prst="roundRect">
            <a:avLst>
              <a:gd name="adj" fmla="val 50000"/>
            </a:avLst>
          </a:prstGeom>
          <a:solidFill>
            <a:srgbClr val="FFFFFF"/>
          </a:solidFill>
          <a:ln w="12700">
            <a:solidFill>
              <a:srgbClr val="E2E9F1"/>
            </a:solidFill>
            <a:prstDash val="solid"/>
          </a:ln>
        </p:spPr>
      </p:sp>
      <p:pic>
        <p:nvPicPr>
          <p:cNvPr id="19" name="Image 4" descr="/home/claude/work/badges/layers_orange.png">    </p:cNvPr>
          <p:cNvPicPr>
            <a:picLocks noChangeAspect="1"/>
          </p:cNvPicPr>
          <p:nvPr/>
        </p:nvPicPr>
        <p:blipFill>
          <a:blip r:embed="rId5"/>
          <a:stretch>
            <a:fillRect/>
          </a:stretch>
        </p:blipFill>
        <p:spPr>
          <a:xfrm>
            <a:off x="2450592" y="4251960"/>
            <a:ext cx="310896" cy="310896"/>
          </a:xfrm>
          <a:prstGeom prst="rect">
            <a:avLst/>
          </a:prstGeom>
        </p:spPr>
      </p:pic>
      <p:sp>
        <p:nvSpPr>
          <p:cNvPr id="20" name="Text 13"/>
          <p:cNvSpPr/>
          <p:nvPr/>
        </p:nvSpPr>
        <p:spPr>
          <a:xfrm>
            <a:off x="2807208" y="4178808"/>
            <a:ext cx="1280160" cy="457200"/>
          </a:xfrm>
          <a:prstGeom prst="rect">
            <a:avLst/>
          </a:prstGeom>
          <a:noFill/>
          <a:ln/>
        </p:spPr>
        <p:txBody>
          <a:bodyPr wrap="square" rtlCol="0" anchor="ctr"/>
          <a:lstStyle/>
          <a:p>
            <a:pPr indent="0" marL="0">
              <a:buNone/>
            </a:pPr>
            <a:r>
              <a:rPr lang="en-US" sz="1150" b="1" dirty="0">
                <a:solidFill>
                  <a:srgbClr val="16202E"/>
                </a:solidFill>
                <a:latin typeface="Calibri" pitchFamily="34" charset="0"/>
                <a:ea typeface="Calibri" pitchFamily="34" charset="-122"/>
                <a:cs typeface="Calibri" pitchFamily="34" charset="-120"/>
              </a:rPr>
              <a:t>Patrimoine</a:t>
            </a:r>
            <a:endParaRPr lang="en-US" sz="1150" dirty="0"/>
          </a:p>
        </p:txBody>
      </p:sp>
      <p:sp>
        <p:nvSpPr>
          <p:cNvPr id="21" name="Shape 14"/>
          <p:cNvSpPr/>
          <p:nvPr/>
        </p:nvSpPr>
        <p:spPr>
          <a:xfrm>
            <a:off x="731520" y="4892040"/>
            <a:ext cx="548640" cy="0"/>
          </a:xfrm>
          <a:prstGeom prst="line">
            <a:avLst/>
          </a:prstGeom>
          <a:noFill/>
          <a:ln w="38100">
            <a:solidFill>
              <a:srgbClr val="F07817"/>
            </a:solidFill>
            <a:prstDash val="solid"/>
          </a:ln>
        </p:spPr>
      </p:sp>
      <p:sp>
        <p:nvSpPr>
          <p:cNvPr id="22" name="Text 15"/>
          <p:cNvSpPr/>
          <p:nvPr/>
        </p:nvSpPr>
        <p:spPr>
          <a:xfrm>
            <a:off x="731520" y="5074920"/>
            <a:ext cx="5577840" cy="868680"/>
          </a:xfrm>
          <a:prstGeom prst="rect">
            <a:avLst/>
          </a:prstGeom>
          <a:noFill/>
          <a:ln/>
        </p:spPr>
        <p:txBody>
          <a:bodyPr wrap="square" rtlCol="0" anchor="ctr"/>
          <a:lstStyle/>
          <a:p>
            <a:pPr indent="0" marL="0">
              <a:lnSpc>
                <a:spcPct val="120000"/>
              </a:lnSpc>
              <a:buNone/>
            </a:pPr>
            <a:r>
              <a:rPr lang="en-US" sz="1650" i="1" dirty="0">
                <a:solidFill>
                  <a:srgbClr val="014276"/>
                </a:solidFill>
                <a:latin typeface="Poppins" pitchFamily="34" charset="0"/>
                <a:ea typeface="Poppins" pitchFamily="34" charset="-122"/>
                <a:cs typeface="Poppins" pitchFamily="34" charset="-120"/>
              </a:rPr>
              <a:t>« Une meilleure visibilité, une meilleure</a:t>
            </a:r>
            <a:endParaRPr lang="en-US" sz="1650" dirty="0"/>
          </a:p>
          <a:p>
            <a:pPr indent="0" marL="0">
              <a:lnSpc>
                <a:spcPct val="120000"/>
              </a:lnSpc>
              <a:buNone/>
            </a:pPr>
            <a:r>
              <a:rPr lang="en-US" sz="1650" i="1" dirty="0">
                <a:solidFill>
                  <a:srgbClr val="014276"/>
                </a:solidFill>
                <a:latin typeface="Poppins" pitchFamily="34" charset="0"/>
                <a:ea typeface="Poppins" pitchFamily="34" charset="-122"/>
                <a:cs typeface="Poppins" pitchFamily="34" charset="-120"/>
              </a:rPr>
              <a:t>maîtrise financière, au quotidien. »</a:t>
            </a:r>
            <a:endParaRPr lang="en-US" sz="1650" dirty="0"/>
          </a:p>
        </p:txBody>
      </p:sp>
      <p:sp>
        <p:nvSpPr>
          <p:cNvPr id="23" name="Text 16"/>
          <p:cNvSpPr/>
          <p:nvPr/>
        </p:nvSpPr>
        <p:spPr>
          <a:xfrm>
            <a:off x="731520" y="6126480"/>
            <a:ext cx="5486400" cy="320040"/>
          </a:xfrm>
          <a:prstGeom prst="rect">
            <a:avLst/>
          </a:prstGeom>
          <a:noFill/>
          <a:ln/>
        </p:spPr>
        <p:txBody>
          <a:bodyPr wrap="square" rtlCol="0" anchor="ctr"/>
          <a:lstStyle/>
          <a:p>
            <a:pPr indent="0" marL="0">
              <a:buNone/>
            </a:pPr>
            <a:r>
              <a:rPr lang="en-US" sz="1050" i="1" dirty="0">
                <a:solidFill>
                  <a:srgbClr val="5B6472"/>
                </a:solidFill>
                <a:latin typeface="Calibri" pitchFamily="34" charset="0"/>
                <a:ea typeface="Calibri" pitchFamily="34" charset="-122"/>
                <a:cs typeface="Calibri" pitchFamily="34" charset="-120"/>
              </a:rPr>
              <a:t>Produit édité par NetByUs · Disponible en mode SaaS</a:t>
            </a:r>
            <a:endParaRPr lang="en-US" sz="1050" dirty="0"/>
          </a:p>
        </p:txBody>
      </p:sp>
      <p:sp>
        <p:nvSpPr>
          <p:cNvPr id="24" name="Shape 17"/>
          <p:cNvSpPr/>
          <p:nvPr/>
        </p:nvSpPr>
        <p:spPr>
          <a:xfrm>
            <a:off x="6903720" y="1600200"/>
            <a:ext cx="4553712" cy="4709160"/>
          </a:xfrm>
          <a:prstGeom prst="roundRect">
            <a:avLst>
              <a:gd name="adj" fmla="val 2410"/>
            </a:avLst>
          </a:prstGeom>
          <a:solidFill>
            <a:srgbClr val="EAF1FA"/>
          </a:solidFill>
          <a:ln w="15875">
            <a:solidFill>
              <a:srgbClr val="B9CFE8"/>
            </a:solidFill>
            <a:prstDash val="dash"/>
          </a:ln>
        </p:spPr>
      </p:sp>
      <p:pic>
        <p:nvPicPr>
          <p:cNvPr id="25" name="Image 5" descr="/home/claude/work/badges/link_blue.png">    </p:cNvPr>
          <p:cNvPicPr>
            <a:picLocks noChangeAspect="1"/>
          </p:cNvPicPr>
          <p:nvPr/>
        </p:nvPicPr>
        <p:blipFill>
          <a:blip r:embed="rId6"/>
          <a:stretch>
            <a:fillRect/>
          </a:stretch>
        </p:blipFill>
        <p:spPr>
          <a:xfrm>
            <a:off x="8887968" y="3451860"/>
            <a:ext cx="585216" cy="585216"/>
          </a:xfrm>
          <a:prstGeom prst="rect">
            <a:avLst/>
          </a:prstGeom>
        </p:spPr>
      </p:pic>
      <p:sp>
        <p:nvSpPr>
          <p:cNvPr id="26" name="Text 18"/>
          <p:cNvSpPr/>
          <p:nvPr/>
        </p:nvSpPr>
        <p:spPr>
          <a:xfrm>
            <a:off x="7178040" y="4064508"/>
            <a:ext cx="4005072" cy="640080"/>
          </a:xfrm>
          <a:prstGeom prst="rect">
            <a:avLst/>
          </a:prstGeom>
          <a:noFill/>
          <a:ln/>
        </p:spPr>
        <p:txBody>
          <a:bodyPr wrap="square" rtlCol="0" anchor="t"/>
          <a:lstStyle/>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Image à insérer :</a:t>
            </a:r>
            <a:endParaRPr lang="en-US" sz="1100" dirty="0"/>
          </a:p>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capture d'écran de l'application ECU</a:t>
            </a:r>
            <a:endParaRPr lang="en-US" sz="1100" dirty="0"/>
          </a:p>
        </p:txBody>
      </p:sp>
      <p:sp>
        <p:nvSpPr>
          <p:cNvPr id="27" name="Text 19"/>
          <p:cNvSpPr/>
          <p:nvPr/>
        </p:nvSpPr>
        <p:spPr>
          <a:xfrm>
            <a:off x="457200" y="6473952"/>
            <a:ext cx="2743200" cy="274320"/>
          </a:xfrm>
          <a:prstGeom prst="rect">
            <a:avLst/>
          </a:prstGeom>
          <a:noFill/>
          <a:ln/>
        </p:spPr>
        <p:txBody>
          <a:bodyPr wrap="square" rtlCol="0" anchor="ctr"/>
          <a:lstStyle/>
          <a:p>
            <a:pPr indent="0" marL="0">
              <a:buNone/>
            </a:pPr>
            <a:r>
              <a:rPr lang="en-US" sz="900" b="1" spc="100" kern="0" dirty="0">
                <a:solidFill>
                  <a:srgbClr val="9AA7B8"/>
                </a:solidFill>
                <a:latin typeface="Calibri" pitchFamily="34" charset="0"/>
                <a:ea typeface="Calibri" pitchFamily="34" charset="-122"/>
                <a:cs typeface="Calibri" pitchFamily="34" charset="-120"/>
              </a:rPr>
              <a:t>NET BY US</a:t>
            </a:r>
            <a:endParaRPr lang="en-US" sz="900" dirty="0"/>
          </a:p>
        </p:txBody>
      </p:sp>
      <p:sp>
        <p:nvSpPr>
          <p:cNvPr id="28" name="Text 20"/>
          <p:cNvSpPr/>
          <p:nvPr/>
        </p:nvSpPr>
        <p:spPr>
          <a:xfrm>
            <a:off x="11002975" y="6473952"/>
            <a:ext cx="731520" cy="274320"/>
          </a:xfrm>
          <a:prstGeom prst="rect">
            <a:avLst/>
          </a:prstGeom>
          <a:noFill/>
          <a:ln/>
        </p:spPr>
        <p:txBody>
          <a:bodyPr wrap="square" rtlCol="0" anchor="ctr"/>
          <a:lstStyle/>
          <a:p>
            <a:pPr algn="r" indent="0" marL="0">
              <a:buNone/>
            </a:pPr>
            <a:r>
              <a:rPr lang="en-US" sz="900" dirty="0">
                <a:solidFill>
                  <a:srgbClr val="9AA7B8"/>
                </a:solidFill>
                <a:latin typeface="Calibri" pitchFamily="34" charset="0"/>
                <a:ea typeface="Calibri" pitchFamily="34" charset="-122"/>
                <a:cs typeface="Calibri" pitchFamily="34" charset="-120"/>
              </a:rPr>
              <a:t>06 / 09</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8FC"/>
        </a:solidFill>
      </p:bgPr>
    </p:bg>
    <p:spTree>
      <p:nvGrpSpPr>
        <p:cNvPr id="1" name=""/>
        <p:cNvGrpSpPr/>
        <p:nvPr/>
      </p:nvGrpSpPr>
      <p:grpSpPr>
        <a:xfrm>
          <a:off x="0" y="0"/>
          <a:ext cx="0" cy="0"/>
          <a:chOff x="0" y="0"/>
          <a:chExt cx="0" cy="0"/>
        </a:xfrm>
      </p:grpSpPr>
      <p:sp>
        <p:nvSpPr>
          <p:cNvPr id="2" name="Shape 0"/>
          <p:cNvSpPr/>
          <p:nvPr/>
        </p:nvSpPr>
        <p:spPr>
          <a:xfrm>
            <a:off x="731520" y="484632"/>
            <a:ext cx="146304" cy="146304"/>
          </a:xfrm>
          <a:prstGeom prst="rect">
            <a:avLst/>
          </a:prstGeom>
          <a:solidFill>
            <a:srgbClr val="F07817"/>
          </a:solidFill>
          <a:ln/>
        </p:spPr>
      </p:sp>
      <p:sp>
        <p:nvSpPr>
          <p:cNvPr id="3" name="Text 1"/>
          <p:cNvSpPr/>
          <p:nvPr/>
        </p:nvSpPr>
        <p:spPr>
          <a:xfrm>
            <a:off x="969264" y="402336"/>
            <a:ext cx="5486400" cy="274320"/>
          </a:xfrm>
          <a:prstGeom prst="rect">
            <a:avLst/>
          </a:prstGeom>
          <a:noFill/>
          <a:ln/>
        </p:spPr>
        <p:txBody>
          <a:bodyPr wrap="square" rtlCol="0" anchor="ctr"/>
          <a:lstStyle/>
          <a:p>
            <a:pPr algn="l" indent="0" marL="0">
              <a:buNone/>
            </a:pPr>
            <a:r>
              <a:rPr lang="en-US" sz="1200" b="1" spc="200" kern="0" dirty="0">
                <a:solidFill>
                  <a:srgbClr val="F07817"/>
                </a:solidFill>
                <a:latin typeface="Calibri" pitchFamily="34" charset="0"/>
                <a:ea typeface="Calibri" pitchFamily="34" charset="-122"/>
                <a:cs typeface="Calibri" pitchFamily="34" charset="-120"/>
              </a:rPr>
              <a:t>NOS RÉALISATIONS</a:t>
            </a:r>
            <a:endParaRPr lang="en-US" sz="1200" dirty="0"/>
          </a:p>
        </p:txBody>
      </p:sp>
      <p:sp>
        <p:nvSpPr>
          <p:cNvPr id="4" name="Text 2"/>
          <p:cNvSpPr/>
          <p:nvPr/>
        </p:nvSpPr>
        <p:spPr>
          <a:xfrm>
            <a:off x="731520" y="694944"/>
            <a:ext cx="9601200" cy="502920"/>
          </a:xfrm>
          <a:prstGeom prst="rect">
            <a:avLst/>
          </a:prstGeom>
          <a:noFill/>
          <a:ln/>
        </p:spPr>
        <p:txBody>
          <a:bodyPr wrap="square" rtlCol="0" anchor="ctr"/>
          <a:lstStyle/>
          <a:p>
            <a:pPr indent="0" marL="0">
              <a:buNone/>
            </a:pPr>
            <a:r>
              <a:rPr lang="en-US" sz="2500" b="1" dirty="0">
                <a:solidFill>
                  <a:srgbClr val="16202E"/>
                </a:solidFill>
                <a:latin typeface="Poppins" pitchFamily="34" charset="0"/>
                <a:ea typeface="Poppins" pitchFamily="34" charset="-122"/>
                <a:cs typeface="Poppins" pitchFamily="34" charset="-120"/>
              </a:rPr>
              <a:t>La Suite BY+ — un écosystème modulaire</a:t>
            </a:r>
            <a:endParaRPr lang="en-US" sz="2500" dirty="0"/>
          </a:p>
        </p:txBody>
      </p:sp>
      <p:sp>
        <p:nvSpPr>
          <p:cNvPr id="5" name="Text 3"/>
          <p:cNvSpPr/>
          <p:nvPr/>
        </p:nvSpPr>
        <p:spPr>
          <a:xfrm>
            <a:off x="731520" y="1207008"/>
            <a:ext cx="9875520" cy="365760"/>
          </a:xfrm>
          <a:prstGeom prst="rect">
            <a:avLst/>
          </a:prstGeom>
          <a:noFill/>
          <a:ln/>
        </p:spPr>
        <p:txBody>
          <a:bodyPr wrap="square" rtlCol="0" anchor="ctr"/>
          <a:lstStyle/>
          <a:p>
            <a:pPr indent="0" marL="0">
              <a:buNone/>
            </a:pPr>
            <a:r>
              <a:rPr lang="en-US" sz="1250" dirty="0">
                <a:solidFill>
                  <a:srgbClr val="5B6472"/>
                </a:solidFill>
                <a:latin typeface="Calibri" pitchFamily="34" charset="0"/>
                <a:ea typeface="Calibri" pitchFamily="34" charset="-122"/>
                <a:cs typeface="Calibri" pitchFamily="34" charset="-120"/>
              </a:rPr>
              <a:t>Six modules complémentaires pour digitaliser, centraliser et automatiser l'ensemble des processus métiers d'une entreprise.</a:t>
            </a:r>
            <a:endParaRPr lang="en-US" sz="1250" dirty="0"/>
          </a:p>
        </p:txBody>
      </p:sp>
      <p:sp>
        <p:nvSpPr>
          <p:cNvPr id="6" name="Shape 4"/>
          <p:cNvSpPr/>
          <p:nvPr/>
        </p:nvSpPr>
        <p:spPr>
          <a:xfrm>
            <a:off x="731520" y="1783080"/>
            <a:ext cx="3456432" cy="2331720"/>
          </a:xfrm>
          <a:prstGeom prst="roundRect">
            <a:avLst>
              <a:gd name="adj" fmla="val 4706"/>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7" name="Image 0" descr="/home/claude/work/badges/ticket_blue.png">    </p:cNvPr>
          <p:cNvPicPr>
            <a:picLocks noChangeAspect="1"/>
          </p:cNvPicPr>
          <p:nvPr/>
        </p:nvPicPr>
        <p:blipFill>
          <a:blip r:embed="rId1"/>
          <a:stretch>
            <a:fillRect/>
          </a:stretch>
        </p:blipFill>
        <p:spPr>
          <a:xfrm>
            <a:off x="969264" y="2002536"/>
            <a:ext cx="457200" cy="457200"/>
          </a:xfrm>
          <a:prstGeom prst="rect">
            <a:avLst/>
          </a:prstGeom>
        </p:spPr>
      </p:pic>
      <p:sp>
        <p:nvSpPr>
          <p:cNvPr id="8" name="Text 5"/>
          <p:cNvSpPr/>
          <p:nvPr/>
        </p:nvSpPr>
        <p:spPr>
          <a:xfrm>
            <a:off x="1554480" y="2002536"/>
            <a:ext cx="2450592" cy="457200"/>
          </a:xfrm>
          <a:prstGeom prst="rect">
            <a:avLst/>
          </a:prstGeom>
          <a:noFill/>
          <a:ln/>
        </p:spPr>
        <p:txBody>
          <a:bodyPr wrap="square" rtlCol="0" anchor="ctr"/>
          <a:lstStyle/>
          <a:p>
            <a:pPr indent="0" marL="0">
              <a:buNone/>
            </a:pPr>
            <a:r>
              <a:rPr lang="en-US" sz="1400" b="1" dirty="0">
                <a:solidFill>
                  <a:srgbClr val="16202E"/>
                </a:solidFill>
                <a:latin typeface="Poppins" pitchFamily="34" charset="0"/>
                <a:ea typeface="Poppins" pitchFamily="34" charset="-122"/>
                <a:cs typeface="Poppins" pitchFamily="34" charset="-120"/>
              </a:rPr>
              <a:t>BY+ EVENT</a:t>
            </a:r>
            <a:endParaRPr lang="en-US" sz="1400" dirty="0"/>
          </a:p>
        </p:txBody>
      </p:sp>
      <p:sp>
        <p:nvSpPr>
          <p:cNvPr id="9" name="Text 6"/>
          <p:cNvSpPr/>
          <p:nvPr/>
        </p:nvSpPr>
        <p:spPr>
          <a:xfrm>
            <a:off x="969264" y="2569464"/>
            <a:ext cx="2980944" cy="777240"/>
          </a:xfrm>
          <a:prstGeom prst="rect">
            <a:avLst/>
          </a:prstGeom>
          <a:noFill/>
          <a:ln/>
        </p:spPr>
        <p:txBody>
          <a:bodyPr wrap="square" rtlCol="0" anchor="t"/>
          <a:lstStyle/>
          <a:p>
            <a:pPr indent="0" marL="0">
              <a:lnSpc>
                <a:spcPct val="120000"/>
              </a:lnSpc>
              <a:buNone/>
            </a:pPr>
            <a:r>
              <a:rPr lang="en-US" sz="1050" dirty="0">
                <a:solidFill>
                  <a:srgbClr val="5B6472"/>
                </a:solidFill>
                <a:latin typeface="Calibri" pitchFamily="34" charset="0"/>
                <a:ea typeface="Calibri" pitchFamily="34" charset="-122"/>
                <a:cs typeface="Calibri" pitchFamily="34" charset="-120"/>
              </a:rPr>
              <a:t>Gestion d'événements professionnels : inscriptions, billetterie et accès.</a:t>
            </a:r>
            <a:endParaRPr lang="en-US" sz="1050" dirty="0"/>
          </a:p>
        </p:txBody>
      </p:sp>
      <p:sp>
        <p:nvSpPr>
          <p:cNvPr id="10" name="Shape 7"/>
          <p:cNvSpPr/>
          <p:nvPr/>
        </p:nvSpPr>
        <p:spPr>
          <a:xfrm>
            <a:off x="969264" y="3657600"/>
            <a:ext cx="1074420" cy="310896"/>
          </a:xfrm>
          <a:prstGeom prst="roundRect">
            <a:avLst>
              <a:gd name="adj" fmla="val 50000"/>
            </a:avLst>
          </a:prstGeom>
          <a:solidFill>
            <a:srgbClr val="EEF3FA"/>
          </a:solidFill>
          <a:ln/>
        </p:spPr>
      </p:sp>
      <p:sp>
        <p:nvSpPr>
          <p:cNvPr id="11" name="Text 8"/>
          <p:cNvSpPr/>
          <p:nvPr/>
        </p:nvSpPr>
        <p:spPr>
          <a:xfrm>
            <a:off x="969264" y="3657600"/>
            <a:ext cx="107442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Billetterie</a:t>
            </a:r>
            <a:endParaRPr lang="en-US" sz="900" dirty="0"/>
          </a:p>
        </p:txBody>
      </p:sp>
      <p:sp>
        <p:nvSpPr>
          <p:cNvPr id="12" name="Shape 9"/>
          <p:cNvSpPr/>
          <p:nvPr/>
        </p:nvSpPr>
        <p:spPr>
          <a:xfrm>
            <a:off x="2135124" y="3657600"/>
            <a:ext cx="662940" cy="310896"/>
          </a:xfrm>
          <a:prstGeom prst="roundRect">
            <a:avLst>
              <a:gd name="adj" fmla="val 50000"/>
            </a:avLst>
          </a:prstGeom>
          <a:solidFill>
            <a:srgbClr val="EEF3FA"/>
          </a:solidFill>
          <a:ln/>
        </p:spPr>
      </p:sp>
      <p:sp>
        <p:nvSpPr>
          <p:cNvPr id="13" name="Text 10"/>
          <p:cNvSpPr/>
          <p:nvPr/>
        </p:nvSpPr>
        <p:spPr>
          <a:xfrm>
            <a:off x="2135124" y="3657600"/>
            <a:ext cx="66294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Accès</a:t>
            </a:r>
            <a:endParaRPr lang="en-US" sz="900" dirty="0"/>
          </a:p>
        </p:txBody>
      </p:sp>
      <p:sp>
        <p:nvSpPr>
          <p:cNvPr id="14" name="Shape 11"/>
          <p:cNvSpPr/>
          <p:nvPr/>
        </p:nvSpPr>
        <p:spPr>
          <a:xfrm>
            <a:off x="2889504" y="3657600"/>
            <a:ext cx="1143000" cy="310896"/>
          </a:xfrm>
          <a:prstGeom prst="roundRect">
            <a:avLst>
              <a:gd name="adj" fmla="val 50000"/>
            </a:avLst>
          </a:prstGeom>
          <a:solidFill>
            <a:srgbClr val="EEF3FA"/>
          </a:solidFill>
          <a:ln/>
        </p:spPr>
      </p:sp>
      <p:sp>
        <p:nvSpPr>
          <p:cNvPr id="15" name="Text 12"/>
          <p:cNvSpPr/>
          <p:nvPr/>
        </p:nvSpPr>
        <p:spPr>
          <a:xfrm>
            <a:off x="2889504" y="3657600"/>
            <a:ext cx="114300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Statistiques</a:t>
            </a:r>
            <a:endParaRPr lang="en-US" sz="900" dirty="0"/>
          </a:p>
        </p:txBody>
      </p:sp>
      <p:sp>
        <p:nvSpPr>
          <p:cNvPr id="16" name="Shape 13"/>
          <p:cNvSpPr/>
          <p:nvPr/>
        </p:nvSpPr>
        <p:spPr>
          <a:xfrm>
            <a:off x="4443984" y="1783080"/>
            <a:ext cx="3456432" cy="2331720"/>
          </a:xfrm>
          <a:prstGeom prst="roundRect">
            <a:avLst>
              <a:gd name="adj" fmla="val 4706"/>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17" name="Image 1" descr="/home/claude/work/badges/cart_orange.png">    </p:cNvPr>
          <p:cNvPicPr>
            <a:picLocks noChangeAspect="1"/>
          </p:cNvPicPr>
          <p:nvPr/>
        </p:nvPicPr>
        <p:blipFill>
          <a:blip r:embed="rId2"/>
          <a:stretch>
            <a:fillRect/>
          </a:stretch>
        </p:blipFill>
        <p:spPr>
          <a:xfrm>
            <a:off x="4681728" y="2002536"/>
            <a:ext cx="457200" cy="457200"/>
          </a:xfrm>
          <a:prstGeom prst="rect">
            <a:avLst/>
          </a:prstGeom>
        </p:spPr>
      </p:pic>
      <p:sp>
        <p:nvSpPr>
          <p:cNvPr id="18" name="Text 14"/>
          <p:cNvSpPr/>
          <p:nvPr/>
        </p:nvSpPr>
        <p:spPr>
          <a:xfrm>
            <a:off x="5266944" y="2002536"/>
            <a:ext cx="2450592" cy="457200"/>
          </a:xfrm>
          <a:prstGeom prst="rect">
            <a:avLst/>
          </a:prstGeom>
          <a:noFill/>
          <a:ln/>
        </p:spPr>
        <p:txBody>
          <a:bodyPr wrap="square" rtlCol="0" anchor="ctr"/>
          <a:lstStyle/>
          <a:p>
            <a:pPr indent="0" marL="0">
              <a:buNone/>
            </a:pPr>
            <a:r>
              <a:rPr lang="en-US" sz="1400" b="1" dirty="0">
                <a:solidFill>
                  <a:srgbClr val="16202E"/>
                </a:solidFill>
                <a:latin typeface="Poppins" pitchFamily="34" charset="0"/>
                <a:ea typeface="Poppins" pitchFamily="34" charset="-122"/>
                <a:cs typeface="Poppins" pitchFamily="34" charset="-120"/>
              </a:rPr>
              <a:t>BY+ SHOP</a:t>
            </a:r>
            <a:endParaRPr lang="en-US" sz="1400" dirty="0"/>
          </a:p>
        </p:txBody>
      </p:sp>
      <p:sp>
        <p:nvSpPr>
          <p:cNvPr id="19" name="Text 15"/>
          <p:cNvSpPr/>
          <p:nvPr/>
        </p:nvSpPr>
        <p:spPr>
          <a:xfrm>
            <a:off x="4681728" y="2569464"/>
            <a:ext cx="2980944" cy="777240"/>
          </a:xfrm>
          <a:prstGeom prst="rect">
            <a:avLst/>
          </a:prstGeom>
          <a:noFill/>
          <a:ln/>
        </p:spPr>
        <p:txBody>
          <a:bodyPr wrap="square" rtlCol="0" anchor="t"/>
          <a:lstStyle/>
          <a:p>
            <a:pPr indent="0" marL="0">
              <a:lnSpc>
                <a:spcPct val="120000"/>
              </a:lnSpc>
              <a:buNone/>
            </a:pPr>
            <a:r>
              <a:rPr lang="en-US" sz="1050" dirty="0">
                <a:solidFill>
                  <a:srgbClr val="5B6472"/>
                </a:solidFill>
                <a:latin typeface="Calibri" pitchFamily="34" charset="0"/>
                <a:ea typeface="Calibri" pitchFamily="34" charset="-122"/>
                <a:cs typeface="Calibri" pitchFamily="34" charset="-120"/>
              </a:rPr>
              <a:t>Commerce, point de vente et suivi d'activité en temps réel.</a:t>
            </a:r>
            <a:endParaRPr lang="en-US" sz="1050" dirty="0"/>
          </a:p>
        </p:txBody>
      </p:sp>
      <p:sp>
        <p:nvSpPr>
          <p:cNvPr id="20" name="Shape 16"/>
          <p:cNvSpPr/>
          <p:nvPr/>
        </p:nvSpPr>
        <p:spPr>
          <a:xfrm>
            <a:off x="4681728" y="3657600"/>
            <a:ext cx="731520" cy="310896"/>
          </a:xfrm>
          <a:prstGeom prst="roundRect">
            <a:avLst>
              <a:gd name="adj" fmla="val 50000"/>
            </a:avLst>
          </a:prstGeom>
          <a:solidFill>
            <a:srgbClr val="EEF3FA"/>
          </a:solidFill>
          <a:ln/>
        </p:spPr>
      </p:sp>
      <p:sp>
        <p:nvSpPr>
          <p:cNvPr id="21" name="Text 17"/>
          <p:cNvSpPr/>
          <p:nvPr/>
        </p:nvSpPr>
        <p:spPr>
          <a:xfrm>
            <a:off x="4681728" y="3657600"/>
            <a:ext cx="73152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Caisse</a:t>
            </a:r>
            <a:endParaRPr lang="en-US" sz="900" dirty="0"/>
          </a:p>
        </p:txBody>
      </p:sp>
      <p:sp>
        <p:nvSpPr>
          <p:cNvPr id="22" name="Shape 18"/>
          <p:cNvSpPr/>
          <p:nvPr/>
        </p:nvSpPr>
        <p:spPr>
          <a:xfrm>
            <a:off x="5504688" y="3657600"/>
            <a:ext cx="731520" cy="310896"/>
          </a:xfrm>
          <a:prstGeom prst="roundRect">
            <a:avLst>
              <a:gd name="adj" fmla="val 50000"/>
            </a:avLst>
          </a:prstGeom>
          <a:solidFill>
            <a:srgbClr val="EEF3FA"/>
          </a:solidFill>
          <a:ln/>
        </p:spPr>
      </p:sp>
      <p:sp>
        <p:nvSpPr>
          <p:cNvPr id="23" name="Text 19"/>
          <p:cNvSpPr/>
          <p:nvPr/>
        </p:nvSpPr>
        <p:spPr>
          <a:xfrm>
            <a:off x="5504688" y="3657600"/>
            <a:ext cx="73152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Stocks</a:t>
            </a:r>
            <a:endParaRPr lang="en-US" sz="900" dirty="0"/>
          </a:p>
        </p:txBody>
      </p:sp>
      <p:sp>
        <p:nvSpPr>
          <p:cNvPr id="24" name="Shape 20"/>
          <p:cNvSpPr/>
          <p:nvPr/>
        </p:nvSpPr>
        <p:spPr>
          <a:xfrm>
            <a:off x="6327648" y="3657600"/>
            <a:ext cx="1280160" cy="310896"/>
          </a:xfrm>
          <a:prstGeom prst="roundRect">
            <a:avLst>
              <a:gd name="adj" fmla="val 50000"/>
            </a:avLst>
          </a:prstGeom>
          <a:solidFill>
            <a:srgbClr val="EEF3FA"/>
          </a:solidFill>
          <a:ln/>
        </p:spPr>
      </p:sp>
      <p:sp>
        <p:nvSpPr>
          <p:cNvPr id="25" name="Text 21"/>
          <p:cNvSpPr/>
          <p:nvPr/>
        </p:nvSpPr>
        <p:spPr>
          <a:xfrm>
            <a:off x="6327648" y="3657600"/>
            <a:ext cx="128016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Multi-boutique</a:t>
            </a:r>
            <a:endParaRPr lang="en-US" sz="900" dirty="0"/>
          </a:p>
        </p:txBody>
      </p:sp>
      <p:sp>
        <p:nvSpPr>
          <p:cNvPr id="26" name="Shape 22"/>
          <p:cNvSpPr/>
          <p:nvPr/>
        </p:nvSpPr>
        <p:spPr>
          <a:xfrm>
            <a:off x="8156448" y="1783080"/>
            <a:ext cx="3456432" cy="2331720"/>
          </a:xfrm>
          <a:prstGeom prst="roundRect">
            <a:avLst>
              <a:gd name="adj" fmla="val 4706"/>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27" name="Image 2" descr="/home/claude/work/badges/lock_navy.png">    </p:cNvPr>
          <p:cNvPicPr>
            <a:picLocks noChangeAspect="1"/>
          </p:cNvPicPr>
          <p:nvPr/>
        </p:nvPicPr>
        <p:blipFill>
          <a:blip r:embed="rId3"/>
          <a:stretch>
            <a:fillRect/>
          </a:stretch>
        </p:blipFill>
        <p:spPr>
          <a:xfrm>
            <a:off x="8394192" y="2002536"/>
            <a:ext cx="457200" cy="457200"/>
          </a:xfrm>
          <a:prstGeom prst="rect">
            <a:avLst/>
          </a:prstGeom>
        </p:spPr>
      </p:pic>
      <p:sp>
        <p:nvSpPr>
          <p:cNvPr id="28" name="Text 23"/>
          <p:cNvSpPr/>
          <p:nvPr/>
        </p:nvSpPr>
        <p:spPr>
          <a:xfrm>
            <a:off x="8979408" y="2002536"/>
            <a:ext cx="2450592" cy="457200"/>
          </a:xfrm>
          <a:prstGeom prst="rect">
            <a:avLst/>
          </a:prstGeom>
          <a:noFill/>
          <a:ln/>
        </p:spPr>
        <p:txBody>
          <a:bodyPr wrap="square" rtlCol="0" anchor="ctr"/>
          <a:lstStyle/>
          <a:p>
            <a:pPr indent="0" marL="0">
              <a:buNone/>
            </a:pPr>
            <a:r>
              <a:rPr lang="en-US" sz="1400" b="1" dirty="0">
                <a:solidFill>
                  <a:srgbClr val="16202E"/>
                </a:solidFill>
                <a:latin typeface="Poppins" pitchFamily="34" charset="0"/>
                <a:ea typeface="Poppins" pitchFamily="34" charset="-122"/>
                <a:cs typeface="Poppins" pitchFamily="34" charset="-120"/>
              </a:rPr>
              <a:t>BY+ ACCESS</a:t>
            </a:r>
            <a:endParaRPr lang="en-US" sz="1400" dirty="0"/>
          </a:p>
        </p:txBody>
      </p:sp>
      <p:sp>
        <p:nvSpPr>
          <p:cNvPr id="29" name="Text 24"/>
          <p:cNvSpPr/>
          <p:nvPr/>
        </p:nvSpPr>
        <p:spPr>
          <a:xfrm>
            <a:off x="8394192" y="2569464"/>
            <a:ext cx="2980944" cy="777240"/>
          </a:xfrm>
          <a:prstGeom prst="rect">
            <a:avLst/>
          </a:prstGeom>
          <a:noFill/>
          <a:ln/>
        </p:spPr>
        <p:txBody>
          <a:bodyPr wrap="square" rtlCol="0" anchor="t"/>
          <a:lstStyle/>
          <a:p>
            <a:pPr indent="0" marL="0">
              <a:lnSpc>
                <a:spcPct val="120000"/>
              </a:lnSpc>
              <a:buNone/>
            </a:pPr>
            <a:r>
              <a:rPr lang="en-US" sz="1050" dirty="0">
                <a:solidFill>
                  <a:srgbClr val="5B6472"/>
                </a:solidFill>
                <a:latin typeface="Calibri" pitchFamily="34" charset="0"/>
                <a:ea typeface="Calibri" pitchFamily="34" charset="-122"/>
                <a:cs typeface="Calibri" pitchFamily="34" charset="-120"/>
              </a:rPr>
              <a:t>Sécurité et contrôle d'accès matériel, web et mobile.</a:t>
            </a:r>
            <a:endParaRPr lang="en-US" sz="1050" dirty="0"/>
          </a:p>
        </p:txBody>
      </p:sp>
      <p:sp>
        <p:nvSpPr>
          <p:cNvPr id="30" name="Shape 25"/>
          <p:cNvSpPr/>
          <p:nvPr/>
        </p:nvSpPr>
        <p:spPr>
          <a:xfrm>
            <a:off x="8394192" y="3657600"/>
            <a:ext cx="731520" cy="310896"/>
          </a:xfrm>
          <a:prstGeom prst="roundRect">
            <a:avLst>
              <a:gd name="adj" fmla="val 50000"/>
            </a:avLst>
          </a:prstGeom>
          <a:solidFill>
            <a:srgbClr val="EEF3FA"/>
          </a:solidFill>
          <a:ln/>
        </p:spPr>
      </p:sp>
      <p:sp>
        <p:nvSpPr>
          <p:cNvPr id="31" name="Text 26"/>
          <p:cNvSpPr/>
          <p:nvPr/>
        </p:nvSpPr>
        <p:spPr>
          <a:xfrm>
            <a:off x="8394192" y="3657600"/>
            <a:ext cx="73152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Bornes</a:t>
            </a:r>
            <a:endParaRPr lang="en-US" sz="900" dirty="0"/>
          </a:p>
        </p:txBody>
      </p:sp>
      <p:sp>
        <p:nvSpPr>
          <p:cNvPr id="32" name="Shape 27"/>
          <p:cNvSpPr/>
          <p:nvPr/>
        </p:nvSpPr>
        <p:spPr>
          <a:xfrm>
            <a:off x="9217152" y="3657600"/>
            <a:ext cx="937260" cy="310896"/>
          </a:xfrm>
          <a:prstGeom prst="roundRect">
            <a:avLst>
              <a:gd name="adj" fmla="val 50000"/>
            </a:avLst>
          </a:prstGeom>
          <a:solidFill>
            <a:srgbClr val="EEF3FA"/>
          </a:solidFill>
          <a:ln/>
        </p:spPr>
      </p:sp>
      <p:sp>
        <p:nvSpPr>
          <p:cNvPr id="33" name="Text 28"/>
          <p:cNvSpPr/>
          <p:nvPr/>
        </p:nvSpPr>
        <p:spPr>
          <a:xfrm>
            <a:off x="9217152" y="3657600"/>
            <a:ext cx="93726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Présences</a:t>
            </a:r>
            <a:endParaRPr lang="en-US" sz="900" dirty="0"/>
          </a:p>
        </p:txBody>
      </p:sp>
      <p:sp>
        <p:nvSpPr>
          <p:cNvPr id="34" name="Shape 29"/>
          <p:cNvSpPr/>
          <p:nvPr/>
        </p:nvSpPr>
        <p:spPr>
          <a:xfrm>
            <a:off x="10245852" y="3657600"/>
            <a:ext cx="1074420" cy="310896"/>
          </a:xfrm>
          <a:prstGeom prst="roundRect">
            <a:avLst>
              <a:gd name="adj" fmla="val 50000"/>
            </a:avLst>
          </a:prstGeom>
          <a:solidFill>
            <a:srgbClr val="EEF3FA"/>
          </a:solidFill>
          <a:ln/>
        </p:spPr>
      </p:sp>
      <p:sp>
        <p:nvSpPr>
          <p:cNvPr id="35" name="Text 30"/>
          <p:cNvSpPr/>
          <p:nvPr/>
        </p:nvSpPr>
        <p:spPr>
          <a:xfrm>
            <a:off x="10245852" y="3657600"/>
            <a:ext cx="107442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Traçabilité</a:t>
            </a:r>
            <a:endParaRPr lang="en-US" sz="900" dirty="0"/>
          </a:p>
        </p:txBody>
      </p:sp>
      <p:sp>
        <p:nvSpPr>
          <p:cNvPr id="36" name="Shape 31"/>
          <p:cNvSpPr/>
          <p:nvPr/>
        </p:nvSpPr>
        <p:spPr>
          <a:xfrm>
            <a:off x="731520" y="4370832"/>
            <a:ext cx="3456432" cy="2331720"/>
          </a:xfrm>
          <a:prstGeom prst="roundRect">
            <a:avLst>
              <a:gd name="adj" fmla="val 4706"/>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37" name="Image 3" descr="/home/claude/work/badges/layers_blue.png">    </p:cNvPr>
          <p:cNvPicPr>
            <a:picLocks noChangeAspect="1"/>
          </p:cNvPicPr>
          <p:nvPr/>
        </p:nvPicPr>
        <p:blipFill>
          <a:blip r:embed="rId4"/>
          <a:stretch>
            <a:fillRect/>
          </a:stretch>
        </p:blipFill>
        <p:spPr>
          <a:xfrm>
            <a:off x="969264" y="4590288"/>
            <a:ext cx="457200" cy="457200"/>
          </a:xfrm>
          <a:prstGeom prst="rect">
            <a:avLst/>
          </a:prstGeom>
        </p:spPr>
      </p:pic>
      <p:sp>
        <p:nvSpPr>
          <p:cNvPr id="38" name="Text 32"/>
          <p:cNvSpPr/>
          <p:nvPr/>
        </p:nvSpPr>
        <p:spPr>
          <a:xfrm>
            <a:off x="1554480" y="4590288"/>
            <a:ext cx="2450592" cy="457200"/>
          </a:xfrm>
          <a:prstGeom prst="rect">
            <a:avLst/>
          </a:prstGeom>
          <a:noFill/>
          <a:ln/>
        </p:spPr>
        <p:txBody>
          <a:bodyPr wrap="square" rtlCol="0" anchor="ctr"/>
          <a:lstStyle/>
          <a:p>
            <a:pPr indent="0" marL="0">
              <a:buNone/>
            </a:pPr>
            <a:r>
              <a:rPr lang="en-US" sz="1400" b="1" dirty="0">
                <a:solidFill>
                  <a:srgbClr val="16202E"/>
                </a:solidFill>
                <a:latin typeface="Poppins" pitchFamily="34" charset="0"/>
                <a:ea typeface="Poppins" pitchFamily="34" charset="-122"/>
                <a:cs typeface="Poppins" pitchFamily="34" charset="-120"/>
              </a:rPr>
              <a:t>BY+ ERP</a:t>
            </a:r>
            <a:endParaRPr lang="en-US" sz="1400" dirty="0"/>
          </a:p>
        </p:txBody>
      </p:sp>
      <p:sp>
        <p:nvSpPr>
          <p:cNvPr id="39" name="Text 33"/>
          <p:cNvSpPr/>
          <p:nvPr/>
        </p:nvSpPr>
        <p:spPr>
          <a:xfrm>
            <a:off x="969264" y="5157216"/>
            <a:ext cx="2980944" cy="777240"/>
          </a:xfrm>
          <a:prstGeom prst="rect">
            <a:avLst/>
          </a:prstGeom>
          <a:noFill/>
          <a:ln/>
        </p:spPr>
        <p:txBody>
          <a:bodyPr wrap="square" rtlCol="0" anchor="t"/>
          <a:lstStyle/>
          <a:p>
            <a:pPr indent="0" marL="0">
              <a:lnSpc>
                <a:spcPct val="120000"/>
              </a:lnSpc>
              <a:buNone/>
            </a:pPr>
            <a:r>
              <a:rPr lang="en-US" sz="1050" dirty="0">
                <a:solidFill>
                  <a:srgbClr val="5B6472"/>
                </a:solidFill>
                <a:latin typeface="Calibri" pitchFamily="34" charset="0"/>
                <a:ea typeface="Calibri" pitchFamily="34" charset="-122"/>
                <a:cs typeface="Calibri" pitchFamily="34" charset="-120"/>
              </a:rPr>
              <a:t>Plateforme tout-en-un pour piloter l'ensemble des processus métiers.</a:t>
            </a:r>
            <a:endParaRPr lang="en-US" sz="1050" dirty="0"/>
          </a:p>
        </p:txBody>
      </p:sp>
      <p:sp>
        <p:nvSpPr>
          <p:cNvPr id="40" name="Shape 34"/>
          <p:cNvSpPr/>
          <p:nvPr/>
        </p:nvSpPr>
        <p:spPr>
          <a:xfrm>
            <a:off x="969264" y="6245352"/>
            <a:ext cx="457200" cy="310896"/>
          </a:xfrm>
          <a:prstGeom prst="roundRect">
            <a:avLst>
              <a:gd name="adj" fmla="val 50000"/>
            </a:avLst>
          </a:prstGeom>
          <a:solidFill>
            <a:srgbClr val="EEF3FA"/>
          </a:solidFill>
          <a:ln/>
        </p:spPr>
      </p:sp>
      <p:sp>
        <p:nvSpPr>
          <p:cNvPr id="41" name="Text 35"/>
          <p:cNvSpPr/>
          <p:nvPr/>
        </p:nvSpPr>
        <p:spPr>
          <a:xfrm>
            <a:off x="969264" y="6245352"/>
            <a:ext cx="45720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RH</a:t>
            </a:r>
            <a:endParaRPr lang="en-US" sz="900" dirty="0"/>
          </a:p>
        </p:txBody>
      </p:sp>
      <p:sp>
        <p:nvSpPr>
          <p:cNvPr id="42" name="Shape 36"/>
          <p:cNvSpPr/>
          <p:nvPr/>
        </p:nvSpPr>
        <p:spPr>
          <a:xfrm>
            <a:off x="1517904" y="6245352"/>
            <a:ext cx="800100" cy="310896"/>
          </a:xfrm>
          <a:prstGeom prst="roundRect">
            <a:avLst>
              <a:gd name="adj" fmla="val 50000"/>
            </a:avLst>
          </a:prstGeom>
          <a:solidFill>
            <a:srgbClr val="EEF3FA"/>
          </a:solidFill>
          <a:ln/>
        </p:spPr>
      </p:sp>
      <p:sp>
        <p:nvSpPr>
          <p:cNvPr id="43" name="Text 37"/>
          <p:cNvSpPr/>
          <p:nvPr/>
        </p:nvSpPr>
        <p:spPr>
          <a:xfrm>
            <a:off x="1517904" y="6245352"/>
            <a:ext cx="80010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Finance</a:t>
            </a:r>
            <a:endParaRPr lang="en-US" sz="900" dirty="0"/>
          </a:p>
        </p:txBody>
      </p:sp>
      <p:sp>
        <p:nvSpPr>
          <p:cNvPr id="44" name="Shape 38"/>
          <p:cNvSpPr/>
          <p:nvPr/>
        </p:nvSpPr>
        <p:spPr>
          <a:xfrm>
            <a:off x="2409444" y="6245352"/>
            <a:ext cx="800100" cy="310896"/>
          </a:xfrm>
          <a:prstGeom prst="roundRect">
            <a:avLst>
              <a:gd name="adj" fmla="val 50000"/>
            </a:avLst>
          </a:prstGeom>
          <a:solidFill>
            <a:srgbClr val="EEF3FA"/>
          </a:solidFill>
          <a:ln/>
        </p:spPr>
      </p:sp>
      <p:sp>
        <p:nvSpPr>
          <p:cNvPr id="45" name="Text 39"/>
          <p:cNvSpPr/>
          <p:nvPr/>
        </p:nvSpPr>
        <p:spPr>
          <a:xfrm>
            <a:off x="2409444" y="6245352"/>
            <a:ext cx="80010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Projets</a:t>
            </a:r>
            <a:endParaRPr lang="en-US" sz="900" dirty="0"/>
          </a:p>
        </p:txBody>
      </p:sp>
      <p:sp>
        <p:nvSpPr>
          <p:cNvPr id="46" name="Shape 40"/>
          <p:cNvSpPr/>
          <p:nvPr/>
        </p:nvSpPr>
        <p:spPr>
          <a:xfrm>
            <a:off x="4443984" y="4370832"/>
            <a:ext cx="3456432" cy="2331720"/>
          </a:xfrm>
          <a:prstGeom prst="roundRect">
            <a:avLst>
              <a:gd name="adj" fmla="val 4706"/>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47" name="Image 4" descr="/home/claude/work/badges/handshake_orange.png">    </p:cNvPr>
          <p:cNvPicPr>
            <a:picLocks noChangeAspect="1"/>
          </p:cNvPicPr>
          <p:nvPr/>
        </p:nvPicPr>
        <p:blipFill>
          <a:blip r:embed="rId5"/>
          <a:stretch>
            <a:fillRect/>
          </a:stretch>
        </p:blipFill>
        <p:spPr>
          <a:xfrm>
            <a:off x="4681728" y="4590288"/>
            <a:ext cx="457200" cy="457200"/>
          </a:xfrm>
          <a:prstGeom prst="rect">
            <a:avLst/>
          </a:prstGeom>
        </p:spPr>
      </p:pic>
      <p:sp>
        <p:nvSpPr>
          <p:cNvPr id="48" name="Text 41"/>
          <p:cNvSpPr/>
          <p:nvPr/>
        </p:nvSpPr>
        <p:spPr>
          <a:xfrm>
            <a:off x="5266944" y="4590288"/>
            <a:ext cx="2450592" cy="457200"/>
          </a:xfrm>
          <a:prstGeom prst="rect">
            <a:avLst/>
          </a:prstGeom>
          <a:noFill/>
          <a:ln/>
        </p:spPr>
        <p:txBody>
          <a:bodyPr wrap="square" rtlCol="0" anchor="ctr"/>
          <a:lstStyle/>
          <a:p>
            <a:pPr indent="0" marL="0">
              <a:buNone/>
            </a:pPr>
            <a:r>
              <a:rPr lang="en-US" sz="1400" b="1" dirty="0">
                <a:solidFill>
                  <a:srgbClr val="16202E"/>
                </a:solidFill>
                <a:latin typeface="Poppins" pitchFamily="34" charset="0"/>
                <a:ea typeface="Poppins" pitchFamily="34" charset="-122"/>
                <a:cs typeface="Poppins" pitchFamily="34" charset="-120"/>
              </a:rPr>
              <a:t>BY+ CRM</a:t>
            </a:r>
            <a:endParaRPr lang="en-US" sz="1400" dirty="0"/>
          </a:p>
        </p:txBody>
      </p:sp>
      <p:sp>
        <p:nvSpPr>
          <p:cNvPr id="49" name="Text 42"/>
          <p:cNvSpPr/>
          <p:nvPr/>
        </p:nvSpPr>
        <p:spPr>
          <a:xfrm>
            <a:off x="4681728" y="5157216"/>
            <a:ext cx="2980944" cy="777240"/>
          </a:xfrm>
          <a:prstGeom prst="rect">
            <a:avLst/>
          </a:prstGeom>
          <a:noFill/>
          <a:ln/>
        </p:spPr>
        <p:txBody>
          <a:bodyPr wrap="square" rtlCol="0" anchor="t"/>
          <a:lstStyle/>
          <a:p>
            <a:pPr indent="0" marL="0">
              <a:lnSpc>
                <a:spcPct val="120000"/>
              </a:lnSpc>
              <a:buNone/>
            </a:pPr>
            <a:r>
              <a:rPr lang="en-US" sz="1050" dirty="0">
                <a:solidFill>
                  <a:srgbClr val="5B6472"/>
                </a:solidFill>
                <a:latin typeface="Calibri" pitchFamily="34" charset="0"/>
                <a:ea typeface="Calibri" pitchFamily="34" charset="-122"/>
                <a:cs typeface="Calibri" pitchFamily="34" charset="-120"/>
              </a:rPr>
              <a:t>Gestion commerciale et relation client, du contact à la facturation.</a:t>
            </a:r>
            <a:endParaRPr lang="en-US" sz="1050" dirty="0"/>
          </a:p>
        </p:txBody>
      </p:sp>
      <p:sp>
        <p:nvSpPr>
          <p:cNvPr id="50" name="Shape 43"/>
          <p:cNvSpPr/>
          <p:nvPr/>
        </p:nvSpPr>
        <p:spPr>
          <a:xfrm>
            <a:off x="4681728" y="6245352"/>
            <a:ext cx="868680" cy="310896"/>
          </a:xfrm>
          <a:prstGeom prst="roundRect">
            <a:avLst>
              <a:gd name="adj" fmla="val 50000"/>
            </a:avLst>
          </a:prstGeom>
          <a:solidFill>
            <a:srgbClr val="EEF3FA"/>
          </a:solidFill>
          <a:ln/>
        </p:spPr>
      </p:sp>
      <p:sp>
        <p:nvSpPr>
          <p:cNvPr id="51" name="Text 44"/>
          <p:cNvSpPr/>
          <p:nvPr/>
        </p:nvSpPr>
        <p:spPr>
          <a:xfrm>
            <a:off x="4681728" y="6245352"/>
            <a:ext cx="86868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Pipeline</a:t>
            </a:r>
            <a:endParaRPr lang="en-US" sz="900" dirty="0"/>
          </a:p>
        </p:txBody>
      </p:sp>
      <p:sp>
        <p:nvSpPr>
          <p:cNvPr id="52" name="Shape 45"/>
          <p:cNvSpPr/>
          <p:nvPr/>
        </p:nvSpPr>
        <p:spPr>
          <a:xfrm>
            <a:off x="5641848" y="6245352"/>
            <a:ext cx="662940" cy="310896"/>
          </a:xfrm>
          <a:prstGeom prst="roundRect">
            <a:avLst>
              <a:gd name="adj" fmla="val 50000"/>
            </a:avLst>
          </a:prstGeom>
          <a:solidFill>
            <a:srgbClr val="EEF3FA"/>
          </a:solidFill>
          <a:ln/>
        </p:spPr>
      </p:sp>
      <p:sp>
        <p:nvSpPr>
          <p:cNvPr id="53" name="Text 46"/>
          <p:cNvSpPr/>
          <p:nvPr/>
        </p:nvSpPr>
        <p:spPr>
          <a:xfrm>
            <a:off x="5641848" y="6245352"/>
            <a:ext cx="66294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Devis</a:t>
            </a:r>
            <a:endParaRPr lang="en-US" sz="900" dirty="0"/>
          </a:p>
        </p:txBody>
      </p:sp>
      <p:sp>
        <p:nvSpPr>
          <p:cNvPr id="54" name="Shape 47"/>
          <p:cNvSpPr/>
          <p:nvPr/>
        </p:nvSpPr>
        <p:spPr>
          <a:xfrm>
            <a:off x="6396228" y="6245352"/>
            <a:ext cx="1005840" cy="310896"/>
          </a:xfrm>
          <a:prstGeom prst="roundRect">
            <a:avLst>
              <a:gd name="adj" fmla="val 50000"/>
            </a:avLst>
          </a:prstGeom>
          <a:solidFill>
            <a:srgbClr val="EEF3FA"/>
          </a:solidFill>
          <a:ln/>
        </p:spPr>
      </p:sp>
      <p:sp>
        <p:nvSpPr>
          <p:cNvPr id="55" name="Text 48"/>
          <p:cNvSpPr/>
          <p:nvPr/>
        </p:nvSpPr>
        <p:spPr>
          <a:xfrm>
            <a:off x="6396228" y="6245352"/>
            <a:ext cx="100584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Messagerie</a:t>
            </a:r>
            <a:endParaRPr lang="en-US" sz="900" dirty="0"/>
          </a:p>
        </p:txBody>
      </p:sp>
      <p:sp>
        <p:nvSpPr>
          <p:cNvPr id="56" name="Shape 49"/>
          <p:cNvSpPr/>
          <p:nvPr/>
        </p:nvSpPr>
        <p:spPr>
          <a:xfrm>
            <a:off x="8156448" y="4370832"/>
            <a:ext cx="3456432" cy="2331720"/>
          </a:xfrm>
          <a:prstGeom prst="roundRect">
            <a:avLst>
              <a:gd name="adj" fmla="val 4706"/>
            </a:avLst>
          </a:prstGeom>
          <a:solidFill>
            <a:srgbClr val="FFFFFF"/>
          </a:solidFill>
          <a:ln w="12700">
            <a:solidFill>
              <a:srgbClr val="E2E9F1"/>
            </a:solidFill>
            <a:prstDash val="solid"/>
          </a:ln>
          <a:effectLst>
            <a:outerShdw sx="100000" sy="100000" kx="0" ky="0" algn="bl" rotWithShape="0" blurRad="101600" dist="38100" dir="5400000">
              <a:srgbClr val="6E86A6">
                <a:alpha val="14000"/>
              </a:srgbClr>
            </a:outerShdw>
          </a:effectLst>
        </p:spPr>
      </p:sp>
      <p:pic>
        <p:nvPicPr>
          <p:cNvPr id="57" name="Image 5" descr="/home/claude/work/badges/filecontract_navy.png">    </p:cNvPr>
          <p:cNvPicPr>
            <a:picLocks noChangeAspect="1"/>
          </p:cNvPicPr>
          <p:nvPr/>
        </p:nvPicPr>
        <p:blipFill>
          <a:blip r:embed="rId6"/>
          <a:stretch>
            <a:fillRect/>
          </a:stretch>
        </p:blipFill>
        <p:spPr>
          <a:xfrm>
            <a:off x="8394192" y="4590288"/>
            <a:ext cx="457200" cy="457200"/>
          </a:xfrm>
          <a:prstGeom prst="rect">
            <a:avLst/>
          </a:prstGeom>
        </p:spPr>
      </p:pic>
      <p:sp>
        <p:nvSpPr>
          <p:cNvPr id="58" name="Text 50"/>
          <p:cNvSpPr/>
          <p:nvPr/>
        </p:nvSpPr>
        <p:spPr>
          <a:xfrm>
            <a:off x="8979408" y="4590288"/>
            <a:ext cx="2450592" cy="457200"/>
          </a:xfrm>
          <a:prstGeom prst="rect">
            <a:avLst/>
          </a:prstGeom>
          <a:noFill/>
          <a:ln/>
        </p:spPr>
        <p:txBody>
          <a:bodyPr wrap="square" rtlCol="0" anchor="ctr"/>
          <a:lstStyle/>
          <a:p>
            <a:pPr indent="0" marL="0">
              <a:buNone/>
            </a:pPr>
            <a:r>
              <a:rPr lang="en-US" sz="1400" b="1" dirty="0">
                <a:solidFill>
                  <a:srgbClr val="16202E"/>
                </a:solidFill>
                <a:latin typeface="Poppins" pitchFamily="34" charset="0"/>
                <a:ea typeface="Poppins" pitchFamily="34" charset="-122"/>
                <a:cs typeface="Poppins" pitchFamily="34" charset="-120"/>
              </a:rPr>
              <a:t>BY+ NOTAIRE</a:t>
            </a:r>
            <a:endParaRPr lang="en-US" sz="1400" dirty="0"/>
          </a:p>
        </p:txBody>
      </p:sp>
      <p:sp>
        <p:nvSpPr>
          <p:cNvPr id="59" name="Text 51"/>
          <p:cNvSpPr/>
          <p:nvPr/>
        </p:nvSpPr>
        <p:spPr>
          <a:xfrm>
            <a:off x="8394192" y="5157216"/>
            <a:ext cx="2980944" cy="777240"/>
          </a:xfrm>
          <a:prstGeom prst="rect">
            <a:avLst/>
          </a:prstGeom>
          <a:noFill/>
          <a:ln/>
        </p:spPr>
        <p:txBody>
          <a:bodyPr wrap="square" rtlCol="0" anchor="t"/>
          <a:lstStyle/>
          <a:p>
            <a:pPr indent="0" marL="0">
              <a:lnSpc>
                <a:spcPct val="120000"/>
              </a:lnSpc>
              <a:buNone/>
            </a:pPr>
            <a:r>
              <a:rPr lang="en-US" sz="1050" dirty="0">
                <a:solidFill>
                  <a:srgbClr val="5B6472"/>
                </a:solidFill>
                <a:latin typeface="Calibri" pitchFamily="34" charset="0"/>
                <a:ea typeface="Calibri" pitchFamily="34" charset="-122"/>
                <a:cs typeface="Calibri" pitchFamily="34" charset="-120"/>
              </a:rPr>
              <a:t>Solution dédiée aux études notariales, du dossier au suivi post-acte.</a:t>
            </a:r>
            <a:endParaRPr lang="en-US" sz="1050" dirty="0"/>
          </a:p>
        </p:txBody>
      </p:sp>
      <p:sp>
        <p:nvSpPr>
          <p:cNvPr id="60" name="Shape 52"/>
          <p:cNvSpPr/>
          <p:nvPr/>
        </p:nvSpPr>
        <p:spPr>
          <a:xfrm>
            <a:off x="8394192" y="6245352"/>
            <a:ext cx="868680" cy="310896"/>
          </a:xfrm>
          <a:prstGeom prst="roundRect">
            <a:avLst>
              <a:gd name="adj" fmla="val 50000"/>
            </a:avLst>
          </a:prstGeom>
          <a:solidFill>
            <a:srgbClr val="EEF3FA"/>
          </a:solidFill>
          <a:ln/>
        </p:spPr>
      </p:sp>
      <p:sp>
        <p:nvSpPr>
          <p:cNvPr id="61" name="Text 53"/>
          <p:cNvSpPr/>
          <p:nvPr/>
        </p:nvSpPr>
        <p:spPr>
          <a:xfrm>
            <a:off x="8394192" y="6245352"/>
            <a:ext cx="86868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Dossiers</a:t>
            </a:r>
            <a:endParaRPr lang="en-US" sz="900" dirty="0"/>
          </a:p>
        </p:txBody>
      </p:sp>
      <p:sp>
        <p:nvSpPr>
          <p:cNvPr id="62" name="Shape 54"/>
          <p:cNvSpPr/>
          <p:nvPr/>
        </p:nvSpPr>
        <p:spPr>
          <a:xfrm>
            <a:off x="9354312" y="6245352"/>
            <a:ext cx="525780" cy="310896"/>
          </a:xfrm>
          <a:prstGeom prst="roundRect">
            <a:avLst>
              <a:gd name="adj" fmla="val 50000"/>
            </a:avLst>
          </a:prstGeom>
          <a:solidFill>
            <a:srgbClr val="EEF3FA"/>
          </a:solidFill>
          <a:ln/>
        </p:spPr>
      </p:sp>
      <p:sp>
        <p:nvSpPr>
          <p:cNvPr id="63" name="Text 55"/>
          <p:cNvSpPr/>
          <p:nvPr/>
        </p:nvSpPr>
        <p:spPr>
          <a:xfrm>
            <a:off x="9354312" y="6245352"/>
            <a:ext cx="52578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RDV</a:t>
            </a:r>
            <a:endParaRPr lang="en-US" sz="900" dirty="0"/>
          </a:p>
        </p:txBody>
      </p:sp>
      <p:sp>
        <p:nvSpPr>
          <p:cNvPr id="64" name="Shape 56"/>
          <p:cNvSpPr/>
          <p:nvPr/>
        </p:nvSpPr>
        <p:spPr>
          <a:xfrm>
            <a:off x="9971532" y="6245352"/>
            <a:ext cx="1074420" cy="310896"/>
          </a:xfrm>
          <a:prstGeom prst="roundRect">
            <a:avLst>
              <a:gd name="adj" fmla="val 50000"/>
            </a:avLst>
          </a:prstGeom>
          <a:solidFill>
            <a:srgbClr val="EEF3FA"/>
          </a:solidFill>
          <a:ln/>
        </p:spPr>
      </p:sp>
      <p:sp>
        <p:nvSpPr>
          <p:cNvPr id="65" name="Text 57"/>
          <p:cNvSpPr/>
          <p:nvPr/>
        </p:nvSpPr>
        <p:spPr>
          <a:xfrm>
            <a:off x="9971532" y="6245352"/>
            <a:ext cx="1074420" cy="310896"/>
          </a:xfrm>
          <a:prstGeom prst="rect">
            <a:avLst/>
          </a:prstGeom>
          <a:noFill/>
          <a:ln/>
        </p:spPr>
        <p:txBody>
          <a:bodyPr wrap="square" rtlCol="0" anchor="ctr"/>
          <a:lstStyle/>
          <a:p>
            <a:pPr algn="ctr" indent="0" marL="0">
              <a:buNone/>
            </a:pPr>
            <a:r>
              <a:rPr lang="en-US" sz="900" b="1" dirty="0">
                <a:solidFill>
                  <a:srgbClr val="014276"/>
                </a:solidFill>
                <a:latin typeface="Calibri" pitchFamily="34" charset="0"/>
                <a:ea typeface="Calibri" pitchFamily="34" charset="-122"/>
                <a:cs typeface="Calibri" pitchFamily="34" charset="-120"/>
              </a:rPr>
              <a:t>Facturation</a:t>
            </a:r>
            <a:endParaRPr lang="en-US" sz="900" dirty="0"/>
          </a:p>
        </p:txBody>
      </p:sp>
      <p:sp>
        <p:nvSpPr>
          <p:cNvPr id="66" name="Text 58"/>
          <p:cNvSpPr/>
          <p:nvPr/>
        </p:nvSpPr>
        <p:spPr>
          <a:xfrm>
            <a:off x="457200" y="6473952"/>
            <a:ext cx="2743200" cy="274320"/>
          </a:xfrm>
          <a:prstGeom prst="rect">
            <a:avLst/>
          </a:prstGeom>
          <a:noFill/>
          <a:ln/>
        </p:spPr>
        <p:txBody>
          <a:bodyPr wrap="square" rtlCol="0" anchor="ctr"/>
          <a:lstStyle/>
          <a:p>
            <a:pPr indent="0" marL="0">
              <a:buNone/>
            </a:pPr>
            <a:r>
              <a:rPr lang="en-US" sz="900" b="1" spc="100" kern="0" dirty="0">
                <a:solidFill>
                  <a:srgbClr val="9AA7B8"/>
                </a:solidFill>
                <a:latin typeface="Calibri" pitchFamily="34" charset="0"/>
                <a:ea typeface="Calibri" pitchFamily="34" charset="-122"/>
                <a:cs typeface="Calibri" pitchFamily="34" charset="-120"/>
              </a:rPr>
              <a:t>NET BY US</a:t>
            </a:r>
            <a:endParaRPr lang="en-US" sz="900" dirty="0"/>
          </a:p>
        </p:txBody>
      </p:sp>
      <p:sp>
        <p:nvSpPr>
          <p:cNvPr id="67" name="Text 59"/>
          <p:cNvSpPr/>
          <p:nvPr/>
        </p:nvSpPr>
        <p:spPr>
          <a:xfrm>
            <a:off x="11002975" y="6473952"/>
            <a:ext cx="731520" cy="274320"/>
          </a:xfrm>
          <a:prstGeom prst="rect">
            <a:avLst/>
          </a:prstGeom>
          <a:noFill/>
          <a:ln/>
        </p:spPr>
        <p:txBody>
          <a:bodyPr wrap="square" rtlCol="0" anchor="ctr"/>
          <a:lstStyle/>
          <a:p>
            <a:pPr algn="r" indent="0" marL="0">
              <a:buNone/>
            </a:pPr>
            <a:r>
              <a:rPr lang="en-US" sz="900" dirty="0">
                <a:solidFill>
                  <a:srgbClr val="9AA7B8"/>
                </a:solidFill>
                <a:latin typeface="Calibri" pitchFamily="34" charset="0"/>
                <a:ea typeface="Calibri" pitchFamily="34" charset="-122"/>
                <a:cs typeface="Calibri" pitchFamily="34" charset="-120"/>
              </a:rPr>
              <a:t>07 / 09</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8FC"/>
        </a:solidFill>
      </p:bgPr>
    </p:bg>
    <p:spTree>
      <p:nvGrpSpPr>
        <p:cNvPr id="1" name=""/>
        <p:cNvGrpSpPr/>
        <p:nvPr/>
      </p:nvGrpSpPr>
      <p:grpSpPr>
        <a:xfrm>
          <a:off x="0" y="0"/>
          <a:ext cx="0" cy="0"/>
          <a:chOff x="0" y="0"/>
          <a:chExt cx="0" cy="0"/>
        </a:xfrm>
      </p:grpSpPr>
      <p:sp>
        <p:nvSpPr>
          <p:cNvPr id="2" name="Shape 0"/>
          <p:cNvSpPr/>
          <p:nvPr/>
        </p:nvSpPr>
        <p:spPr>
          <a:xfrm>
            <a:off x="731520" y="530352"/>
            <a:ext cx="146304" cy="146304"/>
          </a:xfrm>
          <a:prstGeom prst="rect">
            <a:avLst/>
          </a:prstGeom>
          <a:solidFill>
            <a:srgbClr val="F07817"/>
          </a:solidFill>
          <a:ln/>
        </p:spPr>
      </p:sp>
      <p:sp>
        <p:nvSpPr>
          <p:cNvPr id="3" name="Text 1"/>
          <p:cNvSpPr/>
          <p:nvPr/>
        </p:nvSpPr>
        <p:spPr>
          <a:xfrm>
            <a:off x="969264" y="448056"/>
            <a:ext cx="5486400" cy="274320"/>
          </a:xfrm>
          <a:prstGeom prst="rect">
            <a:avLst/>
          </a:prstGeom>
          <a:noFill/>
          <a:ln/>
        </p:spPr>
        <p:txBody>
          <a:bodyPr wrap="square" rtlCol="0" anchor="ctr"/>
          <a:lstStyle/>
          <a:p>
            <a:pPr algn="l" indent="0" marL="0">
              <a:buNone/>
            </a:pPr>
            <a:r>
              <a:rPr lang="en-US" sz="1200" b="1" spc="200" kern="0" dirty="0">
                <a:solidFill>
                  <a:srgbClr val="F07817"/>
                </a:solidFill>
                <a:latin typeface="Calibri" pitchFamily="34" charset="0"/>
                <a:ea typeface="Calibri" pitchFamily="34" charset="-122"/>
                <a:cs typeface="Calibri" pitchFamily="34" charset="-120"/>
              </a:rPr>
              <a:t>NOS RÉALISATIONS</a:t>
            </a:r>
            <a:endParaRPr lang="en-US" sz="1200" dirty="0"/>
          </a:p>
        </p:txBody>
      </p:sp>
      <p:sp>
        <p:nvSpPr>
          <p:cNvPr id="4" name="Text 2"/>
          <p:cNvSpPr/>
          <p:nvPr/>
        </p:nvSpPr>
        <p:spPr>
          <a:xfrm>
            <a:off x="731520" y="749808"/>
            <a:ext cx="7315200" cy="548640"/>
          </a:xfrm>
          <a:prstGeom prst="rect">
            <a:avLst/>
          </a:prstGeom>
          <a:noFill/>
          <a:ln/>
        </p:spPr>
        <p:txBody>
          <a:bodyPr wrap="square" rtlCol="0" anchor="ctr"/>
          <a:lstStyle/>
          <a:p>
            <a:pPr indent="0" marL="0">
              <a:buNone/>
            </a:pPr>
            <a:r>
              <a:rPr lang="en-US" sz="2700" b="1" dirty="0">
                <a:solidFill>
                  <a:srgbClr val="16202E"/>
                </a:solidFill>
                <a:latin typeface="Poppins" pitchFamily="34" charset="0"/>
                <a:ea typeface="Poppins" pitchFamily="34" charset="-122"/>
                <a:cs typeface="Poppins" pitchFamily="34" charset="-120"/>
              </a:rPr>
              <a:t>Ils nous font confiance</a:t>
            </a:r>
            <a:endParaRPr lang="en-US" sz="2700" dirty="0"/>
          </a:p>
        </p:txBody>
      </p:sp>
      <p:sp>
        <p:nvSpPr>
          <p:cNvPr id="5" name="Text 3"/>
          <p:cNvSpPr/>
          <p:nvPr/>
        </p:nvSpPr>
        <p:spPr>
          <a:xfrm>
            <a:off x="731520" y="1325880"/>
            <a:ext cx="9601200" cy="365760"/>
          </a:xfrm>
          <a:prstGeom prst="rect">
            <a:avLst/>
          </a:prstGeom>
          <a:noFill/>
          <a:ln/>
        </p:spPr>
        <p:txBody>
          <a:bodyPr wrap="square" rtlCol="0" anchor="ctr"/>
          <a:lstStyle/>
          <a:p>
            <a:pPr indent="0" marL="0">
              <a:buNone/>
            </a:pPr>
            <a:r>
              <a:rPr lang="en-US" sz="1300" dirty="0">
                <a:solidFill>
                  <a:srgbClr val="5B6472"/>
                </a:solidFill>
                <a:latin typeface="Calibri" pitchFamily="34" charset="0"/>
                <a:ea typeface="Calibri" pitchFamily="34" charset="-122"/>
                <a:cs typeface="Calibri" pitchFamily="34" charset="-120"/>
              </a:rPr>
              <a:t>Quelques exemples de projets déployés pour nos clients à travers nos différents secteurs d'intervention.</a:t>
            </a:r>
            <a:endParaRPr lang="en-US" sz="1300" dirty="0"/>
          </a:p>
        </p:txBody>
      </p:sp>
      <p:sp>
        <p:nvSpPr>
          <p:cNvPr id="6" name="Shape 4"/>
          <p:cNvSpPr/>
          <p:nvPr/>
        </p:nvSpPr>
        <p:spPr>
          <a:xfrm>
            <a:off x="731520" y="1965960"/>
            <a:ext cx="3547872" cy="3246120"/>
          </a:xfrm>
          <a:prstGeom prst="roundRect">
            <a:avLst>
              <a:gd name="adj" fmla="val 3944"/>
            </a:avLst>
          </a:prstGeom>
          <a:solidFill>
            <a:srgbClr val="FFFFFF"/>
          </a:solidFill>
          <a:ln w="12700">
            <a:solidFill>
              <a:srgbClr val="E2E9F1"/>
            </a:solidFill>
            <a:prstDash val="solid"/>
          </a:ln>
          <a:effectLst>
            <a:outerShdw sx="100000" sy="100000" kx="0" ky="0" algn="bl" rotWithShape="0" blurRad="114300" dist="38100" dir="5400000">
              <a:srgbClr val="6E86A6">
                <a:alpha val="15000"/>
              </a:srgbClr>
            </a:outerShdw>
          </a:effectLst>
        </p:spPr>
      </p:sp>
      <p:sp>
        <p:nvSpPr>
          <p:cNvPr id="7" name="Shape 5"/>
          <p:cNvSpPr/>
          <p:nvPr/>
        </p:nvSpPr>
        <p:spPr>
          <a:xfrm>
            <a:off x="987552" y="2221992"/>
            <a:ext cx="3035808" cy="1371600"/>
          </a:xfrm>
          <a:prstGeom prst="roundRect">
            <a:avLst>
              <a:gd name="adj" fmla="val 8000"/>
            </a:avLst>
          </a:prstGeom>
          <a:solidFill>
            <a:srgbClr val="EAF1FA"/>
          </a:solidFill>
          <a:ln w="15875">
            <a:solidFill>
              <a:srgbClr val="B9CFE8"/>
            </a:solidFill>
            <a:prstDash val="dash"/>
          </a:ln>
        </p:spPr>
      </p:sp>
      <p:pic>
        <p:nvPicPr>
          <p:cNvPr id="8" name="Image 0" descr="/home/claude/work/badges/link_blue.png">    </p:cNvPr>
          <p:cNvPicPr>
            <a:picLocks noChangeAspect="1"/>
          </p:cNvPicPr>
          <p:nvPr/>
        </p:nvPicPr>
        <p:blipFill>
          <a:blip r:embed="rId1"/>
          <a:stretch>
            <a:fillRect/>
          </a:stretch>
        </p:blipFill>
        <p:spPr>
          <a:xfrm>
            <a:off x="2212848" y="2404872"/>
            <a:ext cx="585216" cy="585216"/>
          </a:xfrm>
          <a:prstGeom prst="rect">
            <a:avLst/>
          </a:prstGeom>
        </p:spPr>
      </p:pic>
      <p:sp>
        <p:nvSpPr>
          <p:cNvPr id="9" name="Text 6"/>
          <p:cNvSpPr/>
          <p:nvPr/>
        </p:nvSpPr>
        <p:spPr>
          <a:xfrm>
            <a:off x="1261872" y="3017520"/>
            <a:ext cx="2487168" cy="640080"/>
          </a:xfrm>
          <a:prstGeom prst="rect">
            <a:avLst/>
          </a:prstGeom>
          <a:noFill/>
          <a:ln/>
        </p:spPr>
        <p:txBody>
          <a:bodyPr wrap="square" rtlCol="0" anchor="t"/>
          <a:lstStyle/>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Image à insérer :</a:t>
            </a:r>
            <a:endParaRPr lang="en-US" sz="1100" dirty="0"/>
          </a:p>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logo Doehler Afrique</a:t>
            </a:r>
            <a:endParaRPr lang="en-US" sz="1100" dirty="0"/>
          </a:p>
        </p:txBody>
      </p:sp>
      <p:sp>
        <p:nvSpPr>
          <p:cNvPr id="10" name="Text 7"/>
          <p:cNvSpPr/>
          <p:nvPr/>
        </p:nvSpPr>
        <p:spPr>
          <a:xfrm>
            <a:off x="987552" y="3749040"/>
            <a:ext cx="3035808" cy="365760"/>
          </a:xfrm>
          <a:prstGeom prst="rect">
            <a:avLst/>
          </a:prstGeom>
          <a:noFill/>
          <a:ln/>
        </p:spPr>
        <p:txBody>
          <a:bodyPr wrap="square" rtlCol="0" anchor="ctr"/>
          <a:lstStyle/>
          <a:p>
            <a:pPr indent="0" marL="0">
              <a:buNone/>
            </a:pPr>
            <a:r>
              <a:rPr lang="en-US" sz="1600" b="1" dirty="0">
                <a:solidFill>
                  <a:srgbClr val="16202E"/>
                </a:solidFill>
                <a:latin typeface="Poppins" pitchFamily="34" charset="0"/>
                <a:ea typeface="Poppins" pitchFamily="34" charset="-122"/>
                <a:cs typeface="Poppins" pitchFamily="34" charset="-120"/>
              </a:rPr>
              <a:t>WAF</a:t>
            </a:r>
            <a:endParaRPr lang="en-US" sz="1600" dirty="0"/>
          </a:p>
        </p:txBody>
      </p:sp>
      <p:sp>
        <p:nvSpPr>
          <p:cNvPr id="11" name="Text 8"/>
          <p:cNvSpPr/>
          <p:nvPr/>
        </p:nvSpPr>
        <p:spPr>
          <a:xfrm>
            <a:off x="987552" y="4114800"/>
            <a:ext cx="3035808" cy="320040"/>
          </a:xfrm>
          <a:prstGeom prst="rect">
            <a:avLst/>
          </a:prstGeom>
          <a:noFill/>
          <a:ln/>
        </p:spPr>
        <p:txBody>
          <a:bodyPr wrap="square" rtlCol="0" anchor="ctr"/>
          <a:lstStyle/>
          <a:p>
            <a:pPr indent="0" marL="0">
              <a:buNone/>
            </a:pPr>
            <a:r>
              <a:rPr lang="en-US" sz="1150" dirty="0">
                <a:solidFill>
                  <a:srgbClr val="5B6472"/>
                </a:solidFill>
                <a:latin typeface="Calibri" pitchFamily="34" charset="0"/>
                <a:ea typeface="Calibri" pitchFamily="34" charset="-122"/>
                <a:cs typeface="Calibri" pitchFamily="34" charset="-120"/>
              </a:rPr>
              <a:t>Doehler Afrique</a:t>
            </a:r>
            <a:endParaRPr lang="en-US" sz="1150" dirty="0"/>
          </a:p>
        </p:txBody>
      </p:sp>
      <p:pic>
        <p:nvPicPr>
          <p:cNvPr id="12" name="Image 1" descr="/home/claude/work/badges/lock_navy.png">    </p:cNvPr>
          <p:cNvPicPr>
            <a:picLocks noChangeAspect="1"/>
          </p:cNvPicPr>
          <p:nvPr/>
        </p:nvPicPr>
        <p:blipFill>
          <a:blip r:embed="rId2"/>
          <a:stretch>
            <a:fillRect/>
          </a:stretch>
        </p:blipFill>
        <p:spPr>
          <a:xfrm>
            <a:off x="987552" y="4572000"/>
            <a:ext cx="310896" cy="310896"/>
          </a:xfrm>
          <a:prstGeom prst="rect">
            <a:avLst/>
          </a:prstGeom>
        </p:spPr>
      </p:pic>
      <p:sp>
        <p:nvSpPr>
          <p:cNvPr id="13" name="Text 9"/>
          <p:cNvSpPr/>
          <p:nvPr/>
        </p:nvSpPr>
        <p:spPr>
          <a:xfrm>
            <a:off x="1371600" y="4572000"/>
            <a:ext cx="2633472" cy="310896"/>
          </a:xfrm>
          <a:prstGeom prst="rect">
            <a:avLst/>
          </a:prstGeom>
          <a:noFill/>
          <a:ln/>
        </p:spPr>
        <p:txBody>
          <a:bodyPr wrap="square" rtlCol="0" anchor="ctr"/>
          <a:lstStyle/>
          <a:p>
            <a:pPr indent="0" marL="0">
              <a:buNone/>
            </a:pPr>
            <a:r>
              <a:rPr lang="en-US" sz="1050" b="1" dirty="0">
                <a:solidFill>
                  <a:srgbClr val="014276"/>
                </a:solidFill>
                <a:latin typeface="Calibri" pitchFamily="34" charset="0"/>
                <a:ea typeface="Calibri" pitchFamily="34" charset="-122"/>
                <a:cs typeface="Calibri" pitchFamily="34" charset="-120"/>
              </a:rPr>
              <a:t>Basé sur BY+ ACCESS</a:t>
            </a:r>
            <a:endParaRPr lang="en-US" sz="1050" dirty="0"/>
          </a:p>
        </p:txBody>
      </p:sp>
      <p:sp>
        <p:nvSpPr>
          <p:cNvPr id="14" name="Shape 10"/>
          <p:cNvSpPr/>
          <p:nvPr/>
        </p:nvSpPr>
        <p:spPr>
          <a:xfrm>
            <a:off x="4535424" y="1965960"/>
            <a:ext cx="3547872" cy="3246120"/>
          </a:xfrm>
          <a:prstGeom prst="roundRect">
            <a:avLst>
              <a:gd name="adj" fmla="val 3944"/>
            </a:avLst>
          </a:prstGeom>
          <a:solidFill>
            <a:srgbClr val="FFFFFF"/>
          </a:solidFill>
          <a:ln w="12700">
            <a:solidFill>
              <a:srgbClr val="E2E9F1"/>
            </a:solidFill>
            <a:prstDash val="solid"/>
          </a:ln>
          <a:effectLst>
            <a:outerShdw sx="100000" sy="100000" kx="0" ky="0" algn="bl" rotWithShape="0" blurRad="114300" dist="38100" dir="5400000">
              <a:srgbClr val="6E86A6">
                <a:alpha val="15000"/>
              </a:srgbClr>
            </a:outerShdw>
          </a:effectLst>
        </p:spPr>
      </p:sp>
      <p:sp>
        <p:nvSpPr>
          <p:cNvPr id="15" name="Shape 11"/>
          <p:cNvSpPr/>
          <p:nvPr/>
        </p:nvSpPr>
        <p:spPr>
          <a:xfrm>
            <a:off x="4791456" y="2221992"/>
            <a:ext cx="3035808" cy="1371600"/>
          </a:xfrm>
          <a:prstGeom prst="roundRect">
            <a:avLst>
              <a:gd name="adj" fmla="val 8000"/>
            </a:avLst>
          </a:prstGeom>
          <a:solidFill>
            <a:srgbClr val="EAF1FA"/>
          </a:solidFill>
          <a:ln w="15875">
            <a:solidFill>
              <a:srgbClr val="B9CFE8"/>
            </a:solidFill>
            <a:prstDash val="dash"/>
          </a:ln>
        </p:spPr>
      </p:sp>
      <p:pic>
        <p:nvPicPr>
          <p:cNvPr id="16" name="Image 2" descr="/home/claude/work/badges/link_blue.png">    </p:cNvPr>
          <p:cNvPicPr>
            <a:picLocks noChangeAspect="1"/>
          </p:cNvPicPr>
          <p:nvPr/>
        </p:nvPicPr>
        <p:blipFill>
          <a:blip r:embed="rId3"/>
          <a:stretch>
            <a:fillRect/>
          </a:stretch>
        </p:blipFill>
        <p:spPr>
          <a:xfrm>
            <a:off x="6016752" y="2404872"/>
            <a:ext cx="585216" cy="585216"/>
          </a:xfrm>
          <a:prstGeom prst="rect">
            <a:avLst/>
          </a:prstGeom>
        </p:spPr>
      </p:pic>
      <p:sp>
        <p:nvSpPr>
          <p:cNvPr id="17" name="Text 12"/>
          <p:cNvSpPr/>
          <p:nvPr/>
        </p:nvSpPr>
        <p:spPr>
          <a:xfrm>
            <a:off x="5065776" y="3017520"/>
            <a:ext cx="2487168" cy="640080"/>
          </a:xfrm>
          <a:prstGeom prst="rect">
            <a:avLst/>
          </a:prstGeom>
          <a:noFill/>
          <a:ln/>
        </p:spPr>
        <p:txBody>
          <a:bodyPr wrap="square" rtlCol="0" anchor="t"/>
          <a:lstStyle/>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Image à insérer :</a:t>
            </a:r>
            <a:endParaRPr lang="en-US" sz="1100" dirty="0"/>
          </a:p>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logo SDP Groupe</a:t>
            </a:r>
            <a:endParaRPr lang="en-US" sz="1100" dirty="0"/>
          </a:p>
        </p:txBody>
      </p:sp>
      <p:sp>
        <p:nvSpPr>
          <p:cNvPr id="18" name="Text 13"/>
          <p:cNvSpPr/>
          <p:nvPr/>
        </p:nvSpPr>
        <p:spPr>
          <a:xfrm>
            <a:off x="4791456" y="3749040"/>
            <a:ext cx="3035808" cy="365760"/>
          </a:xfrm>
          <a:prstGeom prst="rect">
            <a:avLst/>
          </a:prstGeom>
          <a:noFill/>
          <a:ln/>
        </p:spPr>
        <p:txBody>
          <a:bodyPr wrap="square" rtlCol="0" anchor="ctr"/>
          <a:lstStyle/>
          <a:p>
            <a:pPr indent="0" marL="0">
              <a:buNone/>
            </a:pPr>
            <a:r>
              <a:rPr lang="en-US" sz="1600" b="1" dirty="0">
                <a:solidFill>
                  <a:srgbClr val="16202E"/>
                </a:solidFill>
                <a:latin typeface="Poppins" pitchFamily="34" charset="0"/>
                <a:ea typeface="Poppins" pitchFamily="34" charset="-122"/>
                <a:cs typeface="Poppins" pitchFamily="34" charset="-120"/>
              </a:rPr>
              <a:t>SDP CONNECT</a:t>
            </a:r>
            <a:endParaRPr lang="en-US" sz="1600" dirty="0"/>
          </a:p>
        </p:txBody>
      </p:sp>
      <p:sp>
        <p:nvSpPr>
          <p:cNvPr id="19" name="Text 14"/>
          <p:cNvSpPr/>
          <p:nvPr/>
        </p:nvSpPr>
        <p:spPr>
          <a:xfrm>
            <a:off x="4791456" y="4114800"/>
            <a:ext cx="3035808" cy="320040"/>
          </a:xfrm>
          <a:prstGeom prst="rect">
            <a:avLst/>
          </a:prstGeom>
          <a:noFill/>
          <a:ln/>
        </p:spPr>
        <p:txBody>
          <a:bodyPr wrap="square" rtlCol="0" anchor="ctr"/>
          <a:lstStyle/>
          <a:p>
            <a:pPr indent="0" marL="0">
              <a:buNone/>
            </a:pPr>
            <a:r>
              <a:rPr lang="en-US" sz="1150" dirty="0">
                <a:solidFill>
                  <a:srgbClr val="5B6472"/>
                </a:solidFill>
                <a:latin typeface="Calibri" pitchFamily="34" charset="0"/>
                <a:ea typeface="Calibri" pitchFamily="34" charset="-122"/>
                <a:cs typeface="Calibri" pitchFamily="34" charset="-120"/>
              </a:rPr>
              <a:t>SDP Groupe</a:t>
            </a:r>
            <a:endParaRPr lang="en-US" sz="1150" dirty="0"/>
          </a:p>
        </p:txBody>
      </p:sp>
      <p:pic>
        <p:nvPicPr>
          <p:cNvPr id="20" name="Image 3" descr="/home/claude/work/badges/layers_blue.png">    </p:cNvPr>
          <p:cNvPicPr>
            <a:picLocks noChangeAspect="1"/>
          </p:cNvPicPr>
          <p:nvPr/>
        </p:nvPicPr>
        <p:blipFill>
          <a:blip r:embed="rId4"/>
          <a:stretch>
            <a:fillRect/>
          </a:stretch>
        </p:blipFill>
        <p:spPr>
          <a:xfrm>
            <a:off x="4791456" y="4572000"/>
            <a:ext cx="310896" cy="310896"/>
          </a:xfrm>
          <a:prstGeom prst="rect">
            <a:avLst/>
          </a:prstGeom>
        </p:spPr>
      </p:pic>
      <p:sp>
        <p:nvSpPr>
          <p:cNvPr id="21" name="Text 15"/>
          <p:cNvSpPr/>
          <p:nvPr/>
        </p:nvSpPr>
        <p:spPr>
          <a:xfrm>
            <a:off x="5175504" y="4572000"/>
            <a:ext cx="2633472" cy="310896"/>
          </a:xfrm>
          <a:prstGeom prst="rect">
            <a:avLst/>
          </a:prstGeom>
          <a:noFill/>
          <a:ln/>
        </p:spPr>
        <p:txBody>
          <a:bodyPr wrap="square" rtlCol="0" anchor="ctr"/>
          <a:lstStyle/>
          <a:p>
            <a:pPr indent="0" marL="0">
              <a:buNone/>
            </a:pPr>
            <a:r>
              <a:rPr lang="en-US" sz="1050" b="1" dirty="0">
                <a:solidFill>
                  <a:srgbClr val="014276"/>
                </a:solidFill>
                <a:latin typeface="Calibri" pitchFamily="34" charset="0"/>
                <a:ea typeface="Calibri" pitchFamily="34" charset="-122"/>
                <a:cs typeface="Calibri" pitchFamily="34" charset="-120"/>
              </a:rPr>
              <a:t>Basé sur BY+ ERP</a:t>
            </a:r>
            <a:endParaRPr lang="en-US" sz="1050" dirty="0"/>
          </a:p>
        </p:txBody>
      </p:sp>
      <p:sp>
        <p:nvSpPr>
          <p:cNvPr id="22" name="Shape 16"/>
          <p:cNvSpPr/>
          <p:nvPr/>
        </p:nvSpPr>
        <p:spPr>
          <a:xfrm>
            <a:off x="8339328" y="1965960"/>
            <a:ext cx="3547872" cy="3246120"/>
          </a:xfrm>
          <a:prstGeom prst="roundRect">
            <a:avLst>
              <a:gd name="adj" fmla="val 3944"/>
            </a:avLst>
          </a:prstGeom>
          <a:solidFill>
            <a:srgbClr val="FFFFFF"/>
          </a:solidFill>
          <a:ln w="12700">
            <a:solidFill>
              <a:srgbClr val="E2E9F1"/>
            </a:solidFill>
            <a:prstDash val="solid"/>
          </a:ln>
          <a:effectLst>
            <a:outerShdw sx="100000" sy="100000" kx="0" ky="0" algn="bl" rotWithShape="0" blurRad="114300" dist="38100" dir="5400000">
              <a:srgbClr val="6E86A6">
                <a:alpha val="15000"/>
              </a:srgbClr>
            </a:outerShdw>
          </a:effectLst>
        </p:spPr>
      </p:sp>
      <p:sp>
        <p:nvSpPr>
          <p:cNvPr id="23" name="Shape 17"/>
          <p:cNvSpPr/>
          <p:nvPr/>
        </p:nvSpPr>
        <p:spPr>
          <a:xfrm>
            <a:off x="8595360" y="2221992"/>
            <a:ext cx="3035808" cy="1371600"/>
          </a:xfrm>
          <a:prstGeom prst="roundRect">
            <a:avLst>
              <a:gd name="adj" fmla="val 8000"/>
            </a:avLst>
          </a:prstGeom>
          <a:solidFill>
            <a:srgbClr val="EAF1FA"/>
          </a:solidFill>
          <a:ln w="15875">
            <a:solidFill>
              <a:srgbClr val="B9CFE8"/>
            </a:solidFill>
            <a:prstDash val="dash"/>
          </a:ln>
        </p:spPr>
      </p:sp>
      <p:pic>
        <p:nvPicPr>
          <p:cNvPr id="24" name="Image 4" descr="/home/claude/work/badges/link_blue.png">    </p:cNvPr>
          <p:cNvPicPr>
            <a:picLocks noChangeAspect="1"/>
          </p:cNvPicPr>
          <p:nvPr/>
        </p:nvPicPr>
        <p:blipFill>
          <a:blip r:embed="rId5"/>
          <a:stretch>
            <a:fillRect/>
          </a:stretch>
        </p:blipFill>
        <p:spPr>
          <a:xfrm>
            <a:off x="9820656" y="2404872"/>
            <a:ext cx="585216" cy="585216"/>
          </a:xfrm>
          <a:prstGeom prst="rect">
            <a:avLst/>
          </a:prstGeom>
        </p:spPr>
      </p:pic>
      <p:sp>
        <p:nvSpPr>
          <p:cNvPr id="25" name="Text 18"/>
          <p:cNvSpPr/>
          <p:nvPr/>
        </p:nvSpPr>
        <p:spPr>
          <a:xfrm>
            <a:off x="8869680" y="3017520"/>
            <a:ext cx="2487168" cy="640080"/>
          </a:xfrm>
          <a:prstGeom prst="rect">
            <a:avLst/>
          </a:prstGeom>
          <a:noFill/>
          <a:ln/>
        </p:spPr>
        <p:txBody>
          <a:bodyPr wrap="square" rtlCol="0" anchor="t"/>
          <a:lstStyle/>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Image à insérer :</a:t>
            </a:r>
            <a:endParaRPr lang="en-US" sz="1100" dirty="0"/>
          </a:p>
          <a:p>
            <a:pPr algn="ctr" indent="0" marL="0">
              <a:lnSpc>
                <a:spcPct val="110000"/>
              </a:lnSpc>
              <a:buNone/>
            </a:pPr>
            <a:r>
              <a:rPr lang="en-US" sz="1100" i="1" dirty="0">
                <a:solidFill>
                  <a:srgbClr val="6D84A2"/>
                </a:solidFill>
                <a:latin typeface="Calibri" pitchFamily="34" charset="0"/>
                <a:ea typeface="Calibri" pitchFamily="34" charset="-122"/>
                <a:cs typeface="Calibri" pitchFamily="34" charset="-120"/>
              </a:rPr>
              <a:t>logo Cabinet Notarial ADYK</a:t>
            </a:r>
            <a:endParaRPr lang="en-US" sz="1100" dirty="0"/>
          </a:p>
        </p:txBody>
      </p:sp>
      <p:sp>
        <p:nvSpPr>
          <p:cNvPr id="26" name="Text 19"/>
          <p:cNvSpPr/>
          <p:nvPr/>
        </p:nvSpPr>
        <p:spPr>
          <a:xfrm>
            <a:off x="8595360" y="3749040"/>
            <a:ext cx="3035808" cy="365760"/>
          </a:xfrm>
          <a:prstGeom prst="rect">
            <a:avLst/>
          </a:prstGeom>
          <a:noFill/>
          <a:ln/>
        </p:spPr>
        <p:txBody>
          <a:bodyPr wrap="square" rtlCol="0" anchor="ctr"/>
          <a:lstStyle/>
          <a:p>
            <a:pPr indent="0" marL="0">
              <a:buNone/>
            </a:pPr>
            <a:r>
              <a:rPr lang="en-US" sz="1600" b="1" dirty="0">
                <a:solidFill>
                  <a:srgbClr val="16202E"/>
                </a:solidFill>
                <a:latin typeface="Poppins" pitchFamily="34" charset="0"/>
                <a:ea typeface="Poppins" pitchFamily="34" charset="-122"/>
                <a:cs typeface="Poppins" pitchFamily="34" charset="-120"/>
              </a:rPr>
              <a:t>ADYK</a:t>
            </a:r>
            <a:endParaRPr lang="en-US" sz="1600" dirty="0"/>
          </a:p>
        </p:txBody>
      </p:sp>
      <p:sp>
        <p:nvSpPr>
          <p:cNvPr id="27" name="Text 20"/>
          <p:cNvSpPr/>
          <p:nvPr/>
        </p:nvSpPr>
        <p:spPr>
          <a:xfrm>
            <a:off x="8595360" y="4114800"/>
            <a:ext cx="3035808" cy="320040"/>
          </a:xfrm>
          <a:prstGeom prst="rect">
            <a:avLst/>
          </a:prstGeom>
          <a:noFill/>
          <a:ln/>
        </p:spPr>
        <p:txBody>
          <a:bodyPr wrap="square" rtlCol="0" anchor="ctr"/>
          <a:lstStyle/>
          <a:p>
            <a:pPr indent="0" marL="0">
              <a:buNone/>
            </a:pPr>
            <a:r>
              <a:rPr lang="en-US" sz="1150" dirty="0">
                <a:solidFill>
                  <a:srgbClr val="5B6472"/>
                </a:solidFill>
                <a:latin typeface="Calibri" pitchFamily="34" charset="0"/>
                <a:ea typeface="Calibri" pitchFamily="34" charset="-122"/>
                <a:cs typeface="Calibri" pitchFamily="34" charset="-120"/>
              </a:rPr>
              <a:t>Cabinet Notarial ADYK</a:t>
            </a:r>
            <a:endParaRPr lang="en-US" sz="1150" dirty="0"/>
          </a:p>
        </p:txBody>
      </p:sp>
      <p:pic>
        <p:nvPicPr>
          <p:cNvPr id="28" name="Image 5" descr="/home/claude/work/badges/filecontract_orange.png">    </p:cNvPr>
          <p:cNvPicPr>
            <a:picLocks noChangeAspect="1"/>
          </p:cNvPicPr>
          <p:nvPr/>
        </p:nvPicPr>
        <p:blipFill>
          <a:blip r:embed="rId6"/>
          <a:stretch>
            <a:fillRect/>
          </a:stretch>
        </p:blipFill>
        <p:spPr>
          <a:xfrm>
            <a:off x="8595360" y="4572000"/>
            <a:ext cx="310896" cy="310896"/>
          </a:xfrm>
          <a:prstGeom prst="rect">
            <a:avLst/>
          </a:prstGeom>
        </p:spPr>
      </p:pic>
      <p:sp>
        <p:nvSpPr>
          <p:cNvPr id="29" name="Text 21"/>
          <p:cNvSpPr/>
          <p:nvPr/>
        </p:nvSpPr>
        <p:spPr>
          <a:xfrm>
            <a:off x="8979408" y="4572000"/>
            <a:ext cx="2633472" cy="310896"/>
          </a:xfrm>
          <a:prstGeom prst="rect">
            <a:avLst/>
          </a:prstGeom>
          <a:noFill/>
          <a:ln/>
        </p:spPr>
        <p:txBody>
          <a:bodyPr wrap="square" rtlCol="0" anchor="ctr"/>
          <a:lstStyle/>
          <a:p>
            <a:pPr indent="0" marL="0">
              <a:buNone/>
            </a:pPr>
            <a:r>
              <a:rPr lang="en-US" sz="1050" b="1" dirty="0">
                <a:solidFill>
                  <a:srgbClr val="014276"/>
                </a:solidFill>
                <a:latin typeface="Calibri" pitchFamily="34" charset="0"/>
                <a:ea typeface="Calibri" pitchFamily="34" charset="-122"/>
                <a:cs typeface="Calibri" pitchFamily="34" charset="-120"/>
              </a:rPr>
              <a:t>Basé sur BY+ NOTAIRE</a:t>
            </a:r>
            <a:endParaRPr lang="en-US" sz="1050" dirty="0"/>
          </a:p>
        </p:txBody>
      </p:sp>
      <p:sp>
        <p:nvSpPr>
          <p:cNvPr id="30" name="Text 22"/>
          <p:cNvSpPr/>
          <p:nvPr/>
        </p:nvSpPr>
        <p:spPr>
          <a:xfrm>
            <a:off x="457200" y="6473952"/>
            <a:ext cx="2743200" cy="274320"/>
          </a:xfrm>
          <a:prstGeom prst="rect">
            <a:avLst/>
          </a:prstGeom>
          <a:noFill/>
          <a:ln/>
        </p:spPr>
        <p:txBody>
          <a:bodyPr wrap="square" rtlCol="0" anchor="ctr"/>
          <a:lstStyle/>
          <a:p>
            <a:pPr indent="0" marL="0">
              <a:buNone/>
            </a:pPr>
            <a:r>
              <a:rPr lang="en-US" sz="900" b="1" spc="100" kern="0" dirty="0">
                <a:solidFill>
                  <a:srgbClr val="9AA7B8"/>
                </a:solidFill>
                <a:latin typeface="Calibri" pitchFamily="34" charset="0"/>
                <a:ea typeface="Calibri" pitchFamily="34" charset="-122"/>
                <a:cs typeface="Calibri" pitchFamily="34" charset="-120"/>
              </a:rPr>
              <a:t>NET BY US</a:t>
            </a:r>
            <a:endParaRPr lang="en-US" sz="900" dirty="0"/>
          </a:p>
        </p:txBody>
      </p:sp>
      <p:sp>
        <p:nvSpPr>
          <p:cNvPr id="31" name="Text 23"/>
          <p:cNvSpPr/>
          <p:nvPr/>
        </p:nvSpPr>
        <p:spPr>
          <a:xfrm>
            <a:off x="11002975" y="6473952"/>
            <a:ext cx="731520" cy="274320"/>
          </a:xfrm>
          <a:prstGeom prst="rect">
            <a:avLst/>
          </a:prstGeom>
          <a:noFill/>
          <a:ln/>
        </p:spPr>
        <p:txBody>
          <a:bodyPr wrap="square" rtlCol="0" anchor="ctr"/>
          <a:lstStyle/>
          <a:p>
            <a:pPr algn="r" indent="0" marL="0">
              <a:buNone/>
            </a:pPr>
            <a:r>
              <a:rPr lang="en-US" sz="900" dirty="0">
                <a:solidFill>
                  <a:srgbClr val="9AA7B8"/>
                </a:solidFill>
                <a:latin typeface="Calibri" pitchFamily="34" charset="0"/>
                <a:ea typeface="Calibri" pitchFamily="34" charset="-122"/>
                <a:cs typeface="Calibri" pitchFamily="34" charset="-120"/>
              </a:rPr>
              <a:t>08 / 09</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14276"/>
        </a:solidFill>
      </p:bgPr>
    </p:bg>
    <p:spTree>
      <p:nvGrpSpPr>
        <p:cNvPr id="1" name=""/>
        <p:cNvGrpSpPr/>
        <p:nvPr/>
      </p:nvGrpSpPr>
      <p:grpSpPr>
        <a:xfrm>
          <a:off x="0" y="0"/>
          <a:ext cx="0" cy="0"/>
          <a:chOff x="0" y="0"/>
          <a:chExt cx="0" cy="0"/>
        </a:xfrm>
      </p:grpSpPr>
      <p:sp>
        <p:nvSpPr>
          <p:cNvPr id="2" name="Shape 0"/>
          <p:cNvSpPr/>
          <p:nvPr/>
        </p:nvSpPr>
        <p:spPr>
          <a:xfrm>
            <a:off x="-2560320" y="-2560320"/>
            <a:ext cx="5943600" cy="5943600"/>
          </a:xfrm>
          <a:prstGeom prst="ellipse">
            <a:avLst/>
          </a:prstGeom>
          <a:solidFill>
            <a:srgbClr val="0072CE">
              <a:alpha val="12000"/>
            </a:srgbClr>
          </a:solidFill>
          <a:ln/>
        </p:spPr>
      </p:sp>
      <p:sp>
        <p:nvSpPr>
          <p:cNvPr id="3" name="Shape 1"/>
          <p:cNvSpPr/>
          <p:nvPr/>
        </p:nvSpPr>
        <p:spPr>
          <a:xfrm>
            <a:off x="9418320" y="3474720"/>
            <a:ext cx="5486400" cy="5486400"/>
          </a:xfrm>
          <a:prstGeom prst="ellipse">
            <a:avLst/>
          </a:prstGeom>
          <a:solidFill>
            <a:srgbClr val="F07817">
              <a:alpha val="12000"/>
            </a:srgbClr>
          </a:solidFill>
          <a:ln/>
        </p:spPr>
      </p:sp>
      <p:sp>
        <p:nvSpPr>
          <p:cNvPr id="4" name="Shape 2"/>
          <p:cNvSpPr/>
          <p:nvPr/>
        </p:nvSpPr>
        <p:spPr>
          <a:xfrm>
            <a:off x="822960" y="1051560"/>
            <a:ext cx="146304" cy="146304"/>
          </a:xfrm>
          <a:prstGeom prst="rect">
            <a:avLst/>
          </a:prstGeom>
          <a:solidFill>
            <a:srgbClr val="F07817"/>
          </a:solidFill>
          <a:ln/>
        </p:spPr>
      </p:sp>
      <p:sp>
        <p:nvSpPr>
          <p:cNvPr id="5" name="Text 3"/>
          <p:cNvSpPr/>
          <p:nvPr/>
        </p:nvSpPr>
        <p:spPr>
          <a:xfrm>
            <a:off x="1060704" y="969264"/>
            <a:ext cx="5486400" cy="320040"/>
          </a:xfrm>
          <a:prstGeom prst="rect">
            <a:avLst/>
          </a:prstGeom>
          <a:noFill/>
          <a:ln/>
        </p:spPr>
        <p:txBody>
          <a:bodyPr wrap="square" rtlCol="0" anchor="ctr"/>
          <a:lstStyle/>
          <a:p>
            <a:pPr indent="0" marL="0">
              <a:buNone/>
            </a:pPr>
            <a:r>
              <a:rPr lang="en-US" sz="1300" b="1" spc="300" kern="0" dirty="0">
                <a:solidFill>
                  <a:srgbClr val="F07817"/>
                </a:solidFill>
                <a:latin typeface="Calibri" pitchFamily="34" charset="0"/>
                <a:ea typeface="Calibri" pitchFamily="34" charset="-122"/>
                <a:cs typeface="Calibri" pitchFamily="34" charset="-120"/>
              </a:rPr>
              <a:t>CONTACT</a:t>
            </a:r>
            <a:endParaRPr lang="en-US" sz="1300" dirty="0"/>
          </a:p>
        </p:txBody>
      </p:sp>
      <p:sp>
        <p:nvSpPr>
          <p:cNvPr id="6" name="Text 4"/>
          <p:cNvSpPr/>
          <p:nvPr/>
        </p:nvSpPr>
        <p:spPr>
          <a:xfrm>
            <a:off x="804672" y="1417320"/>
            <a:ext cx="8686800" cy="868680"/>
          </a:xfrm>
          <a:prstGeom prst="rect">
            <a:avLst/>
          </a:prstGeom>
          <a:noFill/>
          <a:ln/>
        </p:spPr>
        <p:txBody>
          <a:bodyPr wrap="square" rtlCol="0" anchor="ctr"/>
          <a:lstStyle/>
          <a:p>
            <a:pPr indent="0" marL="0">
              <a:buNone/>
            </a:pPr>
            <a:r>
              <a:rPr lang="en-US" sz="3600" b="1" dirty="0">
                <a:solidFill>
                  <a:srgbClr val="FFFFFF"/>
                </a:solidFill>
                <a:latin typeface="Poppins" pitchFamily="34" charset="0"/>
                <a:ea typeface="Poppins" pitchFamily="34" charset="-122"/>
                <a:cs typeface="Poppins" pitchFamily="34" charset="-120"/>
              </a:rPr>
              <a:t>Discutons de votre projet.</a:t>
            </a:r>
            <a:endParaRPr lang="en-US" sz="3600" dirty="0"/>
          </a:p>
        </p:txBody>
      </p:sp>
      <p:sp>
        <p:nvSpPr>
          <p:cNvPr id="7" name="Text 5"/>
          <p:cNvSpPr/>
          <p:nvPr/>
        </p:nvSpPr>
        <p:spPr>
          <a:xfrm>
            <a:off x="822960" y="2286000"/>
            <a:ext cx="7772400" cy="640080"/>
          </a:xfrm>
          <a:prstGeom prst="rect">
            <a:avLst/>
          </a:prstGeom>
          <a:noFill/>
          <a:ln/>
        </p:spPr>
        <p:txBody>
          <a:bodyPr wrap="square" rtlCol="0" anchor="ctr"/>
          <a:lstStyle/>
          <a:p>
            <a:pPr indent="0" marL="0">
              <a:lnSpc>
                <a:spcPct val="130000"/>
              </a:lnSpc>
              <a:buNone/>
            </a:pPr>
            <a:r>
              <a:rPr lang="en-US" sz="1350" dirty="0">
                <a:solidFill>
                  <a:srgbClr val="C7D9EE"/>
                </a:solidFill>
                <a:latin typeface="Calibri" pitchFamily="34" charset="0"/>
                <a:ea typeface="Calibri" pitchFamily="34" charset="-122"/>
                <a:cs typeface="Calibri" pitchFamily="34" charset="-120"/>
              </a:rPr>
              <a:t>NET BY US est prêt à devenir votre partenaire technologique de confiance : ERP modulaire, digitalisation des points de vente ou expertise en conseil IT.</a:t>
            </a:r>
            <a:endParaRPr lang="en-US" sz="1350" dirty="0"/>
          </a:p>
        </p:txBody>
      </p:sp>
      <p:sp>
        <p:nvSpPr>
          <p:cNvPr id="8" name="Shape 6"/>
          <p:cNvSpPr/>
          <p:nvPr/>
        </p:nvSpPr>
        <p:spPr>
          <a:xfrm>
            <a:off x="822960" y="3383280"/>
            <a:ext cx="502920" cy="502920"/>
          </a:xfrm>
          <a:prstGeom prst="ellipse">
            <a:avLst/>
          </a:prstGeom>
          <a:solidFill>
            <a:srgbClr val="FFFFFF">
              <a:alpha val="10000"/>
            </a:srgbClr>
          </a:solidFill>
          <a:ln/>
        </p:spPr>
      </p:sp>
      <p:pic>
        <p:nvPicPr>
          <p:cNvPr id="9" name="Image 0" descr="/home/claude/work/badges/link_orange.png">    </p:cNvPr>
          <p:cNvPicPr>
            <a:picLocks noChangeAspect="1"/>
          </p:cNvPicPr>
          <p:nvPr/>
        </p:nvPicPr>
        <p:blipFill>
          <a:blip r:embed="rId1"/>
          <a:stretch>
            <a:fillRect/>
          </a:stretch>
        </p:blipFill>
        <p:spPr>
          <a:xfrm>
            <a:off x="932688" y="3493008"/>
            <a:ext cx="292608" cy="292608"/>
          </a:xfrm>
          <a:prstGeom prst="rect">
            <a:avLst/>
          </a:prstGeom>
        </p:spPr>
      </p:pic>
      <p:sp>
        <p:nvSpPr>
          <p:cNvPr id="10" name="Text 7"/>
          <p:cNvSpPr/>
          <p:nvPr/>
        </p:nvSpPr>
        <p:spPr>
          <a:xfrm>
            <a:off x="1508760" y="3364992"/>
            <a:ext cx="3657600" cy="274320"/>
          </a:xfrm>
          <a:prstGeom prst="rect">
            <a:avLst/>
          </a:prstGeom>
          <a:noFill/>
          <a:ln/>
        </p:spPr>
        <p:txBody>
          <a:bodyPr wrap="square" rtlCol="0" anchor="ctr"/>
          <a:lstStyle/>
          <a:p>
            <a:pPr indent="0" marL="0">
              <a:buNone/>
            </a:pPr>
            <a:r>
              <a:rPr lang="en-US" sz="1000" b="1" spc="100" kern="0" dirty="0">
                <a:solidFill>
                  <a:srgbClr val="6FA0D2"/>
                </a:solidFill>
                <a:latin typeface="Calibri" pitchFamily="34" charset="0"/>
                <a:ea typeface="Calibri" pitchFamily="34" charset="-122"/>
                <a:cs typeface="Calibri" pitchFamily="34" charset="-120"/>
              </a:rPr>
              <a:t>SITE WEB</a:t>
            </a:r>
            <a:endParaRPr lang="en-US" sz="1000" dirty="0"/>
          </a:p>
        </p:txBody>
      </p:sp>
      <p:sp>
        <p:nvSpPr>
          <p:cNvPr id="11" name="Text 8"/>
          <p:cNvSpPr/>
          <p:nvPr/>
        </p:nvSpPr>
        <p:spPr>
          <a:xfrm>
            <a:off x="1508760" y="3602736"/>
            <a:ext cx="7315200" cy="320040"/>
          </a:xfrm>
          <a:prstGeom prst="rect">
            <a:avLst/>
          </a:prstGeom>
          <a:noFill/>
          <a:ln/>
        </p:spPr>
        <p:txBody>
          <a:bodyPr wrap="square"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netbyus.com</a:t>
            </a:r>
            <a:endParaRPr lang="en-US" sz="1400" dirty="0"/>
          </a:p>
        </p:txBody>
      </p:sp>
      <p:sp>
        <p:nvSpPr>
          <p:cNvPr id="12" name="Shape 9"/>
          <p:cNvSpPr/>
          <p:nvPr/>
        </p:nvSpPr>
        <p:spPr>
          <a:xfrm>
            <a:off x="822960" y="4160520"/>
            <a:ext cx="502920" cy="502920"/>
          </a:xfrm>
          <a:prstGeom prst="ellipse">
            <a:avLst/>
          </a:prstGeom>
          <a:solidFill>
            <a:srgbClr val="FFFFFF">
              <a:alpha val="10000"/>
            </a:srgbClr>
          </a:solidFill>
          <a:ln/>
        </p:spPr>
      </p:sp>
      <p:pic>
        <p:nvPicPr>
          <p:cNvPr id="13" name="Image 1" descr="/home/claude/work/badges/envelope_orange.png">    </p:cNvPr>
          <p:cNvPicPr>
            <a:picLocks noChangeAspect="1"/>
          </p:cNvPicPr>
          <p:nvPr/>
        </p:nvPicPr>
        <p:blipFill>
          <a:blip r:embed="rId2"/>
          <a:stretch>
            <a:fillRect/>
          </a:stretch>
        </p:blipFill>
        <p:spPr>
          <a:xfrm>
            <a:off x="932688" y="4270248"/>
            <a:ext cx="292608" cy="292608"/>
          </a:xfrm>
          <a:prstGeom prst="rect">
            <a:avLst/>
          </a:prstGeom>
        </p:spPr>
      </p:pic>
      <p:sp>
        <p:nvSpPr>
          <p:cNvPr id="14" name="Text 10"/>
          <p:cNvSpPr/>
          <p:nvPr/>
        </p:nvSpPr>
        <p:spPr>
          <a:xfrm>
            <a:off x="1508760" y="4142232"/>
            <a:ext cx="3657600" cy="274320"/>
          </a:xfrm>
          <a:prstGeom prst="rect">
            <a:avLst/>
          </a:prstGeom>
          <a:noFill/>
          <a:ln/>
        </p:spPr>
        <p:txBody>
          <a:bodyPr wrap="square" rtlCol="0" anchor="ctr"/>
          <a:lstStyle/>
          <a:p>
            <a:pPr indent="0" marL="0">
              <a:buNone/>
            </a:pPr>
            <a:r>
              <a:rPr lang="en-US" sz="1000" b="1" spc="100" kern="0" dirty="0">
                <a:solidFill>
                  <a:srgbClr val="6FA0D2"/>
                </a:solidFill>
                <a:latin typeface="Calibri" pitchFamily="34" charset="0"/>
                <a:ea typeface="Calibri" pitchFamily="34" charset="-122"/>
                <a:cs typeface="Calibri" pitchFamily="34" charset="-120"/>
              </a:rPr>
              <a:t>EMAIL</a:t>
            </a:r>
            <a:endParaRPr lang="en-US" sz="1000" dirty="0"/>
          </a:p>
        </p:txBody>
      </p:sp>
      <p:sp>
        <p:nvSpPr>
          <p:cNvPr id="15" name="Text 11"/>
          <p:cNvSpPr/>
          <p:nvPr/>
        </p:nvSpPr>
        <p:spPr>
          <a:xfrm>
            <a:off x="1508760" y="4379976"/>
            <a:ext cx="7315200" cy="320040"/>
          </a:xfrm>
          <a:prstGeom prst="rect">
            <a:avLst/>
          </a:prstGeom>
          <a:noFill/>
          <a:ln/>
        </p:spPr>
        <p:txBody>
          <a:bodyPr wrap="square"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contact@netbyus.com</a:t>
            </a:r>
            <a:endParaRPr lang="en-US" sz="1400" dirty="0"/>
          </a:p>
        </p:txBody>
      </p:sp>
      <p:sp>
        <p:nvSpPr>
          <p:cNvPr id="16" name="Shape 12"/>
          <p:cNvSpPr/>
          <p:nvPr/>
        </p:nvSpPr>
        <p:spPr>
          <a:xfrm>
            <a:off x="822960" y="4937760"/>
            <a:ext cx="502920" cy="502920"/>
          </a:xfrm>
          <a:prstGeom prst="ellipse">
            <a:avLst/>
          </a:prstGeom>
          <a:solidFill>
            <a:srgbClr val="FFFFFF">
              <a:alpha val="10000"/>
            </a:srgbClr>
          </a:solidFill>
          <a:ln/>
        </p:spPr>
      </p:sp>
      <p:pic>
        <p:nvPicPr>
          <p:cNvPr id="17" name="Image 2" descr="/home/claude/work/badges/phone_orange.png">    </p:cNvPr>
          <p:cNvPicPr>
            <a:picLocks noChangeAspect="1"/>
          </p:cNvPicPr>
          <p:nvPr/>
        </p:nvPicPr>
        <p:blipFill>
          <a:blip r:embed="rId3"/>
          <a:stretch>
            <a:fillRect/>
          </a:stretch>
        </p:blipFill>
        <p:spPr>
          <a:xfrm>
            <a:off x="932688" y="5047488"/>
            <a:ext cx="292608" cy="292608"/>
          </a:xfrm>
          <a:prstGeom prst="rect">
            <a:avLst/>
          </a:prstGeom>
        </p:spPr>
      </p:pic>
      <p:sp>
        <p:nvSpPr>
          <p:cNvPr id="18" name="Text 13"/>
          <p:cNvSpPr/>
          <p:nvPr/>
        </p:nvSpPr>
        <p:spPr>
          <a:xfrm>
            <a:off x="1508760" y="4919472"/>
            <a:ext cx="3657600" cy="274320"/>
          </a:xfrm>
          <a:prstGeom prst="rect">
            <a:avLst/>
          </a:prstGeom>
          <a:noFill/>
          <a:ln/>
        </p:spPr>
        <p:txBody>
          <a:bodyPr wrap="square" rtlCol="0" anchor="ctr"/>
          <a:lstStyle/>
          <a:p>
            <a:pPr indent="0" marL="0">
              <a:buNone/>
            </a:pPr>
            <a:r>
              <a:rPr lang="en-US" sz="1000" b="1" spc="100" kern="0" dirty="0">
                <a:solidFill>
                  <a:srgbClr val="6FA0D2"/>
                </a:solidFill>
                <a:latin typeface="Calibri" pitchFamily="34" charset="0"/>
                <a:ea typeface="Calibri" pitchFamily="34" charset="-122"/>
                <a:cs typeface="Calibri" pitchFamily="34" charset="-120"/>
              </a:rPr>
              <a:t>TÉLÉPHONE</a:t>
            </a:r>
            <a:endParaRPr lang="en-US" sz="1000" dirty="0"/>
          </a:p>
        </p:txBody>
      </p:sp>
      <p:sp>
        <p:nvSpPr>
          <p:cNvPr id="19" name="Text 14"/>
          <p:cNvSpPr/>
          <p:nvPr/>
        </p:nvSpPr>
        <p:spPr>
          <a:xfrm>
            <a:off x="1508760" y="5157216"/>
            <a:ext cx="7315200" cy="320040"/>
          </a:xfrm>
          <a:prstGeom prst="rect">
            <a:avLst/>
          </a:prstGeom>
          <a:noFill/>
          <a:ln/>
        </p:spPr>
        <p:txBody>
          <a:bodyPr wrap="square"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+229 01 55 01 83 63  ·  +228 98 85 25 25</a:t>
            </a:r>
            <a:endParaRPr lang="en-US" sz="1400" dirty="0"/>
          </a:p>
        </p:txBody>
      </p:sp>
      <p:pic>
        <p:nvPicPr>
          <p:cNvPr id="20" name="Image 3" descr="/home/claude/work/NBU_LOGO_NEW_WHITE_2x.png">    </p:cNvPr>
          <p:cNvPicPr>
            <a:picLocks noChangeAspect="1"/>
          </p:cNvPicPr>
          <p:nvPr/>
        </p:nvPicPr>
        <p:blipFill>
          <a:blip r:embed="rId4"/>
          <a:stretch>
            <a:fillRect/>
          </a:stretch>
        </p:blipFill>
        <p:spPr>
          <a:xfrm>
            <a:off x="7955280" y="5394960"/>
            <a:ext cx="3291840" cy="685874"/>
          </a:xfrm>
          <a:prstGeom prst="rect">
            <a:avLst/>
          </a:prstGeom>
        </p:spPr>
      </p:pic>
      <p:sp>
        <p:nvSpPr>
          <p:cNvPr id="21" name="Text 15"/>
          <p:cNvSpPr/>
          <p:nvPr/>
        </p:nvSpPr>
        <p:spPr>
          <a:xfrm>
            <a:off x="822960" y="6263640"/>
            <a:ext cx="5486400" cy="320040"/>
          </a:xfrm>
          <a:prstGeom prst="rect">
            <a:avLst/>
          </a:prstGeom>
          <a:noFill/>
          <a:ln/>
        </p:spPr>
        <p:txBody>
          <a:bodyPr wrap="square" rtlCol="0" anchor="ctr"/>
          <a:lstStyle/>
          <a:p>
            <a:pPr indent="0" marL="0">
              <a:buNone/>
            </a:pPr>
            <a:r>
              <a:rPr lang="en-US" sz="1100" i="1" dirty="0">
                <a:solidFill>
                  <a:srgbClr val="7FA6D6"/>
                </a:solidFill>
                <a:latin typeface="Calibri" pitchFamily="34" charset="0"/>
                <a:ea typeface="Calibri" pitchFamily="34" charset="-122"/>
                <a:cs typeface="Calibri" pitchFamily="34" charset="-120"/>
              </a:rPr>
              <a:t>Rejoignez la #NoWahalaTeam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2026-08-04T19:23:00Z</dcterms:created>
  <dcterms:modified xsi:type="dcterms:W3CDTF">2026-08-04T19:23:00Z</dcterms:modified>
</cp:coreProperties>
</file>