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5"/>
    <p:sldMasterId id="2147483671" r:id="rId6"/>
  </p:sldMasterIdLst>
  <p:notesMasterIdLst>
    <p:notesMasterId r:id="rId7"/>
  </p:notesMasterIdLst>
  <p:sldIdLst>
    <p:sldId id="256" r:id="rId8"/>
    <p:sldId id="257" r:id="rId9"/>
  </p:sldIdLst>
  <p:sldSz cy="5143500" cx="9144000"/>
  <p:notesSz cx="6858000" cy="9144000"/>
  <p:embeddedFontLst>
    <p:embeddedFont>
      <p:font typeface="Quattrocento Sans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B142E51-6A19-42F6-9E89-548E20E4FB0B}">
  <a:tblStyle styleId="{EB142E51-6A19-42F6-9E89-548E20E4FB0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QuattrocentoSans-bold.fntdata"/><Relationship Id="rId10" Type="http://schemas.openxmlformats.org/officeDocument/2006/relationships/font" Target="fonts/QuattrocentoSans-regular.fntdata"/><Relationship Id="rId13" Type="http://schemas.openxmlformats.org/officeDocument/2006/relationships/font" Target="fonts/QuattrocentoSans-boldItalic.fntdata"/><Relationship Id="rId12" Type="http://schemas.openxmlformats.org/officeDocument/2006/relationships/font" Target="fonts/Quattrocento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7c9742ebd8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7c9742ebd8_2_75:notes"/>
          <p:cNvSpPr/>
          <p:nvPr>
            <p:ph idx="2" type="sldImg"/>
          </p:nvPr>
        </p:nvSpPr>
        <p:spPr>
          <a:xfrm>
            <a:off x="-2318799" y="685800"/>
            <a:ext cx="1149634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7c9742ebd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g37c9742ebd8_0_9:notes"/>
          <p:cNvSpPr/>
          <p:nvPr>
            <p:ph idx="2" type="sldImg"/>
          </p:nvPr>
        </p:nvSpPr>
        <p:spPr>
          <a:xfrm>
            <a:off x="-2318799" y="685800"/>
            <a:ext cx="114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685800" y="841773"/>
            <a:ext cx="7772400" cy="17907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143001" y="2701532"/>
            <a:ext cx="6858000" cy="1241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628650" y="1369220"/>
            <a:ext cx="7886700" cy="3263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623888" y="1282306"/>
            <a:ext cx="7886700" cy="21395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623888" y="3442103"/>
            <a:ext cx="7886700" cy="11251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628650" y="1369220"/>
            <a:ext cx="3886200" cy="3263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4629149" y="1369220"/>
            <a:ext cx="3886200" cy="3263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629841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629842" y="1260874"/>
            <a:ext cx="3868340" cy="617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629842" y="1878809"/>
            <a:ext cx="3868340" cy="2763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4629151" y="1260874"/>
            <a:ext cx="3887392" cy="617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b="1" sz="1653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b="1" sz="1488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b="1" sz="1323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4629151" y="1878809"/>
            <a:ext cx="3887392" cy="2763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629841" y="342901"/>
            <a:ext cx="2949178" cy="12001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3887392" y="740571"/>
            <a:ext cx="4629149" cy="36552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96557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indent="-375602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indent="-354583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indent="-333565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indent="-333565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indent="-333565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indent="-333565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indent="-333565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indent="-333565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629841" y="1543052"/>
            <a:ext cx="2949178" cy="2858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629841" y="342901"/>
            <a:ext cx="2949178" cy="12001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3887392" y="740571"/>
            <a:ext cx="4629149" cy="3655223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629841" y="1543052"/>
            <a:ext cx="2949178" cy="2858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indent="-2286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indent="-2286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indent="-2286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indent="-2286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indent="-2286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indent="-2286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indent="-2286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indent="-2286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2940248" y="-942376"/>
            <a:ext cx="3263507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5350071" y="1467448"/>
            <a:ext cx="4358884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349571" y="-447077"/>
            <a:ext cx="4358884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b="0" i="0" sz="363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20"/>
            <a:ext cx="7886700" cy="32635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5602" lvl="0" marL="457200" marR="0" rtl="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b="0" i="0" sz="231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4583" lvl="1" marL="914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3565" lvl="2" marL="1371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b="0" i="0" sz="165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088" lvl="3" marL="1828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088" lvl="4" marL="22860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088" lvl="5" marL="27432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088" lvl="6" marL="32004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088" lvl="7" marL="36576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088" lvl="8" marL="4114800" marR="0" rtl="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b="0" i="0" sz="148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1" y="476726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49" y="476726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2"/>
              <a:buFont typeface="Arial"/>
              <a:buNone/>
              <a:defRPr b="0" i="0" sz="992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364295" y="318181"/>
            <a:ext cx="2934552" cy="128590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" sz="1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: </a:t>
            </a:r>
            <a:r>
              <a:rPr lang="f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Rachid</a:t>
            </a:r>
            <a:endParaRPr b="0" i="0" sz="14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0" name="Google Shape;130;p25"/>
          <p:cNvGraphicFramePr/>
          <p:nvPr/>
        </p:nvGraphicFramePr>
        <p:xfrm>
          <a:off x="124829" y="30649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{EB142E51-6A19-42F6-9E89-548E20E4FB0B}</a:tableStyleId>
              </a:tblPr>
              <a:tblGrid>
                <a:gridCol w="2520525"/>
                <a:gridCol w="360975"/>
                <a:gridCol w="1500700"/>
                <a:gridCol w="1618650"/>
                <a:gridCol w="1618650"/>
              </a:tblGrid>
              <a:tr h="242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Activité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prévue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Total de taches 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% Complete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3636"/>
                        </a:buClr>
                        <a:buSzPts val="700"/>
                        <a:buFont typeface="Quattrocento Sans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réelle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</a:tr>
              <a:tr h="242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Api CRUD et envoi d'enquête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Mise a jour api pour avoir le fiche de decompte en pdf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CRUD des documents du projet de l’AO 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créer un seed pour les differents poste de travaille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Creer un seed pour ajouter le super admin pour chaque tenants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Historique des actions sur AO projets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Mise a jour du file type pour ajouter un type au file type (type livrable) CRUD api categorie de livrable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6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sp>
        <p:nvSpPr>
          <p:cNvPr id="131" name="Google Shape;131;p25"/>
          <p:cNvSpPr/>
          <p:nvPr/>
        </p:nvSpPr>
        <p:spPr>
          <a:xfrm>
            <a:off x="1927633" y="2852995"/>
            <a:ext cx="1362950" cy="14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5"/>
          <p:cNvSpPr/>
          <p:nvPr/>
        </p:nvSpPr>
        <p:spPr>
          <a:xfrm>
            <a:off x="1918733" y="2672818"/>
            <a:ext cx="1828516" cy="14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25"/>
          <p:cNvSpPr/>
          <p:nvPr/>
        </p:nvSpPr>
        <p:spPr>
          <a:xfrm>
            <a:off x="1910616" y="2492641"/>
            <a:ext cx="3328995" cy="148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4" name="Google Shape;134;p25"/>
          <p:cNvGraphicFramePr/>
          <p:nvPr/>
        </p:nvGraphicFramePr>
        <p:xfrm>
          <a:off x="124829" y="79115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{EB142E51-6A19-42F6-9E89-548E20E4FB0B}</a:tableStyleId>
              </a:tblPr>
              <a:tblGrid>
                <a:gridCol w="2520525"/>
                <a:gridCol w="360975"/>
                <a:gridCol w="1500700"/>
                <a:gridCol w="1618650"/>
                <a:gridCol w="1618650"/>
              </a:tblGrid>
              <a:tr h="188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Activité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prévue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Total de taches 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% Complete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3636"/>
                        </a:buClr>
                        <a:buSzPts val="700"/>
                        <a:buFont typeface="Quattrocento Sans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réelle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Revue et mise a jour api livrable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mise à jour api fiche d'avacement pour les differents niveau de progression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api rapport de projet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b="1" sz="7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correction feedback api </a:t>
                      </a:r>
                      <a:endParaRPr sz="700">
                        <a:solidFill>
                          <a:schemeClr val="dk1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05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b="1" sz="700" u="none" cap="none" strike="noStrike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sp>
        <p:nvSpPr>
          <p:cNvPr id="135" name="Google Shape;135;p25"/>
          <p:cNvSpPr txBox="1"/>
          <p:nvPr/>
        </p:nvSpPr>
        <p:spPr>
          <a:xfrm>
            <a:off x="124825" y="254675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: Yvan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/>
          <p:nvPr/>
        </p:nvSpPr>
        <p:spPr>
          <a:xfrm>
            <a:off x="364295" y="318181"/>
            <a:ext cx="2934600" cy="1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25700" lIns="51425" spcFirstLastPara="1" rIns="51425" wrap="square" tIns="2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" sz="1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: </a:t>
            </a:r>
            <a:r>
              <a:rPr lang="f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Minah</a:t>
            </a:r>
            <a:endParaRPr b="0" i="0" sz="14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Responsable : Chacour</a:t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1" name="Google Shape;141;p26"/>
          <p:cNvGraphicFramePr/>
          <p:nvPr/>
        </p:nvGraphicFramePr>
        <p:xfrm>
          <a:off x="302254" y="8127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{EB142E51-6A19-42F6-9E89-548E20E4FB0B}</a:tableStyleId>
              </a:tblPr>
              <a:tblGrid>
                <a:gridCol w="2520525"/>
                <a:gridCol w="360975"/>
                <a:gridCol w="1500700"/>
                <a:gridCol w="1618650"/>
                <a:gridCol w="1618650"/>
              </a:tblGrid>
              <a:tr h="12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Activité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prévue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Total de taches 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% Complete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3636"/>
                        </a:buClr>
                        <a:buSzPts val="700"/>
                        <a:buFont typeface="Quattrocento Sans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réelle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Ajouter le type de facture pour le projet 100 Fini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</a:rPr>
                        <a:t>Mettre à jour l'envoi d'alerte par rapport au durée consommée. de projet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28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Création api pour ajouter ou modifier et récupérer le type de facture d'un projet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Création Api CRUD de rapport du projet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04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Mettre à jour les apis de gestion de décompte du projet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01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Mettre à jour les apis CRUD de fiche de decompte 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Configuration du système de notification avant échéance et de relance automatique des rapports de projet 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100"/>
                        </a:spcAft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Mettre à jour les apis de gestion de livrable du projet</a:t>
                      </a:r>
                      <a:endParaRPr b="1" sz="700">
                        <a:solidFill>
                          <a:srgbClr val="3F4350"/>
                        </a:solidFill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02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2" name="Google Shape;142;p26"/>
          <p:cNvGraphicFramePr/>
          <p:nvPr/>
        </p:nvGraphicFramePr>
        <p:xfrm>
          <a:off x="200679" y="40750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{EB142E51-6A19-42F6-9E89-548E20E4FB0B}</a:tableStyleId>
              </a:tblPr>
              <a:tblGrid>
                <a:gridCol w="2520525"/>
                <a:gridCol w="360975"/>
                <a:gridCol w="1500700"/>
                <a:gridCol w="1618650"/>
                <a:gridCol w="1618650"/>
              </a:tblGrid>
              <a:tr h="125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Activité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prévue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Total de taches 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% Complete</a:t>
                      </a:r>
                      <a:endParaRPr sz="700" u="none" cap="none" strike="noStrike">
                        <a:latin typeface="Quattrocento Sans"/>
                        <a:ea typeface="Quattrocento Sans"/>
                        <a:cs typeface="Quattrocento Sans"/>
                        <a:sym typeface="Quattrocento Sans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63636"/>
                        </a:buClr>
                        <a:buSzPts val="700"/>
                        <a:buFont typeface="Quattrocento Sans"/>
                        <a:buNone/>
                      </a:pP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Durée</a:t>
                      </a:r>
                      <a:b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</a:br>
                      <a:r>
                        <a:rPr lang="fr" sz="700" u="none" cap="none" strike="noStrike">
                          <a:solidFill>
                            <a:srgbClr val="363636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réelle</a:t>
                      </a:r>
                      <a:endParaRPr sz="700" u="none" cap="none" strike="noStrike"/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FE3E8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</a:rPr>
                        <a:t>Ajout de quelque diagramme sur Qvct</a:t>
                      </a:r>
                      <a:endParaRPr b="1" sz="7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</a:t>
                      </a: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254000" marR="139700" rtl="0" algn="l">
                        <a:lnSpc>
                          <a:spcPct val="142857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 sz="700">
                          <a:solidFill>
                            <a:srgbClr val="3F4350"/>
                          </a:solidFill>
                          <a:highlight>
                            <a:srgbClr val="FFFFFF"/>
                          </a:highlight>
                        </a:rPr>
                        <a:t>Mise en place des statistique journalière API </a:t>
                      </a:r>
                      <a:endParaRPr b="1" sz="7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</a:t>
                      </a: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b="1"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14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-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b="1" lang="fr" sz="7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100</a:t>
                      </a:r>
                      <a:r>
                        <a:rPr b="1" lang="fr" sz="7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%</a:t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t/>
                      </a:r>
                      <a:endParaRPr sz="7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5" marB="4575" marR="11525" marL="11525" anchor="ctr">
                    <a:lnL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1BB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D7D3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