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0"/>
  </p:notesMasterIdLst>
  <p:sldIdLst>
    <p:sldId id="257" r:id="rId3"/>
    <p:sldId id="263" r:id="rId4"/>
    <p:sldId id="258" r:id="rId5"/>
    <p:sldId id="266" r:id="rId6"/>
    <p:sldId id="267" r:id="rId7"/>
    <p:sldId id="268" r:id="rId8"/>
    <p:sldId id="261" r:id="rId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tion par défaut" id="{2AEFF815-9D9E-4E87-90E6-1B32E9BC79BA}">
          <p14:sldIdLst>
            <p14:sldId id="257"/>
          </p14:sldIdLst>
        </p14:section>
        <p14:section name="Section sans titre" id="{5C83E7ED-D719-444C-A503-C8832C1F7A46}">
          <p14:sldIdLst>
            <p14:sldId id="263"/>
            <p14:sldId id="258"/>
            <p14:sldId id="266"/>
            <p14:sldId id="267"/>
            <p14:sldId id="268"/>
            <p14:sldId id="26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07817"/>
    <a:srgbClr val="0072CE"/>
    <a:srgbClr val="9BD2FF"/>
    <a:srgbClr val="0020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05" autoAdjust="0"/>
    <p:restoredTop sz="94660"/>
  </p:normalViewPr>
  <p:slideViewPr>
    <p:cSldViewPr snapToGrid="0">
      <p:cViewPr varScale="1">
        <p:scale>
          <a:sx n="67" d="100"/>
          <a:sy n="67" d="100"/>
        </p:scale>
        <p:origin x="52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257EA6-9233-4721-A81B-9D46D46A3841}" type="datetimeFigureOut">
              <a:rPr lang="fr-FR" smtClean="0"/>
              <a:t>09/08/2024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2AFD4E-D810-4E06-9FFC-60A276732D99}" type="slidenum">
              <a:rPr lang="fr-FR" smtClean="0"/>
              <a:t>‹N°›</a:t>
            </a:fld>
            <a:endParaRPr lang="fr-FR"/>
          </a:p>
        </p:txBody>
      </p:sp>
    </p:spTree>
    <p:extLst>
      <p:ext uri="{BB962C8B-B14F-4D97-AF65-F5344CB8AC3E}">
        <p14:creationId xmlns:p14="http://schemas.microsoft.com/office/powerpoint/2010/main" val="98630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e de titre">
    <p:spTree>
      <p:nvGrpSpPr>
        <p:cNvPr id="1" name=""/>
        <p:cNvGrpSpPr/>
        <p:nvPr/>
      </p:nvGrpSpPr>
      <p:grpSpPr>
        <a:xfrm>
          <a:off x="0" y="0"/>
          <a:ext cx="0" cy="0"/>
          <a:chOff x="0" y="0"/>
          <a:chExt cx="0" cy="0"/>
        </a:xfrm>
      </p:grpSpPr>
      <p:pic>
        <p:nvPicPr>
          <p:cNvPr id="6" name="Image 5">
            <a:extLst>
              <a:ext uri="{FF2B5EF4-FFF2-40B4-BE49-F238E27FC236}">
                <a16:creationId xmlns:a16="http://schemas.microsoft.com/office/drawing/2014/main" id="{1CC5EC1F-72C5-420A-8F36-9473533A83C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208483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6F44710E-A9C5-4CB3-814D-2B0AD8B79F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40506102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re de sec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2816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pic>
        <p:nvPicPr>
          <p:cNvPr id="2" name="Image 1">
            <a:extLst>
              <a:ext uri="{FF2B5EF4-FFF2-40B4-BE49-F238E27FC236}">
                <a16:creationId xmlns:a16="http://schemas.microsoft.com/office/drawing/2014/main" id="{F453F7A8-002C-48D2-ADE1-784C04C7CEC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000736" y="6470990"/>
            <a:ext cx="1934043" cy="209896"/>
          </a:xfrm>
          <a:prstGeom prst="rect">
            <a:avLst/>
          </a:prstGeom>
        </p:spPr>
      </p:pic>
    </p:spTree>
    <p:extLst>
      <p:ext uri="{BB962C8B-B14F-4D97-AF65-F5344CB8AC3E}">
        <p14:creationId xmlns:p14="http://schemas.microsoft.com/office/powerpoint/2010/main" val="20304437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824983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Tree>
    <p:extLst>
      <p:ext uri="{BB962C8B-B14F-4D97-AF65-F5344CB8AC3E}">
        <p14:creationId xmlns:p14="http://schemas.microsoft.com/office/powerpoint/2010/main" val="9107364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7565608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901BAC3-1DDD-446D-BE2D-D62E1A35CB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26570A01-D8DE-4AA6-B2DA-977E0317090F}"/>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D7123ED-023E-4E9F-81B7-7F9D11467D73}"/>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F714DD9-4AF1-41B8-8FF2-D922926E764E}"/>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09/08/2024</a:t>
            </a:fld>
            <a:endParaRPr lang="fr-FR"/>
          </a:p>
        </p:txBody>
      </p:sp>
      <p:sp>
        <p:nvSpPr>
          <p:cNvPr id="6" name="Espace réservé du pied de page 5">
            <a:extLst>
              <a:ext uri="{FF2B5EF4-FFF2-40B4-BE49-F238E27FC236}">
                <a16:creationId xmlns:a16="http://schemas.microsoft.com/office/drawing/2014/main" id="{B14D25E6-9475-4D9E-932B-65E5AC19EF9B}"/>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77428552-CDA3-4FE2-AE36-63F6BCDAB8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4029869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CFFB921-5F69-44E3-B3F8-973A25651BD9}"/>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E7AABD3-FFB4-42C7-BDC3-33BFAE9903A0}"/>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F0B45E9-1F88-4CDA-995C-000406D4E7E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C4CB431-7850-4D3A-89D8-D1FFD67BC259}"/>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09/08/2024</a:t>
            </a:fld>
            <a:endParaRPr lang="fr-FR"/>
          </a:p>
        </p:txBody>
      </p:sp>
      <p:sp>
        <p:nvSpPr>
          <p:cNvPr id="6" name="Espace réservé du pied de page 5">
            <a:extLst>
              <a:ext uri="{FF2B5EF4-FFF2-40B4-BE49-F238E27FC236}">
                <a16:creationId xmlns:a16="http://schemas.microsoft.com/office/drawing/2014/main" id="{EDD3A034-FF69-46A4-B2E0-E6FB0804D11E}"/>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7" name="Espace réservé du numéro de diapositive 6">
            <a:extLst>
              <a:ext uri="{FF2B5EF4-FFF2-40B4-BE49-F238E27FC236}">
                <a16:creationId xmlns:a16="http://schemas.microsoft.com/office/drawing/2014/main" id="{F3374A57-4E01-4BF8-9B97-E61D6B968A17}"/>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35402434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B0BB1A4-E486-47C8-9575-F1E15DEAD1DF}"/>
              </a:ext>
            </a:extLst>
          </p:cNvPr>
          <p:cNvSpPr>
            <a:spLocks noGrp="1"/>
          </p:cNvSpPr>
          <p:nvPr>
            <p:ph type="title"/>
          </p:nvPr>
        </p:nvSpPr>
        <p:spPr>
          <a:xfrm>
            <a:off x="838200" y="365125"/>
            <a:ext cx="10515600" cy="1325563"/>
          </a:xfrm>
          <a:prstGeom prst="rect">
            <a:avLst/>
          </a:prstGeom>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ED021288-73E6-4856-B18D-B1056A0A960D}"/>
              </a:ext>
            </a:extLst>
          </p:cNvPr>
          <p:cNvSpPr>
            <a:spLocks noGrp="1"/>
          </p:cNvSpPr>
          <p:nvPr>
            <p:ph type="body" orient="vert" idx="1"/>
          </p:nvPr>
        </p:nvSpPr>
        <p:spPr>
          <a:xfrm>
            <a:off x="838200" y="1825625"/>
            <a:ext cx="10515600" cy="43513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C650394-2638-40C9-82AC-3EF9BB2E028B}"/>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4EA8D8BA-032E-47FB-9C13-1BEDF9820A85}"/>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E52801C1-F5FD-45A3-A449-A1D5A0187D26}"/>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24870747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760822F-69CB-4689-A209-2C0DA6A1C92A}"/>
              </a:ext>
            </a:extLst>
          </p:cNvPr>
          <p:cNvSpPr>
            <a:spLocks noGrp="1"/>
          </p:cNvSpPr>
          <p:nvPr>
            <p:ph type="title" orient="vert"/>
          </p:nvPr>
        </p:nvSpPr>
        <p:spPr>
          <a:xfrm>
            <a:off x="8724900" y="365125"/>
            <a:ext cx="2628900" cy="5811838"/>
          </a:xfrm>
          <a:prstGeom prst="rect">
            <a:avLst/>
          </a:prstGeo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5643645B-0DF3-4130-9502-6E5FD228AD04}"/>
              </a:ext>
            </a:extLst>
          </p:cNvPr>
          <p:cNvSpPr>
            <a:spLocks noGrp="1"/>
          </p:cNvSpPr>
          <p:nvPr>
            <p:ph type="body" orient="vert" idx="1"/>
          </p:nvPr>
        </p:nvSpPr>
        <p:spPr>
          <a:xfrm>
            <a:off x="838200" y="365125"/>
            <a:ext cx="7734300" cy="5811838"/>
          </a:xfrm>
          <a:prstGeom prst="rect">
            <a:avLst/>
          </a:prstGeo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21F2FF3-A2C6-4211-ACCE-DB83DC86B067}"/>
              </a:ext>
            </a:extLst>
          </p:cNvPr>
          <p:cNvSpPr>
            <a:spLocks noGrp="1"/>
          </p:cNvSpPr>
          <p:nvPr>
            <p:ph type="dt" sz="half" idx="10"/>
          </p:nvPr>
        </p:nvSpPr>
        <p:spPr>
          <a:xfrm>
            <a:off x="314324" y="6464773"/>
            <a:ext cx="4953001" cy="239877"/>
          </a:xfrm>
          <a:prstGeom prst="rect">
            <a:avLst/>
          </a:prstGeom>
        </p:spPr>
        <p:txBody>
          <a:bodyPr/>
          <a:lstStyle/>
          <a:p>
            <a:fld id="{80D5F1DB-232D-4CE2-A914-3ED5497E010D}"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5FA11596-F807-45DE-8E43-A7832F7854B0}"/>
              </a:ext>
            </a:extLst>
          </p:cNvPr>
          <p:cNvSpPr>
            <a:spLocks noGrp="1"/>
          </p:cNvSpPr>
          <p:nvPr>
            <p:ph type="ftr" sz="quarter" idx="11"/>
          </p:nvPr>
        </p:nvSpPr>
        <p:spPr>
          <a:xfrm>
            <a:off x="4038600" y="6356350"/>
            <a:ext cx="4114800" cy="365125"/>
          </a:xfrm>
          <a:prstGeom prst="rect">
            <a:avLst/>
          </a:prstGeom>
        </p:spPr>
        <p:txBody>
          <a:bodyPr/>
          <a:lstStyle/>
          <a:p>
            <a:endParaRPr lang="fr-FR"/>
          </a:p>
        </p:txBody>
      </p:sp>
      <p:sp>
        <p:nvSpPr>
          <p:cNvPr id="6" name="Espace réservé du numéro de diapositive 5">
            <a:extLst>
              <a:ext uri="{FF2B5EF4-FFF2-40B4-BE49-F238E27FC236}">
                <a16:creationId xmlns:a16="http://schemas.microsoft.com/office/drawing/2014/main" id="{F685C382-C66F-4D7B-9EC9-13013C2D9A93}"/>
              </a:ext>
            </a:extLst>
          </p:cNvPr>
          <p:cNvSpPr>
            <a:spLocks noGrp="1"/>
          </p:cNvSpPr>
          <p:nvPr>
            <p:ph type="sldNum" sz="quarter" idx="12"/>
          </p:nvPr>
        </p:nvSpPr>
        <p:spPr>
          <a:xfrm>
            <a:off x="8610600" y="6356350"/>
            <a:ext cx="2743200" cy="365125"/>
          </a:xfrm>
          <a:prstGeom prst="rect">
            <a:avLst/>
          </a:prstGeom>
        </p:spPr>
        <p:txBody>
          <a:bodyPr/>
          <a:lstStyle/>
          <a:p>
            <a:fld id="{3C4E77BF-D1A0-4779-ADE9-7E36129EBE64}" type="slidenum">
              <a:rPr lang="fr-FR" smtClean="0"/>
              <a:t>‹N°›</a:t>
            </a:fld>
            <a:endParaRPr lang="fr-FR"/>
          </a:p>
        </p:txBody>
      </p:sp>
    </p:spTree>
    <p:extLst>
      <p:ext uri="{BB962C8B-B14F-4D97-AF65-F5344CB8AC3E}">
        <p14:creationId xmlns:p14="http://schemas.microsoft.com/office/powerpoint/2010/main" val="8639231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F812E46-687D-4111-8680-6CEBDAE62ECA}"/>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7EE6901-1E6A-4C4E-AD72-172E065355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2A51DFC-E920-4FE8-82FC-8C8A6409AD1C}"/>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B0FA1244-5C0F-43A3-A446-49DE7F6AE64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CF0CF80-F3E1-4099-AF4D-9D8AAB88F7A0}"/>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58305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EA0494-3E04-4901-B72D-5D3C82027A2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CC92E0-844F-4C6A-B1D2-19AE8A63986C}"/>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244FB59-AA97-41AD-A0C3-1A99F04A0697}"/>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6FB14534-CDD9-419C-AFC5-E18A47A418D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8E4A237-17F6-4BF5-83F7-9E293D16ADE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8406492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F01C3F-497E-4BE5-8C6A-FC3F638CA09D}"/>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24775AC-E6CB-4F13-A33F-ABBB322C0CE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32A51C2-676E-49A2-88A5-B8007A72EF6A}"/>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AFD020C2-D47F-4F64-8A77-5C75ABA19A6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C778C8-D0D0-45A4-A28B-A847EC946F17}"/>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6313937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507B3D-6226-46BE-8707-991C16DF588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E7E9716-04E7-403F-9C46-6F12C6E8EF76}"/>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B1B1-6991-44EB-A529-53187B0EC9C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B80BEEB6-7D69-437E-AF1D-39CB6993F5ED}"/>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6" name="Espace réservé du pied de page 5">
            <a:extLst>
              <a:ext uri="{FF2B5EF4-FFF2-40B4-BE49-F238E27FC236}">
                <a16:creationId xmlns:a16="http://schemas.microsoft.com/office/drawing/2014/main" id="{647AD98A-9A05-47D7-AA9B-C61D55E5E82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EE572B-44A6-4EB4-9C92-67A30624D86E}"/>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5758067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2AB6A79-10D4-4E7A-B31D-2877E909C295}"/>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2E90B9B-1A53-4626-A093-938AC5F1CDA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2DC87F1-A713-4FDA-8A2D-E9C5B30D9134}"/>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D6201DA-2C18-4C82-9E42-61A8AA8847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221729BC-7A19-4CF0-9BB1-545424F144C9}"/>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CEC850DA-AC83-4198-B236-2C6890FC07D1}"/>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8" name="Espace réservé du pied de page 7">
            <a:extLst>
              <a:ext uri="{FF2B5EF4-FFF2-40B4-BE49-F238E27FC236}">
                <a16:creationId xmlns:a16="http://schemas.microsoft.com/office/drawing/2014/main" id="{708D200A-5C21-43E1-8372-F2BC7A6513C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A70C023-D2F4-4BCC-BC8F-EDB577AFF4A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9776970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E1442A-ADB1-4B20-85EC-95735CFF3DC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720117B-4268-48D4-9740-4828DF71D1E0}"/>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4" name="Espace réservé du pied de page 3">
            <a:extLst>
              <a:ext uri="{FF2B5EF4-FFF2-40B4-BE49-F238E27FC236}">
                <a16:creationId xmlns:a16="http://schemas.microsoft.com/office/drawing/2014/main" id="{616BFEE5-37DA-4DB7-9872-CF35A36CC81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1F6629BD-4B6F-4E00-92D2-3B3EAC04C23B}"/>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96477804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1D849E-C24D-4A9F-9147-0D57C06A4DE7}"/>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3" name="Espace réservé du pied de page 2">
            <a:extLst>
              <a:ext uri="{FF2B5EF4-FFF2-40B4-BE49-F238E27FC236}">
                <a16:creationId xmlns:a16="http://schemas.microsoft.com/office/drawing/2014/main" id="{1BF279FB-C6EF-4843-BE25-C08725DC6AD7}"/>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033FE0F-1AD5-4D70-B8E6-097381E97CB5}"/>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9408338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BE976ED-12FC-4924-83C4-DF8C9022CEF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D558FDE6-6CC9-412A-8AFA-C941B1CC3DD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5691384A-45DA-435D-89B1-FB1CDDDFDB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BFB2699-E60D-403D-A9D1-56E8F01DA394}"/>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6" name="Espace réservé du pied de page 5">
            <a:extLst>
              <a:ext uri="{FF2B5EF4-FFF2-40B4-BE49-F238E27FC236}">
                <a16:creationId xmlns:a16="http://schemas.microsoft.com/office/drawing/2014/main" id="{E2642BCE-3BB9-4330-B7EE-E95F909D418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1A85286-99C6-4800-9329-81A00AADAA59}"/>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4622275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5BB472-89BF-43A4-8747-F76A0853213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66E889-C220-410B-B997-AFF150E773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03FF372-D136-46EC-887D-316EE177A5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27E7DDC-16FE-4A09-A806-B182980BF7D3}"/>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6" name="Espace réservé du pied de page 5">
            <a:extLst>
              <a:ext uri="{FF2B5EF4-FFF2-40B4-BE49-F238E27FC236}">
                <a16:creationId xmlns:a16="http://schemas.microsoft.com/office/drawing/2014/main" id="{FC4CC2F6-1B7E-4A10-B082-A2ECDE772262}"/>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E4818B4-3912-448C-B541-BE668D7F2128}"/>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25526945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CC155AD-FAEA-4C63-AAD4-63386B5B88C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456EFF4-03EE-42AF-A103-525F473BBF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D80696C-B777-46F7-A188-3C062D45C4E0}"/>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33365343-9357-436E-8C51-07732507644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B5A81FD-B3D2-459C-9035-79823B3DCC13}"/>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494904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7E5E2C-61BC-4B44-A081-ECC2E57A0BF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3DE47E8-1415-4F84-841A-8DBCB6116DB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8B5F15F-8D0C-492D-B25E-AE8E4B3616BA}"/>
              </a:ext>
            </a:extLst>
          </p:cNvPr>
          <p:cNvSpPr>
            <a:spLocks noGrp="1"/>
          </p:cNvSpPr>
          <p:nvPr>
            <p:ph type="dt" sz="half" idx="10"/>
          </p:nvPr>
        </p:nvSpPr>
        <p:spPr/>
        <p:txBody>
          <a:body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358F2DE7-4C19-4930-86C8-31704CB7677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AD8E8AA-102D-43DC-9304-AAE5D3D6C44A}"/>
              </a:ext>
            </a:extLst>
          </p:cNvPr>
          <p:cNvSpPr>
            <a:spLocks noGrp="1"/>
          </p:cNvSpPr>
          <p:nvPr>
            <p:ph type="sldNum" sz="quarter" idx="12"/>
          </p:nvPr>
        </p:nvSpPr>
        <p:spPr/>
        <p:txBody>
          <a:bodyPr/>
          <a:lstStyle/>
          <a:p>
            <a:fld id="{DF089166-8BAD-4588-85A1-D5E223A2D9C3}" type="slidenum">
              <a:rPr lang="fr-FR" smtClean="0"/>
              <a:t>‹N°›</a:t>
            </a:fld>
            <a:endParaRPr lang="fr-FR"/>
          </a:p>
        </p:txBody>
      </p:sp>
    </p:spTree>
    <p:extLst>
      <p:ext uri="{BB962C8B-B14F-4D97-AF65-F5344CB8AC3E}">
        <p14:creationId xmlns:p14="http://schemas.microsoft.com/office/powerpoint/2010/main" val="1257476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18BF9C25-3145-4769-8D94-5E9D29560D6D}"/>
              </a:ext>
            </a:extLst>
          </p:cNvPr>
          <p:cNvPicPr>
            <a:picLocks noChangeAspect="1"/>
          </p:cNvPicPr>
          <p:nvPr userDrawn="1"/>
        </p:nvPicPr>
        <p:blipFill>
          <a:blip r:embed="rId13"/>
          <a:stretch>
            <a:fillRect/>
          </a:stretch>
        </p:blipFill>
        <p:spPr>
          <a:xfrm>
            <a:off x="10088501" y="6484384"/>
            <a:ext cx="1832681" cy="198127"/>
          </a:xfrm>
          <a:prstGeom prst="rect">
            <a:avLst/>
          </a:prstGeom>
        </p:spPr>
      </p:pic>
      <p:grpSp>
        <p:nvGrpSpPr>
          <p:cNvPr id="2" name="Groupe 1">
            <a:extLst>
              <a:ext uri="{FF2B5EF4-FFF2-40B4-BE49-F238E27FC236}">
                <a16:creationId xmlns:a16="http://schemas.microsoft.com/office/drawing/2014/main" id="{FB66229C-AD4D-486F-BCF6-4197D814090E}"/>
              </a:ext>
            </a:extLst>
          </p:cNvPr>
          <p:cNvGrpSpPr/>
          <p:nvPr userDrawn="1"/>
        </p:nvGrpSpPr>
        <p:grpSpPr>
          <a:xfrm>
            <a:off x="270818" y="282132"/>
            <a:ext cx="1570734" cy="513130"/>
            <a:chOff x="419099" y="240943"/>
            <a:chExt cx="1570734" cy="513130"/>
          </a:xfrm>
        </p:grpSpPr>
        <p:pic>
          <p:nvPicPr>
            <p:cNvPr id="17" name="Image 16">
              <a:extLst>
                <a:ext uri="{FF2B5EF4-FFF2-40B4-BE49-F238E27FC236}">
                  <a16:creationId xmlns:a16="http://schemas.microsoft.com/office/drawing/2014/main" id="{BEB6A16C-E658-4BA8-A54B-601336A1F8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419099" y="240943"/>
              <a:ext cx="1570734" cy="328464"/>
            </a:xfrm>
            <a:prstGeom prst="rect">
              <a:avLst/>
            </a:prstGeom>
          </p:spPr>
        </p:pic>
        <p:sp>
          <p:nvSpPr>
            <p:cNvPr id="18" name="ZoneTexte 17">
              <a:extLst>
                <a:ext uri="{FF2B5EF4-FFF2-40B4-BE49-F238E27FC236}">
                  <a16:creationId xmlns:a16="http://schemas.microsoft.com/office/drawing/2014/main" id="{9476ED11-1FD5-4CE4-A2AA-F3CAD2CDAC3A}"/>
                </a:ext>
              </a:extLst>
            </p:cNvPr>
            <p:cNvSpPr txBox="1"/>
            <p:nvPr userDrawn="1"/>
          </p:nvSpPr>
          <p:spPr>
            <a:xfrm>
              <a:off x="419099" y="569407"/>
              <a:ext cx="1570734" cy="184666"/>
            </a:xfrm>
            <a:prstGeom prst="rect">
              <a:avLst/>
            </a:prstGeom>
            <a:noFill/>
          </p:spPr>
          <p:txBody>
            <a:bodyPr wrap="square" rtlCol="0">
              <a:spAutoFit/>
            </a:bodyPr>
            <a:lstStyle/>
            <a:p>
              <a:r>
                <a:rPr lang="fr-FR" sz="600" b="0" dirty="0">
                  <a:solidFill>
                    <a:srgbClr val="0072CE"/>
                  </a:solidFill>
                  <a:latin typeface="Poppins "/>
                  <a:cs typeface="Poppins Medium" panose="00000600000000000000" pitchFamily="2" charset="0"/>
                </a:rPr>
                <a:t>Entreprise de services numériques</a:t>
              </a:r>
            </a:p>
          </p:txBody>
        </p:sp>
      </p:grpSp>
      <p:sp>
        <p:nvSpPr>
          <p:cNvPr id="7" name="Espace réservé du numéro de diapositive 6">
            <a:extLst>
              <a:ext uri="{FF2B5EF4-FFF2-40B4-BE49-F238E27FC236}">
                <a16:creationId xmlns:a16="http://schemas.microsoft.com/office/drawing/2014/main" id="{BD70E0F1-5FEB-4A32-9C0D-13530E0F9AE7}"/>
              </a:ext>
            </a:extLst>
          </p:cNvPr>
          <p:cNvSpPr>
            <a:spLocks noGrp="1"/>
          </p:cNvSpPr>
          <p:nvPr>
            <p:ph type="sldNum" sz="quarter" idx="4"/>
          </p:nvPr>
        </p:nvSpPr>
        <p:spPr>
          <a:xfrm>
            <a:off x="270818" y="6311036"/>
            <a:ext cx="595956" cy="365125"/>
          </a:xfrm>
          <a:prstGeom prst="rect">
            <a:avLst/>
          </a:prstGeom>
        </p:spPr>
        <p:txBody>
          <a:bodyPr vert="horz" lIns="91440" tIns="45720" rIns="91440" bIns="45720" rtlCol="0" anchor="ctr"/>
          <a:lstStyle>
            <a:lvl1pPr algn="r">
              <a:defRPr sz="2800">
                <a:solidFill>
                  <a:srgbClr val="9BD2FF"/>
                </a:solidFill>
              </a:defRPr>
            </a:lvl1pPr>
          </a:lstStyle>
          <a:p>
            <a:r>
              <a:rPr lang="fr-FR" dirty="0"/>
              <a:t>01</a:t>
            </a:r>
          </a:p>
        </p:txBody>
      </p:sp>
    </p:spTree>
    <p:extLst>
      <p:ext uri="{BB962C8B-B14F-4D97-AF65-F5344CB8AC3E}">
        <p14:creationId xmlns:p14="http://schemas.microsoft.com/office/powerpoint/2010/main" val="2858472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E1717D6-75AD-4916-8B3A-737EAD04F78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CBA266D-9598-4ED2-81BA-BA1756826A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099C9FA-9CFE-47FF-BCD1-D4B23EBD31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B1661B-8D1B-4D95-9756-4A019AB133A9}" type="datetimeFigureOut">
              <a:rPr lang="fr-FR" smtClean="0"/>
              <a:t>09/08/2024</a:t>
            </a:fld>
            <a:endParaRPr lang="fr-FR"/>
          </a:p>
        </p:txBody>
      </p:sp>
      <p:sp>
        <p:nvSpPr>
          <p:cNvPr id="5" name="Espace réservé du pied de page 4">
            <a:extLst>
              <a:ext uri="{FF2B5EF4-FFF2-40B4-BE49-F238E27FC236}">
                <a16:creationId xmlns:a16="http://schemas.microsoft.com/office/drawing/2014/main" id="{4A702B79-4220-497A-9BE0-9263CA260C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069B4DB-738D-46F3-BA54-7B40D349F6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089166-8BAD-4588-85A1-D5E223A2D9C3}" type="slidenum">
              <a:rPr lang="fr-FR" smtClean="0"/>
              <a:t>‹N°›</a:t>
            </a:fld>
            <a:endParaRPr lang="fr-FR"/>
          </a:p>
        </p:txBody>
      </p:sp>
    </p:spTree>
    <p:extLst>
      <p:ext uri="{BB962C8B-B14F-4D97-AF65-F5344CB8AC3E}">
        <p14:creationId xmlns:p14="http://schemas.microsoft.com/office/powerpoint/2010/main" val="18726215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84699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346445CF-1A6F-460B-BCB3-178F88731C10}"/>
              </a:ext>
            </a:extLst>
          </p:cNvPr>
          <p:cNvSpPr txBox="1"/>
          <p:nvPr/>
        </p:nvSpPr>
        <p:spPr>
          <a:xfrm>
            <a:off x="2511970" y="3429000"/>
            <a:ext cx="7168059" cy="830997"/>
          </a:xfrm>
          <a:prstGeom prst="rect">
            <a:avLst/>
          </a:prstGeom>
          <a:noFill/>
          <a:ln>
            <a:noFill/>
          </a:ln>
        </p:spPr>
        <p:txBody>
          <a:bodyPr wrap="square" rtlCol="0">
            <a:spAutoFit/>
          </a:bodyPr>
          <a:lstStyle/>
          <a:p>
            <a:r>
              <a:rPr lang="fr-FR" sz="4800" b="1" dirty="0">
                <a:solidFill>
                  <a:srgbClr val="0072CE"/>
                </a:solidFill>
                <a:latin typeface="Poppins Medium" panose="00000600000000000000" pitchFamily="2" charset="0"/>
                <a:cs typeface="Poppins Medium" panose="00000600000000000000" pitchFamily="2" charset="0"/>
              </a:rPr>
              <a:t>Les piliers de contenus</a:t>
            </a:r>
          </a:p>
        </p:txBody>
      </p:sp>
      <p:sp>
        <p:nvSpPr>
          <p:cNvPr id="2" name="Rectangle 1">
            <a:extLst>
              <a:ext uri="{FF2B5EF4-FFF2-40B4-BE49-F238E27FC236}">
                <a16:creationId xmlns:a16="http://schemas.microsoft.com/office/drawing/2014/main" id="{D842B7E3-6AA4-4F0F-82BC-DECC9FB7E926}"/>
              </a:ext>
            </a:extLst>
          </p:cNvPr>
          <p:cNvSpPr/>
          <p:nvPr/>
        </p:nvSpPr>
        <p:spPr>
          <a:xfrm>
            <a:off x="0" y="0"/>
            <a:ext cx="2028305" cy="9642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247480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973FDD8-9FAD-4D97-BD14-37DE06F68DF2}"/>
              </a:ext>
            </a:extLst>
          </p:cNvPr>
          <p:cNvSpPr txBox="1"/>
          <p:nvPr/>
        </p:nvSpPr>
        <p:spPr>
          <a:xfrm>
            <a:off x="3809957" y="3075057"/>
            <a:ext cx="4168129" cy="646331"/>
          </a:xfrm>
          <a:prstGeom prst="rect">
            <a:avLst/>
          </a:prstGeom>
          <a:noFill/>
        </p:spPr>
        <p:txBody>
          <a:bodyPr wrap="none" rtlCol="0">
            <a:spAutoFit/>
          </a:bodyPr>
          <a:lstStyle/>
          <a:p>
            <a:r>
              <a:rPr lang="fr-FR" sz="3600" dirty="0">
                <a:latin typeface="+mj-lt"/>
              </a:rPr>
              <a:t>Croissance Tech </a:t>
            </a:r>
          </a:p>
        </p:txBody>
      </p:sp>
    </p:spTree>
    <p:extLst>
      <p:ext uri="{BB962C8B-B14F-4D97-AF65-F5344CB8AC3E}">
        <p14:creationId xmlns:p14="http://schemas.microsoft.com/office/powerpoint/2010/main" val="6491528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B5C3183D-B6DD-4E1F-A330-029EA1BE097E}"/>
              </a:ext>
            </a:extLst>
          </p:cNvPr>
          <p:cNvSpPr txBox="1"/>
          <p:nvPr/>
        </p:nvSpPr>
        <p:spPr>
          <a:xfrm>
            <a:off x="1975320" y="843677"/>
            <a:ext cx="8028160" cy="4708981"/>
          </a:xfrm>
          <a:prstGeom prst="rect">
            <a:avLst/>
          </a:prstGeom>
          <a:noFill/>
        </p:spPr>
        <p:txBody>
          <a:bodyPr wrap="none" rtlCol="0">
            <a:spAutoFit/>
          </a:bodyPr>
          <a:lstStyle/>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1. Les 3 technologies émergentes qui transforment le paysage des affaires en 2024</a:t>
            </a:r>
          </a:p>
          <a:p>
            <a:pPr eaLnBrk="0" fontAlgn="base" hangingPunct="0">
              <a:spcBef>
                <a:spcPct val="0"/>
              </a:spcBef>
              <a:spcAft>
                <a:spcPct val="0"/>
              </a:spcAft>
            </a:pPr>
            <a:r>
              <a:rPr lang="fr-FR" altLang="fr-FR" sz="1000" b="1" dirty="0">
                <a:solidFill>
                  <a:schemeClr val="accent6"/>
                </a:solidFill>
                <a:latin typeface="Arial" panose="020B0604020202020204" pitchFamily="34" charset="0"/>
              </a:rPr>
              <a:t>	Discutez des tendances actuelles comme l'intelligence artificielle, la blockchain, et l’IoT en faveur des entreprises </a:t>
            </a:r>
          </a:p>
          <a:p>
            <a:pPr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2. Comment l'automatisation peut booster la productivité de votre entreprise</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Expliquez les avantages de l'automatisation des processus pour la pleine croissance des entreprises</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2"/>
                </a:solidFill>
                <a:latin typeface="Arial" panose="020B0604020202020204" pitchFamily="34" charset="0"/>
              </a:rPr>
              <a:t>3. Le rôle crucial de la cybersécurité dans la croissance d'une entreprise numérique</a:t>
            </a:r>
            <a:endParaRPr lang="fr-FR" altLang="fr-FR" sz="1000" dirty="0">
              <a:solidFill>
                <a:schemeClr val="accent2"/>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2"/>
                </a:solidFill>
                <a:latin typeface="Arial" panose="020B0604020202020204" pitchFamily="34" charset="0"/>
              </a:rPr>
              <a:t>	Abordez l'importance de protéger les données à mesure que l'entreprise se développe</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4. Transformation numérique : 3 étapes clés pour réussir l'intégration de nouvelles technologies dans votre entreprise"</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Proposez un guide simple pour les entreprises qui souhaitent moderniser leurs outils</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5. Comment les données peuvent-elles propulser la croissance de votre business ?</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Explorez l'utilisation des big data et de l'analyse prédictive pour prendre des décisions éclairées</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6. L'intelligence artificielle : un atout pour le service client et la fidélisation</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Mettez en lumière l'impact de l'IA sur l'amélioration de l'expérience client</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7. Les avantages d'une infrastructure cloud pour la scalabilité des entreprises</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Expliquez comment le cloud </a:t>
            </a:r>
            <a:r>
              <a:rPr lang="fr-FR" altLang="fr-FR" sz="1000" dirty="0" err="1">
                <a:solidFill>
                  <a:schemeClr val="accent6"/>
                </a:solidFill>
                <a:latin typeface="Arial" panose="020B0604020202020204" pitchFamily="34" charset="0"/>
              </a:rPr>
              <a:t>computing</a:t>
            </a:r>
            <a:r>
              <a:rPr lang="fr-FR" altLang="fr-FR" sz="1000" dirty="0">
                <a:solidFill>
                  <a:schemeClr val="accent6"/>
                </a:solidFill>
                <a:latin typeface="Arial" panose="020B0604020202020204" pitchFamily="34" charset="0"/>
              </a:rPr>
              <a:t> permet une croissance rapide et flexible</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6"/>
                </a:solidFill>
                <a:latin typeface="Arial" panose="020B0604020202020204" pitchFamily="34" charset="0"/>
              </a:rPr>
              <a:t>8. Les défis technologiques auxquels les entreprises doivent faire face en 2025</a:t>
            </a:r>
            <a:endParaRPr lang="fr-FR" altLang="fr-FR" sz="1000" dirty="0">
              <a:solidFill>
                <a:schemeClr val="accent6"/>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6"/>
                </a:solidFill>
                <a:latin typeface="Arial" panose="020B0604020202020204" pitchFamily="34" charset="0"/>
              </a:rPr>
              <a:t>	Identifiez les obstacles potentiels et proposez des solutions pour les surmonter</a:t>
            </a:r>
          </a:p>
          <a:p>
            <a:pPr lvl="0" eaLnBrk="0" fontAlgn="base" hangingPunct="0">
              <a:spcBef>
                <a:spcPct val="0"/>
              </a:spcBef>
              <a:spcAft>
                <a:spcPct val="0"/>
              </a:spcAft>
            </a:pPr>
            <a:endParaRPr lang="fr-FR" altLang="fr-FR" sz="1000" dirty="0">
              <a:solidFill>
                <a:schemeClr val="accent2"/>
              </a:solidFill>
              <a:latin typeface="Arial" panose="020B0604020202020204" pitchFamily="34" charset="0"/>
            </a:endParaRPr>
          </a:p>
          <a:p>
            <a:pPr lvl="0" eaLnBrk="0" fontAlgn="base" hangingPunct="0">
              <a:spcBef>
                <a:spcPct val="0"/>
              </a:spcBef>
              <a:spcAft>
                <a:spcPct val="0"/>
              </a:spcAft>
            </a:pPr>
            <a:r>
              <a:rPr lang="fr-FR" altLang="fr-FR" sz="1000" b="1" dirty="0">
                <a:solidFill>
                  <a:schemeClr val="accent2"/>
                </a:solidFill>
                <a:latin typeface="Arial" panose="020B0604020202020204" pitchFamily="34" charset="0"/>
              </a:rPr>
              <a:t>9. Comment utiliser les outils collaboratifs pour stimuler l'innovation en entreprise</a:t>
            </a:r>
            <a:endParaRPr lang="fr-FR" altLang="fr-FR" sz="1000" dirty="0">
              <a:solidFill>
                <a:schemeClr val="accent2"/>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2"/>
                </a:solidFill>
                <a:latin typeface="Arial" panose="020B0604020202020204" pitchFamily="34" charset="0"/>
              </a:rPr>
              <a:t>	Discutez de l'importance de la collaboration technologique dans la création de nouvelles idées</a:t>
            </a:r>
          </a:p>
          <a:p>
            <a:pPr lvl="0" eaLnBrk="0" fontAlgn="base" hangingPunct="0">
              <a:spcBef>
                <a:spcPct val="0"/>
              </a:spcBef>
              <a:spcAft>
                <a:spcPct val="0"/>
              </a:spcAft>
            </a:pPr>
            <a:endParaRPr lang="fr-FR" altLang="fr-FR" sz="1000" dirty="0">
              <a:latin typeface="Arial" panose="020B0604020202020204" pitchFamily="34" charset="0"/>
            </a:endParaRPr>
          </a:p>
          <a:p>
            <a:pPr lvl="0" eaLnBrk="0" fontAlgn="base" hangingPunct="0">
              <a:spcBef>
                <a:spcPct val="0"/>
              </a:spcBef>
              <a:spcAft>
                <a:spcPct val="0"/>
              </a:spcAft>
            </a:pPr>
            <a:r>
              <a:rPr lang="fr-FR" altLang="fr-FR" sz="1000" b="1" dirty="0">
                <a:solidFill>
                  <a:schemeClr val="accent2"/>
                </a:solidFill>
                <a:latin typeface="Arial" panose="020B0604020202020204" pitchFamily="34" charset="0"/>
              </a:rPr>
              <a:t>10. "Étude de cas : Comment une PME a doublé son chiffre d'affaires grâce à la transformation numérique"</a:t>
            </a:r>
            <a:endParaRPr lang="fr-FR" altLang="fr-FR" sz="1000" dirty="0">
              <a:solidFill>
                <a:schemeClr val="accent2"/>
              </a:solidFill>
              <a:latin typeface="Arial" panose="020B0604020202020204" pitchFamily="34" charset="0"/>
            </a:endParaRPr>
          </a:p>
          <a:p>
            <a:pPr lvl="0" eaLnBrk="0" fontAlgn="base" hangingPunct="0">
              <a:spcBef>
                <a:spcPct val="0"/>
              </a:spcBef>
              <a:spcAft>
                <a:spcPct val="0"/>
              </a:spcAft>
            </a:pPr>
            <a:r>
              <a:rPr lang="fr-FR" altLang="fr-FR" sz="1000" dirty="0">
                <a:solidFill>
                  <a:schemeClr val="accent2"/>
                </a:solidFill>
                <a:latin typeface="Arial" panose="020B0604020202020204" pitchFamily="34" charset="0"/>
              </a:rPr>
              <a:t>	Présentez un exemple concret pour inspirer d'autres entreprises à adopter des technologies innovantes</a:t>
            </a:r>
          </a:p>
          <a:p>
            <a:endParaRPr lang="fr-FR" sz="1000" dirty="0"/>
          </a:p>
        </p:txBody>
      </p:sp>
    </p:spTree>
    <p:extLst>
      <p:ext uri="{BB962C8B-B14F-4D97-AF65-F5344CB8AC3E}">
        <p14:creationId xmlns:p14="http://schemas.microsoft.com/office/powerpoint/2010/main" val="3171123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3FD61CC-1C22-4A8B-B90A-0A350CE8B315}"/>
              </a:ext>
            </a:extLst>
          </p:cNvPr>
          <p:cNvSpPr txBox="1"/>
          <p:nvPr/>
        </p:nvSpPr>
        <p:spPr>
          <a:xfrm>
            <a:off x="4718058" y="3075057"/>
            <a:ext cx="2539478" cy="646331"/>
          </a:xfrm>
          <a:prstGeom prst="rect">
            <a:avLst/>
          </a:prstGeom>
          <a:noFill/>
        </p:spPr>
        <p:txBody>
          <a:bodyPr wrap="none" rtlCol="0">
            <a:spAutoFit/>
          </a:bodyPr>
          <a:lstStyle/>
          <a:p>
            <a:r>
              <a:rPr lang="fr-FR" sz="3600" dirty="0">
                <a:latin typeface="+mj-lt"/>
              </a:rPr>
              <a:t>Tous GEEK</a:t>
            </a:r>
          </a:p>
        </p:txBody>
      </p:sp>
    </p:spTree>
    <p:extLst>
      <p:ext uri="{BB962C8B-B14F-4D97-AF65-F5344CB8AC3E}">
        <p14:creationId xmlns:p14="http://schemas.microsoft.com/office/powerpoint/2010/main" val="757789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83FD61CC-1C22-4A8B-B90A-0A350CE8B315}"/>
              </a:ext>
            </a:extLst>
          </p:cNvPr>
          <p:cNvSpPr txBox="1"/>
          <p:nvPr/>
        </p:nvSpPr>
        <p:spPr>
          <a:xfrm>
            <a:off x="620489" y="843677"/>
            <a:ext cx="10951022" cy="5940088"/>
          </a:xfrm>
          <a:prstGeom prst="rect">
            <a:avLst/>
          </a:prstGeom>
          <a:noFill/>
        </p:spPr>
        <p:txBody>
          <a:bodyPr wrap="square" rtlCol="0">
            <a:spAutoFit/>
          </a:bodyPr>
          <a:lstStyle/>
          <a:p>
            <a:r>
              <a:rPr lang="fr-FR" sz="1000" b="1" dirty="0">
                <a:solidFill>
                  <a:srgbClr val="FF0000"/>
                </a:solidFill>
              </a:rPr>
              <a:t>1. Les Fondations du Code : La Clé pour Bâtir des Mondes Virtuels</a:t>
            </a:r>
          </a:p>
          <a:p>
            <a:r>
              <a:rPr lang="fr-FR" sz="1000" dirty="0">
                <a:solidFill>
                  <a:srgbClr val="FF0000"/>
                </a:solidFill>
              </a:rPr>
              <a:t>	Plongez dans l'univers fascinant du code, où chaque ligne de programmation est une brique pour construire des applications et des sites web qui 	changent le monde. Le pouvoir est entre vos mains !</a:t>
            </a:r>
          </a:p>
          <a:p>
            <a:endParaRPr lang="fr-FR" sz="1000" dirty="0">
              <a:solidFill>
                <a:schemeClr val="accent6"/>
              </a:solidFill>
            </a:endParaRPr>
          </a:p>
          <a:p>
            <a:r>
              <a:rPr lang="fr-FR" sz="1000" b="1" dirty="0">
                <a:solidFill>
                  <a:schemeClr val="accent6"/>
                </a:solidFill>
              </a:rPr>
              <a:t>2. Maîtriser le HTML et CSS : Donnez Vie à Vos Idées</a:t>
            </a:r>
          </a:p>
          <a:p>
            <a:r>
              <a:rPr lang="fr-FR" sz="1000" dirty="0">
                <a:solidFill>
                  <a:schemeClr val="accent6"/>
                </a:solidFill>
              </a:rPr>
              <a:t>	Découvrez la magie de transformer vos idées en réalité visuelle grâce à HTML et CSS. Créez des pages web qui captivent, inspirent, et laissent une 	empreinte indélébile.</a:t>
            </a:r>
          </a:p>
          <a:p>
            <a:endParaRPr lang="fr-FR" sz="1000" dirty="0">
              <a:solidFill>
                <a:srgbClr val="FF0000"/>
              </a:solidFill>
            </a:endParaRPr>
          </a:p>
          <a:p>
            <a:r>
              <a:rPr lang="fr-FR" sz="1000" b="1" dirty="0">
                <a:solidFill>
                  <a:srgbClr val="FF0000"/>
                </a:solidFill>
              </a:rPr>
              <a:t>3. JavaScript : Le Langage de l'Interaction et de la Dynamique</a:t>
            </a:r>
          </a:p>
          <a:p>
            <a:r>
              <a:rPr lang="fr-FR" sz="1000" dirty="0">
                <a:solidFill>
                  <a:srgbClr val="FF0000"/>
                </a:solidFill>
              </a:rPr>
              <a:t>	Apprenez à donner vie à vos projets grâce à JavaScript. Rendez vos applications et sites web interactifs, dynamiques, et aussi vivants que vos rêves.</a:t>
            </a:r>
          </a:p>
          <a:p>
            <a:endParaRPr lang="fr-FR" sz="1000" dirty="0"/>
          </a:p>
          <a:p>
            <a:r>
              <a:rPr lang="fr-FR" sz="1000" b="1" dirty="0">
                <a:solidFill>
                  <a:schemeClr val="accent6"/>
                </a:solidFill>
              </a:rPr>
              <a:t>4. Les Secrets de la Programmation Backend : L’Envers du Décor</a:t>
            </a:r>
          </a:p>
          <a:p>
            <a:r>
              <a:rPr lang="fr-FR" sz="1000" dirty="0">
                <a:solidFill>
                  <a:schemeClr val="accent6"/>
                </a:solidFill>
              </a:rPr>
              <a:t>	Explorez le monde invisible du backend, là où la magie opère. Apprenez à gérer les données, à créer des bases solides et à assurer la performance de vos 	applications.</a:t>
            </a:r>
          </a:p>
          <a:p>
            <a:endParaRPr lang="fr-FR" sz="1000" dirty="0">
              <a:solidFill>
                <a:schemeClr val="accent6"/>
              </a:solidFill>
            </a:endParaRPr>
          </a:p>
          <a:p>
            <a:r>
              <a:rPr lang="fr-FR" sz="1000" b="1" dirty="0">
                <a:solidFill>
                  <a:schemeClr val="accent6"/>
                </a:solidFill>
              </a:rPr>
              <a:t>5. Développement Mobile : Comment transformer une proposition de valeur en projet d’Application</a:t>
            </a:r>
          </a:p>
          <a:p>
            <a:r>
              <a:rPr lang="fr-FR" sz="1000" dirty="0">
                <a:solidFill>
                  <a:schemeClr val="accent6"/>
                </a:solidFill>
              </a:rPr>
              <a:t> 	Le monde est mobile, et vos idées doivent l’être aussi. Apprenez à développer des applications qui accompagnent les utilisateurs partout où ils vont, les 	connectant à l’essentiel.</a:t>
            </a:r>
          </a:p>
          <a:p>
            <a:endParaRPr lang="fr-FR" sz="1000" dirty="0">
              <a:solidFill>
                <a:srgbClr val="FF0000"/>
              </a:solidFill>
            </a:endParaRPr>
          </a:p>
          <a:p>
            <a:r>
              <a:rPr lang="fr-FR" sz="1000" b="1" dirty="0">
                <a:solidFill>
                  <a:srgbClr val="FF0000"/>
                </a:solidFill>
              </a:rPr>
              <a:t>6. </a:t>
            </a:r>
            <a:r>
              <a:rPr lang="fr-FR" sz="1000" b="1" dirty="0" err="1">
                <a:solidFill>
                  <a:srgbClr val="FF0000"/>
                </a:solidFill>
              </a:rPr>
              <a:t>Frameworks</a:t>
            </a:r>
            <a:r>
              <a:rPr lang="fr-FR" sz="1000" b="1" dirty="0">
                <a:solidFill>
                  <a:srgbClr val="FF0000"/>
                </a:solidFill>
              </a:rPr>
              <a:t> et Bibliothèques : Accélérez Votre Créativité</a:t>
            </a:r>
          </a:p>
          <a:p>
            <a:r>
              <a:rPr lang="fr-FR" sz="1000" dirty="0">
                <a:solidFill>
                  <a:srgbClr val="FF0000"/>
                </a:solidFill>
              </a:rPr>
              <a:t>	Découvrez comment les </a:t>
            </a:r>
            <a:r>
              <a:rPr lang="fr-FR" sz="1000" dirty="0" err="1">
                <a:solidFill>
                  <a:srgbClr val="FF0000"/>
                </a:solidFill>
              </a:rPr>
              <a:t>frameworks</a:t>
            </a:r>
            <a:r>
              <a:rPr lang="fr-FR" sz="1000" dirty="0">
                <a:solidFill>
                  <a:srgbClr val="FF0000"/>
                </a:solidFill>
              </a:rPr>
              <a:t> et bibliothèques peuvent booster votre productivité, vous permettant de créer des projets complexes avec une 	efficacité redoutable.</a:t>
            </a:r>
          </a:p>
          <a:p>
            <a:endParaRPr lang="fr-FR" sz="1000" dirty="0">
              <a:solidFill>
                <a:schemeClr val="accent6"/>
              </a:solidFill>
            </a:endParaRPr>
          </a:p>
          <a:p>
            <a:r>
              <a:rPr lang="fr-FR" sz="1000" b="1" dirty="0">
                <a:solidFill>
                  <a:schemeClr val="accent6"/>
                </a:solidFill>
              </a:rPr>
              <a:t>7. UX Design : Créez des Expériences qui Marquent les Esprits</a:t>
            </a:r>
          </a:p>
          <a:p>
            <a:r>
              <a:rPr lang="fr-FR" sz="1000" dirty="0">
                <a:solidFill>
                  <a:schemeClr val="accent6"/>
                </a:solidFill>
              </a:rPr>
              <a:t>	Apprenez à concevoir des interfaces qui ne sont pas seulement belles, mais aussi intuitives, engageantes, et centrées sur l'utilisateur. Faites de chaque 	interaction un moment inoubliable.</a:t>
            </a:r>
          </a:p>
          <a:p>
            <a:endParaRPr lang="fr-FR" sz="1000" dirty="0"/>
          </a:p>
          <a:p>
            <a:r>
              <a:rPr lang="fr-FR" sz="1000" b="1" dirty="0">
                <a:solidFill>
                  <a:schemeClr val="accent2"/>
                </a:solidFill>
              </a:rPr>
              <a:t>8. Communication Digitale : L’Art de se Connecter avec le Monde</a:t>
            </a:r>
          </a:p>
          <a:p>
            <a:r>
              <a:rPr lang="fr-FR" sz="1000" dirty="0">
                <a:solidFill>
                  <a:schemeClr val="accent2"/>
                </a:solidFill>
              </a:rPr>
              <a:t>	Maîtrisez les outils et les stratégies de communication digitale pour toucher votre audience, raconter votre histoire, et créer des liens authentiques à 	travers le numérique.</a:t>
            </a:r>
          </a:p>
          <a:p>
            <a:endParaRPr lang="fr-FR" sz="1000" dirty="0"/>
          </a:p>
          <a:p>
            <a:r>
              <a:rPr lang="fr-FR" sz="1000" b="1" dirty="0">
                <a:solidFill>
                  <a:schemeClr val="accent6"/>
                </a:solidFill>
              </a:rPr>
              <a:t>9. SEO et Référencement : Faites Briller vos Projets dans l’Infinité du Web</a:t>
            </a:r>
          </a:p>
          <a:p>
            <a:r>
              <a:rPr lang="fr-FR" sz="1000" dirty="0">
                <a:solidFill>
                  <a:schemeClr val="accent6"/>
                </a:solidFill>
              </a:rPr>
              <a:t>	Apprenez à dominer l’art du SEO pour que vos sites et applications se démarquent dans l’océan numérique. Votre travail mérite d’être vu, faites-le 	rayonner !</a:t>
            </a:r>
          </a:p>
          <a:p>
            <a:endParaRPr lang="fr-FR" sz="1000" dirty="0">
              <a:solidFill>
                <a:schemeClr val="accent2"/>
              </a:solidFill>
            </a:endParaRPr>
          </a:p>
          <a:p>
            <a:r>
              <a:rPr lang="fr-FR" sz="1000" b="1" dirty="0">
                <a:solidFill>
                  <a:schemeClr val="accent2"/>
                </a:solidFill>
              </a:rPr>
              <a:t>10. La Sécurité Informatique : Protégez Vos Créations, Gardez la Confiance</a:t>
            </a:r>
          </a:p>
          <a:p>
            <a:r>
              <a:rPr lang="fr-FR" sz="1000" dirty="0">
                <a:solidFill>
                  <a:schemeClr val="accent2"/>
                </a:solidFill>
              </a:rPr>
              <a:t>	Dans un monde où les menaces sont partout, apprenez à sécuriser vos applications et sites web. Protégez vos utilisateurs, gagnez leur confiance, et 	dormez sur vos deux oreilles.</a:t>
            </a:r>
          </a:p>
        </p:txBody>
      </p:sp>
    </p:spTree>
    <p:extLst>
      <p:ext uri="{BB962C8B-B14F-4D97-AF65-F5344CB8AC3E}">
        <p14:creationId xmlns:p14="http://schemas.microsoft.com/office/powerpoint/2010/main" val="1138895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0A98D27-D19B-456C-AE8F-9A196DAE9B04}"/>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a:extLst>
              <a:ext uri="{FF2B5EF4-FFF2-40B4-BE49-F238E27FC236}">
                <a16:creationId xmlns:a16="http://schemas.microsoft.com/office/drawing/2014/main" id="{1B2C2DD8-78FD-4F1F-BA0F-77ED32FAA8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ZoneTexte 2">
            <a:extLst>
              <a:ext uri="{FF2B5EF4-FFF2-40B4-BE49-F238E27FC236}">
                <a16:creationId xmlns:a16="http://schemas.microsoft.com/office/drawing/2014/main" id="{89A13FCA-471D-40F6-B11E-CBB52997A3EB}"/>
              </a:ext>
            </a:extLst>
          </p:cNvPr>
          <p:cNvSpPr txBox="1"/>
          <p:nvPr/>
        </p:nvSpPr>
        <p:spPr>
          <a:xfrm>
            <a:off x="4601181" y="3105835"/>
            <a:ext cx="2989638" cy="646331"/>
          </a:xfrm>
          <a:prstGeom prst="rect">
            <a:avLst/>
          </a:prstGeom>
          <a:noFill/>
          <a:ln>
            <a:noFill/>
          </a:ln>
        </p:spPr>
        <p:txBody>
          <a:bodyPr wrap="square" rtlCol="0">
            <a:spAutoFit/>
          </a:bodyPr>
          <a:lstStyle/>
          <a:p>
            <a:pPr algn="ctr"/>
            <a:r>
              <a:rPr lang="fr-FR" sz="3600" b="1" dirty="0">
                <a:solidFill>
                  <a:srgbClr val="0072CE"/>
                </a:solidFill>
                <a:latin typeface="Poppins Medium" panose="00000600000000000000" pitchFamily="2" charset="0"/>
                <a:cs typeface="Poppins Medium" panose="00000600000000000000" pitchFamily="2" charset="0"/>
              </a:rPr>
              <a:t>MOTS </a:t>
            </a:r>
            <a:r>
              <a:rPr lang="fr-FR" sz="3600" b="1" dirty="0">
                <a:solidFill>
                  <a:srgbClr val="F07817"/>
                </a:solidFill>
                <a:latin typeface="Poppins Medium" panose="00000600000000000000" pitchFamily="2" charset="0"/>
                <a:cs typeface="Poppins Medium" panose="00000600000000000000" pitchFamily="2" charset="0"/>
              </a:rPr>
              <a:t>DE</a:t>
            </a:r>
            <a:r>
              <a:rPr lang="fr-FR" sz="3600" b="1" dirty="0">
                <a:solidFill>
                  <a:srgbClr val="0072CE"/>
                </a:solidFill>
                <a:latin typeface="Poppins Medium" panose="00000600000000000000" pitchFamily="2" charset="0"/>
                <a:cs typeface="Poppins Medium" panose="00000600000000000000" pitchFamily="2" charset="0"/>
              </a:rPr>
              <a:t> FIN</a:t>
            </a:r>
          </a:p>
        </p:txBody>
      </p:sp>
    </p:spTree>
    <p:extLst>
      <p:ext uri="{BB962C8B-B14F-4D97-AF65-F5344CB8AC3E}">
        <p14:creationId xmlns:p14="http://schemas.microsoft.com/office/powerpoint/2010/main" val="255786930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NBU TYPO">
      <a:majorFont>
        <a:latin typeface="Poppins Medium"/>
        <a:ea typeface=""/>
        <a:cs typeface=""/>
      </a:majorFont>
      <a:minorFont>
        <a:latin typeface="Poppi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914</TotalTime>
  <Words>735</Words>
  <Application>Microsoft Office PowerPoint</Application>
  <PresentationFormat>Grand écran</PresentationFormat>
  <Paragraphs>62</Paragraphs>
  <Slides>7</Slides>
  <Notes>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7</vt:i4>
      </vt:variant>
    </vt:vector>
  </HeadingPairs>
  <TitlesOfParts>
    <vt:vector size="15" baseType="lpstr">
      <vt:lpstr>Arial</vt:lpstr>
      <vt:lpstr>Calibri</vt:lpstr>
      <vt:lpstr>Calibri Light</vt:lpstr>
      <vt:lpstr>Poppins</vt:lpstr>
      <vt:lpstr>Poppins </vt:lpstr>
      <vt:lpstr>Poppins Medium</vt:lpstr>
      <vt:lpstr>Thème Office</vt:lpstr>
      <vt:lpstr>Conception personnalisée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akoumigornbu@gmail.com</dc:creator>
  <cp:lastModifiedBy>Papiyo de SOUZA</cp:lastModifiedBy>
  <cp:revision>57</cp:revision>
  <dcterms:created xsi:type="dcterms:W3CDTF">2024-03-27T15:43:45Z</dcterms:created>
  <dcterms:modified xsi:type="dcterms:W3CDTF">2024-08-09T14:10:41Z</dcterms:modified>
</cp:coreProperties>
</file>