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300" r:id="rId16"/>
  </p:sldIdLst>
  <p:sldSz cx="12192000" cy="6858000"/>
  <p:notesSz cx="6858000" cy="9144000"/>
  <p:embeddedFontLst>
    <p:embeddedFont>
      <p:font typeface="Montserrat" panose="00000500000000000000" pitchFamily="50"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1F5351-85FD-4ACC-A941-63901DFA6E02}">
  <a:tblStyle styleId="{591F5351-85FD-4ACC-A941-63901DFA6E02}"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 name="Google Shape;7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 name="Google Shape;8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 name="Google Shape;12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 name="Google Shape;13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3" name="Google Shape;16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0" name="Google Shape;39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48"/>
        <p:cNvGrpSpPr/>
        <p:nvPr/>
      </p:nvGrpSpPr>
      <p:grpSpPr>
        <a:xfrm>
          <a:off x="0" y="0"/>
          <a:ext cx="0" cy="0"/>
          <a:chOff x="0" y="0"/>
          <a:chExt cx="0" cy="0"/>
        </a:xfrm>
      </p:grpSpPr>
      <p:sp>
        <p:nvSpPr>
          <p:cNvPr id="49" name="Google Shape;49;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a:spLocks noGrp="1"/>
          </p:cNvSpPr>
          <p:nvPr>
            <p:ph type="pic" idx="2"/>
          </p:nvPr>
        </p:nvSpPr>
        <p:spPr>
          <a:xfrm>
            <a:off x="5183188" y="987425"/>
            <a:ext cx="6172200" cy="4873625"/>
          </a:xfrm>
          <a:prstGeom prst="rect">
            <a:avLst/>
          </a:prstGeom>
          <a:noFill/>
          <a:ln>
            <a:noFill/>
          </a:ln>
        </p:spPr>
      </p:sp>
      <p:sp>
        <p:nvSpPr>
          <p:cNvPr id="58" name="Google Shape;58;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2"/>
          <p:cNvPicPr preferRelativeResize="0"/>
          <p:nvPr/>
        </p:nvPicPr>
        <p:blipFill rotWithShape="1">
          <a:blip r:embed="rId3">
            <a:alphaModFix/>
          </a:blip>
          <a:srcRect/>
          <a:stretch/>
        </p:blipFill>
        <p:spPr>
          <a:xfrm>
            <a:off x="1666647" y="2119245"/>
            <a:ext cx="8858705" cy="26195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3"/>
          <p:cNvSpPr txBox="1"/>
          <p:nvPr/>
        </p:nvSpPr>
        <p:spPr>
          <a:xfrm>
            <a:off x="642937" y="2028616"/>
            <a:ext cx="10906125" cy="13233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0"/>
              <a:buFont typeface="Arial"/>
              <a:buNone/>
            </a:pPr>
            <a:r>
              <a:rPr lang="fr-FR" sz="8000" b="0" i="0" u="none" strike="noStrike" cap="none">
                <a:solidFill>
                  <a:schemeClr val="dk1"/>
                </a:solidFill>
                <a:latin typeface="Montserrat"/>
                <a:ea typeface="Montserrat"/>
                <a:cs typeface="Montserrat"/>
                <a:sym typeface="Montserrat"/>
              </a:rPr>
              <a:t>CALENDRIER EDITO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graphicFrame>
        <p:nvGraphicFramePr>
          <p:cNvPr id="88" name="Google Shape;88;p14"/>
          <p:cNvGraphicFramePr/>
          <p:nvPr/>
        </p:nvGraphicFramePr>
        <p:xfrm>
          <a:off x="866772" y="869912"/>
          <a:ext cx="3000000" cy="3000000"/>
        </p:xfrm>
        <a:graphic>
          <a:graphicData uri="http://schemas.openxmlformats.org/drawingml/2006/table">
            <a:tbl>
              <a:tblPr firstRow="1" bandRow="1">
                <a:noFill/>
                <a:tableStyleId>{591F5351-85FD-4ACC-A941-63901DFA6E02}</a:tableStyleId>
              </a:tblPr>
              <a:tblGrid>
                <a:gridCol w="1347425">
                  <a:extLst>
                    <a:ext uri="{9D8B030D-6E8A-4147-A177-3AD203B41FA5}">
                      <a16:colId xmlns:a16="http://schemas.microsoft.com/office/drawing/2014/main" val="20000"/>
                    </a:ext>
                  </a:extLst>
                </a:gridCol>
                <a:gridCol w="1362800">
                  <a:extLst>
                    <a:ext uri="{9D8B030D-6E8A-4147-A177-3AD203B41FA5}">
                      <a16:colId xmlns:a16="http://schemas.microsoft.com/office/drawing/2014/main" val="20001"/>
                    </a:ext>
                  </a:extLst>
                </a:gridCol>
                <a:gridCol w="1362800">
                  <a:extLst>
                    <a:ext uri="{9D8B030D-6E8A-4147-A177-3AD203B41FA5}">
                      <a16:colId xmlns:a16="http://schemas.microsoft.com/office/drawing/2014/main" val="20002"/>
                    </a:ext>
                  </a:extLst>
                </a:gridCol>
                <a:gridCol w="1362800">
                  <a:extLst>
                    <a:ext uri="{9D8B030D-6E8A-4147-A177-3AD203B41FA5}">
                      <a16:colId xmlns:a16="http://schemas.microsoft.com/office/drawing/2014/main" val="20003"/>
                    </a:ext>
                  </a:extLst>
                </a:gridCol>
                <a:gridCol w="1362800">
                  <a:extLst>
                    <a:ext uri="{9D8B030D-6E8A-4147-A177-3AD203B41FA5}">
                      <a16:colId xmlns:a16="http://schemas.microsoft.com/office/drawing/2014/main" val="20004"/>
                    </a:ext>
                  </a:extLst>
                </a:gridCol>
                <a:gridCol w="1362800">
                  <a:extLst>
                    <a:ext uri="{9D8B030D-6E8A-4147-A177-3AD203B41FA5}">
                      <a16:colId xmlns:a16="http://schemas.microsoft.com/office/drawing/2014/main" val="20005"/>
                    </a:ext>
                  </a:extLst>
                </a:gridCol>
                <a:gridCol w="1362800">
                  <a:extLst>
                    <a:ext uri="{9D8B030D-6E8A-4147-A177-3AD203B41FA5}">
                      <a16:colId xmlns:a16="http://schemas.microsoft.com/office/drawing/2014/main" val="20006"/>
                    </a:ext>
                  </a:extLst>
                </a:gridCol>
                <a:gridCol w="1362800">
                  <a:extLst>
                    <a:ext uri="{9D8B030D-6E8A-4147-A177-3AD203B41FA5}">
                      <a16:colId xmlns:a16="http://schemas.microsoft.com/office/drawing/2014/main" val="20007"/>
                    </a:ext>
                  </a:extLst>
                </a:gridCol>
              </a:tblGrid>
              <a:tr h="372100">
                <a:tc gridSpan="8">
                  <a:txBody>
                    <a:bodyPr/>
                    <a:lstStyle/>
                    <a:p>
                      <a:pPr marL="0" marR="0" lvl="0" indent="0" algn="ctr" rtl="0">
                        <a:lnSpc>
                          <a:spcPct val="100000"/>
                        </a:lnSpc>
                        <a:spcBef>
                          <a:spcPts val="0"/>
                        </a:spcBef>
                        <a:spcAft>
                          <a:spcPts val="0"/>
                        </a:spcAft>
                        <a:buNone/>
                      </a:pPr>
                      <a:r>
                        <a:rPr lang="fr-FR" sz="1400" u="none" strike="noStrike" cap="none">
                          <a:solidFill>
                            <a:srgbClr val="A5A5A5"/>
                          </a:solidFill>
                        </a:rPr>
                        <a:t>Calendrier éditorial</a:t>
                      </a:r>
                      <a:endParaRPr/>
                    </a:p>
                  </a:txBody>
                  <a:tcPr marL="91450" marR="91450" marT="45725" marB="45725" anchor="ctr">
                    <a:solidFill>
                      <a:schemeClr val="lt2"/>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2100">
                <a:tc>
                  <a:txBody>
                    <a:bodyPr/>
                    <a:lstStyle/>
                    <a:p>
                      <a:pPr marL="0" marR="0" lvl="0" indent="0" algn="l" rtl="0">
                        <a:lnSpc>
                          <a:spcPct val="100000"/>
                        </a:lnSpc>
                        <a:spcBef>
                          <a:spcPts val="0"/>
                        </a:spcBef>
                        <a:spcAft>
                          <a:spcPts val="0"/>
                        </a:spcAft>
                        <a:buNone/>
                      </a:pPr>
                      <a:r>
                        <a:rPr lang="fr-FR" sz="1500" u="none" strike="noStrike" cap="none">
                          <a:solidFill>
                            <a:srgbClr val="A5A5A5"/>
                          </a:solidFill>
                        </a:rPr>
                        <a:t>Semaines</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Lundi </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Mardi </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mercredi</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Jeudi </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vendredi</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Samedi </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Clr>
                          <a:srgbClr val="A5A5A5"/>
                        </a:buClr>
                        <a:buSzPts val="1500"/>
                        <a:buFont typeface="Arial"/>
                        <a:buNone/>
                      </a:pPr>
                      <a:r>
                        <a:rPr lang="fr-FR" sz="1500" u="none" strike="noStrike" cap="none">
                          <a:solidFill>
                            <a:srgbClr val="A5A5A5"/>
                          </a:solidFill>
                        </a:rPr>
                        <a:t>Dimanche</a:t>
                      </a:r>
                      <a:endParaRPr/>
                    </a:p>
                  </a:txBody>
                  <a:tcPr marL="91450" marR="91450" marT="45725" marB="45725" anchor="ctr">
                    <a:solidFill>
                      <a:schemeClr val="lt2"/>
                    </a:solidFill>
                  </a:tcPr>
                </a:tc>
                <a:extLst>
                  <a:ext uri="{0D108BD9-81ED-4DB2-BD59-A6C34878D82A}">
                    <a16:rowId xmlns:a16="http://schemas.microsoft.com/office/drawing/2014/main" val="10001"/>
                  </a:ext>
                </a:extLst>
              </a:tr>
              <a:tr h="361000">
                <a:tc rowSpan="2">
                  <a:txBody>
                    <a:bodyPr/>
                    <a:lstStyle/>
                    <a:p>
                      <a:pPr marL="0" marR="0" lvl="0" indent="0" algn="l" rtl="0">
                        <a:lnSpc>
                          <a:spcPct val="100000"/>
                        </a:lnSpc>
                        <a:spcBef>
                          <a:spcPts val="0"/>
                        </a:spcBef>
                        <a:spcAft>
                          <a:spcPts val="0"/>
                        </a:spcAft>
                        <a:buNone/>
                      </a:pPr>
                      <a:r>
                        <a:rPr lang="fr-FR" sz="1200" u="none" strike="noStrike" cap="none"/>
                        <a:t>S1</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Citation </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Citation</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Citation </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extLst>
                  <a:ext uri="{0D108BD9-81ED-4DB2-BD59-A6C34878D82A}">
                    <a16:rowId xmlns:a16="http://schemas.microsoft.com/office/drawing/2014/main" val="10002"/>
                  </a:ext>
                </a:extLst>
              </a:tr>
              <a:tr h="629050">
                <a:tc vMerge="1">
                  <a:txBody>
                    <a:bodyPr/>
                    <a:lstStyle/>
                    <a:p>
                      <a:endParaRPr lang="fr-FR"/>
                    </a:p>
                  </a:txBody>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Conseils pratiques gestion financière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b="1" u="none" strike="noStrike" cap="none">
                          <a:solidFill>
                            <a:srgbClr val="FF0000"/>
                          </a:solidFill>
                        </a:rPr>
                        <a:t>PUBLICATION COMMERCIALE PERXONOMIZ</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Avantages éducation financière</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Etude de cas</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Publication Fun</a:t>
                      </a:r>
                      <a:endParaRPr/>
                    </a:p>
                  </a:txBody>
                  <a:tcPr marL="91450" marR="91450" marT="45725" marB="45725">
                    <a:solidFill>
                      <a:srgbClr val="FFD966"/>
                    </a:solidFill>
                  </a:tcPr>
                </a:tc>
                <a:extLst>
                  <a:ext uri="{0D108BD9-81ED-4DB2-BD59-A6C34878D82A}">
                    <a16:rowId xmlns:a16="http://schemas.microsoft.com/office/drawing/2014/main" val="10003"/>
                  </a:ext>
                </a:extLst>
              </a:tr>
              <a:tr h="629050">
                <a:tc rowSpan="2">
                  <a:txBody>
                    <a:bodyPr/>
                    <a:lstStyle/>
                    <a:p>
                      <a:pPr marL="0" marR="0" lvl="0" indent="0" algn="l" rtl="0">
                        <a:lnSpc>
                          <a:spcPct val="100000"/>
                        </a:lnSpc>
                        <a:spcBef>
                          <a:spcPts val="0"/>
                        </a:spcBef>
                        <a:spcAft>
                          <a:spcPts val="0"/>
                        </a:spcAft>
                        <a:buNone/>
                      </a:pPr>
                      <a:r>
                        <a:rPr lang="fr-FR" sz="1200" u="none" strike="noStrike" cap="none">
                          <a:solidFill>
                            <a:schemeClr val="lt1"/>
                          </a:solidFill>
                        </a:rPr>
                        <a:t>S2</a:t>
                      </a:r>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r>
                        <a:rPr lang="fr-FR" sz="1000" u="none" strike="noStrike" cap="none">
                          <a:solidFill>
                            <a:schemeClr val="lt1"/>
                          </a:solidFill>
                        </a:rPr>
                        <a:t>Impacts éducation financière</a:t>
                      </a:r>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Clr>
                          <a:schemeClr val="lt1"/>
                        </a:buClr>
                        <a:buSzPts val="1000"/>
                        <a:buFont typeface="Arial"/>
                        <a:buNone/>
                      </a:pPr>
                      <a:r>
                        <a:rPr lang="fr-FR" sz="1000" u="none" strike="noStrike" cap="none">
                          <a:solidFill>
                            <a:schemeClr val="lt1"/>
                          </a:solidFill>
                        </a:rPr>
                        <a:t>Avantages éducation financière</a:t>
                      </a:r>
                      <a:endParaRPr/>
                    </a:p>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Clr>
                          <a:srgbClr val="FF0000"/>
                        </a:buClr>
                        <a:buSzPts val="1000"/>
                        <a:buFont typeface="Arial"/>
                        <a:buNone/>
                      </a:pPr>
                      <a:r>
                        <a:rPr lang="fr-FR" sz="1000" b="1" u="none" strike="noStrike" cap="none">
                          <a:solidFill>
                            <a:srgbClr val="FF0000"/>
                          </a:solidFill>
                        </a:rPr>
                        <a:t>PUBLICATION COMMERCIALE PERXONOMIZ</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323F4F"/>
                    </a:solidFill>
                  </a:tcPr>
                </a:tc>
                <a:tc>
                  <a:txBody>
                    <a:bodyPr/>
                    <a:lstStyle/>
                    <a:p>
                      <a:pPr marL="0" marR="0" lvl="0" indent="0" algn="l" rtl="0">
                        <a:lnSpc>
                          <a:spcPct val="100000"/>
                        </a:lnSpc>
                        <a:spcBef>
                          <a:spcPts val="0"/>
                        </a:spcBef>
                        <a:spcAft>
                          <a:spcPts val="0"/>
                        </a:spcAft>
                        <a:buClr>
                          <a:schemeClr val="lt1"/>
                        </a:buClr>
                        <a:buSzPts val="1000"/>
                        <a:buFont typeface="Arial"/>
                        <a:buNone/>
                      </a:pPr>
                      <a:r>
                        <a:rPr lang="fr-FR" sz="1000" u="none" strike="noStrike" cap="none">
                          <a:solidFill>
                            <a:schemeClr val="lt1"/>
                          </a:solidFill>
                        </a:rPr>
                        <a:t>Conseils pratiques gestion financière</a:t>
                      </a:r>
                      <a:endParaRPr/>
                    </a:p>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r>
                        <a:rPr lang="fr-FR" sz="1000" u="none" strike="noStrike" cap="none">
                          <a:solidFill>
                            <a:schemeClr val="lt1"/>
                          </a:solidFill>
                        </a:rPr>
                        <a:t>Citation</a:t>
                      </a:r>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r>
                        <a:rPr lang="fr-FR" sz="1000" u="none" strike="noStrike" cap="none">
                          <a:solidFill>
                            <a:schemeClr val="lt1"/>
                          </a:solidFill>
                        </a:rPr>
                        <a:t>Témoignage</a:t>
                      </a:r>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323F4F"/>
                    </a:solidFill>
                  </a:tcPr>
                </a:tc>
                <a:extLst>
                  <a:ext uri="{0D108BD9-81ED-4DB2-BD59-A6C34878D82A}">
                    <a16:rowId xmlns:a16="http://schemas.microsoft.com/office/drawing/2014/main" val="10004"/>
                  </a:ext>
                </a:extLst>
              </a:tr>
              <a:tr h="609575">
                <a:tc vMerge="1">
                  <a:txBody>
                    <a:bodyPr/>
                    <a:lstStyle/>
                    <a:p>
                      <a:endParaRPr lang="fr-FR"/>
                    </a:p>
                  </a:txBody>
                  <a:tcPr/>
                </a:tc>
                <a:tc>
                  <a:txBody>
                    <a:bodyPr/>
                    <a:lstStyle/>
                    <a:p>
                      <a:pPr marL="0" marR="0" lvl="0" indent="0" algn="l" rtl="0">
                        <a:lnSpc>
                          <a:spcPct val="100000"/>
                        </a:lnSpc>
                        <a:spcBef>
                          <a:spcPts val="0"/>
                        </a:spcBef>
                        <a:spcAft>
                          <a:spcPts val="0"/>
                        </a:spcAft>
                        <a:buNone/>
                      </a:pPr>
                      <a:r>
                        <a:rPr lang="fr-FR" sz="1000" u="none" strike="noStrike" cap="none">
                          <a:solidFill>
                            <a:schemeClr val="lt1"/>
                          </a:solidFill>
                        </a:rPr>
                        <a:t>Citation</a:t>
                      </a:r>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Clr>
                          <a:schemeClr val="lt1"/>
                        </a:buClr>
                        <a:buSzPts val="1000"/>
                        <a:buFont typeface="Arial"/>
                        <a:buNone/>
                      </a:pPr>
                      <a:r>
                        <a:rPr lang="fr-FR" sz="1000" u="none" strike="noStrike" cap="none">
                          <a:solidFill>
                            <a:schemeClr val="lt1"/>
                          </a:solidFill>
                        </a:rPr>
                        <a:t>Citation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solidFill>
                          <a:schemeClr val="lt1"/>
                        </a:solidFill>
                      </a:endParaRPr>
                    </a:p>
                  </a:txBody>
                  <a:tcPr marL="91450" marR="91450" marT="45725" marB="45725">
                    <a:solidFill>
                      <a:srgbClr val="323F4F"/>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323F4F"/>
                    </a:solidFill>
                  </a:tcPr>
                </a:tc>
                <a:extLst>
                  <a:ext uri="{0D108BD9-81ED-4DB2-BD59-A6C34878D82A}">
                    <a16:rowId xmlns:a16="http://schemas.microsoft.com/office/drawing/2014/main" val="10005"/>
                  </a:ext>
                </a:extLst>
              </a:tr>
              <a:tr h="397350">
                <a:tc rowSpan="2">
                  <a:txBody>
                    <a:bodyPr/>
                    <a:lstStyle/>
                    <a:p>
                      <a:pPr marL="0" marR="0" lvl="0" indent="0" algn="l" rtl="0">
                        <a:lnSpc>
                          <a:spcPct val="100000"/>
                        </a:lnSpc>
                        <a:spcBef>
                          <a:spcPts val="0"/>
                        </a:spcBef>
                        <a:spcAft>
                          <a:spcPts val="0"/>
                        </a:spcAft>
                        <a:buNone/>
                      </a:pPr>
                      <a:r>
                        <a:rPr lang="fr-FR" sz="1200" u="none" strike="noStrike" cap="none"/>
                        <a:t>S3</a:t>
                      </a:r>
                      <a:endParaRPr/>
                    </a:p>
                  </a:txBody>
                  <a:tcPr marL="91450" marR="91450" marT="45725" marB="45725">
                    <a:solidFill>
                      <a:schemeClr val="accent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r>
                        <a:rPr lang="fr-FR" sz="1000" u="none" strike="noStrike" cap="none"/>
                        <a:t>Etude de cas </a:t>
                      </a:r>
                      <a:endParaRPr/>
                    </a:p>
                  </a:txBody>
                  <a:tcPr marL="91450" marR="91450" marT="45725" marB="45725">
                    <a:solidFill>
                      <a:schemeClr val="accent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extLst>
                  <a:ext uri="{0D108BD9-81ED-4DB2-BD59-A6C34878D82A}">
                    <a16:rowId xmlns:a16="http://schemas.microsoft.com/office/drawing/2014/main" val="10006"/>
                  </a:ext>
                </a:extLst>
              </a:tr>
              <a:tr h="629050">
                <a:tc vMerge="1">
                  <a:txBody>
                    <a:bodyPr/>
                    <a:lstStyle/>
                    <a:p>
                      <a:endParaRPr lang="fr-FR"/>
                    </a:p>
                  </a:txBody>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r>
                        <a:rPr lang="fr-FR" sz="1000" u="none" strike="noStrike" cap="none"/>
                        <a:t>Avantages éducation financière </a:t>
                      </a:r>
                      <a:endParaRPr/>
                    </a:p>
                  </a:txBody>
                  <a:tcPr marL="91450" marR="91450" marT="45725" marB="45725">
                    <a:solidFill>
                      <a:schemeClr val="accent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Impacts éducation financière</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Conseils pratiques gestion financière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r>
                        <a:rPr lang="fr-FR" sz="1000" u="none" strike="noStrike" cap="none"/>
                        <a:t>Etude de cas</a:t>
                      </a:r>
                      <a:endParaRPr/>
                    </a:p>
                  </a:txBody>
                  <a:tcPr marL="91450" marR="91450" marT="45725" marB="45725">
                    <a:solidFill>
                      <a:schemeClr val="accent6"/>
                    </a:solidFill>
                  </a:tcPr>
                </a:tc>
                <a:tc>
                  <a:txBody>
                    <a:bodyPr/>
                    <a:lstStyle/>
                    <a:p>
                      <a:pPr marL="0" marR="0" lvl="0" indent="0" algn="l" rtl="0">
                        <a:lnSpc>
                          <a:spcPct val="100000"/>
                        </a:lnSpc>
                        <a:spcBef>
                          <a:spcPts val="0"/>
                        </a:spcBef>
                        <a:spcAft>
                          <a:spcPts val="0"/>
                        </a:spcAft>
                        <a:buNone/>
                      </a:pPr>
                      <a:r>
                        <a:rPr lang="fr-FR" sz="1000" u="none" strike="noStrike" cap="none"/>
                        <a:t>Publication Fun</a:t>
                      </a:r>
                      <a:endParaRPr/>
                    </a:p>
                  </a:txBody>
                  <a:tcPr marL="91450" marR="91450" marT="45725" marB="45725">
                    <a:solidFill>
                      <a:schemeClr val="accent6"/>
                    </a:solidFill>
                  </a:tcPr>
                </a:tc>
                <a:extLst>
                  <a:ext uri="{0D108BD9-81ED-4DB2-BD59-A6C34878D82A}">
                    <a16:rowId xmlns:a16="http://schemas.microsoft.com/office/drawing/2014/main" val="10007"/>
                  </a:ext>
                </a:extLst>
              </a:tr>
              <a:tr h="629050">
                <a:tc rowSpan="2">
                  <a:txBody>
                    <a:bodyPr/>
                    <a:lstStyle/>
                    <a:p>
                      <a:pPr marL="0" marR="0" lvl="0" indent="0" algn="l" rtl="0">
                        <a:lnSpc>
                          <a:spcPct val="100000"/>
                        </a:lnSpc>
                        <a:spcBef>
                          <a:spcPts val="0"/>
                        </a:spcBef>
                        <a:spcAft>
                          <a:spcPts val="0"/>
                        </a:spcAft>
                        <a:buNone/>
                      </a:pPr>
                      <a:r>
                        <a:rPr lang="fr-FR" sz="1200" u="none" strike="noStrike" cap="none"/>
                        <a:t>S4</a:t>
                      </a:r>
                      <a:endParaRPr/>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r>
                        <a:rPr lang="fr-FR" sz="1000" u="none" strike="noStrike" cap="none"/>
                        <a:t>Carrousel </a:t>
                      </a:r>
                      <a:endParaRPr/>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 </a:t>
                      </a:r>
                      <a:endParaRPr/>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Conseils pratiques gestion financière</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Citation </a:t>
                      </a:r>
                      <a:endParaRPr/>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91450" marR="91450" marT="45725" marB="45725">
                    <a:solidFill>
                      <a:srgbClr val="D8E2F3"/>
                    </a:solidFill>
                  </a:tcPr>
                </a:tc>
                <a:extLst>
                  <a:ext uri="{0D108BD9-81ED-4DB2-BD59-A6C34878D82A}">
                    <a16:rowId xmlns:a16="http://schemas.microsoft.com/office/drawing/2014/main" val="10008"/>
                  </a:ext>
                </a:extLst>
              </a:tr>
              <a:tr h="629050">
                <a:tc vMerge="1">
                  <a:txBody>
                    <a:bodyPr/>
                    <a:lstStyle/>
                    <a:p>
                      <a:endParaRPr lang="fr-FR"/>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Impacts éducation financière</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Clr>
                          <a:srgbClr val="FF0000"/>
                        </a:buClr>
                        <a:buSzPts val="1000"/>
                        <a:buFont typeface="Arial"/>
                        <a:buNone/>
                      </a:pPr>
                      <a:r>
                        <a:rPr lang="fr-FR" sz="1000" b="1" u="none" strike="noStrike" cap="none">
                          <a:solidFill>
                            <a:srgbClr val="FF0000"/>
                          </a:solidFill>
                        </a:rPr>
                        <a:t>PUBLICATION COMMERCIALE PERXONOMIZ</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r>
                        <a:rPr lang="fr-FR" sz="1000"/>
                        <a:t>Lexique financier</a:t>
                      </a:r>
                      <a:endParaRPr/>
                    </a:p>
                  </a:txBody>
                  <a:tcPr marL="91450" marR="91450" marT="45725" marB="45725">
                    <a:solidFill>
                      <a:srgbClr val="D8E2F3"/>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D8E2F3"/>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92"/>
        <p:cNvGrpSpPr/>
        <p:nvPr/>
      </p:nvGrpSpPr>
      <p:grpSpPr>
        <a:xfrm>
          <a:off x="0" y="0"/>
          <a:ext cx="0" cy="0"/>
          <a:chOff x="0" y="0"/>
          <a:chExt cx="0" cy="0"/>
        </a:xfrm>
      </p:grpSpPr>
      <p:sp>
        <p:nvSpPr>
          <p:cNvPr id="93" name="Google Shape;93;p15"/>
          <p:cNvSpPr txBox="1"/>
          <p:nvPr/>
        </p:nvSpPr>
        <p:spPr>
          <a:xfrm>
            <a:off x="642937" y="2705725"/>
            <a:ext cx="10906200" cy="14465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800"/>
              <a:buFont typeface="Arial"/>
              <a:buNone/>
            </a:pPr>
            <a:r>
              <a:rPr lang="fr-FR" sz="8800" b="1" i="0" u="none" strike="noStrike" cap="none">
                <a:solidFill>
                  <a:schemeClr val="accent2"/>
                </a:solidFill>
                <a:latin typeface="Calibri"/>
                <a:ea typeface="Calibri"/>
                <a:cs typeface="Calibri"/>
                <a:sym typeface="Calibri"/>
              </a:rPr>
              <a:t>Semaine 1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graphicFrame>
        <p:nvGraphicFramePr>
          <p:cNvPr id="98" name="Google Shape;98;p16"/>
          <p:cNvGraphicFramePr/>
          <p:nvPr/>
        </p:nvGraphicFramePr>
        <p:xfrm>
          <a:off x="652460" y="2933977"/>
          <a:ext cx="3000000" cy="3000000"/>
        </p:xfrm>
        <a:graphic>
          <a:graphicData uri="http://schemas.openxmlformats.org/drawingml/2006/table">
            <a:tbl>
              <a:tblPr firstRow="1" bandRow="1">
                <a:noFill/>
                <a:tableStyleId>{591F5351-85FD-4ACC-A941-63901DFA6E02}</a:tableStyleId>
              </a:tblPr>
              <a:tblGrid>
                <a:gridCol w="1347425">
                  <a:extLst>
                    <a:ext uri="{9D8B030D-6E8A-4147-A177-3AD203B41FA5}">
                      <a16:colId xmlns:a16="http://schemas.microsoft.com/office/drawing/2014/main" val="20000"/>
                    </a:ext>
                  </a:extLst>
                </a:gridCol>
                <a:gridCol w="1362800">
                  <a:extLst>
                    <a:ext uri="{9D8B030D-6E8A-4147-A177-3AD203B41FA5}">
                      <a16:colId xmlns:a16="http://schemas.microsoft.com/office/drawing/2014/main" val="20001"/>
                    </a:ext>
                  </a:extLst>
                </a:gridCol>
                <a:gridCol w="1362800">
                  <a:extLst>
                    <a:ext uri="{9D8B030D-6E8A-4147-A177-3AD203B41FA5}">
                      <a16:colId xmlns:a16="http://schemas.microsoft.com/office/drawing/2014/main" val="20002"/>
                    </a:ext>
                  </a:extLst>
                </a:gridCol>
                <a:gridCol w="1362800">
                  <a:extLst>
                    <a:ext uri="{9D8B030D-6E8A-4147-A177-3AD203B41FA5}">
                      <a16:colId xmlns:a16="http://schemas.microsoft.com/office/drawing/2014/main" val="20003"/>
                    </a:ext>
                  </a:extLst>
                </a:gridCol>
                <a:gridCol w="1362800">
                  <a:extLst>
                    <a:ext uri="{9D8B030D-6E8A-4147-A177-3AD203B41FA5}">
                      <a16:colId xmlns:a16="http://schemas.microsoft.com/office/drawing/2014/main" val="20004"/>
                    </a:ext>
                  </a:extLst>
                </a:gridCol>
                <a:gridCol w="1362800">
                  <a:extLst>
                    <a:ext uri="{9D8B030D-6E8A-4147-A177-3AD203B41FA5}">
                      <a16:colId xmlns:a16="http://schemas.microsoft.com/office/drawing/2014/main" val="20005"/>
                    </a:ext>
                  </a:extLst>
                </a:gridCol>
                <a:gridCol w="1362800">
                  <a:extLst>
                    <a:ext uri="{9D8B030D-6E8A-4147-A177-3AD203B41FA5}">
                      <a16:colId xmlns:a16="http://schemas.microsoft.com/office/drawing/2014/main" val="20006"/>
                    </a:ext>
                  </a:extLst>
                </a:gridCol>
                <a:gridCol w="1362800">
                  <a:extLst>
                    <a:ext uri="{9D8B030D-6E8A-4147-A177-3AD203B41FA5}">
                      <a16:colId xmlns:a16="http://schemas.microsoft.com/office/drawing/2014/main" val="20007"/>
                    </a:ext>
                  </a:extLst>
                </a:gridCol>
              </a:tblGrid>
              <a:tr h="361000">
                <a:tc rowSpan="2">
                  <a:txBody>
                    <a:bodyPr/>
                    <a:lstStyle/>
                    <a:p>
                      <a:pPr marL="0" marR="0" lvl="0" indent="0" algn="l" rtl="0">
                        <a:lnSpc>
                          <a:spcPct val="100000"/>
                        </a:lnSpc>
                        <a:spcBef>
                          <a:spcPts val="0"/>
                        </a:spcBef>
                        <a:spcAft>
                          <a:spcPts val="0"/>
                        </a:spcAft>
                        <a:buNone/>
                      </a:pPr>
                      <a:r>
                        <a:rPr lang="fr-FR" sz="1200" u="none" strike="noStrike" cap="none">
                          <a:solidFill>
                            <a:schemeClr val="dk1"/>
                          </a:solidFill>
                        </a:rPr>
                        <a:t>S1</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b="0" u="none" strike="noStrike" cap="none">
                          <a:solidFill>
                            <a:schemeClr val="dk1"/>
                          </a:solidFill>
                        </a:rPr>
                        <a:t>Citation </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b="0" u="none" strike="noStrike" cap="none">
                        <a:solidFill>
                          <a:schemeClr val="dk1"/>
                        </a:solidFill>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b="0" u="none" strike="noStrike" cap="none">
                          <a:solidFill>
                            <a:schemeClr val="dk1"/>
                          </a:solidFill>
                        </a:rPr>
                        <a:t>Citation</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b="0" u="none" strike="noStrike" cap="none">
                        <a:solidFill>
                          <a:schemeClr val="dk1"/>
                        </a:solidFill>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b="0" u="none" strike="noStrike" cap="none">
                          <a:solidFill>
                            <a:schemeClr val="dk1"/>
                          </a:solidFill>
                        </a:rPr>
                        <a:t>Citation </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extLst>
                  <a:ext uri="{0D108BD9-81ED-4DB2-BD59-A6C34878D82A}">
                    <a16:rowId xmlns:a16="http://schemas.microsoft.com/office/drawing/2014/main" val="10000"/>
                  </a:ext>
                </a:extLst>
              </a:tr>
              <a:tr h="629050">
                <a:tc vMerge="1">
                  <a:txBody>
                    <a:bodyPr/>
                    <a:lstStyle/>
                    <a:p>
                      <a:endParaRPr lang="fr-FR"/>
                    </a:p>
                  </a:txBody>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fr-FR" sz="1000" u="none" strike="noStrike" cap="none"/>
                        <a:t>Conseils pratiques gestion financière </a:t>
                      </a:r>
                      <a:endParaRPr/>
                    </a:p>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b="1" u="none" strike="noStrike" cap="none">
                          <a:solidFill>
                            <a:srgbClr val="FF0000"/>
                          </a:solidFill>
                        </a:rPr>
                        <a:t>PUBLICATION COMMERCIALE PERXONOMIZ</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Avantages éducation financière</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endParaRPr sz="1000" u="none" strike="noStrike" cap="none"/>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Etude de cas</a:t>
                      </a:r>
                      <a:endParaRPr/>
                    </a:p>
                  </a:txBody>
                  <a:tcPr marL="91450" marR="91450" marT="45725" marB="45725">
                    <a:solidFill>
                      <a:srgbClr val="FFD966"/>
                    </a:solidFill>
                  </a:tcPr>
                </a:tc>
                <a:tc>
                  <a:txBody>
                    <a:bodyPr/>
                    <a:lstStyle/>
                    <a:p>
                      <a:pPr marL="0" marR="0" lvl="0" indent="0" algn="l" rtl="0">
                        <a:lnSpc>
                          <a:spcPct val="100000"/>
                        </a:lnSpc>
                        <a:spcBef>
                          <a:spcPts val="0"/>
                        </a:spcBef>
                        <a:spcAft>
                          <a:spcPts val="0"/>
                        </a:spcAft>
                        <a:buNone/>
                      </a:pPr>
                      <a:r>
                        <a:rPr lang="fr-FR" sz="1000" u="none" strike="noStrike" cap="none"/>
                        <a:t>Publication Fun</a:t>
                      </a:r>
                      <a:endParaRPr/>
                    </a:p>
                  </a:txBody>
                  <a:tcPr marL="91450" marR="91450" marT="45725" marB="45725">
                    <a:solidFill>
                      <a:srgbClr val="FFD96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7"/>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Lundi 08/07/24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Citation</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11h00</a:t>
            </a:r>
            <a:endParaRPr sz="1800" b="0" i="0" u="none" strike="noStrike" cap="none">
              <a:solidFill>
                <a:srgbClr val="000000"/>
              </a:solidFill>
              <a:latin typeface="Montserrat"/>
              <a:ea typeface="Montserrat"/>
              <a:cs typeface="Montserrat"/>
              <a:sym typeface="Montserrat"/>
            </a:endParaRPr>
          </a:p>
        </p:txBody>
      </p:sp>
      <p:sp>
        <p:nvSpPr>
          <p:cNvPr id="104" name="Google Shape;104;p17"/>
          <p:cNvSpPr txBox="1"/>
          <p:nvPr/>
        </p:nvSpPr>
        <p:spPr>
          <a:xfrm>
            <a:off x="895350" y="1803750"/>
            <a:ext cx="6948000" cy="69588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rgbClr val="000000"/>
                </a:solidFill>
                <a:latin typeface="Montserrat"/>
                <a:ea typeface="Montserrat"/>
                <a:cs typeface="Montserrat"/>
                <a:sym typeface="Montserrat"/>
              </a:rPr>
              <a:t>Texte de publication :</a:t>
            </a:r>
            <a:endParaRPr/>
          </a:p>
          <a:p>
            <a:pPr marL="0" marR="0" lvl="0" indent="0" algn="l" rtl="0">
              <a:lnSpc>
                <a:spcPct val="100000"/>
              </a:lnSpc>
              <a:spcBef>
                <a:spcPts val="0"/>
              </a:spcBef>
              <a:spcAft>
                <a:spcPts val="0"/>
              </a:spcAft>
              <a:buClr>
                <a:srgbClr val="000000"/>
              </a:buClr>
              <a:buSzPts val="1300"/>
              <a:buFont typeface="Arial"/>
              <a:buNone/>
            </a:pPr>
            <a:endParaRPr sz="13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200"/>
              <a:buFont typeface="Arial"/>
              <a:buNone/>
            </a:pPr>
            <a:r>
              <a:rPr lang="fr-FR" sz="1300" b="1" i="0" u="none" strike="noStrike" cap="none">
                <a:solidFill>
                  <a:schemeClr val="dk1"/>
                </a:solidFill>
                <a:latin typeface="Montserrat"/>
                <a:ea typeface="Montserrat"/>
                <a:cs typeface="Montserrat"/>
                <a:sym typeface="Montserrat"/>
              </a:rPr>
              <a:t>Pensée Finance 00</a:t>
            </a:r>
            <a:r>
              <a:rPr lang="fr-FR" sz="1300" b="1">
                <a:solidFill>
                  <a:schemeClr val="dk1"/>
                </a:solidFill>
                <a:latin typeface="Montserrat"/>
                <a:ea typeface="Montserrat"/>
                <a:cs typeface="Montserrat"/>
                <a:sym typeface="Montserrat"/>
              </a:rPr>
              <a:t>7</a:t>
            </a:r>
            <a:endParaRPr sz="1500"/>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t>
            </a:r>
            <a:r>
              <a:rPr lang="fr-FR" sz="900" b="1">
                <a:solidFill>
                  <a:schemeClr val="dk1"/>
                </a:solidFill>
                <a:latin typeface="Montserrat"/>
                <a:ea typeface="Montserrat"/>
                <a:cs typeface="Montserrat"/>
                <a:sym typeface="Montserrat"/>
              </a:rPr>
              <a:t>Celui qui épargna trouva le lendemain quand il se leva" - Proverbe Breton</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En ce début de semaine, si vous lisez cette publication jusqu’à la fin, votre perception de la réussite financière, et plus précisément de l'épargne, pourrait bien être bouleversée !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La définition la plus courante de l’épargne, c’est de dépenser moins que ce que l'on gagne. Mais en réalité, c’est une notion bien plus complexe et cruciale dans la réussite financière. Ceux qui ont reçu une éducation financière ou compris les mécanismes de l'accumulation de richesse s’accordent à dire : L’épargne, c’est la richesse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Comment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Revenons à l’origine même du mot. Épargne vient du verbe épargner, issu de l’ancien français espargnier (ou esparnier), signifiant "économiser" ou "ménager". Ce terme dérive du bas latin sparniare, lui-même tiré de l’ancien germanique sparen, signifiant "se retenir" ou "éviter"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Ainsi, lorsque le proverbe breton dit "Celui qui épargne", cela signifie aussi "celui qui a mis de côté trouvera quelque chose le lendemain" 🌟. Mais qu'a-t-il mis de côté ?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Dans le domaine financier, il a mis de côté de l’argent pour sécuriser son avenir. Il a su ménager ce qu'il possède aujourd’hui, l’utiliser avec retenue, et ainsi constituer une réserve pour demain.</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Quel argent épargner ?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L’épargne, c’est la part de vos revenus qui n’est pas consommée. Elle reflète la prévoyance, car elle vous protège des imprévus et des aléas futurs. En prenant l’habitude d’épargner, vous vous préservez des situations difficiles.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Pour qu’il y ait épargne, il faut des revenus, et pour qu’il y ait des revenus, il est nécessaire d'épargner, car l’épargne génère des intérêts 📈. Ce n’est donc pas seulement l’acte d’épargner qui doit vous motiver, mais bien la rémunération qu’elle vous offre. Autrement dit, l’épargne doit vous faire gagner de l’argent et pas le contraire. C’est aussi simple que ça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Il est essentiel que nous comprenions tous comment fonctionne l’accumulation de richesse afin de briser les chaînes de la pauvreté et de l'ignorance des principes financiers 🧠. Imaginez-vous demain, prêt à saisir toutes les opportunités qui se présenteront. Ce pouvoir est entre vos mains dès aujourd’hui 🙌.</a:t>
            </a:r>
            <a:endParaRPr sz="9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Et vous, quelle est la prochaine étape de votre parcours d’épargne ? Partagez vos astuces et inspirons-nous mutuellement ! 👇💡</a:t>
            </a:r>
            <a:endParaRPr sz="900">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200"/>
              <a:buFont typeface="Arial"/>
              <a:buNone/>
            </a:pPr>
            <a:endParaRPr sz="10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100"/>
              <a:buFont typeface="Arial"/>
              <a:buNone/>
            </a:pPr>
            <a:r>
              <a:rPr lang="fr-FR" sz="900" b="1" i="0" u="none" strike="noStrike" cap="none">
                <a:solidFill>
                  <a:srgbClr val="000000"/>
                </a:solidFill>
                <a:latin typeface="Montserrat"/>
                <a:ea typeface="Montserrat"/>
                <a:cs typeface="Montserrat"/>
                <a:sym typeface="Montserrat"/>
              </a:rPr>
              <a:t>#FinancePerxo #EducationFinanciere #Argent #Mindset #Entrepreneur</a:t>
            </a:r>
            <a:endParaRPr sz="1200"/>
          </a:p>
        </p:txBody>
      </p:sp>
      <p:sp>
        <p:nvSpPr>
          <p:cNvPr id="105" name="Google Shape;105;p17"/>
          <p:cNvSpPr/>
          <p:nvPr/>
        </p:nvSpPr>
        <p:spPr>
          <a:xfrm>
            <a:off x="8086090" y="2128860"/>
            <a:ext cx="3210560" cy="2794000"/>
          </a:xfrm>
          <a:prstGeom prst="rect">
            <a:avLst/>
          </a:prstGeom>
          <a:solidFill>
            <a:srgbClr val="4472C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15000"/>
              </a:lnSpc>
              <a:spcBef>
                <a:spcPts val="1200"/>
              </a:spcBef>
              <a:spcAft>
                <a:spcPts val="0"/>
              </a:spcAft>
              <a:buClr>
                <a:schemeClr val="dk1"/>
              </a:buClr>
              <a:buSzPts val="1100"/>
              <a:buFont typeface="Arial"/>
              <a:buNone/>
            </a:pPr>
            <a:r>
              <a:rPr lang="fr-FR" sz="1100">
                <a:solidFill>
                  <a:schemeClr val="lt1"/>
                </a:solidFill>
                <a:latin typeface="Montserrat"/>
                <a:ea typeface="Montserrat"/>
                <a:cs typeface="Montserrat"/>
                <a:sym typeface="Montserrat"/>
              </a:rPr>
              <a:t>‘’ Celui qui épargna trouva le lendemain quand il se leva. ’’ Proverbre Breton </a:t>
            </a:r>
            <a:endParaRPr sz="1400" i="0" u="none" strike="noStrike" cap="none">
              <a:solidFill>
                <a:schemeClr val="l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p:nvPr/>
        </p:nvSpPr>
        <p:spPr>
          <a:xfrm>
            <a:off x="895350" y="642461"/>
            <a:ext cx="5913000" cy="8772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700" b="1" i="0" u="none" strike="noStrike" cap="none">
                <a:solidFill>
                  <a:srgbClr val="000000"/>
                </a:solidFill>
                <a:latin typeface="Montserrat"/>
                <a:ea typeface="Montserrat"/>
                <a:cs typeface="Montserrat"/>
                <a:sym typeface="Montserrat"/>
              </a:rPr>
              <a:t>Date : </a:t>
            </a:r>
            <a:r>
              <a:rPr lang="fr-FR" sz="1700" i="0" u="none" strike="noStrike" cap="none">
                <a:solidFill>
                  <a:srgbClr val="000000"/>
                </a:solidFill>
                <a:latin typeface="Montserrat"/>
                <a:ea typeface="Montserrat"/>
                <a:cs typeface="Montserrat"/>
                <a:sym typeface="Montserrat"/>
              </a:rPr>
              <a:t>Mardi 09/07/24</a:t>
            </a:r>
            <a:endParaRPr sz="170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700" b="1" i="0" u="none" strike="noStrike" cap="none">
                <a:solidFill>
                  <a:srgbClr val="000000"/>
                </a:solidFill>
                <a:latin typeface="Montserrat"/>
                <a:ea typeface="Montserrat"/>
                <a:cs typeface="Montserrat"/>
                <a:sym typeface="Montserrat"/>
              </a:rPr>
              <a:t>Rubrique : </a:t>
            </a:r>
            <a:r>
              <a:rPr lang="fr-FR" sz="1700" i="0" u="none" strike="noStrike" cap="none">
                <a:solidFill>
                  <a:srgbClr val="000000"/>
                </a:solidFill>
                <a:latin typeface="Montserrat"/>
                <a:ea typeface="Montserrat"/>
                <a:cs typeface="Montserrat"/>
                <a:sym typeface="Montserrat"/>
              </a:rPr>
              <a:t>Conseils pratiques gestion financière </a:t>
            </a:r>
            <a:endParaRPr sz="170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800"/>
              <a:buFont typeface="Arial"/>
              <a:buNone/>
            </a:pPr>
            <a:r>
              <a:rPr lang="fr-FR" sz="1700" b="1" i="0" u="none" strike="noStrike" cap="none">
                <a:solidFill>
                  <a:srgbClr val="000000"/>
                </a:solidFill>
                <a:latin typeface="Montserrat"/>
                <a:ea typeface="Montserrat"/>
                <a:cs typeface="Montserrat"/>
                <a:sym typeface="Montserrat"/>
              </a:rPr>
              <a:t>Heure de Publication : </a:t>
            </a:r>
            <a:r>
              <a:rPr lang="fr-FR" sz="1700" i="0" u="none" strike="noStrike" cap="none">
                <a:solidFill>
                  <a:srgbClr val="000000"/>
                </a:solidFill>
                <a:latin typeface="Montserrat"/>
                <a:ea typeface="Montserrat"/>
                <a:cs typeface="Montserrat"/>
                <a:sym typeface="Montserrat"/>
              </a:rPr>
              <a:t>13h00</a:t>
            </a:r>
            <a:endParaRPr sz="1700" i="0" u="none" strike="noStrike" cap="none">
              <a:solidFill>
                <a:srgbClr val="000000"/>
              </a:solidFill>
              <a:latin typeface="Montserrat"/>
              <a:ea typeface="Montserrat"/>
              <a:cs typeface="Montserrat"/>
              <a:sym typeface="Montserrat"/>
            </a:endParaRPr>
          </a:p>
        </p:txBody>
      </p:sp>
      <p:sp>
        <p:nvSpPr>
          <p:cNvPr id="111" name="Google Shape;111;p18"/>
          <p:cNvSpPr txBox="1"/>
          <p:nvPr/>
        </p:nvSpPr>
        <p:spPr>
          <a:xfrm>
            <a:off x="895350" y="2074075"/>
            <a:ext cx="5399700" cy="43323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000" b="1" i="0" u="none" strike="noStrike" cap="none">
                <a:solidFill>
                  <a:srgbClr val="000000"/>
                </a:solidFill>
                <a:latin typeface="Montserrat"/>
                <a:ea typeface="Montserrat"/>
                <a:cs typeface="Montserrat"/>
                <a:sym typeface="Montserrat"/>
              </a:rPr>
              <a:t>Texte de publication </a:t>
            </a:r>
            <a:r>
              <a:rPr lang="fr-FR" sz="1000" i="0" u="none" strike="noStrike" cap="none">
                <a:solidFill>
                  <a:srgbClr val="000000"/>
                </a:solidFill>
                <a:latin typeface="Montserrat"/>
                <a:ea typeface="Montserrat"/>
                <a:cs typeface="Montserrat"/>
                <a:sym typeface="Montserrat"/>
              </a:rPr>
              <a:t>:</a:t>
            </a:r>
            <a:endParaRPr sz="1000" i="0" u="none" strike="noStrike" cap="none">
              <a:solidFill>
                <a:srgbClr val="000000"/>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Il est temps de PROFITER de son argent !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Nous sommes en 2024, et si quelqu'un vous dit encore que l'argent ne fait pas le bonheur, fuyez-le ! Il est probablement pauvre... d’esprit.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L'argent contribue au bonheur, mais ce que vous ignorez, c'est COMMENT.</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Ici, sur #FinancePerxo, notre mission est de vous le révéler à travers nos publications.</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SzPts val="1100"/>
              <a:buNone/>
            </a:pPr>
            <a:r>
              <a:rPr lang="fr-FR" sz="1100">
                <a:solidFill>
                  <a:schemeClr val="dk1"/>
                </a:solidFill>
                <a:latin typeface="Montserrat"/>
                <a:ea typeface="Montserrat"/>
                <a:cs typeface="Montserrat"/>
                <a:sym typeface="Montserrat"/>
              </a:rPr>
              <a:t>Notre carrousel du jour vous dévoile les 4 secrets de l’argent.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Dépenser de l'argent n'est pas une mauvaise chose. Ce qui est problématique, c'est de dépenser ce qui ne devrait pas l'être.</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Pour mieux comprendre et changer votre relation avec l'argent, rejoignez-nous dans ce carrousel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 À la fin de ce contenu,. vous ferez de l'argent un élément central de votre bien-être et de votre bonheur.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1200"/>
              </a:spcAft>
              <a:buSzPts val="1100"/>
              <a:buNone/>
            </a:pPr>
            <a:r>
              <a:rPr lang="fr-FR" sz="1100">
                <a:solidFill>
                  <a:schemeClr val="dk1"/>
                </a:solidFill>
                <a:latin typeface="Montserrat"/>
                <a:ea typeface="Montserrat"/>
                <a:cs typeface="Montserrat"/>
                <a:sym typeface="Montserrat"/>
              </a:rPr>
              <a:t>#Finance #Education #Prospérité #Argent #Épargne #Richesse</a:t>
            </a:r>
            <a:endParaRPr sz="1000">
              <a:solidFill>
                <a:schemeClr val="dk1"/>
              </a:solidFill>
              <a:latin typeface="Montserrat"/>
              <a:ea typeface="Montserrat"/>
              <a:cs typeface="Montserrat"/>
              <a:sym typeface="Montserrat"/>
            </a:endParaRPr>
          </a:p>
        </p:txBody>
      </p:sp>
      <p:sp>
        <p:nvSpPr>
          <p:cNvPr id="112" name="Google Shape;112;p18"/>
          <p:cNvSpPr/>
          <p:nvPr/>
        </p:nvSpPr>
        <p:spPr>
          <a:xfrm>
            <a:off x="7114175" y="699575"/>
            <a:ext cx="5774100" cy="6661200"/>
          </a:xfrm>
          <a:prstGeom prst="rect">
            <a:avLst/>
          </a:prstGeom>
          <a:solidFill>
            <a:srgbClr val="4472C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Titre du carrousel : Les 4 secrets de l’argent</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Slide 1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La règle des 50/30/20 tu n’oublieras jamais</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Beaucoup pensent que dépenser de l'argent est mauvais. Pourtant, la clé du bonheur financier réside dans une bonne gestion. Dépenser sans culpabilité : c'est possible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Slide 2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L’argent est rancunier</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Bien utilisé, l’argent améliore la qualité de vie. Mais lorsqu'il est gaspillé, il commence à disparaître. "Profite judicieusement de moi, je te serai fidèle."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Slide 3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Ma jalousie est sans limite</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Vous ne pouvez pas chercher la liberté financière tout en menant une vie de fête et de dépenses excessives. Mettez l’argent en premier, tout le reste suivra.</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Slide 4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Je suis fait pour fructifier</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L'argent est fait pour se multiplier. Investissez-le pour augmenter votre patrimoine et garantir votre bonheur et bien-être.</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Slide 5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Respecte-moi</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Bien géré, l'argent devient un levier pour accéder à la sérénité. Faites-en votre allié pour améliorer votre bien-être. </a:t>
            </a:r>
            <a:endParaRPr sz="1000">
              <a:solidFill>
                <a:schemeClr val="lt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endParaRPr sz="900">
              <a:solidFill>
                <a:schemeClr val="lt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Mercredi 10/07/24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Citation</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11h00</a:t>
            </a:r>
            <a:endParaRPr sz="1800" b="0" i="0" u="none" strike="noStrike" cap="none">
              <a:solidFill>
                <a:srgbClr val="000000"/>
              </a:solidFill>
              <a:latin typeface="Montserrat"/>
              <a:ea typeface="Montserrat"/>
              <a:cs typeface="Montserrat"/>
              <a:sym typeface="Montserrat"/>
            </a:endParaRPr>
          </a:p>
        </p:txBody>
      </p:sp>
      <p:sp>
        <p:nvSpPr>
          <p:cNvPr id="118" name="Google Shape;118;p19"/>
          <p:cNvSpPr txBox="1"/>
          <p:nvPr/>
        </p:nvSpPr>
        <p:spPr>
          <a:xfrm>
            <a:off x="895350" y="2190750"/>
            <a:ext cx="5942100" cy="36303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fr-FR" sz="1100" b="1" i="0" u="none" strike="noStrike" cap="none">
                <a:solidFill>
                  <a:srgbClr val="000000"/>
                </a:solidFill>
                <a:latin typeface="Montserrat"/>
                <a:ea typeface="Montserrat"/>
                <a:cs typeface="Montserrat"/>
                <a:sym typeface="Montserrat"/>
              </a:rPr>
              <a:t>Texte de publication :</a:t>
            </a:r>
            <a:endParaRPr sz="11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1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100" b="1" i="0" u="none" strike="noStrike" cap="none">
                <a:solidFill>
                  <a:schemeClr val="dk1"/>
                </a:solidFill>
                <a:latin typeface="Montserrat"/>
                <a:ea typeface="Montserrat"/>
                <a:cs typeface="Montserrat"/>
                <a:sym typeface="Montserrat"/>
              </a:rPr>
              <a:t>Pensée Finance 00</a:t>
            </a:r>
            <a:r>
              <a:rPr lang="fr-FR" sz="1100" b="1">
                <a:solidFill>
                  <a:schemeClr val="dk1"/>
                </a:solidFill>
                <a:latin typeface="Montserrat"/>
                <a:ea typeface="Montserrat"/>
                <a:cs typeface="Montserrat"/>
                <a:sym typeface="Montserrat"/>
              </a:rPr>
              <a:t>8</a:t>
            </a:r>
            <a:endParaRPr sz="1100">
              <a:latin typeface="Montserrat"/>
              <a:ea typeface="Montserrat"/>
              <a:cs typeface="Montserrat"/>
              <a:sym typeface="Montserrat"/>
            </a:endParaRPr>
          </a:p>
          <a:p>
            <a:pPr marL="0" marR="0" lvl="0" indent="0" algn="l" rtl="0">
              <a:lnSpc>
                <a:spcPct val="100000"/>
              </a:lnSpc>
              <a:spcBef>
                <a:spcPts val="0"/>
              </a:spcBef>
              <a:spcAft>
                <a:spcPts val="0"/>
              </a:spcAft>
              <a:buNone/>
            </a:pPr>
            <a:endParaRPr sz="1100" i="0" u="none" strike="noStrike" cap="none">
              <a:solidFill>
                <a:srgbClr val="000000"/>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b="1">
                <a:solidFill>
                  <a:schemeClr val="dk1"/>
                </a:solidFill>
                <a:latin typeface="Montserrat"/>
                <a:ea typeface="Montserrat"/>
                <a:cs typeface="Montserrat"/>
                <a:sym typeface="Montserrat"/>
              </a:rPr>
              <a:t>"L'argent s'écarte de ceux qui le recherche seulement par besoin</a:t>
            </a:r>
            <a:r>
              <a:rPr lang="fr-FR" sz="1100">
                <a:solidFill>
                  <a:schemeClr val="dk1"/>
                </a:solidFill>
                <a:latin typeface="Montserrat"/>
                <a:ea typeface="Montserrat"/>
                <a:cs typeface="Montserrat"/>
                <a:sym typeface="Montserrat"/>
              </a:rPr>
              <a:t>.</a:t>
            </a:r>
            <a:r>
              <a:rPr lang="fr-FR" sz="1100" b="1">
                <a:solidFill>
                  <a:schemeClr val="dk1"/>
                </a:solidFill>
                <a:latin typeface="Montserrat"/>
                <a:ea typeface="Montserrat"/>
                <a:cs typeface="Montserrat"/>
                <a:sym typeface="Montserrat"/>
              </a:rPr>
              <a:t>" 😅💸</a:t>
            </a:r>
            <a:endParaRPr sz="11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Tu te demandes pourquoi l’argent te glisse entre les doigts à chaque fois que tu sembles l’attraper ? Peut-être que le problème ne réside pas dans ton envie, mais dans ta manière de l’aborder. L’argent ne vient pas seulement à ceux qui en ont besoin, mais à ceux qui savent le maîtriser, l’investir, et le faire croître.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Apprendre à gérer son argent, c’est lui donner la possibilité de travailler pour toi, pas contre toi.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b="1">
                <a:solidFill>
                  <a:schemeClr val="dk1"/>
                </a:solidFill>
                <a:latin typeface="Montserrat"/>
                <a:ea typeface="Montserrat"/>
                <a:cs typeface="Montserrat"/>
                <a:sym typeface="Montserrat"/>
              </a:rPr>
              <a:t>Et toi, quelle est ta meilleure astuce pour mieux gérer tes finances ? Partage-la en commentaire !</a:t>
            </a:r>
            <a:endParaRPr sz="1100" b="1">
              <a:solidFill>
                <a:schemeClr val="dk1"/>
              </a:solidFill>
              <a:latin typeface="Montserrat"/>
              <a:ea typeface="Montserrat"/>
              <a:cs typeface="Montserrat"/>
              <a:sym typeface="Montserrat"/>
            </a:endParaRPr>
          </a:p>
          <a:p>
            <a:pPr marL="0" marR="0" lvl="0" indent="0" algn="l" rtl="0">
              <a:lnSpc>
                <a:spcPct val="100000"/>
              </a:lnSpc>
              <a:spcBef>
                <a:spcPts val="1200"/>
              </a:spcBef>
              <a:spcAft>
                <a:spcPts val="0"/>
              </a:spcAft>
              <a:buNone/>
            </a:pPr>
            <a:endParaRPr sz="11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100" b="1" i="0" u="none" strike="noStrike" cap="none">
                <a:solidFill>
                  <a:srgbClr val="000000"/>
                </a:solidFill>
                <a:latin typeface="Montserrat"/>
                <a:ea typeface="Montserrat"/>
                <a:cs typeface="Montserrat"/>
                <a:sym typeface="Montserrat"/>
              </a:rPr>
              <a:t>#Finance #Education #Prosperite #Argent #Epargne #Richesse</a:t>
            </a:r>
            <a:endParaRPr sz="1100">
              <a:latin typeface="Montserrat"/>
              <a:ea typeface="Montserrat"/>
              <a:cs typeface="Montserrat"/>
              <a:sym typeface="Montserrat"/>
            </a:endParaRPr>
          </a:p>
        </p:txBody>
      </p:sp>
      <p:sp>
        <p:nvSpPr>
          <p:cNvPr id="119" name="Google Shape;119;p19"/>
          <p:cNvSpPr/>
          <p:nvPr/>
        </p:nvSpPr>
        <p:spPr>
          <a:xfrm>
            <a:off x="7711440" y="2377440"/>
            <a:ext cx="3210560" cy="2794000"/>
          </a:xfrm>
          <a:prstGeom prst="rect">
            <a:avLst/>
          </a:prstGeom>
          <a:solidFill>
            <a:srgbClr val="4472C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0" name="Google Shape;120;p19"/>
          <p:cNvSpPr txBox="1"/>
          <p:nvPr/>
        </p:nvSpPr>
        <p:spPr>
          <a:xfrm>
            <a:off x="8026400" y="3405108"/>
            <a:ext cx="2621400" cy="954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400" b="0" i="0" u="none" strike="noStrike" cap="none">
                <a:solidFill>
                  <a:schemeClr val="lt1"/>
                </a:solidFill>
                <a:latin typeface="Montserrat"/>
                <a:ea typeface="Montserrat"/>
                <a:cs typeface="Montserrat"/>
                <a:sym typeface="Montserrat"/>
              </a:rPr>
              <a:t>« </a:t>
            </a:r>
            <a:r>
              <a:rPr lang="fr-FR">
                <a:solidFill>
                  <a:schemeClr val="lt1"/>
                </a:solidFill>
                <a:latin typeface="Montserrat"/>
                <a:ea typeface="Montserrat"/>
                <a:cs typeface="Montserrat"/>
                <a:sym typeface="Montserrat"/>
              </a:rPr>
              <a:t>L'argent s'écarte de ceux qui le recherche seulement par besoin.</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400" b="0" i="0" u="none" strike="noStrike" cap="none">
                <a:solidFill>
                  <a:schemeClr val="lt1"/>
                </a:solidFill>
                <a:latin typeface="Montserrat"/>
                <a:ea typeface="Montserrat"/>
                <a:cs typeface="Montserrat"/>
                <a:sym typeface="Montserrat"/>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p:nvPr/>
        </p:nvSpPr>
        <p:spPr>
          <a:xfrm>
            <a:off x="895350" y="642461"/>
            <a:ext cx="6691454" cy="923289"/>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Mercredi 10/07/24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chemeClr val="dk1"/>
                </a:solidFill>
                <a:latin typeface="Montserrat"/>
                <a:ea typeface="Montserrat"/>
                <a:cs typeface="Montserrat"/>
                <a:sym typeface="Montserrat"/>
              </a:rPr>
              <a:t>PUBLICATION COMMERCIALE PERXONOMIZ</a:t>
            </a:r>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11h00</a:t>
            </a:r>
            <a:endParaRPr sz="1800" b="0" i="0" u="none" strike="noStrike" cap="none">
              <a:solidFill>
                <a:srgbClr val="000000"/>
              </a:solidFill>
              <a:latin typeface="Montserrat"/>
              <a:ea typeface="Montserrat"/>
              <a:cs typeface="Montserrat"/>
              <a:sym typeface="Montserrat"/>
            </a:endParaRPr>
          </a:p>
        </p:txBody>
      </p:sp>
      <p:sp>
        <p:nvSpPr>
          <p:cNvPr id="126" name="Google Shape;126;p20"/>
          <p:cNvSpPr txBox="1"/>
          <p:nvPr/>
        </p:nvSpPr>
        <p:spPr>
          <a:xfrm>
            <a:off x="895350" y="2190750"/>
            <a:ext cx="5399700" cy="2615100"/>
          </a:xfrm>
          <a:prstGeom prst="rect">
            <a:avLst/>
          </a:prstGeom>
          <a:solidFill>
            <a:schemeClr val="accent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rgbClr val="000000"/>
                </a:solidFill>
                <a:latin typeface="Montserrat"/>
                <a:ea typeface="Montserrat"/>
                <a:cs typeface="Montserrat"/>
                <a:sym typeface="Montserrat"/>
              </a:rPr>
              <a:t>Texte de publication :</a:t>
            </a:r>
            <a:endParaRPr>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Vous</a:t>
            </a:r>
            <a:r>
              <a:rPr lang="fr-FR" sz="1100" b="1">
                <a:solidFill>
                  <a:schemeClr val="dk1"/>
                </a:solidFill>
                <a:latin typeface="Montserrat"/>
                <a:ea typeface="Montserrat"/>
                <a:cs typeface="Montserrat"/>
                <a:sym typeface="Montserrat"/>
              </a:rPr>
              <a:t> </a:t>
            </a:r>
            <a:r>
              <a:rPr lang="fr-FR" sz="1100">
                <a:solidFill>
                  <a:schemeClr val="dk1"/>
                </a:solidFill>
                <a:latin typeface="Montserrat"/>
                <a:ea typeface="Montserrat"/>
                <a:cs typeface="Montserrat"/>
                <a:sym typeface="Montserrat"/>
              </a:rPr>
              <a:t>pouvez  enfin changer cette dynamique.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Apprenez à maîtriser vos finances, en épargnant intelligemment, et  transformez vos objectifs financiers en réalité.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b="1">
                <a:solidFill>
                  <a:schemeClr val="dk1"/>
                </a:solidFill>
                <a:latin typeface="Montserrat"/>
                <a:ea typeface="Montserrat"/>
                <a:cs typeface="Montserrat"/>
                <a:sym typeface="Montserrat"/>
              </a:rPr>
              <a:t>Télécharge l’application gratuitement</a:t>
            </a:r>
            <a:r>
              <a:rPr lang="fr-FR" sz="1100">
                <a:solidFill>
                  <a:schemeClr val="dk1"/>
                </a:solidFill>
                <a:latin typeface="Montserrat"/>
                <a:ea typeface="Montserrat"/>
                <a:cs typeface="Montserrat"/>
                <a:sym typeface="Montserrat"/>
              </a:rPr>
              <a:t> et prends le contrôle de ton avenir financier dès aujourd’hui ! 📲 Besoin d’un coup de pouce ? Envoie-nous un message privé pour recevoir ton abonnement d’utilisation ! 😉</a:t>
            </a:r>
            <a:endParaRPr sz="1200" b="1">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200"/>
              <a:buFont typeface="Arial"/>
              <a:buNone/>
            </a:pPr>
            <a:endParaRPr sz="12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b="1" i="0" u="none" strike="noStrike" cap="none">
                <a:solidFill>
                  <a:srgbClr val="000000"/>
                </a:solidFill>
                <a:latin typeface="Montserrat"/>
                <a:ea typeface="Montserrat"/>
                <a:cs typeface="Montserrat"/>
                <a:sym typeface="Montserrat"/>
              </a:rPr>
              <a:t>#Perxonomiz #Finance #Education #Prosperite #Argent #Epargne #Richesse</a:t>
            </a:r>
            <a:endParaRPr/>
          </a:p>
        </p:txBody>
      </p:sp>
      <p:sp>
        <p:nvSpPr>
          <p:cNvPr id="127" name="Google Shape;127;p20"/>
          <p:cNvSpPr/>
          <p:nvPr/>
        </p:nvSpPr>
        <p:spPr>
          <a:xfrm>
            <a:off x="7586804" y="1879601"/>
            <a:ext cx="4452900" cy="4667100"/>
          </a:xfrm>
          <a:prstGeom prst="rect">
            <a:avLst/>
          </a:prstGeom>
          <a:solidFill>
            <a:srgbClr val="4472C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8" name="Google Shape;128;p20"/>
          <p:cNvSpPr txBox="1"/>
          <p:nvPr/>
        </p:nvSpPr>
        <p:spPr>
          <a:xfrm>
            <a:off x="7918250" y="2262251"/>
            <a:ext cx="3789900" cy="3901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Accroche </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Apprivoisez votre avenir financier maintenant!!!</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Sous accroche </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Faites croître vos finances au quotidien</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Télécharger Perxonomiz maintenant!</a:t>
            </a:r>
            <a:endParaRPr>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400" b="0" i="0" u="none" strike="noStrike" cap="none">
              <a:solidFill>
                <a:schemeClr val="lt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p:nvPr/>
        </p:nvSpPr>
        <p:spPr>
          <a:xfrm>
            <a:off x="895349" y="642461"/>
            <a:ext cx="5315327" cy="923289"/>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Jeudi 11/07/24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Avantages éducation financière</a:t>
            </a:r>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13h00</a:t>
            </a:r>
            <a:endParaRPr sz="1800" b="0" i="0" u="none" strike="noStrike" cap="none">
              <a:solidFill>
                <a:srgbClr val="000000"/>
              </a:solidFill>
              <a:latin typeface="Montserrat"/>
              <a:ea typeface="Montserrat"/>
              <a:cs typeface="Montserrat"/>
              <a:sym typeface="Montserrat"/>
            </a:endParaRPr>
          </a:p>
        </p:txBody>
      </p:sp>
      <p:sp>
        <p:nvSpPr>
          <p:cNvPr id="134" name="Google Shape;134;p21"/>
          <p:cNvSpPr txBox="1"/>
          <p:nvPr/>
        </p:nvSpPr>
        <p:spPr>
          <a:xfrm>
            <a:off x="895349" y="1625839"/>
            <a:ext cx="6805800" cy="57075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rgbClr val="000000"/>
                </a:solidFill>
                <a:latin typeface="Montserrat"/>
                <a:ea typeface="Montserrat"/>
                <a:cs typeface="Montserrat"/>
                <a:sym typeface="Montserrat"/>
              </a:rPr>
              <a:t>Texte de publication :</a:t>
            </a:r>
            <a:endParaRPr sz="120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200"/>
              <a:buFont typeface="Arial"/>
              <a:buNone/>
            </a:pP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Sans une vue claire sur vos dépenses, il est difficile de gérer efficacement votre budget. Cela peut entraîner du stress et des difficultés pour joindre les deux bouts à la fin du mois. 😰💸</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Mais il existe une solution simple, c’est de s'éduquer financièrement et de mettre en pratique les bonnes règles de gestion financière.</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En contrôlant vos dépenses de manière rigoureuse, vous pouvez mieux planifier vos finances et éviter les surprises désagréables. Voici quelques étapes pour y parvenir :</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 Notez chaque dépense pour comprendre à  quoi vous dédiez votre argent.</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 Identifiez les domaines où vous pouvez réduire les coûts.</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 Planifiez vos dépenses pour mieux gérer votre argent.</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 Ajustez votre budget selon vos besoins et objectifs financiers."</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Avec un contrôle approfondi de vos finances, vous vivrez plus sereinement et aurez plus de flexibilité pour atteindre vos objectifs financiers.</a:t>
            </a:r>
            <a:endParaRPr sz="1200">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Abonnez-vous à notre page pour découvrir plus de conseils pratiques et rejoignez notre communauté pour rester informé !  Partagez cette publication avec vos amis pour les aider à mieux gérer leurs finances ! 📣</a:t>
            </a:r>
            <a:endParaRPr sz="10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000"/>
              <a:buFont typeface="Arial"/>
              <a:buNone/>
            </a:pPr>
            <a:endParaRPr sz="10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000" b="1" i="0" u="none" strike="noStrike" cap="none">
                <a:solidFill>
                  <a:srgbClr val="000000"/>
                </a:solidFill>
                <a:latin typeface="Montserrat"/>
                <a:ea typeface="Montserrat"/>
                <a:cs typeface="Montserrat"/>
                <a:sym typeface="Montserrat"/>
              </a:rPr>
              <a:t>#Finance #Education #Prosperite #Argent #Epargne #Richesse</a:t>
            </a:r>
            <a:endParaRPr>
              <a:latin typeface="Montserrat"/>
              <a:ea typeface="Montserrat"/>
              <a:cs typeface="Montserrat"/>
              <a:sym typeface="Montserrat"/>
            </a:endParaRPr>
          </a:p>
        </p:txBody>
      </p:sp>
      <p:sp>
        <p:nvSpPr>
          <p:cNvPr id="135" name="Google Shape;135;p21"/>
          <p:cNvSpPr/>
          <p:nvPr/>
        </p:nvSpPr>
        <p:spPr>
          <a:xfrm>
            <a:off x="8808519" y="2190749"/>
            <a:ext cx="3210560" cy="2794000"/>
          </a:xfrm>
          <a:prstGeom prst="rect">
            <a:avLst/>
          </a:prstGeom>
          <a:solidFill>
            <a:srgbClr val="4472C4"/>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6" name="Google Shape;136;p21"/>
          <p:cNvSpPr txBox="1"/>
          <p:nvPr/>
        </p:nvSpPr>
        <p:spPr>
          <a:xfrm>
            <a:off x="9103159" y="3110695"/>
            <a:ext cx="2621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a:solidFill>
                  <a:schemeClr val="lt1"/>
                </a:solidFill>
                <a:latin typeface="Montserrat"/>
                <a:ea typeface="Montserrat"/>
                <a:cs typeface="Montserrat"/>
                <a:sym typeface="Montserrat"/>
              </a:rPr>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2"/>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Vendredi 12/07/24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Citation</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11h00</a:t>
            </a:r>
            <a:endParaRPr sz="1800" b="0" i="0" u="none" strike="noStrike" cap="none">
              <a:solidFill>
                <a:srgbClr val="000000"/>
              </a:solidFill>
              <a:latin typeface="Montserrat"/>
              <a:ea typeface="Montserrat"/>
              <a:cs typeface="Montserrat"/>
              <a:sym typeface="Montserrat"/>
            </a:endParaRPr>
          </a:p>
        </p:txBody>
      </p:sp>
      <p:sp>
        <p:nvSpPr>
          <p:cNvPr id="142" name="Google Shape;142;p22"/>
          <p:cNvSpPr txBox="1"/>
          <p:nvPr/>
        </p:nvSpPr>
        <p:spPr>
          <a:xfrm>
            <a:off x="895350" y="2190750"/>
            <a:ext cx="5399700" cy="26151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rgbClr val="000000"/>
                </a:solidFill>
                <a:latin typeface="Montserrat"/>
                <a:ea typeface="Montserrat"/>
                <a:cs typeface="Montserrat"/>
                <a:sym typeface="Montserrat"/>
              </a:rPr>
              <a:t>Texte de publication :</a:t>
            </a:r>
            <a:endParaRPr sz="1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b="1" i="0" u="none" strike="noStrike" cap="none">
                <a:solidFill>
                  <a:schemeClr val="dk1"/>
                </a:solidFill>
                <a:latin typeface="Montserrat"/>
                <a:ea typeface="Montserrat"/>
                <a:cs typeface="Montserrat"/>
                <a:sym typeface="Montserrat"/>
              </a:rPr>
              <a:t>Pensée Finance 0</a:t>
            </a:r>
            <a:r>
              <a:rPr lang="fr-FR" sz="1200" b="1">
                <a:solidFill>
                  <a:schemeClr val="dk1"/>
                </a:solidFill>
                <a:latin typeface="Montserrat"/>
                <a:ea typeface="Montserrat"/>
                <a:cs typeface="Montserrat"/>
                <a:sym typeface="Montserrat"/>
              </a:rPr>
              <a:t>09</a:t>
            </a:r>
            <a:endParaRPr/>
          </a:p>
          <a:p>
            <a:pPr marL="0" lvl="0" indent="0" algn="l" rtl="0">
              <a:lnSpc>
                <a:spcPct val="115000"/>
              </a:lnSpc>
              <a:spcBef>
                <a:spcPts val="1200"/>
              </a:spcBef>
              <a:spcAft>
                <a:spcPts val="0"/>
              </a:spcAft>
              <a:buClr>
                <a:schemeClr val="dk1"/>
              </a:buClr>
              <a:buSzPts val="1100"/>
              <a:buFont typeface="Arial"/>
              <a:buNone/>
            </a:pPr>
            <a:r>
              <a:rPr lang="fr-FR" sz="1100" b="1">
                <a:solidFill>
                  <a:schemeClr val="dk1"/>
                </a:solidFill>
                <a:latin typeface="Montserrat"/>
                <a:ea typeface="Montserrat"/>
                <a:cs typeface="Montserrat"/>
                <a:sym typeface="Montserrat"/>
              </a:rPr>
              <a:t>"Rien n'est plus doux que le miel... à part l'argent. 💰🍯"</a:t>
            </a:r>
            <a:endParaRPr sz="11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Le miel, cette douceur naturelle que tout le monde adore, est souvent comparé à l’argent. Pourquoi ? Parce que tout comme le miel, l’argent est irrésistible, précieux, et perçu comme une source de bien-être. Mais attention, il peut aussi devenir une obsession !</a:t>
            </a:r>
            <a:endParaRPr sz="1100">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Que préférez-vous ? La douceur du miel ou celle de l'argent ? 🧐</a:t>
            </a:r>
            <a:endParaRPr sz="1200" b="1"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1200"/>
              </a:spcBef>
              <a:spcAft>
                <a:spcPts val="0"/>
              </a:spcAft>
              <a:buNone/>
            </a:pPr>
            <a:r>
              <a:rPr lang="fr-FR" sz="1200" b="1" i="0" u="none" strike="noStrike" cap="none">
                <a:solidFill>
                  <a:srgbClr val="000000"/>
                </a:solidFill>
                <a:latin typeface="Montserrat"/>
                <a:ea typeface="Montserrat"/>
                <a:cs typeface="Montserrat"/>
                <a:sym typeface="Montserrat"/>
              </a:rPr>
              <a:t>#Finance #Education #Prosperite #Argent #Epargne #Richesse</a:t>
            </a:r>
            <a:endParaRPr/>
          </a:p>
        </p:txBody>
      </p:sp>
      <p:sp>
        <p:nvSpPr>
          <p:cNvPr id="143" name="Google Shape;143;p22"/>
          <p:cNvSpPr/>
          <p:nvPr/>
        </p:nvSpPr>
        <p:spPr>
          <a:xfrm>
            <a:off x="7711440" y="2377440"/>
            <a:ext cx="3210560" cy="2794000"/>
          </a:xfrm>
          <a:prstGeom prst="rect">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4" name="Google Shape;144;p22"/>
          <p:cNvSpPr txBox="1"/>
          <p:nvPr/>
        </p:nvSpPr>
        <p:spPr>
          <a:xfrm>
            <a:off x="8026400" y="3297375"/>
            <a:ext cx="2333700" cy="8511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Clr>
                <a:schemeClr val="dk1"/>
              </a:buClr>
              <a:buSzPts val="1100"/>
              <a:buFont typeface="Arial"/>
              <a:buNone/>
            </a:pPr>
            <a:r>
              <a:rPr lang="fr-FR" sz="1100" b="1">
                <a:solidFill>
                  <a:schemeClr val="lt1"/>
                </a:solidFill>
                <a:latin typeface="Montserrat"/>
                <a:ea typeface="Montserrat"/>
                <a:cs typeface="Montserrat"/>
                <a:sym typeface="Montserrat"/>
              </a:rPr>
              <a:t>‘’ Rien n'est plus doux que le miel... à part l'argent ‘’</a:t>
            </a:r>
            <a:endParaRPr>
              <a:solidFill>
                <a:schemeClr val="lt1"/>
              </a:solidFill>
              <a:latin typeface="Montserrat"/>
              <a:ea typeface="Montserrat"/>
              <a:cs typeface="Montserrat"/>
              <a:sym typeface="Montserrat"/>
            </a:endParaRPr>
          </a:p>
          <a:p>
            <a:pPr marL="0" marR="0" lvl="0" indent="0" algn="l" rtl="0">
              <a:lnSpc>
                <a:spcPct val="100000"/>
              </a:lnSpc>
              <a:spcBef>
                <a:spcPts val="1200"/>
              </a:spcBef>
              <a:spcAft>
                <a:spcPts val="0"/>
              </a:spcAft>
              <a:buNone/>
            </a:pPr>
            <a:endParaRPr>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Samedi 13/07/24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Etude de cas</a:t>
            </a:r>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11h00</a:t>
            </a:r>
            <a:endParaRPr sz="1800" b="0" i="0" u="none" strike="noStrike" cap="none">
              <a:solidFill>
                <a:srgbClr val="000000"/>
              </a:solidFill>
              <a:latin typeface="Montserrat"/>
              <a:ea typeface="Montserrat"/>
              <a:cs typeface="Montserrat"/>
              <a:sym typeface="Montserrat"/>
            </a:endParaRPr>
          </a:p>
        </p:txBody>
      </p:sp>
      <p:sp>
        <p:nvSpPr>
          <p:cNvPr id="150" name="Google Shape;150;p23"/>
          <p:cNvSpPr txBox="1"/>
          <p:nvPr/>
        </p:nvSpPr>
        <p:spPr>
          <a:xfrm>
            <a:off x="923300" y="1680201"/>
            <a:ext cx="6125100" cy="42915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fr-FR" sz="1000" b="1" i="0" u="none" strike="noStrike" cap="none">
                <a:solidFill>
                  <a:srgbClr val="000000"/>
                </a:solidFill>
                <a:latin typeface="Montserrat"/>
                <a:ea typeface="Montserrat"/>
                <a:cs typeface="Montserrat"/>
                <a:sym typeface="Montserrat"/>
              </a:rPr>
              <a:t>Texte de publication :</a:t>
            </a:r>
            <a:endParaRPr sz="1000" i="0" u="none" strike="noStrike" cap="none">
              <a:solidFill>
                <a:srgbClr val="000000"/>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Quand la discipline transforme les finances</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Sara a toujours voulu épargner, mais chaque mois, les dépenses imprévues et les petits achats 🛍️ consommaient son budget. Elle pensait qu'il était impossible de mettre de l’argent de côté, surtout avec un revenu aussi faible que le sien. Généralement, avoir une approche défaitiste nous conduit souvent à la défaite 🚫.</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Grâce à nos conseils, elle a pris une décision importante : changer d’approche dans la gestion de ses finances. Plutôt que d’épargner ce qui restait à la fin du mois (souvent rien), elle a commencé à épargner en premier, dès qu’elle recevait son salaire 💰.</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Sara s’est fixée un montant à prélever chaque mois avant toute dépense. Même si cela ne représentait que 10 % de ses revenus au départ, cette petite action répétée chaque mois a fini par créer un effet boule de neige ❄️dans ses finances. Elle dispose maintenant d’un fonds d’urgence et du capital nécessaire pour investir dans ses projets d’avenir 🚀.</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L’histoire de Sara nous montre qu’une attitude positive face à un problème détermine souvent notre capacité à trouver une solution 🔑. La première chose à ne jamais perdre de vue, c’est la DISCIPLINE, c’est-à-dire faire ce qui doit être fait et non ce qui te plaît à faire.</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Sara a réussi à transformer sa situation financière simplement en prenant l’habitude d’épargner en premier, et non en dernier 📈. Maintenant, elle se sent en contrôle de son argent plutôt que l’inverse 💪.</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800" b="1">
                <a:solidFill>
                  <a:schemeClr val="dk1"/>
                </a:solidFill>
                <a:latin typeface="Montserrat"/>
                <a:ea typeface="Montserrat"/>
                <a:cs typeface="Montserrat"/>
                <a:sym typeface="Montserrat"/>
              </a:rPr>
              <a:t>Et toi ? Est-ce que tu veux suivre son exemple et maîtriser tes finances ? Tu sais ce qu'il te reste à faire : abonne-toi et laisse-nous un message en privé ! 📩</a:t>
            </a:r>
            <a:endParaRPr sz="800" b="1">
              <a:solidFill>
                <a:schemeClr val="dk1"/>
              </a:solidFill>
              <a:latin typeface="Montserrat"/>
              <a:ea typeface="Montserrat"/>
              <a:cs typeface="Montserrat"/>
              <a:sym typeface="Montserrat"/>
            </a:endParaRPr>
          </a:p>
          <a:p>
            <a:pPr marL="0" lvl="0" indent="0" algn="l" rtl="0">
              <a:lnSpc>
                <a:spcPct val="115000"/>
              </a:lnSpc>
              <a:spcBef>
                <a:spcPts val="1200"/>
              </a:spcBef>
              <a:spcAft>
                <a:spcPts val="1200"/>
              </a:spcAft>
              <a:buClr>
                <a:schemeClr val="dk1"/>
              </a:buClr>
              <a:buSzPts val="1100"/>
              <a:buFont typeface="Arial"/>
              <a:buNone/>
            </a:pPr>
            <a:r>
              <a:rPr lang="fr-FR" sz="800" b="1">
                <a:solidFill>
                  <a:schemeClr val="dk1"/>
                </a:solidFill>
                <a:latin typeface="Montserrat"/>
                <a:ea typeface="Montserrat"/>
                <a:cs typeface="Montserrat"/>
                <a:sym typeface="Montserrat"/>
              </a:rPr>
              <a:t>#Finance #Éducation #Prospérité #Argent #Épargne #Richesse</a:t>
            </a:r>
            <a:endParaRPr sz="800" b="1">
              <a:solidFill>
                <a:schemeClr val="dk1"/>
              </a:solidFill>
              <a:latin typeface="Montserrat"/>
              <a:ea typeface="Montserrat"/>
              <a:cs typeface="Montserrat"/>
              <a:sym typeface="Montserrat"/>
            </a:endParaRPr>
          </a:p>
        </p:txBody>
      </p:sp>
      <p:sp>
        <p:nvSpPr>
          <p:cNvPr id="151" name="Google Shape;151;p23"/>
          <p:cNvSpPr/>
          <p:nvPr/>
        </p:nvSpPr>
        <p:spPr>
          <a:xfrm>
            <a:off x="7162800" y="642461"/>
            <a:ext cx="4815840" cy="6215539"/>
          </a:xfrm>
          <a:prstGeom prst="rect">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52" name="Google Shape;152;p23"/>
          <p:cNvSpPr txBox="1"/>
          <p:nvPr/>
        </p:nvSpPr>
        <p:spPr>
          <a:xfrm>
            <a:off x="7391400" y="1680209"/>
            <a:ext cx="43587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FR" sz="1200">
                <a:solidFill>
                  <a:schemeClr val="lt1"/>
                </a:solidFill>
                <a:latin typeface="Montserrat"/>
                <a:ea typeface="Montserrat"/>
                <a:cs typeface="Montserrat"/>
                <a:sym typeface="Montserrat"/>
              </a:rPr>
              <a:t>Accroche :</a:t>
            </a: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a:solidFill>
                  <a:schemeClr val="lt1"/>
                </a:solidFill>
                <a:latin typeface="Montserrat"/>
                <a:ea typeface="Montserrat"/>
                <a:cs typeface="Montserrat"/>
                <a:sym typeface="Montserrat"/>
              </a:rPr>
              <a:t>Épargnez d’abord, dépensez ensuite </a:t>
            </a: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a:solidFill>
                  <a:schemeClr val="lt1"/>
                </a:solidFill>
                <a:latin typeface="Montserrat"/>
                <a:ea typeface="Montserrat"/>
                <a:cs typeface="Montserrat"/>
                <a:sym typeface="Montserrat"/>
              </a:rPr>
              <a:t>Sous accroche </a:t>
            </a:r>
            <a:r>
              <a:rPr lang="fr-FR" sz="1200" i="0" u="none" strike="noStrike" cap="none">
                <a:solidFill>
                  <a:schemeClr val="lt1"/>
                </a:solidFill>
                <a:latin typeface="Montserrat"/>
                <a:ea typeface="Montserrat"/>
                <a:cs typeface="Montserrat"/>
                <a:sym typeface="Montserrat"/>
              </a:rPr>
              <a:t>:</a:t>
            </a:r>
            <a:endParaRPr sz="1200">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a:solidFill>
                  <a:schemeClr val="lt1"/>
                </a:solidFill>
                <a:latin typeface="Montserrat"/>
                <a:ea typeface="Montserrat"/>
                <a:cs typeface="Montserrat"/>
                <a:sym typeface="Montserrat"/>
              </a:rPr>
              <a:t>Sara a pris le contrôle, et vous ?</a:t>
            </a: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200">
                <a:solidFill>
                  <a:schemeClr val="lt1"/>
                </a:solidFill>
                <a:latin typeface="Montserrat"/>
                <a:ea typeface="Montserrat"/>
                <a:cs typeface="Montserrat"/>
                <a:sym typeface="Montserrat"/>
              </a:rPr>
              <a:t>Pour maîtrisez vos finances et réalisez vos projets Prenez l’habitude d’épargner en premier, pas en dernier</a:t>
            </a: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200">
              <a:solidFill>
                <a:schemeClr val="lt1"/>
              </a:solidFill>
              <a:latin typeface="Montserrat"/>
              <a:ea typeface="Montserrat"/>
              <a:cs typeface="Montserrat"/>
              <a:sym typeface="Montserrat"/>
            </a:endParaRPr>
          </a:p>
          <a:p>
            <a:pPr marL="0" marR="0" lvl="0" indent="0" algn="l" rtl="0">
              <a:lnSpc>
                <a:spcPct val="100000"/>
              </a:lnSpc>
              <a:spcBef>
                <a:spcPts val="0"/>
              </a:spcBef>
              <a:spcAft>
                <a:spcPts val="0"/>
              </a:spcAft>
              <a:buNone/>
            </a:pPr>
            <a:endParaRPr sz="1200" i="0" u="none" strike="noStrike" cap="none">
              <a:solidFill>
                <a:schemeClr val="l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4"/>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Samedi 13/07/24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Rubrique : </a:t>
            </a:r>
            <a:r>
              <a:rPr lang="fr-FR" sz="1800">
                <a:latin typeface="Montserrat"/>
                <a:ea typeface="Montserrat"/>
                <a:cs typeface="Montserrat"/>
                <a:sym typeface="Montserrat"/>
              </a:rPr>
              <a:t>Lexique financier</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13h00</a:t>
            </a:r>
            <a:endParaRPr sz="1800" b="0" i="0" u="none" strike="noStrike" cap="none">
              <a:solidFill>
                <a:srgbClr val="000000"/>
              </a:solidFill>
              <a:latin typeface="Montserrat"/>
              <a:ea typeface="Montserrat"/>
              <a:cs typeface="Montserrat"/>
              <a:sym typeface="Montserrat"/>
            </a:endParaRPr>
          </a:p>
        </p:txBody>
      </p:sp>
      <p:sp>
        <p:nvSpPr>
          <p:cNvPr id="158" name="Google Shape;158;p24"/>
          <p:cNvSpPr txBox="1"/>
          <p:nvPr/>
        </p:nvSpPr>
        <p:spPr>
          <a:xfrm>
            <a:off x="457200" y="1662430"/>
            <a:ext cx="8209200" cy="39066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rgbClr val="000000"/>
                </a:solidFill>
                <a:latin typeface="Montserrat"/>
                <a:ea typeface="Montserrat"/>
                <a:cs typeface="Montserrat"/>
                <a:sym typeface="Montserrat"/>
              </a:rPr>
              <a:t>Texte de publication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2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b="1">
                <a:solidFill>
                  <a:schemeClr val="dk1"/>
                </a:solidFill>
                <a:latin typeface="Montserrat"/>
                <a:ea typeface="Montserrat"/>
                <a:cs typeface="Montserrat"/>
                <a:sym typeface="Montserrat"/>
              </a:rPr>
              <a:t>Le mot "patrimoine" vient du latin patrimonium, qui signifie "ce qui vient du père". Il représente l'ensemble des biens sur lesquels une personne ou une entreprise détient un droit de propriété et qui peuvent être vendus ou transmis. Bien que l'héritage en soit souvent une source, le patrimoine se constitue également à travers les biens acquis soi-même.</a:t>
            </a:r>
            <a:endParaRPr sz="12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SzPts val="1100"/>
              <a:buNone/>
            </a:pPr>
            <a:r>
              <a:rPr lang="fr-FR" sz="1200" b="1">
                <a:solidFill>
                  <a:schemeClr val="dk1"/>
                </a:solidFill>
                <a:latin typeface="Montserrat"/>
                <a:ea typeface="Montserrat"/>
                <a:cs typeface="Montserrat"/>
                <a:sym typeface="Montserrat"/>
              </a:rPr>
              <a:t>Le patrimoine peut être financier, comprenant des actifs tels que les liquidités, actions, assurances-vie et créances. Il peut également être immobilier (biens physiques comme les maisons) ou mobilier (objets tangibles tels que des voitures, meubles, œuvres d’art). En plus, il peut englober des biens touristiques, culturels, etc. </a:t>
            </a:r>
            <a:endParaRPr sz="12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b="1">
                <a:solidFill>
                  <a:schemeClr val="dk1"/>
                </a:solidFill>
                <a:latin typeface="Montserrat"/>
                <a:ea typeface="Montserrat"/>
                <a:cs typeface="Montserrat"/>
                <a:sym typeface="Montserrat"/>
              </a:rPr>
              <a:t>Alors ; Quel patrimoine construisez-vous ?</a:t>
            </a:r>
            <a:endParaRPr sz="1200" b="1">
              <a:solidFill>
                <a:schemeClr val="dk1"/>
              </a:solidFill>
              <a:latin typeface="Montserrat"/>
              <a:ea typeface="Montserrat"/>
              <a:cs typeface="Montserrat"/>
              <a:sym typeface="Montserrat"/>
            </a:endParaRPr>
          </a:p>
          <a:p>
            <a:pPr marL="0" lvl="0" indent="0" algn="l" rtl="0">
              <a:lnSpc>
                <a:spcPct val="115000"/>
              </a:lnSpc>
              <a:spcBef>
                <a:spcPts val="1200"/>
              </a:spcBef>
              <a:spcAft>
                <a:spcPts val="0"/>
              </a:spcAft>
              <a:buClr>
                <a:schemeClr val="dk1"/>
              </a:buClr>
              <a:buSzPts val="1100"/>
              <a:buFont typeface="Arial"/>
              <a:buNone/>
            </a:pPr>
            <a:r>
              <a:rPr lang="fr-FR" sz="1200" b="1">
                <a:solidFill>
                  <a:schemeClr val="dk1"/>
                </a:solidFill>
                <a:latin typeface="Montserrat"/>
                <a:ea typeface="Montserrat"/>
                <a:cs typeface="Montserrat"/>
                <a:sym typeface="Montserrat"/>
              </a:rPr>
              <a:t>👉 Vous avez des questions sur le patrimoine ou d’autres notions ? Commentez celles dont vous aimeriez qu’on parle ! N’oubliez pas de partager et abonnez-vous pour ne rien manquer !</a:t>
            </a:r>
            <a:endParaRPr sz="1200" b="1">
              <a:solidFill>
                <a:schemeClr val="dk1"/>
              </a:solidFill>
              <a:latin typeface="Montserrat"/>
              <a:ea typeface="Montserrat"/>
              <a:cs typeface="Montserrat"/>
              <a:sym typeface="Montserrat"/>
            </a:endParaRPr>
          </a:p>
          <a:p>
            <a:pPr marL="0" marR="0" lvl="0" indent="0" algn="l" rtl="0">
              <a:lnSpc>
                <a:spcPct val="100000"/>
              </a:lnSpc>
              <a:spcBef>
                <a:spcPts val="1200"/>
              </a:spcBef>
              <a:spcAft>
                <a:spcPts val="0"/>
              </a:spcAft>
              <a:buNone/>
            </a:pPr>
            <a:endParaRPr sz="1200" b="1">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None/>
            </a:pPr>
            <a:r>
              <a:rPr lang="fr-FR" sz="1000" b="0" i="0" u="none" strike="noStrike" cap="none">
                <a:solidFill>
                  <a:srgbClr val="000000"/>
                </a:solidFill>
                <a:latin typeface="Montserrat"/>
                <a:ea typeface="Montserrat"/>
                <a:cs typeface="Montserrat"/>
                <a:sym typeface="Montserrat"/>
              </a:rPr>
              <a:t>#Finance #Education #Prosperite #Argent #Epargne #Richesse</a:t>
            </a:r>
            <a:endParaRPr sz="1100" b="0" i="0" u="none" strike="noStrike" cap="none">
              <a:solidFill>
                <a:srgbClr val="000000"/>
              </a:solidFill>
              <a:latin typeface="Montserrat"/>
              <a:ea typeface="Montserrat"/>
              <a:cs typeface="Montserrat"/>
              <a:sym typeface="Montserrat"/>
            </a:endParaRPr>
          </a:p>
        </p:txBody>
      </p:sp>
      <p:sp>
        <p:nvSpPr>
          <p:cNvPr id="159" name="Google Shape;159;p24"/>
          <p:cNvSpPr/>
          <p:nvPr/>
        </p:nvSpPr>
        <p:spPr>
          <a:xfrm>
            <a:off x="8798560" y="3068320"/>
            <a:ext cx="3210560" cy="2794000"/>
          </a:xfrm>
          <a:prstGeom prst="rect">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60" name="Google Shape;160;p24"/>
          <p:cNvSpPr txBox="1"/>
          <p:nvPr/>
        </p:nvSpPr>
        <p:spPr>
          <a:xfrm>
            <a:off x="9387840" y="4465320"/>
            <a:ext cx="2621400" cy="4893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1200"/>
              </a:spcAft>
              <a:buClr>
                <a:schemeClr val="dk1"/>
              </a:buClr>
              <a:buSzPts val="1100"/>
              <a:buFont typeface="Arial"/>
              <a:buNone/>
            </a:pPr>
            <a:r>
              <a:rPr lang="fr-FR" sz="1200" b="1">
                <a:solidFill>
                  <a:schemeClr val="dk1"/>
                </a:solidFill>
                <a:latin typeface="Montserrat"/>
                <a:ea typeface="Montserrat"/>
                <a:cs typeface="Montserrat"/>
                <a:sym typeface="Montserrat"/>
              </a:rPr>
              <a:t>Quel patrimoine construisez-vous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5"/>
          <p:cNvSpPr txBox="1"/>
          <p:nvPr/>
        </p:nvSpPr>
        <p:spPr>
          <a:xfrm>
            <a:off x="895350" y="642461"/>
            <a:ext cx="5200800" cy="923400"/>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Date : </a:t>
            </a:r>
            <a:r>
              <a:rPr lang="fr-FR" sz="1800" b="0" i="0" u="none" strike="noStrike" cap="none">
                <a:solidFill>
                  <a:srgbClr val="000000"/>
                </a:solidFill>
                <a:latin typeface="Montserrat"/>
                <a:ea typeface="Montserrat"/>
                <a:cs typeface="Montserrat"/>
                <a:sym typeface="Montserrat"/>
              </a:rPr>
              <a:t>Dimanche 14/07/24</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Rubrique : </a:t>
            </a:r>
            <a:r>
              <a:rPr lang="fr-FR" sz="1800" b="0" i="0" u="none" strike="noStrike" cap="none">
                <a:solidFill>
                  <a:srgbClr val="000000"/>
                </a:solidFill>
                <a:latin typeface="Montserrat"/>
                <a:ea typeface="Montserrat"/>
                <a:cs typeface="Montserrat"/>
                <a:sym typeface="Montserrat"/>
              </a:rPr>
              <a:t>Publication fun</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Montserrat"/>
                <a:ea typeface="Montserrat"/>
                <a:cs typeface="Montserrat"/>
                <a:sym typeface="Montserrat"/>
              </a:rPr>
              <a:t>Heure de Publication : </a:t>
            </a:r>
            <a:r>
              <a:rPr lang="fr-FR" sz="1800" b="0" i="0" u="none" strike="noStrike" cap="none">
                <a:solidFill>
                  <a:srgbClr val="000000"/>
                </a:solidFill>
                <a:latin typeface="Montserrat"/>
                <a:ea typeface="Montserrat"/>
                <a:cs typeface="Montserrat"/>
                <a:sym typeface="Montserrat"/>
              </a:rPr>
              <a:t>13h00</a:t>
            </a:r>
            <a:endParaRPr sz="1800" b="0" i="0" u="none" strike="noStrike" cap="none">
              <a:solidFill>
                <a:srgbClr val="000000"/>
              </a:solidFill>
              <a:latin typeface="Montserrat"/>
              <a:ea typeface="Montserrat"/>
              <a:cs typeface="Montserrat"/>
              <a:sym typeface="Montserrat"/>
            </a:endParaRPr>
          </a:p>
        </p:txBody>
      </p:sp>
      <p:sp>
        <p:nvSpPr>
          <p:cNvPr id="166" name="Google Shape;166;p25"/>
          <p:cNvSpPr txBox="1"/>
          <p:nvPr/>
        </p:nvSpPr>
        <p:spPr>
          <a:xfrm>
            <a:off x="895350" y="2190750"/>
            <a:ext cx="5399700" cy="25782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fr-FR" sz="1300" b="1" i="0" u="none" strike="noStrike" cap="none">
                <a:solidFill>
                  <a:srgbClr val="000000"/>
                </a:solidFill>
                <a:latin typeface="Montserrat"/>
                <a:ea typeface="Montserrat"/>
                <a:cs typeface="Montserrat"/>
                <a:sym typeface="Montserrat"/>
              </a:rPr>
              <a:t>Texte de publication :</a:t>
            </a: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a:p>
          <a:p>
            <a:pPr marL="0" lvl="0" indent="0" algn="l" rtl="0">
              <a:lnSpc>
                <a:spcPct val="115000"/>
              </a:lnSpc>
              <a:spcBef>
                <a:spcPts val="1200"/>
              </a:spcBef>
              <a:spcAft>
                <a:spcPts val="0"/>
              </a:spcAft>
              <a:buClr>
                <a:schemeClr val="dk1"/>
              </a:buClr>
              <a:buSzPts val="1100"/>
              <a:buFont typeface="Arial"/>
              <a:buNone/>
            </a:pPr>
            <a:r>
              <a:rPr lang="fr-FR">
                <a:solidFill>
                  <a:schemeClr val="dk1"/>
                </a:solidFill>
              </a:rPr>
              <a:t>Djibiti à 2 pièces de monnaie qui font en tout 30 Fcfa.</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FR">
                <a:solidFill>
                  <a:schemeClr val="dk1"/>
                </a:solidFill>
              </a:rPr>
              <a:t>Etant donné que l'une des pièces n'est pas une pièce de 10 Fcfa, quelle est la valeur de chacune des pièces ?</a:t>
            </a:r>
            <a:endParaRPr/>
          </a:p>
          <a:p>
            <a:pPr marL="0" lvl="0" indent="0" algn="l" rtl="0">
              <a:lnSpc>
                <a:spcPct val="115000"/>
              </a:lnSpc>
              <a:spcBef>
                <a:spcPts val="1200"/>
              </a:spcBef>
              <a:spcAft>
                <a:spcPts val="0"/>
              </a:spcAft>
              <a:buClr>
                <a:schemeClr val="dk1"/>
              </a:buClr>
              <a:buSzPts val="1100"/>
              <a:buFont typeface="Arial"/>
              <a:buNone/>
            </a:pPr>
            <a:r>
              <a:rPr lang="fr-FR"/>
              <a:t>Réponse : Il y a une pièce de 10 et une de 20 ainsi l'une des pièces n'est pas une de 10 puisque c'est une de vingt.</a:t>
            </a:r>
            <a:endParaRPr/>
          </a:p>
          <a:p>
            <a:pPr marL="0" lvl="0" indent="0" algn="l" rtl="0">
              <a:lnSpc>
                <a:spcPct val="115000"/>
              </a:lnSpc>
              <a:spcBef>
                <a:spcPts val="1200"/>
              </a:spcBef>
              <a:spcAft>
                <a:spcPts val="1200"/>
              </a:spcAft>
              <a:buClr>
                <a:schemeClr val="dk1"/>
              </a:buClr>
              <a:buSzPts val="1100"/>
              <a:buFont typeface="Arial"/>
              <a:buNone/>
            </a:pPr>
            <a:r>
              <a:rPr lang="fr-FR"/>
              <a:t>Abonnez-vous pour plus d’astuces financières.</a:t>
            </a:r>
            <a:endParaRPr/>
          </a:p>
        </p:txBody>
      </p:sp>
      <p:sp>
        <p:nvSpPr>
          <p:cNvPr id="167" name="Google Shape;167;p25"/>
          <p:cNvSpPr/>
          <p:nvPr/>
        </p:nvSpPr>
        <p:spPr>
          <a:xfrm>
            <a:off x="7762240" y="2052320"/>
            <a:ext cx="3911600" cy="4053840"/>
          </a:xfrm>
          <a:prstGeom prst="rect">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15000"/>
              </a:lnSpc>
              <a:spcBef>
                <a:spcPts val="1200"/>
              </a:spcBef>
              <a:spcAft>
                <a:spcPts val="0"/>
              </a:spcAft>
              <a:buClr>
                <a:schemeClr val="dk1"/>
              </a:buClr>
              <a:buSzPts val="1100"/>
              <a:buFont typeface="Arial"/>
              <a:buNone/>
            </a:pPr>
            <a:r>
              <a:rPr lang="fr-FR">
                <a:solidFill>
                  <a:schemeClr val="dk1"/>
                </a:solidFill>
              </a:rPr>
              <a:t>Djibiti à 2 pièces de monnaie qui font en tout 30 Fcfa.</a:t>
            </a:r>
            <a:endParaRPr>
              <a:solidFill>
                <a:schemeClr val="dk1"/>
              </a:solidFill>
            </a:endParaRPr>
          </a:p>
          <a:p>
            <a:pPr marL="0" lvl="0" indent="0" algn="l" rtl="0">
              <a:lnSpc>
                <a:spcPct val="115000"/>
              </a:lnSpc>
              <a:spcBef>
                <a:spcPts val="1200"/>
              </a:spcBef>
              <a:spcAft>
                <a:spcPts val="1200"/>
              </a:spcAft>
              <a:buSzPts val="1100"/>
              <a:buNone/>
            </a:pPr>
            <a:r>
              <a:rPr lang="fr-FR">
                <a:solidFill>
                  <a:schemeClr val="dk1"/>
                </a:solidFill>
              </a:rPr>
              <a:t>Etant donné que l'une des pièces n'est pas une pièce de 10 Fcfa, quelle est la valeur de chacune des pièces ?</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56"/>
          <p:cNvSpPr txBox="1"/>
          <p:nvPr/>
        </p:nvSpPr>
        <p:spPr>
          <a:xfrm>
            <a:off x="4221956" y="2767280"/>
            <a:ext cx="3748088"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0"/>
              <a:buFont typeface="Arial"/>
              <a:buNone/>
            </a:pPr>
            <a:r>
              <a:rPr lang="fr-FR" sz="8000" b="0" i="0" u="none" strike="noStrike" cap="none">
                <a:solidFill>
                  <a:schemeClr val="dk1"/>
                </a:solidFill>
                <a:latin typeface="Montserrat"/>
                <a:ea typeface="Montserrat"/>
                <a:cs typeface="Montserrat"/>
                <a:sym typeface="Montserrat"/>
              </a:rPr>
              <a:t>MERCI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2241</Words>
  <Application>Microsoft Office PowerPoint</Application>
  <PresentationFormat>Grand écran</PresentationFormat>
  <Paragraphs>210</Paragraphs>
  <Slides>15</Slides>
  <Notes>15</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Montserrat</vt:lpstr>
      <vt:lpstr>Calibri</vt:lpstr>
      <vt:lpstr>Arial</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Papiyo de SOUZA</cp:lastModifiedBy>
  <cp:revision>1</cp:revision>
  <dcterms:modified xsi:type="dcterms:W3CDTF">2024-09-30T12:10:27Z</dcterms:modified>
</cp:coreProperties>
</file>