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6" r:id="rId3"/>
    <p:sldId id="258" r:id="rId4"/>
    <p:sldId id="259" r:id="rId5"/>
    <p:sldId id="267" r:id="rId6"/>
    <p:sldId id="268" r:id="rId7"/>
    <p:sldId id="269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5" d="100"/>
          <a:sy n="85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1281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2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hyperlink" Target="https://www.facebook.com/netbyus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contact@netbyus.com" TargetMode="External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hyperlink" Target="https://www.linkedin.com/company/net-by-us" TargetMode="External"/><Relationship Id="rId5" Type="http://schemas.openxmlformats.org/officeDocument/2006/relationships/hyperlink" Target="https://netbyus.com" TargetMode="External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Relationship Id="rId1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778240" y="-2103120"/>
            <a:ext cx="5943600" cy="5943600"/>
          </a:xfrm>
          <a:prstGeom prst="ellipse">
            <a:avLst/>
          </a:prstGeom>
          <a:solidFill>
            <a:srgbClr val="0072CE">
              <a:alpha val="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-1828800" y="4206240"/>
            <a:ext cx="4389120" cy="4389120"/>
          </a:xfrm>
          <a:prstGeom prst="ellipse">
            <a:avLst/>
          </a:prstGeom>
          <a:solidFill>
            <a:srgbClr val="0072CE">
              <a:alpha val="6000"/>
            </a:srgbClr>
          </a:solidFill>
          <a:ln/>
        </p:spPr>
      </p:sp>
      <p:pic>
        <p:nvPicPr>
          <p:cNvPr id="5" name="Image 1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1356" y="2671452"/>
            <a:ext cx="4206240" cy="87501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0" y="361188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Let’s </a:t>
            </a:r>
            <a:r>
              <a:rPr lang="en-US" sz="1900" b="1" dirty="0">
                <a:solidFill>
                  <a:srgbClr val="F07817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grow</a:t>
            </a:r>
            <a:r>
              <a:rPr lang="en-US" sz="19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together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pic>
        <p:nvPicPr>
          <p:cNvPr id="3" name="Image 1" descr="logos/ppt/media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Qui sommes-nous ?</a:t>
            </a:r>
            <a:endParaRPr lang="en-US" sz="3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11503152" y="6504073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A90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2</a:t>
            </a:r>
            <a:endParaRPr lang="en-US" sz="1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00" name="Background Band 1"/>
          <p:cNvSpPr/>
          <p:nvPr/>
        </p:nvSpPr>
        <p:spPr>
          <a:xfrm>
            <a:off x="548640" y="1691640"/>
            <a:ext cx="11094415" cy="2057400"/>
          </a:xfrm>
          <a:prstGeom prst="roundRect">
            <a:avLst>
              <a:gd name="adj" fmla="val 4082"/>
            </a:avLst>
          </a:prstGeom>
          <a:solidFill>
            <a:srgbClr val="F2F8FC"/>
          </a:solidFill>
          <a:ln/>
        </p:spPr>
      </p:sp>
      <p:sp>
        <p:nvSpPr>
          <p:cNvPr id="6" name="Text 2"/>
          <p:cNvSpPr/>
          <p:nvPr/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b="1" dirty="0" err="1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NetByUs</a:t>
            </a:r>
            <a:r>
              <a:rPr lang="en-US" sz="14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fr-FR" sz="1400" dirty="0">
                <a:latin typeface="Poppins" panose="00000500000000000000" pitchFamily="2" charset="0"/>
                <a:cs typeface="Poppins" panose="00000500000000000000" pitchFamily="2" charset="0"/>
              </a:rPr>
              <a:t>est une entreprise internationale de services numériques, organisée autour de trois domaines d'expertise : 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548640" y="242316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00325A"/>
          </a:solidFill>
          <a:ln/>
        </p:spPr>
      </p:sp>
      <p:sp>
        <p:nvSpPr>
          <p:cNvPr id="8" name="Shape 4"/>
          <p:cNvSpPr/>
          <p:nvPr/>
        </p:nvSpPr>
        <p:spPr>
          <a:xfrm>
            <a:off x="905256" y="2665476"/>
            <a:ext cx="658368" cy="658368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10" name="Text 5"/>
          <p:cNvSpPr/>
          <p:nvPr/>
        </p:nvSpPr>
        <p:spPr>
          <a:xfrm>
            <a:off x="1737360" y="242316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FFFFFF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Édition de solutions SaaS</a:t>
            </a:r>
            <a:endParaRPr lang="en-US" sz="14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4389120" y="242316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00325A"/>
          </a:solidFill>
          <a:ln/>
        </p:spPr>
      </p:sp>
      <p:sp>
        <p:nvSpPr>
          <p:cNvPr id="12" name="Shape 7"/>
          <p:cNvSpPr/>
          <p:nvPr/>
        </p:nvSpPr>
        <p:spPr>
          <a:xfrm>
            <a:off x="4745736" y="2665476"/>
            <a:ext cx="658368" cy="658368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3" name="Image 3" descr="icons/handshak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328" y="2830068"/>
            <a:ext cx="329184" cy="32918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577840" y="242316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FFFFFF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Conseil (Consulting)</a:t>
            </a:r>
            <a:endParaRPr lang="en-US" sz="14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Shape 9"/>
          <p:cNvSpPr/>
          <p:nvPr/>
        </p:nvSpPr>
        <p:spPr>
          <a:xfrm>
            <a:off x="8229600" y="2423160"/>
            <a:ext cx="3413455" cy="1143000"/>
          </a:xfrm>
          <a:prstGeom prst="roundRect">
            <a:avLst>
              <a:gd name="adj" fmla="val 6400"/>
            </a:avLst>
          </a:prstGeom>
          <a:solidFill>
            <a:srgbClr val="00325A"/>
          </a:solidFill>
          <a:ln/>
        </p:spPr>
      </p:sp>
      <p:sp>
        <p:nvSpPr>
          <p:cNvPr id="16" name="Shape 10"/>
          <p:cNvSpPr/>
          <p:nvPr/>
        </p:nvSpPr>
        <p:spPr>
          <a:xfrm>
            <a:off x="8586216" y="2665476"/>
            <a:ext cx="658368" cy="658368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18" name="Text 11"/>
          <p:cNvSpPr/>
          <p:nvPr/>
        </p:nvSpPr>
        <p:spPr>
          <a:xfrm>
            <a:off x="9418320" y="242316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FFFFFF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Infrastructure &amp; Cloud</a:t>
            </a:r>
            <a:endParaRPr lang="en-US" sz="14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01" name="Background Band 2"/>
          <p:cNvSpPr/>
          <p:nvPr/>
        </p:nvSpPr>
        <p:spPr>
          <a:xfrm>
            <a:off x="548640" y="3703320"/>
            <a:ext cx="11094415" cy="2724912"/>
          </a:xfrm>
          <a:prstGeom prst="roundRect">
            <a:avLst>
              <a:gd name="adj" fmla="val 3636"/>
            </a:avLst>
          </a:prstGeom>
          <a:solidFill>
            <a:srgbClr val="F2F8FC"/>
          </a:solidFill>
          <a:ln/>
        </p:spPr>
      </p:sp>
      <p:sp>
        <p:nvSpPr>
          <p:cNvPr id="19" name="Text 12"/>
          <p:cNvSpPr/>
          <p:nvPr/>
        </p:nvSpPr>
        <p:spPr>
          <a:xfrm>
            <a:off x="548640" y="38862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Notre approche 360° couvre tout le cycle de vie d’un projet informatique :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Shape 13"/>
          <p:cNvSpPr/>
          <p:nvPr/>
        </p:nvSpPr>
        <p:spPr>
          <a:xfrm>
            <a:off x="548640" y="4370832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2F8FC"/>
          </a:solidFill>
          <a:ln/>
          <a:effectLst>
            <a:outerShdw blurRad="101600" dist="25400" dir="5400000" algn="bl" rotWithShape="0">
              <a:srgbClr val="0B2E4A">
                <a:alpha val="12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777240" y="4599432"/>
            <a:ext cx="548640" cy="54864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22" name="Image 5" descr="icons/compass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736592"/>
            <a:ext cx="274320" cy="27432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417320" y="45902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Conception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16"/>
          <p:cNvSpPr/>
          <p:nvPr/>
        </p:nvSpPr>
        <p:spPr>
          <a:xfrm>
            <a:off x="868680" y="5239512"/>
            <a:ext cx="290546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5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Analyse</a:t>
            </a: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des </a:t>
            </a:r>
            <a:r>
              <a:rPr lang="en-US" sz="115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besoins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Conception technique</a:t>
            </a: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Assistance à </a:t>
            </a:r>
            <a:r>
              <a:rPr lang="en-US" sz="115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maîtrise</a:t>
            </a: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en-US" sz="115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d’ouvrage</a:t>
            </a: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Shape 17"/>
          <p:cNvSpPr/>
          <p:nvPr/>
        </p:nvSpPr>
        <p:spPr>
          <a:xfrm>
            <a:off x="4389120" y="4370832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2F8FC"/>
          </a:solidFill>
          <a:ln/>
          <a:effectLst>
            <a:outerShdw blurRad="101600" dist="25400" dir="5400000" algn="bl" rotWithShape="0">
              <a:srgbClr val="0B2E4A">
                <a:alpha val="12000"/>
              </a:srgbClr>
            </a:outerShdw>
          </a:effectLst>
        </p:spPr>
      </p:sp>
      <p:sp>
        <p:nvSpPr>
          <p:cNvPr id="26" name="Shape 18"/>
          <p:cNvSpPr/>
          <p:nvPr/>
        </p:nvSpPr>
        <p:spPr>
          <a:xfrm>
            <a:off x="4617720" y="4599432"/>
            <a:ext cx="548640" cy="54864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27" name="Image 6" descr="icons/settings_nav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4736592"/>
            <a:ext cx="274320" cy="274320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5257800" y="45902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Réalisation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 20"/>
          <p:cNvSpPr/>
          <p:nvPr/>
        </p:nvSpPr>
        <p:spPr>
          <a:xfrm>
            <a:off x="4709160" y="5239512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Développement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Tests et validation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Déploiement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Shape 21"/>
          <p:cNvSpPr/>
          <p:nvPr/>
        </p:nvSpPr>
        <p:spPr>
          <a:xfrm>
            <a:off x="8229600" y="4370832"/>
            <a:ext cx="3413455" cy="1874520"/>
          </a:xfrm>
          <a:prstGeom prst="roundRect">
            <a:avLst>
              <a:gd name="adj" fmla="val 3902"/>
            </a:avLst>
          </a:prstGeom>
          <a:solidFill>
            <a:srgbClr val="F2F8FC"/>
          </a:solidFill>
          <a:ln/>
          <a:effectLst>
            <a:outerShdw blurRad="101600" dist="25400" dir="5400000" algn="bl" rotWithShape="0">
              <a:srgbClr val="0B2E4A">
                <a:alpha val="12000"/>
              </a:srgbClr>
            </a:outerShdw>
          </a:effectLst>
        </p:spPr>
      </p:sp>
      <p:sp>
        <p:nvSpPr>
          <p:cNvPr id="31" name="Shape 22"/>
          <p:cNvSpPr/>
          <p:nvPr/>
        </p:nvSpPr>
        <p:spPr>
          <a:xfrm>
            <a:off x="8458200" y="4599432"/>
            <a:ext cx="548640" cy="54864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32" name="Image 7" descr="icons/headset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5360" y="4736592"/>
            <a:ext cx="274320" cy="274320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9098280" y="45902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Accompagnement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24"/>
          <p:cNvSpPr/>
          <p:nvPr/>
        </p:nvSpPr>
        <p:spPr>
          <a:xfrm>
            <a:off x="8549640" y="5239512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Formation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Support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Amélioration continue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97" name="Image 2" descr="icons/cloud_white.png">
            <a:extLst>
              <a:ext uri="{FF2B5EF4-FFF2-40B4-BE49-F238E27FC236}">
                <a16:creationId xmlns:a16="http://schemas.microsoft.com/office/drawing/2014/main" id="{8E5AE325-1349-B185-2A52-2B9EFF6E78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4524" y="2830068"/>
            <a:ext cx="329184" cy="329184"/>
          </a:xfrm>
          <a:prstGeom prst="rect">
            <a:avLst/>
          </a:prstGeom>
        </p:spPr>
      </p:pic>
      <p:pic>
        <p:nvPicPr>
          <p:cNvPr id="899" name="Image 4" descr="icons/shield_white.png">
            <a:extLst>
              <a:ext uri="{FF2B5EF4-FFF2-40B4-BE49-F238E27FC236}">
                <a16:creationId xmlns:a16="http://schemas.microsoft.com/office/drawing/2014/main" id="{FA9A7D73-955B-1A2F-3A8E-3F489B3C5C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7020" y="2830068"/>
            <a:ext cx="329184" cy="3291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Notre approche méthodologique</a:t>
            </a:r>
            <a:endParaRPr lang="en-US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48640" y="1188720"/>
            <a:ext cx="11064240" cy="9114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i="1" dirty="0" err="1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NetByUs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s’appuie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sur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une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méthodologie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d’intervention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structurée,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inspirée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des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meilleures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pratiques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internationales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de gestion de projet et de gouvernance des systèmes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d’information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(PRINCE2, ITIL, etc.). Cette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approche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garantit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une parfaite adéquation entre les besoins métiers, les solutions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déployées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et les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objectifs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stratégique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du </a:t>
            </a:r>
            <a:r>
              <a:rPr lang="en-US" sz="1400" i="1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projet</a:t>
            </a: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.</a:t>
            </a:r>
          </a:p>
          <a:p>
            <a:pPr marL="0" indent="0">
              <a:lnSpc>
                <a:spcPct val="125000"/>
              </a:lnSpc>
              <a:buNone/>
            </a:pPr>
            <a:endParaRPr lang="en-US" sz="1400" i="1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48640" y="2148840"/>
            <a:ext cx="11064240" cy="4251960"/>
          </a:xfrm>
          <a:prstGeom prst="roundRect">
            <a:avLst>
              <a:gd name="adj" fmla="val 2151"/>
            </a:avLst>
          </a:prstGeom>
          <a:solidFill>
            <a:srgbClr val="F2F8FC"/>
          </a:solidFill>
          <a:ln/>
        </p:spPr>
      </p:sp>
      <p:sp>
        <p:nvSpPr>
          <p:cNvPr id="6" name="Shape 3"/>
          <p:cNvSpPr/>
          <p:nvPr/>
        </p:nvSpPr>
        <p:spPr>
          <a:xfrm>
            <a:off x="4997196" y="3566160"/>
            <a:ext cx="2194560" cy="2194560"/>
          </a:xfrm>
          <a:prstGeom prst="ellipse">
            <a:avLst/>
          </a:prstGeom>
          <a:ln w="28575">
            <a:solidFill>
              <a:srgbClr val="E03B2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 rot="7560000">
            <a:off x="6620569" y="3656850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8" name="Shape 5"/>
          <p:cNvSpPr/>
          <p:nvPr/>
        </p:nvSpPr>
        <p:spPr>
          <a:xfrm rot="-9720000">
            <a:off x="7019179" y="4883646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9" name="Shape 6"/>
          <p:cNvSpPr/>
          <p:nvPr/>
        </p:nvSpPr>
        <p:spPr>
          <a:xfrm rot="-5400000">
            <a:off x="5975604" y="5641848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10" name="Shape 7"/>
          <p:cNvSpPr/>
          <p:nvPr/>
        </p:nvSpPr>
        <p:spPr>
          <a:xfrm rot="-1080000">
            <a:off x="4932029" y="4883646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11" name="Shape 8"/>
          <p:cNvSpPr/>
          <p:nvPr/>
        </p:nvSpPr>
        <p:spPr>
          <a:xfrm rot="3240000">
            <a:off x="5330639" y="3656850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12" name="Shape 9"/>
          <p:cNvSpPr/>
          <p:nvPr/>
        </p:nvSpPr>
        <p:spPr>
          <a:xfrm>
            <a:off x="5591556" y="4160520"/>
            <a:ext cx="1005840" cy="100584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3" name="Image 1" descr="icon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2315" y="4291279"/>
            <a:ext cx="744322" cy="744322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705856" y="3177540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15" name="Image 2" descr="icons_dark/targ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4670" y="3286354"/>
            <a:ext cx="559613" cy="559613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6227978" y="3699662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6227978" y="369966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1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5020056" y="235458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Cadrage de la mission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5020056" y="275691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Définir les objectifs et la portée du projet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6749431" y="3935742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21" name="Image 3" descr="icons_dark/trend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245" y="4044555"/>
            <a:ext cx="559613" cy="559613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7271554" y="4457864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271554" y="44578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2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7709551" y="403175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5000"/>
              </a:lnSpc>
            </a:pPr>
            <a:r>
              <a:rPr lang="fr-FR" sz="1350" b="1" dirty="0">
                <a:solidFill>
                  <a:srgbClr val="0B2E4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Suivi et pilotage du développement</a:t>
            </a:r>
            <a:endParaRPr lang="en-US" sz="1350" b="1" dirty="0">
              <a:solidFill>
                <a:srgbClr val="0B2E4A"/>
              </a:solidFill>
              <a:latin typeface="Poppins" panose="00000500000000000000" pitchFamily="2" charset="0"/>
              <a:ea typeface="Cambria" pitchFamily="34" charset="-122"/>
              <a:cs typeface="Poppins" panose="00000500000000000000" pitchFamily="2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7709551" y="443409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Surveiller les progrès et ajuster si nécessaire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6350821" y="5162538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27" name="Image 4" descr="icons_dark/fileChec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9635" y="5271352"/>
            <a:ext cx="559613" cy="559613"/>
          </a:xfrm>
          <a:prstGeom prst="rect">
            <a:avLst/>
          </a:prstGeom>
        </p:spPr>
      </p:pic>
      <p:sp>
        <p:nvSpPr>
          <p:cNvPr id="28" name="Shape 21"/>
          <p:cNvSpPr/>
          <p:nvPr/>
        </p:nvSpPr>
        <p:spPr>
          <a:xfrm>
            <a:off x="6872943" y="5684661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6872943" y="5684661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3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 23"/>
          <p:cNvSpPr/>
          <p:nvPr/>
        </p:nvSpPr>
        <p:spPr>
          <a:xfrm>
            <a:off x="7310941" y="525855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Contrôle qualité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24"/>
          <p:cNvSpPr/>
          <p:nvPr/>
        </p:nvSpPr>
        <p:spPr>
          <a:xfrm>
            <a:off x="7310941" y="566088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Assurer que les livrables répondent aux normes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Shape 25"/>
          <p:cNvSpPr/>
          <p:nvPr/>
        </p:nvSpPr>
        <p:spPr>
          <a:xfrm>
            <a:off x="5060891" y="5162538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33" name="Image 5" descr="icons_dark/clipboar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9705" y="5271352"/>
            <a:ext cx="559613" cy="559613"/>
          </a:xfrm>
          <a:prstGeom prst="rect">
            <a:avLst/>
          </a:prstGeom>
        </p:spPr>
      </p:pic>
      <p:sp>
        <p:nvSpPr>
          <p:cNvPr id="34" name="Shape 26"/>
          <p:cNvSpPr/>
          <p:nvPr/>
        </p:nvSpPr>
        <p:spPr>
          <a:xfrm>
            <a:off x="5583013" y="5684661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5" name="Text 27"/>
          <p:cNvSpPr/>
          <p:nvPr/>
        </p:nvSpPr>
        <p:spPr>
          <a:xfrm>
            <a:off x="5583013" y="5684661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4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Text 28"/>
          <p:cNvSpPr/>
          <p:nvPr/>
        </p:nvSpPr>
        <p:spPr>
          <a:xfrm>
            <a:off x="2729171" y="525855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Assistance aux recettes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Text 29"/>
          <p:cNvSpPr/>
          <p:nvPr/>
        </p:nvSpPr>
        <p:spPr>
          <a:xfrm>
            <a:off x="2729171" y="566088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Soutenir les tests et l’acceptation du projet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Shape 30"/>
          <p:cNvSpPr/>
          <p:nvPr/>
        </p:nvSpPr>
        <p:spPr>
          <a:xfrm>
            <a:off x="4662281" y="3935742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39" name="Image 6" descr="icons_dark/setting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1094" y="4044555"/>
            <a:ext cx="559613" cy="559613"/>
          </a:xfrm>
          <a:prstGeom prst="rect">
            <a:avLst/>
          </a:prstGeom>
        </p:spPr>
      </p:pic>
      <p:sp>
        <p:nvSpPr>
          <p:cNvPr id="40" name="Shape 31"/>
          <p:cNvSpPr/>
          <p:nvPr/>
        </p:nvSpPr>
        <p:spPr>
          <a:xfrm>
            <a:off x="5184403" y="4457864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1" name="Text 32"/>
          <p:cNvSpPr/>
          <p:nvPr/>
        </p:nvSpPr>
        <p:spPr>
          <a:xfrm>
            <a:off x="5184403" y="44578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5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Text 33"/>
          <p:cNvSpPr/>
          <p:nvPr/>
        </p:nvSpPr>
        <p:spPr>
          <a:xfrm>
            <a:off x="2330561" y="403175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Accompagnement à la mise en production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Text 34"/>
          <p:cNvSpPr/>
          <p:nvPr/>
        </p:nvSpPr>
        <p:spPr>
          <a:xfrm>
            <a:off x="2330561" y="443409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>
              <a:lnSpc>
                <a:spcPct val="115000"/>
              </a:lnSpc>
            </a:pPr>
            <a:r>
              <a:rPr lang="fr-FR" sz="1050" dirty="0">
                <a:solidFill>
                  <a:srgbClr val="5E7A90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Assurer un accompagnement jusqu'à la mise en production.</a:t>
            </a:r>
            <a:endParaRPr lang="en-US" sz="1050" dirty="0">
              <a:solidFill>
                <a:srgbClr val="5E7A90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</p:txBody>
      </p:sp>
      <p:pic>
        <p:nvPicPr>
          <p:cNvPr id="44" name="Image 7" descr="logo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49" name="Text 1">
            <a:extLst>
              <a:ext uri="{FF2B5EF4-FFF2-40B4-BE49-F238E27FC236}">
                <a16:creationId xmlns:a16="http://schemas.microsoft.com/office/drawing/2014/main" id="{58FC65C4-07F8-95CC-7C11-9655D1E4EE26}"/>
              </a:ext>
            </a:extLst>
          </p:cNvPr>
          <p:cNvSpPr/>
          <p:nvPr/>
        </p:nvSpPr>
        <p:spPr>
          <a:xfrm>
            <a:off x="11503152" y="6504073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Assistance à Maîtrise d’Ouvrage (AMOA)</a:t>
            </a:r>
            <a:endParaRPr lang="en-US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48640" y="118872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Nous pouvons accompagner l’UGP à :</a:t>
            </a:r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1984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Cadrage et pilotage fonctionnel</a:t>
            </a:r>
            <a:endParaRPr lang="en-US" sz="1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22960" y="246888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Cadrer les besoins métiers et formaliser les exigences fonctionnelles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fr-FR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Assurer l'interface entre les utilisateurs et les équipes de développement.</a:t>
            </a:r>
            <a:endParaRPr lang="en-US" sz="1250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Piloter</a:t>
            </a: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en-US" sz="125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l’avancement</a:t>
            </a: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du </a:t>
            </a:r>
            <a:r>
              <a:rPr lang="en-US" sz="125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projet</a:t>
            </a: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et suivre les demandes de changement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17920" y="17830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9" name="Text 6"/>
          <p:cNvSpPr/>
          <p:nvPr/>
        </p:nvSpPr>
        <p:spPr>
          <a:xfrm>
            <a:off x="6492240" y="1984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Qualité, recette et tests</a:t>
            </a:r>
            <a:endParaRPr lang="en-US" sz="1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92240" y="246888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fr-FR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Veiller à la conformité et à la qualité des livrables</a:t>
            </a: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(code, documentation, performances)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Organiser la recette fonctionnelle et le suivi des anomalies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Superviser les tests techniques (intégration, charge, sécurité, continuité)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548640" y="438912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59028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Automatisation des processus</a:t>
            </a:r>
            <a:endParaRPr lang="en-US" sz="1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22960" y="507492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Identifier les processus à automatiser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Valider les workflows et circuits de validation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Contrôler la cohérence des règles de gestion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217920" y="438912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15" name="Text 12"/>
          <p:cNvSpPr/>
          <p:nvPr/>
        </p:nvSpPr>
        <p:spPr>
          <a:xfrm>
            <a:off x="6492240" y="459028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Accompagnement et déploiement</a:t>
            </a:r>
            <a:endParaRPr lang="en-US" sz="1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492240" y="507492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fr-FR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Préparer les utilisateurs et accompagner la conduite du changement.</a:t>
            </a:r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Accompagner</a:t>
            </a: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la prise en main des nouvelles fonctionnalités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Sécuriser la mise en production et le suivi post-déploiement</a:t>
            </a:r>
            <a:endParaRPr lang="en-US" sz="12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7" name="Image 1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20" name="Text 1">
            <a:extLst>
              <a:ext uri="{FF2B5EF4-FFF2-40B4-BE49-F238E27FC236}">
                <a16:creationId xmlns:a16="http://schemas.microsoft.com/office/drawing/2014/main" id="{384533A3-F24D-CFF8-B31B-F4E2F3FB4D51}"/>
              </a:ext>
            </a:extLst>
          </p:cNvPr>
          <p:cNvSpPr/>
          <p:nvPr/>
        </p:nvSpPr>
        <p:spPr>
          <a:xfrm>
            <a:off x="11503152" y="6504073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pic>
        <p:nvPicPr>
          <p:cNvPr id="3" name="Image 1" descr="logos/ppt/media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Quelques références clés</a:t>
            </a:r>
            <a:endParaRPr lang="en-US" sz="3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548640" y="1965960"/>
            <a:ext cx="3977640" cy="4160520"/>
          </a:xfrm>
          <a:prstGeom prst="roundRect">
            <a:avLst>
              <a:gd name="adj" fmla="val 1839"/>
            </a:avLst>
          </a:prstGeom>
          <a:solidFill>
            <a:srgbClr val="F2F8FC"/>
          </a:solidFill>
          <a:ln/>
          <a:effectLst>
            <a:outerShdw blurRad="101600" dist="25400" dir="5400000" algn="bl" rotWithShape="0">
              <a:srgbClr val="0B2E4A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8" name="Image 2" descr="icons/building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140" y="244602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68680" y="3174402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Doehler Afrique de l’Ouest &amp; Afrique Centrale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932688" y="3788484"/>
            <a:ext cx="3337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Döhler est un producteur, distributeur et fournisseur mondial d’ingrédients naturels et de systèmes d’ingrédients à base de technologies, notamment des additifs alimentaires, destinés aux industries agroalimentaires.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868680" y="5120640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07817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22</a:t>
            </a:r>
            <a:endParaRPr lang="en-US" sz="3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868680" y="5623560"/>
            <a:ext cx="16687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E7A90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pays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2537460" y="5120640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07817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07</a:t>
            </a:r>
            <a:endParaRPr lang="en-US" sz="3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2537460" y="5623560"/>
            <a:ext cx="16687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E7A90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sites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5303520" y="2240280"/>
            <a:ext cx="0" cy="3611880"/>
          </a:xfrm>
          <a:prstGeom prst="line">
            <a:avLst/>
          </a:prstGeom>
          <a:noFill/>
          <a:ln w="19050">
            <a:solidFill>
              <a:srgbClr val="C7D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5175504" y="211226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5532120" y="196596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Avant-projet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5532120" y="2350008"/>
            <a:ext cx="6110935" cy="582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Recueil et formalisation des besoins</a:t>
            </a:r>
            <a:endParaRPr lang="en-US" sz="1100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Élaboration du cahier des charges 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pour l’ERP multi-pays et pour la solution de contrôle d’accès sécurisés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5175504" y="349910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5532120" y="335280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Phase </a:t>
            </a:r>
            <a:r>
              <a:rPr lang="en-US" sz="1350" b="1" dirty="0" err="1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projet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5532120" y="373684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buSzPct val="100000"/>
              <a:buFontTx/>
              <a:buChar char="–"/>
            </a:pP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Conception et développement de l’ERP multi-pays intégrant plusieurs </a:t>
            </a:r>
            <a:r>
              <a:rPr lang="en-US" sz="110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domaines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métiers et de la solution de </a:t>
            </a:r>
            <a:r>
              <a:rPr lang="en-US" sz="110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contrôle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en-US" sz="110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d’accès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et de gestion des </a:t>
            </a:r>
            <a:r>
              <a:rPr lang="en-US" sz="110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accès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</a:t>
            </a:r>
            <a:r>
              <a:rPr lang="en-US" sz="110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sécurisés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Tests unitaires, tests d’intégration et tests de performance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5175504" y="488594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5532120" y="473964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Après-projet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5532120" y="5123688"/>
            <a:ext cx="6110935" cy="64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Formation et accompagnement des utilisateurs</a:t>
            </a:r>
          </a:p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Accompagnement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à la mise en production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Support, maintenance et amélioration continue</a:t>
            </a:r>
            <a:endParaRPr lang="en-US" sz="1100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F56B348B-DC37-C559-403F-6C82A3383340}"/>
              </a:ext>
            </a:extLst>
          </p:cNvPr>
          <p:cNvSpPr/>
          <p:nvPr/>
        </p:nvSpPr>
        <p:spPr>
          <a:xfrm>
            <a:off x="11503152" y="6504073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pic>
        <p:nvPicPr>
          <p:cNvPr id="3" name="Image 1" descr="logos/ppt/media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Quelques références clés</a:t>
            </a:r>
            <a:endParaRPr lang="en-US" sz="3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548640" y="1965960"/>
            <a:ext cx="3977640" cy="4160520"/>
          </a:xfrm>
          <a:prstGeom prst="roundRect">
            <a:avLst>
              <a:gd name="adj" fmla="val 1839"/>
            </a:avLst>
          </a:prstGeom>
          <a:solidFill>
            <a:srgbClr val="F2F8FC"/>
          </a:solidFill>
          <a:ln/>
          <a:effectLst>
            <a:outerShdw blurRad="101600" dist="25400" dir="5400000" algn="bl" rotWithShape="0">
              <a:srgbClr val="0B2E4A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8" name="Image 2" descr="icons/scale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140" y="244602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68680" y="3291840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Cabinet Notarial ADYK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868680" y="3886200"/>
            <a:ext cx="3337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ADYK est un cabinet notarial spécialisé dans l’accompagnement juridique des particuliers, des entreprises et des institutions.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5303520" y="2240280"/>
            <a:ext cx="0" cy="3611880"/>
          </a:xfrm>
          <a:prstGeom prst="line">
            <a:avLst/>
          </a:prstGeom>
          <a:noFill/>
          <a:ln w="19050">
            <a:solidFill>
              <a:srgbClr val="C7D6E4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5175504" y="211226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5532120" y="196596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Avant-projet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5532120" y="2350008"/>
            <a:ext cx="61109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Recueil et formalisation des besoins</a:t>
            </a:r>
            <a:endParaRPr lang="en-US" sz="1100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Élaboration du cahier des charges 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pour la solution de gestion des dossiers notariaux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5175504" y="349910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5532120" y="335280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Phase </a:t>
            </a:r>
            <a:r>
              <a:rPr lang="en-US" sz="1350" b="1" dirty="0" err="1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projet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5532120" y="373684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Conception, développement et intégration de la solution de gestion électronique des archives et des documents (GED)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Tests unitaires, tests d’intégration et tests fonctionnels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5175504" y="488594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5532120" y="473964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Après-projet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5532120" y="512368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Formation et accompagnement des utilisateurs</a:t>
            </a: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0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Accompagnement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à la mise en production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Support, maintenance et amélioration continue</a:t>
            </a:r>
            <a:endParaRPr lang="en-US" sz="1100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FC518CC6-0EF8-0EDC-F29C-673E1D16CF54}"/>
              </a:ext>
            </a:extLst>
          </p:cNvPr>
          <p:cNvSpPr/>
          <p:nvPr/>
        </p:nvSpPr>
        <p:spPr>
          <a:xfrm>
            <a:off x="11503152" y="6504073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pic>
        <p:nvPicPr>
          <p:cNvPr id="3" name="Image 1" descr="logos/ppt/media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Quelques références clés</a:t>
            </a:r>
            <a:endParaRPr lang="en-US" sz="3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548640" y="1965960"/>
            <a:ext cx="3977640" cy="4160520"/>
          </a:xfrm>
          <a:prstGeom prst="roundRect">
            <a:avLst>
              <a:gd name="adj" fmla="val 1839"/>
            </a:avLst>
          </a:prstGeom>
          <a:solidFill>
            <a:srgbClr val="F2F8FC"/>
          </a:solidFill>
          <a:ln/>
          <a:effectLst>
            <a:outerShdw blurRad="101600" dist="25400" dir="5400000" algn="bl" rotWithShape="0">
              <a:srgbClr val="0B2E4A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F2F8FC"/>
          </a:solidFill>
          <a:ln/>
        </p:spPr>
      </p:sp>
      <p:pic>
        <p:nvPicPr>
          <p:cNvPr id="8" name="Image 2" descr="icons/building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140" y="244602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68680" y="3291840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SDP Groupe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868680" y="3886200"/>
            <a:ext cx="3337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Un groupe qui met au service des maîtres d’ouvrage publics et privés une expertise internationale sur des projets d’infrastructures de transport, d’ouvrages d’art et immobiliers.</a:t>
            </a:r>
            <a:endParaRPr lang="en-US" sz="11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5303520" y="2240280"/>
            <a:ext cx="0" cy="3611880"/>
          </a:xfrm>
          <a:prstGeom prst="line">
            <a:avLst/>
          </a:prstGeom>
          <a:noFill/>
          <a:ln w="19050">
            <a:solidFill>
              <a:srgbClr val="C7D6E4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5175504" y="211226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5532120" y="196596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Avant-projet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5532120" y="235000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Recueil et formalisation des besoins</a:t>
            </a:r>
            <a:endParaRPr lang="en-US" sz="1100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Élaboration du cahier des charges 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pour la digitalisation du Système de Management Intégré Qualité, Sécurité et Environnement (SMI-QSE)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5175504" y="349910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5532120" y="335280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Phase </a:t>
            </a:r>
            <a:r>
              <a:rPr lang="en-US" sz="1350" b="1" dirty="0" err="1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projet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5532120" y="373684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Conception d’une solution basée sur une base existante développée par NetByUs, améliorée pour ce projet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Développement, tests unitaires et tests d’intégration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5175504" y="4885944"/>
            <a:ext cx="256032" cy="256032"/>
          </a:xfrm>
          <a:prstGeom prst="ellipse">
            <a:avLst/>
          </a:prstGeom>
          <a:solidFill>
            <a:srgbClr val="0072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5532120" y="473964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Après-projet</a:t>
            </a:r>
            <a:endParaRPr lang="en-US" sz="13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5532120" y="512368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Formation et accompagnement des utilisateurs</a:t>
            </a:r>
          </a:p>
          <a:p>
            <a:pPr marL="342900" indent="-342900" algn="l">
              <a:lnSpc>
                <a:spcPct val="115000"/>
              </a:lnSpc>
              <a:buSzPct val="100000"/>
              <a:buChar char="–"/>
            </a:pPr>
            <a:r>
              <a:rPr lang="en-US" sz="1100" dirty="0" err="1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Accompagnement</a:t>
            </a:r>
            <a:r>
              <a:rPr lang="en-US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à la mise en production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>
              <a:lnSpc>
                <a:spcPct val="115000"/>
              </a:lnSpc>
              <a:buSzPct val="100000"/>
              <a:buChar char="–"/>
            </a:pPr>
            <a:r>
              <a:rPr lang="fr-FR" sz="1100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Support, maintenance et amélioration continue</a:t>
            </a:r>
            <a:endParaRPr lang="en-US" sz="1100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6ADCFB80-9E6F-1EBD-D061-38F3CFDFD0F1}"/>
              </a:ext>
            </a:extLst>
          </p:cNvPr>
          <p:cNvSpPr/>
          <p:nvPr/>
        </p:nvSpPr>
        <p:spPr>
          <a:xfrm>
            <a:off x="11503152" y="6504073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Ce qui caractérise nos interventions</a:t>
            </a:r>
            <a:endParaRPr lang="en-US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 21"/>
          <p:cNvSpPr/>
          <p:nvPr/>
        </p:nvSpPr>
        <p:spPr>
          <a:xfrm>
            <a:off x="548640" y="118872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5000"/>
              </a:lnSpc>
            </a:pPr>
            <a:r>
              <a:rPr lang="fr-FR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Nos interventions reposent sur quatre engagements qui garantissent la réussite de chaque projet.</a:t>
            </a:r>
            <a:endParaRPr lang="en-US" sz="1400" i="1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4864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144018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targ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165" y="2301545"/>
            <a:ext cx="608990" cy="6089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724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Une approche orientée métier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338328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9" name="Shape 5"/>
          <p:cNvSpPr/>
          <p:nvPr/>
        </p:nvSpPr>
        <p:spPr>
          <a:xfrm>
            <a:off x="427482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0" name="Image 2" descr="icons/handshak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805" y="2301545"/>
            <a:ext cx="608990" cy="60899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61188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Un accompagnement de proximité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621792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13" name="Shape 8"/>
          <p:cNvSpPr/>
          <p:nvPr/>
        </p:nvSpPr>
        <p:spPr>
          <a:xfrm>
            <a:off x="710946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4" name="Image 3" descr="icons/trend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445" y="2301545"/>
            <a:ext cx="608990" cy="60899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4652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Une culture du </a:t>
            </a:r>
            <a:r>
              <a:rPr lang="en-US" sz="1600" b="1" dirty="0" err="1">
                <a:solidFill>
                  <a:srgbClr val="00325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résultat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905256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17" name="Shape 11"/>
          <p:cNvSpPr/>
          <p:nvPr/>
        </p:nvSpPr>
        <p:spPr>
          <a:xfrm>
            <a:off x="994410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8" name="Image 4" descr="icons/layer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1085" y="2301545"/>
            <a:ext cx="608990" cy="60899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928116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Une expertise </a:t>
            </a:r>
            <a:r>
              <a:rPr lang="en-US" sz="1600" b="1" dirty="0" err="1">
                <a:solidFill>
                  <a:srgbClr val="00325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multisectorielle</a:t>
            </a:r>
            <a:r>
              <a:rPr lang="en-US" sz="1600" b="1" dirty="0">
                <a:solidFill>
                  <a:srgbClr val="00325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 </a:t>
            </a:r>
            <a:r>
              <a:rPr lang="en-US" sz="1600" b="1" dirty="0" err="1">
                <a:solidFill>
                  <a:srgbClr val="00325A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reconnue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Image 5" descr="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24" name="Text 1">
            <a:extLst>
              <a:ext uri="{FF2B5EF4-FFF2-40B4-BE49-F238E27FC236}">
                <a16:creationId xmlns:a16="http://schemas.microsoft.com/office/drawing/2014/main" id="{C111CDDB-4828-59A6-DCF5-BB13E0512B55}"/>
              </a:ext>
            </a:extLst>
          </p:cNvPr>
          <p:cNvSpPr/>
          <p:nvPr/>
        </p:nvSpPr>
        <p:spPr>
          <a:xfrm>
            <a:off x="11503152" y="6504073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72CE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Nos coordonnées</a:t>
            </a:r>
            <a:endParaRPr lang="en-US" sz="3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Text 26"/>
          <p:cNvSpPr/>
          <p:nvPr/>
        </p:nvSpPr>
        <p:spPr>
          <a:xfrm>
            <a:off x="548640" y="118872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5000"/>
              </a:lnSpc>
            </a:pPr>
            <a:r>
              <a:rPr lang="fr-FR" sz="1400" i="1" dirty="0">
                <a:solidFill>
                  <a:srgbClr val="0B2E4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Notre équipe est à votre disposition pour répondre à vos besoins et vous accompagner dans vos projets.</a:t>
            </a:r>
            <a:endParaRPr lang="en-US" sz="1400" i="1" dirty="0">
              <a:solidFill>
                <a:srgbClr val="0B2E4A"/>
              </a:solidFill>
              <a:latin typeface="Poppins" panose="00000500000000000000" pitchFamily="2" charset="0"/>
              <a:ea typeface="Calibri" pitchFamily="34" charset="-122"/>
              <a:cs typeface="Poppins" panose="00000500000000000000" pitchFamily="2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48640" y="178308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822960" y="207568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glob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303" y="2166031"/>
            <a:ext cx="514259" cy="5142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83080" y="196596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7A90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Site web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xt 4">
            <a:hlinkClick r:id="rId5"/>
          </p:cNvPr>
          <p:cNvSpPr/>
          <p:nvPr/>
        </p:nvSpPr>
        <p:spPr>
          <a:xfrm>
            <a:off x="1783080" y="233172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netbyus.com</a:t>
            </a:r>
            <a:endParaRPr lang="en-US" sz="14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6263640" y="178308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10" name="Shape 6"/>
          <p:cNvSpPr/>
          <p:nvPr/>
        </p:nvSpPr>
        <p:spPr>
          <a:xfrm>
            <a:off x="6537960" y="207568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1" name="Image 2" descr="icons/mai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8303" y="2166031"/>
            <a:ext cx="514259" cy="51425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498080" y="196596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7A90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Email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8">
            <a:hlinkClick r:id="rId7"/>
          </p:cNvPr>
          <p:cNvSpPr/>
          <p:nvPr/>
        </p:nvSpPr>
        <p:spPr>
          <a:xfrm>
            <a:off x="7498080" y="233172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contact@netbyus.com</a:t>
            </a:r>
            <a:endParaRPr lang="en-US" sz="14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548640" y="333756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15" name="Shape 10"/>
          <p:cNvSpPr/>
          <p:nvPr/>
        </p:nvSpPr>
        <p:spPr>
          <a:xfrm>
            <a:off x="822960" y="363016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6" name="Image 3" descr="icons/phon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303" y="3720511"/>
            <a:ext cx="514259" cy="51425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783080" y="352044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7A90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Téléphone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12"/>
          <p:cNvSpPr/>
          <p:nvPr/>
        </p:nvSpPr>
        <p:spPr>
          <a:xfrm>
            <a:off x="1783080" y="3886200"/>
            <a:ext cx="190141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00325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+229 01 55 01 83 63</a:t>
            </a:r>
            <a:endParaRPr lang="en-US" sz="14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Shape 13"/>
          <p:cNvSpPr/>
          <p:nvPr/>
        </p:nvSpPr>
        <p:spPr>
          <a:xfrm>
            <a:off x="6263640" y="333756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20" name="Shape 14"/>
          <p:cNvSpPr/>
          <p:nvPr/>
        </p:nvSpPr>
        <p:spPr>
          <a:xfrm>
            <a:off x="6537960" y="363016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21" name="Image 4" descr="icons/mappi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8303" y="3720511"/>
            <a:ext cx="514259" cy="514259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498080" y="352044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7A90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Localisation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16"/>
          <p:cNvSpPr/>
          <p:nvPr/>
        </p:nvSpPr>
        <p:spPr>
          <a:xfrm>
            <a:off x="7498080" y="388620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00325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Cadjehoun, Cotonou, Bénin</a:t>
            </a:r>
            <a:endParaRPr lang="en-US" sz="14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Shape 17"/>
          <p:cNvSpPr/>
          <p:nvPr/>
        </p:nvSpPr>
        <p:spPr>
          <a:xfrm>
            <a:off x="548640" y="489204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25" name="Shape 18"/>
          <p:cNvSpPr/>
          <p:nvPr/>
        </p:nvSpPr>
        <p:spPr>
          <a:xfrm>
            <a:off x="822960" y="518464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26" name="Image 5" descr="icons/linkedin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3303" y="5274991"/>
            <a:ext cx="514259" cy="514259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783080" y="507492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7A90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LinkedIn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20">
            <a:hlinkClick r:id="rId11"/>
          </p:cNvPr>
          <p:cNvSpPr/>
          <p:nvPr/>
        </p:nvSpPr>
        <p:spPr>
          <a:xfrm>
            <a:off x="1783080" y="54406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linkedin.com/company/net-by-us</a:t>
            </a:r>
            <a:endParaRPr lang="en-US" sz="14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Shape 21"/>
          <p:cNvSpPr/>
          <p:nvPr/>
        </p:nvSpPr>
        <p:spPr>
          <a:xfrm>
            <a:off x="6263640" y="489204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30" name="Shape 22"/>
          <p:cNvSpPr/>
          <p:nvPr/>
        </p:nvSpPr>
        <p:spPr>
          <a:xfrm>
            <a:off x="6537960" y="518464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31" name="Image 6" descr="icons/facebook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28303" y="5274991"/>
            <a:ext cx="514259" cy="514259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7498080" y="507492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7A90"/>
                </a:solidFill>
                <a:latin typeface="Poppins" panose="00000500000000000000" pitchFamily="2" charset="0"/>
                <a:ea typeface="Cambria" pitchFamily="34" charset="-122"/>
                <a:cs typeface="Poppins" panose="00000500000000000000" pitchFamily="2" charset="0"/>
              </a:rPr>
              <a:t>Facebook</a:t>
            </a:r>
            <a:endParaRPr lang="en-U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24">
            <a:hlinkClick r:id="rId13"/>
          </p:cNvPr>
          <p:cNvSpPr/>
          <p:nvPr/>
        </p:nvSpPr>
        <p:spPr>
          <a:xfrm>
            <a:off x="7498080" y="544068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facebook.com/netbyus</a:t>
            </a:r>
            <a:endParaRPr lang="en-US" sz="14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4" name="Image 7" descr="logo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38" name="Text 1">
            <a:extLst>
              <a:ext uri="{FF2B5EF4-FFF2-40B4-BE49-F238E27FC236}">
                <a16:creationId xmlns:a16="http://schemas.microsoft.com/office/drawing/2014/main" id="{682716E3-F753-6FD5-CC3F-7FE79BC1F7C7}"/>
              </a:ext>
            </a:extLst>
          </p:cNvPr>
          <p:cNvSpPr/>
          <p:nvPr/>
        </p:nvSpPr>
        <p:spPr>
          <a:xfrm>
            <a:off x="11503152" y="6504073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943600" cy="5943600"/>
          </a:xfrm>
          <a:prstGeom prst="ellipse">
            <a:avLst/>
          </a:prstGeom>
          <a:solidFill>
            <a:srgbClr val="0072CE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828800" y="4206240"/>
            <a:ext cx="4389120" cy="4389120"/>
          </a:xfrm>
          <a:prstGeom prst="ellipse">
            <a:avLst/>
          </a:prstGeom>
          <a:solidFill>
            <a:srgbClr val="0072CE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37160"/>
            <a:ext cx="1645920" cy="517793"/>
          </a:xfrm>
          <a:prstGeom prst="roundRect">
            <a:avLst>
              <a:gd name="adj" fmla="val 14128"/>
            </a:avLst>
          </a:prstGeom>
          <a:solidFill>
            <a:srgbClr val="FFFFFF"/>
          </a:solidFill>
          <a:ln/>
        </p:spPr>
      </p:sp>
      <p:pic>
        <p:nvPicPr>
          <p:cNvPr id="5" name="Image 0" descr="logo_finan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8600"/>
            <a:ext cx="1463040" cy="334913"/>
          </a:xfrm>
          <a:prstGeom prst="rect">
            <a:avLst/>
          </a:prstGeom>
        </p:spPr>
      </p:pic>
      <p:pic>
        <p:nvPicPr>
          <p:cNvPr id="9" name="Image 1" descr="logo.png">
            <a:extLst>
              <a:ext uri="{FF2B5EF4-FFF2-40B4-BE49-F238E27FC236}">
                <a16:creationId xmlns:a16="http://schemas.microsoft.com/office/drawing/2014/main" id="{4C297D21-98BC-298A-7EDB-94378FEA2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1356" y="2671452"/>
            <a:ext cx="4206240" cy="875017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id="{61EDD6F6-852A-6428-05D8-6349DA90186F}"/>
              </a:ext>
            </a:extLst>
          </p:cNvPr>
          <p:cNvSpPr/>
          <p:nvPr/>
        </p:nvSpPr>
        <p:spPr>
          <a:xfrm>
            <a:off x="0" y="361188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Let’s </a:t>
            </a:r>
            <a:r>
              <a:rPr lang="en-US" sz="1900" b="1" dirty="0">
                <a:solidFill>
                  <a:srgbClr val="F07817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grow</a:t>
            </a:r>
            <a:r>
              <a:rPr lang="en-US" sz="1900" b="1" dirty="0">
                <a:solidFill>
                  <a:srgbClr val="0072CE"/>
                </a:solidFill>
                <a:latin typeface="Poppins" panose="00000500000000000000" pitchFamily="2" charset="0"/>
                <a:ea typeface="Calibri" pitchFamily="34" charset="-122"/>
                <a:cs typeface="Poppins" panose="00000500000000000000" pitchFamily="2" charset="0"/>
              </a:rPr>
              <a:t> together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749</Words>
  <Application>Microsoft Office PowerPoint</Application>
  <PresentationFormat>Grand écran</PresentationFormat>
  <Paragraphs>132</Paragraphs>
  <Slides>10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Lenovo</cp:lastModifiedBy>
  <cp:revision>8</cp:revision>
  <dcterms:created xsi:type="dcterms:W3CDTF">2026-07-30T19:07:41Z</dcterms:created>
  <dcterms:modified xsi:type="dcterms:W3CDTF">2026-07-31T10:47:40Z</dcterms:modified>
</cp:coreProperties>
</file>