
<file path=[Content_Types].xml><?xml version="1.0" encoding="utf-8"?>
<Types xmlns="http://schemas.openxmlformats.org/package/2006/content-types">
  <Default Extension="emf" ContentType="image/x-emf"/>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2"/>
  </p:notesMasterIdLst>
  <p:sldIdLst>
    <p:sldId id="257" r:id="rId3"/>
    <p:sldId id="263" r:id="rId4"/>
    <p:sldId id="258" r:id="rId5"/>
    <p:sldId id="260" r:id="rId6"/>
    <p:sldId id="262" r:id="rId7"/>
    <p:sldId id="264" r:id="rId8"/>
    <p:sldId id="265" r:id="rId9"/>
    <p:sldId id="267" r:id="rId10"/>
    <p:sldId id="269" r:id="rId11"/>
    <p:sldId id="268" r:id="rId12"/>
    <p:sldId id="266" r:id="rId13"/>
    <p:sldId id="270" r:id="rId14"/>
    <p:sldId id="271" r:id="rId15"/>
    <p:sldId id="272" r:id="rId16"/>
    <p:sldId id="275" r:id="rId17"/>
    <p:sldId id="274" r:id="rId18"/>
    <p:sldId id="279" r:id="rId19"/>
    <p:sldId id="278" r:id="rId20"/>
    <p:sldId id="261" r:id="rId2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tion par défaut" id="{2AEFF815-9D9E-4E87-90E6-1B32E9BC79BA}">
          <p14:sldIdLst>
            <p14:sldId id="257"/>
          </p14:sldIdLst>
        </p14:section>
        <p14:section name="Section sans titre" id="{5C83E7ED-D719-444C-A503-C8832C1F7A46}">
          <p14:sldIdLst>
            <p14:sldId id="263"/>
            <p14:sldId id="258"/>
            <p14:sldId id="260"/>
            <p14:sldId id="262"/>
            <p14:sldId id="264"/>
            <p14:sldId id="265"/>
            <p14:sldId id="267"/>
            <p14:sldId id="269"/>
            <p14:sldId id="268"/>
            <p14:sldId id="266"/>
            <p14:sldId id="270"/>
            <p14:sldId id="271"/>
            <p14:sldId id="272"/>
            <p14:sldId id="275"/>
            <p14:sldId id="274"/>
            <p14:sldId id="279"/>
            <p14:sldId id="278"/>
            <p14:sldId id="261"/>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07817"/>
    <a:srgbClr val="0072CE"/>
    <a:srgbClr val="9BD2FF"/>
    <a:srgbClr val="00203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05" autoAdjust="0"/>
    <p:restoredTop sz="94660"/>
  </p:normalViewPr>
  <p:slideViewPr>
    <p:cSldViewPr snapToGrid="0">
      <p:cViewPr>
        <p:scale>
          <a:sx n="86" d="100"/>
          <a:sy n="86" d="100"/>
        </p:scale>
        <p:origin x="-36" y="-12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257EA6-9233-4721-A81B-9D46D46A3841}" type="datetimeFigureOut">
              <a:rPr lang="fr-FR" smtClean="0"/>
              <a:t>22/05/2024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42AFD4E-D810-4E06-9FFC-60A276732D99}" type="slidenum">
              <a:rPr lang="fr-FR" smtClean="0"/>
              <a:t>‹N°›</a:t>
            </a:fld>
            <a:endParaRPr lang="fr-FR"/>
          </a:p>
        </p:txBody>
      </p:sp>
    </p:spTree>
    <p:extLst>
      <p:ext uri="{BB962C8B-B14F-4D97-AF65-F5344CB8AC3E}">
        <p14:creationId xmlns:p14="http://schemas.microsoft.com/office/powerpoint/2010/main" val="986301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Diapositive de titre">
    <p:spTree>
      <p:nvGrpSpPr>
        <p:cNvPr id="1" name=""/>
        <p:cNvGrpSpPr/>
        <p:nvPr/>
      </p:nvGrpSpPr>
      <p:grpSpPr>
        <a:xfrm>
          <a:off x="0" y="0"/>
          <a:ext cx="0" cy="0"/>
          <a:chOff x="0" y="0"/>
          <a:chExt cx="0" cy="0"/>
        </a:xfrm>
      </p:grpSpPr>
      <p:pic>
        <p:nvPicPr>
          <p:cNvPr id="6" name="Image 5">
            <a:extLst>
              <a:ext uri="{FF2B5EF4-FFF2-40B4-BE49-F238E27FC236}">
                <a16:creationId xmlns:a16="http://schemas.microsoft.com/office/drawing/2014/main" id="{1CC5EC1F-72C5-420A-8F36-9473533A83C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208483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re et contenu">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6F44710E-A9C5-4CB3-814D-2B0AD8B79FA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000736" y="6470990"/>
            <a:ext cx="1934043" cy="209896"/>
          </a:xfrm>
          <a:prstGeom prst="rect">
            <a:avLst/>
          </a:prstGeom>
        </p:spPr>
      </p:pic>
    </p:spTree>
    <p:extLst>
      <p:ext uri="{BB962C8B-B14F-4D97-AF65-F5344CB8AC3E}">
        <p14:creationId xmlns:p14="http://schemas.microsoft.com/office/powerpoint/2010/main" val="40506102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re de sec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3962816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eux contenus">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F453F7A8-002C-48D2-ADE1-784C04C7CEC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000736" y="6470990"/>
            <a:ext cx="1934043" cy="209896"/>
          </a:xfrm>
          <a:prstGeom prst="rect">
            <a:avLst/>
          </a:prstGeom>
        </p:spPr>
      </p:pic>
    </p:spTree>
    <p:extLst>
      <p:ext uri="{BB962C8B-B14F-4D97-AF65-F5344CB8AC3E}">
        <p14:creationId xmlns:p14="http://schemas.microsoft.com/office/powerpoint/2010/main" val="20304437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aison">
    <p:spTree>
      <p:nvGrpSpPr>
        <p:cNvPr id="1" name=""/>
        <p:cNvGrpSpPr/>
        <p:nvPr/>
      </p:nvGrpSpPr>
      <p:grpSpPr>
        <a:xfrm>
          <a:off x="0" y="0"/>
          <a:ext cx="0" cy="0"/>
          <a:chOff x="0" y="0"/>
          <a:chExt cx="0" cy="0"/>
        </a:xfrm>
      </p:grpSpPr>
    </p:spTree>
    <p:extLst>
      <p:ext uri="{BB962C8B-B14F-4D97-AF65-F5344CB8AC3E}">
        <p14:creationId xmlns:p14="http://schemas.microsoft.com/office/powerpoint/2010/main" val="1824983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re seul">
    <p:spTree>
      <p:nvGrpSpPr>
        <p:cNvPr id="1" name=""/>
        <p:cNvGrpSpPr/>
        <p:nvPr/>
      </p:nvGrpSpPr>
      <p:grpSpPr>
        <a:xfrm>
          <a:off x="0" y="0"/>
          <a:ext cx="0" cy="0"/>
          <a:chOff x="0" y="0"/>
          <a:chExt cx="0" cy="0"/>
        </a:xfrm>
      </p:grpSpPr>
    </p:spTree>
    <p:extLst>
      <p:ext uri="{BB962C8B-B14F-4D97-AF65-F5344CB8AC3E}">
        <p14:creationId xmlns:p14="http://schemas.microsoft.com/office/powerpoint/2010/main" val="9107364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7565608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901BAC3-1DDD-446D-BE2D-D62E1A35CB5A}"/>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26570A01-D8DE-4AA6-B2DA-977E0317090F}"/>
              </a:ext>
            </a:extLst>
          </p:cNvPr>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1D7123ED-023E-4E9F-81B7-7F9D11467D73}"/>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F714DD9-4AF1-41B8-8FF2-D922926E764E}"/>
              </a:ext>
            </a:extLst>
          </p:cNvPr>
          <p:cNvSpPr>
            <a:spLocks noGrp="1"/>
          </p:cNvSpPr>
          <p:nvPr>
            <p:ph type="dt" sz="half" idx="10"/>
          </p:nvPr>
        </p:nvSpPr>
        <p:spPr>
          <a:xfrm>
            <a:off x="314324" y="6464773"/>
            <a:ext cx="4953001" cy="239877"/>
          </a:xfrm>
          <a:prstGeom prst="rect">
            <a:avLst/>
          </a:prstGeom>
        </p:spPr>
        <p:txBody>
          <a:bodyPr/>
          <a:lstStyle/>
          <a:p>
            <a:fld id="{80D5F1DB-232D-4CE2-A914-3ED5497E010D}" type="datetimeFigureOut">
              <a:rPr lang="fr-FR" smtClean="0"/>
              <a:t>22/05/2024</a:t>
            </a:fld>
            <a:endParaRPr lang="fr-FR"/>
          </a:p>
        </p:txBody>
      </p:sp>
      <p:sp>
        <p:nvSpPr>
          <p:cNvPr id="6" name="Espace réservé du pied de page 5">
            <a:extLst>
              <a:ext uri="{FF2B5EF4-FFF2-40B4-BE49-F238E27FC236}">
                <a16:creationId xmlns:a16="http://schemas.microsoft.com/office/drawing/2014/main" id="{B14D25E6-9475-4D9E-932B-65E5AC19EF9B}"/>
              </a:ext>
            </a:extLst>
          </p:cNvPr>
          <p:cNvSpPr>
            <a:spLocks noGrp="1"/>
          </p:cNvSpPr>
          <p:nvPr>
            <p:ph type="ftr" sz="quarter" idx="11"/>
          </p:nvPr>
        </p:nvSpPr>
        <p:spPr>
          <a:xfrm>
            <a:off x="4038600" y="6356350"/>
            <a:ext cx="4114800" cy="365125"/>
          </a:xfrm>
          <a:prstGeom prst="rect">
            <a:avLst/>
          </a:prstGeom>
        </p:spPr>
        <p:txBody>
          <a:bodyPr/>
          <a:lstStyle/>
          <a:p>
            <a:endParaRPr lang="fr-FR"/>
          </a:p>
        </p:txBody>
      </p:sp>
      <p:sp>
        <p:nvSpPr>
          <p:cNvPr id="7" name="Espace réservé du numéro de diapositive 6">
            <a:extLst>
              <a:ext uri="{FF2B5EF4-FFF2-40B4-BE49-F238E27FC236}">
                <a16:creationId xmlns:a16="http://schemas.microsoft.com/office/drawing/2014/main" id="{77428552-CDA3-4FE2-AE36-63F6BCDAB893}"/>
              </a:ext>
            </a:extLst>
          </p:cNvPr>
          <p:cNvSpPr>
            <a:spLocks noGrp="1"/>
          </p:cNvSpPr>
          <p:nvPr>
            <p:ph type="sldNum" sz="quarter" idx="12"/>
          </p:nvPr>
        </p:nvSpPr>
        <p:spPr>
          <a:xfrm>
            <a:off x="8610600" y="6356350"/>
            <a:ext cx="2743200" cy="365125"/>
          </a:xfrm>
          <a:prstGeom prst="rect">
            <a:avLst/>
          </a:prstGeom>
        </p:spPr>
        <p:txBody>
          <a:bodyPr/>
          <a:lstStyle/>
          <a:p>
            <a:fld id="{3C4E77BF-D1A0-4779-ADE9-7E36129EBE64}" type="slidenum">
              <a:rPr lang="fr-FR" smtClean="0"/>
              <a:t>‹N°›</a:t>
            </a:fld>
            <a:endParaRPr lang="fr-FR"/>
          </a:p>
        </p:txBody>
      </p:sp>
    </p:spTree>
    <p:extLst>
      <p:ext uri="{BB962C8B-B14F-4D97-AF65-F5344CB8AC3E}">
        <p14:creationId xmlns:p14="http://schemas.microsoft.com/office/powerpoint/2010/main" val="40298697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CFFB921-5F69-44E3-B3F8-973A25651BD9}"/>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2E7AABD3-FFB4-42C7-BDC3-33BFAE9903A0}"/>
              </a:ext>
            </a:extLst>
          </p:cNvPr>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5F0B45E9-1F88-4CDA-995C-000406D4E7E1}"/>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C4CB431-7850-4D3A-89D8-D1FFD67BC259}"/>
              </a:ext>
            </a:extLst>
          </p:cNvPr>
          <p:cNvSpPr>
            <a:spLocks noGrp="1"/>
          </p:cNvSpPr>
          <p:nvPr>
            <p:ph type="dt" sz="half" idx="10"/>
          </p:nvPr>
        </p:nvSpPr>
        <p:spPr>
          <a:xfrm>
            <a:off x="314324" y="6464773"/>
            <a:ext cx="4953001" cy="239877"/>
          </a:xfrm>
          <a:prstGeom prst="rect">
            <a:avLst/>
          </a:prstGeom>
        </p:spPr>
        <p:txBody>
          <a:bodyPr/>
          <a:lstStyle/>
          <a:p>
            <a:fld id="{80D5F1DB-232D-4CE2-A914-3ED5497E010D}" type="datetimeFigureOut">
              <a:rPr lang="fr-FR" smtClean="0"/>
              <a:t>22/05/2024</a:t>
            </a:fld>
            <a:endParaRPr lang="fr-FR"/>
          </a:p>
        </p:txBody>
      </p:sp>
      <p:sp>
        <p:nvSpPr>
          <p:cNvPr id="6" name="Espace réservé du pied de page 5">
            <a:extLst>
              <a:ext uri="{FF2B5EF4-FFF2-40B4-BE49-F238E27FC236}">
                <a16:creationId xmlns:a16="http://schemas.microsoft.com/office/drawing/2014/main" id="{EDD3A034-FF69-46A4-B2E0-E6FB0804D11E}"/>
              </a:ext>
            </a:extLst>
          </p:cNvPr>
          <p:cNvSpPr>
            <a:spLocks noGrp="1"/>
          </p:cNvSpPr>
          <p:nvPr>
            <p:ph type="ftr" sz="quarter" idx="11"/>
          </p:nvPr>
        </p:nvSpPr>
        <p:spPr>
          <a:xfrm>
            <a:off x="4038600" y="6356350"/>
            <a:ext cx="4114800" cy="365125"/>
          </a:xfrm>
          <a:prstGeom prst="rect">
            <a:avLst/>
          </a:prstGeom>
        </p:spPr>
        <p:txBody>
          <a:bodyPr/>
          <a:lstStyle/>
          <a:p>
            <a:endParaRPr lang="fr-FR"/>
          </a:p>
        </p:txBody>
      </p:sp>
      <p:sp>
        <p:nvSpPr>
          <p:cNvPr id="7" name="Espace réservé du numéro de diapositive 6">
            <a:extLst>
              <a:ext uri="{FF2B5EF4-FFF2-40B4-BE49-F238E27FC236}">
                <a16:creationId xmlns:a16="http://schemas.microsoft.com/office/drawing/2014/main" id="{F3374A57-4E01-4BF8-9B97-E61D6B968A17}"/>
              </a:ext>
            </a:extLst>
          </p:cNvPr>
          <p:cNvSpPr>
            <a:spLocks noGrp="1"/>
          </p:cNvSpPr>
          <p:nvPr>
            <p:ph type="sldNum" sz="quarter" idx="12"/>
          </p:nvPr>
        </p:nvSpPr>
        <p:spPr>
          <a:xfrm>
            <a:off x="8610600" y="6356350"/>
            <a:ext cx="2743200" cy="365125"/>
          </a:xfrm>
          <a:prstGeom prst="rect">
            <a:avLst/>
          </a:prstGeom>
        </p:spPr>
        <p:txBody>
          <a:bodyPr/>
          <a:lstStyle/>
          <a:p>
            <a:fld id="{3C4E77BF-D1A0-4779-ADE9-7E36129EBE64}" type="slidenum">
              <a:rPr lang="fr-FR" smtClean="0"/>
              <a:t>‹N°›</a:t>
            </a:fld>
            <a:endParaRPr lang="fr-FR"/>
          </a:p>
        </p:txBody>
      </p:sp>
    </p:spTree>
    <p:extLst>
      <p:ext uri="{BB962C8B-B14F-4D97-AF65-F5344CB8AC3E}">
        <p14:creationId xmlns:p14="http://schemas.microsoft.com/office/powerpoint/2010/main" val="35402434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B0BB1A4-E486-47C8-9575-F1E15DEAD1DF}"/>
              </a:ext>
            </a:extLst>
          </p:cNvPr>
          <p:cNvSpPr>
            <a:spLocks noGrp="1"/>
          </p:cNvSpPr>
          <p:nvPr>
            <p:ph type="title"/>
          </p:nvPr>
        </p:nvSpPr>
        <p:spPr>
          <a:xfrm>
            <a:off x="838200" y="365125"/>
            <a:ext cx="10515600" cy="1325563"/>
          </a:xfrm>
          <a:prstGeom prst="rect">
            <a:avLst/>
          </a:prstGeom>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ED021288-73E6-4856-B18D-B1056A0A960D}"/>
              </a:ext>
            </a:extLst>
          </p:cNvPr>
          <p:cNvSpPr>
            <a:spLocks noGrp="1"/>
          </p:cNvSpPr>
          <p:nvPr>
            <p:ph type="body" orient="vert" idx="1"/>
          </p:nvPr>
        </p:nvSpPr>
        <p:spPr>
          <a:xfrm>
            <a:off x="838200" y="1825625"/>
            <a:ext cx="10515600" cy="4351338"/>
          </a:xfrm>
          <a:prstGeom prst="rect">
            <a:avLst/>
          </a:prstGeo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C650394-2638-40C9-82AC-3EF9BB2E028B}"/>
              </a:ext>
            </a:extLst>
          </p:cNvPr>
          <p:cNvSpPr>
            <a:spLocks noGrp="1"/>
          </p:cNvSpPr>
          <p:nvPr>
            <p:ph type="dt" sz="half" idx="10"/>
          </p:nvPr>
        </p:nvSpPr>
        <p:spPr>
          <a:xfrm>
            <a:off x="314324" y="6464773"/>
            <a:ext cx="4953001" cy="239877"/>
          </a:xfrm>
          <a:prstGeom prst="rect">
            <a:avLst/>
          </a:prstGeom>
        </p:spPr>
        <p:txBody>
          <a:bodyPr/>
          <a:lstStyle/>
          <a:p>
            <a:fld id="{80D5F1DB-232D-4CE2-A914-3ED5497E010D}" type="datetimeFigureOut">
              <a:rPr lang="fr-FR" smtClean="0"/>
              <a:t>22/05/2024</a:t>
            </a:fld>
            <a:endParaRPr lang="fr-FR"/>
          </a:p>
        </p:txBody>
      </p:sp>
      <p:sp>
        <p:nvSpPr>
          <p:cNvPr id="5" name="Espace réservé du pied de page 4">
            <a:extLst>
              <a:ext uri="{FF2B5EF4-FFF2-40B4-BE49-F238E27FC236}">
                <a16:creationId xmlns:a16="http://schemas.microsoft.com/office/drawing/2014/main" id="{4EA8D8BA-032E-47FB-9C13-1BEDF9820A85}"/>
              </a:ext>
            </a:extLst>
          </p:cNvPr>
          <p:cNvSpPr>
            <a:spLocks noGrp="1"/>
          </p:cNvSpPr>
          <p:nvPr>
            <p:ph type="ftr" sz="quarter" idx="11"/>
          </p:nvPr>
        </p:nvSpPr>
        <p:spPr>
          <a:xfrm>
            <a:off x="4038600" y="6356350"/>
            <a:ext cx="4114800" cy="365125"/>
          </a:xfrm>
          <a:prstGeom prst="rect">
            <a:avLst/>
          </a:prstGeom>
        </p:spPr>
        <p:txBody>
          <a:bodyPr/>
          <a:lstStyle/>
          <a:p>
            <a:endParaRPr lang="fr-FR"/>
          </a:p>
        </p:txBody>
      </p:sp>
      <p:sp>
        <p:nvSpPr>
          <p:cNvPr id="6" name="Espace réservé du numéro de diapositive 5">
            <a:extLst>
              <a:ext uri="{FF2B5EF4-FFF2-40B4-BE49-F238E27FC236}">
                <a16:creationId xmlns:a16="http://schemas.microsoft.com/office/drawing/2014/main" id="{E52801C1-F5FD-45A3-A449-A1D5A0187D26}"/>
              </a:ext>
            </a:extLst>
          </p:cNvPr>
          <p:cNvSpPr>
            <a:spLocks noGrp="1"/>
          </p:cNvSpPr>
          <p:nvPr>
            <p:ph type="sldNum" sz="quarter" idx="12"/>
          </p:nvPr>
        </p:nvSpPr>
        <p:spPr>
          <a:xfrm>
            <a:off x="8610600" y="6356350"/>
            <a:ext cx="2743200" cy="365125"/>
          </a:xfrm>
          <a:prstGeom prst="rect">
            <a:avLst/>
          </a:prstGeom>
        </p:spPr>
        <p:txBody>
          <a:bodyPr/>
          <a:lstStyle/>
          <a:p>
            <a:fld id="{3C4E77BF-D1A0-4779-ADE9-7E36129EBE64}" type="slidenum">
              <a:rPr lang="fr-FR" smtClean="0"/>
              <a:t>‹N°›</a:t>
            </a:fld>
            <a:endParaRPr lang="fr-FR"/>
          </a:p>
        </p:txBody>
      </p:sp>
    </p:spTree>
    <p:extLst>
      <p:ext uri="{BB962C8B-B14F-4D97-AF65-F5344CB8AC3E}">
        <p14:creationId xmlns:p14="http://schemas.microsoft.com/office/powerpoint/2010/main" val="24870747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3760822F-69CB-4689-A209-2C0DA6A1C92A}"/>
              </a:ext>
            </a:extLst>
          </p:cNvPr>
          <p:cNvSpPr>
            <a:spLocks noGrp="1"/>
          </p:cNvSpPr>
          <p:nvPr>
            <p:ph type="title" orient="vert"/>
          </p:nvPr>
        </p:nvSpPr>
        <p:spPr>
          <a:xfrm>
            <a:off x="8724900" y="365125"/>
            <a:ext cx="2628900" cy="5811838"/>
          </a:xfrm>
          <a:prstGeom prst="rect">
            <a:avLst/>
          </a:prstGeo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5643645B-0DF3-4130-9502-6E5FD228AD04}"/>
              </a:ext>
            </a:extLst>
          </p:cNvPr>
          <p:cNvSpPr>
            <a:spLocks noGrp="1"/>
          </p:cNvSpPr>
          <p:nvPr>
            <p:ph type="body" orient="vert" idx="1"/>
          </p:nvPr>
        </p:nvSpPr>
        <p:spPr>
          <a:xfrm>
            <a:off x="838200" y="365125"/>
            <a:ext cx="7734300" cy="5811838"/>
          </a:xfrm>
          <a:prstGeom prst="rect">
            <a:avLst/>
          </a:prstGeo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21F2FF3-A2C6-4211-ACCE-DB83DC86B067}"/>
              </a:ext>
            </a:extLst>
          </p:cNvPr>
          <p:cNvSpPr>
            <a:spLocks noGrp="1"/>
          </p:cNvSpPr>
          <p:nvPr>
            <p:ph type="dt" sz="half" idx="10"/>
          </p:nvPr>
        </p:nvSpPr>
        <p:spPr>
          <a:xfrm>
            <a:off x="314324" y="6464773"/>
            <a:ext cx="4953001" cy="239877"/>
          </a:xfrm>
          <a:prstGeom prst="rect">
            <a:avLst/>
          </a:prstGeom>
        </p:spPr>
        <p:txBody>
          <a:bodyPr/>
          <a:lstStyle/>
          <a:p>
            <a:fld id="{80D5F1DB-232D-4CE2-A914-3ED5497E010D}" type="datetimeFigureOut">
              <a:rPr lang="fr-FR" smtClean="0"/>
              <a:t>22/05/2024</a:t>
            </a:fld>
            <a:endParaRPr lang="fr-FR"/>
          </a:p>
        </p:txBody>
      </p:sp>
      <p:sp>
        <p:nvSpPr>
          <p:cNvPr id="5" name="Espace réservé du pied de page 4">
            <a:extLst>
              <a:ext uri="{FF2B5EF4-FFF2-40B4-BE49-F238E27FC236}">
                <a16:creationId xmlns:a16="http://schemas.microsoft.com/office/drawing/2014/main" id="{5FA11596-F807-45DE-8E43-A7832F7854B0}"/>
              </a:ext>
            </a:extLst>
          </p:cNvPr>
          <p:cNvSpPr>
            <a:spLocks noGrp="1"/>
          </p:cNvSpPr>
          <p:nvPr>
            <p:ph type="ftr" sz="quarter" idx="11"/>
          </p:nvPr>
        </p:nvSpPr>
        <p:spPr>
          <a:xfrm>
            <a:off x="4038600" y="6356350"/>
            <a:ext cx="4114800" cy="365125"/>
          </a:xfrm>
          <a:prstGeom prst="rect">
            <a:avLst/>
          </a:prstGeom>
        </p:spPr>
        <p:txBody>
          <a:bodyPr/>
          <a:lstStyle/>
          <a:p>
            <a:endParaRPr lang="fr-FR"/>
          </a:p>
        </p:txBody>
      </p:sp>
      <p:sp>
        <p:nvSpPr>
          <p:cNvPr id="6" name="Espace réservé du numéro de diapositive 5">
            <a:extLst>
              <a:ext uri="{FF2B5EF4-FFF2-40B4-BE49-F238E27FC236}">
                <a16:creationId xmlns:a16="http://schemas.microsoft.com/office/drawing/2014/main" id="{F685C382-C66F-4D7B-9EC9-13013C2D9A93}"/>
              </a:ext>
            </a:extLst>
          </p:cNvPr>
          <p:cNvSpPr>
            <a:spLocks noGrp="1"/>
          </p:cNvSpPr>
          <p:nvPr>
            <p:ph type="sldNum" sz="quarter" idx="12"/>
          </p:nvPr>
        </p:nvSpPr>
        <p:spPr>
          <a:xfrm>
            <a:off x="8610600" y="6356350"/>
            <a:ext cx="2743200" cy="365125"/>
          </a:xfrm>
          <a:prstGeom prst="rect">
            <a:avLst/>
          </a:prstGeom>
        </p:spPr>
        <p:txBody>
          <a:bodyPr/>
          <a:lstStyle/>
          <a:p>
            <a:fld id="{3C4E77BF-D1A0-4779-ADE9-7E36129EBE64}" type="slidenum">
              <a:rPr lang="fr-FR" smtClean="0"/>
              <a:t>‹N°›</a:t>
            </a:fld>
            <a:endParaRPr lang="fr-FR"/>
          </a:p>
        </p:txBody>
      </p:sp>
    </p:spTree>
    <p:extLst>
      <p:ext uri="{BB962C8B-B14F-4D97-AF65-F5344CB8AC3E}">
        <p14:creationId xmlns:p14="http://schemas.microsoft.com/office/powerpoint/2010/main" val="8639231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F812E46-687D-4111-8680-6CEBDAE62ECA}"/>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D7EE6901-1E6A-4C4E-AD72-172E065355E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F2A51DFC-E920-4FE8-82FC-8C8A6409AD1C}"/>
              </a:ext>
            </a:extLst>
          </p:cNvPr>
          <p:cNvSpPr>
            <a:spLocks noGrp="1"/>
          </p:cNvSpPr>
          <p:nvPr>
            <p:ph type="dt" sz="half" idx="10"/>
          </p:nvPr>
        </p:nvSpPr>
        <p:spPr/>
        <p:txBody>
          <a:bodyPr/>
          <a:lstStyle/>
          <a:p>
            <a:fld id="{61B1661B-8D1B-4D95-9756-4A019AB133A9}" type="datetimeFigureOut">
              <a:rPr lang="fr-FR" smtClean="0"/>
              <a:t>22/05/2024</a:t>
            </a:fld>
            <a:endParaRPr lang="fr-FR"/>
          </a:p>
        </p:txBody>
      </p:sp>
      <p:sp>
        <p:nvSpPr>
          <p:cNvPr id="5" name="Espace réservé du pied de page 4">
            <a:extLst>
              <a:ext uri="{FF2B5EF4-FFF2-40B4-BE49-F238E27FC236}">
                <a16:creationId xmlns:a16="http://schemas.microsoft.com/office/drawing/2014/main" id="{B0FA1244-5C0F-43A3-A446-49DE7F6AE64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CF0CF80-F3E1-4099-AF4D-9D8AAB88F7A0}"/>
              </a:ext>
            </a:extLst>
          </p:cNvPr>
          <p:cNvSpPr>
            <a:spLocks noGrp="1"/>
          </p:cNvSpPr>
          <p:nvPr>
            <p:ph type="sldNum" sz="quarter" idx="12"/>
          </p:nvPr>
        </p:nvSpPr>
        <p:spPr/>
        <p:txBody>
          <a:bodyPr/>
          <a:lstStyle/>
          <a:p>
            <a:fld id="{DF089166-8BAD-4588-85A1-D5E223A2D9C3}" type="slidenum">
              <a:rPr lang="fr-FR" smtClean="0"/>
              <a:t>‹N°›</a:t>
            </a:fld>
            <a:endParaRPr lang="fr-FR"/>
          </a:p>
        </p:txBody>
      </p:sp>
    </p:spTree>
    <p:extLst>
      <p:ext uri="{BB962C8B-B14F-4D97-AF65-F5344CB8AC3E}">
        <p14:creationId xmlns:p14="http://schemas.microsoft.com/office/powerpoint/2010/main" val="9658305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4EA0494-3E04-4901-B72D-5D3C82027A2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0ACC92E0-844F-4C6A-B1D2-19AE8A63986C}"/>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244FB59-AA97-41AD-A0C3-1A99F04A0697}"/>
              </a:ext>
            </a:extLst>
          </p:cNvPr>
          <p:cNvSpPr>
            <a:spLocks noGrp="1"/>
          </p:cNvSpPr>
          <p:nvPr>
            <p:ph type="dt" sz="half" idx="10"/>
          </p:nvPr>
        </p:nvSpPr>
        <p:spPr/>
        <p:txBody>
          <a:bodyPr/>
          <a:lstStyle/>
          <a:p>
            <a:fld id="{61B1661B-8D1B-4D95-9756-4A019AB133A9}" type="datetimeFigureOut">
              <a:rPr lang="fr-FR" smtClean="0"/>
              <a:t>22/05/2024</a:t>
            </a:fld>
            <a:endParaRPr lang="fr-FR"/>
          </a:p>
        </p:txBody>
      </p:sp>
      <p:sp>
        <p:nvSpPr>
          <p:cNvPr id="5" name="Espace réservé du pied de page 4">
            <a:extLst>
              <a:ext uri="{FF2B5EF4-FFF2-40B4-BE49-F238E27FC236}">
                <a16:creationId xmlns:a16="http://schemas.microsoft.com/office/drawing/2014/main" id="{6FB14534-CDD9-419C-AFC5-E18A47A418D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8E4A237-17F6-4BF5-83F7-9E293D16ADE7}"/>
              </a:ext>
            </a:extLst>
          </p:cNvPr>
          <p:cNvSpPr>
            <a:spLocks noGrp="1"/>
          </p:cNvSpPr>
          <p:nvPr>
            <p:ph type="sldNum" sz="quarter" idx="12"/>
          </p:nvPr>
        </p:nvSpPr>
        <p:spPr/>
        <p:txBody>
          <a:bodyPr/>
          <a:lstStyle/>
          <a:p>
            <a:fld id="{DF089166-8BAD-4588-85A1-D5E223A2D9C3}" type="slidenum">
              <a:rPr lang="fr-FR" smtClean="0"/>
              <a:t>‹N°›</a:t>
            </a:fld>
            <a:endParaRPr lang="fr-FR"/>
          </a:p>
        </p:txBody>
      </p:sp>
    </p:spTree>
    <p:extLst>
      <p:ext uri="{BB962C8B-B14F-4D97-AF65-F5344CB8AC3E}">
        <p14:creationId xmlns:p14="http://schemas.microsoft.com/office/powerpoint/2010/main" val="18406492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BF01C3F-497E-4BE5-8C6A-FC3F638CA09D}"/>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824775AC-E6CB-4F13-A33F-ABBB322C0CE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C32A51C2-676E-49A2-88A5-B8007A72EF6A}"/>
              </a:ext>
            </a:extLst>
          </p:cNvPr>
          <p:cNvSpPr>
            <a:spLocks noGrp="1"/>
          </p:cNvSpPr>
          <p:nvPr>
            <p:ph type="dt" sz="half" idx="10"/>
          </p:nvPr>
        </p:nvSpPr>
        <p:spPr/>
        <p:txBody>
          <a:bodyPr/>
          <a:lstStyle/>
          <a:p>
            <a:fld id="{61B1661B-8D1B-4D95-9756-4A019AB133A9}" type="datetimeFigureOut">
              <a:rPr lang="fr-FR" smtClean="0"/>
              <a:t>22/05/2024</a:t>
            </a:fld>
            <a:endParaRPr lang="fr-FR"/>
          </a:p>
        </p:txBody>
      </p:sp>
      <p:sp>
        <p:nvSpPr>
          <p:cNvPr id="5" name="Espace réservé du pied de page 4">
            <a:extLst>
              <a:ext uri="{FF2B5EF4-FFF2-40B4-BE49-F238E27FC236}">
                <a16:creationId xmlns:a16="http://schemas.microsoft.com/office/drawing/2014/main" id="{AFD020C2-D47F-4F64-8A77-5C75ABA19A6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1C778C8-D0D0-45A4-A28B-A847EC946F17}"/>
              </a:ext>
            </a:extLst>
          </p:cNvPr>
          <p:cNvSpPr>
            <a:spLocks noGrp="1"/>
          </p:cNvSpPr>
          <p:nvPr>
            <p:ph type="sldNum" sz="quarter" idx="12"/>
          </p:nvPr>
        </p:nvSpPr>
        <p:spPr/>
        <p:txBody>
          <a:bodyPr/>
          <a:lstStyle/>
          <a:p>
            <a:fld id="{DF089166-8BAD-4588-85A1-D5E223A2D9C3}" type="slidenum">
              <a:rPr lang="fr-FR" smtClean="0"/>
              <a:t>‹N°›</a:t>
            </a:fld>
            <a:endParaRPr lang="fr-FR"/>
          </a:p>
        </p:txBody>
      </p:sp>
    </p:spTree>
    <p:extLst>
      <p:ext uri="{BB962C8B-B14F-4D97-AF65-F5344CB8AC3E}">
        <p14:creationId xmlns:p14="http://schemas.microsoft.com/office/powerpoint/2010/main" val="163139371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C507B3D-6226-46BE-8707-991C16DF588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8E7E9716-04E7-403F-9C46-6F12C6E8EF76}"/>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91E4B1B1-6991-44EB-A529-53187B0EC9CA}"/>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B80BEEB6-7D69-437E-AF1D-39CB6993F5ED}"/>
              </a:ext>
            </a:extLst>
          </p:cNvPr>
          <p:cNvSpPr>
            <a:spLocks noGrp="1"/>
          </p:cNvSpPr>
          <p:nvPr>
            <p:ph type="dt" sz="half" idx="10"/>
          </p:nvPr>
        </p:nvSpPr>
        <p:spPr/>
        <p:txBody>
          <a:bodyPr/>
          <a:lstStyle/>
          <a:p>
            <a:fld id="{61B1661B-8D1B-4D95-9756-4A019AB133A9}" type="datetimeFigureOut">
              <a:rPr lang="fr-FR" smtClean="0"/>
              <a:t>22/05/2024</a:t>
            </a:fld>
            <a:endParaRPr lang="fr-FR"/>
          </a:p>
        </p:txBody>
      </p:sp>
      <p:sp>
        <p:nvSpPr>
          <p:cNvPr id="6" name="Espace réservé du pied de page 5">
            <a:extLst>
              <a:ext uri="{FF2B5EF4-FFF2-40B4-BE49-F238E27FC236}">
                <a16:creationId xmlns:a16="http://schemas.microsoft.com/office/drawing/2014/main" id="{647AD98A-9A05-47D7-AA9B-C61D55E5E82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7EE572B-44A6-4EB4-9C92-67A30624D86E}"/>
              </a:ext>
            </a:extLst>
          </p:cNvPr>
          <p:cNvSpPr>
            <a:spLocks noGrp="1"/>
          </p:cNvSpPr>
          <p:nvPr>
            <p:ph type="sldNum" sz="quarter" idx="12"/>
          </p:nvPr>
        </p:nvSpPr>
        <p:spPr/>
        <p:txBody>
          <a:bodyPr/>
          <a:lstStyle/>
          <a:p>
            <a:fld id="{DF089166-8BAD-4588-85A1-D5E223A2D9C3}" type="slidenum">
              <a:rPr lang="fr-FR" smtClean="0"/>
              <a:t>‹N°›</a:t>
            </a:fld>
            <a:endParaRPr lang="fr-FR"/>
          </a:p>
        </p:txBody>
      </p:sp>
    </p:spTree>
    <p:extLst>
      <p:ext uri="{BB962C8B-B14F-4D97-AF65-F5344CB8AC3E}">
        <p14:creationId xmlns:p14="http://schemas.microsoft.com/office/powerpoint/2010/main" val="15758067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2AB6A79-10D4-4E7A-B31D-2877E909C295}"/>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62E90B9B-1A53-4626-A093-938AC5F1CDA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82DC87F1-A713-4FDA-8A2D-E9C5B30D9134}"/>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3D6201DA-2C18-4C82-9E42-61A8AA8847B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221729BC-7A19-4CF0-9BB1-545424F144C9}"/>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CEC850DA-AC83-4198-B236-2C6890FC07D1}"/>
              </a:ext>
            </a:extLst>
          </p:cNvPr>
          <p:cNvSpPr>
            <a:spLocks noGrp="1"/>
          </p:cNvSpPr>
          <p:nvPr>
            <p:ph type="dt" sz="half" idx="10"/>
          </p:nvPr>
        </p:nvSpPr>
        <p:spPr/>
        <p:txBody>
          <a:bodyPr/>
          <a:lstStyle/>
          <a:p>
            <a:fld id="{61B1661B-8D1B-4D95-9756-4A019AB133A9}" type="datetimeFigureOut">
              <a:rPr lang="fr-FR" smtClean="0"/>
              <a:t>22/05/2024</a:t>
            </a:fld>
            <a:endParaRPr lang="fr-FR"/>
          </a:p>
        </p:txBody>
      </p:sp>
      <p:sp>
        <p:nvSpPr>
          <p:cNvPr id="8" name="Espace réservé du pied de page 7">
            <a:extLst>
              <a:ext uri="{FF2B5EF4-FFF2-40B4-BE49-F238E27FC236}">
                <a16:creationId xmlns:a16="http://schemas.microsoft.com/office/drawing/2014/main" id="{708D200A-5C21-43E1-8372-F2BC7A6513CE}"/>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AA70C023-D2F4-4BCC-BC8F-EDB577AFF4A8}"/>
              </a:ext>
            </a:extLst>
          </p:cNvPr>
          <p:cNvSpPr>
            <a:spLocks noGrp="1"/>
          </p:cNvSpPr>
          <p:nvPr>
            <p:ph type="sldNum" sz="quarter" idx="12"/>
          </p:nvPr>
        </p:nvSpPr>
        <p:spPr/>
        <p:txBody>
          <a:bodyPr/>
          <a:lstStyle/>
          <a:p>
            <a:fld id="{DF089166-8BAD-4588-85A1-D5E223A2D9C3}" type="slidenum">
              <a:rPr lang="fr-FR" smtClean="0"/>
              <a:t>‹N°›</a:t>
            </a:fld>
            <a:endParaRPr lang="fr-FR"/>
          </a:p>
        </p:txBody>
      </p:sp>
    </p:spTree>
    <p:extLst>
      <p:ext uri="{BB962C8B-B14F-4D97-AF65-F5344CB8AC3E}">
        <p14:creationId xmlns:p14="http://schemas.microsoft.com/office/powerpoint/2010/main" val="297769703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E1442A-ADB1-4B20-85EC-95735CFF3DC0}"/>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1720117B-4268-48D4-9740-4828DF71D1E0}"/>
              </a:ext>
            </a:extLst>
          </p:cNvPr>
          <p:cNvSpPr>
            <a:spLocks noGrp="1"/>
          </p:cNvSpPr>
          <p:nvPr>
            <p:ph type="dt" sz="half" idx="10"/>
          </p:nvPr>
        </p:nvSpPr>
        <p:spPr/>
        <p:txBody>
          <a:bodyPr/>
          <a:lstStyle/>
          <a:p>
            <a:fld id="{61B1661B-8D1B-4D95-9756-4A019AB133A9}" type="datetimeFigureOut">
              <a:rPr lang="fr-FR" smtClean="0"/>
              <a:t>22/05/2024</a:t>
            </a:fld>
            <a:endParaRPr lang="fr-FR"/>
          </a:p>
        </p:txBody>
      </p:sp>
      <p:sp>
        <p:nvSpPr>
          <p:cNvPr id="4" name="Espace réservé du pied de page 3">
            <a:extLst>
              <a:ext uri="{FF2B5EF4-FFF2-40B4-BE49-F238E27FC236}">
                <a16:creationId xmlns:a16="http://schemas.microsoft.com/office/drawing/2014/main" id="{616BFEE5-37DA-4DB7-9872-CF35A36CC816}"/>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1F6629BD-4B6F-4E00-92D2-3B3EAC04C23B}"/>
              </a:ext>
            </a:extLst>
          </p:cNvPr>
          <p:cNvSpPr>
            <a:spLocks noGrp="1"/>
          </p:cNvSpPr>
          <p:nvPr>
            <p:ph type="sldNum" sz="quarter" idx="12"/>
          </p:nvPr>
        </p:nvSpPr>
        <p:spPr/>
        <p:txBody>
          <a:bodyPr/>
          <a:lstStyle/>
          <a:p>
            <a:fld id="{DF089166-8BAD-4588-85A1-D5E223A2D9C3}" type="slidenum">
              <a:rPr lang="fr-FR" smtClean="0"/>
              <a:t>‹N°›</a:t>
            </a:fld>
            <a:endParaRPr lang="fr-FR"/>
          </a:p>
        </p:txBody>
      </p:sp>
    </p:spTree>
    <p:extLst>
      <p:ext uri="{BB962C8B-B14F-4D97-AF65-F5344CB8AC3E}">
        <p14:creationId xmlns:p14="http://schemas.microsoft.com/office/powerpoint/2010/main" val="96477804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5C1D849E-C24D-4A9F-9147-0D57C06A4DE7}"/>
              </a:ext>
            </a:extLst>
          </p:cNvPr>
          <p:cNvSpPr>
            <a:spLocks noGrp="1"/>
          </p:cNvSpPr>
          <p:nvPr>
            <p:ph type="dt" sz="half" idx="10"/>
          </p:nvPr>
        </p:nvSpPr>
        <p:spPr/>
        <p:txBody>
          <a:bodyPr/>
          <a:lstStyle/>
          <a:p>
            <a:fld id="{61B1661B-8D1B-4D95-9756-4A019AB133A9}" type="datetimeFigureOut">
              <a:rPr lang="fr-FR" smtClean="0"/>
              <a:t>22/05/2024</a:t>
            </a:fld>
            <a:endParaRPr lang="fr-FR"/>
          </a:p>
        </p:txBody>
      </p:sp>
      <p:sp>
        <p:nvSpPr>
          <p:cNvPr id="3" name="Espace réservé du pied de page 2">
            <a:extLst>
              <a:ext uri="{FF2B5EF4-FFF2-40B4-BE49-F238E27FC236}">
                <a16:creationId xmlns:a16="http://schemas.microsoft.com/office/drawing/2014/main" id="{1BF279FB-C6EF-4843-BE25-C08725DC6AD7}"/>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F033FE0F-1AD5-4D70-B8E6-097381E97CB5}"/>
              </a:ext>
            </a:extLst>
          </p:cNvPr>
          <p:cNvSpPr>
            <a:spLocks noGrp="1"/>
          </p:cNvSpPr>
          <p:nvPr>
            <p:ph type="sldNum" sz="quarter" idx="12"/>
          </p:nvPr>
        </p:nvSpPr>
        <p:spPr/>
        <p:txBody>
          <a:bodyPr/>
          <a:lstStyle/>
          <a:p>
            <a:fld id="{DF089166-8BAD-4588-85A1-D5E223A2D9C3}" type="slidenum">
              <a:rPr lang="fr-FR" smtClean="0"/>
              <a:t>‹N°›</a:t>
            </a:fld>
            <a:endParaRPr lang="fr-FR"/>
          </a:p>
        </p:txBody>
      </p:sp>
    </p:spTree>
    <p:extLst>
      <p:ext uri="{BB962C8B-B14F-4D97-AF65-F5344CB8AC3E}">
        <p14:creationId xmlns:p14="http://schemas.microsoft.com/office/powerpoint/2010/main" val="194083380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BE976ED-12FC-4924-83C4-DF8C9022CEF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D558FDE6-6CC9-412A-8AFA-C941B1CC3DD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5691384A-45DA-435D-89B1-FB1CDDDFDB3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FBFB2699-E60D-403D-A9D1-56E8F01DA394}"/>
              </a:ext>
            </a:extLst>
          </p:cNvPr>
          <p:cNvSpPr>
            <a:spLocks noGrp="1"/>
          </p:cNvSpPr>
          <p:nvPr>
            <p:ph type="dt" sz="half" idx="10"/>
          </p:nvPr>
        </p:nvSpPr>
        <p:spPr/>
        <p:txBody>
          <a:bodyPr/>
          <a:lstStyle/>
          <a:p>
            <a:fld id="{61B1661B-8D1B-4D95-9756-4A019AB133A9}" type="datetimeFigureOut">
              <a:rPr lang="fr-FR" smtClean="0"/>
              <a:t>22/05/2024</a:t>
            </a:fld>
            <a:endParaRPr lang="fr-FR"/>
          </a:p>
        </p:txBody>
      </p:sp>
      <p:sp>
        <p:nvSpPr>
          <p:cNvPr id="6" name="Espace réservé du pied de page 5">
            <a:extLst>
              <a:ext uri="{FF2B5EF4-FFF2-40B4-BE49-F238E27FC236}">
                <a16:creationId xmlns:a16="http://schemas.microsoft.com/office/drawing/2014/main" id="{E2642BCE-3BB9-4330-B7EE-E95F909D418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1A85286-99C6-4800-9329-81A00AADAA59}"/>
              </a:ext>
            </a:extLst>
          </p:cNvPr>
          <p:cNvSpPr>
            <a:spLocks noGrp="1"/>
          </p:cNvSpPr>
          <p:nvPr>
            <p:ph type="sldNum" sz="quarter" idx="12"/>
          </p:nvPr>
        </p:nvSpPr>
        <p:spPr/>
        <p:txBody>
          <a:bodyPr/>
          <a:lstStyle/>
          <a:p>
            <a:fld id="{DF089166-8BAD-4588-85A1-D5E223A2D9C3}" type="slidenum">
              <a:rPr lang="fr-FR" smtClean="0"/>
              <a:t>‹N°›</a:t>
            </a:fld>
            <a:endParaRPr lang="fr-FR"/>
          </a:p>
        </p:txBody>
      </p:sp>
    </p:spTree>
    <p:extLst>
      <p:ext uri="{BB962C8B-B14F-4D97-AF65-F5344CB8AC3E}">
        <p14:creationId xmlns:p14="http://schemas.microsoft.com/office/powerpoint/2010/main" val="146222758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15BB472-89BF-43A4-8747-F76A08532134}"/>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5966E889-C220-410B-B997-AFF150E7734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F03FF372-D136-46EC-887D-316EE177A52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627E7DDC-16FE-4A09-A806-B182980BF7D3}"/>
              </a:ext>
            </a:extLst>
          </p:cNvPr>
          <p:cNvSpPr>
            <a:spLocks noGrp="1"/>
          </p:cNvSpPr>
          <p:nvPr>
            <p:ph type="dt" sz="half" idx="10"/>
          </p:nvPr>
        </p:nvSpPr>
        <p:spPr/>
        <p:txBody>
          <a:bodyPr/>
          <a:lstStyle/>
          <a:p>
            <a:fld id="{61B1661B-8D1B-4D95-9756-4A019AB133A9}" type="datetimeFigureOut">
              <a:rPr lang="fr-FR" smtClean="0"/>
              <a:t>22/05/2024</a:t>
            </a:fld>
            <a:endParaRPr lang="fr-FR"/>
          </a:p>
        </p:txBody>
      </p:sp>
      <p:sp>
        <p:nvSpPr>
          <p:cNvPr id="6" name="Espace réservé du pied de page 5">
            <a:extLst>
              <a:ext uri="{FF2B5EF4-FFF2-40B4-BE49-F238E27FC236}">
                <a16:creationId xmlns:a16="http://schemas.microsoft.com/office/drawing/2014/main" id="{FC4CC2F6-1B7E-4A10-B082-A2ECDE77226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E4818B4-3912-448C-B541-BE668D7F2128}"/>
              </a:ext>
            </a:extLst>
          </p:cNvPr>
          <p:cNvSpPr>
            <a:spLocks noGrp="1"/>
          </p:cNvSpPr>
          <p:nvPr>
            <p:ph type="sldNum" sz="quarter" idx="12"/>
          </p:nvPr>
        </p:nvSpPr>
        <p:spPr/>
        <p:txBody>
          <a:bodyPr/>
          <a:lstStyle/>
          <a:p>
            <a:fld id="{DF089166-8BAD-4588-85A1-D5E223A2D9C3}" type="slidenum">
              <a:rPr lang="fr-FR" smtClean="0"/>
              <a:t>‹N°›</a:t>
            </a:fld>
            <a:endParaRPr lang="fr-FR"/>
          </a:p>
        </p:txBody>
      </p:sp>
    </p:spTree>
    <p:extLst>
      <p:ext uri="{BB962C8B-B14F-4D97-AF65-F5344CB8AC3E}">
        <p14:creationId xmlns:p14="http://schemas.microsoft.com/office/powerpoint/2010/main" val="255269459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CC155AD-FAEA-4C63-AAD4-63386B5B88C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3456EFF4-03EE-42AF-A103-525F473BBFE5}"/>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D80696C-B777-46F7-A188-3C062D45C4E0}"/>
              </a:ext>
            </a:extLst>
          </p:cNvPr>
          <p:cNvSpPr>
            <a:spLocks noGrp="1"/>
          </p:cNvSpPr>
          <p:nvPr>
            <p:ph type="dt" sz="half" idx="10"/>
          </p:nvPr>
        </p:nvSpPr>
        <p:spPr/>
        <p:txBody>
          <a:bodyPr/>
          <a:lstStyle/>
          <a:p>
            <a:fld id="{61B1661B-8D1B-4D95-9756-4A019AB133A9}" type="datetimeFigureOut">
              <a:rPr lang="fr-FR" smtClean="0"/>
              <a:t>22/05/2024</a:t>
            </a:fld>
            <a:endParaRPr lang="fr-FR"/>
          </a:p>
        </p:txBody>
      </p:sp>
      <p:sp>
        <p:nvSpPr>
          <p:cNvPr id="5" name="Espace réservé du pied de page 4">
            <a:extLst>
              <a:ext uri="{FF2B5EF4-FFF2-40B4-BE49-F238E27FC236}">
                <a16:creationId xmlns:a16="http://schemas.microsoft.com/office/drawing/2014/main" id="{33365343-9357-436E-8C51-07732507644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B5A81FD-B3D2-459C-9035-79823B3DCC13}"/>
              </a:ext>
            </a:extLst>
          </p:cNvPr>
          <p:cNvSpPr>
            <a:spLocks noGrp="1"/>
          </p:cNvSpPr>
          <p:nvPr>
            <p:ph type="sldNum" sz="quarter" idx="12"/>
          </p:nvPr>
        </p:nvSpPr>
        <p:spPr/>
        <p:txBody>
          <a:bodyPr/>
          <a:lstStyle/>
          <a:p>
            <a:fld id="{DF089166-8BAD-4588-85A1-D5E223A2D9C3}" type="slidenum">
              <a:rPr lang="fr-FR" smtClean="0"/>
              <a:t>‹N°›</a:t>
            </a:fld>
            <a:endParaRPr lang="fr-FR"/>
          </a:p>
        </p:txBody>
      </p:sp>
    </p:spTree>
    <p:extLst>
      <p:ext uri="{BB962C8B-B14F-4D97-AF65-F5344CB8AC3E}">
        <p14:creationId xmlns:p14="http://schemas.microsoft.com/office/powerpoint/2010/main" val="124949049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F27E5E2C-61BC-4B44-A081-ECC2E57A0BF9}"/>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13DE47E8-1415-4F84-841A-8DBCB6116DB3}"/>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8B5F15F-8D0C-492D-B25E-AE8E4B3616BA}"/>
              </a:ext>
            </a:extLst>
          </p:cNvPr>
          <p:cNvSpPr>
            <a:spLocks noGrp="1"/>
          </p:cNvSpPr>
          <p:nvPr>
            <p:ph type="dt" sz="half" idx="10"/>
          </p:nvPr>
        </p:nvSpPr>
        <p:spPr/>
        <p:txBody>
          <a:bodyPr/>
          <a:lstStyle/>
          <a:p>
            <a:fld id="{61B1661B-8D1B-4D95-9756-4A019AB133A9}" type="datetimeFigureOut">
              <a:rPr lang="fr-FR" smtClean="0"/>
              <a:t>22/05/2024</a:t>
            </a:fld>
            <a:endParaRPr lang="fr-FR"/>
          </a:p>
        </p:txBody>
      </p:sp>
      <p:sp>
        <p:nvSpPr>
          <p:cNvPr id="5" name="Espace réservé du pied de page 4">
            <a:extLst>
              <a:ext uri="{FF2B5EF4-FFF2-40B4-BE49-F238E27FC236}">
                <a16:creationId xmlns:a16="http://schemas.microsoft.com/office/drawing/2014/main" id="{358F2DE7-4C19-4930-86C8-31704CB7677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AD8E8AA-102D-43DC-9304-AAE5D3D6C44A}"/>
              </a:ext>
            </a:extLst>
          </p:cNvPr>
          <p:cNvSpPr>
            <a:spLocks noGrp="1"/>
          </p:cNvSpPr>
          <p:nvPr>
            <p:ph type="sldNum" sz="quarter" idx="12"/>
          </p:nvPr>
        </p:nvSpPr>
        <p:spPr/>
        <p:txBody>
          <a:bodyPr/>
          <a:lstStyle/>
          <a:p>
            <a:fld id="{DF089166-8BAD-4588-85A1-D5E223A2D9C3}" type="slidenum">
              <a:rPr lang="fr-FR" smtClean="0"/>
              <a:t>‹N°›</a:t>
            </a:fld>
            <a:endParaRPr lang="fr-FR"/>
          </a:p>
        </p:txBody>
      </p:sp>
    </p:spTree>
    <p:extLst>
      <p:ext uri="{BB962C8B-B14F-4D97-AF65-F5344CB8AC3E}">
        <p14:creationId xmlns:p14="http://schemas.microsoft.com/office/powerpoint/2010/main" val="12574769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e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18BF9C25-3145-4769-8D94-5E9D29560D6D}"/>
              </a:ext>
            </a:extLst>
          </p:cNvPr>
          <p:cNvPicPr>
            <a:picLocks noChangeAspect="1"/>
          </p:cNvPicPr>
          <p:nvPr userDrawn="1"/>
        </p:nvPicPr>
        <p:blipFill>
          <a:blip r:embed="rId13"/>
          <a:stretch>
            <a:fillRect/>
          </a:stretch>
        </p:blipFill>
        <p:spPr>
          <a:xfrm>
            <a:off x="10088501" y="6484384"/>
            <a:ext cx="1832681" cy="198127"/>
          </a:xfrm>
          <a:prstGeom prst="rect">
            <a:avLst/>
          </a:prstGeom>
        </p:spPr>
      </p:pic>
      <p:grpSp>
        <p:nvGrpSpPr>
          <p:cNvPr id="2" name="Groupe 1">
            <a:extLst>
              <a:ext uri="{FF2B5EF4-FFF2-40B4-BE49-F238E27FC236}">
                <a16:creationId xmlns:a16="http://schemas.microsoft.com/office/drawing/2014/main" id="{FB66229C-AD4D-486F-BCF6-4197D814090E}"/>
              </a:ext>
            </a:extLst>
          </p:cNvPr>
          <p:cNvGrpSpPr/>
          <p:nvPr userDrawn="1"/>
        </p:nvGrpSpPr>
        <p:grpSpPr>
          <a:xfrm>
            <a:off x="270818" y="282132"/>
            <a:ext cx="1570734" cy="513130"/>
            <a:chOff x="419099" y="240943"/>
            <a:chExt cx="1570734" cy="513130"/>
          </a:xfrm>
        </p:grpSpPr>
        <p:pic>
          <p:nvPicPr>
            <p:cNvPr id="17" name="Image 16">
              <a:extLst>
                <a:ext uri="{FF2B5EF4-FFF2-40B4-BE49-F238E27FC236}">
                  <a16:creationId xmlns:a16="http://schemas.microsoft.com/office/drawing/2014/main" id="{BEB6A16C-E658-4BA8-A54B-601336A1F88E}"/>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419099" y="240943"/>
              <a:ext cx="1570734" cy="328464"/>
            </a:xfrm>
            <a:prstGeom prst="rect">
              <a:avLst/>
            </a:prstGeom>
          </p:spPr>
        </p:pic>
        <p:sp>
          <p:nvSpPr>
            <p:cNvPr id="18" name="ZoneTexte 17">
              <a:extLst>
                <a:ext uri="{FF2B5EF4-FFF2-40B4-BE49-F238E27FC236}">
                  <a16:creationId xmlns:a16="http://schemas.microsoft.com/office/drawing/2014/main" id="{9476ED11-1FD5-4CE4-A2AA-F3CAD2CDAC3A}"/>
                </a:ext>
              </a:extLst>
            </p:cNvPr>
            <p:cNvSpPr txBox="1"/>
            <p:nvPr userDrawn="1"/>
          </p:nvSpPr>
          <p:spPr>
            <a:xfrm>
              <a:off x="419099" y="569407"/>
              <a:ext cx="1570734" cy="184666"/>
            </a:xfrm>
            <a:prstGeom prst="rect">
              <a:avLst/>
            </a:prstGeom>
            <a:noFill/>
          </p:spPr>
          <p:txBody>
            <a:bodyPr wrap="square" rtlCol="0">
              <a:spAutoFit/>
            </a:bodyPr>
            <a:lstStyle/>
            <a:p>
              <a:r>
                <a:rPr lang="fr-FR" sz="600" b="0" dirty="0">
                  <a:solidFill>
                    <a:srgbClr val="0072CE"/>
                  </a:solidFill>
                  <a:latin typeface="Poppins "/>
                  <a:cs typeface="Poppins Medium" panose="00000600000000000000" pitchFamily="2" charset="0"/>
                </a:rPr>
                <a:t>Entreprise de services numériques</a:t>
              </a:r>
            </a:p>
          </p:txBody>
        </p:sp>
      </p:grpSp>
      <p:sp>
        <p:nvSpPr>
          <p:cNvPr id="7" name="Espace réservé du numéro de diapositive 6">
            <a:extLst>
              <a:ext uri="{FF2B5EF4-FFF2-40B4-BE49-F238E27FC236}">
                <a16:creationId xmlns:a16="http://schemas.microsoft.com/office/drawing/2014/main" id="{BD70E0F1-5FEB-4A32-9C0D-13530E0F9AE7}"/>
              </a:ext>
            </a:extLst>
          </p:cNvPr>
          <p:cNvSpPr>
            <a:spLocks noGrp="1"/>
          </p:cNvSpPr>
          <p:nvPr>
            <p:ph type="sldNum" sz="quarter" idx="4"/>
          </p:nvPr>
        </p:nvSpPr>
        <p:spPr>
          <a:xfrm>
            <a:off x="270818" y="6311036"/>
            <a:ext cx="595956" cy="365125"/>
          </a:xfrm>
          <a:prstGeom prst="rect">
            <a:avLst/>
          </a:prstGeom>
        </p:spPr>
        <p:txBody>
          <a:bodyPr vert="horz" lIns="91440" tIns="45720" rIns="91440" bIns="45720" rtlCol="0" anchor="ctr"/>
          <a:lstStyle>
            <a:lvl1pPr algn="r">
              <a:defRPr sz="2800">
                <a:solidFill>
                  <a:srgbClr val="9BD2FF"/>
                </a:solidFill>
              </a:defRPr>
            </a:lvl1pPr>
          </a:lstStyle>
          <a:p>
            <a:r>
              <a:rPr lang="fr-FR" dirty="0"/>
              <a:t>01</a:t>
            </a:r>
          </a:p>
        </p:txBody>
      </p:sp>
    </p:spTree>
    <p:extLst>
      <p:ext uri="{BB962C8B-B14F-4D97-AF65-F5344CB8AC3E}">
        <p14:creationId xmlns:p14="http://schemas.microsoft.com/office/powerpoint/2010/main" val="28584720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E1717D6-75AD-4916-8B3A-737EAD04F78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6CBA266D-9598-4ED2-81BA-BA1756826A0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099C9FA-9CFE-47FF-BCD1-D4B23EBD319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B1661B-8D1B-4D95-9756-4A019AB133A9}" type="datetimeFigureOut">
              <a:rPr lang="fr-FR" smtClean="0"/>
              <a:t>22/05/2024</a:t>
            </a:fld>
            <a:endParaRPr lang="fr-FR"/>
          </a:p>
        </p:txBody>
      </p:sp>
      <p:sp>
        <p:nvSpPr>
          <p:cNvPr id="5" name="Espace réservé du pied de page 4">
            <a:extLst>
              <a:ext uri="{FF2B5EF4-FFF2-40B4-BE49-F238E27FC236}">
                <a16:creationId xmlns:a16="http://schemas.microsoft.com/office/drawing/2014/main" id="{4A702B79-4220-497A-9BE0-9263CA260CC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3069B4DB-738D-46F3-BA54-7B40D349F68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F089166-8BAD-4588-85A1-D5E223A2D9C3}" type="slidenum">
              <a:rPr lang="fr-FR" smtClean="0"/>
              <a:t>‹N°›</a:t>
            </a:fld>
            <a:endParaRPr lang="fr-FR"/>
          </a:p>
        </p:txBody>
      </p:sp>
    </p:spTree>
    <p:extLst>
      <p:ext uri="{BB962C8B-B14F-4D97-AF65-F5344CB8AC3E}">
        <p14:creationId xmlns:p14="http://schemas.microsoft.com/office/powerpoint/2010/main" val="187262151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4884699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346445CF-1A6F-460B-BCB3-178F88731C10}"/>
              </a:ext>
            </a:extLst>
          </p:cNvPr>
          <p:cNvSpPr txBox="1"/>
          <p:nvPr/>
        </p:nvSpPr>
        <p:spPr>
          <a:xfrm>
            <a:off x="3656506" y="3002637"/>
            <a:ext cx="4878988" cy="461665"/>
          </a:xfrm>
          <a:prstGeom prst="rect">
            <a:avLst/>
          </a:prstGeom>
          <a:noFill/>
          <a:ln>
            <a:noFill/>
          </a:ln>
        </p:spPr>
        <p:txBody>
          <a:bodyPr wrap="square" rtlCol="0">
            <a:spAutoFit/>
          </a:bodyPr>
          <a:lstStyle/>
          <a:p>
            <a:r>
              <a:rPr lang="fr-FR" sz="2400" b="1" dirty="0">
                <a:solidFill>
                  <a:srgbClr val="0072CE"/>
                </a:solidFill>
                <a:latin typeface="Poppins Medium" panose="00000600000000000000" pitchFamily="2" charset="0"/>
                <a:cs typeface="Poppins Medium" panose="00000600000000000000" pitchFamily="2" charset="0"/>
              </a:rPr>
              <a:t>REGLEMENT INTERIEUR</a:t>
            </a:r>
          </a:p>
        </p:txBody>
      </p:sp>
      <p:sp>
        <p:nvSpPr>
          <p:cNvPr id="2" name="Rectangle 1">
            <a:extLst>
              <a:ext uri="{FF2B5EF4-FFF2-40B4-BE49-F238E27FC236}">
                <a16:creationId xmlns:a16="http://schemas.microsoft.com/office/drawing/2014/main" id="{D842B7E3-6AA4-4F0F-82BC-DECC9FB7E926}"/>
              </a:ext>
            </a:extLst>
          </p:cNvPr>
          <p:cNvSpPr/>
          <p:nvPr/>
        </p:nvSpPr>
        <p:spPr>
          <a:xfrm>
            <a:off x="0" y="0"/>
            <a:ext cx="2028305" cy="9642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6247480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E2407A4A-BAE1-944A-6763-2ED8C653AE57}"/>
              </a:ext>
            </a:extLst>
          </p:cNvPr>
          <p:cNvSpPr txBox="1"/>
          <p:nvPr/>
        </p:nvSpPr>
        <p:spPr>
          <a:xfrm>
            <a:off x="117446" y="864066"/>
            <a:ext cx="12074554" cy="5605702"/>
          </a:xfrm>
          <a:prstGeom prst="rect">
            <a:avLst/>
          </a:prstGeom>
          <a:noFill/>
        </p:spPr>
        <p:txBody>
          <a:bodyPr wrap="square">
            <a:spAutoFit/>
          </a:bodyPr>
          <a:lstStyle/>
          <a:p>
            <a:pPr marL="8890" algn="just">
              <a:lnSpc>
                <a:spcPct val="107000"/>
              </a:lnSpc>
              <a:spcAft>
                <a:spcPts val="65"/>
              </a:spcAft>
            </a:pPr>
            <a:r>
              <a:rPr lang="fr-FR" sz="1400" b="1" u="sng" dirty="0">
                <a:solidFill>
                  <a:srgbClr val="000000"/>
                </a:solidFill>
                <a:effectLst/>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RÈGLEMENT INTÉRIEUR APPLICABLE AU PERSONNEL DE L’ENTREPRISE NETBYUS</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8890" algn="just">
              <a:lnSpc>
                <a:spcPct val="107000"/>
              </a:lnSpc>
              <a:spcAft>
                <a:spcPts val="40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8890" algn="just">
              <a:lnSpc>
                <a:spcPct val="107000"/>
              </a:lnSpc>
              <a:spcAft>
                <a:spcPts val="405"/>
              </a:spcAft>
            </a:pPr>
            <a:r>
              <a:rPr lang="fr-FR" sz="1400" b="1"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PREAMBULE</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8890" algn="just">
              <a:lnSpc>
                <a:spcPct val="107000"/>
              </a:lnSpc>
              <a:spcAft>
                <a:spcPts val="40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 présent Règlement Intérieur, est établi conformément aux dispositions légales, notamment la loi 98-004 du 27 janvier 1998 portant Code du Travail en République du Bénin, la Convention Collective Générale du Travail du 30 décembre 2005, la loi n°2017-05 du 29 aout 2017 fixant les conditions et la procédure d’embauche, du placement de la main d’œuvre et la résiliation du contrat du travail en République du Bénin et des textes annexes, ainsi que des usages professionnels internes en vigueur à  Net By Us.</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8890" algn="just">
              <a:lnSpc>
                <a:spcPct val="107000"/>
              </a:lnSpc>
              <a:spcAft>
                <a:spcPts val="40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8890" algn="just">
              <a:lnSpc>
                <a:spcPct val="107000"/>
              </a:lnSpc>
              <a:spcAft>
                <a:spcPts val="405"/>
              </a:spcAft>
            </a:pPr>
            <a:r>
              <a:rPr lang="fr-FR" sz="1400" b="1"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CHAPITRE PRELIMINAIRE</a:t>
            </a:r>
            <a:r>
              <a:rPr lang="fr-FR" sz="1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DE L’OBJET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 présent Règlement Intérieur a pour objet de définir :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lgn="just" fontAlgn="base">
              <a:lnSpc>
                <a:spcPct val="111000"/>
              </a:lnSpc>
              <a:spcAft>
                <a:spcPts val="240"/>
              </a:spcAft>
              <a:buClr>
                <a:srgbClr val="000000"/>
              </a:buClr>
              <a:buSzPts val="1400"/>
              <a:buFont typeface="Symbol" panose="05050102010706020507" pitchFamily="18" charset="2"/>
              <a:buChar char="-"/>
            </a:pPr>
            <a:r>
              <a:rPr lang="fr-FR" sz="1400" b="1" u="none" strike="noStrike" dirty="0">
                <a:solidFill>
                  <a:srgbClr val="000000"/>
                </a:solidFill>
                <a:effectLst/>
                <a:uFill>
                  <a:solidFill>
                    <a:srgbClr val="000000"/>
                  </a:solidFill>
                </a:uFill>
                <a:latin typeface="Times New Roman" panose="02020603050405020304" pitchFamily="18" charset="0"/>
                <a:ea typeface="Times New Roman" panose="02020603050405020304" pitchFamily="18" charset="0"/>
                <a:cs typeface="Verdana" panose="020B0604030504040204" pitchFamily="34" charset="0"/>
              </a:rPr>
              <a:t>La discipline générale ; </a:t>
            </a:r>
            <a:r>
              <a:rPr lang="fr-FR" sz="1400" u="none" strike="noStrike" dirty="0">
                <a:solidFill>
                  <a:srgbClr val="000000"/>
                </a:solidFill>
                <a:effectLst/>
                <a:uFill>
                  <a:solidFill>
                    <a:srgbClr val="000000"/>
                  </a:solidFill>
                </a:uFill>
                <a:latin typeface="Times New Roman" panose="02020603050405020304" pitchFamily="18" charset="0"/>
                <a:ea typeface="Times New Roman" panose="02020603050405020304" pitchFamily="18" charset="0"/>
                <a:cs typeface="Verdana" panose="020B0604030504040204" pitchFamily="34" charset="0"/>
              </a:rPr>
              <a:t>  </a:t>
            </a:r>
            <a:endParaRPr lang="fr-FR" sz="1400" u="none" strike="noStrike" dirty="0">
              <a:effectLst/>
              <a:uFill>
                <a:solidFill>
                  <a:srgbClr val="000000"/>
                </a:solidFill>
              </a:uFill>
              <a:latin typeface="Verdana" panose="020B0604030504040204" pitchFamily="34" charset="0"/>
              <a:ea typeface="Verdana" panose="020B0604030504040204" pitchFamily="34" charset="0"/>
              <a:cs typeface="Verdana" panose="020B0604030504040204" pitchFamily="34" charset="0"/>
            </a:endParaRPr>
          </a:p>
          <a:p>
            <a:pPr marL="5715" indent="-6350" algn="just">
              <a:lnSpc>
                <a:spcPct val="111000"/>
              </a:lnSpc>
              <a:spcAft>
                <a:spcPts val="240"/>
              </a:spcAft>
            </a:pPr>
            <a:r>
              <a:rPr lang="fr-FR" sz="1400" b="1" dirty="0">
                <a:solidFill>
                  <a:srgbClr val="000000"/>
                </a:solidFill>
                <a:effectLst/>
                <a:latin typeface="Verdana" panose="020B0604030504040204" pitchFamily="34" charset="0"/>
                <a:ea typeface="Verdana" panose="020B0604030504040204" pitchFamily="34" charset="0"/>
                <a:cs typeface="Verdana" panose="020B0604030504040204" pitchFamily="34" charset="0"/>
              </a:rPr>
              <a:t>-</a:t>
            </a:r>
            <a:r>
              <a:rPr lang="fr-FR" sz="1400" b="1"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 </a:t>
            </a:r>
            <a:r>
              <a:rPr lang="fr-FR" sz="1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l’organisation du travail ;</a:t>
            </a: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897255" indent="-6350" algn="just">
              <a:lnSpc>
                <a:spcPct val="111000"/>
              </a:lnSpc>
              <a:spcAft>
                <a:spcPts val="20"/>
              </a:spcAft>
            </a:pPr>
            <a:r>
              <a:rPr lang="fr-FR" sz="1400" b="1" dirty="0">
                <a:solidFill>
                  <a:srgbClr val="000000"/>
                </a:solidFill>
                <a:effectLst/>
                <a:latin typeface="Verdana" panose="020B0604030504040204" pitchFamily="34" charset="0"/>
                <a:ea typeface="Verdana" panose="020B0604030504040204" pitchFamily="34" charset="0"/>
                <a:cs typeface="Verdana" panose="020B0604030504040204" pitchFamily="34" charset="0"/>
              </a:rPr>
              <a:t>-</a:t>
            </a:r>
            <a:r>
              <a:rPr lang="fr-FR" sz="1400" b="1"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 </a:t>
            </a:r>
            <a:r>
              <a:rPr lang="fr-FR" sz="1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Les principales mesures en matière d’hygiène et de sécurité ;</a:t>
            </a: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897255" indent="-6350" algn="just">
              <a:lnSpc>
                <a:spcPct val="111000"/>
              </a:lnSpc>
              <a:spcAft>
                <a:spcPts val="20"/>
              </a:spcAft>
            </a:pPr>
            <a:r>
              <a:rPr lang="fr-FR" sz="1400" b="1" dirty="0">
                <a:solidFill>
                  <a:srgbClr val="000000"/>
                </a:solidFill>
                <a:effectLst/>
                <a:latin typeface="Verdana" panose="020B0604030504040204" pitchFamily="34" charset="0"/>
                <a:ea typeface="Verdana" panose="020B0604030504040204" pitchFamily="34" charset="0"/>
                <a:cs typeface="Verdana" panose="020B0604030504040204" pitchFamily="34" charset="0"/>
              </a:rPr>
              <a:t>-</a:t>
            </a:r>
            <a:r>
              <a:rPr lang="fr-FR" sz="1400" b="1"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 </a:t>
            </a:r>
            <a:r>
              <a:rPr lang="fr-FR" sz="1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Les dispositions relatives aux droits du personnel.</a:t>
            </a: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8890" algn="just">
              <a:lnSpc>
                <a:spcPct val="107000"/>
              </a:lnSpc>
              <a:spcAft>
                <a:spcPts val="530"/>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8890" algn="just">
              <a:lnSpc>
                <a:spcPct val="107000"/>
              </a:lnSpc>
              <a:spcAft>
                <a:spcPts val="530"/>
              </a:spcAft>
            </a:pPr>
            <a:r>
              <a:rPr lang="fr-FR" sz="1400" b="1"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CHAMP D’APPLICATION</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 présent règlement s’impose à l’ensemble du personnel, y compris les extras (personnels des entreprises extérieures, intérimaires, consultants, stagiaires, apprentis…), qu’ils soient présents lors de l’entrée en vigueur du présent règlement intérieur ou embauchés par la suite.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8890" algn="just">
              <a:lnSpc>
                <a:spcPct val="107000"/>
              </a:lnSpc>
              <a:spcAft>
                <a:spcPts val="61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Les responsables de la société sont tenus, chacun en ce qui le concerne et ont l’obligation d’imposer les règles relatives à la discipline, à l’organisation du travail, à l’hygiène et à la sécurité contenues dans le présent règlement.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491528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81475BA2-BCF1-4977-86DC-10988856E412}"/>
              </a:ext>
            </a:extLst>
          </p:cNvPr>
          <p:cNvSpPr txBox="1"/>
          <p:nvPr/>
        </p:nvSpPr>
        <p:spPr>
          <a:xfrm>
            <a:off x="218114" y="738231"/>
            <a:ext cx="11778143" cy="6485686"/>
          </a:xfrm>
          <a:prstGeom prst="rect">
            <a:avLst/>
          </a:prstGeom>
          <a:noFill/>
        </p:spPr>
        <p:txBody>
          <a:bodyPr wrap="square">
            <a:spAutoFit/>
          </a:bodyPr>
          <a:lstStyle/>
          <a:p>
            <a:pPr marL="5715" marR="39370" indent="-6350" algn="just">
              <a:lnSpc>
                <a:spcPct val="112000"/>
              </a:lnSpc>
              <a:spcAft>
                <a:spcPts val="2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 présent règlement pourra être complété ou modifié en fonction des dispositions nouvelles du Code du Travail et par des notes de service, suivant une procédure identique à celle relative à sa mise en place.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algn="just">
              <a:lnSpc>
                <a:spcPct val="107000"/>
              </a:lnSpc>
              <a:spcAft>
                <a:spcPts val="3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Ce document édicte les principales règles nécessaires au bon fonctionnement des directions et services de la Société notamment celles relatives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lgn="just" fontAlgn="base">
              <a:lnSpc>
                <a:spcPct val="112000"/>
              </a:lnSpc>
              <a:spcAft>
                <a:spcPts val="365"/>
              </a:spcAft>
              <a:buClr>
                <a:srgbClr val="181717"/>
              </a:buClr>
              <a:buSzPts val="1100"/>
              <a:buFont typeface="Arial" panose="020B0604020202020204" pitchFamily="34" charset="0"/>
              <a:buChar char="*"/>
            </a:pPr>
            <a:r>
              <a:rPr lang="fr-FR" sz="1400" u="none" strike="noStrike" dirty="0">
                <a:solidFill>
                  <a:srgbClr val="000000"/>
                </a:solidFill>
                <a:effectLst/>
                <a:uFill>
                  <a:solidFill>
                    <a:srgbClr val="000000"/>
                  </a:solidFill>
                </a:uFill>
                <a:latin typeface="Times New Roman" panose="02020603050405020304" pitchFamily="18" charset="0"/>
                <a:ea typeface="Times New Roman" panose="02020603050405020304" pitchFamily="18" charset="0"/>
                <a:cs typeface="Arial" panose="020B0604020202020204" pitchFamily="34" charset="0"/>
              </a:rPr>
              <a:t>à l’organisation du travail ;</a:t>
            </a:r>
            <a:endParaRPr lang="fr-FR" sz="1400" u="none" strike="noStrike" dirty="0">
              <a:effectLst/>
              <a:uFill>
                <a:solidFill>
                  <a:srgbClr val="000000"/>
                </a:solidFill>
              </a:uFill>
              <a:latin typeface="Arial" panose="020B0604020202020204" pitchFamily="34" charset="0"/>
              <a:ea typeface="Arial" panose="020B0604020202020204" pitchFamily="34" charset="0"/>
              <a:cs typeface="Arial" panose="020B0604020202020204" pitchFamily="34" charset="0"/>
            </a:endParaRPr>
          </a:p>
          <a:p>
            <a:pPr marL="342900" lvl="0" indent="-342900" algn="just" fontAlgn="base">
              <a:lnSpc>
                <a:spcPct val="112000"/>
              </a:lnSpc>
              <a:spcAft>
                <a:spcPts val="365"/>
              </a:spcAft>
              <a:buClr>
                <a:srgbClr val="181717"/>
              </a:buClr>
              <a:buSzPts val="1100"/>
              <a:buFont typeface="Arial" panose="020B0604020202020204" pitchFamily="34" charset="0"/>
              <a:buChar char="*"/>
            </a:pPr>
            <a:r>
              <a:rPr lang="fr-FR" sz="1400" u="none" strike="noStrike" dirty="0">
                <a:solidFill>
                  <a:srgbClr val="000000"/>
                </a:solidFill>
                <a:effectLst/>
                <a:uFill>
                  <a:solidFill>
                    <a:srgbClr val="000000"/>
                  </a:solidFill>
                </a:uFill>
                <a:latin typeface="Times New Roman" panose="02020603050405020304" pitchFamily="18" charset="0"/>
                <a:ea typeface="Times New Roman" panose="02020603050405020304" pitchFamily="18" charset="0"/>
                <a:cs typeface="Arial" panose="020B0604020202020204" pitchFamily="34" charset="0"/>
              </a:rPr>
              <a:t>à la discipline ;</a:t>
            </a:r>
            <a:endParaRPr lang="fr-FR" sz="1400" u="none" strike="noStrike" dirty="0">
              <a:effectLst/>
              <a:uFill>
                <a:solidFill>
                  <a:srgbClr val="000000"/>
                </a:solidFill>
              </a:uFill>
              <a:latin typeface="Arial" panose="020B0604020202020204" pitchFamily="34" charset="0"/>
              <a:ea typeface="Arial" panose="020B0604020202020204" pitchFamily="34" charset="0"/>
              <a:cs typeface="Arial" panose="020B0604020202020204" pitchFamily="34" charset="0"/>
            </a:endParaRPr>
          </a:p>
          <a:p>
            <a:pPr marL="342900" lvl="0" indent="-342900" algn="just" fontAlgn="base">
              <a:lnSpc>
                <a:spcPct val="112000"/>
              </a:lnSpc>
              <a:spcAft>
                <a:spcPts val="365"/>
              </a:spcAft>
              <a:buClr>
                <a:srgbClr val="181717"/>
              </a:buClr>
              <a:buSzPts val="1100"/>
              <a:buFont typeface="Arial" panose="020B0604020202020204" pitchFamily="34" charset="0"/>
              <a:buChar char="*"/>
            </a:pPr>
            <a:r>
              <a:rPr lang="fr-FR" sz="1400" u="none" strike="noStrike" dirty="0">
                <a:solidFill>
                  <a:srgbClr val="000000"/>
                </a:solidFill>
                <a:effectLst/>
                <a:uFill>
                  <a:solidFill>
                    <a:srgbClr val="000000"/>
                  </a:solidFill>
                </a:uFill>
                <a:latin typeface="Times New Roman" panose="02020603050405020304" pitchFamily="18" charset="0"/>
                <a:ea typeface="Times New Roman" panose="02020603050405020304" pitchFamily="18" charset="0"/>
                <a:cs typeface="Arial" panose="020B0604020202020204" pitchFamily="34" charset="0"/>
              </a:rPr>
              <a:t>à la bonne tenue de l’ensemble du patrimoine de la société ;  et aux mesures d’application de la réglementation en matière de bien-être, d’hygiène et de sécurité au travail.</a:t>
            </a:r>
            <a:endParaRPr lang="fr-FR" sz="1400" u="none" strike="noStrike" dirty="0">
              <a:effectLst/>
              <a:uFill>
                <a:solidFill>
                  <a:srgbClr val="000000"/>
                </a:solidFill>
              </a:uFill>
              <a:latin typeface="Arial" panose="020B0604020202020204" pitchFamily="34" charset="0"/>
              <a:ea typeface="Arial" panose="020B0604020202020204" pitchFamily="34" charset="0"/>
              <a:cs typeface="Arial" panose="020B0604020202020204" pitchFamily="34" charset="0"/>
            </a:endParaRPr>
          </a:p>
          <a:p>
            <a:pPr algn="just">
              <a:lnSpc>
                <a:spcPct val="107000"/>
              </a:lnSpc>
              <a:spcAft>
                <a:spcPts val="3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Il vise à assurer un minimum d’harmonie et de vie collective au sein de la Société Net By Us.</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algn="just">
              <a:lnSpc>
                <a:spcPct val="107000"/>
              </a:lnSpc>
              <a:spcAft>
                <a:spcPts val="3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Toutes les dispositions du présent Règlement Intérieur sont applicables, sans restriction ni réserves, à tout travailleur exerçant, à titre permanent ou temporaire, une activité professionnelle à Net By Us.</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algn="just">
              <a:lnSpc>
                <a:spcPct val="107000"/>
              </a:lnSpc>
              <a:spcAft>
                <a:spcPts val="3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Tout le personnel engagé, à quelque catégorie ou classe qu’il soit, accepte par ce fait le présent règlement intérieur dont il déclare avoir pris connaissance dès sa prise de fonction et auquel, il s’engage à se soumettre entièrement.</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algn="just">
              <a:lnSpc>
                <a:spcPct val="107000"/>
              </a:lnSpc>
              <a:spcAft>
                <a:spcPts val="3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Des dispositions particulières peuvent être prises en cas de nécessité. Le présent Règlement Intérieur est affiché aux endroits prévus à cet effet, sur les lieux de travail de la Société. Par ailleurs, chaque employé doit disposer d’une copie en version papier ou électronique dès son embauche.</a:t>
            </a:r>
          </a:p>
          <a:p>
            <a:pPr algn="just">
              <a:lnSpc>
                <a:spcPct val="107000"/>
              </a:lnSpc>
              <a:spcAft>
                <a:spcPts val="3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algn="just">
              <a:lnSpc>
                <a:spcPct val="107000"/>
              </a:lnSpc>
              <a:spcAft>
                <a:spcPts val="365"/>
              </a:spcAft>
            </a:pPr>
            <a:r>
              <a:rPr lang="fr-FR" sz="1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CHAPITRE 1 : DE L’ORGANISATION DU TRAVAIL</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indent="-6350" algn="just">
              <a:lnSpc>
                <a:spcPct val="111000"/>
              </a:lnSpc>
              <a:spcAft>
                <a:spcPts val="20"/>
              </a:spcAft>
            </a:pPr>
            <a:r>
              <a:rPr lang="fr-FR" sz="1400" b="1"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ARTICLE 1</a:t>
            </a:r>
            <a:r>
              <a:rPr lang="fr-FR" sz="1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1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Durée et horaire du travail</a:t>
            </a: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420"/>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La durée du travail est fixée conformément aux dispositions légales et conventionnelles en vigueur.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420"/>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La durée hebdomadaire du travail est de quarante (40) heures par semaines, soit cinq (5) jours ouvrables de huit (8) heures chacun. Les horaires de travail peuvent être modifiés automatiquement en cas de nécessité par la Direction Générale qui prendra soin, le cas échéant, d’en informer le personnel vingt-quatre (24) heures avant sa mise en vigueur.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 personnel est astreint à l’horaire arrêté par la direction.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 personnel doit être présent du lundi au vendredi sauf les jours légalement déclarés jours fériés et/ou chômés.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410"/>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318654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ZoneTexte 6">
            <a:extLst>
              <a:ext uri="{FF2B5EF4-FFF2-40B4-BE49-F238E27FC236}">
                <a16:creationId xmlns:a16="http://schemas.microsoft.com/office/drawing/2014/main" id="{787C9EE4-929E-48CC-B450-31743E58CF77}"/>
              </a:ext>
            </a:extLst>
          </p:cNvPr>
          <p:cNvSpPr txBox="1"/>
          <p:nvPr/>
        </p:nvSpPr>
        <p:spPr>
          <a:xfrm>
            <a:off x="0" y="721454"/>
            <a:ext cx="12192000" cy="5935215"/>
          </a:xfrm>
          <a:prstGeom prst="rect">
            <a:avLst/>
          </a:prstGeom>
          <a:noFill/>
        </p:spPr>
        <p:txBody>
          <a:bodyPr wrap="square">
            <a:spAutoFit/>
          </a:bodyPr>
          <a:lstStyle/>
          <a:p>
            <a:pPr marL="5715" marR="39370" indent="-6350" algn="just">
              <a:lnSpc>
                <a:spcPct val="112000"/>
              </a:lnSpc>
              <a:spcAft>
                <a:spcPts val="410"/>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 personnel doit se trouver à son poste de travail aux horaires ci-dessous :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342900" marR="39370" lvl="0" indent="-342900" algn="just">
              <a:lnSpc>
                <a:spcPct val="112000"/>
              </a:lnSpc>
              <a:spcAft>
                <a:spcPts val="800"/>
              </a:spcAft>
              <a:buFont typeface="Wingdings" panose="05000000000000000000" pitchFamily="2" charset="2"/>
              <a:buChar char=""/>
            </a:pPr>
            <a:r>
              <a:rPr lang="fr-FR" sz="1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lundi au vendredi :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342900" marR="39370" lvl="0" indent="-342900" algn="just" fontAlgn="base">
              <a:lnSpc>
                <a:spcPct val="112000"/>
              </a:lnSpc>
              <a:spcAft>
                <a:spcPts val="265"/>
              </a:spcAft>
              <a:buClr>
                <a:srgbClr val="000000"/>
              </a:buClr>
              <a:buSzPts val="1400"/>
              <a:buFont typeface="Symbol" panose="05050102010706020507" pitchFamily="18" charset="2"/>
              <a:buChar char="-"/>
            </a:pPr>
            <a:r>
              <a:rPr lang="fr-FR" sz="1400" b="1" u="none" strike="noStrike" dirty="0">
                <a:solidFill>
                  <a:srgbClr val="000000"/>
                </a:solidFill>
                <a:effectLst/>
                <a:uFill>
                  <a:solidFill>
                    <a:srgbClr val="000000"/>
                  </a:solidFill>
                </a:uFill>
                <a:latin typeface="Times New Roman" panose="02020603050405020304" pitchFamily="18" charset="0"/>
                <a:ea typeface="Times New Roman" panose="02020603050405020304" pitchFamily="18" charset="0"/>
                <a:cs typeface="Verdana" panose="020B0604030504040204" pitchFamily="34" charset="0"/>
              </a:rPr>
              <a:t>de 09H00</a:t>
            </a:r>
            <a:r>
              <a:rPr lang="fr-FR" sz="1400" u="none" strike="noStrike" dirty="0">
                <a:solidFill>
                  <a:srgbClr val="000000"/>
                </a:solidFill>
                <a:effectLst/>
                <a:uFill>
                  <a:solidFill>
                    <a:srgbClr val="000000"/>
                  </a:solidFill>
                </a:uFill>
                <a:latin typeface="Times New Roman" panose="02020603050405020304" pitchFamily="18" charset="0"/>
                <a:ea typeface="Times New Roman" panose="02020603050405020304" pitchFamily="18" charset="0"/>
                <a:cs typeface="Verdana" panose="020B0604030504040204" pitchFamily="34" charset="0"/>
              </a:rPr>
              <a:t> </a:t>
            </a:r>
            <a:r>
              <a:rPr lang="fr-FR" sz="1400" b="1" u="none" strike="noStrike" dirty="0">
                <a:solidFill>
                  <a:srgbClr val="000000"/>
                </a:solidFill>
                <a:effectLst/>
                <a:uFill>
                  <a:solidFill>
                    <a:srgbClr val="000000"/>
                  </a:solidFill>
                </a:uFill>
                <a:latin typeface="Times New Roman" panose="02020603050405020304" pitchFamily="18" charset="0"/>
                <a:ea typeface="Times New Roman" panose="02020603050405020304" pitchFamily="18" charset="0"/>
                <a:cs typeface="Verdana" panose="020B0604030504040204" pitchFamily="34" charset="0"/>
              </a:rPr>
              <a:t>à 13h30</a:t>
            </a:r>
            <a:r>
              <a:rPr lang="fr-FR" sz="1400" u="none" strike="noStrike" dirty="0">
                <a:solidFill>
                  <a:srgbClr val="000000"/>
                </a:solidFill>
                <a:effectLst/>
                <a:uFill>
                  <a:solidFill>
                    <a:srgbClr val="000000"/>
                  </a:solidFill>
                </a:uFill>
                <a:latin typeface="Times New Roman" panose="02020603050405020304" pitchFamily="18" charset="0"/>
                <a:ea typeface="Times New Roman" panose="02020603050405020304" pitchFamily="18" charset="0"/>
                <a:cs typeface="Verdana" panose="020B0604030504040204" pitchFamily="34" charset="0"/>
              </a:rPr>
              <a:t> pour la matinée  </a:t>
            </a:r>
            <a:endParaRPr lang="fr-FR" sz="1400" u="none" strike="noStrike" dirty="0">
              <a:effectLst/>
              <a:uFill>
                <a:solidFill>
                  <a:srgbClr val="000000"/>
                </a:solidFill>
              </a:uFill>
              <a:latin typeface="Verdana" panose="020B0604030504040204" pitchFamily="34" charset="0"/>
              <a:ea typeface="Verdana" panose="020B0604030504040204" pitchFamily="34" charset="0"/>
              <a:cs typeface="Verdana" panose="020B0604030504040204" pitchFamily="34" charset="0"/>
            </a:endParaRPr>
          </a:p>
          <a:p>
            <a:pPr marL="342900" marR="39370" lvl="0" indent="-342900" algn="just" fontAlgn="base">
              <a:lnSpc>
                <a:spcPct val="112000"/>
              </a:lnSpc>
              <a:spcAft>
                <a:spcPts val="265"/>
              </a:spcAft>
              <a:buClr>
                <a:srgbClr val="000000"/>
              </a:buClr>
              <a:buSzPts val="1400"/>
              <a:buFont typeface="Symbol" panose="05050102010706020507" pitchFamily="18" charset="2"/>
              <a:buChar char="-"/>
            </a:pPr>
            <a:r>
              <a:rPr lang="fr-FR" sz="1400" b="1" u="none" strike="noStrike" dirty="0">
                <a:solidFill>
                  <a:srgbClr val="000000"/>
                </a:solidFill>
                <a:effectLst/>
                <a:uFill>
                  <a:solidFill>
                    <a:srgbClr val="000000"/>
                  </a:solidFill>
                </a:uFill>
                <a:latin typeface="Times New Roman" panose="02020603050405020304" pitchFamily="18" charset="0"/>
                <a:ea typeface="Times New Roman" panose="02020603050405020304" pitchFamily="18" charset="0"/>
                <a:cs typeface="Verdana" panose="020B0604030504040204" pitchFamily="34" charset="0"/>
              </a:rPr>
              <a:t>de 15h à 18h30 </a:t>
            </a:r>
            <a:r>
              <a:rPr lang="fr-FR" sz="1400" u="none" strike="noStrike" dirty="0">
                <a:solidFill>
                  <a:srgbClr val="000000"/>
                </a:solidFill>
                <a:effectLst/>
                <a:uFill>
                  <a:solidFill>
                    <a:srgbClr val="000000"/>
                  </a:solidFill>
                </a:uFill>
                <a:latin typeface="Times New Roman" panose="02020603050405020304" pitchFamily="18" charset="0"/>
                <a:ea typeface="Times New Roman" panose="02020603050405020304" pitchFamily="18" charset="0"/>
                <a:cs typeface="Verdana" panose="020B0604030504040204" pitchFamily="34" charset="0"/>
              </a:rPr>
              <a:t>pour l’après midi  </a:t>
            </a:r>
            <a:endParaRPr lang="fr-FR" sz="1400" u="none" strike="noStrike" dirty="0">
              <a:effectLst/>
              <a:uFill>
                <a:solidFill>
                  <a:srgbClr val="000000"/>
                </a:solidFill>
              </a:uFill>
              <a:latin typeface="Verdana" panose="020B0604030504040204" pitchFamily="34" charset="0"/>
              <a:ea typeface="Verdana" panose="020B0604030504040204" pitchFamily="34" charset="0"/>
              <a:cs typeface="Verdana" panose="020B0604030504040204" pitchFamily="34" charset="0"/>
            </a:endParaRPr>
          </a:p>
          <a:p>
            <a:pPr marL="5715" marR="39370" indent="-6350" algn="just">
              <a:lnSpc>
                <a:spcPct val="112000"/>
              </a:lnSpc>
              <a:spcAft>
                <a:spcPts val="2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Compte tenu de la spécificité des activités de la société, des aménagements particuliers sont prévus afin d’assurer la disponibilité du service en tout temps. Pour ce faire, la Direction peut solliciter le personnel à venir au bureau les samedis et ce, de 9h00 à 14h00.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Pour le personnel disposant d’un numéro de téléphone professionnel, il devra être joignable tous les jours ouvrables aux horaires en vigueur au sein de l’entreprise. Toutefois en fonction des responsabilités de chacun, cette clause pourra être précisée dans les contrats individuels.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b="1"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Article 2</a:t>
            </a:r>
            <a:r>
              <a:rPr lang="fr-FR" sz="1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Pointage du personnel</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 personnel doit obligatoirement et personnellement pointer ou se faire enregistrer par les appareils de contrôle quand ils existent à l’entrée et à la sortie du bâtiment.</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Cette exigence doit être respectée lorsque sa présence est nécessaire en dehors des jours et heures ouvrables.</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défaut d’appareil, le personnel doit marquer son heure d’arrivée et sa sortie dans le registre commis à cet effet et mise à disposition au lieu indiqué dans les bureaux.</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La violation de cette prescription constitue une faute passible de sanctions disciplinaires.</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Les retards répétés et non motivés pourront faire l’objet d’avertissement oral et écrit et leur répétition pourra entrainer des sanctions plus sévères.</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b="1"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Article 3</a:t>
            </a:r>
            <a:r>
              <a:rPr lang="fr-FR" sz="1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Les heures supplémentaires</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Les heures travaillées en sus de la durée hebdomadaire règlementaire constituent des heures supplémentaires et ouvrent droit à une indemnité conformément au Code du Travail.</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L’accomplissement des heures supplémentaires est subordonné à l’autorisation préalable du Directeur Général.</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2000" dirty="0">
              <a:effectLst/>
              <a:latin typeface="Century Gothic" panose="020B050202020202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152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63441575-47D0-4044-813C-F788A57ABF26}"/>
              </a:ext>
            </a:extLst>
          </p:cNvPr>
          <p:cNvSpPr txBox="1"/>
          <p:nvPr/>
        </p:nvSpPr>
        <p:spPr>
          <a:xfrm>
            <a:off x="0" y="872455"/>
            <a:ext cx="12192000" cy="6308137"/>
          </a:xfrm>
          <a:prstGeom prst="rect">
            <a:avLst/>
          </a:prstGeom>
          <a:noFill/>
        </p:spPr>
        <p:txBody>
          <a:bodyPr wrap="square">
            <a:spAutoFit/>
          </a:bodyPr>
          <a:lstStyle/>
          <a:p>
            <a:pPr marL="5715" marR="39370" indent="-6350" algn="just">
              <a:lnSpc>
                <a:spcPct val="112000"/>
              </a:lnSpc>
              <a:spcAft>
                <a:spcPts val="265"/>
              </a:spcAft>
            </a:pPr>
            <a:r>
              <a:rPr lang="fr-FR" sz="1400" b="1"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Article 4</a:t>
            </a:r>
            <a:r>
              <a:rPr lang="fr-FR" sz="1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Lieu de travail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La société exerce ses activités sur le territoire national.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En conséquence, le personnel est rattaché au lieu d’exercice des activités par la Direction Générale.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indent="-6350" algn="just">
              <a:lnSpc>
                <a:spcPct val="111000"/>
              </a:lnSpc>
              <a:spcAft>
                <a:spcPts val="20"/>
              </a:spcAft>
            </a:pPr>
            <a:r>
              <a:rPr lang="fr-FR" sz="1400" b="1"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Article 5</a:t>
            </a:r>
            <a:r>
              <a:rPr lang="fr-FR" sz="1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Les congés payés – congés de maternité</a:t>
            </a: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8890" algn="just">
              <a:lnSpc>
                <a:spcPct val="107000"/>
              </a:lnSpc>
              <a:spcAft>
                <a:spcPts val="39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 personnel acquiert le droit au congé payé, à la charge de l'employeur.</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8890" algn="just">
              <a:lnSpc>
                <a:spcPct val="107000"/>
              </a:lnSpc>
              <a:spcAft>
                <a:spcPts val="39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 droit de jouissance des congés est acquis après une période minimale de service effectif égale à un (01) an appelé période de référence.</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8890" algn="just">
              <a:lnSpc>
                <a:spcPct val="107000"/>
              </a:lnSpc>
              <a:spcAft>
                <a:spcPts val="39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Ces congés annuels payés sont accordés aux travailleurs sur la base de deux (02) jours ouvrables par mois, soit vingt-quatre (24) jours ouvrables par année de service accompli.</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8890" algn="just">
              <a:lnSpc>
                <a:spcPct val="107000"/>
              </a:lnSpc>
              <a:spcAft>
                <a:spcPts val="39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Un planning de départ en congés par service doit être établi avec le concours du service des ressources humaines.</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8890" algn="just">
              <a:lnSpc>
                <a:spcPct val="107000"/>
              </a:lnSpc>
              <a:spcAft>
                <a:spcPts val="39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La date de départ en congés de chaque travailleur est validée avec son supérieur hiérarchique tenant compte des nécessités de service, et dans la mesure du possible des désirs du travailleur.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8890" algn="just">
              <a:lnSpc>
                <a:spcPct val="107000"/>
              </a:lnSpc>
              <a:spcAft>
                <a:spcPts val="39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L’ordre de départ en congés est fixé par la Direction Générale et le service des ressources humaines prend les dispositions nécessaires pour communiquer à l’ensemble du personnel le planning validé par voie d’affichage et par adresse électronique.</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8890" algn="just">
              <a:lnSpc>
                <a:spcPct val="107000"/>
              </a:lnSpc>
              <a:spcAft>
                <a:spcPts val="39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Un titre de congés est délivré à l’agent concerné, 72 heures avant son départ.</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8890" algn="just">
              <a:lnSpc>
                <a:spcPct val="107000"/>
              </a:lnSpc>
              <a:spcAft>
                <a:spcPts val="39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Par ailleurs, se référant à l’article 170 du Code du travail n° 98-004 du 27 janvier 1998, applicable en République du Bénin, toute femme enceinte dont l’état a fait l’objet d’une constatation médicale, a l’obligation d’informer son supérieur hiérarchique et de fournir au Secrétariat, un certificat de grossesse dans les meilleurs délais (au terme des trois (03) mois échus), afin de permettre au service des ressources humaines, d’organiser son départ en congés de maternité ainsi que son remplacement comme il se doit sur la période d’absence.</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8890" algn="just">
              <a:lnSpc>
                <a:spcPct val="107000"/>
              </a:lnSpc>
              <a:spcAft>
                <a:spcPts val="395"/>
              </a:spcAft>
            </a:pPr>
            <a:r>
              <a:rPr lang="fr-FR" sz="14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 personnel en congés doit, dans la mesure du possible, indiquer le moyen de le joindre en cas de besoin.</a:t>
            </a: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Pendant les congés, l’employeur verse au personnel une indemnité de congés payés qui correspond au 1/12 des salaires perçus sur la période de référence.</a:t>
            </a:r>
            <a:r>
              <a:rPr lang="fr-FR" sz="1400" dirty="0">
                <a:solidFill>
                  <a:srgbClr val="202124"/>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6350" indent="-6350" algn="just">
              <a:lnSpc>
                <a:spcPct val="130000"/>
              </a:lnSpc>
              <a:spcAft>
                <a:spcPts val="800"/>
              </a:spcAft>
            </a:pPr>
            <a:r>
              <a:rPr lang="fr-FR" sz="1400" dirty="0">
                <a:solidFill>
                  <a:srgbClr val="202124"/>
                </a:solidFill>
                <a:effectLst/>
                <a:latin typeface="Times New Roman" panose="02020603050405020304" pitchFamily="18" charset="0"/>
                <a:ea typeface="Times New Roman" panose="02020603050405020304" pitchFamily="18" charset="0"/>
                <a:cs typeface="Times New Roman" panose="02020603050405020304" pitchFamily="18" charset="0"/>
              </a:rPr>
              <a:t>Pour bénéficier d’un congé, le personnel doit en faire la demande en suivant la procédure en vigueur dans l’entreprise.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8890" algn="just">
              <a:lnSpc>
                <a:spcPct val="107000"/>
              </a:lnSpc>
              <a:spcAft>
                <a:spcPts val="800"/>
              </a:spcAft>
            </a:pPr>
            <a:r>
              <a:rPr lang="fr-FR"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2000" dirty="0">
              <a:effectLst/>
              <a:latin typeface="Century Gothic" panose="020B050202020202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654486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63441575-47D0-4044-813C-F788A57ABF26}"/>
              </a:ext>
            </a:extLst>
          </p:cNvPr>
          <p:cNvSpPr txBox="1"/>
          <p:nvPr/>
        </p:nvSpPr>
        <p:spPr>
          <a:xfrm>
            <a:off x="0" y="872455"/>
            <a:ext cx="12192000" cy="368178"/>
          </a:xfrm>
          <a:prstGeom prst="rect">
            <a:avLst/>
          </a:prstGeom>
          <a:noFill/>
        </p:spPr>
        <p:txBody>
          <a:bodyPr wrap="square">
            <a:spAutoFit/>
          </a:bodyPr>
          <a:lstStyle/>
          <a:p>
            <a:pPr marL="8890" algn="just">
              <a:lnSpc>
                <a:spcPct val="107000"/>
              </a:lnSpc>
              <a:spcAft>
                <a:spcPts val="800"/>
              </a:spcAft>
            </a:pPr>
            <a:r>
              <a:rPr lang="fr-FR"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2000" dirty="0">
              <a:effectLst/>
              <a:latin typeface="Century Gothic" panose="020B0502020202020204" pitchFamily="34" charset="0"/>
              <a:ea typeface="Calibri" panose="020F0502020204030204" pitchFamily="34" charset="0"/>
              <a:cs typeface="Times New Roman" panose="02020603050405020304" pitchFamily="18" charset="0"/>
            </a:endParaRPr>
          </a:p>
        </p:txBody>
      </p:sp>
      <p:sp>
        <p:nvSpPr>
          <p:cNvPr id="4" name="ZoneTexte 3">
            <a:extLst>
              <a:ext uri="{FF2B5EF4-FFF2-40B4-BE49-F238E27FC236}">
                <a16:creationId xmlns:a16="http://schemas.microsoft.com/office/drawing/2014/main" id="{9D0491B0-7D45-419B-9F3B-30849B61724E}"/>
              </a:ext>
            </a:extLst>
          </p:cNvPr>
          <p:cNvSpPr txBox="1"/>
          <p:nvPr/>
        </p:nvSpPr>
        <p:spPr>
          <a:xfrm>
            <a:off x="109057" y="796954"/>
            <a:ext cx="12082942" cy="6490816"/>
          </a:xfrm>
          <a:prstGeom prst="rect">
            <a:avLst/>
          </a:prstGeom>
          <a:noFill/>
        </p:spPr>
        <p:txBody>
          <a:bodyPr wrap="square">
            <a:spAutoFit/>
          </a:bodyPr>
          <a:lstStyle/>
          <a:p>
            <a:pPr marL="5715" indent="-6350" algn="just">
              <a:lnSpc>
                <a:spcPct val="111000"/>
              </a:lnSpc>
              <a:spcAft>
                <a:spcPts val="20"/>
              </a:spcAft>
            </a:pPr>
            <a:r>
              <a:rPr lang="fr-FR" sz="1400" b="1"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Article 6</a:t>
            </a:r>
            <a:r>
              <a:rPr lang="fr-FR" sz="1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Autorisations d’absence</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Tout employé doit se trouver à son poste de travail pendant les heures de service.</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Aucun employé ne peut quitter son poste de travail, sauf autorisation expresse du supérieur hiérarchique.</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Toute sortie pendant les heures de service est subordonnée à une autorisation préalable du supérieur hiérarchique qui a le devoir de justifier à tout moment, la position des agents placés sous son autorité.</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Les absences pour convenance personnelle d'une journée ou plus doivent faire l’objet d’une demande préalable et déposée 48h à l'avance au secrétariat du Directeur Général pour le processus d’accord.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Toute absence non autorisée ou non justifiée entraînera le non-paiement du salaire pour les heures ou journées correspondantes, sans préjudice des autres sanctions disciplinaires qui pourront être envisagées</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41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Toute indisponibilité consécutive à la maladie doit, sauf cas de force majeure, être justifiée auprès de la Direction dans les </a:t>
            </a:r>
            <a:r>
              <a:rPr lang="fr-FR" sz="1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48</a:t>
            </a: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heures qui suivent l’arrêt avec un</a:t>
            </a:r>
            <a:r>
              <a:rPr lang="fr-FR" sz="1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certificat médical </a:t>
            </a: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d’un des hôpitaux conventionnés par l’assurance maladie souscrite par la société</a:t>
            </a:r>
            <a:r>
              <a:rPr lang="fr-FR" sz="1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Article 7 : Autorisations d’absences exceptionnelles</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 régime des autorisations d’absences à caractère exceptionnel est réglementé par les dispositions de l’article 54 de la Convention Collective Générale du Travail du 30 décembre 2005.</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Les autorisations spéciales d’absence sans décompte dans le calcul du congé annuel, sont accordées aux travailleurs avec paiement du salaire dans les cas </a:t>
            </a:r>
            <a:r>
              <a:rPr lang="fr-FR" sz="1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d’événements familiaux suivants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342900" marR="39370" lvl="0" indent="-342900" algn="just" fontAlgn="base">
              <a:lnSpc>
                <a:spcPct val="112000"/>
              </a:lnSpc>
              <a:spcAft>
                <a:spcPts val="265"/>
              </a:spcAft>
              <a:buClr>
                <a:srgbClr val="181717"/>
              </a:buClr>
              <a:buSzPts val="900"/>
              <a:buFont typeface="+mj-lt"/>
              <a:buAutoNum type="arabicPeriod"/>
            </a:pPr>
            <a:r>
              <a:rPr lang="fr-FR" sz="1400" u="none" strike="noStrike" dirty="0">
                <a:solidFill>
                  <a:srgbClr val="000000"/>
                </a:solidFill>
                <a:effectLst/>
                <a:uFill>
                  <a:solidFill>
                    <a:srgbClr val="000000"/>
                  </a:solidFill>
                </a:uFill>
                <a:latin typeface="Times New Roman" panose="02020603050405020304" pitchFamily="18" charset="0"/>
                <a:ea typeface="Times New Roman" panose="02020603050405020304" pitchFamily="18" charset="0"/>
                <a:cs typeface="Arial" panose="020B0604020202020204" pitchFamily="34" charset="0"/>
              </a:rPr>
              <a:t>Mariage du travailleur : 03 jours</a:t>
            </a:r>
            <a:endParaRPr lang="fr-FR" sz="1400" u="none" strike="noStrike" dirty="0">
              <a:effectLst/>
              <a:uFill>
                <a:solidFill>
                  <a:srgbClr val="000000"/>
                </a:solidFill>
              </a:uFill>
              <a:latin typeface="Arial" panose="020B0604020202020204" pitchFamily="34" charset="0"/>
              <a:ea typeface="Arial" panose="020B0604020202020204" pitchFamily="34" charset="0"/>
              <a:cs typeface="Arial" panose="020B0604020202020204" pitchFamily="34" charset="0"/>
            </a:endParaRPr>
          </a:p>
          <a:p>
            <a:pPr marL="342900" marR="39370" lvl="0" indent="-342900" algn="just" fontAlgn="base">
              <a:lnSpc>
                <a:spcPct val="112000"/>
              </a:lnSpc>
              <a:spcAft>
                <a:spcPts val="265"/>
              </a:spcAft>
              <a:buClr>
                <a:srgbClr val="181717"/>
              </a:buClr>
              <a:buSzPts val="900"/>
              <a:buFont typeface="+mj-lt"/>
              <a:buAutoNum type="arabicPeriod"/>
            </a:pPr>
            <a:r>
              <a:rPr lang="fr-FR" sz="1400" u="none" strike="noStrike" dirty="0">
                <a:solidFill>
                  <a:srgbClr val="000000"/>
                </a:solidFill>
                <a:effectLst/>
                <a:uFill>
                  <a:solidFill>
                    <a:srgbClr val="000000"/>
                  </a:solidFill>
                </a:uFill>
                <a:latin typeface="Times New Roman" panose="02020603050405020304" pitchFamily="18" charset="0"/>
                <a:ea typeface="Times New Roman" panose="02020603050405020304" pitchFamily="18" charset="0"/>
                <a:cs typeface="Arial" panose="020B0604020202020204" pitchFamily="34" charset="0"/>
              </a:rPr>
              <a:t>Mariage d’un enfant, d’un frère ou d’une sœur : 01 jour</a:t>
            </a:r>
            <a:endParaRPr lang="fr-FR" sz="1400" u="none" strike="noStrike" dirty="0">
              <a:effectLst/>
              <a:uFill>
                <a:solidFill>
                  <a:srgbClr val="000000"/>
                </a:solidFill>
              </a:uFill>
              <a:latin typeface="Arial" panose="020B0604020202020204" pitchFamily="34" charset="0"/>
              <a:ea typeface="Arial" panose="020B0604020202020204" pitchFamily="34" charset="0"/>
              <a:cs typeface="Arial" panose="020B0604020202020204" pitchFamily="34" charset="0"/>
            </a:endParaRPr>
          </a:p>
          <a:p>
            <a:pPr marL="342900" marR="39370" lvl="0" indent="-342900" algn="just" fontAlgn="base">
              <a:lnSpc>
                <a:spcPct val="112000"/>
              </a:lnSpc>
              <a:spcAft>
                <a:spcPts val="265"/>
              </a:spcAft>
              <a:buClr>
                <a:srgbClr val="181717"/>
              </a:buClr>
              <a:buSzPts val="900"/>
              <a:buFont typeface="+mj-lt"/>
              <a:buAutoNum type="arabicPeriod"/>
            </a:pPr>
            <a:r>
              <a:rPr lang="fr-FR" sz="1400" u="none" strike="noStrike" dirty="0">
                <a:solidFill>
                  <a:srgbClr val="000000"/>
                </a:solidFill>
                <a:effectLst/>
                <a:uFill>
                  <a:solidFill>
                    <a:srgbClr val="000000"/>
                  </a:solidFill>
                </a:uFill>
                <a:latin typeface="Times New Roman" panose="02020603050405020304" pitchFamily="18" charset="0"/>
                <a:ea typeface="Times New Roman" panose="02020603050405020304" pitchFamily="18" charset="0"/>
                <a:cs typeface="Arial" panose="020B0604020202020204" pitchFamily="34" charset="0"/>
              </a:rPr>
              <a:t>Naissance au foyer : 03 jours</a:t>
            </a:r>
            <a:endParaRPr lang="fr-FR" sz="1400" u="none" strike="noStrike" dirty="0">
              <a:effectLst/>
              <a:uFill>
                <a:solidFill>
                  <a:srgbClr val="000000"/>
                </a:solidFill>
              </a:uFill>
              <a:latin typeface="Arial" panose="020B0604020202020204" pitchFamily="34" charset="0"/>
              <a:ea typeface="Arial" panose="020B0604020202020204" pitchFamily="34" charset="0"/>
              <a:cs typeface="Arial" panose="020B0604020202020204" pitchFamily="34" charset="0"/>
            </a:endParaRPr>
          </a:p>
          <a:p>
            <a:pPr marL="342900" marR="39370" lvl="0" indent="-342900" algn="just" fontAlgn="base">
              <a:lnSpc>
                <a:spcPct val="112000"/>
              </a:lnSpc>
              <a:spcAft>
                <a:spcPts val="265"/>
              </a:spcAft>
              <a:buClr>
                <a:srgbClr val="181717"/>
              </a:buClr>
              <a:buSzPts val="900"/>
              <a:buFont typeface="+mj-lt"/>
              <a:buAutoNum type="arabicPeriod"/>
            </a:pPr>
            <a:r>
              <a:rPr lang="fr-FR" sz="1400" u="none" strike="noStrike" dirty="0">
                <a:solidFill>
                  <a:srgbClr val="000000"/>
                </a:solidFill>
                <a:effectLst/>
                <a:uFill>
                  <a:solidFill>
                    <a:srgbClr val="000000"/>
                  </a:solidFill>
                </a:uFill>
                <a:latin typeface="Times New Roman" panose="02020603050405020304" pitchFamily="18" charset="0"/>
                <a:ea typeface="Times New Roman" panose="02020603050405020304" pitchFamily="18" charset="0"/>
                <a:cs typeface="Arial" panose="020B0604020202020204" pitchFamily="34" charset="0"/>
              </a:rPr>
              <a:t>Décès du conjoint : 03 jours</a:t>
            </a:r>
            <a:endParaRPr lang="fr-FR" sz="1400" u="none" strike="noStrike" dirty="0">
              <a:effectLst/>
              <a:uFill>
                <a:solidFill>
                  <a:srgbClr val="000000"/>
                </a:solidFill>
              </a:uFill>
              <a:latin typeface="Arial" panose="020B0604020202020204" pitchFamily="34" charset="0"/>
              <a:ea typeface="Arial" panose="020B0604020202020204" pitchFamily="34" charset="0"/>
              <a:cs typeface="Arial" panose="020B0604020202020204" pitchFamily="34" charset="0"/>
            </a:endParaRPr>
          </a:p>
          <a:p>
            <a:pPr marL="342900" marR="39370" lvl="0" indent="-342900" algn="just" fontAlgn="base">
              <a:lnSpc>
                <a:spcPct val="112000"/>
              </a:lnSpc>
              <a:spcAft>
                <a:spcPts val="265"/>
              </a:spcAft>
              <a:buClr>
                <a:srgbClr val="181717"/>
              </a:buClr>
              <a:buSzPts val="900"/>
              <a:buFont typeface="+mj-lt"/>
              <a:buAutoNum type="arabicPeriod"/>
            </a:pPr>
            <a:r>
              <a:rPr lang="fr-FR" sz="1400" u="none" strike="noStrike" dirty="0">
                <a:solidFill>
                  <a:srgbClr val="000000"/>
                </a:solidFill>
                <a:effectLst/>
                <a:uFill>
                  <a:solidFill>
                    <a:srgbClr val="000000"/>
                  </a:solidFill>
                </a:uFill>
                <a:latin typeface="Times New Roman" panose="02020603050405020304" pitchFamily="18" charset="0"/>
                <a:ea typeface="Times New Roman" panose="02020603050405020304" pitchFamily="18" charset="0"/>
                <a:cs typeface="Arial" panose="020B0604020202020204" pitchFamily="34" charset="0"/>
              </a:rPr>
              <a:t>Décès des descendants/ascendants : 03 jours</a:t>
            </a:r>
            <a:endParaRPr lang="fr-FR" sz="1400" u="none" strike="noStrike" dirty="0">
              <a:effectLst/>
              <a:uFill>
                <a:solidFill>
                  <a:srgbClr val="000000"/>
                </a:solidFill>
              </a:uFill>
              <a:latin typeface="Arial" panose="020B0604020202020204" pitchFamily="34" charset="0"/>
              <a:ea typeface="Arial" panose="020B0604020202020204" pitchFamily="34" charset="0"/>
              <a:cs typeface="Arial" panose="020B0604020202020204" pitchFamily="34" charset="0"/>
            </a:endParaRPr>
          </a:p>
          <a:p>
            <a:pPr marL="342900" marR="39370" lvl="0" indent="-342900" algn="just" fontAlgn="base">
              <a:lnSpc>
                <a:spcPct val="112000"/>
              </a:lnSpc>
              <a:spcAft>
                <a:spcPts val="265"/>
              </a:spcAft>
              <a:buClr>
                <a:srgbClr val="181717"/>
              </a:buClr>
              <a:buSzPts val="900"/>
              <a:buFont typeface="+mj-lt"/>
              <a:buAutoNum type="arabicPeriod"/>
            </a:pPr>
            <a:r>
              <a:rPr lang="fr-FR" sz="1400" u="none" strike="noStrike" dirty="0">
                <a:solidFill>
                  <a:srgbClr val="000000"/>
                </a:solidFill>
                <a:effectLst/>
                <a:uFill>
                  <a:solidFill>
                    <a:srgbClr val="000000"/>
                  </a:solidFill>
                </a:uFill>
                <a:latin typeface="Times New Roman" panose="02020603050405020304" pitchFamily="18" charset="0"/>
                <a:ea typeface="Times New Roman" panose="02020603050405020304" pitchFamily="18" charset="0"/>
                <a:cs typeface="Arial" panose="020B0604020202020204" pitchFamily="34" charset="0"/>
              </a:rPr>
              <a:t>Décès d’un frère, sœur, beau-père ou belle-mère : 02 jours</a:t>
            </a:r>
            <a:endParaRPr lang="fr-FR" sz="1400" u="none" strike="noStrike" dirty="0">
              <a:effectLst/>
              <a:uFill>
                <a:solidFill>
                  <a:srgbClr val="000000"/>
                </a:solidFill>
              </a:uFill>
              <a:latin typeface="Arial" panose="020B0604020202020204" pitchFamily="34" charset="0"/>
              <a:ea typeface="Arial" panose="020B0604020202020204" pitchFamily="34" charset="0"/>
              <a:cs typeface="Arial" panose="020B0604020202020204" pitchFamily="34" charset="0"/>
            </a:endParaRPr>
          </a:p>
          <a:p>
            <a:pPr marL="5715" marR="39370" indent="-6350" algn="just">
              <a:lnSpc>
                <a:spcPct val="112000"/>
              </a:lnSpc>
              <a:spcAft>
                <a:spcPts val="265"/>
              </a:spcAft>
            </a:pPr>
            <a:r>
              <a:rPr lang="fr-FR" sz="14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 document attestant la réalité des évènements familiaux donnant lieu à une autorisation d’absence doit être présenté à la Direction Générale avant son accord.</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966276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63441575-47D0-4044-813C-F788A57ABF26}"/>
              </a:ext>
            </a:extLst>
          </p:cNvPr>
          <p:cNvSpPr txBox="1"/>
          <p:nvPr/>
        </p:nvSpPr>
        <p:spPr>
          <a:xfrm>
            <a:off x="295711" y="872455"/>
            <a:ext cx="12192000" cy="368178"/>
          </a:xfrm>
          <a:prstGeom prst="rect">
            <a:avLst/>
          </a:prstGeom>
          <a:noFill/>
        </p:spPr>
        <p:txBody>
          <a:bodyPr wrap="square">
            <a:spAutoFit/>
          </a:bodyPr>
          <a:lstStyle/>
          <a:p>
            <a:pPr marL="8890" algn="just">
              <a:lnSpc>
                <a:spcPct val="107000"/>
              </a:lnSpc>
              <a:spcAft>
                <a:spcPts val="800"/>
              </a:spcAft>
            </a:pPr>
            <a:r>
              <a:rPr lang="fr-FR"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2000" dirty="0">
              <a:effectLst/>
              <a:latin typeface="Century Gothic" panose="020B0502020202020204" pitchFamily="34" charset="0"/>
              <a:ea typeface="Calibri" panose="020F0502020204030204" pitchFamily="34" charset="0"/>
              <a:cs typeface="Times New Roman" panose="02020603050405020304" pitchFamily="18" charset="0"/>
            </a:endParaRPr>
          </a:p>
        </p:txBody>
      </p:sp>
      <p:sp>
        <p:nvSpPr>
          <p:cNvPr id="4" name="ZoneTexte 3">
            <a:extLst>
              <a:ext uri="{FF2B5EF4-FFF2-40B4-BE49-F238E27FC236}">
                <a16:creationId xmlns:a16="http://schemas.microsoft.com/office/drawing/2014/main" id="{DEB960C6-8773-4CB8-9B40-FA35F01E6017}"/>
              </a:ext>
            </a:extLst>
          </p:cNvPr>
          <p:cNvSpPr txBox="1"/>
          <p:nvPr/>
        </p:nvSpPr>
        <p:spPr>
          <a:xfrm>
            <a:off x="0" y="668276"/>
            <a:ext cx="12089236" cy="5801203"/>
          </a:xfrm>
          <a:prstGeom prst="rect">
            <a:avLst/>
          </a:prstGeom>
          <a:noFill/>
        </p:spPr>
        <p:txBody>
          <a:bodyPr wrap="square">
            <a:spAutoFit/>
          </a:bodyPr>
          <a:lstStyle/>
          <a:p>
            <a:pPr marL="5715" marR="39370" indent="-6350" algn="just">
              <a:lnSpc>
                <a:spcPct val="112000"/>
              </a:lnSpc>
              <a:spcAft>
                <a:spcPts val="265"/>
              </a:spcAft>
            </a:pP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1400" b="1"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Article 8</a:t>
            </a:r>
            <a:r>
              <a:rPr lang="fr-FR" sz="1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Maladie – Accident du travail</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En cas de maladie, d’accident ou de force majeur, le personnel qui se trouve empêché, doit immédiatement informer (ou faire informer) son supérieur hiérarchique ou le secrétariat sans délai. Il doit en outre justifier de son état de santé par l’envoi dans les 48h, d’un certificat médical délivré par le médecin traitant et précisant la durée probable de son incapacité. La même formalité doit être observée en cas de prolongation de l’arrêt de travail.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 régime des incapacités d’exercice de fonction, des arrêts et congés maladie ainsi que de l’indemnisation du travailleur malade est régi par les dispositions des articles 37 à 40 de la loi n°98-004 du 27 janvier 1998 portant Code du Travail en République du Bénin. </a:t>
            </a: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En cas de survenance d’accident de travail, le travailleur accidenté informe immédiatement son supérieur hiérarchique et le Service des Ressources Humaines pour lui permettre de prendre les mesures adéquates pour les formalités de déclaration à la Caisse Nationale de Sécurité Sociale dans les 48h, conformément aux dispositions du Code de Sécurité Sociale en vigueur au Bénin.  </a:t>
            </a:r>
          </a:p>
          <a:p>
            <a:pPr marL="5715" marR="39370" indent="-6350" algn="just">
              <a:lnSpc>
                <a:spcPct val="112000"/>
              </a:lnSpc>
              <a:spcAft>
                <a:spcPts val="265"/>
              </a:spcAft>
            </a:pP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indent="-6350" algn="just">
              <a:lnSpc>
                <a:spcPct val="111000"/>
              </a:lnSpc>
              <a:spcAft>
                <a:spcPts val="20"/>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1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CHAPITRE 2 - HYGIÈNE ET SÉCURITÉ</a:t>
            </a: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L’entreprise se conforme aux exigences de la législation en vigueur afin d’assurer aux travailleurs les conditions d’hygiène et de sécurité requises.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Il est instamment recommandé au personnel d’observer la réglementation concernant la prévention des accidents du travail et des maladies professionnelles, l’hygiène et la sécurité et de se conformer aux consignes de sécurité particulières à chaque poste de travail ou manipulation des appareils.</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b="1"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Article 9</a:t>
            </a:r>
            <a:r>
              <a:rPr lang="fr-FR" sz="1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Respect des règles d’hygiène et de sécurité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La sécurité des personnes sur le lieu de travail est une des préoccupations primordiales.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Tout agent doit se conformer à la politique applicable en matière de sécurité et d’hygiène. A cet égard, tout travailleur dans ses gestes quotidiens doit avoir à l’esprit la sauvegarde de sa propre sécurité ainsi que celle des personnes en relation de travail avec lui. Il est interdit de jeter dans les locaux, la cour, les couloirs, les escaliers et les lieux d’exploitation, du papier, des restes d’aliments ou des déchets de quelque nature que ce soit. Les lieux communs à tout le personnel doivent être gardés dans un état de propreté permanent.</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2526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63441575-47D0-4044-813C-F788A57ABF26}"/>
              </a:ext>
            </a:extLst>
          </p:cNvPr>
          <p:cNvSpPr txBox="1"/>
          <p:nvPr/>
        </p:nvSpPr>
        <p:spPr>
          <a:xfrm>
            <a:off x="0" y="872455"/>
            <a:ext cx="12192000" cy="368178"/>
          </a:xfrm>
          <a:prstGeom prst="rect">
            <a:avLst/>
          </a:prstGeom>
          <a:noFill/>
        </p:spPr>
        <p:txBody>
          <a:bodyPr wrap="square">
            <a:spAutoFit/>
          </a:bodyPr>
          <a:lstStyle/>
          <a:p>
            <a:pPr marL="8890" algn="just">
              <a:lnSpc>
                <a:spcPct val="107000"/>
              </a:lnSpc>
              <a:spcAft>
                <a:spcPts val="800"/>
              </a:spcAft>
            </a:pPr>
            <a:r>
              <a:rPr lang="fr-FR"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2000" dirty="0">
              <a:effectLst/>
              <a:latin typeface="Century Gothic" panose="020B0502020202020204" pitchFamily="34" charset="0"/>
              <a:ea typeface="Calibri" panose="020F0502020204030204" pitchFamily="34" charset="0"/>
              <a:cs typeface="Times New Roman" panose="02020603050405020304" pitchFamily="18" charset="0"/>
            </a:endParaRPr>
          </a:p>
        </p:txBody>
      </p:sp>
      <p:sp>
        <p:nvSpPr>
          <p:cNvPr id="4" name="ZoneTexte 3">
            <a:extLst>
              <a:ext uri="{FF2B5EF4-FFF2-40B4-BE49-F238E27FC236}">
                <a16:creationId xmlns:a16="http://schemas.microsoft.com/office/drawing/2014/main" id="{9FB28188-B01A-40D0-934F-231234AAED29}"/>
              </a:ext>
            </a:extLst>
          </p:cNvPr>
          <p:cNvSpPr txBox="1"/>
          <p:nvPr/>
        </p:nvSpPr>
        <p:spPr>
          <a:xfrm>
            <a:off x="102764" y="931177"/>
            <a:ext cx="12089235" cy="5130187"/>
          </a:xfrm>
          <a:prstGeom prst="rect">
            <a:avLst/>
          </a:prstGeom>
          <a:noFill/>
        </p:spPr>
        <p:txBody>
          <a:bodyPr wrap="square">
            <a:spAutoFit/>
          </a:bodyPr>
          <a:lstStyle/>
          <a:p>
            <a:pPr marL="5715" marR="39370" indent="-6350" algn="just">
              <a:lnSpc>
                <a:spcPct val="112000"/>
              </a:lnSpc>
              <a:spcAft>
                <a:spcPts val="265"/>
              </a:spcAft>
            </a:pPr>
            <a:r>
              <a:rPr lang="fr-FR" sz="1400" b="1"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Article 10</a:t>
            </a:r>
            <a:r>
              <a:rPr lang="fr-FR" sz="1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Services médicaux et/ou sanitaires</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Les travailleurs sont tenus de se présenter aux visites médicales prévues par les lois et règlements en vigueur.</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Tout travailleur malade, pour bénéficier de la prise en charge dans le cadre de la police d’assurance maladie signée par la société, doit se présenter au centre médical ou clinique agréé par la compagnie d’assurance maladie.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R="39370" algn="just">
              <a:lnSpc>
                <a:spcPct val="112000"/>
              </a:lnSpc>
              <a:spcAft>
                <a:spcPts val="2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CHAPITRE 3 : MATERIEL DE TRAVAIL ET SON ENTRETIEN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8890" algn="just">
              <a:lnSpc>
                <a:spcPct val="107000"/>
              </a:lnSpc>
              <a:spcAft>
                <a:spcPts val="780"/>
              </a:spcAft>
            </a:pPr>
            <a:r>
              <a:rPr lang="fr-FR" sz="1400" b="1"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Article 11</a:t>
            </a:r>
            <a:r>
              <a:rPr lang="fr-FR" sz="1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Code vestimentaire</a:t>
            </a: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8890" algn="just">
              <a:lnSpc>
                <a:spcPct val="107000"/>
              </a:lnSpc>
              <a:spcAft>
                <a:spcPts val="780"/>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 personnel devra adopter un code vestimentaire correct et donner une image professionnelle de l’entreprise.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8890" algn="just">
              <a:lnSpc>
                <a:spcPct val="107000"/>
              </a:lnSpc>
              <a:spcAft>
                <a:spcPts val="780"/>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Sur le lieu de travail, tout agent doit être porteur du badge à son effigie s’il en existe.</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8890" algn="just">
              <a:lnSpc>
                <a:spcPct val="107000"/>
              </a:lnSpc>
              <a:spcAft>
                <a:spcPts val="780"/>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Chaque travailleur est tenu d’assurer, à ses frais, l’entretien de ses tenues de travail s’il en existe.</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8890" algn="just">
              <a:lnSpc>
                <a:spcPct val="107000"/>
              </a:lnSpc>
              <a:spcAft>
                <a:spcPts val="780"/>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 port de la tenue est obligatoire sur le lieu de travail ; tout manquement à cette obligation sera sanctionné.</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8890" algn="just">
              <a:lnSpc>
                <a:spcPct val="107000"/>
              </a:lnSpc>
              <a:spcAft>
                <a:spcPts val="780"/>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Les travailleurs non astreints au port de la tenue, doivent observer sur le lieu de travail une tenue correcte et décente.</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8890" algn="just">
              <a:lnSpc>
                <a:spcPct val="107000"/>
              </a:lnSpc>
              <a:spcAft>
                <a:spcPts val="780"/>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8890" algn="just">
              <a:lnSpc>
                <a:spcPct val="107000"/>
              </a:lnSpc>
              <a:spcAft>
                <a:spcPts val="780"/>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Pour se conformer à la pratique au Bénin, les vendredis, les employés sont exhortés (pas obligés) à mettre une tenue traditionnelle. Toutefois, les sandales ne sont pas autorisées dans l’enceinte de la société.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490"/>
              </a:spcAft>
            </a:pPr>
            <a:r>
              <a:rPr lang="fr-FR" sz="1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084877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63441575-47D0-4044-813C-F788A57ABF26}"/>
              </a:ext>
            </a:extLst>
          </p:cNvPr>
          <p:cNvSpPr txBox="1"/>
          <p:nvPr/>
        </p:nvSpPr>
        <p:spPr>
          <a:xfrm>
            <a:off x="0" y="872455"/>
            <a:ext cx="12192000" cy="368178"/>
          </a:xfrm>
          <a:prstGeom prst="rect">
            <a:avLst/>
          </a:prstGeom>
          <a:noFill/>
        </p:spPr>
        <p:txBody>
          <a:bodyPr wrap="square">
            <a:spAutoFit/>
          </a:bodyPr>
          <a:lstStyle/>
          <a:p>
            <a:pPr marL="8890" algn="just">
              <a:lnSpc>
                <a:spcPct val="107000"/>
              </a:lnSpc>
              <a:spcAft>
                <a:spcPts val="800"/>
              </a:spcAft>
            </a:pPr>
            <a:r>
              <a:rPr lang="fr-FR"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2000" dirty="0">
              <a:effectLst/>
              <a:latin typeface="Century Gothic" panose="020B0502020202020204" pitchFamily="34" charset="0"/>
              <a:ea typeface="Calibri" panose="020F0502020204030204" pitchFamily="34" charset="0"/>
              <a:cs typeface="Times New Roman" panose="02020603050405020304" pitchFamily="18" charset="0"/>
            </a:endParaRPr>
          </a:p>
        </p:txBody>
      </p:sp>
      <p:sp>
        <p:nvSpPr>
          <p:cNvPr id="4" name="ZoneTexte 3">
            <a:extLst>
              <a:ext uri="{FF2B5EF4-FFF2-40B4-BE49-F238E27FC236}">
                <a16:creationId xmlns:a16="http://schemas.microsoft.com/office/drawing/2014/main" id="{1CE6463C-54AF-4066-B7DA-0952D86E7C1C}"/>
              </a:ext>
            </a:extLst>
          </p:cNvPr>
          <p:cNvSpPr txBox="1"/>
          <p:nvPr/>
        </p:nvSpPr>
        <p:spPr>
          <a:xfrm>
            <a:off x="89132" y="939567"/>
            <a:ext cx="12013735" cy="5116144"/>
          </a:xfrm>
          <a:prstGeom prst="rect">
            <a:avLst/>
          </a:prstGeom>
          <a:noFill/>
        </p:spPr>
        <p:txBody>
          <a:bodyPr wrap="square">
            <a:spAutoFit/>
          </a:bodyPr>
          <a:lstStyle/>
          <a:p>
            <a:pPr marL="5715" marR="39370" indent="-6350" algn="just">
              <a:lnSpc>
                <a:spcPct val="112000"/>
              </a:lnSpc>
              <a:spcAft>
                <a:spcPts val="490"/>
              </a:spcAft>
            </a:pPr>
            <a:r>
              <a:rPr lang="fr-FR" sz="1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Article 12 : Les outils de travail</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490"/>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Tout membre du personnel est tenu de conserver en bon état le matériel qui lui est confié.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Chacun est tenu en ce qui le concerne de nettoyer et d’entretenir ses outils de travail.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 personnel travaillant sur les machines doit signaler immédiatement à leur supérieur hiérarchique les dysfonctionnements de celles-ci.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400"/>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Tout membre du personnel doit utiliser correctement les dispositifs de sécurité des appareils.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48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 personnel travaillant sur des appareils munis d’un système de sécurité ne doit en aucun cas neutraliser ce système lors de l’utilisation des appareils. L’enlèvement ou la neutralisation, même partielle, de tous dispositifs de sécurité par le personnel, sans fait justificatif et sans autorisation, pourra constituer une faute grave.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 personnel doit veiller à ne pas procéder à des réparations ou faire l’entretien du matériel.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Les maladresses répétées entraînant des détériorations ou des destructions du matériel </a:t>
            </a:r>
            <a:r>
              <a:rPr lang="fr-FR" sz="1400" dirty="0">
                <a:solidFill>
                  <a:srgbClr val="202124"/>
                </a:solidFill>
                <a:effectLst/>
                <a:latin typeface="Times New Roman" panose="02020603050405020304" pitchFamily="18" charset="0"/>
                <a:ea typeface="Times New Roman" panose="02020603050405020304" pitchFamily="18" charset="0"/>
                <a:cs typeface="Times New Roman" panose="02020603050405020304" pitchFamily="18" charset="0"/>
              </a:rPr>
              <a:t>où</a:t>
            </a: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des locaux mis à la disposition du personnel, peuvent faire l’objet de sanctions.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8890" algn="just">
              <a:lnSpc>
                <a:spcPct val="107000"/>
              </a:lnSpc>
              <a:spcAft>
                <a:spcPts val="6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425"/>
              </a:spcAft>
            </a:pPr>
            <a:r>
              <a:rPr lang="fr-FR" sz="1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Article 13 : Utilisation du matériel roulant</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6350" marR="39370" indent="-6350" algn="just">
              <a:lnSpc>
                <a:spcPct val="112000"/>
              </a:lnSpc>
              <a:spcAft>
                <a:spcPts val="42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Seuls les membres du personnel en possession de l’autorisation de la Direction sont aptes à utiliser les moyens de déplacements et doivent seuls être en possession des clefs de ceux-ci :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380"/>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L’utilisateur du moyen de déplacement est le seul responsable de ce dernier.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Il doit signaler, à toute personne habilitée, les anomalies de fonctionnement qu’il sera à même de constater.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Après un premier rappel à l’ordre, tout manquement à cette disposition sera considéré comme une faute professionnelle.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8890" algn="just">
              <a:lnSpc>
                <a:spcPct val="107000"/>
              </a:lnSpc>
              <a:spcAft>
                <a:spcPts val="43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866453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63441575-47D0-4044-813C-F788A57ABF26}"/>
              </a:ext>
            </a:extLst>
          </p:cNvPr>
          <p:cNvSpPr txBox="1"/>
          <p:nvPr/>
        </p:nvSpPr>
        <p:spPr>
          <a:xfrm>
            <a:off x="0" y="872455"/>
            <a:ext cx="12192000" cy="368178"/>
          </a:xfrm>
          <a:prstGeom prst="rect">
            <a:avLst/>
          </a:prstGeom>
          <a:noFill/>
        </p:spPr>
        <p:txBody>
          <a:bodyPr wrap="square">
            <a:spAutoFit/>
          </a:bodyPr>
          <a:lstStyle/>
          <a:p>
            <a:pPr marL="8890" algn="just">
              <a:lnSpc>
                <a:spcPct val="107000"/>
              </a:lnSpc>
              <a:spcAft>
                <a:spcPts val="800"/>
              </a:spcAft>
            </a:pPr>
            <a:r>
              <a:rPr lang="fr-FR"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2000" dirty="0">
              <a:effectLst/>
              <a:latin typeface="Century Gothic" panose="020B0502020202020204" pitchFamily="34" charset="0"/>
              <a:ea typeface="Calibri" panose="020F0502020204030204" pitchFamily="34" charset="0"/>
              <a:cs typeface="Times New Roman" panose="02020603050405020304" pitchFamily="18" charset="0"/>
            </a:endParaRPr>
          </a:p>
        </p:txBody>
      </p:sp>
      <p:sp>
        <p:nvSpPr>
          <p:cNvPr id="4" name="ZoneTexte 3">
            <a:extLst>
              <a:ext uri="{FF2B5EF4-FFF2-40B4-BE49-F238E27FC236}">
                <a16:creationId xmlns:a16="http://schemas.microsoft.com/office/drawing/2014/main" id="{95F4261C-74A6-41D9-B94D-A137FDDF2804}"/>
              </a:ext>
            </a:extLst>
          </p:cNvPr>
          <p:cNvSpPr txBox="1"/>
          <p:nvPr/>
        </p:nvSpPr>
        <p:spPr>
          <a:xfrm>
            <a:off x="119542" y="872455"/>
            <a:ext cx="12072458" cy="6546985"/>
          </a:xfrm>
          <a:prstGeom prst="rect">
            <a:avLst/>
          </a:prstGeom>
          <a:noFill/>
        </p:spPr>
        <p:txBody>
          <a:bodyPr wrap="square">
            <a:spAutoFit/>
          </a:bodyPr>
          <a:lstStyle/>
          <a:p>
            <a:pPr marL="5715" indent="-6350" algn="just">
              <a:lnSpc>
                <a:spcPct val="111000"/>
              </a:lnSpc>
              <a:spcAft>
                <a:spcPts val="20"/>
              </a:spcAft>
            </a:pPr>
            <a:r>
              <a:rPr lang="fr-FR" sz="1400" b="1"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CHAPITRE4</a:t>
            </a:r>
            <a:r>
              <a:rPr lang="fr-FR" sz="1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DISCIPLINE INTERNE ET INTERDICTIONS GENERALES  </a:t>
            </a: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8890" algn="just">
              <a:lnSpc>
                <a:spcPct val="107000"/>
              </a:lnSpc>
              <a:spcAft>
                <a:spcPts val="780"/>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8890" algn="just">
              <a:lnSpc>
                <a:spcPct val="107000"/>
              </a:lnSpc>
              <a:spcAft>
                <a:spcPts val="780"/>
              </a:spcAft>
            </a:pPr>
            <a:r>
              <a:rPr lang="fr-FR" sz="1400" b="1"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Article 14</a:t>
            </a:r>
            <a:r>
              <a:rPr lang="fr-FR" sz="1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Interdictions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8890" algn="just">
              <a:lnSpc>
                <a:spcPct val="107000"/>
              </a:lnSpc>
              <a:spcAft>
                <a:spcPts val="780"/>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Il est interdit :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lgn="just" fontAlgn="base">
              <a:lnSpc>
                <a:spcPct val="112000"/>
              </a:lnSpc>
              <a:spcAft>
                <a:spcPts val="780"/>
              </a:spcAft>
              <a:buClr>
                <a:srgbClr val="000000"/>
              </a:buClr>
              <a:buSzPts val="1400"/>
              <a:buFont typeface="Symbol" panose="05050102010706020507" pitchFamily="18" charset="2"/>
              <a:buChar char="-"/>
            </a:pPr>
            <a:r>
              <a:rPr lang="fr-FR" sz="1400" u="none" strike="noStrike" dirty="0">
                <a:solidFill>
                  <a:srgbClr val="000000"/>
                </a:solidFill>
                <a:effectLst/>
                <a:uFill>
                  <a:solidFill>
                    <a:srgbClr val="000000"/>
                  </a:solidFill>
                </a:uFill>
                <a:latin typeface="Times New Roman" panose="02020603050405020304" pitchFamily="18" charset="0"/>
                <a:ea typeface="Times New Roman" panose="02020603050405020304" pitchFamily="18" charset="0"/>
                <a:cs typeface="Verdana" panose="020B0604030504040204" pitchFamily="34" charset="0"/>
              </a:rPr>
              <a:t>De s’absenter de son poste de travail sans autorisation du manager direct.  Cette interdiction est limitée par les dispositions applicables concernant le droit de quitter son poste en cas de danger grave et imminent signalé à l’employeur ;  </a:t>
            </a:r>
            <a:endParaRPr lang="fr-FR" sz="1400" u="none" strike="noStrike" dirty="0">
              <a:effectLst/>
              <a:uFill>
                <a:solidFill>
                  <a:srgbClr val="000000"/>
                </a:solidFill>
              </a:uFill>
              <a:latin typeface="Verdana" panose="020B0604030504040204" pitchFamily="34" charset="0"/>
              <a:ea typeface="Verdana" panose="020B0604030504040204" pitchFamily="34" charset="0"/>
              <a:cs typeface="Verdana" panose="020B0604030504040204" pitchFamily="34" charset="0"/>
            </a:endParaRPr>
          </a:p>
          <a:p>
            <a:pPr marL="342900" lvl="0" indent="-342900" algn="just" fontAlgn="base">
              <a:lnSpc>
                <a:spcPct val="112000"/>
              </a:lnSpc>
              <a:spcAft>
                <a:spcPts val="780"/>
              </a:spcAft>
              <a:buClr>
                <a:srgbClr val="000000"/>
              </a:buClr>
              <a:buSzPts val="1400"/>
              <a:buFont typeface="Symbol" panose="05050102010706020507" pitchFamily="18" charset="2"/>
              <a:buChar char="-"/>
            </a:pPr>
            <a:r>
              <a:rPr lang="fr-FR" sz="1400" u="none" strike="noStrike" dirty="0">
                <a:solidFill>
                  <a:srgbClr val="000000"/>
                </a:solidFill>
                <a:effectLst/>
                <a:uFill>
                  <a:solidFill>
                    <a:srgbClr val="000000"/>
                  </a:solidFill>
                </a:uFill>
                <a:latin typeface="Times New Roman" panose="02020603050405020304" pitchFamily="18" charset="0"/>
                <a:ea typeface="Times New Roman" panose="02020603050405020304" pitchFamily="18" charset="0"/>
                <a:cs typeface="Verdana" panose="020B0604030504040204" pitchFamily="34" charset="0"/>
              </a:rPr>
              <a:t>D’introduire et de diffuser à l’intérieur de l’entreprise des tracts, des pétitions, de procéder à des affichages non autorisés ; </a:t>
            </a:r>
            <a:endParaRPr lang="fr-FR" sz="1400" u="none" strike="noStrike" dirty="0">
              <a:effectLst/>
              <a:uFill>
                <a:solidFill>
                  <a:srgbClr val="000000"/>
                </a:solidFill>
              </a:uFill>
              <a:latin typeface="Verdana" panose="020B0604030504040204" pitchFamily="34" charset="0"/>
              <a:ea typeface="Verdana" panose="020B0604030504040204" pitchFamily="34" charset="0"/>
              <a:cs typeface="Verdana" panose="020B0604030504040204" pitchFamily="34" charset="0"/>
            </a:endParaRPr>
          </a:p>
          <a:p>
            <a:pPr marL="342900" lvl="0" indent="-342900" algn="just" fontAlgn="base">
              <a:lnSpc>
                <a:spcPct val="112000"/>
              </a:lnSpc>
              <a:spcAft>
                <a:spcPts val="780"/>
              </a:spcAft>
              <a:buClr>
                <a:srgbClr val="000000"/>
              </a:buClr>
              <a:buSzPts val="1400"/>
              <a:buFont typeface="Symbol" panose="05050102010706020507" pitchFamily="18" charset="2"/>
              <a:buChar char="-"/>
            </a:pPr>
            <a:r>
              <a:rPr lang="fr-FR" sz="1400" u="none" strike="noStrike" dirty="0">
                <a:solidFill>
                  <a:srgbClr val="000000"/>
                </a:solidFill>
                <a:effectLst/>
                <a:uFill>
                  <a:solidFill>
                    <a:srgbClr val="000000"/>
                  </a:solidFill>
                </a:uFill>
                <a:latin typeface="Times New Roman" panose="02020603050405020304" pitchFamily="18" charset="0"/>
                <a:ea typeface="Times New Roman" panose="02020603050405020304" pitchFamily="18" charset="0"/>
                <a:cs typeface="Verdana" panose="020B0604030504040204" pitchFamily="34" charset="0"/>
              </a:rPr>
              <a:t>A toute personne d'introduire ou de distribuer, de laisser introduire ou de laisser distribuer, dans l'entreprise, des boissons alcoolisées et du tabac de toutes sortes.  </a:t>
            </a:r>
            <a:endParaRPr lang="fr-FR" sz="1400" u="none" strike="noStrike" dirty="0">
              <a:effectLst/>
              <a:uFill>
                <a:solidFill>
                  <a:srgbClr val="000000"/>
                </a:solidFill>
              </a:uFill>
              <a:latin typeface="Verdana" panose="020B0604030504040204" pitchFamily="34" charset="0"/>
              <a:ea typeface="Verdana" panose="020B0604030504040204" pitchFamily="34" charset="0"/>
              <a:cs typeface="Verdana" panose="020B0604030504040204" pitchFamily="34" charset="0"/>
            </a:endParaRPr>
          </a:p>
          <a:p>
            <a:pPr marL="342900" lvl="0" indent="-342900" algn="just" fontAlgn="base">
              <a:lnSpc>
                <a:spcPct val="112000"/>
              </a:lnSpc>
              <a:spcAft>
                <a:spcPts val="780"/>
              </a:spcAft>
              <a:buClr>
                <a:srgbClr val="000000"/>
              </a:buClr>
              <a:buSzPts val="1400"/>
              <a:buFont typeface="Symbol" panose="05050102010706020507" pitchFamily="18" charset="2"/>
              <a:buChar char="-"/>
            </a:pPr>
            <a:r>
              <a:rPr lang="fr-FR" sz="1400" u="none" strike="noStrike" dirty="0">
                <a:solidFill>
                  <a:srgbClr val="000000"/>
                </a:solidFill>
                <a:effectLst/>
                <a:uFill>
                  <a:solidFill>
                    <a:srgbClr val="000000"/>
                  </a:solidFill>
                </a:uFill>
                <a:latin typeface="Times New Roman" panose="02020603050405020304" pitchFamily="18" charset="0"/>
                <a:ea typeface="Times New Roman" panose="02020603050405020304" pitchFamily="18" charset="0"/>
                <a:cs typeface="Verdana" panose="020B0604030504040204" pitchFamily="34" charset="0"/>
              </a:rPr>
              <a:t>D’introduire sans autorisation dans l’entreprise des personnes étrangères au service ; </a:t>
            </a:r>
            <a:endParaRPr lang="fr-FR" sz="1400" u="none" strike="noStrike" dirty="0">
              <a:effectLst/>
              <a:uFill>
                <a:solidFill>
                  <a:srgbClr val="000000"/>
                </a:solidFill>
              </a:uFill>
              <a:latin typeface="Verdana" panose="020B0604030504040204" pitchFamily="34" charset="0"/>
              <a:ea typeface="Verdana" panose="020B0604030504040204" pitchFamily="34" charset="0"/>
              <a:cs typeface="Verdana" panose="020B0604030504040204" pitchFamily="34" charset="0"/>
            </a:endParaRPr>
          </a:p>
          <a:p>
            <a:pPr marL="342900" lvl="0" indent="-342900" algn="just" fontAlgn="base">
              <a:lnSpc>
                <a:spcPct val="112000"/>
              </a:lnSpc>
              <a:spcAft>
                <a:spcPts val="780"/>
              </a:spcAft>
              <a:buClr>
                <a:srgbClr val="000000"/>
              </a:buClr>
              <a:buSzPts val="1400"/>
              <a:buFont typeface="Symbol" panose="05050102010706020507" pitchFamily="18" charset="2"/>
              <a:buChar char="-"/>
            </a:pPr>
            <a:r>
              <a:rPr lang="fr-FR" sz="1400" u="none" strike="noStrike" dirty="0">
                <a:solidFill>
                  <a:srgbClr val="000000"/>
                </a:solidFill>
                <a:effectLst/>
                <a:uFill>
                  <a:solidFill>
                    <a:srgbClr val="000000"/>
                  </a:solidFill>
                </a:uFill>
                <a:latin typeface="Times New Roman" panose="02020603050405020304" pitchFamily="18" charset="0"/>
                <a:ea typeface="Times New Roman" panose="02020603050405020304" pitchFamily="18" charset="0"/>
                <a:cs typeface="Verdana" panose="020B0604030504040204" pitchFamily="34" charset="0"/>
              </a:rPr>
              <a:t>De séjourner dans l’entreprise en dehors des heures de travail sauf autorisation expresse ;  </a:t>
            </a:r>
            <a:endParaRPr lang="fr-FR" sz="1400" u="none" strike="noStrike" dirty="0">
              <a:effectLst/>
              <a:uFill>
                <a:solidFill>
                  <a:srgbClr val="000000"/>
                </a:solidFill>
              </a:uFill>
              <a:latin typeface="Verdana" panose="020B0604030504040204" pitchFamily="34" charset="0"/>
              <a:ea typeface="Verdana" panose="020B0604030504040204" pitchFamily="34" charset="0"/>
              <a:cs typeface="Verdana" panose="020B0604030504040204" pitchFamily="34" charset="0"/>
            </a:endParaRPr>
          </a:p>
          <a:p>
            <a:pPr marL="342900" lvl="0" indent="-342900" algn="just" fontAlgn="base">
              <a:lnSpc>
                <a:spcPct val="112000"/>
              </a:lnSpc>
              <a:spcAft>
                <a:spcPts val="780"/>
              </a:spcAft>
              <a:buClr>
                <a:srgbClr val="000000"/>
              </a:buClr>
              <a:buSzPts val="1400"/>
              <a:buFont typeface="Symbol" panose="05050102010706020507" pitchFamily="18" charset="2"/>
              <a:buChar char="-"/>
            </a:pPr>
            <a:r>
              <a:rPr lang="fr-FR" sz="1400" u="none" strike="noStrike" dirty="0">
                <a:solidFill>
                  <a:srgbClr val="000000"/>
                </a:solidFill>
                <a:effectLst/>
                <a:uFill>
                  <a:solidFill>
                    <a:srgbClr val="000000"/>
                  </a:solidFill>
                </a:uFill>
                <a:latin typeface="Times New Roman" panose="02020603050405020304" pitchFamily="18" charset="0"/>
                <a:ea typeface="Times New Roman" panose="02020603050405020304" pitchFamily="18" charset="0"/>
                <a:cs typeface="Verdana" panose="020B0604030504040204" pitchFamily="34" charset="0"/>
              </a:rPr>
              <a:t>D’emporter sans autorisation écrite des objets appartenant à l’entreprise ;  </a:t>
            </a:r>
            <a:endParaRPr lang="fr-FR" sz="1400" u="none" strike="noStrike" dirty="0">
              <a:effectLst/>
              <a:uFill>
                <a:solidFill>
                  <a:srgbClr val="000000"/>
                </a:solidFill>
              </a:uFill>
              <a:latin typeface="Verdana" panose="020B0604030504040204" pitchFamily="34" charset="0"/>
              <a:ea typeface="Verdana" panose="020B0604030504040204" pitchFamily="34" charset="0"/>
              <a:cs typeface="Verdana" panose="020B0604030504040204" pitchFamily="34" charset="0"/>
            </a:endParaRPr>
          </a:p>
          <a:p>
            <a:pPr marL="342900" lvl="0" indent="-342900" algn="just" fontAlgn="base">
              <a:lnSpc>
                <a:spcPct val="112000"/>
              </a:lnSpc>
              <a:spcAft>
                <a:spcPts val="780"/>
              </a:spcAft>
              <a:buClr>
                <a:srgbClr val="000000"/>
              </a:buClr>
              <a:buSzPts val="1400"/>
              <a:buFont typeface="Symbol" panose="05050102010706020507" pitchFamily="18" charset="2"/>
              <a:buChar char="-"/>
            </a:pPr>
            <a:r>
              <a:rPr lang="fr-FR" sz="1400" u="none" strike="noStrike" dirty="0">
                <a:solidFill>
                  <a:srgbClr val="000000"/>
                </a:solidFill>
                <a:effectLst/>
                <a:uFill>
                  <a:solidFill>
                    <a:srgbClr val="000000"/>
                  </a:solidFill>
                </a:uFill>
                <a:latin typeface="Times New Roman" panose="02020603050405020304" pitchFamily="18" charset="0"/>
                <a:ea typeface="Times New Roman" panose="02020603050405020304" pitchFamily="18" charset="0"/>
                <a:cs typeface="Verdana" panose="020B0604030504040204" pitchFamily="34" charset="0"/>
              </a:rPr>
              <a:t>De se livrer à des travaux personnels sur le lieu de travail ;  </a:t>
            </a:r>
            <a:endParaRPr lang="fr-FR" sz="1400" u="none" strike="noStrike" dirty="0">
              <a:effectLst/>
              <a:uFill>
                <a:solidFill>
                  <a:srgbClr val="000000"/>
                </a:solidFill>
              </a:uFill>
              <a:latin typeface="Verdana" panose="020B0604030504040204" pitchFamily="34" charset="0"/>
              <a:ea typeface="Verdana" panose="020B0604030504040204" pitchFamily="34" charset="0"/>
              <a:cs typeface="Verdana" panose="020B0604030504040204" pitchFamily="34" charset="0"/>
            </a:endParaRPr>
          </a:p>
          <a:p>
            <a:pPr marL="342900" lvl="0" indent="-342900" algn="just" fontAlgn="base">
              <a:lnSpc>
                <a:spcPct val="112000"/>
              </a:lnSpc>
              <a:spcAft>
                <a:spcPts val="780"/>
              </a:spcAft>
              <a:buClr>
                <a:srgbClr val="000000"/>
              </a:buClr>
              <a:buSzPts val="1400"/>
              <a:buFont typeface="Symbol" panose="05050102010706020507" pitchFamily="18" charset="2"/>
              <a:buChar char="-"/>
            </a:pPr>
            <a:r>
              <a:rPr lang="fr-FR" sz="1400" u="none" strike="noStrike" dirty="0">
                <a:solidFill>
                  <a:srgbClr val="000000"/>
                </a:solidFill>
                <a:effectLst/>
                <a:uFill>
                  <a:solidFill>
                    <a:srgbClr val="000000"/>
                  </a:solidFill>
                </a:uFill>
                <a:latin typeface="Times New Roman" panose="02020603050405020304" pitchFamily="18" charset="0"/>
                <a:ea typeface="Times New Roman" panose="02020603050405020304" pitchFamily="18" charset="0"/>
                <a:cs typeface="Verdana" panose="020B0604030504040204" pitchFamily="34" charset="0"/>
              </a:rPr>
              <a:t>De se faire adresser de la correspondance ou des colis personnels à l’adresse de l’entreprise ; </a:t>
            </a:r>
            <a:endParaRPr lang="fr-FR" sz="1400" u="none" strike="noStrike" dirty="0">
              <a:effectLst/>
              <a:uFill>
                <a:solidFill>
                  <a:srgbClr val="000000"/>
                </a:solidFill>
              </a:uFill>
              <a:latin typeface="Verdana" panose="020B0604030504040204" pitchFamily="34" charset="0"/>
              <a:ea typeface="Verdana" panose="020B0604030504040204" pitchFamily="34" charset="0"/>
              <a:cs typeface="Verdana" panose="020B0604030504040204" pitchFamily="34" charset="0"/>
            </a:endParaRPr>
          </a:p>
          <a:p>
            <a:pPr marL="342900" lvl="0" indent="-342900" algn="just" fontAlgn="base">
              <a:lnSpc>
                <a:spcPct val="112000"/>
              </a:lnSpc>
              <a:spcAft>
                <a:spcPts val="780"/>
              </a:spcAft>
              <a:buClr>
                <a:srgbClr val="000000"/>
              </a:buClr>
              <a:buSzPts val="1400"/>
              <a:buFont typeface="Symbol" panose="05050102010706020507" pitchFamily="18" charset="2"/>
              <a:buChar char="-"/>
            </a:pPr>
            <a:r>
              <a:rPr lang="fr-FR" sz="1400" u="none" strike="noStrike" dirty="0">
                <a:solidFill>
                  <a:srgbClr val="000000"/>
                </a:solidFill>
                <a:effectLst/>
                <a:uFill>
                  <a:solidFill>
                    <a:srgbClr val="000000"/>
                  </a:solidFill>
                </a:uFill>
                <a:latin typeface="Times New Roman" panose="02020603050405020304" pitchFamily="18" charset="0"/>
                <a:ea typeface="Times New Roman" panose="02020603050405020304" pitchFamily="18" charset="0"/>
                <a:cs typeface="Verdana" panose="020B0604030504040204" pitchFamily="34" charset="0"/>
              </a:rPr>
              <a:t>D’utiliser de manière abusive pour son compte personnel les moyens de l’entreprise quels qu’ils soient ;  </a:t>
            </a:r>
            <a:endParaRPr lang="fr-FR" sz="1400" u="none" strike="noStrike" dirty="0">
              <a:effectLst/>
              <a:uFill>
                <a:solidFill>
                  <a:srgbClr val="000000"/>
                </a:solidFill>
              </a:uFill>
              <a:latin typeface="Verdana" panose="020B0604030504040204" pitchFamily="34" charset="0"/>
              <a:ea typeface="Verdana" panose="020B0604030504040204" pitchFamily="34" charset="0"/>
              <a:cs typeface="Verdana" panose="020B0604030504040204" pitchFamily="34" charset="0"/>
            </a:endParaRPr>
          </a:p>
          <a:p>
            <a:pPr marL="342900" lvl="0" indent="-342900" algn="just" fontAlgn="base">
              <a:lnSpc>
                <a:spcPct val="112000"/>
              </a:lnSpc>
              <a:spcAft>
                <a:spcPts val="780"/>
              </a:spcAft>
              <a:buClr>
                <a:srgbClr val="000000"/>
              </a:buClr>
              <a:buSzPts val="1400"/>
              <a:buFont typeface="Symbol" panose="05050102010706020507" pitchFamily="18" charset="2"/>
              <a:buChar char="-"/>
            </a:pPr>
            <a:r>
              <a:rPr lang="fr-FR" sz="1400" u="none" strike="noStrike" dirty="0">
                <a:solidFill>
                  <a:srgbClr val="000000"/>
                </a:solidFill>
                <a:effectLst/>
                <a:uFill>
                  <a:solidFill>
                    <a:srgbClr val="000000"/>
                  </a:solidFill>
                </a:uFill>
                <a:latin typeface="Times New Roman" panose="02020603050405020304" pitchFamily="18" charset="0"/>
                <a:ea typeface="Times New Roman" panose="02020603050405020304" pitchFamily="18" charset="0"/>
                <a:cs typeface="Verdana" panose="020B0604030504040204" pitchFamily="34" charset="0"/>
              </a:rPr>
              <a:t>De regarder des vidéos, films aux heures de travail ou de s'adonner à des activités qui ne rentrent pas dans le cadre du travail  </a:t>
            </a:r>
            <a:endParaRPr lang="fr-FR" sz="1400" u="none" strike="noStrike" dirty="0">
              <a:effectLst/>
              <a:uFill>
                <a:solidFill>
                  <a:srgbClr val="000000"/>
                </a:solidFill>
              </a:uFill>
              <a:latin typeface="Verdana" panose="020B0604030504040204" pitchFamily="34" charset="0"/>
              <a:ea typeface="Verdana" panose="020B0604030504040204" pitchFamily="34" charset="0"/>
              <a:cs typeface="Verdana" panose="020B0604030504040204" pitchFamily="34" charset="0"/>
            </a:endParaRPr>
          </a:p>
          <a:p>
            <a:pPr marL="342900" lvl="0" indent="-342900" algn="just" fontAlgn="base">
              <a:lnSpc>
                <a:spcPct val="112000"/>
              </a:lnSpc>
              <a:spcAft>
                <a:spcPts val="780"/>
              </a:spcAft>
              <a:buClr>
                <a:srgbClr val="000000"/>
              </a:buClr>
              <a:buSzPts val="1400"/>
              <a:buFont typeface="Symbol" panose="05050102010706020507" pitchFamily="18" charset="2"/>
              <a:buChar char="-"/>
            </a:pPr>
            <a:r>
              <a:rPr lang="fr-FR" sz="1400" u="none" strike="noStrike" dirty="0">
                <a:solidFill>
                  <a:srgbClr val="000000"/>
                </a:solidFill>
                <a:effectLst/>
                <a:uFill>
                  <a:solidFill>
                    <a:srgbClr val="000000"/>
                  </a:solidFill>
                </a:uFill>
                <a:latin typeface="Times New Roman" panose="02020603050405020304" pitchFamily="18" charset="0"/>
                <a:ea typeface="Times New Roman" panose="02020603050405020304" pitchFamily="18" charset="0"/>
                <a:cs typeface="Verdana" panose="020B0604030504040204" pitchFamily="34" charset="0"/>
              </a:rPr>
              <a:t>De divulguer tous renseignements ayant trait aux opérations commerciales, confidentielles dont le personnel aurait connaissance dans l’exercice de ses fonctions ;  </a:t>
            </a:r>
            <a:endParaRPr lang="fr-FR" sz="1400" u="none" strike="noStrike" dirty="0">
              <a:effectLst/>
              <a:uFill>
                <a:solidFill>
                  <a:srgbClr val="000000"/>
                </a:solidFill>
              </a:uFill>
              <a:latin typeface="Verdana" panose="020B0604030504040204" pitchFamily="34" charset="0"/>
              <a:ea typeface="Verdana" panose="020B0604030504040204" pitchFamily="34" charset="0"/>
              <a:cs typeface="Verdana" panose="020B0604030504040204" pitchFamily="34" charset="0"/>
            </a:endParaRPr>
          </a:p>
          <a:p>
            <a:pPr marL="342900" lvl="0" indent="-342900" algn="just" fontAlgn="base">
              <a:lnSpc>
                <a:spcPct val="112000"/>
              </a:lnSpc>
              <a:spcAft>
                <a:spcPts val="780"/>
              </a:spcAft>
              <a:buClr>
                <a:srgbClr val="000000"/>
              </a:buClr>
              <a:buSzPts val="1400"/>
              <a:buFont typeface="Symbol" panose="05050102010706020507" pitchFamily="18" charset="2"/>
              <a:buChar char="-"/>
            </a:pPr>
            <a:r>
              <a:rPr lang="fr-FR" sz="1400" u="none" strike="noStrike" dirty="0">
                <a:solidFill>
                  <a:srgbClr val="000000"/>
                </a:solidFill>
                <a:effectLst/>
                <a:uFill>
                  <a:solidFill>
                    <a:srgbClr val="000000"/>
                  </a:solidFill>
                </a:uFill>
                <a:latin typeface="Times New Roman" panose="02020603050405020304" pitchFamily="18" charset="0"/>
                <a:ea typeface="Times New Roman" panose="02020603050405020304" pitchFamily="18" charset="0"/>
                <a:cs typeface="Verdana" panose="020B0604030504040204" pitchFamily="34" charset="0"/>
              </a:rPr>
              <a:t>De signer des pièces ou des lettres au nom de l’entreprise sans y être expressément autorisé ;  </a:t>
            </a:r>
            <a:endParaRPr lang="fr-FR" sz="1400" u="none" strike="noStrike" dirty="0">
              <a:effectLst/>
              <a:uFill>
                <a:solidFill>
                  <a:srgbClr val="000000"/>
                </a:solidFill>
              </a:uFill>
              <a:latin typeface="Verdana" panose="020B0604030504040204" pitchFamily="34" charset="0"/>
              <a:ea typeface="Verdana" panose="020B0604030504040204" pitchFamily="34" charset="0"/>
              <a:cs typeface="Verdana" panose="020B0604030504040204" pitchFamily="34" charset="0"/>
            </a:endParaRPr>
          </a:p>
          <a:p>
            <a:pPr marL="342900" lvl="0" indent="-342900" algn="just" fontAlgn="base">
              <a:lnSpc>
                <a:spcPct val="112000"/>
              </a:lnSpc>
              <a:spcAft>
                <a:spcPts val="780"/>
              </a:spcAft>
              <a:buClr>
                <a:srgbClr val="000000"/>
              </a:buClr>
              <a:buSzPts val="1400"/>
              <a:buFont typeface="Symbol" panose="05050102010706020507" pitchFamily="18" charset="2"/>
              <a:buChar char="-"/>
            </a:pPr>
            <a:r>
              <a:rPr lang="fr-FR" sz="1400" u="none" strike="noStrike" dirty="0">
                <a:solidFill>
                  <a:srgbClr val="000000"/>
                </a:solidFill>
                <a:effectLst/>
                <a:uFill>
                  <a:solidFill>
                    <a:srgbClr val="000000"/>
                  </a:solidFill>
                </a:uFill>
                <a:latin typeface="Times New Roman" panose="02020603050405020304" pitchFamily="18" charset="0"/>
                <a:ea typeface="Times New Roman" panose="02020603050405020304" pitchFamily="18" charset="0"/>
                <a:cs typeface="Verdana" panose="020B0604030504040204" pitchFamily="34" charset="0"/>
              </a:rPr>
              <a:t>De refuser un travail commandé sauf motif justifié ;  </a:t>
            </a:r>
            <a:endParaRPr lang="fr-FR" sz="1400" u="none" strike="noStrike" dirty="0">
              <a:effectLst/>
              <a:uFill>
                <a:solidFill>
                  <a:srgbClr val="000000"/>
                </a:solidFill>
              </a:uFill>
              <a:latin typeface="Verdana" panose="020B0604030504040204" pitchFamily="34" charset="0"/>
              <a:ea typeface="Verdana" panose="020B0604030504040204" pitchFamily="34" charset="0"/>
              <a:cs typeface="Verdana" panose="020B0604030504040204" pitchFamily="34" charset="0"/>
            </a:endParaRPr>
          </a:p>
          <a:p>
            <a:pPr marL="8890" algn="just">
              <a:lnSpc>
                <a:spcPct val="107000"/>
              </a:lnSpc>
              <a:spcAft>
                <a:spcPts val="380"/>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164104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63441575-47D0-4044-813C-F788A57ABF26}"/>
              </a:ext>
            </a:extLst>
          </p:cNvPr>
          <p:cNvSpPr txBox="1"/>
          <p:nvPr/>
        </p:nvSpPr>
        <p:spPr>
          <a:xfrm>
            <a:off x="0" y="872455"/>
            <a:ext cx="12192000" cy="368178"/>
          </a:xfrm>
          <a:prstGeom prst="rect">
            <a:avLst/>
          </a:prstGeom>
          <a:noFill/>
        </p:spPr>
        <p:txBody>
          <a:bodyPr wrap="square">
            <a:spAutoFit/>
          </a:bodyPr>
          <a:lstStyle/>
          <a:p>
            <a:pPr marL="8890" algn="just">
              <a:lnSpc>
                <a:spcPct val="107000"/>
              </a:lnSpc>
              <a:spcAft>
                <a:spcPts val="800"/>
              </a:spcAft>
            </a:pPr>
            <a:r>
              <a:rPr lang="fr-FR"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2000" dirty="0">
              <a:effectLst/>
              <a:latin typeface="Century Gothic" panose="020B0502020202020204" pitchFamily="34" charset="0"/>
              <a:ea typeface="Calibri" panose="020F0502020204030204" pitchFamily="34" charset="0"/>
              <a:cs typeface="Times New Roman" panose="02020603050405020304" pitchFamily="18" charset="0"/>
            </a:endParaRPr>
          </a:p>
        </p:txBody>
      </p:sp>
      <p:sp>
        <p:nvSpPr>
          <p:cNvPr id="4" name="ZoneTexte 3">
            <a:extLst>
              <a:ext uri="{FF2B5EF4-FFF2-40B4-BE49-F238E27FC236}">
                <a16:creationId xmlns:a16="http://schemas.microsoft.com/office/drawing/2014/main" id="{18EB6C67-5225-4556-86E7-494281A2A5B4}"/>
              </a:ext>
            </a:extLst>
          </p:cNvPr>
          <p:cNvSpPr txBox="1"/>
          <p:nvPr/>
        </p:nvSpPr>
        <p:spPr>
          <a:xfrm>
            <a:off x="-1" y="872454"/>
            <a:ext cx="12191999" cy="5704254"/>
          </a:xfrm>
          <a:prstGeom prst="rect">
            <a:avLst/>
          </a:prstGeom>
          <a:noFill/>
        </p:spPr>
        <p:txBody>
          <a:bodyPr wrap="square">
            <a:spAutoFit/>
          </a:bodyPr>
          <a:lstStyle/>
          <a:p>
            <a:pPr marL="342900" lvl="0" indent="-342900" algn="just" fontAlgn="base">
              <a:lnSpc>
                <a:spcPct val="112000"/>
              </a:lnSpc>
              <a:spcAft>
                <a:spcPts val="780"/>
              </a:spcAft>
              <a:buClr>
                <a:srgbClr val="000000"/>
              </a:buClr>
              <a:buSzPts val="1400"/>
              <a:buFont typeface="Symbol" panose="05050102010706020507" pitchFamily="18" charset="2"/>
              <a:buChar char="-"/>
            </a:pPr>
            <a:r>
              <a:rPr lang="fr-FR" sz="1400" u="none" strike="noStrike" dirty="0">
                <a:solidFill>
                  <a:srgbClr val="000000"/>
                </a:solidFill>
                <a:effectLst/>
                <a:uFill>
                  <a:solidFill>
                    <a:srgbClr val="000000"/>
                  </a:solidFill>
                </a:uFill>
                <a:latin typeface="Times New Roman" panose="02020603050405020304" pitchFamily="18" charset="0"/>
                <a:ea typeface="Times New Roman" panose="02020603050405020304" pitchFamily="18" charset="0"/>
                <a:cs typeface="Verdana" panose="020B0604030504040204" pitchFamily="34" charset="0"/>
              </a:rPr>
              <a:t>De conserver des fonds appartenant à l’entreprise ;  </a:t>
            </a:r>
            <a:endParaRPr lang="fr-FR" sz="1400" u="none" strike="noStrike" dirty="0">
              <a:effectLst/>
              <a:uFill>
                <a:solidFill>
                  <a:srgbClr val="000000"/>
                </a:solidFill>
              </a:uFill>
              <a:latin typeface="Verdana" panose="020B0604030504040204" pitchFamily="34" charset="0"/>
              <a:ea typeface="Verdana" panose="020B0604030504040204" pitchFamily="34" charset="0"/>
              <a:cs typeface="Verdana" panose="020B0604030504040204" pitchFamily="34" charset="0"/>
            </a:endParaRPr>
          </a:p>
          <a:p>
            <a:pPr marL="342900" lvl="0" indent="-342900" algn="just" fontAlgn="base">
              <a:lnSpc>
                <a:spcPct val="112000"/>
              </a:lnSpc>
              <a:spcAft>
                <a:spcPts val="780"/>
              </a:spcAft>
              <a:buClr>
                <a:srgbClr val="000000"/>
              </a:buClr>
              <a:buSzPts val="1400"/>
              <a:buFont typeface="Symbol" panose="05050102010706020507" pitchFamily="18" charset="2"/>
              <a:buChar char="-"/>
            </a:pPr>
            <a:r>
              <a:rPr lang="fr-FR" sz="1400" u="none" strike="noStrike" dirty="0">
                <a:solidFill>
                  <a:srgbClr val="000000"/>
                </a:solidFill>
                <a:effectLst/>
                <a:uFill>
                  <a:solidFill>
                    <a:srgbClr val="000000"/>
                  </a:solidFill>
                </a:uFill>
                <a:latin typeface="Times New Roman" panose="02020603050405020304" pitchFamily="18" charset="0"/>
                <a:ea typeface="Times New Roman" panose="02020603050405020304" pitchFamily="18" charset="0"/>
                <a:cs typeface="Verdana" panose="020B0604030504040204" pitchFamily="34" charset="0"/>
              </a:rPr>
              <a:t>De frauder dans le domaine du contrôle de la durée du travail ; </a:t>
            </a:r>
            <a:endParaRPr lang="fr-FR" sz="1400" u="none" strike="noStrike" dirty="0">
              <a:effectLst/>
              <a:uFill>
                <a:solidFill>
                  <a:srgbClr val="000000"/>
                </a:solidFill>
              </a:uFill>
              <a:latin typeface="Verdana" panose="020B0604030504040204" pitchFamily="34" charset="0"/>
              <a:ea typeface="Verdana" panose="020B0604030504040204" pitchFamily="34" charset="0"/>
              <a:cs typeface="Verdana" panose="020B0604030504040204" pitchFamily="34" charset="0"/>
            </a:endParaRPr>
          </a:p>
          <a:p>
            <a:pPr marL="342900" lvl="0" indent="-342900" algn="just" fontAlgn="base">
              <a:lnSpc>
                <a:spcPct val="112000"/>
              </a:lnSpc>
              <a:spcAft>
                <a:spcPts val="780"/>
              </a:spcAft>
              <a:buClr>
                <a:srgbClr val="000000"/>
              </a:buClr>
              <a:buSzPts val="1400"/>
              <a:buFont typeface="Symbol" panose="05050102010706020507" pitchFamily="18" charset="2"/>
              <a:buChar char="-"/>
            </a:pPr>
            <a:r>
              <a:rPr lang="fr-FR" sz="1400" u="none" strike="noStrike" dirty="0">
                <a:solidFill>
                  <a:srgbClr val="000000"/>
                </a:solidFill>
                <a:effectLst/>
                <a:uFill>
                  <a:solidFill>
                    <a:srgbClr val="000000"/>
                  </a:solidFill>
                </a:uFill>
                <a:latin typeface="Times New Roman" panose="02020603050405020304" pitchFamily="18" charset="0"/>
                <a:ea typeface="Times New Roman" panose="02020603050405020304" pitchFamily="18" charset="0"/>
                <a:cs typeface="Verdana" panose="020B0604030504040204" pitchFamily="34" charset="0"/>
              </a:rPr>
              <a:t>De s’adonner à toutes actions et attitudes contraires à la réglementation et à la jurisprudence du droit du travail. </a:t>
            </a:r>
            <a:endParaRPr lang="fr-FR" sz="1400" u="none" strike="noStrike" dirty="0">
              <a:effectLst/>
              <a:uFill>
                <a:solidFill>
                  <a:srgbClr val="000000"/>
                </a:solidFill>
              </a:uFill>
              <a:latin typeface="Verdana" panose="020B0604030504040204" pitchFamily="34" charset="0"/>
              <a:ea typeface="Verdana" panose="020B0604030504040204" pitchFamily="34" charset="0"/>
              <a:cs typeface="Verdana" panose="020B0604030504040204" pitchFamily="34" charset="0"/>
            </a:endParaRPr>
          </a:p>
          <a:p>
            <a:pPr marL="342900" lvl="0" indent="-342900" algn="just" fontAlgn="base">
              <a:lnSpc>
                <a:spcPct val="112000"/>
              </a:lnSpc>
              <a:spcAft>
                <a:spcPts val="780"/>
              </a:spcAft>
              <a:buClr>
                <a:srgbClr val="000000"/>
              </a:buClr>
              <a:buSzPts val="1400"/>
              <a:buFont typeface="Symbol" panose="05050102010706020507" pitchFamily="18" charset="2"/>
              <a:buChar char="-"/>
            </a:pPr>
            <a:r>
              <a:rPr lang="fr-FR" sz="1400" u="none" strike="noStrike" dirty="0">
                <a:solidFill>
                  <a:srgbClr val="000000"/>
                </a:solidFill>
                <a:effectLst/>
                <a:uFill>
                  <a:solidFill>
                    <a:srgbClr val="000000"/>
                  </a:solidFill>
                </a:uFill>
                <a:latin typeface="Times New Roman" panose="02020603050405020304" pitchFamily="18" charset="0"/>
                <a:ea typeface="Times New Roman" panose="02020603050405020304" pitchFamily="18" charset="0"/>
                <a:cs typeface="Verdana" panose="020B0604030504040204" pitchFamily="34" charset="0"/>
              </a:rPr>
              <a:t>De s’introduire et de séjourner dans l’entreprise en état d’ébriété ;  </a:t>
            </a:r>
            <a:endParaRPr lang="fr-FR" sz="1400" u="none" strike="noStrike" dirty="0">
              <a:effectLst/>
              <a:uFill>
                <a:solidFill>
                  <a:srgbClr val="000000"/>
                </a:solidFill>
              </a:uFill>
              <a:latin typeface="Verdana" panose="020B0604030504040204" pitchFamily="34" charset="0"/>
              <a:ea typeface="Verdana" panose="020B0604030504040204" pitchFamily="34" charset="0"/>
              <a:cs typeface="Verdana" panose="020B0604030504040204" pitchFamily="34" charset="0"/>
            </a:endParaRPr>
          </a:p>
          <a:p>
            <a:pPr marL="342900" lvl="0" indent="-342900" algn="just" fontAlgn="base">
              <a:lnSpc>
                <a:spcPct val="112000"/>
              </a:lnSpc>
              <a:spcAft>
                <a:spcPts val="780"/>
              </a:spcAft>
              <a:buClr>
                <a:srgbClr val="000000"/>
              </a:buClr>
              <a:buSzPts val="1400"/>
              <a:buFont typeface="Symbol" panose="05050102010706020507" pitchFamily="18" charset="2"/>
              <a:buChar char="-"/>
            </a:pPr>
            <a:r>
              <a:rPr lang="fr-FR" sz="1400" u="none" strike="noStrike" dirty="0">
                <a:solidFill>
                  <a:srgbClr val="000000"/>
                </a:solidFill>
                <a:effectLst/>
                <a:uFill>
                  <a:solidFill>
                    <a:srgbClr val="000000"/>
                  </a:solidFill>
                </a:uFill>
                <a:latin typeface="Times New Roman" panose="02020603050405020304" pitchFamily="18" charset="0"/>
                <a:ea typeface="Times New Roman" panose="02020603050405020304" pitchFamily="18" charset="0"/>
                <a:cs typeface="Verdana" panose="020B0604030504040204" pitchFamily="34" charset="0"/>
              </a:rPr>
              <a:t>De manger dans les bureaux ;  </a:t>
            </a:r>
            <a:endParaRPr lang="fr-FR" sz="1400" u="none" strike="noStrike" dirty="0">
              <a:effectLst/>
              <a:uFill>
                <a:solidFill>
                  <a:srgbClr val="000000"/>
                </a:solidFill>
              </a:uFill>
              <a:latin typeface="Verdana" panose="020B0604030504040204" pitchFamily="34" charset="0"/>
              <a:ea typeface="Verdana" panose="020B0604030504040204" pitchFamily="34" charset="0"/>
              <a:cs typeface="Verdana" panose="020B0604030504040204" pitchFamily="34" charset="0"/>
            </a:endParaRPr>
          </a:p>
          <a:p>
            <a:pPr marL="342900" lvl="0" indent="-342900" algn="just" fontAlgn="base">
              <a:lnSpc>
                <a:spcPct val="112000"/>
              </a:lnSpc>
              <a:spcAft>
                <a:spcPts val="780"/>
              </a:spcAft>
              <a:buClr>
                <a:srgbClr val="000000"/>
              </a:buClr>
              <a:buSzPts val="1400"/>
              <a:buFont typeface="Symbol" panose="05050102010706020507" pitchFamily="18" charset="2"/>
              <a:buChar char="-"/>
            </a:pPr>
            <a:r>
              <a:rPr lang="fr-FR" sz="1400" u="none" strike="noStrike" dirty="0">
                <a:solidFill>
                  <a:srgbClr val="000000"/>
                </a:solidFill>
                <a:effectLst/>
                <a:uFill>
                  <a:solidFill>
                    <a:srgbClr val="000000"/>
                  </a:solidFill>
                </a:uFill>
                <a:latin typeface="Times New Roman" panose="02020603050405020304" pitchFamily="18" charset="0"/>
                <a:ea typeface="Times New Roman" panose="02020603050405020304" pitchFamily="18" charset="0"/>
                <a:cs typeface="Verdana" panose="020B0604030504040204" pitchFamily="34" charset="0"/>
              </a:rPr>
              <a:t>De consommer dans l’entreprise des boissons alcoolisées en dehors de la    quantité strictement autorisée pour la consommation à l’occasion des repas ; </a:t>
            </a:r>
            <a:endParaRPr lang="fr-FR" sz="1400" u="none" strike="noStrike" dirty="0">
              <a:effectLst/>
              <a:uFill>
                <a:solidFill>
                  <a:srgbClr val="000000"/>
                </a:solidFill>
              </a:uFill>
              <a:latin typeface="Verdana" panose="020B0604030504040204" pitchFamily="34" charset="0"/>
              <a:ea typeface="Verdana" panose="020B0604030504040204" pitchFamily="34" charset="0"/>
              <a:cs typeface="Verdana" panose="020B0604030504040204" pitchFamily="34" charset="0"/>
            </a:endParaRPr>
          </a:p>
          <a:p>
            <a:pPr marL="342900" lvl="0" indent="-342900" algn="just" fontAlgn="base">
              <a:lnSpc>
                <a:spcPct val="112000"/>
              </a:lnSpc>
              <a:spcAft>
                <a:spcPts val="780"/>
              </a:spcAft>
              <a:buClr>
                <a:srgbClr val="000000"/>
              </a:buClr>
              <a:buSzPts val="1400"/>
              <a:buFont typeface="Symbol" panose="05050102010706020507" pitchFamily="18" charset="2"/>
              <a:buChar char="-"/>
            </a:pPr>
            <a:r>
              <a:rPr lang="fr-FR" sz="1400" u="none" strike="noStrike" dirty="0">
                <a:solidFill>
                  <a:srgbClr val="000000"/>
                </a:solidFill>
                <a:effectLst/>
                <a:uFill>
                  <a:solidFill>
                    <a:srgbClr val="000000"/>
                  </a:solidFill>
                </a:uFill>
                <a:latin typeface="Times New Roman" panose="02020603050405020304" pitchFamily="18" charset="0"/>
                <a:ea typeface="Times New Roman" panose="02020603050405020304" pitchFamily="18" charset="0"/>
                <a:cs typeface="Verdana" panose="020B0604030504040204" pitchFamily="34" charset="0"/>
              </a:rPr>
              <a:t>De détourner le matériel de sécurité de son utilisation normale ou d’en rendre   l’accès difficile.  </a:t>
            </a:r>
            <a:endParaRPr lang="fr-FR" sz="1400" u="none" strike="noStrike" dirty="0">
              <a:effectLst/>
              <a:uFill>
                <a:solidFill>
                  <a:srgbClr val="000000"/>
                </a:solidFill>
              </a:uFill>
              <a:latin typeface="Verdana" panose="020B0604030504040204" pitchFamily="34" charset="0"/>
              <a:ea typeface="Verdana" panose="020B0604030504040204" pitchFamily="34" charset="0"/>
              <a:cs typeface="Verdana" panose="020B0604030504040204" pitchFamily="34" charset="0"/>
            </a:endParaRPr>
          </a:p>
          <a:p>
            <a:pPr marL="342900" lvl="0" indent="-342900" algn="just" fontAlgn="base">
              <a:lnSpc>
                <a:spcPct val="112000"/>
              </a:lnSpc>
              <a:spcAft>
                <a:spcPts val="780"/>
              </a:spcAft>
              <a:buClr>
                <a:srgbClr val="000000"/>
              </a:buClr>
              <a:buSzPts val="1400"/>
              <a:buFont typeface="Symbol" panose="05050102010706020507" pitchFamily="18" charset="2"/>
              <a:buChar char="-"/>
            </a:pPr>
            <a:r>
              <a:rPr lang="fr-FR" sz="1400" u="none" strike="noStrike" dirty="0">
                <a:solidFill>
                  <a:srgbClr val="000000"/>
                </a:solidFill>
                <a:effectLst/>
                <a:uFill>
                  <a:solidFill>
                    <a:srgbClr val="000000"/>
                  </a:solidFill>
                </a:uFill>
                <a:latin typeface="Times New Roman" panose="02020603050405020304" pitchFamily="18" charset="0"/>
                <a:ea typeface="Times New Roman" panose="02020603050405020304" pitchFamily="18" charset="0"/>
                <a:cs typeface="Verdana" panose="020B0604030504040204" pitchFamily="34" charset="0"/>
              </a:rPr>
              <a:t>De transporter des personnes étrangères à l’entreprise avec les moyens de déplacement de l’entreprise sauf autorisation expresse de l’entreprise ;  </a:t>
            </a:r>
            <a:endParaRPr lang="fr-FR" sz="1400" u="none" strike="noStrike" dirty="0">
              <a:effectLst/>
              <a:uFill>
                <a:solidFill>
                  <a:srgbClr val="000000"/>
                </a:solidFill>
              </a:uFill>
              <a:latin typeface="Verdana" panose="020B0604030504040204" pitchFamily="34" charset="0"/>
              <a:ea typeface="Verdana" panose="020B0604030504040204" pitchFamily="34" charset="0"/>
              <a:cs typeface="Verdana" panose="020B0604030504040204" pitchFamily="34" charset="0"/>
            </a:endParaRPr>
          </a:p>
          <a:p>
            <a:pPr marL="342900" lvl="0" indent="-342900" algn="just" fontAlgn="base">
              <a:lnSpc>
                <a:spcPct val="112000"/>
              </a:lnSpc>
              <a:spcAft>
                <a:spcPts val="780"/>
              </a:spcAft>
              <a:buClr>
                <a:srgbClr val="000000"/>
              </a:buClr>
              <a:buSzPts val="1400"/>
              <a:buFont typeface="Symbol" panose="05050102010706020507" pitchFamily="18" charset="2"/>
              <a:buChar char="-"/>
            </a:pPr>
            <a:r>
              <a:rPr lang="fr-FR" sz="1400" u="none" strike="noStrike" dirty="0">
                <a:solidFill>
                  <a:srgbClr val="000000"/>
                </a:solidFill>
                <a:effectLst/>
                <a:uFill>
                  <a:solidFill>
                    <a:srgbClr val="000000"/>
                  </a:solidFill>
                </a:uFill>
                <a:latin typeface="Times New Roman" panose="02020603050405020304" pitchFamily="18" charset="0"/>
                <a:ea typeface="Times New Roman" panose="02020603050405020304" pitchFamily="18" charset="0"/>
                <a:cs typeface="Verdana" panose="020B0604030504040204" pitchFamily="34" charset="0"/>
              </a:rPr>
              <a:t>De se servir des moyens de déplacement de l’entreprise à d’autres fins que celles prévues par l’entreprise sauf autorisation expresse de l’entreprise ;   </a:t>
            </a:r>
            <a:endParaRPr lang="fr-FR" sz="1400" u="none" strike="noStrike" dirty="0">
              <a:effectLst/>
              <a:uFill>
                <a:solidFill>
                  <a:srgbClr val="000000"/>
                </a:solidFill>
              </a:uFill>
              <a:latin typeface="Verdana" panose="020B0604030504040204" pitchFamily="34" charset="0"/>
              <a:ea typeface="Verdana" panose="020B0604030504040204" pitchFamily="34" charset="0"/>
              <a:cs typeface="Verdana" panose="020B0604030504040204" pitchFamily="34" charset="0"/>
            </a:endParaRPr>
          </a:p>
          <a:p>
            <a:pPr marL="342900" lvl="0" indent="-342900" algn="just" fontAlgn="base">
              <a:lnSpc>
                <a:spcPct val="112000"/>
              </a:lnSpc>
              <a:spcAft>
                <a:spcPts val="780"/>
              </a:spcAft>
              <a:buClr>
                <a:srgbClr val="000000"/>
              </a:buClr>
              <a:buSzPts val="1400"/>
              <a:buFont typeface="Symbol" panose="05050102010706020507" pitchFamily="18" charset="2"/>
              <a:buChar char="-"/>
            </a:pPr>
            <a:r>
              <a:rPr lang="fr-FR" sz="1400" u="none" strike="noStrike" dirty="0">
                <a:solidFill>
                  <a:srgbClr val="000000"/>
                </a:solidFill>
                <a:effectLst/>
                <a:uFill>
                  <a:solidFill>
                    <a:srgbClr val="000000"/>
                  </a:solidFill>
                </a:uFill>
                <a:latin typeface="Times New Roman" panose="02020603050405020304" pitchFamily="18" charset="0"/>
                <a:ea typeface="Times New Roman" panose="02020603050405020304" pitchFamily="18" charset="0"/>
                <a:cs typeface="Verdana" panose="020B0604030504040204" pitchFamily="34" charset="0"/>
              </a:rPr>
              <a:t>De garder secret un accident survenu avec les moyens de déplacement de l’entreprise ;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Les membres du personnel concernés par l’approvisionnement ou la livraison et donc de ce fait en contact soit avec les fournisseurs, soit avec les clients, doivent prendre connaissance et tenir compte des dispositions prévues dans les différents protocoles de sécurité signés tant en amont qu’en aval.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20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b="1"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Article 15</a:t>
            </a:r>
            <a:r>
              <a:rPr lang="fr-FR" sz="1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Secret professionnel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Tout employé doit éviter de divulguer de manière intentionnelle ou non, des informations sensibles et confidentielles reçues dans le cadre professionnel.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Sont considérées comme informations sensibles et confidentielles :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342900" marR="39370" lvl="0" indent="-342900" algn="just" fontAlgn="base">
              <a:lnSpc>
                <a:spcPct val="112000"/>
              </a:lnSpc>
              <a:spcAft>
                <a:spcPts val="265"/>
              </a:spcAft>
              <a:buClr>
                <a:srgbClr val="181717"/>
              </a:buClr>
              <a:buSzPts val="900"/>
              <a:buFont typeface="Symbol" panose="05050102010706020507" pitchFamily="18" charset="2"/>
              <a:buChar char="-"/>
            </a:pPr>
            <a:r>
              <a:rPr lang="fr-FR" sz="1400" u="none" strike="noStrike" dirty="0">
                <a:solidFill>
                  <a:srgbClr val="000000"/>
                </a:solidFill>
                <a:effectLst/>
                <a:uFill>
                  <a:solidFill>
                    <a:srgbClr val="000000"/>
                  </a:solidFill>
                </a:uFill>
                <a:latin typeface="Times New Roman" panose="02020603050405020304" pitchFamily="18" charset="0"/>
                <a:ea typeface="Times New Roman" panose="02020603050405020304" pitchFamily="18" charset="0"/>
                <a:cs typeface="Arial" panose="020B0604020202020204" pitchFamily="34" charset="0"/>
              </a:rPr>
              <a:t>Les informations d’ordre privé du personnel ou relatives au secret dans les affaires, les données et autres rapports non publics sur les opérations de la société, les résultats, les stratégies, etc… </a:t>
            </a:r>
            <a:endParaRPr lang="fr-FR" sz="1400" u="none" strike="noStrike" dirty="0">
              <a:effectLst/>
              <a:uFill>
                <a:solidFill>
                  <a:srgbClr val="000000"/>
                </a:solidFill>
              </a:uFill>
              <a:latin typeface="Arial" panose="020B0604020202020204" pitchFamily="34" charset="0"/>
              <a:ea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400301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63441575-47D0-4044-813C-F788A57ABF26}"/>
              </a:ext>
            </a:extLst>
          </p:cNvPr>
          <p:cNvSpPr txBox="1"/>
          <p:nvPr/>
        </p:nvSpPr>
        <p:spPr>
          <a:xfrm>
            <a:off x="0" y="872455"/>
            <a:ext cx="12192000" cy="368178"/>
          </a:xfrm>
          <a:prstGeom prst="rect">
            <a:avLst/>
          </a:prstGeom>
          <a:noFill/>
        </p:spPr>
        <p:txBody>
          <a:bodyPr wrap="square">
            <a:spAutoFit/>
          </a:bodyPr>
          <a:lstStyle/>
          <a:p>
            <a:pPr marL="8890" algn="just">
              <a:lnSpc>
                <a:spcPct val="107000"/>
              </a:lnSpc>
              <a:spcAft>
                <a:spcPts val="800"/>
              </a:spcAft>
            </a:pPr>
            <a:r>
              <a:rPr lang="fr-FR"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2000" dirty="0">
              <a:effectLst/>
              <a:latin typeface="Century Gothic" panose="020B0502020202020204" pitchFamily="34" charset="0"/>
              <a:ea typeface="Calibri" panose="020F0502020204030204" pitchFamily="34" charset="0"/>
              <a:cs typeface="Times New Roman" panose="02020603050405020304" pitchFamily="18" charset="0"/>
            </a:endParaRPr>
          </a:p>
        </p:txBody>
      </p:sp>
      <p:sp>
        <p:nvSpPr>
          <p:cNvPr id="8" name="ZoneTexte 7">
            <a:extLst>
              <a:ext uri="{FF2B5EF4-FFF2-40B4-BE49-F238E27FC236}">
                <a16:creationId xmlns:a16="http://schemas.microsoft.com/office/drawing/2014/main" id="{78AE09D8-B5A1-4D3A-B017-5C4A36C8677A}"/>
              </a:ext>
            </a:extLst>
          </p:cNvPr>
          <p:cNvSpPr txBox="1"/>
          <p:nvPr/>
        </p:nvSpPr>
        <p:spPr>
          <a:xfrm>
            <a:off x="1" y="796953"/>
            <a:ext cx="12192000" cy="5632451"/>
          </a:xfrm>
          <a:prstGeom prst="rect">
            <a:avLst/>
          </a:prstGeom>
          <a:noFill/>
        </p:spPr>
        <p:txBody>
          <a:bodyPr wrap="square">
            <a:spAutoFit/>
          </a:bodyPr>
          <a:lstStyle/>
          <a:p>
            <a:pPr marL="342900" marR="39370" lvl="0" indent="-342900" algn="just" fontAlgn="base">
              <a:lnSpc>
                <a:spcPct val="112000"/>
              </a:lnSpc>
              <a:spcAft>
                <a:spcPts val="265"/>
              </a:spcAft>
              <a:buClr>
                <a:srgbClr val="181717"/>
              </a:buClr>
              <a:buSzPts val="900"/>
              <a:buFont typeface="Symbol" panose="05050102010706020507" pitchFamily="18" charset="2"/>
              <a:buChar char="-"/>
            </a:pPr>
            <a:r>
              <a:rPr lang="fr-FR" sz="1400" u="none" strike="noStrike" dirty="0">
                <a:solidFill>
                  <a:srgbClr val="000000"/>
                </a:solidFill>
                <a:effectLst/>
                <a:uFill>
                  <a:solidFill>
                    <a:srgbClr val="000000"/>
                  </a:solidFill>
                </a:uFill>
                <a:latin typeface="Times New Roman" panose="02020603050405020304" pitchFamily="18" charset="0"/>
                <a:ea typeface="Times New Roman" panose="02020603050405020304" pitchFamily="18" charset="0"/>
                <a:cs typeface="Arial" panose="020B0604020202020204" pitchFamily="34" charset="0"/>
              </a:rPr>
              <a:t>Les questions sensibles ou les informations confidentielles ne doivent pas être évoquées dans les lieux publics. Il doit également être fait preuve d’une extrême prudence quand de telles informations sont évoquées sur des téléphones à haut-parleur. </a:t>
            </a:r>
            <a:endParaRPr lang="fr-FR" sz="1400" u="none" strike="noStrike" dirty="0">
              <a:effectLst/>
              <a:uFill>
                <a:solidFill>
                  <a:srgbClr val="000000"/>
                </a:solidFill>
              </a:uFill>
              <a:latin typeface="Arial" panose="020B0604020202020204" pitchFamily="34" charset="0"/>
              <a:ea typeface="Arial" panose="020B0604020202020204" pitchFamily="34" charset="0"/>
              <a:cs typeface="Arial" panose="020B0604020202020204" pitchFamily="34" charset="0"/>
            </a:endParaRPr>
          </a:p>
          <a:p>
            <a:pPr marL="342900" marR="39370" lvl="0" indent="-342900" algn="just" fontAlgn="base">
              <a:lnSpc>
                <a:spcPct val="112000"/>
              </a:lnSpc>
              <a:spcAft>
                <a:spcPts val="265"/>
              </a:spcAft>
              <a:buClr>
                <a:srgbClr val="181717"/>
              </a:buClr>
              <a:buSzPts val="900"/>
              <a:buFont typeface="Symbol" panose="05050102010706020507" pitchFamily="18" charset="2"/>
              <a:buChar char="-"/>
            </a:pPr>
            <a:r>
              <a:rPr lang="fr-FR" sz="1400" u="none" strike="noStrike" dirty="0">
                <a:solidFill>
                  <a:srgbClr val="000000"/>
                </a:solidFill>
                <a:effectLst/>
                <a:uFill>
                  <a:solidFill>
                    <a:srgbClr val="000000"/>
                  </a:solidFill>
                </a:uFill>
                <a:latin typeface="Times New Roman" panose="02020603050405020304" pitchFamily="18" charset="0"/>
                <a:ea typeface="Times New Roman" panose="02020603050405020304" pitchFamily="18" charset="0"/>
                <a:cs typeface="Arial" panose="020B0604020202020204" pitchFamily="34" charset="0"/>
              </a:rPr>
              <a:t>Les informations recueillies à l’occasion d’entretiens avec les clients. </a:t>
            </a:r>
            <a:endParaRPr lang="fr-FR" sz="1400" u="none" strike="noStrike" dirty="0">
              <a:effectLst/>
              <a:uFill>
                <a:solidFill>
                  <a:srgbClr val="000000"/>
                </a:solidFill>
              </a:uFill>
              <a:latin typeface="Arial" panose="020B0604020202020204" pitchFamily="34" charset="0"/>
              <a:ea typeface="Arial" panose="020B0604020202020204" pitchFamily="34" charset="0"/>
              <a:cs typeface="Arial" panose="020B0604020202020204" pitchFamily="34" charset="0"/>
            </a:endParaRPr>
          </a:p>
          <a:p>
            <a:pPr marL="342900" marR="39370" lvl="0" indent="-342900" algn="just" fontAlgn="base">
              <a:lnSpc>
                <a:spcPct val="112000"/>
              </a:lnSpc>
              <a:spcAft>
                <a:spcPts val="265"/>
              </a:spcAft>
              <a:buClr>
                <a:srgbClr val="181717"/>
              </a:buClr>
              <a:buSzPts val="900"/>
              <a:buFont typeface="Symbol" panose="05050102010706020507" pitchFamily="18" charset="2"/>
              <a:buChar char="-"/>
            </a:pPr>
            <a:r>
              <a:rPr lang="fr-FR" sz="1400" u="none" strike="noStrike" dirty="0">
                <a:solidFill>
                  <a:srgbClr val="000000"/>
                </a:solidFill>
                <a:effectLst/>
                <a:uFill>
                  <a:solidFill>
                    <a:srgbClr val="000000"/>
                  </a:solidFill>
                </a:uFill>
                <a:latin typeface="Times New Roman" panose="02020603050405020304" pitchFamily="18" charset="0"/>
                <a:ea typeface="Times New Roman" panose="02020603050405020304" pitchFamily="18" charset="0"/>
                <a:cs typeface="Arial" panose="020B0604020202020204" pitchFamily="34" charset="0"/>
              </a:rPr>
              <a:t>Enfin, toute information susceptible de porter préjudice à la société si elle était mal utilisée.</a:t>
            </a:r>
            <a:endParaRPr lang="fr-FR" sz="1400" u="none" strike="noStrike" dirty="0">
              <a:effectLst/>
              <a:uFill>
                <a:solidFill>
                  <a:srgbClr val="000000"/>
                </a:solidFill>
              </a:uFill>
              <a:latin typeface="Arial" panose="020B0604020202020204" pitchFamily="34" charset="0"/>
              <a:ea typeface="Arial" panose="020B0604020202020204" pitchFamily="34" charset="0"/>
              <a:cs typeface="Arial" panose="020B0604020202020204" pitchFamily="34" charset="0"/>
            </a:endParaRPr>
          </a:p>
          <a:p>
            <a:pPr marL="37465" marR="39370" algn="just">
              <a:lnSpc>
                <a:spcPct val="112000"/>
              </a:lnSpc>
              <a:spcAft>
                <a:spcPts val="2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b="1"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Article 16 </a:t>
            </a:r>
            <a:r>
              <a:rPr lang="fr-FR" sz="1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Conflit d’intérêt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Tout employé doit éviter de se placer dans des situations où ses intérêts personnels se trouvent ou semblent entrer en conflit avec les intérêts de la société. Il s’agit notamment pour l’employé d’éviter de se servir à des fins personnelles du label de la société Net By Us (entête professionnel, site internet, etc...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 même, il est strictement interdit à tout employé d’exercer toute activité rémunératrice pour son compte en dehors de son contrat de travail avec Net By Us. </a:t>
            </a:r>
          </a:p>
          <a:p>
            <a:pPr marL="5715" marR="39370" indent="-6350" algn="just">
              <a:lnSpc>
                <a:spcPct val="112000"/>
              </a:lnSpc>
              <a:spcAft>
                <a:spcPts val="265"/>
              </a:spcAft>
            </a:pP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b="1"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Article 17</a:t>
            </a:r>
            <a:r>
              <a:rPr lang="fr-FR" sz="1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Dénonciation des infractions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Tout employé autorisé à agir au nom de la société et qui soupçonne l’existence d’une infraction à la loi, aux règlements ou encore aux présentes dispositions doit dénoncer ladite infraction sans délai à ses supérieurs hiérarchiques. Ce dernier à son tour, doit avertir la Direction Générale. Mais conscient du fait que certaines allégations peuvent avoir un effet négatif sur l’intégrité de leurs collègues, les employés doivent dans un esprit de responsabilité, éviter de faire des dénonciations fantaisistes ou calomnieuses.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La dénonciation des infractions aux lois et règlements ne donnera en aucun cas lieu à des représailles. Toutes préoccupations relatives à la protection prévue en cas de dénonciation peuvent être discutées avec la Direction Générale.</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b="1"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Article 18</a:t>
            </a:r>
            <a:r>
              <a:rPr lang="fr-FR" sz="1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Investigations en cas de fraude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Les employés sont tenus d’accorder leur collaboration totale à l’occasion d’enquêtes diligentées par les autorités compétentes. Tout refus de coopérer peut-être un motif de licenciement. Il en sera de même lorsqu’au cours d’une enquête, il apparaît de la part d’un employé un comportement non justifié ou une collusion illégitime.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862173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63441575-47D0-4044-813C-F788A57ABF26}"/>
              </a:ext>
            </a:extLst>
          </p:cNvPr>
          <p:cNvSpPr txBox="1"/>
          <p:nvPr/>
        </p:nvSpPr>
        <p:spPr>
          <a:xfrm>
            <a:off x="0" y="872455"/>
            <a:ext cx="12192000" cy="368178"/>
          </a:xfrm>
          <a:prstGeom prst="rect">
            <a:avLst/>
          </a:prstGeom>
          <a:noFill/>
        </p:spPr>
        <p:txBody>
          <a:bodyPr wrap="square">
            <a:spAutoFit/>
          </a:bodyPr>
          <a:lstStyle/>
          <a:p>
            <a:pPr marL="8890" algn="just">
              <a:lnSpc>
                <a:spcPct val="107000"/>
              </a:lnSpc>
              <a:spcAft>
                <a:spcPts val="800"/>
              </a:spcAft>
            </a:pPr>
            <a:r>
              <a:rPr lang="fr-FR"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2000" dirty="0">
              <a:effectLst/>
              <a:latin typeface="Century Gothic" panose="020B0502020202020204" pitchFamily="34" charset="0"/>
              <a:ea typeface="Calibri" panose="020F0502020204030204" pitchFamily="34" charset="0"/>
              <a:cs typeface="Times New Roman" panose="02020603050405020304" pitchFamily="18" charset="0"/>
            </a:endParaRPr>
          </a:p>
        </p:txBody>
      </p:sp>
      <p:sp>
        <p:nvSpPr>
          <p:cNvPr id="8" name="ZoneTexte 7">
            <a:extLst>
              <a:ext uri="{FF2B5EF4-FFF2-40B4-BE49-F238E27FC236}">
                <a16:creationId xmlns:a16="http://schemas.microsoft.com/office/drawing/2014/main" id="{78AE09D8-B5A1-4D3A-B017-5C4A36C8677A}"/>
              </a:ext>
            </a:extLst>
          </p:cNvPr>
          <p:cNvSpPr txBox="1"/>
          <p:nvPr/>
        </p:nvSpPr>
        <p:spPr>
          <a:xfrm>
            <a:off x="1" y="796953"/>
            <a:ext cx="12192000" cy="315023"/>
          </a:xfrm>
          <a:prstGeom prst="rect">
            <a:avLst/>
          </a:prstGeom>
          <a:noFill/>
        </p:spPr>
        <p:txBody>
          <a:bodyPr wrap="square">
            <a:spAutoFit/>
          </a:bodyPr>
          <a:lstStyle/>
          <a:p>
            <a:pPr marR="39370" lvl="0" algn="just" fontAlgn="base">
              <a:lnSpc>
                <a:spcPct val="112000"/>
              </a:lnSpc>
              <a:spcAft>
                <a:spcPts val="265"/>
              </a:spcAft>
              <a:buClr>
                <a:srgbClr val="181717"/>
              </a:buClr>
              <a:buSzPts val="900"/>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p:txBody>
      </p:sp>
      <p:sp>
        <p:nvSpPr>
          <p:cNvPr id="7" name="ZoneTexte 6">
            <a:extLst>
              <a:ext uri="{FF2B5EF4-FFF2-40B4-BE49-F238E27FC236}">
                <a16:creationId xmlns:a16="http://schemas.microsoft.com/office/drawing/2014/main" id="{3BEE0201-5A7A-40E5-BC0C-767D789B0615}"/>
              </a:ext>
            </a:extLst>
          </p:cNvPr>
          <p:cNvSpPr txBox="1"/>
          <p:nvPr/>
        </p:nvSpPr>
        <p:spPr>
          <a:xfrm>
            <a:off x="159392" y="1802694"/>
            <a:ext cx="12032608" cy="1549399"/>
          </a:xfrm>
          <a:prstGeom prst="rect">
            <a:avLst/>
          </a:prstGeom>
          <a:noFill/>
        </p:spPr>
        <p:txBody>
          <a:bodyPr wrap="square">
            <a:spAutoFit/>
          </a:bodyPr>
          <a:lstStyle/>
          <a:p>
            <a:pPr marL="5715" indent="-6350" algn="just">
              <a:lnSpc>
                <a:spcPct val="111000"/>
              </a:lnSpc>
              <a:spcAft>
                <a:spcPts val="315"/>
              </a:spcAft>
            </a:pPr>
            <a:r>
              <a:rPr lang="fr-FR" sz="1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CHAPITRE 5 : ÉCHELLE ET NATURE DES 	SANCTIONS DISCIPLINAIRES</a:t>
            </a: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8890" algn="just">
              <a:lnSpc>
                <a:spcPct val="107000"/>
              </a:lnSpc>
              <a:spcAft>
                <a:spcPts val="380"/>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148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Constitue une sanction, toutes mesures autres que les observations verbales, les demandes d’explications, prises par l’entreprise, à la suite d’un agissement d’un personnel considéré comme fautif.</a:t>
            </a:r>
            <a:r>
              <a:rPr lang="fr-FR" sz="14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1490"/>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Les sanctions applicables suivant le degré de gravité de la faute et les différentes fautes condamnables sont récapitulées dans les tableaux ci-dessous :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034215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63441575-47D0-4044-813C-F788A57ABF26}"/>
              </a:ext>
            </a:extLst>
          </p:cNvPr>
          <p:cNvSpPr txBox="1"/>
          <p:nvPr/>
        </p:nvSpPr>
        <p:spPr>
          <a:xfrm>
            <a:off x="0" y="872455"/>
            <a:ext cx="12192000" cy="368178"/>
          </a:xfrm>
          <a:prstGeom prst="rect">
            <a:avLst/>
          </a:prstGeom>
          <a:noFill/>
        </p:spPr>
        <p:txBody>
          <a:bodyPr wrap="square">
            <a:spAutoFit/>
          </a:bodyPr>
          <a:lstStyle/>
          <a:p>
            <a:pPr marL="8890" algn="just">
              <a:lnSpc>
                <a:spcPct val="107000"/>
              </a:lnSpc>
              <a:spcAft>
                <a:spcPts val="800"/>
              </a:spcAft>
            </a:pPr>
            <a:r>
              <a:rPr lang="fr-FR"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2000" dirty="0">
              <a:effectLst/>
              <a:latin typeface="Century Gothic" panose="020B0502020202020204" pitchFamily="34" charset="0"/>
              <a:ea typeface="Calibri" panose="020F0502020204030204" pitchFamily="34" charset="0"/>
              <a:cs typeface="Times New Roman" panose="02020603050405020304" pitchFamily="18" charset="0"/>
            </a:endParaRPr>
          </a:p>
        </p:txBody>
      </p:sp>
      <p:sp>
        <p:nvSpPr>
          <p:cNvPr id="8" name="ZoneTexte 7">
            <a:extLst>
              <a:ext uri="{FF2B5EF4-FFF2-40B4-BE49-F238E27FC236}">
                <a16:creationId xmlns:a16="http://schemas.microsoft.com/office/drawing/2014/main" id="{78AE09D8-B5A1-4D3A-B017-5C4A36C8677A}"/>
              </a:ext>
            </a:extLst>
          </p:cNvPr>
          <p:cNvSpPr txBox="1"/>
          <p:nvPr/>
        </p:nvSpPr>
        <p:spPr>
          <a:xfrm>
            <a:off x="1" y="796953"/>
            <a:ext cx="12192000" cy="315023"/>
          </a:xfrm>
          <a:prstGeom prst="rect">
            <a:avLst/>
          </a:prstGeom>
          <a:noFill/>
        </p:spPr>
        <p:txBody>
          <a:bodyPr wrap="square">
            <a:spAutoFit/>
          </a:bodyPr>
          <a:lstStyle/>
          <a:p>
            <a:pPr marR="39370" lvl="0" algn="just" fontAlgn="base">
              <a:lnSpc>
                <a:spcPct val="112000"/>
              </a:lnSpc>
              <a:spcAft>
                <a:spcPts val="265"/>
              </a:spcAft>
              <a:buClr>
                <a:srgbClr val="181717"/>
              </a:buClr>
              <a:buSzPts val="900"/>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p:txBody>
      </p:sp>
      <p:graphicFrame>
        <p:nvGraphicFramePr>
          <p:cNvPr id="2" name="Tableau 1">
            <a:extLst>
              <a:ext uri="{FF2B5EF4-FFF2-40B4-BE49-F238E27FC236}">
                <a16:creationId xmlns:a16="http://schemas.microsoft.com/office/drawing/2014/main" id="{1B7953E6-B678-4D7F-A58E-5D999B64B594}"/>
              </a:ext>
            </a:extLst>
          </p:cNvPr>
          <p:cNvGraphicFramePr>
            <a:graphicFrameLocks noGrp="1"/>
          </p:cNvGraphicFramePr>
          <p:nvPr>
            <p:extLst>
              <p:ext uri="{D42A27DB-BD31-4B8C-83A1-F6EECF244321}">
                <p14:modId xmlns:p14="http://schemas.microsoft.com/office/powerpoint/2010/main" val="1259476431"/>
              </p:ext>
            </p:extLst>
          </p:nvPr>
        </p:nvGraphicFramePr>
        <p:xfrm>
          <a:off x="198793" y="872455"/>
          <a:ext cx="11919143" cy="5519800"/>
        </p:xfrm>
        <a:graphic>
          <a:graphicData uri="http://schemas.openxmlformats.org/drawingml/2006/table">
            <a:tbl>
              <a:tblPr firstRow="1" firstCol="1" bandRow="1">
                <a:tableStyleId>{5C22544A-7EE6-4342-B048-85BDC9FD1C3A}</a:tableStyleId>
              </a:tblPr>
              <a:tblGrid>
                <a:gridCol w="4064347">
                  <a:extLst>
                    <a:ext uri="{9D8B030D-6E8A-4147-A177-3AD203B41FA5}">
                      <a16:colId xmlns:a16="http://schemas.microsoft.com/office/drawing/2014/main" val="472253935"/>
                    </a:ext>
                  </a:extLst>
                </a:gridCol>
                <a:gridCol w="4067055">
                  <a:extLst>
                    <a:ext uri="{9D8B030D-6E8A-4147-A177-3AD203B41FA5}">
                      <a16:colId xmlns:a16="http://schemas.microsoft.com/office/drawing/2014/main" val="1865582601"/>
                    </a:ext>
                  </a:extLst>
                </a:gridCol>
                <a:gridCol w="3787741">
                  <a:extLst>
                    <a:ext uri="{9D8B030D-6E8A-4147-A177-3AD203B41FA5}">
                      <a16:colId xmlns:a16="http://schemas.microsoft.com/office/drawing/2014/main" val="1300101600"/>
                    </a:ext>
                  </a:extLst>
                </a:gridCol>
              </a:tblGrid>
              <a:tr h="261244">
                <a:tc>
                  <a:txBody>
                    <a:bodyPr/>
                    <a:lstStyle/>
                    <a:p>
                      <a:pPr marL="297180" algn="just">
                        <a:lnSpc>
                          <a:spcPct val="107000"/>
                        </a:lnSpc>
                        <a:spcAft>
                          <a:spcPts val="800"/>
                        </a:spcAft>
                      </a:pPr>
                      <a:r>
                        <a:rPr lang="fr-FR" sz="1000" dirty="0">
                          <a:effectLst/>
                          <a:latin typeface="Times New Roman" panose="02020603050405020304" pitchFamily="18" charset="0"/>
                          <a:cs typeface="Times New Roman" panose="02020603050405020304" pitchFamily="18" charset="0"/>
                        </a:rPr>
                        <a:t>Sanctions </a:t>
                      </a:r>
                      <a:endParaRPr lang="fr-FR"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29257" anchor="ctr"/>
                </a:tc>
                <a:tc>
                  <a:txBody>
                    <a:bodyPr/>
                    <a:lstStyle/>
                    <a:p>
                      <a:pPr marL="68580" algn="just">
                        <a:lnSpc>
                          <a:spcPct val="107000"/>
                        </a:lnSpc>
                        <a:spcAft>
                          <a:spcPts val="800"/>
                        </a:spcAft>
                      </a:pPr>
                      <a:r>
                        <a:rPr lang="fr-FR" sz="1000">
                          <a:effectLst/>
                          <a:latin typeface="Times New Roman" panose="02020603050405020304" pitchFamily="18" charset="0"/>
                          <a:cs typeface="Times New Roman" panose="02020603050405020304" pitchFamily="18" charset="0"/>
                        </a:rPr>
                        <a:t>Procédures </a:t>
                      </a:r>
                      <a:endParaRPr lang="fr-FR"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29257" anchor="ctr"/>
                </a:tc>
                <a:tc>
                  <a:txBody>
                    <a:bodyPr/>
                    <a:lstStyle/>
                    <a:p>
                      <a:pPr marL="67310" algn="just">
                        <a:lnSpc>
                          <a:spcPct val="107000"/>
                        </a:lnSpc>
                        <a:spcAft>
                          <a:spcPts val="800"/>
                        </a:spcAft>
                      </a:pPr>
                      <a:r>
                        <a:rPr lang="fr-FR" sz="1000">
                          <a:effectLst/>
                          <a:latin typeface="Times New Roman" panose="02020603050405020304" pitchFamily="18" charset="0"/>
                          <a:cs typeface="Times New Roman" panose="02020603050405020304" pitchFamily="18" charset="0"/>
                        </a:rPr>
                        <a:t>Conséquences </a:t>
                      </a:r>
                      <a:endParaRPr lang="fr-FR"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29257" anchor="ctr"/>
                </a:tc>
                <a:extLst>
                  <a:ext uri="{0D108BD9-81ED-4DB2-BD59-A6C34878D82A}">
                    <a16:rowId xmlns:a16="http://schemas.microsoft.com/office/drawing/2014/main" val="1707692563"/>
                  </a:ext>
                </a:extLst>
              </a:tr>
              <a:tr h="1007295">
                <a:tc>
                  <a:txBody>
                    <a:bodyPr/>
                    <a:lstStyle/>
                    <a:p>
                      <a:pPr marL="342900" lvl="0" indent="-342900" algn="just" fontAlgn="base">
                        <a:lnSpc>
                          <a:spcPct val="112000"/>
                        </a:lnSpc>
                        <a:spcAft>
                          <a:spcPts val="340"/>
                        </a:spcAft>
                        <a:buClr>
                          <a:srgbClr val="000000"/>
                        </a:buClr>
                        <a:buSzPts val="1100"/>
                        <a:buFont typeface="Arial" panose="020B0604020202020204" pitchFamily="34" charset="0"/>
                        <a:buChar char="●"/>
                      </a:pPr>
                      <a:r>
                        <a:rPr lang="fr-FR" sz="1000" u="none" strike="noStrike" dirty="0">
                          <a:effectLst/>
                          <a:uFill>
                            <a:solidFill>
                              <a:srgbClr val="000000"/>
                            </a:solidFill>
                          </a:uFill>
                          <a:latin typeface="Times New Roman" panose="02020603050405020304" pitchFamily="18" charset="0"/>
                          <a:cs typeface="Times New Roman" panose="02020603050405020304" pitchFamily="18" charset="0"/>
                        </a:rPr>
                        <a:t>Avertissement </a:t>
                      </a:r>
                      <a:endParaRPr lang="fr-FR" sz="1100" u="none" strike="noStrike" dirty="0">
                        <a:effectLst/>
                        <a:uFill>
                          <a:solidFill>
                            <a:srgbClr val="000000"/>
                          </a:solidFill>
                        </a:uFill>
                        <a:latin typeface="Times New Roman" panose="02020603050405020304" pitchFamily="18" charset="0"/>
                        <a:cs typeface="Times New Roman" panose="02020603050405020304" pitchFamily="18" charset="0"/>
                      </a:endParaRPr>
                    </a:p>
                    <a:p>
                      <a:pPr marL="342900" lvl="0" indent="-342900" algn="just" fontAlgn="base">
                        <a:lnSpc>
                          <a:spcPct val="112000"/>
                        </a:lnSpc>
                        <a:spcAft>
                          <a:spcPts val="565"/>
                        </a:spcAft>
                        <a:buClr>
                          <a:srgbClr val="000000"/>
                        </a:buClr>
                        <a:buSzPts val="1100"/>
                        <a:buFont typeface="Arial" panose="020B0604020202020204" pitchFamily="34" charset="0"/>
                        <a:buChar char="●"/>
                      </a:pPr>
                      <a:r>
                        <a:rPr lang="fr-FR" sz="1000" u="none" strike="noStrike" dirty="0">
                          <a:effectLst/>
                          <a:uFill>
                            <a:solidFill>
                              <a:srgbClr val="000000"/>
                            </a:solidFill>
                          </a:uFill>
                          <a:latin typeface="Times New Roman" panose="02020603050405020304" pitchFamily="18" charset="0"/>
                          <a:cs typeface="Times New Roman" panose="02020603050405020304" pitchFamily="18" charset="0"/>
                        </a:rPr>
                        <a:t>Blâme </a:t>
                      </a:r>
                      <a:endParaRPr lang="fr-FR" sz="1100" u="none" strike="noStrike" dirty="0">
                        <a:effectLst/>
                        <a:uFill>
                          <a:solidFill>
                            <a:srgbClr val="000000"/>
                          </a:solidFill>
                        </a:uFill>
                        <a:latin typeface="Times New Roman" panose="02020603050405020304" pitchFamily="18" charset="0"/>
                        <a:cs typeface="Times New Roman" panose="02020603050405020304" pitchFamily="18" charset="0"/>
                      </a:endParaRPr>
                    </a:p>
                    <a:p>
                      <a:pPr marL="342900" lvl="0" indent="-342900" algn="just" fontAlgn="base">
                        <a:lnSpc>
                          <a:spcPct val="112000"/>
                        </a:lnSpc>
                        <a:spcAft>
                          <a:spcPts val="265"/>
                        </a:spcAft>
                        <a:buClr>
                          <a:srgbClr val="000000"/>
                        </a:buClr>
                        <a:buSzPts val="1100"/>
                        <a:buFont typeface="Arial" panose="020B0604020202020204" pitchFamily="34" charset="0"/>
                        <a:buChar char="●"/>
                      </a:pPr>
                      <a:r>
                        <a:rPr lang="fr-FR" sz="1000" u="none" strike="noStrike" dirty="0">
                          <a:effectLst/>
                          <a:uFill>
                            <a:solidFill>
                              <a:srgbClr val="000000"/>
                            </a:solidFill>
                          </a:uFill>
                          <a:latin typeface="Times New Roman" panose="02020603050405020304" pitchFamily="18" charset="0"/>
                          <a:cs typeface="Times New Roman" panose="02020603050405020304" pitchFamily="18" charset="0"/>
                        </a:rPr>
                        <a:t>Rappel à l’ordre </a:t>
                      </a:r>
                      <a:endParaRPr lang="fr-FR" sz="1100" u="none" strike="noStrike" dirty="0">
                        <a:effectLst/>
                        <a:uFill>
                          <a:solidFill>
                            <a:srgbClr val="000000"/>
                          </a:solidFill>
                        </a:uFill>
                        <a:latin typeface="Times New Roman" panose="02020603050405020304" pitchFamily="18" charset="0"/>
                        <a:cs typeface="Times New Roman" panose="02020603050405020304" pitchFamily="18" charset="0"/>
                      </a:endParaRPr>
                    </a:p>
                    <a:p>
                      <a:pPr marL="297180" algn="just">
                        <a:lnSpc>
                          <a:spcPct val="107000"/>
                        </a:lnSpc>
                        <a:spcAft>
                          <a:spcPts val="800"/>
                        </a:spcAft>
                      </a:pPr>
                      <a:r>
                        <a:rPr lang="fr-FR" sz="1000" dirty="0">
                          <a:effectLst/>
                          <a:latin typeface="Times New Roman" panose="02020603050405020304" pitchFamily="18" charset="0"/>
                          <a:cs typeface="Times New Roman" panose="02020603050405020304" pitchFamily="18" charset="0"/>
                        </a:rPr>
                        <a:t> </a:t>
                      </a:r>
                      <a:endParaRPr lang="fr-FR"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29257" anchor="b"/>
                </a:tc>
                <a:tc>
                  <a:txBody>
                    <a:bodyPr/>
                    <a:lstStyle/>
                    <a:p>
                      <a:pPr marL="68580" marR="97790" algn="just">
                        <a:lnSpc>
                          <a:spcPct val="107000"/>
                        </a:lnSpc>
                        <a:spcAft>
                          <a:spcPts val="800"/>
                        </a:spcAft>
                      </a:pPr>
                      <a:r>
                        <a:rPr lang="fr-FR" sz="1000">
                          <a:effectLst/>
                          <a:latin typeface="Times New Roman" panose="02020603050405020304" pitchFamily="18" charset="0"/>
                          <a:cs typeface="Times New Roman" panose="02020603050405020304" pitchFamily="18" charset="0"/>
                        </a:rPr>
                        <a:t>Courrier avec décharge ou mail avec accusé de réception </a:t>
                      </a:r>
                      <a:endParaRPr lang="fr-FR"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29257"/>
                </a:tc>
                <a:tc>
                  <a:txBody>
                    <a:bodyPr/>
                    <a:lstStyle/>
                    <a:p>
                      <a:pPr marL="67310" marR="66040" algn="just">
                        <a:lnSpc>
                          <a:spcPct val="107000"/>
                        </a:lnSpc>
                        <a:spcAft>
                          <a:spcPts val="800"/>
                        </a:spcAft>
                      </a:pPr>
                      <a:r>
                        <a:rPr lang="fr-FR" sz="1000">
                          <a:effectLst/>
                          <a:latin typeface="Times New Roman" panose="02020603050405020304" pitchFamily="18" charset="0"/>
                          <a:cs typeface="Times New Roman" panose="02020603050405020304" pitchFamily="18" charset="0"/>
                        </a:rPr>
                        <a:t>Aucun dans l’immédiat Le cumul peut donner lieu à une sanction plus sévère </a:t>
                      </a:r>
                      <a:endParaRPr lang="fr-FR"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29257" anchor="ctr"/>
                </a:tc>
                <a:extLst>
                  <a:ext uri="{0D108BD9-81ED-4DB2-BD59-A6C34878D82A}">
                    <a16:rowId xmlns:a16="http://schemas.microsoft.com/office/drawing/2014/main" val="2996243585"/>
                  </a:ext>
                </a:extLst>
              </a:tr>
              <a:tr h="1470740">
                <a:tc>
                  <a:txBody>
                    <a:bodyPr/>
                    <a:lstStyle/>
                    <a:p>
                      <a:pPr marL="342900" lvl="0" indent="-342900" algn="just">
                        <a:lnSpc>
                          <a:spcPct val="112000"/>
                        </a:lnSpc>
                        <a:spcAft>
                          <a:spcPts val="800"/>
                        </a:spcAft>
                        <a:buFont typeface="Symbol" panose="05050102010706020507" pitchFamily="18" charset="2"/>
                        <a:buChar char=""/>
                      </a:pPr>
                      <a:r>
                        <a:rPr lang="fr-FR" sz="1000" dirty="0">
                          <a:effectLst/>
                          <a:latin typeface="Times New Roman" panose="02020603050405020304" pitchFamily="18" charset="0"/>
                          <a:cs typeface="Times New Roman" panose="02020603050405020304" pitchFamily="18" charset="0"/>
                        </a:rPr>
                        <a:t>Mise 	à 	pied disciplinaire </a:t>
                      </a:r>
                      <a:endParaRPr lang="fr-FR"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29257"/>
                </a:tc>
                <a:tc>
                  <a:txBody>
                    <a:bodyPr/>
                    <a:lstStyle/>
                    <a:p>
                      <a:pPr marL="68580" marR="98425" algn="just">
                        <a:lnSpc>
                          <a:spcPct val="107000"/>
                        </a:lnSpc>
                        <a:spcAft>
                          <a:spcPts val="800"/>
                        </a:spcAft>
                      </a:pPr>
                      <a:r>
                        <a:rPr lang="fr-FR" sz="1000" dirty="0">
                          <a:effectLst/>
                          <a:latin typeface="Times New Roman" panose="02020603050405020304" pitchFamily="18" charset="0"/>
                          <a:cs typeface="Times New Roman" panose="02020603050405020304" pitchFamily="18" charset="0"/>
                        </a:rPr>
                        <a:t>Convocation à un entretien préalable et notification de la sanction par courrier avec décharge ou mail avec accusé de réception </a:t>
                      </a:r>
                      <a:endParaRPr lang="fr-FR"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29257"/>
                </a:tc>
                <a:tc>
                  <a:txBody>
                    <a:bodyPr/>
                    <a:lstStyle/>
                    <a:p>
                      <a:pPr marL="67310" marR="65405" algn="just">
                        <a:lnSpc>
                          <a:spcPct val="107000"/>
                        </a:lnSpc>
                        <a:spcAft>
                          <a:spcPts val="800"/>
                        </a:spcAft>
                      </a:pPr>
                      <a:r>
                        <a:rPr lang="fr-FR" sz="1000">
                          <a:effectLst/>
                          <a:latin typeface="Times New Roman" panose="02020603050405020304" pitchFamily="18" charset="0"/>
                          <a:cs typeface="Times New Roman" panose="02020603050405020304" pitchFamily="18" charset="0"/>
                        </a:rPr>
                        <a:t>Suspension du contrat pendant une durée déterminée, retenue sur le salaire correspondant à la durée de la mise à pied </a:t>
                      </a:r>
                      <a:endParaRPr lang="fr-FR"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29257"/>
                </a:tc>
                <a:extLst>
                  <a:ext uri="{0D108BD9-81ED-4DB2-BD59-A6C34878D82A}">
                    <a16:rowId xmlns:a16="http://schemas.microsoft.com/office/drawing/2014/main" val="1935891707"/>
                  </a:ext>
                </a:extLst>
              </a:tr>
              <a:tr h="1470740">
                <a:tc>
                  <a:txBody>
                    <a:bodyPr/>
                    <a:lstStyle/>
                    <a:p>
                      <a:pPr marR="15240" algn="just">
                        <a:lnSpc>
                          <a:spcPct val="107000"/>
                        </a:lnSpc>
                        <a:spcAft>
                          <a:spcPts val="265"/>
                        </a:spcAft>
                      </a:pPr>
                      <a:r>
                        <a:rPr lang="fr-FR" sz="800">
                          <a:effectLst/>
                          <a:latin typeface="Times New Roman" panose="02020603050405020304" pitchFamily="18" charset="0"/>
                          <a:cs typeface="Times New Roman" panose="02020603050405020304" pitchFamily="18" charset="0"/>
                        </a:rPr>
                        <a:t>● </a:t>
                      </a:r>
                      <a:r>
                        <a:rPr lang="fr-FR" sz="1000">
                          <a:effectLst/>
                          <a:latin typeface="Times New Roman" panose="02020603050405020304" pitchFamily="18" charset="0"/>
                          <a:cs typeface="Times New Roman" panose="02020603050405020304" pitchFamily="18" charset="0"/>
                        </a:rPr>
                        <a:t>Rétrogradation </a:t>
                      </a:r>
                      <a:endParaRPr lang="fr-FR" sz="1100">
                        <a:effectLst/>
                        <a:latin typeface="Times New Roman" panose="02020603050405020304" pitchFamily="18" charset="0"/>
                        <a:cs typeface="Times New Roman" panose="02020603050405020304" pitchFamily="18" charset="0"/>
                      </a:endParaRPr>
                    </a:p>
                    <a:p>
                      <a:pPr marL="525780" algn="just">
                        <a:lnSpc>
                          <a:spcPct val="107000"/>
                        </a:lnSpc>
                        <a:spcAft>
                          <a:spcPts val="800"/>
                        </a:spcAft>
                      </a:pPr>
                      <a:r>
                        <a:rPr lang="fr-FR" sz="1000">
                          <a:effectLst/>
                          <a:latin typeface="Times New Roman" panose="02020603050405020304" pitchFamily="18" charset="0"/>
                          <a:cs typeface="Times New Roman" panose="02020603050405020304" pitchFamily="18" charset="0"/>
                        </a:rPr>
                        <a:t> </a:t>
                      </a:r>
                      <a:endParaRPr lang="fr-FR"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29257"/>
                </a:tc>
                <a:tc>
                  <a:txBody>
                    <a:bodyPr/>
                    <a:lstStyle/>
                    <a:p>
                      <a:pPr marL="68580" marR="98425" algn="just">
                        <a:lnSpc>
                          <a:spcPct val="107000"/>
                        </a:lnSpc>
                        <a:spcAft>
                          <a:spcPts val="800"/>
                        </a:spcAft>
                      </a:pPr>
                      <a:r>
                        <a:rPr lang="fr-FR" sz="1000" dirty="0">
                          <a:effectLst/>
                          <a:latin typeface="Times New Roman" panose="02020603050405020304" pitchFamily="18" charset="0"/>
                          <a:cs typeface="Times New Roman" panose="02020603050405020304" pitchFamily="18" charset="0"/>
                        </a:rPr>
                        <a:t>Convocation à un entretien préalable et notification de la sanction par courrier avec décharge ou mail avec accusé de réception </a:t>
                      </a:r>
                      <a:endParaRPr lang="fr-FR"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29257" anchor="b"/>
                </a:tc>
                <a:tc>
                  <a:txBody>
                    <a:bodyPr/>
                    <a:lstStyle/>
                    <a:p>
                      <a:pPr marL="67310" algn="just">
                        <a:lnSpc>
                          <a:spcPct val="107000"/>
                        </a:lnSpc>
                        <a:spcAft>
                          <a:spcPts val="800"/>
                        </a:spcAft>
                      </a:pPr>
                      <a:r>
                        <a:rPr lang="fr-FR" sz="1000" dirty="0">
                          <a:effectLst/>
                          <a:latin typeface="Times New Roman" panose="02020603050405020304" pitchFamily="18" charset="0"/>
                          <a:cs typeface="Times New Roman" panose="02020603050405020304" pitchFamily="18" charset="0"/>
                        </a:rPr>
                        <a:t>Modification du contrat </a:t>
                      </a:r>
                      <a:endParaRPr lang="fr-FR"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29257"/>
                </a:tc>
                <a:extLst>
                  <a:ext uri="{0D108BD9-81ED-4DB2-BD59-A6C34878D82A}">
                    <a16:rowId xmlns:a16="http://schemas.microsoft.com/office/drawing/2014/main" val="3711723273"/>
                  </a:ext>
                </a:extLst>
              </a:tr>
              <a:tr h="1309781">
                <a:tc>
                  <a:txBody>
                    <a:bodyPr/>
                    <a:lstStyle/>
                    <a:p>
                      <a:pPr marL="342900" lvl="0" indent="-342900" algn="just">
                        <a:lnSpc>
                          <a:spcPct val="112000"/>
                        </a:lnSpc>
                        <a:spcAft>
                          <a:spcPts val="800"/>
                        </a:spcAft>
                        <a:buFont typeface="Symbol" panose="05050102010706020507" pitchFamily="18" charset="2"/>
                        <a:buChar char=""/>
                      </a:pPr>
                      <a:r>
                        <a:rPr lang="fr-FR" sz="1000">
                          <a:effectLst/>
                          <a:latin typeface="Times New Roman" panose="02020603050405020304" pitchFamily="18" charset="0"/>
                          <a:cs typeface="Times New Roman" panose="02020603050405020304" pitchFamily="18" charset="0"/>
                        </a:rPr>
                        <a:t>Rupture 	du contrat </a:t>
                      </a:r>
                      <a:endParaRPr lang="fr-FR"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29257"/>
                </a:tc>
                <a:tc>
                  <a:txBody>
                    <a:bodyPr/>
                    <a:lstStyle/>
                    <a:p>
                      <a:pPr marL="5080" marR="99060" indent="-6350" algn="just">
                        <a:lnSpc>
                          <a:spcPct val="107000"/>
                        </a:lnSpc>
                        <a:spcAft>
                          <a:spcPts val="800"/>
                        </a:spcAft>
                      </a:pPr>
                      <a:r>
                        <a:rPr lang="fr-FR" sz="1000" dirty="0">
                          <a:effectLst/>
                          <a:latin typeface="Times New Roman" panose="02020603050405020304" pitchFamily="18" charset="0"/>
                          <a:cs typeface="Times New Roman" panose="02020603050405020304" pitchFamily="18" charset="0"/>
                        </a:rPr>
                        <a:t>Convocation à un entretien et notification de la décision par courrier avec décharge ou mail avec accusé de réception</a:t>
                      </a:r>
                      <a:endParaRPr lang="fr-FR"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29257" anchor="b"/>
                </a:tc>
                <a:tc>
                  <a:txBody>
                    <a:bodyPr/>
                    <a:lstStyle/>
                    <a:p>
                      <a:pPr marL="67310" algn="just">
                        <a:lnSpc>
                          <a:spcPct val="107000"/>
                        </a:lnSpc>
                        <a:spcAft>
                          <a:spcPts val="800"/>
                        </a:spcAft>
                      </a:pPr>
                      <a:r>
                        <a:rPr lang="fr-FR" sz="1000" dirty="0">
                          <a:effectLst/>
                          <a:latin typeface="Times New Roman" panose="02020603050405020304" pitchFamily="18" charset="0"/>
                          <a:cs typeface="Times New Roman" panose="02020603050405020304" pitchFamily="18" charset="0"/>
                        </a:rPr>
                        <a:t>Fin du contrat </a:t>
                      </a:r>
                      <a:endParaRPr lang="fr-FR"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29257"/>
                </a:tc>
                <a:extLst>
                  <a:ext uri="{0D108BD9-81ED-4DB2-BD59-A6C34878D82A}">
                    <a16:rowId xmlns:a16="http://schemas.microsoft.com/office/drawing/2014/main" val="4102404172"/>
                  </a:ext>
                </a:extLst>
              </a:tr>
            </a:tbl>
          </a:graphicData>
        </a:graphic>
      </p:graphicFrame>
      <p:sp>
        <p:nvSpPr>
          <p:cNvPr id="4" name="Rectangle 1">
            <a:extLst>
              <a:ext uri="{FF2B5EF4-FFF2-40B4-BE49-F238E27FC236}">
                <a16:creationId xmlns:a16="http://schemas.microsoft.com/office/drawing/2014/main" id="{5C2F5FD9-2C2F-4345-9A42-D98F4E5F24FC}"/>
              </a:ext>
            </a:extLst>
          </p:cNvPr>
          <p:cNvSpPr>
            <a:spLocks noChangeArrowheads="1"/>
          </p:cNvSpPr>
          <p:nvPr/>
        </p:nvSpPr>
        <p:spPr bwMode="auto">
          <a:xfrm>
            <a:off x="3848160" y="654776"/>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fr-FR" altLang="fr-FR" sz="1400" b="1" i="0" u="none" strike="noStrike" cap="none" normalizeH="0" baseline="0" dirty="0">
                <a:ln>
                  <a:noFill/>
                </a:ln>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TABLEAU RÉCAPITULATIF DES SANCTIONS, PROCÉDURES ET CONSÉQUENCES </a:t>
            </a:r>
            <a:endParaRPr kumimoji="0" lang="fr-FR" altLang="fr-FR" sz="800" b="0" i="0" u="none" strike="noStrike" cap="none" normalizeH="0" baseline="0" dirty="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fr-FR" altLang="fr-FR" sz="1400" b="1" i="0" u="none" strike="noStrike" cap="none" normalizeH="0" baseline="0" dirty="0">
                <a:ln>
                  <a:noFill/>
                </a:ln>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 </a:t>
            </a:r>
            <a:endParaRPr kumimoji="0" lang="fr-FR" altLang="fr-FR"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8825361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63441575-47D0-4044-813C-F788A57ABF26}"/>
              </a:ext>
            </a:extLst>
          </p:cNvPr>
          <p:cNvSpPr txBox="1"/>
          <p:nvPr/>
        </p:nvSpPr>
        <p:spPr>
          <a:xfrm>
            <a:off x="0" y="872455"/>
            <a:ext cx="12192000" cy="368178"/>
          </a:xfrm>
          <a:prstGeom prst="rect">
            <a:avLst/>
          </a:prstGeom>
          <a:noFill/>
        </p:spPr>
        <p:txBody>
          <a:bodyPr wrap="square">
            <a:spAutoFit/>
          </a:bodyPr>
          <a:lstStyle/>
          <a:p>
            <a:pPr marL="8890" algn="just">
              <a:lnSpc>
                <a:spcPct val="107000"/>
              </a:lnSpc>
              <a:spcAft>
                <a:spcPts val="800"/>
              </a:spcAft>
            </a:pPr>
            <a:r>
              <a:rPr lang="fr-FR"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2000" dirty="0">
              <a:effectLst/>
              <a:latin typeface="Century Gothic" panose="020B0502020202020204" pitchFamily="34" charset="0"/>
              <a:ea typeface="Calibri" panose="020F0502020204030204" pitchFamily="34" charset="0"/>
              <a:cs typeface="Times New Roman" panose="02020603050405020304" pitchFamily="18" charset="0"/>
            </a:endParaRPr>
          </a:p>
        </p:txBody>
      </p:sp>
      <p:graphicFrame>
        <p:nvGraphicFramePr>
          <p:cNvPr id="2" name="Tableau 1">
            <a:extLst>
              <a:ext uri="{FF2B5EF4-FFF2-40B4-BE49-F238E27FC236}">
                <a16:creationId xmlns:a16="http://schemas.microsoft.com/office/drawing/2014/main" id="{71842ADE-F1C6-4B7A-B0AF-B134AF02E115}"/>
              </a:ext>
            </a:extLst>
          </p:cNvPr>
          <p:cNvGraphicFramePr>
            <a:graphicFrameLocks noGrp="1"/>
          </p:cNvGraphicFramePr>
          <p:nvPr>
            <p:extLst>
              <p:ext uri="{D42A27DB-BD31-4B8C-83A1-F6EECF244321}">
                <p14:modId xmlns:p14="http://schemas.microsoft.com/office/powerpoint/2010/main" val="3871502718"/>
              </p:ext>
            </p:extLst>
          </p:nvPr>
        </p:nvGraphicFramePr>
        <p:xfrm>
          <a:off x="0" y="872455"/>
          <a:ext cx="12191999" cy="5472168"/>
        </p:xfrm>
        <a:graphic>
          <a:graphicData uri="http://schemas.openxmlformats.org/drawingml/2006/table">
            <a:tbl>
              <a:tblPr firstRow="1" firstCol="1" bandRow="1">
                <a:tableStyleId>{5C22544A-7EE6-4342-B048-85BDC9FD1C3A}</a:tableStyleId>
              </a:tblPr>
              <a:tblGrid>
                <a:gridCol w="5684108">
                  <a:extLst>
                    <a:ext uri="{9D8B030D-6E8A-4147-A177-3AD203B41FA5}">
                      <a16:colId xmlns:a16="http://schemas.microsoft.com/office/drawing/2014/main" val="3524313688"/>
                    </a:ext>
                  </a:extLst>
                </a:gridCol>
                <a:gridCol w="6507891">
                  <a:extLst>
                    <a:ext uri="{9D8B030D-6E8A-4147-A177-3AD203B41FA5}">
                      <a16:colId xmlns:a16="http://schemas.microsoft.com/office/drawing/2014/main" val="411556777"/>
                    </a:ext>
                  </a:extLst>
                </a:gridCol>
              </a:tblGrid>
              <a:tr h="184787">
                <a:tc>
                  <a:txBody>
                    <a:bodyPr/>
                    <a:lstStyle/>
                    <a:p>
                      <a:pPr algn="just">
                        <a:lnSpc>
                          <a:spcPct val="107000"/>
                        </a:lnSpc>
                        <a:spcAft>
                          <a:spcPts val="800"/>
                        </a:spcAft>
                      </a:pPr>
                      <a:r>
                        <a:rPr lang="fr-FR" sz="700">
                          <a:effectLst/>
                        </a:rPr>
                        <a:t>Fautes </a:t>
                      </a:r>
                      <a:endParaRPr lang="fr-FR" sz="800">
                        <a:effectLst/>
                        <a:latin typeface="Century Gothic" panose="020B0502020202020204" pitchFamily="34" charset="0"/>
                        <a:ea typeface="Calibri" panose="020F0502020204030204" pitchFamily="34" charset="0"/>
                        <a:cs typeface="Times New Roman" panose="02020603050405020304" pitchFamily="18" charset="0"/>
                      </a:endParaRPr>
                    </a:p>
                  </a:txBody>
                  <a:tcPr marL="29413" marR="13174" marT="53004" marB="19302" anchor="b"/>
                </a:tc>
                <a:tc>
                  <a:txBody>
                    <a:bodyPr/>
                    <a:lstStyle/>
                    <a:p>
                      <a:pPr algn="just">
                        <a:lnSpc>
                          <a:spcPct val="107000"/>
                        </a:lnSpc>
                        <a:spcAft>
                          <a:spcPts val="800"/>
                        </a:spcAft>
                      </a:pPr>
                      <a:r>
                        <a:rPr lang="fr-FR" sz="700">
                          <a:effectLst/>
                        </a:rPr>
                        <a:t>Sanctions possibles </a:t>
                      </a:r>
                      <a:endParaRPr lang="fr-FR" sz="800">
                        <a:effectLst/>
                        <a:latin typeface="Century Gothic" panose="020B0502020202020204" pitchFamily="34" charset="0"/>
                        <a:ea typeface="Calibri" panose="020F0502020204030204" pitchFamily="34" charset="0"/>
                        <a:cs typeface="Times New Roman" panose="02020603050405020304" pitchFamily="18" charset="0"/>
                      </a:endParaRPr>
                    </a:p>
                  </a:txBody>
                  <a:tcPr marL="29413" marR="13174" marT="53004" marB="19302" anchor="b"/>
                </a:tc>
                <a:extLst>
                  <a:ext uri="{0D108BD9-81ED-4DB2-BD59-A6C34878D82A}">
                    <a16:rowId xmlns:a16="http://schemas.microsoft.com/office/drawing/2014/main" val="1080910331"/>
                  </a:ext>
                </a:extLst>
              </a:tr>
              <a:tr h="453219">
                <a:tc>
                  <a:txBody>
                    <a:bodyPr/>
                    <a:lstStyle/>
                    <a:p>
                      <a:pPr marL="342900" lvl="0" indent="-342900" algn="just">
                        <a:lnSpc>
                          <a:spcPct val="112000"/>
                        </a:lnSpc>
                        <a:spcAft>
                          <a:spcPts val="800"/>
                        </a:spcAft>
                        <a:buFont typeface="Symbol" panose="05050102010706020507" pitchFamily="18" charset="2"/>
                        <a:buChar char=""/>
                      </a:pPr>
                      <a:r>
                        <a:rPr lang="fr-FR" sz="700" dirty="0">
                          <a:effectLst/>
                        </a:rPr>
                        <a:t>Non-respect 	de 	la confidentialité </a:t>
                      </a:r>
                      <a:endParaRPr lang="fr-FR" sz="80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29413" marR="13174" marT="53004" marB="19302" anchor="b"/>
                </a:tc>
                <a:tc>
                  <a:txBody>
                    <a:bodyPr/>
                    <a:lstStyle/>
                    <a:p>
                      <a:pPr marL="228600" algn="just">
                        <a:lnSpc>
                          <a:spcPct val="107000"/>
                        </a:lnSpc>
                        <a:spcAft>
                          <a:spcPts val="800"/>
                        </a:spcAft>
                      </a:pPr>
                      <a:r>
                        <a:rPr lang="fr-FR" sz="700">
                          <a:effectLst/>
                        </a:rPr>
                        <a:t>o Demande d’explication </a:t>
                      </a:r>
                      <a:endParaRPr lang="fr-FR" sz="800">
                        <a:effectLst/>
                        <a:latin typeface="Century Gothic" panose="020B0502020202020204" pitchFamily="34" charset="0"/>
                        <a:ea typeface="Calibri" panose="020F0502020204030204" pitchFamily="34" charset="0"/>
                        <a:cs typeface="Times New Roman" panose="02020603050405020304" pitchFamily="18" charset="0"/>
                      </a:endParaRPr>
                    </a:p>
                  </a:txBody>
                  <a:tcPr marL="29413" marR="13174" marT="53004" marB="19302" anchor="b"/>
                </a:tc>
                <a:extLst>
                  <a:ext uri="{0D108BD9-81ED-4DB2-BD59-A6C34878D82A}">
                    <a16:rowId xmlns:a16="http://schemas.microsoft.com/office/drawing/2014/main" val="1516396093"/>
                  </a:ext>
                </a:extLst>
              </a:tr>
              <a:tr h="796025">
                <a:tc>
                  <a:txBody>
                    <a:bodyPr/>
                    <a:lstStyle/>
                    <a:p>
                      <a:pPr marL="342900" lvl="0" indent="-342900" algn="just" fontAlgn="base">
                        <a:lnSpc>
                          <a:spcPct val="112000"/>
                        </a:lnSpc>
                        <a:spcAft>
                          <a:spcPts val="285"/>
                        </a:spcAft>
                        <a:buClr>
                          <a:srgbClr val="000000"/>
                        </a:buClr>
                        <a:buSzPts val="1100"/>
                        <a:buFont typeface="Arial" panose="020B0604020202020204" pitchFamily="34" charset="0"/>
                        <a:buChar char="●"/>
                      </a:pPr>
                      <a:r>
                        <a:rPr lang="fr-FR" sz="700" u="none" strike="noStrike">
                          <a:effectLst/>
                          <a:uFill>
                            <a:solidFill>
                              <a:srgbClr val="000000"/>
                            </a:solidFill>
                          </a:uFill>
                        </a:rPr>
                        <a:t>Refus de badger </a:t>
                      </a:r>
                      <a:endParaRPr lang="fr-FR" sz="800" u="none" strike="noStrike">
                        <a:effectLst/>
                        <a:uFill>
                          <a:solidFill>
                            <a:srgbClr val="000000"/>
                          </a:solidFill>
                        </a:uFill>
                      </a:endParaRPr>
                    </a:p>
                    <a:p>
                      <a:pPr marL="342900" lvl="0" indent="-342900" algn="just" fontAlgn="base">
                        <a:lnSpc>
                          <a:spcPct val="114000"/>
                        </a:lnSpc>
                        <a:spcAft>
                          <a:spcPts val="380"/>
                        </a:spcAft>
                        <a:buClr>
                          <a:srgbClr val="000000"/>
                        </a:buClr>
                        <a:buSzPts val="1100"/>
                        <a:buFont typeface="Arial" panose="020B0604020202020204" pitchFamily="34" charset="0"/>
                        <a:buChar char="●"/>
                      </a:pPr>
                      <a:r>
                        <a:rPr lang="fr-FR" sz="700" u="none" strike="noStrike">
                          <a:effectLst/>
                          <a:uFill>
                            <a:solidFill>
                              <a:srgbClr val="000000"/>
                            </a:solidFill>
                          </a:uFill>
                        </a:rPr>
                        <a:t>Retard en dehors de la limite autorisée </a:t>
                      </a:r>
                      <a:endParaRPr lang="fr-FR" sz="800" u="none" strike="noStrike">
                        <a:effectLst/>
                        <a:uFill>
                          <a:solidFill>
                            <a:srgbClr val="000000"/>
                          </a:solidFill>
                        </a:uFill>
                      </a:endParaRPr>
                    </a:p>
                    <a:p>
                      <a:pPr marL="342900" lvl="0" indent="-342900" algn="just" fontAlgn="base">
                        <a:lnSpc>
                          <a:spcPct val="112000"/>
                        </a:lnSpc>
                        <a:spcAft>
                          <a:spcPts val="800"/>
                        </a:spcAft>
                        <a:buClr>
                          <a:srgbClr val="000000"/>
                        </a:buClr>
                        <a:buSzPts val="1100"/>
                        <a:buFont typeface="Arial" panose="020B0604020202020204" pitchFamily="34" charset="0"/>
                        <a:buChar char="●"/>
                      </a:pPr>
                      <a:r>
                        <a:rPr lang="fr-FR" sz="700" u="none" strike="noStrike">
                          <a:effectLst/>
                          <a:uFill>
                            <a:solidFill>
                              <a:srgbClr val="000000"/>
                            </a:solidFill>
                          </a:uFill>
                        </a:rPr>
                        <a:t>Non-respect de l’hygiène </a:t>
                      </a:r>
                      <a:endParaRPr lang="fr-FR" sz="800" u="none" strike="noStrike">
                        <a:effectLst/>
                        <a:uFill>
                          <a:solidFill>
                            <a:srgbClr val="000000"/>
                          </a:solidFill>
                        </a:uFill>
                        <a:latin typeface="Arial" panose="020B0604020202020204" pitchFamily="34" charset="0"/>
                        <a:ea typeface="Arial" panose="020B0604020202020204" pitchFamily="34" charset="0"/>
                        <a:cs typeface="Arial" panose="020B0604020202020204" pitchFamily="34" charset="0"/>
                      </a:endParaRPr>
                    </a:p>
                  </a:txBody>
                  <a:tcPr marL="29413" marR="13174" marT="53004" marB="19302" anchor="b"/>
                </a:tc>
                <a:tc>
                  <a:txBody>
                    <a:bodyPr/>
                    <a:lstStyle/>
                    <a:p>
                      <a:pPr marL="228600" marR="43180" algn="just">
                        <a:lnSpc>
                          <a:spcPct val="107000"/>
                        </a:lnSpc>
                        <a:spcAft>
                          <a:spcPts val="800"/>
                        </a:spcAft>
                      </a:pPr>
                      <a:r>
                        <a:rPr lang="fr-FR" sz="700">
                          <a:effectLst/>
                        </a:rPr>
                        <a:t>o Avertissement ou blâme (2 fois) </a:t>
                      </a:r>
                      <a:endParaRPr lang="fr-FR" sz="800">
                        <a:effectLst/>
                      </a:endParaRPr>
                    </a:p>
                    <a:p>
                      <a:pPr marL="228600" marR="43180">
                        <a:lnSpc>
                          <a:spcPct val="107000"/>
                        </a:lnSpc>
                        <a:spcAft>
                          <a:spcPts val="800"/>
                        </a:spcAft>
                      </a:pPr>
                      <a:r>
                        <a:rPr lang="fr-FR" sz="700">
                          <a:effectLst/>
                        </a:rPr>
                        <a:t>o Rappel à l’ordre (3</a:t>
                      </a:r>
                      <a:r>
                        <a:rPr lang="fr-FR" sz="700" baseline="30000">
                          <a:effectLst/>
                        </a:rPr>
                        <a:t>ème</a:t>
                      </a:r>
                      <a:r>
                        <a:rPr lang="fr-FR" sz="700">
                          <a:effectLst/>
                        </a:rPr>
                        <a:t> fois) </a:t>
                      </a:r>
                      <a:endParaRPr lang="fr-FR" sz="800">
                        <a:effectLst/>
                      </a:endParaRPr>
                    </a:p>
                    <a:p>
                      <a:pPr marL="228600" marR="43180" algn="just">
                        <a:lnSpc>
                          <a:spcPct val="107000"/>
                        </a:lnSpc>
                        <a:spcAft>
                          <a:spcPts val="800"/>
                        </a:spcAft>
                      </a:pPr>
                      <a:r>
                        <a:rPr lang="fr-FR" sz="700">
                          <a:effectLst/>
                        </a:rPr>
                        <a:t>o Demande d’explication (en cas de récidive) </a:t>
                      </a:r>
                      <a:endParaRPr lang="fr-FR" sz="800">
                        <a:effectLst/>
                        <a:latin typeface="Century Gothic" panose="020B0502020202020204" pitchFamily="34" charset="0"/>
                        <a:ea typeface="Calibri" panose="020F0502020204030204" pitchFamily="34" charset="0"/>
                        <a:cs typeface="Times New Roman" panose="02020603050405020304" pitchFamily="18" charset="0"/>
                      </a:endParaRPr>
                    </a:p>
                  </a:txBody>
                  <a:tcPr marL="29413" marR="13174" marT="53004" marB="19302"/>
                </a:tc>
                <a:extLst>
                  <a:ext uri="{0D108BD9-81ED-4DB2-BD59-A6C34878D82A}">
                    <a16:rowId xmlns:a16="http://schemas.microsoft.com/office/drawing/2014/main" val="523860636"/>
                  </a:ext>
                </a:extLst>
              </a:tr>
              <a:tr h="1189868">
                <a:tc>
                  <a:txBody>
                    <a:bodyPr/>
                    <a:lstStyle/>
                    <a:p>
                      <a:pPr marL="342900" lvl="0" indent="-342900" algn="just" fontAlgn="base">
                        <a:lnSpc>
                          <a:spcPct val="112000"/>
                        </a:lnSpc>
                        <a:spcAft>
                          <a:spcPts val="555"/>
                        </a:spcAft>
                        <a:buClr>
                          <a:srgbClr val="000000"/>
                        </a:buClr>
                        <a:buSzPts val="1100"/>
                        <a:buFont typeface="Arial" panose="020B0604020202020204" pitchFamily="34" charset="0"/>
                        <a:buChar char="●"/>
                      </a:pPr>
                      <a:r>
                        <a:rPr lang="fr-FR" sz="700" u="none" strike="noStrike">
                          <a:effectLst/>
                          <a:uFill>
                            <a:solidFill>
                              <a:srgbClr val="000000"/>
                            </a:solidFill>
                          </a:uFill>
                        </a:rPr>
                        <a:t>Absence injustifiée  </a:t>
                      </a:r>
                      <a:endParaRPr lang="fr-FR" sz="800" u="none" strike="noStrike">
                        <a:effectLst/>
                        <a:uFill>
                          <a:solidFill>
                            <a:srgbClr val="000000"/>
                          </a:solidFill>
                        </a:uFill>
                      </a:endParaRPr>
                    </a:p>
                    <a:p>
                      <a:pPr marL="342900" lvl="0" indent="-342900" algn="just" fontAlgn="base">
                        <a:lnSpc>
                          <a:spcPct val="112000"/>
                        </a:lnSpc>
                        <a:spcAft>
                          <a:spcPts val="295"/>
                        </a:spcAft>
                        <a:buClr>
                          <a:srgbClr val="000000"/>
                        </a:buClr>
                        <a:buSzPts val="1100"/>
                        <a:buFont typeface="Arial" panose="020B0604020202020204" pitchFamily="34" charset="0"/>
                        <a:buChar char="●"/>
                      </a:pPr>
                      <a:r>
                        <a:rPr lang="fr-FR" sz="700" u="none" strike="noStrike">
                          <a:effectLst/>
                          <a:uFill>
                            <a:solidFill>
                              <a:srgbClr val="000000"/>
                            </a:solidFill>
                          </a:uFill>
                        </a:rPr>
                        <a:t>Trouble à l’ordre </a:t>
                      </a:r>
                      <a:endParaRPr lang="fr-FR" sz="800" u="none" strike="noStrike">
                        <a:effectLst/>
                        <a:uFill>
                          <a:solidFill>
                            <a:srgbClr val="000000"/>
                          </a:solidFill>
                        </a:uFill>
                      </a:endParaRPr>
                    </a:p>
                    <a:p>
                      <a:pPr marL="342900" lvl="0" indent="-342900" algn="just" fontAlgn="base">
                        <a:lnSpc>
                          <a:spcPct val="112000"/>
                        </a:lnSpc>
                        <a:spcAft>
                          <a:spcPts val="555"/>
                        </a:spcAft>
                        <a:buClr>
                          <a:srgbClr val="000000"/>
                        </a:buClr>
                        <a:buSzPts val="1100"/>
                        <a:buFont typeface="Arial" panose="020B0604020202020204" pitchFamily="34" charset="0"/>
                        <a:buChar char="●"/>
                      </a:pPr>
                      <a:r>
                        <a:rPr lang="fr-FR" sz="700" u="none" strike="noStrike">
                          <a:effectLst/>
                          <a:uFill>
                            <a:solidFill>
                              <a:srgbClr val="000000"/>
                            </a:solidFill>
                          </a:uFill>
                        </a:rPr>
                        <a:t>Refus d'obtempérer </a:t>
                      </a:r>
                      <a:endParaRPr lang="fr-FR" sz="800" u="none" strike="noStrike">
                        <a:effectLst/>
                        <a:uFill>
                          <a:solidFill>
                            <a:srgbClr val="000000"/>
                          </a:solidFill>
                        </a:uFill>
                      </a:endParaRPr>
                    </a:p>
                    <a:p>
                      <a:pPr marL="342900" lvl="0" indent="-342900" algn="just" fontAlgn="base">
                        <a:lnSpc>
                          <a:spcPct val="112000"/>
                        </a:lnSpc>
                        <a:spcAft>
                          <a:spcPts val="295"/>
                        </a:spcAft>
                        <a:buClr>
                          <a:srgbClr val="000000"/>
                        </a:buClr>
                        <a:buSzPts val="1100"/>
                        <a:buFont typeface="Arial" panose="020B0604020202020204" pitchFamily="34" charset="0"/>
                        <a:buChar char="●"/>
                      </a:pPr>
                      <a:r>
                        <a:rPr lang="fr-FR" sz="700" u="none" strike="noStrike">
                          <a:effectLst/>
                          <a:uFill>
                            <a:solidFill>
                              <a:srgbClr val="000000"/>
                            </a:solidFill>
                          </a:uFill>
                        </a:rPr>
                        <a:t>Abus d’internet </a:t>
                      </a:r>
                      <a:endParaRPr lang="fr-FR" sz="800" u="none" strike="noStrike">
                        <a:effectLst/>
                        <a:uFill>
                          <a:solidFill>
                            <a:srgbClr val="000000"/>
                          </a:solidFill>
                        </a:uFill>
                      </a:endParaRPr>
                    </a:p>
                    <a:p>
                      <a:pPr marL="342900" lvl="0" indent="-342900" algn="just" fontAlgn="base">
                        <a:lnSpc>
                          <a:spcPct val="112000"/>
                        </a:lnSpc>
                        <a:spcAft>
                          <a:spcPts val="305"/>
                        </a:spcAft>
                        <a:buClr>
                          <a:srgbClr val="000000"/>
                        </a:buClr>
                        <a:buSzPts val="1100"/>
                        <a:buFont typeface="Arial" panose="020B0604020202020204" pitchFamily="34" charset="0"/>
                        <a:buChar char="●"/>
                      </a:pPr>
                      <a:r>
                        <a:rPr lang="fr-FR" sz="700" u="none" strike="noStrike">
                          <a:effectLst/>
                          <a:uFill>
                            <a:solidFill>
                              <a:srgbClr val="000000"/>
                            </a:solidFill>
                          </a:uFill>
                        </a:rPr>
                        <a:t>Mauvaise conduite </a:t>
                      </a:r>
                      <a:endParaRPr lang="fr-FR" sz="800" u="none" strike="noStrike">
                        <a:effectLst/>
                        <a:uFill>
                          <a:solidFill>
                            <a:srgbClr val="000000"/>
                          </a:solidFill>
                        </a:uFill>
                      </a:endParaRPr>
                    </a:p>
                    <a:p>
                      <a:pPr marL="342900" lvl="0" indent="-342900" algn="just" fontAlgn="base">
                        <a:lnSpc>
                          <a:spcPct val="112000"/>
                        </a:lnSpc>
                        <a:spcAft>
                          <a:spcPts val="265"/>
                        </a:spcAft>
                        <a:buClr>
                          <a:srgbClr val="000000"/>
                        </a:buClr>
                        <a:buSzPts val="1100"/>
                        <a:buFont typeface="Arial" panose="020B0604020202020204" pitchFamily="34" charset="0"/>
                        <a:buChar char="●"/>
                      </a:pPr>
                      <a:r>
                        <a:rPr lang="fr-FR" sz="700" u="none" strike="noStrike">
                          <a:effectLst/>
                          <a:uFill>
                            <a:solidFill>
                              <a:srgbClr val="000000"/>
                            </a:solidFill>
                          </a:uFill>
                        </a:rPr>
                        <a:t>Tenue non conforme </a:t>
                      </a:r>
                      <a:endParaRPr lang="fr-FR" sz="800" u="none" strike="noStrike">
                        <a:effectLst/>
                        <a:uFill>
                          <a:solidFill>
                            <a:srgbClr val="000000"/>
                          </a:solidFill>
                        </a:uFill>
                        <a:latin typeface="Arial" panose="020B0604020202020204" pitchFamily="34" charset="0"/>
                        <a:ea typeface="Arial" panose="020B0604020202020204" pitchFamily="34" charset="0"/>
                        <a:cs typeface="Arial" panose="020B0604020202020204" pitchFamily="34" charset="0"/>
                      </a:endParaRPr>
                    </a:p>
                  </a:txBody>
                  <a:tcPr marL="29413" marR="13174" marT="53004" marB="19302" anchor="b"/>
                </a:tc>
                <a:tc>
                  <a:txBody>
                    <a:bodyPr/>
                    <a:lstStyle/>
                    <a:p>
                      <a:pPr marL="342900" marR="43180" lvl="0" indent="-342900">
                        <a:lnSpc>
                          <a:spcPct val="112000"/>
                        </a:lnSpc>
                        <a:spcAft>
                          <a:spcPts val="800"/>
                        </a:spcAft>
                        <a:buFont typeface="Courier New" panose="02070309020205020404" pitchFamily="49" charset="0"/>
                        <a:buChar char="o"/>
                      </a:pPr>
                      <a:r>
                        <a:rPr lang="fr-FR" sz="700">
                          <a:effectLst/>
                        </a:rPr>
                        <a:t>Rappel à l’ordre (1</a:t>
                      </a:r>
                      <a:r>
                        <a:rPr lang="fr-FR" sz="700" baseline="30000">
                          <a:effectLst/>
                        </a:rPr>
                        <a:t>ère</a:t>
                      </a:r>
                      <a:r>
                        <a:rPr lang="fr-FR" sz="700">
                          <a:effectLst/>
                        </a:rPr>
                        <a:t> fois)</a:t>
                      </a:r>
                      <a:endParaRPr lang="fr-FR" sz="800">
                        <a:effectLst/>
                      </a:endParaRPr>
                    </a:p>
                    <a:p>
                      <a:pPr marL="342900" marR="43180" lvl="0" indent="-342900">
                        <a:lnSpc>
                          <a:spcPct val="112000"/>
                        </a:lnSpc>
                        <a:spcAft>
                          <a:spcPts val="800"/>
                        </a:spcAft>
                        <a:buFont typeface="Courier New" panose="02070309020205020404" pitchFamily="49" charset="0"/>
                        <a:buChar char="o"/>
                      </a:pPr>
                      <a:r>
                        <a:rPr lang="fr-FR" sz="700">
                          <a:effectLst/>
                        </a:rPr>
                        <a:t>Demande d’explication (2</a:t>
                      </a:r>
                      <a:r>
                        <a:rPr lang="fr-FR" sz="700" baseline="30000">
                          <a:effectLst/>
                        </a:rPr>
                        <a:t>ème</a:t>
                      </a:r>
                      <a:r>
                        <a:rPr lang="fr-FR" sz="700">
                          <a:effectLst/>
                        </a:rPr>
                        <a:t> fois)</a:t>
                      </a:r>
                      <a:endParaRPr lang="fr-FR" sz="800">
                        <a:effectLst/>
                      </a:endParaRPr>
                    </a:p>
                    <a:p>
                      <a:pPr marL="342900" marR="43180" lvl="0" indent="-342900">
                        <a:lnSpc>
                          <a:spcPct val="112000"/>
                        </a:lnSpc>
                        <a:spcAft>
                          <a:spcPts val="800"/>
                        </a:spcAft>
                        <a:buFont typeface="Courier New" panose="02070309020205020404" pitchFamily="49" charset="0"/>
                        <a:buChar char="o"/>
                      </a:pPr>
                      <a:r>
                        <a:rPr lang="fr-FR" sz="700">
                          <a:effectLst/>
                        </a:rPr>
                        <a:t>Avertissement</a:t>
                      </a:r>
                      <a:endParaRPr lang="fr-FR" sz="800">
                        <a:effectLst/>
                      </a:endParaRPr>
                    </a:p>
                    <a:p>
                      <a:pPr marL="342900" marR="43180" lvl="0" indent="-342900">
                        <a:lnSpc>
                          <a:spcPct val="112000"/>
                        </a:lnSpc>
                        <a:spcAft>
                          <a:spcPts val="800"/>
                        </a:spcAft>
                        <a:buFont typeface="Courier New" panose="02070309020205020404" pitchFamily="49" charset="0"/>
                        <a:buChar char="o"/>
                      </a:pPr>
                      <a:r>
                        <a:rPr lang="fr-FR" sz="700">
                          <a:effectLst/>
                        </a:rPr>
                        <a:t>Blâme</a:t>
                      </a:r>
                      <a:endParaRPr lang="fr-FR" sz="800">
                        <a:effectLst/>
                      </a:endParaRPr>
                    </a:p>
                    <a:p>
                      <a:pPr marL="342900" marR="43180" lvl="0" indent="-342900">
                        <a:lnSpc>
                          <a:spcPct val="112000"/>
                        </a:lnSpc>
                        <a:spcAft>
                          <a:spcPts val="800"/>
                        </a:spcAft>
                        <a:buFont typeface="Courier New" panose="02070309020205020404" pitchFamily="49" charset="0"/>
                        <a:buChar char="o"/>
                      </a:pPr>
                      <a:r>
                        <a:rPr lang="fr-FR" sz="700">
                          <a:effectLst/>
                        </a:rPr>
                        <a:t>Mise à pied disciplinaire</a:t>
                      </a:r>
                      <a:endParaRPr lang="fr-FR" sz="800">
                        <a:effectLst/>
                        <a:latin typeface="Century Gothic" panose="020B0502020202020204" pitchFamily="34" charset="0"/>
                        <a:ea typeface="Calibri" panose="020F0502020204030204" pitchFamily="34" charset="0"/>
                        <a:cs typeface="Times New Roman" panose="02020603050405020304" pitchFamily="18" charset="0"/>
                      </a:endParaRPr>
                    </a:p>
                  </a:txBody>
                  <a:tcPr marL="29413" marR="13174" marT="53004" marB="19302"/>
                </a:tc>
                <a:extLst>
                  <a:ext uri="{0D108BD9-81ED-4DB2-BD59-A6C34878D82A}">
                    <a16:rowId xmlns:a16="http://schemas.microsoft.com/office/drawing/2014/main" val="2075109875"/>
                  </a:ext>
                </a:extLst>
              </a:tr>
              <a:tr h="736952">
                <a:tc>
                  <a:txBody>
                    <a:bodyPr/>
                    <a:lstStyle/>
                    <a:p>
                      <a:pPr marL="342900" lvl="0" indent="-342900" algn="just" fontAlgn="base">
                        <a:lnSpc>
                          <a:spcPct val="112000"/>
                        </a:lnSpc>
                        <a:spcAft>
                          <a:spcPts val="325"/>
                        </a:spcAft>
                        <a:buClr>
                          <a:srgbClr val="000000"/>
                        </a:buClr>
                        <a:buSzPts val="1100"/>
                        <a:buFont typeface="Arial" panose="020B0604020202020204" pitchFamily="34" charset="0"/>
                        <a:buChar char="●"/>
                      </a:pPr>
                      <a:r>
                        <a:rPr lang="fr-FR" sz="700" u="none" strike="noStrike">
                          <a:effectLst/>
                          <a:uFill>
                            <a:solidFill>
                              <a:srgbClr val="000000"/>
                            </a:solidFill>
                          </a:uFill>
                        </a:rPr>
                        <a:t>Destruction de matériel </a:t>
                      </a:r>
                      <a:endParaRPr lang="fr-FR" sz="800" u="none" strike="noStrike">
                        <a:effectLst/>
                        <a:uFill>
                          <a:solidFill>
                            <a:srgbClr val="000000"/>
                          </a:solidFill>
                        </a:uFill>
                      </a:endParaRPr>
                    </a:p>
                    <a:p>
                      <a:pPr marL="342900" lvl="0" indent="-342900" algn="just" fontAlgn="base">
                        <a:lnSpc>
                          <a:spcPct val="112000"/>
                        </a:lnSpc>
                        <a:spcAft>
                          <a:spcPts val="800"/>
                        </a:spcAft>
                        <a:buClr>
                          <a:srgbClr val="000000"/>
                        </a:buClr>
                        <a:buSzPts val="1100"/>
                        <a:buFont typeface="Arial" panose="020B0604020202020204" pitchFamily="34" charset="0"/>
                        <a:buChar char="●"/>
                      </a:pPr>
                      <a:r>
                        <a:rPr lang="fr-FR" sz="700" u="none" strike="noStrike">
                          <a:effectLst/>
                          <a:uFill>
                            <a:solidFill>
                              <a:srgbClr val="000000"/>
                            </a:solidFill>
                          </a:uFill>
                        </a:rPr>
                        <a:t>Violence </a:t>
                      </a:r>
                      <a:endParaRPr lang="fr-FR" sz="800" u="none" strike="noStrike">
                        <a:effectLst/>
                        <a:uFill>
                          <a:solidFill>
                            <a:srgbClr val="000000"/>
                          </a:solidFill>
                        </a:uFill>
                        <a:latin typeface="Arial" panose="020B0604020202020204" pitchFamily="34" charset="0"/>
                        <a:ea typeface="Arial" panose="020B0604020202020204" pitchFamily="34" charset="0"/>
                        <a:cs typeface="Arial" panose="020B0604020202020204" pitchFamily="34" charset="0"/>
                      </a:endParaRPr>
                    </a:p>
                  </a:txBody>
                  <a:tcPr marL="29413" marR="13174" marT="53004" marB="19302"/>
                </a:tc>
                <a:tc>
                  <a:txBody>
                    <a:bodyPr/>
                    <a:lstStyle/>
                    <a:p>
                      <a:pPr marL="342900" marR="43180" lvl="0" indent="-342900">
                        <a:lnSpc>
                          <a:spcPct val="112000"/>
                        </a:lnSpc>
                        <a:spcAft>
                          <a:spcPts val="800"/>
                        </a:spcAft>
                        <a:buFont typeface="Courier New" panose="02070309020205020404" pitchFamily="49" charset="0"/>
                        <a:buChar char="o"/>
                      </a:pPr>
                      <a:r>
                        <a:rPr lang="fr-FR" sz="700">
                          <a:effectLst/>
                        </a:rPr>
                        <a:t>Demande 	d’explication (1ère fois) </a:t>
                      </a:r>
                      <a:endParaRPr lang="fr-FR" sz="800">
                        <a:effectLst/>
                      </a:endParaRPr>
                    </a:p>
                    <a:p>
                      <a:pPr marL="342900" marR="43180" lvl="0" indent="-342900">
                        <a:lnSpc>
                          <a:spcPct val="112000"/>
                        </a:lnSpc>
                        <a:spcAft>
                          <a:spcPts val="800"/>
                        </a:spcAft>
                        <a:buFont typeface="Courier New" panose="02070309020205020404" pitchFamily="49" charset="0"/>
                        <a:buChar char="o"/>
                      </a:pPr>
                      <a:r>
                        <a:rPr lang="fr-FR" sz="700">
                          <a:effectLst/>
                        </a:rPr>
                        <a:t>Mise à pied disciplinaire (2ème fois) </a:t>
                      </a:r>
                      <a:endParaRPr lang="fr-FR" sz="800">
                        <a:effectLst/>
                        <a:latin typeface="Century Gothic" panose="020B0502020202020204" pitchFamily="34" charset="0"/>
                        <a:ea typeface="Calibri" panose="020F0502020204030204" pitchFamily="34" charset="0"/>
                        <a:cs typeface="Times New Roman" panose="02020603050405020304" pitchFamily="18" charset="0"/>
                      </a:endParaRPr>
                    </a:p>
                  </a:txBody>
                  <a:tcPr marL="29413" marR="13174" marT="53004" marB="19302" anchor="b"/>
                </a:tc>
                <a:extLst>
                  <a:ext uri="{0D108BD9-81ED-4DB2-BD59-A6C34878D82A}">
                    <a16:rowId xmlns:a16="http://schemas.microsoft.com/office/drawing/2014/main" val="3521436818"/>
                  </a:ext>
                </a:extLst>
              </a:tr>
              <a:tr h="584639">
                <a:tc>
                  <a:txBody>
                    <a:bodyPr/>
                    <a:lstStyle/>
                    <a:p>
                      <a:pPr marL="342900" lvl="0" indent="-342900" algn="just" fontAlgn="base">
                        <a:lnSpc>
                          <a:spcPct val="112000"/>
                        </a:lnSpc>
                        <a:spcAft>
                          <a:spcPts val="325"/>
                        </a:spcAft>
                        <a:buClr>
                          <a:srgbClr val="000000"/>
                        </a:buClr>
                        <a:buSzPts val="1100"/>
                        <a:buFont typeface="Arial" panose="020B0604020202020204" pitchFamily="34" charset="0"/>
                        <a:buChar char="●"/>
                      </a:pPr>
                      <a:r>
                        <a:rPr lang="fr-FR" sz="700" u="none" strike="noStrike">
                          <a:effectLst/>
                          <a:uFill>
                            <a:solidFill>
                              <a:srgbClr val="000000"/>
                            </a:solidFill>
                          </a:uFill>
                        </a:rPr>
                        <a:t>Manquement dans le travail </a:t>
                      </a:r>
                      <a:endParaRPr lang="fr-FR" sz="800" u="none" strike="noStrike">
                        <a:effectLst/>
                        <a:uFill>
                          <a:solidFill>
                            <a:srgbClr val="000000"/>
                          </a:solidFill>
                        </a:uFill>
                      </a:endParaRPr>
                    </a:p>
                    <a:p>
                      <a:pPr marL="342900" lvl="0" indent="-342900" algn="just" fontAlgn="base">
                        <a:lnSpc>
                          <a:spcPct val="112000"/>
                        </a:lnSpc>
                        <a:spcAft>
                          <a:spcPts val="325"/>
                        </a:spcAft>
                        <a:buClr>
                          <a:srgbClr val="000000"/>
                        </a:buClr>
                        <a:buSzPts val="1100"/>
                        <a:buFont typeface="Arial" panose="020B0604020202020204" pitchFamily="34" charset="0"/>
                        <a:buChar char="●"/>
                      </a:pPr>
                      <a:r>
                        <a:rPr lang="fr-FR" sz="700" u="none" strike="noStrike">
                          <a:effectLst/>
                          <a:uFill>
                            <a:solidFill>
                              <a:srgbClr val="000000"/>
                            </a:solidFill>
                          </a:uFill>
                        </a:rPr>
                        <a:t>Retard dans la livraison des tâches </a:t>
                      </a:r>
                      <a:endParaRPr lang="fr-FR" sz="800" u="none" strike="noStrike">
                        <a:effectLst/>
                        <a:uFill>
                          <a:solidFill>
                            <a:srgbClr val="000000"/>
                          </a:solidFill>
                        </a:uFill>
                        <a:latin typeface="Arial" panose="020B0604020202020204" pitchFamily="34" charset="0"/>
                        <a:ea typeface="Arial" panose="020B0604020202020204" pitchFamily="34" charset="0"/>
                        <a:cs typeface="Arial" panose="020B0604020202020204" pitchFamily="34" charset="0"/>
                      </a:endParaRPr>
                    </a:p>
                  </a:txBody>
                  <a:tcPr marL="29413" marR="13174" marT="53004" marB="19302"/>
                </a:tc>
                <a:tc>
                  <a:txBody>
                    <a:bodyPr/>
                    <a:lstStyle/>
                    <a:p>
                      <a:pPr marL="342900" lvl="0" indent="-342900" fontAlgn="base">
                        <a:lnSpc>
                          <a:spcPct val="112000"/>
                        </a:lnSpc>
                        <a:spcAft>
                          <a:spcPts val="505"/>
                        </a:spcAft>
                        <a:buClr>
                          <a:srgbClr val="000000"/>
                        </a:buClr>
                        <a:buSzPts val="1400"/>
                        <a:buFont typeface="Courier New" panose="02070309020205020404" pitchFamily="49" charset="0"/>
                        <a:buChar char="o"/>
                      </a:pPr>
                      <a:r>
                        <a:rPr lang="fr-FR" sz="700" u="none" strike="noStrike" dirty="0">
                          <a:effectLst/>
                          <a:uFill>
                            <a:solidFill>
                              <a:srgbClr val="000000"/>
                            </a:solidFill>
                          </a:uFill>
                        </a:rPr>
                        <a:t>Rappel à l’ordre (2 fois) </a:t>
                      </a:r>
                      <a:endParaRPr lang="fr-FR" sz="800" u="none" strike="noStrike" dirty="0">
                        <a:effectLst/>
                        <a:uFill>
                          <a:solidFill>
                            <a:srgbClr val="000000"/>
                          </a:solidFill>
                        </a:uFill>
                      </a:endParaRPr>
                    </a:p>
                    <a:p>
                      <a:pPr marL="342900" lvl="0" indent="-342900" fontAlgn="base">
                        <a:lnSpc>
                          <a:spcPct val="112000"/>
                        </a:lnSpc>
                        <a:spcAft>
                          <a:spcPts val="250"/>
                        </a:spcAft>
                        <a:buClr>
                          <a:srgbClr val="000000"/>
                        </a:buClr>
                        <a:buSzPts val="1400"/>
                        <a:buFont typeface="Courier New" panose="02070309020205020404" pitchFamily="49" charset="0"/>
                        <a:buChar char="o"/>
                      </a:pPr>
                      <a:r>
                        <a:rPr lang="fr-FR" sz="700" u="none" strike="noStrike" dirty="0">
                          <a:effectLst/>
                          <a:uFill>
                            <a:solidFill>
                              <a:srgbClr val="000000"/>
                            </a:solidFill>
                          </a:uFill>
                        </a:rPr>
                        <a:t>Demande d’explication </a:t>
                      </a:r>
                      <a:endParaRPr lang="fr-FR" sz="800" u="none" strike="noStrike" dirty="0">
                        <a:effectLst/>
                        <a:uFill>
                          <a:solidFill>
                            <a:srgbClr val="000000"/>
                          </a:solidFill>
                        </a:uFill>
                      </a:endParaRPr>
                    </a:p>
                    <a:p>
                      <a:pPr marL="342900" lvl="0" indent="-342900" fontAlgn="base">
                        <a:lnSpc>
                          <a:spcPct val="112000"/>
                        </a:lnSpc>
                        <a:spcAft>
                          <a:spcPts val="800"/>
                        </a:spcAft>
                        <a:buClr>
                          <a:srgbClr val="000000"/>
                        </a:buClr>
                        <a:buSzPts val="1400"/>
                        <a:buFont typeface="Courier New" panose="02070309020205020404" pitchFamily="49" charset="0"/>
                        <a:buChar char="o"/>
                      </a:pPr>
                      <a:r>
                        <a:rPr lang="fr-FR" sz="700" u="none" strike="noStrike" dirty="0">
                          <a:effectLst/>
                          <a:uFill>
                            <a:solidFill>
                              <a:srgbClr val="000000"/>
                            </a:solidFill>
                          </a:uFill>
                        </a:rPr>
                        <a:t>Rétrogradation (si incompétence justifiée) </a:t>
                      </a:r>
                      <a:endParaRPr lang="fr-FR" sz="800" u="none" strike="noStrike" dirty="0">
                        <a:effectLst/>
                        <a:uFill>
                          <a:solidFill>
                            <a:srgbClr val="000000"/>
                          </a:solidFill>
                        </a:uFill>
                        <a:latin typeface="Courier New" panose="02070309020205020404" pitchFamily="49" charset="0"/>
                        <a:ea typeface="Courier New" panose="02070309020205020404" pitchFamily="49" charset="0"/>
                        <a:cs typeface="Courier New" panose="02070309020205020404" pitchFamily="49" charset="0"/>
                      </a:endParaRPr>
                    </a:p>
                  </a:txBody>
                  <a:tcPr marL="29413" marR="13174" marT="53004" marB="19302" anchor="b"/>
                </a:tc>
                <a:extLst>
                  <a:ext uri="{0D108BD9-81ED-4DB2-BD59-A6C34878D82A}">
                    <a16:rowId xmlns:a16="http://schemas.microsoft.com/office/drawing/2014/main" val="2670838392"/>
                  </a:ext>
                </a:extLst>
              </a:tr>
              <a:tr h="564221">
                <a:tc>
                  <a:txBody>
                    <a:bodyPr/>
                    <a:lstStyle/>
                    <a:p>
                      <a:pPr marL="342900" marR="311150" lvl="0" indent="-342900" algn="just">
                        <a:lnSpc>
                          <a:spcPct val="112000"/>
                        </a:lnSpc>
                        <a:spcAft>
                          <a:spcPts val="800"/>
                        </a:spcAft>
                        <a:buFont typeface="Symbol" panose="05050102010706020507" pitchFamily="18" charset="2"/>
                        <a:buChar char=""/>
                      </a:pPr>
                      <a:r>
                        <a:rPr lang="fr-FR" sz="700">
                          <a:effectLst/>
                        </a:rPr>
                        <a:t>Refus d’exécution de tâches </a:t>
                      </a:r>
                      <a:endParaRPr lang="fr-FR" sz="800">
                        <a:effectLst/>
                        <a:latin typeface="Century Gothic" panose="020B0502020202020204" pitchFamily="34" charset="0"/>
                        <a:ea typeface="Calibri" panose="020F0502020204030204" pitchFamily="34" charset="0"/>
                        <a:cs typeface="Times New Roman" panose="02020603050405020304" pitchFamily="18" charset="0"/>
                      </a:endParaRPr>
                    </a:p>
                  </a:txBody>
                  <a:tcPr marL="29413" marR="13174" marT="53004" marB="19302"/>
                </a:tc>
                <a:tc>
                  <a:txBody>
                    <a:bodyPr/>
                    <a:lstStyle/>
                    <a:p>
                      <a:pPr marL="342900" lvl="0" indent="-342900" fontAlgn="base">
                        <a:lnSpc>
                          <a:spcPct val="112000"/>
                        </a:lnSpc>
                        <a:spcAft>
                          <a:spcPts val="505"/>
                        </a:spcAft>
                        <a:buClr>
                          <a:srgbClr val="000000"/>
                        </a:buClr>
                        <a:buSzPts val="1400"/>
                        <a:buFont typeface="Courier New" panose="02070309020205020404" pitchFamily="49" charset="0"/>
                        <a:buChar char="o"/>
                      </a:pPr>
                      <a:r>
                        <a:rPr lang="fr-FR" sz="700" u="none" strike="noStrike">
                          <a:effectLst/>
                          <a:uFill>
                            <a:solidFill>
                              <a:srgbClr val="000000"/>
                            </a:solidFill>
                          </a:uFill>
                        </a:rPr>
                        <a:t>Demande d’explication </a:t>
                      </a:r>
                      <a:endParaRPr lang="fr-FR" sz="800" u="none" strike="noStrike">
                        <a:effectLst/>
                        <a:uFill>
                          <a:solidFill>
                            <a:srgbClr val="000000"/>
                          </a:solidFill>
                        </a:uFill>
                      </a:endParaRPr>
                    </a:p>
                    <a:p>
                      <a:pPr marL="342900" lvl="0" indent="-342900" fontAlgn="base">
                        <a:lnSpc>
                          <a:spcPct val="112000"/>
                        </a:lnSpc>
                        <a:spcAft>
                          <a:spcPts val="505"/>
                        </a:spcAft>
                        <a:buClr>
                          <a:srgbClr val="000000"/>
                        </a:buClr>
                        <a:buSzPts val="1400"/>
                        <a:buFont typeface="Courier New" panose="02070309020205020404" pitchFamily="49" charset="0"/>
                        <a:buChar char="o"/>
                      </a:pPr>
                      <a:r>
                        <a:rPr lang="fr-FR" sz="700" u="none" strike="noStrike">
                          <a:effectLst/>
                          <a:uFill>
                            <a:solidFill>
                              <a:srgbClr val="000000"/>
                            </a:solidFill>
                          </a:uFill>
                        </a:rPr>
                        <a:t>Mutation (si problème lié à l’équipe de travail) </a:t>
                      </a:r>
                      <a:endParaRPr lang="fr-FR" sz="800" u="none" strike="noStrike">
                        <a:effectLst/>
                        <a:uFill>
                          <a:solidFill>
                            <a:srgbClr val="000000"/>
                          </a:solidFill>
                        </a:uFill>
                      </a:endParaRPr>
                    </a:p>
                    <a:p>
                      <a:pPr marL="342900" lvl="0" indent="-342900" fontAlgn="base">
                        <a:lnSpc>
                          <a:spcPct val="112000"/>
                        </a:lnSpc>
                        <a:spcAft>
                          <a:spcPts val="505"/>
                        </a:spcAft>
                        <a:buClr>
                          <a:srgbClr val="000000"/>
                        </a:buClr>
                        <a:buSzPts val="1400"/>
                        <a:buFont typeface="Courier New" panose="02070309020205020404" pitchFamily="49" charset="0"/>
                        <a:buChar char="o"/>
                      </a:pPr>
                      <a:r>
                        <a:rPr lang="fr-FR" sz="700" u="none" strike="noStrike">
                          <a:effectLst/>
                          <a:uFill>
                            <a:solidFill>
                              <a:srgbClr val="000000"/>
                            </a:solidFill>
                          </a:uFill>
                        </a:rPr>
                        <a:t>Rupture du contrat </a:t>
                      </a:r>
                      <a:endParaRPr lang="fr-FR" sz="800" u="none" strike="noStrike">
                        <a:effectLst/>
                        <a:uFill>
                          <a:solidFill>
                            <a:srgbClr val="000000"/>
                          </a:solidFill>
                        </a:uFill>
                        <a:latin typeface="Courier New" panose="02070309020205020404" pitchFamily="49" charset="0"/>
                        <a:ea typeface="Courier New" panose="02070309020205020404" pitchFamily="49" charset="0"/>
                        <a:cs typeface="Courier New" panose="02070309020205020404" pitchFamily="49" charset="0"/>
                      </a:endParaRPr>
                    </a:p>
                  </a:txBody>
                  <a:tcPr marL="29413" marR="13174" marT="53004" marB="19302" anchor="b"/>
                </a:tc>
                <a:extLst>
                  <a:ext uri="{0D108BD9-81ED-4DB2-BD59-A6C34878D82A}">
                    <a16:rowId xmlns:a16="http://schemas.microsoft.com/office/drawing/2014/main" val="2627763006"/>
                  </a:ext>
                </a:extLst>
              </a:tr>
              <a:tr h="962457">
                <a:tc>
                  <a:txBody>
                    <a:bodyPr/>
                    <a:lstStyle/>
                    <a:p>
                      <a:pPr marL="342900" lvl="0" indent="-342900" algn="just" fontAlgn="base">
                        <a:lnSpc>
                          <a:spcPct val="112000"/>
                        </a:lnSpc>
                        <a:spcAft>
                          <a:spcPts val="390"/>
                        </a:spcAft>
                        <a:buClr>
                          <a:srgbClr val="000000"/>
                        </a:buClr>
                        <a:buSzPts val="1100"/>
                        <a:buFont typeface="Arial" panose="020B0604020202020204" pitchFamily="34" charset="0"/>
                        <a:buChar char="●"/>
                      </a:pPr>
                      <a:r>
                        <a:rPr lang="fr-FR" sz="700" u="none" strike="noStrike">
                          <a:effectLst/>
                          <a:uFill>
                            <a:solidFill>
                              <a:srgbClr val="000000"/>
                            </a:solidFill>
                          </a:uFill>
                        </a:rPr>
                        <a:t>Harcèlement </a:t>
                      </a:r>
                      <a:endParaRPr lang="fr-FR" sz="800" u="none" strike="noStrike">
                        <a:effectLst/>
                        <a:uFill>
                          <a:solidFill>
                            <a:srgbClr val="000000"/>
                          </a:solidFill>
                        </a:uFill>
                      </a:endParaRPr>
                    </a:p>
                    <a:p>
                      <a:pPr marL="342900" lvl="0" indent="-342900" algn="just" fontAlgn="base">
                        <a:lnSpc>
                          <a:spcPct val="112000"/>
                        </a:lnSpc>
                        <a:spcAft>
                          <a:spcPts val="800"/>
                        </a:spcAft>
                        <a:buClr>
                          <a:srgbClr val="000000"/>
                        </a:buClr>
                        <a:buSzPts val="1100"/>
                        <a:buFont typeface="Arial" panose="020B0604020202020204" pitchFamily="34" charset="0"/>
                        <a:buChar char="●"/>
                      </a:pPr>
                      <a:r>
                        <a:rPr lang="fr-FR" sz="700" u="none" strike="noStrike">
                          <a:effectLst/>
                          <a:uFill>
                            <a:solidFill>
                              <a:srgbClr val="000000"/>
                            </a:solidFill>
                          </a:uFill>
                        </a:rPr>
                        <a:t>Vol </a:t>
                      </a:r>
                      <a:endParaRPr lang="fr-FR" sz="800" u="none" strike="noStrike">
                        <a:effectLst/>
                        <a:uFill>
                          <a:solidFill>
                            <a:srgbClr val="000000"/>
                          </a:solidFill>
                        </a:uFill>
                        <a:latin typeface="Arial" panose="020B0604020202020204" pitchFamily="34" charset="0"/>
                        <a:ea typeface="Arial" panose="020B0604020202020204" pitchFamily="34" charset="0"/>
                        <a:cs typeface="Arial" panose="020B0604020202020204" pitchFamily="34" charset="0"/>
                      </a:endParaRPr>
                    </a:p>
                  </a:txBody>
                  <a:tcPr marL="29413" marR="13174" marT="53004" marB="19302"/>
                </a:tc>
                <a:tc>
                  <a:txBody>
                    <a:bodyPr/>
                    <a:lstStyle/>
                    <a:p>
                      <a:pPr marL="342900" marR="248285" lvl="0" indent="-342900" algn="just" fontAlgn="base">
                        <a:lnSpc>
                          <a:spcPct val="123000"/>
                        </a:lnSpc>
                        <a:spcAft>
                          <a:spcPts val="800"/>
                        </a:spcAft>
                        <a:buClr>
                          <a:srgbClr val="000000"/>
                        </a:buClr>
                        <a:buSzPts val="1400"/>
                        <a:buFont typeface="Courier New" panose="02070309020205020404" pitchFamily="49" charset="0"/>
                        <a:buChar char="o"/>
                      </a:pPr>
                      <a:r>
                        <a:rPr lang="fr-FR" sz="700" u="none" strike="noStrike" dirty="0">
                          <a:effectLst/>
                          <a:uFill>
                            <a:solidFill>
                              <a:srgbClr val="000000"/>
                            </a:solidFill>
                          </a:uFill>
                        </a:rPr>
                        <a:t>Demande d’explication </a:t>
                      </a:r>
                      <a:endParaRPr lang="fr-FR" sz="800" u="none" strike="noStrike" dirty="0">
                        <a:effectLst/>
                        <a:uFill>
                          <a:solidFill>
                            <a:srgbClr val="000000"/>
                          </a:solidFill>
                        </a:uFill>
                      </a:endParaRPr>
                    </a:p>
                    <a:p>
                      <a:pPr marL="342900" marR="248285" lvl="0" indent="-342900" algn="just" fontAlgn="base">
                        <a:lnSpc>
                          <a:spcPct val="123000"/>
                        </a:lnSpc>
                        <a:spcAft>
                          <a:spcPts val="800"/>
                        </a:spcAft>
                        <a:buClr>
                          <a:srgbClr val="000000"/>
                        </a:buClr>
                        <a:buSzPts val="1400"/>
                        <a:buFont typeface="Courier New" panose="02070309020205020404" pitchFamily="49" charset="0"/>
                        <a:buChar char="o"/>
                      </a:pPr>
                      <a:r>
                        <a:rPr lang="fr-FR" sz="700" u="none" strike="noStrike" dirty="0">
                          <a:effectLst/>
                          <a:uFill>
                            <a:solidFill>
                              <a:srgbClr val="000000"/>
                            </a:solidFill>
                          </a:uFill>
                        </a:rPr>
                        <a:t>Mise à pied disciplinaire </a:t>
                      </a:r>
                      <a:endParaRPr lang="fr-FR" sz="800" u="none" strike="noStrike" dirty="0">
                        <a:effectLst/>
                        <a:uFill>
                          <a:solidFill>
                            <a:srgbClr val="000000"/>
                          </a:solidFill>
                        </a:uFill>
                      </a:endParaRPr>
                    </a:p>
                    <a:p>
                      <a:pPr marL="342900" marR="248285" lvl="0" indent="-342900" algn="just" fontAlgn="base">
                        <a:lnSpc>
                          <a:spcPct val="112000"/>
                        </a:lnSpc>
                        <a:spcAft>
                          <a:spcPts val="800"/>
                        </a:spcAft>
                        <a:buClr>
                          <a:srgbClr val="000000"/>
                        </a:buClr>
                        <a:buSzPts val="1400"/>
                        <a:buFont typeface="Courier New" panose="02070309020205020404" pitchFamily="49" charset="0"/>
                        <a:buChar char="o"/>
                      </a:pPr>
                      <a:r>
                        <a:rPr lang="fr-FR" sz="700" u="none" strike="noStrike" dirty="0">
                          <a:effectLst/>
                          <a:uFill>
                            <a:solidFill>
                              <a:srgbClr val="000000"/>
                            </a:solidFill>
                          </a:uFill>
                        </a:rPr>
                        <a:t>Rupture du contrat (en fonction de la gravité) </a:t>
                      </a:r>
                      <a:endParaRPr lang="fr-FR" sz="800" u="none" strike="noStrike" dirty="0">
                        <a:effectLst/>
                        <a:uFill>
                          <a:solidFill>
                            <a:srgbClr val="000000"/>
                          </a:solidFill>
                        </a:uFill>
                        <a:latin typeface="Courier New" panose="02070309020205020404" pitchFamily="49" charset="0"/>
                        <a:ea typeface="Courier New" panose="02070309020205020404" pitchFamily="49" charset="0"/>
                        <a:cs typeface="Courier New" panose="02070309020205020404" pitchFamily="49" charset="0"/>
                      </a:endParaRPr>
                    </a:p>
                  </a:txBody>
                  <a:tcPr marL="29413" marR="13174" marT="53004" marB="19302"/>
                </a:tc>
                <a:extLst>
                  <a:ext uri="{0D108BD9-81ED-4DB2-BD59-A6C34878D82A}">
                    <a16:rowId xmlns:a16="http://schemas.microsoft.com/office/drawing/2014/main" val="4137086049"/>
                  </a:ext>
                </a:extLst>
              </a:tr>
            </a:tbl>
          </a:graphicData>
        </a:graphic>
      </p:graphicFrame>
      <p:sp>
        <p:nvSpPr>
          <p:cNvPr id="4" name="Rectangle 1">
            <a:extLst>
              <a:ext uri="{FF2B5EF4-FFF2-40B4-BE49-F238E27FC236}">
                <a16:creationId xmlns:a16="http://schemas.microsoft.com/office/drawing/2014/main" id="{D4372227-D518-4DB0-AE9F-A34B979FEEB8}"/>
              </a:ext>
            </a:extLst>
          </p:cNvPr>
          <p:cNvSpPr>
            <a:spLocks noChangeArrowheads="1"/>
          </p:cNvSpPr>
          <p:nvPr/>
        </p:nvSpPr>
        <p:spPr bwMode="auto">
          <a:xfrm>
            <a:off x="3739067" y="513377"/>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fr-FR" altLang="fr-FR" sz="1400" b="1" i="0" u="none" strike="noStrike" cap="none" normalizeH="0" baseline="0" dirty="0">
                <a:ln>
                  <a:noFill/>
                </a:ln>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TABLEAU RÉCAPITULATIF DES FAUTES ET SANCTIONS POSSIBLES </a:t>
            </a:r>
            <a:endParaRPr kumimoji="0" lang="fr-FR" altLang="fr-FR"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5517609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63441575-47D0-4044-813C-F788A57ABF26}"/>
              </a:ext>
            </a:extLst>
          </p:cNvPr>
          <p:cNvSpPr txBox="1"/>
          <p:nvPr/>
        </p:nvSpPr>
        <p:spPr>
          <a:xfrm>
            <a:off x="0" y="872455"/>
            <a:ext cx="12192000" cy="368178"/>
          </a:xfrm>
          <a:prstGeom prst="rect">
            <a:avLst/>
          </a:prstGeom>
          <a:noFill/>
        </p:spPr>
        <p:txBody>
          <a:bodyPr wrap="square">
            <a:spAutoFit/>
          </a:bodyPr>
          <a:lstStyle/>
          <a:p>
            <a:pPr marL="8890" algn="just">
              <a:lnSpc>
                <a:spcPct val="107000"/>
              </a:lnSpc>
              <a:spcAft>
                <a:spcPts val="800"/>
              </a:spcAft>
            </a:pPr>
            <a:r>
              <a:rPr lang="fr-FR"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2000" dirty="0">
              <a:effectLst/>
              <a:latin typeface="Century Gothic" panose="020B0502020202020204" pitchFamily="34" charset="0"/>
              <a:ea typeface="Calibri" panose="020F0502020204030204" pitchFamily="34" charset="0"/>
              <a:cs typeface="Times New Roman" panose="02020603050405020304" pitchFamily="18" charset="0"/>
            </a:endParaRPr>
          </a:p>
        </p:txBody>
      </p:sp>
      <p:sp>
        <p:nvSpPr>
          <p:cNvPr id="4" name="ZoneTexte 3">
            <a:extLst>
              <a:ext uri="{FF2B5EF4-FFF2-40B4-BE49-F238E27FC236}">
                <a16:creationId xmlns:a16="http://schemas.microsoft.com/office/drawing/2014/main" id="{DA2D499A-6ED2-49BF-86C7-F9274F40F08D}"/>
              </a:ext>
            </a:extLst>
          </p:cNvPr>
          <p:cNvSpPr txBox="1"/>
          <p:nvPr/>
        </p:nvSpPr>
        <p:spPr>
          <a:xfrm>
            <a:off x="72355" y="738231"/>
            <a:ext cx="12047290" cy="6217471"/>
          </a:xfrm>
          <a:prstGeom prst="rect">
            <a:avLst/>
          </a:prstGeom>
          <a:noFill/>
        </p:spPr>
        <p:txBody>
          <a:bodyPr wrap="square">
            <a:spAutoFit/>
          </a:bodyPr>
          <a:lstStyle/>
          <a:p>
            <a:pPr marL="5715" indent="-6350" algn="just">
              <a:lnSpc>
                <a:spcPct val="111000"/>
              </a:lnSpc>
              <a:spcAft>
                <a:spcPts val="20"/>
              </a:spcAft>
            </a:pPr>
            <a:r>
              <a:rPr lang="fr-FR" sz="1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CHAPITRE 6 :  DROITS DE LA DEFENSE DES SALARIES </a:t>
            </a: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indent="-6350" algn="just">
              <a:lnSpc>
                <a:spcPct val="111000"/>
              </a:lnSpc>
              <a:spcAft>
                <a:spcPts val="20"/>
              </a:spcAft>
            </a:pPr>
            <a:r>
              <a:rPr lang="fr-FR" sz="1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5"/>
              </a:spcAft>
            </a:pPr>
            <a:r>
              <a:rPr lang="fr-FR" sz="1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Article 19 :</a:t>
            </a: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Procédure disciplinaire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Aucune faute ne peut être invoquée au-delà d’un délai de 2 mois à compter du jour où l’entreprise en a eu connaissance, à moins que des poursuites pénales n’aient été exercées dans ce même délai.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Aucune sanction antérieure de plus de 3 trois ans à l’engagement des poursuites disciplinaires ne peut être invoquée à l’appui d’une nouvelle sanction.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Toute sanction disciplinaire notifiée doit comporter l’énonciation des griefs qui la motive.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48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Toute sanction disciplinaire est précédée d’une convocation du personnel.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 personnel peut se faire assister d’un autre personnel de l’entreprise lors de l’entretien.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La sanction ne peut intervenir moins d’un jour franc, ni plus d’un mois après le jour fixé pour l’entretien.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420"/>
              </a:spcAft>
            </a:pPr>
            <a:r>
              <a:rPr lang="fr-FR" sz="1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Article </a:t>
            </a:r>
            <a:r>
              <a:rPr lang="fr-FR" sz="1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20</a:t>
            </a: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Vols dans l’entreprise</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420"/>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En cas de disparition renouvelée et rapprochée de matériels, marchandises ou objets appartenant à l’entreprise, celle-ci se réserve la possibilité de demander au personnel de se soumettre à toute mesure de vérification des objets transportés à l’exclusion de toute fouille corporelle.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 personnel concerné peut demander l’assistance d’un autre membre du personnel et pourrait en tout état de cause refuser une telle vérification.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algn="just">
              <a:lnSpc>
                <a:spcPct val="107000"/>
              </a:lnSpc>
              <a:spcAft>
                <a:spcPts val="37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indent="-6350" algn="just">
              <a:lnSpc>
                <a:spcPct val="111000"/>
              </a:lnSpc>
              <a:spcAft>
                <a:spcPts val="280"/>
              </a:spcAft>
            </a:pPr>
            <a:r>
              <a:rPr lang="fr-FR" sz="1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CAPITRE 7 : RESPECT DE LA DIGNITÉ DU PERSONNEL   </a:t>
            </a: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indent="-6350" algn="just">
              <a:lnSpc>
                <a:spcPct val="111000"/>
              </a:lnSpc>
              <a:spcAft>
                <a:spcPts val="280"/>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indent="-6350" algn="just">
              <a:lnSpc>
                <a:spcPct val="111000"/>
              </a:lnSpc>
              <a:spcAft>
                <a:spcPts val="235"/>
              </a:spcAft>
            </a:pPr>
            <a:r>
              <a:rPr lang="fr-FR" sz="1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Article 21 : HARCÈLEMENT SEXUEL</a:t>
            </a: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540"/>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Aucun personnel ne peut faire l’objet d’une sanction pour avoir subi ou refusé les agissements de harcèlement d’une personne qui, abusant de l’autorité que lui confèrent ses fonctions, a donné des ordres, proféré des menaces, et imposé des contraintes ou exercer des pressions de toutes natures sur ce personnel, dans le but d’obtenir des faveurs de nature sexuelle à son profit ou au profit d’un tiers.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En revanche, est passible d’une sanction disciplinaire, toutes personnes qui, dans l’exercice de ses fonctions, auraient procédé à de tels agissements.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947290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63441575-47D0-4044-813C-F788A57ABF26}"/>
              </a:ext>
            </a:extLst>
          </p:cNvPr>
          <p:cNvSpPr txBox="1"/>
          <p:nvPr/>
        </p:nvSpPr>
        <p:spPr>
          <a:xfrm>
            <a:off x="0" y="872455"/>
            <a:ext cx="12192000" cy="368178"/>
          </a:xfrm>
          <a:prstGeom prst="rect">
            <a:avLst/>
          </a:prstGeom>
          <a:noFill/>
        </p:spPr>
        <p:txBody>
          <a:bodyPr wrap="square">
            <a:spAutoFit/>
          </a:bodyPr>
          <a:lstStyle/>
          <a:p>
            <a:pPr marL="8890" algn="just">
              <a:lnSpc>
                <a:spcPct val="107000"/>
              </a:lnSpc>
              <a:spcAft>
                <a:spcPts val="800"/>
              </a:spcAft>
            </a:pPr>
            <a:r>
              <a:rPr lang="fr-FR"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2000" dirty="0">
              <a:effectLst/>
              <a:latin typeface="Century Gothic" panose="020B0502020202020204" pitchFamily="34" charset="0"/>
              <a:ea typeface="Calibri" panose="020F0502020204030204" pitchFamily="34" charset="0"/>
              <a:cs typeface="Times New Roman" panose="02020603050405020304" pitchFamily="18" charset="0"/>
            </a:endParaRPr>
          </a:p>
        </p:txBody>
      </p:sp>
      <p:sp>
        <p:nvSpPr>
          <p:cNvPr id="4" name="ZoneTexte 3">
            <a:extLst>
              <a:ext uri="{FF2B5EF4-FFF2-40B4-BE49-F238E27FC236}">
                <a16:creationId xmlns:a16="http://schemas.microsoft.com/office/drawing/2014/main" id="{C3F0371F-B2E3-46AD-86A6-3D3B11410970}"/>
              </a:ext>
            </a:extLst>
          </p:cNvPr>
          <p:cNvSpPr txBox="1"/>
          <p:nvPr/>
        </p:nvSpPr>
        <p:spPr>
          <a:xfrm>
            <a:off x="0" y="746620"/>
            <a:ext cx="11954312" cy="7359002"/>
          </a:xfrm>
          <a:prstGeom prst="rect">
            <a:avLst/>
          </a:prstGeom>
          <a:noFill/>
        </p:spPr>
        <p:txBody>
          <a:bodyPr wrap="square">
            <a:spAutoFit/>
          </a:bodyPr>
          <a:lstStyle/>
          <a:p>
            <a:pPr marL="5715" indent="-6350" algn="just">
              <a:lnSpc>
                <a:spcPct val="111000"/>
              </a:lnSpc>
              <a:spcAft>
                <a:spcPts val="265"/>
              </a:spcAft>
            </a:pPr>
            <a:r>
              <a:rPr lang="fr-FR" sz="1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Article 22 : HARCÈLEMENT MORAL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49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Aucun personnel ne doit subir des agissements répétés de harcèlement moral qui ont pour objet ou pour effet une dégradation des conditions de travail susceptibles de porter atteinte à ses droits et à sa dignité, d’altérer sa santé physique ou de compromettre son avenir professionnel.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48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Aucun personnel ne peut être sanctionné, licencié ou faire l’objet d’une mesure discriminatoire pour avoir subi ou refusé de subir les agissements définis ci-dessus ou pour avoir témoigné de tels agissements ou les avoir relatés.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marR="39370" indent="-6350" algn="just">
              <a:lnSpc>
                <a:spcPct val="112000"/>
              </a:lnSpc>
              <a:spcAft>
                <a:spcPts val="26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En revanche, est passible d’une sanction disciplinaire tout personnel qui aura procédé à de tels agissements.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algn="just">
              <a:lnSpc>
                <a:spcPct val="107000"/>
              </a:lnSpc>
              <a:spcAft>
                <a:spcPts val="34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indent="-6350" algn="just">
              <a:lnSpc>
                <a:spcPct val="111000"/>
              </a:lnSpc>
              <a:spcAft>
                <a:spcPts val="1515"/>
              </a:spcAft>
            </a:pPr>
            <a:r>
              <a:rPr lang="fr-FR" sz="1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CHAPITRE 8 : DISPOSITION DIVERSES</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indent="-6350" algn="just">
              <a:lnSpc>
                <a:spcPct val="111000"/>
              </a:lnSpc>
              <a:spcAft>
                <a:spcPts val="1515"/>
              </a:spcAft>
            </a:pPr>
            <a:r>
              <a:rPr lang="fr-FR" sz="1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Article 23 : Modification du règlement intérieur</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indent="-6350" algn="just">
              <a:lnSpc>
                <a:spcPct val="111000"/>
              </a:lnSpc>
              <a:spcAft>
                <a:spcPts val="151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 présent Règlement Intérieur est susceptible d’être révisé si nécessaire</a:t>
            </a:r>
            <a:r>
              <a:rPr lang="fr-FR" sz="1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marL="5715" indent="-6350" algn="just">
              <a:lnSpc>
                <a:spcPct val="111000"/>
              </a:lnSpc>
              <a:spcAft>
                <a:spcPts val="1515"/>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1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Article 24 : Prise d’effet du règlement intérieur</a:t>
            </a: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1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algn="just">
              <a:lnSpc>
                <a:spcPct val="107000"/>
              </a:lnSpc>
              <a:spcAft>
                <a:spcPts val="400"/>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 présent Règlement Intérieur fait l’objet d’une communication formelle aux travailleurs de la société et transmis à l’Inspection du Travail pour visa.</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algn="just">
              <a:lnSpc>
                <a:spcPct val="107000"/>
              </a:lnSpc>
              <a:spcAft>
                <a:spcPts val="400"/>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En outre, après réception du visa, une copie du document est mise à la disposition de chaque travailleur en support papier ou électronique. Il est également diffusé et affiché sur l’ensemble des sites de la Société. Conformément aux textes en vigueur, le présent Règlement Intérieur, après le visa est déposé en deux exemplaires au Greffe du Tribunal de Première Instance de Cotonou.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algn="just">
              <a:lnSpc>
                <a:spcPct val="107000"/>
              </a:lnSpc>
              <a:spcAft>
                <a:spcPts val="400"/>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 présent règlement intérieur entre en vigueur, à compter de sa date de signature</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algn="ctr">
              <a:lnSpc>
                <a:spcPct val="107000"/>
              </a:lnSpc>
              <a:spcAft>
                <a:spcPts val="400"/>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algn="ctr">
              <a:lnSpc>
                <a:spcPct val="107000"/>
              </a:lnSpc>
              <a:spcAft>
                <a:spcPts val="400"/>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Fait à Cotonou, </a:t>
            </a:r>
            <a:r>
              <a:rPr lang="fr-FR" sz="14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 ………..2024</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algn="ctr">
              <a:lnSpc>
                <a:spcPct val="107000"/>
              </a:lnSpc>
              <a:spcAft>
                <a:spcPts val="400"/>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algn="ctr">
              <a:lnSpc>
                <a:spcPct val="107000"/>
              </a:lnSpc>
              <a:spcAft>
                <a:spcPts val="400"/>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 Gérant</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algn="just">
              <a:lnSpc>
                <a:spcPct val="107000"/>
              </a:lnSpc>
              <a:spcAft>
                <a:spcPts val="400"/>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algn="just">
              <a:lnSpc>
                <a:spcPct val="107000"/>
              </a:lnSpc>
              <a:spcAft>
                <a:spcPts val="400"/>
              </a:spcAft>
            </a:pPr>
            <a:r>
              <a:rPr lang="fr-F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1400" dirty="0">
              <a:effectLst/>
              <a:latin typeface="Century Gothic" panose="020B0502020202020204" pitchFamily="34" charset="0"/>
              <a:ea typeface="Calibri" panose="020F0502020204030204" pitchFamily="34" charset="0"/>
              <a:cs typeface="Times New Roman" panose="02020603050405020304" pitchFamily="18" charset="0"/>
            </a:endParaRPr>
          </a:p>
          <a:p>
            <a:pPr algn="just">
              <a:lnSpc>
                <a:spcPct val="107000"/>
              </a:lnSpc>
              <a:spcAft>
                <a:spcPts val="400"/>
              </a:spcAft>
            </a:pPr>
            <a:r>
              <a:rPr lang="fr-FR"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2000" dirty="0">
              <a:effectLst/>
              <a:latin typeface="Century Gothic" panose="020B0502020202020204" pitchFamily="34" charset="0"/>
              <a:ea typeface="Calibri" panose="020F0502020204030204" pitchFamily="34" charset="0"/>
              <a:cs typeface="Times New Roman" panose="02020603050405020304" pitchFamily="18" charset="0"/>
            </a:endParaRPr>
          </a:p>
          <a:p>
            <a:pPr algn="just">
              <a:lnSpc>
                <a:spcPct val="107000"/>
              </a:lnSpc>
              <a:spcAft>
                <a:spcPts val="400"/>
              </a:spcAft>
            </a:pPr>
            <a:r>
              <a:rPr lang="fr-FR"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2000" dirty="0">
              <a:effectLst/>
              <a:latin typeface="Century Gothic" panose="020B050202020202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23901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0A98D27-D19B-456C-AE8F-9A196DAE9B04}"/>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Image 4">
            <a:extLst>
              <a:ext uri="{FF2B5EF4-FFF2-40B4-BE49-F238E27FC236}">
                <a16:creationId xmlns:a16="http://schemas.microsoft.com/office/drawing/2014/main" id="{1B2C2DD8-78FD-4F1F-BA0F-77ED32FAA8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ZoneTexte 2">
            <a:extLst>
              <a:ext uri="{FF2B5EF4-FFF2-40B4-BE49-F238E27FC236}">
                <a16:creationId xmlns:a16="http://schemas.microsoft.com/office/drawing/2014/main" id="{89A13FCA-471D-40F6-B11E-CBB52997A3EB}"/>
              </a:ext>
            </a:extLst>
          </p:cNvPr>
          <p:cNvSpPr txBox="1"/>
          <p:nvPr/>
        </p:nvSpPr>
        <p:spPr>
          <a:xfrm>
            <a:off x="2743200" y="3105835"/>
            <a:ext cx="4847619" cy="1200329"/>
          </a:xfrm>
          <a:prstGeom prst="rect">
            <a:avLst/>
          </a:prstGeom>
          <a:noFill/>
          <a:ln>
            <a:noFill/>
          </a:ln>
        </p:spPr>
        <p:txBody>
          <a:bodyPr wrap="square" rtlCol="0">
            <a:spAutoFit/>
          </a:bodyPr>
          <a:lstStyle/>
          <a:p>
            <a:pPr algn="ctr"/>
            <a:r>
              <a:rPr lang="fr-FR" sz="3600" b="1" dirty="0">
                <a:solidFill>
                  <a:srgbClr val="0072CE"/>
                </a:solidFill>
                <a:latin typeface="Poppins Medium" panose="00000600000000000000" pitchFamily="2" charset="0"/>
                <a:cs typeface="Poppins Medium" panose="00000600000000000000" pitchFamily="2" charset="0"/>
              </a:rPr>
              <a:t>MERCI POUR VOTRE ATTENTION </a:t>
            </a:r>
          </a:p>
        </p:txBody>
      </p:sp>
    </p:spTree>
    <p:extLst>
      <p:ext uri="{BB962C8B-B14F-4D97-AF65-F5344CB8AC3E}">
        <p14:creationId xmlns:p14="http://schemas.microsoft.com/office/powerpoint/2010/main" val="2557869301"/>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NBU TYPO">
      <a:majorFont>
        <a:latin typeface="Poppins Medium"/>
        <a:ea typeface=""/>
        <a:cs typeface=""/>
      </a:majorFont>
      <a:minorFont>
        <a:latin typeface="Poppi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onception personnalisé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758</TotalTime>
  <Words>4380</Words>
  <Application>Microsoft Office PowerPoint</Application>
  <PresentationFormat>Grand écran</PresentationFormat>
  <Paragraphs>297</Paragraphs>
  <Slides>19</Slides>
  <Notes>0</Notes>
  <HiddenSlides>0</HiddenSlides>
  <MMClips>0</MMClips>
  <ScaleCrop>false</ScaleCrop>
  <HeadingPairs>
    <vt:vector size="6" baseType="variant">
      <vt:variant>
        <vt:lpstr>Polices utilisées</vt:lpstr>
      </vt:variant>
      <vt:variant>
        <vt:i4>12</vt:i4>
      </vt:variant>
      <vt:variant>
        <vt:lpstr>Thème</vt:lpstr>
      </vt:variant>
      <vt:variant>
        <vt:i4>2</vt:i4>
      </vt:variant>
      <vt:variant>
        <vt:lpstr>Titres des diapositives</vt:lpstr>
      </vt:variant>
      <vt:variant>
        <vt:i4>19</vt:i4>
      </vt:variant>
    </vt:vector>
  </HeadingPairs>
  <TitlesOfParts>
    <vt:vector size="33" baseType="lpstr">
      <vt:lpstr>Arial</vt:lpstr>
      <vt:lpstr>Calibri</vt:lpstr>
      <vt:lpstr>Calibri Light</vt:lpstr>
      <vt:lpstr>Century Gothic</vt:lpstr>
      <vt:lpstr>Courier New</vt:lpstr>
      <vt:lpstr>Poppins</vt:lpstr>
      <vt:lpstr>Poppins </vt:lpstr>
      <vt:lpstr>Poppins Medium</vt:lpstr>
      <vt:lpstr>Symbol</vt:lpstr>
      <vt:lpstr>Times New Roman</vt:lpstr>
      <vt:lpstr>Verdana</vt:lpstr>
      <vt:lpstr>Wingdings</vt:lpstr>
      <vt:lpstr>Thème Office</vt:lpstr>
      <vt:lpstr>Conception personnalisée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akoumigornbu@gmail.com</dc:creator>
  <cp:lastModifiedBy>Lenovo</cp:lastModifiedBy>
  <cp:revision>52</cp:revision>
  <dcterms:created xsi:type="dcterms:W3CDTF">2024-03-27T15:43:45Z</dcterms:created>
  <dcterms:modified xsi:type="dcterms:W3CDTF">2024-05-22T13:17:46Z</dcterms:modified>
</cp:coreProperties>
</file>