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Bradley Hand ITC" panose="03070402050302030203" pitchFamily="66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entury Gothic" panose="020B0502020202020204" pitchFamily="34" charset="0"/>
      <p:regular r:id="rId25"/>
      <p:bold r:id="rId26"/>
      <p:italic r:id="rId27"/>
      <p:boldItalic r:id="rId28"/>
    </p:embeddedFont>
    <p:embeddedFont>
      <p:font typeface="Fira Sans Extra Condensed Medium" panose="020B0604020202020204" charset="0"/>
      <p:regular r:id="rId29"/>
      <p:bold r:id="rId30"/>
      <p:italic r:id="rId31"/>
      <p:boldItalic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2022-2023</a:t>
            </a:r>
            <a:endParaRPr/>
          </a:p>
        </p:txBody>
      </p:sp>
      <p:grpSp>
        <p:nvGrpSpPr>
          <p:cNvPr id="90" name="Google Shape;90;p13"/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91" name="Google Shape;91;p13"/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2" name="Google Shape;92;p1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394572" y="1560755"/>
            <a:ext cx="66974" cy="10317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1022818" y="2644170"/>
            <a:ext cx="10558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ROUTE </a:t>
            </a:r>
            <a:r>
              <a:rPr lang="fr-FR" sz="4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POUR</a:t>
            </a:r>
            <a:r>
              <a:rPr lang="fr-FR" sz="4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LA CROISSANCE </a:t>
            </a:r>
            <a:endParaRPr sz="4800"/>
          </a:p>
        </p:txBody>
      </p:sp>
      <p:sp>
        <p:nvSpPr>
          <p:cNvPr id="103" name="Google Shape;103;p14"/>
          <p:cNvSpPr txBox="1"/>
          <p:nvPr/>
        </p:nvSpPr>
        <p:spPr>
          <a:xfrm>
            <a:off x="10587039" y="6346179"/>
            <a:ext cx="149667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0" i="0" u="none" strike="noStrike" cap="none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DEPARTEMENT DE PRODUCTION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1255913" y="2848336"/>
            <a:ext cx="93477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PRÉSENTATION</a:t>
            </a:r>
            <a:r>
              <a:rPr lang="fr-FR" sz="4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DES MEMBRES DE </a:t>
            </a:r>
            <a:r>
              <a:rPr lang="fr-FR" sz="4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L'ÉQUIPE</a:t>
            </a:r>
            <a:endParaRPr sz="4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6"/>
          <p:cNvGrpSpPr/>
          <p:nvPr/>
        </p:nvGrpSpPr>
        <p:grpSpPr>
          <a:xfrm>
            <a:off x="7621760" y="820562"/>
            <a:ext cx="1780742" cy="2216918"/>
            <a:chOff x="7794094" y="889868"/>
            <a:chExt cx="1780742" cy="2216918"/>
          </a:xfrm>
        </p:grpSpPr>
        <p:sp>
          <p:nvSpPr>
            <p:cNvPr id="126" name="Google Shape;126;p16"/>
            <p:cNvSpPr txBox="1"/>
            <p:nvPr/>
          </p:nvSpPr>
          <p:spPr>
            <a:xfrm>
              <a:off x="7794094" y="2737454"/>
              <a:ext cx="17807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Tech Lead</a:t>
              </a:r>
              <a:endParaRPr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7860353" y="889868"/>
              <a:ext cx="1595366" cy="157577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60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Roméo MEHINTO</a:t>
              </a:r>
              <a:endParaRPr sz="160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28" name="Google Shape;128;p16"/>
          <p:cNvGrpSpPr/>
          <p:nvPr/>
        </p:nvGrpSpPr>
        <p:grpSpPr>
          <a:xfrm>
            <a:off x="2916318" y="774833"/>
            <a:ext cx="1889990" cy="2264565"/>
            <a:chOff x="1873257" y="889868"/>
            <a:chExt cx="2109600" cy="2559130"/>
          </a:xfrm>
        </p:grpSpPr>
        <p:sp>
          <p:nvSpPr>
            <p:cNvPr id="129" name="Google Shape;129;p16"/>
            <p:cNvSpPr txBox="1"/>
            <p:nvPr/>
          </p:nvSpPr>
          <p:spPr>
            <a:xfrm>
              <a:off x="1873257" y="2718498"/>
              <a:ext cx="2109600" cy="73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i="0" u="none" strike="noStrike" cap="non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Manager de l’équipe</a:t>
              </a:r>
              <a:endParaRPr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2037628" y="889868"/>
              <a:ext cx="1780742" cy="178074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60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Belfrid KAKANAKOU</a:t>
              </a:r>
              <a:endParaRPr sz="160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1" name="Google Shape;131;p16"/>
          <p:cNvGrpSpPr/>
          <p:nvPr/>
        </p:nvGrpSpPr>
        <p:grpSpPr>
          <a:xfrm>
            <a:off x="636620" y="3667394"/>
            <a:ext cx="1889991" cy="2202985"/>
            <a:chOff x="1873257" y="889868"/>
            <a:chExt cx="2109600" cy="2489530"/>
          </a:xfrm>
        </p:grpSpPr>
        <p:sp>
          <p:nvSpPr>
            <p:cNvPr id="132" name="Google Shape;132;p16"/>
            <p:cNvSpPr txBox="1"/>
            <p:nvPr/>
          </p:nvSpPr>
          <p:spPr>
            <a:xfrm>
              <a:off x="1873257" y="2718498"/>
              <a:ext cx="2109600" cy="66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Développeur web et mobile </a:t>
              </a:r>
              <a:endParaRPr sz="16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2037628" y="889868"/>
              <a:ext cx="1780742" cy="178074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60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Agnès ALLISOUTIN</a:t>
              </a:r>
              <a:endParaRPr sz="160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4" name="Google Shape;134;p16"/>
          <p:cNvGrpSpPr/>
          <p:nvPr/>
        </p:nvGrpSpPr>
        <p:grpSpPr>
          <a:xfrm>
            <a:off x="4333108" y="3697808"/>
            <a:ext cx="1889991" cy="2449341"/>
            <a:chOff x="1873257" y="889868"/>
            <a:chExt cx="2109600" cy="2767930"/>
          </a:xfrm>
        </p:grpSpPr>
        <p:sp>
          <p:nvSpPr>
            <p:cNvPr id="135" name="Google Shape;135;p16"/>
            <p:cNvSpPr txBox="1"/>
            <p:nvPr/>
          </p:nvSpPr>
          <p:spPr>
            <a:xfrm>
              <a:off x="1873257" y="2718498"/>
              <a:ext cx="2109600" cy="9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Développeur web 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2037628" y="889868"/>
              <a:ext cx="1780742" cy="178074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Loria-Sandrelle BRUN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37" name="Google Shape;137;p16"/>
          <p:cNvGrpSpPr/>
          <p:nvPr/>
        </p:nvGrpSpPr>
        <p:grpSpPr>
          <a:xfrm>
            <a:off x="6220190" y="3633104"/>
            <a:ext cx="1889991" cy="2449341"/>
            <a:chOff x="1873257" y="889868"/>
            <a:chExt cx="2109600" cy="2767930"/>
          </a:xfrm>
        </p:grpSpPr>
        <p:sp>
          <p:nvSpPr>
            <p:cNvPr id="138" name="Google Shape;138;p16"/>
            <p:cNvSpPr txBox="1"/>
            <p:nvPr/>
          </p:nvSpPr>
          <p:spPr>
            <a:xfrm>
              <a:off x="1873257" y="2718498"/>
              <a:ext cx="2109600" cy="9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Développeur web et mobile 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2037628" y="889868"/>
              <a:ext cx="1780742" cy="178074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Ezechiel BAMBELOU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0" name="Google Shape;140;p16"/>
          <p:cNvGrpSpPr/>
          <p:nvPr/>
        </p:nvGrpSpPr>
        <p:grpSpPr>
          <a:xfrm>
            <a:off x="8205587" y="3697808"/>
            <a:ext cx="1889991" cy="2202985"/>
            <a:chOff x="1873257" y="889868"/>
            <a:chExt cx="2109600" cy="2489530"/>
          </a:xfrm>
        </p:grpSpPr>
        <p:sp>
          <p:nvSpPr>
            <p:cNvPr id="141" name="Google Shape;141;p16"/>
            <p:cNvSpPr txBox="1"/>
            <p:nvPr/>
          </p:nvSpPr>
          <p:spPr>
            <a:xfrm>
              <a:off x="1873257" y="2718498"/>
              <a:ext cx="2109600" cy="66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Développeur web </a:t>
              </a:r>
              <a:endParaRPr sz="16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2037628" y="889868"/>
              <a:ext cx="1780742" cy="178074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600">
                  <a:latin typeface="Century Gothic"/>
                  <a:ea typeface="Century Gothic"/>
                  <a:cs typeface="Century Gothic"/>
                  <a:sym typeface="Century Gothic"/>
                </a:rPr>
                <a:t> Charles</a:t>
              </a:r>
              <a:r>
                <a:rPr lang="fr-FR" sz="160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fr-FR" sz="1600">
                  <a:latin typeface="Century Gothic"/>
                  <a:ea typeface="Century Gothic"/>
                  <a:cs typeface="Century Gothic"/>
                  <a:sym typeface="Century Gothic"/>
                </a:rPr>
                <a:t>GBOYOU</a:t>
              </a:r>
              <a:endParaRPr sz="160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3" name="Google Shape;143;p16"/>
          <p:cNvGrpSpPr/>
          <p:nvPr/>
        </p:nvGrpSpPr>
        <p:grpSpPr>
          <a:xfrm>
            <a:off x="10063938" y="3692761"/>
            <a:ext cx="1889991" cy="2449341"/>
            <a:chOff x="1873257" y="889868"/>
            <a:chExt cx="2109600" cy="2767930"/>
          </a:xfrm>
        </p:grpSpPr>
        <p:sp>
          <p:nvSpPr>
            <p:cNvPr id="144" name="Google Shape;144;p16"/>
            <p:cNvSpPr txBox="1"/>
            <p:nvPr/>
          </p:nvSpPr>
          <p:spPr>
            <a:xfrm>
              <a:off x="1873257" y="2718498"/>
              <a:ext cx="2109600" cy="9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Développeur mobile 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2037628" y="889868"/>
              <a:ext cx="1780742" cy="178074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60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Armélio </a:t>
              </a:r>
              <a:endParaRPr sz="160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600">
                  <a:latin typeface="Century Gothic"/>
                  <a:ea typeface="Century Gothic"/>
                  <a:cs typeface="Century Gothic"/>
                  <a:sym typeface="Century Gothic"/>
                </a:rPr>
                <a:t>De CAMPOS</a:t>
              </a:r>
              <a:endParaRPr sz="16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6" name="Google Shape;146;p16"/>
          <p:cNvGrpSpPr/>
          <p:nvPr/>
        </p:nvGrpSpPr>
        <p:grpSpPr>
          <a:xfrm>
            <a:off x="2511827" y="3697808"/>
            <a:ext cx="1889991" cy="2449341"/>
            <a:chOff x="1873257" y="889868"/>
            <a:chExt cx="2109600" cy="2767930"/>
          </a:xfrm>
        </p:grpSpPr>
        <p:sp>
          <p:nvSpPr>
            <p:cNvPr id="147" name="Google Shape;147;p16"/>
            <p:cNvSpPr txBox="1"/>
            <p:nvPr/>
          </p:nvSpPr>
          <p:spPr>
            <a:xfrm>
              <a:off x="1873257" y="2718498"/>
              <a:ext cx="2109600" cy="9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Développeur web 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2037628" y="889868"/>
              <a:ext cx="1780742" cy="1780742"/>
            </a:xfrm>
            <a:custGeom>
              <a:avLst/>
              <a:gdLst/>
              <a:ahLst/>
              <a:cxnLst/>
              <a:rect l="l" t="t" r="r" b="b"/>
              <a:pathLst>
                <a:path w="15637" h="15637" extrusionOk="0">
                  <a:moveTo>
                    <a:pt x="13348" y="2289"/>
                  </a:moveTo>
                  <a:cubicBezTo>
                    <a:pt x="11932" y="876"/>
                    <a:pt x="9978" y="0"/>
                    <a:pt x="7821" y="0"/>
                  </a:cubicBezTo>
                  <a:cubicBezTo>
                    <a:pt x="5660" y="0"/>
                    <a:pt x="3706" y="876"/>
                    <a:pt x="2293" y="2289"/>
                  </a:cubicBezTo>
                  <a:cubicBezTo>
                    <a:pt x="876" y="3706"/>
                    <a:pt x="1" y="5660"/>
                    <a:pt x="1" y="7817"/>
                  </a:cubicBezTo>
                  <a:cubicBezTo>
                    <a:pt x="1" y="9977"/>
                    <a:pt x="876" y="11931"/>
                    <a:pt x="2293" y="13344"/>
                  </a:cubicBezTo>
                  <a:cubicBezTo>
                    <a:pt x="3706" y="14761"/>
                    <a:pt x="5660" y="15637"/>
                    <a:pt x="7821" y="15637"/>
                  </a:cubicBezTo>
                  <a:cubicBezTo>
                    <a:pt x="9978" y="15637"/>
                    <a:pt x="11932" y="14761"/>
                    <a:pt x="13348" y="13344"/>
                  </a:cubicBezTo>
                  <a:cubicBezTo>
                    <a:pt x="14761" y="11931"/>
                    <a:pt x="15637" y="9977"/>
                    <a:pt x="15637" y="7817"/>
                  </a:cubicBezTo>
                  <a:cubicBezTo>
                    <a:pt x="15637" y="5660"/>
                    <a:pt x="14761" y="3706"/>
                    <a:pt x="13348" y="2289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  <a:effectLst>
              <a:outerShdw blurRad="57150" dist="19050" dir="876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Rachid BOURAIMA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600"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/>
        </p:nvSpPr>
        <p:spPr>
          <a:xfrm>
            <a:off x="2358149" y="1855275"/>
            <a:ext cx="6679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BILAN ANNUEL  2023</a:t>
            </a:r>
            <a:endParaRPr sz="4800"/>
          </a:p>
        </p:txBody>
      </p:sp>
      <p:pic>
        <p:nvPicPr>
          <p:cNvPr id="160" name="Google Shape;160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36925" y="2568475"/>
            <a:ext cx="3952875" cy="3692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"/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8"/>
          <p:cNvSpPr txBox="1"/>
          <p:nvPr/>
        </p:nvSpPr>
        <p:spPr>
          <a:xfrm>
            <a:off x="3826949" y="600450"/>
            <a:ext cx="4813800" cy="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Objectifs 2023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2294776" y="2919204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2464328" y="2939226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8"/>
          <p:cNvSpPr/>
          <p:nvPr/>
        </p:nvSpPr>
        <p:spPr>
          <a:xfrm>
            <a:off x="2091863" y="2834089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2294762" y="2144795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9"/>
                </a:lnTo>
                <a:lnTo>
                  <a:pt x="14275" y="2019"/>
                </a:lnTo>
                <a:cubicBezTo>
                  <a:pt x="14890" y="2019"/>
                  <a:pt x="15390" y="1565"/>
                  <a:pt x="15390" y="1011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8"/>
          <p:cNvSpPr/>
          <p:nvPr/>
        </p:nvSpPr>
        <p:spPr>
          <a:xfrm>
            <a:off x="2489160" y="2164817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9"/>
                </a:lnTo>
                <a:lnTo>
                  <a:pt x="1303" y="2019"/>
                </a:lnTo>
                <a:cubicBezTo>
                  <a:pt x="1553" y="1755"/>
                  <a:pt x="1705" y="1400"/>
                  <a:pt x="1705" y="1011"/>
                </a:cubicBezTo>
                <a:cubicBezTo>
                  <a:pt x="1705" y="619"/>
                  <a:pt x="1553" y="264"/>
                  <a:pt x="1303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8"/>
          <p:cNvSpPr/>
          <p:nvPr/>
        </p:nvSpPr>
        <p:spPr>
          <a:xfrm>
            <a:off x="2116695" y="2059680"/>
            <a:ext cx="563115" cy="546118"/>
          </a:xfrm>
          <a:custGeom>
            <a:avLst/>
            <a:gdLst/>
            <a:ahLst/>
            <a:cxnLst/>
            <a:rect l="l" t="t" r="r" b="b"/>
            <a:pathLst>
              <a:path w="2932" h="2932" extrusionOk="0">
                <a:moveTo>
                  <a:pt x="1464" y="1"/>
                </a:moveTo>
                <a:cubicBezTo>
                  <a:pt x="656" y="1"/>
                  <a:pt x="1" y="657"/>
                  <a:pt x="1" y="1468"/>
                </a:cubicBezTo>
                <a:cubicBezTo>
                  <a:pt x="1" y="2276"/>
                  <a:pt x="656" y="2932"/>
                  <a:pt x="1464" y="2932"/>
                </a:cubicBezTo>
                <a:cubicBezTo>
                  <a:pt x="2276" y="2932"/>
                  <a:pt x="2932" y="2276"/>
                  <a:pt x="2932" y="1468"/>
                </a:cubicBezTo>
                <a:cubicBezTo>
                  <a:pt x="2932" y="657"/>
                  <a:pt x="2276" y="1"/>
                  <a:pt x="1464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8"/>
          <p:cNvSpPr/>
          <p:nvPr/>
        </p:nvSpPr>
        <p:spPr>
          <a:xfrm>
            <a:off x="2625283" y="3339999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</a:pPr>
            <a:r>
              <a:rPr lang="fr-FR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Réaliser le portail client 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9" name="Google Shape;179;p18"/>
          <p:cNvSpPr/>
          <p:nvPr/>
        </p:nvSpPr>
        <p:spPr>
          <a:xfrm>
            <a:off x="2628094" y="2531611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Faire évoluer la plateforme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3230001" y="2985710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WAF OTC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18"/>
          <p:cNvSpPr txBox="1"/>
          <p:nvPr/>
        </p:nvSpPr>
        <p:spPr>
          <a:xfrm>
            <a:off x="3370951" y="2211271"/>
            <a:ext cx="1394481" cy="268389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WAF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2" name="Google Shape;182;p18"/>
          <p:cNvGrpSpPr/>
          <p:nvPr/>
        </p:nvGrpSpPr>
        <p:grpSpPr>
          <a:xfrm>
            <a:off x="2261016" y="2194519"/>
            <a:ext cx="272597" cy="263175"/>
            <a:chOff x="4683939" y="2558564"/>
            <a:chExt cx="212574" cy="211655"/>
          </a:xfrm>
        </p:grpSpPr>
        <p:sp>
          <p:nvSpPr>
            <p:cNvPr id="183" name="Google Shape;183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" name="Google Shape;191;p18"/>
          <p:cNvGrpSpPr/>
          <p:nvPr/>
        </p:nvGrpSpPr>
        <p:grpSpPr>
          <a:xfrm>
            <a:off x="2245220" y="2971947"/>
            <a:ext cx="272597" cy="263175"/>
            <a:chOff x="4683939" y="2558564"/>
            <a:chExt cx="212574" cy="211655"/>
          </a:xfrm>
        </p:grpSpPr>
        <p:sp>
          <p:nvSpPr>
            <p:cNvPr id="192" name="Google Shape;192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0" name="Google Shape;200;p18"/>
          <p:cNvSpPr/>
          <p:nvPr/>
        </p:nvSpPr>
        <p:spPr>
          <a:xfrm>
            <a:off x="2319608" y="4547499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2489160" y="4567521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2116695" y="4462384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2650115" y="4968294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Grâce of Jehovah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18"/>
          <p:cNvSpPr txBox="1"/>
          <p:nvPr/>
        </p:nvSpPr>
        <p:spPr>
          <a:xfrm>
            <a:off x="3254833" y="4614005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GOJ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5" name="Google Shape;205;p18"/>
          <p:cNvGrpSpPr/>
          <p:nvPr/>
        </p:nvGrpSpPr>
        <p:grpSpPr>
          <a:xfrm>
            <a:off x="2270052" y="4600242"/>
            <a:ext cx="272597" cy="263175"/>
            <a:chOff x="4683939" y="2558564"/>
            <a:chExt cx="212574" cy="211655"/>
          </a:xfrm>
        </p:grpSpPr>
        <p:sp>
          <p:nvSpPr>
            <p:cNvPr id="206" name="Google Shape;206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4" name="Google Shape;214;p18"/>
          <p:cNvSpPr txBox="1"/>
          <p:nvPr/>
        </p:nvSpPr>
        <p:spPr>
          <a:xfrm>
            <a:off x="2116695" y="1619937"/>
            <a:ext cx="3429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Projets clients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6608318" y="1639119"/>
            <a:ext cx="34290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Medium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Projets internes</a:t>
            </a:r>
            <a:endParaRPr/>
          </a:p>
        </p:txBody>
      </p:sp>
      <p:sp>
        <p:nvSpPr>
          <p:cNvPr id="216" name="Google Shape;216;p18"/>
          <p:cNvSpPr/>
          <p:nvPr/>
        </p:nvSpPr>
        <p:spPr>
          <a:xfrm>
            <a:off x="2342998" y="5379787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8"/>
          <p:cNvSpPr/>
          <p:nvPr/>
        </p:nvSpPr>
        <p:spPr>
          <a:xfrm>
            <a:off x="2489160" y="5409515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8"/>
          <p:cNvSpPr/>
          <p:nvPr/>
        </p:nvSpPr>
        <p:spPr>
          <a:xfrm>
            <a:off x="2116695" y="5304378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8"/>
          <p:cNvSpPr txBox="1"/>
          <p:nvPr/>
        </p:nvSpPr>
        <p:spPr>
          <a:xfrm>
            <a:off x="3254833" y="5455999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KOS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0" name="Google Shape;220;p18"/>
          <p:cNvGrpSpPr/>
          <p:nvPr/>
        </p:nvGrpSpPr>
        <p:grpSpPr>
          <a:xfrm>
            <a:off x="2270052" y="5442236"/>
            <a:ext cx="272597" cy="263175"/>
            <a:chOff x="4683939" y="2558564"/>
            <a:chExt cx="212574" cy="211655"/>
          </a:xfrm>
        </p:grpSpPr>
        <p:sp>
          <p:nvSpPr>
            <p:cNvPr id="221" name="Google Shape;221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18"/>
          <p:cNvSpPr/>
          <p:nvPr/>
        </p:nvSpPr>
        <p:spPr>
          <a:xfrm>
            <a:off x="2625282" y="5749148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King Of Soto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0" name="Google Shape;230;p18"/>
          <p:cNvSpPr/>
          <p:nvPr/>
        </p:nvSpPr>
        <p:spPr>
          <a:xfrm>
            <a:off x="2319608" y="3698436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8"/>
          <p:cNvSpPr/>
          <p:nvPr/>
        </p:nvSpPr>
        <p:spPr>
          <a:xfrm>
            <a:off x="2489160" y="3718458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8"/>
          <p:cNvSpPr/>
          <p:nvPr/>
        </p:nvSpPr>
        <p:spPr>
          <a:xfrm>
            <a:off x="2116695" y="3613321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8"/>
          <p:cNvSpPr/>
          <p:nvPr/>
        </p:nvSpPr>
        <p:spPr>
          <a:xfrm>
            <a:off x="2650115" y="4119231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Faire évoluer la plateforme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18"/>
          <p:cNvSpPr txBox="1"/>
          <p:nvPr/>
        </p:nvSpPr>
        <p:spPr>
          <a:xfrm>
            <a:off x="3254833" y="3764942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WAF Mobile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35" name="Google Shape;235;p18"/>
          <p:cNvGrpSpPr/>
          <p:nvPr/>
        </p:nvGrpSpPr>
        <p:grpSpPr>
          <a:xfrm>
            <a:off x="2270052" y="3751179"/>
            <a:ext cx="272597" cy="263175"/>
            <a:chOff x="4683939" y="2558564"/>
            <a:chExt cx="212574" cy="211655"/>
          </a:xfrm>
        </p:grpSpPr>
        <p:sp>
          <p:nvSpPr>
            <p:cNvPr id="236" name="Google Shape;236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18"/>
          <p:cNvSpPr/>
          <p:nvPr/>
        </p:nvSpPr>
        <p:spPr>
          <a:xfrm>
            <a:off x="6792650" y="2158201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8"/>
          <p:cNvSpPr/>
          <p:nvPr/>
        </p:nvSpPr>
        <p:spPr>
          <a:xfrm>
            <a:off x="6962202" y="2164875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8"/>
          <p:cNvSpPr/>
          <p:nvPr/>
        </p:nvSpPr>
        <p:spPr>
          <a:xfrm>
            <a:off x="6589737" y="2059738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8"/>
          <p:cNvSpPr/>
          <p:nvPr/>
        </p:nvSpPr>
        <p:spPr>
          <a:xfrm>
            <a:off x="7463628" y="2540613"/>
            <a:ext cx="15177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</a:pPr>
            <a:r>
              <a:rPr lang="fr-FR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Lancer le POS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18"/>
          <p:cNvSpPr txBox="1"/>
          <p:nvPr/>
        </p:nvSpPr>
        <p:spPr>
          <a:xfrm>
            <a:off x="7727875" y="2224707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POS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9" name="Google Shape;249;p18"/>
          <p:cNvGrpSpPr/>
          <p:nvPr/>
        </p:nvGrpSpPr>
        <p:grpSpPr>
          <a:xfrm>
            <a:off x="6743094" y="2197596"/>
            <a:ext cx="272597" cy="263175"/>
            <a:chOff x="4683939" y="2558564"/>
            <a:chExt cx="212574" cy="211655"/>
          </a:xfrm>
        </p:grpSpPr>
        <p:sp>
          <p:nvSpPr>
            <p:cNvPr id="250" name="Google Shape;250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8" name="Google Shape;258;p18"/>
          <p:cNvSpPr/>
          <p:nvPr/>
        </p:nvSpPr>
        <p:spPr>
          <a:xfrm>
            <a:off x="6817482" y="3773148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8"/>
          <p:cNvSpPr/>
          <p:nvPr/>
        </p:nvSpPr>
        <p:spPr>
          <a:xfrm>
            <a:off x="6987034" y="3779822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6614569" y="3674685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8"/>
          <p:cNvSpPr txBox="1"/>
          <p:nvPr/>
        </p:nvSpPr>
        <p:spPr>
          <a:xfrm>
            <a:off x="7752707" y="3839654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MARKETX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2" name="Google Shape;262;p18"/>
          <p:cNvGrpSpPr/>
          <p:nvPr/>
        </p:nvGrpSpPr>
        <p:grpSpPr>
          <a:xfrm>
            <a:off x="6767926" y="3812543"/>
            <a:ext cx="272597" cy="263175"/>
            <a:chOff x="4683939" y="2558564"/>
            <a:chExt cx="212574" cy="211655"/>
          </a:xfrm>
        </p:grpSpPr>
        <p:sp>
          <p:nvSpPr>
            <p:cNvPr id="263" name="Google Shape;263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18"/>
          <p:cNvSpPr/>
          <p:nvPr/>
        </p:nvSpPr>
        <p:spPr>
          <a:xfrm>
            <a:off x="6817482" y="2924085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8"/>
          <p:cNvSpPr/>
          <p:nvPr/>
        </p:nvSpPr>
        <p:spPr>
          <a:xfrm>
            <a:off x="6987034" y="2930759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8"/>
          <p:cNvSpPr/>
          <p:nvPr/>
        </p:nvSpPr>
        <p:spPr>
          <a:xfrm>
            <a:off x="6614569" y="2825622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8"/>
          <p:cNvSpPr/>
          <p:nvPr/>
        </p:nvSpPr>
        <p:spPr>
          <a:xfrm>
            <a:off x="7147989" y="3344880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</a:pPr>
            <a:r>
              <a:rPr lang="fr-FR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Lancer le Mini CRM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18"/>
          <p:cNvSpPr txBox="1"/>
          <p:nvPr/>
        </p:nvSpPr>
        <p:spPr>
          <a:xfrm>
            <a:off x="7752707" y="2990591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Mini CRM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76" name="Google Shape;276;p18"/>
          <p:cNvGrpSpPr/>
          <p:nvPr/>
        </p:nvGrpSpPr>
        <p:grpSpPr>
          <a:xfrm>
            <a:off x="6767926" y="2963480"/>
            <a:ext cx="272597" cy="263175"/>
            <a:chOff x="4683939" y="2558564"/>
            <a:chExt cx="212574" cy="211655"/>
          </a:xfrm>
        </p:grpSpPr>
        <p:sp>
          <p:nvSpPr>
            <p:cNvPr id="277" name="Google Shape;277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p18"/>
          <p:cNvSpPr/>
          <p:nvPr/>
        </p:nvSpPr>
        <p:spPr>
          <a:xfrm>
            <a:off x="6817482" y="5449519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8"/>
          <p:cNvSpPr/>
          <p:nvPr/>
        </p:nvSpPr>
        <p:spPr>
          <a:xfrm>
            <a:off x="6987034" y="5456193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8"/>
          <p:cNvSpPr/>
          <p:nvPr/>
        </p:nvSpPr>
        <p:spPr>
          <a:xfrm>
            <a:off x="6614569" y="5351056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8"/>
          <p:cNvSpPr txBox="1"/>
          <p:nvPr/>
        </p:nvSpPr>
        <p:spPr>
          <a:xfrm>
            <a:off x="7752707" y="5516025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B-EVENT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9" name="Google Shape;289;p18"/>
          <p:cNvGrpSpPr/>
          <p:nvPr/>
        </p:nvGrpSpPr>
        <p:grpSpPr>
          <a:xfrm>
            <a:off x="6767926" y="5488914"/>
            <a:ext cx="272597" cy="263175"/>
            <a:chOff x="4683939" y="2558564"/>
            <a:chExt cx="212574" cy="211655"/>
          </a:xfrm>
        </p:grpSpPr>
        <p:sp>
          <p:nvSpPr>
            <p:cNvPr id="290" name="Google Shape;290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8" name="Google Shape;298;p18"/>
          <p:cNvSpPr/>
          <p:nvPr/>
        </p:nvSpPr>
        <p:spPr>
          <a:xfrm>
            <a:off x="6817482" y="4600456"/>
            <a:ext cx="2955970" cy="376061"/>
          </a:xfrm>
          <a:custGeom>
            <a:avLst/>
            <a:gdLst/>
            <a:ahLst/>
            <a:cxnLst/>
            <a:rect l="l" t="t" r="r" b="b"/>
            <a:pathLst>
              <a:path w="15391" h="2019" extrusionOk="0">
                <a:moveTo>
                  <a:pt x="1" y="0"/>
                </a:moveTo>
                <a:lnTo>
                  <a:pt x="1" y="2018"/>
                </a:lnTo>
                <a:lnTo>
                  <a:pt x="14275" y="2018"/>
                </a:lnTo>
                <a:cubicBezTo>
                  <a:pt x="14890" y="2018"/>
                  <a:pt x="15390" y="1565"/>
                  <a:pt x="15390" y="1008"/>
                </a:cubicBezTo>
                <a:cubicBezTo>
                  <a:pt x="15390" y="453"/>
                  <a:pt x="14890" y="0"/>
                  <a:pt x="14275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8"/>
          <p:cNvSpPr/>
          <p:nvPr/>
        </p:nvSpPr>
        <p:spPr>
          <a:xfrm>
            <a:off x="6987034" y="4607130"/>
            <a:ext cx="327459" cy="376061"/>
          </a:xfrm>
          <a:custGeom>
            <a:avLst/>
            <a:gdLst/>
            <a:ahLst/>
            <a:cxnLst/>
            <a:rect l="l" t="t" r="r" b="b"/>
            <a:pathLst>
              <a:path w="1705" h="2019" extrusionOk="0">
                <a:moveTo>
                  <a:pt x="1" y="0"/>
                </a:moveTo>
                <a:lnTo>
                  <a:pt x="1" y="2018"/>
                </a:lnTo>
                <a:lnTo>
                  <a:pt x="1299" y="2018"/>
                </a:lnTo>
                <a:cubicBezTo>
                  <a:pt x="1549" y="1755"/>
                  <a:pt x="1705" y="1400"/>
                  <a:pt x="1705" y="1011"/>
                </a:cubicBezTo>
                <a:cubicBezTo>
                  <a:pt x="1705" y="619"/>
                  <a:pt x="1549" y="264"/>
                  <a:pt x="1299" y="0"/>
                </a:cubicBezTo>
                <a:close/>
              </a:path>
            </a:pathLst>
          </a:custGeom>
          <a:solidFill>
            <a:srgbClr val="FFFFFF">
              <a:alpha val="2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8"/>
          <p:cNvSpPr/>
          <p:nvPr/>
        </p:nvSpPr>
        <p:spPr>
          <a:xfrm>
            <a:off x="6614569" y="4501993"/>
            <a:ext cx="562539" cy="546118"/>
          </a:xfrm>
          <a:custGeom>
            <a:avLst/>
            <a:gdLst/>
            <a:ahLst/>
            <a:cxnLst/>
            <a:rect l="l" t="t" r="r" b="b"/>
            <a:pathLst>
              <a:path w="2929" h="2932" extrusionOk="0">
                <a:moveTo>
                  <a:pt x="1464" y="1"/>
                </a:moveTo>
                <a:cubicBezTo>
                  <a:pt x="656" y="1"/>
                  <a:pt x="0" y="657"/>
                  <a:pt x="0" y="1468"/>
                </a:cubicBezTo>
                <a:cubicBezTo>
                  <a:pt x="0" y="2276"/>
                  <a:pt x="656" y="2932"/>
                  <a:pt x="1464" y="2932"/>
                </a:cubicBezTo>
                <a:cubicBezTo>
                  <a:pt x="2272" y="2932"/>
                  <a:pt x="2928" y="2276"/>
                  <a:pt x="2928" y="1468"/>
                </a:cubicBezTo>
                <a:cubicBezTo>
                  <a:pt x="2928" y="657"/>
                  <a:pt x="2272" y="1"/>
                  <a:pt x="1464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8"/>
          <p:cNvSpPr/>
          <p:nvPr/>
        </p:nvSpPr>
        <p:spPr>
          <a:xfrm>
            <a:off x="7147989" y="5021251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</a:pPr>
            <a:r>
              <a:rPr lang="fr-FR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Lancer Gbadou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2" name="Google Shape;302;p18"/>
          <p:cNvSpPr txBox="1"/>
          <p:nvPr/>
        </p:nvSpPr>
        <p:spPr>
          <a:xfrm>
            <a:off x="7752707" y="4666962"/>
            <a:ext cx="1394481" cy="26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oboto"/>
              <a:buNone/>
            </a:pPr>
            <a:r>
              <a:rPr lang="fr-FR" sz="17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GBADOU</a:t>
            </a:r>
            <a:endParaRPr sz="17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3" name="Google Shape;303;p18"/>
          <p:cNvGrpSpPr/>
          <p:nvPr/>
        </p:nvGrpSpPr>
        <p:grpSpPr>
          <a:xfrm>
            <a:off x="6767926" y="4639851"/>
            <a:ext cx="272597" cy="263175"/>
            <a:chOff x="4683939" y="2558564"/>
            <a:chExt cx="212574" cy="211655"/>
          </a:xfrm>
        </p:grpSpPr>
        <p:sp>
          <p:nvSpPr>
            <p:cNvPr id="304" name="Google Shape;304;p18"/>
            <p:cNvSpPr/>
            <p:nvPr/>
          </p:nvSpPr>
          <p:spPr>
            <a:xfrm>
              <a:off x="4719138" y="2616079"/>
              <a:ext cx="119171" cy="119171"/>
            </a:xfrm>
            <a:custGeom>
              <a:avLst/>
              <a:gdLst/>
              <a:ahLst/>
              <a:cxnLst/>
              <a:rect l="l" t="t" r="r" b="b"/>
              <a:pathLst>
                <a:path w="518" h="518" extrusionOk="0">
                  <a:moveTo>
                    <a:pt x="260" y="0"/>
                  </a:moveTo>
                  <a:cubicBezTo>
                    <a:pt x="115" y="0"/>
                    <a:pt x="0" y="119"/>
                    <a:pt x="0" y="261"/>
                  </a:cubicBezTo>
                  <a:cubicBezTo>
                    <a:pt x="0" y="403"/>
                    <a:pt x="115" y="517"/>
                    <a:pt x="257" y="517"/>
                  </a:cubicBezTo>
                  <a:cubicBezTo>
                    <a:pt x="399" y="517"/>
                    <a:pt x="517" y="403"/>
                    <a:pt x="517" y="261"/>
                  </a:cubicBezTo>
                  <a:cubicBezTo>
                    <a:pt x="517" y="223"/>
                    <a:pt x="507" y="186"/>
                    <a:pt x="494" y="152"/>
                  </a:cubicBezTo>
                  <a:cubicBezTo>
                    <a:pt x="489" y="145"/>
                    <a:pt x="480" y="139"/>
                    <a:pt x="472" y="139"/>
                  </a:cubicBezTo>
                  <a:cubicBezTo>
                    <a:pt x="469" y="139"/>
                    <a:pt x="466" y="140"/>
                    <a:pt x="463" y="142"/>
                  </a:cubicBezTo>
                  <a:cubicBezTo>
                    <a:pt x="453" y="146"/>
                    <a:pt x="450" y="159"/>
                    <a:pt x="453" y="169"/>
                  </a:cubicBezTo>
                  <a:cubicBezTo>
                    <a:pt x="467" y="200"/>
                    <a:pt x="473" y="230"/>
                    <a:pt x="473" y="261"/>
                  </a:cubicBezTo>
                  <a:cubicBezTo>
                    <a:pt x="473" y="379"/>
                    <a:pt x="375" y="477"/>
                    <a:pt x="257" y="477"/>
                  </a:cubicBezTo>
                  <a:cubicBezTo>
                    <a:pt x="139" y="477"/>
                    <a:pt x="44" y="379"/>
                    <a:pt x="44" y="261"/>
                  </a:cubicBezTo>
                  <a:cubicBezTo>
                    <a:pt x="44" y="142"/>
                    <a:pt x="139" y="44"/>
                    <a:pt x="260" y="44"/>
                  </a:cubicBezTo>
                  <a:cubicBezTo>
                    <a:pt x="294" y="44"/>
                    <a:pt x="328" y="54"/>
                    <a:pt x="358" y="71"/>
                  </a:cubicBezTo>
                  <a:cubicBezTo>
                    <a:pt x="361" y="72"/>
                    <a:pt x="364" y="72"/>
                    <a:pt x="367" y="72"/>
                  </a:cubicBezTo>
                  <a:cubicBezTo>
                    <a:pt x="375" y="72"/>
                    <a:pt x="384" y="69"/>
                    <a:pt x="389" y="61"/>
                  </a:cubicBezTo>
                  <a:cubicBezTo>
                    <a:pt x="396" y="51"/>
                    <a:pt x="389" y="37"/>
                    <a:pt x="379" y="31"/>
                  </a:cubicBezTo>
                  <a:cubicBezTo>
                    <a:pt x="342" y="14"/>
                    <a:pt x="301" y="0"/>
                    <a:pt x="2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4683939" y="2581800"/>
              <a:ext cx="188649" cy="188419"/>
            </a:xfrm>
            <a:custGeom>
              <a:avLst/>
              <a:gdLst/>
              <a:ahLst/>
              <a:cxnLst/>
              <a:rect l="l" t="t" r="r" b="b"/>
              <a:pathLst>
                <a:path w="820" h="819" extrusionOk="0">
                  <a:moveTo>
                    <a:pt x="407" y="0"/>
                  </a:moveTo>
                  <a:cubicBezTo>
                    <a:pt x="184" y="0"/>
                    <a:pt x="1" y="185"/>
                    <a:pt x="1" y="410"/>
                  </a:cubicBezTo>
                  <a:cubicBezTo>
                    <a:pt x="1" y="633"/>
                    <a:pt x="183" y="819"/>
                    <a:pt x="410" y="819"/>
                  </a:cubicBezTo>
                  <a:cubicBezTo>
                    <a:pt x="637" y="819"/>
                    <a:pt x="819" y="636"/>
                    <a:pt x="819" y="410"/>
                  </a:cubicBezTo>
                  <a:cubicBezTo>
                    <a:pt x="819" y="339"/>
                    <a:pt x="802" y="268"/>
                    <a:pt x="765" y="203"/>
                  </a:cubicBezTo>
                  <a:cubicBezTo>
                    <a:pt x="761" y="197"/>
                    <a:pt x="753" y="193"/>
                    <a:pt x="747" y="193"/>
                  </a:cubicBezTo>
                  <a:cubicBezTo>
                    <a:pt x="744" y="193"/>
                    <a:pt x="740" y="194"/>
                    <a:pt x="738" y="197"/>
                  </a:cubicBezTo>
                  <a:cubicBezTo>
                    <a:pt x="728" y="203"/>
                    <a:pt x="724" y="217"/>
                    <a:pt x="728" y="227"/>
                  </a:cubicBezTo>
                  <a:cubicBezTo>
                    <a:pt x="762" y="281"/>
                    <a:pt x="779" y="345"/>
                    <a:pt x="779" y="410"/>
                  </a:cubicBezTo>
                  <a:cubicBezTo>
                    <a:pt x="779" y="612"/>
                    <a:pt x="613" y="775"/>
                    <a:pt x="410" y="775"/>
                  </a:cubicBezTo>
                  <a:cubicBezTo>
                    <a:pt x="207" y="775"/>
                    <a:pt x="45" y="609"/>
                    <a:pt x="45" y="410"/>
                  </a:cubicBezTo>
                  <a:cubicBezTo>
                    <a:pt x="45" y="207"/>
                    <a:pt x="211" y="41"/>
                    <a:pt x="413" y="41"/>
                  </a:cubicBezTo>
                  <a:cubicBezTo>
                    <a:pt x="478" y="41"/>
                    <a:pt x="542" y="61"/>
                    <a:pt x="596" y="92"/>
                  </a:cubicBezTo>
                  <a:cubicBezTo>
                    <a:pt x="600" y="94"/>
                    <a:pt x="604" y="95"/>
                    <a:pt x="608" y="95"/>
                  </a:cubicBezTo>
                  <a:cubicBezTo>
                    <a:pt x="615" y="95"/>
                    <a:pt x="622" y="92"/>
                    <a:pt x="626" y="85"/>
                  </a:cubicBezTo>
                  <a:cubicBezTo>
                    <a:pt x="633" y="75"/>
                    <a:pt x="630" y="61"/>
                    <a:pt x="620" y="55"/>
                  </a:cubicBezTo>
                  <a:cubicBezTo>
                    <a:pt x="555" y="17"/>
                    <a:pt x="484" y="0"/>
                    <a:pt x="413" y="0"/>
                  </a:cubicBezTo>
                  <a:cubicBezTo>
                    <a:pt x="411" y="0"/>
                    <a:pt x="409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4763309" y="2661171"/>
              <a:ext cx="29908" cy="29678"/>
            </a:xfrm>
            <a:custGeom>
              <a:avLst/>
              <a:gdLst/>
              <a:ahLst/>
              <a:cxnLst/>
              <a:rect l="l" t="t" r="r" b="b"/>
              <a:pathLst>
                <a:path w="130" h="129" extrusionOk="0">
                  <a:moveTo>
                    <a:pt x="65" y="0"/>
                  </a:moveTo>
                  <a:cubicBezTo>
                    <a:pt x="31" y="0"/>
                    <a:pt x="1" y="27"/>
                    <a:pt x="1" y="65"/>
                  </a:cubicBezTo>
                  <a:cubicBezTo>
                    <a:pt x="1" y="98"/>
                    <a:pt x="31" y="129"/>
                    <a:pt x="65" y="129"/>
                  </a:cubicBezTo>
                  <a:cubicBezTo>
                    <a:pt x="102" y="129"/>
                    <a:pt x="129" y="98"/>
                    <a:pt x="129" y="65"/>
                  </a:cubicBezTo>
                  <a:cubicBezTo>
                    <a:pt x="129" y="27"/>
                    <a:pt x="102" y="0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4773432" y="2591463"/>
              <a:ext cx="90414" cy="89263"/>
            </a:xfrm>
            <a:custGeom>
              <a:avLst/>
              <a:gdLst/>
              <a:ahLst/>
              <a:cxnLst/>
              <a:rect l="l" t="t" r="r" b="b"/>
              <a:pathLst>
                <a:path w="393" h="388" extrusionOk="0">
                  <a:moveTo>
                    <a:pt x="370" y="1"/>
                  </a:moveTo>
                  <a:cubicBezTo>
                    <a:pt x="364" y="1"/>
                    <a:pt x="359" y="2"/>
                    <a:pt x="356" y="6"/>
                  </a:cubicBezTo>
                  <a:lnTo>
                    <a:pt x="7" y="351"/>
                  </a:lnTo>
                  <a:cubicBezTo>
                    <a:pt x="1" y="361"/>
                    <a:pt x="1" y="374"/>
                    <a:pt x="7" y="381"/>
                  </a:cubicBezTo>
                  <a:cubicBezTo>
                    <a:pt x="11" y="384"/>
                    <a:pt x="18" y="388"/>
                    <a:pt x="21" y="388"/>
                  </a:cubicBezTo>
                  <a:cubicBezTo>
                    <a:pt x="28" y="388"/>
                    <a:pt x="35" y="384"/>
                    <a:pt x="38" y="381"/>
                  </a:cubicBezTo>
                  <a:lnTo>
                    <a:pt x="386" y="36"/>
                  </a:lnTo>
                  <a:cubicBezTo>
                    <a:pt x="393" y="26"/>
                    <a:pt x="393" y="16"/>
                    <a:pt x="386" y="6"/>
                  </a:cubicBezTo>
                  <a:cubicBezTo>
                    <a:pt x="381" y="2"/>
                    <a:pt x="375" y="1"/>
                    <a:pt x="3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4853492" y="2558564"/>
              <a:ext cx="9663" cy="42791"/>
            </a:xfrm>
            <a:custGeom>
              <a:avLst/>
              <a:gdLst/>
              <a:ahLst/>
              <a:cxnLst/>
              <a:rect l="l" t="t" r="r" b="b"/>
              <a:pathLst>
                <a:path w="42" h="186" extrusionOk="0">
                  <a:moveTo>
                    <a:pt x="21" y="0"/>
                  </a:moveTo>
                  <a:cubicBezTo>
                    <a:pt x="11" y="0"/>
                    <a:pt x="1" y="10"/>
                    <a:pt x="1" y="20"/>
                  </a:cubicBezTo>
                  <a:lnTo>
                    <a:pt x="1" y="166"/>
                  </a:lnTo>
                  <a:cubicBezTo>
                    <a:pt x="1" y="176"/>
                    <a:pt x="8" y="186"/>
                    <a:pt x="21" y="186"/>
                  </a:cubicBezTo>
                  <a:cubicBezTo>
                    <a:pt x="31" y="186"/>
                    <a:pt x="42" y="176"/>
                    <a:pt x="42" y="166"/>
                  </a:cubicBezTo>
                  <a:lnTo>
                    <a:pt x="42" y="20"/>
                  </a:lnTo>
                  <a:cubicBezTo>
                    <a:pt x="42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4853492" y="2591233"/>
              <a:ext cx="43021" cy="10123"/>
            </a:xfrm>
            <a:custGeom>
              <a:avLst/>
              <a:gdLst/>
              <a:ahLst/>
              <a:cxnLst/>
              <a:rect l="l" t="t" r="r" b="b"/>
              <a:pathLst>
                <a:path w="187" h="44" extrusionOk="0">
                  <a:moveTo>
                    <a:pt x="21" y="0"/>
                  </a:moveTo>
                  <a:cubicBezTo>
                    <a:pt x="11" y="0"/>
                    <a:pt x="1" y="10"/>
                    <a:pt x="1" y="24"/>
                  </a:cubicBezTo>
                  <a:cubicBezTo>
                    <a:pt x="1" y="34"/>
                    <a:pt x="8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4838769" y="2573288"/>
              <a:ext cx="9663" cy="43021"/>
            </a:xfrm>
            <a:custGeom>
              <a:avLst/>
              <a:gdLst/>
              <a:ahLst/>
              <a:cxnLst/>
              <a:rect l="l" t="t" r="r" b="b"/>
              <a:pathLst>
                <a:path w="42" h="187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lnTo>
                    <a:pt x="1" y="166"/>
                  </a:lnTo>
                  <a:cubicBezTo>
                    <a:pt x="1" y="176"/>
                    <a:pt x="7" y="186"/>
                    <a:pt x="21" y="186"/>
                  </a:cubicBezTo>
                  <a:cubicBezTo>
                    <a:pt x="31" y="186"/>
                    <a:pt x="41" y="176"/>
                    <a:pt x="41" y="166"/>
                  </a:cubicBezTo>
                  <a:lnTo>
                    <a:pt x="41" y="21"/>
                  </a:lnTo>
                  <a:cubicBezTo>
                    <a:pt x="41" y="10"/>
                    <a:pt x="35" y="0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4838769" y="2605956"/>
              <a:ext cx="43021" cy="10353"/>
            </a:xfrm>
            <a:custGeom>
              <a:avLst/>
              <a:gdLst/>
              <a:ahLst/>
              <a:cxnLst/>
              <a:rect l="l" t="t" r="r" b="b"/>
              <a:pathLst>
                <a:path w="187" h="45" extrusionOk="0">
                  <a:moveTo>
                    <a:pt x="21" y="0"/>
                  </a:moveTo>
                  <a:cubicBezTo>
                    <a:pt x="11" y="0"/>
                    <a:pt x="1" y="10"/>
                    <a:pt x="1" y="21"/>
                  </a:cubicBezTo>
                  <a:cubicBezTo>
                    <a:pt x="1" y="34"/>
                    <a:pt x="11" y="44"/>
                    <a:pt x="21" y="44"/>
                  </a:cubicBezTo>
                  <a:lnTo>
                    <a:pt x="163" y="44"/>
                  </a:lnTo>
                  <a:cubicBezTo>
                    <a:pt x="177" y="44"/>
                    <a:pt x="187" y="34"/>
                    <a:pt x="187" y="24"/>
                  </a:cubicBezTo>
                  <a:cubicBezTo>
                    <a:pt x="187" y="10"/>
                    <a:pt x="177" y="0"/>
                    <a:pt x="1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18"/>
          <p:cNvSpPr/>
          <p:nvPr/>
        </p:nvSpPr>
        <p:spPr>
          <a:xfrm>
            <a:off x="7177108" y="4197721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Lancer MarketX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7123157" y="5828040"/>
            <a:ext cx="2508713" cy="3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"/>
              <a:buNone/>
            </a:pPr>
            <a:r>
              <a:rPr lang="fr-FR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Lancer B-Event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9"/>
          <p:cNvSpPr txBox="1"/>
          <p:nvPr/>
        </p:nvSpPr>
        <p:spPr>
          <a:xfrm>
            <a:off x="3471903" y="526527"/>
            <a:ext cx="6045914" cy="82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Réalisations</a:t>
            </a:r>
            <a:endParaRPr/>
          </a:p>
        </p:txBody>
      </p:sp>
      <p:cxnSp>
        <p:nvCxnSpPr>
          <p:cNvPr id="324" name="Google Shape;324;p19"/>
          <p:cNvCxnSpPr/>
          <p:nvPr/>
        </p:nvCxnSpPr>
        <p:spPr>
          <a:xfrm>
            <a:off x="6096000" y="1350039"/>
            <a:ext cx="0" cy="474427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5" name="Google Shape;325;p19"/>
          <p:cNvSpPr txBox="1"/>
          <p:nvPr/>
        </p:nvSpPr>
        <p:spPr>
          <a:xfrm>
            <a:off x="1022817" y="1452450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WAF WEB </a:t>
            </a:r>
            <a:endParaRPr b="1">
              <a:solidFill>
                <a:srgbClr val="2DA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" name="Google Shape;326;p19"/>
          <p:cNvSpPr txBox="1"/>
          <p:nvPr/>
        </p:nvSpPr>
        <p:spPr>
          <a:xfrm>
            <a:off x="1854308" y="2228838"/>
            <a:ext cx="3949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 </a:t>
            </a:r>
            <a:r>
              <a:rPr lang="fr-FR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Module congés et Absences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  Notifications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7" name="Google Shape;327;p19"/>
          <p:cNvSpPr txBox="1"/>
          <p:nvPr/>
        </p:nvSpPr>
        <p:spPr>
          <a:xfrm>
            <a:off x="1546073" y="3321038"/>
            <a:ext cx="3525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Faire évoluer la plateforme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8" name="Google Shape;328;p19"/>
          <p:cNvSpPr txBox="1"/>
          <p:nvPr/>
        </p:nvSpPr>
        <p:spPr>
          <a:xfrm>
            <a:off x="1067095" y="4197547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WAF OTC</a:t>
            </a:r>
            <a:endParaRPr sz="1800" b="1">
              <a:solidFill>
                <a:srgbClr val="2DA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" name="Google Shape;329;p19"/>
          <p:cNvSpPr txBox="1"/>
          <p:nvPr/>
        </p:nvSpPr>
        <p:spPr>
          <a:xfrm>
            <a:off x="7155095" y="1777688"/>
            <a:ext cx="4683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de l’application</a:t>
            </a:r>
            <a:endParaRPr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0" name="Google Shape;330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2650" y="1936225"/>
            <a:ext cx="261498" cy="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19"/>
          <p:cNvSpPr txBox="1"/>
          <p:nvPr/>
        </p:nvSpPr>
        <p:spPr>
          <a:xfrm>
            <a:off x="1546072" y="1871400"/>
            <a:ext cx="2821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Faire évoluer la plateforme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2" name="Google Shape;332;p19"/>
          <p:cNvSpPr txBox="1"/>
          <p:nvPr/>
        </p:nvSpPr>
        <p:spPr>
          <a:xfrm>
            <a:off x="1067092" y="3022100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WAF MOBILE </a:t>
            </a:r>
            <a:endParaRPr b="1">
              <a:solidFill>
                <a:srgbClr val="2DA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3" name="Google Shape;33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2658" y="3391389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5725" y="4643825"/>
            <a:ext cx="261501" cy="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19"/>
          <p:cNvSpPr txBox="1"/>
          <p:nvPr/>
        </p:nvSpPr>
        <p:spPr>
          <a:xfrm>
            <a:off x="1598199" y="4526575"/>
            <a:ext cx="4037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Réaliser un portail client </a:t>
            </a:r>
            <a:endParaRPr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6" name="Google Shape;336;p19"/>
          <p:cNvSpPr txBox="1"/>
          <p:nvPr/>
        </p:nvSpPr>
        <p:spPr>
          <a:xfrm>
            <a:off x="1198651" y="5125200"/>
            <a:ext cx="453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rgbClr val="F0781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Challenge: Livrer l’application en 2 semaines</a:t>
            </a:r>
            <a:endParaRPr>
              <a:solidFill>
                <a:srgbClr val="F0781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0781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7" name="Google Shape;337;p19"/>
          <p:cNvSpPr txBox="1"/>
          <p:nvPr/>
        </p:nvSpPr>
        <p:spPr>
          <a:xfrm>
            <a:off x="6602408" y="1452438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GOJ</a:t>
            </a:r>
            <a:endParaRPr sz="1800" b="1">
              <a:solidFill>
                <a:srgbClr val="2DA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8" name="Google Shape;338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77375" y="1794550"/>
            <a:ext cx="261498" cy="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9"/>
          <p:cNvSpPr txBox="1"/>
          <p:nvPr/>
        </p:nvSpPr>
        <p:spPr>
          <a:xfrm>
            <a:off x="7194645" y="2951738"/>
            <a:ext cx="4683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de l’application</a:t>
            </a:r>
            <a:endParaRPr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0" name="Google Shape;340;p19"/>
          <p:cNvSpPr txBox="1"/>
          <p:nvPr/>
        </p:nvSpPr>
        <p:spPr>
          <a:xfrm>
            <a:off x="6641958" y="2626488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KOS</a:t>
            </a:r>
            <a:endParaRPr sz="1800" b="1">
              <a:solidFill>
                <a:srgbClr val="2DA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1" name="Google Shape;341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16925" y="2968600"/>
            <a:ext cx="261498" cy="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9"/>
          <p:cNvSpPr txBox="1"/>
          <p:nvPr/>
        </p:nvSpPr>
        <p:spPr>
          <a:xfrm>
            <a:off x="6683467" y="4057700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K’SHOP MINI</a:t>
            </a:r>
            <a:endParaRPr b="1">
              <a:solidFill>
                <a:srgbClr val="2DA33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3" name="Google Shape;343;p19"/>
          <p:cNvSpPr txBox="1"/>
          <p:nvPr/>
        </p:nvSpPr>
        <p:spPr>
          <a:xfrm>
            <a:off x="6916935" y="5083121"/>
            <a:ext cx="394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rgbClr val="F0781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Challenge: Mise en place de Offline</a:t>
            </a:r>
            <a:endParaRPr>
              <a:solidFill>
                <a:srgbClr val="F0781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4" name="Google Shape;344;p19"/>
          <p:cNvSpPr txBox="1"/>
          <p:nvPr/>
        </p:nvSpPr>
        <p:spPr>
          <a:xfrm>
            <a:off x="7225230" y="4526575"/>
            <a:ext cx="4683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stable de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45" name="Google Shape;345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18037" y="4577475"/>
            <a:ext cx="261498" cy="20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0"/>
          <p:cNvSpPr txBox="1"/>
          <p:nvPr/>
        </p:nvSpPr>
        <p:spPr>
          <a:xfrm>
            <a:off x="3358403" y="526527"/>
            <a:ext cx="6045900" cy="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Réalisations</a:t>
            </a:r>
            <a:endParaRPr/>
          </a:p>
        </p:txBody>
      </p:sp>
      <p:cxnSp>
        <p:nvCxnSpPr>
          <p:cNvPr id="356" name="Google Shape;356;p20"/>
          <p:cNvCxnSpPr/>
          <p:nvPr/>
        </p:nvCxnSpPr>
        <p:spPr>
          <a:xfrm>
            <a:off x="6096000" y="1350039"/>
            <a:ext cx="23400" cy="4248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57" name="Google Shape;357;p20"/>
          <p:cNvSpPr txBox="1"/>
          <p:nvPr/>
        </p:nvSpPr>
        <p:spPr>
          <a:xfrm>
            <a:off x="1027913" y="5120875"/>
            <a:ext cx="4667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0"/>
          <p:cNvSpPr txBox="1"/>
          <p:nvPr/>
        </p:nvSpPr>
        <p:spPr>
          <a:xfrm>
            <a:off x="1012317" y="2843013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2DA333"/>
                </a:solidFill>
                <a:latin typeface="Calibri"/>
                <a:ea typeface="Calibri"/>
                <a:cs typeface="Calibri"/>
                <a:sym typeface="Calibri"/>
              </a:rPr>
              <a:t>Mini CRM</a:t>
            </a:r>
            <a:endParaRPr>
              <a:solidFill>
                <a:srgbClr val="2DA333"/>
              </a:solidFill>
            </a:endParaRPr>
          </a:p>
        </p:txBody>
      </p:sp>
      <p:sp>
        <p:nvSpPr>
          <p:cNvPr id="359" name="Google Shape;359;p20"/>
          <p:cNvSpPr txBox="1"/>
          <p:nvPr/>
        </p:nvSpPr>
        <p:spPr>
          <a:xfrm>
            <a:off x="1067714" y="5062163"/>
            <a:ext cx="4533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rgbClr val="F0781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Challenge: Réaliser les fonctionnalités du dispatcheur</a:t>
            </a:r>
            <a:endParaRPr>
              <a:solidFill>
                <a:srgbClr val="F0781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0781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0" name="Google Shape;360;p20"/>
          <p:cNvSpPr txBox="1"/>
          <p:nvPr/>
        </p:nvSpPr>
        <p:spPr>
          <a:xfrm>
            <a:off x="1018254" y="1444163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2DA333"/>
                </a:solidFill>
                <a:latin typeface="Calibri"/>
                <a:ea typeface="Calibri"/>
                <a:cs typeface="Calibri"/>
                <a:sym typeface="Calibri"/>
              </a:rPr>
              <a:t>K’SHOP LITE  </a:t>
            </a:r>
            <a:endParaRPr>
              <a:solidFill>
                <a:srgbClr val="2DA333"/>
              </a:solidFill>
            </a:endParaRPr>
          </a:p>
        </p:txBody>
      </p:sp>
      <p:sp>
        <p:nvSpPr>
          <p:cNvPr id="361" name="Google Shape;361;p20"/>
          <p:cNvSpPr txBox="1"/>
          <p:nvPr/>
        </p:nvSpPr>
        <p:spPr>
          <a:xfrm>
            <a:off x="1526645" y="1813475"/>
            <a:ext cx="422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stable de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2" name="Google Shape;362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2650" y="1936225"/>
            <a:ext cx="261498" cy="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0"/>
          <p:cNvSpPr txBox="1"/>
          <p:nvPr/>
        </p:nvSpPr>
        <p:spPr>
          <a:xfrm>
            <a:off x="1450270" y="3130988"/>
            <a:ext cx="422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stable de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4" name="Google Shape;364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4333" y="3235827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20"/>
          <p:cNvSpPr txBox="1"/>
          <p:nvPr/>
        </p:nvSpPr>
        <p:spPr>
          <a:xfrm>
            <a:off x="1015904" y="4097488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2DA333"/>
                </a:solidFill>
                <a:latin typeface="Calibri"/>
                <a:ea typeface="Calibri"/>
                <a:cs typeface="Calibri"/>
                <a:sym typeface="Calibri"/>
              </a:rPr>
              <a:t>K’SKROUT</a:t>
            </a:r>
            <a:endParaRPr>
              <a:solidFill>
                <a:srgbClr val="2DA333"/>
              </a:solidFill>
            </a:endParaRPr>
          </a:p>
        </p:txBody>
      </p:sp>
      <p:sp>
        <p:nvSpPr>
          <p:cNvPr id="366" name="Google Shape;366;p20"/>
          <p:cNvSpPr txBox="1"/>
          <p:nvPr/>
        </p:nvSpPr>
        <p:spPr>
          <a:xfrm>
            <a:off x="1453858" y="4385463"/>
            <a:ext cx="422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stable de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7" name="Google Shape;36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7921" y="4490302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20"/>
          <p:cNvSpPr txBox="1"/>
          <p:nvPr/>
        </p:nvSpPr>
        <p:spPr>
          <a:xfrm>
            <a:off x="7093680" y="3659175"/>
            <a:ext cx="4683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stable de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9" name="Google Shape;369;p20"/>
          <p:cNvSpPr txBox="1"/>
          <p:nvPr/>
        </p:nvSpPr>
        <p:spPr>
          <a:xfrm>
            <a:off x="6601505" y="1550788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2DA333"/>
                </a:solidFill>
                <a:latin typeface="Calibri"/>
                <a:ea typeface="Calibri"/>
                <a:cs typeface="Calibri"/>
                <a:sym typeface="Calibri"/>
              </a:rPr>
              <a:t>WASU</a:t>
            </a:r>
            <a:endParaRPr>
              <a:solidFill>
                <a:srgbClr val="2DA333"/>
              </a:solidFill>
            </a:endParaRPr>
          </a:p>
        </p:txBody>
      </p:sp>
      <p:sp>
        <p:nvSpPr>
          <p:cNvPr id="370" name="Google Shape;370;p20"/>
          <p:cNvSpPr txBox="1"/>
          <p:nvPr/>
        </p:nvSpPr>
        <p:spPr>
          <a:xfrm>
            <a:off x="7109895" y="1920100"/>
            <a:ext cx="422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stable de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1" name="Google Shape;371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95900" y="2042850"/>
            <a:ext cx="261498" cy="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0"/>
          <p:cNvSpPr txBox="1"/>
          <p:nvPr/>
        </p:nvSpPr>
        <p:spPr>
          <a:xfrm>
            <a:off x="6740101" y="2566600"/>
            <a:ext cx="4533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rgbClr val="F0781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Challenge: Intégration du SDK : lecture des cartes NFC et empreintes</a:t>
            </a:r>
            <a:endParaRPr>
              <a:solidFill>
                <a:srgbClr val="F0781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07817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3" name="Google Shape;373;p20"/>
          <p:cNvSpPr txBox="1"/>
          <p:nvPr/>
        </p:nvSpPr>
        <p:spPr>
          <a:xfrm>
            <a:off x="6666505" y="3289875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2DA333"/>
                </a:solidFill>
                <a:latin typeface="Calibri"/>
                <a:ea typeface="Calibri"/>
                <a:cs typeface="Calibri"/>
                <a:sym typeface="Calibri"/>
              </a:rPr>
              <a:t>KOBO </a:t>
            </a:r>
            <a:endParaRPr>
              <a:solidFill>
                <a:srgbClr val="2DA333"/>
              </a:solidFill>
            </a:endParaRPr>
          </a:p>
        </p:txBody>
      </p:sp>
      <p:pic>
        <p:nvPicPr>
          <p:cNvPr id="374" name="Google Shape;374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60900" y="3781937"/>
            <a:ext cx="261498" cy="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0"/>
          <p:cNvSpPr txBox="1"/>
          <p:nvPr/>
        </p:nvSpPr>
        <p:spPr>
          <a:xfrm>
            <a:off x="6695167" y="4433850"/>
            <a:ext cx="4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2DA333"/>
                </a:solidFill>
                <a:latin typeface="Calibri"/>
                <a:ea typeface="Calibri"/>
                <a:cs typeface="Calibri"/>
                <a:sym typeface="Calibri"/>
              </a:rPr>
              <a:t>DOKUN</a:t>
            </a:r>
            <a:endParaRPr dirty="0">
              <a:solidFill>
                <a:srgbClr val="2DA333"/>
              </a:solidFill>
            </a:endParaRPr>
          </a:p>
        </p:txBody>
      </p:sp>
      <p:sp>
        <p:nvSpPr>
          <p:cNvPr id="376" name="Google Shape;376;p20"/>
          <p:cNvSpPr txBox="1"/>
          <p:nvPr/>
        </p:nvSpPr>
        <p:spPr>
          <a:xfrm>
            <a:off x="7133120" y="4721825"/>
            <a:ext cx="4223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Livrer une première version stable de l’application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77" name="Google Shape;377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57183" y="482666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20"/>
          <p:cNvSpPr txBox="1"/>
          <p:nvPr/>
        </p:nvSpPr>
        <p:spPr>
          <a:xfrm>
            <a:off x="3752444" y="6019725"/>
            <a:ext cx="4800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NB : 60% des objectifs ont été réalisés</a:t>
            </a:r>
            <a:endParaRPr/>
          </a:p>
        </p:txBody>
      </p:sp>
      <p:sp>
        <p:nvSpPr>
          <p:cNvPr id="2" name="Google Shape;375;p20">
            <a:extLst>
              <a:ext uri="{FF2B5EF4-FFF2-40B4-BE49-F238E27FC236}">
                <a16:creationId xmlns:a16="http://schemas.microsoft.com/office/drawing/2014/main" id="{183F5E37-7F45-44B9-8989-C5AD92D1D73B}"/>
              </a:ext>
            </a:extLst>
          </p:cNvPr>
          <p:cNvSpPr txBox="1"/>
          <p:nvPr/>
        </p:nvSpPr>
        <p:spPr>
          <a:xfrm>
            <a:off x="6762615" y="4040032"/>
            <a:ext cx="46830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rgbClr val="2DA333"/>
                </a:solidFill>
                <a:latin typeface="Calibri"/>
                <a:cs typeface="Calibri"/>
                <a:sym typeface="Calibri"/>
              </a:rPr>
              <a:t>MYGYM</a:t>
            </a:r>
            <a:endParaRPr dirty="0">
              <a:solidFill>
                <a:srgbClr val="2DA333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1"/>
          <p:cNvSpPr/>
          <p:nvPr/>
        </p:nvSpPr>
        <p:spPr>
          <a:xfrm>
            <a:off x="0" y="5759470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4" name="Google Shape;38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1"/>
          <p:cNvSpPr txBox="1"/>
          <p:nvPr/>
        </p:nvSpPr>
        <p:spPr>
          <a:xfrm>
            <a:off x="2447481" y="594003"/>
            <a:ext cx="7070336" cy="82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Forces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0" name="Google Shape;390;p21"/>
          <p:cNvSpPr/>
          <p:nvPr/>
        </p:nvSpPr>
        <p:spPr>
          <a:xfrm>
            <a:off x="5270735" y="2832215"/>
            <a:ext cx="620267" cy="620267"/>
          </a:xfrm>
          <a:custGeom>
            <a:avLst/>
            <a:gdLst/>
            <a:ahLst/>
            <a:cxnLst/>
            <a:rect l="l" t="t" r="r" b="b"/>
            <a:pathLst>
              <a:path w="4085" h="4085" extrusionOk="0">
                <a:moveTo>
                  <a:pt x="2043" y="1"/>
                </a:moveTo>
                <a:cubicBezTo>
                  <a:pt x="917" y="1"/>
                  <a:pt x="1" y="914"/>
                  <a:pt x="1" y="2043"/>
                </a:cubicBezTo>
                <a:cubicBezTo>
                  <a:pt x="1" y="3172"/>
                  <a:pt x="917" y="4085"/>
                  <a:pt x="2043" y="4085"/>
                </a:cubicBezTo>
                <a:cubicBezTo>
                  <a:pt x="3172" y="4085"/>
                  <a:pt x="4085" y="3172"/>
                  <a:pt x="4085" y="2043"/>
                </a:cubicBezTo>
                <a:cubicBezTo>
                  <a:pt x="4085" y="914"/>
                  <a:pt x="3172" y="1"/>
                  <a:pt x="2043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1"/>
          <p:cNvSpPr/>
          <p:nvPr/>
        </p:nvSpPr>
        <p:spPr>
          <a:xfrm>
            <a:off x="4716371" y="1726171"/>
            <a:ext cx="619811" cy="620267"/>
          </a:xfrm>
          <a:custGeom>
            <a:avLst/>
            <a:gdLst/>
            <a:ahLst/>
            <a:cxnLst/>
            <a:rect l="l" t="t" r="r" b="b"/>
            <a:pathLst>
              <a:path w="4082" h="4085" extrusionOk="0">
                <a:moveTo>
                  <a:pt x="2039" y="0"/>
                </a:moveTo>
                <a:cubicBezTo>
                  <a:pt x="913" y="0"/>
                  <a:pt x="0" y="916"/>
                  <a:pt x="0" y="2042"/>
                </a:cubicBezTo>
                <a:cubicBezTo>
                  <a:pt x="0" y="3171"/>
                  <a:pt x="913" y="4084"/>
                  <a:pt x="2039" y="4084"/>
                </a:cubicBezTo>
                <a:cubicBezTo>
                  <a:pt x="3168" y="4084"/>
                  <a:pt x="4081" y="3171"/>
                  <a:pt x="4081" y="2042"/>
                </a:cubicBezTo>
                <a:cubicBezTo>
                  <a:pt x="4081" y="916"/>
                  <a:pt x="3168" y="0"/>
                  <a:pt x="2039" y="0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1"/>
          <p:cNvSpPr/>
          <p:nvPr/>
        </p:nvSpPr>
        <p:spPr>
          <a:xfrm>
            <a:off x="5270735" y="3905829"/>
            <a:ext cx="620267" cy="620267"/>
          </a:xfrm>
          <a:custGeom>
            <a:avLst/>
            <a:gdLst/>
            <a:ahLst/>
            <a:cxnLst/>
            <a:rect l="l" t="t" r="r" b="b"/>
            <a:pathLst>
              <a:path w="4085" h="4085" extrusionOk="0">
                <a:moveTo>
                  <a:pt x="2043" y="0"/>
                </a:moveTo>
                <a:cubicBezTo>
                  <a:pt x="917" y="0"/>
                  <a:pt x="1" y="913"/>
                  <a:pt x="1" y="2042"/>
                </a:cubicBezTo>
                <a:cubicBezTo>
                  <a:pt x="1" y="3168"/>
                  <a:pt x="917" y="4084"/>
                  <a:pt x="2043" y="4084"/>
                </a:cubicBezTo>
                <a:cubicBezTo>
                  <a:pt x="3172" y="4084"/>
                  <a:pt x="4085" y="3168"/>
                  <a:pt x="4085" y="2042"/>
                </a:cubicBezTo>
                <a:cubicBezTo>
                  <a:pt x="4085" y="913"/>
                  <a:pt x="3172" y="0"/>
                  <a:pt x="2043" y="0"/>
                </a:cubicBezTo>
                <a:close/>
              </a:path>
            </a:pathLst>
          </a:custGeom>
          <a:solidFill>
            <a:srgbClr val="F07817"/>
          </a:solidFill>
          <a:ln w="9525" cap="flat" cmpd="sng">
            <a:solidFill>
              <a:srgbClr val="F078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1"/>
          <p:cNvSpPr/>
          <p:nvPr/>
        </p:nvSpPr>
        <p:spPr>
          <a:xfrm>
            <a:off x="4716371" y="4992547"/>
            <a:ext cx="619811" cy="619659"/>
          </a:xfrm>
          <a:custGeom>
            <a:avLst/>
            <a:gdLst/>
            <a:ahLst/>
            <a:cxnLst/>
            <a:rect l="l" t="t" r="r" b="b"/>
            <a:pathLst>
              <a:path w="4082" h="4081" extrusionOk="0">
                <a:moveTo>
                  <a:pt x="2039" y="0"/>
                </a:moveTo>
                <a:cubicBezTo>
                  <a:pt x="913" y="0"/>
                  <a:pt x="0" y="913"/>
                  <a:pt x="0" y="2042"/>
                </a:cubicBezTo>
                <a:cubicBezTo>
                  <a:pt x="0" y="3168"/>
                  <a:pt x="913" y="4081"/>
                  <a:pt x="2039" y="4081"/>
                </a:cubicBezTo>
                <a:cubicBezTo>
                  <a:pt x="3168" y="4081"/>
                  <a:pt x="4081" y="3168"/>
                  <a:pt x="4081" y="2042"/>
                </a:cubicBezTo>
                <a:cubicBezTo>
                  <a:pt x="4081" y="913"/>
                  <a:pt x="3168" y="0"/>
                  <a:pt x="2039" y="0"/>
                </a:cubicBezTo>
                <a:close/>
              </a:path>
            </a:pathLst>
          </a:custGeom>
          <a:solidFill>
            <a:srgbClr val="F07817"/>
          </a:solidFill>
          <a:ln w="9525" cap="flat" cmpd="sng">
            <a:solidFill>
              <a:srgbClr val="F078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1"/>
          <p:cNvSpPr/>
          <p:nvPr/>
        </p:nvSpPr>
        <p:spPr>
          <a:xfrm>
            <a:off x="1952379" y="2314400"/>
            <a:ext cx="960692" cy="1357905"/>
          </a:xfrm>
          <a:custGeom>
            <a:avLst/>
            <a:gdLst/>
            <a:ahLst/>
            <a:cxnLst/>
            <a:rect l="l" t="t" r="r" b="b"/>
            <a:pathLst>
              <a:path w="6327" h="8943" extrusionOk="0">
                <a:moveTo>
                  <a:pt x="1" y="1"/>
                </a:moveTo>
                <a:lnTo>
                  <a:pt x="1" y="8943"/>
                </a:lnTo>
                <a:lnTo>
                  <a:pt x="6326" y="2621"/>
                </a:lnTo>
                <a:cubicBezTo>
                  <a:pt x="4707" y="1001"/>
                  <a:pt x="2469" y="1"/>
                  <a:pt x="1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1"/>
          <p:cNvSpPr/>
          <p:nvPr/>
        </p:nvSpPr>
        <p:spPr>
          <a:xfrm>
            <a:off x="1952379" y="3672149"/>
            <a:ext cx="1358512" cy="960692"/>
          </a:xfrm>
          <a:custGeom>
            <a:avLst/>
            <a:gdLst/>
            <a:ahLst/>
            <a:cxnLst/>
            <a:rect l="l" t="t" r="r" b="b"/>
            <a:pathLst>
              <a:path w="8947" h="6327" extrusionOk="0">
                <a:moveTo>
                  <a:pt x="1" y="1"/>
                </a:moveTo>
                <a:lnTo>
                  <a:pt x="6326" y="6326"/>
                </a:lnTo>
                <a:cubicBezTo>
                  <a:pt x="7942" y="4707"/>
                  <a:pt x="8946" y="2472"/>
                  <a:pt x="8946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1"/>
          <p:cNvSpPr/>
          <p:nvPr/>
        </p:nvSpPr>
        <p:spPr>
          <a:xfrm>
            <a:off x="1952379" y="2712219"/>
            <a:ext cx="1358512" cy="960084"/>
          </a:xfrm>
          <a:custGeom>
            <a:avLst/>
            <a:gdLst/>
            <a:ahLst/>
            <a:cxnLst/>
            <a:rect l="l" t="t" r="r" b="b"/>
            <a:pathLst>
              <a:path w="8947" h="6323" extrusionOk="0">
                <a:moveTo>
                  <a:pt x="6326" y="1"/>
                </a:moveTo>
                <a:lnTo>
                  <a:pt x="1" y="6323"/>
                </a:lnTo>
                <a:lnTo>
                  <a:pt x="8946" y="6323"/>
                </a:lnTo>
                <a:cubicBezTo>
                  <a:pt x="8946" y="3855"/>
                  <a:pt x="7942" y="1617"/>
                  <a:pt x="6326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1"/>
          <p:cNvSpPr/>
          <p:nvPr/>
        </p:nvSpPr>
        <p:spPr>
          <a:xfrm>
            <a:off x="1952379" y="3672148"/>
            <a:ext cx="960692" cy="1358512"/>
          </a:xfrm>
          <a:custGeom>
            <a:avLst/>
            <a:gdLst/>
            <a:ahLst/>
            <a:cxnLst/>
            <a:rect l="l" t="t" r="r" b="b"/>
            <a:pathLst>
              <a:path w="6327" h="8947" extrusionOk="0">
                <a:moveTo>
                  <a:pt x="1" y="1"/>
                </a:moveTo>
                <a:lnTo>
                  <a:pt x="1" y="8946"/>
                </a:lnTo>
                <a:cubicBezTo>
                  <a:pt x="2469" y="8946"/>
                  <a:pt x="4707" y="7946"/>
                  <a:pt x="6326" y="6326"/>
                </a:cubicBezTo>
                <a:lnTo>
                  <a:pt x="1" y="1"/>
                </a:ln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1"/>
          <p:cNvSpPr/>
          <p:nvPr/>
        </p:nvSpPr>
        <p:spPr>
          <a:xfrm>
            <a:off x="765000" y="2485369"/>
            <a:ext cx="2374323" cy="2374323"/>
          </a:xfrm>
          <a:custGeom>
            <a:avLst/>
            <a:gdLst/>
            <a:ahLst/>
            <a:cxnLst/>
            <a:rect l="l" t="t" r="r" b="b"/>
            <a:pathLst>
              <a:path w="15637" h="15637" extrusionOk="0">
                <a:moveTo>
                  <a:pt x="13348" y="2289"/>
                </a:moveTo>
                <a:cubicBezTo>
                  <a:pt x="11932" y="876"/>
                  <a:pt x="9978" y="0"/>
                  <a:pt x="7821" y="0"/>
                </a:cubicBezTo>
                <a:cubicBezTo>
                  <a:pt x="5660" y="0"/>
                  <a:pt x="3706" y="876"/>
                  <a:pt x="2293" y="2289"/>
                </a:cubicBezTo>
                <a:cubicBezTo>
                  <a:pt x="876" y="3706"/>
                  <a:pt x="1" y="5660"/>
                  <a:pt x="1" y="7817"/>
                </a:cubicBezTo>
                <a:cubicBezTo>
                  <a:pt x="1" y="9977"/>
                  <a:pt x="876" y="11931"/>
                  <a:pt x="2293" y="13344"/>
                </a:cubicBezTo>
                <a:cubicBezTo>
                  <a:pt x="3706" y="14761"/>
                  <a:pt x="5660" y="15637"/>
                  <a:pt x="7821" y="15637"/>
                </a:cubicBezTo>
                <a:cubicBezTo>
                  <a:pt x="9978" y="15637"/>
                  <a:pt x="11932" y="14761"/>
                  <a:pt x="13348" y="13344"/>
                </a:cubicBezTo>
                <a:cubicBezTo>
                  <a:pt x="14761" y="11931"/>
                  <a:pt x="15637" y="9977"/>
                  <a:pt x="15637" y="7817"/>
                </a:cubicBezTo>
                <a:cubicBezTo>
                  <a:pt x="15637" y="5660"/>
                  <a:pt x="14761" y="3706"/>
                  <a:pt x="13348" y="2289"/>
                </a:cubicBezTo>
                <a:close/>
              </a:path>
            </a:pathLst>
          </a:custGeom>
          <a:solidFill>
            <a:srgbClr val="F4F6F8"/>
          </a:solidFill>
          <a:ln>
            <a:noFill/>
          </a:ln>
          <a:effectLst>
            <a:outerShdw blurRad="57150" dist="19050" dir="876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1"/>
          <p:cNvSpPr txBox="1"/>
          <p:nvPr/>
        </p:nvSpPr>
        <p:spPr>
          <a:xfrm>
            <a:off x="5925932" y="2953598"/>
            <a:ext cx="2906604" cy="4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Bonne </a:t>
            </a:r>
            <a:r>
              <a:rPr lang="fr-FR" sz="1600" b="1">
                <a:latin typeface="Century Gothic"/>
                <a:ea typeface="Century Gothic"/>
                <a:cs typeface="Century Gothic"/>
                <a:sym typeface="Century Gothic"/>
              </a:rPr>
              <a:t>Cohésion</a:t>
            </a:r>
            <a:r>
              <a:rPr lang="fr-FR" sz="1600" b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d’équipe</a:t>
            </a:r>
            <a:endParaRPr sz="1600" b="1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accent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0" name="Google Shape;400;p21"/>
          <p:cNvSpPr txBox="1"/>
          <p:nvPr/>
        </p:nvSpPr>
        <p:spPr>
          <a:xfrm>
            <a:off x="5925925" y="1786600"/>
            <a:ext cx="29910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None/>
            </a:pPr>
            <a:r>
              <a:rPr lang="fr-FR" sz="1600" b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Diversité des compétences 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1" name="Google Shape;401;p21"/>
          <p:cNvSpPr txBox="1"/>
          <p:nvPr/>
        </p:nvSpPr>
        <p:spPr>
          <a:xfrm>
            <a:off x="5938201" y="3973122"/>
            <a:ext cx="22584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Engagement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21"/>
          <p:cNvSpPr txBox="1"/>
          <p:nvPr/>
        </p:nvSpPr>
        <p:spPr>
          <a:xfrm>
            <a:off x="896928" y="3210096"/>
            <a:ext cx="2136400" cy="9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Forces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3" name="Google Shape;403;p21"/>
          <p:cNvSpPr/>
          <p:nvPr/>
        </p:nvSpPr>
        <p:spPr>
          <a:xfrm>
            <a:off x="8756803" y="4897680"/>
            <a:ext cx="30752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latin typeface="Century Gothic"/>
                <a:ea typeface="Century Gothic"/>
                <a:cs typeface="Century Gothic"/>
                <a:sym typeface="Century Gothic"/>
              </a:rPr>
              <a:t>Capable de s’adapter au changement de plan , de priorité face aux exigences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4" name="Google Shape;404;p21"/>
          <p:cNvSpPr/>
          <p:nvPr/>
        </p:nvSpPr>
        <p:spPr>
          <a:xfrm>
            <a:off x="8606320" y="1564142"/>
            <a:ext cx="32850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6933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Capable de résoudre un éventail plus large de défis.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5" name="Google Shape;405;p21"/>
          <p:cNvSpPr/>
          <p:nvPr/>
        </p:nvSpPr>
        <p:spPr>
          <a:xfrm>
            <a:off x="8507199" y="2645304"/>
            <a:ext cx="3340727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Travaillent bien ensemble et partagent un fort esprit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6" name="Google Shape;406;p21"/>
          <p:cNvSpPr/>
          <p:nvPr/>
        </p:nvSpPr>
        <p:spPr>
          <a:xfrm>
            <a:off x="8652469" y="3620971"/>
            <a:ext cx="3192567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Engagés dans leur travail et dans la réalisation des objectifs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07" name="Google Shape;407;p21"/>
          <p:cNvCxnSpPr/>
          <p:nvPr/>
        </p:nvCxnSpPr>
        <p:spPr>
          <a:xfrm flipH="1">
            <a:off x="3085367" y="2038484"/>
            <a:ext cx="1659900" cy="4221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2DA33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08" name="Google Shape;408;p21"/>
          <p:cNvCxnSpPr/>
          <p:nvPr/>
        </p:nvCxnSpPr>
        <p:spPr>
          <a:xfrm flipH="1">
            <a:off x="3480867" y="3140651"/>
            <a:ext cx="1809600" cy="9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2DA33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09" name="Google Shape;409;p21"/>
          <p:cNvCxnSpPr/>
          <p:nvPr/>
        </p:nvCxnSpPr>
        <p:spPr>
          <a:xfrm rot="10800000">
            <a:off x="2895400" y="4950217"/>
            <a:ext cx="1878000" cy="3948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07817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410" name="Google Shape;410;p21"/>
          <p:cNvGrpSpPr/>
          <p:nvPr/>
        </p:nvGrpSpPr>
        <p:grpSpPr>
          <a:xfrm>
            <a:off x="4833222" y="1852149"/>
            <a:ext cx="386073" cy="368347"/>
            <a:chOff x="4126815" y="2760704"/>
            <a:chExt cx="380393" cy="363118"/>
          </a:xfrm>
        </p:grpSpPr>
        <p:sp>
          <p:nvSpPr>
            <p:cNvPr id="411" name="Google Shape;411;p21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1"/>
            <p:cNvSpPr/>
            <p:nvPr/>
          </p:nvSpPr>
          <p:spPr>
            <a:xfrm>
              <a:off x="4126815" y="2760704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1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21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5" name="Google Shape;415;p21"/>
          <p:cNvGrpSpPr/>
          <p:nvPr/>
        </p:nvGrpSpPr>
        <p:grpSpPr>
          <a:xfrm>
            <a:off x="5406142" y="2933065"/>
            <a:ext cx="349449" cy="334034"/>
            <a:chOff x="7441465" y="2302858"/>
            <a:chExt cx="342194" cy="327142"/>
          </a:xfrm>
        </p:grpSpPr>
        <p:sp>
          <p:nvSpPr>
            <p:cNvPr id="416" name="Google Shape;416;p21"/>
            <p:cNvSpPr/>
            <p:nvPr/>
          </p:nvSpPr>
          <p:spPr>
            <a:xfrm>
              <a:off x="7441465" y="2337727"/>
              <a:ext cx="299862" cy="292273"/>
            </a:xfrm>
            <a:custGeom>
              <a:avLst/>
              <a:gdLst/>
              <a:ahLst/>
              <a:cxnLst/>
              <a:rect l="l" t="t" r="r" b="b"/>
              <a:pathLst>
                <a:path w="9443" h="9204" extrusionOk="0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21"/>
            <p:cNvSpPr/>
            <p:nvPr/>
          </p:nvSpPr>
          <p:spPr>
            <a:xfrm>
              <a:off x="7484590" y="2302858"/>
              <a:ext cx="299069" cy="293130"/>
            </a:xfrm>
            <a:custGeom>
              <a:avLst/>
              <a:gdLst/>
              <a:ahLst/>
              <a:cxnLst/>
              <a:rect l="l" t="t" r="r" b="b"/>
              <a:pathLst>
                <a:path w="9418" h="9231" extrusionOk="0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21"/>
          <p:cNvSpPr/>
          <p:nvPr/>
        </p:nvSpPr>
        <p:spPr>
          <a:xfrm>
            <a:off x="4851531" y="5128368"/>
            <a:ext cx="349480" cy="348003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1"/>
          <p:cNvSpPr/>
          <p:nvPr/>
        </p:nvSpPr>
        <p:spPr>
          <a:xfrm>
            <a:off x="5432637" y="4054314"/>
            <a:ext cx="349480" cy="349412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1"/>
          <p:cNvSpPr txBox="1"/>
          <p:nvPr/>
        </p:nvSpPr>
        <p:spPr>
          <a:xfrm>
            <a:off x="5979425" y="5081425"/>
            <a:ext cx="22584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>
                <a:latin typeface="Century Gothic"/>
                <a:ea typeface="Century Gothic"/>
                <a:cs typeface="Century Gothic"/>
                <a:sym typeface="Century Gothic"/>
              </a:rPr>
              <a:t>Flexibilité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21" name="Google Shape;421;p21"/>
          <p:cNvCxnSpPr/>
          <p:nvPr/>
        </p:nvCxnSpPr>
        <p:spPr>
          <a:xfrm flipH="1">
            <a:off x="3466955" y="4222051"/>
            <a:ext cx="1809600" cy="9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07817"/>
            </a:solidFill>
            <a:prstDash val="solid"/>
            <a:round/>
            <a:headEnd type="none" w="sm" len="sm"/>
            <a:tailEnd type="oval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2"/>
          <p:cNvSpPr/>
          <p:nvPr/>
        </p:nvSpPr>
        <p:spPr>
          <a:xfrm>
            <a:off x="0" y="5759470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22"/>
          <p:cNvSpPr txBox="1"/>
          <p:nvPr/>
        </p:nvSpPr>
        <p:spPr>
          <a:xfrm>
            <a:off x="2631238" y="450446"/>
            <a:ext cx="7070336" cy="823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 sz="4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Faiblesses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3" name="Google Shape;433;p22"/>
          <p:cNvSpPr/>
          <p:nvPr/>
        </p:nvSpPr>
        <p:spPr>
          <a:xfrm>
            <a:off x="4939432" y="2752699"/>
            <a:ext cx="620267" cy="620267"/>
          </a:xfrm>
          <a:custGeom>
            <a:avLst/>
            <a:gdLst/>
            <a:ahLst/>
            <a:cxnLst/>
            <a:rect l="l" t="t" r="r" b="b"/>
            <a:pathLst>
              <a:path w="4085" h="4085" extrusionOk="0">
                <a:moveTo>
                  <a:pt x="2043" y="1"/>
                </a:moveTo>
                <a:cubicBezTo>
                  <a:pt x="917" y="1"/>
                  <a:pt x="1" y="914"/>
                  <a:pt x="1" y="2043"/>
                </a:cubicBezTo>
                <a:cubicBezTo>
                  <a:pt x="1" y="3172"/>
                  <a:pt x="917" y="4085"/>
                  <a:pt x="2043" y="4085"/>
                </a:cubicBezTo>
                <a:cubicBezTo>
                  <a:pt x="3172" y="4085"/>
                  <a:pt x="4085" y="3172"/>
                  <a:pt x="4085" y="2043"/>
                </a:cubicBezTo>
                <a:cubicBezTo>
                  <a:pt x="4085" y="914"/>
                  <a:pt x="3172" y="1"/>
                  <a:pt x="2043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2"/>
          <p:cNvSpPr/>
          <p:nvPr/>
        </p:nvSpPr>
        <p:spPr>
          <a:xfrm>
            <a:off x="4385068" y="1659909"/>
            <a:ext cx="619811" cy="620267"/>
          </a:xfrm>
          <a:custGeom>
            <a:avLst/>
            <a:gdLst/>
            <a:ahLst/>
            <a:cxnLst/>
            <a:rect l="l" t="t" r="r" b="b"/>
            <a:pathLst>
              <a:path w="4082" h="4085" extrusionOk="0">
                <a:moveTo>
                  <a:pt x="2039" y="0"/>
                </a:moveTo>
                <a:cubicBezTo>
                  <a:pt x="913" y="0"/>
                  <a:pt x="0" y="916"/>
                  <a:pt x="0" y="2042"/>
                </a:cubicBezTo>
                <a:cubicBezTo>
                  <a:pt x="0" y="3171"/>
                  <a:pt x="913" y="4084"/>
                  <a:pt x="2039" y="4084"/>
                </a:cubicBezTo>
                <a:cubicBezTo>
                  <a:pt x="3168" y="4084"/>
                  <a:pt x="4081" y="3171"/>
                  <a:pt x="4081" y="2042"/>
                </a:cubicBezTo>
                <a:cubicBezTo>
                  <a:pt x="4081" y="916"/>
                  <a:pt x="3168" y="0"/>
                  <a:pt x="2039" y="0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2"/>
          <p:cNvSpPr/>
          <p:nvPr/>
        </p:nvSpPr>
        <p:spPr>
          <a:xfrm>
            <a:off x="4939432" y="3839567"/>
            <a:ext cx="620267" cy="620267"/>
          </a:xfrm>
          <a:custGeom>
            <a:avLst/>
            <a:gdLst/>
            <a:ahLst/>
            <a:cxnLst/>
            <a:rect l="l" t="t" r="r" b="b"/>
            <a:pathLst>
              <a:path w="4085" h="4085" extrusionOk="0">
                <a:moveTo>
                  <a:pt x="2043" y="0"/>
                </a:moveTo>
                <a:cubicBezTo>
                  <a:pt x="917" y="0"/>
                  <a:pt x="1" y="913"/>
                  <a:pt x="1" y="2042"/>
                </a:cubicBezTo>
                <a:cubicBezTo>
                  <a:pt x="1" y="3168"/>
                  <a:pt x="917" y="4084"/>
                  <a:pt x="2043" y="4084"/>
                </a:cubicBezTo>
                <a:cubicBezTo>
                  <a:pt x="3172" y="4084"/>
                  <a:pt x="4085" y="3168"/>
                  <a:pt x="4085" y="2042"/>
                </a:cubicBezTo>
                <a:cubicBezTo>
                  <a:pt x="4085" y="913"/>
                  <a:pt x="3172" y="0"/>
                  <a:pt x="2043" y="0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2"/>
          <p:cNvSpPr/>
          <p:nvPr/>
        </p:nvSpPr>
        <p:spPr>
          <a:xfrm>
            <a:off x="4385068" y="4926285"/>
            <a:ext cx="619811" cy="619659"/>
          </a:xfrm>
          <a:custGeom>
            <a:avLst/>
            <a:gdLst/>
            <a:ahLst/>
            <a:cxnLst/>
            <a:rect l="l" t="t" r="r" b="b"/>
            <a:pathLst>
              <a:path w="4082" h="4081" extrusionOk="0">
                <a:moveTo>
                  <a:pt x="2039" y="0"/>
                </a:moveTo>
                <a:cubicBezTo>
                  <a:pt x="913" y="0"/>
                  <a:pt x="0" y="913"/>
                  <a:pt x="0" y="2042"/>
                </a:cubicBezTo>
                <a:cubicBezTo>
                  <a:pt x="0" y="3168"/>
                  <a:pt x="913" y="4081"/>
                  <a:pt x="2039" y="4081"/>
                </a:cubicBezTo>
                <a:cubicBezTo>
                  <a:pt x="3168" y="4081"/>
                  <a:pt x="4081" y="3168"/>
                  <a:pt x="4081" y="2042"/>
                </a:cubicBezTo>
                <a:cubicBezTo>
                  <a:pt x="4081" y="913"/>
                  <a:pt x="3168" y="0"/>
                  <a:pt x="2039" y="0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2"/>
          <p:cNvSpPr/>
          <p:nvPr/>
        </p:nvSpPr>
        <p:spPr>
          <a:xfrm>
            <a:off x="1621076" y="2248138"/>
            <a:ext cx="960692" cy="1357905"/>
          </a:xfrm>
          <a:custGeom>
            <a:avLst/>
            <a:gdLst/>
            <a:ahLst/>
            <a:cxnLst/>
            <a:rect l="l" t="t" r="r" b="b"/>
            <a:pathLst>
              <a:path w="6327" h="8943" extrusionOk="0">
                <a:moveTo>
                  <a:pt x="1" y="1"/>
                </a:moveTo>
                <a:lnTo>
                  <a:pt x="1" y="8943"/>
                </a:lnTo>
                <a:lnTo>
                  <a:pt x="6326" y="2621"/>
                </a:lnTo>
                <a:cubicBezTo>
                  <a:pt x="4707" y="1001"/>
                  <a:pt x="2469" y="1"/>
                  <a:pt x="1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2"/>
          <p:cNvSpPr/>
          <p:nvPr/>
        </p:nvSpPr>
        <p:spPr>
          <a:xfrm>
            <a:off x="1621076" y="3605887"/>
            <a:ext cx="1358512" cy="960692"/>
          </a:xfrm>
          <a:custGeom>
            <a:avLst/>
            <a:gdLst/>
            <a:ahLst/>
            <a:cxnLst/>
            <a:rect l="l" t="t" r="r" b="b"/>
            <a:pathLst>
              <a:path w="8947" h="6327" extrusionOk="0">
                <a:moveTo>
                  <a:pt x="1" y="1"/>
                </a:moveTo>
                <a:lnTo>
                  <a:pt x="6326" y="6326"/>
                </a:lnTo>
                <a:cubicBezTo>
                  <a:pt x="7942" y="4707"/>
                  <a:pt x="8946" y="2472"/>
                  <a:pt x="8946" y="1"/>
                </a:cubicBez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2"/>
          <p:cNvSpPr/>
          <p:nvPr/>
        </p:nvSpPr>
        <p:spPr>
          <a:xfrm>
            <a:off x="1621076" y="2645957"/>
            <a:ext cx="1358512" cy="960084"/>
          </a:xfrm>
          <a:custGeom>
            <a:avLst/>
            <a:gdLst/>
            <a:ahLst/>
            <a:cxnLst/>
            <a:rect l="l" t="t" r="r" b="b"/>
            <a:pathLst>
              <a:path w="8947" h="6323" extrusionOk="0">
                <a:moveTo>
                  <a:pt x="6326" y="1"/>
                </a:moveTo>
                <a:lnTo>
                  <a:pt x="1" y="6323"/>
                </a:lnTo>
                <a:lnTo>
                  <a:pt x="8946" y="6323"/>
                </a:lnTo>
                <a:cubicBezTo>
                  <a:pt x="8946" y="3855"/>
                  <a:pt x="7942" y="1617"/>
                  <a:pt x="6326" y="1"/>
                </a:cubicBezTo>
                <a:close/>
              </a:path>
            </a:pathLst>
          </a:custGeom>
          <a:solidFill>
            <a:srgbClr val="F0781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2"/>
          <p:cNvSpPr/>
          <p:nvPr/>
        </p:nvSpPr>
        <p:spPr>
          <a:xfrm>
            <a:off x="1621076" y="3605886"/>
            <a:ext cx="960692" cy="1358512"/>
          </a:xfrm>
          <a:custGeom>
            <a:avLst/>
            <a:gdLst/>
            <a:ahLst/>
            <a:cxnLst/>
            <a:rect l="l" t="t" r="r" b="b"/>
            <a:pathLst>
              <a:path w="6327" h="8947" extrusionOk="0">
                <a:moveTo>
                  <a:pt x="1" y="1"/>
                </a:moveTo>
                <a:lnTo>
                  <a:pt x="1" y="8946"/>
                </a:lnTo>
                <a:cubicBezTo>
                  <a:pt x="2469" y="8946"/>
                  <a:pt x="4707" y="7946"/>
                  <a:pt x="6326" y="6326"/>
                </a:cubicBezTo>
                <a:lnTo>
                  <a:pt x="1" y="1"/>
                </a:lnTo>
                <a:close/>
              </a:path>
            </a:pathLst>
          </a:custGeom>
          <a:solidFill>
            <a:srgbClr val="2DA3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2"/>
          <p:cNvSpPr/>
          <p:nvPr/>
        </p:nvSpPr>
        <p:spPr>
          <a:xfrm>
            <a:off x="433697" y="2419107"/>
            <a:ext cx="2374323" cy="2374323"/>
          </a:xfrm>
          <a:custGeom>
            <a:avLst/>
            <a:gdLst/>
            <a:ahLst/>
            <a:cxnLst/>
            <a:rect l="l" t="t" r="r" b="b"/>
            <a:pathLst>
              <a:path w="15637" h="15637" extrusionOk="0">
                <a:moveTo>
                  <a:pt x="13348" y="2289"/>
                </a:moveTo>
                <a:cubicBezTo>
                  <a:pt x="11932" y="876"/>
                  <a:pt x="9978" y="0"/>
                  <a:pt x="7821" y="0"/>
                </a:cubicBezTo>
                <a:cubicBezTo>
                  <a:pt x="5660" y="0"/>
                  <a:pt x="3706" y="876"/>
                  <a:pt x="2293" y="2289"/>
                </a:cubicBezTo>
                <a:cubicBezTo>
                  <a:pt x="876" y="3706"/>
                  <a:pt x="1" y="5660"/>
                  <a:pt x="1" y="7817"/>
                </a:cubicBezTo>
                <a:cubicBezTo>
                  <a:pt x="1" y="9977"/>
                  <a:pt x="876" y="11931"/>
                  <a:pt x="2293" y="13344"/>
                </a:cubicBezTo>
                <a:cubicBezTo>
                  <a:pt x="3706" y="14761"/>
                  <a:pt x="5660" y="15637"/>
                  <a:pt x="7821" y="15637"/>
                </a:cubicBezTo>
                <a:cubicBezTo>
                  <a:pt x="9978" y="15637"/>
                  <a:pt x="11932" y="14761"/>
                  <a:pt x="13348" y="13344"/>
                </a:cubicBezTo>
                <a:cubicBezTo>
                  <a:pt x="14761" y="11931"/>
                  <a:pt x="15637" y="9977"/>
                  <a:pt x="15637" y="7817"/>
                </a:cubicBezTo>
                <a:cubicBezTo>
                  <a:pt x="15637" y="5660"/>
                  <a:pt x="14761" y="3706"/>
                  <a:pt x="13348" y="2289"/>
                </a:cubicBezTo>
                <a:close/>
              </a:path>
            </a:pathLst>
          </a:custGeom>
          <a:solidFill>
            <a:srgbClr val="F4F6F8"/>
          </a:solidFill>
          <a:ln>
            <a:noFill/>
          </a:ln>
          <a:effectLst>
            <a:outerShdw blurRad="57150" dist="19050" dir="876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2"/>
          <p:cNvSpPr txBox="1"/>
          <p:nvPr/>
        </p:nvSpPr>
        <p:spPr>
          <a:xfrm>
            <a:off x="5780349" y="2771250"/>
            <a:ext cx="26016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Processus</a:t>
            </a:r>
            <a:endParaRPr sz="1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3" name="Google Shape;443;p22"/>
          <p:cNvSpPr txBox="1"/>
          <p:nvPr/>
        </p:nvSpPr>
        <p:spPr>
          <a:xfrm>
            <a:off x="5827247" y="1749042"/>
            <a:ext cx="2458816" cy="4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Communication</a:t>
            </a:r>
            <a:endParaRPr sz="1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4" name="Google Shape;444;p22"/>
          <p:cNvSpPr txBox="1"/>
          <p:nvPr/>
        </p:nvSpPr>
        <p:spPr>
          <a:xfrm>
            <a:off x="5780350" y="3914375"/>
            <a:ext cx="25605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Trop axé technique</a:t>
            </a:r>
            <a:endParaRPr sz="1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5" name="Google Shape;445;p22"/>
          <p:cNvSpPr txBox="1"/>
          <p:nvPr/>
        </p:nvSpPr>
        <p:spPr>
          <a:xfrm>
            <a:off x="5860100" y="5062100"/>
            <a:ext cx="2515500" cy="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Planification et Suivi </a:t>
            </a:r>
            <a:endParaRPr sz="1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6" name="Google Shape;446;p22"/>
          <p:cNvSpPr txBox="1"/>
          <p:nvPr/>
        </p:nvSpPr>
        <p:spPr>
          <a:xfrm>
            <a:off x="-67522" y="3115350"/>
            <a:ext cx="3376195" cy="9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Faiblesses</a:t>
            </a:r>
            <a:endParaRPr sz="3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7" name="Google Shape;447;p22"/>
          <p:cNvSpPr/>
          <p:nvPr/>
        </p:nvSpPr>
        <p:spPr>
          <a:xfrm>
            <a:off x="8602599" y="4927116"/>
            <a:ext cx="30752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Retard sur les livraisons des projets </a:t>
            </a:r>
            <a:endParaRPr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8602599" y="1487484"/>
            <a:ext cx="30752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16933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Manque de communication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6933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Malentendus fréquent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9" name="Google Shape;449;p22"/>
          <p:cNvSpPr/>
          <p:nvPr/>
        </p:nvSpPr>
        <p:spPr>
          <a:xfrm>
            <a:off x="8602599" y="2700347"/>
            <a:ext cx="30752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Plusieurs processus se relèvent inefficaces 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50" name="Google Shape;450;p22"/>
          <p:cNvSpPr/>
          <p:nvPr/>
        </p:nvSpPr>
        <p:spPr>
          <a:xfrm>
            <a:off x="8632831" y="3717661"/>
            <a:ext cx="3075200" cy="8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utilisateur des applications peu intuitive 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51" name="Google Shape;451;p22"/>
          <p:cNvCxnSpPr/>
          <p:nvPr/>
        </p:nvCxnSpPr>
        <p:spPr>
          <a:xfrm flipH="1">
            <a:off x="2754064" y="1972222"/>
            <a:ext cx="1659900" cy="4221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F07817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52" name="Google Shape;452;p22"/>
          <p:cNvCxnSpPr/>
          <p:nvPr/>
        </p:nvCxnSpPr>
        <p:spPr>
          <a:xfrm flipH="1">
            <a:off x="3149564" y="3074389"/>
            <a:ext cx="1809600" cy="9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F07817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53" name="Google Shape;453;p22"/>
          <p:cNvCxnSpPr/>
          <p:nvPr/>
        </p:nvCxnSpPr>
        <p:spPr>
          <a:xfrm rot="10800000">
            <a:off x="3190464" y="3918089"/>
            <a:ext cx="1782300" cy="272100"/>
          </a:xfrm>
          <a:prstGeom prst="bentConnector3">
            <a:avLst>
              <a:gd name="adj1" fmla="val 51151"/>
            </a:avLst>
          </a:prstGeom>
          <a:noFill/>
          <a:ln w="19050" cap="flat" cmpd="sng">
            <a:solidFill>
              <a:srgbClr val="2DA333"/>
            </a:solidFill>
            <a:prstDash val="solid"/>
            <a:round/>
            <a:headEnd type="none" w="sm" len="sm"/>
            <a:tailEnd type="oval" w="med" len="med"/>
          </a:ln>
        </p:spPr>
      </p:cxnSp>
      <p:cxnSp>
        <p:nvCxnSpPr>
          <p:cNvPr id="454" name="Google Shape;454;p22"/>
          <p:cNvCxnSpPr/>
          <p:nvPr/>
        </p:nvCxnSpPr>
        <p:spPr>
          <a:xfrm rot="10800000">
            <a:off x="2564097" y="4883955"/>
            <a:ext cx="1878000" cy="3948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2DA333"/>
            </a:solidFill>
            <a:prstDash val="solid"/>
            <a:round/>
            <a:headEnd type="none" w="sm" len="sm"/>
            <a:tailEnd type="oval" w="med" len="med"/>
          </a:ln>
        </p:spPr>
      </p:cxnSp>
      <p:grpSp>
        <p:nvGrpSpPr>
          <p:cNvPr id="455" name="Google Shape;455;p22"/>
          <p:cNvGrpSpPr/>
          <p:nvPr/>
        </p:nvGrpSpPr>
        <p:grpSpPr>
          <a:xfrm>
            <a:off x="4501919" y="1785887"/>
            <a:ext cx="386073" cy="368347"/>
            <a:chOff x="4126815" y="2760704"/>
            <a:chExt cx="380393" cy="363118"/>
          </a:xfrm>
        </p:grpSpPr>
        <p:sp>
          <p:nvSpPr>
            <p:cNvPr id="456" name="Google Shape;456;p22"/>
            <p:cNvSpPr/>
            <p:nvPr/>
          </p:nvSpPr>
          <p:spPr>
            <a:xfrm>
              <a:off x="4219825" y="2822435"/>
              <a:ext cx="103267" cy="29056"/>
            </a:xfrm>
            <a:custGeom>
              <a:avLst/>
              <a:gdLst/>
              <a:ahLst/>
              <a:cxnLst/>
              <a:rect l="l" t="t" r="r" b="b"/>
              <a:pathLst>
                <a:path w="3252" h="915" extrusionOk="0">
                  <a:moveTo>
                    <a:pt x="1620" y="0"/>
                  </a:moveTo>
                  <a:cubicBezTo>
                    <a:pt x="1025" y="0"/>
                    <a:pt x="477" y="215"/>
                    <a:pt x="60" y="631"/>
                  </a:cubicBezTo>
                  <a:cubicBezTo>
                    <a:pt x="1" y="691"/>
                    <a:pt x="1" y="810"/>
                    <a:pt x="60" y="869"/>
                  </a:cubicBezTo>
                  <a:cubicBezTo>
                    <a:pt x="90" y="899"/>
                    <a:pt x="132" y="914"/>
                    <a:pt x="175" y="914"/>
                  </a:cubicBezTo>
                  <a:cubicBezTo>
                    <a:pt x="218" y="914"/>
                    <a:pt x="263" y="899"/>
                    <a:pt x="298" y="869"/>
                  </a:cubicBezTo>
                  <a:cubicBezTo>
                    <a:pt x="656" y="512"/>
                    <a:pt x="1120" y="322"/>
                    <a:pt x="1620" y="322"/>
                  </a:cubicBezTo>
                  <a:cubicBezTo>
                    <a:pt x="2132" y="322"/>
                    <a:pt x="2596" y="512"/>
                    <a:pt x="2953" y="869"/>
                  </a:cubicBezTo>
                  <a:cubicBezTo>
                    <a:pt x="2983" y="899"/>
                    <a:pt x="3028" y="914"/>
                    <a:pt x="3073" y="914"/>
                  </a:cubicBezTo>
                  <a:cubicBezTo>
                    <a:pt x="3117" y="914"/>
                    <a:pt x="3162" y="899"/>
                    <a:pt x="3192" y="869"/>
                  </a:cubicBezTo>
                  <a:cubicBezTo>
                    <a:pt x="3251" y="810"/>
                    <a:pt x="3251" y="691"/>
                    <a:pt x="3192" y="631"/>
                  </a:cubicBezTo>
                  <a:cubicBezTo>
                    <a:pt x="2775" y="215"/>
                    <a:pt x="2215" y="0"/>
                    <a:pt x="1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22"/>
            <p:cNvSpPr/>
            <p:nvPr/>
          </p:nvSpPr>
          <p:spPr>
            <a:xfrm>
              <a:off x="4126815" y="2760704"/>
              <a:ext cx="380393" cy="363118"/>
            </a:xfrm>
            <a:custGeom>
              <a:avLst/>
              <a:gdLst/>
              <a:ahLst/>
              <a:cxnLst/>
              <a:rect l="l" t="t" r="r" b="b"/>
              <a:pathLst>
                <a:path w="11979" h="11435" extrusionOk="0">
                  <a:moveTo>
                    <a:pt x="7621" y="6921"/>
                  </a:moveTo>
                  <a:lnTo>
                    <a:pt x="8061" y="7373"/>
                  </a:lnTo>
                  <a:lnTo>
                    <a:pt x="7787" y="7659"/>
                  </a:lnTo>
                  <a:lnTo>
                    <a:pt x="7335" y="7207"/>
                  </a:lnTo>
                  <a:cubicBezTo>
                    <a:pt x="7442" y="7123"/>
                    <a:pt x="7526" y="7016"/>
                    <a:pt x="7621" y="6921"/>
                  </a:cubicBezTo>
                  <a:close/>
                  <a:moveTo>
                    <a:pt x="4552" y="328"/>
                  </a:moveTo>
                  <a:cubicBezTo>
                    <a:pt x="5525" y="328"/>
                    <a:pt x="6496" y="700"/>
                    <a:pt x="7228" y="1444"/>
                  </a:cubicBezTo>
                  <a:cubicBezTo>
                    <a:pt x="8645" y="2861"/>
                    <a:pt x="8704" y="5076"/>
                    <a:pt x="7466" y="6564"/>
                  </a:cubicBezTo>
                  <a:cubicBezTo>
                    <a:pt x="7311" y="6766"/>
                    <a:pt x="7156" y="6909"/>
                    <a:pt x="6978" y="7064"/>
                  </a:cubicBezTo>
                  <a:cubicBezTo>
                    <a:pt x="6279" y="7651"/>
                    <a:pt x="5417" y="7944"/>
                    <a:pt x="4554" y="7944"/>
                  </a:cubicBezTo>
                  <a:cubicBezTo>
                    <a:pt x="3579" y="7944"/>
                    <a:pt x="2603" y="7571"/>
                    <a:pt x="1858" y="6826"/>
                  </a:cubicBezTo>
                  <a:cubicBezTo>
                    <a:pt x="370" y="5338"/>
                    <a:pt x="370" y="2921"/>
                    <a:pt x="1858" y="1444"/>
                  </a:cubicBezTo>
                  <a:cubicBezTo>
                    <a:pt x="2602" y="700"/>
                    <a:pt x="3579" y="328"/>
                    <a:pt x="4552" y="328"/>
                  </a:cubicBezTo>
                  <a:close/>
                  <a:moveTo>
                    <a:pt x="8518" y="7440"/>
                  </a:moveTo>
                  <a:cubicBezTo>
                    <a:pt x="8550" y="7440"/>
                    <a:pt x="8580" y="7453"/>
                    <a:pt x="8597" y="7481"/>
                  </a:cubicBezTo>
                  <a:lnTo>
                    <a:pt x="9061" y="7897"/>
                  </a:lnTo>
                  <a:lnTo>
                    <a:pt x="8276" y="8683"/>
                  </a:lnTo>
                  <a:lnTo>
                    <a:pt x="7883" y="8195"/>
                  </a:lnTo>
                  <a:cubicBezTo>
                    <a:pt x="7847" y="8135"/>
                    <a:pt x="7847" y="8052"/>
                    <a:pt x="7883" y="8016"/>
                  </a:cubicBezTo>
                  <a:lnTo>
                    <a:pt x="8418" y="7481"/>
                  </a:lnTo>
                  <a:cubicBezTo>
                    <a:pt x="8444" y="7456"/>
                    <a:pt x="8482" y="7440"/>
                    <a:pt x="8518" y="7440"/>
                  </a:cubicBezTo>
                  <a:close/>
                  <a:moveTo>
                    <a:pt x="9335" y="8100"/>
                  </a:moveTo>
                  <a:lnTo>
                    <a:pt x="11252" y="9779"/>
                  </a:lnTo>
                  <a:cubicBezTo>
                    <a:pt x="11574" y="10064"/>
                    <a:pt x="11597" y="10576"/>
                    <a:pt x="11276" y="10886"/>
                  </a:cubicBezTo>
                  <a:cubicBezTo>
                    <a:pt x="11128" y="11033"/>
                    <a:pt x="10940" y="11105"/>
                    <a:pt x="10752" y="11105"/>
                  </a:cubicBezTo>
                  <a:cubicBezTo>
                    <a:pt x="10544" y="11105"/>
                    <a:pt x="10336" y="11018"/>
                    <a:pt x="10181" y="10850"/>
                  </a:cubicBezTo>
                  <a:lnTo>
                    <a:pt x="8514" y="8921"/>
                  </a:lnTo>
                  <a:lnTo>
                    <a:pt x="9335" y="8100"/>
                  </a:lnTo>
                  <a:close/>
                  <a:moveTo>
                    <a:pt x="4543" y="1"/>
                  </a:moveTo>
                  <a:cubicBezTo>
                    <a:pt x="3483" y="1"/>
                    <a:pt x="2424" y="402"/>
                    <a:pt x="1620" y="1206"/>
                  </a:cubicBezTo>
                  <a:cubicBezTo>
                    <a:pt x="1" y="2837"/>
                    <a:pt x="1" y="5457"/>
                    <a:pt x="1620" y="7064"/>
                  </a:cubicBezTo>
                  <a:cubicBezTo>
                    <a:pt x="2431" y="7875"/>
                    <a:pt x="3489" y="8272"/>
                    <a:pt x="4543" y="8272"/>
                  </a:cubicBezTo>
                  <a:cubicBezTo>
                    <a:pt x="5440" y="8272"/>
                    <a:pt x="6334" y="7985"/>
                    <a:pt x="7073" y="7421"/>
                  </a:cubicBezTo>
                  <a:lnTo>
                    <a:pt x="7561" y="7909"/>
                  </a:lnTo>
                  <a:cubicBezTo>
                    <a:pt x="7490" y="8076"/>
                    <a:pt x="7502" y="8278"/>
                    <a:pt x="7633" y="8409"/>
                  </a:cubicBezTo>
                  <a:lnTo>
                    <a:pt x="9954" y="11064"/>
                  </a:lnTo>
                  <a:cubicBezTo>
                    <a:pt x="10171" y="11312"/>
                    <a:pt x="10471" y="11434"/>
                    <a:pt x="10771" y="11434"/>
                  </a:cubicBezTo>
                  <a:cubicBezTo>
                    <a:pt x="11049" y="11434"/>
                    <a:pt x="11326" y="11330"/>
                    <a:pt x="11538" y="11124"/>
                  </a:cubicBezTo>
                  <a:cubicBezTo>
                    <a:pt x="11978" y="10671"/>
                    <a:pt x="11955" y="9945"/>
                    <a:pt x="11478" y="9540"/>
                  </a:cubicBezTo>
                  <a:lnTo>
                    <a:pt x="8823" y="7219"/>
                  </a:lnTo>
                  <a:cubicBezTo>
                    <a:pt x="8737" y="7139"/>
                    <a:pt x="8629" y="7104"/>
                    <a:pt x="8522" y="7104"/>
                  </a:cubicBezTo>
                  <a:cubicBezTo>
                    <a:pt x="8453" y="7104"/>
                    <a:pt x="8384" y="7119"/>
                    <a:pt x="8323" y="7147"/>
                  </a:cubicBezTo>
                  <a:lnTo>
                    <a:pt x="7823" y="6659"/>
                  </a:lnTo>
                  <a:cubicBezTo>
                    <a:pt x="9073" y="5052"/>
                    <a:pt x="8978" y="2694"/>
                    <a:pt x="7466" y="1206"/>
                  </a:cubicBezTo>
                  <a:cubicBezTo>
                    <a:pt x="6662" y="402"/>
                    <a:pt x="5603" y="1"/>
                    <a:pt x="45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22"/>
            <p:cNvSpPr/>
            <p:nvPr/>
          </p:nvSpPr>
          <p:spPr>
            <a:xfrm>
              <a:off x="4278826" y="2791379"/>
              <a:ext cx="103998" cy="201962"/>
            </a:xfrm>
            <a:custGeom>
              <a:avLst/>
              <a:gdLst/>
              <a:ahLst/>
              <a:cxnLst/>
              <a:rect l="l" t="t" r="r" b="b"/>
              <a:pathLst>
                <a:path w="3275" h="6360" extrusionOk="0">
                  <a:moveTo>
                    <a:pt x="191" y="0"/>
                  </a:moveTo>
                  <a:cubicBezTo>
                    <a:pt x="106" y="0"/>
                    <a:pt x="35" y="59"/>
                    <a:pt x="24" y="157"/>
                  </a:cubicBezTo>
                  <a:cubicBezTo>
                    <a:pt x="0" y="264"/>
                    <a:pt x="60" y="335"/>
                    <a:pt x="167" y="347"/>
                  </a:cubicBezTo>
                  <a:cubicBezTo>
                    <a:pt x="798" y="442"/>
                    <a:pt x="1345" y="716"/>
                    <a:pt x="1786" y="1169"/>
                  </a:cubicBezTo>
                  <a:cubicBezTo>
                    <a:pt x="2905" y="2288"/>
                    <a:pt x="2905" y="4110"/>
                    <a:pt x="1786" y="5229"/>
                  </a:cubicBezTo>
                  <a:cubicBezTo>
                    <a:pt x="1345" y="5645"/>
                    <a:pt x="774" y="5931"/>
                    <a:pt x="167" y="6015"/>
                  </a:cubicBezTo>
                  <a:cubicBezTo>
                    <a:pt x="83" y="6038"/>
                    <a:pt x="24" y="6122"/>
                    <a:pt x="24" y="6217"/>
                  </a:cubicBezTo>
                  <a:cubicBezTo>
                    <a:pt x="36" y="6300"/>
                    <a:pt x="107" y="6360"/>
                    <a:pt x="179" y="6360"/>
                  </a:cubicBezTo>
                  <a:lnTo>
                    <a:pt x="214" y="6360"/>
                  </a:lnTo>
                  <a:cubicBezTo>
                    <a:pt x="917" y="6253"/>
                    <a:pt x="1536" y="5943"/>
                    <a:pt x="2024" y="5455"/>
                  </a:cubicBezTo>
                  <a:cubicBezTo>
                    <a:pt x="3274" y="4205"/>
                    <a:pt x="3274" y="2169"/>
                    <a:pt x="2024" y="919"/>
                  </a:cubicBezTo>
                  <a:cubicBezTo>
                    <a:pt x="1536" y="419"/>
                    <a:pt x="917" y="109"/>
                    <a:pt x="214" y="2"/>
                  </a:cubicBezTo>
                  <a:cubicBezTo>
                    <a:pt x="206" y="1"/>
                    <a:pt x="198" y="0"/>
                    <a:pt x="1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2"/>
            <p:cNvSpPr/>
            <p:nvPr/>
          </p:nvSpPr>
          <p:spPr>
            <a:xfrm>
              <a:off x="4159332" y="2791379"/>
              <a:ext cx="105903" cy="201962"/>
            </a:xfrm>
            <a:custGeom>
              <a:avLst/>
              <a:gdLst/>
              <a:ahLst/>
              <a:cxnLst/>
              <a:rect l="l" t="t" r="r" b="b"/>
              <a:pathLst>
                <a:path w="3335" h="6360" extrusionOk="0">
                  <a:moveTo>
                    <a:pt x="3162" y="1"/>
                  </a:moveTo>
                  <a:cubicBezTo>
                    <a:pt x="3156" y="1"/>
                    <a:pt x="3150" y="1"/>
                    <a:pt x="3144" y="2"/>
                  </a:cubicBezTo>
                  <a:cubicBezTo>
                    <a:pt x="2430" y="61"/>
                    <a:pt x="1775" y="383"/>
                    <a:pt x="1251" y="895"/>
                  </a:cubicBezTo>
                  <a:cubicBezTo>
                    <a:pt x="1" y="2145"/>
                    <a:pt x="1" y="4193"/>
                    <a:pt x="1251" y="5443"/>
                  </a:cubicBezTo>
                  <a:cubicBezTo>
                    <a:pt x="1775" y="5955"/>
                    <a:pt x="2430" y="6277"/>
                    <a:pt x="3144" y="6360"/>
                  </a:cubicBezTo>
                  <a:lnTo>
                    <a:pt x="3156" y="6360"/>
                  </a:lnTo>
                  <a:cubicBezTo>
                    <a:pt x="3251" y="6360"/>
                    <a:pt x="3311" y="6300"/>
                    <a:pt x="3323" y="6217"/>
                  </a:cubicBezTo>
                  <a:cubicBezTo>
                    <a:pt x="3334" y="6122"/>
                    <a:pt x="3263" y="6038"/>
                    <a:pt x="3168" y="6038"/>
                  </a:cubicBezTo>
                  <a:cubicBezTo>
                    <a:pt x="2537" y="5955"/>
                    <a:pt x="1941" y="5681"/>
                    <a:pt x="1477" y="5217"/>
                  </a:cubicBezTo>
                  <a:cubicBezTo>
                    <a:pt x="358" y="4098"/>
                    <a:pt x="358" y="2264"/>
                    <a:pt x="1477" y="1157"/>
                  </a:cubicBezTo>
                  <a:cubicBezTo>
                    <a:pt x="1941" y="692"/>
                    <a:pt x="2513" y="407"/>
                    <a:pt x="3168" y="335"/>
                  </a:cubicBezTo>
                  <a:cubicBezTo>
                    <a:pt x="3263" y="311"/>
                    <a:pt x="3334" y="240"/>
                    <a:pt x="3323" y="157"/>
                  </a:cubicBezTo>
                  <a:cubicBezTo>
                    <a:pt x="3312" y="68"/>
                    <a:pt x="3239" y="1"/>
                    <a:pt x="31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0" name="Google Shape;460;p22"/>
          <p:cNvGrpSpPr/>
          <p:nvPr/>
        </p:nvGrpSpPr>
        <p:grpSpPr>
          <a:xfrm>
            <a:off x="5074839" y="3979987"/>
            <a:ext cx="349447" cy="334032"/>
            <a:chOff x="7441465" y="2302860"/>
            <a:chExt cx="342192" cy="327140"/>
          </a:xfrm>
        </p:grpSpPr>
        <p:sp>
          <p:nvSpPr>
            <p:cNvPr id="461" name="Google Shape;461;p22"/>
            <p:cNvSpPr/>
            <p:nvPr/>
          </p:nvSpPr>
          <p:spPr>
            <a:xfrm>
              <a:off x="7441465" y="2337727"/>
              <a:ext cx="299862" cy="292273"/>
            </a:xfrm>
            <a:custGeom>
              <a:avLst/>
              <a:gdLst/>
              <a:ahLst/>
              <a:cxnLst/>
              <a:rect l="l" t="t" r="r" b="b"/>
              <a:pathLst>
                <a:path w="9443" h="9204" extrusionOk="0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7484588" y="2302860"/>
              <a:ext cx="299069" cy="293130"/>
            </a:xfrm>
            <a:custGeom>
              <a:avLst/>
              <a:gdLst/>
              <a:ahLst/>
              <a:cxnLst/>
              <a:rect l="l" t="t" r="r" b="b"/>
              <a:pathLst>
                <a:path w="9418" h="9231" extrusionOk="0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3" name="Google Shape;463;p22"/>
          <p:cNvSpPr/>
          <p:nvPr/>
        </p:nvSpPr>
        <p:spPr>
          <a:xfrm>
            <a:off x="4520228" y="5062106"/>
            <a:ext cx="349480" cy="348003"/>
          </a:xfrm>
          <a:custGeom>
            <a:avLst/>
            <a:gdLst/>
            <a:ahLst/>
            <a:cxnLst/>
            <a:rect l="l" t="t" r="r" b="b"/>
            <a:pathLst>
              <a:path w="11348" h="11300" extrusionOk="0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2"/>
          <p:cNvSpPr/>
          <p:nvPr/>
        </p:nvSpPr>
        <p:spPr>
          <a:xfrm>
            <a:off x="5074830" y="2888124"/>
            <a:ext cx="349480" cy="349412"/>
          </a:xfrm>
          <a:custGeom>
            <a:avLst/>
            <a:gdLst/>
            <a:ahLst/>
            <a:cxnLst/>
            <a:rect l="l" t="t" r="r" b="b"/>
            <a:pathLst>
              <a:path w="10812" h="10811" extrusionOk="0">
                <a:moveTo>
                  <a:pt x="2769" y="2858"/>
                </a:moveTo>
                <a:cubicBezTo>
                  <a:pt x="2830" y="2858"/>
                  <a:pt x="2892" y="2866"/>
                  <a:pt x="2954" y="2881"/>
                </a:cubicBezTo>
                <a:cubicBezTo>
                  <a:pt x="3251" y="2941"/>
                  <a:pt x="3489" y="3191"/>
                  <a:pt x="3549" y="3489"/>
                </a:cubicBezTo>
                <a:cubicBezTo>
                  <a:pt x="3608" y="3774"/>
                  <a:pt x="3501" y="4036"/>
                  <a:pt x="3275" y="4227"/>
                </a:cubicBezTo>
                <a:cubicBezTo>
                  <a:pt x="3132" y="4346"/>
                  <a:pt x="3037" y="4548"/>
                  <a:pt x="3037" y="4739"/>
                </a:cubicBezTo>
                <a:lnTo>
                  <a:pt x="3037" y="5084"/>
                </a:lnTo>
                <a:cubicBezTo>
                  <a:pt x="3037" y="5346"/>
                  <a:pt x="3263" y="5572"/>
                  <a:pt x="3525" y="5572"/>
                </a:cubicBezTo>
                <a:lnTo>
                  <a:pt x="5228" y="5572"/>
                </a:lnTo>
                <a:lnTo>
                  <a:pt x="5228" y="7263"/>
                </a:lnTo>
                <a:cubicBezTo>
                  <a:pt x="5228" y="7370"/>
                  <a:pt x="5156" y="7441"/>
                  <a:pt x="5049" y="7441"/>
                </a:cubicBezTo>
                <a:lnTo>
                  <a:pt x="4704" y="7441"/>
                </a:lnTo>
                <a:cubicBezTo>
                  <a:pt x="4597" y="7441"/>
                  <a:pt x="4513" y="7406"/>
                  <a:pt x="4442" y="7322"/>
                </a:cubicBezTo>
                <a:cubicBezTo>
                  <a:pt x="4225" y="7076"/>
                  <a:pt x="3925" y="6935"/>
                  <a:pt x="3599" y="6935"/>
                </a:cubicBezTo>
                <a:cubicBezTo>
                  <a:pt x="3532" y="6935"/>
                  <a:pt x="3463" y="6941"/>
                  <a:pt x="3394" y="6953"/>
                </a:cubicBezTo>
                <a:cubicBezTo>
                  <a:pt x="2965" y="7025"/>
                  <a:pt x="2620" y="7370"/>
                  <a:pt x="2537" y="7787"/>
                </a:cubicBezTo>
                <a:cubicBezTo>
                  <a:pt x="2453" y="8120"/>
                  <a:pt x="2549" y="8454"/>
                  <a:pt x="2751" y="8715"/>
                </a:cubicBezTo>
                <a:cubicBezTo>
                  <a:pt x="2965" y="8965"/>
                  <a:pt x="3275" y="9108"/>
                  <a:pt x="3608" y="9108"/>
                </a:cubicBezTo>
                <a:cubicBezTo>
                  <a:pt x="3930" y="9108"/>
                  <a:pt x="4227" y="8965"/>
                  <a:pt x="4442" y="8715"/>
                </a:cubicBezTo>
                <a:cubicBezTo>
                  <a:pt x="4501" y="8632"/>
                  <a:pt x="4585" y="8608"/>
                  <a:pt x="4692" y="8608"/>
                </a:cubicBezTo>
                <a:lnTo>
                  <a:pt x="5037" y="8608"/>
                </a:lnTo>
                <a:cubicBezTo>
                  <a:pt x="5132" y="8608"/>
                  <a:pt x="5216" y="8680"/>
                  <a:pt x="5216" y="8787"/>
                </a:cubicBezTo>
                <a:lnTo>
                  <a:pt x="5216" y="10501"/>
                </a:lnTo>
                <a:lnTo>
                  <a:pt x="846" y="10501"/>
                </a:lnTo>
                <a:cubicBezTo>
                  <a:pt x="572" y="10501"/>
                  <a:pt x="334" y="10263"/>
                  <a:pt x="334" y="9977"/>
                </a:cubicBezTo>
                <a:lnTo>
                  <a:pt x="334" y="5572"/>
                </a:lnTo>
                <a:lnTo>
                  <a:pt x="2025" y="5572"/>
                </a:lnTo>
                <a:cubicBezTo>
                  <a:pt x="2299" y="5572"/>
                  <a:pt x="2513" y="5346"/>
                  <a:pt x="2513" y="5084"/>
                </a:cubicBezTo>
                <a:lnTo>
                  <a:pt x="2513" y="4727"/>
                </a:lnTo>
                <a:cubicBezTo>
                  <a:pt x="2513" y="4513"/>
                  <a:pt x="2430" y="4334"/>
                  <a:pt x="2299" y="4215"/>
                </a:cubicBezTo>
                <a:cubicBezTo>
                  <a:pt x="2120" y="4072"/>
                  <a:pt x="2013" y="3858"/>
                  <a:pt x="2013" y="3620"/>
                </a:cubicBezTo>
                <a:cubicBezTo>
                  <a:pt x="2013" y="3381"/>
                  <a:pt x="2120" y="3179"/>
                  <a:pt x="2299" y="3024"/>
                </a:cubicBezTo>
                <a:cubicBezTo>
                  <a:pt x="2431" y="2919"/>
                  <a:pt x="2596" y="2858"/>
                  <a:pt x="2769" y="2858"/>
                </a:cubicBezTo>
                <a:close/>
                <a:moveTo>
                  <a:pt x="10014" y="298"/>
                </a:moveTo>
                <a:cubicBezTo>
                  <a:pt x="10300" y="298"/>
                  <a:pt x="10538" y="536"/>
                  <a:pt x="10538" y="822"/>
                </a:cubicBezTo>
                <a:lnTo>
                  <a:pt x="10538" y="5239"/>
                </a:lnTo>
                <a:lnTo>
                  <a:pt x="10312" y="5239"/>
                </a:lnTo>
                <a:cubicBezTo>
                  <a:pt x="10228" y="5239"/>
                  <a:pt x="10157" y="5322"/>
                  <a:pt x="10157" y="5406"/>
                </a:cubicBezTo>
                <a:cubicBezTo>
                  <a:pt x="10157" y="5501"/>
                  <a:pt x="10228" y="5572"/>
                  <a:pt x="10312" y="5572"/>
                </a:cubicBezTo>
                <a:lnTo>
                  <a:pt x="10490" y="5572"/>
                </a:lnTo>
                <a:lnTo>
                  <a:pt x="10490" y="9977"/>
                </a:lnTo>
                <a:cubicBezTo>
                  <a:pt x="10490" y="10263"/>
                  <a:pt x="10252" y="10501"/>
                  <a:pt x="9978" y="10501"/>
                </a:cubicBezTo>
                <a:lnTo>
                  <a:pt x="5573" y="10501"/>
                </a:lnTo>
                <a:lnTo>
                  <a:pt x="5573" y="8799"/>
                </a:lnTo>
                <a:cubicBezTo>
                  <a:pt x="5573" y="8537"/>
                  <a:pt x="5347" y="8311"/>
                  <a:pt x="5073" y="8311"/>
                </a:cubicBezTo>
                <a:lnTo>
                  <a:pt x="4739" y="8311"/>
                </a:lnTo>
                <a:cubicBezTo>
                  <a:pt x="4525" y="8311"/>
                  <a:pt x="4347" y="8394"/>
                  <a:pt x="4227" y="8537"/>
                </a:cubicBezTo>
                <a:cubicBezTo>
                  <a:pt x="4085" y="8715"/>
                  <a:pt x="3870" y="8811"/>
                  <a:pt x="3632" y="8811"/>
                </a:cubicBezTo>
                <a:cubicBezTo>
                  <a:pt x="3394" y="8811"/>
                  <a:pt x="3192" y="8715"/>
                  <a:pt x="3037" y="8537"/>
                </a:cubicBezTo>
                <a:cubicBezTo>
                  <a:pt x="2894" y="8358"/>
                  <a:pt x="2834" y="8120"/>
                  <a:pt x="2894" y="7882"/>
                </a:cubicBezTo>
                <a:cubicBezTo>
                  <a:pt x="2954" y="7584"/>
                  <a:pt x="3204" y="7346"/>
                  <a:pt x="3501" y="7287"/>
                </a:cubicBezTo>
                <a:cubicBezTo>
                  <a:pt x="3557" y="7275"/>
                  <a:pt x="3612" y="7269"/>
                  <a:pt x="3665" y="7269"/>
                </a:cubicBezTo>
                <a:cubicBezTo>
                  <a:pt x="3887" y="7269"/>
                  <a:pt x="4086" y="7367"/>
                  <a:pt x="4239" y="7549"/>
                </a:cubicBezTo>
                <a:cubicBezTo>
                  <a:pt x="4358" y="7703"/>
                  <a:pt x="4561" y="7787"/>
                  <a:pt x="4751" y="7787"/>
                </a:cubicBezTo>
                <a:lnTo>
                  <a:pt x="5097" y="7787"/>
                </a:lnTo>
                <a:cubicBezTo>
                  <a:pt x="5359" y="7787"/>
                  <a:pt x="5585" y="7561"/>
                  <a:pt x="5585" y="7299"/>
                </a:cubicBezTo>
                <a:lnTo>
                  <a:pt x="5585" y="5596"/>
                </a:lnTo>
                <a:lnTo>
                  <a:pt x="7275" y="5596"/>
                </a:lnTo>
                <a:cubicBezTo>
                  <a:pt x="7383" y="5596"/>
                  <a:pt x="7454" y="5679"/>
                  <a:pt x="7454" y="5775"/>
                </a:cubicBezTo>
                <a:lnTo>
                  <a:pt x="7454" y="6120"/>
                </a:lnTo>
                <a:cubicBezTo>
                  <a:pt x="7454" y="6227"/>
                  <a:pt x="7418" y="6310"/>
                  <a:pt x="7335" y="6394"/>
                </a:cubicBezTo>
                <a:cubicBezTo>
                  <a:pt x="7037" y="6644"/>
                  <a:pt x="6894" y="7025"/>
                  <a:pt x="6966" y="7430"/>
                </a:cubicBezTo>
                <a:cubicBezTo>
                  <a:pt x="7037" y="7858"/>
                  <a:pt x="7383" y="8203"/>
                  <a:pt x="7799" y="8299"/>
                </a:cubicBezTo>
                <a:cubicBezTo>
                  <a:pt x="7871" y="8311"/>
                  <a:pt x="7954" y="8323"/>
                  <a:pt x="8037" y="8323"/>
                </a:cubicBezTo>
                <a:cubicBezTo>
                  <a:pt x="8288" y="8323"/>
                  <a:pt x="8526" y="8239"/>
                  <a:pt x="8728" y="8084"/>
                </a:cubicBezTo>
                <a:cubicBezTo>
                  <a:pt x="8978" y="7882"/>
                  <a:pt x="9121" y="7561"/>
                  <a:pt x="9121" y="7239"/>
                </a:cubicBezTo>
                <a:cubicBezTo>
                  <a:pt x="9121" y="6906"/>
                  <a:pt x="8978" y="6608"/>
                  <a:pt x="8728" y="6406"/>
                </a:cubicBezTo>
                <a:cubicBezTo>
                  <a:pt x="8645" y="6346"/>
                  <a:pt x="8621" y="6251"/>
                  <a:pt x="8621" y="6132"/>
                </a:cubicBezTo>
                <a:lnTo>
                  <a:pt x="8621" y="5798"/>
                </a:lnTo>
                <a:cubicBezTo>
                  <a:pt x="8621" y="5691"/>
                  <a:pt x="8692" y="5620"/>
                  <a:pt x="8799" y="5620"/>
                </a:cubicBezTo>
                <a:lnTo>
                  <a:pt x="9645" y="5620"/>
                </a:lnTo>
                <a:cubicBezTo>
                  <a:pt x="9740" y="5620"/>
                  <a:pt x="9812" y="5536"/>
                  <a:pt x="9812" y="5453"/>
                </a:cubicBezTo>
                <a:cubicBezTo>
                  <a:pt x="9812" y="5358"/>
                  <a:pt x="9740" y="5286"/>
                  <a:pt x="9645" y="5286"/>
                </a:cubicBezTo>
                <a:lnTo>
                  <a:pt x="8799" y="5286"/>
                </a:lnTo>
                <a:cubicBezTo>
                  <a:pt x="8526" y="5286"/>
                  <a:pt x="8311" y="5513"/>
                  <a:pt x="8311" y="5775"/>
                </a:cubicBezTo>
                <a:lnTo>
                  <a:pt x="8311" y="6120"/>
                </a:lnTo>
                <a:cubicBezTo>
                  <a:pt x="8311" y="6334"/>
                  <a:pt x="8395" y="6513"/>
                  <a:pt x="8526" y="6632"/>
                </a:cubicBezTo>
                <a:cubicBezTo>
                  <a:pt x="8704" y="6775"/>
                  <a:pt x="8811" y="6989"/>
                  <a:pt x="8811" y="7227"/>
                </a:cubicBezTo>
                <a:cubicBezTo>
                  <a:pt x="8811" y="7465"/>
                  <a:pt x="8704" y="7668"/>
                  <a:pt x="8526" y="7822"/>
                </a:cubicBezTo>
                <a:cubicBezTo>
                  <a:pt x="8394" y="7928"/>
                  <a:pt x="8229" y="7988"/>
                  <a:pt x="8056" y="7988"/>
                </a:cubicBezTo>
                <a:cubicBezTo>
                  <a:pt x="7995" y="7988"/>
                  <a:pt x="7933" y="7981"/>
                  <a:pt x="7871" y="7965"/>
                </a:cubicBezTo>
                <a:cubicBezTo>
                  <a:pt x="7573" y="7906"/>
                  <a:pt x="7335" y="7656"/>
                  <a:pt x="7275" y="7358"/>
                </a:cubicBezTo>
                <a:cubicBezTo>
                  <a:pt x="7216" y="7072"/>
                  <a:pt x="7323" y="6810"/>
                  <a:pt x="7549" y="6608"/>
                </a:cubicBezTo>
                <a:cubicBezTo>
                  <a:pt x="7692" y="6489"/>
                  <a:pt x="7787" y="6298"/>
                  <a:pt x="7787" y="6108"/>
                </a:cubicBezTo>
                <a:lnTo>
                  <a:pt x="7787" y="5763"/>
                </a:lnTo>
                <a:cubicBezTo>
                  <a:pt x="7787" y="5501"/>
                  <a:pt x="7561" y="5275"/>
                  <a:pt x="7287" y="5275"/>
                </a:cubicBezTo>
                <a:lnTo>
                  <a:pt x="5597" y="5275"/>
                </a:lnTo>
                <a:lnTo>
                  <a:pt x="5597" y="3572"/>
                </a:lnTo>
                <a:cubicBezTo>
                  <a:pt x="5597" y="3477"/>
                  <a:pt x="5668" y="3393"/>
                  <a:pt x="5775" y="3393"/>
                </a:cubicBezTo>
                <a:lnTo>
                  <a:pt x="6121" y="3393"/>
                </a:lnTo>
                <a:cubicBezTo>
                  <a:pt x="6216" y="3393"/>
                  <a:pt x="6311" y="3441"/>
                  <a:pt x="6383" y="3512"/>
                </a:cubicBezTo>
                <a:cubicBezTo>
                  <a:pt x="6592" y="3762"/>
                  <a:pt x="6901" y="3911"/>
                  <a:pt x="7234" y="3911"/>
                </a:cubicBezTo>
                <a:cubicBezTo>
                  <a:pt x="7299" y="3911"/>
                  <a:pt x="7364" y="3905"/>
                  <a:pt x="7430" y="3893"/>
                </a:cubicBezTo>
                <a:cubicBezTo>
                  <a:pt x="7859" y="3810"/>
                  <a:pt x="8204" y="3477"/>
                  <a:pt x="8288" y="3060"/>
                </a:cubicBezTo>
                <a:cubicBezTo>
                  <a:pt x="8359" y="2727"/>
                  <a:pt x="8276" y="2381"/>
                  <a:pt x="8061" y="2131"/>
                </a:cubicBezTo>
                <a:cubicBezTo>
                  <a:pt x="7859" y="1881"/>
                  <a:pt x="7549" y="1726"/>
                  <a:pt x="7216" y="1726"/>
                </a:cubicBezTo>
                <a:cubicBezTo>
                  <a:pt x="6894" y="1726"/>
                  <a:pt x="6597" y="1881"/>
                  <a:pt x="6383" y="2131"/>
                </a:cubicBezTo>
                <a:cubicBezTo>
                  <a:pt x="6323" y="2203"/>
                  <a:pt x="6240" y="2238"/>
                  <a:pt x="6132" y="2238"/>
                </a:cubicBezTo>
                <a:lnTo>
                  <a:pt x="5787" y="2238"/>
                </a:lnTo>
                <a:cubicBezTo>
                  <a:pt x="5680" y="2238"/>
                  <a:pt x="5609" y="2167"/>
                  <a:pt x="5609" y="2060"/>
                </a:cubicBezTo>
                <a:lnTo>
                  <a:pt x="5609" y="1215"/>
                </a:lnTo>
                <a:cubicBezTo>
                  <a:pt x="5609" y="1119"/>
                  <a:pt x="5537" y="1048"/>
                  <a:pt x="5442" y="1048"/>
                </a:cubicBezTo>
                <a:cubicBezTo>
                  <a:pt x="5359" y="1048"/>
                  <a:pt x="5287" y="1119"/>
                  <a:pt x="5287" y="1215"/>
                </a:cubicBezTo>
                <a:lnTo>
                  <a:pt x="5287" y="2060"/>
                </a:lnTo>
                <a:cubicBezTo>
                  <a:pt x="5287" y="2322"/>
                  <a:pt x="5501" y="2548"/>
                  <a:pt x="5775" y="2548"/>
                </a:cubicBezTo>
                <a:lnTo>
                  <a:pt x="6121" y="2548"/>
                </a:lnTo>
                <a:cubicBezTo>
                  <a:pt x="6323" y="2548"/>
                  <a:pt x="6502" y="2465"/>
                  <a:pt x="6621" y="2322"/>
                </a:cubicBezTo>
                <a:cubicBezTo>
                  <a:pt x="6775" y="2143"/>
                  <a:pt x="6978" y="2048"/>
                  <a:pt x="7216" y="2048"/>
                </a:cubicBezTo>
                <a:cubicBezTo>
                  <a:pt x="7454" y="2048"/>
                  <a:pt x="7668" y="2143"/>
                  <a:pt x="7811" y="2322"/>
                </a:cubicBezTo>
                <a:cubicBezTo>
                  <a:pt x="7966" y="2500"/>
                  <a:pt x="8026" y="2739"/>
                  <a:pt x="7966" y="2977"/>
                </a:cubicBezTo>
                <a:cubicBezTo>
                  <a:pt x="7907" y="3274"/>
                  <a:pt x="7656" y="3512"/>
                  <a:pt x="7359" y="3572"/>
                </a:cubicBezTo>
                <a:cubicBezTo>
                  <a:pt x="7303" y="3584"/>
                  <a:pt x="7248" y="3589"/>
                  <a:pt x="7193" y="3589"/>
                </a:cubicBezTo>
                <a:cubicBezTo>
                  <a:pt x="6969" y="3589"/>
                  <a:pt x="6762" y="3492"/>
                  <a:pt x="6609" y="3310"/>
                </a:cubicBezTo>
                <a:cubicBezTo>
                  <a:pt x="6490" y="3155"/>
                  <a:pt x="6299" y="3072"/>
                  <a:pt x="6097" y="3072"/>
                </a:cubicBezTo>
                <a:lnTo>
                  <a:pt x="5763" y="3072"/>
                </a:lnTo>
                <a:cubicBezTo>
                  <a:pt x="5490" y="3072"/>
                  <a:pt x="5275" y="3298"/>
                  <a:pt x="5275" y="3560"/>
                </a:cubicBezTo>
                <a:lnTo>
                  <a:pt x="5275" y="5263"/>
                </a:lnTo>
                <a:lnTo>
                  <a:pt x="3573" y="5263"/>
                </a:lnTo>
                <a:cubicBezTo>
                  <a:pt x="3465" y="5263"/>
                  <a:pt x="3394" y="5179"/>
                  <a:pt x="3394" y="5084"/>
                </a:cubicBezTo>
                <a:lnTo>
                  <a:pt x="3394" y="4727"/>
                </a:lnTo>
                <a:cubicBezTo>
                  <a:pt x="3394" y="4620"/>
                  <a:pt x="3442" y="4524"/>
                  <a:pt x="3513" y="4453"/>
                </a:cubicBezTo>
                <a:cubicBezTo>
                  <a:pt x="3811" y="4203"/>
                  <a:pt x="3954" y="3810"/>
                  <a:pt x="3882" y="3417"/>
                </a:cubicBezTo>
                <a:cubicBezTo>
                  <a:pt x="3811" y="2977"/>
                  <a:pt x="3465" y="2643"/>
                  <a:pt x="3049" y="2548"/>
                </a:cubicBezTo>
                <a:cubicBezTo>
                  <a:pt x="2973" y="2531"/>
                  <a:pt x="2896" y="2523"/>
                  <a:pt x="2820" y="2523"/>
                </a:cubicBezTo>
                <a:cubicBezTo>
                  <a:pt x="2570" y="2523"/>
                  <a:pt x="2323" y="2610"/>
                  <a:pt x="2132" y="2774"/>
                </a:cubicBezTo>
                <a:cubicBezTo>
                  <a:pt x="1870" y="2977"/>
                  <a:pt x="1727" y="3298"/>
                  <a:pt x="1727" y="3620"/>
                </a:cubicBezTo>
                <a:cubicBezTo>
                  <a:pt x="1727" y="3941"/>
                  <a:pt x="1870" y="4239"/>
                  <a:pt x="2132" y="4453"/>
                </a:cubicBezTo>
                <a:cubicBezTo>
                  <a:pt x="2203" y="4513"/>
                  <a:pt x="2227" y="4608"/>
                  <a:pt x="2227" y="4703"/>
                </a:cubicBezTo>
                <a:lnTo>
                  <a:pt x="2227" y="5048"/>
                </a:lnTo>
                <a:cubicBezTo>
                  <a:pt x="2227" y="5155"/>
                  <a:pt x="2156" y="5227"/>
                  <a:pt x="2049" y="5227"/>
                </a:cubicBezTo>
                <a:lnTo>
                  <a:pt x="358" y="5227"/>
                </a:lnTo>
                <a:lnTo>
                  <a:pt x="358" y="822"/>
                </a:lnTo>
                <a:cubicBezTo>
                  <a:pt x="358" y="536"/>
                  <a:pt x="596" y="298"/>
                  <a:pt x="882" y="298"/>
                </a:cubicBezTo>
                <a:lnTo>
                  <a:pt x="5287" y="298"/>
                </a:lnTo>
                <a:lnTo>
                  <a:pt x="5287" y="476"/>
                </a:lnTo>
                <a:cubicBezTo>
                  <a:pt x="5287" y="572"/>
                  <a:pt x="5359" y="643"/>
                  <a:pt x="5442" y="643"/>
                </a:cubicBezTo>
                <a:cubicBezTo>
                  <a:pt x="5537" y="643"/>
                  <a:pt x="5609" y="572"/>
                  <a:pt x="5609" y="476"/>
                </a:cubicBezTo>
                <a:lnTo>
                  <a:pt x="5609" y="298"/>
                </a:lnTo>
                <a:close/>
                <a:moveTo>
                  <a:pt x="834" y="0"/>
                </a:moveTo>
                <a:cubicBezTo>
                  <a:pt x="370" y="0"/>
                  <a:pt x="1" y="381"/>
                  <a:pt x="1" y="834"/>
                </a:cubicBezTo>
                <a:lnTo>
                  <a:pt x="1" y="9977"/>
                </a:lnTo>
                <a:cubicBezTo>
                  <a:pt x="1" y="10442"/>
                  <a:pt x="370" y="10811"/>
                  <a:pt x="834" y="10811"/>
                </a:cubicBezTo>
                <a:lnTo>
                  <a:pt x="9978" y="10811"/>
                </a:lnTo>
                <a:cubicBezTo>
                  <a:pt x="10431" y="10811"/>
                  <a:pt x="10812" y="10442"/>
                  <a:pt x="10812" y="9977"/>
                </a:cubicBezTo>
                <a:lnTo>
                  <a:pt x="10812" y="834"/>
                </a:lnTo>
                <a:cubicBezTo>
                  <a:pt x="10812" y="381"/>
                  <a:pt x="10431" y="0"/>
                  <a:pt x="997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3"/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0" name="Google Shape;47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3"/>
          <p:cNvSpPr txBox="1"/>
          <p:nvPr/>
        </p:nvSpPr>
        <p:spPr>
          <a:xfrm>
            <a:off x="2306352" y="1855275"/>
            <a:ext cx="89931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route pour la croissance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76" name="Google Shape;476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70603" y="2837893"/>
            <a:ext cx="4650791" cy="3488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4"/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2" name="Google Shape;48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24"/>
          <p:cNvSpPr txBox="1"/>
          <p:nvPr/>
        </p:nvSpPr>
        <p:spPr>
          <a:xfrm>
            <a:off x="3317373" y="333038"/>
            <a:ext cx="6342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d’action 2024</a:t>
            </a:r>
            <a:endParaRPr sz="4800"/>
          </a:p>
        </p:txBody>
      </p:sp>
      <p:sp>
        <p:nvSpPr>
          <p:cNvPr id="488" name="Google Shape;488;p24"/>
          <p:cNvSpPr txBox="1"/>
          <p:nvPr/>
        </p:nvSpPr>
        <p:spPr>
          <a:xfrm>
            <a:off x="335924" y="4271899"/>
            <a:ext cx="53352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Orientation Client  : Placer le client au cœur du processus de développement en assurant la qualité et la satisfaction </a:t>
            </a:r>
            <a:endParaRPr sz="1800" b="1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9" name="Google Shape;489;p24"/>
          <p:cNvSpPr txBox="1"/>
          <p:nvPr/>
        </p:nvSpPr>
        <p:spPr>
          <a:xfrm>
            <a:off x="6501440" y="3063306"/>
            <a:ext cx="5722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Faire preuve d’une collaboration inter fonctionnelle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0" name="Google Shape;490;p24"/>
          <p:cNvSpPr txBox="1"/>
          <p:nvPr/>
        </p:nvSpPr>
        <p:spPr>
          <a:xfrm>
            <a:off x="6471524" y="4039354"/>
            <a:ext cx="565582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Planifier et organiser des formations pour permettre à l’équipe d’être efficient par rapport aux attentes et aux différents défis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1" name="Google Shape;491;p24"/>
          <p:cNvSpPr txBox="1"/>
          <p:nvPr/>
        </p:nvSpPr>
        <p:spPr>
          <a:xfrm>
            <a:off x="6488431" y="2070725"/>
            <a:ext cx="517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Résoudre les différents problèmes qui entravent l’efficacité de l’équipe  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2" name="Google Shape;492;p24"/>
          <p:cNvSpPr/>
          <p:nvPr/>
        </p:nvSpPr>
        <p:spPr>
          <a:xfrm>
            <a:off x="7685511" y="1272161"/>
            <a:ext cx="2158648" cy="646331"/>
          </a:xfrm>
          <a:custGeom>
            <a:avLst/>
            <a:gdLst/>
            <a:ahLst/>
            <a:cxnLst/>
            <a:rect l="l" t="t" r="r" b="b"/>
            <a:pathLst>
              <a:path w="14156" h="2564" extrusionOk="0">
                <a:moveTo>
                  <a:pt x="0" y="1"/>
                </a:moveTo>
                <a:lnTo>
                  <a:pt x="0" y="2563"/>
                </a:lnTo>
                <a:lnTo>
                  <a:pt x="14156" y="2563"/>
                </a:lnTo>
                <a:lnTo>
                  <a:pt x="14156" y="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24"/>
          <p:cNvSpPr txBox="1"/>
          <p:nvPr/>
        </p:nvSpPr>
        <p:spPr>
          <a:xfrm>
            <a:off x="7984454" y="1379715"/>
            <a:ext cx="1497511" cy="435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r-FR" sz="2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Objectifs</a:t>
            </a:r>
            <a:r>
              <a:rPr lang="fr-FR" sz="1400" b="1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endParaRPr sz="1400" b="1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94" name="Google Shape;494;p24"/>
          <p:cNvGrpSpPr/>
          <p:nvPr/>
        </p:nvGrpSpPr>
        <p:grpSpPr>
          <a:xfrm>
            <a:off x="5784695" y="2149282"/>
            <a:ext cx="562539" cy="546118"/>
            <a:chOff x="5816811" y="2130369"/>
            <a:chExt cx="562539" cy="546118"/>
          </a:xfrm>
        </p:grpSpPr>
        <p:sp>
          <p:nvSpPr>
            <p:cNvPr id="495" name="Google Shape;495;p24"/>
            <p:cNvSpPr/>
            <p:nvPr/>
          </p:nvSpPr>
          <p:spPr>
            <a:xfrm>
              <a:off x="5816811" y="2130369"/>
              <a:ext cx="562539" cy="546118"/>
            </a:xfrm>
            <a:custGeom>
              <a:avLst/>
              <a:gdLst/>
              <a:ahLst/>
              <a:cxnLst/>
              <a:rect l="l" t="t" r="r" b="b"/>
              <a:pathLst>
                <a:path w="2929" h="2932" extrusionOk="0">
                  <a:moveTo>
                    <a:pt x="1464" y="1"/>
                  </a:moveTo>
                  <a:cubicBezTo>
                    <a:pt x="656" y="1"/>
                    <a:pt x="0" y="657"/>
                    <a:pt x="0" y="1468"/>
                  </a:cubicBezTo>
                  <a:cubicBezTo>
                    <a:pt x="0" y="2276"/>
                    <a:pt x="656" y="2932"/>
                    <a:pt x="1464" y="2932"/>
                  </a:cubicBezTo>
                  <a:cubicBezTo>
                    <a:pt x="2272" y="2932"/>
                    <a:pt x="2928" y="2276"/>
                    <a:pt x="2928" y="1468"/>
                  </a:cubicBezTo>
                  <a:cubicBezTo>
                    <a:pt x="2928" y="657"/>
                    <a:pt x="2272" y="1"/>
                    <a:pt x="1464" y="1"/>
                  </a:cubicBez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96" name="Google Shape;496;p24"/>
            <p:cNvGrpSpPr/>
            <p:nvPr/>
          </p:nvGrpSpPr>
          <p:grpSpPr>
            <a:xfrm>
              <a:off x="5976930" y="2273231"/>
              <a:ext cx="272597" cy="263192"/>
              <a:chOff x="4683939" y="2558564"/>
              <a:chExt cx="212574" cy="211670"/>
            </a:xfrm>
          </p:grpSpPr>
          <p:sp>
            <p:nvSpPr>
              <p:cNvPr id="497" name="Google Shape;497;p24"/>
              <p:cNvSpPr/>
              <p:nvPr/>
            </p:nvSpPr>
            <p:spPr>
              <a:xfrm>
                <a:off x="4719138" y="2616079"/>
                <a:ext cx="119171" cy="119171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18" extrusionOk="0">
                    <a:moveTo>
                      <a:pt x="260" y="0"/>
                    </a:moveTo>
                    <a:cubicBezTo>
                      <a:pt x="115" y="0"/>
                      <a:pt x="0" y="119"/>
                      <a:pt x="0" y="261"/>
                    </a:cubicBezTo>
                    <a:cubicBezTo>
                      <a:pt x="0" y="403"/>
                      <a:pt x="115" y="517"/>
                      <a:pt x="257" y="517"/>
                    </a:cubicBezTo>
                    <a:cubicBezTo>
                      <a:pt x="399" y="517"/>
                      <a:pt x="517" y="403"/>
                      <a:pt x="517" y="261"/>
                    </a:cubicBezTo>
                    <a:cubicBezTo>
                      <a:pt x="517" y="223"/>
                      <a:pt x="507" y="186"/>
                      <a:pt x="494" y="152"/>
                    </a:cubicBezTo>
                    <a:cubicBezTo>
                      <a:pt x="489" y="145"/>
                      <a:pt x="480" y="139"/>
                      <a:pt x="472" y="139"/>
                    </a:cubicBezTo>
                    <a:cubicBezTo>
                      <a:pt x="469" y="139"/>
                      <a:pt x="466" y="140"/>
                      <a:pt x="463" y="142"/>
                    </a:cubicBezTo>
                    <a:cubicBezTo>
                      <a:pt x="453" y="146"/>
                      <a:pt x="450" y="159"/>
                      <a:pt x="453" y="169"/>
                    </a:cubicBezTo>
                    <a:cubicBezTo>
                      <a:pt x="467" y="200"/>
                      <a:pt x="473" y="230"/>
                      <a:pt x="473" y="261"/>
                    </a:cubicBezTo>
                    <a:cubicBezTo>
                      <a:pt x="473" y="379"/>
                      <a:pt x="375" y="477"/>
                      <a:pt x="257" y="477"/>
                    </a:cubicBezTo>
                    <a:cubicBezTo>
                      <a:pt x="139" y="477"/>
                      <a:pt x="44" y="379"/>
                      <a:pt x="44" y="261"/>
                    </a:cubicBezTo>
                    <a:cubicBezTo>
                      <a:pt x="44" y="142"/>
                      <a:pt x="139" y="44"/>
                      <a:pt x="260" y="44"/>
                    </a:cubicBezTo>
                    <a:cubicBezTo>
                      <a:pt x="294" y="44"/>
                      <a:pt x="328" y="54"/>
                      <a:pt x="358" y="71"/>
                    </a:cubicBezTo>
                    <a:cubicBezTo>
                      <a:pt x="361" y="72"/>
                      <a:pt x="364" y="72"/>
                      <a:pt x="367" y="72"/>
                    </a:cubicBezTo>
                    <a:cubicBezTo>
                      <a:pt x="375" y="72"/>
                      <a:pt x="384" y="69"/>
                      <a:pt x="389" y="61"/>
                    </a:cubicBezTo>
                    <a:cubicBezTo>
                      <a:pt x="396" y="51"/>
                      <a:pt x="389" y="37"/>
                      <a:pt x="379" y="31"/>
                    </a:cubicBezTo>
                    <a:cubicBezTo>
                      <a:pt x="342" y="14"/>
                      <a:pt x="301" y="0"/>
                      <a:pt x="2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24"/>
              <p:cNvSpPr/>
              <p:nvPr/>
            </p:nvSpPr>
            <p:spPr>
              <a:xfrm>
                <a:off x="4683939" y="2581815"/>
                <a:ext cx="188649" cy="1884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19" extrusionOk="0">
                    <a:moveTo>
                      <a:pt x="407" y="0"/>
                    </a:moveTo>
                    <a:cubicBezTo>
                      <a:pt x="184" y="0"/>
                      <a:pt x="1" y="185"/>
                      <a:pt x="1" y="410"/>
                    </a:cubicBezTo>
                    <a:cubicBezTo>
                      <a:pt x="1" y="633"/>
                      <a:pt x="183" y="819"/>
                      <a:pt x="410" y="819"/>
                    </a:cubicBezTo>
                    <a:cubicBezTo>
                      <a:pt x="637" y="819"/>
                      <a:pt x="819" y="636"/>
                      <a:pt x="819" y="410"/>
                    </a:cubicBezTo>
                    <a:cubicBezTo>
                      <a:pt x="819" y="339"/>
                      <a:pt x="802" y="268"/>
                      <a:pt x="765" y="203"/>
                    </a:cubicBezTo>
                    <a:cubicBezTo>
                      <a:pt x="761" y="197"/>
                      <a:pt x="753" y="193"/>
                      <a:pt x="747" y="193"/>
                    </a:cubicBezTo>
                    <a:cubicBezTo>
                      <a:pt x="744" y="193"/>
                      <a:pt x="740" y="194"/>
                      <a:pt x="738" y="197"/>
                    </a:cubicBezTo>
                    <a:cubicBezTo>
                      <a:pt x="728" y="203"/>
                      <a:pt x="724" y="217"/>
                      <a:pt x="728" y="227"/>
                    </a:cubicBezTo>
                    <a:cubicBezTo>
                      <a:pt x="762" y="281"/>
                      <a:pt x="779" y="345"/>
                      <a:pt x="779" y="410"/>
                    </a:cubicBezTo>
                    <a:cubicBezTo>
                      <a:pt x="779" y="612"/>
                      <a:pt x="613" y="775"/>
                      <a:pt x="410" y="775"/>
                    </a:cubicBezTo>
                    <a:cubicBezTo>
                      <a:pt x="207" y="775"/>
                      <a:pt x="45" y="609"/>
                      <a:pt x="45" y="410"/>
                    </a:cubicBezTo>
                    <a:cubicBezTo>
                      <a:pt x="45" y="207"/>
                      <a:pt x="211" y="41"/>
                      <a:pt x="413" y="41"/>
                    </a:cubicBezTo>
                    <a:cubicBezTo>
                      <a:pt x="478" y="41"/>
                      <a:pt x="542" y="61"/>
                      <a:pt x="596" y="92"/>
                    </a:cubicBezTo>
                    <a:cubicBezTo>
                      <a:pt x="600" y="94"/>
                      <a:pt x="604" y="95"/>
                      <a:pt x="608" y="95"/>
                    </a:cubicBezTo>
                    <a:cubicBezTo>
                      <a:pt x="615" y="95"/>
                      <a:pt x="622" y="92"/>
                      <a:pt x="626" y="85"/>
                    </a:cubicBezTo>
                    <a:cubicBezTo>
                      <a:pt x="633" y="75"/>
                      <a:pt x="630" y="61"/>
                      <a:pt x="620" y="55"/>
                    </a:cubicBezTo>
                    <a:cubicBezTo>
                      <a:pt x="555" y="17"/>
                      <a:pt x="484" y="0"/>
                      <a:pt x="413" y="0"/>
                    </a:cubicBezTo>
                    <a:cubicBezTo>
                      <a:pt x="411" y="0"/>
                      <a:pt x="409" y="0"/>
                      <a:pt x="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24"/>
              <p:cNvSpPr/>
              <p:nvPr/>
            </p:nvSpPr>
            <p:spPr>
              <a:xfrm>
                <a:off x="4763309" y="2661171"/>
                <a:ext cx="29908" cy="29678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9" extrusionOk="0">
                    <a:moveTo>
                      <a:pt x="65" y="0"/>
                    </a:moveTo>
                    <a:cubicBezTo>
                      <a:pt x="31" y="0"/>
                      <a:pt x="1" y="27"/>
                      <a:pt x="1" y="65"/>
                    </a:cubicBezTo>
                    <a:cubicBezTo>
                      <a:pt x="1" y="98"/>
                      <a:pt x="31" y="129"/>
                      <a:pt x="65" y="129"/>
                    </a:cubicBezTo>
                    <a:cubicBezTo>
                      <a:pt x="102" y="129"/>
                      <a:pt x="129" y="98"/>
                      <a:pt x="129" y="65"/>
                    </a:cubicBezTo>
                    <a:cubicBezTo>
                      <a:pt x="129" y="27"/>
                      <a:pt x="102" y="0"/>
                      <a:pt x="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24"/>
              <p:cNvSpPr/>
              <p:nvPr/>
            </p:nvSpPr>
            <p:spPr>
              <a:xfrm>
                <a:off x="4773432" y="2591463"/>
                <a:ext cx="90414" cy="89263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88" extrusionOk="0">
                    <a:moveTo>
                      <a:pt x="370" y="1"/>
                    </a:moveTo>
                    <a:cubicBezTo>
                      <a:pt x="364" y="1"/>
                      <a:pt x="359" y="2"/>
                      <a:pt x="356" y="6"/>
                    </a:cubicBezTo>
                    <a:lnTo>
                      <a:pt x="7" y="351"/>
                    </a:lnTo>
                    <a:cubicBezTo>
                      <a:pt x="1" y="361"/>
                      <a:pt x="1" y="374"/>
                      <a:pt x="7" y="381"/>
                    </a:cubicBezTo>
                    <a:cubicBezTo>
                      <a:pt x="11" y="384"/>
                      <a:pt x="18" y="388"/>
                      <a:pt x="21" y="388"/>
                    </a:cubicBezTo>
                    <a:cubicBezTo>
                      <a:pt x="28" y="388"/>
                      <a:pt x="35" y="384"/>
                      <a:pt x="38" y="381"/>
                    </a:cubicBezTo>
                    <a:lnTo>
                      <a:pt x="386" y="36"/>
                    </a:lnTo>
                    <a:cubicBezTo>
                      <a:pt x="393" y="26"/>
                      <a:pt x="393" y="16"/>
                      <a:pt x="386" y="6"/>
                    </a:cubicBezTo>
                    <a:cubicBezTo>
                      <a:pt x="381" y="2"/>
                      <a:pt x="375" y="1"/>
                      <a:pt x="3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24"/>
              <p:cNvSpPr/>
              <p:nvPr/>
            </p:nvSpPr>
            <p:spPr>
              <a:xfrm>
                <a:off x="4853492" y="2558564"/>
                <a:ext cx="9663" cy="4279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6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0"/>
                    </a:cubicBezTo>
                    <a:lnTo>
                      <a:pt x="1" y="166"/>
                    </a:lnTo>
                    <a:cubicBezTo>
                      <a:pt x="1" y="176"/>
                      <a:pt x="8" y="186"/>
                      <a:pt x="21" y="186"/>
                    </a:cubicBezTo>
                    <a:cubicBezTo>
                      <a:pt x="31" y="186"/>
                      <a:pt x="42" y="176"/>
                      <a:pt x="42" y="166"/>
                    </a:cubicBezTo>
                    <a:lnTo>
                      <a:pt x="42" y="20"/>
                    </a:lnTo>
                    <a:cubicBezTo>
                      <a:pt x="42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502;p24"/>
              <p:cNvSpPr/>
              <p:nvPr/>
            </p:nvSpPr>
            <p:spPr>
              <a:xfrm>
                <a:off x="4853492" y="2591233"/>
                <a:ext cx="43021" cy="1012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4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4"/>
                    </a:cubicBezTo>
                    <a:cubicBezTo>
                      <a:pt x="1" y="34"/>
                      <a:pt x="8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24"/>
              <p:cNvSpPr/>
              <p:nvPr/>
            </p:nvSpPr>
            <p:spPr>
              <a:xfrm>
                <a:off x="4838769" y="2573288"/>
                <a:ext cx="9663" cy="4302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7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lnTo>
                      <a:pt x="1" y="166"/>
                    </a:lnTo>
                    <a:cubicBezTo>
                      <a:pt x="1" y="176"/>
                      <a:pt x="7" y="186"/>
                      <a:pt x="21" y="186"/>
                    </a:cubicBezTo>
                    <a:cubicBezTo>
                      <a:pt x="31" y="186"/>
                      <a:pt x="41" y="176"/>
                      <a:pt x="41" y="166"/>
                    </a:cubicBezTo>
                    <a:lnTo>
                      <a:pt x="41" y="21"/>
                    </a:lnTo>
                    <a:cubicBezTo>
                      <a:pt x="41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24"/>
              <p:cNvSpPr/>
              <p:nvPr/>
            </p:nvSpPr>
            <p:spPr>
              <a:xfrm>
                <a:off x="4838769" y="2605956"/>
                <a:ext cx="43021" cy="1035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5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cubicBezTo>
                      <a:pt x="1" y="34"/>
                      <a:pt x="11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05" name="Google Shape;505;p24"/>
          <p:cNvGrpSpPr/>
          <p:nvPr/>
        </p:nvGrpSpPr>
        <p:grpSpPr>
          <a:xfrm>
            <a:off x="5784696" y="3116028"/>
            <a:ext cx="562539" cy="546118"/>
            <a:chOff x="5816811" y="2130369"/>
            <a:chExt cx="562539" cy="546118"/>
          </a:xfrm>
        </p:grpSpPr>
        <p:sp>
          <p:nvSpPr>
            <p:cNvPr id="506" name="Google Shape;506;p24"/>
            <p:cNvSpPr/>
            <p:nvPr/>
          </p:nvSpPr>
          <p:spPr>
            <a:xfrm>
              <a:off x="5816811" y="2130369"/>
              <a:ext cx="562539" cy="546118"/>
            </a:xfrm>
            <a:custGeom>
              <a:avLst/>
              <a:gdLst/>
              <a:ahLst/>
              <a:cxnLst/>
              <a:rect l="l" t="t" r="r" b="b"/>
              <a:pathLst>
                <a:path w="2929" h="2932" extrusionOk="0">
                  <a:moveTo>
                    <a:pt x="1464" y="1"/>
                  </a:moveTo>
                  <a:cubicBezTo>
                    <a:pt x="656" y="1"/>
                    <a:pt x="0" y="657"/>
                    <a:pt x="0" y="1468"/>
                  </a:cubicBezTo>
                  <a:cubicBezTo>
                    <a:pt x="0" y="2276"/>
                    <a:pt x="656" y="2932"/>
                    <a:pt x="1464" y="2932"/>
                  </a:cubicBezTo>
                  <a:cubicBezTo>
                    <a:pt x="2272" y="2932"/>
                    <a:pt x="2928" y="2276"/>
                    <a:pt x="2928" y="1468"/>
                  </a:cubicBezTo>
                  <a:cubicBezTo>
                    <a:pt x="2928" y="657"/>
                    <a:pt x="2272" y="1"/>
                    <a:pt x="1464" y="1"/>
                  </a:cubicBez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7" name="Google Shape;507;p24"/>
            <p:cNvGrpSpPr/>
            <p:nvPr/>
          </p:nvGrpSpPr>
          <p:grpSpPr>
            <a:xfrm>
              <a:off x="5976930" y="2273231"/>
              <a:ext cx="272597" cy="263192"/>
              <a:chOff x="4683939" y="2558564"/>
              <a:chExt cx="212574" cy="211670"/>
            </a:xfrm>
          </p:grpSpPr>
          <p:sp>
            <p:nvSpPr>
              <p:cNvPr id="508" name="Google Shape;508;p24"/>
              <p:cNvSpPr/>
              <p:nvPr/>
            </p:nvSpPr>
            <p:spPr>
              <a:xfrm>
                <a:off x="4719138" y="2616079"/>
                <a:ext cx="119171" cy="119171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18" extrusionOk="0">
                    <a:moveTo>
                      <a:pt x="260" y="0"/>
                    </a:moveTo>
                    <a:cubicBezTo>
                      <a:pt x="115" y="0"/>
                      <a:pt x="0" y="119"/>
                      <a:pt x="0" y="261"/>
                    </a:cubicBezTo>
                    <a:cubicBezTo>
                      <a:pt x="0" y="403"/>
                      <a:pt x="115" y="517"/>
                      <a:pt x="257" y="517"/>
                    </a:cubicBezTo>
                    <a:cubicBezTo>
                      <a:pt x="399" y="517"/>
                      <a:pt x="517" y="403"/>
                      <a:pt x="517" y="261"/>
                    </a:cubicBezTo>
                    <a:cubicBezTo>
                      <a:pt x="517" y="223"/>
                      <a:pt x="507" y="186"/>
                      <a:pt x="494" y="152"/>
                    </a:cubicBezTo>
                    <a:cubicBezTo>
                      <a:pt x="489" y="145"/>
                      <a:pt x="480" y="139"/>
                      <a:pt x="472" y="139"/>
                    </a:cubicBezTo>
                    <a:cubicBezTo>
                      <a:pt x="469" y="139"/>
                      <a:pt x="466" y="140"/>
                      <a:pt x="463" y="142"/>
                    </a:cubicBezTo>
                    <a:cubicBezTo>
                      <a:pt x="453" y="146"/>
                      <a:pt x="450" y="159"/>
                      <a:pt x="453" y="169"/>
                    </a:cubicBezTo>
                    <a:cubicBezTo>
                      <a:pt x="467" y="200"/>
                      <a:pt x="473" y="230"/>
                      <a:pt x="473" y="261"/>
                    </a:cubicBezTo>
                    <a:cubicBezTo>
                      <a:pt x="473" y="379"/>
                      <a:pt x="375" y="477"/>
                      <a:pt x="257" y="477"/>
                    </a:cubicBezTo>
                    <a:cubicBezTo>
                      <a:pt x="139" y="477"/>
                      <a:pt x="44" y="379"/>
                      <a:pt x="44" y="261"/>
                    </a:cubicBezTo>
                    <a:cubicBezTo>
                      <a:pt x="44" y="142"/>
                      <a:pt x="139" y="44"/>
                      <a:pt x="260" y="44"/>
                    </a:cubicBezTo>
                    <a:cubicBezTo>
                      <a:pt x="294" y="44"/>
                      <a:pt x="328" y="54"/>
                      <a:pt x="358" y="71"/>
                    </a:cubicBezTo>
                    <a:cubicBezTo>
                      <a:pt x="361" y="72"/>
                      <a:pt x="364" y="72"/>
                      <a:pt x="367" y="72"/>
                    </a:cubicBezTo>
                    <a:cubicBezTo>
                      <a:pt x="375" y="72"/>
                      <a:pt x="384" y="69"/>
                      <a:pt x="389" y="61"/>
                    </a:cubicBezTo>
                    <a:cubicBezTo>
                      <a:pt x="396" y="51"/>
                      <a:pt x="389" y="37"/>
                      <a:pt x="379" y="31"/>
                    </a:cubicBezTo>
                    <a:cubicBezTo>
                      <a:pt x="342" y="14"/>
                      <a:pt x="301" y="0"/>
                      <a:pt x="2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24"/>
              <p:cNvSpPr/>
              <p:nvPr/>
            </p:nvSpPr>
            <p:spPr>
              <a:xfrm>
                <a:off x="4683939" y="2581815"/>
                <a:ext cx="188649" cy="1884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19" extrusionOk="0">
                    <a:moveTo>
                      <a:pt x="407" y="0"/>
                    </a:moveTo>
                    <a:cubicBezTo>
                      <a:pt x="184" y="0"/>
                      <a:pt x="1" y="185"/>
                      <a:pt x="1" y="410"/>
                    </a:cubicBezTo>
                    <a:cubicBezTo>
                      <a:pt x="1" y="633"/>
                      <a:pt x="183" y="819"/>
                      <a:pt x="410" y="819"/>
                    </a:cubicBezTo>
                    <a:cubicBezTo>
                      <a:pt x="637" y="819"/>
                      <a:pt x="819" y="636"/>
                      <a:pt x="819" y="410"/>
                    </a:cubicBezTo>
                    <a:cubicBezTo>
                      <a:pt x="819" y="339"/>
                      <a:pt x="802" y="268"/>
                      <a:pt x="765" y="203"/>
                    </a:cubicBezTo>
                    <a:cubicBezTo>
                      <a:pt x="761" y="197"/>
                      <a:pt x="753" y="193"/>
                      <a:pt x="747" y="193"/>
                    </a:cubicBezTo>
                    <a:cubicBezTo>
                      <a:pt x="744" y="193"/>
                      <a:pt x="740" y="194"/>
                      <a:pt x="738" y="197"/>
                    </a:cubicBezTo>
                    <a:cubicBezTo>
                      <a:pt x="728" y="203"/>
                      <a:pt x="724" y="217"/>
                      <a:pt x="728" y="227"/>
                    </a:cubicBezTo>
                    <a:cubicBezTo>
                      <a:pt x="762" y="281"/>
                      <a:pt x="779" y="345"/>
                      <a:pt x="779" y="410"/>
                    </a:cubicBezTo>
                    <a:cubicBezTo>
                      <a:pt x="779" y="612"/>
                      <a:pt x="613" y="775"/>
                      <a:pt x="410" y="775"/>
                    </a:cubicBezTo>
                    <a:cubicBezTo>
                      <a:pt x="207" y="775"/>
                      <a:pt x="45" y="609"/>
                      <a:pt x="45" y="410"/>
                    </a:cubicBezTo>
                    <a:cubicBezTo>
                      <a:pt x="45" y="207"/>
                      <a:pt x="211" y="41"/>
                      <a:pt x="413" y="41"/>
                    </a:cubicBezTo>
                    <a:cubicBezTo>
                      <a:pt x="478" y="41"/>
                      <a:pt x="542" y="61"/>
                      <a:pt x="596" y="92"/>
                    </a:cubicBezTo>
                    <a:cubicBezTo>
                      <a:pt x="600" y="94"/>
                      <a:pt x="604" y="95"/>
                      <a:pt x="608" y="95"/>
                    </a:cubicBezTo>
                    <a:cubicBezTo>
                      <a:pt x="615" y="95"/>
                      <a:pt x="622" y="92"/>
                      <a:pt x="626" y="85"/>
                    </a:cubicBezTo>
                    <a:cubicBezTo>
                      <a:pt x="633" y="75"/>
                      <a:pt x="630" y="61"/>
                      <a:pt x="620" y="55"/>
                    </a:cubicBezTo>
                    <a:cubicBezTo>
                      <a:pt x="555" y="17"/>
                      <a:pt x="484" y="0"/>
                      <a:pt x="413" y="0"/>
                    </a:cubicBezTo>
                    <a:cubicBezTo>
                      <a:pt x="411" y="0"/>
                      <a:pt x="409" y="0"/>
                      <a:pt x="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24"/>
              <p:cNvSpPr/>
              <p:nvPr/>
            </p:nvSpPr>
            <p:spPr>
              <a:xfrm>
                <a:off x="4763309" y="2661171"/>
                <a:ext cx="29908" cy="29678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9" extrusionOk="0">
                    <a:moveTo>
                      <a:pt x="65" y="0"/>
                    </a:moveTo>
                    <a:cubicBezTo>
                      <a:pt x="31" y="0"/>
                      <a:pt x="1" y="27"/>
                      <a:pt x="1" y="65"/>
                    </a:cubicBezTo>
                    <a:cubicBezTo>
                      <a:pt x="1" y="98"/>
                      <a:pt x="31" y="129"/>
                      <a:pt x="65" y="129"/>
                    </a:cubicBezTo>
                    <a:cubicBezTo>
                      <a:pt x="102" y="129"/>
                      <a:pt x="129" y="98"/>
                      <a:pt x="129" y="65"/>
                    </a:cubicBezTo>
                    <a:cubicBezTo>
                      <a:pt x="129" y="27"/>
                      <a:pt x="102" y="0"/>
                      <a:pt x="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24"/>
              <p:cNvSpPr/>
              <p:nvPr/>
            </p:nvSpPr>
            <p:spPr>
              <a:xfrm>
                <a:off x="4773432" y="2591463"/>
                <a:ext cx="90414" cy="89263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88" extrusionOk="0">
                    <a:moveTo>
                      <a:pt x="370" y="1"/>
                    </a:moveTo>
                    <a:cubicBezTo>
                      <a:pt x="364" y="1"/>
                      <a:pt x="359" y="2"/>
                      <a:pt x="356" y="6"/>
                    </a:cubicBezTo>
                    <a:lnTo>
                      <a:pt x="7" y="351"/>
                    </a:lnTo>
                    <a:cubicBezTo>
                      <a:pt x="1" y="361"/>
                      <a:pt x="1" y="374"/>
                      <a:pt x="7" y="381"/>
                    </a:cubicBezTo>
                    <a:cubicBezTo>
                      <a:pt x="11" y="384"/>
                      <a:pt x="18" y="388"/>
                      <a:pt x="21" y="388"/>
                    </a:cubicBezTo>
                    <a:cubicBezTo>
                      <a:pt x="28" y="388"/>
                      <a:pt x="35" y="384"/>
                      <a:pt x="38" y="381"/>
                    </a:cubicBezTo>
                    <a:lnTo>
                      <a:pt x="386" y="36"/>
                    </a:lnTo>
                    <a:cubicBezTo>
                      <a:pt x="393" y="26"/>
                      <a:pt x="393" y="16"/>
                      <a:pt x="386" y="6"/>
                    </a:cubicBezTo>
                    <a:cubicBezTo>
                      <a:pt x="381" y="2"/>
                      <a:pt x="375" y="1"/>
                      <a:pt x="3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24"/>
              <p:cNvSpPr/>
              <p:nvPr/>
            </p:nvSpPr>
            <p:spPr>
              <a:xfrm>
                <a:off x="4853492" y="2558564"/>
                <a:ext cx="9663" cy="4279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6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0"/>
                    </a:cubicBezTo>
                    <a:lnTo>
                      <a:pt x="1" y="166"/>
                    </a:lnTo>
                    <a:cubicBezTo>
                      <a:pt x="1" y="176"/>
                      <a:pt x="8" y="186"/>
                      <a:pt x="21" y="186"/>
                    </a:cubicBezTo>
                    <a:cubicBezTo>
                      <a:pt x="31" y="186"/>
                      <a:pt x="42" y="176"/>
                      <a:pt x="42" y="166"/>
                    </a:cubicBezTo>
                    <a:lnTo>
                      <a:pt x="42" y="20"/>
                    </a:lnTo>
                    <a:cubicBezTo>
                      <a:pt x="42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24"/>
              <p:cNvSpPr/>
              <p:nvPr/>
            </p:nvSpPr>
            <p:spPr>
              <a:xfrm>
                <a:off x="4853492" y="2591233"/>
                <a:ext cx="43021" cy="1012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4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4"/>
                    </a:cubicBezTo>
                    <a:cubicBezTo>
                      <a:pt x="1" y="34"/>
                      <a:pt x="8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24"/>
              <p:cNvSpPr/>
              <p:nvPr/>
            </p:nvSpPr>
            <p:spPr>
              <a:xfrm>
                <a:off x="4838769" y="2573288"/>
                <a:ext cx="9663" cy="4302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7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lnTo>
                      <a:pt x="1" y="166"/>
                    </a:lnTo>
                    <a:cubicBezTo>
                      <a:pt x="1" y="176"/>
                      <a:pt x="7" y="186"/>
                      <a:pt x="21" y="186"/>
                    </a:cubicBezTo>
                    <a:cubicBezTo>
                      <a:pt x="31" y="186"/>
                      <a:pt x="41" y="176"/>
                      <a:pt x="41" y="166"/>
                    </a:cubicBezTo>
                    <a:lnTo>
                      <a:pt x="41" y="21"/>
                    </a:lnTo>
                    <a:cubicBezTo>
                      <a:pt x="41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24"/>
              <p:cNvSpPr/>
              <p:nvPr/>
            </p:nvSpPr>
            <p:spPr>
              <a:xfrm>
                <a:off x="4838769" y="2605956"/>
                <a:ext cx="43021" cy="1035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5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cubicBezTo>
                      <a:pt x="1" y="34"/>
                      <a:pt x="11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16" name="Google Shape;516;p24"/>
          <p:cNvGrpSpPr/>
          <p:nvPr/>
        </p:nvGrpSpPr>
        <p:grpSpPr>
          <a:xfrm>
            <a:off x="5787190" y="4138464"/>
            <a:ext cx="562539" cy="546118"/>
            <a:chOff x="5816811" y="2130369"/>
            <a:chExt cx="562539" cy="546118"/>
          </a:xfrm>
        </p:grpSpPr>
        <p:sp>
          <p:nvSpPr>
            <p:cNvPr id="517" name="Google Shape;517;p24"/>
            <p:cNvSpPr/>
            <p:nvPr/>
          </p:nvSpPr>
          <p:spPr>
            <a:xfrm>
              <a:off x="5816811" y="2130369"/>
              <a:ext cx="562539" cy="546118"/>
            </a:xfrm>
            <a:custGeom>
              <a:avLst/>
              <a:gdLst/>
              <a:ahLst/>
              <a:cxnLst/>
              <a:rect l="l" t="t" r="r" b="b"/>
              <a:pathLst>
                <a:path w="2929" h="2932" extrusionOk="0">
                  <a:moveTo>
                    <a:pt x="1464" y="1"/>
                  </a:moveTo>
                  <a:cubicBezTo>
                    <a:pt x="656" y="1"/>
                    <a:pt x="0" y="657"/>
                    <a:pt x="0" y="1468"/>
                  </a:cubicBezTo>
                  <a:cubicBezTo>
                    <a:pt x="0" y="2276"/>
                    <a:pt x="656" y="2932"/>
                    <a:pt x="1464" y="2932"/>
                  </a:cubicBezTo>
                  <a:cubicBezTo>
                    <a:pt x="2272" y="2932"/>
                    <a:pt x="2928" y="2276"/>
                    <a:pt x="2928" y="1468"/>
                  </a:cubicBezTo>
                  <a:cubicBezTo>
                    <a:pt x="2928" y="657"/>
                    <a:pt x="2272" y="1"/>
                    <a:pt x="1464" y="1"/>
                  </a:cubicBez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18" name="Google Shape;518;p24"/>
            <p:cNvGrpSpPr/>
            <p:nvPr/>
          </p:nvGrpSpPr>
          <p:grpSpPr>
            <a:xfrm>
              <a:off x="5976930" y="2273231"/>
              <a:ext cx="272597" cy="263192"/>
              <a:chOff x="4683939" y="2558564"/>
              <a:chExt cx="212574" cy="211670"/>
            </a:xfrm>
          </p:grpSpPr>
          <p:sp>
            <p:nvSpPr>
              <p:cNvPr id="519" name="Google Shape;519;p24"/>
              <p:cNvSpPr/>
              <p:nvPr/>
            </p:nvSpPr>
            <p:spPr>
              <a:xfrm>
                <a:off x="4719138" y="2616079"/>
                <a:ext cx="119171" cy="119171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18" extrusionOk="0">
                    <a:moveTo>
                      <a:pt x="260" y="0"/>
                    </a:moveTo>
                    <a:cubicBezTo>
                      <a:pt x="115" y="0"/>
                      <a:pt x="0" y="119"/>
                      <a:pt x="0" y="261"/>
                    </a:cubicBezTo>
                    <a:cubicBezTo>
                      <a:pt x="0" y="403"/>
                      <a:pt x="115" y="517"/>
                      <a:pt x="257" y="517"/>
                    </a:cubicBezTo>
                    <a:cubicBezTo>
                      <a:pt x="399" y="517"/>
                      <a:pt x="517" y="403"/>
                      <a:pt x="517" y="261"/>
                    </a:cubicBezTo>
                    <a:cubicBezTo>
                      <a:pt x="517" y="223"/>
                      <a:pt x="507" y="186"/>
                      <a:pt x="494" y="152"/>
                    </a:cubicBezTo>
                    <a:cubicBezTo>
                      <a:pt x="489" y="145"/>
                      <a:pt x="480" y="139"/>
                      <a:pt x="472" y="139"/>
                    </a:cubicBezTo>
                    <a:cubicBezTo>
                      <a:pt x="469" y="139"/>
                      <a:pt x="466" y="140"/>
                      <a:pt x="463" y="142"/>
                    </a:cubicBezTo>
                    <a:cubicBezTo>
                      <a:pt x="453" y="146"/>
                      <a:pt x="450" y="159"/>
                      <a:pt x="453" y="169"/>
                    </a:cubicBezTo>
                    <a:cubicBezTo>
                      <a:pt x="467" y="200"/>
                      <a:pt x="473" y="230"/>
                      <a:pt x="473" y="261"/>
                    </a:cubicBezTo>
                    <a:cubicBezTo>
                      <a:pt x="473" y="379"/>
                      <a:pt x="375" y="477"/>
                      <a:pt x="257" y="477"/>
                    </a:cubicBezTo>
                    <a:cubicBezTo>
                      <a:pt x="139" y="477"/>
                      <a:pt x="44" y="379"/>
                      <a:pt x="44" y="261"/>
                    </a:cubicBezTo>
                    <a:cubicBezTo>
                      <a:pt x="44" y="142"/>
                      <a:pt x="139" y="44"/>
                      <a:pt x="260" y="44"/>
                    </a:cubicBezTo>
                    <a:cubicBezTo>
                      <a:pt x="294" y="44"/>
                      <a:pt x="328" y="54"/>
                      <a:pt x="358" y="71"/>
                    </a:cubicBezTo>
                    <a:cubicBezTo>
                      <a:pt x="361" y="72"/>
                      <a:pt x="364" y="72"/>
                      <a:pt x="367" y="72"/>
                    </a:cubicBezTo>
                    <a:cubicBezTo>
                      <a:pt x="375" y="72"/>
                      <a:pt x="384" y="69"/>
                      <a:pt x="389" y="61"/>
                    </a:cubicBezTo>
                    <a:cubicBezTo>
                      <a:pt x="396" y="51"/>
                      <a:pt x="389" y="37"/>
                      <a:pt x="379" y="31"/>
                    </a:cubicBezTo>
                    <a:cubicBezTo>
                      <a:pt x="342" y="14"/>
                      <a:pt x="301" y="0"/>
                      <a:pt x="2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24"/>
              <p:cNvSpPr/>
              <p:nvPr/>
            </p:nvSpPr>
            <p:spPr>
              <a:xfrm>
                <a:off x="4683939" y="2581815"/>
                <a:ext cx="188649" cy="1884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19" extrusionOk="0">
                    <a:moveTo>
                      <a:pt x="407" y="0"/>
                    </a:moveTo>
                    <a:cubicBezTo>
                      <a:pt x="184" y="0"/>
                      <a:pt x="1" y="185"/>
                      <a:pt x="1" y="410"/>
                    </a:cubicBezTo>
                    <a:cubicBezTo>
                      <a:pt x="1" y="633"/>
                      <a:pt x="183" y="819"/>
                      <a:pt x="410" y="819"/>
                    </a:cubicBezTo>
                    <a:cubicBezTo>
                      <a:pt x="637" y="819"/>
                      <a:pt x="819" y="636"/>
                      <a:pt x="819" y="410"/>
                    </a:cubicBezTo>
                    <a:cubicBezTo>
                      <a:pt x="819" y="339"/>
                      <a:pt x="802" y="268"/>
                      <a:pt x="765" y="203"/>
                    </a:cubicBezTo>
                    <a:cubicBezTo>
                      <a:pt x="761" y="197"/>
                      <a:pt x="753" y="193"/>
                      <a:pt x="747" y="193"/>
                    </a:cubicBezTo>
                    <a:cubicBezTo>
                      <a:pt x="744" y="193"/>
                      <a:pt x="740" y="194"/>
                      <a:pt x="738" y="197"/>
                    </a:cubicBezTo>
                    <a:cubicBezTo>
                      <a:pt x="728" y="203"/>
                      <a:pt x="724" y="217"/>
                      <a:pt x="728" y="227"/>
                    </a:cubicBezTo>
                    <a:cubicBezTo>
                      <a:pt x="762" y="281"/>
                      <a:pt x="779" y="345"/>
                      <a:pt x="779" y="410"/>
                    </a:cubicBezTo>
                    <a:cubicBezTo>
                      <a:pt x="779" y="612"/>
                      <a:pt x="613" y="775"/>
                      <a:pt x="410" y="775"/>
                    </a:cubicBezTo>
                    <a:cubicBezTo>
                      <a:pt x="207" y="775"/>
                      <a:pt x="45" y="609"/>
                      <a:pt x="45" y="410"/>
                    </a:cubicBezTo>
                    <a:cubicBezTo>
                      <a:pt x="45" y="207"/>
                      <a:pt x="211" y="41"/>
                      <a:pt x="413" y="41"/>
                    </a:cubicBezTo>
                    <a:cubicBezTo>
                      <a:pt x="478" y="41"/>
                      <a:pt x="542" y="61"/>
                      <a:pt x="596" y="92"/>
                    </a:cubicBezTo>
                    <a:cubicBezTo>
                      <a:pt x="600" y="94"/>
                      <a:pt x="604" y="95"/>
                      <a:pt x="608" y="95"/>
                    </a:cubicBezTo>
                    <a:cubicBezTo>
                      <a:pt x="615" y="95"/>
                      <a:pt x="622" y="92"/>
                      <a:pt x="626" y="85"/>
                    </a:cubicBezTo>
                    <a:cubicBezTo>
                      <a:pt x="633" y="75"/>
                      <a:pt x="630" y="61"/>
                      <a:pt x="620" y="55"/>
                    </a:cubicBezTo>
                    <a:cubicBezTo>
                      <a:pt x="555" y="17"/>
                      <a:pt x="484" y="0"/>
                      <a:pt x="413" y="0"/>
                    </a:cubicBezTo>
                    <a:cubicBezTo>
                      <a:pt x="411" y="0"/>
                      <a:pt x="409" y="0"/>
                      <a:pt x="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24"/>
              <p:cNvSpPr/>
              <p:nvPr/>
            </p:nvSpPr>
            <p:spPr>
              <a:xfrm>
                <a:off x="4763309" y="2661171"/>
                <a:ext cx="29908" cy="29678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9" extrusionOk="0">
                    <a:moveTo>
                      <a:pt x="65" y="0"/>
                    </a:moveTo>
                    <a:cubicBezTo>
                      <a:pt x="31" y="0"/>
                      <a:pt x="1" y="27"/>
                      <a:pt x="1" y="65"/>
                    </a:cubicBezTo>
                    <a:cubicBezTo>
                      <a:pt x="1" y="98"/>
                      <a:pt x="31" y="129"/>
                      <a:pt x="65" y="129"/>
                    </a:cubicBezTo>
                    <a:cubicBezTo>
                      <a:pt x="102" y="129"/>
                      <a:pt x="129" y="98"/>
                      <a:pt x="129" y="65"/>
                    </a:cubicBezTo>
                    <a:cubicBezTo>
                      <a:pt x="129" y="27"/>
                      <a:pt x="102" y="0"/>
                      <a:pt x="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24"/>
              <p:cNvSpPr/>
              <p:nvPr/>
            </p:nvSpPr>
            <p:spPr>
              <a:xfrm>
                <a:off x="4773432" y="2591463"/>
                <a:ext cx="90414" cy="89263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88" extrusionOk="0">
                    <a:moveTo>
                      <a:pt x="370" y="1"/>
                    </a:moveTo>
                    <a:cubicBezTo>
                      <a:pt x="364" y="1"/>
                      <a:pt x="359" y="2"/>
                      <a:pt x="356" y="6"/>
                    </a:cubicBezTo>
                    <a:lnTo>
                      <a:pt x="7" y="351"/>
                    </a:lnTo>
                    <a:cubicBezTo>
                      <a:pt x="1" y="361"/>
                      <a:pt x="1" y="374"/>
                      <a:pt x="7" y="381"/>
                    </a:cubicBezTo>
                    <a:cubicBezTo>
                      <a:pt x="11" y="384"/>
                      <a:pt x="18" y="388"/>
                      <a:pt x="21" y="388"/>
                    </a:cubicBezTo>
                    <a:cubicBezTo>
                      <a:pt x="28" y="388"/>
                      <a:pt x="35" y="384"/>
                      <a:pt x="38" y="381"/>
                    </a:cubicBezTo>
                    <a:lnTo>
                      <a:pt x="386" y="36"/>
                    </a:lnTo>
                    <a:cubicBezTo>
                      <a:pt x="393" y="26"/>
                      <a:pt x="393" y="16"/>
                      <a:pt x="386" y="6"/>
                    </a:cubicBezTo>
                    <a:cubicBezTo>
                      <a:pt x="381" y="2"/>
                      <a:pt x="375" y="1"/>
                      <a:pt x="3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24"/>
              <p:cNvSpPr/>
              <p:nvPr/>
            </p:nvSpPr>
            <p:spPr>
              <a:xfrm>
                <a:off x="4853492" y="2558564"/>
                <a:ext cx="9663" cy="4279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6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0"/>
                    </a:cubicBezTo>
                    <a:lnTo>
                      <a:pt x="1" y="166"/>
                    </a:lnTo>
                    <a:cubicBezTo>
                      <a:pt x="1" y="176"/>
                      <a:pt x="8" y="186"/>
                      <a:pt x="21" y="186"/>
                    </a:cubicBezTo>
                    <a:cubicBezTo>
                      <a:pt x="31" y="186"/>
                      <a:pt x="42" y="176"/>
                      <a:pt x="42" y="166"/>
                    </a:cubicBezTo>
                    <a:lnTo>
                      <a:pt x="42" y="20"/>
                    </a:lnTo>
                    <a:cubicBezTo>
                      <a:pt x="42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24"/>
              <p:cNvSpPr/>
              <p:nvPr/>
            </p:nvSpPr>
            <p:spPr>
              <a:xfrm>
                <a:off x="4853492" y="2591233"/>
                <a:ext cx="43021" cy="1012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4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4"/>
                    </a:cubicBezTo>
                    <a:cubicBezTo>
                      <a:pt x="1" y="34"/>
                      <a:pt x="8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24"/>
              <p:cNvSpPr/>
              <p:nvPr/>
            </p:nvSpPr>
            <p:spPr>
              <a:xfrm>
                <a:off x="4838769" y="2573288"/>
                <a:ext cx="9663" cy="4302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7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lnTo>
                      <a:pt x="1" y="166"/>
                    </a:lnTo>
                    <a:cubicBezTo>
                      <a:pt x="1" y="176"/>
                      <a:pt x="7" y="186"/>
                      <a:pt x="21" y="186"/>
                    </a:cubicBezTo>
                    <a:cubicBezTo>
                      <a:pt x="31" y="186"/>
                      <a:pt x="41" y="176"/>
                      <a:pt x="41" y="166"/>
                    </a:cubicBezTo>
                    <a:lnTo>
                      <a:pt x="41" y="21"/>
                    </a:lnTo>
                    <a:cubicBezTo>
                      <a:pt x="41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24"/>
              <p:cNvSpPr/>
              <p:nvPr/>
            </p:nvSpPr>
            <p:spPr>
              <a:xfrm>
                <a:off x="4838769" y="2605956"/>
                <a:ext cx="43021" cy="1035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5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cubicBezTo>
                      <a:pt x="1" y="34"/>
                      <a:pt x="11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27" name="Google Shape;527;p24"/>
          <p:cNvGrpSpPr/>
          <p:nvPr/>
        </p:nvGrpSpPr>
        <p:grpSpPr>
          <a:xfrm>
            <a:off x="5784695" y="5232169"/>
            <a:ext cx="562539" cy="546118"/>
            <a:chOff x="5816811" y="2130369"/>
            <a:chExt cx="562539" cy="546118"/>
          </a:xfrm>
        </p:grpSpPr>
        <p:sp>
          <p:nvSpPr>
            <p:cNvPr id="528" name="Google Shape;528;p24"/>
            <p:cNvSpPr/>
            <p:nvPr/>
          </p:nvSpPr>
          <p:spPr>
            <a:xfrm>
              <a:off x="5816811" y="2130369"/>
              <a:ext cx="562539" cy="546118"/>
            </a:xfrm>
            <a:custGeom>
              <a:avLst/>
              <a:gdLst/>
              <a:ahLst/>
              <a:cxnLst/>
              <a:rect l="l" t="t" r="r" b="b"/>
              <a:pathLst>
                <a:path w="2929" h="2932" extrusionOk="0">
                  <a:moveTo>
                    <a:pt x="1464" y="1"/>
                  </a:moveTo>
                  <a:cubicBezTo>
                    <a:pt x="656" y="1"/>
                    <a:pt x="0" y="657"/>
                    <a:pt x="0" y="1468"/>
                  </a:cubicBezTo>
                  <a:cubicBezTo>
                    <a:pt x="0" y="2276"/>
                    <a:pt x="656" y="2932"/>
                    <a:pt x="1464" y="2932"/>
                  </a:cubicBezTo>
                  <a:cubicBezTo>
                    <a:pt x="2272" y="2932"/>
                    <a:pt x="2928" y="2276"/>
                    <a:pt x="2928" y="1468"/>
                  </a:cubicBezTo>
                  <a:cubicBezTo>
                    <a:pt x="2928" y="657"/>
                    <a:pt x="2272" y="1"/>
                    <a:pt x="1464" y="1"/>
                  </a:cubicBez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29" name="Google Shape;529;p24"/>
            <p:cNvGrpSpPr/>
            <p:nvPr/>
          </p:nvGrpSpPr>
          <p:grpSpPr>
            <a:xfrm>
              <a:off x="5976930" y="2273231"/>
              <a:ext cx="272597" cy="263192"/>
              <a:chOff x="4683939" y="2558564"/>
              <a:chExt cx="212574" cy="211670"/>
            </a:xfrm>
          </p:grpSpPr>
          <p:sp>
            <p:nvSpPr>
              <p:cNvPr id="530" name="Google Shape;530;p24"/>
              <p:cNvSpPr/>
              <p:nvPr/>
            </p:nvSpPr>
            <p:spPr>
              <a:xfrm>
                <a:off x="4719138" y="2616079"/>
                <a:ext cx="119171" cy="119171"/>
              </a:xfrm>
              <a:custGeom>
                <a:avLst/>
                <a:gdLst/>
                <a:ahLst/>
                <a:cxnLst/>
                <a:rect l="l" t="t" r="r" b="b"/>
                <a:pathLst>
                  <a:path w="518" h="518" extrusionOk="0">
                    <a:moveTo>
                      <a:pt x="260" y="0"/>
                    </a:moveTo>
                    <a:cubicBezTo>
                      <a:pt x="115" y="0"/>
                      <a:pt x="0" y="119"/>
                      <a:pt x="0" y="261"/>
                    </a:cubicBezTo>
                    <a:cubicBezTo>
                      <a:pt x="0" y="403"/>
                      <a:pt x="115" y="517"/>
                      <a:pt x="257" y="517"/>
                    </a:cubicBezTo>
                    <a:cubicBezTo>
                      <a:pt x="399" y="517"/>
                      <a:pt x="517" y="403"/>
                      <a:pt x="517" y="261"/>
                    </a:cubicBezTo>
                    <a:cubicBezTo>
                      <a:pt x="517" y="223"/>
                      <a:pt x="507" y="186"/>
                      <a:pt x="494" y="152"/>
                    </a:cubicBezTo>
                    <a:cubicBezTo>
                      <a:pt x="489" y="145"/>
                      <a:pt x="480" y="139"/>
                      <a:pt x="472" y="139"/>
                    </a:cubicBezTo>
                    <a:cubicBezTo>
                      <a:pt x="469" y="139"/>
                      <a:pt x="466" y="140"/>
                      <a:pt x="463" y="142"/>
                    </a:cubicBezTo>
                    <a:cubicBezTo>
                      <a:pt x="453" y="146"/>
                      <a:pt x="450" y="159"/>
                      <a:pt x="453" y="169"/>
                    </a:cubicBezTo>
                    <a:cubicBezTo>
                      <a:pt x="467" y="200"/>
                      <a:pt x="473" y="230"/>
                      <a:pt x="473" y="261"/>
                    </a:cubicBezTo>
                    <a:cubicBezTo>
                      <a:pt x="473" y="379"/>
                      <a:pt x="375" y="477"/>
                      <a:pt x="257" y="477"/>
                    </a:cubicBezTo>
                    <a:cubicBezTo>
                      <a:pt x="139" y="477"/>
                      <a:pt x="44" y="379"/>
                      <a:pt x="44" y="261"/>
                    </a:cubicBezTo>
                    <a:cubicBezTo>
                      <a:pt x="44" y="142"/>
                      <a:pt x="139" y="44"/>
                      <a:pt x="260" y="44"/>
                    </a:cubicBezTo>
                    <a:cubicBezTo>
                      <a:pt x="294" y="44"/>
                      <a:pt x="328" y="54"/>
                      <a:pt x="358" y="71"/>
                    </a:cubicBezTo>
                    <a:cubicBezTo>
                      <a:pt x="361" y="72"/>
                      <a:pt x="364" y="72"/>
                      <a:pt x="367" y="72"/>
                    </a:cubicBezTo>
                    <a:cubicBezTo>
                      <a:pt x="375" y="72"/>
                      <a:pt x="384" y="69"/>
                      <a:pt x="389" y="61"/>
                    </a:cubicBezTo>
                    <a:cubicBezTo>
                      <a:pt x="396" y="51"/>
                      <a:pt x="389" y="37"/>
                      <a:pt x="379" y="31"/>
                    </a:cubicBezTo>
                    <a:cubicBezTo>
                      <a:pt x="342" y="14"/>
                      <a:pt x="301" y="0"/>
                      <a:pt x="26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1" name="Google Shape;531;p24"/>
              <p:cNvSpPr/>
              <p:nvPr/>
            </p:nvSpPr>
            <p:spPr>
              <a:xfrm>
                <a:off x="4683939" y="2581815"/>
                <a:ext cx="188649" cy="188419"/>
              </a:xfrm>
              <a:custGeom>
                <a:avLst/>
                <a:gdLst/>
                <a:ahLst/>
                <a:cxnLst/>
                <a:rect l="l" t="t" r="r" b="b"/>
                <a:pathLst>
                  <a:path w="820" h="819" extrusionOk="0">
                    <a:moveTo>
                      <a:pt x="407" y="0"/>
                    </a:moveTo>
                    <a:cubicBezTo>
                      <a:pt x="184" y="0"/>
                      <a:pt x="1" y="185"/>
                      <a:pt x="1" y="410"/>
                    </a:cubicBezTo>
                    <a:cubicBezTo>
                      <a:pt x="1" y="633"/>
                      <a:pt x="183" y="819"/>
                      <a:pt x="410" y="819"/>
                    </a:cubicBezTo>
                    <a:cubicBezTo>
                      <a:pt x="637" y="819"/>
                      <a:pt x="819" y="636"/>
                      <a:pt x="819" y="410"/>
                    </a:cubicBezTo>
                    <a:cubicBezTo>
                      <a:pt x="819" y="339"/>
                      <a:pt x="802" y="268"/>
                      <a:pt x="765" y="203"/>
                    </a:cubicBezTo>
                    <a:cubicBezTo>
                      <a:pt x="761" y="197"/>
                      <a:pt x="753" y="193"/>
                      <a:pt x="747" y="193"/>
                    </a:cubicBezTo>
                    <a:cubicBezTo>
                      <a:pt x="744" y="193"/>
                      <a:pt x="740" y="194"/>
                      <a:pt x="738" y="197"/>
                    </a:cubicBezTo>
                    <a:cubicBezTo>
                      <a:pt x="728" y="203"/>
                      <a:pt x="724" y="217"/>
                      <a:pt x="728" y="227"/>
                    </a:cubicBezTo>
                    <a:cubicBezTo>
                      <a:pt x="762" y="281"/>
                      <a:pt x="779" y="345"/>
                      <a:pt x="779" y="410"/>
                    </a:cubicBezTo>
                    <a:cubicBezTo>
                      <a:pt x="779" y="612"/>
                      <a:pt x="613" y="775"/>
                      <a:pt x="410" y="775"/>
                    </a:cubicBezTo>
                    <a:cubicBezTo>
                      <a:pt x="207" y="775"/>
                      <a:pt x="45" y="609"/>
                      <a:pt x="45" y="410"/>
                    </a:cubicBezTo>
                    <a:cubicBezTo>
                      <a:pt x="45" y="207"/>
                      <a:pt x="211" y="41"/>
                      <a:pt x="413" y="41"/>
                    </a:cubicBezTo>
                    <a:cubicBezTo>
                      <a:pt x="478" y="41"/>
                      <a:pt x="542" y="61"/>
                      <a:pt x="596" y="92"/>
                    </a:cubicBezTo>
                    <a:cubicBezTo>
                      <a:pt x="600" y="94"/>
                      <a:pt x="604" y="95"/>
                      <a:pt x="608" y="95"/>
                    </a:cubicBezTo>
                    <a:cubicBezTo>
                      <a:pt x="615" y="95"/>
                      <a:pt x="622" y="92"/>
                      <a:pt x="626" y="85"/>
                    </a:cubicBezTo>
                    <a:cubicBezTo>
                      <a:pt x="633" y="75"/>
                      <a:pt x="630" y="61"/>
                      <a:pt x="620" y="55"/>
                    </a:cubicBezTo>
                    <a:cubicBezTo>
                      <a:pt x="555" y="17"/>
                      <a:pt x="484" y="0"/>
                      <a:pt x="413" y="0"/>
                    </a:cubicBezTo>
                    <a:cubicBezTo>
                      <a:pt x="411" y="0"/>
                      <a:pt x="409" y="0"/>
                      <a:pt x="4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2" name="Google Shape;532;p24"/>
              <p:cNvSpPr/>
              <p:nvPr/>
            </p:nvSpPr>
            <p:spPr>
              <a:xfrm>
                <a:off x="4763309" y="2661171"/>
                <a:ext cx="29908" cy="29678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29" extrusionOk="0">
                    <a:moveTo>
                      <a:pt x="65" y="0"/>
                    </a:moveTo>
                    <a:cubicBezTo>
                      <a:pt x="31" y="0"/>
                      <a:pt x="1" y="27"/>
                      <a:pt x="1" y="65"/>
                    </a:cubicBezTo>
                    <a:cubicBezTo>
                      <a:pt x="1" y="98"/>
                      <a:pt x="31" y="129"/>
                      <a:pt x="65" y="129"/>
                    </a:cubicBezTo>
                    <a:cubicBezTo>
                      <a:pt x="102" y="129"/>
                      <a:pt x="129" y="98"/>
                      <a:pt x="129" y="65"/>
                    </a:cubicBezTo>
                    <a:cubicBezTo>
                      <a:pt x="129" y="27"/>
                      <a:pt x="102" y="0"/>
                      <a:pt x="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24"/>
              <p:cNvSpPr/>
              <p:nvPr/>
            </p:nvSpPr>
            <p:spPr>
              <a:xfrm>
                <a:off x="4773432" y="2591463"/>
                <a:ext cx="90414" cy="89263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88" extrusionOk="0">
                    <a:moveTo>
                      <a:pt x="370" y="1"/>
                    </a:moveTo>
                    <a:cubicBezTo>
                      <a:pt x="364" y="1"/>
                      <a:pt x="359" y="2"/>
                      <a:pt x="356" y="6"/>
                    </a:cubicBezTo>
                    <a:lnTo>
                      <a:pt x="7" y="351"/>
                    </a:lnTo>
                    <a:cubicBezTo>
                      <a:pt x="1" y="361"/>
                      <a:pt x="1" y="374"/>
                      <a:pt x="7" y="381"/>
                    </a:cubicBezTo>
                    <a:cubicBezTo>
                      <a:pt x="11" y="384"/>
                      <a:pt x="18" y="388"/>
                      <a:pt x="21" y="388"/>
                    </a:cubicBezTo>
                    <a:cubicBezTo>
                      <a:pt x="28" y="388"/>
                      <a:pt x="35" y="384"/>
                      <a:pt x="38" y="381"/>
                    </a:cubicBezTo>
                    <a:lnTo>
                      <a:pt x="386" y="36"/>
                    </a:lnTo>
                    <a:cubicBezTo>
                      <a:pt x="393" y="26"/>
                      <a:pt x="393" y="16"/>
                      <a:pt x="386" y="6"/>
                    </a:cubicBezTo>
                    <a:cubicBezTo>
                      <a:pt x="381" y="2"/>
                      <a:pt x="375" y="1"/>
                      <a:pt x="3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4" name="Google Shape;534;p24"/>
              <p:cNvSpPr/>
              <p:nvPr/>
            </p:nvSpPr>
            <p:spPr>
              <a:xfrm>
                <a:off x="4853492" y="2558564"/>
                <a:ext cx="9663" cy="4279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6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0"/>
                    </a:cubicBezTo>
                    <a:lnTo>
                      <a:pt x="1" y="166"/>
                    </a:lnTo>
                    <a:cubicBezTo>
                      <a:pt x="1" y="176"/>
                      <a:pt x="8" y="186"/>
                      <a:pt x="21" y="186"/>
                    </a:cubicBezTo>
                    <a:cubicBezTo>
                      <a:pt x="31" y="186"/>
                      <a:pt x="42" y="176"/>
                      <a:pt x="42" y="166"/>
                    </a:cubicBezTo>
                    <a:lnTo>
                      <a:pt x="42" y="20"/>
                    </a:lnTo>
                    <a:cubicBezTo>
                      <a:pt x="42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24"/>
              <p:cNvSpPr/>
              <p:nvPr/>
            </p:nvSpPr>
            <p:spPr>
              <a:xfrm>
                <a:off x="4853492" y="2591233"/>
                <a:ext cx="43021" cy="1012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4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4"/>
                    </a:cubicBezTo>
                    <a:cubicBezTo>
                      <a:pt x="1" y="34"/>
                      <a:pt x="8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24"/>
              <p:cNvSpPr/>
              <p:nvPr/>
            </p:nvSpPr>
            <p:spPr>
              <a:xfrm>
                <a:off x="4838769" y="2573288"/>
                <a:ext cx="9663" cy="43021"/>
              </a:xfrm>
              <a:custGeom>
                <a:avLst/>
                <a:gdLst/>
                <a:ahLst/>
                <a:cxnLst/>
                <a:rect l="l" t="t" r="r" b="b"/>
                <a:pathLst>
                  <a:path w="42" h="187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lnTo>
                      <a:pt x="1" y="166"/>
                    </a:lnTo>
                    <a:cubicBezTo>
                      <a:pt x="1" y="176"/>
                      <a:pt x="7" y="186"/>
                      <a:pt x="21" y="186"/>
                    </a:cubicBezTo>
                    <a:cubicBezTo>
                      <a:pt x="31" y="186"/>
                      <a:pt x="41" y="176"/>
                      <a:pt x="41" y="166"/>
                    </a:cubicBezTo>
                    <a:lnTo>
                      <a:pt x="41" y="21"/>
                    </a:lnTo>
                    <a:cubicBezTo>
                      <a:pt x="41" y="10"/>
                      <a:pt x="35" y="0"/>
                      <a:pt x="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24"/>
              <p:cNvSpPr/>
              <p:nvPr/>
            </p:nvSpPr>
            <p:spPr>
              <a:xfrm>
                <a:off x="4838769" y="2605956"/>
                <a:ext cx="43021" cy="10353"/>
              </a:xfrm>
              <a:custGeom>
                <a:avLst/>
                <a:gdLst/>
                <a:ahLst/>
                <a:cxnLst/>
                <a:rect l="l" t="t" r="r" b="b"/>
                <a:pathLst>
                  <a:path w="187" h="45" extrusionOk="0">
                    <a:moveTo>
                      <a:pt x="21" y="0"/>
                    </a:moveTo>
                    <a:cubicBezTo>
                      <a:pt x="11" y="0"/>
                      <a:pt x="1" y="10"/>
                      <a:pt x="1" y="21"/>
                    </a:cubicBezTo>
                    <a:cubicBezTo>
                      <a:pt x="1" y="34"/>
                      <a:pt x="11" y="44"/>
                      <a:pt x="21" y="44"/>
                    </a:cubicBezTo>
                    <a:lnTo>
                      <a:pt x="163" y="44"/>
                    </a:lnTo>
                    <a:cubicBezTo>
                      <a:pt x="177" y="44"/>
                      <a:pt x="187" y="34"/>
                      <a:pt x="187" y="24"/>
                    </a:cubicBezTo>
                    <a:cubicBezTo>
                      <a:pt x="187" y="10"/>
                      <a:pt x="177" y="0"/>
                      <a:pt x="1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38" name="Google Shape;538;p24"/>
          <p:cNvGrpSpPr/>
          <p:nvPr/>
        </p:nvGrpSpPr>
        <p:grpSpPr>
          <a:xfrm rot="-8099599">
            <a:off x="2408547" y="1887240"/>
            <a:ext cx="1210182" cy="1209993"/>
            <a:chOff x="4873519" y="3311869"/>
            <a:chExt cx="499374" cy="499296"/>
          </a:xfrm>
        </p:grpSpPr>
        <p:sp>
          <p:nvSpPr>
            <p:cNvPr id="539" name="Google Shape;539;p24"/>
            <p:cNvSpPr/>
            <p:nvPr/>
          </p:nvSpPr>
          <p:spPr>
            <a:xfrm>
              <a:off x="4873519" y="3311869"/>
              <a:ext cx="499374" cy="499296"/>
            </a:xfrm>
            <a:custGeom>
              <a:avLst/>
              <a:gdLst/>
              <a:ahLst/>
              <a:cxnLst/>
              <a:rect l="l" t="t" r="r" b="b"/>
              <a:pathLst>
                <a:path w="19240" h="19237" extrusionOk="0">
                  <a:moveTo>
                    <a:pt x="1" y="0"/>
                  </a:moveTo>
                  <a:lnTo>
                    <a:pt x="1" y="9618"/>
                  </a:lnTo>
                  <a:cubicBezTo>
                    <a:pt x="1" y="14929"/>
                    <a:pt x="4308" y="19236"/>
                    <a:pt x="9619" y="19236"/>
                  </a:cubicBezTo>
                  <a:cubicBezTo>
                    <a:pt x="14933" y="19236"/>
                    <a:pt x="19240" y="14929"/>
                    <a:pt x="19240" y="9618"/>
                  </a:cubicBezTo>
                  <a:cubicBezTo>
                    <a:pt x="19240" y="4307"/>
                    <a:pt x="14933" y="0"/>
                    <a:pt x="9619" y="0"/>
                  </a:cubicBezTo>
                  <a:close/>
                </a:path>
              </a:pathLst>
            </a:custGeom>
            <a:solidFill>
              <a:srgbClr val="F078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4896042" y="3329831"/>
              <a:ext cx="200827" cy="201447"/>
            </a:xfrm>
            <a:custGeom>
              <a:avLst/>
              <a:gdLst/>
              <a:ahLst/>
              <a:cxnLst/>
              <a:rect l="l" t="t" r="r" b="b"/>
              <a:pathLst>
                <a:path w="7787" h="7027" extrusionOk="0">
                  <a:moveTo>
                    <a:pt x="0" y="1"/>
                  </a:moveTo>
                  <a:lnTo>
                    <a:pt x="0" y="7026"/>
                  </a:lnTo>
                  <a:lnTo>
                    <a:pt x="7787" y="1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1" name="Google Shape;541;p24"/>
          <p:cNvGrpSpPr/>
          <p:nvPr/>
        </p:nvGrpSpPr>
        <p:grpSpPr>
          <a:xfrm>
            <a:off x="2734223" y="2166122"/>
            <a:ext cx="558797" cy="562717"/>
            <a:chOff x="6188950" y="3863400"/>
            <a:chExt cx="70500" cy="71025"/>
          </a:xfrm>
        </p:grpSpPr>
        <p:sp>
          <p:nvSpPr>
            <p:cNvPr id="542" name="Google Shape;542;p24"/>
            <p:cNvSpPr/>
            <p:nvPr/>
          </p:nvSpPr>
          <p:spPr>
            <a:xfrm>
              <a:off x="6200025" y="3874950"/>
              <a:ext cx="47925" cy="59475"/>
            </a:xfrm>
            <a:custGeom>
              <a:avLst/>
              <a:gdLst/>
              <a:ahLst/>
              <a:cxnLst/>
              <a:rect l="l" t="t" r="r" b="b"/>
              <a:pathLst>
                <a:path w="1917" h="2379" extrusionOk="0">
                  <a:moveTo>
                    <a:pt x="967" y="130"/>
                  </a:moveTo>
                  <a:cubicBezTo>
                    <a:pt x="1177" y="130"/>
                    <a:pt x="1376" y="208"/>
                    <a:pt x="1528" y="353"/>
                  </a:cubicBezTo>
                  <a:cubicBezTo>
                    <a:pt x="1694" y="509"/>
                    <a:pt x="1785" y="722"/>
                    <a:pt x="1785" y="948"/>
                  </a:cubicBezTo>
                  <a:cubicBezTo>
                    <a:pt x="1785" y="1256"/>
                    <a:pt x="1616" y="1533"/>
                    <a:pt x="1346" y="1675"/>
                  </a:cubicBezTo>
                  <a:cubicBezTo>
                    <a:pt x="1268" y="1716"/>
                    <a:pt x="1221" y="1797"/>
                    <a:pt x="1221" y="1885"/>
                  </a:cubicBezTo>
                  <a:lnTo>
                    <a:pt x="1221" y="2165"/>
                  </a:lnTo>
                  <a:cubicBezTo>
                    <a:pt x="1221" y="2212"/>
                    <a:pt x="1183" y="2250"/>
                    <a:pt x="1136" y="2250"/>
                  </a:cubicBezTo>
                  <a:lnTo>
                    <a:pt x="795" y="2250"/>
                  </a:lnTo>
                  <a:cubicBezTo>
                    <a:pt x="747" y="2250"/>
                    <a:pt x="710" y="2212"/>
                    <a:pt x="710" y="2165"/>
                  </a:cubicBezTo>
                  <a:lnTo>
                    <a:pt x="710" y="1881"/>
                  </a:lnTo>
                  <a:cubicBezTo>
                    <a:pt x="710" y="1797"/>
                    <a:pt x="663" y="1716"/>
                    <a:pt x="585" y="1675"/>
                  </a:cubicBezTo>
                  <a:cubicBezTo>
                    <a:pt x="301" y="1526"/>
                    <a:pt x="132" y="1235"/>
                    <a:pt x="145" y="914"/>
                  </a:cubicBezTo>
                  <a:cubicBezTo>
                    <a:pt x="162" y="498"/>
                    <a:pt x="504" y="154"/>
                    <a:pt x="920" y="130"/>
                  </a:cubicBezTo>
                  <a:close/>
                  <a:moveTo>
                    <a:pt x="964" y="0"/>
                  </a:moveTo>
                  <a:cubicBezTo>
                    <a:pt x="947" y="0"/>
                    <a:pt x="930" y="1"/>
                    <a:pt x="913" y="1"/>
                  </a:cubicBezTo>
                  <a:cubicBezTo>
                    <a:pt x="429" y="28"/>
                    <a:pt x="37" y="427"/>
                    <a:pt x="17" y="911"/>
                  </a:cubicBezTo>
                  <a:cubicBezTo>
                    <a:pt x="0" y="1279"/>
                    <a:pt x="196" y="1617"/>
                    <a:pt x="524" y="1790"/>
                  </a:cubicBezTo>
                  <a:cubicBezTo>
                    <a:pt x="558" y="1810"/>
                    <a:pt x="582" y="1844"/>
                    <a:pt x="582" y="1881"/>
                  </a:cubicBezTo>
                  <a:lnTo>
                    <a:pt x="582" y="2169"/>
                  </a:lnTo>
                  <a:cubicBezTo>
                    <a:pt x="582" y="2283"/>
                    <a:pt x="676" y="2378"/>
                    <a:pt x="795" y="2378"/>
                  </a:cubicBezTo>
                  <a:lnTo>
                    <a:pt x="1139" y="2378"/>
                  </a:lnTo>
                  <a:cubicBezTo>
                    <a:pt x="1254" y="2378"/>
                    <a:pt x="1349" y="2283"/>
                    <a:pt x="1352" y="2169"/>
                  </a:cubicBezTo>
                  <a:lnTo>
                    <a:pt x="1352" y="1885"/>
                  </a:lnTo>
                  <a:cubicBezTo>
                    <a:pt x="1352" y="1847"/>
                    <a:pt x="1373" y="1810"/>
                    <a:pt x="1406" y="1793"/>
                  </a:cubicBezTo>
                  <a:cubicBezTo>
                    <a:pt x="1721" y="1628"/>
                    <a:pt x="1917" y="1306"/>
                    <a:pt x="1917" y="951"/>
                  </a:cubicBezTo>
                  <a:cubicBezTo>
                    <a:pt x="1917" y="688"/>
                    <a:pt x="1812" y="441"/>
                    <a:pt x="1619" y="258"/>
                  </a:cubicBezTo>
                  <a:cubicBezTo>
                    <a:pt x="1439" y="91"/>
                    <a:pt x="1209" y="0"/>
                    <a:pt x="9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24"/>
            <p:cNvSpPr/>
            <p:nvPr/>
          </p:nvSpPr>
          <p:spPr>
            <a:xfrm>
              <a:off x="6222500" y="3863400"/>
              <a:ext cx="3325" cy="9575"/>
            </a:xfrm>
            <a:custGeom>
              <a:avLst/>
              <a:gdLst/>
              <a:ahLst/>
              <a:cxnLst/>
              <a:rect l="l" t="t" r="r" b="b"/>
              <a:pathLst>
                <a:path w="133" h="383" extrusionOk="0">
                  <a:moveTo>
                    <a:pt x="68" y="0"/>
                  </a:moveTo>
                  <a:cubicBezTo>
                    <a:pt x="31" y="0"/>
                    <a:pt x="0" y="31"/>
                    <a:pt x="0" y="64"/>
                  </a:cubicBezTo>
                  <a:lnTo>
                    <a:pt x="0" y="318"/>
                  </a:lnTo>
                  <a:cubicBezTo>
                    <a:pt x="0" y="355"/>
                    <a:pt x="31" y="382"/>
                    <a:pt x="68" y="382"/>
                  </a:cubicBezTo>
                  <a:cubicBezTo>
                    <a:pt x="102" y="382"/>
                    <a:pt x="132" y="355"/>
                    <a:pt x="132" y="318"/>
                  </a:cubicBezTo>
                  <a:lnTo>
                    <a:pt x="132" y="64"/>
                  </a:lnTo>
                  <a:cubicBezTo>
                    <a:pt x="132" y="27"/>
                    <a:pt x="102" y="0"/>
                    <a:pt x="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24"/>
            <p:cNvSpPr/>
            <p:nvPr/>
          </p:nvSpPr>
          <p:spPr>
            <a:xfrm>
              <a:off x="6249800" y="3896950"/>
              <a:ext cx="9650" cy="3325"/>
            </a:xfrm>
            <a:custGeom>
              <a:avLst/>
              <a:gdLst/>
              <a:ahLst/>
              <a:cxnLst/>
              <a:rect l="l" t="t" r="r" b="b"/>
              <a:pathLst>
                <a:path w="386" h="133" extrusionOk="0">
                  <a:moveTo>
                    <a:pt x="68" y="0"/>
                  </a:moveTo>
                  <a:cubicBezTo>
                    <a:pt x="31" y="0"/>
                    <a:pt x="0" y="31"/>
                    <a:pt x="0" y="68"/>
                  </a:cubicBezTo>
                  <a:cubicBezTo>
                    <a:pt x="0" y="105"/>
                    <a:pt x="31" y="132"/>
                    <a:pt x="68" y="132"/>
                  </a:cubicBezTo>
                  <a:lnTo>
                    <a:pt x="318" y="132"/>
                  </a:lnTo>
                  <a:cubicBezTo>
                    <a:pt x="355" y="132"/>
                    <a:pt x="386" y="105"/>
                    <a:pt x="386" y="68"/>
                  </a:cubicBezTo>
                  <a:cubicBezTo>
                    <a:pt x="386" y="31"/>
                    <a:pt x="355" y="0"/>
                    <a:pt x="3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24"/>
            <p:cNvSpPr/>
            <p:nvPr/>
          </p:nvSpPr>
          <p:spPr>
            <a:xfrm>
              <a:off x="6188950" y="3896950"/>
              <a:ext cx="9575" cy="3325"/>
            </a:xfrm>
            <a:custGeom>
              <a:avLst/>
              <a:gdLst/>
              <a:ahLst/>
              <a:cxnLst/>
              <a:rect l="l" t="t" r="r" b="b"/>
              <a:pathLst>
                <a:path w="383" h="133" extrusionOk="0">
                  <a:moveTo>
                    <a:pt x="64" y="0"/>
                  </a:moveTo>
                  <a:cubicBezTo>
                    <a:pt x="27" y="0"/>
                    <a:pt x="0" y="31"/>
                    <a:pt x="0" y="68"/>
                  </a:cubicBezTo>
                  <a:cubicBezTo>
                    <a:pt x="0" y="105"/>
                    <a:pt x="27" y="132"/>
                    <a:pt x="64" y="132"/>
                  </a:cubicBezTo>
                  <a:lnTo>
                    <a:pt x="318" y="132"/>
                  </a:lnTo>
                  <a:cubicBezTo>
                    <a:pt x="352" y="132"/>
                    <a:pt x="382" y="105"/>
                    <a:pt x="382" y="68"/>
                  </a:cubicBezTo>
                  <a:cubicBezTo>
                    <a:pt x="382" y="31"/>
                    <a:pt x="352" y="0"/>
                    <a:pt x="3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24"/>
            <p:cNvSpPr/>
            <p:nvPr/>
          </p:nvSpPr>
          <p:spPr>
            <a:xfrm>
              <a:off x="6241675" y="3873250"/>
              <a:ext cx="8050" cy="7750"/>
            </a:xfrm>
            <a:custGeom>
              <a:avLst/>
              <a:gdLst/>
              <a:ahLst/>
              <a:cxnLst/>
              <a:rect l="l" t="t" r="r" b="b"/>
              <a:pathLst>
                <a:path w="322" h="310" extrusionOk="0">
                  <a:moveTo>
                    <a:pt x="251" y="1"/>
                  </a:moveTo>
                  <a:cubicBezTo>
                    <a:pt x="234" y="1"/>
                    <a:pt x="217" y="7"/>
                    <a:pt x="204" y="19"/>
                  </a:cubicBezTo>
                  <a:lnTo>
                    <a:pt x="24" y="198"/>
                  </a:lnTo>
                  <a:cubicBezTo>
                    <a:pt x="1" y="222"/>
                    <a:pt x="1" y="266"/>
                    <a:pt x="24" y="289"/>
                  </a:cubicBezTo>
                  <a:cubicBezTo>
                    <a:pt x="38" y="303"/>
                    <a:pt x="55" y="309"/>
                    <a:pt x="72" y="309"/>
                  </a:cubicBezTo>
                  <a:cubicBezTo>
                    <a:pt x="89" y="309"/>
                    <a:pt x="106" y="303"/>
                    <a:pt x="119" y="289"/>
                  </a:cubicBezTo>
                  <a:lnTo>
                    <a:pt x="298" y="110"/>
                  </a:lnTo>
                  <a:cubicBezTo>
                    <a:pt x="322" y="86"/>
                    <a:pt x="322" y="46"/>
                    <a:pt x="298" y="19"/>
                  </a:cubicBezTo>
                  <a:cubicBezTo>
                    <a:pt x="285" y="7"/>
                    <a:pt x="268" y="1"/>
                    <a:pt x="2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24"/>
            <p:cNvSpPr/>
            <p:nvPr/>
          </p:nvSpPr>
          <p:spPr>
            <a:xfrm>
              <a:off x="6198575" y="3916300"/>
              <a:ext cx="8050" cy="7750"/>
            </a:xfrm>
            <a:custGeom>
              <a:avLst/>
              <a:gdLst/>
              <a:ahLst/>
              <a:cxnLst/>
              <a:rect l="l" t="t" r="r" b="b"/>
              <a:pathLst>
                <a:path w="322" h="310" extrusionOk="0">
                  <a:moveTo>
                    <a:pt x="251" y="1"/>
                  </a:moveTo>
                  <a:cubicBezTo>
                    <a:pt x="235" y="1"/>
                    <a:pt x="219" y="7"/>
                    <a:pt x="207" y="21"/>
                  </a:cubicBezTo>
                  <a:lnTo>
                    <a:pt x="28" y="197"/>
                  </a:lnTo>
                  <a:cubicBezTo>
                    <a:pt x="1" y="224"/>
                    <a:pt x="1" y="264"/>
                    <a:pt x="28" y="291"/>
                  </a:cubicBezTo>
                  <a:cubicBezTo>
                    <a:pt x="39" y="303"/>
                    <a:pt x="56" y="309"/>
                    <a:pt x="73" y="309"/>
                  </a:cubicBezTo>
                  <a:cubicBezTo>
                    <a:pt x="90" y="309"/>
                    <a:pt x="107" y="303"/>
                    <a:pt x="119" y="291"/>
                  </a:cubicBezTo>
                  <a:lnTo>
                    <a:pt x="298" y="112"/>
                  </a:lnTo>
                  <a:cubicBezTo>
                    <a:pt x="322" y="85"/>
                    <a:pt x="322" y="45"/>
                    <a:pt x="298" y="21"/>
                  </a:cubicBezTo>
                  <a:cubicBezTo>
                    <a:pt x="285" y="7"/>
                    <a:pt x="268" y="1"/>
                    <a:pt x="2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24"/>
            <p:cNvSpPr/>
            <p:nvPr/>
          </p:nvSpPr>
          <p:spPr>
            <a:xfrm>
              <a:off x="6241675" y="3916300"/>
              <a:ext cx="8050" cy="7750"/>
            </a:xfrm>
            <a:custGeom>
              <a:avLst/>
              <a:gdLst/>
              <a:ahLst/>
              <a:cxnLst/>
              <a:rect l="l" t="t" r="r" b="b"/>
              <a:pathLst>
                <a:path w="322" h="310" extrusionOk="0">
                  <a:moveTo>
                    <a:pt x="72" y="1"/>
                  </a:moveTo>
                  <a:cubicBezTo>
                    <a:pt x="55" y="1"/>
                    <a:pt x="38" y="7"/>
                    <a:pt x="24" y="21"/>
                  </a:cubicBezTo>
                  <a:cubicBezTo>
                    <a:pt x="1" y="45"/>
                    <a:pt x="1" y="89"/>
                    <a:pt x="24" y="112"/>
                  </a:cubicBezTo>
                  <a:lnTo>
                    <a:pt x="204" y="291"/>
                  </a:lnTo>
                  <a:cubicBezTo>
                    <a:pt x="217" y="303"/>
                    <a:pt x="234" y="309"/>
                    <a:pt x="251" y="309"/>
                  </a:cubicBezTo>
                  <a:cubicBezTo>
                    <a:pt x="268" y="309"/>
                    <a:pt x="285" y="303"/>
                    <a:pt x="298" y="291"/>
                  </a:cubicBezTo>
                  <a:cubicBezTo>
                    <a:pt x="322" y="264"/>
                    <a:pt x="322" y="224"/>
                    <a:pt x="298" y="197"/>
                  </a:cubicBezTo>
                  <a:lnTo>
                    <a:pt x="119" y="21"/>
                  </a:lnTo>
                  <a:cubicBezTo>
                    <a:pt x="106" y="7"/>
                    <a:pt x="89" y="1"/>
                    <a:pt x="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24"/>
            <p:cNvSpPr/>
            <p:nvPr/>
          </p:nvSpPr>
          <p:spPr>
            <a:xfrm>
              <a:off x="6198575" y="3873250"/>
              <a:ext cx="8050" cy="7750"/>
            </a:xfrm>
            <a:custGeom>
              <a:avLst/>
              <a:gdLst/>
              <a:ahLst/>
              <a:cxnLst/>
              <a:rect l="l" t="t" r="r" b="b"/>
              <a:pathLst>
                <a:path w="322" h="310" extrusionOk="0">
                  <a:moveTo>
                    <a:pt x="73" y="1"/>
                  </a:moveTo>
                  <a:cubicBezTo>
                    <a:pt x="56" y="1"/>
                    <a:pt x="39" y="7"/>
                    <a:pt x="28" y="19"/>
                  </a:cubicBezTo>
                  <a:cubicBezTo>
                    <a:pt x="1" y="46"/>
                    <a:pt x="1" y="86"/>
                    <a:pt x="28" y="110"/>
                  </a:cubicBezTo>
                  <a:lnTo>
                    <a:pt x="207" y="289"/>
                  </a:lnTo>
                  <a:cubicBezTo>
                    <a:pt x="219" y="303"/>
                    <a:pt x="235" y="309"/>
                    <a:pt x="251" y="309"/>
                  </a:cubicBezTo>
                  <a:cubicBezTo>
                    <a:pt x="268" y="309"/>
                    <a:pt x="285" y="303"/>
                    <a:pt x="298" y="289"/>
                  </a:cubicBezTo>
                  <a:cubicBezTo>
                    <a:pt x="322" y="266"/>
                    <a:pt x="322" y="222"/>
                    <a:pt x="298" y="198"/>
                  </a:cubicBezTo>
                  <a:lnTo>
                    <a:pt x="119" y="19"/>
                  </a:lnTo>
                  <a:cubicBezTo>
                    <a:pt x="107" y="7"/>
                    <a:pt x="90" y="1"/>
                    <a:pt x="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0" name="Google Shape;550;p24"/>
          <p:cNvSpPr/>
          <p:nvPr/>
        </p:nvSpPr>
        <p:spPr>
          <a:xfrm>
            <a:off x="2027431" y="3467288"/>
            <a:ext cx="1969012" cy="438291"/>
          </a:xfrm>
          <a:prstGeom prst="roundRect">
            <a:avLst>
              <a:gd name="adj" fmla="val 50000"/>
            </a:avLst>
          </a:prstGeom>
          <a:solidFill>
            <a:srgbClr val="F0781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4"/>
          <p:cNvSpPr txBox="1"/>
          <p:nvPr/>
        </p:nvSpPr>
        <p:spPr>
          <a:xfrm>
            <a:off x="2413047" y="3535103"/>
            <a:ext cx="1174200" cy="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Roboto"/>
              <a:buNone/>
            </a:pPr>
            <a:r>
              <a:rPr lang="fr-FR" sz="24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Vision</a:t>
            </a:r>
            <a:endParaRPr sz="24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2" name="Google Shape;552;p24"/>
          <p:cNvSpPr txBox="1"/>
          <p:nvPr/>
        </p:nvSpPr>
        <p:spPr>
          <a:xfrm>
            <a:off x="6482974" y="5118674"/>
            <a:ext cx="53352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Adopter une attitude proactive et réactive sur les aspects de l’expérience utilisateur, la </a:t>
            </a:r>
            <a:r>
              <a:rPr lang="fr-FR" sz="1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scalabilité</a:t>
            </a:r>
            <a:r>
              <a:rPr lang="fr-FR" sz="1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la sécurité des données et l’optimisation des performances de nos solutions  </a:t>
            </a:r>
            <a:endParaRPr sz="17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25"/>
          <p:cNvSpPr txBox="1"/>
          <p:nvPr/>
        </p:nvSpPr>
        <p:spPr>
          <a:xfrm>
            <a:off x="3502171" y="347750"/>
            <a:ext cx="71082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d’action 2024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63" name="Google Shape;563;p25"/>
          <p:cNvSpPr txBox="1"/>
          <p:nvPr/>
        </p:nvSpPr>
        <p:spPr>
          <a:xfrm>
            <a:off x="2043190" y="1264096"/>
            <a:ext cx="810561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Résoudre les différents problèmes qui entravent l’efficacité de l’équipe  </a:t>
            </a:r>
            <a:endParaRPr/>
          </a:p>
        </p:txBody>
      </p:sp>
      <p:grpSp>
        <p:nvGrpSpPr>
          <p:cNvPr id="564" name="Google Shape;564;p25"/>
          <p:cNvGrpSpPr/>
          <p:nvPr/>
        </p:nvGrpSpPr>
        <p:grpSpPr>
          <a:xfrm>
            <a:off x="2671841" y="1964190"/>
            <a:ext cx="9030375" cy="369332"/>
            <a:chOff x="584144" y="5064060"/>
            <a:chExt cx="7940831" cy="369332"/>
          </a:xfrm>
        </p:grpSpPr>
        <p:pic>
          <p:nvPicPr>
            <p:cNvPr id="565" name="Google Shape;565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25"/>
            <p:cNvSpPr txBox="1"/>
            <p:nvPr/>
          </p:nvSpPr>
          <p:spPr>
            <a:xfrm>
              <a:off x="927651" y="5064060"/>
              <a:ext cx="7597324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Informer à temps sur les réunions, absences et démos</a:t>
              </a:r>
              <a:endParaRPr/>
            </a:p>
          </p:txBody>
        </p:sp>
      </p:grpSp>
      <p:grpSp>
        <p:nvGrpSpPr>
          <p:cNvPr id="567" name="Google Shape;567;p25"/>
          <p:cNvGrpSpPr/>
          <p:nvPr/>
        </p:nvGrpSpPr>
        <p:grpSpPr>
          <a:xfrm>
            <a:off x="2671841" y="2367603"/>
            <a:ext cx="9030375" cy="369332"/>
            <a:chOff x="584144" y="5066995"/>
            <a:chExt cx="8181689" cy="369332"/>
          </a:xfrm>
        </p:grpSpPr>
        <p:pic>
          <p:nvPicPr>
            <p:cNvPr id="568" name="Google Shape;568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25"/>
            <p:cNvSpPr txBox="1"/>
            <p:nvPr/>
          </p:nvSpPr>
          <p:spPr>
            <a:xfrm>
              <a:off x="927651" y="5066995"/>
              <a:ext cx="78381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Travailler individuellement sur l’écoute active</a:t>
              </a:r>
              <a:endParaRPr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70" name="Google Shape;570;p25"/>
          <p:cNvSpPr/>
          <p:nvPr/>
        </p:nvSpPr>
        <p:spPr>
          <a:xfrm>
            <a:off x="322336" y="2026929"/>
            <a:ext cx="2097766" cy="369332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25"/>
          <p:cNvSpPr txBox="1"/>
          <p:nvPr/>
        </p:nvSpPr>
        <p:spPr>
          <a:xfrm>
            <a:off x="422810" y="2069086"/>
            <a:ext cx="1917779" cy="293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r>
              <a:rPr lang="fr-FR"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Communication</a:t>
            </a: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2" name="Google Shape;572;p25"/>
          <p:cNvSpPr/>
          <p:nvPr/>
        </p:nvSpPr>
        <p:spPr>
          <a:xfrm>
            <a:off x="322336" y="3517376"/>
            <a:ext cx="2097766" cy="369332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25"/>
          <p:cNvSpPr txBox="1"/>
          <p:nvPr/>
        </p:nvSpPr>
        <p:spPr>
          <a:xfrm>
            <a:off x="422810" y="3559533"/>
            <a:ext cx="1917779" cy="293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r>
              <a:rPr lang="fr-FR"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Processus</a:t>
            </a: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74" name="Google Shape;574;p25"/>
          <p:cNvGrpSpPr/>
          <p:nvPr/>
        </p:nvGrpSpPr>
        <p:grpSpPr>
          <a:xfrm>
            <a:off x="2671825" y="3465621"/>
            <a:ext cx="9030375" cy="369332"/>
            <a:chOff x="584144" y="5066995"/>
            <a:chExt cx="8181689" cy="369332"/>
          </a:xfrm>
        </p:grpSpPr>
        <p:pic>
          <p:nvPicPr>
            <p:cNvPr id="575" name="Google Shape;575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25"/>
            <p:cNvSpPr txBox="1"/>
            <p:nvPr/>
          </p:nvSpPr>
          <p:spPr>
            <a:xfrm>
              <a:off x="927651" y="5066995"/>
              <a:ext cx="78381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Mettre en place l’intégration continue et le déploiement continue</a:t>
              </a:r>
              <a:endParaRPr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77" name="Google Shape;577;p25"/>
          <p:cNvGrpSpPr/>
          <p:nvPr/>
        </p:nvGrpSpPr>
        <p:grpSpPr>
          <a:xfrm>
            <a:off x="2671825" y="3906702"/>
            <a:ext cx="9030375" cy="369332"/>
            <a:chOff x="584144" y="5080247"/>
            <a:chExt cx="8181689" cy="369332"/>
          </a:xfrm>
        </p:grpSpPr>
        <p:pic>
          <p:nvPicPr>
            <p:cNvPr id="578" name="Google Shape;578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25"/>
            <p:cNvSpPr txBox="1"/>
            <p:nvPr/>
          </p:nvSpPr>
          <p:spPr>
            <a:xfrm>
              <a:off x="927651" y="5080247"/>
              <a:ext cx="78381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Renforcer les tests existants et instaurer les tests de non régression  </a:t>
              </a:r>
              <a:endParaRPr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80" name="Google Shape;580;p25"/>
          <p:cNvGrpSpPr/>
          <p:nvPr/>
        </p:nvGrpSpPr>
        <p:grpSpPr>
          <a:xfrm>
            <a:off x="2671825" y="4336880"/>
            <a:ext cx="9030375" cy="369332"/>
            <a:chOff x="584144" y="5080247"/>
            <a:chExt cx="8181689" cy="369332"/>
          </a:xfrm>
        </p:grpSpPr>
        <p:pic>
          <p:nvPicPr>
            <p:cNvPr id="581" name="Google Shape;581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25"/>
            <p:cNvSpPr txBox="1"/>
            <p:nvPr/>
          </p:nvSpPr>
          <p:spPr>
            <a:xfrm>
              <a:off x="927651" y="5080247"/>
              <a:ext cx="78381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Instaurer l’utilisation formelle des KPIs </a:t>
              </a:r>
              <a:endParaRPr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83" name="Google Shape;583;p25"/>
          <p:cNvGrpSpPr/>
          <p:nvPr/>
        </p:nvGrpSpPr>
        <p:grpSpPr>
          <a:xfrm>
            <a:off x="2671825" y="2746403"/>
            <a:ext cx="9030375" cy="646331"/>
            <a:chOff x="584144" y="5027239"/>
            <a:chExt cx="8181689" cy="646331"/>
          </a:xfrm>
        </p:grpSpPr>
        <p:pic>
          <p:nvPicPr>
            <p:cNvPr id="584" name="Google Shape;584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p25"/>
            <p:cNvSpPr txBox="1"/>
            <p:nvPr/>
          </p:nvSpPr>
          <p:spPr>
            <a:xfrm>
              <a:off x="927651" y="5027239"/>
              <a:ext cx="783818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Instaurer une utilisation efficace des outils collaboratifs de communication et sanctionner en cas de non respect</a:t>
              </a:r>
              <a:endParaRPr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86" name="Google Shape;586;p25"/>
          <p:cNvGrpSpPr/>
          <p:nvPr/>
        </p:nvGrpSpPr>
        <p:grpSpPr>
          <a:xfrm>
            <a:off x="2671825" y="5032475"/>
            <a:ext cx="9222653" cy="369300"/>
            <a:chOff x="584144" y="5080250"/>
            <a:chExt cx="8355897" cy="369300"/>
          </a:xfrm>
        </p:grpSpPr>
        <p:pic>
          <p:nvPicPr>
            <p:cNvPr id="587" name="Google Shape;587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8" name="Google Shape;588;p25"/>
            <p:cNvSpPr txBox="1"/>
            <p:nvPr/>
          </p:nvSpPr>
          <p:spPr>
            <a:xfrm>
              <a:off x="927641" y="5080250"/>
              <a:ext cx="80124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Instaurer une utilisation rigoureuse des outils collaboratifs de gestion de projets</a:t>
              </a:r>
              <a:endParaRPr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589" name="Google Shape;589;p25"/>
          <p:cNvSpPr/>
          <p:nvPr/>
        </p:nvSpPr>
        <p:spPr>
          <a:xfrm>
            <a:off x="322336" y="5089031"/>
            <a:ext cx="2097766" cy="600741"/>
          </a:xfrm>
          <a:prstGeom prst="round2DiagRect">
            <a:avLst>
              <a:gd name="adj1" fmla="val 16667"/>
              <a:gd name="adj2" fmla="val 50000"/>
            </a:avLst>
          </a:pr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5"/>
          <p:cNvSpPr txBox="1"/>
          <p:nvPr/>
        </p:nvSpPr>
        <p:spPr>
          <a:xfrm>
            <a:off x="422810" y="5223953"/>
            <a:ext cx="1917779" cy="32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r>
              <a:rPr lang="fr-FR"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Planification et Suivi</a:t>
            </a: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91" name="Google Shape;591;p25"/>
          <p:cNvGrpSpPr/>
          <p:nvPr/>
        </p:nvGrpSpPr>
        <p:grpSpPr>
          <a:xfrm>
            <a:off x="2671825" y="5533514"/>
            <a:ext cx="9030375" cy="369332"/>
            <a:chOff x="584144" y="5080247"/>
            <a:chExt cx="8181689" cy="369332"/>
          </a:xfrm>
        </p:grpSpPr>
        <p:pic>
          <p:nvPicPr>
            <p:cNvPr id="592" name="Google Shape;592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3" name="Google Shape;593;p25"/>
            <p:cNvSpPr txBox="1"/>
            <p:nvPr/>
          </p:nvSpPr>
          <p:spPr>
            <a:xfrm>
              <a:off x="927651" y="5080247"/>
              <a:ext cx="78381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Planifier deux semaines à l’avance chaque sprint </a:t>
              </a:r>
              <a:endParaRPr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594" name="Google Shape;594;p25"/>
          <p:cNvGrpSpPr/>
          <p:nvPr/>
        </p:nvGrpSpPr>
        <p:grpSpPr>
          <a:xfrm>
            <a:off x="2671858" y="5977739"/>
            <a:ext cx="9030040" cy="369300"/>
            <a:chOff x="584144" y="5080247"/>
            <a:chExt cx="8181607" cy="369300"/>
          </a:xfrm>
        </p:grpSpPr>
        <p:pic>
          <p:nvPicPr>
            <p:cNvPr id="595" name="Google Shape;595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5" cy="3020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6" name="Google Shape;596;p25"/>
            <p:cNvSpPr txBox="1"/>
            <p:nvPr/>
          </p:nvSpPr>
          <p:spPr>
            <a:xfrm>
              <a:off x="927651" y="5080247"/>
              <a:ext cx="783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Renforcer le suivi et les rétrospectives  </a:t>
              </a:r>
              <a:endParaRPr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26"/>
          <p:cNvSpPr txBox="1"/>
          <p:nvPr/>
        </p:nvSpPr>
        <p:spPr>
          <a:xfrm>
            <a:off x="3502171" y="347750"/>
            <a:ext cx="71082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d’action 2024</a:t>
            </a:r>
            <a:endParaRPr sz="4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07" name="Google Shape;607;p26"/>
          <p:cNvSpPr txBox="1"/>
          <p:nvPr/>
        </p:nvSpPr>
        <p:spPr>
          <a:xfrm>
            <a:off x="2297338" y="1252597"/>
            <a:ext cx="759732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Faire preuve d’une collaboration inter fonctionnelle</a:t>
            </a:r>
            <a:endParaRPr/>
          </a:p>
        </p:txBody>
      </p:sp>
      <p:grpSp>
        <p:nvGrpSpPr>
          <p:cNvPr id="608" name="Google Shape;608;p26"/>
          <p:cNvGrpSpPr/>
          <p:nvPr/>
        </p:nvGrpSpPr>
        <p:grpSpPr>
          <a:xfrm>
            <a:off x="646962" y="1648700"/>
            <a:ext cx="10499115" cy="369300"/>
            <a:chOff x="584144" y="5080249"/>
            <a:chExt cx="10499115" cy="369300"/>
          </a:xfrm>
        </p:grpSpPr>
        <p:pic>
          <p:nvPicPr>
            <p:cNvPr id="609" name="Google Shape;609;p2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0" name="Google Shape;610;p26"/>
            <p:cNvSpPr txBox="1"/>
            <p:nvPr/>
          </p:nvSpPr>
          <p:spPr>
            <a:xfrm>
              <a:off x="927659" y="5080249"/>
              <a:ext cx="10155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Optimiser et déployer les procédures transversales entre les départements.</a:t>
              </a:r>
              <a:endParaRPr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611" name="Google Shape;611;p26"/>
          <p:cNvSpPr txBox="1"/>
          <p:nvPr/>
        </p:nvSpPr>
        <p:spPr>
          <a:xfrm>
            <a:off x="1235028" y="2063562"/>
            <a:ext cx="1053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Organiser des comités produits, une réunion hebdomadaire inter départements qui a pour partager des informations et de faire le points sur les produits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2" name="Google Shape;612;p26"/>
          <p:cNvSpPr txBox="1"/>
          <p:nvPr/>
        </p:nvSpPr>
        <p:spPr>
          <a:xfrm>
            <a:off x="1257232" y="2663401"/>
            <a:ext cx="10610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Mettre à jour et officialiser une liste exhaustive de procédures de communication entre l’équipe de production et les équipes DSI, Mark &amp; COM, Commerciale</a:t>
            </a:r>
            <a:endParaRPr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13" name="Google Shape;613;p26"/>
          <p:cNvSpPr txBox="1"/>
          <p:nvPr/>
        </p:nvSpPr>
        <p:spPr>
          <a:xfrm>
            <a:off x="2297338" y="3196905"/>
            <a:ext cx="766014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Planifier et organiser des formations pour permettre à l’équipe d’être efficient par rapport aux attentes et aux différents défis</a:t>
            </a:r>
            <a:endParaRPr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5" name="Google Shape;591;p25"/>
          <p:cNvGrpSpPr/>
          <p:nvPr/>
        </p:nvGrpSpPr>
        <p:grpSpPr>
          <a:xfrm>
            <a:off x="646962" y="4062539"/>
            <a:ext cx="11118065" cy="646290"/>
            <a:chOff x="584144" y="5080247"/>
            <a:chExt cx="10073175" cy="646290"/>
          </a:xfrm>
        </p:grpSpPr>
        <p:pic>
          <p:nvPicPr>
            <p:cNvPr id="16" name="Google Shape;592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593;p25"/>
            <p:cNvSpPr txBox="1"/>
            <p:nvPr/>
          </p:nvSpPr>
          <p:spPr>
            <a:xfrm>
              <a:off x="927650" y="5080247"/>
              <a:ext cx="9729669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Organiser des sessions  de formations sur des compétences pointus orienté performances et stabilité des applications</a:t>
              </a:r>
              <a:endParaRPr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8" name="Google Shape;552;p24"/>
          <p:cNvSpPr txBox="1"/>
          <p:nvPr/>
        </p:nvSpPr>
        <p:spPr>
          <a:xfrm>
            <a:off x="846938" y="4856261"/>
            <a:ext cx="1056094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Adopter une attitude proactive et réactive sur les aspects de l’expérience utilisateur, la </a:t>
            </a:r>
            <a:r>
              <a:rPr lang="fr-FR" sz="1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scalabilité</a:t>
            </a:r>
            <a:r>
              <a:rPr lang="fr-FR" sz="1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la sécurité des données et l’optimisation des performances de nos solutions  </a:t>
            </a:r>
            <a:endParaRPr sz="1700" b="1" dirty="0"/>
          </a:p>
        </p:txBody>
      </p:sp>
      <p:grpSp>
        <p:nvGrpSpPr>
          <p:cNvPr id="19" name="Google Shape;591;p25"/>
          <p:cNvGrpSpPr/>
          <p:nvPr/>
        </p:nvGrpSpPr>
        <p:grpSpPr>
          <a:xfrm>
            <a:off x="646962" y="5582614"/>
            <a:ext cx="11118065" cy="646290"/>
            <a:chOff x="584144" y="5080247"/>
            <a:chExt cx="10073175" cy="646290"/>
          </a:xfrm>
        </p:grpSpPr>
        <p:pic>
          <p:nvPicPr>
            <p:cNvPr id="20" name="Google Shape;592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84144" y="5131320"/>
              <a:ext cx="347396" cy="3020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593;p25"/>
            <p:cNvSpPr txBox="1"/>
            <p:nvPr/>
          </p:nvSpPr>
          <p:spPr>
            <a:xfrm>
              <a:off x="927650" y="5080247"/>
              <a:ext cx="9729669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Mettre en pace un tunnel de collaboration afin de proposer une expérience utilisateur conviviale aux utilisateurs </a:t>
              </a:r>
              <a:endParaRPr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7"/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9" name="Google Shape;61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048225" y="907102"/>
            <a:ext cx="66974" cy="1162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7"/>
          <p:cNvSpPr txBox="1"/>
          <p:nvPr/>
        </p:nvSpPr>
        <p:spPr>
          <a:xfrm>
            <a:off x="3502186" y="347749"/>
            <a:ext cx="518763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d’action 2024</a:t>
            </a:r>
            <a:endParaRPr/>
          </a:p>
        </p:txBody>
      </p:sp>
      <p:grpSp>
        <p:nvGrpSpPr>
          <p:cNvPr id="625" name="Google Shape;625;p27"/>
          <p:cNvGrpSpPr/>
          <p:nvPr/>
        </p:nvGrpSpPr>
        <p:grpSpPr>
          <a:xfrm>
            <a:off x="1202423" y="2221778"/>
            <a:ext cx="9407634" cy="2615544"/>
            <a:chOff x="1966173" y="2009465"/>
            <a:chExt cx="8196835" cy="2300652"/>
          </a:xfrm>
        </p:grpSpPr>
        <p:sp>
          <p:nvSpPr>
            <p:cNvPr id="626" name="Google Shape;626;p27"/>
            <p:cNvSpPr/>
            <p:nvPr/>
          </p:nvSpPr>
          <p:spPr>
            <a:xfrm>
              <a:off x="2479825" y="3762075"/>
              <a:ext cx="143287" cy="144004"/>
            </a:xfrm>
            <a:custGeom>
              <a:avLst/>
              <a:gdLst/>
              <a:ahLst/>
              <a:cxnLst/>
              <a:rect l="l" t="t" r="r" b="b"/>
              <a:pathLst>
                <a:path w="799" h="803" extrusionOk="0">
                  <a:moveTo>
                    <a:pt x="399" y="1"/>
                  </a:moveTo>
                  <a:cubicBezTo>
                    <a:pt x="176" y="1"/>
                    <a:pt x="0" y="180"/>
                    <a:pt x="0" y="403"/>
                  </a:cubicBezTo>
                  <a:cubicBezTo>
                    <a:pt x="0" y="623"/>
                    <a:pt x="176" y="802"/>
                    <a:pt x="399" y="802"/>
                  </a:cubicBezTo>
                  <a:cubicBezTo>
                    <a:pt x="619" y="802"/>
                    <a:pt x="798" y="623"/>
                    <a:pt x="798" y="403"/>
                  </a:cubicBezTo>
                  <a:cubicBezTo>
                    <a:pt x="798" y="180"/>
                    <a:pt x="619" y="1"/>
                    <a:pt x="3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2384599" y="2829729"/>
              <a:ext cx="337324" cy="1170862"/>
            </a:xfrm>
            <a:custGeom>
              <a:avLst/>
              <a:gdLst/>
              <a:ahLst/>
              <a:cxnLst/>
              <a:rect l="l" t="t" r="r" b="b"/>
              <a:pathLst>
                <a:path w="1881" h="6529" extrusionOk="0">
                  <a:moveTo>
                    <a:pt x="930" y="5000"/>
                  </a:moveTo>
                  <a:cubicBezTo>
                    <a:pt x="1258" y="5000"/>
                    <a:pt x="1529" y="5271"/>
                    <a:pt x="1529" y="5599"/>
                  </a:cubicBezTo>
                  <a:cubicBezTo>
                    <a:pt x="1529" y="5930"/>
                    <a:pt x="1258" y="6201"/>
                    <a:pt x="930" y="6201"/>
                  </a:cubicBezTo>
                  <a:cubicBezTo>
                    <a:pt x="599" y="6201"/>
                    <a:pt x="328" y="5930"/>
                    <a:pt x="328" y="5599"/>
                  </a:cubicBezTo>
                  <a:cubicBezTo>
                    <a:pt x="328" y="5271"/>
                    <a:pt x="599" y="5000"/>
                    <a:pt x="930" y="5000"/>
                  </a:cubicBezTo>
                  <a:close/>
                  <a:moveTo>
                    <a:pt x="765" y="0"/>
                  </a:moveTo>
                  <a:lnTo>
                    <a:pt x="765" y="3966"/>
                  </a:lnTo>
                  <a:cubicBezTo>
                    <a:pt x="765" y="4328"/>
                    <a:pt x="609" y="4662"/>
                    <a:pt x="342" y="4879"/>
                  </a:cubicBezTo>
                  <a:cubicBezTo>
                    <a:pt x="126" y="5058"/>
                    <a:pt x="0" y="5318"/>
                    <a:pt x="0" y="5599"/>
                  </a:cubicBezTo>
                  <a:cubicBezTo>
                    <a:pt x="0" y="6113"/>
                    <a:pt x="416" y="6529"/>
                    <a:pt x="930" y="6529"/>
                  </a:cubicBezTo>
                  <a:cubicBezTo>
                    <a:pt x="964" y="6529"/>
                    <a:pt x="1001" y="6529"/>
                    <a:pt x="1035" y="6525"/>
                  </a:cubicBezTo>
                  <a:cubicBezTo>
                    <a:pt x="1475" y="6475"/>
                    <a:pt x="1819" y="6120"/>
                    <a:pt x="1857" y="5680"/>
                  </a:cubicBezTo>
                  <a:cubicBezTo>
                    <a:pt x="1880" y="5379"/>
                    <a:pt x="1759" y="5085"/>
                    <a:pt x="1532" y="4892"/>
                  </a:cubicBezTo>
                  <a:cubicBezTo>
                    <a:pt x="1255" y="4656"/>
                    <a:pt x="1096" y="4321"/>
                    <a:pt x="1096" y="3976"/>
                  </a:cubicBezTo>
                  <a:lnTo>
                    <a:pt x="1096" y="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2045660" y="2009465"/>
              <a:ext cx="1010359" cy="920872"/>
            </a:xfrm>
            <a:custGeom>
              <a:avLst/>
              <a:gdLst/>
              <a:ahLst/>
              <a:cxnLst/>
              <a:rect l="l" t="t" r="r" b="b"/>
              <a:pathLst>
                <a:path w="5634" h="5135" extrusionOk="0">
                  <a:moveTo>
                    <a:pt x="2818" y="1"/>
                  </a:moveTo>
                  <a:cubicBezTo>
                    <a:pt x="2161" y="1"/>
                    <a:pt x="1503" y="252"/>
                    <a:pt x="1001" y="754"/>
                  </a:cubicBezTo>
                  <a:cubicBezTo>
                    <a:pt x="1" y="1755"/>
                    <a:pt x="1" y="3381"/>
                    <a:pt x="1001" y="4382"/>
                  </a:cubicBezTo>
                  <a:cubicBezTo>
                    <a:pt x="1503" y="4884"/>
                    <a:pt x="2161" y="5135"/>
                    <a:pt x="2818" y="5135"/>
                  </a:cubicBezTo>
                  <a:cubicBezTo>
                    <a:pt x="3475" y="5135"/>
                    <a:pt x="4132" y="4884"/>
                    <a:pt x="4632" y="4382"/>
                  </a:cubicBezTo>
                  <a:cubicBezTo>
                    <a:pt x="5633" y="3381"/>
                    <a:pt x="5633" y="1755"/>
                    <a:pt x="4632" y="754"/>
                  </a:cubicBezTo>
                  <a:cubicBezTo>
                    <a:pt x="4132" y="252"/>
                    <a:pt x="3475" y="1"/>
                    <a:pt x="2818" y="1"/>
                  </a:cubicBezTo>
                  <a:close/>
                </a:path>
              </a:pathLst>
            </a:custGeom>
            <a:solidFill>
              <a:srgbClr val="F078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3142459" y="2213724"/>
              <a:ext cx="806458" cy="512532"/>
            </a:xfrm>
            <a:custGeom>
              <a:avLst/>
              <a:gdLst/>
              <a:ahLst/>
              <a:cxnLst/>
              <a:rect l="l" t="t" r="r" b="b"/>
              <a:pathLst>
                <a:path w="4497" h="2858" extrusionOk="0">
                  <a:moveTo>
                    <a:pt x="3067" y="0"/>
                  </a:moveTo>
                  <a:lnTo>
                    <a:pt x="3067" y="254"/>
                  </a:lnTo>
                  <a:lnTo>
                    <a:pt x="1" y="257"/>
                  </a:lnTo>
                  <a:lnTo>
                    <a:pt x="1" y="2604"/>
                  </a:lnTo>
                  <a:lnTo>
                    <a:pt x="3067" y="2604"/>
                  </a:lnTo>
                  <a:lnTo>
                    <a:pt x="3067" y="2857"/>
                  </a:lnTo>
                  <a:lnTo>
                    <a:pt x="4497" y="1427"/>
                  </a:lnTo>
                  <a:lnTo>
                    <a:pt x="3067" y="0"/>
                  </a:lnTo>
                  <a:close/>
                </a:path>
              </a:pathLst>
            </a:custGeom>
            <a:solidFill>
              <a:srgbClr val="F078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4393647" y="2258557"/>
              <a:ext cx="143287" cy="143287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399" y="1"/>
                  </a:moveTo>
                  <a:cubicBezTo>
                    <a:pt x="180" y="1"/>
                    <a:pt x="1" y="180"/>
                    <a:pt x="1" y="399"/>
                  </a:cubicBezTo>
                  <a:cubicBezTo>
                    <a:pt x="1" y="619"/>
                    <a:pt x="180" y="798"/>
                    <a:pt x="399" y="798"/>
                  </a:cubicBezTo>
                  <a:cubicBezTo>
                    <a:pt x="619" y="798"/>
                    <a:pt x="798" y="619"/>
                    <a:pt x="798" y="399"/>
                  </a:cubicBezTo>
                  <a:cubicBezTo>
                    <a:pt x="798" y="180"/>
                    <a:pt x="619" y="1"/>
                    <a:pt x="3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4298421" y="2163332"/>
              <a:ext cx="337324" cy="1324909"/>
            </a:xfrm>
            <a:custGeom>
              <a:avLst/>
              <a:gdLst/>
              <a:ahLst/>
              <a:cxnLst/>
              <a:rect l="l" t="t" r="r" b="b"/>
              <a:pathLst>
                <a:path w="1881" h="7388" extrusionOk="0">
                  <a:moveTo>
                    <a:pt x="930" y="332"/>
                  </a:moveTo>
                  <a:cubicBezTo>
                    <a:pt x="1262" y="332"/>
                    <a:pt x="1529" y="599"/>
                    <a:pt x="1529" y="930"/>
                  </a:cubicBezTo>
                  <a:cubicBezTo>
                    <a:pt x="1529" y="1262"/>
                    <a:pt x="1262" y="1529"/>
                    <a:pt x="930" y="1529"/>
                  </a:cubicBezTo>
                  <a:cubicBezTo>
                    <a:pt x="599" y="1529"/>
                    <a:pt x="332" y="1262"/>
                    <a:pt x="332" y="930"/>
                  </a:cubicBezTo>
                  <a:cubicBezTo>
                    <a:pt x="332" y="599"/>
                    <a:pt x="599" y="332"/>
                    <a:pt x="930" y="332"/>
                  </a:cubicBezTo>
                  <a:close/>
                  <a:moveTo>
                    <a:pt x="930" y="1"/>
                  </a:moveTo>
                  <a:cubicBezTo>
                    <a:pt x="417" y="1"/>
                    <a:pt x="1" y="417"/>
                    <a:pt x="1" y="930"/>
                  </a:cubicBezTo>
                  <a:cubicBezTo>
                    <a:pt x="1" y="1211"/>
                    <a:pt x="126" y="1475"/>
                    <a:pt x="346" y="1651"/>
                  </a:cubicBezTo>
                  <a:cubicBezTo>
                    <a:pt x="613" y="1870"/>
                    <a:pt x="765" y="2202"/>
                    <a:pt x="765" y="2567"/>
                  </a:cubicBezTo>
                  <a:lnTo>
                    <a:pt x="765" y="7388"/>
                  </a:lnTo>
                  <a:lnTo>
                    <a:pt x="1096" y="7388"/>
                  </a:lnTo>
                  <a:lnTo>
                    <a:pt x="1096" y="2553"/>
                  </a:lnTo>
                  <a:cubicBezTo>
                    <a:pt x="1096" y="2208"/>
                    <a:pt x="1255" y="1874"/>
                    <a:pt x="1532" y="1637"/>
                  </a:cubicBezTo>
                  <a:cubicBezTo>
                    <a:pt x="1762" y="1444"/>
                    <a:pt x="1880" y="1150"/>
                    <a:pt x="1857" y="853"/>
                  </a:cubicBezTo>
                  <a:cubicBezTo>
                    <a:pt x="1820" y="410"/>
                    <a:pt x="1475" y="55"/>
                    <a:pt x="1035" y="7"/>
                  </a:cubicBezTo>
                  <a:cubicBezTo>
                    <a:pt x="1001" y="4"/>
                    <a:pt x="964" y="1"/>
                    <a:pt x="930" y="1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3959483" y="3388168"/>
              <a:ext cx="1010897" cy="920872"/>
            </a:xfrm>
            <a:custGeom>
              <a:avLst/>
              <a:gdLst/>
              <a:ahLst/>
              <a:cxnLst/>
              <a:rect l="l" t="t" r="r" b="b"/>
              <a:pathLst>
                <a:path w="5637" h="5135" extrusionOk="0">
                  <a:moveTo>
                    <a:pt x="2819" y="1"/>
                  </a:moveTo>
                  <a:cubicBezTo>
                    <a:pt x="2162" y="1"/>
                    <a:pt x="1505" y="252"/>
                    <a:pt x="1005" y="754"/>
                  </a:cubicBezTo>
                  <a:cubicBezTo>
                    <a:pt x="1" y="1755"/>
                    <a:pt x="1" y="3381"/>
                    <a:pt x="1005" y="4382"/>
                  </a:cubicBezTo>
                  <a:cubicBezTo>
                    <a:pt x="1505" y="4884"/>
                    <a:pt x="2162" y="5135"/>
                    <a:pt x="2819" y="5135"/>
                  </a:cubicBezTo>
                  <a:cubicBezTo>
                    <a:pt x="3476" y="5135"/>
                    <a:pt x="4132" y="4884"/>
                    <a:pt x="4633" y="4382"/>
                  </a:cubicBezTo>
                  <a:cubicBezTo>
                    <a:pt x="5637" y="3381"/>
                    <a:pt x="5637" y="1755"/>
                    <a:pt x="4633" y="754"/>
                  </a:cubicBezTo>
                  <a:cubicBezTo>
                    <a:pt x="4132" y="252"/>
                    <a:pt x="3476" y="1"/>
                    <a:pt x="2819" y="1"/>
                  </a:cubicBez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5056999" y="3591710"/>
              <a:ext cx="806458" cy="513250"/>
            </a:xfrm>
            <a:custGeom>
              <a:avLst/>
              <a:gdLst/>
              <a:ahLst/>
              <a:cxnLst/>
              <a:rect l="l" t="t" r="r" b="b"/>
              <a:pathLst>
                <a:path w="4497" h="2862" extrusionOk="0">
                  <a:moveTo>
                    <a:pt x="3067" y="1"/>
                  </a:moveTo>
                  <a:lnTo>
                    <a:pt x="3067" y="254"/>
                  </a:lnTo>
                  <a:lnTo>
                    <a:pt x="0" y="254"/>
                  </a:lnTo>
                  <a:lnTo>
                    <a:pt x="0" y="2604"/>
                  </a:lnTo>
                  <a:lnTo>
                    <a:pt x="3067" y="2608"/>
                  </a:lnTo>
                  <a:lnTo>
                    <a:pt x="3067" y="2861"/>
                  </a:lnTo>
                  <a:lnTo>
                    <a:pt x="4497" y="1431"/>
                  </a:lnTo>
                  <a:lnTo>
                    <a:pt x="3067" y="1"/>
                  </a:ln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6626796" y="3762075"/>
              <a:ext cx="143287" cy="144004"/>
            </a:xfrm>
            <a:custGeom>
              <a:avLst/>
              <a:gdLst/>
              <a:ahLst/>
              <a:cxnLst/>
              <a:rect l="l" t="t" r="r" b="b"/>
              <a:pathLst>
                <a:path w="799" h="803" extrusionOk="0">
                  <a:moveTo>
                    <a:pt x="400" y="1"/>
                  </a:moveTo>
                  <a:cubicBezTo>
                    <a:pt x="180" y="1"/>
                    <a:pt x="1" y="180"/>
                    <a:pt x="1" y="403"/>
                  </a:cubicBezTo>
                  <a:cubicBezTo>
                    <a:pt x="1" y="623"/>
                    <a:pt x="180" y="802"/>
                    <a:pt x="400" y="802"/>
                  </a:cubicBezTo>
                  <a:cubicBezTo>
                    <a:pt x="620" y="802"/>
                    <a:pt x="799" y="623"/>
                    <a:pt x="799" y="403"/>
                  </a:cubicBezTo>
                  <a:cubicBezTo>
                    <a:pt x="799" y="180"/>
                    <a:pt x="620" y="1"/>
                    <a:pt x="4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27"/>
            <p:cNvSpPr/>
            <p:nvPr/>
          </p:nvSpPr>
          <p:spPr>
            <a:xfrm>
              <a:off x="6531749" y="2829729"/>
              <a:ext cx="337145" cy="1170862"/>
            </a:xfrm>
            <a:custGeom>
              <a:avLst/>
              <a:gdLst/>
              <a:ahLst/>
              <a:cxnLst/>
              <a:rect l="l" t="t" r="r" b="b"/>
              <a:pathLst>
                <a:path w="1880" h="6529" extrusionOk="0">
                  <a:moveTo>
                    <a:pt x="930" y="5000"/>
                  </a:moveTo>
                  <a:cubicBezTo>
                    <a:pt x="1261" y="5000"/>
                    <a:pt x="1528" y="5271"/>
                    <a:pt x="1528" y="5599"/>
                  </a:cubicBezTo>
                  <a:cubicBezTo>
                    <a:pt x="1528" y="5930"/>
                    <a:pt x="1261" y="6201"/>
                    <a:pt x="930" y="6201"/>
                  </a:cubicBezTo>
                  <a:cubicBezTo>
                    <a:pt x="599" y="6201"/>
                    <a:pt x="331" y="5930"/>
                    <a:pt x="331" y="5599"/>
                  </a:cubicBezTo>
                  <a:cubicBezTo>
                    <a:pt x="331" y="5271"/>
                    <a:pt x="599" y="5000"/>
                    <a:pt x="930" y="5000"/>
                  </a:cubicBezTo>
                  <a:close/>
                  <a:moveTo>
                    <a:pt x="764" y="0"/>
                  </a:moveTo>
                  <a:lnTo>
                    <a:pt x="764" y="3966"/>
                  </a:lnTo>
                  <a:cubicBezTo>
                    <a:pt x="764" y="4328"/>
                    <a:pt x="612" y="4662"/>
                    <a:pt x="345" y="4879"/>
                  </a:cubicBezTo>
                  <a:cubicBezTo>
                    <a:pt x="125" y="5058"/>
                    <a:pt x="0" y="5318"/>
                    <a:pt x="0" y="5599"/>
                  </a:cubicBezTo>
                  <a:cubicBezTo>
                    <a:pt x="0" y="6113"/>
                    <a:pt x="416" y="6529"/>
                    <a:pt x="930" y="6529"/>
                  </a:cubicBezTo>
                  <a:cubicBezTo>
                    <a:pt x="964" y="6529"/>
                    <a:pt x="1001" y="6529"/>
                    <a:pt x="1035" y="6525"/>
                  </a:cubicBezTo>
                  <a:cubicBezTo>
                    <a:pt x="1474" y="6475"/>
                    <a:pt x="1819" y="6120"/>
                    <a:pt x="1856" y="5680"/>
                  </a:cubicBezTo>
                  <a:cubicBezTo>
                    <a:pt x="1880" y="5379"/>
                    <a:pt x="1758" y="5085"/>
                    <a:pt x="1532" y="4892"/>
                  </a:cubicBezTo>
                  <a:cubicBezTo>
                    <a:pt x="1254" y="4656"/>
                    <a:pt x="1096" y="4321"/>
                    <a:pt x="1096" y="3976"/>
                  </a:cubicBezTo>
                  <a:lnTo>
                    <a:pt x="1096" y="0"/>
                  </a:ln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27"/>
            <p:cNvSpPr/>
            <p:nvPr/>
          </p:nvSpPr>
          <p:spPr>
            <a:xfrm>
              <a:off x="6193348" y="2009824"/>
              <a:ext cx="1012691" cy="920872"/>
            </a:xfrm>
            <a:custGeom>
              <a:avLst/>
              <a:gdLst/>
              <a:ahLst/>
              <a:cxnLst/>
              <a:rect l="l" t="t" r="r" b="b"/>
              <a:pathLst>
                <a:path w="5647" h="5135" extrusionOk="0">
                  <a:moveTo>
                    <a:pt x="2827" y="0"/>
                  </a:moveTo>
                  <a:cubicBezTo>
                    <a:pt x="2633" y="0"/>
                    <a:pt x="2436" y="23"/>
                    <a:pt x="2239" y="69"/>
                  </a:cubicBezTo>
                  <a:cubicBezTo>
                    <a:pt x="859" y="390"/>
                    <a:pt x="1" y="1773"/>
                    <a:pt x="325" y="3152"/>
                  </a:cubicBezTo>
                  <a:cubicBezTo>
                    <a:pt x="603" y="4335"/>
                    <a:pt x="1657" y="5134"/>
                    <a:pt x="2820" y="5134"/>
                  </a:cubicBezTo>
                  <a:cubicBezTo>
                    <a:pt x="3014" y="5134"/>
                    <a:pt x="3211" y="5112"/>
                    <a:pt x="3409" y="5066"/>
                  </a:cubicBezTo>
                  <a:cubicBezTo>
                    <a:pt x="4788" y="4741"/>
                    <a:pt x="5647" y="3362"/>
                    <a:pt x="5322" y="1983"/>
                  </a:cubicBezTo>
                  <a:cubicBezTo>
                    <a:pt x="5047" y="800"/>
                    <a:pt x="3992" y="0"/>
                    <a:pt x="2827" y="0"/>
                  </a:cubicBezTo>
                  <a:close/>
                </a:path>
              </a:pathLst>
            </a:custGeom>
            <a:solidFill>
              <a:srgbClr val="F078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7289609" y="2213724"/>
              <a:ext cx="806458" cy="512532"/>
            </a:xfrm>
            <a:custGeom>
              <a:avLst/>
              <a:gdLst/>
              <a:ahLst/>
              <a:cxnLst/>
              <a:rect l="l" t="t" r="r" b="b"/>
              <a:pathLst>
                <a:path w="4497" h="2858" extrusionOk="0">
                  <a:moveTo>
                    <a:pt x="3070" y="0"/>
                  </a:moveTo>
                  <a:lnTo>
                    <a:pt x="3070" y="254"/>
                  </a:lnTo>
                  <a:lnTo>
                    <a:pt x="0" y="257"/>
                  </a:lnTo>
                  <a:lnTo>
                    <a:pt x="0" y="2604"/>
                  </a:lnTo>
                  <a:lnTo>
                    <a:pt x="3070" y="2604"/>
                  </a:lnTo>
                  <a:lnTo>
                    <a:pt x="3070" y="2857"/>
                  </a:lnTo>
                  <a:lnTo>
                    <a:pt x="4497" y="1427"/>
                  </a:lnTo>
                  <a:lnTo>
                    <a:pt x="3070" y="0"/>
                  </a:lnTo>
                  <a:close/>
                </a:path>
              </a:pathLst>
            </a:custGeom>
            <a:solidFill>
              <a:srgbClr val="F078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8693197" y="2258557"/>
              <a:ext cx="143287" cy="143287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399" y="1"/>
                  </a:moveTo>
                  <a:cubicBezTo>
                    <a:pt x="179" y="1"/>
                    <a:pt x="0" y="180"/>
                    <a:pt x="0" y="399"/>
                  </a:cubicBezTo>
                  <a:cubicBezTo>
                    <a:pt x="0" y="619"/>
                    <a:pt x="179" y="798"/>
                    <a:pt x="399" y="798"/>
                  </a:cubicBezTo>
                  <a:cubicBezTo>
                    <a:pt x="622" y="798"/>
                    <a:pt x="798" y="619"/>
                    <a:pt x="798" y="399"/>
                  </a:cubicBezTo>
                  <a:cubicBezTo>
                    <a:pt x="798" y="180"/>
                    <a:pt x="622" y="1"/>
                    <a:pt x="3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27"/>
            <p:cNvSpPr/>
            <p:nvPr/>
          </p:nvSpPr>
          <p:spPr>
            <a:xfrm>
              <a:off x="8597972" y="2163332"/>
              <a:ext cx="337862" cy="1324909"/>
            </a:xfrm>
            <a:custGeom>
              <a:avLst/>
              <a:gdLst/>
              <a:ahLst/>
              <a:cxnLst/>
              <a:rect l="l" t="t" r="r" b="b"/>
              <a:pathLst>
                <a:path w="1884" h="7388" extrusionOk="0">
                  <a:moveTo>
                    <a:pt x="930" y="332"/>
                  </a:moveTo>
                  <a:cubicBezTo>
                    <a:pt x="1261" y="332"/>
                    <a:pt x="1532" y="599"/>
                    <a:pt x="1532" y="930"/>
                  </a:cubicBezTo>
                  <a:cubicBezTo>
                    <a:pt x="1532" y="1262"/>
                    <a:pt x="1261" y="1529"/>
                    <a:pt x="930" y="1529"/>
                  </a:cubicBezTo>
                  <a:cubicBezTo>
                    <a:pt x="599" y="1529"/>
                    <a:pt x="332" y="1262"/>
                    <a:pt x="332" y="930"/>
                  </a:cubicBezTo>
                  <a:cubicBezTo>
                    <a:pt x="332" y="599"/>
                    <a:pt x="599" y="332"/>
                    <a:pt x="930" y="332"/>
                  </a:cubicBezTo>
                  <a:close/>
                  <a:moveTo>
                    <a:pt x="930" y="1"/>
                  </a:moveTo>
                  <a:cubicBezTo>
                    <a:pt x="420" y="1"/>
                    <a:pt x="0" y="417"/>
                    <a:pt x="0" y="930"/>
                  </a:cubicBezTo>
                  <a:cubicBezTo>
                    <a:pt x="0" y="1211"/>
                    <a:pt x="125" y="1475"/>
                    <a:pt x="345" y="1651"/>
                  </a:cubicBezTo>
                  <a:cubicBezTo>
                    <a:pt x="612" y="1870"/>
                    <a:pt x="764" y="2202"/>
                    <a:pt x="764" y="2567"/>
                  </a:cubicBezTo>
                  <a:lnTo>
                    <a:pt x="764" y="7388"/>
                  </a:lnTo>
                  <a:lnTo>
                    <a:pt x="1096" y="7388"/>
                  </a:lnTo>
                  <a:lnTo>
                    <a:pt x="1096" y="2553"/>
                  </a:lnTo>
                  <a:cubicBezTo>
                    <a:pt x="1096" y="2208"/>
                    <a:pt x="1255" y="1874"/>
                    <a:pt x="1532" y="1637"/>
                  </a:cubicBezTo>
                  <a:cubicBezTo>
                    <a:pt x="1762" y="1444"/>
                    <a:pt x="1884" y="1150"/>
                    <a:pt x="1856" y="853"/>
                  </a:cubicBezTo>
                  <a:cubicBezTo>
                    <a:pt x="1819" y="410"/>
                    <a:pt x="1474" y="55"/>
                    <a:pt x="1038" y="7"/>
                  </a:cubicBezTo>
                  <a:cubicBezTo>
                    <a:pt x="1001" y="4"/>
                    <a:pt x="967" y="1"/>
                    <a:pt x="930" y="1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8269972" y="3389424"/>
              <a:ext cx="989557" cy="920693"/>
            </a:xfrm>
            <a:custGeom>
              <a:avLst/>
              <a:gdLst/>
              <a:ahLst/>
              <a:cxnLst/>
              <a:rect l="l" t="t" r="r" b="b"/>
              <a:pathLst>
                <a:path w="5518" h="5134" extrusionOk="0">
                  <a:moveTo>
                    <a:pt x="2755" y="0"/>
                  </a:moveTo>
                  <a:cubicBezTo>
                    <a:pt x="1518" y="0"/>
                    <a:pt x="431" y="896"/>
                    <a:pt x="227" y="2157"/>
                  </a:cubicBezTo>
                  <a:cubicBezTo>
                    <a:pt x="0" y="3556"/>
                    <a:pt x="950" y="4875"/>
                    <a:pt x="2350" y="5101"/>
                  </a:cubicBezTo>
                  <a:cubicBezTo>
                    <a:pt x="2487" y="5123"/>
                    <a:pt x="2624" y="5134"/>
                    <a:pt x="2759" y="5134"/>
                  </a:cubicBezTo>
                  <a:cubicBezTo>
                    <a:pt x="3998" y="5134"/>
                    <a:pt x="5090" y="4237"/>
                    <a:pt x="5295" y="2975"/>
                  </a:cubicBezTo>
                  <a:cubicBezTo>
                    <a:pt x="5518" y="1575"/>
                    <a:pt x="4568" y="257"/>
                    <a:pt x="3168" y="34"/>
                  </a:cubicBezTo>
                  <a:cubicBezTo>
                    <a:pt x="3029" y="11"/>
                    <a:pt x="2891" y="0"/>
                    <a:pt x="2755" y="0"/>
                  </a:cubicBez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9356370" y="3591710"/>
              <a:ext cx="806638" cy="513250"/>
            </a:xfrm>
            <a:custGeom>
              <a:avLst/>
              <a:gdLst/>
              <a:ahLst/>
              <a:cxnLst/>
              <a:rect l="l" t="t" r="r" b="b"/>
              <a:pathLst>
                <a:path w="4498" h="2862" extrusionOk="0">
                  <a:moveTo>
                    <a:pt x="3067" y="1"/>
                  </a:moveTo>
                  <a:lnTo>
                    <a:pt x="3067" y="254"/>
                  </a:lnTo>
                  <a:lnTo>
                    <a:pt x="1" y="254"/>
                  </a:lnTo>
                  <a:lnTo>
                    <a:pt x="1" y="2604"/>
                  </a:lnTo>
                  <a:lnTo>
                    <a:pt x="3067" y="2608"/>
                  </a:lnTo>
                  <a:lnTo>
                    <a:pt x="3067" y="2861"/>
                  </a:lnTo>
                  <a:lnTo>
                    <a:pt x="4497" y="1431"/>
                  </a:lnTo>
                  <a:lnTo>
                    <a:pt x="3067" y="1"/>
                  </a:lnTo>
                  <a:close/>
                </a:path>
              </a:pathLst>
            </a:custGeom>
            <a:solidFill>
              <a:srgbClr val="2DA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27"/>
            <p:cNvSpPr txBox="1"/>
            <p:nvPr/>
          </p:nvSpPr>
          <p:spPr>
            <a:xfrm>
              <a:off x="2724818" y="2914012"/>
              <a:ext cx="1617796" cy="920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700" rIns="0" bIns="0" anchor="ctr" anchorCtr="0">
              <a:noAutofit/>
            </a:bodyPr>
            <a:lstStyle/>
            <a:p>
              <a:r>
                <a:rPr lang="fr-FR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Renforcer les tests existant et instaurer les test de non régression  </a:t>
              </a:r>
              <a:endParaRPr lang="fr-FR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3" name="Google Shape;643;p27"/>
            <p:cNvSpPr txBox="1"/>
            <p:nvPr/>
          </p:nvSpPr>
          <p:spPr>
            <a:xfrm>
              <a:off x="4852285" y="2563840"/>
              <a:ext cx="1338876" cy="57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700" rIns="0" bIns="0" anchor="ctr" anchorCtr="0">
              <a:noAutofit/>
            </a:bodyPr>
            <a:lstStyle/>
            <a:p>
              <a:pPr lvl="0"/>
              <a:r>
                <a:rPr lang="fr-FR" sz="12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Mettre en place l’intégration continue et le déploiement continue</a:t>
              </a:r>
              <a:endParaRPr lang="fr-FR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4" name="Google Shape;644;p27"/>
            <p:cNvSpPr txBox="1"/>
            <p:nvPr/>
          </p:nvSpPr>
          <p:spPr>
            <a:xfrm>
              <a:off x="7289613" y="3074140"/>
              <a:ext cx="1030800" cy="57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700" rIns="0" bIns="0" anchor="ctr" anchorCtr="0">
              <a:noAutofit/>
            </a:bodyPr>
            <a:lstStyle/>
            <a:p>
              <a:pPr marL="12700">
                <a:buClr>
                  <a:schemeClr val="dk1"/>
                </a:buClr>
                <a:buSzPts val="1200"/>
              </a:pPr>
              <a:r>
                <a:rPr lang="fr-FR" sz="12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Optimiser et déployer les procédures transversales entre les départements.</a:t>
              </a:r>
              <a:endParaRPr lang="fr-FR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"/>
                <a:buNone/>
              </a:pPr>
              <a:endParaRPr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5" name="Google Shape;645;p27"/>
            <p:cNvSpPr txBox="1"/>
            <p:nvPr/>
          </p:nvSpPr>
          <p:spPr>
            <a:xfrm>
              <a:off x="9132204" y="2563840"/>
              <a:ext cx="1030800" cy="57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6700" rIns="0" bIns="0" anchor="ctr" anchorCtr="0">
              <a:noAutofit/>
            </a:bodyPr>
            <a:lstStyle/>
            <a:p>
              <a:pPr lvl="0"/>
              <a:r>
                <a:rPr lang="fr-FR" sz="1200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Mettre en pace un tunnel de collaboration afin de proposer une expérience utilisateur conviviale aux utilisateurs </a:t>
              </a:r>
            </a:p>
          </p:txBody>
        </p:sp>
        <p:sp>
          <p:nvSpPr>
            <p:cNvPr id="646" name="Google Shape;646;p27"/>
            <p:cNvSpPr txBox="1"/>
            <p:nvPr/>
          </p:nvSpPr>
          <p:spPr>
            <a:xfrm>
              <a:off x="1966173" y="2307594"/>
              <a:ext cx="1174200" cy="3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lang="fr-FR" sz="18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T1</a:t>
              </a:r>
              <a:endParaRPr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7" name="Google Shape;647;p27"/>
            <p:cNvSpPr txBox="1"/>
            <p:nvPr/>
          </p:nvSpPr>
          <p:spPr>
            <a:xfrm>
              <a:off x="3879973" y="3687469"/>
              <a:ext cx="1174200" cy="3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lang="fr-FR" sz="18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T2</a:t>
              </a:r>
              <a:endParaRPr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8" name="Google Shape;648;p27"/>
            <p:cNvSpPr txBox="1"/>
            <p:nvPr/>
          </p:nvSpPr>
          <p:spPr>
            <a:xfrm>
              <a:off x="6113223" y="2330732"/>
              <a:ext cx="1174200" cy="3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lang="fr-FR" sz="18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T3</a:t>
              </a:r>
              <a:endParaRPr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49" name="Google Shape;649;p27"/>
            <p:cNvSpPr txBox="1"/>
            <p:nvPr/>
          </p:nvSpPr>
          <p:spPr>
            <a:xfrm>
              <a:off x="8177648" y="3687457"/>
              <a:ext cx="1174200" cy="32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1270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"/>
                <a:buNone/>
              </a:pPr>
              <a:r>
                <a:rPr lang="fr-FR" sz="18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T4</a:t>
              </a:r>
              <a:endParaRPr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50" name="Google Shape;650;p27"/>
          <p:cNvSpPr txBox="1"/>
          <p:nvPr/>
        </p:nvSpPr>
        <p:spPr>
          <a:xfrm>
            <a:off x="4393647" y="1216558"/>
            <a:ext cx="302518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Road Map</a:t>
            </a: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286" y="1033463"/>
            <a:ext cx="66974" cy="5719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3922" y="280988"/>
            <a:ext cx="66974" cy="6472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5394572" y="1560755"/>
            <a:ext cx="66974" cy="10317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6461373" y="-5222344"/>
            <a:ext cx="66974" cy="1082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5471" y="100007"/>
            <a:ext cx="877346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28"/>
          <p:cNvSpPr txBox="1"/>
          <p:nvPr/>
        </p:nvSpPr>
        <p:spPr>
          <a:xfrm>
            <a:off x="5073927" y="3038023"/>
            <a:ext cx="204415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4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dirty="0"/>
          </a:p>
        </p:txBody>
      </p:sp>
      <p:sp>
        <p:nvSpPr>
          <p:cNvPr id="661" name="Google Shape;661;p28"/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 DU</a:t>
            </a:r>
            <a:br>
              <a:rPr lang="fr-FR" sz="1200" b="1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fr-FR" sz="1200">
                <a:solidFill>
                  <a:srgbClr val="2DA33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DEPARTEMENT</a:t>
            </a:r>
            <a:endParaRPr/>
          </a:p>
        </p:txBody>
      </p:sp>
      <p:sp>
        <p:nvSpPr>
          <p:cNvPr id="9" name="Google Shape;660;p28"/>
          <p:cNvSpPr txBox="1"/>
          <p:nvPr/>
        </p:nvSpPr>
        <p:spPr>
          <a:xfrm>
            <a:off x="446810" y="4923710"/>
            <a:ext cx="1129838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1" dirty="0">
                <a:solidFill>
                  <a:schemeClr val="tx1"/>
                </a:solidFill>
                <a:latin typeface="Bradley Hand ITC" panose="03070402050302030203" pitchFamily="66" charset="0"/>
                <a:ea typeface="Century Gothic"/>
                <a:cs typeface="Century Gothic"/>
                <a:sym typeface="Century Gothic"/>
              </a:rPr>
              <a:t>Les vieux l‘on fait cette fois-ci, félicitations à vous  !</a:t>
            </a:r>
            <a:endParaRPr sz="3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9"/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29"/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2022-2023</a:t>
            </a:r>
            <a:endParaRPr/>
          </a:p>
        </p:txBody>
      </p:sp>
      <p:grpSp>
        <p:nvGrpSpPr>
          <p:cNvPr id="668" name="Google Shape;668;p29"/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669" name="Google Shape;669;p29"/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70" name="Google Shape;670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8923</TotalTime>
  <Words>746</Words>
  <Application>Microsoft Office PowerPoint</Application>
  <PresentationFormat>Grand écran</PresentationFormat>
  <Paragraphs>150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Century Gothic</vt:lpstr>
      <vt:lpstr>Bradley Hand ITC</vt:lpstr>
      <vt:lpstr>Calibri</vt:lpstr>
      <vt:lpstr>Fira Sans Extra Condensed Medium</vt:lpstr>
      <vt:lpstr>Arial</vt:lpstr>
      <vt:lpstr>Roboto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belfrid kakanakou</dc:creator>
  <cp:lastModifiedBy>Lenovo</cp:lastModifiedBy>
  <cp:revision>11</cp:revision>
  <dcterms:modified xsi:type="dcterms:W3CDTF">2023-12-27T09:38:00Z</dcterms:modified>
</cp:coreProperties>
</file>