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</p:sldIdLst>
  <p:sldSz cy="5143500" cx="9144000"/>
  <p:notesSz cx="6858000" cy="9144000"/>
  <p:embeddedFontLst>
    <p:embeddedFont>
      <p:font typeface="Quattrocento Sans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B3F0C96-D0DB-4B40-A70D-C581AEF38893}">
  <a:tblStyle styleId="{2B3F0C96-D0DB-4B40-A70D-C581AEF3889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QuattrocentoSans-bold.fntdata"/><Relationship Id="rId10" Type="http://schemas.openxmlformats.org/officeDocument/2006/relationships/font" Target="fonts/QuattrocentoSans-regular.fntdata"/><Relationship Id="rId13" Type="http://schemas.openxmlformats.org/officeDocument/2006/relationships/font" Target="fonts/QuattrocentoSans-boldItalic.fntdata"/><Relationship Id="rId12" Type="http://schemas.openxmlformats.org/officeDocument/2006/relationships/font" Target="fonts/QuattrocentoSans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7c9742ebd8_2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g37c9742ebd8_2_75:notes"/>
          <p:cNvSpPr/>
          <p:nvPr>
            <p:ph idx="2" type="sldImg"/>
          </p:nvPr>
        </p:nvSpPr>
        <p:spPr>
          <a:xfrm>
            <a:off x="-2318799" y="685800"/>
            <a:ext cx="1149634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7c9742ebd8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g37c9742ebd8_0_9:notes"/>
          <p:cNvSpPr/>
          <p:nvPr>
            <p:ph idx="2" type="sldImg"/>
          </p:nvPr>
        </p:nvSpPr>
        <p:spPr>
          <a:xfrm>
            <a:off x="-2318799" y="685800"/>
            <a:ext cx="114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0" type="dt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1" type="ftr"/>
          </p:nvPr>
        </p:nvSpPr>
        <p:spPr>
          <a:xfrm>
            <a:off x="3028951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6457949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ctrTitle"/>
          </p:nvPr>
        </p:nvSpPr>
        <p:spPr>
          <a:xfrm>
            <a:off x="685800" y="841773"/>
            <a:ext cx="7772400" cy="17907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subTitle"/>
          </p:nvPr>
        </p:nvSpPr>
        <p:spPr>
          <a:xfrm>
            <a:off x="1143001" y="2701532"/>
            <a:ext cx="6858000" cy="12418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/>
        </p:txBody>
      </p:sp>
      <p:sp>
        <p:nvSpPr>
          <p:cNvPr id="63" name="Google Shape;63;p15"/>
          <p:cNvSpPr txBox="1"/>
          <p:nvPr>
            <p:ph idx="10" type="dt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3028951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6457949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628650" y="273845"/>
            <a:ext cx="7886700" cy="9941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628650" y="1369220"/>
            <a:ext cx="7886700" cy="32635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3028951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6457949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623888" y="1282306"/>
            <a:ext cx="7886700" cy="21395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623888" y="3442103"/>
            <a:ext cx="7886700" cy="1125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3028951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6457949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628650" y="273845"/>
            <a:ext cx="7886700" cy="9941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628650" y="1369220"/>
            <a:ext cx="3886200" cy="32635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4629149" y="1369220"/>
            <a:ext cx="3886200" cy="32635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0" type="dt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1" type="ftr"/>
          </p:nvPr>
        </p:nvSpPr>
        <p:spPr>
          <a:xfrm>
            <a:off x="3028951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6457949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629841" y="273845"/>
            <a:ext cx="7886700" cy="9941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629842" y="1260874"/>
            <a:ext cx="3868340" cy="6179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b="1" sz="1653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b="1" sz="1488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9pPr>
          </a:lstStyle>
          <a:p/>
        </p:txBody>
      </p:sp>
      <p:sp>
        <p:nvSpPr>
          <p:cNvPr id="88" name="Google Shape;88;p19"/>
          <p:cNvSpPr txBox="1"/>
          <p:nvPr>
            <p:ph idx="2" type="body"/>
          </p:nvPr>
        </p:nvSpPr>
        <p:spPr>
          <a:xfrm>
            <a:off x="629842" y="1878809"/>
            <a:ext cx="3868340" cy="2763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9"/>
          <p:cNvSpPr txBox="1"/>
          <p:nvPr>
            <p:ph idx="3" type="body"/>
          </p:nvPr>
        </p:nvSpPr>
        <p:spPr>
          <a:xfrm>
            <a:off x="4629151" y="1260874"/>
            <a:ext cx="3887392" cy="6179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b="1" sz="1653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b="1" sz="1488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9pPr>
          </a:lstStyle>
          <a:p/>
        </p:txBody>
      </p:sp>
      <p:sp>
        <p:nvSpPr>
          <p:cNvPr id="90" name="Google Shape;90;p19"/>
          <p:cNvSpPr txBox="1"/>
          <p:nvPr>
            <p:ph idx="4" type="body"/>
          </p:nvPr>
        </p:nvSpPr>
        <p:spPr>
          <a:xfrm>
            <a:off x="4629151" y="1878809"/>
            <a:ext cx="3887392" cy="2763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0" type="dt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>
            <a:off x="3028951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6457949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628650" y="273845"/>
            <a:ext cx="7886700" cy="9941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0" type="dt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3028951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6457949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629841" y="342901"/>
            <a:ext cx="2949178" cy="12001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887392" y="740571"/>
            <a:ext cx="4629149" cy="36552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6557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indent="-375602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indent="-354583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indent="-333565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indent="-333565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indent="-333565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indent="-333565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indent="-333565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indent="-333565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629841" y="1543052"/>
            <a:ext cx="2949178" cy="28586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3028951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6457949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629841" y="342901"/>
            <a:ext cx="2949178" cy="12001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3887392" y="740571"/>
            <a:ext cx="4629149" cy="3655223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629841" y="1543052"/>
            <a:ext cx="2949178" cy="28586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3028951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6457949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628650" y="273845"/>
            <a:ext cx="7886700" cy="9941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2940248" y="-942376"/>
            <a:ext cx="3263507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3028951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457949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5350071" y="1467448"/>
            <a:ext cx="4358884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1349571" y="-447077"/>
            <a:ext cx="4358884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3028951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6457949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b="0" i="0" sz="363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20"/>
            <a:ext cx="7886700" cy="32635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5602" lvl="0" marL="457200" marR="0" rtl="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b="0" i="0" sz="231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4583" lvl="1" marL="9144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3565" lvl="2" marL="13716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b="0" i="0" sz="16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3088" lvl="3" marL="18288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3088" lvl="4" marL="22860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3088" lvl="5" marL="27432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3088" lvl="6" marL="32004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3088" lvl="7" marL="36576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3088" lvl="8" marL="41148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1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49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/>
          <p:nvPr/>
        </p:nvSpPr>
        <p:spPr>
          <a:xfrm>
            <a:off x="364295" y="318181"/>
            <a:ext cx="2934552" cy="128590"/>
          </a:xfrm>
          <a:prstGeom prst="rect">
            <a:avLst/>
          </a:prstGeom>
          <a:noFill/>
          <a:ln>
            <a:noFill/>
          </a:ln>
        </p:spPr>
        <p:txBody>
          <a:bodyPr anchorCtr="0" anchor="t" bIns="25700" lIns="51425" spcFirstLastPara="1" rIns="51425" wrap="square" tIns="2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" sz="14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Responsable : </a:t>
            </a:r>
            <a:r>
              <a:rPr lang="fr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Rachid</a:t>
            </a:r>
            <a:endParaRPr b="0" i="0" sz="1400" u="sng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0" name="Google Shape;130;p25"/>
          <p:cNvGraphicFramePr/>
          <p:nvPr/>
        </p:nvGraphicFramePr>
        <p:xfrm>
          <a:off x="124829" y="306493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{2B3F0C96-D0DB-4B40-A70D-C581AEF38893}</a:tableStyleId>
              </a:tblPr>
              <a:tblGrid>
                <a:gridCol w="2520525"/>
                <a:gridCol w="360975"/>
                <a:gridCol w="1500700"/>
                <a:gridCol w="1618650"/>
                <a:gridCol w="1618650"/>
              </a:tblGrid>
              <a:tr h="242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Activité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Durée</a:t>
                      </a:r>
                      <a:b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prévue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Total de taches 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% Complete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3636"/>
                        </a:buClr>
                        <a:buSzPts val="700"/>
                        <a:buFont typeface="Quattrocento Sans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Durée</a:t>
                      </a:r>
                      <a:b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réelle</a:t>
                      </a:r>
                      <a:endParaRPr sz="700" u="none" cap="none" strike="noStrike"/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</a:tr>
              <a:tr h="242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BY+ Mise à jour de l'api qui renvoie les étapes avec leur ao, pour prendre en compte le process 100 Fini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Intégration</a:t>
                      </a:r>
                      <a:r>
                        <a:rPr b="1"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de SDP connect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CRUD des documents du projet de l’AO 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uploader, </a:t>
                      </a:r>
                      <a:r>
                        <a:rPr b="1"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modifier / supprimer</a:t>
                      </a:r>
                      <a:r>
                        <a:rPr b="1"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un ou des fichiers à un document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Envoyer le document au client / responsable.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historique (log)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Notifications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00%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</a:tr>
            </a:tbl>
          </a:graphicData>
        </a:graphic>
      </p:graphicFrame>
      <p:sp>
        <p:nvSpPr>
          <p:cNvPr id="131" name="Google Shape;131;p25"/>
          <p:cNvSpPr/>
          <p:nvPr/>
        </p:nvSpPr>
        <p:spPr>
          <a:xfrm>
            <a:off x="1927633" y="2852995"/>
            <a:ext cx="1362950" cy="1480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25"/>
          <p:cNvSpPr/>
          <p:nvPr/>
        </p:nvSpPr>
        <p:spPr>
          <a:xfrm>
            <a:off x="1918733" y="2672818"/>
            <a:ext cx="1828516" cy="1480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25"/>
          <p:cNvSpPr/>
          <p:nvPr/>
        </p:nvSpPr>
        <p:spPr>
          <a:xfrm>
            <a:off x="1910616" y="2492641"/>
            <a:ext cx="3328995" cy="1480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4" name="Google Shape;134;p25"/>
          <p:cNvGraphicFramePr/>
          <p:nvPr/>
        </p:nvGraphicFramePr>
        <p:xfrm>
          <a:off x="124829" y="79115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{2B3F0C96-D0DB-4B40-A70D-C581AEF38893}</a:tableStyleId>
              </a:tblPr>
              <a:tblGrid>
                <a:gridCol w="2520525"/>
                <a:gridCol w="360975"/>
                <a:gridCol w="1500700"/>
                <a:gridCol w="1618650"/>
                <a:gridCol w="1618650"/>
              </a:tblGrid>
              <a:tr h="125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Activité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Durée</a:t>
                      </a:r>
                      <a:b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prévue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Total de taches 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% Complete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3636"/>
                        </a:buClr>
                        <a:buSzPts val="700"/>
                        <a:buFont typeface="Quattrocento Sans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Durée</a:t>
                      </a:r>
                      <a:b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réelle</a:t>
                      </a:r>
                      <a:endParaRPr sz="700" u="none" cap="none" strike="noStrike"/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rgbClr val="3F4350"/>
                          </a:solidFill>
                        </a:rPr>
                        <a:t>Revue api validation en attente et getion de notifcation</a:t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</a:t>
                      </a: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700">
                          <a:solidFill>
                            <a:schemeClr val="dk1"/>
                          </a:solidFill>
                        </a:rPr>
                        <a:t>Point sur les user stories gestion de document et gestion de decompte pour constitution de la base de donnée</a:t>
                      </a:r>
                      <a:endParaRPr b="1" sz="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700">
                          <a:solidFill>
                            <a:schemeClr val="dk1"/>
                          </a:solidFill>
                        </a:rPr>
                        <a:t>Revue apis sur fiche de progression</a:t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t/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03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b="1" sz="7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fr" sz="700">
                          <a:solidFill>
                            <a:schemeClr val="dk1"/>
                          </a:solidFill>
                        </a:rPr>
                        <a:t>Suivi des apis sur livrable gestion de documment et fiche de decompte </a:t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70%</a:t>
                      </a:r>
                      <a:endParaRPr b="1" sz="7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fr" sz="700">
                          <a:solidFill>
                            <a:schemeClr val="dk1"/>
                          </a:solidFill>
                        </a:rPr>
                        <a:t>Mise  a jour des d’api sur gop </a:t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05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b="1" sz="7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85</a:t>
                      </a: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</a:tr>
            </a:tbl>
          </a:graphicData>
        </a:graphic>
      </p:graphicFrame>
      <p:sp>
        <p:nvSpPr>
          <p:cNvPr id="135" name="Google Shape;135;p25"/>
          <p:cNvSpPr txBox="1"/>
          <p:nvPr/>
        </p:nvSpPr>
        <p:spPr>
          <a:xfrm>
            <a:off x="124825" y="25467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Responsable : Yvan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"/>
          <p:cNvSpPr/>
          <p:nvPr/>
        </p:nvSpPr>
        <p:spPr>
          <a:xfrm>
            <a:off x="364295" y="318181"/>
            <a:ext cx="2934600" cy="1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00" lIns="51425" spcFirstLastPara="1" rIns="51425" wrap="square" tIns="2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" sz="14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Responsable : </a:t>
            </a:r>
            <a:r>
              <a:rPr lang="fr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Minah</a:t>
            </a:r>
            <a:endParaRPr b="0" i="0" sz="1400" u="sng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fr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Responsable : Chacour</a:t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41" name="Google Shape;141;p26"/>
          <p:cNvGraphicFramePr/>
          <p:nvPr/>
        </p:nvGraphicFramePr>
        <p:xfrm>
          <a:off x="302254" y="81279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{2B3F0C96-D0DB-4B40-A70D-C581AEF38893}</a:tableStyleId>
              </a:tblPr>
              <a:tblGrid>
                <a:gridCol w="2520525"/>
                <a:gridCol w="360975"/>
                <a:gridCol w="1500700"/>
                <a:gridCol w="1618650"/>
                <a:gridCol w="1618650"/>
              </a:tblGrid>
              <a:tr h="125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Activité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Durée</a:t>
                      </a:r>
                      <a:b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prévue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Total de taches 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% Complete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3636"/>
                        </a:buClr>
                        <a:buSzPts val="700"/>
                        <a:buFont typeface="Quattrocento Sans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Durée</a:t>
                      </a:r>
                      <a:b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réelle</a:t>
                      </a:r>
                      <a:endParaRPr sz="700" u="none" cap="none" strike="noStrike"/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rgbClr val="3F4350"/>
                          </a:solidFill>
                        </a:rPr>
                        <a:t>ajouter circuit de validation pour fiche d'avancement de projet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>
                          <a:solidFill>
                            <a:schemeClr val="dk1"/>
                          </a:solidFill>
                        </a:rPr>
                        <a:t>Detail de fiche de decompte</a:t>
                      </a:r>
                      <a:endParaRPr sz="700" u="none" cap="none" strike="noStrike"/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b="1" lang="fr" sz="700">
                          <a:solidFill>
                            <a:srgbClr val="3F4350"/>
                          </a:solidFill>
                        </a:rPr>
                        <a:t>Ajouter Alerte à 25%, 50%, 75% de durée consommée. de projet </a:t>
                      </a:r>
                      <a:endParaRPr b="1" sz="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b="1" lang="fr" sz="700">
                          <a:solidFill>
                            <a:srgbClr val="3F4350"/>
                          </a:solidFill>
                        </a:rPr>
                        <a:t>Creation Api pour recuperer la liste des livrable de projet (collection et datatable) </a:t>
                      </a:r>
                      <a:endParaRPr b="1" sz="700">
                        <a:solidFill>
                          <a:srgbClr val="3F4350"/>
                        </a:solidFill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b="1" lang="fr" sz="700">
                          <a:solidFill>
                            <a:srgbClr val="3F4350"/>
                          </a:solidFill>
                        </a:rPr>
                        <a:t>Correction sur les apis de gestion de facturation et rapport de projet </a:t>
                      </a:r>
                      <a:endParaRPr b="1" sz="700">
                        <a:solidFill>
                          <a:srgbClr val="3F4350"/>
                        </a:solidFill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b="1" lang="fr" sz="700">
                          <a:solidFill>
                            <a:srgbClr val="3F4350"/>
                          </a:solidFill>
                        </a:rPr>
                        <a:t>Mettre à jour les apis CRUD de fiche de decompte </a:t>
                      </a:r>
                      <a:endParaRPr b="1" sz="700">
                        <a:solidFill>
                          <a:srgbClr val="3F4350"/>
                        </a:solidFill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02</a:t>
                      </a:r>
                      <a:endParaRPr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b="1" lang="fr" sz="700">
                          <a:solidFill>
                            <a:srgbClr val="3F4350"/>
                          </a:solidFill>
                        </a:rPr>
                        <a:t>Creation api CRUD pour les articles dans une fiche de decompte </a:t>
                      </a:r>
                      <a:endParaRPr b="1" sz="700">
                        <a:solidFill>
                          <a:srgbClr val="3F4350"/>
                        </a:solidFill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04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b="1" lang="fr" sz="700">
                          <a:solidFill>
                            <a:srgbClr val="3F4350"/>
                          </a:solidFill>
                        </a:rPr>
                        <a:t>Corriger des apis sur la gestion des livrable du projet</a:t>
                      </a:r>
                      <a:endParaRPr b="1" sz="700">
                        <a:solidFill>
                          <a:srgbClr val="3F4350"/>
                        </a:solidFill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02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b="1" lang="fr" sz="700">
                          <a:solidFill>
                            <a:srgbClr val="3F4350"/>
                          </a:solidFill>
                        </a:rPr>
                        <a:t>Generer excel fiche de decompte</a:t>
                      </a:r>
                      <a:endParaRPr b="1" sz="700">
                        <a:solidFill>
                          <a:srgbClr val="3F4350"/>
                        </a:solidFill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50%</a:t>
                      </a:r>
                      <a:endParaRPr b="1" sz="7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marR="254000" rtl="0"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b="1" lang="fr" sz="700">
                          <a:solidFill>
                            <a:schemeClr val="dk1"/>
                          </a:solidFill>
                        </a:rPr>
                        <a:t>Creation api pour telecharger un livrable de projet</a:t>
                      </a:r>
                      <a:endParaRPr b="1" sz="700">
                        <a:solidFill>
                          <a:srgbClr val="3F4350"/>
                        </a:solidFill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2" name="Google Shape;142;p26"/>
          <p:cNvGraphicFramePr/>
          <p:nvPr/>
        </p:nvGraphicFramePr>
        <p:xfrm>
          <a:off x="200679" y="407508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{2B3F0C96-D0DB-4B40-A70D-C581AEF38893}</a:tableStyleId>
              </a:tblPr>
              <a:tblGrid>
                <a:gridCol w="2520525"/>
                <a:gridCol w="360975"/>
                <a:gridCol w="1500700"/>
                <a:gridCol w="1618650"/>
                <a:gridCol w="1618650"/>
              </a:tblGrid>
              <a:tr h="125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Activité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Durée</a:t>
                      </a:r>
                      <a:b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prévue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Total de taches 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% Complete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3636"/>
                        </a:buClr>
                        <a:buSzPts val="700"/>
                        <a:buFont typeface="Quattrocento Sans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Durée</a:t>
                      </a:r>
                      <a:b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réelle</a:t>
                      </a:r>
                      <a:endParaRPr sz="700" u="none" cap="none" strike="noStrike"/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rgbClr val="3F4350"/>
                          </a:solidFill>
                        </a:rPr>
                        <a:t>Mise a jour des rapport qvct API</a:t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70</a:t>
                      </a: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254000" marR="139700" rtl="0" algn="l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rgbClr val="3F4350"/>
                          </a:solidFill>
                          <a:highlight>
                            <a:srgbClr val="FFFFFF"/>
                          </a:highlight>
                        </a:rPr>
                        <a:t>Mise en place des statistique journalière API </a:t>
                      </a:r>
                      <a:endParaRPr b="1" sz="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85</a:t>
                      </a: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