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63" r:id="rId3"/>
    <p:sldId id="264" r:id="rId4"/>
    <p:sldId id="265" r:id="rId5"/>
    <p:sldId id="273" r:id="rId6"/>
    <p:sldId id="266" r:id="rId7"/>
    <p:sldId id="267" r:id="rId8"/>
    <p:sldId id="268" r:id="rId9"/>
    <p:sldId id="280" r:id="rId10"/>
    <p:sldId id="274" r:id="rId11"/>
    <p:sldId id="277" r:id="rId12"/>
    <p:sldId id="269" r:id="rId13"/>
    <p:sldId id="278" r:id="rId14"/>
    <p:sldId id="279" r:id="rId15"/>
    <p:sldId id="276" r:id="rId16"/>
    <p:sldId id="275" r:id="rId17"/>
    <p:sldId id="270" r:id="rId18"/>
    <p:sldId id="271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9F563-C989-2456-666F-91DAFD1BD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5F778E-7BB1-0D2F-99E2-59F081ED00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8CFB9F1-6C62-57EC-C272-95E22CF280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ABD392-3514-5188-791D-E284967C58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1489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B5D57-3FDF-6F7D-5FE6-1ECC16352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787CFA-5CE0-946A-249C-7611DB56A3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05B830-408F-4955-4F3D-892B2B10FA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ACF6F0-A5A1-4A63-A091-F5ECF47764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7407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510CD-8711-08BF-97E3-0FCB248DF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9B511D5-45BE-7E99-0FE7-A237E162BA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C60A6CC-4FDC-071B-B097-73321814C9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849281-B5B8-2CF8-E9EF-72831A4472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5633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006F6-A62B-43F5-50E5-434A95A50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AAA9961-349A-9083-51F6-746D1E38B0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500A27E-E0F8-4477-288B-204861821B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AD5A8C-3838-EB0F-790C-37C3A4812E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7208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9BB56-F573-C05C-DDE2-12B72AB8E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68E71B2-3BC0-9F58-47DC-E7D82712A5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CAFF67-9479-D405-EF82-615A0519E8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C32896-204D-0165-7271-5BE12429EB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76187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06663-438B-A8EC-2127-E1CC1B316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545A61-F0C2-0821-5EC5-204A6EA77A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CEDE43-E330-B77B-2AA8-3724524D76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D40A58-70C2-DE46-DBCC-1EAFB84C12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769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89FB2-B331-5BBC-299E-E2A3F9F8B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B9FF77-0D4D-F37C-A4A7-9B9E73FFB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16855F9-1C79-4AB7-C16E-B5E6DC0264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1F9102-8311-52F3-EB09-8D50C1101B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71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CFD45-8C85-A11F-11A0-82E05C1CD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F1EB2C-FDC6-7E3F-DB9A-EFD6BF6B1B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326EA4-1F9E-F817-73FE-16D3249D8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B04683-AB09-880B-7CB0-0F5972005F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5556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97F1E-784F-620F-524E-A2511CBC2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92E954-6F94-BCD2-DC07-3913DA4367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C4BFDF6-E1AB-FA4E-E223-37E9EBF9E2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3BF9ECE-E851-BF35-5C0E-EADD4C82A3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54243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11A89-408B-EAD5-9F1D-24AB6FDE2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AB0CB7E-6FC5-E316-ACEB-14B3AE608B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99391F1-33A8-8AD1-9CBD-FE20648607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24A4FE-B073-D2BB-0395-ED5C6EC482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965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32A54-3780-CF95-A25F-EFEFA01DC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3882C68-D6F8-BAB8-66CF-073B7F7A3A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1F59A04-0EB4-DF3F-18FA-B1881CCA0F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3B819EF-4FD0-3C8C-43A5-6A600CEE64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0325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20905-387A-7B45-C7ED-FC428CE8F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82534FC-02A7-27B0-48CF-83A982F94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643D6C-27B5-FE85-2B1E-1CE178E3BE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E7C926-3684-5AB1-AFA0-C3F5F17C48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90208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F1F50-EE8B-23FD-82BF-75106FD20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446CB0-CD16-87F7-9512-E7A6D2108F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7ADA718-5C1E-B788-025A-15FD7CEEB7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92BB12-8B7A-CDDB-A124-198BF702B5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00406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5B367-37E7-B00E-1309-D80620232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4C4E896-645A-982D-A4C7-AD21C13E70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73C965-C775-41DD-0D02-432E89E470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796BD0-F877-874A-E93B-A38FB58D39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49773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1A9EB-F7D2-7AB3-B1E9-AF5B04867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6E7FE0-31A4-75B6-597C-296CD0B8A6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D2D61BD-16C0-61F5-47BE-E1E51B1A0B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455138-2C2C-3CDA-65D9-BF4F0F8157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74028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AEC8A-F886-274F-0C19-12084DE64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B82A5EF-C786-623E-3555-4BE2FD2E67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5C8C89-661F-6BD1-F98C-18B16A2CA4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F3E7645-35ED-44FE-F6A5-A9F6721506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6989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pPr algn="ctr"/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Le Daily Meeting : Optimiser la collaboration d’équipe</a:t>
            </a:r>
            <a:r>
              <a:rPr lang="fr-FR" sz="4000" dirty="0"/>
              <a:t> </a:t>
            </a:r>
            <a:endParaRPr lang="fr-FR" sz="4000" b="1" dirty="0">
              <a:solidFill>
                <a:srgbClr val="0072CE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DBA878-67B5-05B1-A3A6-8339AD0B78FE}"/>
              </a:ext>
            </a:extLst>
          </p:cNvPr>
          <p:cNvSpPr txBox="1"/>
          <p:nvPr/>
        </p:nvSpPr>
        <p:spPr>
          <a:xfrm>
            <a:off x="9601201" y="6118570"/>
            <a:ext cx="1937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F07817"/>
                </a:solidFill>
              </a:rPr>
              <a:t>NETBYUS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17296F2-8D94-41B4-B6E0-A82CFA80189D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La méthode Scrum en bref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F3CB0F8-A4F6-798E-0CA8-736629E3C829}"/>
              </a:ext>
            </a:extLst>
          </p:cNvPr>
          <p:cNvSpPr txBox="1"/>
          <p:nvPr/>
        </p:nvSpPr>
        <p:spPr>
          <a:xfrm>
            <a:off x="739302" y="1780162"/>
            <a:ext cx="1039886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Des cycles courts (Sprints)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fr-FR" sz="2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Une collaboration continue entre les membres de l’équipe, même à distance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fr-FR" sz="2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Des livraisons rapides et de qualité d’un produit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fr-FR" sz="2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Une adaptation aux changements et aux retours des utilisateurs</a:t>
            </a:r>
          </a:p>
        </p:txBody>
      </p:sp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1D8FB-7781-FDFC-FBE5-E226D9FCC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0F24CFD-1526-CFC0-FED3-C3DC48937A70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B87BA1-E47E-75C0-FBFB-725D54836A07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C89A03B-9165-7F41-0DF1-6F861433B382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Les 3 piliers de Scrum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60894AD-3C05-C48B-60C9-3A002A33828C}"/>
              </a:ext>
            </a:extLst>
          </p:cNvPr>
          <p:cNvSpPr txBox="1"/>
          <p:nvPr/>
        </p:nvSpPr>
        <p:spPr>
          <a:xfrm>
            <a:off x="739302" y="1711657"/>
            <a:ext cx="10398868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TRANSPARENCE</a:t>
            </a: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 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Tous les membres de l’équipe doivent avoir connaissance des informations relatives au produit à développer </a:t>
            </a:r>
          </a:p>
          <a:p>
            <a:endParaRPr lang="fr-FR" sz="2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INSPECTION</a:t>
            </a: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 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L’équipe procède régulièrement à des vérifications pour évaluer l’avancement et détecter d’éventuels problèmes ou écarts par rapport aux objectifs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ADAPTATION</a:t>
            </a: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 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L’équipe ajuste sa façon de travailler ou le contenu du projet pour maximiser la valeur livrée.</a:t>
            </a:r>
          </a:p>
        </p:txBody>
      </p:sp>
    </p:spTree>
    <p:extLst>
      <p:ext uri="{BB962C8B-B14F-4D97-AF65-F5344CB8AC3E}">
        <p14:creationId xmlns:p14="http://schemas.microsoft.com/office/powerpoint/2010/main" val="2075927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03F9D-CFDA-086C-BFC1-BB23D088D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94B819E-06AC-4C3C-7ABE-0C892D8085B2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7DB102-72C2-8C43-A7DD-2C1F9B043D91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FA85BA4-D1F1-B85C-D3A6-A426FB6ECDB3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Les 3 rôles Scrum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E75DD8E-1158-6C41-08FE-160B3EACCEC2}"/>
              </a:ext>
            </a:extLst>
          </p:cNvPr>
          <p:cNvSpPr txBox="1"/>
          <p:nvPr/>
        </p:nvSpPr>
        <p:spPr>
          <a:xfrm>
            <a:off x="739302" y="1763325"/>
            <a:ext cx="10398868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Scrum Master 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Aide l’équipe à avancer, à lever les obstacles, et à bien appliquer les principes agiles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Product </a:t>
            </a:r>
            <a:r>
              <a:rPr lang="fr-FR" sz="2800" b="1" dirty="0" err="1">
                <a:latin typeface="Poppins" panose="00000500000000000000" pitchFamily="2" charset="0"/>
                <a:cs typeface="Poppins" panose="00000500000000000000" pitchFamily="2" charset="0"/>
              </a:rPr>
              <a:t>Owner</a:t>
            </a: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Est le garant du bon alignement entre les attentes du client et le travail de l’équipe Scrum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Équipe de Développement </a:t>
            </a: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(peut être pluridisciplinaire) 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Transforme les besoins exprimés en fonctionnalités utilisables</a:t>
            </a:r>
          </a:p>
        </p:txBody>
      </p:sp>
    </p:spTree>
    <p:extLst>
      <p:ext uri="{BB962C8B-B14F-4D97-AF65-F5344CB8AC3E}">
        <p14:creationId xmlns:p14="http://schemas.microsoft.com/office/powerpoint/2010/main" val="2187939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6DC57-485D-4C82-3647-84BAF261F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050B539-295B-F8FD-2A74-7FD020898583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2C2EB4-FDA2-87BD-A4F1-C7BCD3765133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B4E6175-3A48-289B-84B0-5ADA3AB1817E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Lien entre Scrum et Daily Meeting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32A5347-AAB1-D42F-31F3-4D8F891F5070}"/>
              </a:ext>
            </a:extLst>
          </p:cNvPr>
          <p:cNvSpPr txBox="1"/>
          <p:nvPr/>
        </p:nvSpPr>
        <p:spPr>
          <a:xfrm>
            <a:off x="739302" y="1899512"/>
            <a:ext cx="1039886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Le 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Daily scrum meeting </a:t>
            </a:r>
            <a:r>
              <a:rPr lang="en-US" sz="2800" dirty="0" err="1">
                <a:latin typeface="Poppins" panose="00000500000000000000" pitchFamily="2" charset="0"/>
                <a:cs typeface="Poppins" panose="00000500000000000000" pitchFamily="2" charset="0"/>
              </a:rPr>
              <a:t>ou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 daily </a:t>
            </a:r>
            <a:r>
              <a:rPr lang="en-US" sz="2800" dirty="0" err="1">
                <a:latin typeface="Poppins" panose="00000500000000000000" pitchFamily="2" charset="0"/>
                <a:cs typeface="Poppins" panose="00000500000000000000" pitchFamily="2" charset="0"/>
              </a:rPr>
              <a:t>ou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 stand up meeting </a:t>
            </a:r>
            <a:r>
              <a:rPr lang="en-US" sz="2800" dirty="0" err="1">
                <a:latin typeface="Poppins" panose="00000500000000000000" pitchFamily="2" charset="0"/>
                <a:cs typeface="Poppins" panose="00000500000000000000" pitchFamily="2" charset="0"/>
              </a:rPr>
              <a:t>ou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 encore mêlée </a:t>
            </a:r>
            <a:r>
              <a:rPr lang="en-US" sz="2800" dirty="0" err="1">
                <a:latin typeface="Poppins" panose="00000500000000000000" pitchFamily="2" charset="0"/>
                <a:cs typeface="Poppins" panose="00000500000000000000" pitchFamily="2" charset="0"/>
              </a:rPr>
              <a:t>quotidienne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800" dirty="0" err="1">
                <a:latin typeface="Poppins" panose="00000500000000000000" pitchFamily="2" charset="0"/>
                <a:cs typeface="Poppins" panose="00000500000000000000" pitchFamily="2" charset="0"/>
              </a:rPr>
              <a:t>est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800" dirty="0" err="1">
                <a:latin typeface="Poppins" panose="00000500000000000000" pitchFamily="2" charset="0"/>
                <a:cs typeface="Poppins" panose="00000500000000000000" pitchFamily="2" charset="0"/>
              </a:rPr>
              <a:t>l’un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 des </a:t>
            </a:r>
            <a:r>
              <a:rPr lang="en-US" sz="2800" dirty="0" err="1">
                <a:latin typeface="Poppins" panose="00000500000000000000" pitchFamily="2" charset="0"/>
                <a:cs typeface="Poppins" panose="00000500000000000000" pitchFamily="2" charset="0"/>
              </a:rPr>
              <a:t>rituels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800" dirty="0" err="1">
                <a:latin typeface="Poppins" panose="00000500000000000000" pitchFamily="2" charset="0"/>
                <a:cs typeface="Poppins" panose="00000500000000000000" pitchFamily="2" charset="0"/>
              </a:rPr>
              <a:t>clés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 de Scrum</a:t>
            </a:r>
          </a:p>
          <a:p>
            <a:endParaRPr lang="fr-FR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Dans le Daily : Tous participent activement !</a:t>
            </a:r>
          </a:p>
        </p:txBody>
      </p:sp>
    </p:spTree>
    <p:extLst>
      <p:ext uri="{BB962C8B-B14F-4D97-AF65-F5344CB8AC3E}">
        <p14:creationId xmlns:p14="http://schemas.microsoft.com/office/powerpoint/2010/main" val="3396272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3A8AE-2090-4155-4DA4-463C680A4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29DE5E-145F-B71D-7708-D66AC5067F89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7D7282-14F2-CCF6-73A6-21A33B4DE038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DE78E56-55E3-6A09-DB27-D93D7F9CC87B}"/>
              </a:ext>
            </a:extLst>
          </p:cNvPr>
          <p:cNvSpPr txBox="1"/>
          <p:nvPr/>
        </p:nvSpPr>
        <p:spPr>
          <a:xfrm>
            <a:off x="744166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D'où vient le Daily ?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FFDBC56-20D1-E8C0-730D-E264A5D71B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385399"/>
              </p:ext>
            </p:extLst>
          </p:nvPr>
        </p:nvGraphicFramePr>
        <p:xfrm>
          <a:off x="1128409" y="1429966"/>
          <a:ext cx="9630382" cy="3745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5191">
                  <a:extLst>
                    <a:ext uri="{9D8B030D-6E8A-4147-A177-3AD203B41FA5}">
                      <a16:colId xmlns:a16="http://schemas.microsoft.com/office/drawing/2014/main" val="366860986"/>
                    </a:ext>
                  </a:extLst>
                </a:gridCol>
                <a:gridCol w="4815191">
                  <a:extLst>
                    <a:ext uri="{9D8B030D-6E8A-4147-A177-3AD203B41FA5}">
                      <a16:colId xmlns:a16="http://schemas.microsoft.com/office/drawing/2014/main" val="779393239"/>
                    </a:ext>
                  </a:extLst>
                </a:gridCol>
              </a:tblGrid>
              <a:tr h="743307"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AVANT (</a:t>
                      </a:r>
                      <a:r>
                        <a:rPr lang="fr-FR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Waterfall</a:t>
                      </a:r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MAINTENANT (Agile)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113249"/>
                  </a:ext>
                </a:extLst>
              </a:tr>
              <a:tr h="743307"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Équipe travaillant en silos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Équipe synchronisée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710712"/>
                  </a:ext>
                </a:extLst>
              </a:tr>
              <a:tr h="743307"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Réunions hebdomadaires lourdes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Points quotidiens plus léger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218879"/>
                  </a:ext>
                </a:extLst>
              </a:tr>
              <a:tr h="7433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Découverte tardive des problèmes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Détection rapide des problèmes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790281"/>
                  </a:ext>
                </a:extLst>
              </a:tr>
              <a:tr h="771919"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Retard massif sur les projets et taux d'échec élevé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Livraison fréquente et incrémentielle, adaptation au changement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99238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CB286DFA-120E-1494-2EC2-418829573982}"/>
              </a:ext>
            </a:extLst>
          </p:cNvPr>
          <p:cNvSpPr txBox="1"/>
          <p:nvPr/>
        </p:nvSpPr>
        <p:spPr>
          <a:xfrm>
            <a:off x="1128409" y="5466945"/>
            <a:ext cx="9630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Le Daily résout ces problèmes historiques</a:t>
            </a:r>
          </a:p>
        </p:txBody>
      </p:sp>
    </p:spTree>
    <p:extLst>
      <p:ext uri="{BB962C8B-B14F-4D97-AF65-F5344CB8AC3E}">
        <p14:creationId xmlns:p14="http://schemas.microsoft.com/office/powerpoint/2010/main" val="1485810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13529-00C2-75DD-51CE-08C844214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5D4615A-B0EB-FDC0-E445-B81B5889EEEF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A7C92C-8201-FD2B-534B-E5FB8AA634BA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FBC6E0C-73E8-1FED-A3F7-CA287090D1BE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Ce que le Daily n’est pas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533857E-95A5-5431-2D6B-D520A344CC7C}"/>
              </a:ext>
            </a:extLst>
          </p:cNvPr>
          <p:cNvSpPr txBox="1"/>
          <p:nvPr/>
        </p:nvSpPr>
        <p:spPr>
          <a:xfrm>
            <a:off x="739302" y="1780162"/>
            <a:ext cx="103038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Ce n'est PAS un outil de </a:t>
            </a:r>
            <a:r>
              <a:rPr lang="fr-FR" sz="2800" dirty="0" err="1">
                <a:latin typeface="Poppins" panose="00000500000000000000" pitchFamily="2" charset="0"/>
                <a:cs typeface="Poppins" panose="00000500000000000000" pitchFamily="2" charset="0"/>
              </a:rPr>
              <a:t>reporting</a:t>
            </a:r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Ce n'est PAS une réunion de résolution de problèmes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Ce n'est PAS un rapport au manager</a:t>
            </a:r>
          </a:p>
          <a:p>
            <a:pPr lvl="0"/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Ce n'est PAS une planification détaillée</a:t>
            </a:r>
          </a:p>
          <a:p>
            <a:pPr lvl="0"/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Ce n'est PAS un moment pour débattre</a:t>
            </a:r>
          </a:p>
        </p:txBody>
      </p:sp>
    </p:spTree>
    <p:extLst>
      <p:ext uri="{BB962C8B-B14F-4D97-AF65-F5344CB8AC3E}">
        <p14:creationId xmlns:p14="http://schemas.microsoft.com/office/powerpoint/2010/main" val="3645166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59B3A-EF22-8D5D-0011-B856B7DC1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C841774-D8B0-8E28-5463-9D0588C65979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5A8157-669A-4367-98E1-ED20A04228A2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225381A-98F2-B826-1A73-78336185D274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Ce que le Daily est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07B123A-380F-4EB4-AEDD-9F70764FE0F3}"/>
              </a:ext>
            </a:extLst>
          </p:cNvPr>
          <p:cNvSpPr txBox="1"/>
          <p:nvPr/>
        </p:nvSpPr>
        <p:spPr>
          <a:xfrm>
            <a:off x="739302" y="1424978"/>
            <a:ext cx="1039886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Le Daily est un rituel de cohésion qui sert à 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Créer un rythme d ’équipe 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Rappelle que nous travaillons ensemble, pas seuls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Donne une cadence au travail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Construire la confiance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En admettant ses difficultés devant l'équipe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En voyant que tout le monde rencontre des obstacles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En créant un espace sûr pour dire "je suis bloqué"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Maintenir l’énergie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15 minutes de connexion humaine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Reconnaissance des efforts de chacun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Sentiment d'appartenance renforcé</a:t>
            </a:r>
          </a:p>
        </p:txBody>
      </p:sp>
    </p:spTree>
    <p:extLst>
      <p:ext uri="{BB962C8B-B14F-4D97-AF65-F5344CB8AC3E}">
        <p14:creationId xmlns:p14="http://schemas.microsoft.com/office/powerpoint/2010/main" val="920056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062F5-4F90-791E-4C68-7216A36A9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25C2977-6538-47E1-AAF2-FD2C5D67DF99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C719A3-8319-D707-80B0-175F9188ED91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30080BC-4ED1-76E2-FA4E-D93D66D21CEB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Principes clés du Daily (1)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CD6A0DB-83DE-24C3-C4D3-CF9558794C27}"/>
              </a:ext>
            </a:extLst>
          </p:cNvPr>
          <p:cNvSpPr txBox="1"/>
          <p:nvPr/>
        </p:nvSpPr>
        <p:spPr>
          <a:xfrm>
            <a:off x="739302" y="1631085"/>
            <a:ext cx="103988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Le Daily est un outil de synchronisation qui répond à un besoin fondamental dans le travail en équipe : </a:t>
            </a:r>
          </a:p>
          <a:p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« Comment coordonner plusieurs personnes vers un objectif commun sans perdre de temps ? »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75B466F-D43F-D7E6-2197-C0A2862236B0}"/>
              </a:ext>
            </a:extLst>
          </p:cNvPr>
          <p:cNvSpPr txBox="1"/>
          <p:nvPr/>
        </p:nvSpPr>
        <p:spPr>
          <a:xfrm>
            <a:off x="739302" y="3732538"/>
            <a:ext cx="1039886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Inspection quotidienne </a:t>
            </a: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L'équipe regarde où elle en est CHAQUE jour</a:t>
            </a:r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Adaptation immédiate </a:t>
            </a: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Si quelque chose ne va pas, on le sait tout de suite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Transparence radicale </a:t>
            </a: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Tout le monde sait ce que font les autres</a:t>
            </a:r>
          </a:p>
        </p:txBody>
      </p:sp>
    </p:spTree>
    <p:extLst>
      <p:ext uri="{BB962C8B-B14F-4D97-AF65-F5344CB8AC3E}">
        <p14:creationId xmlns:p14="http://schemas.microsoft.com/office/powerpoint/2010/main" val="772707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852B4-715C-7197-4B86-F8CC4AA08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F26F85-4F94-883E-C448-7C9038041EB5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9D0834-9F75-F297-D22A-BD9D42DE9B3D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353D911-6BB5-2CB9-804C-E57A6D499D46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Principes clés du Daily (2)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FF81A81-B651-02F2-43CA-5C7F38EBC15A}"/>
              </a:ext>
            </a:extLst>
          </p:cNvPr>
          <p:cNvSpPr txBox="1"/>
          <p:nvPr/>
        </p:nvSpPr>
        <p:spPr>
          <a:xfrm>
            <a:off x="851170" y="1424214"/>
            <a:ext cx="10175132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Le Daily répond à 3 questions essentielles pour la coordination 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Hier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Qu’ai-je accompli ?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Permet de célébrer les avancées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Donne de la visibilité sur la progression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Crée un sentiment d'accomplissement collectif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Aujourd’hui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Que vais-je faire ?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Permet d'éviter les doublons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Crée des opportunités de collaboration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Aligne les priorités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Blocage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Qu'est-ce qui nous bloque ?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Alerte l'équipe rapidement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Permet à quelqu'un de dire "Je peux débloquer ça"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Évite de rester coincé plusieurs jours</a:t>
            </a:r>
          </a:p>
        </p:txBody>
      </p:sp>
    </p:spTree>
    <p:extLst>
      <p:ext uri="{BB962C8B-B14F-4D97-AF65-F5344CB8AC3E}">
        <p14:creationId xmlns:p14="http://schemas.microsoft.com/office/powerpoint/2010/main" val="1263035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066C0-B12F-0F4E-17BD-A0B7D1829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57C75D7-3BE1-086C-81F7-280B05371F83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C6BF39-36F1-1136-53C0-7C396467CDCD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73A50FB-72DB-97CC-6AA5-E4874837B062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Principes clés du Daily (3)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B18E480-1E11-EBE4-A0C0-2A64AE30CA56}"/>
              </a:ext>
            </a:extLst>
          </p:cNvPr>
          <p:cNvSpPr txBox="1"/>
          <p:nvPr/>
        </p:nvSpPr>
        <p:spPr>
          <a:xfrm>
            <a:off x="851170" y="1393436"/>
            <a:ext cx="10175132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Nous pouvons suivre ce format lors des interventions 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Hier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[Décrire les tâches accomplies hier]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Aujourd'hui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[Annoncer les tâches prévues aujourd'hui]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Blocage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[Mentionner les blocages rencontrés ou dire "Aucun blocage"]</a:t>
            </a:r>
          </a:p>
          <a:p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Exemple d’intervention complète 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Hier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, j'ai terminé l'intégration de l'API de paiement et corrigé 3 bugs sur le formulaire.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Aujourd'hui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, je vais rédiger les tests unitaires du module paiement et faire la revue de code avec </a:t>
            </a:r>
            <a:r>
              <a:rPr lang="fr-FR" sz="2600" dirty="0" err="1">
                <a:latin typeface="Poppins" panose="00000500000000000000" pitchFamily="2" charset="0"/>
                <a:cs typeface="Poppins" panose="00000500000000000000" pitchFamily="2" charset="0"/>
              </a:rPr>
              <a:t>Minah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En ce qui concerne les </a:t>
            </a: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blocages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, j'attends la validation de Igor sur les maquettes pour continuer la page profil.</a:t>
            </a:r>
          </a:p>
        </p:txBody>
      </p:sp>
    </p:spTree>
    <p:extLst>
      <p:ext uri="{BB962C8B-B14F-4D97-AF65-F5344CB8AC3E}">
        <p14:creationId xmlns:p14="http://schemas.microsoft.com/office/powerpoint/2010/main" val="1655087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67BB6-F835-80EC-87C6-81D32C0CC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2DA623-84F6-F664-AE49-5F4224803909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CA974E-0F20-C75C-044F-75925090ECB2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F26D41A-0D2D-3D47-9D83-2D949A934EAB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Principes clés du Daily (4)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2F7DC14-B165-5052-D6DB-7B71C3AC6758}"/>
              </a:ext>
            </a:extLst>
          </p:cNvPr>
          <p:cNvSpPr txBox="1"/>
          <p:nvPr/>
        </p:nvSpPr>
        <p:spPr>
          <a:xfrm>
            <a:off x="739302" y="1554420"/>
            <a:ext cx="1039886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Heure</a:t>
            </a: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 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10H00 (Fuseau horaire : GMT+1)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Temps</a:t>
            </a: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 : 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15 minutes</a:t>
            </a:r>
          </a:p>
          <a:p>
            <a:endParaRPr lang="fr-FR" sz="2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Fréquence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Une fois par jour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Participants</a:t>
            </a: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 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Toute l’équipe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Posture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Debout</a:t>
            </a:r>
          </a:p>
          <a:p>
            <a:endParaRPr lang="fr-FR" sz="2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Modalité à distance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Caméra allumée obligatoire</a:t>
            </a:r>
          </a:p>
        </p:txBody>
      </p:sp>
    </p:spTree>
    <p:extLst>
      <p:ext uri="{BB962C8B-B14F-4D97-AF65-F5344CB8AC3E}">
        <p14:creationId xmlns:p14="http://schemas.microsoft.com/office/powerpoint/2010/main" val="2960369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07D5C-A695-AD98-2CE9-96485A2A2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565FD4F-9BD9-A9EF-B48E-7E484504CF49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9A3599-80BC-C86C-F321-1A36FCF691C3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4D2A127-765C-10E9-86F7-50D850E5D852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Principes clés du Daily (5)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A0DF267-1F4E-7459-2B66-2D9B15D3373F}"/>
              </a:ext>
            </a:extLst>
          </p:cNvPr>
          <p:cNvSpPr txBox="1"/>
          <p:nvPr/>
        </p:nvSpPr>
        <p:spPr>
          <a:xfrm>
            <a:off x="739302" y="1560339"/>
            <a:ext cx="10398868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 err="1">
                <a:latin typeface="Poppins" panose="00000500000000000000" pitchFamily="2" charset="0"/>
                <a:cs typeface="Poppins" panose="00000500000000000000" pitchFamily="2" charset="0"/>
              </a:rPr>
              <a:t>Timekeeper</a:t>
            </a: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 (gardien du temps) 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Veille au respect du timing et des 15 minutes</a:t>
            </a:r>
          </a:p>
          <a:p>
            <a:endParaRPr lang="fr-FR" sz="2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Facilitateur 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Anime la réunion et établit la liste des interventions pour assurer un tour de rôle équitable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0DF267-1F4E-7459-2B66-2D9B15D3373F}"/>
              </a:ext>
            </a:extLst>
          </p:cNvPr>
          <p:cNvSpPr txBox="1"/>
          <p:nvPr/>
        </p:nvSpPr>
        <p:spPr>
          <a:xfrm>
            <a:off x="739302" y="4119422"/>
            <a:ext cx="1039886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NB : </a:t>
            </a:r>
            <a:endParaRPr lang="fr-FR" sz="26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Les rôles sont alternés chaque semaine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Les rôles de la semaine suivante sont attribués en fin de semaine précédente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Chaque membre de l’équipe connaît son rôle à l’avance</a:t>
            </a:r>
          </a:p>
        </p:txBody>
      </p:sp>
    </p:spTree>
    <p:extLst>
      <p:ext uri="{BB962C8B-B14F-4D97-AF65-F5344CB8AC3E}">
        <p14:creationId xmlns:p14="http://schemas.microsoft.com/office/powerpoint/2010/main" val="2033003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5BDFE-2352-AB5E-C8B7-E49B186F7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0C74773-A6C5-0AEF-6BD7-E243F85A26E4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FC74EC-F105-0278-B289-D9311DBC2B94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F45343C-EE2B-BF7B-E79D-B687FA8B0985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Conseils et Bonnes pratiques pour le Daily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FE1CB429-13D9-8D2C-C22E-2446FA970A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503106"/>
              </p:ext>
            </p:extLst>
          </p:nvPr>
        </p:nvGraphicFramePr>
        <p:xfrm>
          <a:off x="739303" y="1536788"/>
          <a:ext cx="10398867" cy="4231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6289">
                  <a:extLst>
                    <a:ext uri="{9D8B030D-6E8A-4147-A177-3AD203B41FA5}">
                      <a16:colId xmlns:a16="http://schemas.microsoft.com/office/drawing/2014/main" val="802845904"/>
                    </a:ext>
                  </a:extLst>
                </a:gridCol>
                <a:gridCol w="3466289">
                  <a:extLst>
                    <a:ext uri="{9D8B030D-6E8A-4147-A177-3AD203B41FA5}">
                      <a16:colId xmlns:a16="http://schemas.microsoft.com/office/drawing/2014/main" val="1038233723"/>
                    </a:ext>
                  </a:extLst>
                </a:gridCol>
                <a:gridCol w="3466289">
                  <a:extLst>
                    <a:ext uri="{9D8B030D-6E8A-4147-A177-3AD203B41FA5}">
                      <a16:colId xmlns:a16="http://schemas.microsoft.com/office/drawing/2014/main" val="2650047412"/>
                    </a:ext>
                  </a:extLst>
                </a:gridCol>
              </a:tblGrid>
              <a:tr h="428454">
                <a:tc>
                  <a:txBody>
                    <a:bodyPr/>
                    <a:lstStyle/>
                    <a:p>
                      <a:r>
                        <a:rPr lang="fr-FR" sz="18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Avant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Pendant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Après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9206"/>
                  </a:ext>
                </a:extLst>
              </a:tr>
              <a:tr h="10564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Ne prenons pas le </a:t>
                      </a:r>
                      <a:r>
                        <a:rPr lang="fr-FR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daily</a:t>
                      </a:r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pour un moment d'improvisation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Restons debout, caméra ouverte pour maintenir l'énergie et la brièveté</a:t>
                      </a:r>
                      <a:endParaRPr lang="fr-FR" sz="18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FR" sz="18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Une fois répondu aux 3 questions, le facilitateur annonce la fin du </a:t>
                      </a:r>
                      <a:r>
                        <a:rPr lang="fr-FR" sz="18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daily</a:t>
                      </a:r>
                      <a:endParaRPr lang="fr-FR" sz="18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94725"/>
                  </a:ext>
                </a:extLst>
              </a:tr>
              <a:tr h="1690338"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Préparons ce que nous allons dire pour être concis et clair </a:t>
                      </a:r>
                      <a:endParaRPr lang="fr-FR" sz="18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Respectons notre tour de parole défini par le facilitateur </a:t>
                      </a:r>
                      <a:endParaRPr lang="fr-FR" sz="18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Les discussions détaillées, déblocages et points divers se traitent APRÈS, avec uniquement les personnes concernées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810044"/>
                  </a:ext>
                </a:extLst>
              </a:tr>
              <a:tr h="1056461"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Anticipons nos blocages et ce dont nous avons besoin </a:t>
                      </a:r>
                      <a:endParaRPr lang="fr-FR" sz="18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Suivons strictement le format de réponse</a:t>
                      </a:r>
                    </a:p>
                    <a:p>
                      <a:endParaRPr lang="fr-FR" sz="18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Ceux qui n'ont pas besoin de rester peuvent quitter la réunion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050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9270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090AD-F563-79B1-290B-FCED6643A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7203023-7D9F-1455-FFEA-AFC359D0EC86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AE13B9-38ED-01A8-107F-3C0ECEC23EA1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D3A4971-6970-A39A-9CD1-10A6D84118D1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Un Daily réussi…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F86B28-6405-CA88-0C4B-CB66477EAE9A}"/>
              </a:ext>
            </a:extLst>
          </p:cNvPr>
          <p:cNvSpPr txBox="1"/>
          <p:nvPr/>
        </p:nvSpPr>
        <p:spPr>
          <a:xfrm>
            <a:off x="739302" y="1516547"/>
            <a:ext cx="1039886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Il dure moins de 15 minutes</a:t>
            </a:r>
          </a:p>
          <a:p>
            <a:pPr lvl="0"/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Tout le monde participe activement</a:t>
            </a:r>
          </a:p>
          <a:p>
            <a:pPr lvl="0"/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Les blocages sont identifiés rapidement</a:t>
            </a:r>
          </a:p>
          <a:p>
            <a:pPr lvl="0"/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L'équipe arrive à l'heure et préparée</a:t>
            </a:r>
          </a:p>
          <a:p>
            <a:pPr lvl="0"/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Les discussions hors sujet sont reportées</a:t>
            </a:r>
          </a:p>
          <a:p>
            <a:pPr lvl="0"/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L'énergie de l'équipe est positive</a:t>
            </a:r>
          </a:p>
        </p:txBody>
      </p:sp>
    </p:spTree>
    <p:extLst>
      <p:ext uri="{BB962C8B-B14F-4D97-AF65-F5344CB8AC3E}">
        <p14:creationId xmlns:p14="http://schemas.microsoft.com/office/powerpoint/2010/main" val="1791634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37D60-21DD-559F-2FEC-024C820B2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3CB45AA-A3E2-F40C-E39E-78B135544493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1F4189-F42E-47D8-7558-4CCC8EEF07BE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A2EB9D8-01DD-F66E-BA4E-A597FA2A571F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Pièges classiques et leurs solutions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12D08F-4B42-3C8A-3A67-FBC0F4555C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885181"/>
              </p:ext>
            </p:extLst>
          </p:nvPr>
        </p:nvGraphicFramePr>
        <p:xfrm>
          <a:off x="739302" y="1651390"/>
          <a:ext cx="10398868" cy="43740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63438">
                  <a:extLst>
                    <a:ext uri="{9D8B030D-6E8A-4147-A177-3AD203B41FA5}">
                      <a16:colId xmlns:a16="http://schemas.microsoft.com/office/drawing/2014/main" val="2946860784"/>
                    </a:ext>
                  </a:extLst>
                </a:gridCol>
                <a:gridCol w="6235430">
                  <a:extLst>
                    <a:ext uri="{9D8B030D-6E8A-4147-A177-3AD203B41FA5}">
                      <a16:colId xmlns:a16="http://schemas.microsoft.com/office/drawing/2014/main" val="4076056013"/>
                    </a:ext>
                  </a:extLst>
                </a:gridCol>
              </a:tblGrid>
              <a:tr h="624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Pièges</a:t>
                      </a:r>
                      <a:endParaRPr lang="fr-FR" sz="180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Solutions</a:t>
                      </a:r>
                      <a:endParaRPr lang="fr-FR" sz="180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82488773"/>
                  </a:ext>
                </a:extLst>
              </a:tr>
              <a:tr h="624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Daily trop long (&gt;15min)</a:t>
                      </a:r>
                      <a:endParaRPr lang="fr-FR" sz="180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Stopper et reporter les discussions détaillées</a:t>
                      </a:r>
                      <a:endParaRPr lang="fr-FR" sz="180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46326753"/>
                  </a:ext>
                </a:extLst>
              </a:tr>
              <a:tr h="624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Rapport au manager</a:t>
                      </a:r>
                      <a:endParaRPr lang="fr-FR" sz="180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Rappeler que c'est un moment d'équipe pour l'équipe</a:t>
                      </a:r>
                      <a:endParaRPr lang="fr-FR" sz="180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73599417"/>
                  </a:ext>
                </a:extLst>
              </a:tr>
              <a:tr h="624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Résolution de problèmes pendant</a:t>
                      </a:r>
                      <a:endParaRPr lang="fr-FR" sz="180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Noter et planifier une session dédiée après</a:t>
                      </a:r>
                      <a:endParaRPr lang="fr-FR" sz="180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42083331"/>
                  </a:ext>
                </a:extLst>
              </a:tr>
              <a:tr h="624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Personnes qui monopolisent</a:t>
                      </a:r>
                      <a:endParaRPr lang="fr-FR" sz="180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Facilitateur doit réguler le temps de parole</a:t>
                      </a:r>
                      <a:endParaRPr lang="fr-FR" sz="180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62880254"/>
                  </a:ext>
                </a:extLst>
              </a:tr>
              <a:tr h="624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Manque de préparation</a:t>
                      </a:r>
                      <a:endParaRPr lang="fr-FR" sz="180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Chacun prépare ses 3 réponses avant</a:t>
                      </a:r>
                      <a:endParaRPr lang="fr-FR" sz="180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19122882"/>
                  </a:ext>
                </a:extLst>
              </a:tr>
              <a:tr h="624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Absences récurrentes</a:t>
                      </a:r>
                      <a:endParaRPr lang="fr-FR" sz="180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Renforcer l'importance et trouver le bon horaire</a:t>
                      </a:r>
                      <a:endParaRPr lang="fr-FR" sz="180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962348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2589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76BA8-E331-1F95-3F08-8410E422A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8F899B6-1E6E-CE24-56E9-9E0A694E8701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D6F3BC-D581-717E-E502-6CEE35A36C5F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633E457-2A1E-8D01-292C-22AF3F1E2082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Notre engagement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296B80-85C3-7C2F-9F72-4894C384C735}"/>
              </a:ext>
            </a:extLst>
          </p:cNvPr>
          <p:cNvSpPr txBox="1"/>
          <p:nvPr/>
        </p:nvSpPr>
        <p:spPr>
          <a:xfrm>
            <a:off x="739302" y="1609644"/>
            <a:ext cx="103988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Testons avec bienveillance</a:t>
            </a:r>
          </a:p>
          <a:p>
            <a:pPr lvl="0"/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Soyons ponctuels (10h00 GMT+1 précises)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Respectons le format des 3 questions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Donnons des feedbacks honnêtes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Ajustons selon nos besoins</a:t>
            </a:r>
          </a:p>
        </p:txBody>
      </p:sp>
    </p:spTree>
    <p:extLst>
      <p:ext uri="{BB962C8B-B14F-4D97-AF65-F5344CB8AC3E}">
        <p14:creationId xmlns:p14="http://schemas.microsoft.com/office/powerpoint/2010/main" val="1439246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2CB09-410E-8E4D-9255-5EFB8F507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52E99A-C2A6-56E4-B60D-2531CB55FCBB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17FDB3-AA0E-4FA4-557D-A68E6BE48D59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0837624-51F8-F039-9098-1EDAFC997EBF}"/>
              </a:ext>
            </a:extLst>
          </p:cNvPr>
          <p:cNvSpPr txBox="1"/>
          <p:nvPr/>
        </p:nvSpPr>
        <p:spPr>
          <a:xfrm>
            <a:off x="896566" y="3105834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QUESTIONS ET ECHANGES</a:t>
            </a:r>
            <a:endParaRPr lang="fr-FR" sz="3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3918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13877</TotalTime>
  <Words>1034</Words>
  <Application>Microsoft Office PowerPoint</Application>
  <PresentationFormat>Grand écran</PresentationFormat>
  <Paragraphs>178</Paragraphs>
  <Slides>18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Century Gothic</vt:lpstr>
      <vt:lpstr>Poppins</vt:lpstr>
      <vt:lpstr>Thème Office</vt:lpstr>
      <vt:lpstr>Le Daily Meeting : Optimiser la collaboration d’équipe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426</cp:revision>
  <dcterms:created xsi:type="dcterms:W3CDTF">2023-01-20T11:01:55Z</dcterms:created>
  <dcterms:modified xsi:type="dcterms:W3CDTF">2025-10-29T12:38:52Z</dcterms:modified>
</cp:coreProperties>
</file>