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  <p:embeddedFont>
      <p:font typeface="Poppins Bold Italics" panose="020B0604020202020204" charset="0"/>
      <p:regular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ct@netbyus.com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hyperlink" Target="https://www.linkedin.com/company/net-by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byus.com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hyperlink" Target="https://www.facebook.com/netby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4" name="Freeform 4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sommes-nous 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2960" y="2537460"/>
            <a:ext cx="16641623" cy="7104888"/>
            <a:chOff x="0" y="0"/>
            <a:chExt cx="22188830" cy="9473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88931" cy="9473184"/>
            </a:xfrm>
            <a:custGeom>
              <a:avLst/>
              <a:gdLst/>
              <a:ahLst/>
              <a:cxnLst/>
              <a:rect l="l" t="t" r="r" b="b"/>
              <a:pathLst>
                <a:path w="22188931" h="9473184">
                  <a:moveTo>
                    <a:pt x="0" y="386822"/>
                  </a:moveTo>
                  <a:cubicBezTo>
                    <a:pt x="0" y="173090"/>
                    <a:pt x="75184" y="0"/>
                    <a:pt x="168021" y="0"/>
                  </a:cubicBezTo>
                  <a:lnTo>
                    <a:pt x="22020910" y="0"/>
                  </a:lnTo>
                  <a:cubicBezTo>
                    <a:pt x="22113621" y="0"/>
                    <a:pt x="22188931" y="173090"/>
                    <a:pt x="22188931" y="386822"/>
                  </a:cubicBezTo>
                  <a:lnTo>
                    <a:pt x="22188931" y="9086362"/>
                  </a:lnTo>
                  <a:cubicBezTo>
                    <a:pt x="22188931" y="9299801"/>
                    <a:pt x="22113748" y="9473184"/>
                    <a:pt x="22020910" y="9473184"/>
                  </a:cubicBezTo>
                  <a:lnTo>
                    <a:pt x="168021" y="9473184"/>
                  </a:lnTo>
                  <a:cubicBezTo>
                    <a:pt x="75184" y="9473184"/>
                    <a:pt x="0" y="9300094"/>
                    <a:pt x="0" y="9086362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65860" y="2806065"/>
            <a:ext cx="15586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NetByUs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 une entreprise internationale de services numériques, organisée autour de trois domaines d'expertise :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55130" y="3634740"/>
            <a:ext cx="4858207" cy="1577340"/>
            <a:chOff x="0" y="0"/>
            <a:chExt cx="7040880" cy="228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0880" cy="2286000"/>
            </a:xfrm>
            <a:custGeom>
              <a:avLst/>
              <a:gdLst/>
              <a:ahLst/>
              <a:cxnLst/>
              <a:rect l="l" t="t" r="r" b="b"/>
              <a:pathLst>
                <a:path w="7040880" h="2286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2139696"/>
                  </a:lnTo>
                  <a:cubicBezTo>
                    <a:pt x="7040880" y="2220468"/>
                    <a:pt x="6975348" y="2286000"/>
                    <a:pt x="6894576" y="2286000"/>
                  </a:cubicBezTo>
                  <a:lnTo>
                    <a:pt x="146304" y="2286000"/>
                  </a:lnTo>
                  <a:cubicBezTo>
                    <a:pt x="65532" y="2286000"/>
                    <a:pt x="0" y="2220468"/>
                    <a:pt x="0" y="2139696"/>
                  </a:cubicBezTo>
                  <a:close/>
                </a:path>
              </a:pathLst>
            </a:custGeom>
            <a:solidFill>
              <a:srgbClr val="0032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247260" y="3969136"/>
            <a:ext cx="908548" cy="908548"/>
            <a:chOff x="0" y="0"/>
            <a:chExt cx="1316736" cy="1316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6736" cy="1316736"/>
            </a:xfrm>
            <a:custGeom>
              <a:avLst/>
              <a:gdLst/>
              <a:ahLst/>
              <a:cxnLst/>
              <a:rect l="l" t="t" r="r" b="b"/>
              <a:pathLst>
                <a:path w="1316736" h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474397" y="4196273"/>
            <a:ext cx="454274" cy="454274"/>
            <a:chOff x="0" y="0"/>
            <a:chExt cx="658368" cy="658368"/>
          </a:xfrm>
        </p:grpSpPr>
        <p:sp>
          <p:nvSpPr>
            <p:cNvPr id="20" name="Freeform 20" descr="icons/handshake_white.png"/>
            <p:cNvSpPr/>
            <p:nvPr/>
          </p:nvSpPr>
          <p:spPr>
            <a:xfrm>
              <a:off x="0" y="0"/>
              <a:ext cx="658368" cy="658368"/>
            </a:xfrm>
            <a:custGeom>
              <a:avLst/>
              <a:gdLst/>
              <a:ahLst/>
              <a:cxnLst/>
              <a:rect l="l" t="t" r="r" b="b"/>
              <a:pathLst>
                <a:path w="658368" h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395564" y="3634740"/>
            <a:ext cx="2965399" cy="1577340"/>
            <a:chOff x="0" y="0"/>
            <a:chExt cx="4297680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Conseil (Consulting)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2960" y="5554980"/>
            <a:ext cx="16641623" cy="4087368"/>
            <a:chOff x="0" y="0"/>
            <a:chExt cx="22188830" cy="54498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88805" cy="5449824"/>
            </a:xfrm>
            <a:custGeom>
              <a:avLst/>
              <a:gdLst/>
              <a:ahLst/>
              <a:cxnLst/>
              <a:rect l="l" t="t" r="r" b="b"/>
              <a:pathLst>
                <a:path w="22188805" h="5449824">
                  <a:moveTo>
                    <a:pt x="0" y="198120"/>
                  </a:moveTo>
                  <a:cubicBezTo>
                    <a:pt x="0" y="88773"/>
                    <a:pt x="88773" y="0"/>
                    <a:pt x="198120" y="0"/>
                  </a:cubicBezTo>
                  <a:lnTo>
                    <a:pt x="21990686" y="0"/>
                  </a:lnTo>
                  <a:cubicBezTo>
                    <a:pt x="22100160" y="0"/>
                    <a:pt x="22188805" y="88773"/>
                    <a:pt x="22188805" y="198120"/>
                  </a:cubicBezTo>
                  <a:lnTo>
                    <a:pt x="22188805" y="5251704"/>
                  </a:lnTo>
                  <a:cubicBezTo>
                    <a:pt x="22188805" y="5361178"/>
                    <a:pt x="22100032" y="5449824"/>
                    <a:pt x="21990686" y="5449824"/>
                  </a:cubicBezTo>
                  <a:lnTo>
                    <a:pt x="198120" y="5449824"/>
                  </a:lnTo>
                  <a:cubicBezTo>
                    <a:pt x="88646" y="5449824"/>
                    <a:pt x="0" y="5361051"/>
                    <a:pt x="0" y="5251704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65860" y="5707380"/>
            <a:ext cx="15717088" cy="518160"/>
            <a:chOff x="0" y="0"/>
            <a:chExt cx="2218883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188830" cy="731520"/>
            </a:xfrm>
            <a:custGeom>
              <a:avLst/>
              <a:gdLst/>
              <a:ahLst/>
              <a:cxnLst/>
              <a:rect l="l" t="t" r="r" b="b"/>
              <a:pathLst>
                <a:path w="22188830" h="731520">
                  <a:moveTo>
                    <a:pt x="0" y="0"/>
                  </a:moveTo>
                  <a:lnTo>
                    <a:pt x="22188830" y="0"/>
                  </a:lnTo>
                  <a:lnTo>
                    <a:pt x="221888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41029" b="-5410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218883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20"/>
                </a:lnSpc>
              </a:pPr>
              <a:r>
                <a:rPr lang="en-US" sz="21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360° couvre tout le cycle de vie d’un projet informatique 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6556248"/>
            <a:ext cx="4858207" cy="2586838"/>
            <a:chOff x="0" y="0"/>
            <a:chExt cx="7040880" cy="3749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40880" cy="3749040"/>
            </a:xfrm>
            <a:custGeom>
              <a:avLst/>
              <a:gdLst/>
              <a:ahLst/>
              <a:cxnLst/>
              <a:rect l="l" t="t" r="r" b="b"/>
              <a:pathLst>
                <a:path w="7040880" h="3749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3602736"/>
                  </a:lnTo>
                  <a:cubicBezTo>
                    <a:pt x="7040880" y="3683508"/>
                    <a:pt x="6975348" y="3749040"/>
                    <a:pt x="6894576" y="3749040"/>
                  </a:cubicBezTo>
                  <a:lnTo>
                    <a:pt x="146304" y="3749040"/>
                  </a:lnTo>
                  <a:cubicBezTo>
                    <a:pt x="65532" y="3749040"/>
                    <a:pt x="0" y="3683508"/>
                    <a:pt x="0" y="3602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81328" y="6871716"/>
            <a:ext cx="757123" cy="757123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670609" y="7060997"/>
            <a:ext cx="378562" cy="378562"/>
            <a:chOff x="0" y="0"/>
            <a:chExt cx="548640" cy="548640"/>
          </a:xfrm>
        </p:grpSpPr>
        <p:sp>
          <p:nvSpPr>
            <p:cNvPr id="34" name="Freeform 34" descr="icons/compas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364638" y="6859097"/>
            <a:ext cx="3470148" cy="757123"/>
            <a:chOff x="0" y="0"/>
            <a:chExt cx="5029200" cy="10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Conception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07515" y="7707401"/>
            <a:ext cx="400953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besoins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technique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Assistance à maîtrise d’ouvrage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755130" y="6556248"/>
            <a:ext cx="4858207" cy="2261608"/>
            <a:chOff x="0" y="0"/>
            <a:chExt cx="7040880" cy="3277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040880" cy="3277693"/>
            </a:xfrm>
            <a:custGeom>
              <a:avLst/>
              <a:gdLst/>
              <a:ahLst/>
              <a:cxnLst/>
              <a:rect l="l" t="t" r="r" b="b"/>
              <a:pathLst>
                <a:path w="7040880" h="3277693">
                  <a:moveTo>
                    <a:pt x="0" y="127910"/>
                  </a:moveTo>
                  <a:cubicBezTo>
                    <a:pt x="0" y="57293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57293"/>
                    <a:pt x="7040880" y="127910"/>
                  </a:cubicBezTo>
                  <a:lnTo>
                    <a:pt x="7040880" y="3149783"/>
                  </a:lnTo>
                  <a:cubicBezTo>
                    <a:pt x="7040880" y="3220400"/>
                    <a:pt x="6975348" y="3277693"/>
                    <a:pt x="6894576" y="3277693"/>
                  </a:cubicBezTo>
                  <a:lnTo>
                    <a:pt x="146304" y="3277693"/>
                  </a:lnTo>
                  <a:cubicBezTo>
                    <a:pt x="65532" y="3277693"/>
                    <a:pt x="0" y="3220400"/>
                    <a:pt x="0" y="3149783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7070598" y="6871716"/>
            <a:ext cx="757123" cy="757123"/>
            <a:chOff x="0" y="0"/>
            <a:chExt cx="10972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7259879" y="7060997"/>
            <a:ext cx="378562" cy="378562"/>
            <a:chOff x="0" y="0"/>
            <a:chExt cx="548640" cy="548640"/>
          </a:xfrm>
        </p:grpSpPr>
        <p:sp>
          <p:nvSpPr>
            <p:cNvPr id="44" name="Freeform 44" descr="icons/setting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7953908" y="6859097"/>
            <a:ext cx="3470148" cy="757123"/>
            <a:chOff x="0" y="0"/>
            <a:chExt cx="5029200" cy="109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Réalisation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96785" y="7707401"/>
            <a:ext cx="3974897" cy="945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et validation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Déploiement</a:t>
            </a:r>
            <a:r>
              <a:rPr lang="en-US" sz="1787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supervision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344400" y="6556248"/>
            <a:ext cx="4601718" cy="2229465"/>
            <a:chOff x="0" y="0"/>
            <a:chExt cx="6135624" cy="297262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6135624" cy="2972620"/>
              <a:chOff x="0" y="0"/>
              <a:chExt cx="6826910" cy="330753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826886" cy="3307538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3307538">
                    <a:moveTo>
                      <a:pt x="0" y="129075"/>
                    </a:moveTo>
                    <a:cubicBezTo>
                      <a:pt x="0" y="57815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57815"/>
                      <a:pt x="6826886" y="129075"/>
                    </a:cubicBezTo>
                    <a:lnTo>
                      <a:pt x="6826886" y="3178464"/>
                    </a:lnTo>
                    <a:cubicBezTo>
                      <a:pt x="6826886" y="3249723"/>
                      <a:pt x="6761353" y="3307538"/>
                      <a:pt x="6680581" y="3307538"/>
                    </a:cubicBezTo>
                    <a:lnTo>
                      <a:pt x="146304" y="3307538"/>
                    </a:lnTo>
                    <a:cubicBezTo>
                      <a:pt x="65532" y="3307538"/>
                      <a:pt x="0" y="3249724"/>
                      <a:pt x="0" y="3178464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2" name="Group 52"/>
            <p:cNvGrpSpPr/>
            <p:nvPr/>
          </p:nvGrpSpPr>
          <p:grpSpPr>
            <a:xfrm>
              <a:off x="410904" y="410904"/>
              <a:ext cx="986170" cy="986170"/>
              <a:chOff x="0" y="0"/>
              <a:chExt cx="1097280" cy="109728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09728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1097280" h="1097280">
                    <a:moveTo>
                      <a:pt x="0" y="548640"/>
                    </a:moveTo>
                    <a:cubicBezTo>
                      <a:pt x="0" y="245618"/>
                      <a:pt x="245618" y="0"/>
                      <a:pt x="548640" y="0"/>
                    </a:cubicBezTo>
                    <a:cubicBezTo>
                      <a:pt x="851662" y="0"/>
                      <a:pt x="1097280" y="245618"/>
                      <a:pt x="1097280" y="548640"/>
                    </a:cubicBezTo>
                    <a:cubicBezTo>
                      <a:pt x="1097280" y="851662"/>
                      <a:pt x="851662" y="1097280"/>
                      <a:pt x="548640" y="1097280"/>
                    </a:cubicBezTo>
                    <a:cubicBezTo>
                      <a:pt x="245618" y="1097280"/>
                      <a:pt x="0" y="851662"/>
                      <a:pt x="0" y="54864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57447" y="657447"/>
              <a:ext cx="493085" cy="493085"/>
              <a:chOff x="0" y="0"/>
              <a:chExt cx="548640" cy="548640"/>
            </a:xfrm>
          </p:grpSpPr>
          <p:sp>
            <p:nvSpPr>
              <p:cNvPr id="55" name="Freeform 55" descr="icons/headset_navy.png"/>
              <p:cNvSpPr/>
              <p:nvPr/>
            </p:nvSpPr>
            <p:spPr>
              <a:xfrm>
                <a:off x="0" y="0"/>
                <a:ext cx="548640" cy="548640"/>
              </a:xfrm>
              <a:custGeom>
                <a:avLst/>
                <a:gdLst/>
                <a:ahLst/>
                <a:cxnLst/>
                <a:rect l="l" t="t" r="r" b="b"/>
                <a:pathLst>
                  <a:path w="548640" h="548640">
                    <a:moveTo>
                      <a:pt x="0" y="0"/>
                    </a:moveTo>
                    <a:lnTo>
                      <a:pt x="548640" y="0"/>
                    </a:lnTo>
                    <a:lnTo>
                      <a:pt x="548640" y="548640"/>
                    </a:lnTo>
                    <a:lnTo>
                      <a:pt x="0" y="5486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1561437" y="394468"/>
              <a:ext cx="4519948" cy="986170"/>
              <a:chOff x="0" y="0"/>
              <a:chExt cx="5029200" cy="109728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502920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5029200" h="1097280">
                    <a:moveTo>
                      <a:pt x="0" y="0"/>
                    </a:moveTo>
                    <a:lnTo>
                      <a:pt x="5029200" y="0"/>
                    </a:lnTo>
                    <a:lnTo>
                      <a:pt x="5029200" y="1097280"/>
                    </a:lnTo>
                    <a:lnTo>
                      <a:pt x="0" y="109728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39306" b="-39306"/>
                </a:stretch>
              </a:blip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19050"/>
                <a:ext cx="5029200" cy="111633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80"/>
                  </a:lnSpc>
                </a:pPr>
                <a:r>
                  <a:rPr lang="en-US" sz="240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575266" y="1513812"/>
              <a:ext cx="5177395" cy="1212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 dirty="0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Formation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 dirty="0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 dirty="0" err="1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</a:t>
              </a:r>
              <a:r>
                <a:rPr lang="en-US" sz="1789" dirty="0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 continue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44400" y="3634740"/>
            <a:ext cx="4710568" cy="1577340"/>
            <a:chOff x="0" y="0"/>
            <a:chExt cx="6280758" cy="210312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6280758" cy="2103120"/>
              <a:chOff x="0" y="0"/>
              <a:chExt cx="6826910" cy="22860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6826886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65532"/>
                      <a:pt x="6826886" y="146304"/>
                    </a:cubicBezTo>
                    <a:lnTo>
                      <a:pt x="6826886" y="2139696"/>
                    </a:lnTo>
                    <a:cubicBezTo>
                      <a:pt x="6826886" y="2220468"/>
                      <a:pt x="6761353" y="2286000"/>
                      <a:pt x="6680581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63" name="Group 6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984260" y="748711"/>
              <a:ext cx="605699" cy="605699"/>
              <a:chOff x="0" y="0"/>
              <a:chExt cx="658368" cy="658368"/>
            </a:xfrm>
          </p:grpSpPr>
          <p:sp>
            <p:nvSpPr>
              <p:cNvPr id="66" name="Freeform 66" descr="icons/clou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67" name="Group 67"/>
          <p:cNvGrpSpPr/>
          <p:nvPr/>
        </p:nvGrpSpPr>
        <p:grpSpPr>
          <a:xfrm>
            <a:off x="13984834" y="3634740"/>
            <a:ext cx="2965399" cy="1577340"/>
            <a:chOff x="0" y="0"/>
            <a:chExt cx="4297680" cy="22860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Infrastructure &amp; Cloud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165860" y="3634740"/>
            <a:ext cx="4858207" cy="1577340"/>
            <a:chOff x="0" y="0"/>
            <a:chExt cx="6477610" cy="210312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6477610" cy="2103120"/>
              <a:chOff x="0" y="0"/>
              <a:chExt cx="7040880" cy="22860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704088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7040880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894576" y="0"/>
                    </a:lnTo>
                    <a:cubicBezTo>
                      <a:pt x="6975348" y="0"/>
                      <a:pt x="7040880" y="65532"/>
                      <a:pt x="7040880" y="146304"/>
                    </a:cubicBezTo>
                    <a:lnTo>
                      <a:pt x="7040880" y="2139696"/>
                    </a:lnTo>
                    <a:cubicBezTo>
                      <a:pt x="7040880" y="2220468"/>
                      <a:pt x="6975348" y="2286000"/>
                      <a:pt x="6894576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73" name="Group 7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75" name="Group 75"/>
            <p:cNvGrpSpPr/>
            <p:nvPr/>
          </p:nvGrpSpPr>
          <p:grpSpPr>
            <a:xfrm>
              <a:off x="972214" y="748711"/>
              <a:ext cx="605699" cy="605699"/>
              <a:chOff x="0" y="0"/>
              <a:chExt cx="658368" cy="658368"/>
            </a:xfrm>
          </p:grpSpPr>
          <p:sp>
            <p:nvSpPr>
              <p:cNvPr id="76" name="Freeform 76" descr="icons/shiel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2806294" y="3634740"/>
            <a:ext cx="2965399" cy="1577340"/>
            <a:chOff x="0" y="0"/>
            <a:chExt cx="4297680" cy="22860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Édition de solutions SaaS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2960" y="850392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méthodologique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52600"/>
            <a:ext cx="16413480" cy="161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 i="1" dirty="0" err="1">
                <a:solidFill>
                  <a:srgbClr val="0072C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NetByUs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s’appuie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méthodologie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d’intervention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structurée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inspirée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meilleures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pratiques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internationales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gestion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gouvernance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systèmes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d’information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(PRINCE2, ITIL, etc.). Cette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approche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parfaite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adéquation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entre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besoins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métiers, les solutions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déployées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objectifs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stratégiques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du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  <a:p>
            <a:pPr algn="l">
              <a:lnSpc>
                <a:spcPts val="3150"/>
              </a:lnSpc>
            </a:pPr>
            <a:endParaRPr lang="en-US" sz="2100" i="1" dirty="0">
              <a:solidFill>
                <a:srgbClr val="0B2E4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2960" y="3223260"/>
            <a:ext cx="16596360" cy="6377940"/>
            <a:chOff x="0" y="0"/>
            <a:chExt cx="22128480" cy="850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28480" cy="8503920"/>
            </a:xfrm>
            <a:custGeom>
              <a:avLst/>
              <a:gdLst/>
              <a:ahLst/>
              <a:cxnLst/>
              <a:rect l="l" t="t" r="r" b="b"/>
              <a:pathLst>
                <a:path w="22128480" h="85039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945600" y="0"/>
                  </a:lnTo>
                  <a:cubicBezTo>
                    <a:pt x="22046564" y="0"/>
                    <a:pt x="22128480" y="81915"/>
                    <a:pt x="22128480" y="182880"/>
                  </a:cubicBezTo>
                  <a:lnTo>
                    <a:pt x="22128480" y="8321040"/>
                  </a:lnTo>
                  <a:cubicBezTo>
                    <a:pt x="22128480" y="8422005"/>
                    <a:pt x="22046564" y="8503920"/>
                    <a:pt x="21945600" y="8503920"/>
                  </a:cubicBezTo>
                  <a:lnTo>
                    <a:pt x="182880" y="8503920"/>
                  </a:lnTo>
                  <a:cubicBezTo>
                    <a:pt x="81915" y="8503920"/>
                    <a:pt x="0" y="8422005"/>
                    <a:pt x="0" y="83210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74363" y="5327809"/>
            <a:ext cx="3334703" cy="3334703"/>
            <a:chOff x="0" y="0"/>
            <a:chExt cx="4446270" cy="4446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6270" cy="4446270"/>
            </a:xfrm>
            <a:custGeom>
              <a:avLst/>
              <a:gdLst/>
              <a:ahLst/>
              <a:cxnLst/>
              <a:rect l="l" t="t" r="r" b="b"/>
              <a:pathLst>
                <a:path w="4446270" h="4446270">
                  <a:moveTo>
                    <a:pt x="0" y="2223135"/>
                  </a:moveTo>
                  <a:cubicBezTo>
                    <a:pt x="0" y="995299"/>
                    <a:pt x="995299" y="0"/>
                    <a:pt x="2223135" y="0"/>
                  </a:cubicBezTo>
                  <a:cubicBezTo>
                    <a:pt x="3450971" y="0"/>
                    <a:pt x="4446270" y="995299"/>
                    <a:pt x="4446270" y="2223135"/>
                  </a:cubicBezTo>
                  <a:cubicBezTo>
                    <a:pt x="4446270" y="3450971"/>
                    <a:pt x="3450971" y="4446270"/>
                    <a:pt x="2223135" y="4446270"/>
                  </a:cubicBezTo>
                  <a:cubicBezTo>
                    <a:pt x="995299" y="4446270"/>
                    <a:pt x="0" y="3450971"/>
                    <a:pt x="0" y="2223135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  <a:ln w="42862" cap="sq">
              <a:solidFill>
                <a:srgbClr val="0072C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7560000">
            <a:off x="993085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4" name="Group 14"/>
          <p:cNvGrpSpPr/>
          <p:nvPr/>
        </p:nvGrpSpPr>
        <p:grpSpPr>
          <a:xfrm rot="-9720000">
            <a:off x="10528773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8963406" y="8462772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8" name="Group 18"/>
          <p:cNvGrpSpPr/>
          <p:nvPr/>
        </p:nvGrpSpPr>
        <p:grpSpPr>
          <a:xfrm rot="-1080000">
            <a:off x="7398039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0" name="Group 20"/>
          <p:cNvGrpSpPr/>
          <p:nvPr/>
        </p:nvGrpSpPr>
        <p:grpSpPr>
          <a:xfrm rot="3240000">
            <a:off x="799596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2" name="Group 22"/>
          <p:cNvGrpSpPr/>
          <p:nvPr/>
        </p:nvGrpSpPr>
        <p:grpSpPr>
          <a:xfrm>
            <a:off x="8387334" y="6240780"/>
            <a:ext cx="1508760" cy="1508760"/>
            <a:chOff x="0" y="0"/>
            <a:chExt cx="2011680" cy="2011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83473" y="6436919"/>
            <a:ext cx="1116482" cy="1116482"/>
            <a:chOff x="0" y="0"/>
            <a:chExt cx="1488643" cy="1488643"/>
          </a:xfrm>
        </p:grpSpPr>
        <p:sp>
          <p:nvSpPr>
            <p:cNvPr id="25" name="Freeform 25" descr="icons/users.png"/>
            <p:cNvSpPr/>
            <p:nvPr/>
          </p:nvSpPr>
          <p:spPr>
            <a:xfrm>
              <a:off x="0" y="0"/>
              <a:ext cx="1488694" cy="1488694"/>
            </a:xfrm>
            <a:custGeom>
              <a:avLst/>
              <a:gdLst/>
              <a:ahLst/>
              <a:cxnLst/>
              <a:rect l="l" t="t" r="r" b="b"/>
              <a:pathLst>
                <a:path w="1488694" h="1488694">
                  <a:moveTo>
                    <a:pt x="0" y="0"/>
                  </a:moveTo>
                  <a:lnTo>
                    <a:pt x="1488694" y="0"/>
                  </a:lnTo>
                  <a:lnTo>
                    <a:pt x="1488694" y="1488694"/>
                  </a:lnTo>
                  <a:lnTo>
                    <a:pt x="0" y="1488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542115" y="4749641"/>
            <a:ext cx="1199198" cy="1199198"/>
            <a:chOff x="0" y="0"/>
            <a:chExt cx="1598930" cy="15989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722004" y="4929530"/>
            <a:ext cx="839419" cy="839419"/>
            <a:chOff x="0" y="0"/>
            <a:chExt cx="1119226" cy="1119226"/>
          </a:xfrm>
        </p:grpSpPr>
        <p:sp>
          <p:nvSpPr>
            <p:cNvPr id="29" name="Freeform 29" descr="icons_dark/target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327680" y="5535206"/>
            <a:ext cx="467487" cy="467487"/>
            <a:chOff x="0" y="0"/>
            <a:chExt cx="623316" cy="62331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9341968" y="5549494"/>
            <a:ext cx="438912" cy="438912"/>
            <a:chOff x="0" y="0"/>
            <a:chExt cx="585216" cy="58521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39352" y="3649694"/>
            <a:ext cx="3223260" cy="576072"/>
            <a:chOff x="0" y="0"/>
            <a:chExt cx="4297680" cy="7680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Cadrage de la mission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0084" y="4135374"/>
            <a:ext cx="3223260" cy="695306"/>
            <a:chOff x="0" y="0"/>
            <a:chExt cx="4297680" cy="9270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11"/>
                </a:lnSpc>
              </a:pP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Définir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les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objectifs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et la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portée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du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projet</a:t>
              </a:r>
              <a:endParaRPr lang="en-US" sz="1674" dirty="0">
                <a:solidFill>
                  <a:srgbClr val="5E7A9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107482" y="5886945"/>
            <a:ext cx="1199198" cy="1199198"/>
            <a:chOff x="0" y="0"/>
            <a:chExt cx="1598930" cy="15989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0287371" y="6066834"/>
            <a:ext cx="839419" cy="839419"/>
            <a:chOff x="0" y="0"/>
            <a:chExt cx="1119226" cy="1119226"/>
          </a:xfrm>
        </p:grpSpPr>
        <p:sp>
          <p:nvSpPr>
            <p:cNvPr id="44" name="Freeform 44" descr="icons_dark/trending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893047" y="6672510"/>
            <a:ext cx="467487" cy="467487"/>
            <a:chOff x="0" y="0"/>
            <a:chExt cx="623316" cy="6233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0907335" y="6686798"/>
            <a:ext cx="438912" cy="438912"/>
            <a:chOff x="0" y="0"/>
            <a:chExt cx="585216" cy="58521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64331" y="6047632"/>
            <a:ext cx="3223260" cy="576072"/>
            <a:chOff x="0" y="0"/>
            <a:chExt cx="429768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Suivi et pilotage du développement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564331" y="6651136"/>
            <a:ext cx="3223260" cy="695306"/>
            <a:chOff x="0" y="0"/>
            <a:chExt cx="4297680" cy="92707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Surveiller les progrès et ajuster si nécessaire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509560" y="7727137"/>
            <a:ext cx="1199198" cy="1199198"/>
            <a:chOff x="0" y="0"/>
            <a:chExt cx="1598930" cy="159893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689449" y="7907026"/>
            <a:ext cx="839419" cy="839419"/>
            <a:chOff x="0" y="0"/>
            <a:chExt cx="1119226" cy="1119226"/>
          </a:xfrm>
        </p:grpSpPr>
        <p:sp>
          <p:nvSpPr>
            <p:cNvPr id="59" name="Freeform 59" descr="icons_dark/fileCheck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0295125" y="8512702"/>
            <a:ext cx="467487" cy="467487"/>
            <a:chOff x="0" y="0"/>
            <a:chExt cx="623316" cy="62331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0309412" y="8526990"/>
            <a:ext cx="438912" cy="438912"/>
            <a:chOff x="0" y="0"/>
            <a:chExt cx="585216" cy="58521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966409" y="7887824"/>
            <a:ext cx="3223260" cy="576072"/>
            <a:chOff x="0" y="0"/>
            <a:chExt cx="4297680" cy="76809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Contrôle qualité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66409" y="8398793"/>
            <a:ext cx="3223260" cy="695306"/>
            <a:chOff x="0" y="0"/>
            <a:chExt cx="4297680" cy="92707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que les livrables répondent aux normes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574671" y="7727137"/>
            <a:ext cx="1199198" cy="1199198"/>
            <a:chOff x="0" y="0"/>
            <a:chExt cx="1598930" cy="159893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754560" y="7907026"/>
            <a:ext cx="839419" cy="839419"/>
            <a:chOff x="0" y="0"/>
            <a:chExt cx="1119226" cy="1119226"/>
          </a:xfrm>
        </p:grpSpPr>
        <p:sp>
          <p:nvSpPr>
            <p:cNvPr id="74" name="Freeform 74" descr="icons_dark/clipboard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360235" y="8512702"/>
            <a:ext cx="467487" cy="467487"/>
            <a:chOff x="0" y="0"/>
            <a:chExt cx="623316" cy="62331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8374523" y="8526990"/>
            <a:ext cx="438912" cy="438912"/>
            <a:chOff x="0" y="0"/>
            <a:chExt cx="585216" cy="58521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093759" y="7887824"/>
            <a:ext cx="3223260" cy="576072"/>
            <a:chOff x="0" y="0"/>
            <a:chExt cx="4297680" cy="76809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aux recettes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93759" y="8398793"/>
            <a:ext cx="3223260" cy="695306"/>
            <a:chOff x="0" y="0"/>
            <a:chExt cx="4297680" cy="92707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Soutenir les tests et l’acceptation du projet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76748" y="5886945"/>
            <a:ext cx="1199198" cy="1199198"/>
            <a:chOff x="0" y="0"/>
            <a:chExt cx="1598930" cy="15989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7156637" y="6066834"/>
            <a:ext cx="839419" cy="839419"/>
            <a:chOff x="0" y="0"/>
            <a:chExt cx="1119226" cy="1119226"/>
          </a:xfrm>
        </p:grpSpPr>
        <p:sp>
          <p:nvSpPr>
            <p:cNvPr id="89" name="Freeform 89" descr="icons_dark/settings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7762313" y="6672510"/>
            <a:ext cx="467487" cy="467487"/>
            <a:chOff x="0" y="0"/>
            <a:chExt cx="623316" cy="62331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7776601" y="6686798"/>
            <a:ext cx="438912" cy="438912"/>
            <a:chOff x="0" y="0"/>
            <a:chExt cx="585216" cy="58521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3495837" y="6026201"/>
            <a:ext cx="3223260" cy="597503"/>
            <a:chOff x="0" y="-28575"/>
            <a:chExt cx="4297680" cy="796671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 dirty="0" err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Accompagnement</a:t>
              </a:r>
              <a:r>
                <a:rPr lang="en-US" sz="2025" b="1" dirty="0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 bout </a:t>
              </a:r>
              <a:r>
                <a:rPr lang="en-US" sz="2025" b="1" dirty="0" err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</a:t>
              </a:r>
              <a:r>
                <a:rPr lang="en-US" sz="2025" b="1" dirty="0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bout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95837" y="6651136"/>
            <a:ext cx="3223260" cy="695306"/>
            <a:chOff x="0" y="0"/>
            <a:chExt cx="4297680" cy="92707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un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suivi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production et post production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102" name="Freeform 102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7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28116" y="1303020"/>
            <a:ext cx="15104411" cy="96119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à Maîtrise d’Ouvrage (AMOA)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116" y="2202865"/>
            <a:ext cx="16431768" cy="60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02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Nous </a:t>
            </a:r>
            <a:r>
              <a:rPr lang="en-US" sz="2102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pouvons</a:t>
            </a:r>
            <a:r>
              <a:rPr lang="en-US" sz="2102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2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accompagner</a:t>
            </a:r>
            <a:r>
              <a:rPr lang="en-US" sz="2102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2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l’UGP</a:t>
            </a:r>
            <a:r>
              <a:rPr lang="en-US" sz="2102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à 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8116" y="2824481"/>
            <a:ext cx="16081196" cy="6931625"/>
            <a:chOff x="0" y="0"/>
            <a:chExt cx="21441595" cy="92421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103610" cy="4404137"/>
              <a:chOff x="0" y="0"/>
              <a:chExt cx="10306687" cy="449265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306687" cy="4492658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537830" y="394409"/>
              <a:ext cx="9412024" cy="806745"/>
              <a:chOff x="0" y="0"/>
              <a:chExt cx="9601200" cy="82296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Cadrage et pilotage fonctionnel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57348" y="1613005"/>
              <a:ext cx="9172988" cy="1888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Recueillir et formaliser les besoins métiers 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le projet et gérer les demandes d'évolution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Assurer l'interface entre les métiers et les équipes de développement 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337986" y="0"/>
              <a:ext cx="10103609" cy="4404137"/>
              <a:chOff x="0" y="0"/>
              <a:chExt cx="10698480" cy="466344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856120" y="379965"/>
              <a:ext cx="9067341" cy="777201"/>
              <a:chOff x="0" y="0"/>
              <a:chExt cx="9601200" cy="8229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Qualité, recette et tests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1971259" y="1620695"/>
              <a:ext cx="8837060" cy="1888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Superviser les tests d'intégration et de sécurité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Garantir la qualité et la conformité des livrables 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la recette fonctionnelle et le traitement des anomalies 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4815987"/>
              <a:ext cx="10103610" cy="4426179"/>
              <a:chOff x="0" y="0"/>
              <a:chExt cx="10645205" cy="46634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645205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1049866" h="4663440">
                    <a:moveTo>
                      <a:pt x="0" y="182880"/>
                    </a:moveTo>
                    <a:cubicBezTo>
                      <a:pt x="0" y="81915"/>
                      <a:pt x="84605" y="0"/>
                      <a:pt x="188887" y="0"/>
                    </a:cubicBezTo>
                    <a:lnTo>
                      <a:pt x="10860979" y="0"/>
                    </a:lnTo>
                    <a:cubicBezTo>
                      <a:pt x="10965260" y="0"/>
                      <a:pt x="11049866" y="81915"/>
                      <a:pt x="11049866" y="182880"/>
                    </a:cubicBezTo>
                    <a:lnTo>
                      <a:pt x="11049866" y="4480560"/>
                    </a:lnTo>
                    <a:cubicBezTo>
                      <a:pt x="11049866" y="4581525"/>
                      <a:pt x="10965260" y="4663440"/>
                      <a:pt x="10860979" y="4663440"/>
                    </a:cubicBezTo>
                    <a:lnTo>
                      <a:pt x="188887" y="4663440"/>
                    </a:lnTo>
                    <a:cubicBezTo>
                      <a:pt x="8460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537830" y="5197854"/>
              <a:ext cx="9412024" cy="781090"/>
              <a:chOff x="0" y="0"/>
              <a:chExt cx="9916546" cy="8229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916546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916546" h="822960">
                    <a:moveTo>
                      <a:pt x="0" y="0"/>
                    </a:moveTo>
                    <a:lnTo>
                      <a:pt x="9916546" y="0"/>
                    </a:lnTo>
                    <a:lnTo>
                      <a:pt x="9916546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r="3179" b="-177325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9916546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Automatisation des processus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57348" y="6390796"/>
              <a:ext cx="9172988" cy="1888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Vérifier la cohérence des règles de gestion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Valider les workflows et circuits de validation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Identifier les processus à automatiser pour optimiser les opérations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1309458" y="4835916"/>
              <a:ext cx="10103610" cy="4391703"/>
              <a:chOff x="-30293" y="1"/>
              <a:chExt cx="10728773" cy="46634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-30293" y="1"/>
                <a:ext cx="10728773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1854657" y="5214807"/>
              <a:ext cx="9041740" cy="775006"/>
              <a:chOff x="0" y="0"/>
              <a:chExt cx="9601200" cy="8229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 dirty="0" err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  <a:r>
                  <a:rPr lang="en-US" sz="2350" b="1" dirty="0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et </a:t>
                </a:r>
                <a:r>
                  <a:rPr lang="en-US" sz="2350" b="1" dirty="0" err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déploiement</a:t>
                </a:r>
                <a:endParaRPr lang="en-US" sz="2350" b="1" dirty="0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969472" y="6390796"/>
              <a:ext cx="8812109" cy="1888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Accompagner la prise en main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Accompagner la conduite du changement 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la mise en production et le suivi post-déploiement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4" name="Freeform 34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742555"/>
            <a:ext cx="50063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 dirty="0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Doehler Afrique de </a:t>
            </a:r>
            <a:r>
              <a:rPr lang="en-US" sz="2499" b="1" dirty="0" err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l’Ouest</a:t>
            </a:r>
            <a:r>
              <a:rPr lang="en-US" sz="2499" b="1" dirty="0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 &amp; Afrique Centrale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99032" y="5616054"/>
            <a:ext cx="5006340" cy="206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 dirty="0">
                <a:solidFill>
                  <a:srgbClr val="0B2E4A"/>
                </a:solidFill>
                <a:latin typeface="Poppins"/>
                <a:cs typeface="Poppins"/>
                <a:sym typeface="Poppins Bold"/>
              </a:rPr>
              <a:t>Doehler</a:t>
            </a:r>
            <a:r>
              <a:rPr lang="en-US" sz="1899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 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est un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producteur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distributeur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fournisseur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mondial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d’ingrédients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naturels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de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systèmes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d’ingrédients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à base de technologies,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notamment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additifs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alimentaires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destinés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aux industries </a:t>
            </a:r>
            <a:r>
              <a:rPr lang="en-US" sz="1899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agroalimentaires</a:t>
            </a:r>
            <a:r>
              <a:rPr lang="en-US" sz="1899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3020" y="7680960"/>
            <a:ext cx="2503170" cy="1140485"/>
            <a:chOff x="0" y="0"/>
            <a:chExt cx="3337560" cy="1520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3020" y="8435340"/>
            <a:ext cx="2503170" cy="480060"/>
            <a:chOff x="0" y="0"/>
            <a:chExt cx="333756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pays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6190" y="7680960"/>
            <a:ext cx="2503170" cy="1140485"/>
            <a:chOff x="0" y="0"/>
            <a:chExt cx="3337560" cy="1520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806190" y="8435340"/>
            <a:ext cx="2503170" cy="480060"/>
            <a:chOff x="0" y="0"/>
            <a:chExt cx="333756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bureaux</a:t>
              </a:r>
              <a:endParaRPr lang="en-US" sz="1749" dirty="0">
                <a:solidFill>
                  <a:srgbClr val="5E7A9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 rot="5381940">
            <a:off x="5557098" y="6698924"/>
            <a:ext cx="4991193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848600" y="4036118"/>
            <a:ext cx="408189" cy="378131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391911" y="3848100"/>
            <a:ext cx="9067909" cy="502778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 dirty="0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</a:t>
              </a:r>
              <a:r>
                <a:rPr lang="en-US" sz="2124" b="1" dirty="0" err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projet</a:t>
              </a:r>
              <a:endParaRPr lang="en-US" sz="2124" b="1" dirty="0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391911" y="4323645"/>
            <a:ext cx="9205717" cy="1059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processus métiers propres à chaque bureau</a:t>
            </a:r>
          </a:p>
          <a:p>
            <a:pPr marL="361950" lvl="1" indent="-180975">
              <a:lnSpc>
                <a:spcPts val="2760"/>
              </a:lnSpc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Harmonisation des besoins entre les différents pays et bureaux</a:t>
            </a:r>
          </a:p>
          <a:p>
            <a:pPr marL="361950" lvl="1" indent="-180975">
              <a:lnSpc>
                <a:spcPts val="2760"/>
              </a:lnSpc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Définition de l'architecture de l’ERP et du système de contrôle d'accès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7848600" y="5942486"/>
            <a:ext cx="408189" cy="378131"/>
            <a:chOff x="0" y="0"/>
            <a:chExt cx="550164" cy="5501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8391911" y="5754468"/>
            <a:ext cx="9067909" cy="502778"/>
            <a:chOff x="0" y="0"/>
            <a:chExt cx="1222187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391911" y="6230013"/>
            <a:ext cx="9067909" cy="105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Conception et développement de la solution</a:t>
            </a: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Mise en place du contrôle d'accès sécurisé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Tests unitaires, tests d'intégration et tests de performance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7848600" y="7848855"/>
            <a:ext cx="408189" cy="378131"/>
            <a:chOff x="0" y="0"/>
            <a:chExt cx="550164" cy="55016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391911" y="7660837"/>
            <a:ext cx="9067909" cy="502778"/>
            <a:chOff x="0" y="0"/>
            <a:chExt cx="1222187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8391911" y="8136381"/>
            <a:ext cx="9067909" cy="105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Formation des équipes de chaque filiale à la solution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Déploiement progressif dans l'ensemble des pays couverts</a:t>
            </a: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Suivi post-déploiement et amélioration continue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grpSp>
        <p:nvGrpSpPr>
          <p:cNvPr id="48" name="Group 4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5</a:t>
              </a:r>
            </a:p>
          </p:txBody>
        </p:sp>
      </p:grpSp>
      <p:sp>
        <p:nvSpPr>
          <p:cNvPr id="53" name="TextBox 7">
            <a:extLst>
              <a:ext uri="{FF2B5EF4-FFF2-40B4-BE49-F238E27FC236}">
                <a16:creationId xmlns:a16="http://schemas.microsoft.com/office/drawing/2014/main" id="{CEB7CC71-6D3C-D7E6-CB06-EE7136C46EF0}"/>
              </a:ext>
            </a:extLst>
          </p:cNvPr>
          <p:cNvSpPr txBox="1"/>
          <p:nvPr/>
        </p:nvSpPr>
        <p:spPr>
          <a:xfrm>
            <a:off x="7848600" y="2730467"/>
            <a:ext cx="9511284" cy="804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3"/>
              </a:lnSpc>
            </a:pPr>
            <a:r>
              <a:rPr lang="fr-FR" sz="2124" b="1" dirty="0">
                <a:solidFill>
                  <a:srgbClr val="0072CE"/>
                </a:solidFill>
                <a:latin typeface="Poppins Bold"/>
                <a:cs typeface="Poppins Bold"/>
                <a:sym typeface="Poppins"/>
              </a:rPr>
              <a:t>Mission</a:t>
            </a:r>
            <a:r>
              <a:rPr lang="fr-FR" sz="2400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: Digitalisation des processus métiers et sécurisation des accès via un outil de gestion centralisé : </a:t>
            </a:r>
            <a:r>
              <a:rPr lang="en-US" sz="2000" dirty="0">
                <a:solidFill>
                  <a:srgbClr val="0B2E4A"/>
                </a:solidFill>
                <a:latin typeface="Poppins"/>
                <a:cs typeface="Poppins"/>
                <a:sym typeface="Poppins Bold"/>
              </a:rPr>
              <a:t>Doehler</a:t>
            </a: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 Afrique</a:t>
            </a:r>
            <a:endParaRPr lang="en-US" sz="2000" dirty="0">
              <a:solidFill>
                <a:srgbClr val="0B2E4A"/>
              </a:solidFill>
              <a:latin typeface="Poppins"/>
              <a:cs typeface="Poppins"/>
              <a:sym typeface="Poppins Itali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SDP Groupe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723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 groupe qui met au service des maîtres d’ouvrage publics et privés une expertise internationale sur des projets d’infrastructures de transport, d’ouvrages d’art et immobiliers.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</p:txBody>
        </p:sp>
      </p:grpSp>
      <p:sp>
        <p:nvSpPr>
          <p:cNvPr id="42" name="AutoShape 29">
            <a:extLst>
              <a:ext uri="{FF2B5EF4-FFF2-40B4-BE49-F238E27FC236}">
                <a16:creationId xmlns:a16="http://schemas.microsoft.com/office/drawing/2014/main" id="{82EA374E-AC22-4F04-121B-D878D17942B0}"/>
              </a:ext>
            </a:extLst>
          </p:cNvPr>
          <p:cNvSpPr/>
          <p:nvPr/>
        </p:nvSpPr>
        <p:spPr>
          <a:xfrm rot="5381940">
            <a:off x="5557098" y="6698924"/>
            <a:ext cx="4991193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3" name="Group 30">
            <a:extLst>
              <a:ext uri="{FF2B5EF4-FFF2-40B4-BE49-F238E27FC236}">
                <a16:creationId xmlns:a16="http://schemas.microsoft.com/office/drawing/2014/main" id="{9FCF13B9-E7B0-6AE0-1239-98511A7D7A7E}"/>
              </a:ext>
            </a:extLst>
          </p:cNvPr>
          <p:cNvGrpSpPr/>
          <p:nvPr/>
        </p:nvGrpSpPr>
        <p:grpSpPr>
          <a:xfrm>
            <a:off x="7848600" y="4036118"/>
            <a:ext cx="408189" cy="378131"/>
            <a:chOff x="0" y="0"/>
            <a:chExt cx="550164" cy="550164"/>
          </a:xfrm>
        </p:grpSpPr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6F277234-0998-DE8C-B40B-4DF4D12EB49F}"/>
                </a:ext>
              </a:extLst>
            </p:cNvPr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5" name="Group 32">
            <a:extLst>
              <a:ext uri="{FF2B5EF4-FFF2-40B4-BE49-F238E27FC236}">
                <a16:creationId xmlns:a16="http://schemas.microsoft.com/office/drawing/2014/main" id="{F8528A71-FADA-688C-C807-F4A1A6D8077F}"/>
              </a:ext>
            </a:extLst>
          </p:cNvPr>
          <p:cNvGrpSpPr/>
          <p:nvPr/>
        </p:nvGrpSpPr>
        <p:grpSpPr>
          <a:xfrm>
            <a:off x="8391911" y="3848100"/>
            <a:ext cx="9067909" cy="502778"/>
            <a:chOff x="0" y="0"/>
            <a:chExt cx="12221870" cy="731520"/>
          </a:xfrm>
        </p:grpSpPr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436DFB69-453F-F8A7-662D-7F33298B8F6A}"/>
                </a:ext>
              </a:extLst>
            </p:cNvPr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7" name="TextBox 34">
              <a:extLst>
                <a:ext uri="{FF2B5EF4-FFF2-40B4-BE49-F238E27FC236}">
                  <a16:creationId xmlns:a16="http://schemas.microsoft.com/office/drawing/2014/main" id="{56C8BC86-656F-7AC2-AA59-91691467F7B3}"/>
                </a:ext>
              </a:extLst>
            </p:cNvPr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 dirty="0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</a:t>
              </a:r>
              <a:r>
                <a:rPr lang="en-US" sz="2124" b="1" dirty="0" err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projet</a:t>
              </a:r>
              <a:endParaRPr lang="en-US" sz="2124" b="1" dirty="0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48" name="TextBox 35">
            <a:extLst>
              <a:ext uri="{FF2B5EF4-FFF2-40B4-BE49-F238E27FC236}">
                <a16:creationId xmlns:a16="http://schemas.microsoft.com/office/drawing/2014/main" id="{C6F422C5-C64B-8849-F315-83E4DDE225AA}"/>
              </a:ext>
            </a:extLst>
          </p:cNvPr>
          <p:cNvSpPr txBox="1"/>
          <p:nvPr/>
        </p:nvSpPr>
        <p:spPr>
          <a:xfrm>
            <a:off x="8391911" y="4323645"/>
            <a:ext cx="9067909" cy="105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Recueil des documents SMI-QSE existants et analyse des besoins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Élaboration du cahier des charges pour la digitalisation de chaque processus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grpSp>
        <p:nvGrpSpPr>
          <p:cNvPr id="49" name="Group 36">
            <a:extLst>
              <a:ext uri="{FF2B5EF4-FFF2-40B4-BE49-F238E27FC236}">
                <a16:creationId xmlns:a16="http://schemas.microsoft.com/office/drawing/2014/main" id="{BFC03AE3-EC34-EBA0-1DF0-8CFD1D0AF504}"/>
              </a:ext>
            </a:extLst>
          </p:cNvPr>
          <p:cNvGrpSpPr/>
          <p:nvPr/>
        </p:nvGrpSpPr>
        <p:grpSpPr>
          <a:xfrm>
            <a:off x="7848600" y="5942486"/>
            <a:ext cx="408189" cy="378131"/>
            <a:chOff x="0" y="0"/>
            <a:chExt cx="550164" cy="550164"/>
          </a:xfrm>
        </p:grpSpPr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858FD2AF-783C-CDF2-A69A-326F198286DD}"/>
                </a:ext>
              </a:extLst>
            </p:cNvPr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51" name="Group 38">
            <a:extLst>
              <a:ext uri="{FF2B5EF4-FFF2-40B4-BE49-F238E27FC236}">
                <a16:creationId xmlns:a16="http://schemas.microsoft.com/office/drawing/2014/main" id="{0E613AF1-F83B-076A-1841-71942869472E}"/>
              </a:ext>
            </a:extLst>
          </p:cNvPr>
          <p:cNvGrpSpPr/>
          <p:nvPr/>
        </p:nvGrpSpPr>
        <p:grpSpPr>
          <a:xfrm>
            <a:off x="8391911" y="5754468"/>
            <a:ext cx="9067909" cy="502778"/>
            <a:chOff x="0" y="0"/>
            <a:chExt cx="12221870" cy="731520"/>
          </a:xfrm>
        </p:grpSpPr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id="{7C3FA752-852E-14AF-D9CA-D355005C1ACC}"/>
                </a:ext>
              </a:extLst>
            </p:cNvPr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53" name="TextBox 40">
              <a:extLst>
                <a:ext uri="{FF2B5EF4-FFF2-40B4-BE49-F238E27FC236}">
                  <a16:creationId xmlns:a16="http://schemas.microsoft.com/office/drawing/2014/main" id="{61ABFE82-47A0-2C38-CB9F-CCD58DEB9D3F}"/>
                </a:ext>
              </a:extLst>
            </p:cNvPr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54" name="TextBox 41">
            <a:extLst>
              <a:ext uri="{FF2B5EF4-FFF2-40B4-BE49-F238E27FC236}">
                <a16:creationId xmlns:a16="http://schemas.microsoft.com/office/drawing/2014/main" id="{49FE114B-B733-1C7B-6E42-4A403A20DE57}"/>
              </a:ext>
            </a:extLst>
          </p:cNvPr>
          <p:cNvSpPr txBox="1"/>
          <p:nvPr/>
        </p:nvSpPr>
        <p:spPr>
          <a:xfrm>
            <a:off x="8391911" y="6230013"/>
            <a:ext cx="9067909" cy="105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Conception d'une solution basée sur la suite BY+, adaptée aux besoins de SDP Groupe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Tests unitaires et tests d'intégration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grpSp>
        <p:nvGrpSpPr>
          <p:cNvPr id="55" name="Group 42">
            <a:extLst>
              <a:ext uri="{FF2B5EF4-FFF2-40B4-BE49-F238E27FC236}">
                <a16:creationId xmlns:a16="http://schemas.microsoft.com/office/drawing/2014/main" id="{2B0481ED-2617-25B2-AF15-11AE1DED8294}"/>
              </a:ext>
            </a:extLst>
          </p:cNvPr>
          <p:cNvGrpSpPr/>
          <p:nvPr/>
        </p:nvGrpSpPr>
        <p:grpSpPr>
          <a:xfrm>
            <a:off x="7848600" y="7848855"/>
            <a:ext cx="408189" cy="378131"/>
            <a:chOff x="0" y="0"/>
            <a:chExt cx="550164" cy="550164"/>
          </a:xfrm>
        </p:grpSpPr>
        <p:sp>
          <p:nvSpPr>
            <p:cNvPr id="56" name="Freeform 43">
              <a:extLst>
                <a:ext uri="{FF2B5EF4-FFF2-40B4-BE49-F238E27FC236}">
                  <a16:creationId xmlns:a16="http://schemas.microsoft.com/office/drawing/2014/main" id="{F4A4FA33-6898-E45B-5C2C-DF0E11AE5151}"/>
                </a:ext>
              </a:extLst>
            </p:cNvPr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57" name="Group 44">
            <a:extLst>
              <a:ext uri="{FF2B5EF4-FFF2-40B4-BE49-F238E27FC236}">
                <a16:creationId xmlns:a16="http://schemas.microsoft.com/office/drawing/2014/main" id="{6F5E16A1-0F21-8653-0FD4-75E2D6344A3E}"/>
              </a:ext>
            </a:extLst>
          </p:cNvPr>
          <p:cNvGrpSpPr/>
          <p:nvPr/>
        </p:nvGrpSpPr>
        <p:grpSpPr>
          <a:xfrm>
            <a:off x="8391911" y="7660837"/>
            <a:ext cx="9067909" cy="502778"/>
            <a:chOff x="0" y="0"/>
            <a:chExt cx="12221870" cy="731520"/>
          </a:xfrm>
        </p:grpSpPr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E87D3692-1D33-E007-5AFB-897D32341C6B}"/>
                </a:ext>
              </a:extLst>
            </p:cNvPr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59" name="TextBox 46">
              <a:extLst>
                <a:ext uri="{FF2B5EF4-FFF2-40B4-BE49-F238E27FC236}">
                  <a16:creationId xmlns:a16="http://schemas.microsoft.com/office/drawing/2014/main" id="{FD681EE3-0291-DE26-C180-852FE4BB4041}"/>
                </a:ext>
              </a:extLst>
            </p:cNvPr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60" name="TextBox 47">
            <a:extLst>
              <a:ext uri="{FF2B5EF4-FFF2-40B4-BE49-F238E27FC236}">
                <a16:creationId xmlns:a16="http://schemas.microsoft.com/office/drawing/2014/main" id="{3A7F6805-1CD1-C9CC-0E64-12AF63DB30B0}"/>
              </a:ext>
            </a:extLst>
          </p:cNvPr>
          <p:cNvSpPr txBox="1"/>
          <p:nvPr/>
        </p:nvSpPr>
        <p:spPr>
          <a:xfrm>
            <a:off x="8391911" y="8136381"/>
            <a:ext cx="9067909" cy="1059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Formation des équipes de chaque processus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Mise en service par processus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Support et amélioration continue de la solution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sp>
        <p:nvSpPr>
          <p:cNvPr id="62" name="TextBox 7">
            <a:extLst>
              <a:ext uri="{FF2B5EF4-FFF2-40B4-BE49-F238E27FC236}">
                <a16:creationId xmlns:a16="http://schemas.microsoft.com/office/drawing/2014/main" id="{42795F9D-0B96-3740-B8F8-4ECA804A37FB}"/>
              </a:ext>
            </a:extLst>
          </p:cNvPr>
          <p:cNvSpPr txBox="1"/>
          <p:nvPr/>
        </p:nvSpPr>
        <p:spPr>
          <a:xfrm>
            <a:off x="7848600" y="2730467"/>
            <a:ext cx="9511284" cy="78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153"/>
              </a:lnSpc>
            </a:pPr>
            <a:r>
              <a:rPr lang="fr-FR" sz="2124" b="1" dirty="0">
                <a:solidFill>
                  <a:srgbClr val="0072CE"/>
                </a:solidFill>
                <a:latin typeface="Poppins Bold"/>
                <a:cs typeface="Poppins Bold"/>
                <a:sym typeface="Poppins"/>
              </a:rPr>
              <a:t>Mission </a:t>
            </a: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: Digitaliser la gestion opérationnelle du Système de Management Intégré Qualité, Sécurité et Environnement (SMI-QSE) de SDP Groupe.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scale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Cabinet Notarial ADYK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3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ADYK est un cabinet notarial spécialisé dans l’accompagnement juridique des particuliers, des entreprises et des institutions.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</p:txBody>
        </p:sp>
      </p:grpSp>
      <p:sp>
        <p:nvSpPr>
          <p:cNvPr id="39" name="AutoShape 29">
            <a:extLst>
              <a:ext uri="{FF2B5EF4-FFF2-40B4-BE49-F238E27FC236}">
                <a16:creationId xmlns:a16="http://schemas.microsoft.com/office/drawing/2014/main" id="{79150826-556D-FE86-4094-BD47153439E0}"/>
              </a:ext>
            </a:extLst>
          </p:cNvPr>
          <p:cNvSpPr/>
          <p:nvPr/>
        </p:nvSpPr>
        <p:spPr>
          <a:xfrm rot="5381940">
            <a:off x="5557098" y="6698924"/>
            <a:ext cx="4991193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7136FE68-B905-6545-B154-69DC976D7B9F}"/>
              </a:ext>
            </a:extLst>
          </p:cNvPr>
          <p:cNvGrpSpPr/>
          <p:nvPr/>
        </p:nvGrpSpPr>
        <p:grpSpPr>
          <a:xfrm>
            <a:off x="7848600" y="4036118"/>
            <a:ext cx="408189" cy="378131"/>
            <a:chOff x="0" y="0"/>
            <a:chExt cx="550164" cy="550164"/>
          </a:xfrm>
        </p:grpSpPr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4A482D7E-D74A-5AAC-C537-9B3290E01861}"/>
                </a:ext>
              </a:extLst>
            </p:cNvPr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2" name="Group 32">
            <a:extLst>
              <a:ext uri="{FF2B5EF4-FFF2-40B4-BE49-F238E27FC236}">
                <a16:creationId xmlns:a16="http://schemas.microsoft.com/office/drawing/2014/main" id="{F351CE56-3960-FAF5-E8B9-48159BC460C8}"/>
              </a:ext>
            </a:extLst>
          </p:cNvPr>
          <p:cNvGrpSpPr/>
          <p:nvPr/>
        </p:nvGrpSpPr>
        <p:grpSpPr>
          <a:xfrm>
            <a:off x="8391911" y="3848100"/>
            <a:ext cx="9067909" cy="502778"/>
            <a:chOff x="0" y="0"/>
            <a:chExt cx="12221870" cy="731520"/>
          </a:xfrm>
        </p:grpSpPr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E86A06DC-387E-68B8-2E85-7C99188CF017}"/>
                </a:ext>
              </a:extLst>
            </p:cNvPr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4" name="TextBox 34">
              <a:extLst>
                <a:ext uri="{FF2B5EF4-FFF2-40B4-BE49-F238E27FC236}">
                  <a16:creationId xmlns:a16="http://schemas.microsoft.com/office/drawing/2014/main" id="{09ECECF5-D1D3-6FB3-5FCB-AB9BDCCAB116}"/>
                </a:ext>
              </a:extLst>
            </p:cNvPr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 dirty="0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</a:t>
              </a:r>
              <a:r>
                <a:rPr lang="en-US" sz="2124" b="1" dirty="0" err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projet</a:t>
              </a:r>
              <a:endParaRPr lang="en-US" sz="2124" b="1" dirty="0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45" name="TextBox 35">
            <a:extLst>
              <a:ext uri="{FF2B5EF4-FFF2-40B4-BE49-F238E27FC236}">
                <a16:creationId xmlns:a16="http://schemas.microsoft.com/office/drawing/2014/main" id="{3B8BA12F-862E-3C6C-1A70-F208D33BEF57}"/>
              </a:ext>
            </a:extLst>
          </p:cNvPr>
          <p:cNvSpPr txBox="1"/>
          <p:nvPr/>
        </p:nvSpPr>
        <p:spPr>
          <a:xfrm>
            <a:off x="8391911" y="4323645"/>
            <a:ext cx="9067909" cy="1059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Recueil et formalisation des besoins du cabinet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Élaboration du cahier des charges pour la gestion des dossiers notariaux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grpSp>
        <p:nvGrpSpPr>
          <p:cNvPr id="46" name="Group 36">
            <a:extLst>
              <a:ext uri="{FF2B5EF4-FFF2-40B4-BE49-F238E27FC236}">
                <a16:creationId xmlns:a16="http://schemas.microsoft.com/office/drawing/2014/main" id="{B00930A5-D37B-4985-FC62-E67454B717AB}"/>
              </a:ext>
            </a:extLst>
          </p:cNvPr>
          <p:cNvGrpSpPr/>
          <p:nvPr/>
        </p:nvGrpSpPr>
        <p:grpSpPr>
          <a:xfrm>
            <a:off x="7848600" y="5942486"/>
            <a:ext cx="408189" cy="378131"/>
            <a:chOff x="0" y="0"/>
            <a:chExt cx="550164" cy="550164"/>
          </a:xfrm>
        </p:grpSpPr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AD740F5C-D52F-1BC1-8C5D-C11B35C80809}"/>
                </a:ext>
              </a:extLst>
            </p:cNvPr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8" name="Group 38">
            <a:extLst>
              <a:ext uri="{FF2B5EF4-FFF2-40B4-BE49-F238E27FC236}">
                <a16:creationId xmlns:a16="http://schemas.microsoft.com/office/drawing/2014/main" id="{55F14AAE-C02C-864E-5939-8B0C974BFD83}"/>
              </a:ext>
            </a:extLst>
          </p:cNvPr>
          <p:cNvGrpSpPr/>
          <p:nvPr/>
        </p:nvGrpSpPr>
        <p:grpSpPr>
          <a:xfrm>
            <a:off x="8391911" y="5754468"/>
            <a:ext cx="9067909" cy="502778"/>
            <a:chOff x="0" y="0"/>
            <a:chExt cx="12221870" cy="731520"/>
          </a:xfrm>
        </p:grpSpPr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438DBB29-5344-CD5A-AB52-11DE220A20EC}"/>
                </a:ext>
              </a:extLst>
            </p:cNvPr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50" name="TextBox 40">
              <a:extLst>
                <a:ext uri="{FF2B5EF4-FFF2-40B4-BE49-F238E27FC236}">
                  <a16:creationId xmlns:a16="http://schemas.microsoft.com/office/drawing/2014/main" id="{C0CA62A2-4F56-C4C0-E19A-25B3D3E8015D}"/>
                </a:ext>
              </a:extLst>
            </p:cNvPr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51" name="TextBox 41">
            <a:extLst>
              <a:ext uri="{FF2B5EF4-FFF2-40B4-BE49-F238E27FC236}">
                <a16:creationId xmlns:a16="http://schemas.microsoft.com/office/drawing/2014/main" id="{6F91A365-DD64-40D2-6033-481868C92220}"/>
              </a:ext>
            </a:extLst>
          </p:cNvPr>
          <p:cNvSpPr txBox="1"/>
          <p:nvPr/>
        </p:nvSpPr>
        <p:spPr>
          <a:xfrm>
            <a:off x="8391911" y="6230013"/>
            <a:ext cx="9067909" cy="1417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Conception et développement de la solution de gestion électronique des documents (GED)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Migration et synchronisation des dossiers existants des usagers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Tests unitaires, tests d'intégration et tests fonctionnels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grpSp>
        <p:nvGrpSpPr>
          <p:cNvPr id="52" name="Group 42">
            <a:extLst>
              <a:ext uri="{FF2B5EF4-FFF2-40B4-BE49-F238E27FC236}">
                <a16:creationId xmlns:a16="http://schemas.microsoft.com/office/drawing/2014/main" id="{456F2C46-316B-E3C2-DA12-B271DFC3EA22}"/>
              </a:ext>
            </a:extLst>
          </p:cNvPr>
          <p:cNvGrpSpPr/>
          <p:nvPr/>
        </p:nvGrpSpPr>
        <p:grpSpPr>
          <a:xfrm>
            <a:off x="7848600" y="7848855"/>
            <a:ext cx="408189" cy="378131"/>
            <a:chOff x="0" y="0"/>
            <a:chExt cx="550164" cy="550164"/>
          </a:xfrm>
        </p:grpSpPr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1A494052-8B8D-F551-DBDD-279CD7D6B7BB}"/>
                </a:ext>
              </a:extLst>
            </p:cNvPr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54" name="Group 44">
            <a:extLst>
              <a:ext uri="{FF2B5EF4-FFF2-40B4-BE49-F238E27FC236}">
                <a16:creationId xmlns:a16="http://schemas.microsoft.com/office/drawing/2014/main" id="{AF4B9261-AB48-92A2-CBBF-3FEBAEA43ACD}"/>
              </a:ext>
            </a:extLst>
          </p:cNvPr>
          <p:cNvGrpSpPr/>
          <p:nvPr/>
        </p:nvGrpSpPr>
        <p:grpSpPr>
          <a:xfrm>
            <a:off x="8391911" y="7660837"/>
            <a:ext cx="9067909" cy="502778"/>
            <a:chOff x="0" y="0"/>
            <a:chExt cx="12221870" cy="731520"/>
          </a:xfrm>
        </p:grpSpPr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id="{97B85FC9-E52F-7335-13B3-89651B518B9B}"/>
                </a:ext>
              </a:extLst>
            </p:cNvPr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56" name="TextBox 46">
              <a:extLst>
                <a:ext uri="{FF2B5EF4-FFF2-40B4-BE49-F238E27FC236}">
                  <a16:creationId xmlns:a16="http://schemas.microsoft.com/office/drawing/2014/main" id="{0BF96E6D-3E0D-ECD4-2316-683E6DD628EE}"/>
                </a:ext>
              </a:extLst>
            </p:cNvPr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57" name="TextBox 47">
            <a:extLst>
              <a:ext uri="{FF2B5EF4-FFF2-40B4-BE49-F238E27FC236}">
                <a16:creationId xmlns:a16="http://schemas.microsoft.com/office/drawing/2014/main" id="{6DF5FACB-4903-9839-304E-8CB7011C6464}"/>
              </a:ext>
            </a:extLst>
          </p:cNvPr>
          <p:cNvSpPr txBox="1"/>
          <p:nvPr/>
        </p:nvSpPr>
        <p:spPr>
          <a:xfrm>
            <a:off x="8391911" y="8136381"/>
            <a:ext cx="9067909" cy="105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Formation des collaborateurs du cabinet à la nouvelle solution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Mise en production accompagnée et sécurisée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760"/>
              </a:lnSpc>
              <a:buClr>
                <a:srgbClr val="0B2E4A"/>
              </a:buClr>
              <a:buSzPts val="2000"/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Maintenance évolutive et support continu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:a16="http://schemas.microsoft.com/office/drawing/2014/main" id="{0C2A69DF-580B-3484-B9AF-D23FC5F3D5D4}"/>
              </a:ext>
            </a:extLst>
          </p:cNvPr>
          <p:cNvSpPr txBox="1"/>
          <p:nvPr/>
        </p:nvSpPr>
        <p:spPr>
          <a:xfrm>
            <a:off x="7848600" y="2730467"/>
            <a:ext cx="9511284" cy="38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3"/>
              </a:lnSpc>
            </a:pPr>
            <a:r>
              <a:rPr lang="fr-FR" sz="2124" b="1" dirty="0">
                <a:solidFill>
                  <a:srgbClr val="0072CE"/>
                </a:solidFill>
                <a:latin typeface="Poppins Bold"/>
                <a:cs typeface="Poppins Bold"/>
                <a:sym typeface="Poppins"/>
              </a:rPr>
              <a:t>Mission </a:t>
            </a:r>
            <a:r>
              <a:rPr lang="fr-FR" sz="2000" dirty="0">
                <a:solidFill>
                  <a:srgbClr val="0B2E4A"/>
                </a:solidFill>
                <a:latin typeface="Poppins"/>
                <a:cs typeface="Poppins"/>
                <a:sym typeface="Poppins"/>
              </a:rPr>
              <a:t>: Digitaliser la gestion des dossiers notariaux du Cabinet ADYK.</a:t>
            </a:r>
            <a:endParaRPr lang="fr-FR" sz="2000" dirty="0">
              <a:solidFill>
                <a:srgbClr val="0B2E4A"/>
              </a:solidFill>
              <a:latin typeface="Poppins"/>
              <a:cs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32688" y="1303020"/>
            <a:ext cx="15087600" cy="1188415"/>
            <a:chOff x="0" y="0"/>
            <a:chExt cx="20116800" cy="1584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584554"/>
            </a:xfrm>
            <a:custGeom>
              <a:avLst/>
              <a:gdLst/>
              <a:ahLst/>
              <a:cxnLst/>
              <a:rect l="l" t="t" r="r" b="b"/>
              <a:pathLst>
                <a:path w="20116800" h="1584554">
                  <a:moveTo>
                    <a:pt x="0" y="0"/>
                  </a:moveTo>
                  <a:lnTo>
                    <a:pt x="20116800" y="0"/>
                  </a:lnTo>
                  <a:lnTo>
                    <a:pt x="20116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6978" b="-18776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 qui caractérise nos interventions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48" y="241523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Nos interventions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reposent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quatre engagements qui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garantissent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la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réussite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chaque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2688" y="3195828"/>
            <a:ext cx="3909060" cy="4937760"/>
            <a:chOff x="0" y="0"/>
            <a:chExt cx="5212080" cy="658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69998" y="3744468"/>
            <a:ext cx="1234440" cy="1234440"/>
            <a:chOff x="0" y="0"/>
            <a:chExt cx="164592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0475" y="3904945"/>
            <a:ext cx="913486" cy="913486"/>
            <a:chOff x="0" y="0"/>
            <a:chExt cx="1217981" cy="1217981"/>
          </a:xfrm>
        </p:grpSpPr>
        <p:sp>
          <p:nvSpPr>
            <p:cNvPr id="13" name="Freeform 13" descr="icons/target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36702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approche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orientée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besoins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métiers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84648" y="3195828"/>
            <a:ext cx="3909060" cy="4937760"/>
            <a:chOff x="0" y="0"/>
            <a:chExt cx="5212080" cy="65836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521958" y="3744468"/>
            <a:ext cx="1234440" cy="1234440"/>
            <a:chOff x="0" y="0"/>
            <a:chExt cx="1645920" cy="16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682435" y="3904945"/>
            <a:ext cx="913486" cy="913486"/>
            <a:chOff x="0" y="0"/>
            <a:chExt cx="1217981" cy="1217981"/>
          </a:xfrm>
        </p:grpSpPr>
        <p:sp>
          <p:nvSpPr>
            <p:cNvPr id="20" name="Freeform 20" descr="icons/handshake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" b="-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561898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456"/>
              </a:lnSpc>
            </a:pPr>
            <a:r>
              <a:rPr lang="fr-FR" sz="2400" b="1" dirty="0">
                <a:solidFill>
                  <a:srgbClr val="00325A"/>
                </a:solidFill>
                <a:latin typeface="Poppins Bold"/>
                <a:cs typeface="Poppins Bold"/>
              </a:rPr>
              <a:t>Un support de proximité efficace et continu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36608" y="3195828"/>
            <a:ext cx="3909060" cy="4937760"/>
            <a:chOff x="0" y="0"/>
            <a:chExt cx="5212080" cy="6583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773918" y="3744468"/>
            <a:ext cx="1234440" cy="123444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934395" y="3904945"/>
            <a:ext cx="913486" cy="913486"/>
            <a:chOff x="0" y="0"/>
            <a:chExt cx="1217981" cy="1217981"/>
          </a:xfrm>
        </p:grpSpPr>
        <p:sp>
          <p:nvSpPr>
            <p:cNvPr id="27" name="Freeform 27" descr="icons/trending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" b="-4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987094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engagement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axé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sur les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résultats</a:t>
            </a:r>
            <a:endParaRPr lang="en-US" sz="2400" b="1" dirty="0">
              <a:solidFill>
                <a:srgbClr val="00325A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13688568" y="3195828"/>
            <a:ext cx="3909060" cy="4937760"/>
            <a:chOff x="0" y="0"/>
            <a:chExt cx="5212080" cy="6583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025878" y="3744468"/>
            <a:ext cx="1234440" cy="123444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86355" y="3904945"/>
            <a:ext cx="913486" cy="913486"/>
            <a:chOff x="0" y="0"/>
            <a:chExt cx="1217981" cy="1217981"/>
          </a:xfrm>
        </p:grpSpPr>
        <p:sp>
          <p:nvSpPr>
            <p:cNvPr id="34" name="Freeform 34" descr="icons/layers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" b="-4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12290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expertise multisectorielle reconnue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7" name="Freeform 37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7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45820" y="1303020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 coordonnées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680" y="229171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 équipe est à votre disposition pour répondre à vos besoins et vous accompagner dans vos projets.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45820" y="3175926"/>
            <a:ext cx="8019593" cy="1919219"/>
            <a:chOff x="0" y="0"/>
            <a:chExt cx="10698480" cy="2560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7081" y="3614605"/>
            <a:ext cx="1041862" cy="1041862"/>
            <a:chOff x="0" y="0"/>
            <a:chExt cx="1389888" cy="13898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92521" y="3750045"/>
            <a:ext cx="770981" cy="770981"/>
            <a:chOff x="0" y="0"/>
            <a:chExt cx="1028522" cy="1028522"/>
          </a:xfrm>
        </p:grpSpPr>
        <p:sp>
          <p:nvSpPr>
            <p:cNvPr id="13" name="Freeform 13" descr="icons/glob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696495" y="3450100"/>
            <a:ext cx="5826200" cy="548348"/>
            <a:chOff x="0" y="0"/>
            <a:chExt cx="777240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Site web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6495" y="3998449"/>
            <a:ext cx="2159121" cy="891066"/>
            <a:chOff x="0" y="0"/>
            <a:chExt cx="288036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80360" cy="1188720"/>
            </a:xfrm>
            <a:custGeom>
              <a:avLst/>
              <a:gdLst/>
              <a:ahLst/>
              <a:cxnLst/>
              <a:rect l="l" t="t" r="r" b="b"/>
              <a:pathLst>
                <a:path w="2880360" h="1188720">
                  <a:moveTo>
                    <a:pt x="0" y="0"/>
                  </a:moveTo>
                  <a:lnTo>
                    <a:pt x="2880360" y="0"/>
                  </a:lnTo>
                  <a:lnTo>
                    <a:pt x="2880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169841" b="-7740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803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6" tooltip="https://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netbyus.com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3761" y="3175926"/>
            <a:ext cx="8019593" cy="1919219"/>
            <a:chOff x="0" y="0"/>
            <a:chExt cx="10698480" cy="2560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9825022" y="3614605"/>
            <a:ext cx="1041862" cy="1041862"/>
            <a:chOff x="0" y="0"/>
            <a:chExt cx="1389888" cy="13898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960462" y="3750045"/>
            <a:ext cx="770981" cy="770981"/>
            <a:chOff x="0" y="0"/>
            <a:chExt cx="1028522" cy="1028522"/>
          </a:xfrm>
        </p:grpSpPr>
        <p:sp>
          <p:nvSpPr>
            <p:cNvPr id="25" name="Freeform 25" descr="icons/mail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264436" y="3450100"/>
            <a:ext cx="5826200" cy="548348"/>
            <a:chOff x="0" y="0"/>
            <a:chExt cx="777240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264436" y="3998449"/>
            <a:ext cx="3853088" cy="891066"/>
            <a:chOff x="0" y="0"/>
            <a:chExt cx="5140184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8" tooltip="mailto:contact@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contact@netbyus.com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45820" y="5506406"/>
            <a:ext cx="8019593" cy="1919219"/>
            <a:chOff x="0" y="0"/>
            <a:chExt cx="10698480" cy="2560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57081" y="5945085"/>
            <a:ext cx="1041862" cy="1041862"/>
            <a:chOff x="0" y="0"/>
            <a:chExt cx="1389888" cy="13898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2521" y="6080525"/>
            <a:ext cx="770981" cy="770981"/>
            <a:chOff x="0" y="0"/>
            <a:chExt cx="1028522" cy="1028522"/>
          </a:xfrm>
        </p:grpSpPr>
        <p:sp>
          <p:nvSpPr>
            <p:cNvPr id="37" name="Freeform 37" descr="icons/phon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696495" y="5780580"/>
            <a:ext cx="5826200" cy="548348"/>
            <a:chOff x="0" y="0"/>
            <a:chExt cx="777240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Téléphone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696495" y="6328929"/>
            <a:ext cx="2850602" cy="891066"/>
            <a:chOff x="0" y="0"/>
            <a:chExt cx="3802824" cy="1188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02828" cy="1188720"/>
            </a:xfrm>
            <a:custGeom>
              <a:avLst/>
              <a:gdLst/>
              <a:ahLst/>
              <a:cxnLst/>
              <a:rect l="l" t="t" r="r" b="b"/>
              <a:pathLst>
                <a:path w="3802828" h="1188720">
                  <a:moveTo>
                    <a:pt x="0" y="0"/>
                  </a:moveTo>
                  <a:lnTo>
                    <a:pt x="3802828" y="0"/>
                  </a:lnTo>
                  <a:lnTo>
                    <a:pt x="3802828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334" b="-1233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80282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+229 01 55 01 83 63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13761" y="5506406"/>
            <a:ext cx="8019593" cy="1919219"/>
            <a:chOff x="0" y="0"/>
            <a:chExt cx="10698480" cy="25603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825022" y="5945085"/>
            <a:ext cx="1041862" cy="1041862"/>
            <a:chOff x="0" y="0"/>
            <a:chExt cx="1389888" cy="13898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9960462" y="6080525"/>
            <a:ext cx="770981" cy="770981"/>
            <a:chOff x="0" y="0"/>
            <a:chExt cx="1028522" cy="1028522"/>
          </a:xfrm>
        </p:grpSpPr>
        <p:sp>
          <p:nvSpPr>
            <p:cNvPr id="49" name="Freeform 49" descr="icons/mapp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1264436" y="5780580"/>
            <a:ext cx="5826200" cy="548348"/>
            <a:chOff x="0" y="0"/>
            <a:chExt cx="777240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Localisation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264436" y="6328929"/>
            <a:ext cx="4357837" cy="891066"/>
            <a:chOff x="0" y="0"/>
            <a:chExt cx="5813541" cy="11887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13541" cy="1188720"/>
            </a:xfrm>
            <a:custGeom>
              <a:avLst/>
              <a:gdLst/>
              <a:ahLst/>
              <a:cxnLst/>
              <a:rect l="l" t="t" r="r" b="b"/>
              <a:pathLst>
                <a:path w="5813541" h="1188720">
                  <a:moveTo>
                    <a:pt x="0" y="0"/>
                  </a:moveTo>
                  <a:lnTo>
                    <a:pt x="5813541" y="0"/>
                  </a:lnTo>
                  <a:lnTo>
                    <a:pt x="5813541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33694" b="-7740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813541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Cadjehoun, Cotonou, Bénin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45820" y="7836886"/>
            <a:ext cx="8019593" cy="1919219"/>
            <a:chOff x="0" y="0"/>
            <a:chExt cx="10698480" cy="25603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257081" y="8275565"/>
            <a:ext cx="1041862" cy="1041862"/>
            <a:chOff x="0" y="0"/>
            <a:chExt cx="1389888" cy="13898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392521" y="8411005"/>
            <a:ext cx="770981" cy="770981"/>
            <a:chOff x="0" y="0"/>
            <a:chExt cx="1028522" cy="1028522"/>
          </a:xfrm>
        </p:grpSpPr>
        <p:sp>
          <p:nvSpPr>
            <p:cNvPr id="61" name="Freeform 61" descr="icons/linked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696495" y="8111060"/>
            <a:ext cx="5826200" cy="548348"/>
            <a:chOff x="0" y="0"/>
            <a:chExt cx="7772400" cy="7315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LinkedIn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96495" y="8659409"/>
            <a:ext cx="5321450" cy="891066"/>
            <a:chOff x="0" y="0"/>
            <a:chExt cx="7099042" cy="11887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099043" cy="1188720"/>
            </a:xfrm>
            <a:custGeom>
              <a:avLst/>
              <a:gdLst/>
              <a:ahLst/>
              <a:cxnLst/>
              <a:rect l="l" t="t" r="r" b="b"/>
              <a:pathLst>
                <a:path w="7099043" h="1188720">
                  <a:moveTo>
                    <a:pt x="0" y="0"/>
                  </a:moveTo>
                  <a:lnTo>
                    <a:pt x="7099043" y="0"/>
                  </a:lnTo>
                  <a:lnTo>
                    <a:pt x="7099043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9485" b="-7740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099042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2" tooltip="https://www.linkedin.com/company/net-by-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linkedin.com/company/net-by-us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413761" y="7836886"/>
            <a:ext cx="8019593" cy="1919219"/>
            <a:chOff x="0" y="0"/>
            <a:chExt cx="10698480" cy="25603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9825022" y="8275565"/>
            <a:ext cx="1041862" cy="1041862"/>
            <a:chOff x="0" y="0"/>
            <a:chExt cx="1389888" cy="13898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960462" y="8411005"/>
            <a:ext cx="770981" cy="770981"/>
            <a:chOff x="0" y="0"/>
            <a:chExt cx="1028522" cy="1028522"/>
          </a:xfrm>
        </p:grpSpPr>
        <p:sp>
          <p:nvSpPr>
            <p:cNvPr id="73" name="Freeform 73" descr="icons/facebook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4" b="4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11264436" y="8111060"/>
            <a:ext cx="5826200" cy="548348"/>
            <a:chOff x="0" y="0"/>
            <a:chExt cx="7772400" cy="73152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Facebook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264436" y="8659409"/>
            <a:ext cx="3853088" cy="891066"/>
            <a:chOff x="0" y="0"/>
            <a:chExt cx="5140184" cy="118872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facebook.com/</a:t>
              </a:r>
              <a:r>
                <a:rPr lang="en-US" sz="2275" b="1" dirty="0" err="1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</a:t>
              </a:r>
              <a:endParaRPr lang="en-US" sz="2275" b="1" dirty="0">
                <a:solidFill>
                  <a:srgbClr val="00325A"/>
                </a:solidFill>
                <a:latin typeface="Poppins Bold"/>
                <a:cs typeface="Poppins Bold"/>
                <a:sym typeface="Poppins Bold"/>
                <a:hlinkClick r:id="rId14" tooltip="https://www.facebook.com/netby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81" name="Freeform 81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7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6840" cy="10381972"/>
          </a:xfrm>
          <a:custGeom>
            <a:avLst/>
            <a:gdLst/>
            <a:ahLst/>
            <a:cxnLst/>
            <a:rect l="l" t="t" r="r" b="b"/>
            <a:pathLst>
              <a:path w="18456840" h="10381972">
                <a:moveTo>
                  <a:pt x="0" y="0"/>
                </a:moveTo>
                <a:lnTo>
                  <a:pt x="18456840" y="0"/>
                </a:lnTo>
                <a:lnTo>
                  <a:pt x="18456840" y="10381972"/>
                </a:lnTo>
                <a:lnTo>
                  <a:pt x="0" y="10381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8640" y="205740"/>
            <a:ext cx="2468880" cy="776688"/>
            <a:chOff x="0" y="0"/>
            <a:chExt cx="3291840" cy="10355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91840" cy="1035558"/>
            </a:xfrm>
            <a:custGeom>
              <a:avLst/>
              <a:gdLst/>
              <a:ahLst/>
              <a:cxnLst/>
              <a:rect l="l" t="t" r="r" b="b"/>
              <a:pathLst>
                <a:path w="3291840" h="1035558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3145536" y="0"/>
                  </a:lnTo>
                  <a:cubicBezTo>
                    <a:pt x="3226308" y="0"/>
                    <a:pt x="3291840" y="65532"/>
                    <a:pt x="3291840" y="146304"/>
                  </a:cubicBezTo>
                  <a:lnTo>
                    <a:pt x="3291840" y="889254"/>
                  </a:lnTo>
                  <a:cubicBezTo>
                    <a:pt x="3291840" y="970026"/>
                    <a:pt x="3226308" y="1035558"/>
                    <a:pt x="3145536" y="1035558"/>
                  </a:cubicBezTo>
                  <a:lnTo>
                    <a:pt x="146304" y="1035558"/>
                  </a:lnTo>
                  <a:cubicBezTo>
                    <a:pt x="65532" y="1035558"/>
                    <a:pt x="0" y="970026"/>
                    <a:pt x="0" y="88925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42900"/>
            <a:ext cx="2194560" cy="502368"/>
            <a:chOff x="0" y="0"/>
            <a:chExt cx="2926080" cy="669823"/>
          </a:xfrm>
        </p:grpSpPr>
        <p:sp>
          <p:nvSpPr>
            <p:cNvPr id="6" name="Freeform 6" descr="logo_finances.png"/>
            <p:cNvSpPr/>
            <p:nvPr/>
          </p:nvSpPr>
          <p:spPr>
            <a:xfrm>
              <a:off x="0" y="0"/>
              <a:ext cx="2926080" cy="669798"/>
            </a:xfrm>
            <a:custGeom>
              <a:avLst/>
              <a:gdLst/>
              <a:ahLst/>
              <a:cxnLst/>
              <a:rect l="l" t="t" r="r" b="b"/>
              <a:pathLst>
                <a:path w="2926080" h="669798">
                  <a:moveTo>
                    <a:pt x="0" y="0"/>
                  </a:moveTo>
                  <a:lnTo>
                    <a:pt x="2926080" y="0"/>
                  </a:lnTo>
                  <a:lnTo>
                    <a:pt x="2926080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785</Words>
  <Application>Microsoft Office PowerPoint</Application>
  <PresentationFormat>Personnalisé</PresentationFormat>
  <Paragraphs>145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Poppins Bold Italics</vt:lpstr>
      <vt:lpstr>Poppins Italics</vt:lpstr>
      <vt:lpstr>Poppins Bold</vt:lpstr>
      <vt:lpstr>Calibri</vt:lpstr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NetByUs_AO_Presentation.pptx</dc:title>
  <cp:lastModifiedBy>Lenovo</cp:lastModifiedBy>
  <cp:revision>15</cp:revision>
  <dcterms:created xsi:type="dcterms:W3CDTF">2006-08-16T00:00:00Z</dcterms:created>
  <dcterms:modified xsi:type="dcterms:W3CDTF">2026-07-31T18:11:51Z</dcterms:modified>
  <dc:identifier>DAHQ8lRC-zg</dc:identifier>
</cp:coreProperties>
</file>