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1800" cx="7559675"/>
  <p:notesSz cx="6858000" cy="9144000"/>
  <p:embeddedFontLst>
    <p:embeddedFont>
      <p:font typeface="Quattrocento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907A17-AA9E-4558-9996-267B16DDAD5C}">
  <a:tblStyle styleId="{01907A17-AA9E-4558-9996-267B16DDAD5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0" Type="http://schemas.openxmlformats.org/officeDocument/2006/relationships/font" Target="fonts/QuattrocentoSans-boldItalic.fntdata"/><Relationship Id="rId9" Type="http://schemas.openxmlformats.org/officeDocument/2006/relationships/font" Target="fonts/Quattrocento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QuattrocentoSans-regular.fntdata"/><Relationship Id="rId8" Type="http://schemas.openxmlformats.org/officeDocument/2006/relationships/font" Target="fonts/Quattrocento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7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2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3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5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5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5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5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5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5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2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3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5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01176" y="661404"/>
            <a:ext cx="24261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Roméo MEHINTO</a:t>
            </a:r>
            <a:endParaRPr b="0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" name="Google Shape;85;p13"/>
          <p:cNvGraphicFramePr/>
          <p:nvPr/>
        </p:nvGraphicFramePr>
        <p:xfrm>
          <a:off x="343905" y="10345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{01907A17-AA9E-4558-9996-267B16DDAD5C}</a:tableStyleId>
              </a:tblPr>
              <a:tblGrid>
                <a:gridCol w="1599325"/>
                <a:gridCol w="881250"/>
                <a:gridCol w="1142375"/>
                <a:gridCol w="1338200"/>
                <a:gridCol w="1338200"/>
              </a:tblGrid>
              <a:tr h="260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14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14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</a:t>
                      </a: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 </a:t>
                      </a:r>
                      <a:endParaRPr sz="14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14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1400"/>
                        <a:buFont typeface="Quattrocento Sans"/>
                        <a:buNone/>
                      </a:pPr>
                      <a:r>
                        <a:rPr lang="fr-FR" sz="1400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</a:t>
                      </a:r>
                      <a:r>
                        <a:rPr lang="fr-FR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e</a:t>
                      </a:r>
                      <a:br>
                        <a:rPr lang="fr-FR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-FR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/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 h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fr-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 h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00%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86" name="Google Shape;86;p13"/>
          <p:cNvSpPr/>
          <p:nvPr/>
        </p:nvSpPr>
        <p:spPr>
          <a:xfrm>
            <a:off x="6810619" y="1518663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810619" y="1922550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6810619" y="2347623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6810619" y="2747417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810619" y="3082370"/>
            <a:ext cx="216000" cy="216000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6810619" y="3463151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599440" y="9662160"/>
            <a:ext cx="6427200" cy="548700"/>
          </a:xfrm>
          <a:prstGeom prst="rect">
            <a:avLst/>
          </a:prstGeom>
          <a:solidFill>
            <a:srgbClr val="FF575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Retard relatifs à une journée de prise par le responsable pour la révision des autres taches de tout le projet WAF</a:t>
            </a:r>
            <a:endParaRPr b="0" i="0" sz="18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6791821" y="1503552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6794835" y="1907570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6797849" y="2331908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6800863" y="2730846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6798797" y="3068824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6796731" y="3447442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997824" y="5227345"/>
            <a:ext cx="216000" cy="216000"/>
          </a:xfrm>
          <a:prstGeom prst="ellipse">
            <a:avLst/>
          </a:prstGeom>
          <a:solidFill>
            <a:srgbClr val="00B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997824" y="5601879"/>
            <a:ext cx="216000" cy="216000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997824" y="5976413"/>
            <a:ext cx="216000" cy="216000"/>
          </a:xfrm>
          <a:prstGeom prst="ellipse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593644" y="5930524"/>
            <a:ext cx="112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 terminé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1586286" y="5555990"/>
            <a:ext cx="151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Terminé en retard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1579575" y="5181456"/>
            <a:ext cx="275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Terminé en avance ou à l’échéance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4911340" y="5212233"/>
            <a:ext cx="25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5126490" y="5181456"/>
            <a:ext cx="663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Révisé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