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80" r:id="rId3"/>
    <p:sldId id="279" r:id="rId4"/>
    <p:sldId id="270" r:id="rId5"/>
    <p:sldId id="271" r:id="rId6"/>
    <p:sldId id="272" r:id="rId7"/>
    <p:sldId id="303" r:id="rId8"/>
    <p:sldId id="313" r:id="rId9"/>
    <p:sldId id="273" r:id="rId10"/>
    <p:sldId id="314" r:id="rId11"/>
    <p:sldId id="316" r:id="rId12"/>
    <p:sldId id="289" r:id="rId13"/>
    <p:sldId id="319" r:id="rId14"/>
    <p:sldId id="290" r:id="rId15"/>
    <p:sldId id="317" r:id="rId16"/>
    <p:sldId id="291" r:id="rId17"/>
    <p:sldId id="318" r:id="rId18"/>
    <p:sldId id="292" r:id="rId19"/>
    <p:sldId id="321" r:id="rId20"/>
    <p:sldId id="296" r:id="rId21"/>
    <p:sldId id="320" r:id="rId22"/>
    <p:sldId id="297" r:id="rId23"/>
    <p:sldId id="322" r:id="rId24"/>
    <p:sldId id="281" r:id="rId25"/>
    <p:sldId id="304" r:id="rId26"/>
    <p:sldId id="295" r:id="rId27"/>
    <p:sldId id="323" r:id="rId28"/>
    <p:sldId id="293" r:id="rId29"/>
    <p:sldId id="294" r:id="rId30"/>
    <p:sldId id="324" r:id="rId31"/>
    <p:sldId id="282" r:id="rId32"/>
    <p:sldId id="305" r:id="rId33"/>
    <p:sldId id="300" r:id="rId34"/>
    <p:sldId id="302" r:id="rId35"/>
    <p:sldId id="325" r:id="rId36"/>
    <p:sldId id="285" r:id="rId37"/>
    <p:sldId id="306" r:id="rId38"/>
    <p:sldId id="284" r:id="rId39"/>
    <p:sldId id="307" r:id="rId40"/>
    <p:sldId id="287" r:id="rId41"/>
    <p:sldId id="308" r:id="rId42"/>
    <p:sldId id="309" r:id="rId43"/>
    <p:sldId id="299" r:id="rId44"/>
    <p:sldId id="311" r:id="rId45"/>
    <p:sldId id="310" r:id="rId46"/>
    <p:sldId id="274" r:id="rId47"/>
    <p:sldId id="312" r:id="rId48"/>
    <p:sldId id="288" r:id="rId49"/>
    <p:sldId id="278"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A333"/>
    <a:srgbClr val="F07817"/>
    <a:srgbClr val="0072CE"/>
    <a:srgbClr val="B9B9B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00" autoAdjust="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sous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560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01A489-2B6C-442D-8489-4DECB3AC7070}"/>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7D631A77-69C1-4CB8-9A19-9A8BCFD5CE43}"/>
              </a:ext>
            </a:extLst>
          </p:cNvPr>
          <p:cNvSpPr>
            <a:spLocks noGrp="1"/>
          </p:cNvSpPr>
          <p:nvPr>
            <p:ph idx="1"/>
          </p:nvPr>
        </p:nvSpPr>
        <p:spPr>
          <a:xfrm>
            <a:off x="838200" y="1825625"/>
            <a:ext cx="10515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7E3B096-4E54-4823-83D7-7FCF95EF384C}"/>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5" name="Espace réservé du pied de page 4">
            <a:extLst>
              <a:ext uri="{FF2B5EF4-FFF2-40B4-BE49-F238E27FC236}">
                <a16:creationId xmlns:a16="http://schemas.microsoft.com/office/drawing/2014/main" id="{AD1303A3-A58F-4523-BA64-2F4E44FF884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014EFC3-ED4B-4A84-828C-D1BFAA1D2078}"/>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918870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92C160-17B4-4632-82D4-1B3CCCBD5C0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6D96C7C-52D9-4477-BF7D-C7B0001F766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2F45099-1518-4734-83DF-4CE2B7DD9246}"/>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5" name="Espace réservé du pied de page 4">
            <a:extLst>
              <a:ext uri="{FF2B5EF4-FFF2-40B4-BE49-F238E27FC236}">
                <a16:creationId xmlns:a16="http://schemas.microsoft.com/office/drawing/2014/main" id="{E0403222-B48E-4008-A831-A16B54A8EFA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BEB748D-47DD-49E2-8581-B7A0F41F096F}"/>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391399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4F505-D8F0-4869-8ABA-86D6382605AA}"/>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A7C3E31C-15D3-4F8F-BE1A-98D76E3484DB}"/>
              </a:ext>
            </a:extLst>
          </p:cNvPr>
          <p:cNvSpPr>
            <a:spLocks noGrp="1"/>
          </p:cNvSpPr>
          <p:nvPr>
            <p:ph sz="half" idx="1"/>
          </p:nvPr>
        </p:nvSpPr>
        <p:spPr>
          <a:xfrm>
            <a:off x="838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FD90D31-EA4E-46D4-888F-CF3C88C59D62}"/>
              </a:ext>
            </a:extLst>
          </p:cNvPr>
          <p:cNvSpPr>
            <a:spLocks noGrp="1"/>
          </p:cNvSpPr>
          <p:nvPr>
            <p:ph sz="half" idx="2"/>
          </p:nvPr>
        </p:nvSpPr>
        <p:spPr>
          <a:xfrm>
            <a:off x="6172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8C278B9-3244-437C-905C-4E1C782BC7A8}"/>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6" name="Espace réservé du pied de page 5">
            <a:extLst>
              <a:ext uri="{FF2B5EF4-FFF2-40B4-BE49-F238E27FC236}">
                <a16:creationId xmlns:a16="http://schemas.microsoft.com/office/drawing/2014/main" id="{DEEB9C04-6344-44BC-A379-342D69BE9726}"/>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E37B1720-9C01-45F5-AB6E-66B8505C6695}"/>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114646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F50157-52EA-4226-96EC-E319E7273BCB}"/>
              </a:ext>
            </a:extLst>
          </p:cNvPr>
          <p:cNvSpPr>
            <a:spLocks noGrp="1"/>
          </p:cNvSpPr>
          <p:nvPr>
            <p:ph type="title"/>
          </p:nvPr>
        </p:nvSpPr>
        <p:spPr>
          <a:xfrm>
            <a:off x="839788" y="365125"/>
            <a:ext cx="105156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31535747-0ECC-4DBE-90E6-755A94DB6EF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77B174D-CC3F-4D02-976D-74F395E523BE}"/>
              </a:ext>
            </a:extLst>
          </p:cNvPr>
          <p:cNvSpPr>
            <a:spLocks noGrp="1"/>
          </p:cNvSpPr>
          <p:nvPr>
            <p:ph sz="half" idx="2"/>
          </p:nvPr>
        </p:nvSpPr>
        <p:spPr>
          <a:xfrm>
            <a:off x="839788" y="2505075"/>
            <a:ext cx="515778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2450DB-BE8C-4CA5-8ECC-D5C0A2EE85E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BC4153D-0363-4494-A836-B84ADFAD2699}"/>
              </a:ext>
            </a:extLst>
          </p:cNvPr>
          <p:cNvSpPr>
            <a:spLocks noGrp="1"/>
          </p:cNvSpPr>
          <p:nvPr>
            <p:ph sz="quarter" idx="4"/>
          </p:nvPr>
        </p:nvSpPr>
        <p:spPr>
          <a:xfrm>
            <a:off x="6172200" y="2505075"/>
            <a:ext cx="51831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C26551E-0216-4A36-98B8-76EEAAA68CB6}"/>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8" name="Espace réservé du pied de page 7">
            <a:extLst>
              <a:ext uri="{FF2B5EF4-FFF2-40B4-BE49-F238E27FC236}">
                <a16:creationId xmlns:a16="http://schemas.microsoft.com/office/drawing/2014/main" id="{4B498DC4-8331-49E4-AC65-BF27AAE53EA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AF5445B9-E7FC-41DB-A638-BD99FBAD8D1A}"/>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70579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7D05B3-0E29-4DCD-9363-CAEBFBCD20A5}"/>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8C3E1AC2-919F-4699-B250-6AAE4718149E}"/>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4" name="Espace réservé du pied de page 3">
            <a:extLst>
              <a:ext uri="{FF2B5EF4-FFF2-40B4-BE49-F238E27FC236}">
                <a16:creationId xmlns:a16="http://schemas.microsoft.com/office/drawing/2014/main" id="{B87158EC-D888-4A63-BE50-5D10A00C9BB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80D875E5-4C10-40D8-9CEF-B0BEC86E8769}"/>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348980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AD3C8BB-F992-4412-82FF-F627A515A9CC}"/>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3" name="Espace réservé du pied de page 2">
            <a:extLst>
              <a:ext uri="{FF2B5EF4-FFF2-40B4-BE49-F238E27FC236}">
                <a16:creationId xmlns:a16="http://schemas.microsoft.com/office/drawing/2014/main" id="{CA6CCA2C-E52B-43C5-B616-95EE48B3F09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DCA173B5-FADF-422B-8FE5-39E5BDFBC0C4}"/>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935942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6F66BA-9006-4A09-91A5-2A17BB8EC33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92721A1-C54F-4B5D-B1D8-0CB8946926F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8010196-8533-44C0-961D-53BB8067089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D5518F9-FD5A-4A48-949D-A2E3515823FD}"/>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6" name="Espace réservé du pied de page 5">
            <a:extLst>
              <a:ext uri="{FF2B5EF4-FFF2-40B4-BE49-F238E27FC236}">
                <a16:creationId xmlns:a16="http://schemas.microsoft.com/office/drawing/2014/main" id="{B432AA0D-FA0B-4B8A-963B-1B3BECCC4D19}"/>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09E167EE-96F7-407C-B615-7FE698254185}"/>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368889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2B6196-55E3-495D-868F-279CCB6654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35DD96D-2F3B-459E-8582-CEF24E1A89A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4AFFDBF-2C03-4BEE-9149-2C243BC0A19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95DF6D3-439A-4D2E-91B2-86FB43CE35D1}"/>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6" name="Espace réservé du pied de page 5">
            <a:extLst>
              <a:ext uri="{FF2B5EF4-FFF2-40B4-BE49-F238E27FC236}">
                <a16:creationId xmlns:a16="http://schemas.microsoft.com/office/drawing/2014/main" id="{DAAA945A-6467-4218-A1B8-09EE46AD7F8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0D0A0AD7-A358-44CD-8183-8E2801396318}"/>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1599137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836992-FFB1-4572-AABE-FA28587AAC38}"/>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C4817D1-8B6F-4312-A792-A478DA5A3860}"/>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FB58CA5-0973-4CB0-87FE-C7D194A0AD36}"/>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5" name="Espace réservé du pied de page 4">
            <a:extLst>
              <a:ext uri="{FF2B5EF4-FFF2-40B4-BE49-F238E27FC236}">
                <a16:creationId xmlns:a16="http://schemas.microsoft.com/office/drawing/2014/main" id="{0A45CA99-29F1-4476-86DA-6B2BC2674BF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DCD0D868-F211-40D4-AB15-AE8C3D3B7977}"/>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258542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E20C02F-C889-4098-91BE-7343139C035D}"/>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C4E7027-2195-4008-9B23-8A7AAA48E372}"/>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6C9B443-68BF-4D3E-B438-B0585A1D2563}"/>
              </a:ext>
            </a:extLst>
          </p:cNvPr>
          <p:cNvSpPr>
            <a:spLocks noGrp="1"/>
          </p:cNvSpPr>
          <p:nvPr>
            <p:ph type="dt" sz="half" idx="10"/>
          </p:nvPr>
        </p:nvSpPr>
        <p:spPr>
          <a:xfrm>
            <a:off x="838200" y="6356350"/>
            <a:ext cx="2743200" cy="365125"/>
          </a:xfrm>
          <a:prstGeom prst="rect">
            <a:avLst/>
          </a:prstGeom>
        </p:spPr>
        <p:txBody>
          <a:bodyPr/>
          <a:lstStyle/>
          <a:p>
            <a:fld id="{6447C655-570F-4CC0-BBB9-60737CB51142}" type="datetimeFigureOut">
              <a:rPr lang="fr-FR" smtClean="0"/>
              <a:t>10/12/2024</a:t>
            </a:fld>
            <a:endParaRPr lang="fr-FR"/>
          </a:p>
        </p:txBody>
      </p:sp>
      <p:sp>
        <p:nvSpPr>
          <p:cNvPr id="5" name="Espace réservé du pied de page 4">
            <a:extLst>
              <a:ext uri="{FF2B5EF4-FFF2-40B4-BE49-F238E27FC236}">
                <a16:creationId xmlns:a16="http://schemas.microsoft.com/office/drawing/2014/main" id="{A6038B98-65BC-4B8C-96DD-4158257AE176}"/>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25A13E6F-41E5-4EC9-86B4-28B6E7231BF6}"/>
              </a:ext>
            </a:extLst>
          </p:cNvPr>
          <p:cNvSpPr>
            <a:spLocks noGrp="1"/>
          </p:cNvSpPr>
          <p:nvPr>
            <p:ph type="sldNum" sz="quarter" idx="12"/>
          </p:nvPr>
        </p:nvSpPr>
        <p:spPr>
          <a:xfrm>
            <a:off x="8610600" y="6356350"/>
            <a:ext cx="2743200" cy="365125"/>
          </a:xfrm>
          <a:prstGeom prst="rect">
            <a:avLst/>
          </a:prstGeom>
        </p:spPr>
        <p:txBody>
          <a:bodyPr/>
          <a:lstStyle/>
          <a:p>
            <a:fld id="{E4FC94A7-7646-4661-B7A6-5A84BE9881D9}" type="slidenum">
              <a:rPr lang="fr-FR" smtClean="0"/>
              <a:t>‹N°›</a:t>
            </a:fld>
            <a:endParaRPr lang="fr-FR"/>
          </a:p>
        </p:txBody>
      </p:sp>
    </p:spTree>
    <p:extLst>
      <p:ext uri="{BB962C8B-B14F-4D97-AF65-F5344CB8AC3E}">
        <p14:creationId xmlns:p14="http://schemas.microsoft.com/office/powerpoint/2010/main" val="3624154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61137963-465C-48D0-BDED-6FA05CC93A6C}"/>
              </a:ext>
            </a:extLst>
          </p:cNvPr>
          <p:cNvSpPr txBox="1"/>
          <p:nvPr userDrawn="1"/>
        </p:nvSpPr>
        <p:spPr>
          <a:xfrm>
            <a:off x="10348189" y="6304002"/>
            <a:ext cx="1496676" cy="553998"/>
          </a:xfrm>
          <a:prstGeom prst="rect">
            <a:avLst/>
          </a:prstGeom>
          <a:noFill/>
          <a:ln w="12700">
            <a:noFill/>
          </a:ln>
        </p:spPr>
        <p:txBody>
          <a:bodyPr wrap="square" rtlCol="0">
            <a:spAutoFit/>
          </a:bodyPr>
          <a:lstStyle/>
          <a:p>
            <a:pPr algn="ctr"/>
            <a:r>
              <a:rPr lang="fr-FR" sz="1000" b="1" dirty="0">
                <a:solidFill>
                  <a:srgbClr val="0072CE"/>
                </a:solidFill>
                <a:latin typeface="Century Gothic" panose="020B0502020202020204" pitchFamily="34" charset="0"/>
              </a:rPr>
              <a:t>Marketing Communication  Design</a:t>
            </a:r>
            <a:endParaRPr lang="fr-FR" sz="1050" dirty="0">
              <a:solidFill>
                <a:srgbClr val="F07817"/>
              </a:solidFill>
              <a:latin typeface="Century Gothic" panose="020B0502020202020204" pitchFamily="34" charset="0"/>
            </a:endParaRPr>
          </a:p>
        </p:txBody>
      </p:sp>
      <p:pic>
        <p:nvPicPr>
          <p:cNvPr id="8" name="Image 7">
            <a:extLst>
              <a:ext uri="{FF2B5EF4-FFF2-40B4-BE49-F238E27FC236}">
                <a16:creationId xmlns:a16="http://schemas.microsoft.com/office/drawing/2014/main" id="{B3C9F08B-39CA-453E-89F6-0C6549C0E6A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54323" y="101415"/>
            <a:ext cx="1226196" cy="437636"/>
          </a:xfrm>
          <a:prstGeom prst="rect">
            <a:avLst/>
          </a:prstGeom>
        </p:spPr>
      </p:pic>
      <p:pic>
        <p:nvPicPr>
          <p:cNvPr id="9" name="Image 8">
            <a:extLst>
              <a:ext uri="{FF2B5EF4-FFF2-40B4-BE49-F238E27FC236}">
                <a16:creationId xmlns:a16="http://schemas.microsoft.com/office/drawing/2014/main" id="{0BE36F7C-7179-4063-BAE3-CB7485AC79E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787707" y="206502"/>
            <a:ext cx="10057158" cy="112570"/>
          </a:xfrm>
          <a:prstGeom prst="rect">
            <a:avLst/>
          </a:prstGeom>
        </p:spPr>
      </p:pic>
      <p:pic>
        <p:nvPicPr>
          <p:cNvPr id="10" name="Image 9">
            <a:extLst>
              <a:ext uri="{FF2B5EF4-FFF2-40B4-BE49-F238E27FC236}">
                <a16:creationId xmlns:a16="http://schemas.microsoft.com/office/drawing/2014/main" id="{20822D33-1A5F-4464-83ED-4AE1276B1F7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47135" y="6639912"/>
            <a:ext cx="10077026" cy="113732"/>
          </a:xfrm>
          <a:prstGeom prst="rect">
            <a:avLst/>
          </a:prstGeom>
        </p:spPr>
      </p:pic>
    </p:spTree>
    <p:extLst>
      <p:ext uri="{BB962C8B-B14F-4D97-AF65-F5344CB8AC3E}">
        <p14:creationId xmlns:p14="http://schemas.microsoft.com/office/powerpoint/2010/main" val="4221624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1C057BA-69A0-4C76-8C0B-C1275874E9DB}"/>
              </a:ext>
            </a:extLst>
          </p:cNvPr>
          <p:cNvSpPr txBox="1"/>
          <p:nvPr/>
        </p:nvSpPr>
        <p:spPr>
          <a:xfrm>
            <a:off x="1590582" y="3013501"/>
            <a:ext cx="9010836" cy="830997"/>
          </a:xfrm>
          <a:prstGeom prst="rect">
            <a:avLst/>
          </a:prstGeom>
          <a:noFill/>
        </p:spPr>
        <p:txBody>
          <a:bodyPr wrap="square" rtlCol="0">
            <a:spAutoFit/>
          </a:bodyPr>
          <a:lstStyle/>
          <a:p>
            <a:pPr algn="ctr"/>
            <a:r>
              <a:rPr lang="fr-FR" sz="2400" b="1" dirty="0">
                <a:latin typeface="Montserrat" panose="00000500000000000000" pitchFamily="50" charset="0"/>
              </a:rPr>
              <a:t>BILAN ET PERSPECTIVES 2025</a:t>
            </a:r>
          </a:p>
          <a:p>
            <a:pPr algn="ctr"/>
            <a:r>
              <a:rPr lang="fr-FR" sz="2400" b="1" dirty="0">
                <a:latin typeface="Montserrat" panose="00000500000000000000" pitchFamily="50" charset="0"/>
              </a:rPr>
              <a:t>Département Marketing et Communication et design</a:t>
            </a:r>
          </a:p>
        </p:txBody>
      </p:sp>
    </p:spTree>
    <p:extLst>
      <p:ext uri="{BB962C8B-B14F-4D97-AF65-F5344CB8AC3E}">
        <p14:creationId xmlns:p14="http://schemas.microsoft.com/office/powerpoint/2010/main" val="2052099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0E172-26F0-C21D-0C5E-8B4069CA7F0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80B026A1-B17F-51C4-F164-AF080E24C3FA}"/>
              </a:ext>
            </a:extLst>
          </p:cNvPr>
          <p:cNvSpPr txBox="1"/>
          <p:nvPr/>
        </p:nvSpPr>
        <p:spPr>
          <a:xfrm>
            <a:off x="2610110" y="3179766"/>
            <a:ext cx="6971781" cy="369332"/>
          </a:xfrm>
          <a:prstGeom prst="rect">
            <a:avLst/>
          </a:prstGeom>
          <a:noFill/>
        </p:spPr>
        <p:txBody>
          <a:bodyPr wrap="none" rtlCol="0">
            <a:spAutoFit/>
          </a:bodyPr>
          <a:lstStyle/>
          <a:p>
            <a:pPr algn="ctr"/>
            <a:r>
              <a:rPr lang="fr-FR" sz="1800" b="1" i="1" dirty="0">
                <a:effectLst/>
                <a:latin typeface="Montserrat" panose="00000500000000000000" pitchFamily="50" charset="0"/>
                <a:ea typeface="Calibri" panose="020F0502020204030204" pitchFamily="34" charset="0"/>
              </a:rPr>
              <a:t>Une année de créativité, d'innovation et de collaboration</a:t>
            </a:r>
            <a:endParaRPr lang="fr-FR" sz="4000" b="1" i="1" dirty="0">
              <a:latin typeface="Montserrat" panose="00000500000000000000" pitchFamily="50" charset="0"/>
            </a:endParaRPr>
          </a:p>
        </p:txBody>
      </p:sp>
    </p:spTree>
    <p:extLst>
      <p:ext uri="{BB962C8B-B14F-4D97-AF65-F5344CB8AC3E}">
        <p14:creationId xmlns:p14="http://schemas.microsoft.com/office/powerpoint/2010/main" val="372611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489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1C057BA-69A0-4C76-8C0B-C1275874E9DB}"/>
              </a:ext>
            </a:extLst>
          </p:cNvPr>
          <p:cNvSpPr txBox="1"/>
          <p:nvPr/>
        </p:nvSpPr>
        <p:spPr>
          <a:xfrm>
            <a:off x="1522051" y="3075057"/>
            <a:ext cx="9147897" cy="707886"/>
          </a:xfrm>
          <a:prstGeom prst="rect">
            <a:avLst/>
          </a:prstGeom>
          <a:noFill/>
        </p:spPr>
        <p:txBody>
          <a:bodyPr wrap="square" rtlCol="0">
            <a:spAutoFit/>
          </a:bodyPr>
          <a:lstStyle/>
          <a:p>
            <a:pPr algn="ctr"/>
            <a:r>
              <a:rPr lang="fr-FR" sz="4000" b="1" dirty="0">
                <a:solidFill>
                  <a:schemeClr val="accent2"/>
                </a:solidFill>
                <a:latin typeface="Montserrat" panose="00000500000000000000" pitchFamily="50" charset="0"/>
              </a:rPr>
              <a:t>PRÉSENTATION DE L’EQUIPE</a:t>
            </a:r>
          </a:p>
        </p:txBody>
      </p:sp>
    </p:spTree>
    <p:extLst>
      <p:ext uri="{BB962C8B-B14F-4D97-AF65-F5344CB8AC3E}">
        <p14:creationId xmlns:p14="http://schemas.microsoft.com/office/powerpoint/2010/main" val="67122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962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1C057BA-69A0-4C76-8C0B-C1275874E9DB}"/>
              </a:ext>
            </a:extLst>
          </p:cNvPr>
          <p:cNvSpPr txBox="1"/>
          <p:nvPr/>
        </p:nvSpPr>
        <p:spPr>
          <a:xfrm>
            <a:off x="1534495" y="3075057"/>
            <a:ext cx="9123010" cy="707886"/>
          </a:xfrm>
          <a:prstGeom prst="rect">
            <a:avLst/>
          </a:prstGeom>
          <a:noFill/>
        </p:spPr>
        <p:txBody>
          <a:bodyPr wrap="none" rtlCol="0">
            <a:spAutoFit/>
          </a:bodyPr>
          <a:lstStyle/>
          <a:p>
            <a:pPr algn="ctr"/>
            <a:r>
              <a:rPr lang="fr-FR" sz="4000" b="1" dirty="0">
                <a:solidFill>
                  <a:schemeClr val="accent2"/>
                </a:solidFill>
                <a:latin typeface="Montserrat" panose="00000500000000000000" pitchFamily="50" charset="0"/>
              </a:rPr>
              <a:t>QUELS ÉTAIENT NOS OBJECTIFS ?</a:t>
            </a:r>
          </a:p>
        </p:txBody>
      </p:sp>
    </p:spTree>
    <p:extLst>
      <p:ext uri="{BB962C8B-B14F-4D97-AF65-F5344CB8AC3E}">
        <p14:creationId xmlns:p14="http://schemas.microsoft.com/office/powerpoint/2010/main" val="2671597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87D18-C33A-2280-85B9-B4111D598E4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FDA07E8-450B-B22F-94AB-3BCE574ADD33}"/>
              </a:ext>
            </a:extLst>
          </p:cNvPr>
          <p:cNvSpPr>
            <a:spLocks noChangeArrowheads="1"/>
          </p:cNvSpPr>
          <p:nvPr/>
        </p:nvSpPr>
        <p:spPr bwMode="auto">
          <a:xfrm>
            <a:off x="1593908" y="772721"/>
            <a:ext cx="9303391"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Communication interne et externe</a:t>
            </a:r>
            <a:r>
              <a:rPr kumimoji="0" lang="fr-FR" altLang="fr-FR" sz="1800" b="0" i="0" u="none" strike="noStrike" cap="none" normalizeH="0" baseline="0" dirty="0">
                <a:ln>
                  <a:noFill/>
                </a:ln>
                <a:solidFill>
                  <a:schemeClr val="tx1"/>
                </a:solidFill>
                <a:effectLst/>
                <a:latin typeface="Montserrat" panose="00000500000000000000" pitchFamily="50" charset="0"/>
              </a:rPr>
              <a:t> : Renforcer la communication à la fois au sein de l'entreprise et vers l'extérieur.</a:t>
            </a:r>
          </a:p>
          <a:p>
            <a:pPr marL="0" marR="0" lvl="0" indent="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latin typeface="Montserrat" panose="00000500000000000000" pitchFamily="50"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Développer l’image de l’entreprise</a:t>
            </a:r>
            <a:r>
              <a:rPr kumimoji="0" lang="fr-FR" altLang="fr-FR" sz="1800" b="0" i="0" u="none" strike="noStrike" cap="none" normalizeH="0" baseline="0" dirty="0">
                <a:ln>
                  <a:noFill/>
                </a:ln>
                <a:solidFill>
                  <a:schemeClr val="tx1"/>
                </a:solidFill>
                <a:effectLst/>
                <a:latin typeface="Montserrat" panose="00000500000000000000" pitchFamily="50" charset="0"/>
              </a:rPr>
              <a:t> : Valoriser les services proposés et améliorer la marque employeur.</a:t>
            </a:r>
          </a:p>
          <a:p>
            <a:pPr marL="0" marR="0" lvl="0" indent="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latin typeface="Montserrat" panose="00000500000000000000" pitchFamily="50"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Créer et maintenir le catalogue de services</a:t>
            </a:r>
            <a:r>
              <a:rPr kumimoji="0" lang="fr-FR" altLang="fr-FR" sz="1800" b="0" i="0" u="none" strike="noStrike" cap="none" normalizeH="0" baseline="0" dirty="0">
                <a:ln>
                  <a:noFill/>
                </a:ln>
                <a:solidFill>
                  <a:schemeClr val="tx1"/>
                </a:solidFill>
                <a:effectLst/>
                <a:latin typeface="Montserrat" panose="00000500000000000000" pitchFamily="50" charset="0"/>
              </a:rPr>
              <a:t> : Constituer un document structuré et actualisé des services disponibles.</a:t>
            </a:r>
          </a:p>
          <a:p>
            <a:pPr marL="0" marR="0" lvl="0" indent="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latin typeface="Montserrat" panose="00000500000000000000" pitchFamily="50"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Définir les stratégies des produits</a:t>
            </a:r>
            <a:r>
              <a:rPr kumimoji="0" lang="fr-FR" altLang="fr-FR" sz="1800" b="0" i="0" u="none" strike="noStrike" cap="none" normalizeH="0" baseline="0" dirty="0">
                <a:ln>
                  <a:noFill/>
                </a:ln>
                <a:solidFill>
                  <a:schemeClr val="tx1"/>
                </a:solidFill>
                <a:effectLst/>
                <a:latin typeface="Montserrat" panose="00000500000000000000" pitchFamily="50" charset="0"/>
              </a:rPr>
              <a:t> : Élaborer des stratégies claires et efficaces pour chaque produit.</a:t>
            </a:r>
          </a:p>
          <a:p>
            <a:pPr marL="0" marR="0" lvl="0" indent="0" algn="l" defTabSz="914400" rtl="0" eaLnBrk="0" fontAlgn="base" latinLnBrk="0" hangingPunct="0">
              <a:lnSpc>
                <a:spcPct val="100000"/>
              </a:lnSpc>
              <a:spcBef>
                <a:spcPct val="0"/>
              </a:spcBef>
              <a:spcAft>
                <a:spcPct val="0"/>
              </a:spcAft>
              <a:buClrTx/>
              <a:buSzTx/>
              <a:tabLst/>
            </a:pPr>
            <a:endParaRPr kumimoji="0" lang="fr-FR" altLang="fr-FR" sz="1800" b="0" i="0" u="none" strike="noStrike" cap="none" normalizeH="0" baseline="0" dirty="0">
              <a:ln>
                <a:noFill/>
              </a:ln>
              <a:solidFill>
                <a:schemeClr val="tx1"/>
              </a:solidFill>
              <a:effectLst/>
              <a:latin typeface="Montserrat" panose="00000500000000000000" pitchFamily="50"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Penser et améliorer l’expérience client</a:t>
            </a:r>
            <a:r>
              <a:rPr kumimoji="0" lang="fr-FR" altLang="fr-FR" sz="1800" b="0" i="0" u="none" strike="noStrike" cap="none" normalizeH="0" baseline="0" dirty="0">
                <a:ln>
                  <a:noFill/>
                </a:ln>
                <a:solidFill>
                  <a:schemeClr val="tx1"/>
                </a:solidFill>
                <a:effectLst/>
                <a:latin typeface="Montserrat" panose="00000500000000000000" pitchFamily="50" charset="0"/>
              </a:rPr>
              <a:t> : Optimiser l'interaction des clients avec la marque sur tous les canaux disponibles. </a:t>
            </a:r>
          </a:p>
        </p:txBody>
      </p:sp>
      <p:sp>
        <p:nvSpPr>
          <p:cNvPr id="5" name="Rectangle 2">
            <a:extLst>
              <a:ext uri="{FF2B5EF4-FFF2-40B4-BE49-F238E27FC236}">
                <a16:creationId xmlns:a16="http://schemas.microsoft.com/office/drawing/2014/main" id="{2CFEC2F0-21A7-44A2-97F0-A5753DBE20E6}"/>
              </a:ext>
            </a:extLst>
          </p:cNvPr>
          <p:cNvSpPr>
            <a:spLocks noChangeArrowheads="1"/>
          </p:cNvSpPr>
          <p:nvPr/>
        </p:nvSpPr>
        <p:spPr bwMode="auto">
          <a:xfrm>
            <a:off x="4446165" y="4951251"/>
            <a:ext cx="408543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5k followers Facebook, LinkedIn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5 vidéos sur YouTube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32 vidéos sur </a:t>
            </a:r>
            <a:r>
              <a:rPr kumimoji="0" lang="fr-FR" altLang="fr-FR" sz="1800" b="1" i="0" u="none" strike="noStrike" cap="none" normalizeH="0" baseline="0" dirty="0" err="1">
                <a:ln>
                  <a:noFill/>
                </a:ln>
                <a:solidFill>
                  <a:schemeClr val="tx1"/>
                </a:solidFill>
                <a:effectLst/>
                <a:latin typeface="Montserrat" panose="00000500000000000000" pitchFamily="50" charset="0"/>
              </a:rPr>
              <a:t>TikTok</a:t>
            </a:r>
            <a:endParaRPr kumimoji="0" lang="fr-FR" altLang="fr-FR" sz="1800" b="1" i="0" u="none" strike="noStrike" cap="none" normalizeH="0" baseline="0" dirty="0">
              <a:ln>
                <a:noFill/>
              </a:ln>
              <a:solidFill>
                <a:schemeClr val="tx1"/>
              </a:solidFill>
              <a:effectLst/>
              <a:latin typeface="Montserrat" panose="00000500000000000000" pitchFamily="50"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chemeClr val="tx1"/>
                </a:solidFill>
                <a:effectLst/>
                <a:latin typeface="Montserrat" panose="00000500000000000000" pitchFamily="50" charset="0"/>
              </a:rPr>
              <a:t>Lancement Newsletter</a:t>
            </a:r>
          </a:p>
        </p:txBody>
      </p:sp>
    </p:spTree>
    <p:extLst>
      <p:ext uri="{BB962C8B-B14F-4D97-AF65-F5344CB8AC3E}">
        <p14:creationId xmlns:p14="http://schemas.microsoft.com/office/powerpoint/2010/main" val="13450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39760-6B90-DE0B-141F-036A9B0EBE0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2EFB78E4-805F-FD5F-F68F-4717EDD9352F}"/>
              </a:ext>
            </a:extLst>
          </p:cNvPr>
          <p:cNvSpPr txBox="1"/>
          <p:nvPr/>
        </p:nvSpPr>
        <p:spPr>
          <a:xfrm>
            <a:off x="2232603" y="3075057"/>
            <a:ext cx="7726795" cy="707886"/>
          </a:xfrm>
          <a:prstGeom prst="rect">
            <a:avLst/>
          </a:prstGeom>
          <a:noFill/>
        </p:spPr>
        <p:txBody>
          <a:bodyPr wrap="none" rtlCol="0">
            <a:spAutoFit/>
          </a:bodyPr>
          <a:lstStyle/>
          <a:p>
            <a:pPr algn="ctr"/>
            <a:r>
              <a:rPr lang="fr-FR" sz="4000" b="1" dirty="0">
                <a:solidFill>
                  <a:schemeClr val="accent2"/>
                </a:solidFill>
                <a:latin typeface="Montserrat" panose="00000500000000000000" pitchFamily="50" charset="0"/>
              </a:rPr>
              <a:t>NOS RÉALISATIONS EN 2024</a:t>
            </a:r>
          </a:p>
        </p:txBody>
      </p:sp>
    </p:spTree>
    <p:extLst>
      <p:ext uri="{BB962C8B-B14F-4D97-AF65-F5344CB8AC3E}">
        <p14:creationId xmlns:p14="http://schemas.microsoft.com/office/powerpoint/2010/main" val="3698099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F14363B-8AFB-537F-F847-987251459E5B}"/>
              </a:ext>
            </a:extLst>
          </p:cNvPr>
          <p:cNvSpPr txBox="1"/>
          <p:nvPr/>
        </p:nvSpPr>
        <p:spPr>
          <a:xfrm>
            <a:off x="4251223" y="2890391"/>
            <a:ext cx="3689554" cy="1077218"/>
          </a:xfrm>
          <a:prstGeom prst="rect">
            <a:avLst/>
          </a:prstGeom>
          <a:noFill/>
        </p:spPr>
        <p:txBody>
          <a:bodyPr wrap="square" rtlCol="0">
            <a:spAutoFit/>
          </a:bodyPr>
          <a:lstStyle/>
          <a:p>
            <a:pPr algn="ctr"/>
            <a:r>
              <a:rPr lang="fr-FR" sz="3200" b="1" dirty="0" err="1">
                <a:solidFill>
                  <a:srgbClr val="2DA333"/>
                </a:solidFill>
                <a:latin typeface="Montserrat" panose="00000500000000000000" pitchFamily="50" charset="0"/>
              </a:rPr>
              <a:t>Branding</a:t>
            </a:r>
            <a:r>
              <a:rPr lang="fr-FR" sz="3200" b="1" dirty="0">
                <a:solidFill>
                  <a:srgbClr val="2DA333"/>
                </a:solidFill>
                <a:latin typeface="Montserrat" panose="00000500000000000000" pitchFamily="50" charset="0"/>
              </a:rPr>
              <a:t> et Identité visuelle</a:t>
            </a:r>
          </a:p>
        </p:txBody>
      </p:sp>
    </p:spTree>
    <p:extLst>
      <p:ext uri="{BB962C8B-B14F-4D97-AF65-F5344CB8AC3E}">
        <p14:creationId xmlns:p14="http://schemas.microsoft.com/office/powerpoint/2010/main" val="757842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A78F3-5BB8-6FC1-2284-6A43678C27FE}"/>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46628E3A-BA81-391F-81DC-339CF4E35A7D}"/>
              </a:ext>
            </a:extLst>
          </p:cNvPr>
          <p:cNvSpPr txBox="1"/>
          <p:nvPr/>
        </p:nvSpPr>
        <p:spPr>
          <a:xfrm>
            <a:off x="884807" y="1028343"/>
            <a:ext cx="10422385" cy="4801314"/>
          </a:xfrm>
          <a:prstGeom prst="rect">
            <a:avLst/>
          </a:prstGeom>
          <a:noFill/>
        </p:spPr>
        <p:txBody>
          <a:bodyPr wrap="square" rtlCol="0">
            <a:spAutoFit/>
          </a:bodyPr>
          <a:lstStyle/>
          <a:p>
            <a:r>
              <a:rPr lang="fr-FR" b="1" dirty="0">
                <a:latin typeface="Montserrat" panose="00000500000000000000" pitchFamily="50" charset="0"/>
              </a:rPr>
              <a:t>Projet</a:t>
            </a:r>
            <a:r>
              <a:rPr lang="fr-FR" dirty="0">
                <a:latin typeface="Montserrat" panose="00000500000000000000" pitchFamily="50" charset="0"/>
              </a:rPr>
              <a:t> : Rebranding </a:t>
            </a:r>
            <a:r>
              <a:rPr lang="fr-FR" dirty="0" err="1">
                <a:latin typeface="Montserrat" panose="00000500000000000000" pitchFamily="50" charset="0"/>
              </a:rPr>
              <a:t>NetByUs</a:t>
            </a:r>
            <a:r>
              <a:rPr lang="fr-FR" dirty="0">
                <a:latin typeface="Montserrat" panose="00000500000000000000" pitchFamily="50" charset="0"/>
              </a:rPr>
              <a:t> (Janvier - Février)</a:t>
            </a:r>
          </a:p>
          <a:p>
            <a:endParaRPr lang="fr-FR" dirty="0">
              <a:latin typeface="Montserrat" panose="00000500000000000000" pitchFamily="50" charset="0"/>
            </a:endParaRPr>
          </a:p>
          <a:p>
            <a:r>
              <a:rPr lang="fr-FR" b="1" dirty="0">
                <a:latin typeface="Montserrat" panose="00000500000000000000" pitchFamily="50" charset="0"/>
              </a:rPr>
              <a:t>Direction artistique </a:t>
            </a:r>
            <a:r>
              <a:rPr lang="fr-FR" dirty="0">
                <a:latin typeface="Montserrat" panose="00000500000000000000" pitchFamily="50" charset="0"/>
              </a:rPr>
              <a:t>:</a:t>
            </a:r>
          </a:p>
          <a:p>
            <a:r>
              <a:rPr lang="fr-FR" dirty="0">
                <a:latin typeface="Montserrat" panose="00000500000000000000" pitchFamily="50" charset="0"/>
              </a:rPr>
              <a:t>Pour insuffler une nouvelle dynamique et communiquer le changement stratégique, cette évolution de l'identité visuelle marque le début d'un nouveau cycle. Elle symbolise la maturité atteinte par </a:t>
            </a:r>
            <a:r>
              <a:rPr lang="fr-FR" dirty="0" err="1">
                <a:latin typeface="Montserrat" panose="00000500000000000000" pitchFamily="50" charset="0"/>
              </a:rPr>
              <a:t>NetByUs</a:t>
            </a:r>
            <a:r>
              <a:rPr lang="fr-FR" dirty="0">
                <a:latin typeface="Montserrat" panose="00000500000000000000" pitchFamily="50" charset="0"/>
              </a:rPr>
              <a:t> et reflète notre engagement envers l'innovation et la modernité.</a:t>
            </a:r>
          </a:p>
          <a:p>
            <a:endParaRPr lang="fr-FR" dirty="0">
              <a:latin typeface="Montserrat" panose="00000500000000000000" pitchFamily="50" charset="0"/>
            </a:endParaRPr>
          </a:p>
          <a:p>
            <a:r>
              <a:rPr lang="fr-FR" b="1" dirty="0">
                <a:latin typeface="Montserrat" panose="00000500000000000000" pitchFamily="50" charset="0"/>
              </a:rPr>
              <a:t>Objectif</a:t>
            </a:r>
            <a:r>
              <a:rPr lang="fr-FR" dirty="0">
                <a:latin typeface="Montserrat" panose="00000500000000000000" pitchFamily="50" charset="0"/>
              </a:rPr>
              <a:t> :</a:t>
            </a:r>
          </a:p>
          <a:p>
            <a:r>
              <a:rPr lang="fr-FR" dirty="0">
                <a:latin typeface="Montserrat" panose="00000500000000000000" pitchFamily="50" charset="0"/>
              </a:rPr>
              <a:t>Créer une image forte et dynamique qui impose une transformation immédiate et percutante. Grâce à une typographie soigneusement sélectionnée, nous nous positionnons à la hauteur de nos clients tout en les invitant à progresser avec nous.</a:t>
            </a:r>
          </a:p>
          <a:p>
            <a:endParaRPr lang="fr-FR" dirty="0">
              <a:latin typeface="Montserrat" panose="00000500000000000000" pitchFamily="50" charset="0"/>
            </a:endParaRPr>
          </a:p>
          <a:p>
            <a:r>
              <a:rPr lang="fr-FR" b="1" dirty="0">
                <a:latin typeface="Montserrat" panose="00000500000000000000" pitchFamily="50" charset="0"/>
              </a:rPr>
              <a:t>Livrables</a:t>
            </a:r>
            <a:r>
              <a:rPr lang="fr-FR" dirty="0">
                <a:latin typeface="Montserrat" panose="00000500000000000000" pitchFamily="50" charset="0"/>
              </a:rPr>
              <a:t> :</a:t>
            </a:r>
          </a:p>
          <a:p>
            <a:r>
              <a:rPr lang="fr-FR" dirty="0">
                <a:latin typeface="Montserrat" panose="00000500000000000000" pitchFamily="50" charset="0"/>
              </a:rPr>
              <a:t>Logo, Principes graphiques, Déclinaisons visuelles, Site web, Identité de la marque, Goodies et supports de </a:t>
            </a:r>
            <a:r>
              <a:rPr lang="fr-FR" dirty="0" err="1">
                <a:latin typeface="Montserrat" panose="00000500000000000000" pitchFamily="50" charset="0"/>
              </a:rPr>
              <a:t>branding</a:t>
            </a:r>
            <a:r>
              <a:rPr lang="fr-FR" dirty="0">
                <a:latin typeface="Montserrat" panose="00000500000000000000" pitchFamily="50" charset="0"/>
              </a:rPr>
              <a:t>, Carte de visite, Brochure, Dépliants, Polos, Animation logo,</a:t>
            </a:r>
          </a:p>
        </p:txBody>
      </p:sp>
    </p:spTree>
    <p:extLst>
      <p:ext uri="{BB962C8B-B14F-4D97-AF65-F5344CB8AC3E}">
        <p14:creationId xmlns:p14="http://schemas.microsoft.com/office/powerpoint/2010/main" val="1004803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139DA79-5AE8-4941-9585-9B754E70F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43" y="1629000"/>
            <a:ext cx="3600000" cy="360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Image 6">
            <a:extLst>
              <a:ext uri="{FF2B5EF4-FFF2-40B4-BE49-F238E27FC236}">
                <a16:creationId xmlns:a16="http://schemas.microsoft.com/office/drawing/2014/main" id="{8AA7CED9-257D-4A4F-ACBB-7D1A121B2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7982" y="1629000"/>
            <a:ext cx="3600000" cy="360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Image 8">
            <a:extLst>
              <a:ext uri="{FF2B5EF4-FFF2-40B4-BE49-F238E27FC236}">
                <a16:creationId xmlns:a16="http://schemas.microsoft.com/office/drawing/2014/main" id="{853993FA-BD29-4BA3-B270-91AA7C735A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8334" y="1629000"/>
            <a:ext cx="3600000" cy="3600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92792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9E333-B7A3-9775-9AD6-E6A024A8526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D8A9FDF-454E-35BC-4123-FD38726772B3}"/>
              </a:ext>
            </a:extLst>
          </p:cNvPr>
          <p:cNvSpPr txBox="1"/>
          <p:nvPr/>
        </p:nvSpPr>
        <p:spPr>
          <a:xfrm>
            <a:off x="1285687" y="1305341"/>
            <a:ext cx="9620626" cy="4247317"/>
          </a:xfrm>
          <a:prstGeom prst="rect">
            <a:avLst/>
          </a:prstGeom>
          <a:noFill/>
        </p:spPr>
        <p:txBody>
          <a:bodyPr wrap="square" rtlCol="0">
            <a:spAutoFit/>
          </a:bodyPr>
          <a:lstStyle/>
          <a:p>
            <a:r>
              <a:rPr lang="fr-FR" b="1" dirty="0">
                <a:latin typeface="Montserrat" panose="00000500000000000000" pitchFamily="50" charset="0"/>
              </a:rPr>
              <a:t>Projet</a:t>
            </a:r>
            <a:r>
              <a:rPr lang="fr-FR" dirty="0">
                <a:latin typeface="Montserrat" panose="00000500000000000000" pitchFamily="50" charset="0"/>
              </a:rPr>
              <a:t> : Relance de l'ONG SCDOGA</a:t>
            </a:r>
          </a:p>
          <a:p>
            <a:endParaRPr lang="fr-FR" dirty="0">
              <a:latin typeface="Montserrat" panose="00000500000000000000" pitchFamily="50" charset="0"/>
            </a:endParaRPr>
          </a:p>
          <a:p>
            <a:r>
              <a:rPr lang="fr-FR" b="1" dirty="0">
                <a:latin typeface="Montserrat" panose="00000500000000000000" pitchFamily="50" charset="0"/>
              </a:rPr>
              <a:t>Direction artistique </a:t>
            </a:r>
            <a:r>
              <a:rPr lang="fr-FR" dirty="0">
                <a:latin typeface="Montserrat" panose="00000500000000000000" pitchFamily="50" charset="0"/>
              </a:rPr>
              <a:t>:</a:t>
            </a:r>
          </a:p>
          <a:p>
            <a:r>
              <a:rPr lang="fr-FR" dirty="0">
                <a:latin typeface="Montserrat" panose="00000500000000000000" pitchFamily="50" charset="0"/>
              </a:rPr>
              <a:t>Ce projet vise à accompagner la nouvelle dynamique de l'ONG SCDOGA en modernisant son identité visuelle. Cela inclut une refonte du logo existant, la mise en place de nouveaux principes graphiques pour les supports numériques, et l'harmonisation des couleurs pour renforcer la cohérence de sa communication.</a:t>
            </a:r>
          </a:p>
          <a:p>
            <a:endParaRPr lang="fr-FR" dirty="0">
              <a:latin typeface="Montserrat" panose="00000500000000000000" pitchFamily="50" charset="0"/>
            </a:endParaRPr>
          </a:p>
          <a:p>
            <a:r>
              <a:rPr lang="fr-FR" b="1" dirty="0">
                <a:latin typeface="Montserrat" panose="00000500000000000000" pitchFamily="50" charset="0"/>
              </a:rPr>
              <a:t>Objectif</a:t>
            </a:r>
            <a:r>
              <a:rPr lang="fr-FR" dirty="0">
                <a:latin typeface="Montserrat" panose="00000500000000000000" pitchFamily="50" charset="0"/>
              </a:rPr>
              <a:t> :</a:t>
            </a:r>
          </a:p>
          <a:p>
            <a:r>
              <a:rPr lang="fr-FR" dirty="0">
                <a:latin typeface="Montserrat" panose="00000500000000000000" pitchFamily="50" charset="0"/>
              </a:rPr>
              <a:t>Ce renouvellement graphique symbolise une réaffirmation de l'engagement et de la volonté de SCDOGA de rester un acteur clé dans l'accompagnement des drépanocytaires, tant au Gabon qu'au-delà.</a:t>
            </a:r>
          </a:p>
          <a:p>
            <a:endParaRPr lang="fr-FR" dirty="0">
              <a:latin typeface="Montserrat" panose="00000500000000000000" pitchFamily="50" charset="0"/>
            </a:endParaRPr>
          </a:p>
          <a:p>
            <a:r>
              <a:rPr lang="fr-FR" b="1" dirty="0">
                <a:latin typeface="Montserrat" panose="00000500000000000000" pitchFamily="50" charset="0"/>
              </a:rPr>
              <a:t>Livrables</a:t>
            </a:r>
            <a:r>
              <a:rPr lang="fr-FR" dirty="0">
                <a:latin typeface="Montserrat" panose="00000500000000000000" pitchFamily="50" charset="0"/>
              </a:rPr>
              <a:t> :Logo, Principes graphiques, Déclinaisons visuelles, Identité de la marque, Dépliants, Plan de contenu</a:t>
            </a:r>
          </a:p>
        </p:txBody>
      </p:sp>
    </p:spTree>
    <p:extLst>
      <p:ext uri="{BB962C8B-B14F-4D97-AF65-F5344CB8AC3E}">
        <p14:creationId xmlns:p14="http://schemas.microsoft.com/office/powerpoint/2010/main" val="64747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925E029-9D63-450E-9ACF-36573F35C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6000" y="726831"/>
            <a:ext cx="5400000" cy="5404338"/>
          </a:xfrm>
          <a:prstGeom prst="rect">
            <a:avLst/>
          </a:prstGeom>
          <a:solidFill>
            <a:srgbClr val="FFFFFF">
              <a:shade val="85000"/>
            </a:srgbClr>
          </a:solidFill>
          <a:ln w="3810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87855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29EEF-CAB9-DA80-D651-513634E41A4A}"/>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F66E0F6B-7F7F-C13F-A0D1-1D5A83D79805}"/>
              </a:ext>
            </a:extLst>
          </p:cNvPr>
          <p:cNvSpPr txBox="1"/>
          <p:nvPr/>
        </p:nvSpPr>
        <p:spPr>
          <a:xfrm>
            <a:off x="1264715" y="1443841"/>
            <a:ext cx="10345648" cy="3970318"/>
          </a:xfrm>
          <a:prstGeom prst="rect">
            <a:avLst/>
          </a:prstGeom>
          <a:noFill/>
        </p:spPr>
        <p:txBody>
          <a:bodyPr wrap="square" rtlCol="0">
            <a:spAutoFit/>
          </a:bodyPr>
          <a:lstStyle/>
          <a:p>
            <a:r>
              <a:rPr lang="fr-FR" b="1" dirty="0">
                <a:latin typeface="Montserrat" panose="00000500000000000000" pitchFamily="50" charset="0"/>
              </a:rPr>
              <a:t>Projet</a:t>
            </a:r>
            <a:r>
              <a:rPr lang="fr-FR" dirty="0">
                <a:latin typeface="Montserrat" panose="00000500000000000000" pitchFamily="50" charset="0"/>
              </a:rPr>
              <a:t> : </a:t>
            </a:r>
            <a:r>
              <a:rPr lang="fr-FR" dirty="0" err="1">
                <a:latin typeface="Montserrat" panose="00000500000000000000" pitchFamily="50" charset="0"/>
              </a:rPr>
              <a:t>Perxonomiz</a:t>
            </a:r>
            <a:r>
              <a:rPr lang="fr-FR" dirty="0">
                <a:latin typeface="Montserrat" panose="00000500000000000000" pitchFamily="50" charset="0"/>
              </a:rPr>
              <a:t> (</a:t>
            </a:r>
            <a:r>
              <a:rPr lang="fr-FR" dirty="0" err="1">
                <a:latin typeface="Montserrat" panose="00000500000000000000" pitchFamily="50" charset="0"/>
              </a:rPr>
              <a:t>Perxo-epargne</a:t>
            </a:r>
            <a:r>
              <a:rPr lang="fr-FR" dirty="0">
                <a:latin typeface="Montserrat" panose="00000500000000000000" pitchFamily="50" charset="0"/>
              </a:rPr>
              <a:t>, budget, lite)</a:t>
            </a:r>
          </a:p>
          <a:p>
            <a:endParaRPr lang="fr-FR" dirty="0">
              <a:latin typeface="Montserrat" panose="00000500000000000000" pitchFamily="50" charset="0"/>
            </a:endParaRPr>
          </a:p>
          <a:p>
            <a:r>
              <a:rPr lang="fr-FR" b="1" dirty="0">
                <a:latin typeface="Montserrat" panose="00000500000000000000" pitchFamily="50" charset="0"/>
              </a:rPr>
              <a:t>Description :</a:t>
            </a:r>
          </a:p>
          <a:p>
            <a:r>
              <a:rPr lang="fr-FR" dirty="0">
                <a:latin typeface="Montserrat" panose="00000500000000000000" pitchFamily="50" charset="0"/>
              </a:rPr>
              <a:t>Application dédiée à l'éducation et à la gestion financière.</a:t>
            </a:r>
          </a:p>
          <a:p>
            <a:endParaRPr lang="fr-FR" dirty="0">
              <a:latin typeface="Montserrat" panose="00000500000000000000" pitchFamily="50" charset="0"/>
            </a:endParaRPr>
          </a:p>
          <a:p>
            <a:r>
              <a:rPr lang="fr-FR" b="1" dirty="0">
                <a:latin typeface="Montserrat" panose="00000500000000000000" pitchFamily="50" charset="0"/>
              </a:rPr>
              <a:t>Objectifs :</a:t>
            </a:r>
          </a:p>
          <a:p>
            <a:r>
              <a:rPr lang="fr-FR" dirty="0">
                <a:latin typeface="Montserrat" panose="00000500000000000000" pitchFamily="50" charset="0"/>
              </a:rPr>
              <a:t>Rendre le produit commercialisable</a:t>
            </a:r>
          </a:p>
          <a:p>
            <a:r>
              <a:rPr lang="fr-FR" dirty="0">
                <a:latin typeface="Montserrat" panose="00000500000000000000" pitchFamily="50" charset="0"/>
              </a:rPr>
              <a:t>Optimiser l'interface utilisateur (UI) et l'expérience utilisateur (UX)</a:t>
            </a:r>
          </a:p>
          <a:p>
            <a:r>
              <a:rPr lang="fr-FR" dirty="0">
                <a:latin typeface="Montserrat" panose="00000500000000000000" pitchFamily="50" charset="0"/>
              </a:rPr>
              <a:t>Développer une stratégie marketing efficace pour promouvoir le produit.</a:t>
            </a:r>
          </a:p>
          <a:p>
            <a:endParaRPr lang="fr-FR" dirty="0">
              <a:latin typeface="Montserrat" panose="00000500000000000000" pitchFamily="50" charset="0"/>
            </a:endParaRPr>
          </a:p>
          <a:p>
            <a:r>
              <a:rPr lang="fr-FR" b="1" dirty="0">
                <a:latin typeface="Montserrat" panose="00000500000000000000" pitchFamily="50" charset="0"/>
              </a:rPr>
              <a:t>Livrables : </a:t>
            </a:r>
          </a:p>
          <a:p>
            <a:r>
              <a:rPr lang="fr-FR" dirty="0" err="1">
                <a:latin typeface="Montserrat" panose="00000500000000000000" pitchFamily="50" charset="0"/>
              </a:rPr>
              <a:t>Naming</a:t>
            </a:r>
            <a:r>
              <a:rPr lang="fr-FR" dirty="0">
                <a:latin typeface="Montserrat" panose="00000500000000000000" pitchFamily="50" charset="0"/>
              </a:rPr>
              <a:t>, Logo, Principes graphiques, Contenus pour les réseaux sociaux, Design et ergonomie de l'interface, Rédaction des textes pour l'application (</a:t>
            </a:r>
            <a:r>
              <a:rPr lang="fr-FR" dirty="0" err="1">
                <a:latin typeface="Montserrat" panose="00000500000000000000" pitchFamily="50" charset="0"/>
              </a:rPr>
              <a:t>wording</a:t>
            </a:r>
            <a:r>
              <a:rPr lang="fr-FR" dirty="0">
                <a:latin typeface="Montserrat" panose="00000500000000000000" pitchFamily="50" charset="0"/>
              </a:rPr>
              <a:t>),Landing page, Supports imprimés (dépliants, flyers)assets, Vidéo de présentation de l'application</a:t>
            </a:r>
          </a:p>
        </p:txBody>
      </p:sp>
    </p:spTree>
    <p:extLst>
      <p:ext uri="{BB962C8B-B14F-4D97-AF65-F5344CB8AC3E}">
        <p14:creationId xmlns:p14="http://schemas.microsoft.com/office/powerpoint/2010/main" val="2640498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7872518-36AF-40B4-BE7B-B26DB1765E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569" y="1701001"/>
            <a:ext cx="3960000" cy="3313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AC33C53A-7680-4CBA-86DB-776C0F0C8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2001" y="1665000"/>
            <a:ext cx="3528000" cy="352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B4882AF7-29D0-47B4-84F9-2AC7AF45D1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0433" y="1665000"/>
            <a:ext cx="3528000" cy="352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7098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B380C-D0DD-752F-7658-57C2C4627791}"/>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6BB4EA5-4723-0C47-F4F6-228C090BF297}"/>
              </a:ext>
            </a:extLst>
          </p:cNvPr>
          <p:cNvSpPr txBox="1"/>
          <p:nvPr/>
        </p:nvSpPr>
        <p:spPr>
          <a:xfrm>
            <a:off x="1025628" y="1720840"/>
            <a:ext cx="10140743" cy="3416320"/>
          </a:xfrm>
          <a:prstGeom prst="rect">
            <a:avLst/>
          </a:prstGeom>
          <a:noFill/>
        </p:spPr>
        <p:txBody>
          <a:bodyPr wrap="square" rtlCol="0">
            <a:spAutoFit/>
          </a:bodyPr>
          <a:lstStyle/>
          <a:p>
            <a:r>
              <a:rPr lang="fr-FR" b="1" dirty="0">
                <a:latin typeface="Montserrat" panose="00000500000000000000" pitchFamily="50" charset="0"/>
              </a:rPr>
              <a:t>Projet : </a:t>
            </a:r>
            <a:r>
              <a:rPr lang="fr-FR" dirty="0" err="1">
                <a:latin typeface="Montserrat" panose="00000500000000000000" pitchFamily="50" charset="0"/>
              </a:rPr>
              <a:t>netBYus</a:t>
            </a:r>
            <a:r>
              <a:rPr lang="fr-FR" dirty="0">
                <a:latin typeface="Montserrat" panose="00000500000000000000" pitchFamily="50" charset="0"/>
              </a:rPr>
              <a:t> Consulting</a:t>
            </a:r>
          </a:p>
          <a:p>
            <a:endParaRPr lang="fr-FR" dirty="0">
              <a:latin typeface="Montserrat" panose="00000500000000000000" pitchFamily="50" charset="0"/>
            </a:endParaRPr>
          </a:p>
          <a:p>
            <a:r>
              <a:rPr lang="fr-FR" b="1" dirty="0">
                <a:latin typeface="Montserrat" panose="00000500000000000000" pitchFamily="50" charset="0"/>
              </a:rPr>
              <a:t>Descriptif : </a:t>
            </a:r>
            <a:r>
              <a:rPr lang="fr-FR" dirty="0">
                <a:latin typeface="Montserrat" panose="00000500000000000000" pitchFamily="50" charset="0"/>
              </a:rPr>
              <a:t> : Business unit de </a:t>
            </a:r>
            <a:r>
              <a:rPr lang="fr-FR" dirty="0" err="1">
                <a:latin typeface="Montserrat" panose="00000500000000000000" pitchFamily="50" charset="0"/>
              </a:rPr>
              <a:t>netBYus</a:t>
            </a:r>
            <a:r>
              <a:rPr lang="fr-FR" dirty="0">
                <a:latin typeface="Montserrat" panose="00000500000000000000" pitchFamily="50" charset="0"/>
              </a:rPr>
              <a:t>, conçue comme une plateforme innovante dédiée à la mise à disposition de talents qualifiés pour les entreprises.</a:t>
            </a:r>
          </a:p>
          <a:p>
            <a:endParaRPr lang="fr-FR" dirty="0">
              <a:latin typeface="Montserrat" panose="00000500000000000000" pitchFamily="50" charset="0"/>
            </a:endParaRPr>
          </a:p>
          <a:p>
            <a:r>
              <a:rPr lang="fr-FR" b="1" dirty="0">
                <a:latin typeface="Montserrat" panose="00000500000000000000" pitchFamily="50" charset="0"/>
              </a:rPr>
              <a:t>Objectif : </a:t>
            </a:r>
          </a:p>
          <a:p>
            <a:r>
              <a:rPr lang="fr-FR" dirty="0">
                <a:latin typeface="Montserrat" panose="00000500000000000000" pitchFamily="50" charset="0"/>
              </a:rPr>
              <a:t>Présenter efficacement l’activité</a:t>
            </a:r>
          </a:p>
          <a:p>
            <a:r>
              <a:rPr lang="fr-FR" dirty="0">
                <a:latin typeface="Montserrat" panose="00000500000000000000" pitchFamily="50" charset="0"/>
              </a:rPr>
              <a:t>Concevoir une solution digitale performante pour connecter les talents aux entreprises.</a:t>
            </a:r>
          </a:p>
          <a:p>
            <a:endParaRPr lang="fr-FR" dirty="0">
              <a:latin typeface="Montserrat" panose="00000500000000000000" pitchFamily="50" charset="0"/>
            </a:endParaRPr>
          </a:p>
          <a:p>
            <a:r>
              <a:rPr lang="fr-FR" b="1" dirty="0">
                <a:latin typeface="Montserrat" panose="00000500000000000000" pitchFamily="50" charset="0"/>
              </a:rPr>
              <a:t>Livrables : </a:t>
            </a:r>
          </a:p>
          <a:p>
            <a:r>
              <a:rPr lang="fr-FR" dirty="0">
                <a:latin typeface="Montserrat" panose="00000500000000000000" pitchFamily="50" charset="0"/>
              </a:rPr>
              <a:t>Logo, Design system, landing page, </a:t>
            </a:r>
            <a:r>
              <a:rPr lang="fr-FR" dirty="0" err="1">
                <a:latin typeface="Montserrat" panose="00000500000000000000" pitchFamily="50" charset="0"/>
              </a:rPr>
              <a:t>Wording</a:t>
            </a:r>
            <a:r>
              <a:rPr lang="fr-FR" dirty="0">
                <a:latin typeface="Montserrat" panose="00000500000000000000" pitchFamily="50" charset="0"/>
              </a:rPr>
              <a:t> Interface, UI et UX </a:t>
            </a:r>
          </a:p>
        </p:txBody>
      </p:sp>
    </p:spTree>
    <p:extLst>
      <p:ext uri="{BB962C8B-B14F-4D97-AF65-F5344CB8AC3E}">
        <p14:creationId xmlns:p14="http://schemas.microsoft.com/office/powerpoint/2010/main" val="2534984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E704DFD-CEB3-4FD4-B532-E0F7A16FBB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3287" y="728999"/>
            <a:ext cx="5400000" cy="54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FF64D43C-48C7-4E3B-81C4-D7DC03F763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4259" y="519222"/>
            <a:ext cx="2880000" cy="58195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8187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CF510-7A99-803B-3392-8CB6682B7AA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ACF45A74-07B9-4ACB-D53B-C4B11F509B1C}"/>
              </a:ext>
            </a:extLst>
          </p:cNvPr>
          <p:cNvSpPr txBox="1"/>
          <p:nvPr/>
        </p:nvSpPr>
        <p:spPr>
          <a:xfrm>
            <a:off x="790113" y="1697114"/>
            <a:ext cx="9838738" cy="2862322"/>
          </a:xfrm>
          <a:prstGeom prst="rect">
            <a:avLst/>
          </a:prstGeom>
          <a:noFill/>
        </p:spPr>
        <p:txBody>
          <a:bodyPr wrap="square" rtlCol="0">
            <a:spAutoFit/>
          </a:bodyPr>
          <a:lstStyle/>
          <a:p>
            <a:r>
              <a:rPr lang="fr-FR" b="1" dirty="0">
                <a:latin typeface="Montserrat" panose="00000500000000000000" pitchFamily="50" charset="0"/>
              </a:rPr>
              <a:t>Projet </a:t>
            </a:r>
            <a:r>
              <a:rPr lang="fr-FR" dirty="0">
                <a:latin typeface="Montserrat" panose="00000500000000000000" pitchFamily="50" charset="0"/>
              </a:rPr>
              <a:t>: Moneer</a:t>
            </a:r>
          </a:p>
          <a:p>
            <a:endParaRPr lang="fr-FR" dirty="0">
              <a:latin typeface="Montserrat" panose="00000500000000000000" pitchFamily="50" charset="0"/>
            </a:endParaRPr>
          </a:p>
          <a:p>
            <a:r>
              <a:rPr lang="fr-FR" b="1" dirty="0">
                <a:latin typeface="Montserrat" panose="00000500000000000000" pitchFamily="50" charset="0"/>
              </a:rPr>
              <a:t>Description : </a:t>
            </a:r>
          </a:p>
          <a:p>
            <a:r>
              <a:rPr lang="fr-FR" dirty="0">
                <a:latin typeface="Montserrat" panose="00000500000000000000" pitchFamily="50" charset="0"/>
              </a:rPr>
              <a:t>Plateforme digitale </a:t>
            </a:r>
            <a:r>
              <a:rPr lang="fr-FR" dirty="0" err="1">
                <a:latin typeface="Montserrat" panose="00000500000000000000" pitchFamily="50" charset="0"/>
              </a:rPr>
              <a:t>core</a:t>
            </a:r>
            <a:r>
              <a:rPr lang="fr-FR" dirty="0">
                <a:latin typeface="Montserrat" panose="00000500000000000000" pitchFamily="50" charset="0"/>
              </a:rPr>
              <a:t> Banking </a:t>
            </a:r>
          </a:p>
          <a:p>
            <a:endParaRPr lang="fr-FR" dirty="0">
              <a:latin typeface="Montserrat" panose="00000500000000000000" pitchFamily="50" charset="0"/>
            </a:endParaRPr>
          </a:p>
          <a:p>
            <a:r>
              <a:rPr lang="fr-FR" b="1" dirty="0">
                <a:latin typeface="Montserrat" panose="00000500000000000000" pitchFamily="50" charset="0"/>
              </a:rPr>
              <a:t>Objectif : </a:t>
            </a:r>
          </a:p>
          <a:p>
            <a:r>
              <a:rPr lang="fr-FR" dirty="0">
                <a:latin typeface="Montserrat" panose="00000500000000000000" pitchFamily="50" charset="0"/>
              </a:rPr>
              <a:t>Concevoir la solution et la rendre opérationnelle pour une utilisation immédiate</a:t>
            </a:r>
          </a:p>
          <a:p>
            <a:endParaRPr lang="fr-FR" dirty="0">
              <a:latin typeface="Montserrat" panose="00000500000000000000" pitchFamily="50" charset="0"/>
            </a:endParaRPr>
          </a:p>
          <a:p>
            <a:r>
              <a:rPr lang="fr-FR" b="1" dirty="0">
                <a:latin typeface="Montserrat" panose="00000500000000000000" pitchFamily="50" charset="0"/>
              </a:rPr>
              <a:t>Livrables : </a:t>
            </a:r>
          </a:p>
          <a:p>
            <a:r>
              <a:rPr lang="fr-FR" dirty="0">
                <a:latin typeface="Montserrat" panose="00000500000000000000" pitchFamily="50" charset="0"/>
              </a:rPr>
              <a:t>Logo, Design </a:t>
            </a:r>
            <a:r>
              <a:rPr lang="fr-FR" dirty="0" err="1">
                <a:latin typeface="Montserrat" panose="00000500000000000000" pitchFamily="50" charset="0"/>
              </a:rPr>
              <a:t>system,UI</a:t>
            </a:r>
            <a:r>
              <a:rPr lang="fr-FR" dirty="0">
                <a:latin typeface="Montserrat" panose="00000500000000000000" pitchFamily="50" charset="0"/>
              </a:rPr>
              <a:t>, </a:t>
            </a:r>
            <a:r>
              <a:rPr lang="fr-FR" dirty="0" err="1">
                <a:latin typeface="Montserrat" panose="00000500000000000000" pitchFamily="50" charset="0"/>
              </a:rPr>
              <a:t>Wording</a:t>
            </a:r>
            <a:r>
              <a:rPr lang="fr-FR" dirty="0">
                <a:latin typeface="Montserrat" panose="00000500000000000000" pitchFamily="50" charset="0"/>
              </a:rPr>
              <a:t> Interface (en cours),assets</a:t>
            </a:r>
          </a:p>
        </p:txBody>
      </p:sp>
    </p:spTree>
    <p:extLst>
      <p:ext uri="{BB962C8B-B14F-4D97-AF65-F5344CB8AC3E}">
        <p14:creationId xmlns:p14="http://schemas.microsoft.com/office/powerpoint/2010/main" val="2777613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983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FC1C-709D-1F5D-95ED-E64165B65D34}"/>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CC029291-2D7A-C93C-8CBB-61D2A53C3C74}"/>
              </a:ext>
            </a:extLst>
          </p:cNvPr>
          <p:cNvSpPr txBox="1"/>
          <p:nvPr/>
        </p:nvSpPr>
        <p:spPr>
          <a:xfrm>
            <a:off x="790113" y="1697114"/>
            <a:ext cx="9838738" cy="3139321"/>
          </a:xfrm>
          <a:prstGeom prst="rect">
            <a:avLst/>
          </a:prstGeom>
          <a:noFill/>
        </p:spPr>
        <p:txBody>
          <a:bodyPr wrap="square" rtlCol="0">
            <a:spAutoFit/>
          </a:bodyPr>
          <a:lstStyle/>
          <a:p>
            <a:r>
              <a:rPr lang="fr-FR" b="1" dirty="0">
                <a:latin typeface="Montserrat" panose="00000500000000000000" pitchFamily="50" charset="0"/>
              </a:rPr>
              <a:t>Projet</a:t>
            </a:r>
            <a:r>
              <a:rPr lang="fr-FR" dirty="0">
                <a:latin typeface="Montserrat" panose="00000500000000000000" pitchFamily="50" charset="0"/>
              </a:rPr>
              <a:t> : BY+ Suite</a:t>
            </a:r>
          </a:p>
          <a:p>
            <a:endParaRPr lang="fr-FR" dirty="0">
              <a:latin typeface="Montserrat" panose="00000500000000000000" pitchFamily="50" charset="0"/>
            </a:endParaRPr>
          </a:p>
          <a:p>
            <a:r>
              <a:rPr lang="fr-FR" b="1" dirty="0">
                <a:latin typeface="Montserrat" panose="00000500000000000000" pitchFamily="50" charset="0"/>
              </a:rPr>
              <a:t>Description : </a:t>
            </a:r>
          </a:p>
          <a:p>
            <a:r>
              <a:rPr lang="fr-FR" dirty="0">
                <a:latin typeface="Montserrat" panose="00000500000000000000" pitchFamily="50" charset="0"/>
              </a:rPr>
              <a:t>Suite applicative pour aider les entreprises à améliorer leur productivité grâce à une meilleure gestion et traitement de leur donnée. </a:t>
            </a:r>
          </a:p>
          <a:p>
            <a:endParaRPr lang="fr-FR" b="1" dirty="0">
              <a:latin typeface="Montserrat" panose="00000500000000000000" pitchFamily="50" charset="0"/>
            </a:endParaRPr>
          </a:p>
          <a:p>
            <a:r>
              <a:rPr lang="fr-FR" b="1" dirty="0">
                <a:latin typeface="Montserrat" panose="00000500000000000000" pitchFamily="50" charset="0"/>
              </a:rPr>
              <a:t>Objectif : </a:t>
            </a:r>
          </a:p>
          <a:p>
            <a:r>
              <a:rPr lang="fr-FR" dirty="0">
                <a:latin typeface="Montserrat" panose="00000500000000000000" pitchFamily="50" charset="0"/>
              </a:rPr>
              <a:t>Concevoir la solution et la rendre prete pour utilisation</a:t>
            </a:r>
          </a:p>
          <a:p>
            <a:endParaRPr lang="fr-FR" dirty="0">
              <a:latin typeface="Montserrat" panose="00000500000000000000" pitchFamily="50" charset="0"/>
            </a:endParaRPr>
          </a:p>
          <a:p>
            <a:r>
              <a:rPr lang="fr-FR" b="1" dirty="0">
                <a:latin typeface="Montserrat" panose="00000500000000000000" pitchFamily="50" charset="0"/>
              </a:rPr>
              <a:t>Livrables : </a:t>
            </a:r>
          </a:p>
          <a:p>
            <a:r>
              <a:rPr lang="fr-FR" dirty="0">
                <a:latin typeface="Montserrat" panose="00000500000000000000" pitchFamily="50" charset="0"/>
              </a:rPr>
              <a:t>Logo, Design system, UI, </a:t>
            </a:r>
            <a:r>
              <a:rPr lang="fr-FR" dirty="0" err="1">
                <a:latin typeface="Montserrat" panose="00000500000000000000" pitchFamily="50" charset="0"/>
              </a:rPr>
              <a:t>Wording</a:t>
            </a:r>
            <a:r>
              <a:rPr lang="fr-FR" dirty="0">
                <a:latin typeface="Montserrat" panose="00000500000000000000" pitchFamily="50" charset="0"/>
              </a:rPr>
              <a:t> Interface, UI et UX, assets</a:t>
            </a:r>
          </a:p>
        </p:txBody>
      </p:sp>
    </p:spTree>
    <p:extLst>
      <p:ext uri="{BB962C8B-B14F-4D97-AF65-F5344CB8AC3E}">
        <p14:creationId xmlns:p14="http://schemas.microsoft.com/office/powerpoint/2010/main" val="1569454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1FD74B2-38B7-4B29-9B62-AB83F23FC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6000" y="736410"/>
            <a:ext cx="5400000" cy="5385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11730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F5451-68C6-4120-772E-46A08F5E715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5FED6C3B-C1F3-AAAA-7102-1B5605AF30D4}"/>
              </a:ext>
            </a:extLst>
          </p:cNvPr>
          <p:cNvSpPr txBox="1"/>
          <p:nvPr/>
        </p:nvSpPr>
        <p:spPr>
          <a:xfrm>
            <a:off x="790113" y="1697114"/>
            <a:ext cx="9838738" cy="3416320"/>
          </a:xfrm>
          <a:prstGeom prst="rect">
            <a:avLst/>
          </a:prstGeom>
          <a:noFill/>
        </p:spPr>
        <p:txBody>
          <a:bodyPr wrap="square" rtlCol="0">
            <a:spAutoFit/>
          </a:bodyPr>
          <a:lstStyle/>
          <a:p>
            <a:r>
              <a:rPr lang="fr-FR" b="1" dirty="0">
                <a:latin typeface="Montserrat" panose="00000500000000000000" pitchFamily="50" charset="0"/>
              </a:rPr>
              <a:t>Projet : </a:t>
            </a:r>
            <a:r>
              <a:rPr lang="fr-FR" dirty="0" err="1">
                <a:latin typeface="Montserrat" panose="00000500000000000000" pitchFamily="50" charset="0"/>
              </a:rPr>
              <a:t>NetBYus</a:t>
            </a:r>
            <a:r>
              <a:rPr lang="fr-FR" dirty="0">
                <a:latin typeface="Montserrat" panose="00000500000000000000" pitchFamily="50" charset="0"/>
              </a:rPr>
              <a:t> Days 2024</a:t>
            </a:r>
          </a:p>
          <a:p>
            <a:endParaRPr lang="fr-FR" dirty="0">
              <a:latin typeface="Montserrat" panose="00000500000000000000" pitchFamily="50" charset="0"/>
            </a:endParaRPr>
          </a:p>
          <a:p>
            <a:r>
              <a:rPr lang="fr-FR" b="1" dirty="0">
                <a:latin typeface="Montserrat" panose="00000500000000000000" pitchFamily="50" charset="0"/>
              </a:rPr>
              <a:t>Description</a:t>
            </a:r>
            <a:r>
              <a:rPr lang="fr-FR" dirty="0">
                <a:latin typeface="Montserrat" panose="00000500000000000000" pitchFamily="50" charset="0"/>
              </a:rPr>
              <a:t> :Insuffler une nouvelle vitalité à l’événement en harmonie avec la nouvelle identité de l’entreprise.</a:t>
            </a:r>
          </a:p>
          <a:p>
            <a:endParaRPr lang="fr-FR" dirty="0">
              <a:latin typeface="Montserrat" panose="00000500000000000000" pitchFamily="50" charset="0"/>
            </a:endParaRPr>
          </a:p>
          <a:p>
            <a:r>
              <a:rPr lang="fr-FR" b="1" dirty="0">
                <a:latin typeface="Montserrat" panose="00000500000000000000" pitchFamily="50" charset="0"/>
              </a:rPr>
              <a:t>Objectif </a:t>
            </a:r>
            <a:r>
              <a:rPr lang="fr-FR" dirty="0">
                <a:latin typeface="Montserrat" panose="00000500000000000000" pitchFamily="50" charset="0"/>
              </a:rPr>
              <a:t>: </a:t>
            </a:r>
          </a:p>
          <a:p>
            <a:r>
              <a:rPr lang="fr-FR" dirty="0">
                <a:latin typeface="Montserrat" panose="00000500000000000000" pitchFamily="50" charset="0"/>
              </a:rPr>
              <a:t>Revitaliser l’image de l’événement pour refléter la dynamique et l’évolution stratégique de </a:t>
            </a:r>
            <a:r>
              <a:rPr lang="fr-FR" dirty="0" err="1">
                <a:latin typeface="Montserrat" panose="00000500000000000000" pitchFamily="50" charset="0"/>
              </a:rPr>
              <a:t>NetBYus</a:t>
            </a:r>
            <a:r>
              <a:rPr lang="fr-FR" dirty="0">
                <a:latin typeface="Montserrat" panose="00000500000000000000" pitchFamily="50" charset="0"/>
              </a:rPr>
              <a:t>.</a:t>
            </a:r>
          </a:p>
          <a:p>
            <a:endParaRPr lang="fr-FR" dirty="0">
              <a:latin typeface="Montserrat" panose="00000500000000000000" pitchFamily="50" charset="0"/>
            </a:endParaRPr>
          </a:p>
          <a:p>
            <a:r>
              <a:rPr lang="fr-FR" b="1" dirty="0">
                <a:latin typeface="Montserrat" panose="00000500000000000000" pitchFamily="50" charset="0"/>
              </a:rPr>
              <a:t>Livrables :</a:t>
            </a:r>
          </a:p>
          <a:p>
            <a:r>
              <a:rPr lang="fr-FR" dirty="0">
                <a:latin typeface="Montserrat" panose="00000500000000000000" pitchFamily="50" charset="0"/>
              </a:rPr>
              <a:t>Logo, Principes graphiques, Bracelets, Bâche pour mur photo, T-shirts, Visuels pour réseaux sociaux, Teasing, Habillage photo et vidéo</a:t>
            </a:r>
          </a:p>
        </p:txBody>
      </p:sp>
    </p:spTree>
    <p:extLst>
      <p:ext uri="{BB962C8B-B14F-4D97-AF65-F5344CB8AC3E}">
        <p14:creationId xmlns:p14="http://schemas.microsoft.com/office/powerpoint/2010/main" val="608921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B53166B-D57F-4D6F-968B-F029F4ABA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7" y="1808705"/>
            <a:ext cx="3240001" cy="3240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15BA999A-33E6-4413-AC44-6B4D4B582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177" y="1808705"/>
            <a:ext cx="3240001" cy="3240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5ECFC179-2D27-4B66-94FE-AF4F30E286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9157" y="1808705"/>
            <a:ext cx="3240001" cy="3240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3425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C6718-952F-9D05-71E4-D2A7ADFEFCC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9CA4901-3CF0-FFA4-33E6-80A170F63942}"/>
              </a:ext>
            </a:extLst>
          </p:cNvPr>
          <p:cNvSpPr txBox="1"/>
          <p:nvPr/>
        </p:nvSpPr>
        <p:spPr>
          <a:xfrm>
            <a:off x="3970476" y="3136612"/>
            <a:ext cx="4251047" cy="584775"/>
          </a:xfrm>
          <a:prstGeom prst="rect">
            <a:avLst/>
          </a:prstGeom>
          <a:noFill/>
        </p:spPr>
        <p:txBody>
          <a:bodyPr wrap="square" rtlCol="0">
            <a:spAutoFit/>
          </a:bodyPr>
          <a:lstStyle/>
          <a:p>
            <a:r>
              <a:rPr lang="fr-FR" sz="3200" b="1" dirty="0">
                <a:solidFill>
                  <a:srgbClr val="2DA333"/>
                </a:solidFill>
                <a:latin typeface="Montserrat" panose="00000500000000000000" pitchFamily="50" charset="0"/>
              </a:rPr>
              <a:t>Digital et Stratégie</a:t>
            </a:r>
          </a:p>
        </p:txBody>
      </p:sp>
    </p:spTree>
    <p:extLst>
      <p:ext uri="{BB962C8B-B14F-4D97-AF65-F5344CB8AC3E}">
        <p14:creationId xmlns:p14="http://schemas.microsoft.com/office/powerpoint/2010/main" val="896888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2D81D-60F4-B204-B23B-9CFB313FE3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77C3C07-5CEE-1C74-61F7-D217B12B04AB}"/>
              </a:ext>
            </a:extLst>
          </p:cNvPr>
          <p:cNvSpPr txBox="1"/>
          <p:nvPr/>
        </p:nvSpPr>
        <p:spPr>
          <a:xfrm>
            <a:off x="790112" y="1697114"/>
            <a:ext cx="9780015" cy="2585323"/>
          </a:xfrm>
          <a:prstGeom prst="rect">
            <a:avLst/>
          </a:prstGeom>
          <a:noFill/>
        </p:spPr>
        <p:txBody>
          <a:bodyPr wrap="square" rtlCol="0">
            <a:spAutoFit/>
          </a:bodyPr>
          <a:lstStyle/>
          <a:p>
            <a:r>
              <a:rPr lang="fr-FR" b="1" dirty="0">
                <a:latin typeface="Montserrat" panose="00000500000000000000" pitchFamily="50" charset="0"/>
              </a:rPr>
              <a:t>Projet</a:t>
            </a:r>
            <a:r>
              <a:rPr lang="fr-FR" dirty="0">
                <a:latin typeface="Montserrat" panose="00000500000000000000" pitchFamily="50" charset="0"/>
              </a:rPr>
              <a:t> : Stratégie Digitale </a:t>
            </a:r>
            <a:r>
              <a:rPr lang="fr-FR" dirty="0" err="1">
                <a:latin typeface="Montserrat" panose="00000500000000000000" pitchFamily="50" charset="0"/>
              </a:rPr>
              <a:t>NetBYus</a:t>
            </a:r>
            <a:endParaRPr lang="fr-FR" dirty="0">
              <a:latin typeface="Montserrat" panose="00000500000000000000" pitchFamily="50" charset="0"/>
            </a:endParaRPr>
          </a:p>
          <a:p>
            <a:endParaRPr lang="fr-FR" dirty="0">
              <a:latin typeface="Montserrat" panose="00000500000000000000" pitchFamily="50" charset="0"/>
            </a:endParaRPr>
          </a:p>
          <a:p>
            <a:r>
              <a:rPr lang="fr-FR" b="1" dirty="0">
                <a:latin typeface="Montserrat" panose="00000500000000000000" pitchFamily="50" charset="0"/>
              </a:rPr>
              <a:t>Descriptif </a:t>
            </a:r>
            <a:r>
              <a:rPr lang="fr-FR" dirty="0">
                <a:latin typeface="Montserrat" panose="00000500000000000000" pitchFamily="50" charset="0"/>
              </a:rPr>
              <a:t>:Élaboration d'une stratégie digitale globale pour positionner </a:t>
            </a:r>
            <a:r>
              <a:rPr lang="fr-FR" dirty="0" err="1">
                <a:latin typeface="Montserrat" panose="00000500000000000000" pitchFamily="50" charset="0"/>
              </a:rPr>
              <a:t>NetBYus</a:t>
            </a:r>
            <a:r>
              <a:rPr lang="fr-FR" dirty="0">
                <a:latin typeface="Montserrat" panose="00000500000000000000" pitchFamily="50" charset="0"/>
              </a:rPr>
              <a:t> comme un acteur clé sur les canaux numériques.</a:t>
            </a:r>
          </a:p>
          <a:p>
            <a:endParaRPr lang="fr-FR" dirty="0">
              <a:latin typeface="Montserrat" panose="00000500000000000000" pitchFamily="50" charset="0"/>
            </a:endParaRPr>
          </a:p>
          <a:p>
            <a:r>
              <a:rPr lang="fr-FR" b="1" dirty="0">
                <a:latin typeface="Montserrat" panose="00000500000000000000" pitchFamily="50" charset="0"/>
              </a:rPr>
              <a:t>Objectif</a:t>
            </a:r>
            <a:r>
              <a:rPr lang="fr-FR" dirty="0">
                <a:latin typeface="Montserrat" panose="00000500000000000000" pitchFamily="50" charset="0"/>
              </a:rPr>
              <a:t> : Développer et renforcer la e-réputation de </a:t>
            </a:r>
            <a:r>
              <a:rPr lang="fr-FR" dirty="0" err="1">
                <a:latin typeface="Montserrat" panose="00000500000000000000" pitchFamily="50" charset="0"/>
              </a:rPr>
              <a:t>NetBYus</a:t>
            </a:r>
            <a:r>
              <a:rPr lang="fr-FR" dirty="0">
                <a:latin typeface="Montserrat" panose="00000500000000000000" pitchFamily="50" charset="0"/>
              </a:rPr>
              <a:t>.</a:t>
            </a:r>
          </a:p>
          <a:p>
            <a:endParaRPr lang="fr-FR" dirty="0">
              <a:latin typeface="Montserrat" panose="00000500000000000000" pitchFamily="50" charset="0"/>
            </a:endParaRPr>
          </a:p>
          <a:p>
            <a:r>
              <a:rPr lang="fr-FR" b="1" dirty="0">
                <a:latin typeface="Montserrat" panose="00000500000000000000" pitchFamily="50" charset="0"/>
              </a:rPr>
              <a:t>Livrables</a:t>
            </a:r>
            <a:r>
              <a:rPr lang="fr-FR" dirty="0">
                <a:latin typeface="Montserrat" panose="00000500000000000000" pitchFamily="50" charset="0"/>
              </a:rPr>
              <a:t> : Stratégie digitale, Rubriques, Principes graphiques pour réseaux sociaux, Calendrier et publications</a:t>
            </a:r>
          </a:p>
        </p:txBody>
      </p:sp>
    </p:spTree>
    <p:extLst>
      <p:ext uri="{BB962C8B-B14F-4D97-AF65-F5344CB8AC3E}">
        <p14:creationId xmlns:p14="http://schemas.microsoft.com/office/powerpoint/2010/main" val="3058502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B69B9-0412-0B43-DD8F-572436834CE8}"/>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FC412039-B5A6-8E50-C00B-93B5FAD063DE}"/>
              </a:ext>
            </a:extLst>
          </p:cNvPr>
          <p:cNvSpPr txBox="1"/>
          <p:nvPr/>
        </p:nvSpPr>
        <p:spPr>
          <a:xfrm>
            <a:off x="790112" y="1697114"/>
            <a:ext cx="9780015" cy="2862322"/>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Stratégie SCDOGA (digitale et événementielle)</a:t>
            </a:r>
          </a:p>
          <a:p>
            <a:endParaRPr lang="fr-FR" dirty="0">
              <a:latin typeface="Montserrat" panose="00000500000000000000" pitchFamily="50" charset="0"/>
            </a:endParaRPr>
          </a:p>
          <a:p>
            <a:r>
              <a:rPr lang="fr-FR" b="1" dirty="0">
                <a:latin typeface="Montserrat" panose="00000500000000000000" pitchFamily="50" charset="0"/>
              </a:rPr>
              <a:t>Descriptif </a:t>
            </a:r>
            <a:r>
              <a:rPr lang="fr-FR" dirty="0">
                <a:latin typeface="Montserrat" panose="00000500000000000000" pitchFamily="50" charset="0"/>
              </a:rPr>
              <a:t>:Définir et mettre en œuvre une stratégie de communication pour la conférence scientifique.</a:t>
            </a:r>
          </a:p>
          <a:p>
            <a:endParaRPr lang="fr-FR" dirty="0">
              <a:latin typeface="Montserrat" panose="00000500000000000000" pitchFamily="50" charset="0"/>
            </a:endParaRPr>
          </a:p>
          <a:p>
            <a:r>
              <a:rPr lang="fr-FR" b="1" dirty="0">
                <a:latin typeface="Montserrat" panose="00000500000000000000" pitchFamily="50" charset="0"/>
              </a:rPr>
              <a:t>Objectif</a:t>
            </a:r>
            <a:r>
              <a:rPr lang="fr-FR" dirty="0">
                <a:latin typeface="Montserrat" panose="00000500000000000000" pitchFamily="50" charset="0"/>
              </a:rPr>
              <a:t> :Renforcer la visibilité et la portée de l’événement auprès des parties prenantes.</a:t>
            </a:r>
          </a:p>
          <a:p>
            <a:endParaRPr lang="fr-FR" dirty="0">
              <a:latin typeface="Montserrat" panose="00000500000000000000" pitchFamily="50" charset="0"/>
            </a:endParaRPr>
          </a:p>
          <a:p>
            <a:r>
              <a:rPr lang="fr-FR" b="1" dirty="0">
                <a:latin typeface="Montserrat" panose="00000500000000000000" pitchFamily="50" charset="0"/>
              </a:rPr>
              <a:t>Livrables</a:t>
            </a:r>
            <a:r>
              <a:rPr lang="fr-FR" dirty="0">
                <a:latin typeface="Montserrat" panose="00000500000000000000" pitchFamily="50" charset="0"/>
              </a:rPr>
              <a:t> :Charte graphique de l’événement, Logo, Goodies, Page dédiée sur le site web</a:t>
            </a:r>
          </a:p>
        </p:txBody>
      </p:sp>
    </p:spTree>
    <p:extLst>
      <p:ext uri="{BB962C8B-B14F-4D97-AF65-F5344CB8AC3E}">
        <p14:creationId xmlns:p14="http://schemas.microsoft.com/office/powerpoint/2010/main" val="2898903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254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D0F62-A016-BA38-E396-821B9DA740BE}"/>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E886BEB-2373-175A-61FC-84114663F0DB}"/>
              </a:ext>
            </a:extLst>
          </p:cNvPr>
          <p:cNvSpPr txBox="1"/>
          <p:nvPr/>
        </p:nvSpPr>
        <p:spPr>
          <a:xfrm>
            <a:off x="790113" y="1697114"/>
            <a:ext cx="9780015" cy="2862322"/>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Stratégie Marketing </a:t>
            </a:r>
            <a:r>
              <a:rPr lang="fr-FR" dirty="0" err="1">
                <a:latin typeface="Montserrat" panose="00000500000000000000" pitchFamily="50" charset="0"/>
              </a:rPr>
              <a:t>Perxonomiz</a:t>
            </a:r>
            <a:endParaRPr lang="fr-FR" dirty="0">
              <a:latin typeface="Montserrat" panose="00000500000000000000" pitchFamily="50" charset="0"/>
            </a:endParaRPr>
          </a:p>
          <a:p>
            <a:endParaRPr lang="fr-FR" dirty="0">
              <a:latin typeface="Montserrat" panose="00000500000000000000" pitchFamily="50" charset="0"/>
            </a:endParaRPr>
          </a:p>
          <a:p>
            <a:r>
              <a:rPr lang="fr-FR" b="1" dirty="0">
                <a:latin typeface="Montserrat" panose="00000500000000000000" pitchFamily="50" charset="0"/>
              </a:rPr>
              <a:t>Descriptif : </a:t>
            </a:r>
            <a:r>
              <a:rPr lang="fr-FR" dirty="0">
                <a:latin typeface="Montserrat" panose="00000500000000000000" pitchFamily="50" charset="0"/>
              </a:rPr>
              <a:t>Développement d'une stratégie marketing axée sur la promotion et l’adoption de l’application </a:t>
            </a:r>
            <a:r>
              <a:rPr lang="fr-FR" dirty="0" err="1">
                <a:latin typeface="Montserrat" panose="00000500000000000000" pitchFamily="50" charset="0"/>
              </a:rPr>
              <a:t>Perxonomiz</a:t>
            </a:r>
            <a:r>
              <a:rPr lang="fr-FR" dirty="0">
                <a:latin typeface="Montserrat" panose="00000500000000000000" pitchFamily="50" charset="0"/>
              </a:rPr>
              <a:t>.</a:t>
            </a:r>
          </a:p>
          <a:p>
            <a:endParaRPr lang="fr-FR" dirty="0">
              <a:latin typeface="Montserrat" panose="00000500000000000000" pitchFamily="50" charset="0"/>
            </a:endParaRPr>
          </a:p>
          <a:p>
            <a:r>
              <a:rPr lang="fr-FR" b="1" dirty="0">
                <a:latin typeface="Montserrat" panose="00000500000000000000" pitchFamily="50" charset="0"/>
              </a:rPr>
              <a:t>Objectif </a:t>
            </a:r>
            <a:r>
              <a:rPr lang="fr-FR" dirty="0">
                <a:latin typeface="Montserrat" panose="00000500000000000000" pitchFamily="50" charset="0"/>
              </a:rPr>
              <a:t>: Accroître la notoriété et les conversions de l’application auprès des utilisateurs cibles.</a:t>
            </a:r>
          </a:p>
          <a:p>
            <a:endParaRPr lang="fr-FR" dirty="0">
              <a:latin typeface="Montserrat" panose="00000500000000000000" pitchFamily="50" charset="0"/>
            </a:endParaRPr>
          </a:p>
          <a:p>
            <a:r>
              <a:rPr lang="fr-FR" b="1" dirty="0">
                <a:latin typeface="Montserrat" panose="00000500000000000000" pitchFamily="50" charset="0"/>
              </a:rPr>
              <a:t>Livrables </a:t>
            </a:r>
            <a:r>
              <a:rPr lang="fr-FR" dirty="0">
                <a:latin typeface="Montserrat" panose="00000500000000000000" pitchFamily="50" charset="0"/>
              </a:rPr>
              <a:t>: Stratégie marketing, Principes pour réseaux sociaux, Tunnel de vente, Campagnes emailing</a:t>
            </a:r>
          </a:p>
        </p:txBody>
      </p:sp>
    </p:spTree>
    <p:extLst>
      <p:ext uri="{BB962C8B-B14F-4D97-AF65-F5344CB8AC3E}">
        <p14:creationId xmlns:p14="http://schemas.microsoft.com/office/powerpoint/2010/main" val="737147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E5611-2096-D473-581D-FA20182BF23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CF02D3C2-190C-5B45-603B-E3C61A61A355}"/>
              </a:ext>
            </a:extLst>
          </p:cNvPr>
          <p:cNvSpPr txBox="1"/>
          <p:nvPr/>
        </p:nvSpPr>
        <p:spPr>
          <a:xfrm>
            <a:off x="790112" y="1697114"/>
            <a:ext cx="9780015" cy="2862322"/>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Création d’un média digital - FINANCE PERXO</a:t>
            </a:r>
          </a:p>
          <a:p>
            <a:endParaRPr lang="fr-FR" dirty="0">
              <a:latin typeface="Montserrat" panose="00000500000000000000" pitchFamily="50" charset="0"/>
            </a:endParaRPr>
          </a:p>
          <a:p>
            <a:r>
              <a:rPr lang="fr-FR" b="1" dirty="0">
                <a:latin typeface="Montserrat" panose="00000500000000000000" pitchFamily="50" charset="0"/>
              </a:rPr>
              <a:t>Descriptif </a:t>
            </a:r>
            <a:r>
              <a:rPr lang="fr-FR" dirty="0">
                <a:latin typeface="Montserrat" panose="00000500000000000000" pitchFamily="50" charset="0"/>
              </a:rPr>
              <a:t>: Lancement d’un média digital dédié à l’éducation et à la promotion des bonnes pratiques financières.</a:t>
            </a:r>
          </a:p>
          <a:p>
            <a:endParaRPr lang="fr-FR" dirty="0">
              <a:latin typeface="Montserrat" panose="00000500000000000000" pitchFamily="50" charset="0"/>
            </a:endParaRPr>
          </a:p>
          <a:p>
            <a:r>
              <a:rPr lang="fr-FR" b="1" dirty="0">
                <a:latin typeface="Montserrat" panose="00000500000000000000" pitchFamily="50" charset="0"/>
              </a:rPr>
              <a:t>Objectif : </a:t>
            </a:r>
            <a:r>
              <a:rPr lang="fr-FR" dirty="0">
                <a:latin typeface="Montserrat" panose="00000500000000000000" pitchFamily="50" charset="0"/>
              </a:rPr>
              <a:t>Créer une plateforme engageante pour sensibiliser et éduquer les audiences sur la gestion financière.</a:t>
            </a:r>
          </a:p>
          <a:p>
            <a:endParaRPr lang="fr-FR" dirty="0">
              <a:latin typeface="Montserrat" panose="00000500000000000000" pitchFamily="50" charset="0"/>
            </a:endParaRPr>
          </a:p>
          <a:p>
            <a:r>
              <a:rPr lang="fr-FR" b="1" dirty="0">
                <a:latin typeface="Montserrat" panose="00000500000000000000" pitchFamily="50" charset="0"/>
              </a:rPr>
              <a:t>Livrables : </a:t>
            </a:r>
            <a:r>
              <a:rPr lang="fr-FR" dirty="0">
                <a:latin typeface="Montserrat" panose="00000500000000000000" pitchFamily="50" charset="0"/>
              </a:rPr>
              <a:t>Comptes sur les réseaux sociaux (Facebook, X, Instagram), Content plan, Rubriques, Publications</a:t>
            </a:r>
          </a:p>
        </p:txBody>
      </p:sp>
    </p:spTree>
    <p:extLst>
      <p:ext uri="{BB962C8B-B14F-4D97-AF65-F5344CB8AC3E}">
        <p14:creationId xmlns:p14="http://schemas.microsoft.com/office/powerpoint/2010/main" val="3769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2C85E73-3BB9-40D1-8D58-E3F9CD736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2877" y="1269000"/>
            <a:ext cx="4320000" cy="43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6">
            <a:extLst>
              <a:ext uri="{FF2B5EF4-FFF2-40B4-BE49-F238E27FC236}">
                <a16:creationId xmlns:a16="http://schemas.microsoft.com/office/drawing/2014/main" id="{D1DBDCAA-B587-40AA-8336-21485A15D2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9125" y="1269000"/>
            <a:ext cx="4320000" cy="432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3213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4D8E7-E44A-BF92-667D-13D58E53C1E9}"/>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D9F0E03-3A98-4FF7-8E04-688BB91DA39F}"/>
              </a:ext>
            </a:extLst>
          </p:cNvPr>
          <p:cNvSpPr txBox="1"/>
          <p:nvPr/>
        </p:nvSpPr>
        <p:spPr>
          <a:xfrm>
            <a:off x="3483603" y="2890391"/>
            <a:ext cx="5224794" cy="1077218"/>
          </a:xfrm>
          <a:prstGeom prst="rect">
            <a:avLst/>
          </a:prstGeom>
          <a:noFill/>
        </p:spPr>
        <p:txBody>
          <a:bodyPr wrap="square" rtlCol="0">
            <a:spAutoFit/>
          </a:bodyPr>
          <a:lstStyle/>
          <a:p>
            <a:pPr algn="ctr"/>
            <a:r>
              <a:rPr lang="fr-FR" sz="3200" b="1" dirty="0">
                <a:solidFill>
                  <a:srgbClr val="2DA333"/>
                </a:solidFill>
                <a:latin typeface="Montserrat" panose="00000500000000000000" pitchFamily="50" charset="0"/>
              </a:rPr>
              <a:t>Communication Interne et Institutionnelle</a:t>
            </a:r>
          </a:p>
        </p:txBody>
      </p:sp>
    </p:spTree>
    <p:extLst>
      <p:ext uri="{BB962C8B-B14F-4D97-AF65-F5344CB8AC3E}">
        <p14:creationId xmlns:p14="http://schemas.microsoft.com/office/powerpoint/2010/main" val="4197263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E8980-BAAD-11A8-0691-69E6B8FC8ACB}"/>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C727E912-16D5-122F-BB5A-D39BEA553B57}"/>
              </a:ext>
            </a:extLst>
          </p:cNvPr>
          <p:cNvSpPr txBox="1"/>
          <p:nvPr/>
        </p:nvSpPr>
        <p:spPr>
          <a:xfrm>
            <a:off x="790112" y="1697114"/>
            <a:ext cx="9780015" cy="1754326"/>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Communication Anniversaire Collaborateurs</a:t>
            </a:r>
          </a:p>
          <a:p>
            <a:endParaRPr lang="fr-FR" dirty="0">
              <a:latin typeface="Montserrat" panose="00000500000000000000" pitchFamily="50" charset="0"/>
            </a:endParaRPr>
          </a:p>
          <a:p>
            <a:r>
              <a:rPr lang="fr-FR" b="1" dirty="0">
                <a:latin typeface="Montserrat" panose="00000500000000000000" pitchFamily="50" charset="0"/>
              </a:rPr>
              <a:t>Objectif </a:t>
            </a:r>
            <a:r>
              <a:rPr lang="fr-FR" dirty="0">
                <a:latin typeface="Montserrat" panose="00000500000000000000" pitchFamily="50" charset="0"/>
              </a:rPr>
              <a:t>: Célébrer les anniversaires des collaborateurs en leur souhaitant un joyeux anniversaire de manière personnalisée et engageante.</a:t>
            </a:r>
          </a:p>
          <a:p>
            <a:endParaRPr lang="fr-FR" dirty="0">
              <a:latin typeface="Montserrat" panose="00000500000000000000" pitchFamily="50" charset="0"/>
            </a:endParaRPr>
          </a:p>
          <a:p>
            <a:r>
              <a:rPr lang="fr-FR" b="1" dirty="0">
                <a:latin typeface="Montserrat" panose="00000500000000000000" pitchFamily="50" charset="0"/>
              </a:rPr>
              <a:t>Livrables </a:t>
            </a:r>
            <a:r>
              <a:rPr lang="fr-FR" dirty="0">
                <a:latin typeface="Montserrat" panose="00000500000000000000" pitchFamily="50" charset="0"/>
              </a:rPr>
              <a:t>: Visuels dédiés, Video Coupure du gâteau</a:t>
            </a:r>
          </a:p>
        </p:txBody>
      </p:sp>
    </p:spTree>
    <p:extLst>
      <p:ext uri="{BB962C8B-B14F-4D97-AF65-F5344CB8AC3E}">
        <p14:creationId xmlns:p14="http://schemas.microsoft.com/office/powerpoint/2010/main" val="1726593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F834C-BC61-A854-3B0B-15C4CD79824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7109DB0D-5ADB-9335-73B2-09B0FB41114B}"/>
              </a:ext>
            </a:extLst>
          </p:cNvPr>
          <p:cNvSpPr txBox="1"/>
          <p:nvPr/>
        </p:nvSpPr>
        <p:spPr>
          <a:xfrm>
            <a:off x="790112" y="1697114"/>
            <a:ext cx="9780015" cy="1754326"/>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Communication pour les Fêtes Calendaires (Internet et Externe)</a:t>
            </a:r>
          </a:p>
          <a:p>
            <a:endParaRPr lang="fr-FR" dirty="0">
              <a:latin typeface="Montserrat" panose="00000500000000000000" pitchFamily="50" charset="0"/>
            </a:endParaRPr>
          </a:p>
          <a:p>
            <a:r>
              <a:rPr lang="fr-FR" b="1" dirty="0">
                <a:latin typeface="Montserrat" panose="00000500000000000000" pitchFamily="50" charset="0"/>
              </a:rPr>
              <a:t>Objectif : </a:t>
            </a:r>
            <a:r>
              <a:rPr lang="fr-FR" dirty="0">
                <a:latin typeface="Montserrat" panose="00000500000000000000" pitchFamily="50" charset="0"/>
              </a:rPr>
              <a:t>Exprimer les vœux de l’entreprise à l’occasion des fêtes calendaires pour renforcer le lien avec les collaborateurs et partenaires.</a:t>
            </a:r>
          </a:p>
          <a:p>
            <a:endParaRPr lang="fr-FR" dirty="0">
              <a:latin typeface="Montserrat" panose="00000500000000000000" pitchFamily="50" charset="0"/>
            </a:endParaRPr>
          </a:p>
          <a:p>
            <a:r>
              <a:rPr lang="fr-FR" b="1" dirty="0">
                <a:latin typeface="Montserrat" panose="00000500000000000000" pitchFamily="50" charset="0"/>
              </a:rPr>
              <a:t>Livrables : </a:t>
            </a:r>
            <a:r>
              <a:rPr lang="fr-FR" dirty="0">
                <a:latin typeface="Montserrat" panose="00000500000000000000" pitchFamily="50" charset="0"/>
              </a:rPr>
              <a:t>Visuels thématiques, Textes de publication</a:t>
            </a:r>
          </a:p>
        </p:txBody>
      </p:sp>
    </p:spTree>
    <p:extLst>
      <p:ext uri="{BB962C8B-B14F-4D97-AF65-F5344CB8AC3E}">
        <p14:creationId xmlns:p14="http://schemas.microsoft.com/office/powerpoint/2010/main" val="802425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E5889-853E-FC2D-2BB9-28726FB5E192}"/>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747D545-0744-D9D7-6C81-F109E1BE7D5A}"/>
              </a:ext>
            </a:extLst>
          </p:cNvPr>
          <p:cNvSpPr txBox="1"/>
          <p:nvPr/>
        </p:nvSpPr>
        <p:spPr>
          <a:xfrm>
            <a:off x="790112" y="1697114"/>
            <a:ext cx="9780015" cy="1754326"/>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Campagne de Recrutement pour </a:t>
            </a:r>
            <a:r>
              <a:rPr lang="fr-FR" dirty="0" err="1">
                <a:latin typeface="Montserrat" panose="00000500000000000000" pitchFamily="50" charset="0"/>
              </a:rPr>
              <a:t>NetByUs</a:t>
            </a:r>
            <a:r>
              <a:rPr lang="fr-FR" dirty="0">
                <a:latin typeface="Montserrat" panose="00000500000000000000" pitchFamily="50" charset="0"/>
              </a:rPr>
              <a:t> Togo</a:t>
            </a:r>
          </a:p>
          <a:p>
            <a:endParaRPr lang="fr-FR" dirty="0">
              <a:latin typeface="Montserrat" panose="00000500000000000000" pitchFamily="50" charset="0"/>
            </a:endParaRPr>
          </a:p>
          <a:p>
            <a:r>
              <a:rPr lang="fr-FR" b="1" dirty="0">
                <a:latin typeface="Montserrat" panose="00000500000000000000" pitchFamily="50" charset="0"/>
              </a:rPr>
              <a:t>Objectif</a:t>
            </a:r>
            <a:r>
              <a:rPr lang="fr-FR" dirty="0">
                <a:latin typeface="Montserrat" panose="00000500000000000000" pitchFamily="50" charset="0"/>
              </a:rPr>
              <a:t> : Attirer et recruter des développeurs </a:t>
            </a:r>
            <a:r>
              <a:rPr lang="fr-FR" dirty="0" err="1">
                <a:latin typeface="Montserrat" panose="00000500000000000000" pitchFamily="50" charset="0"/>
              </a:rPr>
              <a:t>front-end</a:t>
            </a:r>
            <a:r>
              <a:rPr lang="fr-FR" dirty="0">
                <a:latin typeface="Montserrat" panose="00000500000000000000" pitchFamily="50" charset="0"/>
              </a:rPr>
              <a:t> et </a:t>
            </a:r>
            <a:r>
              <a:rPr lang="fr-FR" dirty="0" err="1">
                <a:latin typeface="Montserrat" panose="00000500000000000000" pitchFamily="50" charset="0"/>
              </a:rPr>
              <a:t>back-end</a:t>
            </a:r>
            <a:r>
              <a:rPr lang="fr-FR" dirty="0">
                <a:latin typeface="Montserrat" panose="00000500000000000000" pitchFamily="50" charset="0"/>
              </a:rPr>
              <a:t> qualifiés pour renforcer l’équipe technique.</a:t>
            </a:r>
          </a:p>
          <a:p>
            <a:endParaRPr lang="fr-FR" dirty="0">
              <a:latin typeface="Montserrat" panose="00000500000000000000" pitchFamily="50" charset="0"/>
            </a:endParaRPr>
          </a:p>
          <a:p>
            <a:r>
              <a:rPr lang="fr-FR" b="1" dirty="0">
                <a:latin typeface="Montserrat" panose="00000500000000000000" pitchFamily="50" charset="0"/>
              </a:rPr>
              <a:t>Livrables : </a:t>
            </a:r>
            <a:r>
              <a:rPr lang="fr-FR" dirty="0">
                <a:latin typeface="Montserrat" panose="00000500000000000000" pitchFamily="50" charset="0"/>
              </a:rPr>
              <a:t>Visuels adaptés au recrutement, Textes de publication attractifs</a:t>
            </a:r>
          </a:p>
        </p:txBody>
      </p:sp>
    </p:spTree>
    <p:extLst>
      <p:ext uri="{BB962C8B-B14F-4D97-AF65-F5344CB8AC3E}">
        <p14:creationId xmlns:p14="http://schemas.microsoft.com/office/powerpoint/2010/main" val="1724982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9922350-91B0-4DC2-ADB9-DAEE66C43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6000" y="1269000"/>
            <a:ext cx="4320000" cy="4320000"/>
          </a:xfrm>
          <a:prstGeom prst="rect">
            <a:avLst/>
          </a:prstGeom>
        </p:spPr>
      </p:pic>
    </p:spTree>
    <p:extLst>
      <p:ext uri="{BB962C8B-B14F-4D97-AF65-F5344CB8AC3E}">
        <p14:creationId xmlns:p14="http://schemas.microsoft.com/office/powerpoint/2010/main" val="1155344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C1AD6-044C-DCCE-9933-336944F2145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81C320A-1D39-79A2-E7AE-B88D2B5FEB03}"/>
              </a:ext>
            </a:extLst>
          </p:cNvPr>
          <p:cNvSpPr txBox="1"/>
          <p:nvPr/>
        </p:nvSpPr>
        <p:spPr>
          <a:xfrm>
            <a:off x="4347099" y="2644170"/>
            <a:ext cx="3497802" cy="1569660"/>
          </a:xfrm>
          <a:prstGeom prst="rect">
            <a:avLst/>
          </a:prstGeom>
          <a:noFill/>
        </p:spPr>
        <p:txBody>
          <a:bodyPr wrap="square" rtlCol="0">
            <a:spAutoFit/>
          </a:bodyPr>
          <a:lstStyle/>
          <a:p>
            <a:pPr algn="ctr"/>
            <a:r>
              <a:rPr lang="fr-FR" sz="3200" b="1" dirty="0">
                <a:solidFill>
                  <a:srgbClr val="2DA333"/>
                </a:solidFill>
                <a:latin typeface="Montserrat" panose="00000500000000000000" pitchFamily="50" charset="0"/>
              </a:rPr>
              <a:t>Vidéos et Contenus Créatifs</a:t>
            </a:r>
          </a:p>
        </p:txBody>
      </p:sp>
    </p:spTree>
    <p:extLst>
      <p:ext uri="{BB962C8B-B14F-4D97-AF65-F5344CB8AC3E}">
        <p14:creationId xmlns:p14="http://schemas.microsoft.com/office/powerpoint/2010/main" val="9793353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360FE-2302-AF25-C7E3-7FBC29F99152}"/>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FCEDEEE9-1006-9093-8720-B6780FCE0388}"/>
              </a:ext>
            </a:extLst>
          </p:cNvPr>
          <p:cNvSpPr txBox="1"/>
          <p:nvPr/>
        </p:nvSpPr>
        <p:spPr>
          <a:xfrm>
            <a:off x="790112" y="1697114"/>
            <a:ext cx="9780015" cy="3139321"/>
          </a:xfrm>
          <a:prstGeom prst="rect">
            <a:avLst/>
          </a:prstGeom>
          <a:noFill/>
        </p:spPr>
        <p:txBody>
          <a:bodyPr wrap="square" rtlCol="0">
            <a:spAutoFit/>
          </a:bodyPr>
          <a:lstStyle/>
          <a:p>
            <a:r>
              <a:rPr lang="fr-FR" b="1" dirty="0">
                <a:latin typeface="Montserrat" panose="00000500000000000000" pitchFamily="50" charset="0"/>
              </a:rPr>
              <a:t>Projet : </a:t>
            </a:r>
            <a:r>
              <a:rPr lang="fr-FR" dirty="0">
                <a:latin typeface="Montserrat" panose="00000500000000000000" pitchFamily="50" charset="0"/>
              </a:rPr>
              <a:t>Mise en Place d’une Équipe de Captation Photo et Vidéo</a:t>
            </a:r>
          </a:p>
          <a:p>
            <a:endParaRPr lang="fr-FR" dirty="0">
              <a:latin typeface="Montserrat" panose="00000500000000000000" pitchFamily="50" charset="0"/>
            </a:endParaRPr>
          </a:p>
          <a:p>
            <a:r>
              <a:rPr lang="fr-FR" b="1" dirty="0">
                <a:latin typeface="Montserrat" panose="00000500000000000000" pitchFamily="50" charset="0"/>
              </a:rPr>
              <a:t>Descriptif : </a:t>
            </a:r>
            <a:r>
              <a:rPr lang="fr-FR" dirty="0">
                <a:latin typeface="Montserrat" panose="00000500000000000000" pitchFamily="50" charset="0"/>
              </a:rPr>
              <a:t>Création d’une équipe dédiée à la production de contenus photo et vidéo de qualité pour les besoins internes et externes de communication.</a:t>
            </a:r>
          </a:p>
          <a:p>
            <a:endParaRPr lang="fr-FR" dirty="0">
              <a:latin typeface="Montserrat" panose="00000500000000000000" pitchFamily="50" charset="0"/>
            </a:endParaRPr>
          </a:p>
          <a:p>
            <a:r>
              <a:rPr lang="fr-FR" b="1" dirty="0">
                <a:latin typeface="Montserrat" panose="00000500000000000000" pitchFamily="50" charset="0"/>
              </a:rPr>
              <a:t>Objectif : </a:t>
            </a:r>
            <a:r>
              <a:rPr lang="fr-FR" dirty="0">
                <a:latin typeface="Montserrat" panose="00000500000000000000" pitchFamily="50" charset="0"/>
              </a:rPr>
              <a:t>Renforcer les capacités de production visuelle de l’entreprise pour améliorer la communication interne et externe, tout en garantissant une cohérence visuelle professionnelle.</a:t>
            </a:r>
          </a:p>
          <a:p>
            <a:endParaRPr lang="fr-FR" dirty="0">
              <a:latin typeface="Montserrat" panose="00000500000000000000" pitchFamily="50" charset="0"/>
            </a:endParaRPr>
          </a:p>
          <a:p>
            <a:r>
              <a:rPr lang="fr-FR" b="1" dirty="0">
                <a:latin typeface="Montserrat" panose="00000500000000000000" pitchFamily="50" charset="0"/>
              </a:rPr>
              <a:t>Livrables : </a:t>
            </a:r>
            <a:r>
              <a:rPr lang="fr-FR" dirty="0">
                <a:latin typeface="Montserrat" panose="00000500000000000000" pitchFamily="50" charset="0"/>
              </a:rPr>
              <a:t>Scripts de tournage Vidéos, Vidéo pour Com interne, pour réseaux sociaux, Habillages photos et Montages vidéo</a:t>
            </a:r>
          </a:p>
        </p:txBody>
      </p:sp>
    </p:spTree>
    <p:extLst>
      <p:ext uri="{BB962C8B-B14F-4D97-AF65-F5344CB8AC3E}">
        <p14:creationId xmlns:p14="http://schemas.microsoft.com/office/powerpoint/2010/main" val="1145659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E1DF0-CE4F-92D0-23AE-34F61C0DE16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F066B63-D0F1-4902-085C-01B2078B9405}"/>
              </a:ext>
            </a:extLst>
          </p:cNvPr>
          <p:cNvSpPr txBox="1"/>
          <p:nvPr/>
        </p:nvSpPr>
        <p:spPr>
          <a:xfrm>
            <a:off x="4347099" y="2890391"/>
            <a:ext cx="3497802" cy="1077218"/>
          </a:xfrm>
          <a:prstGeom prst="rect">
            <a:avLst/>
          </a:prstGeom>
          <a:noFill/>
        </p:spPr>
        <p:txBody>
          <a:bodyPr wrap="square" rtlCol="0">
            <a:spAutoFit/>
          </a:bodyPr>
          <a:lstStyle/>
          <a:p>
            <a:pPr algn="ctr"/>
            <a:r>
              <a:rPr lang="fr-FR" sz="3200" b="1" dirty="0">
                <a:solidFill>
                  <a:srgbClr val="2DA333"/>
                </a:solidFill>
                <a:latin typeface="Montserrat" panose="00000500000000000000" pitchFamily="50" charset="0"/>
              </a:rPr>
              <a:t>Conception UI/UX</a:t>
            </a:r>
          </a:p>
        </p:txBody>
      </p:sp>
    </p:spTree>
    <p:extLst>
      <p:ext uri="{BB962C8B-B14F-4D97-AF65-F5344CB8AC3E}">
        <p14:creationId xmlns:p14="http://schemas.microsoft.com/office/powerpoint/2010/main" val="3333302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59DCB-524B-EC30-1AC2-CECD59CF580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91AC48F-EAAB-33EF-6F3C-58B5D5914FB5}"/>
              </a:ext>
            </a:extLst>
          </p:cNvPr>
          <p:cNvSpPr txBox="1"/>
          <p:nvPr/>
        </p:nvSpPr>
        <p:spPr>
          <a:xfrm>
            <a:off x="790113" y="1109709"/>
            <a:ext cx="3497802" cy="369332"/>
          </a:xfrm>
          <a:prstGeom prst="rect">
            <a:avLst/>
          </a:prstGeom>
          <a:noFill/>
        </p:spPr>
        <p:txBody>
          <a:bodyPr wrap="square" rtlCol="0">
            <a:spAutoFit/>
          </a:bodyPr>
          <a:lstStyle/>
          <a:p>
            <a:r>
              <a:rPr lang="fr-FR" dirty="0">
                <a:latin typeface="Montserrat" panose="00000500000000000000" pitchFamily="50" charset="0"/>
              </a:rPr>
              <a:t>Conception UI/UX</a:t>
            </a:r>
          </a:p>
        </p:txBody>
      </p:sp>
    </p:spTree>
    <p:extLst>
      <p:ext uri="{BB962C8B-B14F-4D97-AF65-F5344CB8AC3E}">
        <p14:creationId xmlns:p14="http://schemas.microsoft.com/office/powerpoint/2010/main" val="319233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499A0-F474-6D5E-7BF0-6C305B52ED9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AB8A950-A8E9-5D7B-829E-B613718DC321}"/>
              </a:ext>
            </a:extLst>
          </p:cNvPr>
          <p:cNvSpPr txBox="1"/>
          <p:nvPr/>
        </p:nvSpPr>
        <p:spPr>
          <a:xfrm>
            <a:off x="3910667" y="3136612"/>
            <a:ext cx="4370665" cy="584775"/>
          </a:xfrm>
          <a:prstGeom prst="rect">
            <a:avLst/>
          </a:prstGeom>
          <a:noFill/>
        </p:spPr>
        <p:txBody>
          <a:bodyPr wrap="square" rtlCol="0">
            <a:spAutoFit/>
          </a:bodyPr>
          <a:lstStyle/>
          <a:p>
            <a:r>
              <a:rPr lang="fr-FR" sz="3200" b="1" dirty="0">
                <a:solidFill>
                  <a:srgbClr val="2DA333"/>
                </a:solidFill>
                <a:latin typeface="Montserrat" panose="00000500000000000000" pitchFamily="50" charset="0"/>
              </a:rPr>
              <a:t>Autres Réalisations</a:t>
            </a:r>
          </a:p>
        </p:txBody>
      </p:sp>
    </p:spTree>
    <p:extLst>
      <p:ext uri="{BB962C8B-B14F-4D97-AF65-F5344CB8AC3E}">
        <p14:creationId xmlns:p14="http://schemas.microsoft.com/office/powerpoint/2010/main" val="801238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E288-60A0-764C-1700-B1A33B484E24}"/>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76118307-1C5C-ED44-C86C-7AA199C04BFC}"/>
              </a:ext>
            </a:extLst>
          </p:cNvPr>
          <p:cNvSpPr txBox="1"/>
          <p:nvPr/>
        </p:nvSpPr>
        <p:spPr>
          <a:xfrm>
            <a:off x="1335397" y="489099"/>
            <a:ext cx="10484691" cy="6186309"/>
          </a:xfrm>
          <a:prstGeom prst="rect">
            <a:avLst/>
          </a:prstGeom>
          <a:noFill/>
        </p:spPr>
        <p:txBody>
          <a:bodyPr wrap="square" rtlCol="0">
            <a:spAutoFit/>
          </a:bodyPr>
          <a:lstStyle/>
          <a:p>
            <a:pPr marL="285750" indent="-285750">
              <a:buFont typeface="Arial" panose="020B0604020202020204" pitchFamily="34" charset="0"/>
              <a:buChar char="•"/>
            </a:pPr>
            <a:r>
              <a:rPr lang="fr-FR" b="1" dirty="0">
                <a:latin typeface="Montserrat" panose="00000500000000000000" pitchFamily="50" charset="0"/>
              </a:rPr>
              <a:t>Olivia, Délia, Eden : </a:t>
            </a:r>
            <a:r>
              <a:rPr lang="fr-FR" dirty="0">
                <a:latin typeface="Montserrat" panose="00000500000000000000" pitchFamily="50" charset="0"/>
              </a:rPr>
              <a:t>Suivi et encadrement sur leurs projets de stage respectifs.</a:t>
            </a:r>
          </a:p>
          <a:p>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Coach Camp Q </a:t>
            </a:r>
            <a:r>
              <a:rPr lang="fr-FR" dirty="0">
                <a:latin typeface="Montserrat" panose="00000500000000000000" pitchFamily="50" charset="0"/>
              </a:rPr>
              <a:t>: Bracelets, Bâche mur photo</a:t>
            </a:r>
          </a:p>
          <a:p>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Maitre Aline </a:t>
            </a:r>
            <a:r>
              <a:rPr lang="fr-FR" dirty="0">
                <a:latin typeface="Montserrat" panose="00000500000000000000" pitchFamily="50" charset="0"/>
              </a:rPr>
              <a:t>: Proposition de carte de visite et Plaquette d’entreprise, Direction Artistique Shoot Photo</a:t>
            </a:r>
          </a:p>
          <a:p>
            <a:pPr marL="285750" indent="-285750">
              <a:buFont typeface="Arial" panose="020B0604020202020204" pitchFamily="34" charset="0"/>
              <a:buChar char="•"/>
            </a:pPr>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Formation interne </a:t>
            </a:r>
            <a:r>
              <a:rPr lang="fr-FR" dirty="0">
                <a:latin typeface="Montserrat" panose="00000500000000000000" pitchFamily="50" charset="0"/>
              </a:rPr>
              <a:t>: Sessions sur les réseaux sociaux et la création de contenu.</a:t>
            </a:r>
          </a:p>
          <a:p>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Fond d’écran personnalisé </a:t>
            </a:r>
            <a:r>
              <a:rPr lang="fr-FR" dirty="0">
                <a:latin typeface="Montserrat" panose="00000500000000000000" pitchFamily="50" charset="0"/>
              </a:rPr>
              <a:t>: Réalisation pour La Directrice</a:t>
            </a:r>
          </a:p>
          <a:p>
            <a:endParaRPr lang="fr-FR" dirty="0">
              <a:latin typeface="Montserrat" panose="00000500000000000000" pitchFamily="50" charset="0"/>
            </a:endParaRPr>
          </a:p>
          <a:p>
            <a:pPr marL="285750" indent="-285750">
              <a:buFont typeface="Arial" panose="020B0604020202020204" pitchFamily="34" charset="0"/>
              <a:buChar char="•"/>
            </a:pPr>
            <a:r>
              <a:rPr lang="fr-FR" b="1" dirty="0" err="1">
                <a:latin typeface="Montserrat" panose="00000500000000000000" pitchFamily="50" charset="0"/>
              </a:rPr>
              <a:t>Personnal</a:t>
            </a:r>
            <a:r>
              <a:rPr lang="fr-FR" b="1" dirty="0">
                <a:latin typeface="Montserrat" panose="00000500000000000000" pitchFamily="50" charset="0"/>
              </a:rPr>
              <a:t> </a:t>
            </a:r>
            <a:r>
              <a:rPr lang="fr-FR" b="1" dirty="0" err="1">
                <a:latin typeface="Montserrat" panose="00000500000000000000" pitchFamily="50" charset="0"/>
              </a:rPr>
              <a:t>Branding</a:t>
            </a:r>
            <a:r>
              <a:rPr lang="fr-FR" b="1" dirty="0">
                <a:latin typeface="Montserrat" panose="00000500000000000000" pitchFamily="50" charset="0"/>
              </a:rPr>
              <a:t> CEO : </a:t>
            </a:r>
            <a:r>
              <a:rPr lang="fr-FR" dirty="0">
                <a:latin typeface="Montserrat" panose="00000500000000000000" pitchFamily="50" charset="0"/>
              </a:rPr>
              <a:t>Projet en cours</a:t>
            </a:r>
          </a:p>
          <a:p>
            <a:pPr marL="285750" indent="-285750">
              <a:buFont typeface="Arial" panose="020B0604020202020204" pitchFamily="34" charset="0"/>
              <a:buChar char="•"/>
            </a:pPr>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Charte graphique </a:t>
            </a:r>
            <a:r>
              <a:rPr lang="fr-FR" b="1" dirty="0" err="1">
                <a:latin typeface="Montserrat" panose="00000500000000000000" pitchFamily="50" charset="0"/>
              </a:rPr>
              <a:t>NetByUs</a:t>
            </a:r>
            <a:r>
              <a:rPr lang="fr-FR" b="1" dirty="0">
                <a:latin typeface="Montserrat" panose="00000500000000000000" pitchFamily="50" charset="0"/>
              </a:rPr>
              <a:t> </a:t>
            </a:r>
            <a:r>
              <a:rPr lang="fr-FR" dirty="0">
                <a:latin typeface="Montserrat" panose="00000500000000000000" pitchFamily="50" charset="0"/>
              </a:rPr>
              <a:t>: Projet en cours</a:t>
            </a:r>
          </a:p>
          <a:p>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Visuel consulting : </a:t>
            </a:r>
            <a:r>
              <a:rPr lang="fr-FR" dirty="0">
                <a:latin typeface="Montserrat" panose="00000500000000000000" pitchFamily="50" charset="0"/>
              </a:rPr>
              <a:t>Madame Corine HOUNTON</a:t>
            </a:r>
          </a:p>
          <a:p>
            <a:pPr marL="285750" indent="-285750">
              <a:buFont typeface="Arial" panose="020B0604020202020204" pitchFamily="34" charset="0"/>
              <a:buChar char="•"/>
            </a:pPr>
            <a:endParaRPr lang="fr-FR"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Identité </a:t>
            </a:r>
            <a:r>
              <a:rPr lang="fr-FR" b="1" dirty="0" err="1">
                <a:latin typeface="Montserrat" panose="00000500000000000000" pitchFamily="50" charset="0"/>
              </a:rPr>
              <a:t>Centrech</a:t>
            </a:r>
            <a:endParaRPr lang="fr-FR" b="1" dirty="0">
              <a:latin typeface="Montserrat" panose="00000500000000000000" pitchFamily="50" charset="0"/>
            </a:endParaRPr>
          </a:p>
          <a:p>
            <a:pPr marL="285750" indent="-285750">
              <a:buFont typeface="Arial" panose="020B0604020202020204" pitchFamily="34" charset="0"/>
              <a:buChar char="•"/>
            </a:pPr>
            <a:endParaRPr lang="fr-FR" b="1"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Processus de collaboration interdépartementale</a:t>
            </a:r>
          </a:p>
          <a:p>
            <a:endParaRPr lang="fr-FR" b="1" dirty="0">
              <a:latin typeface="Montserrat" panose="00000500000000000000" pitchFamily="50" charset="0"/>
            </a:endParaRPr>
          </a:p>
          <a:p>
            <a:pPr marL="285750" indent="-285750">
              <a:buFont typeface="Arial" panose="020B0604020202020204" pitchFamily="34" charset="0"/>
              <a:buChar char="•"/>
            </a:pPr>
            <a:r>
              <a:rPr lang="fr-FR" b="1" dirty="0">
                <a:latin typeface="Montserrat" panose="00000500000000000000" pitchFamily="50" charset="0"/>
              </a:rPr>
              <a:t>Papiers Administratifs (entêtes)</a:t>
            </a:r>
          </a:p>
        </p:txBody>
      </p:sp>
    </p:spTree>
    <p:extLst>
      <p:ext uri="{BB962C8B-B14F-4D97-AF65-F5344CB8AC3E}">
        <p14:creationId xmlns:p14="http://schemas.microsoft.com/office/powerpoint/2010/main" val="967262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55E84-F4F4-4B74-FE65-B72A3150C372}"/>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67854B75-9E84-4661-5AA6-07B3D48DF7B8}"/>
              </a:ext>
            </a:extLst>
          </p:cNvPr>
          <p:cNvSpPr txBox="1"/>
          <p:nvPr/>
        </p:nvSpPr>
        <p:spPr>
          <a:xfrm>
            <a:off x="2834533" y="3075057"/>
            <a:ext cx="6522941" cy="707886"/>
          </a:xfrm>
          <a:prstGeom prst="rect">
            <a:avLst/>
          </a:prstGeom>
          <a:noFill/>
        </p:spPr>
        <p:txBody>
          <a:bodyPr wrap="none" rtlCol="0">
            <a:spAutoFit/>
          </a:bodyPr>
          <a:lstStyle/>
          <a:p>
            <a:pPr algn="ctr"/>
            <a:r>
              <a:rPr lang="fr-FR" sz="4000" b="1" dirty="0">
                <a:solidFill>
                  <a:schemeClr val="accent2"/>
                </a:solidFill>
                <a:latin typeface="Montserrat" panose="00000500000000000000" pitchFamily="50" charset="0"/>
              </a:rPr>
              <a:t>NOS + DE L’ANNEE 2024</a:t>
            </a:r>
          </a:p>
        </p:txBody>
      </p:sp>
    </p:spTree>
    <p:extLst>
      <p:ext uri="{BB962C8B-B14F-4D97-AF65-F5344CB8AC3E}">
        <p14:creationId xmlns:p14="http://schemas.microsoft.com/office/powerpoint/2010/main" val="1195380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49B67-AB14-3A87-66FB-42230D49E7DE}"/>
            </a:ext>
          </a:extLst>
        </p:cNvPr>
        <p:cNvGrpSpPr/>
        <p:nvPr/>
      </p:nvGrpSpPr>
      <p:grpSpPr>
        <a:xfrm>
          <a:off x="0" y="0"/>
          <a:ext cx="0" cy="0"/>
          <a:chOff x="0" y="0"/>
          <a:chExt cx="0" cy="0"/>
        </a:xfrm>
      </p:grpSpPr>
      <p:sp>
        <p:nvSpPr>
          <p:cNvPr id="9" name="Rectangle 5">
            <a:extLst>
              <a:ext uri="{FF2B5EF4-FFF2-40B4-BE49-F238E27FC236}">
                <a16:creationId xmlns:a16="http://schemas.microsoft.com/office/drawing/2014/main" id="{BD00CE29-8C18-ACFB-71C5-640D25D1C074}"/>
              </a:ext>
            </a:extLst>
          </p:cNvPr>
          <p:cNvSpPr>
            <a:spLocks noChangeArrowheads="1"/>
          </p:cNvSpPr>
          <p:nvPr/>
        </p:nvSpPr>
        <p:spPr bwMode="auto">
          <a:xfrm>
            <a:off x="1175582" y="2690336"/>
            <a:ext cx="984083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strike="noStrike" cap="none" normalizeH="0" baseline="0" dirty="0">
                <a:ln>
                  <a:noFill/>
                </a:ln>
                <a:solidFill>
                  <a:schemeClr val="tx1"/>
                </a:solidFill>
                <a:effectLst/>
                <a:latin typeface="Montserrat" panose="00000500000000000000" pitchFamily="50" charset="0"/>
              </a:rPr>
              <a:t>Acquisition de nouveaux matériels pour la création de contenu.</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strike="noStrike" cap="none" normalizeH="0" baseline="0" dirty="0">
                <a:ln>
                  <a:noFill/>
                </a:ln>
                <a:solidFill>
                  <a:schemeClr val="tx1"/>
                </a:solidFill>
                <a:effectLst/>
                <a:latin typeface="Montserrat" panose="00000500000000000000" pitchFamily="50" charset="0"/>
              </a:rPr>
              <a:t>Développement de l’aspect Marketing et </a:t>
            </a:r>
            <a:r>
              <a:rPr kumimoji="0" lang="fr-FR" altLang="fr-FR" sz="1800" b="0" i="0" strike="noStrike" cap="none" normalizeH="0" baseline="0" dirty="0" err="1">
                <a:ln>
                  <a:noFill/>
                </a:ln>
                <a:solidFill>
                  <a:schemeClr val="tx1"/>
                </a:solidFill>
                <a:effectLst/>
                <a:latin typeface="Montserrat" panose="00000500000000000000" pitchFamily="50" charset="0"/>
              </a:rPr>
              <a:t>Branding</a:t>
            </a:r>
            <a:r>
              <a:rPr kumimoji="0" lang="fr-FR" altLang="fr-FR" sz="1800" b="0" i="0" strike="noStrike" cap="none" normalizeH="0" baseline="0" dirty="0">
                <a:ln>
                  <a:noFill/>
                </a:ln>
                <a:solidFill>
                  <a:schemeClr val="tx1"/>
                </a:solidFill>
                <a:effectLst/>
                <a:latin typeface="Montserrat" panose="00000500000000000000" pitchFamily="50" charset="0"/>
              </a:rPr>
              <a:t> des produits et de l’entreprise </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strike="noStrike" cap="none" normalizeH="0" baseline="0" dirty="0">
                <a:ln>
                  <a:noFill/>
                </a:ln>
                <a:solidFill>
                  <a:schemeClr val="tx1"/>
                </a:solidFill>
                <a:effectLst/>
                <a:latin typeface="Montserrat" panose="00000500000000000000" pitchFamily="50" charset="0"/>
              </a:rPr>
              <a:t>Amélioration de l'impact du département sur les différents projets.</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strike="noStrike" cap="none" normalizeH="0" baseline="0" dirty="0">
                <a:ln>
                  <a:noFill/>
                </a:ln>
                <a:solidFill>
                  <a:schemeClr val="tx1"/>
                </a:solidFill>
                <a:effectLst/>
                <a:latin typeface="Montserrat" panose="00000500000000000000" pitchFamily="50" charset="0"/>
              </a:rPr>
              <a:t>Augmentation de la capacité d'absorption des tâches et de la délivrabilité.</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0" i="0" strike="noStrike" cap="none" normalizeH="0" baseline="0" dirty="0">
                <a:ln>
                  <a:noFill/>
                </a:ln>
                <a:solidFill>
                  <a:schemeClr val="tx1"/>
                </a:solidFill>
                <a:effectLst/>
                <a:latin typeface="Montserrat" panose="00000500000000000000" pitchFamily="50" charset="0"/>
              </a:rPr>
              <a:t>Renforcement de la cohésion d'équipe. </a:t>
            </a:r>
          </a:p>
        </p:txBody>
      </p:sp>
    </p:spTree>
    <p:extLst>
      <p:ext uri="{BB962C8B-B14F-4D97-AF65-F5344CB8AC3E}">
        <p14:creationId xmlns:p14="http://schemas.microsoft.com/office/powerpoint/2010/main" val="1523338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695D2-39E5-C2EC-5D06-C4FC49DA93AE}"/>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3EEDD52A-F43E-CBE7-474B-85BC7EE6CDBD}"/>
              </a:ext>
            </a:extLst>
          </p:cNvPr>
          <p:cNvSpPr txBox="1"/>
          <p:nvPr/>
        </p:nvSpPr>
        <p:spPr>
          <a:xfrm>
            <a:off x="2869800" y="3075057"/>
            <a:ext cx="6452408" cy="707886"/>
          </a:xfrm>
          <a:prstGeom prst="rect">
            <a:avLst/>
          </a:prstGeom>
          <a:noFill/>
        </p:spPr>
        <p:txBody>
          <a:bodyPr wrap="none" rtlCol="0">
            <a:spAutoFit/>
          </a:bodyPr>
          <a:lstStyle/>
          <a:p>
            <a:pPr algn="ctr"/>
            <a:r>
              <a:rPr lang="fr-FR" sz="4000" b="1" dirty="0">
                <a:solidFill>
                  <a:schemeClr val="accent2"/>
                </a:solidFill>
                <a:latin typeface="Montserrat" panose="00000500000000000000" pitchFamily="50" charset="0"/>
              </a:rPr>
              <a:t>NOS - DE L’ANNEE 2024</a:t>
            </a:r>
          </a:p>
        </p:txBody>
      </p:sp>
    </p:spTree>
    <p:extLst>
      <p:ext uri="{BB962C8B-B14F-4D97-AF65-F5344CB8AC3E}">
        <p14:creationId xmlns:p14="http://schemas.microsoft.com/office/powerpoint/2010/main" val="8631117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40591-FC89-F1C5-7AB2-55F226E72EE2}"/>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B493C42-3DC2-4C0E-C402-F7FD901E4A81}"/>
              </a:ext>
            </a:extLst>
          </p:cNvPr>
          <p:cNvSpPr txBox="1"/>
          <p:nvPr/>
        </p:nvSpPr>
        <p:spPr>
          <a:xfrm>
            <a:off x="1839360" y="1720840"/>
            <a:ext cx="8814657" cy="2862322"/>
          </a:xfrm>
          <a:prstGeom prst="rect">
            <a:avLst/>
          </a:prstGeom>
          <a:noFill/>
        </p:spPr>
        <p:txBody>
          <a:bodyPr wrap="square" rtlCol="0">
            <a:spAutoFit/>
          </a:bodyPr>
          <a:lstStyle/>
          <a:p>
            <a:pPr marL="285750" indent="-285750" algn="just">
              <a:buFont typeface="Arial" panose="020B0604020202020204" pitchFamily="34" charset="0"/>
              <a:buChar char="•"/>
            </a:pPr>
            <a:r>
              <a:rPr lang="fr-FR" dirty="0">
                <a:latin typeface="Montserrat" panose="00000500000000000000" pitchFamily="50" charset="0"/>
              </a:rPr>
              <a:t>Pas de lancement officiel de produit NETBYUS sur le marché</a:t>
            </a:r>
          </a:p>
          <a:p>
            <a:pPr marL="285750" indent="-285750" algn="just">
              <a:buFont typeface="Arial" panose="020B0604020202020204" pitchFamily="34" charset="0"/>
              <a:buChar char="•"/>
            </a:pPr>
            <a:endParaRPr lang="fr-FR" dirty="0">
              <a:latin typeface="Montserrat" panose="00000500000000000000" pitchFamily="50" charset="0"/>
            </a:endParaRPr>
          </a:p>
          <a:p>
            <a:pPr marL="285750" indent="-285750" algn="just">
              <a:buFont typeface="Arial" panose="020B0604020202020204" pitchFamily="34" charset="0"/>
              <a:buChar char="•"/>
            </a:pPr>
            <a:r>
              <a:rPr lang="fr-FR" dirty="0">
                <a:latin typeface="Montserrat" panose="00000500000000000000" pitchFamily="50" charset="0"/>
              </a:rPr>
              <a:t>Nous n’avons pas atteint les objectifs fixés en début d’année concernant le digital (nombre d’abonnés et de vidéos publiées sur les comptes).</a:t>
            </a:r>
          </a:p>
          <a:p>
            <a:pPr marL="285750" indent="-285750" algn="just">
              <a:buFont typeface="Arial" panose="020B0604020202020204" pitchFamily="34" charset="0"/>
              <a:buChar char="•"/>
            </a:pPr>
            <a:endParaRPr lang="fr-FR" dirty="0">
              <a:latin typeface="Montserrat" panose="00000500000000000000" pitchFamily="50" charset="0"/>
            </a:endParaRPr>
          </a:p>
          <a:p>
            <a:pPr marL="285750" indent="-285750" algn="just">
              <a:buFont typeface="Arial" panose="020B0604020202020204" pitchFamily="34" charset="0"/>
              <a:buChar char="•"/>
            </a:pPr>
            <a:r>
              <a:rPr lang="fr-FR" dirty="0">
                <a:latin typeface="Montserrat" panose="00000500000000000000" pitchFamily="50" charset="0"/>
              </a:rPr>
              <a:t>Rythme des publications n’a pas été suffisamment soutenu tout au long de l’année</a:t>
            </a:r>
          </a:p>
          <a:p>
            <a:pPr marL="285750" indent="-285750" algn="just">
              <a:buFont typeface="Arial" panose="020B0604020202020204" pitchFamily="34" charset="0"/>
              <a:buChar char="•"/>
            </a:pPr>
            <a:endParaRPr lang="fr-FR" dirty="0">
              <a:latin typeface="Montserrat" panose="00000500000000000000" pitchFamily="50" charset="0"/>
            </a:endParaRPr>
          </a:p>
          <a:p>
            <a:pPr marL="285750" indent="-285750" algn="just">
              <a:buFont typeface="Arial" panose="020B0604020202020204" pitchFamily="34" charset="0"/>
              <a:buChar char="•"/>
            </a:pPr>
            <a:r>
              <a:rPr lang="fr-FR" dirty="0">
                <a:latin typeface="Montserrat" panose="00000500000000000000" pitchFamily="50" charset="0"/>
              </a:rPr>
              <a:t>Le site web a été livré avec un retard considérable et est toujours en attente de validation</a:t>
            </a:r>
          </a:p>
        </p:txBody>
      </p:sp>
    </p:spTree>
    <p:extLst>
      <p:ext uri="{BB962C8B-B14F-4D97-AF65-F5344CB8AC3E}">
        <p14:creationId xmlns:p14="http://schemas.microsoft.com/office/powerpoint/2010/main" val="7894132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1C057BA-69A0-4C76-8C0B-C1275874E9DB}"/>
              </a:ext>
            </a:extLst>
          </p:cNvPr>
          <p:cNvSpPr txBox="1"/>
          <p:nvPr/>
        </p:nvSpPr>
        <p:spPr>
          <a:xfrm>
            <a:off x="2923498" y="3075057"/>
            <a:ext cx="6345007" cy="707886"/>
          </a:xfrm>
          <a:prstGeom prst="rect">
            <a:avLst/>
          </a:prstGeom>
          <a:noFill/>
        </p:spPr>
        <p:txBody>
          <a:bodyPr wrap="none" rtlCol="0">
            <a:spAutoFit/>
          </a:bodyPr>
          <a:lstStyle/>
          <a:p>
            <a:pPr algn="ctr"/>
            <a:r>
              <a:rPr lang="fr-FR" sz="4000" b="1" dirty="0">
                <a:solidFill>
                  <a:srgbClr val="FF0000"/>
                </a:solidFill>
                <a:latin typeface="Montserrat" panose="00000500000000000000" pitchFamily="50" charset="0"/>
              </a:rPr>
              <a:t>Perspectives pour 2025</a:t>
            </a:r>
          </a:p>
        </p:txBody>
      </p:sp>
    </p:spTree>
    <p:extLst>
      <p:ext uri="{BB962C8B-B14F-4D97-AF65-F5344CB8AC3E}">
        <p14:creationId xmlns:p14="http://schemas.microsoft.com/office/powerpoint/2010/main" val="3118350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C6FDD-FFE2-3392-C3A4-9108C534EDF5}"/>
            </a:ext>
          </a:extLst>
        </p:cNvPr>
        <p:cNvGrpSpPr/>
        <p:nvPr/>
      </p:nvGrpSpPr>
      <p:grpSpPr>
        <a:xfrm>
          <a:off x="0" y="0"/>
          <a:ext cx="0" cy="0"/>
          <a:chOff x="0" y="0"/>
          <a:chExt cx="0" cy="0"/>
        </a:xfrm>
      </p:grpSpPr>
      <p:sp>
        <p:nvSpPr>
          <p:cNvPr id="9" name="Rectangle 5">
            <a:extLst>
              <a:ext uri="{FF2B5EF4-FFF2-40B4-BE49-F238E27FC236}">
                <a16:creationId xmlns:a16="http://schemas.microsoft.com/office/drawing/2014/main" id="{008EDB69-A9AF-E338-AC11-52403483021E}"/>
              </a:ext>
            </a:extLst>
          </p:cNvPr>
          <p:cNvSpPr>
            <a:spLocks noChangeArrowheads="1"/>
          </p:cNvSpPr>
          <p:nvPr/>
        </p:nvSpPr>
        <p:spPr bwMode="auto">
          <a:xfrm>
            <a:off x="1243530" y="1166843"/>
            <a:ext cx="970493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Améliorer les performances digitales (nombre d’abonnés, taux d’engagement, nombre d’impressions)</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800" b="1" i="0" strike="noStrike" cap="none" normalizeH="0" baseline="0" dirty="0">
              <a:ln>
                <a:noFill/>
              </a:ln>
              <a:solidFill>
                <a:srgbClr val="002060"/>
              </a:solidFill>
              <a:effectLst/>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fr-FR" b="1" dirty="0">
                <a:solidFill>
                  <a:srgbClr val="002060"/>
                </a:solidFill>
                <a:latin typeface="Montserrat" panose="00000500000000000000" pitchFamily="50" charset="0"/>
              </a:rPr>
              <a:t>Améliorer et renforcer la collaboration interdépartementale</a:t>
            </a:r>
            <a:endParaRPr kumimoji="0" lang="fr-FR" altLang="fr-FR" sz="1800" b="1" i="0" strike="noStrike" cap="none" normalizeH="0" baseline="0" dirty="0">
              <a:ln>
                <a:noFill/>
              </a:ln>
              <a:solidFill>
                <a:srgbClr val="002060"/>
              </a:solidFill>
              <a:effectLst/>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800" b="1" i="0" strike="noStrike" cap="none" normalizeH="0" baseline="0" dirty="0">
              <a:ln>
                <a:noFill/>
              </a:ln>
              <a:solidFill>
                <a:srgbClr val="002060"/>
              </a:solidFill>
              <a:effectLst/>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Créer et animer les comptes </a:t>
            </a:r>
            <a:r>
              <a:rPr kumimoji="0" lang="fr-FR" altLang="fr-FR" sz="1800" b="1" i="0" strike="noStrike" cap="none" normalizeH="0" baseline="0" dirty="0" err="1">
                <a:ln>
                  <a:noFill/>
                </a:ln>
                <a:solidFill>
                  <a:srgbClr val="002060"/>
                </a:solidFill>
                <a:effectLst/>
                <a:latin typeface="Montserrat" panose="00000500000000000000" pitchFamily="50" charset="0"/>
              </a:rPr>
              <a:t>TikTok</a:t>
            </a:r>
            <a:r>
              <a:rPr kumimoji="0" lang="fr-FR" altLang="fr-FR" sz="1800" b="1" i="0" strike="noStrike" cap="none" normalizeH="0" baseline="0" dirty="0">
                <a:ln>
                  <a:noFill/>
                </a:ln>
                <a:solidFill>
                  <a:srgbClr val="002060"/>
                </a:solidFill>
                <a:effectLst/>
                <a:latin typeface="Montserrat" panose="00000500000000000000" pitchFamily="50" charset="0"/>
              </a:rPr>
              <a:t> et YouTube de </a:t>
            </a:r>
            <a:r>
              <a:rPr kumimoji="0" lang="fr-FR" altLang="fr-FR" sz="1800" b="1" i="0" strike="noStrike" cap="none" normalizeH="0" baseline="0" dirty="0" err="1">
                <a:ln>
                  <a:noFill/>
                </a:ln>
                <a:solidFill>
                  <a:srgbClr val="002060"/>
                </a:solidFill>
                <a:effectLst/>
                <a:latin typeface="Montserrat" panose="00000500000000000000" pitchFamily="50" charset="0"/>
              </a:rPr>
              <a:t>NetByUs</a:t>
            </a:r>
            <a:r>
              <a:rPr kumimoji="0" lang="fr-FR" altLang="fr-FR" sz="1800" b="1" i="0" strike="noStrike" cap="none" normalizeH="0" baseline="0" dirty="0">
                <a:ln>
                  <a:noFill/>
                </a:ln>
                <a:solidFill>
                  <a:srgbClr val="002060"/>
                </a:solidFill>
                <a:effectLst/>
                <a:latin typeface="Montserrat" panose="00000500000000000000" pitchFamily="50" charset="0"/>
              </a:rPr>
              <a:t>.</a:t>
            </a:r>
          </a:p>
          <a:p>
            <a:pPr marR="0" lvl="0" algn="just" defTabSz="914400" rtl="0" eaLnBrk="0" fontAlgn="base" latinLnBrk="0" hangingPunct="0">
              <a:lnSpc>
                <a:spcPct val="100000"/>
              </a:lnSpc>
              <a:spcBef>
                <a:spcPct val="0"/>
              </a:spcBef>
              <a:spcAft>
                <a:spcPct val="0"/>
              </a:spcAft>
              <a:buClrTx/>
              <a:buSzTx/>
              <a:tabLst/>
            </a:pPr>
            <a:endParaRPr kumimoji="0" lang="fr-FR" altLang="fr-FR" sz="1800" b="1" i="0" strike="noStrike" cap="none" normalizeH="0" baseline="0" dirty="0">
              <a:ln>
                <a:noFill/>
              </a:ln>
              <a:solidFill>
                <a:srgbClr val="002060"/>
              </a:solidFill>
              <a:effectLst/>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Mettre en ligne le site web de </a:t>
            </a:r>
            <a:r>
              <a:rPr kumimoji="0" lang="fr-FR" altLang="fr-FR" sz="1800" b="1" i="0" strike="noStrike" cap="none" normalizeH="0" baseline="0" dirty="0" err="1">
                <a:ln>
                  <a:noFill/>
                </a:ln>
                <a:solidFill>
                  <a:srgbClr val="002060"/>
                </a:solidFill>
                <a:effectLst/>
                <a:latin typeface="Montserrat" panose="00000500000000000000" pitchFamily="50" charset="0"/>
              </a:rPr>
              <a:t>NetByUs</a:t>
            </a:r>
            <a:r>
              <a:rPr kumimoji="0" lang="fr-FR" altLang="fr-FR" sz="1800" b="1" i="0" strike="noStrike" cap="none" normalizeH="0" baseline="0" dirty="0">
                <a:ln>
                  <a:noFill/>
                </a:ln>
                <a:solidFill>
                  <a:srgbClr val="002060"/>
                </a:solidFill>
                <a:effectLst/>
                <a:latin typeface="Montserrat" panose="00000500000000000000" pitchFamily="50" charset="0"/>
              </a:rPr>
              <a:t> en janvier.</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fr-FR" altLang="fr-FR" b="1" dirty="0">
              <a:solidFill>
                <a:srgbClr val="002060"/>
              </a:solidFill>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Commercialiser </a:t>
            </a:r>
            <a:r>
              <a:rPr kumimoji="0" lang="fr-FR" altLang="fr-FR" sz="1800" b="1" i="0" strike="noStrike" cap="none" normalizeH="0" baseline="0" dirty="0" err="1">
                <a:ln>
                  <a:noFill/>
                </a:ln>
                <a:solidFill>
                  <a:srgbClr val="002060"/>
                </a:solidFill>
                <a:effectLst/>
                <a:latin typeface="Montserrat" panose="00000500000000000000" pitchFamily="50" charset="0"/>
              </a:rPr>
              <a:t>Perxonomiz</a:t>
            </a:r>
            <a:r>
              <a:rPr kumimoji="0" lang="fr-FR" altLang="fr-FR" sz="1800" b="1" i="0" strike="noStrike" cap="none" normalizeH="0" baseline="0" dirty="0">
                <a:ln>
                  <a:noFill/>
                </a:ln>
                <a:solidFill>
                  <a:srgbClr val="002060"/>
                </a:solidFill>
                <a:effectLst/>
                <a:latin typeface="Montserrat" panose="00000500000000000000" pitchFamily="50" charset="0"/>
              </a:rPr>
              <a:t> d'ici février au plus tard.</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fr-FR" altLang="fr-FR" sz="1800" b="1" i="0" strike="noStrike" cap="none" normalizeH="0" baseline="0" dirty="0">
              <a:ln>
                <a:noFill/>
              </a:ln>
              <a:solidFill>
                <a:srgbClr val="002060"/>
              </a:solidFill>
              <a:effectLst/>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Finaliser la charte graphique de </a:t>
            </a:r>
            <a:r>
              <a:rPr kumimoji="0" lang="fr-FR" altLang="fr-FR" sz="1800" b="1" i="0" strike="noStrike" cap="none" normalizeH="0" baseline="0" dirty="0" err="1">
                <a:ln>
                  <a:noFill/>
                </a:ln>
                <a:solidFill>
                  <a:srgbClr val="002060"/>
                </a:solidFill>
                <a:effectLst/>
                <a:latin typeface="Montserrat" panose="00000500000000000000" pitchFamily="50" charset="0"/>
              </a:rPr>
              <a:t>NetByUs</a:t>
            </a:r>
            <a:r>
              <a:rPr kumimoji="0" lang="fr-FR" altLang="fr-FR" sz="1800" b="1" i="0" strike="noStrike" cap="none" normalizeH="0" baseline="0" dirty="0">
                <a:ln>
                  <a:noFill/>
                </a:ln>
                <a:solidFill>
                  <a:srgbClr val="002060"/>
                </a:solidFill>
                <a:effectLst/>
                <a:latin typeface="Montserrat" panose="00000500000000000000" pitchFamily="50" charset="0"/>
              </a:rPr>
              <a:t> d'ici la fin du premier trimestre.</a:t>
            </a:r>
          </a:p>
          <a:p>
            <a:pPr marR="0" lvl="0" algn="just" defTabSz="914400" rtl="0" eaLnBrk="0" fontAlgn="base" latinLnBrk="0" hangingPunct="0">
              <a:lnSpc>
                <a:spcPct val="100000"/>
              </a:lnSpc>
              <a:spcBef>
                <a:spcPct val="0"/>
              </a:spcBef>
              <a:spcAft>
                <a:spcPct val="0"/>
              </a:spcAft>
              <a:buClrTx/>
              <a:buSzTx/>
              <a:tabLst/>
            </a:pPr>
            <a:endParaRPr lang="fr-FR" altLang="fr-FR" b="1" dirty="0">
              <a:solidFill>
                <a:srgbClr val="002060"/>
              </a:solidFill>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Développer de nouveaux partenariats.</a:t>
            </a:r>
          </a:p>
          <a:p>
            <a:pPr marR="0" lvl="0" algn="just" defTabSz="914400" rtl="0" eaLnBrk="0" fontAlgn="base" latinLnBrk="0" hangingPunct="0">
              <a:lnSpc>
                <a:spcPct val="100000"/>
              </a:lnSpc>
              <a:spcBef>
                <a:spcPct val="0"/>
              </a:spcBef>
              <a:spcAft>
                <a:spcPct val="0"/>
              </a:spcAft>
              <a:buClrTx/>
              <a:buSzTx/>
              <a:tabLst/>
            </a:pPr>
            <a:endParaRPr kumimoji="0" lang="fr-FR" altLang="fr-FR" sz="1800" b="1" i="0" strike="noStrike" cap="none" normalizeH="0" baseline="0" dirty="0">
              <a:ln>
                <a:noFill/>
              </a:ln>
              <a:solidFill>
                <a:srgbClr val="002060"/>
              </a:solidFill>
              <a:effectLst/>
              <a:latin typeface="Montserrat" panose="00000500000000000000" pitchFamily="50" charset="0"/>
            </a:endParaRP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800" b="1" i="0" strike="noStrike" cap="none" normalizeH="0" baseline="0" dirty="0">
                <a:ln>
                  <a:noFill/>
                </a:ln>
                <a:solidFill>
                  <a:srgbClr val="002060"/>
                </a:solidFill>
                <a:effectLst/>
                <a:latin typeface="Montserrat" panose="00000500000000000000" pitchFamily="50" charset="0"/>
              </a:rPr>
              <a:t>Organiser des événements pour attirer des talents (Togo, Bénin, Madagascar)</a:t>
            </a:r>
          </a:p>
        </p:txBody>
      </p:sp>
    </p:spTree>
    <p:extLst>
      <p:ext uri="{BB962C8B-B14F-4D97-AF65-F5344CB8AC3E}">
        <p14:creationId xmlns:p14="http://schemas.microsoft.com/office/powerpoint/2010/main" val="8833819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8A793-19C9-3312-45EB-7208A557E71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7253AADE-B5A5-4C93-2D26-64E10D364066}"/>
              </a:ext>
            </a:extLst>
          </p:cNvPr>
          <p:cNvSpPr txBox="1"/>
          <p:nvPr/>
        </p:nvSpPr>
        <p:spPr>
          <a:xfrm>
            <a:off x="2919369" y="2828835"/>
            <a:ext cx="6400800" cy="1200329"/>
          </a:xfrm>
          <a:prstGeom prst="rect">
            <a:avLst/>
          </a:prstGeom>
          <a:noFill/>
        </p:spPr>
        <p:txBody>
          <a:bodyPr wrap="square" rtlCol="0">
            <a:spAutoFit/>
          </a:bodyPr>
          <a:lstStyle/>
          <a:p>
            <a:pPr algn="ctr"/>
            <a:r>
              <a:rPr lang="fr-FR" sz="1800" b="1" i="1" dirty="0">
                <a:effectLst/>
                <a:latin typeface="Montserrat" panose="00000500000000000000" pitchFamily="50" charset="0"/>
                <a:ea typeface="Calibri" panose="020F0502020204030204" pitchFamily="34" charset="0"/>
              </a:rPr>
              <a:t>2024 a été une année où chaque défi relevé nous a permis de nous dépasser, de renforcer nos liens, et d'écrire, ensemble, un nouveau chapitre dans l'histoire de </a:t>
            </a:r>
            <a:r>
              <a:rPr lang="fr-FR" sz="1800" b="1" dirty="0" err="1">
                <a:effectLst/>
                <a:latin typeface="Montserrat" panose="00000500000000000000" pitchFamily="50" charset="0"/>
                <a:ea typeface="Calibri" panose="020F0502020204030204" pitchFamily="34" charset="0"/>
              </a:rPr>
              <a:t>netBYus</a:t>
            </a:r>
            <a:r>
              <a:rPr lang="fr-FR" sz="1800" b="1" dirty="0">
                <a:effectLst/>
                <a:latin typeface="Montserrat" panose="00000500000000000000" pitchFamily="50" charset="0"/>
                <a:ea typeface="Calibri" panose="020F0502020204030204" pitchFamily="34" charset="0"/>
              </a:rPr>
              <a:t>.</a:t>
            </a:r>
            <a:endParaRPr lang="fr-FR" sz="4000" b="1" dirty="0">
              <a:latin typeface="Montserrat" panose="00000500000000000000" pitchFamily="50" charset="0"/>
            </a:endParaRPr>
          </a:p>
        </p:txBody>
      </p:sp>
    </p:spTree>
    <p:extLst>
      <p:ext uri="{BB962C8B-B14F-4D97-AF65-F5344CB8AC3E}">
        <p14:creationId xmlns:p14="http://schemas.microsoft.com/office/powerpoint/2010/main" val="6517264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1C057BA-69A0-4C76-8C0B-C1275874E9DB}"/>
              </a:ext>
            </a:extLst>
          </p:cNvPr>
          <p:cNvSpPr txBox="1"/>
          <p:nvPr/>
        </p:nvSpPr>
        <p:spPr>
          <a:xfrm>
            <a:off x="4031973" y="3062588"/>
            <a:ext cx="4128053" cy="707886"/>
          </a:xfrm>
          <a:prstGeom prst="rect">
            <a:avLst/>
          </a:prstGeom>
          <a:noFill/>
        </p:spPr>
        <p:txBody>
          <a:bodyPr wrap="none" rtlCol="0">
            <a:spAutoFit/>
          </a:bodyPr>
          <a:lstStyle/>
          <a:p>
            <a:pPr algn="ctr"/>
            <a:r>
              <a:rPr lang="fr-FR" sz="4000" b="1" dirty="0">
                <a:latin typeface="Century Gothic" panose="020B0502020202020204" pitchFamily="34" charset="0"/>
              </a:rPr>
              <a:t>FORMULE DE FIN</a:t>
            </a:r>
          </a:p>
        </p:txBody>
      </p:sp>
    </p:spTree>
    <p:extLst>
      <p:ext uri="{BB962C8B-B14F-4D97-AF65-F5344CB8AC3E}">
        <p14:creationId xmlns:p14="http://schemas.microsoft.com/office/powerpoint/2010/main" val="345663782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1695</TotalTime>
  <Words>1472</Words>
  <Application>Microsoft Office PowerPoint</Application>
  <PresentationFormat>Grand écran</PresentationFormat>
  <Paragraphs>199</Paragraphs>
  <Slides>49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49</vt:i4>
      </vt:variant>
    </vt:vector>
  </HeadingPairs>
  <TitlesOfParts>
    <vt:vector size="55" baseType="lpstr">
      <vt:lpstr>Arial</vt:lpstr>
      <vt:lpstr>Calibri</vt:lpstr>
      <vt:lpstr>Calibri Light</vt:lpstr>
      <vt:lpstr>Century Gothic</vt:lpstr>
      <vt:lpstr>Montserrat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akoumigornbu@gmail.com</dc:creator>
  <cp:lastModifiedBy>akoumigornbu@gmail.com</cp:lastModifiedBy>
  <cp:revision>70</cp:revision>
  <dcterms:created xsi:type="dcterms:W3CDTF">2023-12-08T09:42:19Z</dcterms:created>
  <dcterms:modified xsi:type="dcterms:W3CDTF">2024-12-10T18:22:20Z</dcterms:modified>
</cp:coreProperties>
</file>