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13.xml"/>
  <Override ContentType="application/vnd.openxmlformats-officedocument.presentationml.notesSlide+xml" PartName="/ppt/notesSlides/notesSlide14.xml"/>
  <Override ContentType="application/vnd.openxmlformats-officedocument.presentationml.notesSlide+xml" PartName="/ppt/notesSlides/notesSlide15.xml"/>
  <Override ContentType="application/vnd.openxmlformats-officedocument.presentationml.notesSlide+xml" PartName="/ppt/notesSlides/notesSlide16.xml"/>
  <Override ContentType="application/vnd.openxmlformats-officedocument.presentationml.notesSlide+xml" PartName="/ppt/notesSlides/notesSlide17.xml"/>
  <Override ContentType="application/vnd.openxmlformats-officedocument.presentationml.notesSlide+xml" PartName="/ppt/notesSlides/notesSlide18.xml"/>
  <Override ContentType="application/vnd.openxmlformats-officedocument.presentationml.notesSlide+xml" PartName="/ppt/notesSlides/notesSlide19.xml"/>
  <Override ContentType="application/vnd.openxmlformats-officedocument.presentationml.notesSlide+xml" PartName="/ppt/notesSlides/notesSlide20.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x="18288000" cy="10287000"/>
  <p:notesSz cx="6858000" cy="9144000"/>
  <p:embeddedFontLst>
    <p:embeddedFont>
      <p:font typeface="Poppins" charset="1" panose="00000500000000000000"/>
      <p:regular r:id="rId29"/>
    </p:embeddedFont>
    <p:embeddedFont>
      <p:font typeface="Poppins Bold" charset="1" panose="00000800000000000000"/>
      <p:regular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notesMasters/notesMaster1.xml" Type="http://schemas.openxmlformats.org/officeDocument/2006/relationships/notesMaster"/><Relationship Id="rId27" Target="theme/theme2.xml" Type="http://schemas.openxmlformats.org/officeDocument/2006/relationships/theme"/><Relationship Id="rId28" Target="notesSlides/notesSlide1.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notesSlides/notesSlide2.xml" Type="http://schemas.openxmlformats.org/officeDocument/2006/relationships/notesSlide"/><Relationship Id="rId32" Target="notesSlides/notesSlide3.xml" Type="http://schemas.openxmlformats.org/officeDocument/2006/relationships/notesSlide"/><Relationship Id="rId33" Target="notesSlides/notesSlide4.xml" Type="http://schemas.openxmlformats.org/officeDocument/2006/relationships/notesSlide"/><Relationship Id="rId34" Target="notesSlides/notesSlide5.xml" Type="http://schemas.openxmlformats.org/officeDocument/2006/relationships/notesSlide"/><Relationship Id="rId35" Target="notesSlides/notesSlide6.xml" Type="http://schemas.openxmlformats.org/officeDocument/2006/relationships/notesSlide"/><Relationship Id="rId36" Target="notesSlides/notesSlide7.xml" Type="http://schemas.openxmlformats.org/officeDocument/2006/relationships/notesSlide"/><Relationship Id="rId37" Target="notesSlides/notesSlide8.xml" Type="http://schemas.openxmlformats.org/officeDocument/2006/relationships/notesSlide"/><Relationship Id="rId38" Target="notesSlides/notesSlide9.xml" Type="http://schemas.openxmlformats.org/officeDocument/2006/relationships/notesSlide"/><Relationship Id="rId39" Target="notesSlides/notesSlide10.xml" Type="http://schemas.openxmlformats.org/officeDocument/2006/relationships/notesSlide"/><Relationship Id="rId4" Target="theme/theme1.xml" Type="http://schemas.openxmlformats.org/officeDocument/2006/relationships/theme"/><Relationship Id="rId40" Target="notesSlides/notesSlide11.xml" Type="http://schemas.openxmlformats.org/officeDocument/2006/relationships/notesSlide"/><Relationship Id="rId41" Target="notesSlides/notesSlide12.xml" Type="http://schemas.openxmlformats.org/officeDocument/2006/relationships/notesSlide"/><Relationship Id="rId42" Target="notesSlides/notesSlide13.xml" Type="http://schemas.openxmlformats.org/officeDocument/2006/relationships/notesSlide"/><Relationship Id="rId43" Target="notesSlides/notesSlide14.xml" Type="http://schemas.openxmlformats.org/officeDocument/2006/relationships/notesSlide"/><Relationship Id="rId44" Target="notesSlides/notesSlide15.xml" Type="http://schemas.openxmlformats.org/officeDocument/2006/relationships/notesSlide"/><Relationship Id="rId45" Target="notesSlides/notesSlide16.xml" Type="http://schemas.openxmlformats.org/officeDocument/2006/relationships/notesSlide"/><Relationship Id="rId46" Target="notesSlides/notesSlide17.xml" Type="http://schemas.openxmlformats.org/officeDocument/2006/relationships/notesSlide"/><Relationship Id="rId47" Target="notesSlides/notesSlide18.xml" Type="http://schemas.openxmlformats.org/officeDocument/2006/relationships/notesSlide"/><Relationship Id="rId48" Target="notesSlides/notesSlide19.xml" Type="http://schemas.openxmlformats.org/officeDocument/2006/relationships/notesSlide"/><Relationship Id="rId49" Target="notesSlides/notesSlide20.xml" Type="http://schemas.openxmlformats.org/officeDocument/2006/relationships/notesSlid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_rels/notesSlide1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3.xml" Type="http://schemas.openxmlformats.org/officeDocument/2006/relationships/slide"/></Relationships>
</file>

<file path=ppt/notesSlides/_rels/notesSlide1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4.xml" Type="http://schemas.openxmlformats.org/officeDocument/2006/relationships/slide"/></Relationships>
</file>

<file path=ppt/notesSlides/_rels/notesSlide1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5.xml" Type="http://schemas.openxmlformats.org/officeDocument/2006/relationships/slide"/></Relationships>
</file>

<file path=ppt/notesSlides/_rels/notesSlide1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6.xml" Type="http://schemas.openxmlformats.org/officeDocument/2006/relationships/slide"/></Relationships>
</file>

<file path=ppt/notesSlides/_rels/notesSlide1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7.xml" Type="http://schemas.openxmlformats.org/officeDocument/2006/relationships/slide"/></Relationships>
</file>

<file path=ppt/notesSlides/_rels/notesSlide1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8.xml" Type="http://schemas.openxmlformats.org/officeDocument/2006/relationships/slide"/></Relationships>
</file>

<file path=ppt/notesSlides/_rels/notesSlide1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9.xml" Type="http://schemas.openxmlformats.org/officeDocument/2006/relationships/slide"/></Relationships>
</file>

<file path=ppt/notesSlides/_rels/notesSlide2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0.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16</a:t>
            </a:r>
            <a:endParaRPr lang="en-US" smtClean="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xml" Type="http://schemas.openxmlformats.org/officeDocument/2006/relationships/notesSlide"/><Relationship Id="rId3" Target="../media/image1.png" Type="http://schemas.openxmlformats.org/officeDocument/2006/relationships/image"/><Relationship Id="rId4" Target="../media/image2.png" Type="http://schemas.openxmlformats.org/officeDocument/2006/relationships/image"/><Relationship Id="rId5" Target="../media/image3.jpeg" Type="http://schemas.openxmlformats.org/officeDocument/2006/relationships/image"/><Relationship Id="rId6" Target="../media/image4.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svg" Type="http://schemas.openxmlformats.org/officeDocument/2006/relationships/image"/><Relationship Id="rId11" Target="../media/image12.png" Type="http://schemas.openxmlformats.org/officeDocument/2006/relationships/image"/><Relationship Id="rId12" Target="../media/image13.svg" Type="http://schemas.openxmlformats.org/officeDocument/2006/relationships/image"/><Relationship Id="rId2" Target="../notesSlides/notesSlide3.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8.png" Type="http://schemas.openxmlformats.org/officeDocument/2006/relationships/image"/><Relationship Id="rId8" Target="../media/image9.svg" Type="http://schemas.openxmlformats.org/officeDocument/2006/relationships/image"/><Relationship Id="rId9" Target="../media/image10.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png" Type="http://schemas.openxmlformats.org/officeDocument/2006/relationships/image"/><Relationship Id="rId11" Target="../media/image19.svg" Type="http://schemas.openxmlformats.org/officeDocument/2006/relationships/image"/><Relationship Id="rId12" Target="../media/image20.jpeg" Type="http://schemas.openxmlformats.org/officeDocument/2006/relationships/image"/><Relationship Id="rId13" Target="../media/image21.png" Type="http://schemas.openxmlformats.org/officeDocument/2006/relationships/image"/><Relationship Id="rId14" Target="../media/image22.png" Type="http://schemas.openxmlformats.org/officeDocument/2006/relationships/image"/><Relationship Id="rId15" Target="../media/image23.png" Type="http://schemas.openxmlformats.org/officeDocument/2006/relationships/image"/><Relationship Id="rId16" Target="../media/image24.svg" Type="http://schemas.openxmlformats.org/officeDocument/2006/relationships/image"/><Relationship Id="rId17" Target="../media/image25.png" Type="http://schemas.openxmlformats.org/officeDocument/2006/relationships/image"/><Relationship Id="rId18" Target="../media/image26.png" Type="http://schemas.openxmlformats.org/officeDocument/2006/relationships/image"/><Relationship Id="rId2" Target="../notesSlides/notesSlide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14.png" Type="http://schemas.openxmlformats.org/officeDocument/2006/relationships/image"/><Relationship Id="rId7" Target="../media/image15.png" Type="http://schemas.openxmlformats.org/officeDocument/2006/relationships/image"/><Relationship Id="rId8" Target="../media/image16.svg" Type="http://schemas.openxmlformats.org/officeDocument/2006/relationships/image"/><Relationship Id="rId9" Target="../media/image17.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7.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0.png" Type="http://schemas.openxmlformats.org/officeDocument/2006/relationships/image"/><Relationship Id="rId7" Target="../media/image28.png" Type="http://schemas.openxmlformats.org/officeDocument/2006/relationships/image"/><Relationship Id="rId8" Target="../media/image29.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28.png" Type="http://schemas.openxmlformats.org/officeDocument/2006/relationships/image"/><Relationship Id="rId7" Target="../media/image29.svg" Type="http://schemas.openxmlformats.org/officeDocument/2006/relationships/image"/><Relationship Id="rId8" Target="../media/image31.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0.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2.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2.xml" Type="http://schemas.openxmlformats.org/officeDocument/2006/relationships/notesSlide"/><Relationship Id="rId3" Target="../media/image1.png" Type="http://schemas.openxmlformats.org/officeDocument/2006/relationships/image"/><Relationship Id="rId4" Target="../media/image7.png" Type="http://schemas.openxmlformats.org/officeDocument/2006/relationships/image"/><Relationship Id="rId5" Target="../media/image2.png" Type="http://schemas.openxmlformats.org/officeDocument/2006/relationships/image"/><Relationship Id="rId6" Target="../media/image3.jpeg" Type="http://schemas.openxmlformats.org/officeDocument/2006/relationships/image"/><Relationship Id="rId7" Target="../media/image33.png" Type="http://schemas.openxmlformats.org/officeDocument/2006/relationships/image"/><Relationship Id="rId8" Target="../media/image3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3.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2.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4.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5.png" Type="http://schemas.openxmlformats.org/officeDocument/2006/relationships/image"/><Relationship Id="rId7" Target="../media/image3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5.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7.png" Type="http://schemas.openxmlformats.org/officeDocument/2006/relationships/image"/><Relationship Id="rId7" Target="../media/image38.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6.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39.png" Type="http://schemas.openxmlformats.org/officeDocument/2006/relationships/image"/><Relationship Id="rId7" Target="../media/image40.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7.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1.png" Type="http://schemas.openxmlformats.org/officeDocument/2006/relationships/image"/><Relationship Id="rId7" Target="../media/image42.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8.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43.png" Type="http://schemas.openxmlformats.org/officeDocument/2006/relationships/image"/><Relationship Id="rId7" Target="../media/image44.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2" Target="../notesSlides/notesSlide19.xml" Type="http://schemas.openxmlformats.org/officeDocument/2006/relationships/notesSlide"/><Relationship Id="rId3" Target="../media/image5.png" Type="http://schemas.openxmlformats.org/officeDocument/2006/relationships/image"/><Relationship Id="rId4" Target="../media/image6.png" Type="http://schemas.openxmlformats.org/officeDocument/2006/relationships/image"/><Relationship Id="rId5" Target="../media/image3.jpeg" Type="http://schemas.openxmlformats.org/officeDocument/2006/relationships/image"/><Relationship Id="rId6" Target="../media/image8.png" Type="http://schemas.openxmlformats.org/officeDocument/2006/relationships/image"/><Relationship Id="rId7" Target="../media/image9.svg" Type="http://schemas.openxmlformats.org/officeDocument/2006/relationships/image"/><Relationship Id="rId8" Target="../media/image10.png" Type="http://schemas.openxmlformats.org/officeDocument/2006/relationships/image"/><Relationship Id="rId9" Target="../media/image11.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8.svg" Type="http://schemas.openxmlformats.org/officeDocument/2006/relationships/image"/><Relationship Id="rId11" Target="../media/image49.png" Type="http://schemas.openxmlformats.org/officeDocument/2006/relationships/image"/><Relationship Id="rId12" Target="../media/image50.svg" Type="http://schemas.openxmlformats.org/officeDocument/2006/relationships/image"/><Relationship Id="rId13" Target="../media/image51.png" Type="http://schemas.openxmlformats.org/officeDocument/2006/relationships/image"/><Relationship Id="rId14" Target="../media/image52.svg" Type="http://schemas.openxmlformats.org/officeDocument/2006/relationships/image"/><Relationship Id="rId15" Target="../media/image53.png" Type="http://schemas.openxmlformats.org/officeDocument/2006/relationships/image"/><Relationship Id="rId16" Target="../media/image54.svg" Type="http://schemas.openxmlformats.org/officeDocument/2006/relationships/image"/><Relationship Id="rId2" Target="../notesSlides/notesSlide20.xml" Type="http://schemas.openxmlformats.org/officeDocument/2006/relationships/notesSlide"/><Relationship Id="rId3" Target="../media/image1.png" Type="http://schemas.openxmlformats.org/officeDocument/2006/relationships/image"/><Relationship Id="rId4" Target="../media/image3.jpeg" Type="http://schemas.openxmlformats.org/officeDocument/2006/relationships/image"/><Relationship Id="rId5" Target="../media/image2.png" Type="http://schemas.openxmlformats.org/officeDocument/2006/relationships/image"/><Relationship Id="rId6" Target="../media/image4.png" Type="http://schemas.openxmlformats.org/officeDocument/2006/relationships/image"/><Relationship Id="rId7" Target="../media/image45.png" Type="http://schemas.openxmlformats.org/officeDocument/2006/relationships/image"/><Relationship Id="rId8" Target="../media/image46.svg" Type="http://schemas.openxmlformats.org/officeDocument/2006/relationships/image"/><Relationship Id="rId9" Target="../media/image47.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753316" y="-421412"/>
            <a:ext cx="19653308" cy="11052583"/>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932688" y="475065"/>
            <a:ext cx="4557368" cy="948058"/>
            <a:chOff x="0" y="0"/>
            <a:chExt cx="5280914" cy="1098575"/>
          </a:xfrm>
        </p:grpSpPr>
        <p:sp>
          <p:nvSpPr>
            <p:cNvPr name="Freeform 5" id="5"/>
            <p:cNvSpPr/>
            <p:nvPr/>
          </p:nvSpPr>
          <p:spPr>
            <a:xfrm flipH="false" flipV="false" rot="0">
              <a:off x="0" y="0"/>
              <a:ext cx="5280914" cy="1098550"/>
            </a:xfrm>
            <a:custGeom>
              <a:avLst/>
              <a:gdLst/>
              <a:ahLst/>
              <a:cxnLst/>
              <a:rect r="r" b="b" t="t" l="l"/>
              <a:pathLst>
                <a:path h="1098550" w="5280914">
                  <a:moveTo>
                    <a:pt x="0" y="0"/>
                  </a:moveTo>
                  <a:lnTo>
                    <a:pt x="5280914" y="0"/>
                  </a:lnTo>
                  <a:lnTo>
                    <a:pt x="5280914" y="1098550"/>
                  </a:lnTo>
                  <a:lnTo>
                    <a:pt x="0" y="1098550"/>
                  </a:lnTo>
                  <a:lnTo>
                    <a:pt x="0" y="0"/>
                  </a:lnTo>
                  <a:close/>
                </a:path>
              </a:pathLst>
            </a:custGeom>
            <a:blipFill>
              <a:blip r:embed="rId4"/>
              <a:stretch>
                <a:fillRect l="0" t="0" r="0" b="-2"/>
              </a:stretch>
            </a:blipFill>
          </p:spPr>
        </p:sp>
      </p:grpSp>
      <p:grpSp>
        <p:nvGrpSpPr>
          <p:cNvPr name="Group 6" id="6"/>
          <p:cNvGrpSpPr/>
          <p:nvPr/>
        </p:nvGrpSpPr>
        <p:grpSpPr>
          <a:xfrm rot="0">
            <a:off x="932688" y="6056260"/>
            <a:ext cx="10276599" cy="1073165"/>
            <a:chOff x="0" y="0"/>
            <a:chExt cx="13702132" cy="1430887"/>
          </a:xfrm>
        </p:grpSpPr>
        <p:sp>
          <p:nvSpPr>
            <p:cNvPr name="Freeform 7" id="7"/>
            <p:cNvSpPr/>
            <p:nvPr/>
          </p:nvSpPr>
          <p:spPr>
            <a:xfrm flipH="false" flipV="false" rot="0">
              <a:off x="0" y="0"/>
              <a:ext cx="13702126" cy="1430887"/>
            </a:xfrm>
            <a:custGeom>
              <a:avLst/>
              <a:gdLst/>
              <a:ahLst/>
              <a:cxnLst/>
              <a:rect r="r" b="b" t="t" l="l"/>
              <a:pathLst>
                <a:path h="1430887" w="13702126">
                  <a:moveTo>
                    <a:pt x="0" y="0"/>
                  </a:moveTo>
                  <a:lnTo>
                    <a:pt x="13702126" y="0"/>
                  </a:lnTo>
                  <a:lnTo>
                    <a:pt x="13702126" y="1430887"/>
                  </a:lnTo>
                  <a:lnTo>
                    <a:pt x="0" y="1430887"/>
                  </a:lnTo>
                  <a:close/>
                </a:path>
              </a:pathLst>
            </a:custGeom>
            <a:blipFill>
              <a:blip r:embed="rId5">
                <a:alphaModFix amt="0"/>
              </a:blip>
              <a:stretch>
                <a:fillRect l="0" t="-148245" r="0" b="-124930"/>
              </a:stretch>
            </a:blipFill>
          </p:spPr>
        </p:sp>
        <p:sp>
          <p:nvSpPr>
            <p:cNvPr name="TextBox 8" id="8"/>
            <p:cNvSpPr txBox="true"/>
            <p:nvPr/>
          </p:nvSpPr>
          <p:spPr>
            <a:xfrm>
              <a:off x="0" y="0"/>
              <a:ext cx="13702132" cy="1430887"/>
            </a:xfrm>
            <a:prstGeom prst="rect">
              <a:avLst/>
            </a:prstGeom>
          </p:spPr>
          <p:txBody>
            <a:bodyPr anchor="ctr" rtlCol="false" tIns="0" lIns="0" bIns="0" rIns="0"/>
            <a:lstStyle/>
            <a:p>
              <a:pPr algn="l">
                <a:lnSpc>
                  <a:spcPts val="3043"/>
                </a:lnSpc>
              </a:pPr>
              <a:r>
                <a:rPr lang="en-US" sz="2799">
                  <a:solidFill>
                    <a:srgbClr val="FFFFFF"/>
                  </a:solidFill>
                  <a:latin typeface="Poppins"/>
                  <a:ea typeface="Poppins"/>
                  <a:cs typeface="Poppins"/>
                  <a:sym typeface="Poppins"/>
                </a:rPr>
                <a:t>Conception, développement &amp; déploiement de solutions numériques - B2B &amp; B2C</a:t>
              </a:r>
            </a:p>
          </p:txBody>
        </p:sp>
      </p:grpSp>
      <p:grpSp>
        <p:nvGrpSpPr>
          <p:cNvPr name="Group 9" id="9"/>
          <p:cNvGrpSpPr/>
          <p:nvPr/>
        </p:nvGrpSpPr>
        <p:grpSpPr>
          <a:xfrm rot="0">
            <a:off x="932688" y="9395460"/>
            <a:ext cx="6350508" cy="498348"/>
            <a:chOff x="0" y="0"/>
            <a:chExt cx="8467344" cy="664464"/>
          </a:xfrm>
        </p:grpSpPr>
        <p:sp>
          <p:nvSpPr>
            <p:cNvPr name="Freeform 10" id="10"/>
            <p:cNvSpPr/>
            <p:nvPr/>
          </p:nvSpPr>
          <p:spPr>
            <a:xfrm flipH="false" flipV="false" rot="0">
              <a:off x="0" y="0"/>
              <a:ext cx="8467344" cy="664464"/>
            </a:xfrm>
            <a:custGeom>
              <a:avLst/>
              <a:gdLst/>
              <a:ahLst/>
              <a:cxnLst/>
              <a:rect r="r" b="b" t="t" l="l"/>
              <a:pathLst>
                <a:path h="664464" w="8467344">
                  <a:moveTo>
                    <a:pt x="0" y="0"/>
                  </a:moveTo>
                  <a:lnTo>
                    <a:pt x="8467344" y="0"/>
                  </a:lnTo>
                  <a:lnTo>
                    <a:pt x="8467344" y="664464"/>
                  </a:lnTo>
                  <a:lnTo>
                    <a:pt x="0" y="664464"/>
                  </a:lnTo>
                  <a:close/>
                </a:path>
              </a:pathLst>
            </a:custGeom>
            <a:blipFill>
              <a:blip r:embed="rId5">
                <a:alphaModFix amt="0"/>
              </a:blip>
              <a:stretch>
                <a:fillRect l="0" t="-200134" r="0" b="-196465"/>
              </a:stretch>
            </a:blipFill>
          </p:spPr>
        </p:sp>
        <p:sp>
          <p:nvSpPr>
            <p:cNvPr name="TextBox 11" id="11"/>
            <p:cNvSpPr txBox="true"/>
            <p:nvPr/>
          </p:nvSpPr>
          <p:spPr>
            <a:xfrm>
              <a:off x="0" y="-28575"/>
              <a:ext cx="8467344" cy="693039"/>
            </a:xfrm>
            <a:prstGeom prst="rect">
              <a:avLst/>
            </a:prstGeom>
          </p:spPr>
          <p:txBody>
            <a:bodyPr anchor="ctr" rtlCol="false" tIns="0" lIns="0" bIns="0" rIns="0"/>
            <a:lstStyle/>
            <a:p>
              <a:pPr algn="l">
                <a:lnSpc>
                  <a:spcPts val="2400"/>
                </a:lnSpc>
              </a:pPr>
              <a:r>
                <a:rPr lang="en-US" sz="2000">
                  <a:solidFill>
                    <a:srgbClr val="FFFFFF"/>
                  </a:solidFill>
                  <a:latin typeface="Poppins"/>
                  <a:ea typeface="Poppins"/>
                  <a:cs typeface="Poppins"/>
                  <a:sym typeface="Poppins"/>
                </a:rPr>
                <a:t>France · Bénin · Togo · Madagascar · Cameroun</a:t>
              </a:r>
            </a:p>
          </p:txBody>
        </p:sp>
      </p:grpSp>
      <p:grpSp>
        <p:nvGrpSpPr>
          <p:cNvPr name="Group 12" id="12"/>
          <p:cNvGrpSpPr/>
          <p:nvPr/>
        </p:nvGrpSpPr>
        <p:grpSpPr>
          <a:xfrm rot="0">
            <a:off x="13123326" y="9395460"/>
            <a:ext cx="4514898" cy="496217"/>
            <a:chOff x="0" y="0"/>
            <a:chExt cx="6019864" cy="661623"/>
          </a:xfrm>
        </p:grpSpPr>
        <p:sp>
          <p:nvSpPr>
            <p:cNvPr name="Freeform 13" id="13"/>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5">
                <a:alphaModFix amt="0"/>
              </a:blip>
              <a:stretch>
                <a:fillRect l="0" t="-128915" r="0" b="-125659"/>
              </a:stretch>
            </a:blipFill>
          </p:spPr>
        </p:sp>
        <p:sp>
          <p:nvSpPr>
            <p:cNvPr name="TextBox 14" id="14"/>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
        <p:nvSpPr>
          <p:cNvPr name="Freeform 15" id="15"/>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sp>
        <p:nvSpPr>
          <p:cNvPr name="TextBox 16" id="16"/>
          <p:cNvSpPr txBox="true"/>
          <p:nvPr/>
        </p:nvSpPr>
        <p:spPr>
          <a:xfrm rot="0">
            <a:off x="982980" y="3598353"/>
            <a:ext cx="10515600" cy="2250129"/>
          </a:xfrm>
          <a:prstGeom prst="rect">
            <a:avLst/>
          </a:prstGeom>
        </p:spPr>
        <p:txBody>
          <a:bodyPr anchor="t" rtlCol="false" tIns="0" lIns="0" bIns="0" rIns="0">
            <a:spAutoFit/>
          </a:bodyPr>
          <a:lstStyle/>
          <a:p>
            <a:pPr algn="l">
              <a:lnSpc>
                <a:spcPts val="7500"/>
              </a:lnSpc>
            </a:pPr>
            <a:r>
              <a:rPr lang="en-US" sz="6000" b="true">
                <a:solidFill>
                  <a:srgbClr val="FFFFFF"/>
                </a:solidFill>
                <a:latin typeface="Poppins Bold"/>
                <a:ea typeface="Poppins Bold"/>
                <a:cs typeface="Poppins Bold"/>
                <a:sym typeface="Poppins Bold"/>
              </a:rPr>
              <a:t>Votre partenaire</a:t>
            </a:r>
          </a:p>
          <a:p>
            <a:pPr algn="l">
              <a:lnSpc>
                <a:spcPts val="7500"/>
              </a:lnSpc>
            </a:pPr>
            <a:r>
              <a:rPr lang="en-US" sz="6000" b="true">
                <a:solidFill>
                  <a:srgbClr val="F07817"/>
                </a:solidFill>
                <a:latin typeface="Poppins Bold"/>
                <a:ea typeface="Poppins Bold"/>
                <a:cs typeface="Poppins Bold"/>
                <a:sym typeface="Poppins Bold"/>
              </a:rPr>
              <a:t>digital</a:t>
            </a:r>
            <a:r>
              <a:rPr lang="en-US" sz="6000" b="true">
                <a:solidFill>
                  <a:srgbClr val="FFFFFF"/>
                </a:solidFill>
                <a:latin typeface="Poppins Bold"/>
                <a:ea typeface="Poppins Bold"/>
                <a:cs typeface="Poppins Bold"/>
                <a:sym typeface="Poppins Bold"/>
              </a:rPr>
              <a:t>, de bout en bout.</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6600771" cy="1121283"/>
            <a:chOff x="0" y="0"/>
            <a:chExt cx="8801028" cy="1495044"/>
          </a:xfrm>
        </p:grpSpPr>
        <p:sp>
          <p:nvSpPr>
            <p:cNvPr name="Freeform 8" id="8"/>
            <p:cNvSpPr/>
            <p:nvPr/>
          </p:nvSpPr>
          <p:spPr>
            <a:xfrm flipH="false" flipV="false" rot="0">
              <a:off x="0" y="0"/>
              <a:ext cx="8801028" cy="1495044"/>
            </a:xfrm>
            <a:custGeom>
              <a:avLst/>
              <a:gdLst/>
              <a:ahLst/>
              <a:cxnLst/>
              <a:rect r="r" b="b" t="t" l="l"/>
              <a:pathLst>
                <a:path h="1495044" w="8801028">
                  <a:moveTo>
                    <a:pt x="0" y="0"/>
                  </a:moveTo>
                  <a:lnTo>
                    <a:pt x="8801028" y="0"/>
                  </a:lnTo>
                  <a:lnTo>
                    <a:pt x="8801028" y="1495044"/>
                  </a:lnTo>
                  <a:lnTo>
                    <a:pt x="0" y="1495044"/>
                  </a:lnTo>
                  <a:close/>
                </a:path>
              </a:pathLst>
            </a:custGeom>
            <a:blipFill>
              <a:blip r:embed="rId5">
                <a:alphaModFix amt="0"/>
              </a:blip>
              <a:stretch>
                <a:fillRect l="0" t="-171107" r="-66235" b="-110251"/>
              </a:stretch>
            </a:blipFill>
          </p:spPr>
        </p:sp>
        <p:sp>
          <p:nvSpPr>
            <p:cNvPr name="TextBox 9" id="9"/>
            <p:cNvSpPr txBox="true"/>
            <p:nvPr/>
          </p:nvSpPr>
          <p:spPr>
            <a:xfrm>
              <a:off x="0" y="-47625"/>
              <a:ext cx="880102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QUI SOMMES-NOUS ?</a:t>
              </a:r>
            </a:p>
          </p:txBody>
        </p:sp>
      </p:grpSp>
      <p:grpSp>
        <p:nvGrpSpPr>
          <p:cNvPr name="Group 10" id="10"/>
          <p:cNvGrpSpPr/>
          <p:nvPr/>
        </p:nvGrpSpPr>
        <p:grpSpPr>
          <a:xfrm rot="0">
            <a:off x="1028700" y="2435733"/>
            <a:ext cx="12590478" cy="781269"/>
            <a:chOff x="0" y="0"/>
            <a:chExt cx="16787304" cy="1041692"/>
          </a:xfrm>
        </p:grpSpPr>
        <p:sp>
          <p:nvSpPr>
            <p:cNvPr name="Freeform 11" id="11"/>
            <p:cNvSpPr/>
            <p:nvPr/>
          </p:nvSpPr>
          <p:spPr>
            <a:xfrm flipH="false" flipV="false" rot="0">
              <a:off x="0" y="0"/>
              <a:ext cx="16787309" cy="1041698"/>
            </a:xfrm>
            <a:custGeom>
              <a:avLst/>
              <a:gdLst/>
              <a:ahLst/>
              <a:cxnLst/>
              <a:rect r="r" b="b" t="t" l="l"/>
              <a:pathLst>
                <a:path h="1041698" w="16787309">
                  <a:moveTo>
                    <a:pt x="0" y="0"/>
                  </a:moveTo>
                  <a:lnTo>
                    <a:pt x="16787309" y="0"/>
                  </a:lnTo>
                  <a:lnTo>
                    <a:pt x="16787309" y="1041698"/>
                  </a:lnTo>
                  <a:lnTo>
                    <a:pt x="0" y="1041698"/>
                  </a:lnTo>
                  <a:close/>
                </a:path>
              </a:pathLst>
            </a:custGeom>
            <a:blipFill>
              <a:blip r:embed="rId5">
                <a:alphaModFix amt="0"/>
              </a:blip>
              <a:stretch>
                <a:fillRect l="0" t="-264008" r="0" b="-264007"/>
              </a:stretch>
            </a:blipFill>
          </p:spPr>
        </p:sp>
        <p:sp>
          <p:nvSpPr>
            <p:cNvPr name="TextBox 12" id="12"/>
            <p:cNvSpPr txBox="true"/>
            <p:nvPr/>
          </p:nvSpPr>
          <p:spPr>
            <a:xfrm>
              <a:off x="0" y="-38100"/>
              <a:ext cx="16787304" cy="1079792"/>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ESN née en France, tournée vers l'Afrique</a:t>
              </a:r>
            </a:p>
          </p:txBody>
        </p:sp>
      </p:grpSp>
      <p:grpSp>
        <p:nvGrpSpPr>
          <p:cNvPr name="Group 13" id="13"/>
          <p:cNvGrpSpPr/>
          <p:nvPr/>
        </p:nvGrpSpPr>
        <p:grpSpPr>
          <a:xfrm rot="0">
            <a:off x="1043940" y="3859066"/>
            <a:ext cx="9464040" cy="1154659"/>
            <a:chOff x="0" y="0"/>
            <a:chExt cx="12618720" cy="1539545"/>
          </a:xfrm>
        </p:grpSpPr>
        <p:sp>
          <p:nvSpPr>
            <p:cNvPr name="Freeform 14" id="14"/>
            <p:cNvSpPr/>
            <p:nvPr/>
          </p:nvSpPr>
          <p:spPr>
            <a:xfrm flipH="false" flipV="false" rot="0">
              <a:off x="0" y="0"/>
              <a:ext cx="12618720" cy="1539545"/>
            </a:xfrm>
            <a:custGeom>
              <a:avLst/>
              <a:gdLst/>
              <a:ahLst/>
              <a:cxnLst/>
              <a:rect r="r" b="b" t="t" l="l"/>
              <a:pathLst>
                <a:path h="1539545" w="12618720">
                  <a:moveTo>
                    <a:pt x="0" y="0"/>
                  </a:moveTo>
                  <a:lnTo>
                    <a:pt x="12618720" y="0"/>
                  </a:lnTo>
                  <a:lnTo>
                    <a:pt x="12618720" y="1539545"/>
                  </a:lnTo>
                  <a:lnTo>
                    <a:pt x="0" y="1539545"/>
                  </a:lnTo>
                  <a:close/>
                </a:path>
              </a:pathLst>
            </a:custGeom>
            <a:blipFill>
              <a:blip r:embed="rId5">
                <a:alphaModFix amt="0"/>
              </a:blip>
              <a:stretch>
                <a:fillRect l="0" t="-106252" r="0" b="-113161"/>
              </a:stretch>
            </a:blipFill>
          </p:spPr>
        </p:sp>
        <p:sp>
          <p:nvSpPr>
            <p:cNvPr name="TextBox 15" id="15"/>
            <p:cNvSpPr txBox="true"/>
            <p:nvPr/>
          </p:nvSpPr>
          <p:spPr>
            <a:xfrm>
              <a:off x="0" y="-66675"/>
              <a:ext cx="12618720" cy="1606220"/>
            </a:xfrm>
            <a:prstGeom prst="rect">
              <a:avLst/>
            </a:prstGeom>
          </p:spPr>
          <p:txBody>
            <a:bodyPr anchor="ctr" rtlCol="false" tIns="0" lIns="0" bIns="0" rIns="0"/>
            <a:lstStyle/>
            <a:p>
              <a:pPr algn="just">
                <a:lnSpc>
                  <a:spcPts val="2736"/>
                </a:lnSpc>
              </a:pPr>
              <a:r>
                <a:rPr lang="en-US" sz="1900" b="true">
                  <a:solidFill>
                    <a:srgbClr val="000000"/>
                  </a:solidFill>
                  <a:latin typeface="Poppins Bold"/>
                  <a:ea typeface="Poppins Bold"/>
                  <a:cs typeface="Poppins Bold"/>
                  <a:sym typeface="Poppins Bold"/>
                </a:rPr>
                <a:t>NetByUs </a:t>
              </a:r>
              <a:r>
                <a:rPr lang="en-US" sz="1900">
                  <a:solidFill>
                    <a:srgbClr val="000000"/>
                  </a:solidFill>
                  <a:latin typeface="Poppins"/>
                  <a:ea typeface="Poppins"/>
                  <a:cs typeface="Poppins"/>
                  <a:sym typeface="Poppins"/>
                </a:rPr>
                <a:t>est une entreprise de Services Numérique présent dans 5 pays,  qui concoit , developpe et deploie des solutions digitales et services numériques pour les entreprises et les particuliers  </a:t>
              </a:r>
            </a:p>
          </p:txBody>
        </p:sp>
      </p:grpSp>
      <p:grpSp>
        <p:nvGrpSpPr>
          <p:cNvPr name="Group 16" id="16"/>
          <p:cNvGrpSpPr/>
          <p:nvPr/>
        </p:nvGrpSpPr>
        <p:grpSpPr>
          <a:xfrm rot="0">
            <a:off x="1043940" y="7043510"/>
            <a:ext cx="9464040" cy="1124910"/>
            <a:chOff x="0" y="0"/>
            <a:chExt cx="12618720" cy="1499880"/>
          </a:xfrm>
        </p:grpSpPr>
        <p:sp>
          <p:nvSpPr>
            <p:cNvPr name="Freeform 17" id="17"/>
            <p:cNvSpPr/>
            <p:nvPr/>
          </p:nvSpPr>
          <p:spPr>
            <a:xfrm flipH="false" flipV="false" rot="0">
              <a:off x="0" y="0"/>
              <a:ext cx="12618720" cy="1499880"/>
            </a:xfrm>
            <a:custGeom>
              <a:avLst/>
              <a:gdLst/>
              <a:ahLst/>
              <a:cxnLst/>
              <a:rect r="r" b="b" t="t" l="l"/>
              <a:pathLst>
                <a:path h="1499880" w="12618720">
                  <a:moveTo>
                    <a:pt x="0" y="0"/>
                  </a:moveTo>
                  <a:lnTo>
                    <a:pt x="12618720" y="0"/>
                  </a:lnTo>
                  <a:lnTo>
                    <a:pt x="12618720" y="1499880"/>
                  </a:lnTo>
                  <a:lnTo>
                    <a:pt x="0" y="1499880"/>
                  </a:lnTo>
                  <a:close/>
                </a:path>
              </a:pathLst>
            </a:custGeom>
            <a:blipFill>
              <a:blip r:embed="rId5">
                <a:alphaModFix amt="0"/>
              </a:blip>
              <a:stretch>
                <a:fillRect l="0" t="-97783" r="0" b="-130077"/>
              </a:stretch>
            </a:blipFill>
          </p:spPr>
        </p:sp>
        <p:sp>
          <p:nvSpPr>
            <p:cNvPr name="TextBox 18" id="18"/>
            <p:cNvSpPr txBox="true"/>
            <p:nvPr/>
          </p:nvSpPr>
          <p:spPr>
            <a:xfrm>
              <a:off x="0" y="-57150"/>
              <a:ext cx="12618720" cy="1557030"/>
            </a:xfrm>
            <a:prstGeom prst="rect">
              <a:avLst/>
            </a:prstGeom>
          </p:spPr>
          <p:txBody>
            <a:bodyPr anchor="ctr" rtlCol="false" tIns="0" lIns="0" bIns="0" rIns="0"/>
            <a:lstStyle/>
            <a:p>
              <a:pPr algn="just">
                <a:lnSpc>
                  <a:spcPts val="2627"/>
                </a:lnSpc>
              </a:pPr>
              <a:r>
                <a:rPr lang="en-US" sz="1839">
                  <a:solidFill>
                    <a:srgbClr val="000000"/>
                  </a:solidFill>
                  <a:latin typeface="Poppins"/>
                  <a:ea typeface="Poppins"/>
                  <a:cs typeface="Poppins"/>
                  <a:sym typeface="Poppins"/>
                </a:rPr>
                <a:t>Notre double expertise B2B &amp; B2C et notre présence régionale nous permettent de proposer des solutions sur mesure ou déjà éprouvées, adaptées aux réalités de nos clients, pour des projets maîtrisés et une création de valeur durable.</a:t>
              </a:r>
            </a:p>
          </p:txBody>
        </p:sp>
      </p:grpSp>
      <p:grpSp>
        <p:nvGrpSpPr>
          <p:cNvPr name="Group 19" id="19"/>
          <p:cNvGrpSpPr/>
          <p:nvPr/>
        </p:nvGrpSpPr>
        <p:grpSpPr>
          <a:xfrm rot="0">
            <a:off x="17595342" y="9613982"/>
            <a:ext cx="352044" cy="516970"/>
            <a:chOff x="0" y="0"/>
            <a:chExt cx="469392" cy="689293"/>
          </a:xfrm>
        </p:grpSpPr>
        <p:sp>
          <p:nvSpPr>
            <p:cNvPr name="Freeform 20" id="20"/>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1" id="21"/>
            <p:cNvSpPr txBox="true"/>
            <p:nvPr/>
          </p:nvSpPr>
          <p:spPr>
            <a:xfrm>
              <a:off x="0" y="-28575"/>
              <a:ext cx="469392" cy="717868"/>
            </a:xfrm>
            <a:prstGeom prst="rect">
              <a:avLst/>
            </a:prstGeom>
          </p:spPr>
          <p:txBody>
            <a:bodyPr anchor="ctr" rtlCol="false" tIns="0" lIns="0" bIns="0" rIns="0"/>
            <a:lstStyle/>
            <a:p>
              <a:pPr algn="r">
                <a:lnSpc>
                  <a:spcPts val="2512"/>
                </a:lnSpc>
              </a:pPr>
              <a:r>
                <a:rPr lang="en-US" b="true" sz="2094">
                  <a:solidFill>
                    <a:srgbClr val="F07817"/>
                  </a:solidFill>
                  <a:latin typeface="Poppins Bold"/>
                  <a:ea typeface="Poppins Bold"/>
                  <a:cs typeface="Poppins Bold"/>
                  <a:sym typeface="Poppins Bold"/>
                </a:rPr>
                <a:t>02</a:t>
              </a:r>
            </a:p>
          </p:txBody>
        </p:sp>
      </p:grpSp>
      <p:grpSp>
        <p:nvGrpSpPr>
          <p:cNvPr name="Group 22" id="22"/>
          <p:cNvGrpSpPr/>
          <p:nvPr/>
        </p:nvGrpSpPr>
        <p:grpSpPr>
          <a:xfrm rot="0">
            <a:off x="1043940" y="5299475"/>
            <a:ext cx="9464040" cy="1458285"/>
            <a:chOff x="0" y="0"/>
            <a:chExt cx="12618720" cy="1944380"/>
          </a:xfrm>
        </p:grpSpPr>
        <p:sp>
          <p:nvSpPr>
            <p:cNvPr name="Freeform 23" id="23"/>
            <p:cNvSpPr/>
            <p:nvPr/>
          </p:nvSpPr>
          <p:spPr>
            <a:xfrm flipH="false" flipV="false" rot="0">
              <a:off x="0" y="0"/>
              <a:ext cx="12618720" cy="1944380"/>
            </a:xfrm>
            <a:custGeom>
              <a:avLst/>
              <a:gdLst/>
              <a:ahLst/>
              <a:cxnLst/>
              <a:rect r="r" b="b" t="t" l="l"/>
              <a:pathLst>
                <a:path h="1944380" w="12618720">
                  <a:moveTo>
                    <a:pt x="0" y="0"/>
                  </a:moveTo>
                  <a:lnTo>
                    <a:pt x="12618720" y="0"/>
                  </a:lnTo>
                  <a:lnTo>
                    <a:pt x="12618720" y="1944380"/>
                  </a:lnTo>
                  <a:lnTo>
                    <a:pt x="0" y="1944380"/>
                  </a:lnTo>
                  <a:close/>
                </a:path>
              </a:pathLst>
            </a:custGeom>
            <a:blipFill>
              <a:blip r:embed="rId5">
                <a:alphaModFix amt="0"/>
              </a:blip>
              <a:stretch>
                <a:fillRect l="0" t="-75429" r="0" b="-77480"/>
              </a:stretch>
            </a:blipFill>
          </p:spPr>
        </p:sp>
        <p:sp>
          <p:nvSpPr>
            <p:cNvPr name="TextBox 24" id="24"/>
            <p:cNvSpPr txBox="true"/>
            <p:nvPr/>
          </p:nvSpPr>
          <p:spPr>
            <a:xfrm>
              <a:off x="0" y="-57150"/>
              <a:ext cx="12618720" cy="2001530"/>
            </a:xfrm>
            <a:prstGeom prst="rect">
              <a:avLst/>
            </a:prstGeom>
          </p:spPr>
          <p:txBody>
            <a:bodyPr anchor="ctr" rtlCol="false" tIns="0" lIns="0" bIns="0" rIns="0"/>
            <a:lstStyle/>
            <a:p>
              <a:pPr algn="just">
                <a:lnSpc>
                  <a:spcPts val="2627"/>
                </a:lnSpc>
              </a:pPr>
              <a:r>
                <a:rPr lang="en-US" sz="1839">
                  <a:solidFill>
                    <a:srgbClr val="000000"/>
                  </a:solidFill>
                  <a:latin typeface="Poppins"/>
                  <a:ea typeface="Poppins"/>
                  <a:cs typeface="Poppins"/>
                  <a:sym typeface="Poppins"/>
                </a:rPr>
                <a:t>Grâce </a:t>
              </a:r>
              <a:r>
                <a:rPr lang="en-US" sz="1839">
                  <a:solidFill>
                    <a:srgbClr val="000000"/>
                  </a:solidFill>
                  <a:latin typeface="Poppins"/>
                  <a:ea typeface="Poppins"/>
                  <a:cs typeface="Poppins"/>
                  <a:sym typeface="Poppins"/>
                </a:rPr>
                <a:t>à une méthodologie éprouvée (</a:t>
              </a:r>
              <a:r>
                <a:rPr lang="en-US" sz="1839" b="true">
                  <a:solidFill>
                    <a:srgbClr val="000000"/>
                  </a:solidFill>
                  <a:latin typeface="Poppins Bold"/>
                  <a:ea typeface="Poppins Bold"/>
                  <a:cs typeface="Poppins Bold"/>
                  <a:sym typeface="Poppins Bold"/>
                </a:rPr>
                <a:t>PRINCE2®, ITIL®, Agile</a:t>
              </a:r>
              <a:r>
                <a:rPr lang="en-US" sz="1839">
                  <a:solidFill>
                    <a:srgbClr val="000000"/>
                  </a:solidFill>
                  <a:latin typeface="Poppins"/>
                  <a:ea typeface="Poppins"/>
                  <a:cs typeface="Poppins"/>
                  <a:sym typeface="Poppins"/>
                </a:rPr>
                <a:t>) </a:t>
              </a:r>
              <a:r>
                <a:rPr lang="en-US" sz="1839">
                  <a:solidFill>
                    <a:srgbClr val="000000"/>
                  </a:solidFill>
                  <a:latin typeface="Poppins"/>
                  <a:ea typeface="Poppins"/>
                  <a:cs typeface="Poppins"/>
                  <a:sym typeface="Poppins"/>
                </a:rPr>
                <a:t>et un accompagnement 360° de bout en bout, du cadrage du besoin à la mise en production et au-delà, nous vous accompagnons dans vos projets pour créer de la valeur.</a:t>
              </a:r>
            </a:p>
          </p:txBody>
        </p:sp>
      </p:grpSp>
      <p:grpSp>
        <p:nvGrpSpPr>
          <p:cNvPr name="Group 25" id="25"/>
          <p:cNvGrpSpPr/>
          <p:nvPr/>
        </p:nvGrpSpPr>
        <p:grpSpPr>
          <a:xfrm rot="0">
            <a:off x="11272266" y="4067230"/>
            <a:ext cx="6323076" cy="3922776"/>
            <a:chOff x="0" y="0"/>
            <a:chExt cx="8430768" cy="5230368"/>
          </a:xfrm>
        </p:grpSpPr>
        <p:grpSp>
          <p:nvGrpSpPr>
            <p:cNvPr name="Group 26" id="26"/>
            <p:cNvGrpSpPr/>
            <p:nvPr/>
          </p:nvGrpSpPr>
          <p:grpSpPr>
            <a:xfrm rot="0">
              <a:off x="201168" y="201168"/>
              <a:ext cx="8229600" cy="2286000"/>
              <a:chOff x="0" y="0"/>
              <a:chExt cx="8229600" cy="2286000"/>
            </a:xfrm>
          </p:grpSpPr>
          <p:sp>
            <p:nvSpPr>
              <p:cNvPr name="Freeform 27" id="27"/>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9C4E0F"/>
              </a:solidFill>
            </p:spPr>
          </p:sp>
        </p:grpSp>
        <p:grpSp>
          <p:nvGrpSpPr>
            <p:cNvPr name="Group 28" id="28"/>
            <p:cNvGrpSpPr/>
            <p:nvPr/>
          </p:nvGrpSpPr>
          <p:grpSpPr>
            <a:xfrm rot="0">
              <a:off x="110642" y="110642"/>
              <a:ext cx="8229600" cy="2286000"/>
              <a:chOff x="0" y="0"/>
              <a:chExt cx="8229600" cy="2286000"/>
            </a:xfrm>
          </p:grpSpPr>
          <p:sp>
            <p:nvSpPr>
              <p:cNvPr name="Freeform 29" id="29"/>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CC6614"/>
              </a:solidFill>
            </p:spPr>
          </p:sp>
        </p:grpSp>
        <p:grpSp>
          <p:nvGrpSpPr>
            <p:cNvPr name="Group 30" id="30"/>
            <p:cNvGrpSpPr/>
            <p:nvPr/>
          </p:nvGrpSpPr>
          <p:grpSpPr>
            <a:xfrm rot="0">
              <a:off x="0" y="0"/>
              <a:ext cx="8229600" cy="2286000"/>
              <a:chOff x="0" y="0"/>
              <a:chExt cx="8229600" cy="2286000"/>
            </a:xfrm>
          </p:grpSpPr>
          <p:sp>
            <p:nvSpPr>
              <p:cNvPr name="Freeform 31" id="3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FEF6EF"/>
              </a:solidFill>
            </p:spPr>
          </p:sp>
        </p:grpSp>
        <p:grpSp>
          <p:nvGrpSpPr>
            <p:cNvPr name="Group 32" id="32"/>
            <p:cNvGrpSpPr/>
            <p:nvPr/>
          </p:nvGrpSpPr>
          <p:grpSpPr>
            <a:xfrm rot="0">
              <a:off x="109728" y="91440"/>
              <a:ext cx="8010144" cy="960120"/>
              <a:chOff x="0" y="0"/>
              <a:chExt cx="8010144" cy="960120"/>
            </a:xfrm>
          </p:grpSpPr>
          <p:sp>
            <p:nvSpPr>
              <p:cNvPr name="Freeform 33" id="33"/>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34" id="34"/>
            <p:cNvGrpSpPr/>
            <p:nvPr/>
          </p:nvGrpSpPr>
          <p:grpSpPr>
            <a:xfrm rot="0">
              <a:off x="2922421" y="202189"/>
              <a:ext cx="2384758" cy="1226718"/>
              <a:chOff x="0" y="0"/>
              <a:chExt cx="2384758" cy="1226718"/>
            </a:xfrm>
          </p:grpSpPr>
          <p:sp>
            <p:nvSpPr>
              <p:cNvPr name="Freeform 35" id="35"/>
              <p:cNvSpPr/>
              <p:nvPr/>
            </p:nvSpPr>
            <p:spPr>
              <a:xfrm flipH="false" flipV="false" rot="0">
                <a:off x="0" y="0"/>
                <a:ext cx="2384758" cy="1226718"/>
              </a:xfrm>
              <a:custGeom>
                <a:avLst/>
                <a:gdLst/>
                <a:ahLst/>
                <a:cxnLst/>
                <a:rect r="r" b="b" t="t" l="l"/>
                <a:pathLst>
                  <a:path h="1226718" w="2384758">
                    <a:moveTo>
                      <a:pt x="0" y="0"/>
                    </a:moveTo>
                    <a:lnTo>
                      <a:pt x="2384758" y="0"/>
                    </a:lnTo>
                    <a:lnTo>
                      <a:pt x="2384758" y="1226718"/>
                    </a:lnTo>
                    <a:lnTo>
                      <a:pt x="0" y="1226718"/>
                    </a:lnTo>
                    <a:close/>
                  </a:path>
                </a:pathLst>
              </a:custGeom>
              <a:blipFill>
                <a:blip r:embed="rId5">
                  <a:alphaModFix amt="0"/>
                </a:blip>
                <a:stretch>
                  <a:fillRect l="0" t="-57767" r="-160735" b="-39761"/>
                </a:stretch>
              </a:blipFill>
            </p:spPr>
          </p:sp>
          <p:sp>
            <p:nvSpPr>
              <p:cNvPr name="TextBox 36" id="36"/>
              <p:cNvSpPr txBox="true"/>
              <p:nvPr/>
            </p:nvSpPr>
            <p:spPr>
              <a:xfrm>
                <a:off x="0" y="-47625"/>
                <a:ext cx="2384758"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5 pays</a:t>
                </a:r>
              </a:p>
            </p:txBody>
          </p:sp>
        </p:grpSp>
        <p:grpSp>
          <p:nvGrpSpPr>
            <p:cNvPr name="Group 37" id="37"/>
            <p:cNvGrpSpPr/>
            <p:nvPr/>
          </p:nvGrpSpPr>
          <p:grpSpPr>
            <a:xfrm rot="0">
              <a:off x="548640" y="1353312"/>
              <a:ext cx="7333488" cy="731520"/>
              <a:chOff x="0" y="0"/>
              <a:chExt cx="7333488" cy="731520"/>
            </a:xfrm>
          </p:grpSpPr>
          <p:sp>
            <p:nvSpPr>
              <p:cNvPr name="Freeform 38" id="38"/>
              <p:cNvSpPr/>
              <p:nvPr/>
            </p:nvSpPr>
            <p:spPr>
              <a:xfrm flipH="false" flipV="false" rot="0">
                <a:off x="0" y="0"/>
                <a:ext cx="7333488" cy="731520"/>
              </a:xfrm>
              <a:custGeom>
                <a:avLst/>
                <a:gdLst/>
                <a:ahLst/>
                <a:cxnLst/>
                <a:rect r="r" b="b" t="t" l="l"/>
                <a:pathLst>
                  <a:path h="731520" w="7333488">
                    <a:moveTo>
                      <a:pt x="0" y="0"/>
                    </a:moveTo>
                    <a:lnTo>
                      <a:pt x="7333488" y="0"/>
                    </a:lnTo>
                    <a:lnTo>
                      <a:pt x="7333488" y="731520"/>
                    </a:lnTo>
                    <a:lnTo>
                      <a:pt x="0" y="731520"/>
                    </a:lnTo>
                    <a:close/>
                  </a:path>
                </a:pathLst>
              </a:custGeom>
              <a:blipFill>
                <a:blip r:embed="rId5">
                  <a:alphaModFix amt="0"/>
                </a:blip>
                <a:stretch>
                  <a:fillRect l="0" t="-145337" r="0" b="-145337"/>
                </a:stretch>
              </a:blipFill>
            </p:spPr>
          </p:sp>
          <p:sp>
            <p:nvSpPr>
              <p:cNvPr name="TextBox 39" id="39"/>
              <p:cNvSpPr txBox="true"/>
              <p:nvPr/>
            </p:nvSpPr>
            <p:spPr>
              <a:xfrm>
                <a:off x="0" y="-19050"/>
                <a:ext cx="733348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France, Bénin, Togo, Madagascar, Cameroun</a:t>
                </a:r>
              </a:p>
            </p:txBody>
          </p:sp>
        </p:grpSp>
        <p:grpSp>
          <p:nvGrpSpPr>
            <p:cNvPr name="Group 40" id="40"/>
            <p:cNvGrpSpPr/>
            <p:nvPr/>
          </p:nvGrpSpPr>
          <p:grpSpPr>
            <a:xfrm rot="0">
              <a:off x="201168" y="2944368"/>
              <a:ext cx="8229600" cy="2286000"/>
              <a:chOff x="0" y="0"/>
              <a:chExt cx="8229600" cy="2286000"/>
            </a:xfrm>
          </p:grpSpPr>
          <p:sp>
            <p:nvSpPr>
              <p:cNvPr name="Freeform 41" id="41"/>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4A86"/>
              </a:solidFill>
            </p:spPr>
          </p:sp>
        </p:grpSp>
        <p:grpSp>
          <p:nvGrpSpPr>
            <p:cNvPr name="Group 42" id="42"/>
            <p:cNvGrpSpPr/>
            <p:nvPr/>
          </p:nvGrpSpPr>
          <p:grpSpPr>
            <a:xfrm rot="0">
              <a:off x="110642" y="2853842"/>
              <a:ext cx="8229600" cy="2286000"/>
              <a:chOff x="0" y="0"/>
              <a:chExt cx="8229600" cy="2286000"/>
            </a:xfrm>
          </p:grpSpPr>
          <p:sp>
            <p:nvSpPr>
              <p:cNvPr name="Freeform 43" id="43"/>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0061AF"/>
              </a:solidFill>
            </p:spPr>
          </p:sp>
        </p:grpSp>
        <p:grpSp>
          <p:nvGrpSpPr>
            <p:cNvPr name="Group 44" id="44"/>
            <p:cNvGrpSpPr/>
            <p:nvPr/>
          </p:nvGrpSpPr>
          <p:grpSpPr>
            <a:xfrm rot="0">
              <a:off x="0" y="2743200"/>
              <a:ext cx="8229600" cy="2286000"/>
              <a:chOff x="0" y="0"/>
              <a:chExt cx="8229600" cy="2286000"/>
            </a:xfrm>
          </p:grpSpPr>
          <p:sp>
            <p:nvSpPr>
              <p:cNvPr name="Freeform 45" id="45"/>
              <p:cNvSpPr/>
              <p:nvPr/>
            </p:nvSpPr>
            <p:spPr>
              <a:xfrm flipH="false" flipV="false" rot="0">
                <a:off x="0" y="0"/>
                <a:ext cx="8229600" cy="2286000"/>
              </a:xfrm>
              <a:custGeom>
                <a:avLst/>
                <a:gdLst/>
                <a:ahLst/>
                <a:cxnLst/>
                <a:rect r="r" b="b" t="t" l="l"/>
                <a:pathLst>
                  <a:path h="2286000" w="8229600">
                    <a:moveTo>
                      <a:pt x="0" y="0"/>
                    </a:moveTo>
                    <a:lnTo>
                      <a:pt x="8229600" y="0"/>
                    </a:lnTo>
                    <a:lnTo>
                      <a:pt x="8229600" y="2286000"/>
                    </a:lnTo>
                    <a:lnTo>
                      <a:pt x="0" y="2286000"/>
                    </a:lnTo>
                    <a:close/>
                  </a:path>
                </a:pathLst>
              </a:custGeom>
              <a:solidFill>
                <a:srgbClr val="EDF5FC"/>
              </a:solidFill>
            </p:spPr>
          </p:sp>
        </p:grpSp>
        <p:grpSp>
          <p:nvGrpSpPr>
            <p:cNvPr name="Group 46" id="46"/>
            <p:cNvGrpSpPr/>
            <p:nvPr/>
          </p:nvGrpSpPr>
          <p:grpSpPr>
            <a:xfrm rot="0">
              <a:off x="109728" y="2834640"/>
              <a:ext cx="8010144" cy="960120"/>
              <a:chOff x="0" y="0"/>
              <a:chExt cx="8010144" cy="960120"/>
            </a:xfrm>
          </p:grpSpPr>
          <p:sp>
            <p:nvSpPr>
              <p:cNvPr name="Freeform 47" id="47"/>
              <p:cNvSpPr/>
              <p:nvPr/>
            </p:nvSpPr>
            <p:spPr>
              <a:xfrm flipH="false" flipV="false" rot="0">
                <a:off x="0" y="0"/>
                <a:ext cx="8010144" cy="960120"/>
              </a:xfrm>
              <a:custGeom>
                <a:avLst/>
                <a:gdLst/>
                <a:ahLst/>
                <a:cxnLst/>
                <a:rect r="r" b="b" t="t" l="l"/>
                <a:pathLst>
                  <a:path h="960120" w="8010144">
                    <a:moveTo>
                      <a:pt x="0" y="0"/>
                    </a:moveTo>
                    <a:lnTo>
                      <a:pt x="8010144" y="0"/>
                    </a:lnTo>
                    <a:lnTo>
                      <a:pt x="8010144" y="960120"/>
                    </a:lnTo>
                    <a:lnTo>
                      <a:pt x="0" y="960120"/>
                    </a:lnTo>
                    <a:close/>
                  </a:path>
                </a:pathLst>
              </a:custGeom>
              <a:solidFill>
                <a:srgbClr val="FFFFFF">
                  <a:alpha val="20000"/>
                </a:srgbClr>
              </a:solidFill>
            </p:spPr>
          </p:sp>
        </p:grpSp>
        <p:grpSp>
          <p:nvGrpSpPr>
            <p:cNvPr name="Group 48" id="48"/>
            <p:cNvGrpSpPr/>
            <p:nvPr/>
          </p:nvGrpSpPr>
          <p:grpSpPr>
            <a:xfrm rot="0">
              <a:off x="2538945" y="3035808"/>
              <a:ext cx="3372995" cy="1226718"/>
              <a:chOff x="0" y="0"/>
              <a:chExt cx="3372995" cy="1226718"/>
            </a:xfrm>
          </p:grpSpPr>
          <p:sp>
            <p:nvSpPr>
              <p:cNvPr name="Freeform 49" id="49"/>
              <p:cNvSpPr/>
              <p:nvPr/>
            </p:nvSpPr>
            <p:spPr>
              <a:xfrm flipH="false" flipV="false" rot="0">
                <a:off x="0" y="0"/>
                <a:ext cx="3372995" cy="1226718"/>
              </a:xfrm>
              <a:custGeom>
                <a:avLst/>
                <a:gdLst/>
                <a:ahLst/>
                <a:cxnLst/>
                <a:rect r="r" b="b" t="t" l="l"/>
                <a:pathLst>
                  <a:path h="1226718" w="3372995">
                    <a:moveTo>
                      <a:pt x="0" y="0"/>
                    </a:moveTo>
                    <a:lnTo>
                      <a:pt x="3372995" y="0"/>
                    </a:lnTo>
                    <a:lnTo>
                      <a:pt x="3372995" y="1226718"/>
                    </a:lnTo>
                    <a:lnTo>
                      <a:pt x="0" y="1226718"/>
                    </a:lnTo>
                    <a:close/>
                  </a:path>
                </a:pathLst>
              </a:custGeom>
              <a:blipFill>
                <a:blip r:embed="rId5">
                  <a:alphaModFix amt="0"/>
                </a:blip>
                <a:stretch>
                  <a:fillRect l="0" t="-57767" r="-84344" b="-39761"/>
                </a:stretch>
              </a:blipFill>
            </p:spPr>
          </p:sp>
          <p:sp>
            <p:nvSpPr>
              <p:cNvPr name="TextBox 50" id="50"/>
              <p:cNvSpPr txBox="true"/>
              <p:nvPr/>
            </p:nvSpPr>
            <p:spPr>
              <a:xfrm>
                <a:off x="0" y="-47625"/>
                <a:ext cx="3372995" cy="1274343"/>
              </a:xfrm>
              <a:prstGeom prst="rect">
                <a:avLst/>
              </a:prstGeom>
            </p:spPr>
            <p:txBody>
              <a:bodyPr anchor="ctr" rtlCol="false" tIns="0" lIns="0" bIns="0" rIns="0"/>
              <a:lstStyle/>
              <a:p>
                <a:pPr algn="l">
                  <a:lnSpc>
                    <a:spcPts val="4439"/>
                  </a:lnSpc>
                </a:pPr>
                <a:r>
                  <a:rPr lang="en-US" b="true" sz="3699">
                    <a:solidFill>
                      <a:srgbClr val="000000"/>
                    </a:solidFill>
                    <a:latin typeface="Poppins Bold"/>
                    <a:ea typeface="Poppins Bold"/>
                    <a:cs typeface="Poppins Bold"/>
                    <a:sym typeface="Poppins Bold"/>
                  </a:rPr>
                  <a:t>B2B &amp; B2C</a:t>
                </a:r>
              </a:p>
            </p:txBody>
          </p:sp>
        </p:grpSp>
        <p:grpSp>
          <p:nvGrpSpPr>
            <p:cNvPr name="Group 51" id="51"/>
            <p:cNvGrpSpPr/>
            <p:nvPr/>
          </p:nvGrpSpPr>
          <p:grpSpPr>
            <a:xfrm rot="0">
              <a:off x="548640" y="4096512"/>
              <a:ext cx="7132320" cy="731520"/>
              <a:chOff x="0" y="0"/>
              <a:chExt cx="7132320" cy="731520"/>
            </a:xfrm>
          </p:grpSpPr>
          <p:sp>
            <p:nvSpPr>
              <p:cNvPr name="Freeform 52" id="52"/>
              <p:cNvSpPr/>
              <p:nvPr/>
            </p:nvSpPr>
            <p:spPr>
              <a:xfrm flipH="false" flipV="false" rot="0">
                <a:off x="0" y="0"/>
                <a:ext cx="7132320" cy="731520"/>
              </a:xfrm>
              <a:custGeom>
                <a:avLst/>
                <a:gdLst/>
                <a:ahLst/>
                <a:cxnLst/>
                <a:rect r="r" b="b" t="t" l="l"/>
                <a:pathLst>
                  <a:path h="731520" w="7132320">
                    <a:moveTo>
                      <a:pt x="0" y="0"/>
                    </a:moveTo>
                    <a:lnTo>
                      <a:pt x="7132320" y="0"/>
                    </a:lnTo>
                    <a:lnTo>
                      <a:pt x="7132320" y="731520"/>
                    </a:lnTo>
                    <a:lnTo>
                      <a:pt x="0" y="731520"/>
                    </a:lnTo>
                    <a:close/>
                  </a:path>
                </a:pathLst>
              </a:custGeom>
              <a:blipFill>
                <a:blip r:embed="rId5">
                  <a:alphaModFix amt="0"/>
                </a:blip>
                <a:stretch>
                  <a:fillRect l="0" t="-139979" r="0" b="-139979"/>
                </a:stretch>
              </a:blipFill>
            </p:spPr>
          </p:sp>
          <p:sp>
            <p:nvSpPr>
              <p:cNvPr name="TextBox 53" id="53"/>
              <p:cNvSpPr txBox="true"/>
              <p:nvPr/>
            </p:nvSpPr>
            <p:spPr>
              <a:xfrm>
                <a:off x="0" y="-19050"/>
                <a:ext cx="7132320"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Deux segments adressés</a:t>
                </a:r>
              </a:p>
            </p:txBody>
          </p:sp>
        </p:gr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5411195"/>
            <a:chOff x="0" y="0"/>
            <a:chExt cx="6323838" cy="7214927"/>
          </a:xfrm>
        </p:grpSpPr>
        <p:grpSp>
          <p:nvGrpSpPr>
            <p:cNvPr name="Group 5" id="5"/>
            <p:cNvGrpSpPr/>
            <p:nvPr/>
          </p:nvGrpSpPr>
          <p:grpSpPr>
            <a:xfrm rot="0">
              <a:off x="45720" y="17935"/>
              <a:ext cx="6278118" cy="7196992"/>
              <a:chOff x="0" y="0"/>
              <a:chExt cx="6859826" cy="7863840"/>
            </a:xfrm>
          </p:grpSpPr>
          <p:sp>
            <p:nvSpPr>
              <p:cNvPr name="Freeform 6" id="6"/>
              <p:cNvSpPr/>
              <p:nvPr/>
            </p:nvSpPr>
            <p:spPr>
              <a:xfrm flipH="false" flipV="false" rot="0">
                <a:off x="0" y="0"/>
                <a:ext cx="6859826" cy="7863840"/>
              </a:xfrm>
              <a:custGeom>
                <a:avLst/>
                <a:gdLst/>
                <a:ahLst/>
                <a:cxnLst/>
                <a:rect r="r" b="b" t="t" l="l"/>
                <a:pathLst>
                  <a:path h="7863840" w="6859826">
                    <a:moveTo>
                      <a:pt x="0" y="0"/>
                    </a:moveTo>
                    <a:lnTo>
                      <a:pt x="6859826" y="0"/>
                    </a:lnTo>
                    <a:lnTo>
                      <a:pt x="6859826" y="7863840"/>
                    </a:lnTo>
                    <a:lnTo>
                      <a:pt x="0" y="7863840"/>
                    </a:lnTo>
                    <a:close/>
                  </a:path>
                </a:pathLst>
              </a:custGeom>
              <a:solidFill>
                <a:srgbClr val="FFFFFF"/>
              </a:solidFill>
            </p:spPr>
          </p:sp>
        </p:grpSp>
        <p:grpSp>
          <p:nvGrpSpPr>
            <p:cNvPr name="Group 7" id="7"/>
            <p:cNvGrpSpPr/>
            <p:nvPr/>
          </p:nvGrpSpPr>
          <p:grpSpPr>
            <a:xfrm rot="0">
              <a:off x="0" y="0"/>
              <a:ext cx="6323838" cy="110171"/>
              <a:chOff x="0" y="0"/>
              <a:chExt cx="5248656" cy="91440"/>
            </a:xfrm>
          </p:grpSpPr>
          <p:sp>
            <p:nvSpPr>
              <p:cNvPr name="Freeform 8" id="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2556303" y="4662337"/>
            <a:ext cx="2820911" cy="1060902"/>
            <a:chOff x="0" y="0"/>
            <a:chExt cx="3722556" cy="1399997"/>
          </a:xfrm>
        </p:grpSpPr>
        <p:sp>
          <p:nvSpPr>
            <p:cNvPr name="Freeform 14" id="14"/>
            <p:cNvSpPr/>
            <p:nvPr/>
          </p:nvSpPr>
          <p:spPr>
            <a:xfrm flipH="false" flipV="false" rot="0">
              <a:off x="0" y="0"/>
              <a:ext cx="3722556" cy="1400000"/>
            </a:xfrm>
            <a:custGeom>
              <a:avLst/>
              <a:gdLst/>
              <a:ahLst/>
              <a:cxnLst/>
              <a:rect r="r" b="b" t="t" l="l"/>
              <a:pathLst>
                <a:path h="1400000" w="3722556">
                  <a:moveTo>
                    <a:pt x="0" y="0"/>
                  </a:moveTo>
                  <a:lnTo>
                    <a:pt x="3722556" y="0"/>
                  </a:lnTo>
                  <a:lnTo>
                    <a:pt x="3722556" y="1400000"/>
                  </a:lnTo>
                  <a:lnTo>
                    <a:pt x="0" y="1400000"/>
                  </a:lnTo>
                  <a:close/>
                </a:path>
              </a:pathLst>
            </a:custGeom>
            <a:blipFill>
              <a:blip r:embed="rId6">
                <a:alphaModFix amt="0"/>
              </a:blip>
              <a:stretch>
                <a:fillRect l="0" t="-13123" r="-21836" b="-13123"/>
              </a:stretch>
            </a:blipFill>
          </p:spPr>
        </p:sp>
        <p:sp>
          <p:nvSpPr>
            <p:cNvPr name="TextBox 15" id="15"/>
            <p:cNvSpPr txBox="true"/>
            <p:nvPr/>
          </p:nvSpPr>
          <p:spPr>
            <a:xfrm>
              <a:off x="0" y="0"/>
              <a:ext cx="3722556" cy="1399997"/>
            </a:xfrm>
            <a:prstGeom prst="rect">
              <a:avLst/>
            </a:prstGeom>
          </p:spPr>
          <p:txBody>
            <a:bodyPr anchor="ctr" rtlCol="false" tIns="0" lIns="0" bIns="0" rIns="0"/>
            <a:lstStyle/>
            <a:p>
              <a:pPr algn="just">
                <a:lnSpc>
                  <a:spcPts val="2362"/>
                </a:lnSpc>
              </a:pPr>
              <a:r>
                <a:rPr lang="en-US" b="true" sz="2099">
                  <a:solidFill>
                    <a:srgbClr val="000000"/>
                  </a:solidFill>
                  <a:latin typeface="Poppins Bold"/>
                  <a:ea typeface="Poppins Bold"/>
                  <a:cs typeface="Poppins Bold"/>
                  <a:sym typeface="Poppins Bold"/>
                </a:rPr>
                <a:t>Développement de solutions logicielles</a:t>
              </a:r>
            </a:p>
          </p:txBody>
        </p:sp>
      </p:grpSp>
      <p:grpSp>
        <p:nvGrpSpPr>
          <p:cNvPr name="Group 16" id="16"/>
          <p:cNvGrpSpPr/>
          <p:nvPr/>
        </p:nvGrpSpPr>
        <p:grpSpPr>
          <a:xfrm rot="0">
            <a:off x="12824509" y="3859066"/>
            <a:ext cx="4770833" cy="5385441"/>
            <a:chOff x="0" y="0"/>
            <a:chExt cx="6958439" cy="7854868"/>
          </a:xfrm>
        </p:grpSpPr>
        <p:sp>
          <p:nvSpPr>
            <p:cNvPr name="Freeform 17" id="17"/>
            <p:cNvSpPr/>
            <p:nvPr/>
          </p:nvSpPr>
          <p:spPr>
            <a:xfrm flipH="false" flipV="false" rot="0">
              <a:off x="0" y="0"/>
              <a:ext cx="6958440" cy="7854868"/>
            </a:xfrm>
            <a:custGeom>
              <a:avLst/>
              <a:gdLst/>
              <a:ahLst/>
              <a:cxnLst/>
              <a:rect r="r" b="b" t="t" l="l"/>
              <a:pathLst>
                <a:path h="7854868" w="6958440">
                  <a:moveTo>
                    <a:pt x="0" y="0"/>
                  </a:moveTo>
                  <a:lnTo>
                    <a:pt x="6958440" y="0"/>
                  </a:lnTo>
                  <a:lnTo>
                    <a:pt x="6958440" y="7854868"/>
                  </a:lnTo>
                  <a:lnTo>
                    <a:pt x="0" y="7854868"/>
                  </a:lnTo>
                  <a:close/>
                </a:path>
              </a:pathLst>
            </a:custGeom>
            <a:solidFill>
              <a:srgbClr val="FFFFFF"/>
            </a:solidFill>
          </p:spPr>
        </p:sp>
      </p:grpSp>
      <p:grpSp>
        <p:nvGrpSpPr>
          <p:cNvPr name="Group 18" id="18"/>
          <p:cNvGrpSpPr/>
          <p:nvPr/>
        </p:nvGrpSpPr>
        <p:grpSpPr>
          <a:xfrm rot="0">
            <a:off x="14164887" y="4694467"/>
            <a:ext cx="3094413" cy="1060902"/>
            <a:chOff x="0" y="0"/>
            <a:chExt cx="4083477" cy="1399997"/>
          </a:xfrm>
        </p:grpSpPr>
        <p:sp>
          <p:nvSpPr>
            <p:cNvPr name="Freeform 19" id="19"/>
            <p:cNvSpPr/>
            <p:nvPr/>
          </p:nvSpPr>
          <p:spPr>
            <a:xfrm flipH="false" flipV="false" rot="0">
              <a:off x="0" y="0"/>
              <a:ext cx="4083477" cy="1400000"/>
            </a:xfrm>
            <a:custGeom>
              <a:avLst/>
              <a:gdLst/>
              <a:ahLst/>
              <a:cxnLst/>
              <a:rect r="r" b="b" t="t" l="l"/>
              <a:pathLst>
                <a:path h="1400000" w="4083477">
                  <a:moveTo>
                    <a:pt x="0" y="0"/>
                  </a:moveTo>
                  <a:lnTo>
                    <a:pt x="4083477" y="0"/>
                  </a:lnTo>
                  <a:lnTo>
                    <a:pt x="4083477" y="1400000"/>
                  </a:lnTo>
                  <a:lnTo>
                    <a:pt x="0" y="1400000"/>
                  </a:lnTo>
                  <a:close/>
                </a:path>
              </a:pathLst>
            </a:custGeom>
            <a:blipFill>
              <a:blip r:embed="rId6">
                <a:alphaModFix amt="0"/>
              </a:blip>
              <a:stretch>
                <a:fillRect l="0" t="-18808" r="-21069" b="-18807"/>
              </a:stretch>
            </a:blipFill>
          </p:spPr>
        </p:sp>
        <p:sp>
          <p:nvSpPr>
            <p:cNvPr name="TextBox 20" id="20"/>
            <p:cNvSpPr txBox="true"/>
            <p:nvPr/>
          </p:nvSpPr>
          <p:spPr>
            <a:xfrm>
              <a:off x="0" y="0"/>
              <a:ext cx="4083477" cy="1399997"/>
            </a:xfrm>
            <a:prstGeom prst="rect">
              <a:avLst/>
            </a:prstGeom>
          </p:spPr>
          <p:txBody>
            <a:bodyPr anchor="ctr" rtlCol="false" tIns="0" lIns="0" bIns="0" rIns="0"/>
            <a:lstStyle/>
            <a:p>
              <a:pPr algn="just">
                <a:lnSpc>
                  <a:spcPts val="2362"/>
                </a:lnSpc>
              </a:pPr>
              <a:r>
                <a:rPr lang="en-US" b="true" sz="2100">
                  <a:solidFill>
                    <a:srgbClr val="000000"/>
                  </a:solidFill>
                  <a:latin typeface="Poppins Bold"/>
                  <a:ea typeface="Poppins Bold"/>
                  <a:cs typeface="Poppins Bold"/>
                  <a:sym typeface="Poppins Bold"/>
                </a:rPr>
                <a:t>Infrastructure Cloud &amp; Services Managés</a:t>
              </a:r>
            </a:p>
          </p:txBody>
        </p:sp>
      </p:grpSp>
      <p:grpSp>
        <p:nvGrpSpPr>
          <p:cNvPr name="Group 21" id="21"/>
          <p:cNvGrpSpPr/>
          <p:nvPr/>
        </p:nvGrpSpPr>
        <p:grpSpPr>
          <a:xfrm rot="0">
            <a:off x="6866716" y="3859066"/>
            <a:ext cx="4742879" cy="5391593"/>
            <a:chOff x="0" y="0"/>
            <a:chExt cx="6909782" cy="7854878"/>
          </a:xfrm>
        </p:grpSpPr>
        <p:sp>
          <p:nvSpPr>
            <p:cNvPr name="Freeform 22" id="22"/>
            <p:cNvSpPr/>
            <p:nvPr/>
          </p:nvSpPr>
          <p:spPr>
            <a:xfrm flipH="false" flipV="false" rot="0">
              <a:off x="0" y="0"/>
              <a:ext cx="6909783" cy="7854878"/>
            </a:xfrm>
            <a:custGeom>
              <a:avLst/>
              <a:gdLst/>
              <a:ahLst/>
              <a:cxnLst/>
              <a:rect r="r" b="b" t="t" l="l"/>
              <a:pathLst>
                <a:path h="7854878" w="6909783">
                  <a:moveTo>
                    <a:pt x="0" y="0"/>
                  </a:moveTo>
                  <a:lnTo>
                    <a:pt x="6909783" y="0"/>
                  </a:lnTo>
                  <a:lnTo>
                    <a:pt x="6909783" y="7854878"/>
                  </a:lnTo>
                  <a:lnTo>
                    <a:pt x="0" y="7854878"/>
                  </a:lnTo>
                  <a:close/>
                </a:path>
              </a:pathLst>
            </a:custGeom>
            <a:solidFill>
              <a:srgbClr val="FFFFFF"/>
            </a:solidFill>
          </p:spPr>
        </p:sp>
      </p:grpSp>
      <p:grpSp>
        <p:nvGrpSpPr>
          <p:cNvPr name="Group 23" id="23"/>
          <p:cNvGrpSpPr/>
          <p:nvPr/>
        </p:nvGrpSpPr>
        <p:grpSpPr>
          <a:xfrm rot="0">
            <a:off x="8283566" y="4694467"/>
            <a:ext cx="3026221" cy="960063"/>
            <a:chOff x="0" y="0"/>
            <a:chExt cx="3993490" cy="1266927"/>
          </a:xfrm>
        </p:grpSpPr>
        <p:sp>
          <p:nvSpPr>
            <p:cNvPr name="Freeform 24" id="24"/>
            <p:cNvSpPr/>
            <p:nvPr/>
          </p:nvSpPr>
          <p:spPr>
            <a:xfrm flipH="false" flipV="false" rot="0">
              <a:off x="0" y="0"/>
              <a:ext cx="3993490" cy="1266928"/>
            </a:xfrm>
            <a:custGeom>
              <a:avLst/>
              <a:gdLst/>
              <a:ahLst/>
              <a:cxnLst/>
              <a:rect r="r" b="b" t="t" l="l"/>
              <a:pathLst>
                <a:path h="1266928" w="3993490">
                  <a:moveTo>
                    <a:pt x="0" y="0"/>
                  </a:moveTo>
                  <a:lnTo>
                    <a:pt x="3993490" y="0"/>
                  </a:lnTo>
                  <a:lnTo>
                    <a:pt x="3993490" y="1266928"/>
                  </a:lnTo>
                  <a:lnTo>
                    <a:pt x="0" y="1266928"/>
                  </a:lnTo>
                  <a:close/>
                </a:path>
              </a:pathLst>
            </a:custGeom>
            <a:blipFill>
              <a:blip r:embed="rId6">
                <a:alphaModFix amt="0"/>
              </a:blip>
              <a:stretch>
                <a:fillRect l="0" t="-19753" r="-13570" b="-19753"/>
              </a:stretch>
            </a:blipFill>
          </p:spPr>
        </p:sp>
        <p:sp>
          <p:nvSpPr>
            <p:cNvPr name="TextBox 25" id="25"/>
            <p:cNvSpPr txBox="true"/>
            <p:nvPr/>
          </p:nvSpPr>
          <p:spPr>
            <a:xfrm>
              <a:off x="0" y="0"/>
              <a:ext cx="3993490" cy="1266927"/>
            </a:xfrm>
            <a:prstGeom prst="rect">
              <a:avLst/>
            </a:prstGeom>
          </p:spPr>
          <p:txBody>
            <a:bodyPr anchor="ctr" rtlCol="false" tIns="0" lIns="0" bIns="0" rIns="0"/>
            <a:lstStyle/>
            <a:p>
              <a:pPr algn="l">
                <a:lnSpc>
                  <a:spcPts val="2362"/>
                </a:lnSpc>
              </a:pPr>
              <a:r>
                <a:rPr lang="en-US" b="true" sz="2100">
                  <a:solidFill>
                    <a:srgbClr val="000000"/>
                  </a:solidFill>
                  <a:latin typeface="Poppins Bold"/>
                  <a:ea typeface="Poppins Bold"/>
                  <a:cs typeface="Poppins Bold"/>
                  <a:sym typeface="Poppins Bold"/>
                </a:rPr>
                <a:t>Consulting &amp;</a:t>
              </a:r>
            </a:p>
            <a:p>
              <a:pPr algn="l">
                <a:lnSpc>
                  <a:spcPts val="2362"/>
                </a:lnSpc>
              </a:pPr>
              <a:r>
                <a:rPr lang="en-US" b="true" sz="2100">
                  <a:solidFill>
                    <a:srgbClr val="000000"/>
                  </a:solidFill>
                  <a:latin typeface="Poppins Bold"/>
                  <a:ea typeface="Poppins Bold"/>
                  <a:cs typeface="Poppins Bold"/>
                  <a:sym typeface="Poppins Bold"/>
                </a:rPr>
                <a:t>Conseil</a:t>
              </a:r>
            </a:p>
          </p:txBody>
        </p:sp>
      </p:grpSp>
      <p:grpSp>
        <p:nvGrpSpPr>
          <p:cNvPr name="Group 26" id="26"/>
          <p:cNvGrpSpPr/>
          <p:nvPr/>
        </p:nvGrpSpPr>
        <p:grpSpPr>
          <a:xfrm rot="0">
            <a:off x="1043940" y="1028700"/>
            <a:ext cx="8835336" cy="1121283"/>
            <a:chOff x="0" y="0"/>
            <a:chExt cx="11780448" cy="1495044"/>
          </a:xfrm>
        </p:grpSpPr>
        <p:sp>
          <p:nvSpPr>
            <p:cNvPr name="Freeform 27" id="27"/>
            <p:cNvSpPr/>
            <p:nvPr/>
          </p:nvSpPr>
          <p:spPr>
            <a:xfrm flipH="false" flipV="false" rot="0">
              <a:off x="0" y="0"/>
              <a:ext cx="11780448" cy="1495044"/>
            </a:xfrm>
            <a:custGeom>
              <a:avLst/>
              <a:gdLst/>
              <a:ahLst/>
              <a:cxnLst/>
              <a:rect r="r" b="b" t="t" l="l"/>
              <a:pathLst>
                <a:path h="1495044" w="11780448">
                  <a:moveTo>
                    <a:pt x="0" y="0"/>
                  </a:moveTo>
                  <a:lnTo>
                    <a:pt x="11780448" y="0"/>
                  </a:lnTo>
                  <a:lnTo>
                    <a:pt x="11780448" y="1495044"/>
                  </a:lnTo>
                  <a:lnTo>
                    <a:pt x="0" y="1495044"/>
                  </a:lnTo>
                  <a:close/>
                </a:path>
              </a:pathLst>
            </a:custGeom>
            <a:blipFill>
              <a:blip r:embed="rId6">
                <a:alphaModFix amt="0"/>
              </a:blip>
              <a:stretch>
                <a:fillRect l="0" t="-171107" r="-24192" b="-110251"/>
              </a:stretch>
            </a:blipFill>
          </p:spPr>
        </p:sp>
        <p:sp>
          <p:nvSpPr>
            <p:cNvPr name="TextBox 28" id="28"/>
            <p:cNvSpPr txBox="true"/>
            <p:nvPr/>
          </p:nvSpPr>
          <p:spPr>
            <a:xfrm>
              <a:off x="0" y="-47625"/>
              <a:ext cx="11780448"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NOS DOMAINES D’EXPERTISE</a:t>
              </a:r>
            </a:p>
          </p:txBody>
        </p:sp>
      </p:grpSp>
      <p:grpSp>
        <p:nvGrpSpPr>
          <p:cNvPr name="Group 29" id="29"/>
          <p:cNvGrpSpPr/>
          <p:nvPr/>
        </p:nvGrpSpPr>
        <p:grpSpPr>
          <a:xfrm rot="0">
            <a:off x="1028700" y="2304055"/>
            <a:ext cx="16566642" cy="1044626"/>
            <a:chOff x="0" y="0"/>
            <a:chExt cx="22088856" cy="1392834"/>
          </a:xfrm>
        </p:grpSpPr>
        <p:sp>
          <p:nvSpPr>
            <p:cNvPr name="Freeform 30" id="30"/>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31" id="31"/>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Trois domai</a:t>
              </a:r>
              <a:r>
                <a:rPr lang="en-US" sz="4200" b="true">
                  <a:solidFill>
                    <a:srgbClr val="FFFFFF"/>
                  </a:solidFill>
                  <a:latin typeface="Poppins Bold"/>
                  <a:ea typeface="Poppins Bold"/>
                  <a:cs typeface="Poppins Bold"/>
                  <a:sym typeface="Poppins Bold"/>
                </a:rPr>
                <a:t>nes d'intervention, une expertise complète</a:t>
              </a:r>
            </a:p>
          </p:txBody>
        </p:sp>
      </p:grpSp>
      <p:grpSp>
        <p:nvGrpSpPr>
          <p:cNvPr name="Group 32" id="32"/>
          <p:cNvGrpSpPr/>
          <p:nvPr/>
        </p:nvGrpSpPr>
        <p:grpSpPr>
          <a:xfrm rot="0">
            <a:off x="17595342" y="9613982"/>
            <a:ext cx="352044" cy="516970"/>
            <a:chOff x="0" y="0"/>
            <a:chExt cx="469392" cy="689293"/>
          </a:xfrm>
        </p:grpSpPr>
        <p:sp>
          <p:nvSpPr>
            <p:cNvPr name="Freeform 33" id="33"/>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34" id="34"/>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35" id="35"/>
          <p:cNvGrpSpPr/>
          <p:nvPr/>
        </p:nvGrpSpPr>
        <p:grpSpPr>
          <a:xfrm rot="0">
            <a:off x="1454514" y="4795306"/>
            <a:ext cx="854138" cy="859223"/>
            <a:chOff x="0" y="0"/>
            <a:chExt cx="1127146" cy="1133856"/>
          </a:xfrm>
        </p:grpSpPr>
        <p:sp>
          <p:nvSpPr>
            <p:cNvPr name="Freeform 36" id="36"/>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37" id="37"/>
          <p:cNvSpPr/>
          <p:nvPr/>
        </p:nvSpPr>
        <p:spPr>
          <a:xfrm flipH="false" flipV="false" rot="0">
            <a:off x="1639752" y="5003643"/>
            <a:ext cx="483662" cy="442551"/>
          </a:xfrm>
          <a:custGeom>
            <a:avLst/>
            <a:gdLst/>
            <a:ahLst/>
            <a:cxnLst/>
            <a:rect r="r" b="b" t="t" l="l"/>
            <a:pathLst>
              <a:path h="442551" w="483662">
                <a:moveTo>
                  <a:pt x="0" y="0"/>
                </a:moveTo>
                <a:lnTo>
                  <a:pt x="483663" y="0"/>
                </a:lnTo>
                <a:lnTo>
                  <a:pt x="483663" y="442550"/>
                </a:lnTo>
                <a:lnTo>
                  <a:pt x="0" y="44255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38" id="38"/>
          <p:cNvGrpSpPr/>
          <p:nvPr/>
        </p:nvGrpSpPr>
        <p:grpSpPr>
          <a:xfrm rot="0">
            <a:off x="7181778" y="4795306"/>
            <a:ext cx="854138" cy="859223"/>
            <a:chOff x="0" y="0"/>
            <a:chExt cx="1127146" cy="1133856"/>
          </a:xfrm>
        </p:grpSpPr>
        <p:sp>
          <p:nvSpPr>
            <p:cNvPr name="Freeform 39" id="39"/>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p:spPr>
        </p:sp>
      </p:grpSp>
      <p:sp>
        <p:nvSpPr>
          <p:cNvPr name="Freeform 40" id="40"/>
          <p:cNvSpPr/>
          <p:nvPr/>
        </p:nvSpPr>
        <p:spPr>
          <a:xfrm flipH="false" flipV="false" rot="0">
            <a:off x="7367016" y="5003643"/>
            <a:ext cx="483662" cy="442551"/>
          </a:xfrm>
          <a:custGeom>
            <a:avLst/>
            <a:gdLst/>
            <a:ahLst/>
            <a:cxnLst/>
            <a:rect r="r" b="b" t="t" l="l"/>
            <a:pathLst>
              <a:path h="442551" w="483662">
                <a:moveTo>
                  <a:pt x="0" y="0"/>
                </a:moveTo>
                <a:lnTo>
                  <a:pt x="483662" y="0"/>
                </a:lnTo>
                <a:lnTo>
                  <a:pt x="483662" y="442550"/>
                </a:lnTo>
                <a:lnTo>
                  <a:pt x="0" y="442550"/>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41" id="41"/>
          <p:cNvGrpSpPr/>
          <p:nvPr/>
        </p:nvGrpSpPr>
        <p:grpSpPr>
          <a:xfrm rot="0">
            <a:off x="13095495" y="4795306"/>
            <a:ext cx="854138" cy="859223"/>
            <a:chOff x="0" y="0"/>
            <a:chExt cx="1127146" cy="1133856"/>
          </a:xfrm>
        </p:grpSpPr>
        <p:sp>
          <p:nvSpPr>
            <p:cNvPr name="Freeform 42" id="42"/>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43" id="43"/>
          <p:cNvSpPr/>
          <p:nvPr/>
        </p:nvSpPr>
        <p:spPr>
          <a:xfrm flipH="false" flipV="false" rot="0">
            <a:off x="13213511" y="5019718"/>
            <a:ext cx="618105" cy="346139"/>
          </a:xfrm>
          <a:custGeom>
            <a:avLst/>
            <a:gdLst/>
            <a:ahLst/>
            <a:cxnLst/>
            <a:rect r="r" b="b" t="t" l="l"/>
            <a:pathLst>
              <a:path h="346139" w="618105">
                <a:moveTo>
                  <a:pt x="0" y="0"/>
                </a:moveTo>
                <a:lnTo>
                  <a:pt x="618105" y="0"/>
                </a:lnTo>
                <a:lnTo>
                  <a:pt x="618105" y="346139"/>
                </a:lnTo>
                <a:lnTo>
                  <a:pt x="0" y="346139"/>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
        <p:nvSpPr>
          <p:cNvPr name="TextBox 44" id="44"/>
          <p:cNvSpPr txBox="true"/>
          <p:nvPr/>
        </p:nvSpPr>
        <p:spPr>
          <a:xfrm rot="0">
            <a:off x="13133595"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déployons et administrons des infrastructures cloud fiables et sécurisées.  </a:t>
            </a:r>
          </a:p>
          <a:p>
            <a:pPr algn="ctr">
              <a:lnSpc>
                <a:spcPts val="2459"/>
              </a:lnSpc>
            </a:pPr>
            <a:r>
              <a:rPr lang="en-US" sz="2049">
                <a:solidFill>
                  <a:srgbClr val="000000"/>
                </a:solidFill>
                <a:latin typeface="Poppins"/>
                <a:ea typeface="Poppins"/>
                <a:cs typeface="Poppins"/>
                <a:sym typeface="Poppins"/>
              </a:rPr>
              <a:t>De l'hébergement à l'infogérance, nous assurons la disponibilité, la sécurité et la continuité de vos services numériques.</a:t>
            </a:r>
          </a:p>
        </p:txBody>
      </p:sp>
      <p:sp>
        <p:nvSpPr>
          <p:cNvPr name="TextBox 45" id="45"/>
          <p:cNvSpPr txBox="true"/>
          <p:nvPr/>
        </p:nvSpPr>
        <p:spPr>
          <a:xfrm rot="0">
            <a:off x="7091329"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accompagnons les entreprises grâce à notre expertise en IT, gestion de projet et transformation digitale. </a:t>
            </a:r>
          </a:p>
          <a:p>
            <a:pPr algn="ctr">
              <a:lnSpc>
                <a:spcPts val="2459"/>
              </a:lnSpc>
            </a:pPr>
            <a:r>
              <a:rPr lang="en-US" sz="2049">
                <a:solidFill>
                  <a:srgbClr val="000000"/>
                </a:solidFill>
                <a:latin typeface="Poppins"/>
                <a:ea typeface="Poppins"/>
                <a:cs typeface="Poppins"/>
                <a:sym typeface="Poppins"/>
              </a:rPr>
              <a:t>Nos consultants apportent les compétences et les recommandations nécessaires à la réussite de vos projets.</a:t>
            </a:r>
          </a:p>
        </p:txBody>
      </p:sp>
      <p:sp>
        <p:nvSpPr>
          <p:cNvPr name="TextBox 46" id="46"/>
          <p:cNvSpPr txBox="true"/>
          <p:nvPr/>
        </p:nvSpPr>
        <p:spPr>
          <a:xfrm rot="0">
            <a:off x="1270458"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des logiciels métiers web et mobiles, sur mesure, sécurisés et évolutifs. </a:t>
            </a:r>
          </a:p>
          <a:p>
            <a:pPr algn="ctr">
              <a:lnSpc>
                <a:spcPts val="2459"/>
              </a:lnSpc>
            </a:pPr>
            <a:r>
              <a:rPr lang="en-US" sz="2049">
                <a:solidFill>
                  <a:srgbClr val="000000"/>
                </a:solidFill>
                <a:latin typeface="Poppins"/>
                <a:ea typeface="Poppins"/>
                <a:cs typeface="Poppins"/>
                <a:sym typeface="Poppins"/>
              </a:rPr>
              <a:t>Ces solutions accompagnent les organisations dans leur transformation digitale et contribuent à améliorer leur performance.</a:t>
            </a:r>
          </a:p>
        </p:txBody>
      </p:sp>
      <p:grpSp>
        <p:nvGrpSpPr>
          <p:cNvPr name="Group 47" id="47"/>
          <p:cNvGrpSpPr/>
          <p:nvPr/>
        </p:nvGrpSpPr>
        <p:grpSpPr>
          <a:xfrm rot="0">
            <a:off x="12824509" y="3859228"/>
            <a:ext cx="4770833" cy="83116"/>
            <a:chOff x="0" y="0"/>
            <a:chExt cx="5248656" cy="91440"/>
          </a:xfrm>
        </p:grpSpPr>
        <p:sp>
          <p:nvSpPr>
            <p:cNvPr name="Freeform 48" id="4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49" id="49"/>
          <p:cNvGrpSpPr/>
          <p:nvPr/>
        </p:nvGrpSpPr>
        <p:grpSpPr>
          <a:xfrm rot="0">
            <a:off x="6866716" y="3857772"/>
            <a:ext cx="4742879" cy="82629"/>
            <a:chOff x="0" y="0"/>
            <a:chExt cx="5248656" cy="91440"/>
          </a:xfrm>
        </p:grpSpPr>
        <p:sp>
          <p:nvSpPr>
            <p:cNvPr name="Freeform 50" id="5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6566642" cy="1121283"/>
            <a:chOff x="0" y="0"/>
            <a:chExt cx="22088856" cy="1495044"/>
          </a:xfrm>
        </p:grpSpPr>
        <p:sp>
          <p:nvSpPr>
            <p:cNvPr name="Freeform 8" id="8"/>
            <p:cNvSpPr/>
            <p:nvPr/>
          </p:nvSpPr>
          <p:spPr>
            <a:xfrm flipH="false" flipV="false" rot="0">
              <a:off x="0" y="0"/>
              <a:ext cx="22088856" cy="1495044"/>
            </a:xfrm>
            <a:custGeom>
              <a:avLst/>
              <a:gdLst/>
              <a:ahLst/>
              <a:cxnLst/>
              <a:rect r="r" b="b" t="t" l="l"/>
              <a:pathLst>
                <a:path h="1495044" w="22088856">
                  <a:moveTo>
                    <a:pt x="0" y="0"/>
                  </a:moveTo>
                  <a:lnTo>
                    <a:pt x="22088856" y="0"/>
                  </a:lnTo>
                  <a:lnTo>
                    <a:pt x="22088856" y="1495044"/>
                  </a:lnTo>
                  <a:lnTo>
                    <a:pt x="0" y="1495044"/>
                  </a:lnTo>
                  <a:close/>
                </a:path>
              </a:pathLst>
            </a:custGeom>
            <a:blipFill>
              <a:blip r:embed="rId5">
                <a:alphaModFix amt="0"/>
              </a:blip>
              <a:stretch>
                <a:fillRect l="0" t="-171107" r="33765" b="-110251"/>
              </a:stretch>
            </a:blipFill>
          </p:spPr>
        </p:sp>
        <p:sp>
          <p:nvSpPr>
            <p:cNvPr name="TextBox 9" id="9"/>
            <p:cNvSpPr txBox="true"/>
            <p:nvPr/>
          </p:nvSpPr>
          <p:spPr>
            <a:xfrm>
              <a:off x="0" y="-47625"/>
              <a:ext cx="220888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RÔLE</a:t>
              </a:r>
              <a:r>
                <a:rPr lang="en-US" b="true" sz="4500" spc="209">
                  <a:solidFill>
                    <a:srgbClr val="F07817"/>
                  </a:solidFill>
                  <a:latin typeface="Poppins Bold"/>
                  <a:ea typeface="Poppins Bold"/>
                  <a:cs typeface="Poppins Bold"/>
                  <a:sym typeface="Poppins Bold"/>
                </a:rPr>
                <a:t> DANS VOS PROJETS</a:t>
              </a:r>
            </a:p>
          </p:txBody>
        </p:sp>
      </p:grpSp>
      <p:grpSp>
        <p:nvGrpSpPr>
          <p:cNvPr name="Group 10" id="10"/>
          <p:cNvGrpSpPr/>
          <p:nvPr/>
        </p:nvGrpSpPr>
        <p:grpSpPr>
          <a:xfrm rot="0">
            <a:off x="1028700" y="2304055"/>
            <a:ext cx="16566642" cy="1044626"/>
            <a:chOff x="0" y="0"/>
            <a:chExt cx="22088856" cy="1392834"/>
          </a:xfrm>
        </p:grpSpPr>
        <p:sp>
          <p:nvSpPr>
            <p:cNvPr name="Freeform 11" id="11"/>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5">
                <a:alphaModFix amt="0"/>
              </a:blip>
              <a:stretch>
                <a:fillRect l="0" t="-197450" r="24001" b="-172239"/>
              </a:stretch>
            </a:blipFill>
          </p:spPr>
        </p:sp>
        <p:sp>
          <p:nvSpPr>
            <p:cNvPr name="TextBox 12" id="12"/>
            <p:cNvSpPr txBox="true"/>
            <p:nvPr/>
          </p:nvSpPr>
          <p:spPr>
            <a:xfrm>
              <a:off x="0" y="-38100"/>
              <a:ext cx="22088856" cy="1430934"/>
            </a:xfrm>
            <a:prstGeom prst="rect">
              <a:avLst/>
            </a:prstGeom>
          </p:spPr>
          <p:txBody>
            <a:bodyPr anchor="ctr" rtlCol="false" tIns="0" lIns="0" bIns="0" rIns="0"/>
            <a:lstStyle/>
            <a:p>
              <a:pPr algn="l">
                <a:lnSpc>
                  <a:spcPts val="5040"/>
                </a:lnSpc>
              </a:pPr>
              <a:r>
                <a:rPr lang="en-US" b="true" sz="4200">
                  <a:solidFill>
                    <a:srgbClr val="014276"/>
                  </a:solidFill>
                  <a:latin typeface="Poppins Bold"/>
                  <a:ea typeface="Poppins Bold"/>
                  <a:cs typeface="Poppins Bold"/>
                  <a:sym typeface="Poppins Bold"/>
                </a:rPr>
                <a:t>Une posture adaptable, au service de vos projets</a:t>
              </a:r>
            </a:p>
          </p:txBody>
        </p:sp>
      </p:grpSp>
      <p:grpSp>
        <p:nvGrpSpPr>
          <p:cNvPr name="Group 13" id="13"/>
          <p:cNvGrpSpPr/>
          <p:nvPr/>
        </p:nvGrpSpPr>
        <p:grpSpPr>
          <a:xfrm rot="0">
            <a:off x="1043940" y="3859066"/>
            <a:ext cx="9464040" cy="901217"/>
            <a:chOff x="0" y="0"/>
            <a:chExt cx="12618720" cy="1201623"/>
          </a:xfrm>
        </p:grpSpPr>
        <p:sp>
          <p:nvSpPr>
            <p:cNvPr name="Freeform 14" id="14"/>
            <p:cNvSpPr/>
            <p:nvPr/>
          </p:nvSpPr>
          <p:spPr>
            <a:xfrm flipH="false" flipV="false" rot="0">
              <a:off x="0" y="0"/>
              <a:ext cx="12618720" cy="1201623"/>
            </a:xfrm>
            <a:custGeom>
              <a:avLst/>
              <a:gdLst/>
              <a:ahLst/>
              <a:cxnLst/>
              <a:rect r="r" b="b" t="t" l="l"/>
              <a:pathLst>
                <a:path h="1201623" w="12618720">
                  <a:moveTo>
                    <a:pt x="0" y="0"/>
                  </a:moveTo>
                  <a:lnTo>
                    <a:pt x="12618720" y="0"/>
                  </a:lnTo>
                  <a:lnTo>
                    <a:pt x="12618720" y="1201623"/>
                  </a:lnTo>
                  <a:lnTo>
                    <a:pt x="0" y="1201623"/>
                  </a:lnTo>
                  <a:close/>
                </a:path>
              </a:pathLst>
            </a:custGeom>
            <a:blipFill>
              <a:blip r:embed="rId5">
                <a:alphaModFix amt="0"/>
              </a:blip>
              <a:stretch>
                <a:fillRect l="0" t="-136132" r="0" b="-173107"/>
              </a:stretch>
            </a:blipFill>
          </p:spPr>
        </p:sp>
        <p:sp>
          <p:nvSpPr>
            <p:cNvPr name="TextBox 15" id="15"/>
            <p:cNvSpPr txBox="true"/>
            <p:nvPr/>
          </p:nvSpPr>
          <p:spPr>
            <a:xfrm>
              <a:off x="0" y="-66675"/>
              <a:ext cx="12618720" cy="1268298"/>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For</a:t>
              </a:r>
              <a:r>
                <a:rPr lang="en-US" sz="1900">
                  <a:solidFill>
                    <a:srgbClr val="000000"/>
                  </a:solidFill>
                  <a:latin typeface="Poppins"/>
                  <a:ea typeface="Poppins"/>
                  <a:cs typeface="Poppins"/>
                  <a:sym typeface="Poppins"/>
                </a:rPr>
                <a:t>t de notre expertise, nous sommes en mesure d'intervenir à différents niveaux de vos projets et programmes en : </a:t>
              </a:r>
            </a:p>
          </p:txBody>
        </p:sp>
      </p:grpSp>
      <p:grpSp>
        <p:nvGrpSpPr>
          <p:cNvPr name="Group 16" id="16"/>
          <p:cNvGrpSpPr/>
          <p:nvPr/>
        </p:nvGrpSpPr>
        <p:grpSpPr>
          <a:xfrm rot="0">
            <a:off x="17595342" y="9613982"/>
            <a:ext cx="352044" cy="516970"/>
            <a:chOff x="0" y="0"/>
            <a:chExt cx="469392" cy="689293"/>
          </a:xfrm>
        </p:grpSpPr>
        <p:sp>
          <p:nvSpPr>
            <p:cNvPr name="Freeform 17" id="17"/>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8" id="18"/>
            <p:cNvSpPr txBox="true"/>
            <p:nvPr/>
          </p:nvSpPr>
          <p:spPr>
            <a:xfrm>
              <a:off x="0" y="-28575"/>
              <a:ext cx="469392" cy="717868"/>
            </a:xfrm>
            <a:prstGeom prst="rect">
              <a:avLst/>
            </a:prstGeom>
          </p:spPr>
          <p:txBody>
            <a:bodyPr anchor="ctr" rtlCol="false" tIns="0" lIns="0" bIns="0" rIns="0"/>
            <a:lstStyle/>
            <a:p>
              <a:pPr algn="r">
                <a:lnSpc>
                  <a:spcPts val="2512"/>
                </a:lnSpc>
              </a:pPr>
              <a:r>
                <a:rPr lang="en-US" b="true" sz="2094">
                  <a:solidFill>
                    <a:srgbClr val="F07817"/>
                  </a:solidFill>
                  <a:latin typeface="Poppins Bold"/>
                  <a:ea typeface="Poppins Bold"/>
                  <a:cs typeface="Poppins Bold"/>
                  <a:sym typeface="Poppins Bold"/>
                </a:rPr>
                <a:t>02</a:t>
              </a:r>
            </a:p>
          </p:txBody>
        </p:sp>
      </p:grpSp>
      <p:grpSp>
        <p:nvGrpSpPr>
          <p:cNvPr name="Group 19" id="19"/>
          <p:cNvGrpSpPr/>
          <p:nvPr/>
        </p:nvGrpSpPr>
        <p:grpSpPr>
          <a:xfrm rot="0">
            <a:off x="1043940" y="6302024"/>
            <a:ext cx="9559098" cy="569149"/>
            <a:chOff x="0" y="0"/>
            <a:chExt cx="12745464" cy="758866"/>
          </a:xfrm>
        </p:grpSpPr>
        <p:sp>
          <p:nvSpPr>
            <p:cNvPr name="TextBox 20" id="20"/>
            <p:cNvSpPr txBox="true"/>
            <p:nvPr/>
          </p:nvSpPr>
          <p:spPr>
            <a:xfrm rot="0">
              <a:off x="230317" y="-28575"/>
              <a:ext cx="1251514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Assistance à Maîtrise d'Ouvrage</a:t>
              </a:r>
              <a:r>
                <a:rPr lang="en-US" sz="1838">
                  <a:solidFill>
                    <a:srgbClr val="000000"/>
                  </a:solidFill>
                  <a:latin typeface="Poppins"/>
                  <a:ea typeface="Poppins"/>
                  <a:cs typeface="Poppins"/>
                  <a:sym typeface="Poppins"/>
                </a:rPr>
                <a:t> (AMOA) en accompagnant vos équipes dans le cadrage, le suivi</a:t>
              </a:r>
              <a:r>
                <a:rPr lang="en-US" sz="1838">
                  <a:solidFill>
                    <a:srgbClr val="000000"/>
                  </a:solidFill>
                  <a:latin typeface="Poppins"/>
                  <a:ea typeface="Poppins"/>
                  <a:cs typeface="Poppins"/>
                  <a:sym typeface="Poppins"/>
                </a:rPr>
                <a:t> et le contrôle qualité</a:t>
              </a:r>
            </a:p>
          </p:txBody>
        </p:sp>
        <p:grpSp>
          <p:nvGrpSpPr>
            <p:cNvPr name="Group 21" id="21"/>
            <p:cNvGrpSpPr/>
            <p:nvPr/>
          </p:nvGrpSpPr>
          <p:grpSpPr>
            <a:xfrm rot="0">
              <a:off x="0" y="318606"/>
              <a:ext cx="106976" cy="107081"/>
              <a:chOff x="0" y="0"/>
              <a:chExt cx="146161" cy="146304"/>
            </a:xfrm>
          </p:grpSpPr>
          <p:sp>
            <p:nvSpPr>
              <p:cNvPr name="Freeform 22" id="2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23" id="23"/>
          <p:cNvGrpSpPr/>
          <p:nvPr/>
        </p:nvGrpSpPr>
        <p:grpSpPr>
          <a:xfrm rot="0">
            <a:off x="1043940" y="4858925"/>
            <a:ext cx="9543858" cy="569149"/>
            <a:chOff x="0" y="0"/>
            <a:chExt cx="12725144" cy="758866"/>
          </a:xfrm>
        </p:grpSpPr>
        <p:grpSp>
          <p:nvGrpSpPr>
            <p:cNvPr name="Group 24" id="24"/>
            <p:cNvGrpSpPr/>
            <p:nvPr/>
          </p:nvGrpSpPr>
          <p:grpSpPr>
            <a:xfrm rot="0">
              <a:off x="0" y="125399"/>
              <a:ext cx="106976" cy="107081"/>
              <a:chOff x="0" y="0"/>
              <a:chExt cx="146161" cy="146304"/>
            </a:xfrm>
          </p:grpSpPr>
          <p:sp>
            <p:nvSpPr>
              <p:cNvPr name="Freeform 25" id="2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26" id="26"/>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d'Œuvre</a:t>
              </a:r>
              <a:r>
                <a:rPr lang="en-US" sz="1838">
                  <a:solidFill>
                    <a:srgbClr val="000000"/>
                  </a:solidFill>
                  <a:latin typeface="Poppins"/>
                  <a:ea typeface="Poppins"/>
                  <a:cs typeface="Poppins"/>
                  <a:sym typeface="Poppins"/>
                </a:rPr>
                <a:t> (MOE) en concevant et dével</a:t>
              </a:r>
              <a:r>
                <a:rPr lang="en-US" sz="1838">
                  <a:solidFill>
                    <a:srgbClr val="000000"/>
                  </a:solidFill>
                  <a:latin typeface="Poppins"/>
                  <a:ea typeface="Poppins"/>
                  <a:cs typeface="Poppins"/>
                  <a:sym typeface="Poppins"/>
                </a:rPr>
                <a:t>oppant directement votre solution</a:t>
              </a:r>
            </a:p>
          </p:txBody>
        </p:sp>
      </p:grpSp>
      <p:grpSp>
        <p:nvGrpSpPr>
          <p:cNvPr name="Group 27" id="27"/>
          <p:cNvGrpSpPr/>
          <p:nvPr/>
        </p:nvGrpSpPr>
        <p:grpSpPr>
          <a:xfrm rot="0">
            <a:off x="1051560" y="5580475"/>
            <a:ext cx="9543858" cy="569149"/>
            <a:chOff x="0" y="0"/>
            <a:chExt cx="12725144" cy="758866"/>
          </a:xfrm>
        </p:grpSpPr>
        <p:grpSp>
          <p:nvGrpSpPr>
            <p:cNvPr name="Group 28" id="28"/>
            <p:cNvGrpSpPr/>
            <p:nvPr/>
          </p:nvGrpSpPr>
          <p:grpSpPr>
            <a:xfrm rot="0">
              <a:off x="0" y="318606"/>
              <a:ext cx="106976" cy="107081"/>
              <a:chOff x="0" y="0"/>
              <a:chExt cx="146161" cy="146304"/>
            </a:xfrm>
          </p:grpSpPr>
          <p:sp>
            <p:nvSpPr>
              <p:cNvPr name="Freeform 29" id="2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0" id="30"/>
            <p:cNvSpPr txBox="true"/>
            <p:nvPr/>
          </p:nvSpPr>
          <p:spPr>
            <a:xfrm rot="0">
              <a:off x="230317" y="-28575"/>
              <a:ext cx="12494826" cy="787441"/>
            </a:xfrm>
            <a:prstGeom prst="rect">
              <a:avLst/>
            </a:prstGeom>
          </p:spPr>
          <p:txBody>
            <a:bodyPr anchor="t" rtlCol="false" tIns="0" lIns="0" bIns="0" rIns="0">
              <a:spAutoFit/>
            </a:bodyPr>
            <a:lstStyle/>
            <a:p>
              <a:pPr algn="just">
                <a:lnSpc>
                  <a:spcPts val="2374"/>
                </a:lnSpc>
              </a:pPr>
              <a:r>
                <a:rPr lang="en-US" sz="1838" b="true">
                  <a:solidFill>
                    <a:srgbClr val="000000"/>
                  </a:solidFill>
                  <a:latin typeface="Poppins Bold"/>
                  <a:ea typeface="Poppins Bold"/>
                  <a:cs typeface="Poppins Bold"/>
                  <a:sym typeface="Poppins Bold"/>
                </a:rPr>
                <a:t>Maîtrise d'Ouvrage</a:t>
              </a:r>
              <a:r>
                <a:rPr lang="en-US" sz="1838">
                  <a:solidFill>
                    <a:srgbClr val="000000"/>
                  </a:solidFill>
                  <a:latin typeface="Poppins"/>
                  <a:ea typeface="Poppins"/>
                  <a:cs typeface="Poppins"/>
                  <a:sym typeface="Poppins"/>
                </a:rPr>
                <a:t> (MOA) en pilotant la définition et la réalisati</a:t>
              </a:r>
              <a:r>
                <a:rPr lang="en-US" sz="1838">
                  <a:solidFill>
                    <a:srgbClr val="000000"/>
                  </a:solidFill>
                  <a:latin typeface="Poppins"/>
                  <a:ea typeface="Poppins"/>
                  <a:cs typeface="Poppins"/>
                  <a:sym typeface="Poppins"/>
                </a:rPr>
                <a:t>on de vos besoins métiers</a:t>
              </a:r>
            </a:p>
          </p:txBody>
        </p:sp>
      </p:grpSp>
      <p:grpSp>
        <p:nvGrpSpPr>
          <p:cNvPr name="Group 31" id="31"/>
          <p:cNvGrpSpPr/>
          <p:nvPr/>
        </p:nvGrpSpPr>
        <p:grpSpPr>
          <a:xfrm rot="0">
            <a:off x="1051560" y="7074941"/>
            <a:ext cx="9464040" cy="2183359"/>
            <a:chOff x="0" y="0"/>
            <a:chExt cx="12618720" cy="2911145"/>
          </a:xfrm>
        </p:grpSpPr>
        <p:sp>
          <p:nvSpPr>
            <p:cNvPr name="Freeform 32" id="32"/>
            <p:cNvSpPr/>
            <p:nvPr/>
          </p:nvSpPr>
          <p:spPr>
            <a:xfrm flipH="false" flipV="false" rot="0">
              <a:off x="0" y="0"/>
              <a:ext cx="12618720" cy="2911145"/>
            </a:xfrm>
            <a:custGeom>
              <a:avLst/>
              <a:gdLst/>
              <a:ahLst/>
              <a:cxnLst/>
              <a:rect r="r" b="b" t="t" l="l"/>
              <a:pathLst>
                <a:path h="2911145" w="12618720">
                  <a:moveTo>
                    <a:pt x="0" y="0"/>
                  </a:moveTo>
                  <a:lnTo>
                    <a:pt x="12618720" y="0"/>
                  </a:lnTo>
                  <a:lnTo>
                    <a:pt x="12618720" y="2911145"/>
                  </a:lnTo>
                  <a:lnTo>
                    <a:pt x="0" y="2911145"/>
                  </a:lnTo>
                  <a:close/>
                </a:path>
              </a:pathLst>
            </a:custGeom>
            <a:blipFill>
              <a:blip r:embed="rId5">
                <a:alphaModFix amt="0"/>
              </a:blip>
              <a:stretch>
                <a:fillRect l="0" t="-56191" r="0" b="-12729"/>
              </a:stretch>
            </a:blipFill>
          </p:spPr>
        </p:sp>
        <p:sp>
          <p:nvSpPr>
            <p:cNvPr name="TextBox 33" id="33"/>
            <p:cNvSpPr txBox="true"/>
            <p:nvPr/>
          </p:nvSpPr>
          <p:spPr>
            <a:xfrm>
              <a:off x="0" y="-66675"/>
              <a:ext cx="12618720" cy="2977820"/>
            </a:xfrm>
            <a:prstGeom prst="rect">
              <a:avLst/>
            </a:prstGeom>
          </p:spPr>
          <p:txBody>
            <a:bodyPr anchor="ctr" rtlCol="false" tIns="0" lIns="0" bIns="0" rIns="0"/>
            <a:lstStyle/>
            <a:p>
              <a:pPr algn="just">
                <a:lnSpc>
                  <a:spcPts val="2736"/>
                </a:lnSpc>
              </a:pPr>
              <a:r>
                <a:rPr lang="en-US" sz="1900">
                  <a:solidFill>
                    <a:srgbClr val="000000"/>
                  </a:solidFill>
                  <a:latin typeface="Poppins"/>
                  <a:ea typeface="Poppins"/>
                  <a:cs typeface="Poppins"/>
                  <a:sym typeface="Poppins"/>
                </a:rPr>
                <a:t>Selon</a:t>
              </a:r>
              <a:r>
                <a:rPr lang="en-US" sz="1900">
                  <a:solidFill>
                    <a:srgbClr val="000000"/>
                  </a:solidFill>
                  <a:latin typeface="Poppins"/>
                  <a:ea typeface="Poppins"/>
                  <a:cs typeface="Poppins"/>
                  <a:sym typeface="Poppins"/>
                </a:rPr>
                <a:t> le contexte, nous pouvons également jouer un rôle de conseil stratégique, d'intégrateur de solutions ou de tiers de confiance pour l'exploitation et la maintenance de vos systèmes. </a:t>
              </a:r>
            </a:p>
            <a:p>
              <a:pPr algn="just">
                <a:lnSpc>
                  <a:spcPts val="2736"/>
                </a:lnSpc>
              </a:pPr>
              <a:r>
                <a:rPr lang="en-US" sz="1900">
                  <a:solidFill>
                    <a:srgbClr val="000000"/>
                  </a:solidFill>
                  <a:latin typeface="Poppins"/>
                  <a:ea typeface="Poppins"/>
                  <a:cs typeface="Poppins"/>
                  <a:sym typeface="Poppins"/>
                </a:rPr>
                <a:t>Cette flexibilité, associée à notre méthodologie certifiée, permet  de vous accompagner à 360°, d'adapter notre posture à vos enjeux, de l'identification du besoin à l'accompagnement post-déploiement.</a:t>
              </a:r>
            </a:p>
          </p:txBody>
        </p:sp>
      </p:grpSp>
      <p:grpSp>
        <p:nvGrpSpPr>
          <p:cNvPr name="Group 34" id="34"/>
          <p:cNvGrpSpPr/>
          <p:nvPr/>
        </p:nvGrpSpPr>
        <p:grpSpPr>
          <a:xfrm rot="0">
            <a:off x="13196111" y="4825880"/>
            <a:ext cx="2879588" cy="3039072"/>
            <a:chOff x="0" y="0"/>
            <a:chExt cx="3829888" cy="4042004"/>
          </a:xfrm>
        </p:grpSpPr>
        <p:sp>
          <p:nvSpPr>
            <p:cNvPr name="Freeform 35" id="35"/>
            <p:cNvSpPr/>
            <p:nvPr/>
          </p:nvSpPr>
          <p:spPr>
            <a:xfrm flipH="false" flipV="false" rot="0">
              <a:off x="0" y="0"/>
              <a:ext cx="3829939" cy="4042029"/>
            </a:xfrm>
            <a:custGeom>
              <a:avLst/>
              <a:gdLst/>
              <a:ahLst/>
              <a:cxnLst/>
              <a:rect r="r" b="b" t="t" l="l"/>
              <a:pathLst>
                <a:path h="4042029" w="3829939">
                  <a:moveTo>
                    <a:pt x="0" y="2020951"/>
                  </a:moveTo>
                  <a:cubicBezTo>
                    <a:pt x="0" y="904748"/>
                    <a:pt x="857377" y="0"/>
                    <a:pt x="1914906" y="0"/>
                  </a:cubicBezTo>
                  <a:cubicBezTo>
                    <a:pt x="2972435" y="0"/>
                    <a:pt x="3829939" y="904748"/>
                    <a:pt x="3829939" y="2020951"/>
                  </a:cubicBezTo>
                  <a:cubicBezTo>
                    <a:pt x="3829939" y="3137154"/>
                    <a:pt x="2972562" y="4042029"/>
                    <a:pt x="1914906" y="4042029"/>
                  </a:cubicBezTo>
                  <a:cubicBezTo>
                    <a:pt x="857250" y="4042029"/>
                    <a:pt x="0" y="3137154"/>
                    <a:pt x="0" y="2020951"/>
                  </a:cubicBezTo>
                  <a:close/>
                </a:path>
              </a:pathLst>
            </a:custGeom>
            <a:solidFill>
              <a:srgbClr val="0072CE">
                <a:alpha val="0"/>
              </a:srgbClr>
            </a:solidFill>
            <a:ln w="64293" cap="sq">
              <a:solidFill>
                <a:srgbClr val="0072CE"/>
              </a:solidFill>
              <a:prstDash val="solid"/>
              <a:miter/>
            </a:ln>
          </p:spPr>
        </p:sp>
      </p:grpSp>
      <p:grpSp>
        <p:nvGrpSpPr>
          <p:cNvPr name="Group 36" id="36"/>
          <p:cNvGrpSpPr/>
          <p:nvPr/>
        </p:nvGrpSpPr>
        <p:grpSpPr>
          <a:xfrm rot="0">
            <a:off x="13990704" y="5664473"/>
            <a:ext cx="1290413" cy="1361876"/>
            <a:chOff x="0" y="0"/>
            <a:chExt cx="1716265" cy="1811312"/>
          </a:xfrm>
        </p:grpSpPr>
        <p:sp>
          <p:nvSpPr>
            <p:cNvPr name="Freeform 37" id="37"/>
            <p:cNvSpPr/>
            <p:nvPr/>
          </p:nvSpPr>
          <p:spPr>
            <a:xfrm flipH="false" flipV="false" rot="0">
              <a:off x="0" y="0"/>
              <a:ext cx="1716278" cy="1811274"/>
            </a:xfrm>
            <a:custGeom>
              <a:avLst/>
              <a:gdLst/>
              <a:ahLst/>
              <a:cxnLst/>
              <a:rect r="r" b="b" t="t" l="l"/>
              <a:pathLst>
                <a:path h="1811274" w="1716278">
                  <a:moveTo>
                    <a:pt x="0" y="905637"/>
                  </a:moveTo>
                  <a:cubicBezTo>
                    <a:pt x="0" y="405511"/>
                    <a:pt x="384175" y="0"/>
                    <a:pt x="858139" y="0"/>
                  </a:cubicBezTo>
                  <a:cubicBezTo>
                    <a:pt x="1332103" y="0"/>
                    <a:pt x="1716278" y="405511"/>
                    <a:pt x="1716278" y="905637"/>
                  </a:cubicBezTo>
                  <a:cubicBezTo>
                    <a:pt x="1716278" y="1405763"/>
                    <a:pt x="1332103" y="1811274"/>
                    <a:pt x="858139" y="1811274"/>
                  </a:cubicBezTo>
                  <a:cubicBezTo>
                    <a:pt x="384175" y="1811274"/>
                    <a:pt x="0" y="1405763"/>
                    <a:pt x="0" y="905637"/>
                  </a:cubicBezTo>
                  <a:close/>
                </a:path>
              </a:pathLst>
            </a:custGeom>
            <a:solidFill>
              <a:srgbClr val="0072CE"/>
            </a:solidFill>
          </p:spPr>
        </p:sp>
      </p:grpSp>
      <p:grpSp>
        <p:nvGrpSpPr>
          <p:cNvPr name="Group 38" id="38"/>
          <p:cNvGrpSpPr/>
          <p:nvPr/>
        </p:nvGrpSpPr>
        <p:grpSpPr>
          <a:xfrm rot="0">
            <a:off x="14158457" y="5841517"/>
            <a:ext cx="954936" cy="1007817"/>
            <a:chOff x="0" y="0"/>
            <a:chExt cx="1270076" cy="1340409"/>
          </a:xfrm>
        </p:grpSpPr>
        <p:sp>
          <p:nvSpPr>
            <p:cNvPr name="Freeform 39" id="39" descr="icons/users.png"/>
            <p:cNvSpPr/>
            <p:nvPr/>
          </p:nvSpPr>
          <p:spPr>
            <a:xfrm flipH="false" flipV="false" rot="0">
              <a:off x="0" y="0"/>
              <a:ext cx="1270127" cy="1340358"/>
            </a:xfrm>
            <a:custGeom>
              <a:avLst/>
              <a:gdLst/>
              <a:ahLst/>
              <a:cxnLst/>
              <a:rect r="r" b="b" t="t" l="l"/>
              <a:pathLst>
                <a:path h="1340358" w="1270127">
                  <a:moveTo>
                    <a:pt x="0" y="0"/>
                  </a:moveTo>
                  <a:lnTo>
                    <a:pt x="1270127" y="0"/>
                  </a:lnTo>
                  <a:lnTo>
                    <a:pt x="1270127" y="1340358"/>
                  </a:lnTo>
                  <a:lnTo>
                    <a:pt x="0" y="1340358"/>
                  </a:lnTo>
                  <a:lnTo>
                    <a:pt x="0" y="0"/>
                  </a:lnTo>
                  <a:close/>
                </a:path>
              </a:pathLst>
            </a:custGeom>
            <a:blipFill>
              <a:blip r:embed="rId6"/>
              <a:stretch>
                <a:fillRect l="-2768" t="0" r="-2764" b="-3"/>
              </a:stretch>
            </a:blipFill>
          </p:spPr>
        </p:sp>
      </p:grpSp>
      <p:sp>
        <p:nvSpPr>
          <p:cNvPr name="Freeform 40" id="40"/>
          <p:cNvSpPr/>
          <p:nvPr/>
        </p:nvSpPr>
        <p:spPr>
          <a:xfrm flipH="false" flipV="false" rot="0">
            <a:off x="14112393" y="430721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41" id="41"/>
          <p:cNvGrpSpPr/>
          <p:nvPr/>
        </p:nvGrpSpPr>
        <p:grpSpPr>
          <a:xfrm rot="0">
            <a:off x="14276938" y="4480882"/>
            <a:ext cx="717954" cy="757715"/>
            <a:chOff x="0" y="0"/>
            <a:chExt cx="954888" cy="1007770"/>
          </a:xfrm>
        </p:grpSpPr>
        <p:sp>
          <p:nvSpPr>
            <p:cNvPr name="Freeform 42" id="42" descr="icons_dark/target.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9"/>
              <a:stretch>
                <a:fillRect l="-2768" t="0" r="-2766" b="-2"/>
              </a:stretch>
            </a:blipFill>
          </p:spPr>
        </p:sp>
      </p:grpSp>
      <p:sp>
        <p:nvSpPr>
          <p:cNvPr name="Freeform 43" id="43"/>
          <p:cNvSpPr/>
          <p:nvPr/>
        </p:nvSpPr>
        <p:spPr>
          <a:xfrm flipH="false" flipV="false" rot="0">
            <a:off x="14785793" y="501791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44" id="44"/>
          <p:cNvGrpSpPr/>
          <p:nvPr/>
        </p:nvGrpSpPr>
        <p:grpSpPr>
          <a:xfrm rot="0">
            <a:off x="14807182" y="5040489"/>
            <a:ext cx="375391" cy="396179"/>
            <a:chOff x="0" y="0"/>
            <a:chExt cx="499275" cy="526923"/>
          </a:xfrm>
        </p:grpSpPr>
        <p:sp>
          <p:nvSpPr>
            <p:cNvPr name="Freeform 45" id="45"/>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46" id="46"/>
          <p:cNvGrpSpPr/>
          <p:nvPr/>
        </p:nvGrpSpPr>
        <p:grpSpPr>
          <a:xfrm rot="0">
            <a:off x="14807182" y="5034034"/>
            <a:ext cx="375391" cy="402634"/>
            <a:chOff x="0" y="0"/>
            <a:chExt cx="499275" cy="535508"/>
          </a:xfrm>
        </p:grpSpPr>
        <p:sp>
          <p:nvSpPr>
            <p:cNvPr name="Freeform 47" id="47"/>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48" id="48"/>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1</a:t>
              </a:r>
            </a:p>
          </p:txBody>
        </p:sp>
      </p:grpSp>
      <p:sp>
        <p:nvSpPr>
          <p:cNvPr name="Freeform 49" id="49"/>
          <p:cNvSpPr/>
          <p:nvPr/>
        </p:nvSpPr>
        <p:spPr>
          <a:xfrm flipH="false" flipV="false" rot="0">
            <a:off x="15451209"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50" id="50"/>
          <p:cNvGrpSpPr/>
          <p:nvPr/>
        </p:nvGrpSpPr>
        <p:grpSpPr>
          <a:xfrm rot="0">
            <a:off x="15615763" y="5507462"/>
            <a:ext cx="717954" cy="757715"/>
            <a:chOff x="0" y="0"/>
            <a:chExt cx="954888" cy="1007770"/>
          </a:xfrm>
        </p:grpSpPr>
        <p:sp>
          <p:nvSpPr>
            <p:cNvPr name="Freeform 51" id="51" descr="icons_dark/trending.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3"/>
              <a:stretch>
                <a:fillRect l="-2768" t="0" r="-2766" b="-2"/>
              </a:stretch>
            </a:blipFill>
          </p:spPr>
        </p:sp>
      </p:grpSp>
      <p:sp>
        <p:nvSpPr>
          <p:cNvPr name="Freeform 52" id="52"/>
          <p:cNvSpPr/>
          <p:nvPr/>
        </p:nvSpPr>
        <p:spPr>
          <a:xfrm flipH="false" flipV="false" rot="0">
            <a:off x="16124618" y="604449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53" id="53"/>
          <p:cNvGrpSpPr/>
          <p:nvPr/>
        </p:nvGrpSpPr>
        <p:grpSpPr>
          <a:xfrm rot="0">
            <a:off x="16145998" y="6067069"/>
            <a:ext cx="375391" cy="396179"/>
            <a:chOff x="0" y="0"/>
            <a:chExt cx="499275" cy="526923"/>
          </a:xfrm>
        </p:grpSpPr>
        <p:sp>
          <p:nvSpPr>
            <p:cNvPr name="Freeform 54" id="54"/>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55" id="55"/>
          <p:cNvGrpSpPr/>
          <p:nvPr/>
        </p:nvGrpSpPr>
        <p:grpSpPr>
          <a:xfrm rot="0">
            <a:off x="16145998" y="6060623"/>
            <a:ext cx="375391" cy="402634"/>
            <a:chOff x="0" y="0"/>
            <a:chExt cx="499275" cy="535508"/>
          </a:xfrm>
        </p:grpSpPr>
        <p:sp>
          <p:nvSpPr>
            <p:cNvPr name="Freeform 56" id="56"/>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57" id="57"/>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2</a:t>
              </a:r>
            </a:p>
          </p:txBody>
        </p:sp>
      </p:grpSp>
      <p:sp>
        <p:nvSpPr>
          <p:cNvPr name="Freeform 58" id="58"/>
          <p:cNvSpPr/>
          <p:nvPr/>
        </p:nvSpPr>
        <p:spPr>
          <a:xfrm flipH="false" flipV="false" rot="0">
            <a:off x="14939824"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59" id="59"/>
          <p:cNvGrpSpPr/>
          <p:nvPr/>
        </p:nvGrpSpPr>
        <p:grpSpPr>
          <a:xfrm rot="0">
            <a:off x="15104369" y="7168502"/>
            <a:ext cx="717954" cy="757715"/>
            <a:chOff x="0" y="0"/>
            <a:chExt cx="954888" cy="1007770"/>
          </a:xfrm>
        </p:grpSpPr>
        <p:sp>
          <p:nvSpPr>
            <p:cNvPr name="Freeform 60" id="60" descr="icons_dark/fileCheck.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4"/>
              <a:stretch>
                <a:fillRect l="-2768" t="0" r="-2766" b="-2"/>
              </a:stretch>
            </a:blipFill>
          </p:spPr>
        </p:sp>
      </p:grpSp>
      <p:sp>
        <p:nvSpPr>
          <p:cNvPr name="Freeform 61" id="61"/>
          <p:cNvSpPr/>
          <p:nvPr/>
        </p:nvSpPr>
        <p:spPr>
          <a:xfrm flipH="false" flipV="false" rot="0">
            <a:off x="15613223" y="770553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62" id="62"/>
          <p:cNvGrpSpPr/>
          <p:nvPr/>
        </p:nvGrpSpPr>
        <p:grpSpPr>
          <a:xfrm rot="0">
            <a:off x="15634613" y="7728108"/>
            <a:ext cx="375391" cy="396179"/>
            <a:chOff x="0" y="0"/>
            <a:chExt cx="499275" cy="526923"/>
          </a:xfrm>
        </p:grpSpPr>
        <p:sp>
          <p:nvSpPr>
            <p:cNvPr name="Freeform 63" id="63"/>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64" id="64"/>
          <p:cNvGrpSpPr/>
          <p:nvPr/>
        </p:nvGrpSpPr>
        <p:grpSpPr>
          <a:xfrm rot="0">
            <a:off x="15634613" y="7721663"/>
            <a:ext cx="375391" cy="402634"/>
            <a:chOff x="0" y="0"/>
            <a:chExt cx="499275" cy="535508"/>
          </a:xfrm>
        </p:grpSpPr>
        <p:sp>
          <p:nvSpPr>
            <p:cNvPr name="Freeform 65" id="65"/>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66" id="66"/>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3</a:t>
              </a:r>
            </a:p>
          </p:txBody>
        </p:sp>
      </p:grpSp>
      <p:sp>
        <p:nvSpPr>
          <p:cNvPr name="Freeform 67" id="67"/>
          <p:cNvSpPr/>
          <p:nvPr/>
        </p:nvSpPr>
        <p:spPr>
          <a:xfrm flipH="false" flipV="false" rot="0">
            <a:off x="13284953" y="6994838"/>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68" id="68"/>
          <p:cNvGrpSpPr/>
          <p:nvPr/>
        </p:nvGrpSpPr>
        <p:grpSpPr>
          <a:xfrm rot="0">
            <a:off x="13449507" y="7168502"/>
            <a:ext cx="717954" cy="757715"/>
            <a:chOff x="0" y="0"/>
            <a:chExt cx="954888" cy="1007770"/>
          </a:xfrm>
        </p:grpSpPr>
        <p:sp>
          <p:nvSpPr>
            <p:cNvPr name="Freeform 69" id="69" descr="icons_dark/clipboard.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7"/>
              <a:stretch>
                <a:fillRect l="-2768" t="0" r="-2766" b="-2"/>
              </a:stretch>
            </a:blipFill>
          </p:spPr>
        </p:sp>
      </p:grpSp>
      <p:sp>
        <p:nvSpPr>
          <p:cNvPr name="Freeform 70" id="70"/>
          <p:cNvSpPr/>
          <p:nvPr/>
        </p:nvSpPr>
        <p:spPr>
          <a:xfrm flipH="false" flipV="false" rot="0">
            <a:off x="13958362" y="7705535"/>
            <a:ext cx="418160" cy="441316"/>
          </a:xfrm>
          <a:custGeom>
            <a:avLst/>
            <a:gdLst/>
            <a:ahLst/>
            <a:cxnLst/>
            <a:rect r="r" b="b" t="t" l="l"/>
            <a:pathLst>
              <a:path h="441316" w="418160">
                <a:moveTo>
                  <a:pt x="0" y="0"/>
                </a:moveTo>
                <a:lnTo>
                  <a:pt x="418160" y="0"/>
                </a:lnTo>
                <a:lnTo>
                  <a:pt x="418160" y="441316"/>
                </a:lnTo>
                <a:lnTo>
                  <a:pt x="0" y="44131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71" id="71"/>
          <p:cNvGrpSpPr/>
          <p:nvPr/>
        </p:nvGrpSpPr>
        <p:grpSpPr>
          <a:xfrm rot="0">
            <a:off x="13979742" y="7728108"/>
            <a:ext cx="375391" cy="396179"/>
            <a:chOff x="0" y="0"/>
            <a:chExt cx="499275" cy="526923"/>
          </a:xfrm>
        </p:grpSpPr>
        <p:sp>
          <p:nvSpPr>
            <p:cNvPr name="Freeform 72" id="72"/>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73" id="73"/>
          <p:cNvGrpSpPr/>
          <p:nvPr/>
        </p:nvGrpSpPr>
        <p:grpSpPr>
          <a:xfrm rot="0">
            <a:off x="13979742" y="7721663"/>
            <a:ext cx="375391" cy="402634"/>
            <a:chOff x="0" y="0"/>
            <a:chExt cx="499275" cy="535508"/>
          </a:xfrm>
        </p:grpSpPr>
        <p:sp>
          <p:nvSpPr>
            <p:cNvPr name="Freeform 74" id="74"/>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75" id="75"/>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4</a:t>
              </a:r>
            </a:p>
          </p:txBody>
        </p:sp>
      </p:grpSp>
      <p:sp>
        <p:nvSpPr>
          <p:cNvPr name="Freeform 76" id="76"/>
          <p:cNvSpPr/>
          <p:nvPr/>
        </p:nvSpPr>
        <p:spPr>
          <a:xfrm flipH="false" flipV="false" rot="0">
            <a:off x="12773568" y="5333799"/>
            <a:ext cx="1047034" cy="1105023"/>
          </a:xfrm>
          <a:custGeom>
            <a:avLst/>
            <a:gdLst/>
            <a:ahLst/>
            <a:cxnLst/>
            <a:rect r="r" b="b" t="t" l="l"/>
            <a:pathLst>
              <a:path h="1105023" w="1047034">
                <a:moveTo>
                  <a:pt x="0" y="0"/>
                </a:moveTo>
                <a:lnTo>
                  <a:pt x="1047034" y="0"/>
                </a:lnTo>
                <a:lnTo>
                  <a:pt x="1047034" y="1105023"/>
                </a:lnTo>
                <a:lnTo>
                  <a:pt x="0" y="110502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77" id="77"/>
          <p:cNvGrpSpPr/>
          <p:nvPr/>
        </p:nvGrpSpPr>
        <p:grpSpPr>
          <a:xfrm rot="0">
            <a:off x="12938113" y="5507462"/>
            <a:ext cx="717954" cy="757715"/>
            <a:chOff x="0" y="0"/>
            <a:chExt cx="954888" cy="1007770"/>
          </a:xfrm>
        </p:grpSpPr>
        <p:sp>
          <p:nvSpPr>
            <p:cNvPr name="Freeform 78" id="78" descr="icons_dark/settings.png"/>
            <p:cNvSpPr/>
            <p:nvPr/>
          </p:nvSpPr>
          <p:spPr>
            <a:xfrm flipH="false" flipV="false" rot="0">
              <a:off x="0" y="0"/>
              <a:ext cx="954913" cy="1007745"/>
            </a:xfrm>
            <a:custGeom>
              <a:avLst/>
              <a:gdLst/>
              <a:ahLst/>
              <a:cxnLst/>
              <a:rect r="r" b="b" t="t" l="l"/>
              <a:pathLst>
                <a:path h="1007745" w="954913">
                  <a:moveTo>
                    <a:pt x="0" y="0"/>
                  </a:moveTo>
                  <a:lnTo>
                    <a:pt x="954913" y="0"/>
                  </a:lnTo>
                  <a:lnTo>
                    <a:pt x="954913" y="1007745"/>
                  </a:lnTo>
                  <a:lnTo>
                    <a:pt x="0" y="1007745"/>
                  </a:lnTo>
                  <a:lnTo>
                    <a:pt x="0" y="0"/>
                  </a:lnTo>
                  <a:close/>
                </a:path>
              </a:pathLst>
            </a:custGeom>
            <a:blipFill>
              <a:blip r:embed="rId18"/>
              <a:stretch>
                <a:fillRect l="-2768" t="0" r="-2766" b="-2"/>
              </a:stretch>
            </a:blipFill>
          </p:spPr>
        </p:sp>
      </p:grpSp>
      <p:sp>
        <p:nvSpPr>
          <p:cNvPr name="Freeform 79" id="79"/>
          <p:cNvSpPr/>
          <p:nvPr/>
        </p:nvSpPr>
        <p:spPr>
          <a:xfrm flipH="false" flipV="false" rot="0">
            <a:off x="13446967" y="6044495"/>
            <a:ext cx="418160" cy="441316"/>
          </a:xfrm>
          <a:custGeom>
            <a:avLst/>
            <a:gdLst/>
            <a:ahLst/>
            <a:cxnLst/>
            <a:rect r="r" b="b" t="t" l="l"/>
            <a:pathLst>
              <a:path h="441316" w="418160">
                <a:moveTo>
                  <a:pt x="0" y="0"/>
                </a:moveTo>
                <a:lnTo>
                  <a:pt x="418161" y="0"/>
                </a:lnTo>
                <a:lnTo>
                  <a:pt x="418161" y="441316"/>
                </a:lnTo>
                <a:lnTo>
                  <a:pt x="0" y="441316"/>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nvGrpSpPr>
          <p:cNvPr name="Group 80" id="80"/>
          <p:cNvGrpSpPr/>
          <p:nvPr/>
        </p:nvGrpSpPr>
        <p:grpSpPr>
          <a:xfrm rot="0">
            <a:off x="13468357" y="6067069"/>
            <a:ext cx="375391" cy="396179"/>
            <a:chOff x="0" y="0"/>
            <a:chExt cx="499275" cy="526923"/>
          </a:xfrm>
        </p:grpSpPr>
        <p:sp>
          <p:nvSpPr>
            <p:cNvPr name="Freeform 81" id="81"/>
            <p:cNvSpPr/>
            <p:nvPr/>
          </p:nvSpPr>
          <p:spPr>
            <a:xfrm flipH="false" flipV="false" rot="0">
              <a:off x="0" y="0"/>
              <a:ext cx="499237" cy="526923"/>
            </a:xfrm>
            <a:custGeom>
              <a:avLst/>
              <a:gdLst/>
              <a:ahLst/>
              <a:cxnLst/>
              <a:rect r="r" b="b" t="t" l="l"/>
              <a:pathLst>
                <a:path h="526923" w="499237">
                  <a:moveTo>
                    <a:pt x="0" y="0"/>
                  </a:moveTo>
                  <a:lnTo>
                    <a:pt x="499237" y="0"/>
                  </a:lnTo>
                  <a:lnTo>
                    <a:pt x="499237" y="526923"/>
                  </a:lnTo>
                  <a:lnTo>
                    <a:pt x="0" y="526923"/>
                  </a:lnTo>
                  <a:close/>
                </a:path>
              </a:pathLst>
            </a:custGeom>
            <a:blipFill>
              <a:blip r:embed="rId12">
                <a:alphaModFix amt="0"/>
              </a:blip>
              <a:stretch>
                <a:fillRect l="-85510" t="0" r="-85517" b="0"/>
              </a:stretch>
            </a:blipFill>
          </p:spPr>
        </p:sp>
      </p:grpSp>
      <p:grpSp>
        <p:nvGrpSpPr>
          <p:cNvPr name="Group 82" id="82"/>
          <p:cNvGrpSpPr/>
          <p:nvPr/>
        </p:nvGrpSpPr>
        <p:grpSpPr>
          <a:xfrm rot="0">
            <a:off x="13468357" y="6060623"/>
            <a:ext cx="375391" cy="402634"/>
            <a:chOff x="0" y="0"/>
            <a:chExt cx="499275" cy="535508"/>
          </a:xfrm>
        </p:grpSpPr>
        <p:sp>
          <p:nvSpPr>
            <p:cNvPr name="Freeform 83" id="83"/>
            <p:cNvSpPr/>
            <p:nvPr/>
          </p:nvSpPr>
          <p:spPr>
            <a:xfrm flipH="false" flipV="false" rot="0">
              <a:off x="0" y="0"/>
              <a:ext cx="499276" cy="535503"/>
            </a:xfrm>
            <a:custGeom>
              <a:avLst/>
              <a:gdLst/>
              <a:ahLst/>
              <a:cxnLst/>
              <a:rect r="r" b="b" t="t" l="l"/>
              <a:pathLst>
                <a:path h="535503" w="499276">
                  <a:moveTo>
                    <a:pt x="0" y="0"/>
                  </a:moveTo>
                  <a:lnTo>
                    <a:pt x="499276" y="0"/>
                  </a:lnTo>
                  <a:lnTo>
                    <a:pt x="499276" y="535503"/>
                  </a:lnTo>
                  <a:lnTo>
                    <a:pt x="0" y="535503"/>
                  </a:lnTo>
                  <a:close/>
                </a:path>
              </a:pathLst>
            </a:custGeom>
            <a:blipFill>
              <a:blip r:embed="rId5">
                <a:alphaModFix amt="0"/>
              </a:blip>
              <a:stretch>
                <a:fillRect l="-87614" t="0" r="-87614" b="-1"/>
              </a:stretch>
            </a:blipFill>
          </p:spPr>
        </p:sp>
        <p:sp>
          <p:nvSpPr>
            <p:cNvPr name="TextBox 84" id="84"/>
            <p:cNvSpPr txBox="true"/>
            <p:nvPr/>
          </p:nvSpPr>
          <p:spPr>
            <a:xfrm>
              <a:off x="0" y="-28575"/>
              <a:ext cx="499275" cy="564083"/>
            </a:xfrm>
            <a:prstGeom prst="rect">
              <a:avLst/>
            </a:prstGeom>
          </p:spPr>
          <p:txBody>
            <a:bodyPr anchor="ctr" rtlCol="false" tIns="0" lIns="0" bIns="0" rIns="0"/>
            <a:lstStyle/>
            <a:p>
              <a:pPr algn="ctr">
                <a:lnSpc>
                  <a:spcPts val="2833"/>
                </a:lnSpc>
              </a:pPr>
              <a:r>
                <a:rPr lang="en-US" sz="2362" b="true">
                  <a:solidFill>
                    <a:srgbClr val="FFFFFF"/>
                  </a:solidFill>
                  <a:latin typeface="Poppins Bold"/>
                  <a:ea typeface="Poppins Bold"/>
                  <a:cs typeface="Poppins Bold"/>
                  <a:sym typeface="Poppins Bold"/>
                </a:rPr>
                <a:t>5</a:t>
              </a:r>
            </a:p>
          </p:txBody>
        </p:sp>
      </p:grpSp>
      <p:grpSp>
        <p:nvGrpSpPr>
          <p:cNvPr name="Group 85" id="85"/>
          <p:cNvGrpSpPr/>
          <p:nvPr/>
        </p:nvGrpSpPr>
        <p:grpSpPr>
          <a:xfrm rot="0">
            <a:off x="13656048" y="3634430"/>
            <a:ext cx="2042618" cy="576583"/>
            <a:chOff x="0" y="0"/>
            <a:chExt cx="2716708" cy="766862"/>
          </a:xfrm>
        </p:grpSpPr>
        <p:sp>
          <p:nvSpPr>
            <p:cNvPr name="Freeform 86" id="86"/>
            <p:cNvSpPr/>
            <p:nvPr/>
          </p:nvSpPr>
          <p:spPr>
            <a:xfrm flipH="false" flipV="false" rot="0">
              <a:off x="0" y="0"/>
              <a:ext cx="2716704" cy="766864"/>
            </a:xfrm>
            <a:custGeom>
              <a:avLst/>
              <a:gdLst/>
              <a:ahLst/>
              <a:cxnLst/>
              <a:rect r="r" b="b" t="t" l="l"/>
              <a:pathLst>
                <a:path h="766864" w="2716704">
                  <a:moveTo>
                    <a:pt x="0" y="0"/>
                  </a:moveTo>
                  <a:lnTo>
                    <a:pt x="2716704" y="0"/>
                  </a:lnTo>
                  <a:lnTo>
                    <a:pt x="2716704" y="766864"/>
                  </a:lnTo>
                  <a:lnTo>
                    <a:pt x="0" y="766864"/>
                  </a:lnTo>
                  <a:close/>
                </a:path>
              </a:pathLst>
            </a:custGeom>
            <a:blipFill>
              <a:blip r:embed="rId5">
                <a:alphaModFix amt="0"/>
              </a:blip>
              <a:stretch>
                <a:fillRect l="0" t="-38789" r="0" b="733"/>
              </a:stretch>
            </a:blipFill>
          </p:spPr>
        </p:sp>
        <p:sp>
          <p:nvSpPr>
            <p:cNvPr name="TextBox 87" id="87"/>
            <p:cNvSpPr txBox="true"/>
            <p:nvPr/>
          </p:nvSpPr>
          <p:spPr>
            <a:xfrm>
              <a:off x="0" y="-9525"/>
              <a:ext cx="271670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Cadrage de la mission</a:t>
              </a:r>
            </a:p>
          </p:txBody>
        </p:sp>
      </p:grpSp>
      <p:grpSp>
        <p:nvGrpSpPr>
          <p:cNvPr name="Group 88" id="88"/>
          <p:cNvGrpSpPr/>
          <p:nvPr/>
        </p:nvGrpSpPr>
        <p:grpSpPr>
          <a:xfrm rot="0">
            <a:off x="16673575" y="5725749"/>
            <a:ext cx="1500909" cy="576275"/>
            <a:chOff x="0" y="0"/>
            <a:chExt cx="1996228" cy="766453"/>
          </a:xfrm>
        </p:grpSpPr>
        <p:sp>
          <p:nvSpPr>
            <p:cNvPr name="Freeform 89" id="89"/>
            <p:cNvSpPr/>
            <p:nvPr/>
          </p:nvSpPr>
          <p:spPr>
            <a:xfrm flipH="false" flipV="false" rot="0">
              <a:off x="0" y="0"/>
              <a:ext cx="1996225" cy="766455"/>
            </a:xfrm>
            <a:custGeom>
              <a:avLst/>
              <a:gdLst/>
              <a:ahLst/>
              <a:cxnLst/>
              <a:rect r="r" b="b" t="t" l="l"/>
              <a:pathLst>
                <a:path h="766455" w="1996225">
                  <a:moveTo>
                    <a:pt x="0" y="0"/>
                  </a:moveTo>
                  <a:lnTo>
                    <a:pt x="1996225" y="0"/>
                  </a:lnTo>
                  <a:lnTo>
                    <a:pt x="1996225" y="766455"/>
                  </a:lnTo>
                  <a:lnTo>
                    <a:pt x="0" y="766455"/>
                  </a:lnTo>
                  <a:close/>
                </a:path>
              </a:pathLst>
            </a:custGeom>
            <a:blipFill>
              <a:blip r:embed="rId5">
                <a:alphaModFix amt="0"/>
              </a:blip>
              <a:stretch>
                <a:fillRect l="0" t="-38810" r="-36092" b="680"/>
              </a:stretch>
            </a:blipFill>
          </p:spPr>
        </p:sp>
        <p:sp>
          <p:nvSpPr>
            <p:cNvPr name="TextBox 90" id="90"/>
            <p:cNvSpPr txBox="true"/>
            <p:nvPr/>
          </p:nvSpPr>
          <p:spPr>
            <a:xfrm>
              <a:off x="0" y="-9525"/>
              <a:ext cx="1996228" cy="775978"/>
            </a:xfrm>
            <a:prstGeom prst="rect">
              <a:avLst/>
            </a:prstGeom>
          </p:spPr>
          <p:txBody>
            <a:bodyPr anchor="ctr" rtlCol="false" tIns="0" lIns="0" bIns="0" rIns="0"/>
            <a:lstStyle/>
            <a:p>
              <a:pPr algn="ctr">
                <a:lnSpc>
                  <a:spcPts val="1714"/>
                </a:lnSpc>
              </a:pPr>
              <a:r>
                <a:rPr lang="en-US" sz="1500" b="true">
                  <a:solidFill>
                    <a:srgbClr val="000000"/>
                  </a:solidFill>
                  <a:latin typeface="Poppins Bold"/>
                  <a:ea typeface="Poppins Bold"/>
                  <a:cs typeface="Poppins Bold"/>
                  <a:sym typeface="Poppins Bold"/>
                </a:rPr>
                <a:t>Planification et démarrage</a:t>
              </a:r>
            </a:p>
          </p:txBody>
        </p:sp>
      </p:grpSp>
      <p:grpSp>
        <p:nvGrpSpPr>
          <p:cNvPr name="Group 91" id="91"/>
          <p:cNvGrpSpPr/>
          <p:nvPr/>
        </p:nvGrpSpPr>
        <p:grpSpPr>
          <a:xfrm rot="0">
            <a:off x="14759457" y="8397143"/>
            <a:ext cx="2042618" cy="576275"/>
            <a:chOff x="0" y="0"/>
            <a:chExt cx="2716708" cy="766453"/>
          </a:xfrm>
        </p:grpSpPr>
        <p:sp>
          <p:nvSpPr>
            <p:cNvPr name="Freeform 92" id="92"/>
            <p:cNvSpPr/>
            <p:nvPr/>
          </p:nvSpPr>
          <p:spPr>
            <a:xfrm flipH="false" flipV="false" rot="0">
              <a:off x="0" y="0"/>
              <a:ext cx="2716704" cy="766455"/>
            </a:xfrm>
            <a:custGeom>
              <a:avLst/>
              <a:gdLst/>
              <a:ahLst/>
              <a:cxnLst/>
              <a:rect r="r" b="b" t="t" l="l"/>
              <a:pathLst>
                <a:path h="766455" w="2716704">
                  <a:moveTo>
                    <a:pt x="0" y="0"/>
                  </a:moveTo>
                  <a:lnTo>
                    <a:pt x="2716704" y="0"/>
                  </a:lnTo>
                  <a:lnTo>
                    <a:pt x="2716704" y="766455"/>
                  </a:lnTo>
                  <a:lnTo>
                    <a:pt x="0" y="766455"/>
                  </a:lnTo>
                  <a:close/>
                </a:path>
              </a:pathLst>
            </a:custGeom>
            <a:blipFill>
              <a:blip r:embed="rId5">
                <a:alphaModFix amt="0"/>
              </a:blip>
              <a:stretch>
                <a:fillRect l="0" t="-38810" r="0" b="680"/>
              </a:stretch>
            </a:blipFill>
          </p:spPr>
        </p:sp>
        <p:sp>
          <p:nvSpPr>
            <p:cNvPr name="TextBox 93" id="93"/>
            <p:cNvSpPr txBox="true"/>
            <p:nvPr/>
          </p:nvSpPr>
          <p:spPr>
            <a:xfrm>
              <a:off x="0" y="-9525"/>
              <a:ext cx="2716708" cy="775978"/>
            </a:xfrm>
            <a:prstGeom prst="rect">
              <a:avLst/>
            </a:prstGeom>
          </p:spPr>
          <p:txBody>
            <a:bodyPr anchor="ctr" rtlCol="false" tIns="0" lIns="0" bIns="0" rIns="0"/>
            <a:lstStyle/>
            <a:p>
              <a:pPr algn="ctr">
                <a:lnSpc>
                  <a:spcPts val="1713"/>
                </a:lnSpc>
              </a:pPr>
              <a:r>
                <a:rPr lang="en-US" sz="1500" b="true">
                  <a:solidFill>
                    <a:srgbClr val="000000"/>
                  </a:solidFill>
                  <a:latin typeface="Poppins Bold"/>
                  <a:ea typeface="Poppins Bold"/>
                  <a:cs typeface="Poppins Bold"/>
                  <a:sym typeface="Poppins Bold"/>
                </a:rPr>
                <a:t>Suivi et c</a:t>
              </a:r>
              <a:r>
                <a:rPr lang="en-US" b="true" sz="1500">
                  <a:solidFill>
                    <a:srgbClr val="000000"/>
                  </a:solidFill>
                  <a:latin typeface="Poppins Bold"/>
                  <a:ea typeface="Poppins Bold"/>
                  <a:cs typeface="Poppins Bold"/>
                  <a:sym typeface="Poppins Bold"/>
                </a:rPr>
                <a:t>ontrôle</a:t>
              </a:r>
            </a:p>
            <a:p>
              <a:pPr algn="ctr">
                <a:lnSpc>
                  <a:spcPts val="1714"/>
                </a:lnSpc>
              </a:pPr>
              <a:r>
                <a:rPr lang="en-US" b="true" sz="1500">
                  <a:solidFill>
                    <a:srgbClr val="000000"/>
                  </a:solidFill>
                  <a:latin typeface="Poppins Bold"/>
                  <a:ea typeface="Poppins Bold"/>
                  <a:cs typeface="Poppins Bold"/>
                  <a:sym typeface="Poppins Bold"/>
                </a:rPr>
                <a:t>qualité</a:t>
              </a:r>
            </a:p>
          </p:txBody>
        </p:sp>
      </p:grpSp>
      <p:grpSp>
        <p:nvGrpSpPr>
          <p:cNvPr name="Group 94" id="94"/>
          <p:cNvGrpSpPr/>
          <p:nvPr/>
        </p:nvGrpSpPr>
        <p:grpSpPr>
          <a:xfrm rot="0">
            <a:off x="12938113" y="8397143"/>
            <a:ext cx="1532236" cy="567406"/>
            <a:chOff x="0" y="0"/>
            <a:chExt cx="2037893" cy="754657"/>
          </a:xfrm>
        </p:grpSpPr>
        <p:sp>
          <p:nvSpPr>
            <p:cNvPr name="Freeform 95" id="95"/>
            <p:cNvSpPr/>
            <p:nvPr/>
          </p:nvSpPr>
          <p:spPr>
            <a:xfrm flipH="false" flipV="false" rot="0">
              <a:off x="0" y="0"/>
              <a:ext cx="2037890" cy="754659"/>
            </a:xfrm>
            <a:custGeom>
              <a:avLst/>
              <a:gdLst/>
              <a:ahLst/>
              <a:cxnLst/>
              <a:rect r="r" b="b" t="t" l="l"/>
              <a:pathLst>
                <a:path h="754659" w="2037890">
                  <a:moveTo>
                    <a:pt x="0" y="0"/>
                  </a:moveTo>
                  <a:lnTo>
                    <a:pt x="2037890" y="0"/>
                  </a:lnTo>
                  <a:lnTo>
                    <a:pt x="2037890" y="754659"/>
                  </a:lnTo>
                  <a:lnTo>
                    <a:pt x="0" y="754659"/>
                  </a:lnTo>
                  <a:close/>
                </a:path>
              </a:pathLst>
            </a:custGeom>
            <a:blipFill>
              <a:blip r:embed="rId5">
                <a:alphaModFix amt="0"/>
              </a:blip>
              <a:stretch>
                <a:fillRect l="0" t="-39416" r="-33309" b="-872"/>
              </a:stretch>
            </a:blipFill>
          </p:spPr>
        </p:sp>
        <p:sp>
          <p:nvSpPr>
            <p:cNvPr name="TextBox 96" id="96"/>
            <p:cNvSpPr txBox="true"/>
            <p:nvPr/>
          </p:nvSpPr>
          <p:spPr>
            <a:xfrm>
              <a:off x="0" y="0"/>
              <a:ext cx="2037893" cy="754657"/>
            </a:xfrm>
            <a:prstGeom prst="rect">
              <a:avLst/>
            </a:prstGeom>
          </p:spPr>
          <p:txBody>
            <a:bodyPr anchor="ctr" rtlCol="false" tIns="0" lIns="0" bIns="0" rIns="0"/>
            <a:lstStyle/>
            <a:p>
              <a:pPr algn="ctr">
                <a:lnSpc>
                  <a:spcPts val="1636"/>
                </a:lnSpc>
              </a:pPr>
              <a:r>
                <a:rPr lang="en-US" sz="1500" b="true">
                  <a:solidFill>
                    <a:srgbClr val="000000"/>
                  </a:solidFill>
                  <a:latin typeface="Poppins Bold"/>
                  <a:ea typeface="Poppins Bold"/>
                  <a:cs typeface="Poppins Bold"/>
                  <a:sym typeface="Poppins Bold"/>
                </a:rPr>
                <a:t>Tests et déploiement</a:t>
              </a:r>
            </a:p>
          </p:txBody>
        </p:sp>
      </p:grpSp>
      <p:grpSp>
        <p:nvGrpSpPr>
          <p:cNvPr name="Group 97" id="97"/>
          <p:cNvGrpSpPr/>
          <p:nvPr/>
        </p:nvGrpSpPr>
        <p:grpSpPr>
          <a:xfrm rot="0">
            <a:off x="10872330" y="5745905"/>
            <a:ext cx="1872372" cy="576583"/>
            <a:chOff x="0" y="0"/>
            <a:chExt cx="2490278" cy="766862"/>
          </a:xfrm>
        </p:grpSpPr>
        <p:sp>
          <p:nvSpPr>
            <p:cNvPr name="Freeform 98" id="98"/>
            <p:cNvSpPr/>
            <p:nvPr/>
          </p:nvSpPr>
          <p:spPr>
            <a:xfrm flipH="false" flipV="false" rot="0">
              <a:off x="0" y="0"/>
              <a:ext cx="2490279" cy="766864"/>
            </a:xfrm>
            <a:custGeom>
              <a:avLst/>
              <a:gdLst/>
              <a:ahLst/>
              <a:cxnLst/>
              <a:rect r="r" b="b" t="t" l="l"/>
              <a:pathLst>
                <a:path h="766864" w="2490279">
                  <a:moveTo>
                    <a:pt x="0" y="0"/>
                  </a:moveTo>
                  <a:lnTo>
                    <a:pt x="2490279" y="0"/>
                  </a:lnTo>
                  <a:lnTo>
                    <a:pt x="2490279" y="766864"/>
                  </a:lnTo>
                  <a:lnTo>
                    <a:pt x="0" y="766864"/>
                  </a:lnTo>
                  <a:close/>
                </a:path>
              </a:pathLst>
            </a:custGeom>
            <a:blipFill>
              <a:blip r:embed="rId5">
                <a:alphaModFix amt="0"/>
              </a:blip>
              <a:stretch>
                <a:fillRect l="0" t="-46285" r="-20938" b="-6762"/>
              </a:stretch>
            </a:blipFill>
          </p:spPr>
        </p:sp>
        <p:sp>
          <p:nvSpPr>
            <p:cNvPr name="TextBox 99" id="99"/>
            <p:cNvSpPr txBox="true"/>
            <p:nvPr/>
          </p:nvSpPr>
          <p:spPr>
            <a:xfrm>
              <a:off x="0" y="-9525"/>
              <a:ext cx="2490278" cy="776387"/>
            </a:xfrm>
            <a:prstGeom prst="rect">
              <a:avLst/>
            </a:prstGeom>
          </p:spPr>
          <p:txBody>
            <a:bodyPr anchor="ctr" rtlCol="false" tIns="0" lIns="0" bIns="0" rIns="0"/>
            <a:lstStyle/>
            <a:p>
              <a:pPr algn="ctr">
                <a:lnSpc>
                  <a:spcPts val="1714"/>
                </a:lnSpc>
              </a:pPr>
              <a:r>
                <a:rPr lang="en-US" b="true" sz="1500">
                  <a:solidFill>
                    <a:srgbClr val="000000"/>
                  </a:solidFill>
                  <a:latin typeface="Poppins Bold"/>
                  <a:ea typeface="Poppins Bold"/>
                  <a:cs typeface="Poppins Bold"/>
                  <a:sym typeface="Poppins Bold"/>
                </a:rPr>
                <a:t>Accompagnement post-déploiement</a:t>
              </a:r>
            </a:p>
          </p:txBody>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Doehler Afrique de l’Ouest &amp; Afrique Centrale</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06</a:t>
              </a:r>
            </a:p>
          </p:txBody>
        </p:sp>
      </p:grpSp>
      <p:grpSp>
        <p:nvGrpSpPr>
          <p:cNvPr name="Group 23" id="23"/>
          <p:cNvGrpSpPr/>
          <p:nvPr/>
        </p:nvGrpSpPr>
        <p:grpSpPr>
          <a:xfrm rot="0">
            <a:off x="1455420" y="5299187"/>
            <a:ext cx="5500116" cy="1942338"/>
            <a:chOff x="0" y="0"/>
            <a:chExt cx="7333488" cy="2589784"/>
          </a:xfrm>
        </p:grpSpPr>
        <p:sp>
          <p:nvSpPr>
            <p:cNvPr name="Freeform 24" id="24"/>
            <p:cNvSpPr/>
            <p:nvPr/>
          </p:nvSpPr>
          <p:spPr>
            <a:xfrm flipH="false" flipV="false" rot="0">
              <a:off x="0" y="0"/>
              <a:ext cx="7333488" cy="2589784"/>
            </a:xfrm>
            <a:custGeom>
              <a:avLst/>
              <a:gdLst/>
              <a:ahLst/>
              <a:cxnLst/>
              <a:rect r="r" b="b" t="t" l="l"/>
              <a:pathLst>
                <a:path h="2589784" w="7333488">
                  <a:moveTo>
                    <a:pt x="0" y="0"/>
                  </a:moveTo>
                  <a:lnTo>
                    <a:pt x="7333488" y="0"/>
                  </a:lnTo>
                  <a:lnTo>
                    <a:pt x="7333488" y="2589784"/>
                  </a:lnTo>
                  <a:lnTo>
                    <a:pt x="0" y="2589784"/>
                  </a:lnTo>
                  <a:close/>
                </a:path>
              </a:pathLst>
            </a:custGeom>
            <a:blipFill>
              <a:blip r:embed="rId5">
                <a:alphaModFix amt="0"/>
              </a:blip>
              <a:stretch>
                <a:fillRect l="0" t="-41052" r="0" b="30701"/>
              </a:stretch>
            </a:blipFill>
          </p:spPr>
        </p:sp>
        <p:sp>
          <p:nvSpPr>
            <p:cNvPr name="TextBox 25" id="25"/>
            <p:cNvSpPr txBox="true"/>
            <p:nvPr/>
          </p:nvSpPr>
          <p:spPr>
            <a:xfrm>
              <a:off x="0" y="-66675"/>
              <a:ext cx="7333488" cy="2656459"/>
            </a:xfrm>
            <a:prstGeom prst="rect">
              <a:avLst/>
            </a:prstGeom>
          </p:spPr>
          <p:txBody>
            <a:bodyPr anchor="ctr" rtlCol="false" tIns="0" lIns="0" bIns="0" rIns="0"/>
            <a:lstStyle/>
            <a:p>
              <a:pPr algn="ctr" marL="0" indent="0" lvl="0">
                <a:lnSpc>
                  <a:spcPts val="2880"/>
                </a:lnSpc>
                <a:spcBef>
                  <a:spcPct val="0"/>
                </a:spcBef>
              </a:pPr>
              <a:r>
                <a:rPr lang="en-US" sz="2000">
                  <a:solidFill>
                    <a:srgbClr val="000000"/>
                  </a:solidFill>
                  <a:latin typeface="Poppins"/>
                  <a:ea typeface="Poppins"/>
                  <a:cs typeface="Poppins"/>
                  <a:sym typeface="Poppins"/>
                </a:rPr>
                <a:t>P</a:t>
              </a:r>
              <a:r>
                <a:rPr lang="en-US" sz="2000" strike="noStrike" u="none">
                  <a:solidFill>
                    <a:srgbClr val="000000"/>
                  </a:solidFill>
                  <a:latin typeface="Poppins"/>
                  <a:ea typeface="Poppins"/>
                  <a:cs typeface="Poppins"/>
                  <a:sym typeface="Poppins"/>
                </a:rPr>
                <a:t>roducteur, distributeur et fournisseur mondial d’ingrédients naturels et de systèmes d’ingrédients, notamment des additifs alimentaires, destinés aux industries agroalimentaires.</a:t>
              </a:r>
            </a:p>
          </p:txBody>
        </p:sp>
      </p:grpSp>
      <p:sp>
        <p:nvSpPr>
          <p:cNvPr name="Freeform 26" id="26"/>
          <p:cNvSpPr/>
          <p:nvPr/>
        </p:nvSpPr>
        <p:spPr>
          <a:xfrm flipH="false" flipV="false" rot="0">
            <a:off x="2537404" y="3859066"/>
            <a:ext cx="2716596" cy="1154371"/>
          </a:xfrm>
          <a:custGeom>
            <a:avLst/>
            <a:gdLst/>
            <a:ahLst/>
            <a:cxnLst/>
            <a:rect r="r" b="b" t="t" l="l"/>
            <a:pathLst>
              <a:path h="1154371" w="2716596">
                <a:moveTo>
                  <a:pt x="0" y="0"/>
                </a:moveTo>
                <a:lnTo>
                  <a:pt x="2716597" y="0"/>
                </a:lnTo>
                <a:lnTo>
                  <a:pt x="2716597" y="1154371"/>
                </a:lnTo>
                <a:lnTo>
                  <a:pt x="0" y="1154371"/>
                </a:lnTo>
                <a:lnTo>
                  <a:pt x="0" y="0"/>
                </a:lnTo>
                <a:close/>
              </a:path>
            </a:pathLst>
          </a:custGeom>
          <a:blipFill>
            <a:blip r:embed="rId6"/>
            <a:stretch>
              <a:fillRect l="-11936" t="-91736" r="-11273" b="-98213"/>
            </a:stretch>
          </a:blipFill>
        </p:spPr>
      </p:sp>
      <p:grpSp>
        <p:nvGrpSpPr>
          <p:cNvPr name="Group 27" id="27"/>
          <p:cNvGrpSpPr/>
          <p:nvPr/>
        </p:nvGrpSpPr>
        <p:grpSpPr>
          <a:xfrm rot="0">
            <a:off x="1925991" y="7343405"/>
            <a:ext cx="623604" cy="920039"/>
            <a:chOff x="0" y="0"/>
            <a:chExt cx="831472" cy="1226718"/>
          </a:xfrm>
        </p:grpSpPr>
        <p:sp>
          <p:nvSpPr>
            <p:cNvPr name="Freeform 28" id="28"/>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29" id="29"/>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22</a:t>
              </a:r>
            </a:p>
          </p:txBody>
        </p:sp>
      </p:grpSp>
      <p:grpSp>
        <p:nvGrpSpPr>
          <p:cNvPr name="Group 30" id="30"/>
          <p:cNvGrpSpPr/>
          <p:nvPr/>
        </p:nvGrpSpPr>
        <p:grpSpPr>
          <a:xfrm rot="0">
            <a:off x="1885339" y="8140272"/>
            <a:ext cx="704909" cy="548640"/>
            <a:chOff x="0" y="0"/>
            <a:chExt cx="939878" cy="731520"/>
          </a:xfrm>
        </p:grpSpPr>
        <p:sp>
          <p:nvSpPr>
            <p:cNvPr name="Freeform 31" id="31"/>
            <p:cNvSpPr/>
            <p:nvPr/>
          </p:nvSpPr>
          <p:spPr>
            <a:xfrm flipH="false" flipV="false" rot="0">
              <a:off x="0" y="0"/>
              <a:ext cx="939878" cy="731520"/>
            </a:xfrm>
            <a:custGeom>
              <a:avLst/>
              <a:gdLst/>
              <a:ahLst/>
              <a:cxnLst/>
              <a:rect r="r" b="b" t="t" l="l"/>
              <a:pathLst>
                <a:path h="731520" w="939878">
                  <a:moveTo>
                    <a:pt x="0" y="0"/>
                  </a:moveTo>
                  <a:lnTo>
                    <a:pt x="939878" y="0"/>
                  </a:lnTo>
                  <a:lnTo>
                    <a:pt x="939878" y="731520"/>
                  </a:lnTo>
                  <a:lnTo>
                    <a:pt x="0" y="731520"/>
                  </a:lnTo>
                  <a:close/>
                </a:path>
              </a:pathLst>
            </a:custGeom>
            <a:blipFill>
              <a:blip r:embed="rId5">
                <a:alphaModFix amt="0"/>
              </a:blip>
              <a:stretch>
                <a:fillRect l="0" t="-139979" r="-658855" b="-139979"/>
              </a:stretch>
            </a:blipFill>
          </p:spPr>
        </p:sp>
        <p:sp>
          <p:nvSpPr>
            <p:cNvPr name="TextBox 32" id="32"/>
            <p:cNvSpPr txBox="true"/>
            <p:nvPr/>
          </p:nvSpPr>
          <p:spPr>
            <a:xfrm>
              <a:off x="0" y="-19050"/>
              <a:ext cx="93987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Pays</a:t>
              </a:r>
            </a:p>
          </p:txBody>
        </p:sp>
      </p:grpSp>
      <p:grpSp>
        <p:nvGrpSpPr>
          <p:cNvPr name="Group 33" id="33"/>
          <p:cNvGrpSpPr/>
          <p:nvPr/>
        </p:nvGrpSpPr>
        <p:grpSpPr>
          <a:xfrm rot="0">
            <a:off x="3743828" y="7343405"/>
            <a:ext cx="623604" cy="920039"/>
            <a:chOff x="0" y="0"/>
            <a:chExt cx="831472" cy="1226718"/>
          </a:xfrm>
        </p:grpSpPr>
        <p:sp>
          <p:nvSpPr>
            <p:cNvPr name="Freeform 34" id="34"/>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35" id="35"/>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07</a:t>
              </a:r>
            </a:p>
          </p:txBody>
        </p:sp>
      </p:grpSp>
      <p:grpSp>
        <p:nvGrpSpPr>
          <p:cNvPr name="Group 36" id="36"/>
          <p:cNvGrpSpPr/>
          <p:nvPr/>
        </p:nvGrpSpPr>
        <p:grpSpPr>
          <a:xfrm rot="0">
            <a:off x="3567023" y="8140272"/>
            <a:ext cx="977215" cy="548640"/>
            <a:chOff x="0" y="0"/>
            <a:chExt cx="1302953" cy="731520"/>
          </a:xfrm>
        </p:grpSpPr>
        <p:sp>
          <p:nvSpPr>
            <p:cNvPr name="Freeform 37" id="37"/>
            <p:cNvSpPr/>
            <p:nvPr/>
          </p:nvSpPr>
          <p:spPr>
            <a:xfrm flipH="false" flipV="false" rot="0">
              <a:off x="0" y="0"/>
              <a:ext cx="1302953" cy="731520"/>
            </a:xfrm>
            <a:custGeom>
              <a:avLst/>
              <a:gdLst/>
              <a:ahLst/>
              <a:cxnLst/>
              <a:rect r="r" b="b" t="t" l="l"/>
              <a:pathLst>
                <a:path h="731520" w="1302953">
                  <a:moveTo>
                    <a:pt x="0" y="0"/>
                  </a:moveTo>
                  <a:lnTo>
                    <a:pt x="1302953" y="0"/>
                  </a:lnTo>
                  <a:lnTo>
                    <a:pt x="1302953" y="731520"/>
                  </a:lnTo>
                  <a:lnTo>
                    <a:pt x="0" y="731520"/>
                  </a:lnTo>
                  <a:close/>
                </a:path>
              </a:pathLst>
            </a:custGeom>
            <a:blipFill>
              <a:blip r:embed="rId5">
                <a:alphaModFix amt="0"/>
              </a:blip>
              <a:stretch>
                <a:fillRect l="0" t="-139979" r="-447396" b="-139979"/>
              </a:stretch>
            </a:blipFill>
          </p:spPr>
        </p:sp>
        <p:sp>
          <p:nvSpPr>
            <p:cNvPr name="TextBox 38" id="38"/>
            <p:cNvSpPr txBox="true"/>
            <p:nvPr/>
          </p:nvSpPr>
          <p:spPr>
            <a:xfrm>
              <a:off x="0" y="-19050"/>
              <a:ext cx="1302953"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Bureaux</a:t>
              </a:r>
            </a:p>
          </p:txBody>
        </p:sp>
      </p:grpSp>
      <p:grpSp>
        <p:nvGrpSpPr>
          <p:cNvPr name="Group 39" id="39"/>
          <p:cNvGrpSpPr/>
          <p:nvPr/>
        </p:nvGrpSpPr>
        <p:grpSpPr>
          <a:xfrm rot="0">
            <a:off x="5561665" y="7343405"/>
            <a:ext cx="623604" cy="920039"/>
            <a:chOff x="0" y="0"/>
            <a:chExt cx="831472" cy="1226718"/>
          </a:xfrm>
        </p:grpSpPr>
        <p:sp>
          <p:nvSpPr>
            <p:cNvPr name="Freeform 40" id="40"/>
            <p:cNvSpPr/>
            <p:nvPr/>
          </p:nvSpPr>
          <p:spPr>
            <a:xfrm flipH="false" flipV="false" rot="0">
              <a:off x="0" y="0"/>
              <a:ext cx="831472" cy="1226718"/>
            </a:xfrm>
            <a:custGeom>
              <a:avLst/>
              <a:gdLst/>
              <a:ahLst/>
              <a:cxnLst/>
              <a:rect r="r" b="b" t="t" l="l"/>
              <a:pathLst>
                <a:path h="1226718" w="831472">
                  <a:moveTo>
                    <a:pt x="0" y="0"/>
                  </a:moveTo>
                  <a:lnTo>
                    <a:pt x="831472" y="0"/>
                  </a:lnTo>
                  <a:lnTo>
                    <a:pt x="831472" y="1226718"/>
                  </a:lnTo>
                  <a:lnTo>
                    <a:pt x="0" y="1226718"/>
                  </a:lnTo>
                  <a:close/>
                </a:path>
              </a:pathLst>
            </a:custGeom>
            <a:blipFill>
              <a:blip r:embed="rId5">
                <a:alphaModFix amt="0"/>
              </a:blip>
              <a:stretch>
                <a:fillRect l="0" t="-57767" r="-647820" b="-39761"/>
              </a:stretch>
            </a:blipFill>
          </p:spPr>
        </p:sp>
        <p:sp>
          <p:nvSpPr>
            <p:cNvPr name="TextBox 41" id="41"/>
            <p:cNvSpPr txBox="true"/>
            <p:nvPr/>
          </p:nvSpPr>
          <p:spPr>
            <a:xfrm>
              <a:off x="0" y="-47625"/>
              <a:ext cx="831472" cy="1274343"/>
            </a:xfrm>
            <a:prstGeom prst="rect">
              <a:avLst/>
            </a:prstGeom>
          </p:spPr>
          <p:txBody>
            <a:bodyPr anchor="ctr" rtlCol="false" tIns="0" lIns="0" bIns="0" rIns="0"/>
            <a:lstStyle/>
            <a:p>
              <a:pPr algn="l">
                <a:lnSpc>
                  <a:spcPts val="4439"/>
                </a:lnSpc>
              </a:pPr>
              <a:r>
                <a:rPr lang="en-US" sz="3699" b="true">
                  <a:solidFill>
                    <a:srgbClr val="000000"/>
                  </a:solidFill>
                  <a:latin typeface="Poppins Bold"/>
                  <a:ea typeface="Poppins Bold"/>
                  <a:cs typeface="Poppins Bold"/>
                  <a:sym typeface="Poppins Bold"/>
                </a:rPr>
                <a:t>06</a:t>
              </a:r>
            </a:p>
          </p:txBody>
        </p:sp>
      </p:grpSp>
      <p:grpSp>
        <p:nvGrpSpPr>
          <p:cNvPr name="Group 42" id="42"/>
          <p:cNvGrpSpPr/>
          <p:nvPr/>
        </p:nvGrpSpPr>
        <p:grpSpPr>
          <a:xfrm rot="0">
            <a:off x="5521012" y="8140272"/>
            <a:ext cx="704909" cy="548640"/>
            <a:chOff x="0" y="0"/>
            <a:chExt cx="939878" cy="731520"/>
          </a:xfrm>
        </p:grpSpPr>
        <p:sp>
          <p:nvSpPr>
            <p:cNvPr name="Freeform 43" id="43"/>
            <p:cNvSpPr/>
            <p:nvPr/>
          </p:nvSpPr>
          <p:spPr>
            <a:xfrm flipH="false" flipV="false" rot="0">
              <a:off x="0" y="0"/>
              <a:ext cx="939878" cy="731520"/>
            </a:xfrm>
            <a:custGeom>
              <a:avLst/>
              <a:gdLst/>
              <a:ahLst/>
              <a:cxnLst/>
              <a:rect r="r" b="b" t="t" l="l"/>
              <a:pathLst>
                <a:path h="731520" w="939878">
                  <a:moveTo>
                    <a:pt x="0" y="0"/>
                  </a:moveTo>
                  <a:lnTo>
                    <a:pt x="939878" y="0"/>
                  </a:lnTo>
                  <a:lnTo>
                    <a:pt x="939878" y="731520"/>
                  </a:lnTo>
                  <a:lnTo>
                    <a:pt x="0" y="731520"/>
                  </a:lnTo>
                  <a:close/>
                </a:path>
              </a:pathLst>
            </a:custGeom>
            <a:blipFill>
              <a:blip r:embed="rId5">
                <a:alphaModFix amt="0"/>
              </a:blip>
              <a:stretch>
                <a:fillRect l="0" t="-139979" r="-658855" b="-139979"/>
              </a:stretch>
            </a:blipFill>
          </p:spPr>
        </p:sp>
        <p:sp>
          <p:nvSpPr>
            <p:cNvPr name="TextBox 44" id="44"/>
            <p:cNvSpPr txBox="true"/>
            <p:nvPr/>
          </p:nvSpPr>
          <p:spPr>
            <a:xfrm>
              <a:off x="0" y="-19050"/>
              <a:ext cx="939878" cy="750570"/>
            </a:xfrm>
            <a:prstGeom prst="rect">
              <a:avLst/>
            </a:prstGeom>
          </p:spPr>
          <p:txBody>
            <a:bodyPr anchor="ctr" rtlCol="false" tIns="0" lIns="0" bIns="0" rIns="0"/>
            <a:lstStyle/>
            <a:p>
              <a:pPr algn="ctr">
                <a:lnSpc>
                  <a:spcPts val="2279"/>
                </a:lnSpc>
              </a:pPr>
              <a:r>
                <a:rPr lang="en-US" sz="1899">
                  <a:solidFill>
                    <a:srgbClr val="000000"/>
                  </a:solidFill>
                  <a:latin typeface="Poppins"/>
                  <a:ea typeface="Poppins"/>
                  <a:cs typeface="Poppins"/>
                  <a:sym typeface="Poppins"/>
                </a:rPr>
                <a:t>ans</a:t>
              </a:r>
            </a:p>
          </p:txBody>
        </p:sp>
      </p:grpSp>
      <p:grpSp>
        <p:nvGrpSpPr>
          <p:cNvPr name="Group 45" id="45"/>
          <p:cNvGrpSpPr/>
          <p:nvPr/>
        </p:nvGrpSpPr>
        <p:grpSpPr>
          <a:xfrm rot="0">
            <a:off x="8131302" y="3867313"/>
            <a:ext cx="9464040" cy="1076151"/>
            <a:chOff x="0" y="0"/>
            <a:chExt cx="12618720" cy="1434868"/>
          </a:xfrm>
        </p:grpSpPr>
        <p:sp>
          <p:nvSpPr>
            <p:cNvPr name="Freeform 46" id="46"/>
            <p:cNvSpPr/>
            <p:nvPr/>
          </p:nvSpPr>
          <p:spPr>
            <a:xfrm flipH="false" flipV="false" rot="0">
              <a:off x="0" y="0"/>
              <a:ext cx="12618720" cy="1434868"/>
            </a:xfrm>
            <a:custGeom>
              <a:avLst/>
              <a:gdLst/>
              <a:ahLst/>
              <a:cxnLst/>
              <a:rect r="r" b="b" t="t" l="l"/>
              <a:pathLst>
                <a:path h="1434868" w="12618720">
                  <a:moveTo>
                    <a:pt x="0" y="0"/>
                  </a:moveTo>
                  <a:lnTo>
                    <a:pt x="12618720" y="0"/>
                  </a:lnTo>
                  <a:lnTo>
                    <a:pt x="12618720" y="1434868"/>
                  </a:lnTo>
                  <a:lnTo>
                    <a:pt x="0" y="1434868"/>
                  </a:lnTo>
                  <a:close/>
                </a:path>
              </a:pathLst>
            </a:custGeom>
            <a:blipFill>
              <a:blip r:embed="rId5">
                <a:alphaModFix amt="0"/>
              </a:blip>
              <a:stretch>
                <a:fillRect l="0" t="-114003" r="0" b="-128712"/>
              </a:stretch>
            </a:blipFill>
          </p:spPr>
        </p:sp>
        <p:sp>
          <p:nvSpPr>
            <p:cNvPr name="TextBox 47" id="47"/>
            <p:cNvSpPr txBox="true"/>
            <p:nvPr/>
          </p:nvSpPr>
          <p:spPr>
            <a:xfrm>
              <a:off x="0" y="-38100"/>
              <a:ext cx="12618720" cy="14729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22 pays, 7 bureaux autonomes, des règles de gestion différentes. Sans outil de gestion centralisé, recettes, stocks, paie et accès étaient suivis sur fichiers bureautiques, sans vision consolidée à l’échelle régionale</a:t>
              </a:r>
            </a:p>
          </p:txBody>
        </p:sp>
      </p:grpSp>
      <p:grpSp>
        <p:nvGrpSpPr>
          <p:cNvPr name="Group 48" id="48"/>
          <p:cNvGrpSpPr/>
          <p:nvPr/>
        </p:nvGrpSpPr>
        <p:grpSpPr>
          <a:xfrm rot="0">
            <a:off x="8515511" y="6690098"/>
            <a:ext cx="4540993" cy="451771"/>
            <a:chOff x="0" y="0"/>
            <a:chExt cx="4775866" cy="475137"/>
          </a:xfrm>
        </p:grpSpPr>
        <p:sp>
          <p:nvSpPr>
            <p:cNvPr name="Freeform 49" id="49"/>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50" id="50"/>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51" id="51"/>
          <p:cNvSpPr txBox="true"/>
          <p:nvPr/>
        </p:nvSpPr>
        <p:spPr>
          <a:xfrm rot="0">
            <a:off x="8695943" y="7179968"/>
            <a:ext cx="8726534"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52" id="52"/>
          <p:cNvGrpSpPr/>
          <p:nvPr/>
        </p:nvGrpSpPr>
        <p:grpSpPr>
          <a:xfrm rot="0">
            <a:off x="8524280" y="7302593"/>
            <a:ext cx="80232" cy="80311"/>
            <a:chOff x="0" y="0"/>
            <a:chExt cx="146161" cy="146304"/>
          </a:xfrm>
        </p:grpSpPr>
        <p:sp>
          <p:nvSpPr>
            <p:cNvPr name="Freeform 53" id="5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4" id="54"/>
          <p:cNvSpPr txBox="true"/>
          <p:nvPr/>
        </p:nvSpPr>
        <p:spPr>
          <a:xfrm rot="0">
            <a:off x="8697556" y="7551795"/>
            <a:ext cx="8727609"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55" id="55"/>
          <p:cNvGrpSpPr/>
          <p:nvPr/>
        </p:nvGrpSpPr>
        <p:grpSpPr>
          <a:xfrm rot="0">
            <a:off x="8524818" y="7674420"/>
            <a:ext cx="80232" cy="80311"/>
            <a:chOff x="0" y="0"/>
            <a:chExt cx="146161" cy="146304"/>
          </a:xfrm>
        </p:grpSpPr>
        <p:sp>
          <p:nvSpPr>
            <p:cNvPr name="Freeform 56" id="5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7" id="57"/>
          <p:cNvSpPr txBox="true"/>
          <p:nvPr/>
        </p:nvSpPr>
        <p:spPr>
          <a:xfrm rot="0">
            <a:off x="8706862" y="7924980"/>
            <a:ext cx="8746222"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58" id="58"/>
          <p:cNvGrpSpPr/>
          <p:nvPr/>
        </p:nvGrpSpPr>
        <p:grpSpPr>
          <a:xfrm rot="0">
            <a:off x="8515511" y="8047604"/>
            <a:ext cx="80232" cy="80311"/>
            <a:chOff x="0" y="0"/>
            <a:chExt cx="146161" cy="146304"/>
          </a:xfrm>
        </p:grpSpPr>
        <p:sp>
          <p:nvSpPr>
            <p:cNvPr name="Freeform 59" id="5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0" id="60"/>
          <p:cNvSpPr txBox="true"/>
          <p:nvPr/>
        </p:nvSpPr>
        <p:spPr>
          <a:xfrm rot="0">
            <a:off x="8696481" y="8298165"/>
            <a:ext cx="8765909"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61" id="61"/>
          <p:cNvGrpSpPr/>
          <p:nvPr/>
        </p:nvGrpSpPr>
        <p:grpSpPr>
          <a:xfrm rot="0">
            <a:off x="8524818" y="8420789"/>
            <a:ext cx="80232" cy="80311"/>
            <a:chOff x="0" y="0"/>
            <a:chExt cx="146161" cy="146304"/>
          </a:xfrm>
        </p:grpSpPr>
        <p:sp>
          <p:nvSpPr>
            <p:cNvPr name="Freeform 62" id="6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3" id="63"/>
          <p:cNvSpPr txBox="true"/>
          <p:nvPr/>
        </p:nvSpPr>
        <p:spPr>
          <a:xfrm rot="0">
            <a:off x="8697556" y="8671505"/>
            <a:ext cx="889778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64" id="64"/>
          <p:cNvGrpSpPr/>
          <p:nvPr/>
        </p:nvGrpSpPr>
        <p:grpSpPr>
          <a:xfrm rot="0">
            <a:off x="8524818" y="8939035"/>
            <a:ext cx="80232" cy="80311"/>
            <a:chOff x="0" y="0"/>
            <a:chExt cx="146161" cy="146304"/>
          </a:xfrm>
        </p:grpSpPr>
        <p:sp>
          <p:nvSpPr>
            <p:cNvPr name="Freeform 65" id="6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66" id="66"/>
          <p:cNvGrpSpPr/>
          <p:nvPr/>
        </p:nvGrpSpPr>
        <p:grpSpPr>
          <a:xfrm rot="0">
            <a:off x="8491525" y="5276497"/>
            <a:ext cx="8970865" cy="451771"/>
            <a:chOff x="0" y="0"/>
            <a:chExt cx="9434863" cy="475137"/>
          </a:xfrm>
        </p:grpSpPr>
        <p:sp>
          <p:nvSpPr>
            <p:cNvPr name="Freeform 67" id="67"/>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68" id="68"/>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69" id="69"/>
          <p:cNvGrpSpPr/>
          <p:nvPr/>
        </p:nvGrpSpPr>
        <p:grpSpPr>
          <a:xfrm rot="0">
            <a:off x="8491525" y="5767475"/>
            <a:ext cx="8952234" cy="747046"/>
            <a:chOff x="0" y="0"/>
            <a:chExt cx="9415268" cy="785685"/>
          </a:xfrm>
        </p:grpSpPr>
        <p:sp>
          <p:nvSpPr>
            <p:cNvPr name="Freeform 70" id="70"/>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71" id="71"/>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 système de gestion conçu sur mesure, de zéro, pour piloter les activités du groupe dans 22 pays et sécuriser l’accès à ses bureaux.</a:t>
              </a:r>
            </a:p>
          </p:txBody>
        </p:sp>
      </p:grpSp>
      <p:sp>
        <p:nvSpPr>
          <p:cNvPr name="Freeform 72" id="72"/>
          <p:cNvSpPr/>
          <p:nvPr/>
        </p:nvSpPr>
        <p:spPr>
          <a:xfrm flipH="false" flipV="false" rot="0">
            <a:off x="8131302" y="5276497"/>
            <a:ext cx="245923" cy="3278973"/>
          </a:xfrm>
          <a:custGeom>
            <a:avLst/>
            <a:gdLst/>
            <a:ahLst/>
            <a:cxnLst/>
            <a:rect r="r" b="b" t="t" l="l"/>
            <a:pathLst>
              <a:path h="3278973" w="245923">
                <a:moveTo>
                  <a:pt x="0" y="0"/>
                </a:moveTo>
                <a:lnTo>
                  <a:pt x="245923" y="0"/>
                </a:lnTo>
                <a:lnTo>
                  <a:pt x="245923" y="3278972"/>
                </a:lnTo>
                <a:lnTo>
                  <a:pt x="0" y="3278972"/>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6866716" y="3859066"/>
            <a:ext cx="4742879" cy="4776308"/>
            <a:chOff x="0" y="0"/>
            <a:chExt cx="6909782" cy="6958485"/>
          </a:xfrm>
        </p:grpSpPr>
        <p:sp>
          <p:nvSpPr>
            <p:cNvPr name="Freeform 19" id="19"/>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20" id="20"/>
          <p:cNvGrpSpPr/>
          <p:nvPr/>
        </p:nvGrpSpPr>
        <p:grpSpPr>
          <a:xfrm rot="0">
            <a:off x="1043940" y="1028700"/>
            <a:ext cx="8505877" cy="1121283"/>
            <a:chOff x="0" y="0"/>
            <a:chExt cx="11341170" cy="1495044"/>
          </a:xfrm>
        </p:grpSpPr>
        <p:sp>
          <p:nvSpPr>
            <p:cNvPr name="Freeform 21" id="21"/>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2" id="22"/>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3" id="23"/>
          <p:cNvGrpSpPr/>
          <p:nvPr/>
        </p:nvGrpSpPr>
        <p:grpSpPr>
          <a:xfrm rot="0">
            <a:off x="1028700" y="2304055"/>
            <a:ext cx="16566642" cy="1044626"/>
            <a:chOff x="0" y="0"/>
            <a:chExt cx="22088856" cy="1392834"/>
          </a:xfrm>
        </p:grpSpPr>
        <p:sp>
          <p:nvSpPr>
            <p:cNvPr name="Freeform 24" id="24"/>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5" id="25"/>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Doehler : Notre démarche projet</a:t>
              </a:r>
            </a:p>
          </p:txBody>
        </p:sp>
      </p:grpSp>
      <p:grpSp>
        <p:nvGrpSpPr>
          <p:cNvPr name="Group 26" id="26"/>
          <p:cNvGrpSpPr/>
          <p:nvPr/>
        </p:nvGrpSpPr>
        <p:grpSpPr>
          <a:xfrm rot="0">
            <a:off x="17595342" y="9613982"/>
            <a:ext cx="352044" cy="516970"/>
            <a:chOff x="0" y="0"/>
            <a:chExt cx="469392" cy="689293"/>
          </a:xfrm>
        </p:grpSpPr>
        <p:sp>
          <p:nvSpPr>
            <p:cNvPr name="Freeform 27" id="27"/>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8" id="28"/>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29" id="29"/>
          <p:cNvGrpSpPr/>
          <p:nvPr/>
        </p:nvGrpSpPr>
        <p:grpSpPr>
          <a:xfrm rot="0">
            <a:off x="12824509" y="3859228"/>
            <a:ext cx="4770833" cy="83116"/>
            <a:chOff x="0" y="0"/>
            <a:chExt cx="5248656" cy="91440"/>
          </a:xfrm>
        </p:grpSpPr>
        <p:sp>
          <p:nvSpPr>
            <p:cNvPr name="Freeform 30" id="3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31" id="31"/>
          <p:cNvGrpSpPr/>
          <p:nvPr/>
        </p:nvGrpSpPr>
        <p:grpSpPr>
          <a:xfrm rot="0">
            <a:off x="6866716" y="3857772"/>
            <a:ext cx="4742879" cy="82629"/>
            <a:chOff x="0" y="0"/>
            <a:chExt cx="5248656" cy="91440"/>
          </a:xfrm>
        </p:grpSpPr>
        <p:sp>
          <p:nvSpPr>
            <p:cNvPr name="Freeform 32" id="32"/>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3" id="33"/>
          <p:cNvGrpSpPr/>
          <p:nvPr/>
        </p:nvGrpSpPr>
        <p:grpSpPr>
          <a:xfrm rot="0">
            <a:off x="2404661" y="4215778"/>
            <a:ext cx="1990957" cy="530451"/>
            <a:chOff x="0" y="0"/>
            <a:chExt cx="2627325" cy="699999"/>
          </a:xfrm>
        </p:grpSpPr>
        <p:sp>
          <p:nvSpPr>
            <p:cNvPr name="Freeform 34" id="34"/>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5" id="35"/>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grpSp>
        <p:nvGrpSpPr>
          <p:cNvPr name="Group 36" id="36"/>
          <p:cNvGrpSpPr/>
          <p:nvPr/>
        </p:nvGrpSpPr>
        <p:grpSpPr>
          <a:xfrm rot="0">
            <a:off x="1396592" y="5407671"/>
            <a:ext cx="4007094" cy="2825780"/>
            <a:chOff x="0" y="0"/>
            <a:chExt cx="5342792" cy="3767707"/>
          </a:xfrm>
        </p:grpSpPr>
        <p:sp>
          <p:nvSpPr>
            <p:cNvPr name="TextBox 37" id="37"/>
            <p:cNvSpPr txBox="true"/>
            <p:nvPr/>
          </p:nvSpPr>
          <p:spPr>
            <a:xfrm rot="0">
              <a:off x="230317"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des processus métiers propres à ch</a:t>
              </a:r>
              <a:r>
                <a:rPr lang="en-US" sz="1838">
                  <a:solidFill>
                    <a:srgbClr val="000000"/>
                  </a:solidFill>
                  <a:latin typeface="Poppins"/>
                  <a:ea typeface="Poppins"/>
                  <a:cs typeface="Poppins"/>
                  <a:sym typeface="Poppins"/>
                </a:rPr>
                <a:t>aque bureau</a:t>
              </a:r>
            </a:p>
          </p:txBody>
        </p:sp>
        <p:grpSp>
          <p:nvGrpSpPr>
            <p:cNvPr name="Group 38" id="38"/>
            <p:cNvGrpSpPr/>
            <p:nvPr/>
          </p:nvGrpSpPr>
          <p:grpSpPr>
            <a:xfrm rot="0">
              <a:off x="0" y="318606"/>
              <a:ext cx="106976" cy="10708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0" id="40"/>
            <p:cNvSpPr txBox="true"/>
            <p:nvPr/>
          </p:nvSpPr>
          <p:spPr>
            <a:xfrm rot="0">
              <a:off x="230317" y="1096718"/>
              <a:ext cx="5112474" cy="1159282"/>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Harmonisation des besoins entre les différents p</a:t>
              </a:r>
              <a:r>
                <a:rPr lang="en-US" sz="1838">
                  <a:solidFill>
                    <a:srgbClr val="000000"/>
                  </a:solidFill>
                  <a:latin typeface="Poppins"/>
                  <a:ea typeface="Poppins"/>
                  <a:cs typeface="Poppins"/>
                  <a:sym typeface="Poppins"/>
                </a:rPr>
                <a:t>ays et bureaux</a:t>
              </a:r>
            </a:p>
          </p:txBody>
        </p:sp>
        <p:grpSp>
          <p:nvGrpSpPr>
            <p:cNvPr name="Group 41" id="41"/>
            <p:cNvGrpSpPr/>
            <p:nvPr/>
          </p:nvGrpSpPr>
          <p:grpSpPr>
            <a:xfrm rot="0">
              <a:off x="0" y="1443899"/>
              <a:ext cx="106976" cy="107081"/>
              <a:chOff x="0" y="0"/>
              <a:chExt cx="146161" cy="146304"/>
            </a:xfrm>
          </p:grpSpPr>
          <p:sp>
            <p:nvSpPr>
              <p:cNvPr name="Freeform 42" id="4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3" id="43"/>
            <p:cNvSpPr txBox="true"/>
            <p:nvPr/>
          </p:nvSpPr>
          <p:spPr>
            <a:xfrm rot="0">
              <a:off x="230317" y="2608425"/>
              <a:ext cx="5112474" cy="1159282"/>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 l'architecture de l'ERP </a:t>
              </a:r>
              <a:r>
                <a:rPr lang="en-US" sz="1838">
                  <a:solidFill>
                    <a:srgbClr val="000000"/>
                  </a:solidFill>
                  <a:latin typeface="Poppins"/>
                  <a:ea typeface="Poppins"/>
                  <a:cs typeface="Poppins"/>
                  <a:sym typeface="Poppins"/>
                </a:rPr>
                <a:t>et du système de contrôle d'accès</a:t>
              </a:r>
            </a:p>
          </p:txBody>
        </p:sp>
        <p:grpSp>
          <p:nvGrpSpPr>
            <p:cNvPr name="Group 44" id="44"/>
            <p:cNvGrpSpPr/>
            <p:nvPr/>
          </p:nvGrpSpPr>
          <p:grpSpPr>
            <a:xfrm rot="0">
              <a:off x="0" y="2955606"/>
              <a:ext cx="106976" cy="107081"/>
              <a:chOff x="0" y="0"/>
              <a:chExt cx="146161" cy="146304"/>
            </a:xfrm>
          </p:grpSpPr>
          <p:sp>
            <p:nvSpPr>
              <p:cNvPr name="Freeform 45" id="4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46" id="46"/>
          <p:cNvGrpSpPr/>
          <p:nvPr/>
        </p:nvGrpSpPr>
        <p:grpSpPr>
          <a:xfrm rot="0">
            <a:off x="13206378" y="5407671"/>
            <a:ext cx="4007094" cy="2532925"/>
            <a:chOff x="0" y="0"/>
            <a:chExt cx="5342792" cy="3377233"/>
          </a:xfrm>
        </p:grpSpPr>
        <p:sp>
          <p:nvSpPr>
            <p:cNvPr name="TextBox 47" id="47"/>
            <p:cNvSpPr txBox="true"/>
            <p:nvPr/>
          </p:nvSpPr>
          <p:spPr>
            <a:xfrm rot="0">
              <a:off x="230317"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Formation des équipes de ch</a:t>
              </a:r>
              <a:r>
                <a:rPr lang="en-US" sz="1838">
                  <a:solidFill>
                    <a:srgbClr val="000000"/>
                  </a:solidFill>
                  <a:latin typeface="Poppins"/>
                  <a:ea typeface="Poppins"/>
                  <a:cs typeface="Poppins"/>
                  <a:sym typeface="Poppins"/>
                </a:rPr>
                <a:t>aque filiale à la solution</a:t>
              </a:r>
            </a:p>
          </p:txBody>
        </p:sp>
        <p:grpSp>
          <p:nvGrpSpPr>
            <p:cNvPr name="Group 48" id="48"/>
            <p:cNvGrpSpPr/>
            <p:nvPr/>
          </p:nvGrpSpPr>
          <p:grpSpPr>
            <a:xfrm rot="0">
              <a:off x="0" y="318606"/>
              <a:ext cx="106976" cy="107081"/>
              <a:chOff x="0" y="0"/>
              <a:chExt cx="146161" cy="146304"/>
            </a:xfrm>
          </p:grpSpPr>
          <p:sp>
            <p:nvSpPr>
              <p:cNvPr name="Freeform 49" id="4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0" id="50"/>
            <p:cNvSpPr txBox="true"/>
            <p:nvPr/>
          </p:nvSpPr>
          <p:spPr>
            <a:xfrm rot="0">
              <a:off x="230317" y="1288572"/>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Déploiement progressif dans l'ensemble des p</a:t>
              </a:r>
              <a:r>
                <a:rPr lang="en-US" sz="1838">
                  <a:solidFill>
                    <a:srgbClr val="000000"/>
                  </a:solidFill>
                  <a:latin typeface="Poppins"/>
                  <a:ea typeface="Poppins"/>
                  <a:cs typeface="Poppins"/>
                  <a:sym typeface="Poppins"/>
                </a:rPr>
                <a:t>ays couverts</a:t>
              </a:r>
            </a:p>
          </p:txBody>
        </p:sp>
        <p:grpSp>
          <p:nvGrpSpPr>
            <p:cNvPr name="Group 51" id="51"/>
            <p:cNvGrpSpPr/>
            <p:nvPr/>
          </p:nvGrpSpPr>
          <p:grpSpPr>
            <a:xfrm rot="0">
              <a:off x="0" y="1635753"/>
              <a:ext cx="106976" cy="107081"/>
              <a:chOff x="0" y="0"/>
              <a:chExt cx="146161" cy="146304"/>
            </a:xfrm>
          </p:grpSpPr>
          <p:sp>
            <p:nvSpPr>
              <p:cNvPr name="Freeform 52" id="5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3" id="53"/>
            <p:cNvSpPr txBox="true"/>
            <p:nvPr/>
          </p:nvSpPr>
          <p:spPr>
            <a:xfrm rot="0">
              <a:off x="230317" y="260436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Assistance renforcée a</a:t>
              </a:r>
              <a:r>
                <a:rPr lang="en-US" sz="1838">
                  <a:solidFill>
                    <a:srgbClr val="000000"/>
                  </a:solidFill>
                  <a:latin typeface="Poppins"/>
                  <a:ea typeface="Poppins"/>
                  <a:cs typeface="Poppins"/>
                  <a:sym typeface="Poppins"/>
                </a:rPr>
                <a:t>u moment de chaque bascule</a:t>
              </a:r>
            </a:p>
          </p:txBody>
        </p:sp>
        <p:grpSp>
          <p:nvGrpSpPr>
            <p:cNvPr name="Group 54" id="54"/>
            <p:cNvGrpSpPr/>
            <p:nvPr/>
          </p:nvGrpSpPr>
          <p:grpSpPr>
            <a:xfrm rot="0">
              <a:off x="0" y="2951546"/>
              <a:ext cx="106976" cy="107081"/>
              <a:chOff x="0" y="0"/>
              <a:chExt cx="146161" cy="146304"/>
            </a:xfrm>
          </p:grpSpPr>
          <p:sp>
            <p:nvSpPr>
              <p:cNvPr name="Freeform 55" id="5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56" id="56"/>
          <p:cNvGrpSpPr/>
          <p:nvPr/>
        </p:nvGrpSpPr>
        <p:grpSpPr>
          <a:xfrm rot="0">
            <a:off x="8346129" y="4227726"/>
            <a:ext cx="1784052" cy="518503"/>
            <a:chOff x="0" y="0"/>
            <a:chExt cx="2354287" cy="684232"/>
          </a:xfrm>
        </p:grpSpPr>
        <p:sp>
          <p:nvSpPr>
            <p:cNvPr name="Freeform 57" id="57"/>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58" id="58"/>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9" id="59"/>
          <p:cNvSpPr txBox="true"/>
          <p:nvPr/>
        </p:nvSpPr>
        <p:spPr>
          <a:xfrm rot="0">
            <a:off x="7353242"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60" id="60"/>
          <p:cNvGrpSpPr/>
          <p:nvPr/>
        </p:nvGrpSpPr>
        <p:grpSpPr>
          <a:xfrm rot="0">
            <a:off x="7180504" y="5646625"/>
            <a:ext cx="80232" cy="80311"/>
            <a:chOff x="0" y="0"/>
            <a:chExt cx="146161" cy="146304"/>
          </a:xfrm>
        </p:grpSpPr>
        <p:sp>
          <p:nvSpPr>
            <p:cNvPr name="Freeform 61" id="6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2" id="62"/>
          <p:cNvSpPr txBox="true"/>
          <p:nvPr/>
        </p:nvSpPr>
        <p:spPr>
          <a:xfrm rot="0">
            <a:off x="7352338"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place du contrôle d'</a:t>
            </a:r>
            <a:r>
              <a:rPr lang="en-US" sz="1838">
                <a:solidFill>
                  <a:srgbClr val="000000"/>
                </a:solidFill>
                <a:latin typeface="Poppins"/>
                <a:ea typeface="Poppins"/>
                <a:cs typeface="Poppins"/>
                <a:sym typeface="Poppins"/>
              </a:rPr>
              <a:t>accès sécurisé</a:t>
            </a:r>
          </a:p>
        </p:txBody>
      </p:sp>
      <p:grpSp>
        <p:nvGrpSpPr>
          <p:cNvPr name="Group 63" id="63"/>
          <p:cNvGrpSpPr/>
          <p:nvPr/>
        </p:nvGrpSpPr>
        <p:grpSpPr>
          <a:xfrm rot="0">
            <a:off x="7179600" y="6357245"/>
            <a:ext cx="80232" cy="80311"/>
            <a:chOff x="0" y="0"/>
            <a:chExt cx="146161" cy="146304"/>
          </a:xfrm>
        </p:grpSpPr>
        <p:sp>
          <p:nvSpPr>
            <p:cNvPr name="Freeform 64" id="6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5" id="65"/>
          <p:cNvSpPr txBox="true"/>
          <p:nvPr/>
        </p:nvSpPr>
        <p:spPr>
          <a:xfrm rot="0">
            <a:off x="7352338"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Intégration des transporteurs pour l</a:t>
            </a:r>
            <a:r>
              <a:rPr lang="en-US" sz="1838">
                <a:solidFill>
                  <a:srgbClr val="000000"/>
                </a:solidFill>
                <a:latin typeface="Poppins"/>
                <a:ea typeface="Poppins"/>
                <a:cs typeface="Poppins"/>
                <a:sym typeface="Poppins"/>
              </a:rPr>
              <a:t>e suivi des expéditions</a:t>
            </a:r>
          </a:p>
        </p:txBody>
      </p:sp>
      <p:grpSp>
        <p:nvGrpSpPr>
          <p:cNvPr name="Group 66" id="66"/>
          <p:cNvGrpSpPr/>
          <p:nvPr/>
        </p:nvGrpSpPr>
        <p:grpSpPr>
          <a:xfrm rot="0">
            <a:off x="7179600" y="7067865"/>
            <a:ext cx="80232" cy="80311"/>
            <a:chOff x="0" y="0"/>
            <a:chExt cx="146161" cy="146304"/>
          </a:xfrm>
        </p:grpSpPr>
        <p:sp>
          <p:nvSpPr>
            <p:cNvPr name="Freeform 67" id="6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8" id="68"/>
          <p:cNvSpPr txBox="true"/>
          <p:nvPr/>
        </p:nvSpPr>
        <p:spPr>
          <a:xfrm rot="0">
            <a:off x="7368492" y="7511111"/>
            <a:ext cx="3943468"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Tests unitaires, tests d'intégration et tests de perf</a:t>
            </a:r>
            <a:r>
              <a:rPr lang="en-US" sz="1838">
                <a:solidFill>
                  <a:srgbClr val="000000"/>
                </a:solidFill>
                <a:latin typeface="Poppins"/>
                <a:ea typeface="Poppins"/>
                <a:cs typeface="Poppins"/>
                <a:sym typeface="Poppins"/>
              </a:rPr>
              <a:t>ormance</a:t>
            </a:r>
          </a:p>
        </p:txBody>
      </p:sp>
      <p:grpSp>
        <p:nvGrpSpPr>
          <p:cNvPr name="Group 69" id="69"/>
          <p:cNvGrpSpPr/>
          <p:nvPr/>
        </p:nvGrpSpPr>
        <p:grpSpPr>
          <a:xfrm rot="0">
            <a:off x="7195753" y="7778640"/>
            <a:ext cx="80232" cy="80311"/>
            <a:chOff x="0" y="0"/>
            <a:chExt cx="146161" cy="146304"/>
          </a:xfrm>
        </p:grpSpPr>
        <p:sp>
          <p:nvSpPr>
            <p:cNvPr name="Freeform 70" id="7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1" id="71"/>
          <p:cNvSpPr txBox="true"/>
          <p:nvPr/>
        </p:nvSpPr>
        <p:spPr>
          <a:xfrm rot="0">
            <a:off x="1876139" y="4689079"/>
            <a:ext cx="34754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Avant</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d'écrire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une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ligne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code</a:t>
            </a:r>
          </a:p>
        </p:txBody>
      </p:sp>
      <p:sp>
        <p:nvSpPr>
          <p:cNvPr name="TextBox 72" id="72"/>
          <p:cNvSpPr txBox="true"/>
          <p:nvPr/>
        </p:nvSpPr>
        <p:spPr>
          <a:xfrm rot="0">
            <a:off x="7500438" y="4689079"/>
            <a:ext cx="3506837"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Co</a:t>
            </a:r>
            <a:r>
              <a:rPr lang="en-US" sz="1700">
                <a:solidFill>
                  <a:srgbClr val="1D74C4"/>
                </a:solidFill>
                <a:latin typeface="Poppins"/>
                <a:ea typeface="Poppins"/>
                <a:cs typeface="Poppins"/>
                <a:sym typeface="Poppins"/>
              </a:rPr>
              <a:t>ncevoir, développer, éprouver</a:t>
            </a:r>
          </a:p>
        </p:txBody>
      </p:sp>
      <p:sp>
        <p:nvSpPr>
          <p:cNvPr name="TextBox 73" id="73"/>
          <p:cNvSpPr txBox="true"/>
          <p:nvPr/>
        </p:nvSpPr>
        <p:spPr>
          <a:xfrm rot="0">
            <a:off x="13472208" y="4689079"/>
            <a:ext cx="3331220"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éployer,former,accompagner</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1272266" y="3859066"/>
            <a:ext cx="6323076" cy="5399234"/>
            <a:chOff x="0" y="0"/>
            <a:chExt cx="8430768" cy="7198978"/>
          </a:xfrm>
        </p:grpSpPr>
        <p:grpSp>
          <p:nvGrpSpPr>
            <p:cNvPr name="Group 11" id="11"/>
            <p:cNvGrpSpPr/>
            <p:nvPr/>
          </p:nvGrpSpPr>
          <p:grpSpPr>
            <a:xfrm rot="0">
              <a:off x="201168" y="582270"/>
              <a:ext cx="8229600" cy="6616708"/>
              <a:chOff x="0" y="0"/>
              <a:chExt cx="8229600" cy="6616708"/>
            </a:xfrm>
          </p:grpSpPr>
          <p:sp>
            <p:nvSpPr>
              <p:cNvPr name="Freeform 12" id="12"/>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4A86"/>
              </a:solidFill>
            </p:spPr>
          </p:sp>
        </p:grpSp>
        <p:grpSp>
          <p:nvGrpSpPr>
            <p:cNvPr name="Group 13" id="13"/>
            <p:cNvGrpSpPr/>
            <p:nvPr/>
          </p:nvGrpSpPr>
          <p:grpSpPr>
            <a:xfrm rot="0">
              <a:off x="110642" y="320249"/>
              <a:ext cx="8229600" cy="6616708"/>
              <a:chOff x="0" y="0"/>
              <a:chExt cx="8229600" cy="6616708"/>
            </a:xfrm>
          </p:grpSpPr>
          <p:sp>
            <p:nvSpPr>
              <p:cNvPr name="Freeform 14" id="14"/>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0061AF"/>
              </a:solidFill>
            </p:spPr>
          </p:sp>
        </p:grpSp>
        <p:grpSp>
          <p:nvGrpSpPr>
            <p:cNvPr name="Group 15" id="15"/>
            <p:cNvGrpSpPr/>
            <p:nvPr/>
          </p:nvGrpSpPr>
          <p:grpSpPr>
            <a:xfrm rot="0">
              <a:off x="0" y="0"/>
              <a:ext cx="8229600" cy="6616708"/>
              <a:chOff x="0" y="0"/>
              <a:chExt cx="8229600" cy="6616708"/>
            </a:xfrm>
          </p:grpSpPr>
          <p:sp>
            <p:nvSpPr>
              <p:cNvPr name="Freeform 16" id="16"/>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EDF5FC"/>
              </a:solidFill>
            </p:spPr>
          </p:sp>
        </p:grpSp>
      </p:grpSp>
      <p:grpSp>
        <p:nvGrpSpPr>
          <p:cNvPr name="Group 17" id="17"/>
          <p:cNvGrpSpPr/>
          <p:nvPr/>
        </p:nvGrpSpPr>
        <p:grpSpPr>
          <a:xfrm rot="0">
            <a:off x="17595342" y="9613982"/>
            <a:ext cx="352044" cy="516970"/>
            <a:chOff x="0" y="0"/>
            <a:chExt cx="469392" cy="689293"/>
          </a:xfrm>
        </p:grpSpPr>
        <p:sp>
          <p:nvSpPr>
            <p:cNvPr name="Freeform 18" id="18"/>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9" id="19"/>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07</a:t>
              </a:r>
            </a:p>
          </p:txBody>
        </p:sp>
      </p:grpSp>
      <p:grpSp>
        <p:nvGrpSpPr>
          <p:cNvPr name="Group 20" id="20"/>
          <p:cNvGrpSpPr/>
          <p:nvPr/>
        </p:nvGrpSpPr>
        <p:grpSpPr>
          <a:xfrm rot="0">
            <a:off x="1043940" y="2301237"/>
            <a:ext cx="14318725" cy="1044626"/>
            <a:chOff x="0" y="0"/>
            <a:chExt cx="19091633" cy="1392834"/>
          </a:xfrm>
        </p:grpSpPr>
        <p:sp>
          <p:nvSpPr>
            <p:cNvPr name="Freeform 21" id="21"/>
            <p:cNvSpPr/>
            <p:nvPr/>
          </p:nvSpPr>
          <p:spPr>
            <a:xfrm flipH="false" flipV="false" rot="0">
              <a:off x="0" y="0"/>
              <a:ext cx="19091638" cy="1392840"/>
            </a:xfrm>
            <a:custGeom>
              <a:avLst/>
              <a:gdLst/>
              <a:ahLst/>
              <a:cxnLst/>
              <a:rect r="r" b="b" t="t" l="l"/>
              <a:pathLst>
                <a:path h="1392840" w="19091638">
                  <a:moveTo>
                    <a:pt x="0" y="0"/>
                  </a:moveTo>
                  <a:lnTo>
                    <a:pt x="19091638" y="0"/>
                  </a:lnTo>
                  <a:lnTo>
                    <a:pt x="19091638" y="1392840"/>
                  </a:lnTo>
                  <a:lnTo>
                    <a:pt x="0" y="1392840"/>
                  </a:lnTo>
                  <a:close/>
                </a:path>
              </a:pathLst>
            </a:custGeom>
            <a:blipFill>
              <a:blip r:embed="rId5">
                <a:alphaModFix amt="0"/>
              </a:blip>
              <a:stretch>
                <a:fillRect l="0" t="-197450" r="12069" b="-172239"/>
              </a:stretch>
            </a:blipFill>
          </p:spPr>
        </p:sp>
        <p:sp>
          <p:nvSpPr>
            <p:cNvPr name="TextBox 22" id="22"/>
            <p:cNvSpPr txBox="true"/>
            <p:nvPr/>
          </p:nvSpPr>
          <p:spPr>
            <a:xfrm>
              <a:off x="0" y="-38100"/>
              <a:ext cx="1909163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SDP Groupe</a:t>
              </a:r>
            </a:p>
          </p:txBody>
        </p:sp>
      </p:grpSp>
      <p:grpSp>
        <p:nvGrpSpPr>
          <p:cNvPr name="Group 23" id="23"/>
          <p:cNvGrpSpPr/>
          <p:nvPr/>
        </p:nvGrpSpPr>
        <p:grpSpPr>
          <a:xfrm rot="0">
            <a:off x="11683746" y="4521267"/>
            <a:ext cx="5500116" cy="3699549"/>
            <a:chOff x="0" y="0"/>
            <a:chExt cx="7333488" cy="4932732"/>
          </a:xfrm>
        </p:grpSpPr>
        <p:grpSp>
          <p:nvGrpSpPr>
            <p:cNvPr name="Group 24" id="24"/>
            <p:cNvGrpSpPr/>
            <p:nvPr/>
          </p:nvGrpSpPr>
          <p:grpSpPr>
            <a:xfrm rot="0">
              <a:off x="1332004" y="0"/>
              <a:ext cx="4448196" cy="1880421"/>
              <a:chOff x="0" y="0"/>
              <a:chExt cx="3081551" cy="1302688"/>
            </a:xfrm>
          </p:grpSpPr>
          <p:sp>
            <p:nvSpPr>
              <p:cNvPr name="Freeform 25" id="25"/>
              <p:cNvSpPr/>
              <p:nvPr/>
            </p:nvSpPr>
            <p:spPr>
              <a:xfrm flipH="false" flipV="false" rot="0">
                <a:off x="0" y="0"/>
                <a:ext cx="3081589" cy="1302726"/>
              </a:xfrm>
              <a:custGeom>
                <a:avLst/>
                <a:gdLst/>
                <a:ahLst/>
                <a:cxnLst/>
                <a:rect r="r" b="b" t="t" l="l"/>
                <a:pathLst>
                  <a:path h="1302726" w="3081589">
                    <a:moveTo>
                      <a:pt x="0" y="0"/>
                    </a:moveTo>
                    <a:lnTo>
                      <a:pt x="3081589" y="0"/>
                    </a:lnTo>
                    <a:lnTo>
                      <a:pt x="3081589" y="1302726"/>
                    </a:lnTo>
                    <a:lnTo>
                      <a:pt x="0" y="1302726"/>
                    </a:lnTo>
                    <a:lnTo>
                      <a:pt x="0" y="0"/>
                    </a:lnTo>
                    <a:close/>
                  </a:path>
                </a:pathLst>
              </a:custGeom>
              <a:blipFill>
                <a:blip r:embed="rId6"/>
                <a:stretch>
                  <a:fillRect l="-1" t="-68278" r="0" b="-68274"/>
                </a:stretch>
              </a:blipFill>
            </p:spPr>
          </p:sp>
        </p:grpSp>
        <p:grpSp>
          <p:nvGrpSpPr>
            <p:cNvPr name="Group 26" id="26"/>
            <p:cNvGrpSpPr/>
            <p:nvPr/>
          </p:nvGrpSpPr>
          <p:grpSpPr>
            <a:xfrm rot="0">
              <a:off x="0" y="2207109"/>
              <a:ext cx="7333488" cy="2725623"/>
              <a:chOff x="0" y="0"/>
              <a:chExt cx="7333488" cy="2725623"/>
            </a:xfrm>
          </p:grpSpPr>
          <p:sp>
            <p:nvSpPr>
              <p:cNvPr name="Freeform 27" id="27"/>
              <p:cNvSpPr/>
              <p:nvPr/>
            </p:nvSpPr>
            <p:spPr>
              <a:xfrm flipH="false" flipV="false" rot="0">
                <a:off x="0" y="0"/>
                <a:ext cx="7333488" cy="2725623"/>
              </a:xfrm>
              <a:custGeom>
                <a:avLst/>
                <a:gdLst/>
                <a:ahLst/>
                <a:cxnLst/>
                <a:rect r="r" b="b" t="t" l="l"/>
                <a:pathLst>
                  <a:path h="2725623" w="7333488">
                    <a:moveTo>
                      <a:pt x="0" y="0"/>
                    </a:moveTo>
                    <a:lnTo>
                      <a:pt x="7333488" y="0"/>
                    </a:lnTo>
                    <a:lnTo>
                      <a:pt x="7333488" y="2725623"/>
                    </a:lnTo>
                    <a:lnTo>
                      <a:pt x="0" y="2725623"/>
                    </a:lnTo>
                    <a:close/>
                  </a:path>
                </a:pathLst>
              </a:custGeom>
              <a:blipFill>
                <a:blip r:embed="rId5">
                  <a:alphaModFix amt="0"/>
                </a:blip>
                <a:stretch>
                  <a:fillRect l="0" t="-39006" r="0" b="34154"/>
                </a:stretch>
              </a:blipFill>
            </p:spPr>
          </p:sp>
          <p:sp>
            <p:nvSpPr>
              <p:cNvPr name="TextBox 28" id="28"/>
              <p:cNvSpPr txBox="true"/>
              <p:nvPr/>
            </p:nvSpPr>
            <p:spPr>
              <a:xfrm>
                <a:off x="0" y="-66675"/>
                <a:ext cx="7333488" cy="2792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G</a:t>
                </a:r>
                <a:r>
                  <a:rPr lang="en-US" sz="2100" strike="noStrike" u="none">
                    <a:solidFill>
                      <a:srgbClr val="000000"/>
                    </a:solidFill>
                    <a:latin typeface="Poppins"/>
                    <a:ea typeface="Poppins"/>
                    <a:cs typeface="Poppins"/>
                    <a:sym typeface="Poppins"/>
                  </a:rPr>
                  <a:t>roupe qui met au service des maîtres d’ouvrage publics et privés une expertise internationale sur des projets d’infrastructures de transport, d’ouvrages d’art et immobiliers.</a:t>
                </a:r>
              </a:p>
            </p:txBody>
          </p:sp>
        </p:grpSp>
      </p:grpSp>
      <p:grpSp>
        <p:nvGrpSpPr>
          <p:cNvPr name="Group 29" id="29"/>
          <p:cNvGrpSpPr/>
          <p:nvPr/>
        </p:nvGrpSpPr>
        <p:grpSpPr>
          <a:xfrm rot="0">
            <a:off x="1043940" y="3867313"/>
            <a:ext cx="9464040" cy="5390987"/>
            <a:chOff x="0" y="0"/>
            <a:chExt cx="12618720" cy="7187983"/>
          </a:xfrm>
        </p:grpSpPr>
        <p:grpSp>
          <p:nvGrpSpPr>
            <p:cNvPr name="Group 30" id="30"/>
            <p:cNvGrpSpPr/>
            <p:nvPr/>
          </p:nvGrpSpPr>
          <p:grpSpPr>
            <a:xfrm rot="0">
              <a:off x="0" y="0"/>
              <a:ext cx="12618720" cy="1434868"/>
              <a:chOff x="0" y="0"/>
              <a:chExt cx="12618720" cy="1434868"/>
            </a:xfrm>
          </p:grpSpPr>
          <p:sp>
            <p:nvSpPr>
              <p:cNvPr name="Freeform 31" id="31"/>
              <p:cNvSpPr/>
              <p:nvPr/>
            </p:nvSpPr>
            <p:spPr>
              <a:xfrm flipH="false" flipV="false" rot="0">
                <a:off x="0" y="0"/>
                <a:ext cx="12618720" cy="1434868"/>
              </a:xfrm>
              <a:custGeom>
                <a:avLst/>
                <a:gdLst/>
                <a:ahLst/>
                <a:cxnLst/>
                <a:rect r="r" b="b" t="t" l="l"/>
                <a:pathLst>
                  <a:path h="1434868" w="12618720">
                    <a:moveTo>
                      <a:pt x="0" y="0"/>
                    </a:moveTo>
                    <a:lnTo>
                      <a:pt x="12618720" y="0"/>
                    </a:lnTo>
                    <a:lnTo>
                      <a:pt x="12618720" y="1434868"/>
                    </a:lnTo>
                    <a:lnTo>
                      <a:pt x="0" y="1434868"/>
                    </a:lnTo>
                    <a:close/>
                  </a:path>
                </a:pathLst>
              </a:custGeom>
              <a:blipFill>
                <a:blip r:embed="rId5">
                  <a:alphaModFix amt="0"/>
                </a:blip>
                <a:stretch>
                  <a:fillRect l="0" t="-114003" r="0" b="-128712"/>
                </a:stretch>
              </a:blipFill>
            </p:spPr>
          </p:sp>
          <p:sp>
            <p:nvSpPr>
              <p:cNvPr name="TextBox 32" id="32"/>
              <p:cNvSpPr txBox="true"/>
              <p:nvPr/>
            </p:nvSpPr>
            <p:spPr>
              <a:xfrm>
                <a:off x="0" y="-38100"/>
                <a:ext cx="12618720" cy="14729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22 pays, 7 bureaux autonomes, des règles de gestion différentes. Sans outil de gestion centralisé, recettes, stocks, paie et accès étaient suivis sur fichiers bureautiques, sans vision consolidée à l’échelle régionale</a:t>
                </a:r>
              </a:p>
            </p:txBody>
          </p:sp>
        </p:grpSp>
        <p:grpSp>
          <p:nvGrpSpPr>
            <p:cNvPr name="Group 33" id="33"/>
            <p:cNvGrpSpPr/>
            <p:nvPr/>
          </p:nvGrpSpPr>
          <p:grpSpPr>
            <a:xfrm rot="0">
              <a:off x="512279" y="3763713"/>
              <a:ext cx="6054658" cy="602361"/>
              <a:chOff x="0" y="0"/>
              <a:chExt cx="4775866" cy="475137"/>
            </a:xfrm>
          </p:grpSpPr>
          <p:sp>
            <p:nvSpPr>
              <p:cNvPr name="Freeform 34" id="34"/>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35" id="35"/>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36" id="36"/>
            <p:cNvSpPr txBox="true"/>
            <p:nvPr/>
          </p:nvSpPr>
          <p:spPr>
            <a:xfrm rot="0">
              <a:off x="752855" y="4426399"/>
              <a:ext cx="1163537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37" id="37"/>
            <p:cNvGrpSpPr/>
            <p:nvPr/>
          </p:nvGrpSpPr>
          <p:grpSpPr>
            <a:xfrm rot="0">
              <a:off x="523971" y="4580373"/>
              <a:ext cx="106976" cy="107081"/>
              <a:chOff x="0" y="0"/>
              <a:chExt cx="146161" cy="146304"/>
            </a:xfrm>
          </p:grpSpPr>
          <p:sp>
            <p:nvSpPr>
              <p:cNvPr name="Freeform 38" id="3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9" id="39"/>
            <p:cNvSpPr txBox="true"/>
            <p:nvPr/>
          </p:nvSpPr>
          <p:spPr>
            <a:xfrm rot="0">
              <a:off x="755005" y="4922168"/>
              <a:ext cx="11636812"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40" id="40"/>
            <p:cNvGrpSpPr/>
            <p:nvPr/>
          </p:nvGrpSpPr>
          <p:grpSpPr>
            <a:xfrm rot="0">
              <a:off x="524688" y="5076142"/>
              <a:ext cx="106976" cy="107081"/>
              <a:chOff x="0" y="0"/>
              <a:chExt cx="146161" cy="146304"/>
            </a:xfrm>
          </p:grpSpPr>
          <p:sp>
            <p:nvSpPr>
              <p:cNvPr name="Freeform 41" id="4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2" id="42"/>
            <p:cNvSpPr txBox="true"/>
            <p:nvPr/>
          </p:nvSpPr>
          <p:spPr>
            <a:xfrm rot="0">
              <a:off x="767413" y="5419748"/>
              <a:ext cx="1166162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43" id="43"/>
            <p:cNvGrpSpPr/>
            <p:nvPr/>
          </p:nvGrpSpPr>
          <p:grpSpPr>
            <a:xfrm rot="0">
              <a:off x="512279" y="5573722"/>
              <a:ext cx="106976" cy="10708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5" id="45"/>
            <p:cNvSpPr txBox="true"/>
            <p:nvPr/>
          </p:nvSpPr>
          <p:spPr>
            <a:xfrm rot="0">
              <a:off x="753571" y="5917327"/>
              <a:ext cx="11687879"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46" id="46"/>
            <p:cNvGrpSpPr/>
            <p:nvPr/>
          </p:nvGrpSpPr>
          <p:grpSpPr>
            <a:xfrm rot="0">
              <a:off x="524688" y="6071302"/>
              <a:ext cx="106976" cy="107081"/>
              <a:chOff x="0" y="0"/>
              <a:chExt cx="146161" cy="146304"/>
            </a:xfrm>
          </p:grpSpPr>
          <p:sp>
            <p:nvSpPr>
              <p:cNvPr name="Freeform 47" id="4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8" id="48"/>
            <p:cNvSpPr txBox="true"/>
            <p:nvPr/>
          </p:nvSpPr>
          <p:spPr>
            <a:xfrm rot="0">
              <a:off x="755005" y="6415114"/>
              <a:ext cx="11863715"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49" id="49"/>
            <p:cNvGrpSpPr/>
            <p:nvPr/>
          </p:nvGrpSpPr>
          <p:grpSpPr>
            <a:xfrm rot="0">
              <a:off x="524688" y="6762295"/>
              <a:ext cx="106976" cy="107081"/>
              <a:chOff x="0" y="0"/>
              <a:chExt cx="146161" cy="146304"/>
            </a:xfrm>
          </p:grpSpPr>
          <p:sp>
            <p:nvSpPr>
              <p:cNvPr name="Freeform 50" id="5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51" id="51"/>
            <p:cNvGrpSpPr/>
            <p:nvPr/>
          </p:nvGrpSpPr>
          <p:grpSpPr>
            <a:xfrm rot="0">
              <a:off x="480297" y="1878912"/>
              <a:ext cx="11961153" cy="602361"/>
              <a:chOff x="0" y="0"/>
              <a:chExt cx="9434863" cy="475137"/>
            </a:xfrm>
          </p:grpSpPr>
          <p:sp>
            <p:nvSpPr>
              <p:cNvPr name="Freeform 52" id="52"/>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53" id="53"/>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54" id="54"/>
            <p:cNvGrpSpPr/>
            <p:nvPr/>
          </p:nvGrpSpPr>
          <p:grpSpPr>
            <a:xfrm rot="0">
              <a:off x="480297" y="2533549"/>
              <a:ext cx="11936312" cy="996061"/>
              <a:chOff x="0" y="0"/>
              <a:chExt cx="9415268" cy="785685"/>
            </a:xfrm>
          </p:grpSpPr>
          <p:sp>
            <p:nvSpPr>
              <p:cNvPr name="Freeform 55" id="55"/>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56" id="56"/>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 système de gestion conçu sur mesure, de zéro, pour piloter les activités du groupe dans 22 pays et sécuriser l’accès à ses bureaux.</a:t>
                </a:r>
              </a:p>
            </p:txBody>
          </p:sp>
        </p:grpSp>
        <p:sp>
          <p:nvSpPr>
            <p:cNvPr name="Freeform 57" id="57"/>
            <p:cNvSpPr/>
            <p:nvPr/>
          </p:nvSpPr>
          <p:spPr>
            <a:xfrm flipH="false" flipV="false" rot="0">
              <a:off x="0" y="1878912"/>
              <a:ext cx="327897" cy="4371963"/>
            </a:xfrm>
            <a:custGeom>
              <a:avLst/>
              <a:gdLst/>
              <a:ahLst/>
              <a:cxnLst/>
              <a:rect r="r" b="b" t="t" l="l"/>
              <a:pathLst>
                <a:path h="4371963" w="327897">
                  <a:moveTo>
                    <a:pt x="0" y="0"/>
                  </a:moveTo>
                  <a:lnTo>
                    <a:pt x="327897" y="0"/>
                  </a:lnTo>
                  <a:lnTo>
                    <a:pt x="327897" y="4371963"/>
                  </a:lnTo>
                  <a:lnTo>
                    <a:pt x="0" y="4371963"/>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6866716" y="3859066"/>
            <a:ext cx="4742879" cy="4776308"/>
            <a:chOff x="0" y="0"/>
            <a:chExt cx="6909782" cy="6958485"/>
          </a:xfrm>
        </p:grpSpPr>
        <p:sp>
          <p:nvSpPr>
            <p:cNvPr name="Freeform 19" id="19"/>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20" id="20"/>
          <p:cNvGrpSpPr/>
          <p:nvPr/>
        </p:nvGrpSpPr>
        <p:grpSpPr>
          <a:xfrm rot="0">
            <a:off x="1043940" y="1028700"/>
            <a:ext cx="8505877" cy="1121283"/>
            <a:chOff x="0" y="0"/>
            <a:chExt cx="11341170" cy="1495044"/>
          </a:xfrm>
        </p:grpSpPr>
        <p:sp>
          <p:nvSpPr>
            <p:cNvPr name="Freeform 21" id="21"/>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2" id="22"/>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3" id="23"/>
          <p:cNvGrpSpPr/>
          <p:nvPr/>
        </p:nvGrpSpPr>
        <p:grpSpPr>
          <a:xfrm rot="0">
            <a:off x="1028700" y="2304055"/>
            <a:ext cx="16566642" cy="1044626"/>
            <a:chOff x="0" y="0"/>
            <a:chExt cx="22088856" cy="1392834"/>
          </a:xfrm>
        </p:grpSpPr>
        <p:sp>
          <p:nvSpPr>
            <p:cNvPr name="Freeform 24" id="24"/>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5" id="25"/>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Doehler : Notre démarche projet</a:t>
              </a:r>
            </a:p>
          </p:txBody>
        </p:sp>
      </p:grpSp>
      <p:grpSp>
        <p:nvGrpSpPr>
          <p:cNvPr name="Group 26" id="26"/>
          <p:cNvGrpSpPr/>
          <p:nvPr/>
        </p:nvGrpSpPr>
        <p:grpSpPr>
          <a:xfrm rot="0">
            <a:off x="17595342" y="9613982"/>
            <a:ext cx="352044" cy="516970"/>
            <a:chOff x="0" y="0"/>
            <a:chExt cx="469392" cy="689293"/>
          </a:xfrm>
        </p:grpSpPr>
        <p:sp>
          <p:nvSpPr>
            <p:cNvPr name="Freeform 27" id="27"/>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8" id="28"/>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29" id="29"/>
          <p:cNvGrpSpPr/>
          <p:nvPr/>
        </p:nvGrpSpPr>
        <p:grpSpPr>
          <a:xfrm rot="0">
            <a:off x="12824509" y="3859228"/>
            <a:ext cx="4770833" cy="83116"/>
            <a:chOff x="0" y="0"/>
            <a:chExt cx="5248656" cy="91440"/>
          </a:xfrm>
        </p:grpSpPr>
        <p:sp>
          <p:nvSpPr>
            <p:cNvPr name="Freeform 30" id="3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31" id="31"/>
          <p:cNvGrpSpPr/>
          <p:nvPr/>
        </p:nvGrpSpPr>
        <p:grpSpPr>
          <a:xfrm rot="0">
            <a:off x="6866716" y="3857772"/>
            <a:ext cx="4742879" cy="82629"/>
            <a:chOff x="0" y="0"/>
            <a:chExt cx="5248656" cy="91440"/>
          </a:xfrm>
        </p:grpSpPr>
        <p:sp>
          <p:nvSpPr>
            <p:cNvPr name="Freeform 32" id="32"/>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nvGrpSpPr>
          <p:cNvPr name="Group 33" id="33"/>
          <p:cNvGrpSpPr/>
          <p:nvPr/>
        </p:nvGrpSpPr>
        <p:grpSpPr>
          <a:xfrm rot="0">
            <a:off x="2404661" y="4215778"/>
            <a:ext cx="1990957" cy="530451"/>
            <a:chOff x="0" y="0"/>
            <a:chExt cx="2627325" cy="699999"/>
          </a:xfrm>
        </p:grpSpPr>
        <p:sp>
          <p:nvSpPr>
            <p:cNvPr name="Freeform 34" id="34"/>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5" id="35"/>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grpSp>
        <p:nvGrpSpPr>
          <p:cNvPr name="Group 36" id="36"/>
          <p:cNvGrpSpPr/>
          <p:nvPr/>
        </p:nvGrpSpPr>
        <p:grpSpPr>
          <a:xfrm rot="0">
            <a:off x="1396592" y="5407671"/>
            <a:ext cx="4007094" cy="2825780"/>
            <a:chOff x="0" y="0"/>
            <a:chExt cx="5342792" cy="3767707"/>
          </a:xfrm>
        </p:grpSpPr>
        <p:sp>
          <p:nvSpPr>
            <p:cNvPr name="TextBox 37" id="37"/>
            <p:cNvSpPr txBox="true"/>
            <p:nvPr/>
          </p:nvSpPr>
          <p:spPr>
            <a:xfrm rot="0">
              <a:off x="230317"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des processus métiers propres à ch</a:t>
              </a:r>
              <a:r>
                <a:rPr lang="en-US" sz="1838">
                  <a:solidFill>
                    <a:srgbClr val="000000"/>
                  </a:solidFill>
                  <a:latin typeface="Poppins"/>
                  <a:ea typeface="Poppins"/>
                  <a:cs typeface="Poppins"/>
                  <a:sym typeface="Poppins"/>
                </a:rPr>
                <a:t>aque bureau</a:t>
              </a:r>
            </a:p>
          </p:txBody>
        </p:sp>
        <p:grpSp>
          <p:nvGrpSpPr>
            <p:cNvPr name="Group 38" id="38"/>
            <p:cNvGrpSpPr/>
            <p:nvPr/>
          </p:nvGrpSpPr>
          <p:grpSpPr>
            <a:xfrm rot="0">
              <a:off x="0" y="318606"/>
              <a:ext cx="106976" cy="10708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0" id="40"/>
            <p:cNvSpPr txBox="true"/>
            <p:nvPr/>
          </p:nvSpPr>
          <p:spPr>
            <a:xfrm rot="0">
              <a:off x="230317" y="1096718"/>
              <a:ext cx="5112474" cy="1159282"/>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Harmonisation des besoins entre les différents p</a:t>
              </a:r>
              <a:r>
                <a:rPr lang="en-US" sz="1838">
                  <a:solidFill>
                    <a:srgbClr val="000000"/>
                  </a:solidFill>
                  <a:latin typeface="Poppins"/>
                  <a:ea typeface="Poppins"/>
                  <a:cs typeface="Poppins"/>
                  <a:sym typeface="Poppins"/>
                </a:rPr>
                <a:t>ays et bureaux</a:t>
              </a:r>
            </a:p>
          </p:txBody>
        </p:sp>
        <p:grpSp>
          <p:nvGrpSpPr>
            <p:cNvPr name="Group 41" id="41"/>
            <p:cNvGrpSpPr/>
            <p:nvPr/>
          </p:nvGrpSpPr>
          <p:grpSpPr>
            <a:xfrm rot="0">
              <a:off x="0" y="1443899"/>
              <a:ext cx="106976" cy="107081"/>
              <a:chOff x="0" y="0"/>
              <a:chExt cx="146161" cy="146304"/>
            </a:xfrm>
          </p:grpSpPr>
          <p:sp>
            <p:nvSpPr>
              <p:cNvPr name="Freeform 42" id="4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3" id="43"/>
            <p:cNvSpPr txBox="true"/>
            <p:nvPr/>
          </p:nvSpPr>
          <p:spPr>
            <a:xfrm rot="0">
              <a:off x="230317" y="2608425"/>
              <a:ext cx="5112474" cy="1159282"/>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 l'architecture de l'ERP </a:t>
              </a:r>
              <a:r>
                <a:rPr lang="en-US" sz="1838">
                  <a:solidFill>
                    <a:srgbClr val="000000"/>
                  </a:solidFill>
                  <a:latin typeface="Poppins"/>
                  <a:ea typeface="Poppins"/>
                  <a:cs typeface="Poppins"/>
                  <a:sym typeface="Poppins"/>
                </a:rPr>
                <a:t>et du système de contrôle d'accès</a:t>
              </a:r>
            </a:p>
          </p:txBody>
        </p:sp>
        <p:grpSp>
          <p:nvGrpSpPr>
            <p:cNvPr name="Group 44" id="44"/>
            <p:cNvGrpSpPr/>
            <p:nvPr/>
          </p:nvGrpSpPr>
          <p:grpSpPr>
            <a:xfrm rot="0">
              <a:off x="0" y="2955606"/>
              <a:ext cx="106976" cy="107081"/>
              <a:chOff x="0" y="0"/>
              <a:chExt cx="146161" cy="146304"/>
            </a:xfrm>
          </p:grpSpPr>
          <p:sp>
            <p:nvSpPr>
              <p:cNvPr name="Freeform 45" id="4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46" id="46"/>
          <p:cNvGrpSpPr/>
          <p:nvPr/>
        </p:nvGrpSpPr>
        <p:grpSpPr>
          <a:xfrm rot="0">
            <a:off x="13206378" y="5407671"/>
            <a:ext cx="4007094" cy="2532925"/>
            <a:chOff x="0" y="0"/>
            <a:chExt cx="5342792" cy="3377233"/>
          </a:xfrm>
        </p:grpSpPr>
        <p:sp>
          <p:nvSpPr>
            <p:cNvPr name="TextBox 47" id="47"/>
            <p:cNvSpPr txBox="true"/>
            <p:nvPr/>
          </p:nvSpPr>
          <p:spPr>
            <a:xfrm rot="0">
              <a:off x="230317"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Formation des équipes de ch</a:t>
              </a:r>
              <a:r>
                <a:rPr lang="en-US" sz="1838">
                  <a:solidFill>
                    <a:srgbClr val="000000"/>
                  </a:solidFill>
                  <a:latin typeface="Poppins"/>
                  <a:ea typeface="Poppins"/>
                  <a:cs typeface="Poppins"/>
                  <a:sym typeface="Poppins"/>
                </a:rPr>
                <a:t>aque filiale à la solution</a:t>
              </a:r>
            </a:p>
          </p:txBody>
        </p:sp>
        <p:grpSp>
          <p:nvGrpSpPr>
            <p:cNvPr name="Group 48" id="48"/>
            <p:cNvGrpSpPr/>
            <p:nvPr/>
          </p:nvGrpSpPr>
          <p:grpSpPr>
            <a:xfrm rot="0">
              <a:off x="0" y="318606"/>
              <a:ext cx="106976" cy="107081"/>
              <a:chOff x="0" y="0"/>
              <a:chExt cx="146161" cy="146304"/>
            </a:xfrm>
          </p:grpSpPr>
          <p:sp>
            <p:nvSpPr>
              <p:cNvPr name="Freeform 49" id="4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0" id="50"/>
            <p:cNvSpPr txBox="true"/>
            <p:nvPr/>
          </p:nvSpPr>
          <p:spPr>
            <a:xfrm rot="0">
              <a:off x="230317" y="1288572"/>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Déploiement progressif dans l'ensemble des p</a:t>
              </a:r>
              <a:r>
                <a:rPr lang="en-US" sz="1838">
                  <a:solidFill>
                    <a:srgbClr val="000000"/>
                  </a:solidFill>
                  <a:latin typeface="Poppins"/>
                  <a:ea typeface="Poppins"/>
                  <a:cs typeface="Poppins"/>
                  <a:sym typeface="Poppins"/>
                </a:rPr>
                <a:t>ays couverts</a:t>
              </a:r>
            </a:p>
          </p:txBody>
        </p:sp>
        <p:grpSp>
          <p:nvGrpSpPr>
            <p:cNvPr name="Group 51" id="51"/>
            <p:cNvGrpSpPr/>
            <p:nvPr/>
          </p:nvGrpSpPr>
          <p:grpSpPr>
            <a:xfrm rot="0">
              <a:off x="0" y="1635753"/>
              <a:ext cx="106976" cy="107081"/>
              <a:chOff x="0" y="0"/>
              <a:chExt cx="146161" cy="146304"/>
            </a:xfrm>
          </p:grpSpPr>
          <p:sp>
            <p:nvSpPr>
              <p:cNvPr name="Freeform 52" id="5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3" id="53"/>
            <p:cNvSpPr txBox="true"/>
            <p:nvPr/>
          </p:nvSpPr>
          <p:spPr>
            <a:xfrm rot="0">
              <a:off x="230317" y="260436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Assistance renforcée a</a:t>
              </a:r>
              <a:r>
                <a:rPr lang="en-US" sz="1838">
                  <a:solidFill>
                    <a:srgbClr val="000000"/>
                  </a:solidFill>
                  <a:latin typeface="Poppins"/>
                  <a:ea typeface="Poppins"/>
                  <a:cs typeface="Poppins"/>
                  <a:sym typeface="Poppins"/>
                </a:rPr>
                <a:t>u moment de chaque bascule</a:t>
              </a:r>
            </a:p>
          </p:txBody>
        </p:sp>
        <p:grpSp>
          <p:nvGrpSpPr>
            <p:cNvPr name="Group 54" id="54"/>
            <p:cNvGrpSpPr/>
            <p:nvPr/>
          </p:nvGrpSpPr>
          <p:grpSpPr>
            <a:xfrm rot="0">
              <a:off x="0" y="2951546"/>
              <a:ext cx="106976" cy="107081"/>
              <a:chOff x="0" y="0"/>
              <a:chExt cx="146161" cy="146304"/>
            </a:xfrm>
          </p:grpSpPr>
          <p:sp>
            <p:nvSpPr>
              <p:cNvPr name="Freeform 55" id="5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grpSp>
        <p:nvGrpSpPr>
          <p:cNvPr name="Group 56" id="56"/>
          <p:cNvGrpSpPr/>
          <p:nvPr/>
        </p:nvGrpSpPr>
        <p:grpSpPr>
          <a:xfrm rot="0">
            <a:off x="8346129" y="4227726"/>
            <a:ext cx="1784052" cy="518503"/>
            <a:chOff x="0" y="0"/>
            <a:chExt cx="2354287" cy="684232"/>
          </a:xfrm>
        </p:grpSpPr>
        <p:sp>
          <p:nvSpPr>
            <p:cNvPr name="Freeform 57" id="57"/>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58" id="58"/>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grpSp>
        <p:nvGrpSpPr>
          <p:cNvPr name="Group 59" id="59"/>
          <p:cNvGrpSpPr/>
          <p:nvPr/>
        </p:nvGrpSpPr>
        <p:grpSpPr>
          <a:xfrm rot="0">
            <a:off x="7179600" y="5407671"/>
            <a:ext cx="4117110" cy="2980046"/>
            <a:chOff x="0" y="0"/>
            <a:chExt cx="5489481" cy="3973394"/>
          </a:xfrm>
        </p:grpSpPr>
        <p:sp>
          <p:nvSpPr>
            <p:cNvPr name="TextBox 60" id="60"/>
            <p:cNvSpPr txBox="true"/>
            <p:nvPr/>
          </p:nvSpPr>
          <p:spPr>
            <a:xfrm rot="0">
              <a:off x="231523" y="-28575"/>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61" id="61"/>
            <p:cNvGrpSpPr/>
            <p:nvPr/>
          </p:nvGrpSpPr>
          <p:grpSpPr>
            <a:xfrm rot="0">
              <a:off x="1206" y="318606"/>
              <a:ext cx="106976" cy="107081"/>
              <a:chOff x="0" y="0"/>
              <a:chExt cx="146161" cy="146304"/>
            </a:xfrm>
          </p:grpSpPr>
          <p:sp>
            <p:nvSpPr>
              <p:cNvPr name="Freeform 62" id="6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3" id="63"/>
            <p:cNvSpPr txBox="true"/>
            <p:nvPr/>
          </p:nvSpPr>
          <p:spPr>
            <a:xfrm rot="0">
              <a:off x="230317" y="918918"/>
              <a:ext cx="5112474"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place du contrôle d'</a:t>
              </a:r>
              <a:r>
                <a:rPr lang="en-US" sz="1838">
                  <a:solidFill>
                    <a:srgbClr val="000000"/>
                  </a:solidFill>
                  <a:latin typeface="Poppins"/>
                  <a:ea typeface="Poppins"/>
                  <a:cs typeface="Poppins"/>
                  <a:sym typeface="Poppins"/>
                </a:rPr>
                <a:t>accès sécurisé</a:t>
              </a:r>
            </a:p>
          </p:txBody>
        </p:sp>
        <p:grpSp>
          <p:nvGrpSpPr>
            <p:cNvPr name="Group 64" id="64"/>
            <p:cNvGrpSpPr/>
            <p:nvPr/>
          </p:nvGrpSpPr>
          <p:grpSpPr>
            <a:xfrm rot="0">
              <a:off x="0" y="1266099"/>
              <a:ext cx="106976" cy="107081"/>
              <a:chOff x="0" y="0"/>
              <a:chExt cx="146161" cy="146304"/>
            </a:xfrm>
          </p:grpSpPr>
          <p:sp>
            <p:nvSpPr>
              <p:cNvPr name="Freeform 65" id="6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6" id="66"/>
            <p:cNvSpPr txBox="true"/>
            <p:nvPr/>
          </p:nvSpPr>
          <p:spPr>
            <a:xfrm rot="0">
              <a:off x="230317" y="1866411"/>
              <a:ext cx="5112474" cy="1159489"/>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Intégration des transporteurs pour l</a:t>
              </a:r>
              <a:r>
                <a:rPr lang="en-US" sz="1838">
                  <a:solidFill>
                    <a:srgbClr val="000000"/>
                  </a:solidFill>
                  <a:latin typeface="Poppins"/>
                  <a:ea typeface="Poppins"/>
                  <a:cs typeface="Poppins"/>
                  <a:sym typeface="Poppins"/>
                </a:rPr>
                <a:t>e suivi </a:t>
              </a:r>
            </a:p>
            <a:p>
              <a:pPr algn="just">
                <a:lnSpc>
                  <a:spcPts val="2373"/>
                </a:lnSpc>
              </a:pPr>
              <a:r>
                <a:rPr lang="en-US" sz="1838">
                  <a:solidFill>
                    <a:srgbClr val="000000"/>
                  </a:solidFill>
                  <a:latin typeface="Poppins"/>
                  <a:ea typeface="Poppins"/>
                  <a:cs typeface="Poppins"/>
                  <a:sym typeface="Poppins"/>
                </a:rPr>
                <a:t>des expéditions</a:t>
              </a:r>
            </a:p>
          </p:txBody>
        </p:sp>
        <p:grpSp>
          <p:nvGrpSpPr>
            <p:cNvPr name="Group 67" id="67"/>
            <p:cNvGrpSpPr/>
            <p:nvPr/>
          </p:nvGrpSpPr>
          <p:grpSpPr>
            <a:xfrm rot="0">
              <a:off x="0" y="2213593"/>
              <a:ext cx="106976" cy="107081"/>
              <a:chOff x="0" y="0"/>
              <a:chExt cx="146161" cy="146304"/>
            </a:xfrm>
          </p:grpSpPr>
          <p:sp>
            <p:nvSpPr>
              <p:cNvPr name="Freeform 68" id="6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9" id="69"/>
            <p:cNvSpPr txBox="true"/>
            <p:nvPr/>
          </p:nvSpPr>
          <p:spPr>
            <a:xfrm rot="0">
              <a:off x="231523" y="3200526"/>
              <a:ext cx="5257957"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Tests unitaires, tests d'intégration et tests de perf</a:t>
              </a:r>
              <a:r>
                <a:rPr lang="en-US" sz="1838">
                  <a:solidFill>
                    <a:srgbClr val="000000"/>
                  </a:solidFill>
                  <a:latin typeface="Poppins"/>
                  <a:ea typeface="Poppins"/>
                  <a:cs typeface="Poppins"/>
                  <a:sym typeface="Poppins"/>
                </a:rPr>
                <a:t>ormance</a:t>
              </a:r>
            </a:p>
          </p:txBody>
        </p:sp>
        <p:grpSp>
          <p:nvGrpSpPr>
            <p:cNvPr name="Group 70" id="70"/>
            <p:cNvGrpSpPr/>
            <p:nvPr/>
          </p:nvGrpSpPr>
          <p:grpSpPr>
            <a:xfrm rot="0">
              <a:off x="1206" y="3547707"/>
              <a:ext cx="106976" cy="107081"/>
              <a:chOff x="0" y="0"/>
              <a:chExt cx="146161" cy="146304"/>
            </a:xfrm>
          </p:grpSpPr>
          <p:sp>
            <p:nvSpPr>
              <p:cNvPr name="Freeform 71" id="7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sp>
        <p:nvSpPr>
          <p:cNvPr name="TextBox 72" id="72"/>
          <p:cNvSpPr txBox="true"/>
          <p:nvPr/>
        </p:nvSpPr>
        <p:spPr>
          <a:xfrm rot="0">
            <a:off x="1876139" y="4689079"/>
            <a:ext cx="34754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Avant</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d'écrire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une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ligne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de</a:t>
            </a:r>
            <a:r>
              <a:rPr lang="en-US" sz="1700">
                <a:solidFill>
                  <a:srgbClr val="000000"/>
                </a:solidFill>
                <a:latin typeface="Poppins"/>
                <a:ea typeface="Poppins"/>
                <a:cs typeface="Poppins"/>
                <a:sym typeface="Poppins"/>
              </a:rPr>
              <a:t> </a:t>
            </a:r>
            <a:r>
              <a:rPr lang="en-US" sz="1700">
                <a:solidFill>
                  <a:srgbClr val="1D74C4"/>
                </a:solidFill>
                <a:latin typeface="Poppins"/>
                <a:ea typeface="Poppins"/>
                <a:cs typeface="Poppins"/>
                <a:sym typeface="Poppins"/>
              </a:rPr>
              <a:t>code</a:t>
            </a:r>
          </a:p>
        </p:txBody>
      </p:sp>
      <p:sp>
        <p:nvSpPr>
          <p:cNvPr name="TextBox 73" id="73"/>
          <p:cNvSpPr txBox="true"/>
          <p:nvPr/>
        </p:nvSpPr>
        <p:spPr>
          <a:xfrm rot="0">
            <a:off x="7500438" y="4689079"/>
            <a:ext cx="3506837"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Co</a:t>
            </a:r>
            <a:r>
              <a:rPr lang="en-US" sz="1700">
                <a:solidFill>
                  <a:srgbClr val="1D74C4"/>
                </a:solidFill>
                <a:latin typeface="Poppins"/>
                <a:ea typeface="Poppins"/>
                <a:cs typeface="Poppins"/>
                <a:sym typeface="Poppins"/>
              </a:rPr>
              <a:t>ncevoir, développer, éprouver</a:t>
            </a:r>
          </a:p>
        </p:txBody>
      </p:sp>
      <p:sp>
        <p:nvSpPr>
          <p:cNvPr name="TextBox 74" id="74"/>
          <p:cNvSpPr txBox="true"/>
          <p:nvPr/>
        </p:nvSpPr>
        <p:spPr>
          <a:xfrm rot="0">
            <a:off x="13472208" y="4689079"/>
            <a:ext cx="3331220"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éployer,former,accompagner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10" id="10"/>
          <p:cNvGrpSpPr/>
          <p:nvPr/>
        </p:nvGrpSpPr>
        <p:grpSpPr>
          <a:xfrm rot="0">
            <a:off x="1043940" y="2435733"/>
            <a:ext cx="12337081" cy="1044626"/>
            <a:chOff x="0" y="0"/>
            <a:chExt cx="16449442" cy="1392834"/>
          </a:xfrm>
        </p:grpSpPr>
        <p:sp>
          <p:nvSpPr>
            <p:cNvPr name="Freeform 11" id="11"/>
            <p:cNvSpPr/>
            <p:nvPr/>
          </p:nvSpPr>
          <p:spPr>
            <a:xfrm flipH="false" flipV="false" rot="0">
              <a:off x="0" y="0"/>
              <a:ext cx="16449446" cy="1392840"/>
            </a:xfrm>
            <a:custGeom>
              <a:avLst/>
              <a:gdLst/>
              <a:ahLst/>
              <a:cxnLst/>
              <a:rect r="r" b="b" t="t" l="l"/>
              <a:pathLst>
                <a:path h="1392840" w="16449446">
                  <a:moveTo>
                    <a:pt x="0" y="0"/>
                  </a:moveTo>
                  <a:lnTo>
                    <a:pt x="16449446" y="0"/>
                  </a:lnTo>
                  <a:lnTo>
                    <a:pt x="16449446" y="1392840"/>
                  </a:lnTo>
                  <a:lnTo>
                    <a:pt x="0" y="1392840"/>
                  </a:lnTo>
                  <a:close/>
                </a:path>
              </a:pathLst>
            </a:custGeom>
            <a:blipFill>
              <a:blip r:embed="rId5">
                <a:alphaModFix amt="0"/>
              </a:blip>
              <a:stretch>
                <a:fillRect l="0" t="-197450" r="-2053" b="-172239"/>
              </a:stretch>
            </a:blipFill>
          </p:spPr>
        </p:sp>
        <p:sp>
          <p:nvSpPr>
            <p:cNvPr name="TextBox 12" id="12"/>
            <p:cNvSpPr txBox="true"/>
            <p:nvPr/>
          </p:nvSpPr>
          <p:spPr>
            <a:xfrm>
              <a:off x="0" y="-38100"/>
              <a:ext cx="16449442"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Cab</a:t>
              </a:r>
              <a:r>
                <a:rPr lang="en-US" b="true" sz="4200">
                  <a:solidFill>
                    <a:srgbClr val="014276"/>
                  </a:solidFill>
                  <a:latin typeface="Poppins Bold"/>
                  <a:ea typeface="Poppins Bold"/>
                  <a:cs typeface="Poppins Bold"/>
                  <a:sym typeface="Poppins Bold"/>
                </a:rPr>
                <a:t>inet Notarial ADYK</a:t>
              </a:r>
            </a:p>
          </p:txBody>
        </p:sp>
      </p:grpSp>
      <p:grpSp>
        <p:nvGrpSpPr>
          <p:cNvPr name="Group 13" id="13"/>
          <p:cNvGrpSpPr/>
          <p:nvPr/>
        </p:nvGrpSpPr>
        <p:grpSpPr>
          <a:xfrm rot="0">
            <a:off x="1043940" y="3859066"/>
            <a:ext cx="6323076" cy="5399234"/>
            <a:chOff x="0" y="0"/>
            <a:chExt cx="8430768" cy="7198978"/>
          </a:xfrm>
        </p:grpSpPr>
        <p:grpSp>
          <p:nvGrpSpPr>
            <p:cNvPr name="Group 14" id="14"/>
            <p:cNvGrpSpPr/>
            <p:nvPr/>
          </p:nvGrpSpPr>
          <p:grpSpPr>
            <a:xfrm rot="0">
              <a:off x="201168" y="582270"/>
              <a:ext cx="8229600" cy="6616708"/>
              <a:chOff x="0" y="0"/>
              <a:chExt cx="8229600" cy="6616708"/>
            </a:xfrm>
          </p:grpSpPr>
          <p:sp>
            <p:nvSpPr>
              <p:cNvPr name="Freeform 15" id="15"/>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9C4E0F"/>
              </a:solidFill>
            </p:spPr>
          </p:sp>
        </p:grpSp>
        <p:grpSp>
          <p:nvGrpSpPr>
            <p:cNvPr name="Group 16" id="16"/>
            <p:cNvGrpSpPr/>
            <p:nvPr/>
          </p:nvGrpSpPr>
          <p:grpSpPr>
            <a:xfrm rot="0">
              <a:off x="110642" y="320249"/>
              <a:ext cx="8229600" cy="6616708"/>
              <a:chOff x="0" y="0"/>
              <a:chExt cx="8229600" cy="6616708"/>
            </a:xfrm>
          </p:grpSpPr>
          <p:sp>
            <p:nvSpPr>
              <p:cNvPr name="Freeform 17" id="17"/>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CC6614"/>
              </a:solidFill>
            </p:spPr>
          </p:sp>
        </p:grpSp>
        <p:grpSp>
          <p:nvGrpSpPr>
            <p:cNvPr name="Group 18" id="18"/>
            <p:cNvGrpSpPr/>
            <p:nvPr/>
          </p:nvGrpSpPr>
          <p:grpSpPr>
            <a:xfrm rot="0">
              <a:off x="0" y="0"/>
              <a:ext cx="8229600" cy="6616708"/>
              <a:chOff x="0" y="0"/>
              <a:chExt cx="8229600" cy="6616708"/>
            </a:xfrm>
          </p:grpSpPr>
          <p:sp>
            <p:nvSpPr>
              <p:cNvPr name="Freeform 19" id="19"/>
              <p:cNvSpPr/>
              <p:nvPr/>
            </p:nvSpPr>
            <p:spPr>
              <a:xfrm flipH="false" flipV="false" rot="0">
                <a:off x="0" y="0"/>
                <a:ext cx="8229600" cy="6616709"/>
              </a:xfrm>
              <a:custGeom>
                <a:avLst/>
                <a:gdLst/>
                <a:ahLst/>
                <a:cxnLst/>
                <a:rect r="r" b="b" t="t" l="l"/>
                <a:pathLst>
                  <a:path h="6616709" w="8229600">
                    <a:moveTo>
                      <a:pt x="0" y="0"/>
                    </a:moveTo>
                    <a:lnTo>
                      <a:pt x="8229600" y="0"/>
                    </a:lnTo>
                    <a:lnTo>
                      <a:pt x="8229600" y="6616709"/>
                    </a:lnTo>
                    <a:lnTo>
                      <a:pt x="0" y="6616709"/>
                    </a:lnTo>
                    <a:close/>
                  </a:path>
                </a:pathLst>
              </a:custGeom>
              <a:solidFill>
                <a:srgbClr val="FEF6EF"/>
              </a:solidFill>
            </p:spPr>
          </p:sp>
        </p:grpSp>
      </p:grpSp>
      <p:grpSp>
        <p:nvGrpSpPr>
          <p:cNvPr name="Group 20" id="20"/>
          <p:cNvGrpSpPr/>
          <p:nvPr/>
        </p:nvGrpSpPr>
        <p:grpSpPr>
          <a:xfrm rot="0">
            <a:off x="17595342" y="9613982"/>
            <a:ext cx="352044" cy="516970"/>
            <a:chOff x="0" y="0"/>
            <a:chExt cx="469392" cy="689293"/>
          </a:xfrm>
        </p:grpSpPr>
        <p:sp>
          <p:nvSpPr>
            <p:cNvPr name="Freeform 21" id="2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22" id="2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06</a:t>
              </a:r>
            </a:p>
          </p:txBody>
        </p:sp>
      </p:grpSp>
      <p:grpSp>
        <p:nvGrpSpPr>
          <p:cNvPr name="Group 23" id="23"/>
          <p:cNvGrpSpPr/>
          <p:nvPr/>
        </p:nvGrpSpPr>
        <p:grpSpPr>
          <a:xfrm rot="0">
            <a:off x="8131302" y="3867313"/>
            <a:ext cx="9464040" cy="5086187"/>
            <a:chOff x="0" y="0"/>
            <a:chExt cx="12618720" cy="6781583"/>
          </a:xfrm>
        </p:grpSpPr>
        <p:grpSp>
          <p:nvGrpSpPr>
            <p:cNvPr name="Group 24" id="24"/>
            <p:cNvGrpSpPr/>
            <p:nvPr/>
          </p:nvGrpSpPr>
          <p:grpSpPr>
            <a:xfrm rot="0">
              <a:off x="0" y="0"/>
              <a:ext cx="12618720" cy="1028468"/>
              <a:chOff x="0" y="0"/>
              <a:chExt cx="12618720" cy="1028468"/>
            </a:xfrm>
          </p:grpSpPr>
          <p:sp>
            <p:nvSpPr>
              <p:cNvPr name="Freeform 25" id="25"/>
              <p:cNvSpPr/>
              <p:nvPr/>
            </p:nvSpPr>
            <p:spPr>
              <a:xfrm flipH="false" flipV="false" rot="0">
                <a:off x="0" y="0"/>
                <a:ext cx="12618720" cy="1028468"/>
              </a:xfrm>
              <a:custGeom>
                <a:avLst/>
                <a:gdLst/>
                <a:ahLst/>
                <a:cxnLst/>
                <a:rect r="r" b="b" t="t" l="l"/>
                <a:pathLst>
                  <a:path h="1028468" w="12618720">
                    <a:moveTo>
                      <a:pt x="0" y="0"/>
                    </a:moveTo>
                    <a:lnTo>
                      <a:pt x="12618720" y="0"/>
                    </a:lnTo>
                    <a:lnTo>
                      <a:pt x="12618720" y="1028468"/>
                    </a:lnTo>
                    <a:lnTo>
                      <a:pt x="0" y="1028468"/>
                    </a:lnTo>
                    <a:close/>
                  </a:path>
                </a:pathLst>
              </a:custGeom>
              <a:blipFill>
                <a:blip r:embed="rId5">
                  <a:alphaModFix amt="0"/>
                </a:blip>
                <a:stretch>
                  <a:fillRect l="0" t="-159052" r="0" b="-219088"/>
                </a:stretch>
              </a:blipFill>
            </p:spPr>
          </p:sp>
          <p:sp>
            <p:nvSpPr>
              <p:cNvPr name="TextBox 26" id="26"/>
              <p:cNvSpPr txBox="true"/>
              <p:nvPr/>
            </p:nvSpPr>
            <p:spPr>
              <a:xfrm>
                <a:off x="0" y="-38100"/>
                <a:ext cx="12618720" cy="1066568"/>
              </a:xfrm>
              <a:prstGeom prst="rect">
                <a:avLst/>
              </a:prstGeom>
            </p:spPr>
            <p:txBody>
              <a:bodyPr anchor="ctr" rtlCol="false" tIns="0" lIns="0" bIns="0" rIns="0"/>
              <a:lstStyle/>
              <a:p>
                <a:pPr algn="just" marL="0" indent="0" lvl="0">
                  <a:lnSpc>
                    <a:spcPts val="2454"/>
                  </a:lnSpc>
                  <a:spcBef>
                    <a:spcPct val="0"/>
                  </a:spcBef>
                </a:pPr>
                <a:r>
                  <a:rPr lang="en-US" b="true" sz="1900">
                    <a:solidFill>
                      <a:srgbClr val="000000"/>
                    </a:solidFill>
                    <a:latin typeface="Poppins Bold"/>
                    <a:ea typeface="Poppins Bold"/>
                    <a:cs typeface="Poppins Bold"/>
                    <a:sym typeface="Poppins Bold"/>
                  </a:rPr>
                  <a:t>Le contexte </a:t>
                </a:r>
                <a:r>
                  <a:rPr lang="en-US" sz="1900">
                    <a:solidFill>
                      <a:srgbClr val="000000"/>
                    </a:solidFill>
                    <a:latin typeface="Poppins"/>
                    <a:ea typeface="Poppins"/>
                    <a:cs typeface="Poppins"/>
                    <a:sym typeface="Poppins"/>
                  </a:rPr>
                  <a:t>: ADYK</a:t>
                </a:r>
                <a:r>
                  <a:rPr lang="en-US" sz="1900" strike="noStrike" u="none">
                    <a:solidFill>
                      <a:srgbClr val="000000"/>
                    </a:solidFill>
                    <a:latin typeface="Poppins"/>
                    <a:ea typeface="Poppins"/>
                    <a:cs typeface="Poppins"/>
                    <a:sym typeface="Poppins"/>
                  </a:rPr>
                  <a:t> s</a:t>
                </a:r>
                <a:r>
                  <a:rPr lang="en-US" sz="1900" strike="noStrike" u="none">
                    <a:solidFill>
                      <a:srgbClr val="000000"/>
                    </a:solidFill>
                    <a:latin typeface="Poppins"/>
                    <a:ea typeface="Poppins"/>
                    <a:cs typeface="Poppins"/>
                    <a:sym typeface="Poppins"/>
                  </a:rPr>
                  <a:t>o</a:t>
                </a:r>
                <a:r>
                  <a:rPr lang="en-US" sz="1900" strike="noStrike" u="none">
                    <a:solidFill>
                      <a:srgbClr val="000000"/>
                    </a:solidFill>
                    <a:latin typeface="Poppins"/>
                    <a:ea typeface="Poppins"/>
                    <a:cs typeface="Poppins"/>
                    <a:sym typeface="Poppins"/>
                  </a:rPr>
                  <a:t>u</a:t>
                </a:r>
                <a:r>
                  <a:rPr lang="en-US" sz="1900" strike="noStrike" u="none">
                    <a:solidFill>
                      <a:srgbClr val="000000"/>
                    </a:solidFill>
                    <a:latin typeface="Poppins"/>
                    <a:ea typeface="Poppins"/>
                    <a:cs typeface="Poppins"/>
                    <a:sym typeface="Poppins"/>
                  </a:rPr>
                  <a:t>h</a:t>
                </a:r>
                <a:r>
                  <a:rPr lang="en-US" sz="1900" strike="noStrike" u="none">
                    <a:solidFill>
                      <a:srgbClr val="000000"/>
                    </a:solidFill>
                    <a:latin typeface="Poppins"/>
                    <a:ea typeface="Poppins"/>
                    <a:cs typeface="Poppins"/>
                    <a:sym typeface="Poppins"/>
                  </a:rPr>
                  <a:t>a</a:t>
                </a:r>
                <a:r>
                  <a:rPr lang="en-US" sz="1900" strike="noStrike" u="none">
                    <a:solidFill>
                      <a:srgbClr val="000000"/>
                    </a:solidFill>
                    <a:latin typeface="Poppins"/>
                    <a:ea typeface="Poppins"/>
                    <a:cs typeface="Poppins"/>
                    <a:sym typeface="Poppins"/>
                  </a:rPr>
                  <a:t>it</a:t>
                </a:r>
                <a:r>
                  <a:rPr lang="en-US" sz="1900" strike="noStrike" u="none">
                    <a:solidFill>
                      <a:srgbClr val="000000"/>
                    </a:solidFill>
                    <a:latin typeface="Poppins"/>
                    <a:ea typeface="Poppins"/>
                    <a:cs typeface="Poppins"/>
                    <a:sym typeface="Poppins"/>
                  </a:rPr>
                  <a:t>a</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t str</a:t>
                </a:r>
                <a:r>
                  <a:rPr lang="en-US" sz="1900" strike="noStrike" u="none">
                    <a:solidFill>
                      <a:srgbClr val="000000"/>
                    </a:solidFill>
                    <a:latin typeface="Poppins"/>
                    <a:ea typeface="Poppins"/>
                    <a:cs typeface="Poppins"/>
                    <a:sym typeface="Poppins"/>
                  </a:rPr>
                  <a:t>uc</a:t>
                </a:r>
                <a:r>
                  <a:rPr lang="en-US" sz="1900" strike="noStrike" u="none">
                    <a:solidFill>
                      <a:srgbClr val="000000"/>
                    </a:solidFill>
                    <a:latin typeface="Poppins"/>
                    <a:ea typeface="Poppins"/>
                    <a:cs typeface="Poppins"/>
                    <a:sym typeface="Poppins"/>
                  </a:rPr>
                  <a:t>t</a:t>
                </a:r>
                <a:r>
                  <a:rPr lang="en-US" sz="1900" strike="noStrike" u="none">
                    <a:solidFill>
                      <a:srgbClr val="000000"/>
                    </a:solidFill>
                    <a:latin typeface="Poppins"/>
                    <a:ea typeface="Poppins"/>
                    <a:cs typeface="Poppins"/>
                    <a:sym typeface="Poppins"/>
                  </a:rPr>
                  <a:t>ur</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t d</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gitalise</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 s</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p</a:t>
                </a:r>
                <a:r>
                  <a:rPr lang="en-US" sz="1900" strike="noStrike" u="none">
                    <a:solidFill>
                      <a:srgbClr val="000000"/>
                    </a:solidFill>
                    <a:latin typeface="Poppins"/>
                    <a:ea typeface="Poppins"/>
                    <a:cs typeface="Poppins"/>
                    <a:sym typeface="Poppins"/>
                  </a:rPr>
                  <a:t>ro</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essu</a:t>
                </a:r>
                <a:r>
                  <a:rPr lang="en-US" sz="1900" strike="noStrike" u="none">
                    <a:solidFill>
                      <a:srgbClr val="000000"/>
                    </a:solidFill>
                    <a:latin typeface="Poppins"/>
                    <a:ea typeface="Poppins"/>
                    <a:cs typeface="Poppins"/>
                    <a:sym typeface="Poppins"/>
                  </a:rPr>
                  <a:t>s </a:t>
                </a:r>
                <a:r>
                  <a:rPr lang="en-US" sz="1900" strike="noStrike" u="none">
                    <a:solidFill>
                      <a:srgbClr val="000000"/>
                    </a:solidFill>
                    <a:latin typeface="Poppins"/>
                    <a:ea typeface="Poppins"/>
                    <a:cs typeface="Poppins"/>
                    <a:sym typeface="Poppins"/>
                  </a:rPr>
                  <a:t>m</a:t>
                </a:r>
                <a:r>
                  <a:rPr lang="en-US" sz="1900" strike="noStrike" u="none">
                    <a:solidFill>
                      <a:srgbClr val="000000"/>
                    </a:solidFill>
                    <a:latin typeface="Poppins"/>
                    <a:ea typeface="Poppins"/>
                    <a:cs typeface="Poppins"/>
                    <a:sym typeface="Poppins"/>
                  </a:rPr>
                  <a:t>étie</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s </a:t>
                </a:r>
                <a:r>
                  <a:rPr lang="en-US" sz="1900" strike="noStrike" u="none">
                    <a:solidFill>
                      <a:srgbClr val="000000"/>
                    </a:solidFill>
                    <a:latin typeface="Poppins"/>
                    <a:ea typeface="Poppins"/>
                    <a:cs typeface="Poppins"/>
                    <a:sym typeface="Poppins"/>
                  </a:rPr>
                  <a:t>po</a:t>
                </a:r>
                <a:r>
                  <a:rPr lang="en-US" sz="1900" strike="noStrike" u="none">
                    <a:solidFill>
                      <a:srgbClr val="000000"/>
                    </a:solidFill>
                    <a:latin typeface="Poppins"/>
                    <a:ea typeface="Poppins"/>
                    <a:cs typeface="Poppins"/>
                    <a:sym typeface="Poppins"/>
                  </a:rPr>
                  <a:t>ur </a:t>
                </a:r>
                <a:r>
                  <a:rPr lang="en-US" sz="1900" strike="noStrike" u="none">
                    <a:solidFill>
                      <a:srgbClr val="000000"/>
                    </a:solidFill>
                    <a:latin typeface="Poppins"/>
                    <a:ea typeface="Poppins"/>
                    <a:cs typeface="Poppins"/>
                    <a:sym typeface="Poppins"/>
                  </a:rPr>
                  <a:t>gagn</a:t>
                </a:r>
                <a:r>
                  <a:rPr lang="en-US" sz="1900" strike="noStrike" u="none">
                    <a:solidFill>
                      <a:srgbClr val="000000"/>
                    </a:solidFill>
                    <a:latin typeface="Poppins"/>
                    <a:ea typeface="Poppins"/>
                    <a:cs typeface="Poppins"/>
                    <a:sym typeface="Poppins"/>
                  </a:rPr>
                  <a:t>er</a:t>
                </a:r>
                <a:r>
                  <a:rPr lang="en-US" sz="1900" strike="noStrike" u="none">
                    <a:solidFill>
                      <a:srgbClr val="000000"/>
                    </a:solidFill>
                    <a:latin typeface="Poppins"/>
                    <a:ea typeface="Poppins"/>
                    <a:cs typeface="Poppins"/>
                    <a:sym typeface="Poppins"/>
                  </a:rPr>
                  <a:t> en</a:t>
                </a:r>
                <a:r>
                  <a:rPr lang="en-US" sz="1900" strike="noStrike" u="none">
                    <a:solidFill>
                      <a:srgbClr val="000000"/>
                    </a:solidFill>
                    <a:latin typeface="Poppins"/>
                    <a:ea typeface="Poppins"/>
                    <a:cs typeface="Poppins"/>
                    <a:sym typeface="Poppins"/>
                  </a:rPr>
                  <a:t> e</a:t>
                </a:r>
                <a:r>
                  <a:rPr lang="en-US" sz="1900" strike="noStrike" u="none">
                    <a:solidFill>
                      <a:srgbClr val="000000"/>
                    </a:solidFill>
                    <a:latin typeface="Poppins"/>
                    <a:ea typeface="Poppins"/>
                    <a:cs typeface="Poppins"/>
                    <a:sym typeface="Poppins"/>
                  </a:rPr>
                  <a:t>ffic</a:t>
                </a:r>
                <a:r>
                  <a:rPr lang="en-US" sz="1900" strike="noStrike" u="none">
                    <a:solidFill>
                      <a:srgbClr val="000000"/>
                    </a:solidFill>
                    <a:latin typeface="Poppins"/>
                    <a:ea typeface="Poppins"/>
                    <a:cs typeface="Poppins"/>
                    <a:sym typeface="Poppins"/>
                  </a:rPr>
                  <a:t>a</a:t>
                </a:r>
                <a:r>
                  <a:rPr lang="en-US" sz="1900" strike="noStrike" u="none">
                    <a:solidFill>
                      <a:srgbClr val="000000"/>
                    </a:solidFill>
                    <a:latin typeface="Poppins"/>
                    <a:ea typeface="Poppins"/>
                    <a:cs typeface="Poppins"/>
                    <a:sym typeface="Poppins"/>
                  </a:rPr>
                  <a:t>c</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té</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et</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m</a:t>
                </a:r>
                <a:r>
                  <a:rPr lang="en-US" sz="1900" strike="noStrike" u="none">
                    <a:solidFill>
                      <a:srgbClr val="000000"/>
                    </a:solidFill>
                    <a:latin typeface="Poppins"/>
                    <a:ea typeface="Poppins"/>
                    <a:cs typeface="Poppins"/>
                    <a:sym typeface="Poppins"/>
                  </a:rPr>
                  <a:t>i</a:t>
                </a:r>
                <a:r>
                  <a:rPr lang="en-US" sz="1900" strike="noStrike" u="none">
                    <a:solidFill>
                      <a:srgbClr val="000000"/>
                    </a:solidFill>
                    <a:latin typeface="Poppins"/>
                    <a:ea typeface="Poppins"/>
                    <a:cs typeface="Poppins"/>
                    <a:sym typeface="Poppins"/>
                  </a:rPr>
                  <a:t>eux</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rép</a:t>
                </a:r>
                <a:r>
                  <a:rPr lang="en-US" sz="1900" strike="noStrike" u="none">
                    <a:solidFill>
                      <a:srgbClr val="000000"/>
                    </a:solidFill>
                    <a:latin typeface="Poppins"/>
                    <a:ea typeface="Poppins"/>
                    <a:cs typeface="Poppins"/>
                    <a:sym typeface="Poppins"/>
                  </a:rPr>
                  <a:t>ond</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e à </a:t>
                </a:r>
                <a:r>
                  <a:rPr lang="en-US" sz="1900" strike="noStrike" u="none">
                    <a:solidFill>
                      <a:srgbClr val="000000"/>
                    </a:solidFill>
                    <a:latin typeface="Poppins"/>
                    <a:ea typeface="Poppins"/>
                    <a:cs typeface="Poppins"/>
                    <a:sym typeface="Poppins"/>
                  </a:rPr>
                  <a:t>s</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s </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njeux</a:t>
                </a:r>
                <a:r>
                  <a:rPr lang="en-US" sz="1900" strike="noStrike" u="none">
                    <a:solidFill>
                      <a:srgbClr val="000000"/>
                    </a:solidFill>
                    <a:latin typeface="Poppins"/>
                    <a:ea typeface="Poppins"/>
                    <a:cs typeface="Poppins"/>
                    <a:sym typeface="Poppins"/>
                  </a:rPr>
                  <a:t> </a:t>
                </a:r>
                <a:r>
                  <a:rPr lang="en-US" sz="1900" strike="noStrike" u="none">
                    <a:solidFill>
                      <a:srgbClr val="000000"/>
                    </a:solidFill>
                    <a:latin typeface="Poppins"/>
                    <a:ea typeface="Poppins"/>
                    <a:cs typeface="Poppins"/>
                    <a:sym typeface="Poppins"/>
                  </a:rPr>
                  <a:t>opé</a:t>
                </a:r>
                <a:r>
                  <a:rPr lang="en-US" sz="1900" strike="noStrike" u="none">
                    <a:solidFill>
                      <a:srgbClr val="000000"/>
                    </a:solidFill>
                    <a:latin typeface="Poppins"/>
                    <a:ea typeface="Poppins"/>
                    <a:cs typeface="Poppins"/>
                    <a:sym typeface="Poppins"/>
                  </a:rPr>
                  <a:t>r</a:t>
                </a:r>
                <a:r>
                  <a:rPr lang="en-US" sz="1900" strike="noStrike" u="none">
                    <a:solidFill>
                      <a:srgbClr val="000000"/>
                    </a:solidFill>
                    <a:latin typeface="Poppins"/>
                    <a:ea typeface="Poppins"/>
                    <a:cs typeface="Poppins"/>
                    <a:sym typeface="Poppins"/>
                  </a:rPr>
                  <a:t>at</a:t>
                </a:r>
                <a:r>
                  <a:rPr lang="en-US" sz="1900" strike="noStrike" u="none">
                    <a:solidFill>
                      <a:srgbClr val="000000"/>
                    </a:solidFill>
                    <a:latin typeface="Poppins"/>
                    <a:ea typeface="Poppins"/>
                    <a:cs typeface="Poppins"/>
                    <a:sym typeface="Poppins"/>
                  </a:rPr>
                  <a:t>ion</a:t>
                </a:r>
                <a:r>
                  <a:rPr lang="en-US" sz="1900" strike="noStrike" u="none">
                    <a:solidFill>
                      <a:srgbClr val="000000"/>
                    </a:solidFill>
                    <a:latin typeface="Poppins"/>
                    <a:ea typeface="Poppins"/>
                    <a:cs typeface="Poppins"/>
                    <a:sym typeface="Poppins"/>
                  </a:rPr>
                  <a:t>n</a:t>
                </a:r>
                <a:r>
                  <a:rPr lang="en-US" sz="1900" strike="noStrike" u="none">
                    <a:solidFill>
                      <a:srgbClr val="000000"/>
                    </a:solidFill>
                    <a:latin typeface="Poppins"/>
                    <a:ea typeface="Poppins"/>
                    <a:cs typeface="Poppins"/>
                    <a:sym typeface="Poppins"/>
                  </a:rPr>
                  <a:t>e</a:t>
                </a:r>
                <a:r>
                  <a:rPr lang="en-US" sz="1900" strike="noStrike" u="none">
                    <a:solidFill>
                      <a:srgbClr val="000000"/>
                    </a:solidFill>
                    <a:latin typeface="Poppins"/>
                    <a:ea typeface="Poppins"/>
                    <a:cs typeface="Poppins"/>
                    <a:sym typeface="Poppins"/>
                  </a:rPr>
                  <a:t>ls</a:t>
                </a:r>
              </a:p>
            </p:txBody>
          </p:sp>
        </p:grpSp>
        <p:grpSp>
          <p:nvGrpSpPr>
            <p:cNvPr name="Group 27" id="27"/>
            <p:cNvGrpSpPr/>
            <p:nvPr/>
          </p:nvGrpSpPr>
          <p:grpSpPr>
            <a:xfrm rot="0">
              <a:off x="512279" y="3357313"/>
              <a:ext cx="6054658" cy="602361"/>
              <a:chOff x="0" y="0"/>
              <a:chExt cx="4775866" cy="475137"/>
            </a:xfrm>
          </p:grpSpPr>
          <p:sp>
            <p:nvSpPr>
              <p:cNvPr name="Freeform 28" id="28"/>
              <p:cNvSpPr/>
              <p:nvPr/>
            </p:nvSpPr>
            <p:spPr>
              <a:xfrm flipH="false" flipV="false" rot="0">
                <a:off x="0" y="0"/>
                <a:ext cx="4775865" cy="475138"/>
              </a:xfrm>
              <a:custGeom>
                <a:avLst/>
                <a:gdLst/>
                <a:ahLst/>
                <a:cxnLst/>
                <a:rect r="r" b="b" t="t" l="l"/>
                <a:pathLst>
                  <a:path h="475138" w="4775865">
                    <a:moveTo>
                      <a:pt x="0" y="0"/>
                    </a:moveTo>
                    <a:lnTo>
                      <a:pt x="4775865" y="0"/>
                    </a:lnTo>
                    <a:lnTo>
                      <a:pt x="4775865" y="475138"/>
                    </a:lnTo>
                    <a:lnTo>
                      <a:pt x="0" y="475138"/>
                    </a:lnTo>
                    <a:close/>
                  </a:path>
                </a:pathLst>
              </a:custGeom>
              <a:blipFill>
                <a:blip r:embed="rId5">
                  <a:alphaModFix amt="0"/>
                </a:blip>
                <a:stretch>
                  <a:fillRect l="0" t="-344279" r="-164218" b="-590688"/>
                </a:stretch>
              </a:blipFill>
            </p:spPr>
          </p:sp>
          <p:sp>
            <p:nvSpPr>
              <p:cNvPr name="TextBox 29" id="29"/>
              <p:cNvSpPr txBox="true"/>
              <p:nvPr/>
            </p:nvSpPr>
            <p:spPr>
              <a:xfrm>
                <a:off x="0" y="-28575"/>
                <a:ext cx="4775866"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Les résultats</a:t>
                </a:r>
              </a:p>
            </p:txBody>
          </p:sp>
        </p:grpSp>
        <p:sp>
          <p:nvSpPr>
            <p:cNvPr name="TextBox 30" id="30"/>
            <p:cNvSpPr txBox="true"/>
            <p:nvPr/>
          </p:nvSpPr>
          <p:spPr>
            <a:xfrm rot="0">
              <a:off x="752855" y="4019999"/>
              <a:ext cx="1163537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Référentiel unique : Ag</a:t>
              </a:r>
              <a:r>
                <a:rPr lang="en-US" sz="1838">
                  <a:solidFill>
                    <a:srgbClr val="000000"/>
                  </a:solidFill>
                  <a:latin typeface="Poppins"/>
                  <a:ea typeface="Poppins"/>
                  <a:cs typeface="Poppins"/>
                  <a:sym typeface="Poppins"/>
                </a:rPr>
                <a:t>ents, sites et entités centralisés</a:t>
              </a:r>
            </a:p>
          </p:txBody>
        </p:sp>
        <p:grpSp>
          <p:nvGrpSpPr>
            <p:cNvPr name="Group 31" id="31"/>
            <p:cNvGrpSpPr/>
            <p:nvPr/>
          </p:nvGrpSpPr>
          <p:grpSpPr>
            <a:xfrm rot="0">
              <a:off x="523971" y="4173973"/>
              <a:ext cx="106976" cy="107081"/>
              <a:chOff x="0" y="0"/>
              <a:chExt cx="146161" cy="146304"/>
            </a:xfrm>
          </p:grpSpPr>
          <p:sp>
            <p:nvSpPr>
              <p:cNvPr name="Freeform 32" id="3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3" id="33"/>
            <p:cNvSpPr txBox="true"/>
            <p:nvPr/>
          </p:nvSpPr>
          <p:spPr>
            <a:xfrm rot="0">
              <a:off x="755005" y="4515768"/>
              <a:ext cx="11636812"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Vision régionale : Recettes et stocks consolidés sur 22 pays</a:t>
              </a:r>
            </a:p>
          </p:txBody>
        </p:sp>
        <p:grpSp>
          <p:nvGrpSpPr>
            <p:cNvPr name="Group 34" id="34"/>
            <p:cNvGrpSpPr/>
            <p:nvPr/>
          </p:nvGrpSpPr>
          <p:grpSpPr>
            <a:xfrm rot="0">
              <a:off x="524688" y="4669742"/>
              <a:ext cx="106976" cy="107081"/>
              <a:chOff x="0" y="0"/>
              <a:chExt cx="146161" cy="146304"/>
            </a:xfrm>
          </p:grpSpPr>
          <p:sp>
            <p:nvSpPr>
              <p:cNvPr name="Freeform 35" id="3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6" id="36"/>
            <p:cNvSpPr txBox="true"/>
            <p:nvPr/>
          </p:nvSpPr>
          <p:spPr>
            <a:xfrm rot="0">
              <a:off x="767413" y="5013348"/>
              <a:ext cx="11661629" cy="38645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Mobilité simplifié</a:t>
              </a:r>
              <a:r>
                <a:rPr lang="en-US" sz="1838">
                  <a:solidFill>
                    <a:srgbClr val="000000"/>
                  </a:solidFill>
                  <a:latin typeface="Poppins"/>
                  <a:ea typeface="Poppins"/>
                  <a:cs typeface="Poppins"/>
                  <a:sym typeface="Poppins"/>
                </a:rPr>
                <a:t>e : Droits d’accès adaptés automatiquement</a:t>
              </a:r>
            </a:p>
          </p:txBody>
        </p:sp>
        <p:grpSp>
          <p:nvGrpSpPr>
            <p:cNvPr name="Group 37" id="37"/>
            <p:cNvGrpSpPr/>
            <p:nvPr/>
          </p:nvGrpSpPr>
          <p:grpSpPr>
            <a:xfrm rot="0">
              <a:off x="512279" y="5167322"/>
              <a:ext cx="106976" cy="107081"/>
              <a:chOff x="0" y="0"/>
              <a:chExt cx="146161" cy="146304"/>
            </a:xfrm>
          </p:grpSpPr>
          <p:sp>
            <p:nvSpPr>
              <p:cNvPr name="Freeform 38" id="3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39" id="39"/>
            <p:cNvSpPr txBox="true"/>
            <p:nvPr/>
          </p:nvSpPr>
          <p:spPr>
            <a:xfrm rot="0">
              <a:off x="753571" y="5510927"/>
              <a:ext cx="11687879"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Gestion centralisée : 54</a:t>
              </a:r>
              <a:r>
                <a:rPr lang="en-US" sz="1838">
                  <a:solidFill>
                    <a:srgbClr val="000000"/>
                  </a:solidFill>
                  <a:latin typeface="Poppins"/>
                  <a:ea typeface="Poppins"/>
                  <a:cs typeface="Poppins"/>
                  <a:sym typeface="Poppins"/>
                </a:rPr>
                <a:t> utilisateurs et 7 bureaux sur une plateforme unique</a:t>
              </a:r>
            </a:p>
          </p:txBody>
        </p:sp>
        <p:grpSp>
          <p:nvGrpSpPr>
            <p:cNvPr name="Group 40" id="40"/>
            <p:cNvGrpSpPr/>
            <p:nvPr/>
          </p:nvGrpSpPr>
          <p:grpSpPr>
            <a:xfrm rot="0">
              <a:off x="524688" y="5664902"/>
              <a:ext cx="106976" cy="107081"/>
              <a:chOff x="0" y="0"/>
              <a:chExt cx="146161" cy="146304"/>
            </a:xfrm>
          </p:grpSpPr>
          <p:sp>
            <p:nvSpPr>
              <p:cNvPr name="Freeform 41" id="4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42" id="42"/>
            <p:cNvSpPr txBox="true"/>
            <p:nvPr/>
          </p:nvSpPr>
          <p:spPr>
            <a:xfrm rot="0">
              <a:off x="755005" y="6008714"/>
              <a:ext cx="11863715" cy="772868"/>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Logistique intégrée : Expéditions connectées aux c</a:t>
              </a:r>
              <a:r>
                <a:rPr lang="en-US" sz="1838">
                  <a:solidFill>
                    <a:srgbClr val="000000"/>
                  </a:solidFill>
                  <a:latin typeface="Poppins"/>
                  <a:ea typeface="Poppins"/>
                  <a:cs typeface="Poppins"/>
                  <a:sym typeface="Poppins"/>
                </a:rPr>
                <a:t>ommandes et transporteurs</a:t>
              </a:r>
            </a:p>
          </p:txBody>
        </p:sp>
        <p:grpSp>
          <p:nvGrpSpPr>
            <p:cNvPr name="Group 43" id="43"/>
            <p:cNvGrpSpPr/>
            <p:nvPr/>
          </p:nvGrpSpPr>
          <p:grpSpPr>
            <a:xfrm rot="0">
              <a:off x="524688" y="6355895"/>
              <a:ext cx="106976" cy="107081"/>
              <a:chOff x="0" y="0"/>
              <a:chExt cx="146161" cy="146304"/>
            </a:xfrm>
          </p:grpSpPr>
          <p:sp>
            <p:nvSpPr>
              <p:cNvPr name="Freeform 44" id="44"/>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5" id="45"/>
            <p:cNvGrpSpPr/>
            <p:nvPr/>
          </p:nvGrpSpPr>
          <p:grpSpPr>
            <a:xfrm rot="0">
              <a:off x="480297" y="1472512"/>
              <a:ext cx="11961153" cy="602361"/>
              <a:chOff x="0" y="0"/>
              <a:chExt cx="9434863" cy="475137"/>
            </a:xfrm>
          </p:grpSpPr>
          <p:sp>
            <p:nvSpPr>
              <p:cNvPr name="Freeform 46" id="46"/>
              <p:cNvSpPr/>
              <p:nvPr/>
            </p:nvSpPr>
            <p:spPr>
              <a:xfrm flipH="false" flipV="false" rot="0">
                <a:off x="0" y="0"/>
                <a:ext cx="9434862" cy="475138"/>
              </a:xfrm>
              <a:custGeom>
                <a:avLst/>
                <a:gdLst/>
                <a:ahLst/>
                <a:cxnLst/>
                <a:rect r="r" b="b" t="t" l="l"/>
                <a:pathLst>
                  <a:path h="475138" w="9434862">
                    <a:moveTo>
                      <a:pt x="0" y="0"/>
                    </a:moveTo>
                    <a:lnTo>
                      <a:pt x="9434862" y="0"/>
                    </a:lnTo>
                    <a:lnTo>
                      <a:pt x="9434862" y="475138"/>
                    </a:lnTo>
                    <a:lnTo>
                      <a:pt x="0" y="475138"/>
                    </a:lnTo>
                    <a:close/>
                  </a:path>
                </a:pathLst>
              </a:custGeom>
              <a:blipFill>
                <a:blip r:embed="rId5">
                  <a:alphaModFix amt="0"/>
                </a:blip>
                <a:stretch>
                  <a:fillRect l="0" t="-344279" r="-33745" b="-590688"/>
                </a:stretch>
              </a:blipFill>
            </p:spPr>
          </p:sp>
          <p:sp>
            <p:nvSpPr>
              <p:cNvPr name="TextBox 47" id="47"/>
              <p:cNvSpPr txBox="true"/>
              <p:nvPr/>
            </p:nvSpPr>
            <p:spPr>
              <a:xfrm>
                <a:off x="0" y="-28575"/>
                <a:ext cx="9434863" cy="503712"/>
              </a:xfrm>
              <a:prstGeom prst="rect">
                <a:avLst/>
              </a:prstGeom>
            </p:spPr>
            <p:txBody>
              <a:bodyPr anchor="ctr" rtlCol="false" tIns="0" lIns="0" bIns="0" rIns="0"/>
              <a:lstStyle/>
              <a:p>
                <a:pPr algn="just" marL="0" indent="0" lvl="0">
                  <a:lnSpc>
                    <a:spcPts val="2374"/>
                  </a:lnSpc>
                  <a:spcBef>
                    <a:spcPct val="0"/>
                  </a:spcBef>
                </a:pPr>
                <a:r>
                  <a:rPr lang="en-US" b="true" sz="1838">
                    <a:solidFill>
                      <a:srgbClr val="000000"/>
                    </a:solidFill>
                    <a:latin typeface="Poppins Bold"/>
                    <a:ea typeface="Poppins Bold"/>
                    <a:cs typeface="Poppins Bold"/>
                    <a:sym typeface="Poppins Bold"/>
                  </a:rPr>
                  <a:t>Notre intervention</a:t>
                </a:r>
              </a:p>
            </p:txBody>
          </p:sp>
        </p:grpSp>
        <p:grpSp>
          <p:nvGrpSpPr>
            <p:cNvPr name="Group 48" id="48"/>
            <p:cNvGrpSpPr/>
            <p:nvPr/>
          </p:nvGrpSpPr>
          <p:grpSpPr>
            <a:xfrm rot="0">
              <a:off x="480297" y="2127149"/>
              <a:ext cx="11936312" cy="996061"/>
              <a:chOff x="0" y="0"/>
              <a:chExt cx="9415268" cy="785685"/>
            </a:xfrm>
          </p:grpSpPr>
          <p:sp>
            <p:nvSpPr>
              <p:cNvPr name="Freeform 49" id="49"/>
              <p:cNvSpPr/>
              <p:nvPr/>
            </p:nvSpPr>
            <p:spPr>
              <a:xfrm flipH="false" flipV="false" rot="0">
                <a:off x="0" y="0"/>
                <a:ext cx="9415268" cy="785685"/>
              </a:xfrm>
              <a:custGeom>
                <a:avLst/>
                <a:gdLst/>
                <a:ahLst/>
                <a:cxnLst/>
                <a:rect r="r" b="b" t="t" l="l"/>
                <a:pathLst>
                  <a:path h="785685" w="9415268">
                    <a:moveTo>
                      <a:pt x="0" y="0"/>
                    </a:moveTo>
                    <a:lnTo>
                      <a:pt x="9415268" y="0"/>
                    </a:lnTo>
                    <a:lnTo>
                      <a:pt x="9415268" y="785685"/>
                    </a:lnTo>
                    <a:lnTo>
                      <a:pt x="0" y="785685"/>
                    </a:lnTo>
                    <a:close/>
                  </a:path>
                </a:pathLst>
              </a:custGeom>
              <a:solidFill>
                <a:srgbClr val="F07817">
                  <a:alpha val="0"/>
                </a:srgbClr>
              </a:solidFill>
            </p:spPr>
          </p:sp>
          <p:sp>
            <p:nvSpPr>
              <p:cNvPr name="TextBox 50" id="50"/>
              <p:cNvSpPr txBox="true"/>
              <p:nvPr/>
            </p:nvSpPr>
            <p:spPr>
              <a:xfrm>
                <a:off x="0" y="-28575"/>
                <a:ext cx="9415268" cy="814260"/>
              </a:xfrm>
              <a:prstGeom prst="rect">
                <a:avLst/>
              </a:prstGeom>
            </p:spPr>
            <p:txBody>
              <a:bodyPr anchor="ctr" rtlCol="false" tIns="0" lIns="0" bIns="0" rIns="0"/>
              <a:lstStyle/>
              <a:p>
                <a:pPr algn="just" marL="0" indent="0" lvl="0">
                  <a:lnSpc>
                    <a:spcPts val="2374"/>
                  </a:lnSpc>
                  <a:spcBef>
                    <a:spcPct val="0"/>
                  </a:spcBef>
                </a:pPr>
                <a:r>
                  <a:rPr lang="en-US" sz="1838">
                    <a:solidFill>
                      <a:srgbClr val="000000"/>
                    </a:solidFill>
                    <a:latin typeface="Poppins"/>
                    <a:ea typeface="Poppins"/>
                    <a:cs typeface="Poppins"/>
                    <a:sym typeface="Poppins"/>
                  </a:rPr>
                  <a:t>Un système de gestion conçu sur mesure, de zéro, pour piloter les activités du groupe dans 22 pays et sécuriser l’accès à ses bureaux.</a:t>
                </a:r>
              </a:p>
            </p:txBody>
          </p:sp>
        </p:grpSp>
        <p:sp>
          <p:nvSpPr>
            <p:cNvPr name="Freeform 51" id="51"/>
            <p:cNvSpPr/>
            <p:nvPr/>
          </p:nvSpPr>
          <p:spPr>
            <a:xfrm flipH="false" flipV="false" rot="0">
              <a:off x="0" y="1472512"/>
              <a:ext cx="327897" cy="4371963"/>
            </a:xfrm>
            <a:custGeom>
              <a:avLst/>
              <a:gdLst/>
              <a:ahLst/>
              <a:cxnLst/>
              <a:rect r="r" b="b" t="t" l="l"/>
              <a:pathLst>
                <a:path h="4371963" w="327897">
                  <a:moveTo>
                    <a:pt x="0" y="0"/>
                  </a:moveTo>
                  <a:lnTo>
                    <a:pt x="327897" y="0"/>
                  </a:lnTo>
                  <a:lnTo>
                    <a:pt x="327897" y="4371963"/>
                  </a:lnTo>
                  <a:lnTo>
                    <a:pt x="0" y="437196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52" id="52"/>
          <p:cNvGrpSpPr/>
          <p:nvPr/>
        </p:nvGrpSpPr>
        <p:grpSpPr>
          <a:xfrm rot="0">
            <a:off x="1455420" y="4600145"/>
            <a:ext cx="5500116" cy="3216501"/>
            <a:chOff x="0" y="0"/>
            <a:chExt cx="7333488" cy="4288668"/>
          </a:xfrm>
        </p:grpSpPr>
        <p:grpSp>
          <p:nvGrpSpPr>
            <p:cNvPr name="Group 53" id="53"/>
            <p:cNvGrpSpPr/>
            <p:nvPr/>
          </p:nvGrpSpPr>
          <p:grpSpPr>
            <a:xfrm rot="0">
              <a:off x="0" y="2071045"/>
              <a:ext cx="7333488" cy="2217623"/>
              <a:chOff x="0" y="0"/>
              <a:chExt cx="7333488" cy="2217623"/>
            </a:xfrm>
          </p:grpSpPr>
          <p:sp>
            <p:nvSpPr>
              <p:cNvPr name="Freeform 54" id="54"/>
              <p:cNvSpPr/>
              <p:nvPr/>
            </p:nvSpPr>
            <p:spPr>
              <a:xfrm flipH="false" flipV="false" rot="0">
                <a:off x="0" y="0"/>
                <a:ext cx="7333488" cy="2217623"/>
              </a:xfrm>
              <a:custGeom>
                <a:avLst/>
                <a:gdLst/>
                <a:ahLst/>
                <a:cxnLst/>
                <a:rect r="r" b="b" t="t" l="l"/>
                <a:pathLst>
                  <a:path h="2217623" w="7333488">
                    <a:moveTo>
                      <a:pt x="0" y="0"/>
                    </a:moveTo>
                    <a:lnTo>
                      <a:pt x="7333488" y="0"/>
                    </a:lnTo>
                    <a:lnTo>
                      <a:pt x="7333488" y="2217623"/>
                    </a:lnTo>
                    <a:lnTo>
                      <a:pt x="0" y="2217623"/>
                    </a:lnTo>
                    <a:close/>
                  </a:path>
                </a:pathLst>
              </a:custGeom>
              <a:blipFill>
                <a:blip r:embed="rId5">
                  <a:alphaModFix amt="0"/>
                </a:blip>
                <a:stretch>
                  <a:fillRect l="0" t="-47942" r="0" b="19071"/>
                </a:stretch>
              </a:blipFill>
            </p:spPr>
          </p:sp>
          <p:sp>
            <p:nvSpPr>
              <p:cNvPr name="TextBox 55" id="55"/>
              <p:cNvSpPr txBox="true"/>
              <p:nvPr/>
            </p:nvSpPr>
            <p:spPr>
              <a:xfrm>
                <a:off x="0" y="-66675"/>
                <a:ext cx="7333488" cy="2284298"/>
              </a:xfrm>
              <a:prstGeom prst="rect">
                <a:avLst/>
              </a:prstGeom>
            </p:spPr>
            <p:txBody>
              <a:bodyPr anchor="ctr" rtlCol="false" tIns="0" lIns="0" bIns="0" rIns="0"/>
              <a:lstStyle/>
              <a:p>
                <a:pPr algn="ctr" marL="0" indent="0" lvl="0">
                  <a:lnSpc>
                    <a:spcPts val="3024"/>
                  </a:lnSpc>
                  <a:spcBef>
                    <a:spcPct val="0"/>
                  </a:spcBef>
                </a:pPr>
                <a:r>
                  <a:rPr lang="en-US" sz="2100">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ab</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et </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ta</a:t>
                </a:r>
                <a:r>
                  <a:rPr lang="en-US" sz="2100" strike="noStrike" u="none">
                    <a:solidFill>
                      <a:srgbClr val="000000"/>
                    </a:solidFill>
                    <a:latin typeface="Poppins"/>
                    <a:ea typeface="Poppins"/>
                    <a:cs typeface="Poppins"/>
                    <a:sym typeface="Poppins"/>
                  </a:rPr>
                  <a:t>ri</a:t>
                </a:r>
                <a:r>
                  <a:rPr lang="en-US" sz="2100" strike="noStrike" u="none">
                    <a:solidFill>
                      <a:srgbClr val="000000"/>
                    </a:solidFill>
                    <a:latin typeface="Poppins"/>
                    <a:ea typeface="Poppins"/>
                    <a:cs typeface="Poppins"/>
                    <a:sym typeface="Poppins"/>
                  </a:rPr>
                  <a:t>al</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spéc</a:t>
                </a:r>
                <a:r>
                  <a:rPr lang="en-US" sz="2100" strike="noStrike" u="none">
                    <a:solidFill>
                      <a:srgbClr val="000000"/>
                    </a:solidFill>
                    <a:latin typeface="Poppins"/>
                    <a:ea typeface="Poppins"/>
                    <a:cs typeface="Poppins"/>
                    <a:sym typeface="Poppins"/>
                  </a:rPr>
                  <a:t>iali</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é</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ns </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ccompagn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m</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t </a:t>
                </a:r>
                <a:r>
                  <a:rPr lang="en-US" sz="2100" strike="noStrike" u="none">
                    <a:solidFill>
                      <a:srgbClr val="000000"/>
                    </a:solidFill>
                    <a:latin typeface="Poppins"/>
                    <a:ea typeface="Poppins"/>
                    <a:cs typeface="Poppins"/>
                    <a:sym typeface="Poppins"/>
                  </a:rPr>
                  <a:t>juri</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iqu</a:t>
                </a:r>
                <a:r>
                  <a:rPr lang="en-US" sz="2100" strike="noStrike" u="none">
                    <a:solidFill>
                      <a:srgbClr val="000000"/>
                    </a:solidFill>
                    <a:latin typeface="Poppins"/>
                    <a:ea typeface="Poppins"/>
                    <a:cs typeface="Poppins"/>
                    <a:sym typeface="Poppins"/>
                  </a:rPr>
                  <a:t>e des </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u</a:t>
                </a:r>
                <a:r>
                  <a:rPr lang="en-US" sz="2100" strike="noStrike" u="none">
                    <a:solidFill>
                      <a:srgbClr val="000000"/>
                    </a:solidFill>
                    <a:latin typeface="Poppins"/>
                    <a:ea typeface="Poppins"/>
                    <a:cs typeface="Poppins"/>
                    <a:sym typeface="Poppins"/>
                  </a:rPr>
                  <a:t>lie</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s, des </a:t>
                </a:r>
                <a:r>
                  <a:rPr lang="en-US" sz="2100" strike="noStrike" u="none">
                    <a:solidFill>
                      <a:srgbClr val="000000"/>
                    </a:solidFill>
                    <a:latin typeface="Poppins"/>
                    <a:ea typeface="Poppins"/>
                    <a:cs typeface="Poppins"/>
                    <a:sym typeface="Poppins"/>
                  </a:rPr>
                  <a:t>en</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repr</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se</a:t>
                </a:r>
                <a:r>
                  <a:rPr lang="en-US" sz="2100" strike="noStrike" u="none">
                    <a:solidFill>
                      <a:srgbClr val="000000"/>
                    </a:solidFill>
                    <a:latin typeface="Poppins"/>
                    <a:ea typeface="Poppins"/>
                    <a:cs typeface="Poppins"/>
                    <a:sym typeface="Poppins"/>
                  </a:rPr>
                  <a:t>s et des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ins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utions.</a:t>
                </a:r>
              </a:p>
            </p:txBody>
          </p:sp>
        </p:grpSp>
        <p:grpSp>
          <p:nvGrpSpPr>
            <p:cNvPr name="Group 56" id="56"/>
            <p:cNvGrpSpPr/>
            <p:nvPr/>
          </p:nvGrpSpPr>
          <p:grpSpPr>
            <a:xfrm rot="0">
              <a:off x="2721651" y="0"/>
              <a:ext cx="1890185" cy="1890185"/>
              <a:chOff x="0" y="0"/>
              <a:chExt cx="2286470" cy="2286470"/>
            </a:xfrm>
          </p:grpSpPr>
          <p:sp>
            <p:nvSpPr>
              <p:cNvPr name="Freeform 57" id="57"/>
              <p:cNvSpPr/>
              <p:nvPr/>
            </p:nvSpPr>
            <p:spPr>
              <a:xfrm flipH="false" flipV="false" rot="0">
                <a:off x="0" y="0"/>
                <a:ext cx="2286508" cy="2286508"/>
              </a:xfrm>
              <a:custGeom>
                <a:avLst/>
                <a:gdLst/>
                <a:ahLst/>
                <a:cxnLst/>
                <a:rect r="r" b="b" t="t" l="l"/>
                <a:pathLst>
                  <a:path h="2286508" w="2286508">
                    <a:moveTo>
                      <a:pt x="0" y="0"/>
                    </a:moveTo>
                    <a:lnTo>
                      <a:pt x="2286508" y="0"/>
                    </a:lnTo>
                    <a:lnTo>
                      <a:pt x="2286508" y="2286508"/>
                    </a:lnTo>
                    <a:lnTo>
                      <a:pt x="0" y="2286508"/>
                    </a:lnTo>
                    <a:lnTo>
                      <a:pt x="0" y="0"/>
                    </a:lnTo>
                    <a:close/>
                  </a:path>
                </a:pathLst>
              </a:custGeom>
              <a:blipFill>
                <a:blip r:embed="rId8"/>
                <a:stretch>
                  <a:fillRect l="0" t="0" r="1" b="1"/>
                </a:stretch>
              </a:blipFill>
            </p:spPr>
          </p:sp>
        </p:gr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818088" y="-457838"/>
            <a:ext cx="19878526" cy="11179240"/>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grpSp>
        <p:nvGrpSpPr>
          <p:cNvPr name="Group 4" id="4"/>
          <p:cNvGrpSpPr/>
          <p:nvPr/>
        </p:nvGrpSpPr>
        <p:grpSpPr>
          <a:xfrm rot="0">
            <a:off x="1028700" y="3845615"/>
            <a:ext cx="4742879" cy="4789759"/>
            <a:chOff x="0" y="0"/>
            <a:chExt cx="6323838" cy="6386346"/>
          </a:xfrm>
        </p:grpSpPr>
        <p:grpSp>
          <p:nvGrpSpPr>
            <p:cNvPr name="Group 5" id="5"/>
            <p:cNvGrpSpPr/>
            <p:nvPr/>
          </p:nvGrpSpPr>
          <p:grpSpPr>
            <a:xfrm rot="0">
              <a:off x="45720" y="15875"/>
              <a:ext cx="6278118" cy="6370470"/>
              <a:chOff x="0" y="0"/>
              <a:chExt cx="6859826" cy="6960735"/>
            </a:xfrm>
          </p:grpSpPr>
          <p:sp>
            <p:nvSpPr>
              <p:cNvPr name="Freeform 6" id="6"/>
              <p:cNvSpPr/>
              <p:nvPr/>
            </p:nvSpPr>
            <p:spPr>
              <a:xfrm flipH="false" flipV="false" rot="0">
                <a:off x="0" y="0"/>
                <a:ext cx="6859826" cy="6960736"/>
              </a:xfrm>
              <a:custGeom>
                <a:avLst/>
                <a:gdLst/>
                <a:ahLst/>
                <a:cxnLst/>
                <a:rect r="r" b="b" t="t" l="l"/>
                <a:pathLst>
                  <a:path h="6960736" w="6859826">
                    <a:moveTo>
                      <a:pt x="0" y="0"/>
                    </a:moveTo>
                    <a:lnTo>
                      <a:pt x="6859826" y="0"/>
                    </a:lnTo>
                    <a:lnTo>
                      <a:pt x="6859826" y="6960736"/>
                    </a:lnTo>
                    <a:lnTo>
                      <a:pt x="0" y="6960736"/>
                    </a:lnTo>
                    <a:close/>
                  </a:path>
                </a:pathLst>
              </a:custGeom>
              <a:solidFill>
                <a:srgbClr val="FFFFFF"/>
              </a:solidFill>
            </p:spPr>
          </p:sp>
        </p:grpSp>
        <p:grpSp>
          <p:nvGrpSpPr>
            <p:cNvPr name="Group 7" id="7"/>
            <p:cNvGrpSpPr/>
            <p:nvPr/>
          </p:nvGrpSpPr>
          <p:grpSpPr>
            <a:xfrm rot="0">
              <a:off x="0" y="0"/>
              <a:ext cx="6323838" cy="97519"/>
              <a:chOff x="0" y="0"/>
              <a:chExt cx="5248656" cy="80939"/>
            </a:xfrm>
          </p:grpSpPr>
          <p:sp>
            <p:nvSpPr>
              <p:cNvPr name="Freeform 8" id="8"/>
              <p:cNvSpPr/>
              <p:nvPr/>
            </p:nvSpPr>
            <p:spPr>
              <a:xfrm flipH="false" flipV="false" rot="0">
                <a:off x="0" y="0"/>
                <a:ext cx="5248656" cy="80939"/>
              </a:xfrm>
              <a:custGeom>
                <a:avLst/>
                <a:gdLst/>
                <a:ahLst/>
                <a:cxnLst/>
                <a:rect r="r" b="b" t="t" l="l"/>
                <a:pathLst>
                  <a:path h="80939" w="5248656">
                    <a:moveTo>
                      <a:pt x="0" y="0"/>
                    </a:moveTo>
                    <a:lnTo>
                      <a:pt x="5248656" y="0"/>
                    </a:lnTo>
                    <a:lnTo>
                      <a:pt x="5248656" y="80939"/>
                    </a:lnTo>
                    <a:lnTo>
                      <a:pt x="0" y="80939"/>
                    </a:lnTo>
                    <a:close/>
                  </a:path>
                </a:pathLst>
              </a:custGeom>
              <a:solidFill>
                <a:srgbClr val="0072CE"/>
              </a:solidFill>
            </p:spPr>
          </p:sp>
        </p:grpSp>
      </p:grpSp>
      <p:grpSp>
        <p:nvGrpSpPr>
          <p:cNvPr name="Group 9" id="9"/>
          <p:cNvGrpSpPr/>
          <p:nvPr/>
        </p:nvGrpSpPr>
        <p:grpSpPr>
          <a:xfrm rot="0">
            <a:off x="15797822" y="335433"/>
            <a:ext cx="1797520" cy="411476"/>
            <a:chOff x="0" y="0"/>
            <a:chExt cx="2637333" cy="603720"/>
          </a:xfrm>
        </p:grpSpPr>
        <p:sp>
          <p:nvSpPr>
            <p:cNvPr name="Freeform 10" id="10"/>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11" id="11"/>
          <p:cNvGrpSpPr/>
          <p:nvPr/>
        </p:nvGrpSpPr>
        <p:grpSpPr>
          <a:xfrm rot="0">
            <a:off x="1062990" y="335433"/>
            <a:ext cx="1958950" cy="407517"/>
            <a:chOff x="0" y="0"/>
            <a:chExt cx="2637333" cy="548640"/>
          </a:xfrm>
        </p:grpSpPr>
        <p:sp>
          <p:nvSpPr>
            <p:cNvPr name="Freeform 12" id="12"/>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nvGrpSpPr>
          <p:cNvPr name="Group 13" id="13"/>
          <p:cNvGrpSpPr/>
          <p:nvPr/>
        </p:nvGrpSpPr>
        <p:grpSpPr>
          <a:xfrm rot="0">
            <a:off x="12824509" y="3859066"/>
            <a:ext cx="4770833" cy="4776308"/>
            <a:chOff x="0" y="0"/>
            <a:chExt cx="6958439" cy="6966424"/>
          </a:xfrm>
        </p:grpSpPr>
        <p:sp>
          <p:nvSpPr>
            <p:cNvPr name="Freeform 14" id="14"/>
            <p:cNvSpPr/>
            <p:nvPr/>
          </p:nvSpPr>
          <p:spPr>
            <a:xfrm flipH="false" flipV="false" rot="0">
              <a:off x="0" y="0"/>
              <a:ext cx="6958440" cy="6966424"/>
            </a:xfrm>
            <a:custGeom>
              <a:avLst/>
              <a:gdLst/>
              <a:ahLst/>
              <a:cxnLst/>
              <a:rect r="r" b="b" t="t" l="l"/>
              <a:pathLst>
                <a:path h="6966424" w="6958440">
                  <a:moveTo>
                    <a:pt x="0" y="0"/>
                  </a:moveTo>
                  <a:lnTo>
                    <a:pt x="6958440" y="0"/>
                  </a:lnTo>
                  <a:lnTo>
                    <a:pt x="6958440" y="6966424"/>
                  </a:lnTo>
                  <a:lnTo>
                    <a:pt x="0" y="6966424"/>
                  </a:lnTo>
                  <a:close/>
                </a:path>
              </a:pathLst>
            </a:custGeom>
            <a:solidFill>
              <a:srgbClr val="FFFFFF"/>
            </a:solidFill>
          </p:spPr>
        </p:sp>
      </p:grpSp>
      <p:grpSp>
        <p:nvGrpSpPr>
          <p:cNvPr name="Group 15" id="15"/>
          <p:cNvGrpSpPr/>
          <p:nvPr/>
        </p:nvGrpSpPr>
        <p:grpSpPr>
          <a:xfrm rot="0">
            <a:off x="14392219" y="4227726"/>
            <a:ext cx="1635413" cy="530451"/>
            <a:chOff x="0" y="0"/>
            <a:chExt cx="2158139" cy="699999"/>
          </a:xfrm>
        </p:grpSpPr>
        <p:sp>
          <p:nvSpPr>
            <p:cNvPr name="Freeform 16" id="16"/>
            <p:cNvSpPr/>
            <p:nvPr/>
          </p:nvSpPr>
          <p:spPr>
            <a:xfrm flipH="false" flipV="false" rot="0">
              <a:off x="0" y="0"/>
              <a:ext cx="2158139" cy="700001"/>
            </a:xfrm>
            <a:custGeom>
              <a:avLst/>
              <a:gdLst/>
              <a:ahLst/>
              <a:cxnLst/>
              <a:rect r="r" b="b" t="t" l="l"/>
              <a:pathLst>
                <a:path h="700001" w="2158139">
                  <a:moveTo>
                    <a:pt x="0" y="0"/>
                  </a:moveTo>
                  <a:lnTo>
                    <a:pt x="2158139" y="0"/>
                  </a:lnTo>
                  <a:lnTo>
                    <a:pt x="2158139" y="700001"/>
                  </a:lnTo>
                  <a:lnTo>
                    <a:pt x="0" y="700001"/>
                  </a:lnTo>
                  <a:close/>
                </a:path>
              </a:pathLst>
            </a:custGeom>
            <a:blipFill>
              <a:blip r:embed="rId6">
                <a:alphaModFix amt="0"/>
              </a:blip>
              <a:stretch>
                <a:fillRect l="0" t="-37616" r="-129079" b="-137615"/>
              </a:stretch>
            </a:blipFill>
          </p:spPr>
        </p:sp>
        <p:sp>
          <p:nvSpPr>
            <p:cNvPr name="TextBox 17" id="17"/>
            <p:cNvSpPr txBox="true"/>
            <p:nvPr/>
          </p:nvSpPr>
          <p:spPr>
            <a:xfrm>
              <a:off x="0" y="0"/>
              <a:ext cx="2158139" cy="699999"/>
            </a:xfrm>
            <a:prstGeom prst="rect">
              <a:avLst/>
            </a:prstGeom>
          </p:spPr>
          <p:txBody>
            <a:bodyPr anchor="ctr" rtlCol="false" tIns="0" lIns="0" bIns="0" rIns="0"/>
            <a:lstStyle/>
            <a:p>
              <a:pPr algn="just">
                <a:lnSpc>
                  <a:spcPts val="2362"/>
                </a:lnSpc>
              </a:pPr>
              <a:r>
                <a:rPr lang="en-US" sz="2100" b="true">
                  <a:solidFill>
                    <a:srgbClr val="000000"/>
                  </a:solidFill>
                  <a:latin typeface="Poppins Bold"/>
                  <a:ea typeface="Poppins Bold"/>
                  <a:cs typeface="Poppins Bold"/>
                  <a:sym typeface="Poppins Bold"/>
                </a:rPr>
                <a:t>FAIRE VIVRE</a:t>
              </a:r>
            </a:p>
          </p:txBody>
        </p:sp>
      </p:grpSp>
      <p:grpSp>
        <p:nvGrpSpPr>
          <p:cNvPr name="Group 18" id="18"/>
          <p:cNvGrpSpPr/>
          <p:nvPr/>
        </p:nvGrpSpPr>
        <p:grpSpPr>
          <a:xfrm rot="0">
            <a:off x="1043940" y="1028700"/>
            <a:ext cx="8505877" cy="1121283"/>
            <a:chOff x="0" y="0"/>
            <a:chExt cx="11341170" cy="1495044"/>
          </a:xfrm>
        </p:grpSpPr>
        <p:sp>
          <p:nvSpPr>
            <p:cNvPr name="Freeform 19" id="19"/>
            <p:cNvSpPr/>
            <p:nvPr/>
          </p:nvSpPr>
          <p:spPr>
            <a:xfrm flipH="false" flipV="false" rot="0">
              <a:off x="0" y="0"/>
              <a:ext cx="11341170" cy="1495044"/>
            </a:xfrm>
            <a:custGeom>
              <a:avLst/>
              <a:gdLst/>
              <a:ahLst/>
              <a:cxnLst/>
              <a:rect r="r" b="b" t="t" l="l"/>
              <a:pathLst>
                <a:path h="1495044" w="11341170">
                  <a:moveTo>
                    <a:pt x="0" y="0"/>
                  </a:moveTo>
                  <a:lnTo>
                    <a:pt x="11341170" y="0"/>
                  </a:lnTo>
                  <a:lnTo>
                    <a:pt x="11341170" y="1495044"/>
                  </a:lnTo>
                  <a:lnTo>
                    <a:pt x="0" y="1495044"/>
                  </a:lnTo>
                  <a:close/>
                </a:path>
              </a:pathLst>
            </a:custGeom>
            <a:blipFill>
              <a:blip r:embed="rId6">
                <a:alphaModFix amt="0"/>
              </a:blip>
              <a:stretch>
                <a:fillRect l="0" t="-171107" r="-29002" b="-110251"/>
              </a:stretch>
            </a:blipFill>
          </p:spPr>
        </p:sp>
        <p:sp>
          <p:nvSpPr>
            <p:cNvPr name="TextBox 20" id="20"/>
            <p:cNvSpPr txBox="true"/>
            <p:nvPr/>
          </p:nvSpPr>
          <p:spPr>
            <a:xfrm>
              <a:off x="0" y="-47625"/>
              <a:ext cx="1134117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QUELQUES CAS CONCRETS</a:t>
              </a:r>
            </a:p>
          </p:txBody>
        </p:sp>
      </p:grpSp>
      <p:grpSp>
        <p:nvGrpSpPr>
          <p:cNvPr name="Group 21" id="21"/>
          <p:cNvGrpSpPr/>
          <p:nvPr/>
        </p:nvGrpSpPr>
        <p:grpSpPr>
          <a:xfrm rot="0">
            <a:off x="1028700" y="2304055"/>
            <a:ext cx="16566642" cy="1044626"/>
            <a:chOff x="0" y="0"/>
            <a:chExt cx="22088856" cy="1392834"/>
          </a:xfrm>
        </p:grpSpPr>
        <p:sp>
          <p:nvSpPr>
            <p:cNvPr name="Freeform 22" id="22"/>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23" id="23"/>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ADYK: Notre démarche projet</a:t>
              </a:r>
            </a:p>
          </p:txBody>
        </p:sp>
      </p:grpSp>
      <p:grpSp>
        <p:nvGrpSpPr>
          <p:cNvPr name="Group 24" id="24"/>
          <p:cNvGrpSpPr/>
          <p:nvPr/>
        </p:nvGrpSpPr>
        <p:grpSpPr>
          <a:xfrm rot="0">
            <a:off x="17595342" y="9613982"/>
            <a:ext cx="352044" cy="516970"/>
            <a:chOff x="0" y="0"/>
            <a:chExt cx="469392" cy="689293"/>
          </a:xfrm>
        </p:grpSpPr>
        <p:sp>
          <p:nvSpPr>
            <p:cNvPr name="Freeform 25" id="25"/>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26" id="26"/>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03</a:t>
              </a:r>
            </a:p>
          </p:txBody>
        </p:sp>
      </p:grpSp>
      <p:grpSp>
        <p:nvGrpSpPr>
          <p:cNvPr name="Group 27" id="27"/>
          <p:cNvGrpSpPr/>
          <p:nvPr/>
        </p:nvGrpSpPr>
        <p:grpSpPr>
          <a:xfrm rot="0">
            <a:off x="12824509" y="3859228"/>
            <a:ext cx="4770833" cy="83116"/>
            <a:chOff x="0" y="0"/>
            <a:chExt cx="5248656" cy="91440"/>
          </a:xfrm>
        </p:grpSpPr>
        <p:sp>
          <p:nvSpPr>
            <p:cNvPr name="Freeform 28" id="2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29" id="29"/>
          <p:cNvGrpSpPr/>
          <p:nvPr/>
        </p:nvGrpSpPr>
        <p:grpSpPr>
          <a:xfrm rot="0">
            <a:off x="6866716" y="3857772"/>
            <a:ext cx="4742879" cy="4777602"/>
            <a:chOff x="0" y="0"/>
            <a:chExt cx="6323838" cy="6370137"/>
          </a:xfrm>
        </p:grpSpPr>
        <p:grpSp>
          <p:nvGrpSpPr>
            <p:cNvPr name="Group 30" id="30"/>
            <p:cNvGrpSpPr/>
            <p:nvPr/>
          </p:nvGrpSpPr>
          <p:grpSpPr>
            <a:xfrm rot="0">
              <a:off x="0" y="1726"/>
              <a:ext cx="6323838" cy="6368411"/>
              <a:chOff x="0" y="0"/>
              <a:chExt cx="6909782" cy="6958485"/>
            </a:xfrm>
          </p:grpSpPr>
          <p:sp>
            <p:nvSpPr>
              <p:cNvPr name="Freeform 31" id="31"/>
              <p:cNvSpPr/>
              <p:nvPr/>
            </p:nvSpPr>
            <p:spPr>
              <a:xfrm flipH="false" flipV="false" rot="0">
                <a:off x="0" y="0"/>
                <a:ext cx="6909783" cy="6958485"/>
              </a:xfrm>
              <a:custGeom>
                <a:avLst/>
                <a:gdLst/>
                <a:ahLst/>
                <a:cxnLst/>
                <a:rect r="r" b="b" t="t" l="l"/>
                <a:pathLst>
                  <a:path h="6958485" w="6909783">
                    <a:moveTo>
                      <a:pt x="0" y="0"/>
                    </a:moveTo>
                    <a:lnTo>
                      <a:pt x="6909783" y="0"/>
                    </a:lnTo>
                    <a:lnTo>
                      <a:pt x="6909783" y="6958485"/>
                    </a:lnTo>
                    <a:lnTo>
                      <a:pt x="0" y="6958485"/>
                    </a:lnTo>
                    <a:close/>
                  </a:path>
                </a:pathLst>
              </a:custGeom>
              <a:solidFill>
                <a:srgbClr val="FFFFFF"/>
              </a:solidFill>
            </p:spPr>
          </p:sp>
        </p:grpSp>
        <p:grpSp>
          <p:nvGrpSpPr>
            <p:cNvPr name="Group 32" id="32"/>
            <p:cNvGrpSpPr/>
            <p:nvPr/>
          </p:nvGrpSpPr>
          <p:grpSpPr>
            <a:xfrm rot="0">
              <a:off x="0" y="0"/>
              <a:ext cx="6323838" cy="110171"/>
              <a:chOff x="0" y="0"/>
              <a:chExt cx="5248656" cy="91440"/>
            </a:xfrm>
          </p:grpSpPr>
          <p:sp>
            <p:nvSpPr>
              <p:cNvPr name="Freeform 33" id="33"/>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grpSp>
      <p:grpSp>
        <p:nvGrpSpPr>
          <p:cNvPr name="Group 34" id="34"/>
          <p:cNvGrpSpPr/>
          <p:nvPr/>
        </p:nvGrpSpPr>
        <p:grpSpPr>
          <a:xfrm rot="0">
            <a:off x="2404661" y="4215778"/>
            <a:ext cx="1990957" cy="530451"/>
            <a:chOff x="0" y="0"/>
            <a:chExt cx="2627325" cy="699999"/>
          </a:xfrm>
        </p:grpSpPr>
        <p:sp>
          <p:nvSpPr>
            <p:cNvPr name="Freeform 35" id="35"/>
            <p:cNvSpPr/>
            <p:nvPr/>
          </p:nvSpPr>
          <p:spPr>
            <a:xfrm flipH="false" flipV="false" rot="0">
              <a:off x="0" y="0"/>
              <a:ext cx="2627325" cy="700001"/>
            </a:xfrm>
            <a:custGeom>
              <a:avLst/>
              <a:gdLst/>
              <a:ahLst/>
              <a:cxnLst/>
              <a:rect r="r" b="b" t="t" l="l"/>
              <a:pathLst>
                <a:path h="700001" w="2627325">
                  <a:moveTo>
                    <a:pt x="0" y="0"/>
                  </a:moveTo>
                  <a:lnTo>
                    <a:pt x="2627325" y="0"/>
                  </a:lnTo>
                  <a:lnTo>
                    <a:pt x="2627325" y="700001"/>
                  </a:lnTo>
                  <a:lnTo>
                    <a:pt x="0" y="700001"/>
                  </a:lnTo>
                  <a:close/>
                </a:path>
              </a:pathLst>
            </a:custGeom>
            <a:blipFill>
              <a:blip r:embed="rId6">
                <a:alphaModFix amt="0"/>
              </a:blip>
              <a:stretch>
                <a:fillRect l="0" t="-26247" r="-72625" b="-126246"/>
              </a:stretch>
            </a:blipFill>
          </p:spPr>
        </p:sp>
        <p:sp>
          <p:nvSpPr>
            <p:cNvPr name="TextBox 36" id="36"/>
            <p:cNvSpPr txBox="true"/>
            <p:nvPr/>
          </p:nvSpPr>
          <p:spPr>
            <a:xfrm>
              <a:off x="0" y="0"/>
              <a:ext cx="2627325" cy="699999"/>
            </a:xfrm>
            <a:prstGeom prst="rect">
              <a:avLst/>
            </a:prstGeom>
          </p:spPr>
          <p:txBody>
            <a:bodyPr anchor="ctr" rtlCol="false" tIns="0" lIns="0" bIns="0" rIns="0"/>
            <a:lstStyle/>
            <a:p>
              <a:pPr algn="just">
                <a:lnSpc>
                  <a:spcPts val="2362"/>
                </a:lnSpc>
              </a:pPr>
              <a:r>
                <a:rPr lang="en-US" sz="2099" b="true">
                  <a:solidFill>
                    <a:srgbClr val="000000"/>
                  </a:solidFill>
                  <a:latin typeface="Poppins Bold"/>
                  <a:ea typeface="Poppins Bold"/>
                  <a:cs typeface="Poppins Bold"/>
                  <a:sym typeface="Poppins Bold"/>
                </a:rPr>
                <a:t>COMPRENDRE</a:t>
              </a:r>
            </a:p>
          </p:txBody>
        </p:sp>
      </p:grpSp>
      <p:sp>
        <p:nvSpPr>
          <p:cNvPr name="TextBox 37" id="37"/>
          <p:cNvSpPr txBox="true"/>
          <p:nvPr/>
        </p:nvSpPr>
        <p:spPr>
          <a:xfrm rot="0">
            <a:off x="13379117" y="5511049"/>
            <a:ext cx="3834356" cy="29698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Support post-dép</a:t>
            </a:r>
            <a:r>
              <a:rPr lang="en-US" sz="1838">
                <a:solidFill>
                  <a:srgbClr val="000000"/>
                </a:solidFill>
                <a:latin typeface="Poppins"/>
                <a:ea typeface="Poppins"/>
                <a:cs typeface="Poppins"/>
                <a:sym typeface="Poppins"/>
              </a:rPr>
              <a:t>loiement</a:t>
            </a:r>
          </a:p>
        </p:txBody>
      </p:sp>
      <p:grpSp>
        <p:nvGrpSpPr>
          <p:cNvPr name="Group 38" id="38"/>
          <p:cNvGrpSpPr/>
          <p:nvPr/>
        </p:nvGrpSpPr>
        <p:grpSpPr>
          <a:xfrm rot="0">
            <a:off x="13206378" y="5646625"/>
            <a:ext cx="80232" cy="80311"/>
            <a:chOff x="0" y="0"/>
            <a:chExt cx="146161" cy="146304"/>
          </a:xfrm>
        </p:grpSpPr>
        <p:sp>
          <p:nvSpPr>
            <p:cNvPr name="Freeform 39" id="3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0" id="40"/>
          <p:cNvGrpSpPr/>
          <p:nvPr/>
        </p:nvGrpSpPr>
        <p:grpSpPr>
          <a:xfrm rot="0">
            <a:off x="13206378" y="6713756"/>
            <a:ext cx="4229650" cy="268565"/>
            <a:chOff x="0" y="0"/>
            <a:chExt cx="5639533" cy="358087"/>
          </a:xfrm>
        </p:grpSpPr>
        <p:sp>
          <p:nvSpPr>
            <p:cNvPr name="TextBox 41" id="41"/>
            <p:cNvSpPr txBox="true"/>
            <p:nvPr/>
          </p:nvSpPr>
          <p:spPr>
            <a:xfrm rot="0">
              <a:off x="230317" y="-28575"/>
              <a:ext cx="5409216" cy="386662"/>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Accompagnement des utilis</a:t>
              </a:r>
              <a:r>
                <a:rPr lang="en-US" sz="1838">
                  <a:solidFill>
                    <a:srgbClr val="000000"/>
                  </a:solidFill>
                  <a:latin typeface="Poppins"/>
                  <a:ea typeface="Poppins"/>
                  <a:cs typeface="Poppins"/>
                  <a:sym typeface="Poppins"/>
                </a:rPr>
                <a:t>ateurs</a:t>
              </a:r>
            </a:p>
          </p:txBody>
        </p:sp>
        <p:grpSp>
          <p:nvGrpSpPr>
            <p:cNvPr name="Group 42" id="42"/>
            <p:cNvGrpSpPr/>
            <p:nvPr/>
          </p:nvGrpSpPr>
          <p:grpSpPr>
            <a:xfrm rot="0">
              <a:off x="0" y="125503"/>
              <a:ext cx="106976" cy="107081"/>
              <a:chOff x="0" y="0"/>
              <a:chExt cx="146161" cy="146304"/>
            </a:xfrm>
          </p:grpSpPr>
          <p:sp>
            <p:nvSpPr>
              <p:cNvPr name="Freeform 43" id="4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sp>
        <p:nvSpPr>
          <p:cNvPr name="TextBox 44" id="44"/>
          <p:cNvSpPr txBox="true"/>
          <p:nvPr/>
        </p:nvSpPr>
        <p:spPr>
          <a:xfrm rot="0">
            <a:off x="13379117" y="71251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Accompagnement dans l’évol</a:t>
            </a:r>
            <a:r>
              <a:rPr lang="en-US" sz="1838">
                <a:solidFill>
                  <a:srgbClr val="000000"/>
                </a:solidFill>
                <a:latin typeface="Poppins"/>
                <a:ea typeface="Poppins"/>
                <a:cs typeface="Poppins"/>
                <a:sym typeface="Poppins"/>
              </a:rPr>
              <a:t>ution de la solution</a:t>
            </a:r>
          </a:p>
        </p:txBody>
      </p:sp>
      <p:grpSp>
        <p:nvGrpSpPr>
          <p:cNvPr name="Group 45" id="45"/>
          <p:cNvGrpSpPr/>
          <p:nvPr/>
        </p:nvGrpSpPr>
        <p:grpSpPr>
          <a:xfrm rot="0">
            <a:off x="13206378" y="7392725"/>
            <a:ext cx="80232" cy="80311"/>
            <a:chOff x="0" y="0"/>
            <a:chExt cx="146161" cy="146304"/>
          </a:xfrm>
        </p:grpSpPr>
        <p:sp>
          <p:nvSpPr>
            <p:cNvPr name="Freeform 46" id="4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grpSp>
        <p:nvGrpSpPr>
          <p:cNvPr name="Group 47" id="47"/>
          <p:cNvGrpSpPr/>
          <p:nvPr/>
        </p:nvGrpSpPr>
        <p:grpSpPr>
          <a:xfrm rot="0">
            <a:off x="8346129" y="4227726"/>
            <a:ext cx="1784052" cy="518503"/>
            <a:chOff x="0" y="0"/>
            <a:chExt cx="2354287" cy="684232"/>
          </a:xfrm>
        </p:grpSpPr>
        <p:sp>
          <p:nvSpPr>
            <p:cNvPr name="Freeform 48" id="48"/>
            <p:cNvSpPr/>
            <p:nvPr/>
          </p:nvSpPr>
          <p:spPr>
            <a:xfrm flipH="false" flipV="false" rot="0">
              <a:off x="0" y="0"/>
              <a:ext cx="2354287" cy="684233"/>
            </a:xfrm>
            <a:custGeom>
              <a:avLst/>
              <a:gdLst/>
              <a:ahLst/>
              <a:cxnLst/>
              <a:rect r="r" b="b" t="t" l="l"/>
              <a:pathLst>
                <a:path h="684233" w="2354287">
                  <a:moveTo>
                    <a:pt x="0" y="0"/>
                  </a:moveTo>
                  <a:lnTo>
                    <a:pt x="2354287" y="0"/>
                  </a:lnTo>
                  <a:lnTo>
                    <a:pt x="2354287" y="684233"/>
                  </a:lnTo>
                  <a:lnTo>
                    <a:pt x="0" y="684233"/>
                  </a:lnTo>
                  <a:close/>
                </a:path>
              </a:pathLst>
            </a:custGeom>
            <a:blipFill>
              <a:blip r:embed="rId6">
                <a:alphaModFix amt="0"/>
              </a:blip>
              <a:stretch>
                <a:fillRect l="0" t="-36576" r="-92645" b="-121736"/>
              </a:stretch>
            </a:blipFill>
          </p:spPr>
        </p:sp>
        <p:sp>
          <p:nvSpPr>
            <p:cNvPr name="TextBox 49" id="49"/>
            <p:cNvSpPr txBox="true"/>
            <p:nvPr/>
          </p:nvSpPr>
          <p:spPr>
            <a:xfrm>
              <a:off x="0" y="0"/>
              <a:ext cx="2354287" cy="684232"/>
            </a:xfrm>
            <a:prstGeom prst="rect">
              <a:avLst/>
            </a:prstGeom>
          </p:spPr>
          <p:txBody>
            <a:bodyPr anchor="ctr" rtlCol="false" tIns="0" lIns="0" bIns="0" rIns="0"/>
            <a:lstStyle/>
            <a:p>
              <a:pPr algn="l">
                <a:lnSpc>
                  <a:spcPts val="2362"/>
                </a:lnSpc>
              </a:pPr>
              <a:r>
                <a:rPr lang="en-US" sz="2100" b="true">
                  <a:solidFill>
                    <a:srgbClr val="000000"/>
                  </a:solidFill>
                  <a:latin typeface="Poppins Bold"/>
                  <a:ea typeface="Poppins Bold"/>
                  <a:cs typeface="Poppins Bold"/>
                  <a:sym typeface="Poppins Bold"/>
                </a:rPr>
                <a:t>CONSTRUIRE</a:t>
              </a:r>
            </a:p>
          </p:txBody>
        </p:sp>
      </p:grpSp>
      <p:sp>
        <p:nvSpPr>
          <p:cNvPr name="TextBox 50" id="50"/>
          <p:cNvSpPr txBox="true"/>
          <p:nvPr/>
        </p:nvSpPr>
        <p:spPr>
          <a:xfrm rot="0">
            <a:off x="7352338" y="5523923"/>
            <a:ext cx="3834356" cy="297140"/>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Tests et validation de l</a:t>
            </a:r>
            <a:r>
              <a:rPr lang="en-US" sz="1838">
                <a:solidFill>
                  <a:srgbClr val="000000"/>
                </a:solidFill>
                <a:latin typeface="Poppins"/>
                <a:ea typeface="Poppins"/>
                <a:cs typeface="Poppins"/>
                <a:sym typeface="Poppins"/>
              </a:rPr>
              <a:t>a solution</a:t>
            </a:r>
          </a:p>
        </p:txBody>
      </p:sp>
      <p:grpSp>
        <p:nvGrpSpPr>
          <p:cNvPr name="Group 51" id="51"/>
          <p:cNvGrpSpPr/>
          <p:nvPr/>
        </p:nvGrpSpPr>
        <p:grpSpPr>
          <a:xfrm rot="0">
            <a:off x="7180504" y="5646625"/>
            <a:ext cx="80232" cy="80311"/>
            <a:chOff x="0" y="0"/>
            <a:chExt cx="146161" cy="146304"/>
          </a:xfrm>
        </p:grpSpPr>
        <p:sp>
          <p:nvSpPr>
            <p:cNvPr name="Freeform 52" id="52"/>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3" id="53"/>
          <p:cNvSpPr txBox="true"/>
          <p:nvPr/>
        </p:nvSpPr>
        <p:spPr>
          <a:xfrm rot="0">
            <a:off x="7352338"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Conception et développement de l</a:t>
            </a:r>
            <a:r>
              <a:rPr lang="en-US" sz="1838">
                <a:solidFill>
                  <a:srgbClr val="000000"/>
                </a:solidFill>
                <a:latin typeface="Poppins"/>
                <a:ea typeface="Poppins"/>
                <a:cs typeface="Poppins"/>
                <a:sym typeface="Poppins"/>
              </a:rPr>
              <a:t>a solution</a:t>
            </a:r>
          </a:p>
        </p:txBody>
      </p:sp>
      <p:grpSp>
        <p:nvGrpSpPr>
          <p:cNvPr name="Group 54" id="54"/>
          <p:cNvGrpSpPr/>
          <p:nvPr/>
        </p:nvGrpSpPr>
        <p:grpSpPr>
          <a:xfrm rot="0">
            <a:off x="7179600" y="6357245"/>
            <a:ext cx="80232" cy="80311"/>
            <a:chOff x="0" y="0"/>
            <a:chExt cx="146161" cy="146304"/>
          </a:xfrm>
        </p:grpSpPr>
        <p:sp>
          <p:nvSpPr>
            <p:cNvPr name="Freeform 55" id="55"/>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6" id="56"/>
          <p:cNvSpPr txBox="true"/>
          <p:nvPr/>
        </p:nvSpPr>
        <p:spPr>
          <a:xfrm rot="0">
            <a:off x="7352338"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Traduction des besoins métiers </a:t>
            </a:r>
            <a:r>
              <a:rPr lang="en-US" sz="1838">
                <a:solidFill>
                  <a:srgbClr val="000000"/>
                </a:solidFill>
                <a:latin typeface="Poppins"/>
                <a:ea typeface="Poppins"/>
                <a:cs typeface="Poppins"/>
                <a:sym typeface="Poppins"/>
              </a:rPr>
              <a:t>en solution fonctionnelle</a:t>
            </a:r>
          </a:p>
        </p:txBody>
      </p:sp>
      <p:grpSp>
        <p:nvGrpSpPr>
          <p:cNvPr name="Group 57" id="57"/>
          <p:cNvGrpSpPr/>
          <p:nvPr/>
        </p:nvGrpSpPr>
        <p:grpSpPr>
          <a:xfrm rot="0">
            <a:off x="7179600" y="7067865"/>
            <a:ext cx="80232" cy="80311"/>
            <a:chOff x="0" y="0"/>
            <a:chExt cx="146161" cy="146304"/>
          </a:xfrm>
        </p:grpSpPr>
        <p:sp>
          <p:nvSpPr>
            <p:cNvPr name="Freeform 58" id="58"/>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59" id="59"/>
          <p:cNvSpPr txBox="true"/>
          <p:nvPr/>
        </p:nvSpPr>
        <p:spPr>
          <a:xfrm rot="0">
            <a:off x="7353242" y="7511111"/>
            <a:ext cx="3943468" cy="87660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Traduction des processus en fonctionnalités, workflows et règles de gesti</a:t>
            </a:r>
            <a:r>
              <a:rPr lang="en-US" sz="1838">
                <a:solidFill>
                  <a:srgbClr val="000000"/>
                </a:solidFill>
                <a:latin typeface="Poppins"/>
                <a:ea typeface="Poppins"/>
                <a:cs typeface="Poppins"/>
                <a:sym typeface="Poppins"/>
              </a:rPr>
              <a:t>on</a:t>
            </a:r>
          </a:p>
        </p:txBody>
      </p:sp>
      <p:grpSp>
        <p:nvGrpSpPr>
          <p:cNvPr name="Group 60" id="60"/>
          <p:cNvGrpSpPr/>
          <p:nvPr/>
        </p:nvGrpSpPr>
        <p:grpSpPr>
          <a:xfrm rot="0">
            <a:off x="7180504" y="7778640"/>
            <a:ext cx="80232" cy="80311"/>
            <a:chOff x="0" y="0"/>
            <a:chExt cx="146161" cy="146304"/>
          </a:xfrm>
        </p:grpSpPr>
        <p:sp>
          <p:nvSpPr>
            <p:cNvPr name="Freeform 61" id="61"/>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2" id="62"/>
          <p:cNvSpPr txBox="true"/>
          <p:nvPr/>
        </p:nvSpPr>
        <p:spPr>
          <a:xfrm rot="0">
            <a:off x="1599765" y="4689079"/>
            <a:ext cx="3600748"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Analyser et formaliser les besoins</a:t>
            </a:r>
          </a:p>
        </p:txBody>
      </p:sp>
      <p:sp>
        <p:nvSpPr>
          <p:cNvPr name="TextBox 63" id="63"/>
          <p:cNvSpPr txBox="true"/>
          <p:nvPr/>
        </p:nvSpPr>
        <p:spPr>
          <a:xfrm rot="0">
            <a:off x="7500438" y="4689079"/>
            <a:ext cx="3387328"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Co</a:t>
            </a:r>
            <a:r>
              <a:rPr lang="en-US" sz="1700">
                <a:solidFill>
                  <a:srgbClr val="1D74C4"/>
                </a:solidFill>
                <a:latin typeface="Poppins"/>
                <a:ea typeface="Poppins"/>
                <a:cs typeface="Poppins"/>
                <a:sym typeface="Poppins"/>
              </a:rPr>
              <a:t>ncevoir et réaliser la solution</a:t>
            </a:r>
          </a:p>
        </p:txBody>
      </p:sp>
      <p:sp>
        <p:nvSpPr>
          <p:cNvPr name="TextBox 64" id="64"/>
          <p:cNvSpPr txBox="true"/>
          <p:nvPr/>
        </p:nvSpPr>
        <p:spPr>
          <a:xfrm rot="0">
            <a:off x="12989559" y="4701027"/>
            <a:ext cx="4440734" cy="309230"/>
          </a:xfrm>
          <a:prstGeom prst="rect">
            <a:avLst/>
          </a:prstGeom>
        </p:spPr>
        <p:txBody>
          <a:bodyPr anchor="t" rtlCol="false" tIns="0" lIns="0" bIns="0" rIns="0">
            <a:spAutoFit/>
          </a:bodyPr>
          <a:lstStyle/>
          <a:p>
            <a:pPr algn="l">
              <a:lnSpc>
                <a:spcPts val="2380"/>
              </a:lnSpc>
            </a:pPr>
            <a:r>
              <a:rPr lang="en-US" sz="1700">
                <a:solidFill>
                  <a:srgbClr val="1D74C4"/>
                </a:solidFill>
                <a:latin typeface="Poppins"/>
                <a:ea typeface="Poppins"/>
                <a:cs typeface="Poppins"/>
                <a:sym typeface="Poppins"/>
              </a:rPr>
              <a:t>D</a:t>
            </a:r>
            <a:r>
              <a:rPr lang="en-US" sz="1700">
                <a:solidFill>
                  <a:srgbClr val="1D74C4"/>
                </a:solidFill>
                <a:latin typeface="Poppins"/>
                <a:ea typeface="Poppins"/>
                <a:cs typeface="Poppins"/>
                <a:sym typeface="Poppins"/>
              </a:rPr>
              <a:t>éployer et accompagner les utilisateurs</a:t>
            </a:r>
          </a:p>
        </p:txBody>
      </p:sp>
      <p:sp>
        <p:nvSpPr>
          <p:cNvPr name="TextBox 65" id="65"/>
          <p:cNvSpPr txBox="true"/>
          <p:nvPr/>
        </p:nvSpPr>
        <p:spPr>
          <a:xfrm rot="0">
            <a:off x="1515226" y="5379096"/>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Recueil et formalisation des be</a:t>
            </a:r>
            <a:r>
              <a:rPr lang="en-US" sz="1838">
                <a:solidFill>
                  <a:srgbClr val="000000"/>
                </a:solidFill>
                <a:latin typeface="Poppins"/>
                <a:ea typeface="Poppins"/>
                <a:cs typeface="Poppins"/>
                <a:sym typeface="Poppins"/>
              </a:rPr>
              <a:t>soins</a:t>
            </a:r>
          </a:p>
        </p:txBody>
      </p:sp>
      <p:grpSp>
        <p:nvGrpSpPr>
          <p:cNvPr name="Group 66" id="66"/>
          <p:cNvGrpSpPr/>
          <p:nvPr/>
        </p:nvGrpSpPr>
        <p:grpSpPr>
          <a:xfrm rot="0">
            <a:off x="1342488" y="5646625"/>
            <a:ext cx="80232" cy="80311"/>
            <a:chOff x="0" y="0"/>
            <a:chExt cx="146161" cy="146304"/>
          </a:xfrm>
        </p:grpSpPr>
        <p:sp>
          <p:nvSpPr>
            <p:cNvPr name="Freeform 67" id="67"/>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68" id="68"/>
          <p:cNvSpPr txBox="true"/>
          <p:nvPr/>
        </p:nvSpPr>
        <p:spPr>
          <a:xfrm rot="0">
            <a:off x="1514322" y="6089715"/>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Définition des exigences fonctionnelle</a:t>
            </a:r>
            <a:r>
              <a:rPr lang="en-US" sz="1838">
                <a:solidFill>
                  <a:srgbClr val="000000"/>
                </a:solidFill>
                <a:latin typeface="Poppins"/>
                <a:ea typeface="Poppins"/>
                <a:cs typeface="Poppins"/>
                <a:sym typeface="Poppins"/>
              </a:rPr>
              <a:t>s</a:t>
            </a:r>
          </a:p>
        </p:txBody>
      </p:sp>
      <p:grpSp>
        <p:nvGrpSpPr>
          <p:cNvPr name="Group 69" id="69"/>
          <p:cNvGrpSpPr/>
          <p:nvPr/>
        </p:nvGrpSpPr>
        <p:grpSpPr>
          <a:xfrm rot="0">
            <a:off x="1341584" y="6357245"/>
            <a:ext cx="80232" cy="80311"/>
            <a:chOff x="0" y="0"/>
            <a:chExt cx="146161" cy="146304"/>
          </a:xfrm>
        </p:grpSpPr>
        <p:sp>
          <p:nvSpPr>
            <p:cNvPr name="Freeform 70" id="70"/>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1" id="71"/>
          <p:cNvSpPr txBox="true"/>
          <p:nvPr/>
        </p:nvSpPr>
        <p:spPr>
          <a:xfrm rot="0">
            <a:off x="1514322" y="6800335"/>
            <a:ext cx="3834356" cy="586951"/>
          </a:xfrm>
          <a:prstGeom prst="rect">
            <a:avLst/>
          </a:prstGeom>
        </p:spPr>
        <p:txBody>
          <a:bodyPr anchor="t" rtlCol="false" tIns="0" lIns="0" bIns="0" rIns="0">
            <a:spAutoFit/>
          </a:bodyPr>
          <a:lstStyle/>
          <a:p>
            <a:pPr algn="just">
              <a:lnSpc>
                <a:spcPts val="2373"/>
              </a:lnSpc>
            </a:pPr>
            <a:r>
              <a:rPr lang="en-US" sz="1838">
                <a:solidFill>
                  <a:srgbClr val="000000"/>
                </a:solidFill>
                <a:latin typeface="Poppins"/>
                <a:ea typeface="Poppins"/>
                <a:cs typeface="Poppins"/>
                <a:sym typeface="Poppins"/>
              </a:rPr>
              <a:t>Définition des workflows et règl</a:t>
            </a:r>
            <a:r>
              <a:rPr lang="en-US" sz="1838">
                <a:solidFill>
                  <a:srgbClr val="000000"/>
                </a:solidFill>
                <a:latin typeface="Poppins"/>
                <a:ea typeface="Poppins"/>
                <a:cs typeface="Poppins"/>
                <a:sym typeface="Poppins"/>
              </a:rPr>
              <a:t>es de gestion</a:t>
            </a:r>
          </a:p>
        </p:txBody>
      </p:sp>
      <p:grpSp>
        <p:nvGrpSpPr>
          <p:cNvPr name="Group 72" id="72"/>
          <p:cNvGrpSpPr/>
          <p:nvPr/>
        </p:nvGrpSpPr>
        <p:grpSpPr>
          <a:xfrm rot="0">
            <a:off x="1341584" y="7067865"/>
            <a:ext cx="80232" cy="80311"/>
            <a:chOff x="0" y="0"/>
            <a:chExt cx="146161" cy="146304"/>
          </a:xfrm>
        </p:grpSpPr>
        <p:sp>
          <p:nvSpPr>
            <p:cNvPr name="Freeform 73" id="73"/>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4" id="74"/>
          <p:cNvSpPr txBox="true"/>
          <p:nvPr/>
        </p:nvSpPr>
        <p:spPr>
          <a:xfrm rot="0">
            <a:off x="1514322" y="7511111"/>
            <a:ext cx="3943468"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Analyse et optimisation des processus métiers</a:t>
            </a:r>
          </a:p>
        </p:txBody>
      </p:sp>
      <p:grpSp>
        <p:nvGrpSpPr>
          <p:cNvPr name="Group 75" id="75"/>
          <p:cNvGrpSpPr/>
          <p:nvPr/>
        </p:nvGrpSpPr>
        <p:grpSpPr>
          <a:xfrm rot="0">
            <a:off x="1341584" y="7778640"/>
            <a:ext cx="80232" cy="80311"/>
            <a:chOff x="0" y="0"/>
            <a:chExt cx="146161" cy="146304"/>
          </a:xfrm>
        </p:grpSpPr>
        <p:sp>
          <p:nvSpPr>
            <p:cNvPr name="Freeform 76" id="76"/>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
        <p:nvSpPr>
          <p:cNvPr name="TextBox 77" id="77"/>
          <p:cNvSpPr txBox="true"/>
          <p:nvPr/>
        </p:nvSpPr>
        <p:spPr>
          <a:xfrm rot="0">
            <a:off x="13363483" y="5955511"/>
            <a:ext cx="3834356" cy="586795"/>
          </a:xfrm>
          <a:prstGeom prst="rect">
            <a:avLst/>
          </a:prstGeom>
        </p:spPr>
        <p:txBody>
          <a:bodyPr anchor="t" rtlCol="false" tIns="0" lIns="0" bIns="0" rIns="0">
            <a:spAutoFit/>
          </a:bodyPr>
          <a:lstStyle/>
          <a:p>
            <a:pPr algn="just">
              <a:lnSpc>
                <a:spcPts val="2374"/>
              </a:lnSpc>
            </a:pPr>
            <a:r>
              <a:rPr lang="en-US" sz="1838">
                <a:solidFill>
                  <a:srgbClr val="000000"/>
                </a:solidFill>
                <a:latin typeface="Poppins"/>
                <a:ea typeface="Poppins"/>
                <a:cs typeface="Poppins"/>
                <a:sym typeface="Poppins"/>
              </a:rPr>
              <a:t>Mise en production de </a:t>
            </a:r>
            <a:r>
              <a:rPr lang="en-US" sz="1838">
                <a:solidFill>
                  <a:srgbClr val="000000"/>
                </a:solidFill>
                <a:latin typeface="Poppins"/>
                <a:ea typeface="Poppins"/>
                <a:cs typeface="Poppins"/>
                <a:sym typeface="Poppins"/>
              </a:rPr>
              <a:t>la solution</a:t>
            </a:r>
          </a:p>
        </p:txBody>
      </p:sp>
      <p:grpSp>
        <p:nvGrpSpPr>
          <p:cNvPr name="Group 78" id="78"/>
          <p:cNvGrpSpPr/>
          <p:nvPr/>
        </p:nvGrpSpPr>
        <p:grpSpPr>
          <a:xfrm rot="0">
            <a:off x="13190745" y="6091087"/>
            <a:ext cx="80232" cy="80311"/>
            <a:chOff x="0" y="0"/>
            <a:chExt cx="146161" cy="146304"/>
          </a:xfrm>
        </p:grpSpPr>
        <p:sp>
          <p:nvSpPr>
            <p:cNvPr name="Freeform 79" id="79"/>
            <p:cNvSpPr/>
            <p:nvPr/>
          </p:nvSpPr>
          <p:spPr>
            <a:xfrm flipH="false" flipV="false" rot="0">
              <a:off x="0" y="0"/>
              <a:ext cx="146161" cy="146304"/>
            </a:xfrm>
            <a:custGeom>
              <a:avLst/>
              <a:gdLst/>
              <a:ahLst/>
              <a:cxnLst/>
              <a:rect r="r" b="b" t="t" l="l"/>
              <a:pathLst>
                <a:path h="146304" w="146161">
                  <a:moveTo>
                    <a:pt x="0" y="73152"/>
                  </a:moveTo>
                  <a:cubicBezTo>
                    <a:pt x="0" y="32766"/>
                    <a:pt x="32734" y="0"/>
                    <a:pt x="73080" y="0"/>
                  </a:cubicBezTo>
                  <a:cubicBezTo>
                    <a:pt x="113427" y="0"/>
                    <a:pt x="146161" y="32766"/>
                    <a:pt x="146161" y="73152"/>
                  </a:cubicBezTo>
                  <a:cubicBezTo>
                    <a:pt x="146161" y="113538"/>
                    <a:pt x="113427" y="146304"/>
                    <a:pt x="73080" y="146304"/>
                  </a:cubicBezTo>
                  <a:cubicBezTo>
                    <a:pt x="32734" y="146304"/>
                    <a:pt x="0" y="113538"/>
                    <a:pt x="0" y="73152"/>
                  </a:cubicBezTo>
                  <a:close/>
                </a:path>
              </a:pathLst>
            </a:custGeom>
            <a:solidFill>
              <a:srgbClr val="F07817"/>
            </a:solidFill>
          </p:spPr>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SOLUTION B2C</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10</a:t>
              </a:r>
            </a:p>
          </p:txBody>
        </p:sp>
      </p:grpSp>
      <p:grpSp>
        <p:nvGrpSpPr>
          <p:cNvPr name="Group 13" id="13"/>
          <p:cNvGrpSpPr/>
          <p:nvPr/>
        </p:nvGrpSpPr>
        <p:grpSpPr>
          <a:xfrm rot="0">
            <a:off x="1043940" y="2301237"/>
            <a:ext cx="11682089" cy="1044626"/>
            <a:chOff x="0" y="0"/>
            <a:chExt cx="15576118" cy="1392834"/>
          </a:xfrm>
        </p:grpSpPr>
        <p:sp>
          <p:nvSpPr>
            <p:cNvPr name="Freeform 14" id="14"/>
            <p:cNvSpPr/>
            <p:nvPr/>
          </p:nvSpPr>
          <p:spPr>
            <a:xfrm flipH="false" flipV="false" rot="0">
              <a:off x="0" y="0"/>
              <a:ext cx="15576122" cy="1392840"/>
            </a:xfrm>
            <a:custGeom>
              <a:avLst/>
              <a:gdLst/>
              <a:ahLst/>
              <a:cxnLst/>
              <a:rect r="r" b="b" t="t" l="l"/>
              <a:pathLst>
                <a:path h="1392840" w="15576122">
                  <a:moveTo>
                    <a:pt x="0" y="0"/>
                  </a:moveTo>
                  <a:lnTo>
                    <a:pt x="15576122" y="0"/>
                  </a:lnTo>
                  <a:lnTo>
                    <a:pt x="15576122" y="1392840"/>
                  </a:lnTo>
                  <a:lnTo>
                    <a:pt x="0" y="1392840"/>
                  </a:lnTo>
                  <a:close/>
                </a:path>
              </a:pathLst>
            </a:custGeom>
            <a:blipFill>
              <a:blip r:embed="rId5">
                <a:alphaModFix amt="0"/>
              </a:blip>
              <a:stretch>
                <a:fillRect l="0" t="-197450" r="-7775" b="-172239"/>
              </a:stretch>
            </a:blipFill>
          </p:spPr>
        </p:sp>
        <p:sp>
          <p:nvSpPr>
            <p:cNvPr name="TextBox 15" id="15"/>
            <p:cNvSpPr txBox="true"/>
            <p:nvPr/>
          </p:nvSpPr>
          <p:spPr>
            <a:xfrm>
              <a:off x="0" y="-38100"/>
              <a:ext cx="1557611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Une solution dédiée aux particuliers : ECU</a:t>
              </a:r>
            </a:p>
          </p:txBody>
        </p:sp>
      </p:grpSp>
      <p:grpSp>
        <p:nvGrpSpPr>
          <p:cNvPr name="Group 16" id="16"/>
          <p:cNvGrpSpPr/>
          <p:nvPr/>
        </p:nvGrpSpPr>
        <p:grpSpPr>
          <a:xfrm rot="0">
            <a:off x="1028700"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ECU </a:t>
              </a:r>
              <a:r>
                <a:rPr lang="en-US" sz="2100">
                  <a:solidFill>
                    <a:srgbClr val="000000"/>
                  </a:solidFill>
                  <a:latin typeface="Poppins"/>
                  <a:ea typeface="Poppins"/>
                  <a:cs typeface="Poppins"/>
                  <a:sym typeface="Poppins"/>
                </a:rPr>
                <a:t>est une application de gestion financière personnelle conçue pour vous offrir une vision complète et structurée de votre situation financière. Elle centralise vos dépenses, budgets, épargne, dettes et patrimoine dans un espace unique, clair et intuitif. </a:t>
              </a:r>
            </a:p>
          </p:txBody>
        </p:sp>
      </p:grpSp>
      <p:grpSp>
        <p:nvGrpSpPr>
          <p:cNvPr name="Group 19" id="19"/>
          <p:cNvGrpSpPr/>
          <p:nvPr/>
        </p:nvGrpSpPr>
        <p:grpSpPr>
          <a:xfrm rot="0">
            <a:off x="10707035" y="3859066"/>
            <a:ext cx="6888307" cy="5399234"/>
            <a:chOff x="0" y="0"/>
            <a:chExt cx="5810362" cy="4554312"/>
          </a:xfrm>
        </p:grpSpPr>
        <p:sp>
          <p:nvSpPr>
            <p:cNvPr name="Freeform 20" id="20"/>
            <p:cNvSpPr/>
            <p:nvPr/>
          </p:nvSpPr>
          <p:spPr>
            <a:xfrm flipH="false" flipV="false" rot="6000">
              <a:off x="-3970" y="-5067"/>
              <a:ext cx="5818328" cy="4564420"/>
            </a:xfrm>
            <a:custGeom>
              <a:avLst/>
              <a:gdLst/>
              <a:ahLst/>
              <a:cxnLst/>
              <a:rect r="r" b="b" t="t" l="l"/>
              <a:pathLst>
                <a:path h="4564420" w="5818328">
                  <a:moveTo>
                    <a:pt x="0" y="10141"/>
                  </a:moveTo>
                  <a:lnTo>
                    <a:pt x="5810379" y="0"/>
                  </a:lnTo>
                  <a:lnTo>
                    <a:pt x="5818328" y="4554279"/>
                  </a:lnTo>
                  <a:lnTo>
                    <a:pt x="7949" y="4564420"/>
                  </a:lnTo>
                  <a:lnTo>
                    <a:pt x="0" y="10141"/>
                  </a:lnTo>
                  <a:close/>
                </a:path>
              </a:pathLst>
            </a:custGeom>
            <a:blipFill>
              <a:blip r:embed="rId6"/>
              <a:stretch>
                <a:fillRect l="-4219" t="-16489" r="-4595" b="0"/>
              </a:stretch>
            </a:blipFill>
          </p:spPr>
        </p:sp>
      </p:grpSp>
      <p:grpSp>
        <p:nvGrpSpPr>
          <p:cNvPr name="Group 21" id="21"/>
          <p:cNvGrpSpPr/>
          <p:nvPr/>
        </p:nvGrpSpPr>
        <p:grpSpPr>
          <a:xfrm rot="0">
            <a:off x="1043940" y="5808034"/>
            <a:ext cx="7265686" cy="2539605"/>
            <a:chOff x="0" y="0"/>
            <a:chExt cx="9687582" cy="3386140"/>
          </a:xfrm>
        </p:grpSpPr>
        <p:sp>
          <p:nvSpPr>
            <p:cNvPr name="TextBox 22" id="22"/>
            <p:cNvSpPr txBox="true"/>
            <p:nvPr/>
          </p:nvSpPr>
          <p:spPr>
            <a:xfrm rot="0">
              <a:off x="188531" y="-38100"/>
              <a:ext cx="9499051"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S</a:t>
              </a:r>
              <a:r>
                <a:rPr lang="en-US" sz="2100">
                  <a:solidFill>
                    <a:srgbClr val="000000"/>
                  </a:solidFill>
                  <a:latin typeface="Poppins"/>
                  <a:ea typeface="Poppins"/>
                  <a:cs typeface="Poppins"/>
                  <a:sym typeface="Poppins"/>
                </a:rPr>
                <a:t>uivre vos dettes et échéances</a:t>
              </a:r>
            </a:p>
          </p:txBody>
        </p:sp>
        <p:grpSp>
          <p:nvGrpSpPr>
            <p:cNvPr name="Group 23" id="23"/>
            <p:cNvGrpSpPr/>
            <p:nvPr/>
          </p:nvGrpSpPr>
          <p:grpSpPr>
            <a:xfrm rot="0">
              <a:off x="0" y="164588"/>
              <a:ext cx="95427" cy="95427"/>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5" id="25"/>
            <p:cNvSpPr txBox="true"/>
            <p:nvPr/>
          </p:nvSpPr>
          <p:spPr>
            <a:xfrm rot="0">
              <a:off x="188531" y="704760"/>
              <a:ext cx="9499051"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Visualis</a:t>
              </a:r>
              <a:r>
                <a:rPr lang="en-US" sz="2100">
                  <a:solidFill>
                    <a:srgbClr val="000000"/>
                  </a:solidFill>
                  <a:latin typeface="Poppins"/>
                  <a:ea typeface="Poppins"/>
                  <a:cs typeface="Poppins"/>
                  <a:sym typeface="Poppins"/>
                </a:rPr>
                <a:t>er l’évolution de votre patrimoine</a:t>
              </a:r>
            </a:p>
          </p:txBody>
        </p:sp>
        <p:grpSp>
          <p:nvGrpSpPr>
            <p:cNvPr name="Group 26" id="26"/>
            <p:cNvGrpSpPr/>
            <p:nvPr/>
          </p:nvGrpSpPr>
          <p:grpSpPr>
            <a:xfrm rot="0">
              <a:off x="0" y="907448"/>
              <a:ext cx="95427" cy="95427"/>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8" id="28"/>
            <p:cNvSpPr txBox="true"/>
            <p:nvPr/>
          </p:nvSpPr>
          <p:spPr>
            <a:xfrm rot="0">
              <a:off x="188531" y="1443819"/>
              <a:ext cx="9499051" cy="4629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Pla</a:t>
              </a:r>
              <a:r>
                <a:rPr lang="en-US" sz="2100" strike="noStrike" u="none">
                  <a:solidFill>
                    <a:srgbClr val="000000"/>
                  </a:solidFill>
                  <a:latin typeface="Poppins"/>
                  <a:ea typeface="Poppins"/>
                  <a:cs typeface="Poppins"/>
                  <a:sym typeface="Poppins"/>
                </a:rPr>
                <a:t>nifier et atteindre vos objectifs d’épargne</a:t>
              </a:r>
            </a:p>
          </p:txBody>
        </p:sp>
        <p:grpSp>
          <p:nvGrpSpPr>
            <p:cNvPr name="Group 29" id="29"/>
            <p:cNvGrpSpPr/>
            <p:nvPr/>
          </p:nvGrpSpPr>
          <p:grpSpPr>
            <a:xfrm rot="0">
              <a:off x="0" y="1646507"/>
              <a:ext cx="95427" cy="95427"/>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1" id="31"/>
            <p:cNvSpPr txBox="true"/>
            <p:nvPr/>
          </p:nvSpPr>
          <p:spPr>
            <a:xfrm rot="0">
              <a:off x="187390" y="2181385"/>
              <a:ext cx="950019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regi</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trer</a:t>
              </a:r>
              <a:r>
                <a:rPr lang="en-US" sz="2100" strike="noStrike" u="none">
                  <a:solidFill>
                    <a:srgbClr val="000000"/>
                  </a:solidFill>
                  <a:latin typeface="Poppins"/>
                  <a:ea typeface="Poppins"/>
                  <a:cs typeface="Poppins"/>
                  <a:sym typeface="Poppins"/>
                </a:rPr>
                <a:t> et </a:t>
              </a:r>
              <a:r>
                <a:rPr lang="en-US" sz="2100" strike="noStrike" u="none">
                  <a:solidFill>
                    <a:srgbClr val="000000"/>
                  </a:solidFill>
                  <a:latin typeface="Poppins"/>
                  <a:ea typeface="Poppins"/>
                  <a:cs typeface="Poppins"/>
                  <a:sym typeface="Poppins"/>
                </a:rPr>
                <a:t>suiv</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e vos dé</a:t>
              </a:r>
              <a:r>
                <a:rPr lang="en-US" sz="2100" strike="noStrike" u="none">
                  <a:solidFill>
                    <a:srgbClr val="000000"/>
                  </a:solidFill>
                  <a:latin typeface="Poppins"/>
                  <a:ea typeface="Poppins"/>
                  <a:cs typeface="Poppins"/>
                  <a:sym typeface="Poppins"/>
                </a:rPr>
                <a:t>pe</a:t>
              </a:r>
              <a:r>
                <a:rPr lang="en-US" sz="2100" strike="noStrike" u="none">
                  <a:solidFill>
                    <a:srgbClr val="000000"/>
                  </a:solidFill>
                  <a:latin typeface="Poppins"/>
                  <a:ea typeface="Poppins"/>
                  <a:cs typeface="Poppins"/>
                  <a:sym typeface="Poppins"/>
                </a:rPr>
                <a:t>nse</a:t>
              </a:r>
              <a:r>
                <a:rPr lang="en-US" sz="2100" strike="noStrike" u="none">
                  <a:solidFill>
                    <a:srgbClr val="000000"/>
                  </a:solidFill>
                  <a:latin typeface="Poppins"/>
                  <a:ea typeface="Poppins"/>
                  <a:cs typeface="Poppins"/>
                  <a:sym typeface="Poppins"/>
                </a:rPr>
                <a:t>s </a:t>
              </a:r>
              <a:r>
                <a:rPr lang="en-US" sz="2100" strike="noStrike" u="none">
                  <a:solidFill>
                    <a:srgbClr val="000000"/>
                  </a:solidFill>
                  <a:latin typeface="Poppins"/>
                  <a:ea typeface="Poppins"/>
                  <a:cs typeface="Poppins"/>
                  <a:sym typeface="Poppins"/>
                </a:rPr>
                <a:t>au quot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ien</a:t>
              </a:r>
            </a:p>
          </p:txBody>
        </p:sp>
        <p:grpSp>
          <p:nvGrpSpPr>
            <p:cNvPr name="Group 32" id="32"/>
            <p:cNvGrpSpPr/>
            <p:nvPr/>
          </p:nvGrpSpPr>
          <p:grpSpPr>
            <a:xfrm rot="0">
              <a:off x="0" y="2384073"/>
              <a:ext cx="95427" cy="95427"/>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4" id="34"/>
            <p:cNvSpPr txBox="true"/>
            <p:nvPr/>
          </p:nvSpPr>
          <p:spPr>
            <a:xfrm rot="0">
              <a:off x="187390" y="2923199"/>
              <a:ext cx="9500192" cy="4629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Créer et respecter v</a:t>
              </a:r>
              <a:r>
                <a:rPr lang="en-US" sz="2100" strike="noStrike" u="none">
                  <a:solidFill>
                    <a:srgbClr val="000000"/>
                  </a:solidFill>
                  <a:latin typeface="Poppins"/>
                  <a:ea typeface="Poppins"/>
                  <a:cs typeface="Poppins"/>
                  <a:sym typeface="Poppins"/>
                </a:rPr>
                <a:t>os </a:t>
              </a:r>
              <a:r>
                <a:rPr lang="en-US" sz="2100" strike="noStrike" u="none">
                  <a:solidFill>
                    <a:srgbClr val="000000"/>
                  </a:solidFill>
                  <a:latin typeface="Poppins"/>
                  <a:ea typeface="Poppins"/>
                  <a:cs typeface="Poppins"/>
                  <a:sym typeface="Poppins"/>
                </a:rPr>
                <a:t>bu</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g</a:t>
              </a:r>
              <a:r>
                <a:rPr lang="en-US" sz="2100" strike="noStrike" u="none">
                  <a:solidFill>
                    <a:srgbClr val="000000"/>
                  </a:solidFill>
                  <a:latin typeface="Poppins"/>
                  <a:ea typeface="Poppins"/>
                  <a:cs typeface="Poppins"/>
                  <a:sym typeface="Poppins"/>
                </a:rPr>
                <a:t>ets grâce aux alertes</a:t>
              </a:r>
            </a:p>
          </p:txBody>
        </p:sp>
        <p:grpSp>
          <p:nvGrpSpPr>
            <p:cNvPr name="Group 35" id="35"/>
            <p:cNvGrpSpPr/>
            <p:nvPr/>
          </p:nvGrpSpPr>
          <p:grpSpPr>
            <a:xfrm rot="0">
              <a:off x="0" y="3125887"/>
              <a:ext cx="95427" cy="95427"/>
              <a:chOff x="0" y="0"/>
              <a:chExt cx="146304" cy="146304"/>
            </a:xfrm>
          </p:grpSpPr>
          <p:sp>
            <p:nvSpPr>
              <p:cNvPr name="Freeform 36" id="3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04192" y="-445313"/>
            <a:ext cx="19921556" cy="11000843"/>
            <a:chOff x="0" y="0"/>
            <a:chExt cx="23072148" cy="12740625"/>
          </a:xfrm>
        </p:grpSpPr>
        <p:sp>
          <p:nvSpPr>
            <p:cNvPr name="Freeform 3" id="3"/>
            <p:cNvSpPr/>
            <p:nvPr/>
          </p:nvSpPr>
          <p:spPr>
            <a:xfrm flipH="false" flipV="false" rot="0">
              <a:off x="0" y="0"/>
              <a:ext cx="23072185" cy="12740675"/>
            </a:xfrm>
            <a:custGeom>
              <a:avLst/>
              <a:gdLst/>
              <a:ahLst/>
              <a:cxnLst/>
              <a:rect r="r" b="b" t="t" l="l"/>
              <a:pathLst>
                <a:path h="12740675" w="23072185">
                  <a:moveTo>
                    <a:pt x="0" y="0"/>
                  </a:moveTo>
                  <a:lnTo>
                    <a:pt x="23072185" y="0"/>
                  </a:lnTo>
                  <a:lnTo>
                    <a:pt x="23072185" y="12740675"/>
                  </a:lnTo>
                  <a:lnTo>
                    <a:pt x="0" y="12740675"/>
                  </a:lnTo>
                  <a:lnTo>
                    <a:pt x="0" y="0"/>
                  </a:lnTo>
                  <a:close/>
                </a:path>
              </a:pathLst>
            </a:custGeom>
            <a:blipFill>
              <a:blip r:embed="rId3"/>
              <a:stretch>
                <a:fillRect l="0" t="-14007" r="0" b="-14006"/>
              </a:stretch>
            </a:blipFill>
          </p:spPr>
        </p:sp>
      </p:grpSp>
      <p:grpSp>
        <p:nvGrpSpPr>
          <p:cNvPr name="Group 4" id="4"/>
          <p:cNvGrpSpPr/>
          <p:nvPr/>
        </p:nvGrpSpPr>
        <p:grpSpPr>
          <a:xfrm rot="0">
            <a:off x="1062990" y="335433"/>
            <a:ext cx="16532352" cy="411476"/>
            <a:chOff x="0" y="0"/>
            <a:chExt cx="22043136" cy="548634"/>
          </a:xfrm>
        </p:grpSpPr>
        <p:grpSp>
          <p:nvGrpSpPr>
            <p:cNvPr name="Group 5" id="5"/>
            <p:cNvGrpSpPr/>
            <p:nvPr/>
          </p:nvGrpSpPr>
          <p:grpSpPr>
            <a:xfrm rot="0">
              <a:off x="19646443" y="0"/>
              <a:ext cx="2396693" cy="548634"/>
              <a:chOff x="0" y="0"/>
              <a:chExt cx="2637333" cy="603720"/>
            </a:xfrm>
          </p:grpSpPr>
          <p:sp>
            <p:nvSpPr>
              <p:cNvPr name="Freeform 6" id="6"/>
              <p:cNvSpPr/>
              <p:nvPr/>
            </p:nvSpPr>
            <p:spPr>
              <a:xfrm flipH="false" flipV="false" rot="0">
                <a:off x="0" y="0"/>
                <a:ext cx="2637282" cy="603758"/>
              </a:xfrm>
              <a:custGeom>
                <a:avLst/>
                <a:gdLst/>
                <a:ahLst/>
                <a:cxnLst/>
                <a:rect r="r" b="b" t="t" l="l"/>
                <a:pathLst>
                  <a:path h="603758" w="2637282">
                    <a:moveTo>
                      <a:pt x="0" y="0"/>
                    </a:moveTo>
                    <a:lnTo>
                      <a:pt x="2637282" y="0"/>
                    </a:lnTo>
                    <a:lnTo>
                      <a:pt x="2637282" y="603758"/>
                    </a:lnTo>
                    <a:lnTo>
                      <a:pt x="0" y="603758"/>
                    </a:lnTo>
                    <a:lnTo>
                      <a:pt x="0" y="0"/>
                    </a:lnTo>
                    <a:close/>
                  </a:path>
                </a:pathLst>
              </a:custGeom>
              <a:blipFill>
                <a:blip r:embed="rId4"/>
                <a:stretch>
                  <a:fillRect l="-3" t="0" r="-3" b="0"/>
                </a:stretch>
              </a:blipFill>
            </p:spPr>
          </p:sp>
        </p:grpSp>
        <p:grpSp>
          <p:nvGrpSpPr>
            <p:cNvPr name="Group 7" id="7"/>
            <p:cNvGrpSpPr/>
            <p:nvPr/>
          </p:nvGrpSpPr>
          <p:grpSpPr>
            <a:xfrm rot="0">
              <a:off x="0" y="0"/>
              <a:ext cx="2611933" cy="543356"/>
              <a:chOff x="0" y="0"/>
              <a:chExt cx="2637333" cy="548640"/>
            </a:xfrm>
          </p:grpSpPr>
          <p:sp>
            <p:nvSpPr>
              <p:cNvPr name="Freeform 8" id="8"/>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5"/>
                <a:stretch>
                  <a:fillRect l="0" t="0" r="-1" b="0"/>
                </a:stretch>
              </a:blipFill>
            </p:spPr>
          </p:sp>
        </p:grpSp>
      </p:grpSp>
      <p:grpSp>
        <p:nvGrpSpPr>
          <p:cNvPr name="Group 9" id="9"/>
          <p:cNvGrpSpPr/>
          <p:nvPr/>
        </p:nvGrpSpPr>
        <p:grpSpPr>
          <a:xfrm rot="0">
            <a:off x="1043940" y="1028700"/>
            <a:ext cx="14165985" cy="1121283"/>
            <a:chOff x="0" y="0"/>
            <a:chExt cx="18887980" cy="1495044"/>
          </a:xfrm>
        </p:grpSpPr>
        <p:sp>
          <p:nvSpPr>
            <p:cNvPr name="Freeform 10" id="10"/>
            <p:cNvSpPr/>
            <p:nvPr/>
          </p:nvSpPr>
          <p:spPr>
            <a:xfrm flipH="false" flipV="false" rot="0">
              <a:off x="0" y="0"/>
              <a:ext cx="18887980" cy="1495044"/>
            </a:xfrm>
            <a:custGeom>
              <a:avLst/>
              <a:gdLst/>
              <a:ahLst/>
              <a:cxnLst/>
              <a:rect r="r" b="b" t="t" l="l"/>
              <a:pathLst>
                <a:path h="1495044" w="18887980">
                  <a:moveTo>
                    <a:pt x="0" y="0"/>
                  </a:moveTo>
                  <a:lnTo>
                    <a:pt x="18887980" y="0"/>
                  </a:lnTo>
                  <a:lnTo>
                    <a:pt x="18887980" y="1495044"/>
                  </a:lnTo>
                  <a:lnTo>
                    <a:pt x="0" y="1495044"/>
                  </a:lnTo>
                  <a:close/>
                </a:path>
              </a:pathLst>
            </a:custGeom>
            <a:blipFill>
              <a:blip r:embed="rId6">
                <a:alphaModFix amt="0"/>
              </a:blip>
              <a:stretch>
                <a:fillRect l="0" t="-171107" r="22541" b="-110251"/>
              </a:stretch>
            </a:blipFill>
          </p:spPr>
        </p:sp>
        <p:sp>
          <p:nvSpPr>
            <p:cNvPr name="TextBox 11" id="11"/>
            <p:cNvSpPr txBox="true"/>
            <p:nvPr/>
          </p:nvSpPr>
          <p:spPr>
            <a:xfrm>
              <a:off x="0" y="-47625"/>
              <a:ext cx="18887980"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CATALOGUE SUR LE MARCHÉ </a:t>
              </a:r>
            </a:p>
          </p:txBody>
        </p:sp>
      </p:grpSp>
      <p:grpSp>
        <p:nvGrpSpPr>
          <p:cNvPr name="Group 12" id="12"/>
          <p:cNvGrpSpPr/>
          <p:nvPr/>
        </p:nvGrpSpPr>
        <p:grpSpPr>
          <a:xfrm rot="0">
            <a:off x="1028700" y="2304055"/>
            <a:ext cx="16566642" cy="1044626"/>
            <a:chOff x="0" y="0"/>
            <a:chExt cx="22088856" cy="1392834"/>
          </a:xfrm>
        </p:grpSpPr>
        <p:sp>
          <p:nvSpPr>
            <p:cNvPr name="Freeform 13" id="13"/>
            <p:cNvSpPr/>
            <p:nvPr/>
          </p:nvSpPr>
          <p:spPr>
            <a:xfrm flipH="false" flipV="false" rot="0">
              <a:off x="0" y="0"/>
              <a:ext cx="22088859" cy="1392840"/>
            </a:xfrm>
            <a:custGeom>
              <a:avLst/>
              <a:gdLst/>
              <a:ahLst/>
              <a:cxnLst/>
              <a:rect r="r" b="b" t="t" l="l"/>
              <a:pathLst>
                <a:path h="1392840" w="22088859">
                  <a:moveTo>
                    <a:pt x="0" y="0"/>
                  </a:moveTo>
                  <a:lnTo>
                    <a:pt x="22088859" y="0"/>
                  </a:lnTo>
                  <a:lnTo>
                    <a:pt x="22088859" y="1392840"/>
                  </a:lnTo>
                  <a:lnTo>
                    <a:pt x="0" y="1392840"/>
                  </a:lnTo>
                  <a:close/>
                </a:path>
              </a:pathLst>
            </a:custGeom>
            <a:blipFill>
              <a:blip r:embed="rId6">
                <a:alphaModFix amt="0"/>
              </a:blip>
              <a:stretch>
                <a:fillRect l="0" t="-197450" r="24001" b="-172239"/>
              </a:stretch>
            </a:blipFill>
          </p:spPr>
        </p:sp>
        <p:sp>
          <p:nvSpPr>
            <p:cNvPr name="TextBox 14" id="14"/>
            <p:cNvSpPr txBox="true"/>
            <p:nvPr/>
          </p:nvSpPr>
          <p:spPr>
            <a:xfrm>
              <a:off x="0" y="-38100"/>
              <a:ext cx="22088856" cy="1430934"/>
            </a:xfrm>
            <a:prstGeom prst="rect">
              <a:avLst/>
            </a:prstGeom>
          </p:spPr>
          <p:txBody>
            <a:bodyPr anchor="ctr" rtlCol="false" tIns="0" lIns="0" bIns="0" rIns="0"/>
            <a:lstStyle/>
            <a:p>
              <a:pPr algn="l">
                <a:lnSpc>
                  <a:spcPts val="5040"/>
                </a:lnSpc>
              </a:pPr>
              <a:r>
                <a:rPr lang="en-US" sz="4200" b="true">
                  <a:solidFill>
                    <a:srgbClr val="FFFFFF"/>
                  </a:solidFill>
                  <a:latin typeface="Poppins Bold"/>
                  <a:ea typeface="Poppins Bold"/>
                  <a:cs typeface="Poppins Bold"/>
                  <a:sym typeface="Poppins Bold"/>
                </a:rPr>
                <a:t>Des solutio</a:t>
              </a:r>
              <a:r>
                <a:rPr lang="en-US" sz="4200" b="true">
                  <a:solidFill>
                    <a:srgbClr val="FFFFFF"/>
                  </a:solidFill>
                  <a:latin typeface="Poppins Bold"/>
                  <a:ea typeface="Poppins Bold"/>
                  <a:cs typeface="Poppins Bold"/>
                  <a:sym typeface="Poppins Bold"/>
                </a:rPr>
                <a:t>ns adaptées aux besoins B2B et B2C</a:t>
              </a:r>
            </a:p>
          </p:txBody>
        </p:sp>
      </p:grpSp>
      <p:grpSp>
        <p:nvGrpSpPr>
          <p:cNvPr name="Group 15" id="15"/>
          <p:cNvGrpSpPr/>
          <p:nvPr/>
        </p:nvGrpSpPr>
        <p:grpSpPr>
          <a:xfrm rot="0">
            <a:off x="17595342" y="9613982"/>
            <a:ext cx="352044" cy="516970"/>
            <a:chOff x="0" y="0"/>
            <a:chExt cx="469392" cy="689293"/>
          </a:xfrm>
        </p:grpSpPr>
        <p:sp>
          <p:nvSpPr>
            <p:cNvPr name="Freeform 16" id="16"/>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6">
                <a:alphaModFix amt="0"/>
              </a:blip>
              <a:stretch>
                <a:fillRect l="-77103" t="0" r="-162817" b="9792"/>
              </a:stretch>
            </a:blipFill>
          </p:spPr>
        </p:sp>
        <p:sp>
          <p:nvSpPr>
            <p:cNvPr name="TextBox 17" id="17"/>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09</a:t>
              </a:r>
            </a:p>
          </p:txBody>
        </p:sp>
      </p:grpSp>
      <p:grpSp>
        <p:nvGrpSpPr>
          <p:cNvPr name="Group 18" id="18"/>
          <p:cNvGrpSpPr/>
          <p:nvPr/>
        </p:nvGrpSpPr>
        <p:grpSpPr>
          <a:xfrm rot="0">
            <a:off x="2360738" y="3859066"/>
            <a:ext cx="13566525" cy="4703880"/>
            <a:chOff x="0" y="0"/>
            <a:chExt cx="18088700" cy="6271840"/>
          </a:xfrm>
        </p:grpSpPr>
        <p:sp>
          <p:nvSpPr>
            <p:cNvPr name="Freeform 19" id="19"/>
            <p:cNvSpPr/>
            <p:nvPr/>
          </p:nvSpPr>
          <p:spPr>
            <a:xfrm flipH="false" flipV="false" rot="0">
              <a:off x="0" y="467506"/>
              <a:ext cx="10542616" cy="5297664"/>
            </a:xfrm>
            <a:custGeom>
              <a:avLst/>
              <a:gdLst/>
              <a:ahLst/>
              <a:cxnLst/>
              <a:rect r="r" b="b" t="t" l="l"/>
              <a:pathLst>
                <a:path h="5297664" w="10542616">
                  <a:moveTo>
                    <a:pt x="0" y="0"/>
                  </a:moveTo>
                  <a:lnTo>
                    <a:pt x="10542616" y="0"/>
                  </a:lnTo>
                  <a:lnTo>
                    <a:pt x="10542616" y="5297664"/>
                  </a:lnTo>
                  <a:lnTo>
                    <a:pt x="0" y="5297664"/>
                  </a:lnTo>
                  <a:lnTo>
                    <a:pt x="0" y="0"/>
                  </a:lnTo>
                  <a:close/>
                </a:path>
              </a:pathLst>
            </a:custGeom>
            <a:blipFill>
              <a:blip r:embed="rId7"/>
              <a:stretch>
                <a:fillRect l="0" t="0" r="0" b="0"/>
              </a:stretch>
            </a:blipFill>
          </p:spPr>
        </p:sp>
        <p:sp>
          <p:nvSpPr>
            <p:cNvPr name="Freeform 20" id="20"/>
            <p:cNvSpPr/>
            <p:nvPr/>
          </p:nvSpPr>
          <p:spPr>
            <a:xfrm flipH="false" flipV="false" rot="0">
              <a:off x="11816859" y="0"/>
              <a:ext cx="6271840" cy="6271840"/>
            </a:xfrm>
            <a:custGeom>
              <a:avLst/>
              <a:gdLst/>
              <a:ahLst/>
              <a:cxnLst/>
              <a:rect r="r" b="b" t="t" l="l"/>
              <a:pathLst>
                <a:path h="6271840" w="6271840">
                  <a:moveTo>
                    <a:pt x="0" y="0"/>
                  </a:moveTo>
                  <a:lnTo>
                    <a:pt x="6271841" y="0"/>
                  </a:lnTo>
                  <a:lnTo>
                    <a:pt x="6271841" y="6271840"/>
                  </a:lnTo>
                  <a:lnTo>
                    <a:pt x="0" y="6271840"/>
                  </a:lnTo>
                  <a:lnTo>
                    <a:pt x="0" y="0"/>
                  </a:lnTo>
                  <a:close/>
                </a:path>
              </a:pathLst>
            </a:custGeom>
            <a:blipFill>
              <a:blip r:embed="rId8"/>
              <a:stretch>
                <a:fillRect l="0" t="0" r="0" b="0"/>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SOLUTION B2C</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10</a:t>
              </a:r>
            </a:p>
          </p:txBody>
        </p:sp>
      </p:grpSp>
      <p:grpSp>
        <p:nvGrpSpPr>
          <p:cNvPr name="Group 13" id="13"/>
          <p:cNvGrpSpPr/>
          <p:nvPr/>
        </p:nvGrpSpPr>
        <p:grpSpPr>
          <a:xfrm rot="0">
            <a:off x="1043940" y="2301237"/>
            <a:ext cx="11682089" cy="1044626"/>
            <a:chOff x="0" y="0"/>
            <a:chExt cx="15576118" cy="1392834"/>
          </a:xfrm>
        </p:grpSpPr>
        <p:sp>
          <p:nvSpPr>
            <p:cNvPr name="Freeform 14" id="14"/>
            <p:cNvSpPr/>
            <p:nvPr/>
          </p:nvSpPr>
          <p:spPr>
            <a:xfrm flipH="false" flipV="false" rot="0">
              <a:off x="0" y="0"/>
              <a:ext cx="15576122" cy="1392840"/>
            </a:xfrm>
            <a:custGeom>
              <a:avLst/>
              <a:gdLst/>
              <a:ahLst/>
              <a:cxnLst/>
              <a:rect r="r" b="b" t="t" l="l"/>
              <a:pathLst>
                <a:path h="1392840" w="15576122">
                  <a:moveTo>
                    <a:pt x="0" y="0"/>
                  </a:moveTo>
                  <a:lnTo>
                    <a:pt x="15576122" y="0"/>
                  </a:lnTo>
                  <a:lnTo>
                    <a:pt x="15576122" y="1392840"/>
                  </a:lnTo>
                  <a:lnTo>
                    <a:pt x="0" y="1392840"/>
                  </a:lnTo>
                  <a:close/>
                </a:path>
              </a:pathLst>
            </a:custGeom>
            <a:blipFill>
              <a:blip r:embed="rId5">
                <a:alphaModFix amt="0"/>
              </a:blip>
              <a:stretch>
                <a:fillRect l="0" t="-197450" r="-7775" b="-172239"/>
              </a:stretch>
            </a:blipFill>
          </p:spPr>
        </p:sp>
        <p:sp>
          <p:nvSpPr>
            <p:cNvPr name="TextBox 15" id="15"/>
            <p:cNvSpPr txBox="true"/>
            <p:nvPr/>
          </p:nvSpPr>
          <p:spPr>
            <a:xfrm>
              <a:off x="0" y="-38100"/>
              <a:ext cx="1557611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Une solution dédiée aux particuliers : ECU</a:t>
              </a:r>
            </a:p>
          </p:txBody>
        </p:sp>
      </p:grpSp>
      <p:grpSp>
        <p:nvGrpSpPr>
          <p:cNvPr name="Group 16" id="16"/>
          <p:cNvGrpSpPr/>
          <p:nvPr/>
        </p:nvGrpSpPr>
        <p:grpSpPr>
          <a:xfrm rot="0">
            <a:off x="1028700" y="3859066"/>
            <a:ext cx="9464040" cy="1663217"/>
            <a:chOff x="0" y="0"/>
            <a:chExt cx="12618720" cy="2217623"/>
          </a:xfrm>
        </p:grpSpPr>
        <p:sp>
          <p:nvSpPr>
            <p:cNvPr name="Freeform 17" id="17"/>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18" id="18"/>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ECU </a:t>
              </a:r>
              <a:r>
                <a:rPr lang="en-US" sz="2100">
                  <a:solidFill>
                    <a:srgbClr val="000000"/>
                  </a:solidFill>
                  <a:latin typeface="Poppins"/>
                  <a:ea typeface="Poppins"/>
                  <a:cs typeface="Poppins"/>
                  <a:sym typeface="Poppins"/>
                </a:rPr>
                <a:t>est une application de gestion financière personnelle conçue pour vous offrir une vision complète et structurée de votre situation financière. Elle centralise vos dépenses, budgets, épargne, dettes et patrimoine dans un espace unique, clair et intuitif. </a:t>
              </a:r>
            </a:p>
          </p:txBody>
        </p:sp>
      </p:grpSp>
      <p:grpSp>
        <p:nvGrpSpPr>
          <p:cNvPr name="Group 19" id="19"/>
          <p:cNvGrpSpPr/>
          <p:nvPr/>
        </p:nvGrpSpPr>
        <p:grpSpPr>
          <a:xfrm rot="0">
            <a:off x="10707035" y="3859066"/>
            <a:ext cx="6888307" cy="5399234"/>
            <a:chOff x="0" y="0"/>
            <a:chExt cx="5810362" cy="4554312"/>
          </a:xfrm>
        </p:grpSpPr>
        <p:sp>
          <p:nvSpPr>
            <p:cNvPr name="Freeform 20" id="20"/>
            <p:cNvSpPr/>
            <p:nvPr/>
          </p:nvSpPr>
          <p:spPr>
            <a:xfrm flipH="false" flipV="false" rot="6000">
              <a:off x="-3970" y="-5067"/>
              <a:ext cx="5818328" cy="4564420"/>
            </a:xfrm>
            <a:custGeom>
              <a:avLst/>
              <a:gdLst/>
              <a:ahLst/>
              <a:cxnLst/>
              <a:rect r="r" b="b" t="t" l="l"/>
              <a:pathLst>
                <a:path h="4564420" w="5818328">
                  <a:moveTo>
                    <a:pt x="0" y="10141"/>
                  </a:moveTo>
                  <a:lnTo>
                    <a:pt x="5810379" y="0"/>
                  </a:lnTo>
                  <a:lnTo>
                    <a:pt x="5818328" y="4554279"/>
                  </a:lnTo>
                  <a:lnTo>
                    <a:pt x="7949" y="4564420"/>
                  </a:lnTo>
                  <a:lnTo>
                    <a:pt x="0" y="10141"/>
                  </a:lnTo>
                  <a:close/>
                </a:path>
              </a:pathLst>
            </a:custGeom>
            <a:blipFill>
              <a:blip r:embed="rId6"/>
              <a:stretch>
                <a:fillRect l="-4219" t="-16489" r="-4595" b="0"/>
              </a:stretch>
            </a:blipFill>
          </p:spPr>
        </p:sp>
      </p:grpSp>
      <p:grpSp>
        <p:nvGrpSpPr>
          <p:cNvPr name="Group 21" id="21"/>
          <p:cNvGrpSpPr/>
          <p:nvPr/>
        </p:nvGrpSpPr>
        <p:grpSpPr>
          <a:xfrm rot="0">
            <a:off x="1043940" y="5808034"/>
            <a:ext cx="7265686" cy="2539605"/>
            <a:chOff x="0" y="0"/>
            <a:chExt cx="9687582" cy="3386140"/>
          </a:xfrm>
        </p:grpSpPr>
        <p:sp>
          <p:nvSpPr>
            <p:cNvPr name="TextBox 22" id="22"/>
            <p:cNvSpPr txBox="true"/>
            <p:nvPr/>
          </p:nvSpPr>
          <p:spPr>
            <a:xfrm rot="0">
              <a:off x="188531" y="-38100"/>
              <a:ext cx="9499051"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S</a:t>
              </a:r>
              <a:r>
                <a:rPr lang="en-US" sz="2100">
                  <a:solidFill>
                    <a:srgbClr val="000000"/>
                  </a:solidFill>
                  <a:latin typeface="Poppins"/>
                  <a:ea typeface="Poppins"/>
                  <a:cs typeface="Poppins"/>
                  <a:sym typeface="Poppins"/>
                </a:rPr>
                <a:t>uivre vos dettes et échéances</a:t>
              </a:r>
            </a:p>
          </p:txBody>
        </p:sp>
        <p:grpSp>
          <p:nvGrpSpPr>
            <p:cNvPr name="Group 23" id="23"/>
            <p:cNvGrpSpPr/>
            <p:nvPr/>
          </p:nvGrpSpPr>
          <p:grpSpPr>
            <a:xfrm rot="0">
              <a:off x="0" y="164588"/>
              <a:ext cx="95427" cy="95427"/>
              <a:chOff x="0" y="0"/>
              <a:chExt cx="146304" cy="146304"/>
            </a:xfrm>
          </p:grpSpPr>
          <p:sp>
            <p:nvSpPr>
              <p:cNvPr name="Freeform 24" id="2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5" id="25"/>
            <p:cNvSpPr txBox="true"/>
            <p:nvPr/>
          </p:nvSpPr>
          <p:spPr>
            <a:xfrm rot="0">
              <a:off x="188531" y="704760"/>
              <a:ext cx="9499051"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Visualis</a:t>
              </a:r>
              <a:r>
                <a:rPr lang="en-US" sz="2100">
                  <a:solidFill>
                    <a:srgbClr val="000000"/>
                  </a:solidFill>
                  <a:latin typeface="Poppins"/>
                  <a:ea typeface="Poppins"/>
                  <a:cs typeface="Poppins"/>
                  <a:sym typeface="Poppins"/>
                </a:rPr>
                <a:t>er l’évolution de votre patrimoine</a:t>
              </a:r>
            </a:p>
          </p:txBody>
        </p:sp>
        <p:grpSp>
          <p:nvGrpSpPr>
            <p:cNvPr name="Group 26" id="26"/>
            <p:cNvGrpSpPr/>
            <p:nvPr/>
          </p:nvGrpSpPr>
          <p:grpSpPr>
            <a:xfrm rot="0">
              <a:off x="0" y="907448"/>
              <a:ext cx="95427" cy="95427"/>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8" id="28"/>
            <p:cNvSpPr txBox="true"/>
            <p:nvPr/>
          </p:nvSpPr>
          <p:spPr>
            <a:xfrm rot="0">
              <a:off x="188531" y="1443819"/>
              <a:ext cx="9499051" cy="4629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Pla</a:t>
              </a:r>
              <a:r>
                <a:rPr lang="en-US" sz="2100" strike="noStrike" u="none">
                  <a:solidFill>
                    <a:srgbClr val="000000"/>
                  </a:solidFill>
                  <a:latin typeface="Poppins"/>
                  <a:ea typeface="Poppins"/>
                  <a:cs typeface="Poppins"/>
                  <a:sym typeface="Poppins"/>
                </a:rPr>
                <a:t>nifier et atteindre vos objectifs d’épargne</a:t>
              </a:r>
            </a:p>
          </p:txBody>
        </p:sp>
        <p:grpSp>
          <p:nvGrpSpPr>
            <p:cNvPr name="Group 29" id="29"/>
            <p:cNvGrpSpPr/>
            <p:nvPr/>
          </p:nvGrpSpPr>
          <p:grpSpPr>
            <a:xfrm rot="0">
              <a:off x="0" y="1646507"/>
              <a:ext cx="95427" cy="95427"/>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1" id="31"/>
            <p:cNvSpPr txBox="true"/>
            <p:nvPr/>
          </p:nvSpPr>
          <p:spPr>
            <a:xfrm rot="0">
              <a:off x="187390" y="2181385"/>
              <a:ext cx="950019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regi</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trer</a:t>
              </a:r>
              <a:r>
                <a:rPr lang="en-US" sz="2100" strike="noStrike" u="none">
                  <a:solidFill>
                    <a:srgbClr val="000000"/>
                  </a:solidFill>
                  <a:latin typeface="Poppins"/>
                  <a:ea typeface="Poppins"/>
                  <a:cs typeface="Poppins"/>
                  <a:sym typeface="Poppins"/>
                </a:rPr>
                <a:t> et </a:t>
              </a:r>
              <a:r>
                <a:rPr lang="en-US" sz="2100" strike="noStrike" u="none">
                  <a:solidFill>
                    <a:srgbClr val="000000"/>
                  </a:solidFill>
                  <a:latin typeface="Poppins"/>
                  <a:ea typeface="Poppins"/>
                  <a:cs typeface="Poppins"/>
                  <a:sym typeface="Poppins"/>
                </a:rPr>
                <a:t>suiv</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e vos dé</a:t>
              </a:r>
              <a:r>
                <a:rPr lang="en-US" sz="2100" strike="noStrike" u="none">
                  <a:solidFill>
                    <a:srgbClr val="000000"/>
                  </a:solidFill>
                  <a:latin typeface="Poppins"/>
                  <a:ea typeface="Poppins"/>
                  <a:cs typeface="Poppins"/>
                  <a:sym typeface="Poppins"/>
                </a:rPr>
                <a:t>pe</a:t>
              </a:r>
              <a:r>
                <a:rPr lang="en-US" sz="2100" strike="noStrike" u="none">
                  <a:solidFill>
                    <a:srgbClr val="000000"/>
                  </a:solidFill>
                  <a:latin typeface="Poppins"/>
                  <a:ea typeface="Poppins"/>
                  <a:cs typeface="Poppins"/>
                  <a:sym typeface="Poppins"/>
                </a:rPr>
                <a:t>nse</a:t>
              </a:r>
              <a:r>
                <a:rPr lang="en-US" sz="2100" strike="noStrike" u="none">
                  <a:solidFill>
                    <a:srgbClr val="000000"/>
                  </a:solidFill>
                  <a:latin typeface="Poppins"/>
                  <a:ea typeface="Poppins"/>
                  <a:cs typeface="Poppins"/>
                  <a:sym typeface="Poppins"/>
                </a:rPr>
                <a:t>s </a:t>
              </a:r>
              <a:r>
                <a:rPr lang="en-US" sz="2100" strike="noStrike" u="none">
                  <a:solidFill>
                    <a:srgbClr val="000000"/>
                  </a:solidFill>
                  <a:latin typeface="Poppins"/>
                  <a:ea typeface="Poppins"/>
                  <a:cs typeface="Poppins"/>
                  <a:sym typeface="Poppins"/>
                </a:rPr>
                <a:t>au quot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ien</a:t>
              </a:r>
            </a:p>
          </p:txBody>
        </p:sp>
        <p:grpSp>
          <p:nvGrpSpPr>
            <p:cNvPr name="Group 32" id="32"/>
            <p:cNvGrpSpPr/>
            <p:nvPr/>
          </p:nvGrpSpPr>
          <p:grpSpPr>
            <a:xfrm rot="0">
              <a:off x="0" y="2384073"/>
              <a:ext cx="95427" cy="95427"/>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4" id="34"/>
            <p:cNvSpPr txBox="true"/>
            <p:nvPr/>
          </p:nvSpPr>
          <p:spPr>
            <a:xfrm rot="0">
              <a:off x="187390" y="2923199"/>
              <a:ext cx="9500192" cy="46294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Créer et respecter v</a:t>
              </a:r>
              <a:r>
                <a:rPr lang="en-US" sz="2100" strike="noStrike" u="none">
                  <a:solidFill>
                    <a:srgbClr val="000000"/>
                  </a:solidFill>
                  <a:latin typeface="Poppins"/>
                  <a:ea typeface="Poppins"/>
                  <a:cs typeface="Poppins"/>
                  <a:sym typeface="Poppins"/>
                </a:rPr>
                <a:t>os </a:t>
              </a:r>
              <a:r>
                <a:rPr lang="en-US" sz="2100" strike="noStrike" u="none">
                  <a:solidFill>
                    <a:srgbClr val="000000"/>
                  </a:solidFill>
                  <a:latin typeface="Poppins"/>
                  <a:ea typeface="Poppins"/>
                  <a:cs typeface="Poppins"/>
                  <a:sym typeface="Poppins"/>
                </a:rPr>
                <a:t>bu</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g</a:t>
              </a:r>
              <a:r>
                <a:rPr lang="en-US" sz="2100" strike="noStrike" u="none">
                  <a:solidFill>
                    <a:srgbClr val="000000"/>
                  </a:solidFill>
                  <a:latin typeface="Poppins"/>
                  <a:ea typeface="Poppins"/>
                  <a:cs typeface="Poppins"/>
                  <a:sym typeface="Poppins"/>
                </a:rPr>
                <a:t>ets grâce aux alertes</a:t>
              </a:r>
            </a:p>
          </p:txBody>
        </p:sp>
        <p:grpSp>
          <p:nvGrpSpPr>
            <p:cNvPr name="Group 35" id="35"/>
            <p:cNvGrpSpPr/>
            <p:nvPr/>
          </p:nvGrpSpPr>
          <p:grpSpPr>
            <a:xfrm rot="0">
              <a:off x="0" y="3125887"/>
              <a:ext cx="95427" cy="95427"/>
              <a:chOff x="0" y="0"/>
              <a:chExt cx="146304" cy="146304"/>
            </a:xfrm>
          </p:grpSpPr>
          <p:sp>
            <p:nvSpPr>
              <p:cNvPr name="Freeform 36" id="36"/>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11</a:t>
              </a:r>
            </a:p>
          </p:txBody>
        </p:sp>
      </p:grpSp>
      <p:grpSp>
        <p:nvGrpSpPr>
          <p:cNvPr name="Group 13" id="13"/>
          <p:cNvGrpSpPr/>
          <p:nvPr/>
        </p:nvGrpSpPr>
        <p:grpSpPr>
          <a:xfrm rot="0">
            <a:off x="1043940" y="2301237"/>
            <a:ext cx="15876302" cy="1044626"/>
            <a:chOff x="0" y="0"/>
            <a:chExt cx="21168403" cy="1392834"/>
          </a:xfrm>
        </p:grpSpPr>
        <p:sp>
          <p:nvSpPr>
            <p:cNvPr name="Freeform 14" id="14"/>
            <p:cNvSpPr/>
            <p:nvPr/>
          </p:nvSpPr>
          <p:spPr>
            <a:xfrm flipH="false" flipV="false" rot="0">
              <a:off x="0" y="0"/>
              <a:ext cx="21168407" cy="1392840"/>
            </a:xfrm>
            <a:custGeom>
              <a:avLst/>
              <a:gdLst/>
              <a:ahLst/>
              <a:cxnLst/>
              <a:rect r="r" b="b" t="t" l="l"/>
              <a:pathLst>
                <a:path h="1392840" w="21168407">
                  <a:moveTo>
                    <a:pt x="0" y="0"/>
                  </a:moveTo>
                  <a:lnTo>
                    <a:pt x="21168407" y="0"/>
                  </a:lnTo>
                  <a:lnTo>
                    <a:pt x="21168407" y="1392840"/>
                  </a:lnTo>
                  <a:lnTo>
                    <a:pt x="0" y="1392840"/>
                  </a:lnTo>
                  <a:close/>
                </a:path>
              </a:pathLst>
            </a:custGeom>
            <a:blipFill>
              <a:blip r:embed="rId5">
                <a:alphaModFix amt="0"/>
              </a:blip>
              <a:stretch>
                <a:fillRect l="0" t="-197450" r="20696" b="-172239"/>
              </a:stretch>
            </a:blipFill>
          </p:spPr>
        </p:sp>
        <p:sp>
          <p:nvSpPr>
            <p:cNvPr name="TextBox 15" id="15"/>
            <p:cNvSpPr txBox="true"/>
            <p:nvPr/>
          </p:nvSpPr>
          <p:spPr>
            <a:xfrm>
              <a:off x="0" y="-38100"/>
              <a:ext cx="21168403"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SHOP</a:t>
              </a:r>
            </a:p>
          </p:txBody>
        </p:sp>
      </p:grpSp>
      <p:grpSp>
        <p:nvGrpSpPr>
          <p:cNvPr name="Group 16" id="16"/>
          <p:cNvGrpSpPr/>
          <p:nvPr/>
        </p:nvGrpSpPr>
        <p:grpSpPr>
          <a:xfrm rot="0">
            <a:off x="8131302" y="3859066"/>
            <a:ext cx="7497223" cy="617753"/>
            <a:chOff x="0" y="0"/>
            <a:chExt cx="9996297" cy="823671"/>
          </a:xfrm>
        </p:grpSpPr>
        <p:sp>
          <p:nvSpPr>
            <p:cNvPr name="Freeform 17" id="17"/>
            <p:cNvSpPr/>
            <p:nvPr/>
          </p:nvSpPr>
          <p:spPr>
            <a:xfrm flipH="false" flipV="false" rot="0">
              <a:off x="0" y="0"/>
              <a:ext cx="9996297" cy="823671"/>
            </a:xfrm>
            <a:custGeom>
              <a:avLst/>
              <a:gdLst/>
              <a:ahLst/>
              <a:cxnLst/>
              <a:rect r="r" b="b" t="t" l="l"/>
              <a:pathLst>
                <a:path h="823671" w="9996297">
                  <a:moveTo>
                    <a:pt x="0" y="0"/>
                  </a:moveTo>
                  <a:lnTo>
                    <a:pt x="9996297" y="0"/>
                  </a:lnTo>
                  <a:lnTo>
                    <a:pt x="9996297" y="823671"/>
                  </a:lnTo>
                  <a:lnTo>
                    <a:pt x="0" y="823671"/>
                  </a:lnTo>
                  <a:close/>
                </a:path>
              </a:pathLst>
            </a:custGeom>
            <a:blipFill>
              <a:blip r:embed="rId5">
                <a:alphaModFix amt="0"/>
              </a:blip>
              <a:stretch>
                <a:fillRect l="0" t="-198599" r="-26233" b="-298426"/>
              </a:stretch>
            </a:blipFill>
          </p:spPr>
        </p:sp>
        <p:sp>
          <p:nvSpPr>
            <p:cNvPr name="TextBox 18" id="18"/>
            <p:cNvSpPr txBox="true"/>
            <p:nvPr/>
          </p:nvSpPr>
          <p:spPr>
            <a:xfrm>
              <a:off x="0" y="-76200"/>
              <a:ext cx="9996297" cy="899871"/>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Boostez vos ventes, centralisez votre gestion</a:t>
              </a:r>
            </a:p>
          </p:txBody>
        </p:sp>
      </p:grpSp>
      <p:grpSp>
        <p:nvGrpSpPr>
          <p:cNvPr name="Group 19" id="19"/>
          <p:cNvGrpSpPr/>
          <p:nvPr/>
        </p:nvGrpSpPr>
        <p:grpSpPr>
          <a:xfrm rot="0">
            <a:off x="8131302" y="4662337"/>
            <a:ext cx="9464040" cy="1663217"/>
            <a:chOff x="0" y="0"/>
            <a:chExt cx="12618720" cy="2217623"/>
          </a:xfrm>
        </p:grpSpPr>
        <p:sp>
          <p:nvSpPr>
            <p:cNvPr name="Freeform 20" id="20"/>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21" id="21"/>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Shop</a:t>
              </a:r>
              <a:r>
                <a:rPr lang="en-US" sz="2100">
                  <a:solidFill>
                    <a:srgbClr val="000000"/>
                  </a:solidFill>
                  <a:latin typeface="Poppins"/>
                  <a:ea typeface="Poppins"/>
                  <a:cs typeface="Poppins"/>
                  <a:sym typeface="Poppins"/>
                </a:rPr>
                <a:t> est une solution complète de gestion de commerce et de point de vente (POS) destinée aux entreprises, boutiques et franchises. Disponible en 2 versions (Mini et Lite), c'est un écosystème unifié qui s'adapte à toutes les tailles de commerce.</a:t>
              </a:r>
            </a:p>
          </p:txBody>
        </p:sp>
      </p:grpSp>
      <p:grpSp>
        <p:nvGrpSpPr>
          <p:cNvPr name="Group 22" id="22"/>
          <p:cNvGrpSpPr/>
          <p:nvPr/>
        </p:nvGrpSpPr>
        <p:grpSpPr>
          <a:xfrm rot="0">
            <a:off x="1043940" y="3868145"/>
            <a:ext cx="6323076" cy="5390155"/>
            <a:chOff x="0" y="0"/>
            <a:chExt cx="10424160" cy="8886156"/>
          </a:xfrm>
        </p:grpSpPr>
        <p:sp>
          <p:nvSpPr>
            <p:cNvPr name="Freeform 23" id="23"/>
            <p:cNvSpPr/>
            <p:nvPr/>
          </p:nvSpPr>
          <p:spPr>
            <a:xfrm flipH="false" flipV="false" rot="0">
              <a:off x="0" y="0"/>
              <a:ext cx="10424160" cy="8886156"/>
            </a:xfrm>
            <a:custGeom>
              <a:avLst/>
              <a:gdLst/>
              <a:ahLst/>
              <a:cxnLst/>
              <a:rect r="r" b="b" t="t" l="l"/>
              <a:pathLst>
                <a:path h="8886156" w="10424160">
                  <a:moveTo>
                    <a:pt x="0" y="0"/>
                  </a:moveTo>
                  <a:lnTo>
                    <a:pt x="10424160" y="0"/>
                  </a:lnTo>
                  <a:lnTo>
                    <a:pt x="10424160" y="8886156"/>
                  </a:lnTo>
                  <a:lnTo>
                    <a:pt x="0" y="8886156"/>
                  </a:lnTo>
                  <a:lnTo>
                    <a:pt x="0" y="0"/>
                  </a:lnTo>
                  <a:close/>
                </a:path>
              </a:pathLst>
            </a:custGeom>
            <a:blipFill>
              <a:blip r:embed="rId6"/>
              <a:stretch>
                <a:fillRect l="-752" t="0" r="-752" b="0"/>
              </a:stretch>
            </a:blipFill>
          </p:spPr>
        </p:sp>
      </p:grpSp>
      <p:sp>
        <p:nvSpPr>
          <p:cNvPr name="Freeform 24" id="24"/>
          <p:cNvSpPr/>
          <p:nvPr/>
        </p:nvSpPr>
        <p:spPr>
          <a:xfrm flipH="false" flipV="false" rot="0">
            <a:off x="1043940" y="3868145"/>
            <a:ext cx="1656730" cy="746426"/>
          </a:xfrm>
          <a:custGeom>
            <a:avLst/>
            <a:gdLst/>
            <a:ahLst/>
            <a:cxnLst/>
            <a:rect r="r" b="b" t="t" l="l"/>
            <a:pathLst>
              <a:path h="746426" w="1656730">
                <a:moveTo>
                  <a:pt x="0" y="0"/>
                </a:moveTo>
                <a:lnTo>
                  <a:pt x="1656730" y="0"/>
                </a:lnTo>
                <a:lnTo>
                  <a:pt x="1656730" y="746426"/>
                </a:lnTo>
                <a:lnTo>
                  <a:pt x="0" y="746426"/>
                </a:lnTo>
                <a:lnTo>
                  <a:pt x="0" y="0"/>
                </a:lnTo>
                <a:close/>
              </a:path>
            </a:pathLst>
          </a:custGeom>
          <a:blipFill>
            <a:blip r:embed="rId7"/>
            <a:stretch>
              <a:fillRect l="0" t="-3962" r="0" b="0"/>
            </a:stretch>
          </a:blipFill>
        </p:spPr>
      </p:sp>
      <p:grpSp>
        <p:nvGrpSpPr>
          <p:cNvPr name="Group 25" id="25"/>
          <p:cNvGrpSpPr/>
          <p:nvPr/>
        </p:nvGrpSpPr>
        <p:grpSpPr>
          <a:xfrm rot="0">
            <a:off x="8131302" y="6611304"/>
            <a:ext cx="9464040" cy="2539426"/>
            <a:chOff x="0" y="0"/>
            <a:chExt cx="12618720" cy="3385902"/>
          </a:xfrm>
        </p:grpSpPr>
        <p:grpSp>
          <p:nvGrpSpPr>
            <p:cNvPr name="Group 26" id="26"/>
            <p:cNvGrpSpPr/>
            <p:nvPr/>
          </p:nvGrpSpPr>
          <p:grpSpPr>
            <a:xfrm rot="0">
              <a:off x="0" y="164588"/>
              <a:ext cx="95427" cy="95427"/>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0" y="907448"/>
              <a:ext cx="95427" cy="95427"/>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0" id="30"/>
            <p:cNvGrpSpPr/>
            <p:nvPr/>
          </p:nvGrpSpPr>
          <p:grpSpPr>
            <a:xfrm rot="0">
              <a:off x="0" y="1646507"/>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2" id="32"/>
            <p:cNvGrpSpPr/>
            <p:nvPr/>
          </p:nvGrpSpPr>
          <p:grpSpPr>
            <a:xfrm rot="0">
              <a:off x="0" y="2384073"/>
              <a:ext cx="95427" cy="95427"/>
              <a:chOff x="0" y="0"/>
              <a:chExt cx="146304" cy="146304"/>
            </a:xfrm>
          </p:grpSpPr>
          <p:sp>
            <p:nvSpPr>
              <p:cNvPr name="Freeform 33" id="33"/>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4" id="34"/>
            <p:cNvGrpSpPr/>
            <p:nvPr/>
          </p:nvGrpSpPr>
          <p:grpSpPr>
            <a:xfrm rot="0">
              <a:off x="0" y="3125887"/>
              <a:ext cx="95427" cy="95427"/>
              <a:chOff x="0" y="0"/>
              <a:chExt cx="146304" cy="146304"/>
            </a:xfrm>
          </p:grpSpPr>
          <p:sp>
            <p:nvSpPr>
              <p:cNvPr name="Freeform 35" id="3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6" id="36"/>
            <p:cNvSpPr txBox="true"/>
            <p:nvPr/>
          </p:nvSpPr>
          <p:spPr>
            <a:xfrm rot="0">
              <a:off x="188531" y="-3810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Gestion mul</a:t>
              </a:r>
              <a:r>
                <a:rPr lang="en-US" sz="2100">
                  <a:solidFill>
                    <a:srgbClr val="000000"/>
                  </a:solidFill>
                  <a:latin typeface="Poppins"/>
                  <a:ea typeface="Poppins"/>
                  <a:cs typeface="Poppins"/>
                  <a:sym typeface="Poppins"/>
                </a:rPr>
                <a:t>tisite : plusieurs boutiques connectées</a:t>
              </a:r>
            </a:p>
          </p:txBody>
        </p:sp>
        <p:sp>
          <p:nvSpPr>
            <p:cNvPr name="TextBox 37" id="37"/>
            <p:cNvSpPr txBox="true"/>
            <p:nvPr/>
          </p:nvSpPr>
          <p:spPr>
            <a:xfrm rot="0">
              <a:off x="188531" y="704760"/>
              <a:ext cx="12430189"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G</a:t>
              </a:r>
              <a:r>
                <a:rPr lang="en-US" sz="2100">
                  <a:solidFill>
                    <a:srgbClr val="000000"/>
                  </a:solidFill>
                  <a:latin typeface="Poppins"/>
                  <a:ea typeface="Poppins"/>
                  <a:cs typeface="Poppins"/>
                  <a:sym typeface="Poppins"/>
                </a:rPr>
                <a:t>estion des clients et fournisseurs : base centralisée</a:t>
              </a:r>
            </a:p>
          </p:txBody>
        </p:sp>
        <p:sp>
          <p:nvSpPr>
            <p:cNvPr name="TextBox 38" id="38"/>
            <p:cNvSpPr txBox="true"/>
            <p:nvPr/>
          </p:nvSpPr>
          <p:spPr>
            <a:xfrm rot="0">
              <a:off x="188531" y="1443819"/>
              <a:ext cx="1243018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Tab</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eau</a:t>
              </a:r>
              <a:r>
                <a:rPr lang="en-US" sz="2100" strike="noStrike" u="none">
                  <a:solidFill>
                    <a:srgbClr val="000000"/>
                  </a:solidFill>
                  <a:latin typeface="Poppins"/>
                  <a:ea typeface="Poppins"/>
                  <a:cs typeface="Poppins"/>
                  <a:sym typeface="Poppins"/>
                </a:rPr>
                <a:t> de </a:t>
              </a:r>
              <a:r>
                <a:rPr lang="en-US" sz="2100" strike="noStrike" u="none">
                  <a:solidFill>
                    <a:srgbClr val="000000"/>
                  </a:solidFill>
                  <a:latin typeface="Poppins"/>
                  <a:ea typeface="Poppins"/>
                  <a:cs typeface="Poppins"/>
                  <a:sym typeface="Poppins"/>
                </a:rPr>
                <a:t>bord an</a:t>
              </a:r>
              <a:r>
                <a:rPr lang="en-US" sz="2100" strike="noStrike" u="none">
                  <a:solidFill>
                    <a:srgbClr val="000000"/>
                  </a:solidFill>
                  <a:latin typeface="Poppins"/>
                  <a:ea typeface="Poppins"/>
                  <a:cs typeface="Poppins"/>
                  <a:sym typeface="Poppins"/>
                </a:rPr>
                <a:t>alytique : statis</a:t>
              </a:r>
              <a:r>
                <a:rPr lang="en-US" sz="2100" strike="noStrike" u="none">
                  <a:solidFill>
                    <a:srgbClr val="000000"/>
                  </a:solidFill>
                  <a:latin typeface="Poppins"/>
                  <a:ea typeface="Poppins"/>
                  <a:cs typeface="Poppins"/>
                  <a:sym typeface="Poppins"/>
                </a:rPr>
                <a:t>tiques </a:t>
              </a:r>
              <a:r>
                <a:rPr lang="en-US" sz="2100" strike="noStrike" u="none">
                  <a:solidFill>
                    <a:srgbClr val="000000"/>
                  </a:solidFill>
                  <a:latin typeface="Poppins"/>
                  <a:ea typeface="Poppins"/>
                  <a:cs typeface="Poppins"/>
                  <a:sym typeface="Poppins"/>
                </a:rPr>
                <a:t>en temps réel</a:t>
              </a:r>
            </a:p>
          </p:txBody>
        </p:sp>
        <p:sp>
          <p:nvSpPr>
            <p:cNvPr name="TextBox 39" id="39"/>
            <p:cNvSpPr txBox="true"/>
            <p:nvPr/>
          </p:nvSpPr>
          <p:spPr>
            <a:xfrm rot="0">
              <a:off x="187390" y="2181385"/>
              <a:ext cx="12431330"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Ges</a:t>
              </a:r>
              <a:r>
                <a:rPr lang="en-US" sz="2100" strike="noStrike" u="none">
                  <a:solidFill>
                    <a:srgbClr val="000000"/>
                  </a:solidFill>
                  <a:latin typeface="Poppins"/>
                  <a:ea typeface="Poppins"/>
                  <a:cs typeface="Poppins"/>
                  <a:sym typeface="Poppins"/>
                </a:rPr>
                <a:t>tion </a:t>
              </a:r>
              <a:r>
                <a:rPr lang="en-US" sz="2100" strike="noStrike" u="none">
                  <a:solidFill>
                    <a:srgbClr val="000000"/>
                  </a:solidFill>
                  <a:latin typeface="Poppins"/>
                  <a:ea typeface="Poppins"/>
                  <a:cs typeface="Poppins"/>
                  <a:sym typeface="Poppins"/>
                </a:rPr>
                <a:t>d</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 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ock</a:t>
              </a:r>
              <a:r>
                <a:rPr lang="en-US" sz="2100" strike="noStrike" u="none">
                  <a:solidFill>
                    <a:srgbClr val="000000"/>
                  </a:solidFill>
                  <a:latin typeface="Poppins"/>
                  <a:ea typeface="Poppins"/>
                  <a:cs typeface="Poppins"/>
                  <a:sym typeface="Poppins"/>
                </a:rPr>
                <a:t>s : su</a:t>
              </a:r>
              <a:r>
                <a:rPr lang="en-US" sz="2100" strike="noStrike" u="none">
                  <a:solidFill>
                    <a:srgbClr val="000000"/>
                  </a:solidFill>
                  <a:latin typeface="Poppins"/>
                  <a:ea typeface="Poppins"/>
                  <a:cs typeface="Poppins"/>
                  <a:sym typeface="Poppins"/>
                </a:rPr>
                <a:t>iv</a:t>
              </a:r>
              <a:r>
                <a:rPr lang="en-US" sz="2100" strike="noStrike" u="none">
                  <a:solidFill>
                    <a:srgbClr val="000000"/>
                  </a:solidFill>
                  <a:latin typeface="Poppins"/>
                  <a:ea typeface="Poppins"/>
                  <a:cs typeface="Poppins"/>
                  <a:sym typeface="Poppins"/>
                </a:rPr>
                <a:t>i des</a:t>
              </a:r>
              <a:r>
                <a:rPr lang="en-US" sz="2100" strike="noStrike" u="none">
                  <a:solidFill>
                    <a:srgbClr val="000000"/>
                  </a:solidFill>
                  <a:latin typeface="Poppins"/>
                  <a:ea typeface="Poppins"/>
                  <a:cs typeface="Poppins"/>
                  <a:sym typeface="Poppins"/>
                </a:rPr>
                <a:t> achat</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et des ventes </a:t>
              </a:r>
              <a:r>
                <a:rPr lang="en-US" sz="2100" strike="noStrike" u="none">
                  <a:solidFill>
                    <a:srgbClr val="000000"/>
                  </a:solidFill>
                  <a:latin typeface="Poppins"/>
                  <a:ea typeface="Poppins"/>
                  <a:cs typeface="Poppins"/>
                  <a:sym typeface="Poppins"/>
                </a:rPr>
                <a:t>en temps réel</a:t>
              </a:r>
            </a:p>
          </p:txBody>
        </p:sp>
        <p:sp>
          <p:nvSpPr>
            <p:cNvPr name="TextBox 40" id="40"/>
            <p:cNvSpPr txBox="true"/>
            <p:nvPr/>
          </p:nvSpPr>
          <p:spPr>
            <a:xfrm rot="0">
              <a:off x="187390" y="2923199"/>
              <a:ext cx="12431330"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Logiciel de cai</a:t>
              </a:r>
              <a:r>
                <a:rPr lang="en-US" sz="2100" strike="noStrike" u="none">
                  <a:solidFill>
                    <a:srgbClr val="000000"/>
                  </a:solidFill>
                  <a:latin typeface="Poppins"/>
                  <a:ea typeface="Poppins"/>
                  <a:cs typeface="Poppins"/>
                  <a:sym typeface="Poppins"/>
                </a:rPr>
                <a:t>sse : moderne, u</a:t>
              </a:r>
              <a:r>
                <a:rPr lang="en-US" sz="2100" strike="noStrike" u="none">
                  <a:solidFill>
                    <a:srgbClr val="000000"/>
                  </a:solidFill>
                  <a:latin typeface="Poppins"/>
                  <a:ea typeface="Poppins"/>
                  <a:cs typeface="Poppins"/>
                  <a:sym typeface="Poppins"/>
                </a:rPr>
                <a:t>tilisabl</a:t>
              </a:r>
              <a:r>
                <a:rPr lang="en-US" sz="2100" strike="noStrike" u="none">
                  <a:solidFill>
                    <a:srgbClr val="000000"/>
                  </a:solidFill>
                  <a:latin typeface="Poppins"/>
                  <a:ea typeface="Poppins"/>
                  <a:cs typeface="Poppins"/>
                  <a:sym typeface="Poppins"/>
                </a:rPr>
                <a:t>e t</a:t>
              </a:r>
              <a:r>
                <a:rPr lang="en-US" sz="2100" strike="noStrike" u="none">
                  <a:solidFill>
                    <a:srgbClr val="000000"/>
                  </a:solidFill>
                  <a:latin typeface="Poppins"/>
                  <a:ea typeface="Poppins"/>
                  <a:cs typeface="Poppins"/>
                  <a:sym typeface="Poppins"/>
                </a:rPr>
                <a:t>o</a:t>
              </a:r>
              <a:r>
                <a:rPr lang="en-US" sz="2100" strike="noStrike" u="none">
                  <a:solidFill>
                    <a:srgbClr val="000000"/>
                  </a:solidFill>
                  <a:latin typeface="Poppins"/>
                  <a:ea typeface="Poppins"/>
                  <a:cs typeface="Poppins"/>
                  <a:sym typeface="Poppins"/>
                </a:rPr>
                <a:t>us</a:t>
              </a:r>
              <a:r>
                <a:rPr lang="en-US" sz="2100" strike="noStrike" u="none">
                  <a:solidFill>
                    <a:srgbClr val="000000"/>
                  </a:solidFill>
                  <a:latin typeface="Poppins"/>
                  <a:ea typeface="Poppins"/>
                  <a:cs typeface="Poppins"/>
                  <a:sym typeface="Poppins"/>
                </a:rPr>
                <a:t> t</a:t>
              </a:r>
              <a:r>
                <a:rPr lang="en-US" sz="2100" strike="noStrike" u="none">
                  <a:solidFill>
                    <a:srgbClr val="000000"/>
                  </a:solidFill>
                  <a:latin typeface="Poppins"/>
                  <a:ea typeface="Poppins"/>
                  <a:cs typeface="Poppins"/>
                  <a:sym typeface="Poppins"/>
                </a:rPr>
                <a:t>erminaux numériques</a:t>
              </a:r>
            </a:p>
          </p:txBody>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12</a:t>
              </a:r>
            </a:p>
          </p:txBody>
        </p:sp>
      </p:grpSp>
      <p:grpSp>
        <p:nvGrpSpPr>
          <p:cNvPr name="Group 13" id="13"/>
          <p:cNvGrpSpPr/>
          <p:nvPr/>
        </p:nvGrpSpPr>
        <p:grpSpPr>
          <a:xfrm rot="0">
            <a:off x="1043940" y="2301237"/>
            <a:ext cx="12674993" cy="1044626"/>
            <a:chOff x="0" y="0"/>
            <a:chExt cx="16899991" cy="1392834"/>
          </a:xfrm>
        </p:grpSpPr>
        <p:sp>
          <p:nvSpPr>
            <p:cNvPr name="Freeform 14" id="14"/>
            <p:cNvSpPr/>
            <p:nvPr/>
          </p:nvSpPr>
          <p:spPr>
            <a:xfrm flipH="false" flipV="false" rot="0">
              <a:off x="0" y="0"/>
              <a:ext cx="16899995" cy="1392840"/>
            </a:xfrm>
            <a:custGeom>
              <a:avLst/>
              <a:gdLst/>
              <a:ahLst/>
              <a:cxnLst/>
              <a:rect r="r" b="b" t="t" l="l"/>
              <a:pathLst>
                <a:path h="1392840" w="16899995">
                  <a:moveTo>
                    <a:pt x="0" y="0"/>
                  </a:moveTo>
                  <a:lnTo>
                    <a:pt x="16899995" y="0"/>
                  </a:lnTo>
                  <a:lnTo>
                    <a:pt x="16899995" y="1392840"/>
                  </a:lnTo>
                  <a:lnTo>
                    <a:pt x="0" y="1392840"/>
                  </a:lnTo>
                  <a:close/>
                </a:path>
              </a:pathLst>
            </a:custGeom>
            <a:blipFill>
              <a:blip r:embed="rId5">
                <a:alphaModFix amt="0"/>
              </a:blip>
              <a:stretch>
                <a:fillRect l="0" t="-197450" r="666" b="-172239"/>
              </a:stretch>
            </a:blipFill>
          </p:spPr>
        </p:sp>
        <p:sp>
          <p:nvSpPr>
            <p:cNvPr name="TextBox 15" id="15"/>
            <p:cNvSpPr txBox="true"/>
            <p:nvPr/>
          </p:nvSpPr>
          <p:spPr>
            <a:xfrm>
              <a:off x="0" y="-38100"/>
              <a:ext cx="16899991"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EVENT</a:t>
              </a:r>
            </a:p>
          </p:txBody>
        </p:sp>
      </p:grpSp>
      <p:grpSp>
        <p:nvGrpSpPr>
          <p:cNvPr name="Group 16" id="16"/>
          <p:cNvGrpSpPr/>
          <p:nvPr/>
        </p:nvGrpSpPr>
        <p:grpSpPr>
          <a:xfrm rot="0">
            <a:off x="1028700"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L'événementiel professionnel, digitalisé de bout en bout</a:t>
              </a:r>
            </a:p>
          </p:txBody>
        </p:sp>
      </p:grpSp>
      <p:grpSp>
        <p:nvGrpSpPr>
          <p:cNvPr name="Group 19" id="19"/>
          <p:cNvGrpSpPr/>
          <p:nvPr/>
        </p:nvGrpSpPr>
        <p:grpSpPr>
          <a:xfrm rot="0">
            <a:off x="1043940" y="4682025"/>
            <a:ext cx="9614875" cy="1663217"/>
            <a:chOff x="0" y="0"/>
            <a:chExt cx="12819833" cy="2217623"/>
          </a:xfrm>
        </p:grpSpPr>
        <p:sp>
          <p:nvSpPr>
            <p:cNvPr name="Freeform 20" id="20"/>
            <p:cNvSpPr/>
            <p:nvPr/>
          </p:nvSpPr>
          <p:spPr>
            <a:xfrm flipH="false" flipV="false" rot="0">
              <a:off x="0" y="0"/>
              <a:ext cx="12819833" cy="2217623"/>
            </a:xfrm>
            <a:custGeom>
              <a:avLst/>
              <a:gdLst/>
              <a:ahLst/>
              <a:cxnLst/>
              <a:rect r="r" b="b" t="t" l="l"/>
              <a:pathLst>
                <a:path h="2217623" w="12819833">
                  <a:moveTo>
                    <a:pt x="0" y="0"/>
                  </a:moveTo>
                  <a:lnTo>
                    <a:pt x="12819833" y="0"/>
                  </a:lnTo>
                  <a:lnTo>
                    <a:pt x="12819833" y="2217623"/>
                  </a:lnTo>
                  <a:lnTo>
                    <a:pt x="0" y="2217623"/>
                  </a:lnTo>
                  <a:close/>
                </a:path>
              </a:pathLst>
            </a:custGeom>
            <a:blipFill>
              <a:blip r:embed="rId5">
                <a:alphaModFix amt="0"/>
              </a:blip>
              <a:stretch>
                <a:fillRect l="0" t="-73763" r="1568" b="-47983"/>
              </a:stretch>
            </a:blipFill>
          </p:spPr>
        </p:sp>
        <p:sp>
          <p:nvSpPr>
            <p:cNvPr name="TextBox 21" id="21"/>
            <p:cNvSpPr txBox="true"/>
            <p:nvPr/>
          </p:nvSpPr>
          <p:spPr>
            <a:xfrm>
              <a:off x="0" y="-66675"/>
              <a:ext cx="12819833"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Event </a:t>
              </a:r>
              <a:r>
                <a:rPr lang="en-US" sz="2100">
                  <a:solidFill>
                    <a:srgbClr val="000000"/>
                  </a:solidFill>
                  <a:latin typeface="Poppins"/>
                  <a:ea typeface="Poppins"/>
                  <a:cs typeface="Poppins"/>
                  <a:sym typeface="Poppins"/>
                </a:rPr>
                <a:t>automatise et fluidifie toutes les étapes d'un événement : de l'inscription des participants jusqu'à la collecte des retours post-événement. Elle offre une expérience fluide, moderne et mesurable à toutes les parties prenantes (organisateurs, intervenants, participants).</a:t>
              </a:r>
            </a:p>
          </p:txBody>
        </p:sp>
      </p:grpSp>
      <p:grpSp>
        <p:nvGrpSpPr>
          <p:cNvPr name="Group 22" id="22"/>
          <p:cNvGrpSpPr/>
          <p:nvPr/>
        </p:nvGrpSpPr>
        <p:grpSpPr>
          <a:xfrm rot="0">
            <a:off x="1043940" y="6630993"/>
            <a:ext cx="9614875" cy="2655509"/>
            <a:chOff x="0" y="0"/>
            <a:chExt cx="12819833" cy="3540678"/>
          </a:xfrm>
        </p:grpSpPr>
        <p:sp>
          <p:nvSpPr>
            <p:cNvPr name="TextBox 23" id="23"/>
            <p:cNvSpPr txBox="true"/>
            <p:nvPr/>
          </p:nvSpPr>
          <p:spPr>
            <a:xfrm rot="0">
              <a:off x="188531" y="-38100"/>
              <a:ext cx="1263130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porting : </a:t>
              </a:r>
              <a:r>
                <a:rPr lang="en-US" sz="2100" strike="noStrike" u="none">
                  <a:solidFill>
                    <a:srgbClr val="000000"/>
                  </a:solidFill>
                  <a:latin typeface="Poppins"/>
                  <a:ea typeface="Poppins"/>
                  <a:cs typeface="Poppins"/>
                  <a:sym typeface="Poppins"/>
                </a:rPr>
                <a:t>st</a:t>
              </a:r>
              <a:r>
                <a:rPr lang="en-US" sz="2100" strike="noStrike" u="none">
                  <a:solidFill>
                    <a:srgbClr val="000000"/>
                  </a:solidFill>
                  <a:latin typeface="Poppins"/>
                  <a:ea typeface="Poppins"/>
                  <a:cs typeface="Poppins"/>
                  <a:sym typeface="Poppins"/>
                </a:rPr>
                <a:t>atistiques sur la participat</a:t>
              </a:r>
              <a:r>
                <a:rPr lang="en-US" sz="2100" strike="noStrike" u="none">
                  <a:solidFill>
                    <a:srgbClr val="000000"/>
                  </a:solidFill>
                  <a:latin typeface="Poppins"/>
                  <a:ea typeface="Poppins"/>
                  <a:cs typeface="Poppins"/>
                  <a:sym typeface="Poppins"/>
                </a:rPr>
                <a:t>ion 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l'eng</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gement</a:t>
              </a:r>
            </a:p>
          </p:txBody>
        </p:sp>
        <p:grpSp>
          <p:nvGrpSpPr>
            <p:cNvPr name="Group 24" id="24"/>
            <p:cNvGrpSpPr/>
            <p:nvPr/>
          </p:nvGrpSpPr>
          <p:grpSpPr>
            <a:xfrm rot="0">
              <a:off x="0" y="164587"/>
              <a:ext cx="95427" cy="95427"/>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6" id="26"/>
            <p:cNvSpPr txBox="true"/>
            <p:nvPr/>
          </p:nvSpPr>
          <p:spPr>
            <a:xfrm rot="0">
              <a:off x="188531" y="704760"/>
              <a:ext cx="1240986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Module d’évaluation : ques</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ionnaire de s</a:t>
              </a:r>
              <a:r>
                <a:rPr lang="en-US" sz="2100" strike="noStrike" u="none">
                  <a:solidFill>
                    <a:srgbClr val="000000"/>
                  </a:solidFill>
                  <a:latin typeface="Poppins"/>
                  <a:ea typeface="Poppins"/>
                  <a:cs typeface="Poppins"/>
                  <a:sym typeface="Poppins"/>
                </a:rPr>
                <a:t>atis</a:t>
              </a:r>
              <a:r>
                <a:rPr lang="en-US" sz="2100" strike="noStrike" u="none">
                  <a:solidFill>
                    <a:srgbClr val="000000"/>
                  </a:solidFill>
                  <a:latin typeface="Poppins"/>
                  <a:ea typeface="Poppins"/>
                  <a:cs typeface="Poppins"/>
                  <a:sym typeface="Poppins"/>
                </a:rPr>
                <a:t>fac</a:t>
              </a:r>
              <a:r>
                <a:rPr lang="en-US" sz="2100" strike="noStrike" u="none">
                  <a:solidFill>
                    <a:srgbClr val="000000"/>
                  </a:solidFill>
                  <a:latin typeface="Poppins"/>
                  <a:ea typeface="Poppins"/>
                  <a:cs typeface="Poppins"/>
                  <a:sym typeface="Poppins"/>
                </a:rPr>
                <a:t>ti</a:t>
              </a:r>
              <a:r>
                <a:rPr lang="en-US" sz="2100" strike="noStrike" u="none">
                  <a:solidFill>
                    <a:srgbClr val="000000"/>
                  </a:solidFill>
                  <a:latin typeface="Poppins"/>
                  <a:ea typeface="Poppins"/>
                  <a:cs typeface="Poppins"/>
                  <a:sym typeface="Poppins"/>
                </a:rPr>
                <a:t>on </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é</a:t>
              </a:r>
              <a:r>
                <a:rPr lang="en-US" sz="2100" strike="noStrike" u="none">
                  <a:solidFill>
                    <a:srgbClr val="000000"/>
                  </a:solidFill>
                  <a:latin typeface="Poppins"/>
                  <a:ea typeface="Poppins"/>
                  <a:cs typeface="Poppins"/>
                  <a:sym typeface="Poppins"/>
                </a:rPr>
                <a:t>va</a:t>
              </a:r>
              <a:r>
                <a:rPr lang="en-US" sz="2100" strike="noStrike" u="none">
                  <a:solidFill>
                    <a:srgbClr val="000000"/>
                  </a:solidFill>
                  <a:latin typeface="Poppins"/>
                  <a:ea typeface="Poppins"/>
                  <a:cs typeface="Poppins"/>
                  <a:sym typeface="Poppins"/>
                </a:rPr>
                <a:t>luatio</a:t>
              </a:r>
              <a:r>
                <a:rPr lang="en-US" sz="2100" strike="noStrike" u="none">
                  <a:solidFill>
                    <a:srgbClr val="000000"/>
                  </a:solidFill>
                  <a:latin typeface="Poppins"/>
                  <a:ea typeface="Poppins"/>
                  <a:cs typeface="Poppins"/>
                  <a:sym typeface="Poppins"/>
                </a:rPr>
                <a:t>n</a:t>
              </a:r>
            </a:p>
          </p:txBody>
        </p:sp>
        <p:grpSp>
          <p:nvGrpSpPr>
            <p:cNvPr name="Group 27" id="27"/>
            <p:cNvGrpSpPr/>
            <p:nvPr/>
          </p:nvGrpSpPr>
          <p:grpSpPr>
            <a:xfrm rot="0">
              <a:off x="0" y="907447"/>
              <a:ext cx="95427" cy="95427"/>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9" id="29"/>
            <p:cNvSpPr txBox="true"/>
            <p:nvPr/>
          </p:nvSpPr>
          <p:spPr>
            <a:xfrm rot="0">
              <a:off x="188531" y="1447011"/>
              <a:ext cx="12631302" cy="90713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Ap</a:t>
              </a:r>
              <a:r>
                <a:rPr lang="en-US" sz="2100" strike="noStrike" u="none">
                  <a:solidFill>
                    <a:srgbClr val="000000"/>
                  </a:solidFill>
                  <a:latin typeface="Poppins"/>
                  <a:ea typeface="Poppins"/>
                  <a:cs typeface="Poppins"/>
                  <a:sym typeface="Poppins"/>
                </a:rPr>
                <a:t>p</a:t>
              </a:r>
              <a:r>
                <a:rPr lang="en-US" sz="2100" strike="noStrike" u="none">
                  <a:solidFill>
                    <a:srgbClr val="000000"/>
                  </a:solidFill>
                  <a:latin typeface="Poppins"/>
                  <a:ea typeface="Poppins"/>
                  <a:cs typeface="Poppins"/>
                  <a:sym typeface="Poppins"/>
                </a:rPr>
                <a:t>lic</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tion mobile/tablette : </a:t>
              </a:r>
              <a:r>
                <a:rPr lang="en-US" sz="2100" strike="noStrike" u="none">
                  <a:solidFill>
                    <a:srgbClr val="000000"/>
                  </a:solidFill>
                  <a:latin typeface="Poppins"/>
                  <a:ea typeface="Poppins"/>
                  <a:cs typeface="Poppins"/>
                  <a:sym typeface="Poppins"/>
                </a:rPr>
                <a:t>c</a:t>
              </a:r>
              <a:r>
                <a:rPr lang="en-US" sz="2100" strike="noStrike" u="none">
                  <a:solidFill>
                    <a:srgbClr val="000000"/>
                  </a:solidFill>
                  <a:latin typeface="Poppins"/>
                  <a:ea typeface="Poppins"/>
                  <a:cs typeface="Poppins"/>
                  <a:sym typeface="Poppins"/>
                </a:rPr>
                <a:t>h</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ck-in</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et géné</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ti</a:t>
              </a:r>
              <a:r>
                <a:rPr lang="en-US" sz="2100" strike="noStrike" u="none">
                  <a:solidFill>
                    <a:srgbClr val="000000"/>
                  </a:solidFill>
                  <a:latin typeface="Poppins"/>
                  <a:ea typeface="Poppins"/>
                  <a:cs typeface="Poppins"/>
                  <a:sym typeface="Poppins"/>
                </a:rPr>
                <a:t>on autom</a:t>
              </a:r>
              <a:r>
                <a:rPr lang="en-US" sz="2100" strike="noStrike" u="none">
                  <a:solidFill>
                    <a:srgbClr val="000000"/>
                  </a:solidFill>
                  <a:latin typeface="Poppins"/>
                  <a:ea typeface="Poppins"/>
                  <a:cs typeface="Poppins"/>
                  <a:sym typeface="Poppins"/>
                </a:rPr>
                <a:t>at</a:t>
              </a:r>
              <a:r>
                <a:rPr lang="en-US" sz="2100" strike="noStrike" u="none">
                  <a:solidFill>
                    <a:srgbClr val="000000"/>
                  </a:solidFill>
                  <a:latin typeface="Poppins"/>
                  <a:ea typeface="Poppins"/>
                  <a:cs typeface="Poppins"/>
                  <a:sym typeface="Poppins"/>
                </a:rPr>
                <a:t>ique</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des </a:t>
              </a:r>
              <a:r>
                <a:rPr lang="en-US" sz="2100" strike="noStrike" u="none">
                  <a:solidFill>
                    <a:srgbClr val="000000"/>
                  </a:solidFill>
                  <a:latin typeface="Poppins"/>
                  <a:ea typeface="Poppins"/>
                  <a:cs typeface="Poppins"/>
                  <a:sym typeface="Poppins"/>
                </a:rPr>
                <a:t>b</a:t>
              </a:r>
              <a:r>
                <a:rPr lang="en-US" sz="2100" strike="noStrike" u="none">
                  <a:solidFill>
                    <a:srgbClr val="000000"/>
                  </a:solidFill>
                  <a:latin typeface="Poppins"/>
                  <a:ea typeface="Poppins"/>
                  <a:cs typeface="Poppins"/>
                  <a:sym typeface="Poppins"/>
                </a:rPr>
                <a:t>adg</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a:t>
              </a:r>
            </a:p>
          </p:txBody>
        </p:sp>
        <p:grpSp>
          <p:nvGrpSpPr>
            <p:cNvPr name="Group 30" id="30"/>
            <p:cNvGrpSpPr/>
            <p:nvPr/>
          </p:nvGrpSpPr>
          <p:grpSpPr>
            <a:xfrm rot="0">
              <a:off x="0" y="1824200"/>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2" id="32"/>
            <p:cNvSpPr txBox="true"/>
            <p:nvPr/>
          </p:nvSpPr>
          <p:spPr>
            <a:xfrm rot="0">
              <a:off x="198413" y="2633545"/>
              <a:ext cx="12621421" cy="907134"/>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Portail web : g</a:t>
              </a:r>
              <a:r>
                <a:rPr lang="en-US" sz="2100" strike="noStrike" u="none">
                  <a:solidFill>
                    <a:srgbClr val="000000"/>
                  </a:solidFill>
                  <a:latin typeface="Poppins"/>
                  <a:ea typeface="Poppins"/>
                  <a:cs typeface="Poppins"/>
                  <a:sym typeface="Poppins"/>
                </a:rPr>
                <a:t>estion </a:t>
              </a:r>
              <a:r>
                <a:rPr lang="en-US" sz="2100" strike="noStrike" u="none">
                  <a:solidFill>
                    <a:srgbClr val="000000"/>
                  </a:solidFill>
                  <a:latin typeface="Poppins"/>
                  <a:ea typeface="Poppins"/>
                  <a:cs typeface="Poppins"/>
                  <a:sym typeface="Poppins"/>
                </a:rPr>
                <a:t>complète </a:t>
              </a:r>
              <a:r>
                <a:rPr lang="en-US" sz="2100" strike="noStrike" u="none">
                  <a:solidFill>
                    <a:srgbClr val="000000"/>
                  </a:solidFill>
                  <a:latin typeface="Poppins"/>
                  <a:ea typeface="Poppins"/>
                  <a:cs typeface="Poppins"/>
                  <a:sym typeface="Poppins"/>
                </a:rPr>
                <a:t>des </a:t>
              </a:r>
              <a:r>
                <a:rPr lang="en-US" sz="2100" strike="noStrike" u="none">
                  <a:solidFill>
                    <a:srgbClr val="000000"/>
                  </a:solidFill>
                  <a:latin typeface="Poppins"/>
                  <a:ea typeface="Poppins"/>
                  <a:cs typeface="Poppins"/>
                  <a:sym typeface="Poppins"/>
                </a:rPr>
                <a:t>évé</a:t>
              </a:r>
              <a:r>
                <a:rPr lang="en-US" sz="2100" strike="noStrike" u="none">
                  <a:solidFill>
                    <a:srgbClr val="000000"/>
                  </a:solidFill>
                  <a:latin typeface="Poppins"/>
                  <a:ea typeface="Poppins"/>
                  <a:cs typeface="Poppins"/>
                  <a:sym typeface="Poppins"/>
                </a:rPr>
                <a:t>n</a:t>
              </a:r>
              <a:r>
                <a:rPr lang="en-US" sz="2100" strike="noStrike" u="none">
                  <a:solidFill>
                    <a:srgbClr val="000000"/>
                  </a:solidFill>
                  <a:latin typeface="Poppins"/>
                  <a:ea typeface="Poppins"/>
                  <a:cs typeface="Poppins"/>
                  <a:sym typeface="Poppins"/>
                </a:rPr>
                <a:t>ement</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con</a:t>
              </a:r>
              <a:r>
                <a:rPr lang="en-US" sz="2100" strike="noStrike" u="none">
                  <a:solidFill>
                    <a:srgbClr val="000000"/>
                  </a:solidFill>
                  <a:latin typeface="Poppins"/>
                  <a:ea typeface="Poppins"/>
                  <a:cs typeface="Poppins"/>
                  <a:sym typeface="Poppins"/>
                </a:rPr>
                <a:t>férence</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fo</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 pan</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ls, fo</a:t>
              </a:r>
              <a:r>
                <a:rPr lang="en-US" sz="2100" strike="noStrike" u="none">
                  <a:solidFill>
                    <a:srgbClr val="000000"/>
                  </a:solidFill>
                  <a:latin typeface="Poppins"/>
                  <a:ea typeface="Poppins"/>
                  <a:cs typeface="Poppins"/>
                  <a:sym typeface="Poppins"/>
                </a:rPr>
                <a:t>r</a:t>
              </a:r>
              <a:r>
                <a:rPr lang="en-US" sz="2100" strike="noStrike" u="none">
                  <a:solidFill>
                    <a:srgbClr val="000000"/>
                  </a:solidFill>
                  <a:latin typeface="Poppins"/>
                  <a:ea typeface="Poppins"/>
                  <a:cs typeface="Poppins"/>
                  <a:sym typeface="Poppins"/>
                </a:rPr>
                <a:t>mat</a:t>
              </a:r>
              <a:r>
                <a:rPr lang="en-US" sz="2100" strike="noStrike" u="none">
                  <a:solidFill>
                    <a:srgbClr val="000000"/>
                  </a:solidFill>
                  <a:latin typeface="Poppins"/>
                  <a:ea typeface="Poppins"/>
                  <a:cs typeface="Poppins"/>
                  <a:sym typeface="Poppins"/>
                </a:rPr>
                <a:t>i</a:t>
              </a:r>
              <a:r>
                <a:rPr lang="en-US" sz="2100" strike="noStrike" u="none">
                  <a:solidFill>
                    <a:srgbClr val="000000"/>
                  </a:solidFill>
                  <a:latin typeface="Poppins"/>
                  <a:ea typeface="Poppins"/>
                  <a:cs typeface="Poppins"/>
                  <a:sym typeface="Poppins"/>
                </a:rPr>
                <a:t>ons)</a:t>
              </a:r>
            </a:p>
          </p:txBody>
        </p:sp>
        <p:grpSp>
          <p:nvGrpSpPr>
            <p:cNvPr name="Group 33" id="33"/>
            <p:cNvGrpSpPr/>
            <p:nvPr/>
          </p:nvGrpSpPr>
          <p:grpSpPr>
            <a:xfrm rot="0">
              <a:off x="0" y="3058448"/>
              <a:ext cx="95427" cy="95427"/>
              <a:chOff x="0" y="0"/>
              <a:chExt cx="146304" cy="146304"/>
            </a:xfrm>
          </p:grpSpPr>
          <p:sp>
            <p:nvSpPr>
              <p:cNvPr name="Freeform 34" id="3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grpSp>
        <p:nvGrpSpPr>
          <p:cNvPr name="Group 35" id="35"/>
          <p:cNvGrpSpPr/>
          <p:nvPr/>
        </p:nvGrpSpPr>
        <p:grpSpPr>
          <a:xfrm rot="0">
            <a:off x="11272266" y="3859066"/>
            <a:ext cx="6323076" cy="5399234"/>
            <a:chOff x="0" y="0"/>
            <a:chExt cx="10262760" cy="8763305"/>
          </a:xfrm>
        </p:grpSpPr>
        <p:sp>
          <p:nvSpPr>
            <p:cNvPr name="Freeform 36" id="36"/>
            <p:cNvSpPr/>
            <p:nvPr/>
          </p:nvSpPr>
          <p:spPr>
            <a:xfrm flipH="false" flipV="false" rot="0">
              <a:off x="0" y="0"/>
              <a:ext cx="10262786" cy="8763254"/>
            </a:xfrm>
            <a:custGeom>
              <a:avLst/>
              <a:gdLst/>
              <a:ahLst/>
              <a:cxnLst/>
              <a:rect r="r" b="b" t="t" l="l"/>
              <a:pathLst>
                <a:path h="8763254" w="10262786">
                  <a:moveTo>
                    <a:pt x="0" y="0"/>
                  </a:moveTo>
                  <a:lnTo>
                    <a:pt x="10262786" y="0"/>
                  </a:lnTo>
                  <a:lnTo>
                    <a:pt x="10262786" y="8763254"/>
                  </a:lnTo>
                  <a:lnTo>
                    <a:pt x="0" y="8763254"/>
                  </a:lnTo>
                  <a:lnTo>
                    <a:pt x="0" y="0"/>
                  </a:lnTo>
                  <a:close/>
                </a:path>
              </a:pathLst>
            </a:custGeom>
            <a:blipFill>
              <a:blip r:embed="rId6"/>
              <a:stretch>
                <a:fillRect l="-838" t="0" r="-837" b="0"/>
              </a:stretch>
            </a:blipFill>
          </p:spPr>
        </p:sp>
      </p:grpSp>
      <p:sp>
        <p:nvSpPr>
          <p:cNvPr name="Freeform 37" id="37"/>
          <p:cNvSpPr/>
          <p:nvPr/>
        </p:nvSpPr>
        <p:spPr>
          <a:xfrm flipH="false" flipV="false" rot="0">
            <a:off x="16632559" y="3859066"/>
            <a:ext cx="972308" cy="1061084"/>
          </a:xfrm>
          <a:custGeom>
            <a:avLst/>
            <a:gdLst/>
            <a:ahLst/>
            <a:cxnLst/>
            <a:rect r="r" b="b" t="t" l="l"/>
            <a:pathLst>
              <a:path h="1061084" w="972308">
                <a:moveTo>
                  <a:pt x="0" y="0"/>
                </a:moveTo>
                <a:lnTo>
                  <a:pt x="972308" y="0"/>
                </a:lnTo>
                <a:lnTo>
                  <a:pt x="972308" y="1061084"/>
                </a:lnTo>
                <a:lnTo>
                  <a:pt x="0" y="1061084"/>
                </a:lnTo>
                <a:lnTo>
                  <a:pt x="0" y="0"/>
                </a:lnTo>
                <a:close/>
              </a:path>
            </a:pathLst>
          </a:custGeom>
          <a:blipFill>
            <a:blip r:embed="rId7"/>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13</a:t>
              </a:r>
            </a:p>
          </p:txBody>
        </p:sp>
      </p:grpSp>
      <p:grpSp>
        <p:nvGrpSpPr>
          <p:cNvPr name="Group 13" id="13"/>
          <p:cNvGrpSpPr/>
          <p:nvPr/>
        </p:nvGrpSpPr>
        <p:grpSpPr>
          <a:xfrm rot="0">
            <a:off x="1043940" y="2301237"/>
            <a:ext cx="13260854" cy="1044626"/>
            <a:chOff x="0" y="0"/>
            <a:chExt cx="17681138" cy="1392834"/>
          </a:xfrm>
        </p:grpSpPr>
        <p:sp>
          <p:nvSpPr>
            <p:cNvPr name="Freeform 14" id="14"/>
            <p:cNvSpPr/>
            <p:nvPr/>
          </p:nvSpPr>
          <p:spPr>
            <a:xfrm flipH="false" flipV="false" rot="0">
              <a:off x="0" y="0"/>
              <a:ext cx="17681142" cy="1392840"/>
            </a:xfrm>
            <a:custGeom>
              <a:avLst/>
              <a:gdLst/>
              <a:ahLst/>
              <a:cxnLst/>
              <a:rect r="r" b="b" t="t" l="l"/>
              <a:pathLst>
                <a:path h="1392840" w="17681142">
                  <a:moveTo>
                    <a:pt x="0" y="0"/>
                  </a:moveTo>
                  <a:lnTo>
                    <a:pt x="17681142" y="0"/>
                  </a:lnTo>
                  <a:lnTo>
                    <a:pt x="17681142" y="1392840"/>
                  </a:lnTo>
                  <a:lnTo>
                    <a:pt x="0" y="1392840"/>
                  </a:lnTo>
                  <a:close/>
                </a:path>
              </a:pathLst>
            </a:custGeom>
            <a:blipFill>
              <a:blip r:embed="rId5">
                <a:alphaModFix amt="0"/>
              </a:blip>
              <a:stretch>
                <a:fillRect l="0" t="-197450" r="5055" b="-172239"/>
              </a:stretch>
            </a:blipFill>
          </p:spPr>
        </p:sp>
        <p:sp>
          <p:nvSpPr>
            <p:cNvPr name="TextBox 15" id="15"/>
            <p:cNvSpPr txBox="true"/>
            <p:nvPr/>
          </p:nvSpPr>
          <p:spPr>
            <a:xfrm>
              <a:off x="0" y="-38100"/>
              <a:ext cx="17681138"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ACCESS</a:t>
              </a:r>
            </a:p>
          </p:txBody>
        </p:sp>
      </p:grpSp>
      <p:grpSp>
        <p:nvGrpSpPr>
          <p:cNvPr name="Group 16" id="16"/>
          <p:cNvGrpSpPr/>
          <p:nvPr/>
        </p:nvGrpSpPr>
        <p:grpSpPr>
          <a:xfrm rot="0">
            <a:off x="8131302"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Le contrôle d'accès, sécurisé et centralisé</a:t>
              </a:r>
            </a:p>
          </p:txBody>
        </p:sp>
      </p:grpSp>
      <p:grpSp>
        <p:nvGrpSpPr>
          <p:cNvPr name="Group 19" id="19"/>
          <p:cNvGrpSpPr/>
          <p:nvPr/>
        </p:nvGrpSpPr>
        <p:grpSpPr>
          <a:xfrm rot="0">
            <a:off x="8131302" y="4662337"/>
            <a:ext cx="9464040" cy="2044217"/>
            <a:chOff x="0" y="0"/>
            <a:chExt cx="12618720" cy="2725623"/>
          </a:xfrm>
        </p:grpSpPr>
        <p:sp>
          <p:nvSpPr>
            <p:cNvPr name="Freeform 20" id="20"/>
            <p:cNvSpPr/>
            <p:nvPr/>
          </p:nvSpPr>
          <p:spPr>
            <a:xfrm flipH="false" flipV="false" rot="0">
              <a:off x="0" y="0"/>
              <a:ext cx="12618720" cy="2725623"/>
            </a:xfrm>
            <a:custGeom>
              <a:avLst/>
              <a:gdLst/>
              <a:ahLst/>
              <a:cxnLst/>
              <a:rect r="r" b="b" t="t" l="l"/>
              <a:pathLst>
                <a:path h="2725623" w="12618720">
                  <a:moveTo>
                    <a:pt x="0" y="0"/>
                  </a:moveTo>
                  <a:lnTo>
                    <a:pt x="12618720" y="0"/>
                  </a:lnTo>
                  <a:lnTo>
                    <a:pt x="12618720" y="2725623"/>
                  </a:lnTo>
                  <a:lnTo>
                    <a:pt x="0" y="2725623"/>
                  </a:lnTo>
                  <a:close/>
                </a:path>
              </a:pathLst>
            </a:custGeom>
            <a:blipFill>
              <a:blip r:embed="rId5">
                <a:alphaModFix amt="0"/>
              </a:blip>
              <a:stretch>
                <a:fillRect l="0" t="-60015" r="0" b="-20402"/>
              </a:stretch>
            </a:blipFill>
          </p:spPr>
        </p:sp>
        <p:sp>
          <p:nvSpPr>
            <p:cNvPr name="TextBox 21" id="21"/>
            <p:cNvSpPr txBox="true"/>
            <p:nvPr/>
          </p:nvSpPr>
          <p:spPr>
            <a:xfrm>
              <a:off x="0" y="-66675"/>
              <a:ext cx="12618720" cy="2792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Access</a:t>
              </a:r>
              <a:r>
                <a:rPr lang="en-US" sz="2100">
                  <a:solidFill>
                    <a:srgbClr val="000000"/>
                  </a:solidFill>
                  <a:latin typeface="Poppins"/>
                  <a:ea typeface="Poppins"/>
                  <a:cs typeface="Poppins"/>
                  <a:sym typeface="Poppins"/>
                </a:rPr>
                <a:t> est la première solution intégrée africaine combinant sécurité, contrôle d'accès et gestion des présences connectée à un cloud souverain. Elle combine un dispositif matériel intelligent (borne ou terminal connecté), une plateforme web centralisée et une application mobile.</a:t>
              </a:r>
            </a:p>
          </p:txBody>
        </p:sp>
      </p:grpSp>
      <p:grpSp>
        <p:nvGrpSpPr>
          <p:cNvPr name="Group 22" id="22"/>
          <p:cNvGrpSpPr/>
          <p:nvPr/>
        </p:nvGrpSpPr>
        <p:grpSpPr>
          <a:xfrm rot="0">
            <a:off x="1043940" y="4218300"/>
            <a:ext cx="6338316" cy="5040000"/>
            <a:chOff x="0" y="0"/>
            <a:chExt cx="10424160" cy="8288915"/>
          </a:xfrm>
        </p:grpSpPr>
        <p:sp>
          <p:nvSpPr>
            <p:cNvPr name="Freeform 23" id="23"/>
            <p:cNvSpPr/>
            <p:nvPr/>
          </p:nvSpPr>
          <p:spPr>
            <a:xfrm flipH="false" flipV="false" rot="0">
              <a:off x="0" y="0"/>
              <a:ext cx="10424160" cy="8288916"/>
            </a:xfrm>
            <a:custGeom>
              <a:avLst/>
              <a:gdLst/>
              <a:ahLst/>
              <a:cxnLst/>
              <a:rect r="r" b="b" t="t" l="l"/>
              <a:pathLst>
                <a:path h="8288916" w="10424160">
                  <a:moveTo>
                    <a:pt x="0" y="0"/>
                  </a:moveTo>
                  <a:lnTo>
                    <a:pt x="10424160" y="0"/>
                  </a:lnTo>
                  <a:lnTo>
                    <a:pt x="10424160" y="8288916"/>
                  </a:lnTo>
                  <a:lnTo>
                    <a:pt x="0" y="8288916"/>
                  </a:lnTo>
                  <a:lnTo>
                    <a:pt x="0" y="0"/>
                  </a:lnTo>
                  <a:close/>
                </a:path>
              </a:pathLst>
            </a:custGeom>
            <a:blipFill>
              <a:blip r:embed="rId6"/>
              <a:stretch>
                <a:fillRect l="0" t="-2807" r="0" b="-2807"/>
              </a:stretch>
            </a:blipFill>
          </p:spPr>
        </p:sp>
      </p:grpSp>
      <p:grpSp>
        <p:nvGrpSpPr>
          <p:cNvPr name="Group 24" id="24"/>
          <p:cNvGrpSpPr/>
          <p:nvPr/>
        </p:nvGrpSpPr>
        <p:grpSpPr>
          <a:xfrm rot="0">
            <a:off x="8131302" y="7055597"/>
            <a:ext cx="71570" cy="71570"/>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6" id="26"/>
          <p:cNvGrpSpPr/>
          <p:nvPr/>
        </p:nvGrpSpPr>
        <p:grpSpPr>
          <a:xfrm rot="0">
            <a:off x="8131302" y="7612741"/>
            <a:ext cx="71570" cy="71570"/>
            <a:chOff x="0" y="0"/>
            <a:chExt cx="146304" cy="146304"/>
          </a:xfrm>
        </p:grpSpPr>
        <p:sp>
          <p:nvSpPr>
            <p:cNvPr name="Freeform 27" id="2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8" id="28"/>
          <p:cNvGrpSpPr/>
          <p:nvPr/>
        </p:nvGrpSpPr>
        <p:grpSpPr>
          <a:xfrm rot="0">
            <a:off x="8131302" y="8167036"/>
            <a:ext cx="71570" cy="71570"/>
            <a:chOff x="0" y="0"/>
            <a:chExt cx="146304" cy="146304"/>
          </a:xfrm>
        </p:grpSpPr>
        <p:sp>
          <p:nvSpPr>
            <p:cNvPr name="Freeform 29" id="29"/>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0" id="30"/>
          <p:cNvGrpSpPr/>
          <p:nvPr/>
        </p:nvGrpSpPr>
        <p:grpSpPr>
          <a:xfrm rot="0">
            <a:off x="8131302" y="8891750"/>
            <a:ext cx="71570" cy="71570"/>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2" id="32"/>
          <p:cNvSpPr txBox="true"/>
          <p:nvPr/>
        </p:nvSpPr>
        <p:spPr>
          <a:xfrm rot="0">
            <a:off x="8272701" y="6894056"/>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C</a:t>
            </a:r>
            <a:r>
              <a:rPr lang="en-US" sz="2100">
                <a:solidFill>
                  <a:srgbClr val="000000"/>
                </a:solidFill>
                <a:latin typeface="Poppins"/>
                <a:ea typeface="Poppins"/>
                <a:cs typeface="Poppins"/>
                <a:sym typeface="Poppins"/>
              </a:rPr>
              <a:t>ontrôle des flux : personnes et véhicules</a:t>
            </a:r>
          </a:p>
        </p:txBody>
      </p:sp>
      <p:sp>
        <p:nvSpPr>
          <p:cNvPr name="TextBox 33" id="33"/>
          <p:cNvSpPr txBox="true"/>
          <p:nvPr/>
        </p:nvSpPr>
        <p:spPr>
          <a:xfrm rot="0">
            <a:off x="8272701" y="7451200"/>
            <a:ext cx="9322641"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G</a:t>
            </a:r>
            <a:r>
              <a:rPr lang="en-US" sz="2100">
                <a:solidFill>
                  <a:srgbClr val="000000"/>
                </a:solidFill>
                <a:latin typeface="Poppins"/>
                <a:ea typeface="Poppins"/>
                <a:cs typeface="Poppins"/>
                <a:sym typeface="Poppins"/>
              </a:rPr>
              <a:t>estion des droits d'accès : qui accède où et quand</a:t>
            </a:r>
          </a:p>
        </p:txBody>
      </p:sp>
      <p:sp>
        <p:nvSpPr>
          <p:cNvPr name="TextBox 34" id="34"/>
          <p:cNvSpPr txBox="true"/>
          <p:nvPr/>
        </p:nvSpPr>
        <p:spPr>
          <a:xfrm rot="0">
            <a:off x="8272701" y="8007778"/>
            <a:ext cx="9322641" cy="3567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Traçabilité : h</a:t>
            </a:r>
            <a:r>
              <a:rPr lang="en-US" sz="2100" strike="noStrike" u="none">
                <a:solidFill>
                  <a:srgbClr val="000000"/>
                </a:solidFill>
                <a:latin typeface="Poppins"/>
                <a:ea typeface="Poppins"/>
                <a:cs typeface="Poppins"/>
                <a:sym typeface="Poppins"/>
              </a:rPr>
              <a:t>is</a:t>
            </a:r>
            <a:r>
              <a:rPr lang="en-US" sz="2100" strike="noStrike" u="none">
                <a:solidFill>
                  <a:srgbClr val="000000"/>
                </a:solidFill>
                <a:latin typeface="Poppins"/>
                <a:ea typeface="Poppins"/>
                <a:cs typeface="Poppins"/>
                <a:sym typeface="Poppins"/>
              </a:rPr>
              <a:t>tor</a:t>
            </a:r>
            <a:r>
              <a:rPr lang="en-US" sz="2100" strike="noStrike" u="none">
                <a:solidFill>
                  <a:srgbClr val="000000"/>
                </a:solidFill>
                <a:latin typeface="Poppins"/>
                <a:ea typeface="Poppins"/>
                <a:cs typeface="Poppins"/>
                <a:sym typeface="Poppins"/>
              </a:rPr>
              <a:t>ique complet des entré</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 </a:t>
            </a:r>
            <a:r>
              <a:rPr lang="en-US" sz="2100" strike="noStrike" u="none">
                <a:solidFill>
                  <a:srgbClr val="000000"/>
                </a:solidFill>
                <a:latin typeface="Poppins"/>
                <a:ea typeface="Poppins"/>
                <a:cs typeface="Poppins"/>
                <a:sym typeface="Poppins"/>
              </a:rPr>
              <a:t>e</a:t>
            </a:r>
            <a:r>
              <a:rPr lang="en-US" sz="2100" strike="noStrike" u="none">
                <a:solidFill>
                  <a:srgbClr val="000000"/>
                </a:solidFill>
                <a:latin typeface="Poppins"/>
                <a:ea typeface="Poppins"/>
                <a:cs typeface="Poppins"/>
                <a:sym typeface="Poppins"/>
              </a:rPr>
              <a:t>t sorti</a:t>
            </a:r>
            <a:r>
              <a:rPr lang="en-US" sz="2100" strike="noStrike" u="none">
                <a:solidFill>
                  <a:srgbClr val="000000"/>
                </a:solidFill>
                <a:latin typeface="Poppins"/>
                <a:ea typeface="Poppins"/>
                <a:cs typeface="Poppins"/>
                <a:sym typeface="Poppins"/>
              </a:rPr>
              <a:t>es</a:t>
            </a:r>
          </a:p>
        </p:txBody>
      </p:sp>
      <p:sp>
        <p:nvSpPr>
          <p:cNvPr name="TextBox 35" id="35"/>
          <p:cNvSpPr txBox="true"/>
          <p:nvPr/>
        </p:nvSpPr>
        <p:spPr>
          <a:xfrm rot="0">
            <a:off x="8272701" y="8558670"/>
            <a:ext cx="9322641" cy="699630"/>
          </a:xfrm>
          <a:prstGeom prst="rect">
            <a:avLst/>
          </a:prstGeom>
        </p:spPr>
        <p:txBody>
          <a:bodyPr anchor="t" rtlCol="false" tIns="0" lIns="0" bIns="0" rIns="0">
            <a:spAutoFit/>
          </a:bodyPr>
          <a:lstStyle/>
          <a:p>
            <a:pPr algn="just" marL="0" indent="0" lvl="0">
              <a:lnSpc>
                <a:spcPts val="2711"/>
              </a:lnSpc>
              <a:spcBef>
                <a:spcPct val="0"/>
              </a:spcBef>
            </a:pPr>
            <a:r>
              <a:rPr lang="en-US" sz="2100">
                <a:solidFill>
                  <a:srgbClr val="000000"/>
                </a:solidFill>
                <a:latin typeface="Poppins"/>
                <a:ea typeface="Poppins"/>
                <a:cs typeface="Poppins"/>
                <a:sym typeface="Poppins"/>
              </a:rPr>
              <a:t>Superv</a:t>
            </a:r>
            <a:r>
              <a:rPr lang="en-US" sz="2100" strike="noStrike" u="none">
                <a:solidFill>
                  <a:srgbClr val="000000"/>
                </a:solidFill>
                <a:latin typeface="Poppins"/>
                <a:ea typeface="Poppins"/>
                <a:cs typeface="Poppins"/>
                <a:sym typeface="Poppins"/>
              </a:rPr>
              <a:t>ision des présences : suivi en temps rée</a:t>
            </a:r>
            <a:r>
              <a:rPr lang="en-US" sz="2100" strike="noStrike" u="none">
                <a:solidFill>
                  <a:srgbClr val="000000"/>
                </a:solidFill>
                <a:latin typeface="Poppins"/>
                <a:ea typeface="Poppins"/>
                <a:cs typeface="Poppins"/>
                <a:sym typeface="Poppins"/>
              </a:rPr>
              <a:t>l des employé</a:t>
            </a:r>
            <a:r>
              <a:rPr lang="en-US" sz="2100" strike="noStrike" u="none">
                <a:solidFill>
                  <a:srgbClr val="000000"/>
                </a:solidFill>
                <a:latin typeface="Poppins"/>
                <a:ea typeface="Poppins"/>
                <a:cs typeface="Poppins"/>
                <a:sym typeface="Poppins"/>
              </a:rPr>
              <a:t>s et visiteurs</a:t>
            </a:r>
          </a:p>
        </p:txBody>
      </p:sp>
      <p:sp>
        <p:nvSpPr>
          <p:cNvPr name="Freeform 36" id="36"/>
          <p:cNvSpPr/>
          <p:nvPr/>
        </p:nvSpPr>
        <p:spPr>
          <a:xfrm flipH="false" flipV="false" rot="0">
            <a:off x="1043940" y="3859066"/>
            <a:ext cx="828365" cy="1032032"/>
          </a:xfrm>
          <a:custGeom>
            <a:avLst/>
            <a:gdLst/>
            <a:ahLst/>
            <a:cxnLst/>
            <a:rect r="r" b="b" t="t" l="l"/>
            <a:pathLst>
              <a:path h="1032032" w="828365">
                <a:moveTo>
                  <a:pt x="0" y="0"/>
                </a:moveTo>
                <a:lnTo>
                  <a:pt x="828365" y="0"/>
                </a:lnTo>
                <a:lnTo>
                  <a:pt x="828365" y="1032032"/>
                </a:lnTo>
                <a:lnTo>
                  <a:pt x="0" y="1032032"/>
                </a:lnTo>
                <a:lnTo>
                  <a:pt x="0" y="0"/>
                </a:lnTo>
                <a:close/>
              </a:path>
            </a:pathLst>
          </a:custGeom>
          <a:blipFill>
            <a:blip r:embed="rId7"/>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14</a:t>
              </a:r>
            </a:p>
          </p:txBody>
        </p:sp>
      </p:grpSp>
      <p:grpSp>
        <p:nvGrpSpPr>
          <p:cNvPr name="Group 13" id="13"/>
          <p:cNvGrpSpPr/>
          <p:nvPr/>
        </p:nvGrpSpPr>
        <p:grpSpPr>
          <a:xfrm rot="0">
            <a:off x="1043940" y="2301237"/>
            <a:ext cx="11796203" cy="1044626"/>
            <a:chOff x="0" y="0"/>
            <a:chExt cx="15728270" cy="1392834"/>
          </a:xfrm>
        </p:grpSpPr>
        <p:sp>
          <p:nvSpPr>
            <p:cNvPr name="Freeform 14" id="14"/>
            <p:cNvSpPr/>
            <p:nvPr/>
          </p:nvSpPr>
          <p:spPr>
            <a:xfrm flipH="false" flipV="false" rot="0">
              <a:off x="0" y="0"/>
              <a:ext cx="15728274" cy="1392840"/>
            </a:xfrm>
            <a:custGeom>
              <a:avLst/>
              <a:gdLst/>
              <a:ahLst/>
              <a:cxnLst/>
              <a:rect r="r" b="b" t="t" l="l"/>
              <a:pathLst>
                <a:path h="1392840" w="15728274">
                  <a:moveTo>
                    <a:pt x="0" y="0"/>
                  </a:moveTo>
                  <a:lnTo>
                    <a:pt x="15728274" y="0"/>
                  </a:lnTo>
                  <a:lnTo>
                    <a:pt x="15728274" y="1392840"/>
                  </a:lnTo>
                  <a:lnTo>
                    <a:pt x="0" y="1392840"/>
                  </a:lnTo>
                  <a:close/>
                </a:path>
              </a:pathLst>
            </a:custGeom>
            <a:blipFill>
              <a:blip r:embed="rId5">
                <a:alphaModFix amt="0"/>
              </a:blip>
              <a:stretch>
                <a:fillRect l="0" t="-197450" r="-6733" b="-172239"/>
              </a:stretch>
            </a:blipFill>
          </p:spPr>
        </p:sp>
        <p:sp>
          <p:nvSpPr>
            <p:cNvPr name="TextBox 15" id="15"/>
            <p:cNvSpPr txBox="true"/>
            <p:nvPr/>
          </p:nvSpPr>
          <p:spPr>
            <a:xfrm>
              <a:off x="0" y="-38100"/>
              <a:ext cx="15728270"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ERP</a:t>
              </a:r>
            </a:p>
          </p:txBody>
        </p:sp>
      </p:grpSp>
      <p:grpSp>
        <p:nvGrpSpPr>
          <p:cNvPr name="Group 16" id="16"/>
          <p:cNvGrpSpPr/>
          <p:nvPr/>
        </p:nvGrpSpPr>
        <p:grpSpPr>
          <a:xfrm rot="0">
            <a:off x="1028700"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Le centre de pilotage de votre entreprise</a:t>
              </a:r>
            </a:p>
          </p:txBody>
        </p:sp>
      </p:grpSp>
      <p:grpSp>
        <p:nvGrpSpPr>
          <p:cNvPr name="Group 19" id="19"/>
          <p:cNvGrpSpPr/>
          <p:nvPr/>
        </p:nvGrpSpPr>
        <p:grpSpPr>
          <a:xfrm rot="0">
            <a:off x="1028700" y="4662337"/>
            <a:ext cx="10626727" cy="1663217"/>
            <a:chOff x="0" y="0"/>
            <a:chExt cx="14168969" cy="2217623"/>
          </a:xfrm>
        </p:grpSpPr>
        <p:sp>
          <p:nvSpPr>
            <p:cNvPr name="Freeform 20" id="20"/>
            <p:cNvSpPr/>
            <p:nvPr/>
          </p:nvSpPr>
          <p:spPr>
            <a:xfrm flipH="false" flipV="false" rot="0">
              <a:off x="0" y="0"/>
              <a:ext cx="14168969" cy="2217623"/>
            </a:xfrm>
            <a:custGeom>
              <a:avLst/>
              <a:gdLst/>
              <a:ahLst/>
              <a:cxnLst/>
              <a:rect r="r" b="b" t="t" l="l"/>
              <a:pathLst>
                <a:path h="2217623" w="14168969">
                  <a:moveTo>
                    <a:pt x="0" y="0"/>
                  </a:moveTo>
                  <a:lnTo>
                    <a:pt x="14168969" y="0"/>
                  </a:lnTo>
                  <a:lnTo>
                    <a:pt x="14168969" y="2217623"/>
                  </a:lnTo>
                  <a:lnTo>
                    <a:pt x="0" y="2217623"/>
                  </a:lnTo>
                  <a:close/>
                </a:path>
              </a:pathLst>
            </a:custGeom>
            <a:blipFill>
              <a:blip r:embed="rId5">
                <a:alphaModFix amt="0"/>
              </a:blip>
              <a:stretch>
                <a:fillRect l="0" t="-73763" r="10941" b="-47983"/>
              </a:stretch>
            </a:blipFill>
          </p:spPr>
        </p:sp>
        <p:sp>
          <p:nvSpPr>
            <p:cNvPr name="TextBox 21" id="21"/>
            <p:cNvSpPr txBox="true"/>
            <p:nvPr/>
          </p:nvSpPr>
          <p:spPr>
            <a:xfrm>
              <a:off x="0" y="-66675"/>
              <a:ext cx="14168969"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ERP</a:t>
              </a:r>
              <a:r>
                <a:rPr lang="en-US" sz="2100">
                  <a:solidFill>
                    <a:srgbClr val="000000"/>
                  </a:solidFill>
                  <a:latin typeface="Poppins"/>
                  <a:ea typeface="Poppins"/>
                  <a:cs typeface="Poppins"/>
                  <a:sym typeface="Poppins"/>
                </a:rPr>
                <a:t> est une solution logicielle complète et modulaire conçue pour digitaliser, centraliser et automatiser l'ensemble des processus métiers d'une entreprise. Elle qui répond aux besoins spécifiques des entreprises africaines tout en respectant les standards internationaux de performance et de sécurité.</a:t>
              </a:r>
            </a:p>
          </p:txBody>
        </p:sp>
      </p:grpSp>
      <p:grpSp>
        <p:nvGrpSpPr>
          <p:cNvPr name="Group 22" id="22"/>
          <p:cNvGrpSpPr/>
          <p:nvPr/>
        </p:nvGrpSpPr>
        <p:grpSpPr>
          <a:xfrm rot="0">
            <a:off x="1043940" y="6611304"/>
            <a:ext cx="10970121" cy="2545327"/>
            <a:chOff x="0" y="0"/>
            <a:chExt cx="14626828" cy="3393770"/>
          </a:xfrm>
        </p:grpSpPr>
        <p:sp>
          <p:nvSpPr>
            <p:cNvPr name="TextBox 23" id="23"/>
            <p:cNvSpPr txBox="true"/>
            <p:nvPr/>
          </p:nvSpPr>
          <p:spPr>
            <a:xfrm rot="0">
              <a:off x="188531" y="-38100"/>
              <a:ext cx="13202082"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Statistiques &amp; Reporting : suivi dynamique des performances</a:t>
              </a:r>
            </a:p>
          </p:txBody>
        </p:sp>
        <p:grpSp>
          <p:nvGrpSpPr>
            <p:cNvPr name="Group 24" id="24"/>
            <p:cNvGrpSpPr/>
            <p:nvPr/>
          </p:nvGrpSpPr>
          <p:grpSpPr>
            <a:xfrm rot="0">
              <a:off x="0" y="164588"/>
              <a:ext cx="95427" cy="95427"/>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6" id="26"/>
            <p:cNvSpPr txBox="true"/>
            <p:nvPr/>
          </p:nvSpPr>
          <p:spPr>
            <a:xfrm rot="0">
              <a:off x="187390" y="704760"/>
              <a:ext cx="13062305" cy="462703"/>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Finance : gestion de la trésorerie, dépenses, banque, caisse, comptabilité</a:t>
              </a:r>
            </a:p>
          </p:txBody>
        </p:sp>
        <p:grpSp>
          <p:nvGrpSpPr>
            <p:cNvPr name="Group 27" id="27"/>
            <p:cNvGrpSpPr/>
            <p:nvPr/>
          </p:nvGrpSpPr>
          <p:grpSpPr>
            <a:xfrm rot="0">
              <a:off x="0" y="907448"/>
              <a:ext cx="95427" cy="95427"/>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29" id="29"/>
            <p:cNvSpPr txBox="true"/>
            <p:nvPr/>
          </p:nvSpPr>
          <p:spPr>
            <a:xfrm rot="0">
              <a:off x="188531" y="1446863"/>
              <a:ext cx="13202082"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Ressources Hum</a:t>
              </a:r>
              <a:r>
                <a:rPr lang="en-US" sz="2100">
                  <a:solidFill>
                    <a:srgbClr val="000000"/>
                  </a:solidFill>
                  <a:latin typeface="Poppins"/>
                  <a:ea typeface="Poppins"/>
                  <a:cs typeface="Poppins"/>
                  <a:sym typeface="Poppins"/>
                </a:rPr>
                <a:t>aines : gestion des congés, contrat, salaire, fiches de paie</a:t>
              </a:r>
            </a:p>
          </p:txBody>
        </p:sp>
        <p:grpSp>
          <p:nvGrpSpPr>
            <p:cNvPr name="Group 30" id="30"/>
            <p:cNvGrpSpPr/>
            <p:nvPr/>
          </p:nvGrpSpPr>
          <p:grpSpPr>
            <a:xfrm rot="0">
              <a:off x="0" y="1649551"/>
              <a:ext cx="95427" cy="95427"/>
              <a:chOff x="0" y="0"/>
              <a:chExt cx="146304" cy="146304"/>
            </a:xfrm>
          </p:grpSpPr>
          <p:sp>
            <p:nvSpPr>
              <p:cNvPr name="Freeform 31" id="31"/>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2" id="32"/>
            <p:cNvSpPr txBox="true"/>
            <p:nvPr/>
          </p:nvSpPr>
          <p:spPr>
            <a:xfrm rot="0">
              <a:off x="187390" y="2188965"/>
              <a:ext cx="13572944"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RDV / Chat interne : gestion des rendez-vous, chat texte/audio/vidéo interne</a:t>
              </a:r>
            </a:p>
          </p:txBody>
        </p:sp>
        <p:grpSp>
          <p:nvGrpSpPr>
            <p:cNvPr name="Group 33" id="33"/>
            <p:cNvGrpSpPr/>
            <p:nvPr/>
          </p:nvGrpSpPr>
          <p:grpSpPr>
            <a:xfrm rot="0">
              <a:off x="0" y="2391653"/>
              <a:ext cx="95427" cy="95427"/>
              <a:chOff x="0" y="0"/>
              <a:chExt cx="146304" cy="146304"/>
            </a:xfrm>
          </p:grpSpPr>
          <p:sp>
            <p:nvSpPr>
              <p:cNvPr name="Freeform 34" id="34"/>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sp>
          <p:nvSpPr>
            <p:cNvPr name="TextBox 35" id="35"/>
            <p:cNvSpPr txBox="true"/>
            <p:nvPr/>
          </p:nvSpPr>
          <p:spPr>
            <a:xfrm rot="0">
              <a:off x="187390" y="2931067"/>
              <a:ext cx="14439439"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Projets / Documents : suivi de la collaboration d'équipe et partage de documents </a:t>
              </a:r>
            </a:p>
          </p:txBody>
        </p:sp>
        <p:grpSp>
          <p:nvGrpSpPr>
            <p:cNvPr name="Group 36" id="36"/>
            <p:cNvGrpSpPr/>
            <p:nvPr/>
          </p:nvGrpSpPr>
          <p:grpSpPr>
            <a:xfrm rot="0">
              <a:off x="0" y="3133755"/>
              <a:ext cx="95427" cy="95427"/>
              <a:chOff x="0" y="0"/>
              <a:chExt cx="146304" cy="146304"/>
            </a:xfrm>
          </p:grpSpPr>
          <p:sp>
            <p:nvSpPr>
              <p:cNvPr name="Freeform 37" id="37"/>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0072CE"/>
              </a:solidFill>
            </p:spPr>
          </p:sp>
        </p:grpSp>
      </p:grpSp>
      <p:grpSp>
        <p:nvGrpSpPr>
          <p:cNvPr name="Group 38" id="38"/>
          <p:cNvGrpSpPr/>
          <p:nvPr/>
        </p:nvGrpSpPr>
        <p:grpSpPr>
          <a:xfrm rot="0">
            <a:off x="11272266" y="3859066"/>
            <a:ext cx="6462989" cy="5399234"/>
            <a:chOff x="0" y="0"/>
            <a:chExt cx="8430768" cy="7043132"/>
          </a:xfrm>
        </p:grpSpPr>
        <p:sp>
          <p:nvSpPr>
            <p:cNvPr name="Freeform 39" id="39"/>
            <p:cNvSpPr/>
            <p:nvPr/>
          </p:nvSpPr>
          <p:spPr>
            <a:xfrm flipH="false" flipV="false" rot="0">
              <a:off x="0" y="0"/>
              <a:ext cx="8430768" cy="7043132"/>
            </a:xfrm>
            <a:custGeom>
              <a:avLst/>
              <a:gdLst/>
              <a:ahLst/>
              <a:cxnLst/>
              <a:rect r="r" b="b" t="t" l="l"/>
              <a:pathLst>
                <a:path h="7043132" w="8430768">
                  <a:moveTo>
                    <a:pt x="0" y="0"/>
                  </a:moveTo>
                  <a:lnTo>
                    <a:pt x="8430768" y="0"/>
                  </a:lnTo>
                  <a:lnTo>
                    <a:pt x="8430768" y="7043132"/>
                  </a:lnTo>
                  <a:lnTo>
                    <a:pt x="0" y="7043132"/>
                  </a:lnTo>
                  <a:lnTo>
                    <a:pt x="0" y="0"/>
                  </a:lnTo>
                  <a:close/>
                </a:path>
              </a:pathLst>
            </a:custGeom>
            <a:blipFill>
              <a:blip r:embed="rId6"/>
              <a:stretch>
                <a:fillRect l="0" t="-263" r="0" b="-263"/>
              </a:stretch>
            </a:blipFill>
          </p:spPr>
        </p:sp>
      </p:grpSp>
      <p:sp>
        <p:nvSpPr>
          <p:cNvPr name="Freeform 40" id="40"/>
          <p:cNvSpPr/>
          <p:nvPr/>
        </p:nvSpPr>
        <p:spPr>
          <a:xfrm flipH="false" flipV="false" rot="0">
            <a:off x="16632559" y="3840598"/>
            <a:ext cx="962783" cy="1098021"/>
          </a:xfrm>
          <a:custGeom>
            <a:avLst/>
            <a:gdLst/>
            <a:ahLst/>
            <a:cxnLst/>
            <a:rect r="r" b="b" t="t" l="l"/>
            <a:pathLst>
              <a:path h="1098021" w="962783">
                <a:moveTo>
                  <a:pt x="0" y="0"/>
                </a:moveTo>
                <a:lnTo>
                  <a:pt x="962783" y="0"/>
                </a:lnTo>
                <a:lnTo>
                  <a:pt x="962783" y="1098021"/>
                </a:lnTo>
                <a:lnTo>
                  <a:pt x="0" y="1098021"/>
                </a:lnTo>
                <a:lnTo>
                  <a:pt x="0" y="0"/>
                </a:lnTo>
                <a:close/>
              </a:path>
            </a:pathLst>
          </a:custGeom>
          <a:blipFill>
            <a:blip r:embed="rId7"/>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NOTRE SUITE DE SOLUTIONS B2B</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15</a:t>
              </a:r>
            </a:p>
          </p:txBody>
        </p:sp>
      </p:grpSp>
      <p:grpSp>
        <p:nvGrpSpPr>
          <p:cNvPr name="Group 13" id="13"/>
          <p:cNvGrpSpPr/>
          <p:nvPr/>
        </p:nvGrpSpPr>
        <p:grpSpPr>
          <a:xfrm rot="0">
            <a:off x="1043940" y="2301237"/>
            <a:ext cx="12143291" cy="1044626"/>
            <a:chOff x="0" y="0"/>
            <a:chExt cx="16191055" cy="1392834"/>
          </a:xfrm>
        </p:grpSpPr>
        <p:sp>
          <p:nvSpPr>
            <p:cNvPr name="Freeform 14" id="14"/>
            <p:cNvSpPr/>
            <p:nvPr/>
          </p:nvSpPr>
          <p:spPr>
            <a:xfrm flipH="false" flipV="false" rot="0">
              <a:off x="0" y="0"/>
              <a:ext cx="16191060" cy="1392840"/>
            </a:xfrm>
            <a:custGeom>
              <a:avLst/>
              <a:gdLst/>
              <a:ahLst/>
              <a:cxnLst/>
              <a:rect r="r" b="b" t="t" l="l"/>
              <a:pathLst>
                <a:path h="1392840" w="16191060">
                  <a:moveTo>
                    <a:pt x="0" y="0"/>
                  </a:moveTo>
                  <a:lnTo>
                    <a:pt x="16191060" y="0"/>
                  </a:lnTo>
                  <a:lnTo>
                    <a:pt x="16191060" y="1392840"/>
                  </a:lnTo>
                  <a:lnTo>
                    <a:pt x="0" y="1392840"/>
                  </a:lnTo>
                  <a:close/>
                </a:path>
              </a:pathLst>
            </a:custGeom>
            <a:blipFill>
              <a:blip r:embed="rId5">
                <a:alphaModFix amt="0"/>
              </a:blip>
              <a:stretch>
                <a:fillRect l="0" t="-197450" r="-3682" b="-172239"/>
              </a:stretch>
            </a:blipFill>
          </p:spPr>
        </p:sp>
        <p:sp>
          <p:nvSpPr>
            <p:cNvPr name="TextBox 15" id="15"/>
            <p:cNvSpPr txBox="true"/>
            <p:nvPr/>
          </p:nvSpPr>
          <p:spPr>
            <a:xfrm>
              <a:off x="0" y="-38100"/>
              <a:ext cx="16191055"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Des solutions pour les entreprises : BY+ CRM</a:t>
              </a:r>
            </a:p>
          </p:txBody>
        </p:sp>
      </p:grpSp>
      <p:grpSp>
        <p:nvGrpSpPr>
          <p:cNvPr name="Group 16" id="16"/>
          <p:cNvGrpSpPr/>
          <p:nvPr/>
        </p:nvGrpSpPr>
        <p:grpSpPr>
          <a:xfrm rot="0">
            <a:off x="8131302" y="3859066"/>
            <a:ext cx="9464040" cy="613409"/>
            <a:chOff x="0" y="0"/>
            <a:chExt cx="12618720" cy="817879"/>
          </a:xfrm>
        </p:grpSpPr>
        <p:sp>
          <p:nvSpPr>
            <p:cNvPr name="Freeform 17" id="17"/>
            <p:cNvSpPr/>
            <p:nvPr/>
          </p:nvSpPr>
          <p:spPr>
            <a:xfrm flipH="false" flipV="false" rot="0">
              <a:off x="0" y="0"/>
              <a:ext cx="12618720" cy="817879"/>
            </a:xfrm>
            <a:custGeom>
              <a:avLst/>
              <a:gdLst/>
              <a:ahLst/>
              <a:cxnLst/>
              <a:rect r="r" b="b" t="t" l="l"/>
              <a:pathLst>
                <a:path h="817879" w="12618720">
                  <a:moveTo>
                    <a:pt x="0" y="0"/>
                  </a:moveTo>
                  <a:lnTo>
                    <a:pt x="12618720" y="0"/>
                  </a:lnTo>
                  <a:lnTo>
                    <a:pt x="12618720" y="817879"/>
                  </a:lnTo>
                  <a:lnTo>
                    <a:pt x="0" y="817879"/>
                  </a:lnTo>
                  <a:close/>
                </a:path>
              </a:pathLst>
            </a:custGeom>
            <a:blipFill>
              <a:blip r:embed="rId5">
                <a:alphaModFix amt="0"/>
              </a:blip>
              <a:stretch>
                <a:fillRect l="0" t="-200005" r="0" b="-301247"/>
              </a:stretch>
            </a:blipFill>
          </p:spPr>
        </p:sp>
        <p:sp>
          <p:nvSpPr>
            <p:cNvPr name="TextBox 18" id="18"/>
            <p:cNvSpPr txBox="true"/>
            <p:nvPr/>
          </p:nvSpPr>
          <p:spPr>
            <a:xfrm>
              <a:off x="0" y="-76200"/>
              <a:ext cx="12618720" cy="894079"/>
            </a:xfrm>
            <a:prstGeom prst="rect">
              <a:avLst/>
            </a:prstGeom>
          </p:spPr>
          <p:txBody>
            <a:bodyPr anchor="ctr" rtlCol="false" tIns="0" lIns="0" bIns="0" rIns="0"/>
            <a:lstStyle/>
            <a:p>
              <a:pPr algn="just">
                <a:lnSpc>
                  <a:spcPts val="3599"/>
                </a:lnSpc>
              </a:pPr>
              <a:r>
                <a:rPr lang="en-US" sz="2499" b="true">
                  <a:solidFill>
                    <a:srgbClr val="000000"/>
                  </a:solidFill>
                  <a:latin typeface="Poppins Bold"/>
                  <a:ea typeface="Poppins Bold"/>
                  <a:cs typeface="Poppins Bold"/>
                  <a:sym typeface="Poppins Bold"/>
                </a:rPr>
                <a:t>Structurez votre relation client, boostez vos ventes</a:t>
              </a:r>
            </a:p>
          </p:txBody>
        </p:sp>
      </p:grpSp>
      <p:grpSp>
        <p:nvGrpSpPr>
          <p:cNvPr name="Group 19" id="19"/>
          <p:cNvGrpSpPr/>
          <p:nvPr/>
        </p:nvGrpSpPr>
        <p:grpSpPr>
          <a:xfrm rot="0">
            <a:off x="8131302" y="4662337"/>
            <a:ext cx="9464040" cy="1663217"/>
            <a:chOff x="0" y="0"/>
            <a:chExt cx="12618720" cy="2217623"/>
          </a:xfrm>
        </p:grpSpPr>
        <p:sp>
          <p:nvSpPr>
            <p:cNvPr name="Freeform 20" id="20"/>
            <p:cNvSpPr/>
            <p:nvPr/>
          </p:nvSpPr>
          <p:spPr>
            <a:xfrm flipH="false" flipV="false" rot="0">
              <a:off x="0" y="0"/>
              <a:ext cx="12618720" cy="2217623"/>
            </a:xfrm>
            <a:custGeom>
              <a:avLst/>
              <a:gdLst/>
              <a:ahLst/>
              <a:cxnLst/>
              <a:rect r="r" b="b" t="t" l="l"/>
              <a:pathLst>
                <a:path h="2217623" w="12618720">
                  <a:moveTo>
                    <a:pt x="0" y="0"/>
                  </a:moveTo>
                  <a:lnTo>
                    <a:pt x="12618720" y="0"/>
                  </a:lnTo>
                  <a:lnTo>
                    <a:pt x="12618720" y="2217623"/>
                  </a:lnTo>
                  <a:lnTo>
                    <a:pt x="0" y="2217623"/>
                  </a:lnTo>
                  <a:close/>
                </a:path>
              </a:pathLst>
            </a:custGeom>
            <a:blipFill>
              <a:blip r:embed="rId5">
                <a:alphaModFix amt="0"/>
              </a:blip>
              <a:stretch>
                <a:fillRect l="0" t="-73763" r="0" b="-47983"/>
              </a:stretch>
            </a:blipFill>
          </p:spPr>
        </p:sp>
        <p:sp>
          <p:nvSpPr>
            <p:cNvPr name="TextBox 21" id="21"/>
            <p:cNvSpPr txBox="true"/>
            <p:nvPr/>
          </p:nvSpPr>
          <p:spPr>
            <a:xfrm>
              <a:off x="0" y="-66675"/>
              <a:ext cx="12618720" cy="2284298"/>
            </a:xfrm>
            <a:prstGeom prst="rect">
              <a:avLst/>
            </a:prstGeom>
          </p:spPr>
          <p:txBody>
            <a:bodyPr anchor="ctr" rtlCol="false" tIns="0" lIns="0" bIns="0" rIns="0"/>
            <a:lstStyle/>
            <a:p>
              <a:pPr algn="just">
                <a:lnSpc>
                  <a:spcPts val="3024"/>
                </a:lnSpc>
              </a:pPr>
              <a:r>
                <a:rPr lang="en-US" sz="2100" b="true">
                  <a:solidFill>
                    <a:srgbClr val="000000"/>
                  </a:solidFill>
                  <a:latin typeface="Poppins Bold"/>
                  <a:ea typeface="Poppins Bold"/>
                  <a:cs typeface="Poppins Bold"/>
                  <a:sym typeface="Poppins Bold"/>
                </a:rPr>
                <a:t>BY+ CRM</a:t>
              </a:r>
              <a:r>
                <a:rPr lang="en-US" sz="2100">
                  <a:solidFill>
                    <a:srgbClr val="000000"/>
                  </a:solidFill>
                  <a:latin typeface="Poppins"/>
                  <a:ea typeface="Poppins"/>
                  <a:cs typeface="Poppins"/>
                  <a:sym typeface="Poppins"/>
                </a:rPr>
                <a:t> est la porte d'entrée commerciale de la suite BY+. Cette plateforme web et mobile centralise les contacts, les opportunités, les devis, les interactions et le suivi après-vente dans un seul espace intelligent et connecté.</a:t>
              </a:r>
            </a:p>
          </p:txBody>
        </p:sp>
      </p:grpSp>
      <p:grpSp>
        <p:nvGrpSpPr>
          <p:cNvPr name="Group 22" id="22"/>
          <p:cNvGrpSpPr/>
          <p:nvPr/>
        </p:nvGrpSpPr>
        <p:grpSpPr>
          <a:xfrm rot="0">
            <a:off x="1043940" y="3859066"/>
            <a:ext cx="6323076" cy="5406926"/>
            <a:chOff x="0" y="0"/>
            <a:chExt cx="8900382" cy="7610806"/>
          </a:xfrm>
        </p:grpSpPr>
        <p:sp>
          <p:nvSpPr>
            <p:cNvPr name="Freeform 23" id="23"/>
            <p:cNvSpPr/>
            <p:nvPr/>
          </p:nvSpPr>
          <p:spPr>
            <a:xfrm flipH="false" flipV="false" rot="0">
              <a:off x="0" y="0"/>
              <a:ext cx="8900394" cy="7610784"/>
            </a:xfrm>
            <a:custGeom>
              <a:avLst/>
              <a:gdLst/>
              <a:ahLst/>
              <a:cxnLst/>
              <a:rect r="r" b="b" t="t" l="l"/>
              <a:pathLst>
                <a:path h="7610784" w="8900394">
                  <a:moveTo>
                    <a:pt x="0" y="0"/>
                  </a:moveTo>
                  <a:lnTo>
                    <a:pt x="8900394" y="0"/>
                  </a:lnTo>
                  <a:lnTo>
                    <a:pt x="8900394" y="7610784"/>
                  </a:lnTo>
                  <a:lnTo>
                    <a:pt x="0" y="7610784"/>
                  </a:lnTo>
                  <a:lnTo>
                    <a:pt x="0" y="0"/>
                  </a:lnTo>
                  <a:close/>
                </a:path>
              </a:pathLst>
            </a:custGeom>
            <a:blipFill>
              <a:blip r:embed="rId6"/>
              <a:stretch>
                <a:fillRect l="-910" t="0" r="-910" b="0"/>
              </a:stretch>
            </a:blipFill>
          </p:spPr>
        </p:sp>
      </p:grpSp>
      <p:grpSp>
        <p:nvGrpSpPr>
          <p:cNvPr name="Group 24" id="24"/>
          <p:cNvGrpSpPr/>
          <p:nvPr/>
        </p:nvGrpSpPr>
        <p:grpSpPr>
          <a:xfrm rot="0">
            <a:off x="8131302" y="6734745"/>
            <a:ext cx="71570" cy="71570"/>
            <a:chOff x="0" y="0"/>
            <a:chExt cx="146304" cy="146304"/>
          </a:xfrm>
        </p:grpSpPr>
        <p:sp>
          <p:nvSpPr>
            <p:cNvPr name="Freeform 25" id="25"/>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26" id="26"/>
          <p:cNvSpPr txBox="true"/>
          <p:nvPr/>
        </p:nvSpPr>
        <p:spPr>
          <a:xfrm rot="0">
            <a:off x="8272701" y="6573204"/>
            <a:ext cx="9322641" cy="356730"/>
          </a:xfrm>
          <a:prstGeom prst="rect">
            <a:avLst/>
          </a:prstGeom>
        </p:spPr>
        <p:txBody>
          <a:bodyPr anchor="t" rtlCol="false" tIns="0" lIns="0" bIns="0" rIns="0">
            <a:spAutoFit/>
          </a:bodyPr>
          <a:lstStyle/>
          <a:p>
            <a:pPr algn="just">
              <a:lnSpc>
                <a:spcPts val="2711"/>
              </a:lnSpc>
            </a:pPr>
            <a:r>
              <a:rPr lang="en-US" sz="2100">
                <a:solidFill>
                  <a:srgbClr val="000000"/>
                </a:solidFill>
                <a:latin typeface="Poppins"/>
                <a:ea typeface="Poppins"/>
                <a:cs typeface="Poppins"/>
                <a:sym typeface="Poppins"/>
              </a:rPr>
              <a:t>Pipeline d'opportunités : suivi des étapes d</a:t>
            </a:r>
            <a:r>
              <a:rPr lang="en-US" sz="2100">
                <a:solidFill>
                  <a:srgbClr val="000000"/>
                </a:solidFill>
                <a:latin typeface="Poppins"/>
                <a:ea typeface="Poppins"/>
                <a:cs typeface="Poppins"/>
                <a:sym typeface="Poppins"/>
              </a:rPr>
              <a:t>e vente</a:t>
            </a:r>
          </a:p>
        </p:txBody>
      </p:sp>
      <p:grpSp>
        <p:nvGrpSpPr>
          <p:cNvPr name="Group 27" id="27"/>
          <p:cNvGrpSpPr/>
          <p:nvPr/>
        </p:nvGrpSpPr>
        <p:grpSpPr>
          <a:xfrm rot="0">
            <a:off x="8113990" y="7741344"/>
            <a:ext cx="71570" cy="71570"/>
            <a:chOff x="0" y="0"/>
            <a:chExt cx="146304" cy="146304"/>
          </a:xfrm>
        </p:grpSpPr>
        <p:sp>
          <p:nvSpPr>
            <p:cNvPr name="Freeform 28" id="2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29" id="29"/>
          <p:cNvGrpSpPr/>
          <p:nvPr/>
        </p:nvGrpSpPr>
        <p:grpSpPr>
          <a:xfrm rot="0">
            <a:off x="8113990" y="8295639"/>
            <a:ext cx="71570" cy="71570"/>
            <a:chOff x="0" y="0"/>
            <a:chExt cx="146304" cy="146304"/>
          </a:xfrm>
        </p:grpSpPr>
        <p:sp>
          <p:nvSpPr>
            <p:cNvPr name="Freeform 30" id="30"/>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grpSp>
        <p:nvGrpSpPr>
          <p:cNvPr name="Group 31" id="31"/>
          <p:cNvGrpSpPr/>
          <p:nvPr/>
        </p:nvGrpSpPr>
        <p:grpSpPr>
          <a:xfrm rot="0">
            <a:off x="8113990" y="8848813"/>
            <a:ext cx="71570" cy="71570"/>
            <a:chOff x="0" y="0"/>
            <a:chExt cx="146304" cy="146304"/>
          </a:xfrm>
        </p:grpSpPr>
        <p:sp>
          <p:nvSpPr>
            <p:cNvPr name="Freeform 32" id="32"/>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3" id="33"/>
          <p:cNvSpPr txBox="true"/>
          <p:nvPr/>
        </p:nvSpPr>
        <p:spPr>
          <a:xfrm rot="0">
            <a:off x="8255389" y="7579803"/>
            <a:ext cx="9498663" cy="356552"/>
          </a:xfrm>
          <a:prstGeom prst="rect">
            <a:avLst/>
          </a:prstGeom>
        </p:spPr>
        <p:txBody>
          <a:bodyPr anchor="t" rtlCol="false" tIns="0" lIns="0" bIns="0" rIns="0">
            <a:spAutoFit/>
          </a:bodyPr>
          <a:lstStyle/>
          <a:p>
            <a:pPr algn="just">
              <a:lnSpc>
                <a:spcPts val="2712"/>
              </a:lnSpc>
            </a:pPr>
            <a:r>
              <a:rPr lang="en-US" sz="2100">
                <a:solidFill>
                  <a:srgbClr val="000000"/>
                </a:solidFill>
                <a:latin typeface="Poppins"/>
                <a:ea typeface="Poppins"/>
                <a:cs typeface="Poppins"/>
                <a:sym typeface="Poppins"/>
              </a:rPr>
              <a:t>Devis </a:t>
            </a:r>
            <a:r>
              <a:rPr lang="en-US" sz="2100">
                <a:solidFill>
                  <a:srgbClr val="000000"/>
                </a:solidFill>
                <a:latin typeface="Poppins"/>
                <a:ea typeface="Poppins"/>
                <a:cs typeface="Poppins"/>
                <a:sym typeface="Poppins"/>
              </a:rPr>
              <a:t>et facturation intégrés : génération automatique et suivi</a:t>
            </a:r>
          </a:p>
        </p:txBody>
      </p:sp>
      <p:sp>
        <p:nvSpPr>
          <p:cNvPr name="TextBox 34" id="34"/>
          <p:cNvSpPr txBox="true"/>
          <p:nvPr/>
        </p:nvSpPr>
        <p:spPr>
          <a:xfrm rot="0">
            <a:off x="8255389" y="8132008"/>
            <a:ext cx="9322641"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Gestion contacts / pro</a:t>
            </a:r>
            <a:r>
              <a:rPr lang="en-US" sz="2100" strike="noStrike" u="none">
                <a:solidFill>
                  <a:srgbClr val="000000"/>
                </a:solidFill>
                <a:latin typeface="Poppins"/>
                <a:ea typeface="Poppins"/>
                <a:cs typeface="Poppins"/>
                <a:sym typeface="Poppins"/>
              </a:rPr>
              <a:t>s</a:t>
            </a:r>
            <a:r>
              <a:rPr lang="en-US" sz="2100" strike="noStrike" u="none">
                <a:solidFill>
                  <a:srgbClr val="000000"/>
                </a:solidFill>
                <a:latin typeface="Poppins"/>
                <a:ea typeface="Poppins"/>
                <a:cs typeface="Poppins"/>
                <a:sym typeface="Poppins"/>
              </a:rPr>
              <a:t>pec</a:t>
            </a:r>
            <a:r>
              <a:rPr lang="en-US" sz="2100" strike="noStrike" u="none">
                <a:solidFill>
                  <a:srgbClr val="000000"/>
                </a:solidFill>
                <a:latin typeface="Poppins"/>
                <a:ea typeface="Poppins"/>
                <a:cs typeface="Poppins"/>
                <a:sym typeface="Poppins"/>
              </a:rPr>
              <a:t>t</a:t>
            </a:r>
            <a:r>
              <a:rPr lang="en-US" sz="2100" strike="noStrike" u="none">
                <a:solidFill>
                  <a:srgbClr val="000000"/>
                </a:solidFill>
                <a:latin typeface="Poppins"/>
                <a:ea typeface="Poppins"/>
                <a:cs typeface="Poppins"/>
                <a:sym typeface="Poppins"/>
              </a:rPr>
              <a:t>s : f</a:t>
            </a:r>
            <a:r>
              <a:rPr lang="en-US" sz="2100" strike="noStrike" u="none">
                <a:solidFill>
                  <a:srgbClr val="000000"/>
                </a:solidFill>
                <a:latin typeface="Poppins"/>
                <a:ea typeface="Poppins"/>
                <a:cs typeface="Poppins"/>
                <a:sym typeface="Poppins"/>
              </a:rPr>
              <a:t>iches client, segmentations, historique</a:t>
            </a:r>
          </a:p>
        </p:txBody>
      </p:sp>
      <p:sp>
        <p:nvSpPr>
          <p:cNvPr name="TextBox 35" id="35"/>
          <p:cNvSpPr txBox="true"/>
          <p:nvPr/>
        </p:nvSpPr>
        <p:spPr>
          <a:xfrm rot="0">
            <a:off x="8254533" y="8684697"/>
            <a:ext cx="9323498" cy="35655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Reporting et statistiques commerciales : p</a:t>
            </a:r>
            <a:r>
              <a:rPr lang="en-US" sz="2100" strike="noStrike" u="none">
                <a:solidFill>
                  <a:srgbClr val="000000"/>
                </a:solidFill>
                <a:latin typeface="Poppins"/>
                <a:ea typeface="Poppins"/>
                <a:cs typeface="Poppins"/>
                <a:sym typeface="Poppins"/>
              </a:rPr>
              <a:t>ilotage de </a:t>
            </a:r>
            <a:r>
              <a:rPr lang="en-US" sz="2100" strike="noStrike" u="none">
                <a:solidFill>
                  <a:srgbClr val="000000"/>
                </a:solidFill>
                <a:latin typeface="Poppins"/>
                <a:ea typeface="Poppins"/>
                <a:cs typeface="Poppins"/>
                <a:sym typeface="Poppins"/>
              </a:rPr>
              <a:t>l</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 p</a:t>
            </a:r>
            <a:r>
              <a:rPr lang="en-US" sz="2100" strike="noStrike" u="none">
                <a:solidFill>
                  <a:srgbClr val="000000"/>
                </a:solidFill>
                <a:latin typeface="Poppins"/>
                <a:ea typeface="Poppins"/>
                <a:cs typeface="Poppins"/>
                <a:sym typeface="Poppins"/>
              </a:rPr>
              <a:t>erform</a:t>
            </a:r>
            <a:r>
              <a:rPr lang="en-US" sz="2100" strike="noStrike" u="none">
                <a:solidFill>
                  <a:srgbClr val="000000"/>
                </a:solidFill>
                <a:latin typeface="Poppins"/>
                <a:ea typeface="Poppins"/>
                <a:cs typeface="Poppins"/>
                <a:sym typeface="Poppins"/>
              </a:rPr>
              <a:t>a</a:t>
            </a:r>
            <a:r>
              <a:rPr lang="en-US" sz="2100" strike="noStrike" u="none">
                <a:solidFill>
                  <a:srgbClr val="000000"/>
                </a:solidFill>
                <a:latin typeface="Poppins"/>
                <a:ea typeface="Poppins"/>
                <a:cs typeface="Poppins"/>
                <a:sym typeface="Poppins"/>
              </a:rPr>
              <a:t>nce</a:t>
            </a:r>
          </a:p>
        </p:txBody>
      </p:sp>
      <p:grpSp>
        <p:nvGrpSpPr>
          <p:cNvPr name="Group 36" id="36"/>
          <p:cNvGrpSpPr/>
          <p:nvPr/>
        </p:nvGrpSpPr>
        <p:grpSpPr>
          <a:xfrm rot="0">
            <a:off x="8113990" y="7120434"/>
            <a:ext cx="9464040" cy="318452"/>
            <a:chOff x="0" y="0"/>
            <a:chExt cx="12618720" cy="424602"/>
          </a:xfrm>
        </p:grpSpPr>
        <p:grpSp>
          <p:nvGrpSpPr>
            <p:cNvPr name="Group 37" id="37"/>
            <p:cNvGrpSpPr/>
            <p:nvPr/>
          </p:nvGrpSpPr>
          <p:grpSpPr>
            <a:xfrm rot="0">
              <a:off x="0" y="164587"/>
              <a:ext cx="95427" cy="95427"/>
              <a:chOff x="0" y="0"/>
              <a:chExt cx="146304" cy="146304"/>
            </a:xfrm>
          </p:grpSpPr>
          <p:sp>
            <p:nvSpPr>
              <p:cNvPr name="Freeform 38" id="38"/>
              <p:cNvSpPr/>
              <p:nvPr/>
            </p:nvSpPr>
            <p:spPr>
              <a:xfrm flipH="false" flipV="false" rot="0">
                <a:off x="0" y="0"/>
                <a:ext cx="146304" cy="146304"/>
              </a:xfrm>
              <a:custGeom>
                <a:avLst/>
                <a:gdLst/>
                <a:ahLst/>
                <a:cxnLst/>
                <a:rect r="r" b="b" t="t" l="l"/>
                <a:pathLst>
                  <a:path h="146304" w="146304">
                    <a:moveTo>
                      <a:pt x="0" y="73152"/>
                    </a:moveTo>
                    <a:cubicBezTo>
                      <a:pt x="0" y="32766"/>
                      <a:pt x="32766" y="0"/>
                      <a:pt x="73152" y="0"/>
                    </a:cubicBezTo>
                    <a:cubicBezTo>
                      <a:pt x="113538" y="0"/>
                      <a:pt x="146304" y="32766"/>
                      <a:pt x="146304" y="73152"/>
                    </a:cubicBezTo>
                    <a:cubicBezTo>
                      <a:pt x="146304" y="113538"/>
                      <a:pt x="113538" y="146304"/>
                      <a:pt x="73152" y="146304"/>
                    </a:cubicBezTo>
                    <a:cubicBezTo>
                      <a:pt x="32766" y="146304"/>
                      <a:pt x="0" y="113538"/>
                      <a:pt x="0" y="73152"/>
                    </a:cubicBezTo>
                    <a:close/>
                  </a:path>
                </a:pathLst>
              </a:custGeom>
              <a:solidFill>
                <a:srgbClr val="F07817"/>
              </a:solidFill>
            </p:spPr>
          </p:sp>
        </p:grpSp>
        <p:sp>
          <p:nvSpPr>
            <p:cNvPr name="TextBox 39" id="39"/>
            <p:cNvSpPr txBox="true"/>
            <p:nvPr/>
          </p:nvSpPr>
          <p:spPr>
            <a:xfrm rot="0">
              <a:off x="187390" y="-38100"/>
              <a:ext cx="12431330" cy="462702"/>
            </a:xfrm>
            <a:prstGeom prst="rect">
              <a:avLst/>
            </a:prstGeom>
          </p:spPr>
          <p:txBody>
            <a:bodyPr anchor="t" rtlCol="false" tIns="0" lIns="0" bIns="0" rIns="0">
              <a:spAutoFit/>
            </a:bodyPr>
            <a:lstStyle/>
            <a:p>
              <a:pPr algn="just" marL="0" indent="0" lvl="0">
                <a:lnSpc>
                  <a:spcPts val="2712"/>
                </a:lnSpc>
                <a:spcBef>
                  <a:spcPct val="0"/>
                </a:spcBef>
              </a:pPr>
              <a:r>
                <a:rPr lang="en-US" sz="2100">
                  <a:solidFill>
                    <a:srgbClr val="000000"/>
                  </a:solidFill>
                  <a:latin typeface="Poppins"/>
                  <a:ea typeface="Poppins"/>
                  <a:cs typeface="Poppins"/>
                  <a:sym typeface="Poppins"/>
                </a:rPr>
                <a:t>Intégra</a:t>
              </a:r>
              <a:r>
                <a:rPr lang="en-US" sz="2100" strike="noStrike" u="none">
                  <a:solidFill>
                    <a:srgbClr val="000000"/>
                  </a:solidFill>
                  <a:latin typeface="Poppins"/>
                  <a:ea typeface="Poppins"/>
                  <a:cs typeface="Poppins"/>
                  <a:sym typeface="Poppins"/>
                </a:rPr>
                <a:t>tion </a:t>
              </a:r>
              <a:r>
                <a:rPr lang="en-US" sz="2100" strike="noStrike" u="none">
                  <a:solidFill>
                    <a:srgbClr val="000000"/>
                  </a:solidFill>
                  <a:latin typeface="Poppins"/>
                  <a:ea typeface="Poppins"/>
                  <a:cs typeface="Poppins"/>
                  <a:sym typeface="Poppins"/>
                </a:rPr>
                <a:t>: m</a:t>
              </a:r>
              <a:r>
                <a:rPr lang="en-US" sz="2100" strike="noStrike" u="none">
                  <a:solidFill>
                    <a:srgbClr val="000000"/>
                  </a:solidFill>
                  <a:latin typeface="Poppins"/>
                  <a:ea typeface="Poppins"/>
                  <a:cs typeface="Poppins"/>
                  <a:sym typeface="Poppins"/>
                </a:rPr>
                <a:t>essagerie, module Mail, et espace client</a:t>
              </a:r>
              <a:r>
                <a:rPr lang="en-US" sz="2100" strike="noStrike" u="none">
                  <a:solidFill>
                    <a:srgbClr val="000000"/>
                  </a:solidFill>
                  <a:latin typeface="Poppins"/>
                  <a:ea typeface="Poppins"/>
                  <a:cs typeface="Poppins"/>
                  <a:sym typeface="Poppins"/>
                </a:rPr>
                <a:t> BY+</a:t>
              </a:r>
            </a:p>
          </p:txBody>
        </p:sp>
      </p:grpSp>
      <p:sp>
        <p:nvSpPr>
          <p:cNvPr name="Freeform 40" id="40"/>
          <p:cNvSpPr/>
          <p:nvPr/>
        </p:nvSpPr>
        <p:spPr>
          <a:xfrm flipH="false" flipV="false" rot="0">
            <a:off x="1028700" y="3906691"/>
            <a:ext cx="970075" cy="814034"/>
          </a:xfrm>
          <a:custGeom>
            <a:avLst/>
            <a:gdLst/>
            <a:ahLst/>
            <a:cxnLst/>
            <a:rect r="r" b="b" t="t" l="l"/>
            <a:pathLst>
              <a:path h="814034" w="970075">
                <a:moveTo>
                  <a:pt x="0" y="0"/>
                </a:moveTo>
                <a:lnTo>
                  <a:pt x="970075" y="0"/>
                </a:lnTo>
                <a:lnTo>
                  <a:pt x="970075" y="814034"/>
                </a:lnTo>
                <a:lnTo>
                  <a:pt x="0" y="814034"/>
                </a:lnTo>
                <a:lnTo>
                  <a:pt x="0" y="0"/>
                </a:lnTo>
                <a:close/>
              </a:path>
            </a:pathLst>
          </a:custGeom>
          <a:blipFill>
            <a:blip r:embed="rId7"/>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43940" y="331470"/>
            <a:ext cx="16551402" cy="411480"/>
            <a:chOff x="0" y="0"/>
            <a:chExt cx="22068536" cy="548640"/>
          </a:xfrm>
        </p:grpSpPr>
        <p:grpSp>
          <p:nvGrpSpPr>
            <p:cNvPr name="Group 3" id="3"/>
            <p:cNvGrpSpPr/>
            <p:nvPr/>
          </p:nvGrpSpPr>
          <p:grpSpPr>
            <a:xfrm rot="0">
              <a:off x="19671843" y="0"/>
              <a:ext cx="2396693" cy="548640"/>
              <a:chOff x="0" y="0"/>
              <a:chExt cx="2396693" cy="548640"/>
            </a:xfrm>
          </p:grpSpPr>
          <p:sp>
            <p:nvSpPr>
              <p:cNvPr name="Freeform 4" id="4"/>
              <p:cNvSpPr/>
              <p:nvPr/>
            </p:nvSpPr>
            <p:spPr>
              <a:xfrm flipH="false" flipV="false" rot="0">
                <a:off x="0" y="0"/>
                <a:ext cx="2396744" cy="548640"/>
              </a:xfrm>
              <a:custGeom>
                <a:avLst/>
                <a:gdLst/>
                <a:ahLst/>
                <a:cxnLst/>
                <a:rect r="r" b="b" t="t" l="l"/>
                <a:pathLst>
                  <a:path h="548640" w="2396744">
                    <a:moveTo>
                      <a:pt x="0" y="0"/>
                    </a:moveTo>
                    <a:lnTo>
                      <a:pt x="2396744" y="0"/>
                    </a:lnTo>
                    <a:lnTo>
                      <a:pt x="2396744" y="548640"/>
                    </a:lnTo>
                    <a:lnTo>
                      <a:pt x="0" y="548640"/>
                    </a:lnTo>
                    <a:lnTo>
                      <a:pt x="0" y="0"/>
                    </a:lnTo>
                    <a:close/>
                  </a:path>
                </a:pathLst>
              </a:custGeom>
              <a:blipFill>
                <a:blip r:embed="rId3"/>
                <a:stretch>
                  <a:fillRect l="0" t="0" r="2" b="0"/>
                </a:stretch>
              </a:blipFill>
            </p:spPr>
          </p:sp>
        </p:grpSp>
        <p:grpSp>
          <p:nvGrpSpPr>
            <p:cNvPr name="Group 5" id="5"/>
            <p:cNvGrpSpPr/>
            <p:nvPr/>
          </p:nvGrpSpPr>
          <p:grpSpPr>
            <a:xfrm rot="0">
              <a:off x="0" y="0"/>
              <a:ext cx="2637333" cy="548640"/>
              <a:chOff x="0" y="0"/>
              <a:chExt cx="2637333" cy="548640"/>
            </a:xfrm>
          </p:grpSpPr>
          <p:sp>
            <p:nvSpPr>
              <p:cNvPr name="Freeform 6" id="6" descr="/home/claude/netbyus2/assets/by_logo.png"/>
              <p:cNvSpPr/>
              <p:nvPr/>
            </p:nvSpPr>
            <p:spPr>
              <a:xfrm flipH="false" flipV="false" rot="0">
                <a:off x="0" y="0"/>
                <a:ext cx="2637282" cy="548640"/>
              </a:xfrm>
              <a:custGeom>
                <a:avLst/>
                <a:gdLst/>
                <a:ahLst/>
                <a:cxnLst/>
                <a:rect r="r" b="b" t="t" l="l"/>
                <a:pathLst>
                  <a:path h="548640" w="2637282">
                    <a:moveTo>
                      <a:pt x="0" y="0"/>
                    </a:moveTo>
                    <a:lnTo>
                      <a:pt x="2637282" y="0"/>
                    </a:lnTo>
                    <a:lnTo>
                      <a:pt x="2637282" y="548640"/>
                    </a:lnTo>
                    <a:lnTo>
                      <a:pt x="0" y="548640"/>
                    </a:lnTo>
                    <a:lnTo>
                      <a:pt x="0" y="0"/>
                    </a:lnTo>
                    <a:close/>
                  </a:path>
                </a:pathLst>
              </a:custGeom>
              <a:blipFill>
                <a:blip r:embed="rId4"/>
                <a:stretch>
                  <a:fillRect l="0" t="0" r="-1" b="0"/>
                </a:stretch>
              </a:blipFill>
            </p:spPr>
          </p:sp>
        </p:grpSp>
      </p:grpSp>
      <p:grpSp>
        <p:nvGrpSpPr>
          <p:cNvPr name="Group 7" id="7"/>
          <p:cNvGrpSpPr/>
          <p:nvPr/>
        </p:nvGrpSpPr>
        <p:grpSpPr>
          <a:xfrm rot="0">
            <a:off x="1028700" y="1028700"/>
            <a:ext cx="10394442" cy="1121283"/>
            <a:chOff x="0" y="0"/>
            <a:chExt cx="13859256" cy="1495044"/>
          </a:xfrm>
        </p:grpSpPr>
        <p:sp>
          <p:nvSpPr>
            <p:cNvPr name="Freeform 8" id="8"/>
            <p:cNvSpPr/>
            <p:nvPr/>
          </p:nvSpPr>
          <p:spPr>
            <a:xfrm flipH="false" flipV="false" rot="0">
              <a:off x="0" y="0"/>
              <a:ext cx="13859256" cy="1495044"/>
            </a:xfrm>
            <a:custGeom>
              <a:avLst/>
              <a:gdLst/>
              <a:ahLst/>
              <a:cxnLst/>
              <a:rect r="r" b="b" t="t" l="l"/>
              <a:pathLst>
                <a:path h="1495044" w="13859256">
                  <a:moveTo>
                    <a:pt x="0" y="0"/>
                  </a:moveTo>
                  <a:lnTo>
                    <a:pt x="13859256" y="0"/>
                  </a:lnTo>
                  <a:lnTo>
                    <a:pt x="13859256" y="1495044"/>
                  </a:lnTo>
                  <a:lnTo>
                    <a:pt x="0" y="1495044"/>
                  </a:lnTo>
                  <a:close/>
                </a:path>
              </a:pathLst>
            </a:custGeom>
            <a:blipFill>
              <a:blip r:embed="rId5">
                <a:alphaModFix amt="0"/>
              </a:blip>
              <a:stretch>
                <a:fillRect l="0" t="-171107" r="-5564" b="-110251"/>
              </a:stretch>
            </a:blipFill>
          </p:spPr>
        </p:sp>
        <p:sp>
          <p:nvSpPr>
            <p:cNvPr name="TextBox 9" id="9"/>
            <p:cNvSpPr txBox="true"/>
            <p:nvPr/>
          </p:nvSpPr>
          <p:spPr>
            <a:xfrm>
              <a:off x="0" y="-47625"/>
              <a:ext cx="13859256" cy="1542669"/>
            </a:xfrm>
            <a:prstGeom prst="rect">
              <a:avLst/>
            </a:prstGeom>
          </p:spPr>
          <p:txBody>
            <a:bodyPr anchor="ctr" rtlCol="false" tIns="0" lIns="0" bIns="0" rIns="0"/>
            <a:lstStyle/>
            <a:p>
              <a:pPr algn="l">
                <a:lnSpc>
                  <a:spcPts val="5400"/>
                </a:lnSpc>
              </a:pPr>
              <a:r>
                <a:rPr lang="en-US" b="true" sz="4500" spc="209">
                  <a:solidFill>
                    <a:srgbClr val="F07817"/>
                  </a:solidFill>
                  <a:latin typeface="Poppins Bold"/>
                  <a:ea typeface="Poppins Bold"/>
                  <a:cs typeface="Poppins Bold"/>
                  <a:sym typeface="Poppins Bold"/>
                </a:rPr>
                <a:t>POURQUOI NOUS CHOISIR ?</a:t>
              </a:r>
            </a:p>
          </p:txBody>
        </p:sp>
      </p:grpSp>
      <p:grpSp>
        <p:nvGrpSpPr>
          <p:cNvPr name="Group 10" id="10"/>
          <p:cNvGrpSpPr/>
          <p:nvPr/>
        </p:nvGrpSpPr>
        <p:grpSpPr>
          <a:xfrm rot="0">
            <a:off x="17595342" y="9613982"/>
            <a:ext cx="352044" cy="516970"/>
            <a:chOff x="0" y="0"/>
            <a:chExt cx="469392" cy="689293"/>
          </a:xfrm>
        </p:grpSpPr>
        <p:sp>
          <p:nvSpPr>
            <p:cNvPr name="Freeform 11" id="11"/>
            <p:cNvSpPr/>
            <p:nvPr/>
          </p:nvSpPr>
          <p:spPr>
            <a:xfrm flipH="false" flipV="false" rot="0">
              <a:off x="0" y="0"/>
              <a:ext cx="469392" cy="689293"/>
            </a:xfrm>
            <a:custGeom>
              <a:avLst/>
              <a:gdLst/>
              <a:ahLst/>
              <a:cxnLst/>
              <a:rect r="r" b="b" t="t" l="l"/>
              <a:pathLst>
                <a:path h="689293" w="469392">
                  <a:moveTo>
                    <a:pt x="0" y="0"/>
                  </a:moveTo>
                  <a:lnTo>
                    <a:pt x="469392" y="0"/>
                  </a:lnTo>
                  <a:lnTo>
                    <a:pt x="469392" y="689293"/>
                  </a:lnTo>
                  <a:lnTo>
                    <a:pt x="0" y="689293"/>
                  </a:lnTo>
                  <a:close/>
                </a:path>
              </a:pathLst>
            </a:custGeom>
            <a:blipFill>
              <a:blip r:embed="rId5">
                <a:alphaModFix amt="0"/>
              </a:blip>
              <a:stretch>
                <a:fillRect l="-77103" t="0" r="-162817" b="9792"/>
              </a:stretch>
            </a:blipFill>
          </p:spPr>
        </p:sp>
        <p:sp>
          <p:nvSpPr>
            <p:cNvPr name="TextBox 12" id="12"/>
            <p:cNvSpPr txBox="true"/>
            <p:nvPr/>
          </p:nvSpPr>
          <p:spPr>
            <a:xfrm>
              <a:off x="0" y="-28575"/>
              <a:ext cx="469392" cy="717868"/>
            </a:xfrm>
            <a:prstGeom prst="rect">
              <a:avLst/>
            </a:prstGeom>
          </p:spPr>
          <p:txBody>
            <a:bodyPr anchor="ctr" rtlCol="false" tIns="0" lIns="0" bIns="0" rIns="0"/>
            <a:lstStyle/>
            <a:p>
              <a:pPr algn="r" marL="0" indent="0" lvl="0">
                <a:lnSpc>
                  <a:spcPts val="2512"/>
                </a:lnSpc>
                <a:spcBef>
                  <a:spcPct val="0"/>
                </a:spcBef>
              </a:pPr>
              <a:r>
                <a:rPr lang="en-US" b="true" sz="2094" strike="noStrike" u="none">
                  <a:solidFill>
                    <a:srgbClr val="F07817"/>
                  </a:solidFill>
                  <a:latin typeface="Poppins Bold"/>
                  <a:ea typeface="Poppins Bold"/>
                  <a:cs typeface="Poppins Bold"/>
                  <a:sym typeface="Poppins Bold"/>
                </a:rPr>
                <a:t>15</a:t>
              </a:r>
            </a:p>
          </p:txBody>
        </p:sp>
      </p:grpSp>
      <p:grpSp>
        <p:nvGrpSpPr>
          <p:cNvPr name="Group 13" id="13"/>
          <p:cNvGrpSpPr/>
          <p:nvPr/>
        </p:nvGrpSpPr>
        <p:grpSpPr>
          <a:xfrm rot="0">
            <a:off x="1043940" y="2301237"/>
            <a:ext cx="16551402" cy="1044626"/>
            <a:chOff x="0" y="0"/>
            <a:chExt cx="22068536" cy="1392834"/>
          </a:xfrm>
        </p:grpSpPr>
        <p:sp>
          <p:nvSpPr>
            <p:cNvPr name="Freeform 14" id="14"/>
            <p:cNvSpPr/>
            <p:nvPr/>
          </p:nvSpPr>
          <p:spPr>
            <a:xfrm flipH="false" flipV="false" rot="0">
              <a:off x="0" y="0"/>
              <a:ext cx="22068540" cy="1392840"/>
            </a:xfrm>
            <a:custGeom>
              <a:avLst/>
              <a:gdLst/>
              <a:ahLst/>
              <a:cxnLst/>
              <a:rect r="r" b="b" t="t" l="l"/>
              <a:pathLst>
                <a:path h="1392840" w="22068540">
                  <a:moveTo>
                    <a:pt x="0" y="0"/>
                  </a:moveTo>
                  <a:lnTo>
                    <a:pt x="22068540" y="0"/>
                  </a:lnTo>
                  <a:lnTo>
                    <a:pt x="22068540" y="1392840"/>
                  </a:lnTo>
                  <a:lnTo>
                    <a:pt x="0" y="1392840"/>
                  </a:lnTo>
                  <a:close/>
                </a:path>
              </a:pathLst>
            </a:custGeom>
            <a:blipFill>
              <a:blip r:embed="rId5">
                <a:alphaModFix amt="0"/>
              </a:blip>
              <a:stretch>
                <a:fillRect l="0" t="-197450" r="23931" b="-172239"/>
              </a:stretch>
            </a:blipFill>
          </p:spPr>
        </p:sp>
        <p:sp>
          <p:nvSpPr>
            <p:cNvPr name="TextBox 15" id="15"/>
            <p:cNvSpPr txBox="true"/>
            <p:nvPr/>
          </p:nvSpPr>
          <p:spPr>
            <a:xfrm>
              <a:off x="0" y="-38100"/>
              <a:ext cx="22068536" cy="1430934"/>
            </a:xfrm>
            <a:prstGeom prst="rect">
              <a:avLst/>
            </a:prstGeom>
          </p:spPr>
          <p:txBody>
            <a:bodyPr anchor="ctr" rtlCol="false" tIns="0" lIns="0" bIns="0" rIns="0"/>
            <a:lstStyle/>
            <a:p>
              <a:pPr algn="l" marL="0" indent="0" lvl="0">
                <a:lnSpc>
                  <a:spcPts val="5040"/>
                </a:lnSpc>
                <a:spcBef>
                  <a:spcPct val="0"/>
                </a:spcBef>
              </a:pPr>
              <a:r>
                <a:rPr lang="en-US" b="true" sz="4200">
                  <a:solidFill>
                    <a:srgbClr val="014276"/>
                  </a:solidFill>
                  <a:latin typeface="Poppins Bold"/>
                  <a:ea typeface="Poppins Bold"/>
                  <a:cs typeface="Poppins Bold"/>
                  <a:sym typeface="Poppins Bold"/>
                </a:rPr>
                <a:t>Deux approches, une seule ambition : votre réussite digitale</a:t>
              </a:r>
            </a:p>
          </p:txBody>
        </p:sp>
      </p:grpSp>
      <p:grpSp>
        <p:nvGrpSpPr>
          <p:cNvPr name="Group 16" id="16"/>
          <p:cNvGrpSpPr/>
          <p:nvPr/>
        </p:nvGrpSpPr>
        <p:grpSpPr>
          <a:xfrm rot="0">
            <a:off x="2556303" y="4662337"/>
            <a:ext cx="2820911" cy="1060902"/>
            <a:chOff x="0" y="0"/>
            <a:chExt cx="3722556" cy="1399997"/>
          </a:xfrm>
        </p:grpSpPr>
        <p:sp>
          <p:nvSpPr>
            <p:cNvPr name="Freeform 17" id="17"/>
            <p:cNvSpPr/>
            <p:nvPr/>
          </p:nvSpPr>
          <p:spPr>
            <a:xfrm flipH="false" flipV="false" rot="0">
              <a:off x="0" y="0"/>
              <a:ext cx="3722556" cy="1400000"/>
            </a:xfrm>
            <a:custGeom>
              <a:avLst/>
              <a:gdLst/>
              <a:ahLst/>
              <a:cxnLst/>
              <a:rect r="r" b="b" t="t" l="l"/>
              <a:pathLst>
                <a:path h="1400000" w="3722556">
                  <a:moveTo>
                    <a:pt x="0" y="0"/>
                  </a:moveTo>
                  <a:lnTo>
                    <a:pt x="3722556" y="0"/>
                  </a:lnTo>
                  <a:lnTo>
                    <a:pt x="3722556" y="1400000"/>
                  </a:lnTo>
                  <a:lnTo>
                    <a:pt x="0" y="1400000"/>
                  </a:lnTo>
                  <a:close/>
                </a:path>
              </a:pathLst>
            </a:custGeom>
            <a:blipFill>
              <a:blip r:embed="rId5">
                <a:alphaModFix amt="0"/>
              </a:blip>
              <a:stretch>
                <a:fillRect l="0" t="-13123" r="-21836" b="-13123"/>
              </a:stretch>
            </a:blipFill>
          </p:spPr>
        </p:sp>
        <p:sp>
          <p:nvSpPr>
            <p:cNvPr name="TextBox 18" id="18"/>
            <p:cNvSpPr txBox="true"/>
            <p:nvPr/>
          </p:nvSpPr>
          <p:spPr>
            <a:xfrm>
              <a:off x="0" y="0"/>
              <a:ext cx="3722556" cy="1399997"/>
            </a:xfrm>
            <a:prstGeom prst="rect">
              <a:avLst/>
            </a:prstGeom>
          </p:spPr>
          <p:txBody>
            <a:bodyPr anchor="ctr" rtlCol="false" tIns="0" lIns="0" bIns="0" rIns="0"/>
            <a:lstStyle/>
            <a:p>
              <a:pPr algn="just">
                <a:lnSpc>
                  <a:spcPts val="2362"/>
                </a:lnSpc>
              </a:pPr>
              <a:r>
                <a:rPr lang="en-US" b="true" sz="2099">
                  <a:solidFill>
                    <a:srgbClr val="000000"/>
                  </a:solidFill>
                  <a:latin typeface="Poppins Bold"/>
                  <a:ea typeface="Poppins Bold"/>
                  <a:cs typeface="Poppins Bold"/>
                  <a:sym typeface="Poppins Bold"/>
                </a:rPr>
                <a:t>Développement de solutions logicielles</a:t>
              </a:r>
            </a:p>
          </p:txBody>
        </p:sp>
      </p:grpSp>
      <p:grpSp>
        <p:nvGrpSpPr>
          <p:cNvPr name="Group 19" id="19"/>
          <p:cNvGrpSpPr/>
          <p:nvPr/>
        </p:nvGrpSpPr>
        <p:grpSpPr>
          <a:xfrm rot="0">
            <a:off x="14164887" y="4694467"/>
            <a:ext cx="3094413" cy="1060902"/>
            <a:chOff x="0" y="0"/>
            <a:chExt cx="4083477" cy="1399997"/>
          </a:xfrm>
        </p:grpSpPr>
        <p:sp>
          <p:nvSpPr>
            <p:cNvPr name="Freeform 20" id="20"/>
            <p:cNvSpPr/>
            <p:nvPr/>
          </p:nvSpPr>
          <p:spPr>
            <a:xfrm flipH="false" flipV="false" rot="0">
              <a:off x="0" y="0"/>
              <a:ext cx="4083477" cy="1400000"/>
            </a:xfrm>
            <a:custGeom>
              <a:avLst/>
              <a:gdLst/>
              <a:ahLst/>
              <a:cxnLst/>
              <a:rect r="r" b="b" t="t" l="l"/>
              <a:pathLst>
                <a:path h="1400000" w="4083477">
                  <a:moveTo>
                    <a:pt x="0" y="0"/>
                  </a:moveTo>
                  <a:lnTo>
                    <a:pt x="4083477" y="0"/>
                  </a:lnTo>
                  <a:lnTo>
                    <a:pt x="4083477" y="1400000"/>
                  </a:lnTo>
                  <a:lnTo>
                    <a:pt x="0" y="1400000"/>
                  </a:lnTo>
                  <a:close/>
                </a:path>
              </a:pathLst>
            </a:custGeom>
            <a:blipFill>
              <a:blip r:embed="rId5">
                <a:alphaModFix amt="0"/>
              </a:blip>
              <a:stretch>
                <a:fillRect l="0" t="-18808" r="-21069" b="-18807"/>
              </a:stretch>
            </a:blipFill>
          </p:spPr>
        </p:sp>
        <p:sp>
          <p:nvSpPr>
            <p:cNvPr name="TextBox 21" id="21"/>
            <p:cNvSpPr txBox="true"/>
            <p:nvPr/>
          </p:nvSpPr>
          <p:spPr>
            <a:xfrm>
              <a:off x="0" y="0"/>
              <a:ext cx="4083477" cy="1399997"/>
            </a:xfrm>
            <a:prstGeom prst="rect">
              <a:avLst/>
            </a:prstGeom>
          </p:spPr>
          <p:txBody>
            <a:bodyPr anchor="ctr" rtlCol="false" tIns="0" lIns="0" bIns="0" rIns="0"/>
            <a:lstStyle/>
            <a:p>
              <a:pPr algn="just">
                <a:lnSpc>
                  <a:spcPts val="2362"/>
                </a:lnSpc>
              </a:pPr>
              <a:r>
                <a:rPr lang="en-US" b="true" sz="2100">
                  <a:solidFill>
                    <a:srgbClr val="000000"/>
                  </a:solidFill>
                  <a:latin typeface="Poppins Bold"/>
                  <a:ea typeface="Poppins Bold"/>
                  <a:cs typeface="Poppins Bold"/>
                  <a:sym typeface="Poppins Bold"/>
                </a:rPr>
                <a:t>Infrastructure Cloud &amp; Services Managés</a:t>
              </a:r>
            </a:p>
          </p:txBody>
        </p:sp>
      </p:grpSp>
      <p:grpSp>
        <p:nvGrpSpPr>
          <p:cNvPr name="Group 22" id="22"/>
          <p:cNvGrpSpPr/>
          <p:nvPr/>
        </p:nvGrpSpPr>
        <p:grpSpPr>
          <a:xfrm rot="0">
            <a:off x="8283566" y="4694467"/>
            <a:ext cx="3026221" cy="960063"/>
            <a:chOff x="0" y="0"/>
            <a:chExt cx="3993490" cy="1266927"/>
          </a:xfrm>
        </p:grpSpPr>
        <p:sp>
          <p:nvSpPr>
            <p:cNvPr name="Freeform 23" id="23"/>
            <p:cNvSpPr/>
            <p:nvPr/>
          </p:nvSpPr>
          <p:spPr>
            <a:xfrm flipH="false" flipV="false" rot="0">
              <a:off x="0" y="0"/>
              <a:ext cx="3993490" cy="1266928"/>
            </a:xfrm>
            <a:custGeom>
              <a:avLst/>
              <a:gdLst/>
              <a:ahLst/>
              <a:cxnLst/>
              <a:rect r="r" b="b" t="t" l="l"/>
              <a:pathLst>
                <a:path h="1266928" w="3993490">
                  <a:moveTo>
                    <a:pt x="0" y="0"/>
                  </a:moveTo>
                  <a:lnTo>
                    <a:pt x="3993490" y="0"/>
                  </a:lnTo>
                  <a:lnTo>
                    <a:pt x="3993490" y="1266928"/>
                  </a:lnTo>
                  <a:lnTo>
                    <a:pt x="0" y="1266928"/>
                  </a:lnTo>
                  <a:close/>
                </a:path>
              </a:pathLst>
            </a:custGeom>
            <a:blipFill>
              <a:blip r:embed="rId5">
                <a:alphaModFix amt="0"/>
              </a:blip>
              <a:stretch>
                <a:fillRect l="0" t="-19753" r="-13570" b="-19753"/>
              </a:stretch>
            </a:blipFill>
          </p:spPr>
        </p:sp>
        <p:sp>
          <p:nvSpPr>
            <p:cNvPr name="TextBox 24" id="24"/>
            <p:cNvSpPr txBox="true"/>
            <p:nvPr/>
          </p:nvSpPr>
          <p:spPr>
            <a:xfrm>
              <a:off x="0" y="0"/>
              <a:ext cx="3993490" cy="1266927"/>
            </a:xfrm>
            <a:prstGeom prst="rect">
              <a:avLst/>
            </a:prstGeom>
          </p:spPr>
          <p:txBody>
            <a:bodyPr anchor="ctr" rtlCol="false" tIns="0" lIns="0" bIns="0" rIns="0"/>
            <a:lstStyle/>
            <a:p>
              <a:pPr algn="l">
                <a:lnSpc>
                  <a:spcPts val="2362"/>
                </a:lnSpc>
              </a:pPr>
              <a:r>
                <a:rPr lang="en-US" b="true" sz="2100">
                  <a:solidFill>
                    <a:srgbClr val="000000"/>
                  </a:solidFill>
                  <a:latin typeface="Poppins Bold"/>
                  <a:ea typeface="Poppins Bold"/>
                  <a:cs typeface="Poppins Bold"/>
                  <a:sym typeface="Poppins Bold"/>
                </a:rPr>
                <a:t>Consulting &amp;</a:t>
              </a:r>
            </a:p>
            <a:p>
              <a:pPr algn="l">
                <a:lnSpc>
                  <a:spcPts val="2362"/>
                </a:lnSpc>
              </a:pPr>
              <a:r>
                <a:rPr lang="en-US" b="true" sz="2100">
                  <a:solidFill>
                    <a:srgbClr val="000000"/>
                  </a:solidFill>
                  <a:latin typeface="Poppins Bold"/>
                  <a:ea typeface="Poppins Bold"/>
                  <a:cs typeface="Poppins Bold"/>
                  <a:sym typeface="Poppins Bold"/>
                </a:rPr>
                <a:t>Conseil</a:t>
              </a:r>
            </a:p>
          </p:txBody>
        </p:sp>
      </p:grpSp>
      <p:grpSp>
        <p:nvGrpSpPr>
          <p:cNvPr name="Group 25" id="25"/>
          <p:cNvGrpSpPr/>
          <p:nvPr/>
        </p:nvGrpSpPr>
        <p:grpSpPr>
          <a:xfrm rot="0">
            <a:off x="1454514" y="4795306"/>
            <a:ext cx="854138" cy="859223"/>
            <a:chOff x="0" y="0"/>
            <a:chExt cx="1127146" cy="1133856"/>
          </a:xfrm>
        </p:grpSpPr>
        <p:sp>
          <p:nvSpPr>
            <p:cNvPr name="Freeform 26" id="26"/>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27" id="27"/>
          <p:cNvSpPr/>
          <p:nvPr/>
        </p:nvSpPr>
        <p:spPr>
          <a:xfrm flipH="false" flipV="false" rot="0">
            <a:off x="1639752" y="5003643"/>
            <a:ext cx="483662" cy="442551"/>
          </a:xfrm>
          <a:custGeom>
            <a:avLst/>
            <a:gdLst/>
            <a:ahLst/>
            <a:cxnLst/>
            <a:rect r="r" b="b" t="t" l="l"/>
            <a:pathLst>
              <a:path h="442551" w="483662">
                <a:moveTo>
                  <a:pt x="0" y="0"/>
                </a:moveTo>
                <a:lnTo>
                  <a:pt x="483663" y="0"/>
                </a:lnTo>
                <a:lnTo>
                  <a:pt x="483663" y="442550"/>
                </a:lnTo>
                <a:lnTo>
                  <a:pt x="0" y="44255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nvGrpSpPr>
          <p:cNvPr name="Group 28" id="28"/>
          <p:cNvGrpSpPr/>
          <p:nvPr/>
        </p:nvGrpSpPr>
        <p:grpSpPr>
          <a:xfrm rot="0">
            <a:off x="7181778" y="4795306"/>
            <a:ext cx="854138" cy="859223"/>
            <a:chOff x="0" y="0"/>
            <a:chExt cx="1127146" cy="1133856"/>
          </a:xfrm>
        </p:grpSpPr>
        <p:sp>
          <p:nvSpPr>
            <p:cNvPr name="Freeform 29" id="29"/>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ED7D31"/>
            </a:solidFill>
          </p:spPr>
        </p:sp>
      </p:grpSp>
      <p:sp>
        <p:nvSpPr>
          <p:cNvPr name="Freeform 30" id="30"/>
          <p:cNvSpPr/>
          <p:nvPr/>
        </p:nvSpPr>
        <p:spPr>
          <a:xfrm flipH="false" flipV="false" rot="0">
            <a:off x="7367016" y="5003643"/>
            <a:ext cx="483662" cy="442551"/>
          </a:xfrm>
          <a:custGeom>
            <a:avLst/>
            <a:gdLst/>
            <a:ahLst/>
            <a:cxnLst/>
            <a:rect r="r" b="b" t="t" l="l"/>
            <a:pathLst>
              <a:path h="442551" w="483662">
                <a:moveTo>
                  <a:pt x="0" y="0"/>
                </a:moveTo>
                <a:lnTo>
                  <a:pt x="483662" y="0"/>
                </a:lnTo>
                <a:lnTo>
                  <a:pt x="483662" y="442550"/>
                </a:lnTo>
                <a:lnTo>
                  <a:pt x="0" y="4425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31" id="31"/>
          <p:cNvGrpSpPr/>
          <p:nvPr/>
        </p:nvGrpSpPr>
        <p:grpSpPr>
          <a:xfrm rot="0">
            <a:off x="13095495" y="4795306"/>
            <a:ext cx="854138" cy="859223"/>
            <a:chOff x="0" y="0"/>
            <a:chExt cx="1127146" cy="1133856"/>
          </a:xfrm>
        </p:grpSpPr>
        <p:sp>
          <p:nvSpPr>
            <p:cNvPr name="Freeform 32" id="32"/>
            <p:cNvSpPr/>
            <p:nvPr/>
          </p:nvSpPr>
          <p:spPr>
            <a:xfrm flipH="false" flipV="false" rot="0">
              <a:off x="0" y="0"/>
              <a:ext cx="1127146" cy="1133856"/>
            </a:xfrm>
            <a:custGeom>
              <a:avLst/>
              <a:gdLst/>
              <a:ahLst/>
              <a:cxnLst/>
              <a:rect r="r" b="b" t="t" l="l"/>
              <a:pathLst>
                <a:path h="1133856" w="1127146">
                  <a:moveTo>
                    <a:pt x="0" y="566928"/>
                  </a:moveTo>
                  <a:cubicBezTo>
                    <a:pt x="0" y="253873"/>
                    <a:pt x="252371" y="0"/>
                    <a:pt x="563573" y="0"/>
                  </a:cubicBezTo>
                  <a:cubicBezTo>
                    <a:pt x="874775" y="0"/>
                    <a:pt x="1127146" y="253873"/>
                    <a:pt x="1127146" y="566928"/>
                  </a:cubicBezTo>
                  <a:cubicBezTo>
                    <a:pt x="1127146" y="879983"/>
                    <a:pt x="874775" y="1133856"/>
                    <a:pt x="563573" y="1133856"/>
                  </a:cubicBezTo>
                  <a:cubicBezTo>
                    <a:pt x="252371" y="1133856"/>
                    <a:pt x="0" y="879983"/>
                    <a:pt x="0" y="566928"/>
                  </a:cubicBezTo>
                  <a:close/>
                </a:path>
              </a:pathLst>
            </a:custGeom>
            <a:solidFill>
              <a:srgbClr val="0072CE"/>
            </a:solidFill>
          </p:spPr>
        </p:sp>
      </p:grpSp>
      <p:sp>
        <p:nvSpPr>
          <p:cNvPr name="Freeform 33" id="33"/>
          <p:cNvSpPr/>
          <p:nvPr/>
        </p:nvSpPr>
        <p:spPr>
          <a:xfrm flipH="false" flipV="false" rot="0">
            <a:off x="13213511" y="5019718"/>
            <a:ext cx="618105" cy="346139"/>
          </a:xfrm>
          <a:custGeom>
            <a:avLst/>
            <a:gdLst/>
            <a:ahLst/>
            <a:cxnLst/>
            <a:rect r="r" b="b" t="t" l="l"/>
            <a:pathLst>
              <a:path h="346139" w="618105">
                <a:moveTo>
                  <a:pt x="0" y="0"/>
                </a:moveTo>
                <a:lnTo>
                  <a:pt x="618105" y="0"/>
                </a:lnTo>
                <a:lnTo>
                  <a:pt x="618105" y="346139"/>
                </a:lnTo>
                <a:lnTo>
                  <a:pt x="0" y="34613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4" id="34"/>
          <p:cNvSpPr txBox="true"/>
          <p:nvPr/>
        </p:nvSpPr>
        <p:spPr>
          <a:xfrm rot="0">
            <a:off x="13133595"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déployons et administrons des infrastructures cloud fiables et sécurisées.  </a:t>
            </a:r>
          </a:p>
          <a:p>
            <a:pPr algn="ctr">
              <a:lnSpc>
                <a:spcPts val="2459"/>
              </a:lnSpc>
            </a:pPr>
            <a:r>
              <a:rPr lang="en-US" sz="2049">
                <a:solidFill>
                  <a:srgbClr val="000000"/>
                </a:solidFill>
                <a:latin typeface="Poppins"/>
                <a:ea typeface="Poppins"/>
                <a:cs typeface="Poppins"/>
                <a:sym typeface="Poppins"/>
              </a:rPr>
              <a:t>De l'hébergement à l'infogérance, nous assurons la disponibilité, la sécurité et la continuité de vos services numériques.</a:t>
            </a:r>
          </a:p>
        </p:txBody>
      </p:sp>
      <p:sp>
        <p:nvSpPr>
          <p:cNvPr name="TextBox 35" id="35"/>
          <p:cNvSpPr txBox="true"/>
          <p:nvPr/>
        </p:nvSpPr>
        <p:spPr>
          <a:xfrm rot="0">
            <a:off x="7091329"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accompagnons les entreprises grâce à notre expertise en IT, gestion de projet et transformation digitale. </a:t>
            </a:r>
          </a:p>
          <a:p>
            <a:pPr algn="ctr">
              <a:lnSpc>
                <a:spcPts val="2459"/>
              </a:lnSpc>
            </a:pPr>
            <a:r>
              <a:rPr lang="en-US" sz="2049">
                <a:solidFill>
                  <a:srgbClr val="000000"/>
                </a:solidFill>
                <a:latin typeface="Poppins"/>
                <a:ea typeface="Poppins"/>
                <a:cs typeface="Poppins"/>
                <a:sym typeface="Poppins"/>
              </a:rPr>
              <a:t>Nos consultants apportent les compétences et les recommandations nécessaires à la réussite de vos projets.</a:t>
            </a:r>
          </a:p>
        </p:txBody>
      </p:sp>
      <p:sp>
        <p:nvSpPr>
          <p:cNvPr name="TextBox 36" id="36"/>
          <p:cNvSpPr txBox="true"/>
          <p:nvPr/>
        </p:nvSpPr>
        <p:spPr>
          <a:xfrm rot="0">
            <a:off x="1270458" y="5989939"/>
            <a:ext cx="4293653" cy="2457450"/>
          </a:xfrm>
          <a:prstGeom prst="rect">
            <a:avLst/>
          </a:prstGeom>
        </p:spPr>
        <p:txBody>
          <a:bodyPr anchor="t" rtlCol="false" tIns="0" lIns="0" bIns="0" rIns="0">
            <a:spAutoFit/>
          </a:bodyPr>
          <a:lstStyle/>
          <a:p>
            <a:pPr algn="ctr">
              <a:lnSpc>
                <a:spcPts val="2459"/>
              </a:lnSpc>
            </a:pPr>
            <a:r>
              <a:rPr lang="en-US" sz="2049">
                <a:solidFill>
                  <a:srgbClr val="000000"/>
                </a:solidFill>
                <a:latin typeface="Poppins"/>
                <a:ea typeface="Poppins"/>
                <a:cs typeface="Poppins"/>
                <a:sym typeface="Poppins"/>
              </a:rPr>
              <a:t>Nous concevons des logiciels métiers web et mobiles, sur mesure, sécurisés et évolutifs. </a:t>
            </a:r>
          </a:p>
          <a:p>
            <a:pPr algn="ctr">
              <a:lnSpc>
                <a:spcPts val="2459"/>
              </a:lnSpc>
            </a:pPr>
            <a:r>
              <a:rPr lang="en-US" sz="2049">
                <a:solidFill>
                  <a:srgbClr val="000000"/>
                </a:solidFill>
                <a:latin typeface="Poppins"/>
                <a:ea typeface="Poppins"/>
                <a:cs typeface="Poppins"/>
                <a:sym typeface="Poppins"/>
              </a:rPr>
              <a:t>Ces solutions accompagnent les organisations dans leur transformation digitale et contribuent à améliorer leur performance.</a:t>
            </a:r>
          </a:p>
        </p:txBody>
      </p:sp>
      <p:grpSp>
        <p:nvGrpSpPr>
          <p:cNvPr name="Group 37" id="37"/>
          <p:cNvGrpSpPr/>
          <p:nvPr/>
        </p:nvGrpSpPr>
        <p:grpSpPr>
          <a:xfrm rot="0">
            <a:off x="1028700" y="3845615"/>
            <a:ext cx="4742879" cy="82629"/>
            <a:chOff x="0" y="0"/>
            <a:chExt cx="5248656" cy="91440"/>
          </a:xfrm>
        </p:grpSpPr>
        <p:sp>
          <p:nvSpPr>
            <p:cNvPr name="Freeform 38" id="38"/>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39" id="39"/>
          <p:cNvGrpSpPr/>
          <p:nvPr/>
        </p:nvGrpSpPr>
        <p:grpSpPr>
          <a:xfrm rot="0">
            <a:off x="12824509" y="3859228"/>
            <a:ext cx="4770833" cy="83116"/>
            <a:chOff x="0" y="0"/>
            <a:chExt cx="5248656" cy="91440"/>
          </a:xfrm>
        </p:grpSpPr>
        <p:sp>
          <p:nvSpPr>
            <p:cNvPr name="Freeform 40" id="40"/>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0072CE"/>
            </a:solidFill>
          </p:spPr>
        </p:sp>
      </p:grpSp>
      <p:grpSp>
        <p:nvGrpSpPr>
          <p:cNvPr name="Group 41" id="41"/>
          <p:cNvGrpSpPr/>
          <p:nvPr/>
        </p:nvGrpSpPr>
        <p:grpSpPr>
          <a:xfrm rot="0">
            <a:off x="6866716" y="3857772"/>
            <a:ext cx="4742879" cy="82629"/>
            <a:chOff x="0" y="0"/>
            <a:chExt cx="5248656" cy="91440"/>
          </a:xfrm>
        </p:grpSpPr>
        <p:sp>
          <p:nvSpPr>
            <p:cNvPr name="Freeform 42" id="42"/>
            <p:cNvSpPr/>
            <p:nvPr/>
          </p:nvSpPr>
          <p:spPr>
            <a:xfrm flipH="false" flipV="false" rot="0">
              <a:off x="0" y="0"/>
              <a:ext cx="5248656" cy="91440"/>
            </a:xfrm>
            <a:custGeom>
              <a:avLst/>
              <a:gdLst/>
              <a:ahLst/>
              <a:cxnLst/>
              <a:rect r="r" b="b" t="t" l="l"/>
              <a:pathLst>
                <a:path h="91440" w="5248656">
                  <a:moveTo>
                    <a:pt x="0" y="0"/>
                  </a:moveTo>
                  <a:lnTo>
                    <a:pt x="5248656" y="0"/>
                  </a:lnTo>
                  <a:lnTo>
                    <a:pt x="5248656" y="91440"/>
                  </a:lnTo>
                  <a:lnTo>
                    <a:pt x="0" y="91440"/>
                  </a:lnTo>
                  <a:close/>
                </a:path>
              </a:pathLst>
            </a:custGeom>
            <a:solidFill>
              <a:srgbClr val="F07817"/>
            </a:solidFill>
          </p:spPr>
        </p:sp>
      </p:gr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485390" y="-833114"/>
            <a:ext cx="20827433" cy="11712884"/>
            <a:chOff x="0" y="0"/>
            <a:chExt cx="21180244" cy="11911297"/>
          </a:xfrm>
        </p:grpSpPr>
        <p:sp>
          <p:nvSpPr>
            <p:cNvPr name="Freeform 3" id="3"/>
            <p:cNvSpPr/>
            <p:nvPr/>
          </p:nvSpPr>
          <p:spPr>
            <a:xfrm flipH="false" flipV="false" rot="0">
              <a:off x="0" y="0"/>
              <a:ext cx="21180282" cy="11911348"/>
            </a:xfrm>
            <a:custGeom>
              <a:avLst/>
              <a:gdLst/>
              <a:ahLst/>
              <a:cxnLst/>
              <a:rect r="r" b="b" t="t" l="l"/>
              <a:pathLst>
                <a:path h="11911348" w="21180282">
                  <a:moveTo>
                    <a:pt x="0" y="0"/>
                  </a:moveTo>
                  <a:lnTo>
                    <a:pt x="21180282" y="0"/>
                  </a:lnTo>
                  <a:lnTo>
                    <a:pt x="21180282" y="11911348"/>
                  </a:lnTo>
                  <a:lnTo>
                    <a:pt x="0" y="11911348"/>
                  </a:lnTo>
                  <a:lnTo>
                    <a:pt x="0" y="0"/>
                  </a:lnTo>
                  <a:close/>
                </a:path>
              </a:pathLst>
            </a:custGeom>
            <a:blipFill>
              <a:blip r:embed="rId3"/>
              <a:stretch>
                <a:fillRect l="0" t="-12849" r="0" b="-12849"/>
              </a:stretch>
            </a:blipFill>
          </p:spPr>
        </p:sp>
      </p:grpSp>
      <p:sp>
        <p:nvSpPr>
          <p:cNvPr name="TextBox 4" id="4"/>
          <p:cNvSpPr txBox="true"/>
          <p:nvPr/>
        </p:nvSpPr>
        <p:spPr>
          <a:xfrm rot="0">
            <a:off x="986971" y="2984897"/>
            <a:ext cx="13986634" cy="515684"/>
          </a:xfrm>
          <a:prstGeom prst="rect">
            <a:avLst/>
          </a:prstGeom>
        </p:spPr>
        <p:txBody>
          <a:bodyPr anchor="t" rtlCol="false" tIns="0" lIns="0" bIns="0" rIns="0">
            <a:spAutoFit/>
          </a:bodyPr>
          <a:lstStyle/>
          <a:p>
            <a:pPr algn="l">
              <a:lnSpc>
                <a:spcPts val="2850"/>
              </a:lnSpc>
            </a:pPr>
            <a:r>
              <a:rPr lang="en-US" sz="2400">
                <a:solidFill>
                  <a:srgbClr val="FFFFFF"/>
                </a:solidFill>
                <a:latin typeface="Poppins"/>
                <a:ea typeface="Poppins"/>
                <a:cs typeface="Poppins"/>
                <a:sym typeface="Poppins"/>
              </a:rPr>
              <a:t>NetByUs est prêt à devenir votre partenaire technologique.</a:t>
            </a:r>
          </a:p>
        </p:txBody>
      </p:sp>
      <p:grpSp>
        <p:nvGrpSpPr>
          <p:cNvPr name="Group 5" id="5"/>
          <p:cNvGrpSpPr/>
          <p:nvPr/>
        </p:nvGrpSpPr>
        <p:grpSpPr>
          <a:xfrm rot="0">
            <a:off x="2203228" y="4506420"/>
            <a:ext cx="5099999" cy="546277"/>
            <a:chOff x="0" y="0"/>
            <a:chExt cx="6799999" cy="728369"/>
          </a:xfrm>
        </p:grpSpPr>
        <p:sp>
          <p:nvSpPr>
            <p:cNvPr name="Freeform 6" id="6"/>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7" id="7"/>
            <p:cNvSpPr txBox="true"/>
            <p:nvPr/>
          </p:nvSpPr>
          <p:spPr>
            <a:xfrm>
              <a:off x="0" y="-19050"/>
              <a:ext cx="6799999" cy="747419"/>
            </a:xfrm>
            <a:prstGeom prst="rect">
              <a:avLst/>
            </a:prstGeom>
          </p:spPr>
          <p:txBody>
            <a:bodyPr anchor="ctr" rtlCol="false" tIns="0" lIns="0" bIns="0" rIns="0"/>
            <a:lstStyle/>
            <a:p>
              <a:pPr algn="l">
                <a:lnSpc>
                  <a:spcPts val="2639"/>
                </a:lnSpc>
              </a:pPr>
              <a:r>
                <a:rPr lang="en-US" b="true" sz="2199" spc="109">
                  <a:solidFill>
                    <a:srgbClr val="FFFFFF"/>
                  </a:solidFill>
                  <a:latin typeface="Poppins Bold"/>
                  <a:ea typeface="Poppins Bold"/>
                  <a:cs typeface="Poppins Bold"/>
                  <a:sym typeface="Poppins Bold"/>
                </a:rPr>
                <a:t>SITE WEB</a:t>
              </a:r>
            </a:p>
          </p:txBody>
        </p:sp>
      </p:grpSp>
      <p:grpSp>
        <p:nvGrpSpPr>
          <p:cNvPr name="Group 8" id="8"/>
          <p:cNvGrpSpPr/>
          <p:nvPr/>
        </p:nvGrpSpPr>
        <p:grpSpPr>
          <a:xfrm rot="0">
            <a:off x="2203228" y="4986480"/>
            <a:ext cx="5099999" cy="630000"/>
            <a:chOff x="0" y="0"/>
            <a:chExt cx="6799999" cy="840000"/>
          </a:xfrm>
        </p:grpSpPr>
        <p:sp>
          <p:nvSpPr>
            <p:cNvPr name="Freeform 9" id="9"/>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0" id="10"/>
            <p:cNvSpPr txBox="true"/>
            <p:nvPr/>
          </p:nvSpPr>
          <p:spPr>
            <a:xfrm>
              <a:off x="0" y="-28575"/>
              <a:ext cx="6799999" cy="868575"/>
            </a:xfrm>
            <a:prstGeom prst="rect">
              <a:avLst/>
            </a:prstGeom>
          </p:spPr>
          <p:txBody>
            <a:bodyPr anchor="ctr" rtlCol="false" tIns="0" lIns="0" bIns="0" rIns="0"/>
            <a:lstStyle/>
            <a:p>
              <a:pPr algn="l">
                <a:lnSpc>
                  <a:spcPts val="2400"/>
                </a:lnSpc>
              </a:pPr>
              <a:r>
                <a:rPr lang="en-US" b="true" sz="2000">
                  <a:solidFill>
                    <a:srgbClr val="F07817"/>
                  </a:solidFill>
                  <a:latin typeface="Poppins Bold"/>
                  <a:ea typeface="Poppins Bold"/>
                  <a:cs typeface="Poppins Bold"/>
                  <a:sym typeface="Poppins Bold"/>
                </a:rPr>
                <a:t>netbyus.com</a:t>
              </a:r>
            </a:p>
          </p:txBody>
        </p:sp>
      </p:grpSp>
      <p:grpSp>
        <p:nvGrpSpPr>
          <p:cNvPr name="Group 11" id="11"/>
          <p:cNvGrpSpPr/>
          <p:nvPr/>
        </p:nvGrpSpPr>
        <p:grpSpPr>
          <a:xfrm rot="0">
            <a:off x="2203228" y="5826423"/>
            <a:ext cx="5099999" cy="546277"/>
            <a:chOff x="0" y="0"/>
            <a:chExt cx="6799999" cy="728369"/>
          </a:xfrm>
        </p:grpSpPr>
        <p:sp>
          <p:nvSpPr>
            <p:cNvPr name="Freeform 12" id="12"/>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3" id="13"/>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EMAIL</a:t>
              </a:r>
            </a:p>
          </p:txBody>
        </p:sp>
      </p:grpSp>
      <p:grpSp>
        <p:nvGrpSpPr>
          <p:cNvPr name="Group 14" id="14"/>
          <p:cNvGrpSpPr/>
          <p:nvPr/>
        </p:nvGrpSpPr>
        <p:grpSpPr>
          <a:xfrm rot="0">
            <a:off x="2203228" y="6306483"/>
            <a:ext cx="5099999" cy="630000"/>
            <a:chOff x="0" y="0"/>
            <a:chExt cx="6799999" cy="840000"/>
          </a:xfrm>
        </p:grpSpPr>
        <p:sp>
          <p:nvSpPr>
            <p:cNvPr name="Freeform 15" id="15"/>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16" id="16"/>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contact@netbyus.com</a:t>
              </a:r>
            </a:p>
          </p:txBody>
        </p:sp>
      </p:grpSp>
      <p:grpSp>
        <p:nvGrpSpPr>
          <p:cNvPr name="Group 17" id="17"/>
          <p:cNvGrpSpPr/>
          <p:nvPr/>
        </p:nvGrpSpPr>
        <p:grpSpPr>
          <a:xfrm rot="0">
            <a:off x="2203228" y="7146417"/>
            <a:ext cx="5099999" cy="546277"/>
            <a:chOff x="0" y="0"/>
            <a:chExt cx="6799999" cy="728369"/>
          </a:xfrm>
        </p:grpSpPr>
        <p:sp>
          <p:nvSpPr>
            <p:cNvPr name="Freeform 18" id="18"/>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19" id="19"/>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TÉLÉPHONE</a:t>
              </a:r>
            </a:p>
          </p:txBody>
        </p:sp>
      </p:grpSp>
      <p:grpSp>
        <p:nvGrpSpPr>
          <p:cNvPr name="Group 20" id="20"/>
          <p:cNvGrpSpPr/>
          <p:nvPr/>
        </p:nvGrpSpPr>
        <p:grpSpPr>
          <a:xfrm rot="0">
            <a:off x="2203228" y="7626477"/>
            <a:ext cx="5099999" cy="630000"/>
            <a:chOff x="0" y="0"/>
            <a:chExt cx="6799999" cy="840000"/>
          </a:xfrm>
        </p:grpSpPr>
        <p:sp>
          <p:nvSpPr>
            <p:cNvPr name="Freeform 21" id="21"/>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2" id="22"/>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+229 01 55 01 83 63</a:t>
              </a:r>
            </a:p>
          </p:txBody>
        </p:sp>
      </p:grpSp>
      <p:grpSp>
        <p:nvGrpSpPr>
          <p:cNvPr name="Group 23" id="23"/>
          <p:cNvGrpSpPr/>
          <p:nvPr/>
        </p:nvGrpSpPr>
        <p:grpSpPr>
          <a:xfrm rot="0">
            <a:off x="10132504" y="5166417"/>
            <a:ext cx="5099999" cy="546277"/>
            <a:chOff x="0" y="0"/>
            <a:chExt cx="6799999" cy="728369"/>
          </a:xfrm>
        </p:grpSpPr>
        <p:sp>
          <p:nvSpPr>
            <p:cNvPr name="Freeform 24" id="24"/>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25" id="25"/>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LOCALISATION</a:t>
              </a:r>
            </a:p>
          </p:txBody>
        </p:sp>
      </p:grpSp>
      <p:grpSp>
        <p:nvGrpSpPr>
          <p:cNvPr name="Group 26" id="26"/>
          <p:cNvGrpSpPr/>
          <p:nvPr/>
        </p:nvGrpSpPr>
        <p:grpSpPr>
          <a:xfrm rot="0">
            <a:off x="10132504" y="5646477"/>
            <a:ext cx="5099999" cy="630000"/>
            <a:chOff x="0" y="0"/>
            <a:chExt cx="6799999" cy="840000"/>
          </a:xfrm>
        </p:grpSpPr>
        <p:sp>
          <p:nvSpPr>
            <p:cNvPr name="Freeform 27" id="27"/>
            <p:cNvSpPr/>
            <p:nvPr/>
          </p:nvSpPr>
          <p:spPr>
            <a:xfrm flipH="false" flipV="false" rot="0">
              <a:off x="0" y="0"/>
              <a:ext cx="6800000" cy="839997"/>
            </a:xfrm>
            <a:custGeom>
              <a:avLst/>
              <a:gdLst/>
              <a:ahLst/>
              <a:cxnLst/>
              <a:rect r="r" b="b" t="t" l="l"/>
              <a:pathLst>
                <a:path h="839997" w="6800000">
                  <a:moveTo>
                    <a:pt x="0" y="0"/>
                  </a:moveTo>
                  <a:lnTo>
                    <a:pt x="6800000" y="0"/>
                  </a:lnTo>
                  <a:lnTo>
                    <a:pt x="6800000" y="839997"/>
                  </a:lnTo>
                  <a:lnTo>
                    <a:pt x="0" y="839997"/>
                  </a:lnTo>
                  <a:close/>
                </a:path>
              </a:pathLst>
            </a:custGeom>
            <a:blipFill>
              <a:blip r:embed="rId4">
                <a:alphaModFix amt="0"/>
              </a:blip>
              <a:stretch>
                <a:fillRect l="0" t="-107736" r="0" b="-107737"/>
              </a:stretch>
            </a:blipFill>
          </p:spPr>
        </p:sp>
        <p:sp>
          <p:nvSpPr>
            <p:cNvPr name="TextBox 28" id="28"/>
            <p:cNvSpPr txBox="true"/>
            <p:nvPr/>
          </p:nvSpPr>
          <p:spPr>
            <a:xfrm>
              <a:off x="0" y="-28575"/>
              <a:ext cx="6799999"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Cotonou, Bénin</a:t>
              </a:r>
            </a:p>
          </p:txBody>
        </p:sp>
      </p:grpSp>
      <p:grpSp>
        <p:nvGrpSpPr>
          <p:cNvPr name="Group 29" id="29"/>
          <p:cNvGrpSpPr/>
          <p:nvPr/>
        </p:nvGrpSpPr>
        <p:grpSpPr>
          <a:xfrm rot="0">
            <a:off x="10132504" y="6486420"/>
            <a:ext cx="5099999" cy="546277"/>
            <a:chOff x="0" y="0"/>
            <a:chExt cx="6799999" cy="728369"/>
          </a:xfrm>
        </p:grpSpPr>
        <p:sp>
          <p:nvSpPr>
            <p:cNvPr name="Freeform 30" id="30"/>
            <p:cNvSpPr/>
            <p:nvPr/>
          </p:nvSpPr>
          <p:spPr>
            <a:xfrm flipH="false" flipV="false" rot="0">
              <a:off x="0" y="0"/>
              <a:ext cx="6800000" cy="728375"/>
            </a:xfrm>
            <a:custGeom>
              <a:avLst/>
              <a:gdLst/>
              <a:ahLst/>
              <a:cxnLst/>
              <a:rect r="r" b="b" t="t" l="l"/>
              <a:pathLst>
                <a:path h="728375" w="6800000">
                  <a:moveTo>
                    <a:pt x="0" y="0"/>
                  </a:moveTo>
                  <a:lnTo>
                    <a:pt x="6800000" y="0"/>
                  </a:lnTo>
                  <a:lnTo>
                    <a:pt x="6800000" y="728375"/>
                  </a:lnTo>
                  <a:lnTo>
                    <a:pt x="0" y="728375"/>
                  </a:lnTo>
                  <a:close/>
                </a:path>
              </a:pathLst>
            </a:custGeom>
            <a:blipFill>
              <a:blip r:embed="rId4">
                <a:alphaModFix amt="0"/>
              </a:blip>
              <a:stretch>
                <a:fillRect l="0" t="-143468" r="0" b="-120350"/>
              </a:stretch>
            </a:blipFill>
          </p:spPr>
        </p:sp>
        <p:sp>
          <p:nvSpPr>
            <p:cNvPr name="TextBox 31" id="31"/>
            <p:cNvSpPr txBox="true"/>
            <p:nvPr/>
          </p:nvSpPr>
          <p:spPr>
            <a:xfrm>
              <a:off x="0" y="-19050"/>
              <a:ext cx="6799999" cy="747419"/>
            </a:xfrm>
            <a:prstGeom prst="rect">
              <a:avLst/>
            </a:prstGeom>
          </p:spPr>
          <p:txBody>
            <a:bodyPr anchor="ctr" rtlCol="false" tIns="0" lIns="0" bIns="0" rIns="0"/>
            <a:lstStyle/>
            <a:p>
              <a:pPr algn="l" marL="0" indent="0" lvl="0">
                <a:lnSpc>
                  <a:spcPts val="2639"/>
                </a:lnSpc>
                <a:spcBef>
                  <a:spcPct val="0"/>
                </a:spcBef>
              </a:pPr>
              <a:r>
                <a:rPr lang="en-US" b="true" sz="2199" spc="109" strike="noStrike" u="none">
                  <a:solidFill>
                    <a:srgbClr val="FFFFFF"/>
                  </a:solidFill>
                  <a:latin typeface="Poppins Bold"/>
                  <a:ea typeface="Poppins Bold"/>
                  <a:cs typeface="Poppins Bold"/>
                  <a:sym typeface="Poppins Bold"/>
                </a:rPr>
                <a:t>RÉSEAUX SOCIAUX</a:t>
              </a:r>
            </a:p>
          </p:txBody>
        </p:sp>
      </p:grpSp>
      <p:grpSp>
        <p:nvGrpSpPr>
          <p:cNvPr name="Group 32" id="32"/>
          <p:cNvGrpSpPr/>
          <p:nvPr/>
        </p:nvGrpSpPr>
        <p:grpSpPr>
          <a:xfrm rot="0">
            <a:off x="10132504" y="6966480"/>
            <a:ext cx="3000175" cy="630000"/>
            <a:chOff x="0" y="0"/>
            <a:chExt cx="4000233" cy="840000"/>
          </a:xfrm>
        </p:grpSpPr>
        <p:sp>
          <p:nvSpPr>
            <p:cNvPr name="Freeform 33" id="33"/>
            <p:cNvSpPr/>
            <p:nvPr/>
          </p:nvSpPr>
          <p:spPr>
            <a:xfrm flipH="false" flipV="false" rot="0">
              <a:off x="0" y="0"/>
              <a:ext cx="4000234" cy="839997"/>
            </a:xfrm>
            <a:custGeom>
              <a:avLst/>
              <a:gdLst/>
              <a:ahLst/>
              <a:cxnLst/>
              <a:rect r="r" b="b" t="t" l="l"/>
              <a:pathLst>
                <a:path h="839997" w="4000234">
                  <a:moveTo>
                    <a:pt x="0" y="0"/>
                  </a:moveTo>
                  <a:lnTo>
                    <a:pt x="4000234" y="0"/>
                  </a:lnTo>
                  <a:lnTo>
                    <a:pt x="4000234" y="839997"/>
                  </a:lnTo>
                  <a:lnTo>
                    <a:pt x="0" y="839997"/>
                  </a:lnTo>
                  <a:close/>
                </a:path>
              </a:pathLst>
            </a:custGeom>
            <a:blipFill>
              <a:blip r:embed="rId4">
                <a:alphaModFix amt="0"/>
              </a:blip>
              <a:stretch>
                <a:fillRect l="0" t="-42791" r="0" b="-42792"/>
              </a:stretch>
            </a:blipFill>
          </p:spPr>
        </p:sp>
        <p:sp>
          <p:nvSpPr>
            <p:cNvPr name="TextBox 34" id="34"/>
            <p:cNvSpPr txBox="true"/>
            <p:nvPr/>
          </p:nvSpPr>
          <p:spPr>
            <a:xfrm>
              <a:off x="0" y="-28575"/>
              <a:ext cx="4000233" cy="868575"/>
            </a:xfrm>
            <a:prstGeom prst="rect">
              <a:avLst/>
            </a:prstGeom>
          </p:spPr>
          <p:txBody>
            <a:bodyPr anchor="ctr" rtlCol="false" tIns="0" lIns="0" bIns="0" rIns="0"/>
            <a:lstStyle/>
            <a:p>
              <a:pPr algn="l" marL="0" indent="0" lvl="0">
                <a:lnSpc>
                  <a:spcPts val="2400"/>
                </a:lnSpc>
                <a:spcBef>
                  <a:spcPct val="0"/>
                </a:spcBef>
              </a:pPr>
              <a:r>
                <a:rPr lang="en-US" b="true" sz="2000" strike="noStrike" u="none">
                  <a:solidFill>
                    <a:srgbClr val="F07817"/>
                  </a:solidFill>
                  <a:latin typeface="Poppins Bold"/>
                  <a:ea typeface="Poppins Bold"/>
                  <a:cs typeface="Poppins Bold"/>
                  <a:sym typeface="Poppins Bold"/>
                </a:rPr>
                <a:t>LinkedIn · Facebook</a:t>
              </a:r>
            </a:p>
          </p:txBody>
        </p:sp>
      </p:grpSp>
      <p:grpSp>
        <p:nvGrpSpPr>
          <p:cNvPr name="Group 35" id="35"/>
          <p:cNvGrpSpPr/>
          <p:nvPr/>
        </p:nvGrpSpPr>
        <p:grpSpPr>
          <a:xfrm rot="0">
            <a:off x="12838224" y="8893143"/>
            <a:ext cx="4800000" cy="998534"/>
            <a:chOff x="0" y="0"/>
            <a:chExt cx="6400000" cy="1331379"/>
          </a:xfrm>
        </p:grpSpPr>
        <p:sp>
          <p:nvSpPr>
            <p:cNvPr name="Freeform 36" id="36"/>
            <p:cNvSpPr/>
            <p:nvPr/>
          </p:nvSpPr>
          <p:spPr>
            <a:xfrm flipH="false" flipV="false" rot="0">
              <a:off x="0" y="0"/>
              <a:ext cx="6400038" cy="1331341"/>
            </a:xfrm>
            <a:custGeom>
              <a:avLst/>
              <a:gdLst/>
              <a:ahLst/>
              <a:cxnLst/>
              <a:rect r="r" b="b" t="t" l="l"/>
              <a:pathLst>
                <a:path h="1331341" w="6400038">
                  <a:moveTo>
                    <a:pt x="0" y="0"/>
                  </a:moveTo>
                  <a:lnTo>
                    <a:pt x="6400038" y="0"/>
                  </a:lnTo>
                  <a:lnTo>
                    <a:pt x="6400038" y="1331341"/>
                  </a:lnTo>
                  <a:lnTo>
                    <a:pt x="0" y="1331341"/>
                  </a:lnTo>
                  <a:lnTo>
                    <a:pt x="0" y="0"/>
                  </a:lnTo>
                  <a:close/>
                </a:path>
              </a:pathLst>
            </a:custGeom>
            <a:blipFill>
              <a:blip r:embed="rId5"/>
              <a:stretch>
                <a:fillRect l="0" t="0" r="0" b="-2"/>
              </a:stretch>
            </a:blipFill>
          </p:spPr>
        </p:sp>
      </p:grpSp>
      <p:grpSp>
        <p:nvGrpSpPr>
          <p:cNvPr name="Group 37" id="37"/>
          <p:cNvGrpSpPr/>
          <p:nvPr/>
        </p:nvGrpSpPr>
        <p:grpSpPr>
          <a:xfrm rot="0">
            <a:off x="891540" y="1028700"/>
            <a:ext cx="10972800" cy="438912"/>
            <a:chOff x="0" y="0"/>
            <a:chExt cx="14630400" cy="585216"/>
          </a:xfrm>
        </p:grpSpPr>
        <p:sp>
          <p:nvSpPr>
            <p:cNvPr name="Freeform 38" id="38"/>
            <p:cNvSpPr/>
            <p:nvPr/>
          </p:nvSpPr>
          <p:spPr>
            <a:xfrm flipH="false" flipV="false" rot="0">
              <a:off x="0" y="0"/>
              <a:ext cx="14630400" cy="585216"/>
            </a:xfrm>
            <a:custGeom>
              <a:avLst/>
              <a:gdLst/>
              <a:ahLst/>
              <a:cxnLst/>
              <a:rect r="r" b="b" t="t" l="l"/>
              <a:pathLst>
                <a:path h="585216" w="14630400">
                  <a:moveTo>
                    <a:pt x="0" y="0"/>
                  </a:moveTo>
                  <a:lnTo>
                    <a:pt x="14630400" y="0"/>
                  </a:lnTo>
                  <a:lnTo>
                    <a:pt x="14630400" y="585216"/>
                  </a:lnTo>
                  <a:lnTo>
                    <a:pt x="0" y="585216"/>
                  </a:lnTo>
                  <a:close/>
                </a:path>
              </a:pathLst>
            </a:custGeom>
            <a:blipFill>
              <a:blip r:embed="rId4">
                <a:alphaModFix amt="0"/>
              </a:blip>
              <a:stretch>
                <a:fillRect l="0" t="-437125" r="0" b="-437125"/>
              </a:stretch>
            </a:blipFill>
          </p:spPr>
        </p:sp>
        <p:sp>
          <p:nvSpPr>
            <p:cNvPr name="TextBox 39" id="39"/>
            <p:cNvSpPr txBox="true"/>
            <p:nvPr/>
          </p:nvSpPr>
          <p:spPr>
            <a:xfrm>
              <a:off x="0" y="-28575"/>
              <a:ext cx="14630400" cy="613791"/>
            </a:xfrm>
            <a:prstGeom prst="rect">
              <a:avLst/>
            </a:prstGeom>
          </p:spPr>
          <p:txBody>
            <a:bodyPr anchor="ctr" rtlCol="false" tIns="0" lIns="0" bIns="0" rIns="0"/>
            <a:lstStyle/>
            <a:p>
              <a:pPr algn="l">
                <a:lnSpc>
                  <a:spcPts val="4590"/>
                </a:lnSpc>
              </a:pPr>
              <a:r>
                <a:rPr lang="en-US" b="true" sz="3825" spc="209">
                  <a:solidFill>
                    <a:srgbClr val="F07817"/>
                  </a:solidFill>
                  <a:latin typeface="Poppins Bold"/>
                  <a:ea typeface="Poppins Bold"/>
                  <a:cs typeface="Poppins Bold"/>
                  <a:sym typeface="Poppins Bold"/>
                </a:rPr>
                <a:t>NOS COORDONNEES</a:t>
              </a:r>
            </a:p>
          </p:txBody>
        </p:sp>
      </p:grpSp>
      <p:grpSp>
        <p:nvGrpSpPr>
          <p:cNvPr name="Group 40" id="40"/>
          <p:cNvGrpSpPr/>
          <p:nvPr/>
        </p:nvGrpSpPr>
        <p:grpSpPr>
          <a:xfrm rot="0">
            <a:off x="891540" y="1604772"/>
            <a:ext cx="16847820" cy="822960"/>
            <a:chOff x="0" y="0"/>
            <a:chExt cx="22463760" cy="1097280"/>
          </a:xfrm>
        </p:grpSpPr>
        <p:sp>
          <p:nvSpPr>
            <p:cNvPr name="Freeform 41" id="41"/>
            <p:cNvSpPr/>
            <p:nvPr/>
          </p:nvSpPr>
          <p:spPr>
            <a:xfrm flipH="false" flipV="false" rot="0">
              <a:off x="0" y="0"/>
              <a:ext cx="22463761" cy="1097280"/>
            </a:xfrm>
            <a:custGeom>
              <a:avLst/>
              <a:gdLst/>
              <a:ahLst/>
              <a:cxnLst/>
              <a:rect r="r" b="b" t="t" l="l"/>
              <a:pathLst>
                <a:path h="1097280" w="22463761">
                  <a:moveTo>
                    <a:pt x="0" y="0"/>
                  </a:moveTo>
                  <a:lnTo>
                    <a:pt x="22463761" y="0"/>
                  </a:lnTo>
                  <a:lnTo>
                    <a:pt x="22463761" y="1097280"/>
                  </a:lnTo>
                  <a:lnTo>
                    <a:pt x="0" y="1097280"/>
                  </a:lnTo>
                  <a:close/>
                </a:path>
              </a:pathLst>
            </a:custGeom>
            <a:blipFill>
              <a:blip r:embed="rId4">
                <a:alphaModFix amt="0"/>
              </a:blip>
              <a:stretch>
                <a:fillRect l="0" t="-348902" r="0" b="-348902"/>
              </a:stretch>
            </a:blipFill>
          </p:spPr>
        </p:sp>
        <p:sp>
          <p:nvSpPr>
            <p:cNvPr name="TextBox 42" id="42"/>
            <p:cNvSpPr txBox="true"/>
            <p:nvPr/>
          </p:nvSpPr>
          <p:spPr>
            <a:xfrm>
              <a:off x="0" y="-47625"/>
              <a:ext cx="22463760" cy="1144905"/>
            </a:xfrm>
            <a:prstGeom prst="rect">
              <a:avLst/>
            </a:prstGeom>
          </p:spPr>
          <p:txBody>
            <a:bodyPr anchor="ctr" rtlCol="false" tIns="0" lIns="0" bIns="0" rIns="0"/>
            <a:lstStyle/>
            <a:p>
              <a:pPr algn="l">
                <a:lnSpc>
                  <a:spcPts val="5607"/>
                </a:lnSpc>
              </a:pPr>
              <a:r>
                <a:rPr lang="en-US" sz="4672" b="true">
                  <a:solidFill>
                    <a:srgbClr val="FFFFFF"/>
                  </a:solidFill>
                  <a:latin typeface="Poppins Bold"/>
                  <a:ea typeface="Poppins Bold"/>
                  <a:cs typeface="Poppins Bold"/>
                  <a:sym typeface="Poppins Bold"/>
                </a:rPr>
                <a:t>Discutons de votre projet</a:t>
              </a:r>
            </a:p>
          </p:txBody>
        </p:sp>
      </p:grpSp>
      <p:sp>
        <p:nvSpPr>
          <p:cNvPr name="Freeform 43" id="43"/>
          <p:cNvSpPr/>
          <p:nvPr/>
        </p:nvSpPr>
        <p:spPr>
          <a:xfrm flipH="false" flipV="false" rot="0">
            <a:off x="13867908" y="991806"/>
            <a:ext cx="4420092" cy="3728640"/>
          </a:xfrm>
          <a:custGeom>
            <a:avLst/>
            <a:gdLst/>
            <a:ahLst/>
            <a:cxnLst/>
            <a:rect r="r" b="b" t="t" l="l"/>
            <a:pathLst>
              <a:path h="3728640" w="4420092">
                <a:moveTo>
                  <a:pt x="0" y="0"/>
                </a:moveTo>
                <a:lnTo>
                  <a:pt x="4420092" y="0"/>
                </a:lnTo>
                <a:lnTo>
                  <a:pt x="4420092" y="3728640"/>
                </a:lnTo>
                <a:lnTo>
                  <a:pt x="0" y="3728640"/>
                </a:lnTo>
                <a:lnTo>
                  <a:pt x="0" y="0"/>
                </a:lnTo>
                <a:close/>
              </a:path>
            </a:pathLst>
          </a:custGeom>
          <a:blipFill>
            <a:blip r:embed="rId6"/>
            <a:stretch>
              <a:fillRect l="-295346" t="0" r="0" b="-182158"/>
            </a:stretch>
          </a:blipFill>
        </p:spPr>
      </p:sp>
      <p:grpSp>
        <p:nvGrpSpPr>
          <p:cNvPr name="Group 44" id="44"/>
          <p:cNvGrpSpPr/>
          <p:nvPr/>
        </p:nvGrpSpPr>
        <p:grpSpPr>
          <a:xfrm rot="0">
            <a:off x="1220724" y="4667079"/>
            <a:ext cx="712499" cy="712499"/>
            <a:chOff x="0" y="0"/>
            <a:chExt cx="949998" cy="949998"/>
          </a:xfrm>
        </p:grpSpPr>
        <p:grpSp>
          <p:nvGrpSpPr>
            <p:cNvPr name="Group 45" id="45"/>
            <p:cNvGrpSpPr/>
            <p:nvPr/>
          </p:nvGrpSpPr>
          <p:grpSpPr>
            <a:xfrm rot="0">
              <a:off x="0" y="0"/>
              <a:ext cx="949998" cy="949998"/>
              <a:chOff x="0" y="0"/>
              <a:chExt cx="949998" cy="949998"/>
            </a:xfrm>
          </p:grpSpPr>
          <p:sp>
            <p:nvSpPr>
              <p:cNvPr name="Freeform 46" id="46"/>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47" id="47"/>
            <p:cNvSpPr/>
            <p:nvPr/>
          </p:nvSpPr>
          <p:spPr>
            <a:xfrm flipH="false" flipV="false" rot="0">
              <a:off x="185466" y="185459"/>
              <a:ext cx="579080" cy="579080"/>
            </a:xfrm>
            <a:custGeom>
              <a:avLst/>
              <a:gdLst/>
              <a:ahLst/>
              <a:cxnLst/>
              <a:rect r="r" b="b" t="t" l="l"/>
              <a:pathLst>
                <a:path h="579080" w="579080">
                  <a:moveTo>
                    <a:pt x="0" y="0"/>
                  </a:moveTo>
                  <a:lnTo>
                    <a:pt x="579079" y="0"/>
                  </a:lnTo>
                  <a:lnTo>
                    <a:pt x="579079" y="579080"/>
                  </a:lnTo>
                  <a:lnTo>
                    <a:pt x="0" y="57908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grpSp>
        <p:nvGrpSpPr>
          <p:cNvPr name="Group 48" id="48"/>
          <p:cNvGrpSpPr/>
          <p:nvPr/>
        </p:nvGrpSpPr>
        <p:grpSpPr>
          <a:xfrm rot="0">
            <a:off x="1220724" y="6016451"/>
            <a:ext cx="712499" cy="712499"/>
            <a:chOff x="0" y="0"/>
            <a:chExt cx="949998" cy="949998"/>
          </a:xfrm>
        </p:grpSpPr>
        <p:grpSp>
          <p:nvGrpSpPr>
            <p:cNvPr name="Group 49" id="49"/>
            <p:cNvGrpSpPr/>
            <p:nvPr/>
          </p:nvGrpSpPr>
          <p:grpSpPr>
            <a:xfrm rot="0">
              <a:off x="0" y="0"/>
              <a:ext cx="949998" cy="949998"/>
              <a:chOff x="0" y="0"/>
              <a:chExt cx="949998" cy="949998"/>
            </a:xfrm>
          </p:grpSpPr>
          <p:sp>
            <p:nvSpPr>
              <p:cNvPr name="Freeform 50" id="50"/>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1" id="51"/>
            <p:cNvSpPr/>
            <p:nvPr/>
          </p:nvSpPr>
          <p:spPr>
            <a:xfrm flipH="false" flipV="false" rot="0">
              <a:off x="197235" y="276393"/>
              <a:ext cx="555541" cy="397212"/>
            </a:xfrm>
            <a:custGeom>
              <a:avLst/>
              <a:gdLst/>
              <a:ahLst/>
              <a:cxnLst/>
              <a:rect r="r" b="b" t="t" l="l"/>
              <a:pathLst>
                <a:path h="397212" w="555541">
                  <a:moveTo>
                    <a:pt x="0" y="0"/>
                  </a:moveTo>
                  <a:lnTo>
                    <a:pt x="555541" y="0"/>
                  </a:lnTo>
                  <a:lnTo>
                    <a:pt x="555541" y="397212"/>
                  </a:lnTo>
                  <a:lnTo>
                    <a:pt x="0" y="397212"/>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grpSp>
        <p:nvGrpSpPr>
          <p:cNvPr name="Group 52" id="52"/>
          <p:cNvGrpSpPr/>
          <p:nvPr/>
        </p:nvGrpSpPr>
        <p:grpSpPr>
          <a:xfrm rot="0">
            <a:off x="1220724" y="7336445"/>
            <a:ext cx="712499" cy="712499"/>
            <a:chOff x="0" y="0"/>
            <a:chExt cx="949998" cy="949998"/>
          </a:xfrm>
        </p:grpSpPr>
        <p:grpSp>
          <p:nvGrpSpPr>
            <p:cNvPr name="Group 53" id="53"/>
            <p:cNvGrpSpPr/>
            <p:nvPr/>
          </p:nvGrpSpPr>
          <p:grpSpPr>
            <a:xfrm rot="0">
              <a:off x="0" y="0"/>
              <a:ext cx="949998" cy="949998"/>
              <a:chOff x="0" y="0"/>
              <a:chExt cx="949998" cy="949998"/>
            </a:xfrm>
          </p:grpSpPr>
          <p:sp>
            <p:nvSpPr>
              <p:cNvPr name="Freeform 54" id="54"/>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5" id="55"/>
            <p:cNvSpPr/>
            <p:nvPr/>
          </p:nvSpPr>
          <p:spPr>
            <a:xfrm flipH="false" flipV="false" rot="0">
              <a:off x="306100" y="188729"/>
              <a:ext cx="337799" cy="572540"/>
            </a:xfrm>
            <a:custGeom>
              <a:avLst/>
              <a:gdLst/>
              <a:ahLst/>
              <a:cxnLst/>
              <a:rect r="r" b="b" t="t" l="l"/>
              <a:pathLst>
                <a:path h="572540" w="337799">
                  <a:moveTo>
                    <a:pt x="0" y="0"/>
                  </a:moveTo>
                  <a:lnTo>
                    <a:pt x="337798" y="0"/>
                  </a:lnTo>
                  <a:lnTo>
                    <a:pt x="337798" y="572540"/>
                  </a:lnTo>
                  <a:lnTo>
                    <a:pt x="0" y="572540"/>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grpSp>
        <p:nvGrpSpPr>
          <p:cNvPr name="Group 56" id="56"/>
          <p:cNvGrpSpPr/>
          <p:nvPr/>
        </p:nvGrpSpPr>
        <p:grpSpPr>
          <a:xfrm rot="0">
            <a:off x="9150001" y="5356445"/>
            <a:ext cx="712499" cy="712499"/>
            <a:chOff x="0" y="0"/>
            <a:chExt cx="949998" cy="949998"/>
          </a:xfrm>
        </p:grpSpPr>
        <p:grpSp>
          <p:nvGrpSpPr>
            <p:cNvPr name="Group 57" id="57"/>
            <p:cNvGrpSpPr/>
            <p:nvPr/>
          </p:nvGrpSpPr>
          <p:grpSpPr>
            <a:xfrm rot="0">
              <a:off x="0" y="0"/>
              <a:ext cx="949998" cy="949998"/>
              <a:chOff x="0" y="0"/>
              <a:chExt cx="949998" cy="949998"/>
            </a:xfrm>
          </p:grpSpPr>
          <p:sp>
            <p:nvSpPr>
              <p:cNvPr name="Freeform 58" id="58"/>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59" id="59"/>
            <p:cNvSpPr/>
            <p:nvPr/>
          </p:nvSpPr>
          <p:spPr>
            <a:xfrm flipH="false" flipV="false" rot="0">
              <a:off x="300538" y="193611"/>
              <a:ext cx="348922" cy="562777"/>
            </a:xfrm>
            <a:custGeom>
              <a:avLst/>
              <a:gdLst/>
              <a:ahLst/>
              <a:cxnLst/>
              <a:rect r="r" b="b" t="t" l="l"/>
              <a:pathLst>
                <a:path h="562777" w="348922">
                  <a:moveTo>
                    <a:pt x="0" y="0"/>
                  </a:moveTo>
                  <a:lnTo>
                    <a:pt x="348922" y="0"/>
                  </a:lnTo>
                  <a:lnTo>
                    <a:pt x="348922" y="562777"/>
                  </a:lnTo>
                  <a:lnTo>
                    <a:pt x="0" y="562777"/>
                  </a:lnTo>
                  <a:lnTo>
                    <a:pt x="0" y="0"/>
                  </a:lnTo>
                  <a:close/>
                </a:path>
              </a:pathLst>
            </a:custGeom>
            <a:blipFill>
              <a:blip r:embed="rId13">
                <a:extLst>
                  <a:ext uri="{96DAC541-7B7A-43D3-8B79-37D633B846F1}">
                    <asvg:svgBlip xmlns:asvg="http://schemas.microsoft.com/office/drawing/2016/SVG/main" r:embed="rId14"/>
                  </a:ext>
                </a:extLst>
              </a:blip>
              <a:stretch>
                <a:fillRect l="0" t="0" r="0" b="0"/>
              </a:stretch>
            </a:blipFill>
          </p:spPr>
        </p:sp>
      </p:grpSp>
      <p:grpSp>
        <p:nvGrpSpPr>
          <p:cNvPr name="Group 60" id="60"/>
          <p:cNvGrpSpPr/>
          <p:nvPr/>
        </p:nvGrpSpPr>
        <p:grpSpPr>
          <a:xfrm rot="0">
            <a:off x="9150001" y="6676448"/>
            <a:ext cx="712499" cy="712499"/>
            <a:chOff x="0" y="0"/>
            <a:chExt cx="949998" cy="949998"/>
          </a:xfrm>
        </p:grpSpPr>
        <p:grpSp>
          <p:nvGrpSpPr>
            <p:cNvPr name="Group 61" id="61"/>
            <p:cNvGrpSpPr/>
            <p:nvPr/>
          </p:nvGrpSpPr>
          <p:grpSpPr>
            <a:xfrm rot="0">
              <a:off x="0" y="0"/>
              <a:ext cx="949998" cy="949998"/>
              <a:chOff x="0" y="0"/>
              <a:chExt cx="949998" cy="949998"/>
            </a:xfrm>
          </p:grpSpPr>
          <p:sp>
            <p:nvSpPr>
              <p:cNvPr name="Freeform 62" id="62"/>
              <p:cNvSpPr/>
              <p:nvPr/>
            </p:nvSpPr>
            <p:spPr>
              <a:xfrm flipH="false" flipV="false" rot="0">
                <a:off x="0" y="0"/>
                <a:ext cx="949960" cy="949960"/>
              </a:xfrm>
              <a:custGeom>
                <a:avLst/>
                <a:gdLst/>
                <a:ahLst/>
                <a:cxnLst/>
                <a:rect r="r" b="b" t="t" l="l"/>
                <a:pathLst>
                  <a:path h="949960" w="949960">
                    <a:moveTo>
                      <a:pt x="0" y="474980"/>
                    </a:moveTo>
                    <a:cubicBezTo>
                      <a:pt x="0" y="212725"/>
                      <a:pt x="212725" y="0"/>
                      <a:pt x="474980" y="0"/>
                    </a:cubicBezTo>
                    <a:cubicBezTo>
                      <a:pt x="737235" y="0"/>
                      <a:pt x="949960" y="212725"/>
                      <a:pt x="949960" y="474980"/>
                    </a:cubicBezTo>
                    <a:cubicBezTo>
                      <a:pt x="949960" y="737235"/>
                      <a:pt x="737362" y="949960"/>
                      <a:pt x="474980" y="949960"/>
                    </a:cubicBezTo>
                    <a:cubicBezTo>
                      <a:pt x="212598" y="949960"/>
                      <a:pt x="0" y="737362"/>
                      <a:pt x="0" y="474980"/>
                    </a:cubicBezTo>
                    <a:close/>
                  </a:path>
                </a:pathLst>
              </a:custGeom>
              <a:solidFill>
                <a:srgbClr val="F07817"/>
              </a:solidFill>
            </p:spPr>
          </p:sp>
        </p:grpSp>
        <p:sp>
          <p:nvSpPr>
            <p:cNvPr name="Freeform 63" id="63"/>
            <p:cNvSpPr/>
            <p:nvPr/>
          </p:nvSpPr>
          <p:spPr>
            <a:xfrm flipH="false" flipV="false" rot="0">
              <a:off x="214715" y="193611"/>
              <a:ext cx="520569" cy="562777"/>
            </a:xfrm>
            <a:custGeom>
              <a:avLst/>
              <a:gdLst/>
              <a:ahLst/>
              <a:cxnLst/>
              <a:rect r="r" b="b" t="t" l="l"/>
              <a:pathLst>
                <a:path h="562777" w="520569">
                  <a:moveTo>
                    <a:pt x="0" y="0"/>
                  </a:moveTo>
                  <a:lnTo>
                    <a:pt x="520568" y="0"/>
                  </a:lnTo>
                  <a:lnTo>
                    <a:pt x="520568" y="562777"/>
                  </a:lnTo>
                  <a:lnTo>
                    <a:pt x="0" y="562777"/>
                  </a:lnTo>
                  <a:lnTo>
                    <a:pt x="0" y="0"/>
                  </a:lnTo>
                  <a:close/>
                </a:path>
              </a:pathLst>
            </a:custGeom>
            <a:blipFill>
              <a:blip r:embed="rId15">
                <a:extLst>
                  <a:ext uri="{96DAC541-7B7A-43D3-8B79-37D633B846F1}">
                    <asvg:svgBlip xmlns:asvg="http://schemas.microsoft.com/office/drawing/2016/SVG/main" r:embed="rId16"/>
                  </a:ext>
                </a:extLst>
              </a:blip>
              <a:stretch>
                <a:fillRect l="0" t="0" r="0" b="0"/>
              </a:stretch>
            </a:blipFill>
          </p:spPr>
        </p:sp>
      </p:grpSp>
      <p:grpSp>
        <p:nvGrpSpPr>
          <p:cNvPr name="Group 64" id="64"/>
          <p:cNvGrpSpPr/>
          <p:nvPr/>
        </p:nvGrpSpPr>
        <p:grpSpPr>
          <a:xfrm rot="0">
            <a:off x="171450" y="9395460"/>
            <a:ext cx="4514898" cy="496217"/>
            <a:chOff x="0" y="0"/>
            <a:chExt cx="6019864" cy="661623"/>
          </a:xfrm>
        </p:grpSpPr>
        <p:sp>
          <p:nvSpPr>
            <p:cNvPr name="Freeform 65" id="65"/>
            <p:cNvSpPr/>
            <p:nvPr/>
          </p:nvSpPr>
          <p:spPr>
            <a:xfrm flipH="false" flipV="false" rot="0">
              <a:off x="0" y="0"/>
              <a:ext cx="6019858" cy="661623"/>
            </a:xfrm>
            <a:custGeom>
              <a:avLst/>
              <a:gdLst/>
              <a:ahLst/>
              <a:cxnLst/>
              <a:rect r="r" b="b" t="t" l="l"/>
              <a:pathLst>
                <a:path h="661623" w="6019858">
                  <a:moveTo>
                    <a:pt x="0" y="0"/>
                  </a:moveTo>
                  <a:lnTo>
                    <a:pt x="6019858" y="0"/>
                  </a:lnTo>
                  <a:lnTo>
                    <a:pt x="6019858" y="661623"/>
                  </a:lnTo>
                  <a:lnTo>
                    <a:pt x="0" y="661623"/>
                  </a:lnTo>
                  <a:close/>
                </a:path>
              </a:pathLst>
            </a:custGeom>
            <a:blipFill>
              <a:blip r:embed="rId4">
                <a:alphaModFix amt="0"/>
              </a:blip>
              <a:stretch>
                <a:fillRect l="0" t="-128915" r="0" b="-125659"/>
              </a:stretch>
            </a:blipFill>
          </p:spPr>
        </p:sp>
        <p:sp>
          <p:nvSpPr>
            <p:cNvPr name="TextBox 66" id="66"/>
            <p:cNvSpPr txBox="true"/>
            <p:nvPr/>
          </p:nvSpPr>
          <p:spPr>
            <a:xfrm>
              <a:off x="0" y="0"/>
              <a:ext cx="6019864" cy="661623"/>
            </a:xfrm>
            <a:prstGeom prst="rect">
              <a:avLst/>
            </a:prstGeom>
          </p:spPr>
          <p:txBody>
            <a:bodyPr anchor="ctr" rtlCol="false" tIns="0" lIns="0" bIns="0" rIns="0"/>
            <a:lstStyle/>
            <a:p>
              <a:pPr algn="ctr">
                <a:lnSpc>
                  <a:spcPts val="2191"/>
                </a:lnSpc>
              </a:pPr>
              <a:r>
                <a:rPr lang="en-US" sz="2000">
                  <a:solidFill>
                    <a:srgbClr val="FFFFFF"/>
                  </a:solidFill>
                  <a:latin typeface="Poppins"/>
                  <a:ea typeface="Poppins"/>
                  <a:cs typeface="Poppins"/>
                  <a:sym typeface="Poppins"/>
                </a:rPr>
                <a:t>Let's grow together</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DAHR-r35M-w</dc:identifier>
  <dcterms:modified xsi:type="dcterms:W3CDTF">2011-08-01T06:04:30Z</dcterms:modified>
  <cp:revision>1</cp:revision>
  <dc:title>Copie de Présentation_NetByUs_AMOA</dc:title>
</cp:coreProperties>
</file>