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7" r:id="rId4"/>
    <p:sldId id="271" r:id="rId5"/>
    <p:sldId id="267" r:id="rId6"/>
    <p:sldId id="272" r:id="rId7"/>
    <p:sldId id="268" r:id="rId8"/>
    <p:sldId id="273" r:id="rId9"/>
    <p:sldId id="269" r:id="rId10"/>
    <p:sldId id="275" r:id="rId11"/>
    <p:sldId id="270" r:id="rId12"/>
    <p:sldId id="276" r:id="rId13"/>
    <p:sldId id="277" r:id="rId14"/>
    <p:sldId id="278" r:id="rId15"/>
    <p:sldId id="279" r:id="rId16"/>
    <p:sldId id="261" r:id="rId17"/>
    <p:sldId id="280" r:id="rId18"/>
    <p:sldId id="281" r:id="rId19"/>
    <p:sldId id="282" r:id="rId20"/>
    <p:sldId id="258"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7817"/>
    <a:srgbClr val="1A5274"/>
    <a:srgbClr val="F6FAFD"/>
    <a:srgbClr val="0B2332"/>
    <a:srgbClr val="0D2B43"/>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6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64F86-C0FC-46FC-91AC-28B3660EAF7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DBF2BF6-3697-4E9D-BE09-0F1413C457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DA4E3A5-36B6-407C-B1AB-EC501C8CEFFD}"/>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5" name="Espace réservé du pied de page 4">
            <a:extLst>
              <a:ext uri="{FF2B5EF4-FFF2-40B4-BE49-F238E27FC236}">
                <a16:creationId xmlns:a16="http://schemas.microsoft.com/office/drawing/2014/main" id="{BA663DE6-BC70-457C-84CB-41DD8167EC7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E021C3D-0497-4D54-8C38-B2A61BF6754E}"/>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254403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66C8F4-2E66-4F22-9DAF-08CD6082315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3AEDED4-3A70-4DAC-9F2C-2F16603B96E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5947CF4-3EBA-4AE2-B6EE-D5ECB9C885CF}"/>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5" name="Espace réservé du pied de page 4">
            <a:extLst>
              <a:ext uri="{FF2B5EF4-FFF2-40B4-BE49-F238E27FC236}">
                <a16:creationId xmlns:a16="http://schemas.microsoft.com/office/drawing/2014/main" id="{793E6ECF-2F5E-445A-9A60-06DE77B4D2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1520D43-59A9-428B-AB45-B74DBF8635A6}"/>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330668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98C159-F8F5-4E42-A799-53AB57FE582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C706099-8E42-4DB2-86F8-13DCF98272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FC5009D-5488-4799-81D2-4E7CB05C4DAE}"/>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5" name="Espace réservé du pied de page 4">
            <a:extLst>
              <a:ext uri="{FF2B5EF4-FFF2-40B4-BE49-F238E27FC236}">
                <a16:creationId xmlns:a16="http://schemas.microsoft.com/office/drawing/2014/main" id="{693B8FE2-9930-498C-8CB9-2B5DE33C6D6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1C2E84A-67D2-4373-A3E9-F44BB1DBA6AC}"/>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80655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FC613E-11AD-449D-97EE-5668D0CEE2A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9084F0B-4EF4-4D15-AFA6-7CFC0A6B2D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52758B6-C609-46C9-8669-2EC429F837E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2E53C98-7760-4C97-B7B9-F19643FAEBF5}"/>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6" name="Espace réservé du pied de page 5">
            <a:extLst>
              <a:ext uri="{FF2B5EF4-FFF2-40B4-BE49-F238E27FC236}">
                <a16:creationId xmlns:a16="http://schemas.microsoft.com/office/drawing/2014/main" id="{289A0C6A-C9BE-4C6A-ADA8-FB5F3E1674E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FF20F3-D8CA-4430-87EE-0FA2E8C2BDAD}"/>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1197750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D30BB6-867A-4120-A2D1-BCC1342DFE0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7BEE607-8833-43C6-8423-7029A4136E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EB8B0C0-F73B-4385-985C-0D969AF4202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C4976CC-8D4E-4C64-810C-EFAF76039A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52031DF-D316-495E-B46F-33C1EB12A1D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87702E5-7708-42B1-B7A1-52AAD04B5736}"/>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8" name="Espace réservé du pied de page 7">
            <a:extLst>
              <a:ext uri="{FF2B5EF4-FFF2-40B4-BE49-F238E27FC236}">
                <a16:creationId xmlns:a16="http://schemas.microsoft.com/office/drawing/2014/main" id="{23CCA5E1-CACD-4857-B57D-00BF97A7296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1ABBA03-213C-4C2D-82EA-349350E8F8F6}"/>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2817052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DCDE7D-8F5D-47D5-90D2-618FEABFB49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B43F54C-ACBF-416D-A257-C049A7B269BB}"/>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4" name="Espace réservé du pied de page 3">
            <a:extLst>
              <a:ext uri="{FF2B5EF4-FFF2-40B4-BE49-F238E27FC236}">
                <a16:creationId xmlns:a16="http://schemas.microsoft.com/office/drawing/2014/main" id="{45C0FD5F-0893-46C9-B72C-CA6E8FE34E4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1E8251C-86B4-4C26-8821-A16FF30EEC79}"/>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2508855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0E6B899-3FD0-4442-80A4-F9A5C15E34A9}"/>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3" name="Espace réservé du pied de page 2">
            <a:extLst>
              <a:ext uri="{FF2B5EF4-FFF2-40B4-BE49-F238E27FC236}">
                <a16:creationId xmlns:a16="http://schemas.microsoft.com/office/drawing/2014/main" id="{E95FFF67-4F2D-413D-BE1F-7B77D5952D0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4C1022F-C395-45F6-B3F6-9A949F2B26F5}"/>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142703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619393-D08D-4646-8902-255403C7438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02FFA8E-922F-46B7-AA07-D7071C43D9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E31B04F-A292-4E04-87C2-3FBEA9964A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4F8233-1F83-4DE3-BC5E-CFBFF217C7A9}"/>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6" name="Espace réservé du pied de page 5">
            <a:extLst>
              <a:ext uri="{FF2B5EF4-FFF2-40B4-BE49-F238E27FC236}">
                <a16:creationId xmlns:a16="http://schemas.microsoft.com/office/drawing/2014/main" id="{D8A52AFE-7DF0-4C83-A937-300D53769BF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695D8EC-B526-4E6B-A090-F30A06896F1F}"/>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779417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D47F17-2381-4B2F-A0D3-B4E5A8C53A2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D57A69E-C13B-48AE-B5FC-223EF1B5F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D28CC74-FC64-4B9B-A9D7-9EE70AAE25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D5CE999-C688-4343-90A9-6BB5188D8FE7}"/>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6" name="Espace réservé du pied de page 5">
            <a:extLst>
              <a:ext uri="{FF2B5EF4-FFF2-40B4-BE49-F238E27FC236}">
                <a16:creationId xmlns:a16="http://schemas.microsoft.com/office/drawing/2014/main" id="{9149ECE9-F361-40D7-9618-BBDEE3A5166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8FCCB7-AF64-4E01-AB79-8035CBF7D6B2}"/>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3205184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58F8C-7913-4CAF-B64B-CC53A3E3A8D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6FC5291-A8E6-4976-8E5A-599DF98414A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10D1E38-ABD7-4F53-90BA-CE0205997549}"/>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5" name="Espace réservé du pied de page 4">
            <a:extLst>
              <a:ext uri="{FF2B5EF4-FFF2-40B4-BE49-F238E27FC236}">
                <a16:creationId xmlns:a16="http://schemas.microsoft.com/office/drawing/2014/main" id="{48894E5E-2B22-40C0-9BA3-A08084C166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94BDE8F-3BB0-4ECA-B2B2-A1B2AAE8AA49}"/>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255005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403A130-8AEE-4CD2-92E8-ABA506E194A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80857F4-1CC6-4BB8-9952-A4C46D9406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9D24DA-7556-422F-9298-618424CAF8D2}"/>
              </a:ext>
            </a:extLst>
          </p:cNvPr>
          <p:cNvSpPr>
            <a:spLocks noGrp="1"/>
          </p:cNvSpPr>
          <p:nvPr>
            <p:ph type="dt" sz="half" idx="10"/>
          </p:nvPr>
        </p:nvSpPr>
        <p:spPr/>
        <p:txBody>
          <a:bodyPr/>
          <a:lstStyle/>
          <a:p>
            <a:fld id="{9E484C12-6C0D-4D07-930B-F3EFCB6576CC}" type="datetimeFigureOut">
              <a:rPr lang="fr-FR" smtClean="0"/>
              <a:t>30/05/2024</a:t>
            </a:fld>
            <a:endParaRPr lang="fr-FR"/>
          </a:p>
        </p:txBody>
      </p:sp>
      <p:sp>
        <p:nvSpPr>
          <p:cNvPr id="5" name="Espace réservé du pied de page 4">
            <a:extLst>
              <a:ext uri="{FF2B5EF4-FFF2-40B4-BE49-F238E27FC236}">
                <a16:creationId xmlns:a16="http://schemas.microsoft.com/office/drawing/2014/main" id="{B89FFBC1-D935-4D8F-8E3E-5DBFADA2827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C561532-36B2-4DB5-8112-843D6FAAB4A0}"/>
              </a:ext>
            </a:extLst>
          </p:cNvPr>
          <p:cNvSpPr>
            <a:spLocks noGrp="1"/>
          </p:cNvSpPr>
          <p:nvPr>
            <p:ph type="sldNum" sz="quarter" idx="12"/>
          </p:nvPr>
        </p:nvSpPr>
        <p:spPr/>
        <p:txBody>
          <a:bodyPr/>
          <a:lstStyle/>
          <a:p>
            <a:fld id="{2395E1FC-6DB7-4C16-B4F6-E5751D21FD09}" type="slidenum">
              <a:rPr lang="fr-FR" smtClean="0"/>
              <a:t>‹N°›</a:t>
            </a:fld>
            <a:endParaRPr lang="fr-FR"/>
          </a:p>
        </p:txBody>
      </p:sp>
    </p:spTree>
    <p:extLst>
      <p:ext uri="{BB962C8B-B14F-4D97-AF65-F5344CB8AC3E}">
        <p14:creationId xmlns:p14="http://schemas.microsoft.com/office/powerpoint/2010/main" val="2227503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7C865D-A59B-4EE4-B7E9-BC44C71DF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036917A-7257-4EC7-A32C-478F1399B0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C953541-52B8-4FDE-9D33-A78F1C01DF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484C12-6C0D-4D07-930B-F3EFCB6576CC}" type="datetimeFigureOut">
              <a:rPr lang="fr-FR" smtClean="0"/>
              <a:t>30/05/2024</a:t>
            </a:fld>
            <a:endParaRPr lang="fr-FR"/>
          </a:p>
        </p:txBody>
      </p:sp>
      <p:sp>
        <p:nvSpPr>
          <p:cNvPr id="5" name="Espace réservé du pied de page 4">
            <a:extLst>
              <a:ext uri="{FF2B5EF4-FFF2-40B4-BE49-F238E27FC236}">
                <a16:creationId xmlns:a16="http://schemas.microsoft.com/office/drawing/2014/main" id="{4D054A9B-972C-4181-9E0D-693167BDD7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16F18D7-10F8-4AFE-8966-5D061E0681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95E1FC-6DB7-4C16-B4F6-E5751D21FD09}" type="slidenum">
              <a:rPr lang="fr-FR" smtClean="0"/>
              <a:t>‹N°›</a:t>
            </a:fld>
            <a:endParaRPr lang="fr-FR"/>
          </a:p>
        </p:txBody>
      </p:sp>
    </p:spTree>
    <p:extLst>
      <p:ext uri="{BB962C8B-B14F-4D97-AF65-F5344CB8AC3E}">
        <p14:creationId xmlns:p14="http://schemas.microsoft.com/office/powerpoint/2010/main" val="921043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705EB1-BE1E-42D5-A9CC-2714A9C9612D}"/>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6" name="Groupe 35">
            <a:extLst>
              <a:ext uri="{FF2B5EF4-FFF2-40B4-BE49-F238E27FC236}">
                <a16:creationId xmlns:a16="http://schemas.microsoft.com/office/drawing/2014/main" id="{9325B306-7E90-4F3F-82DD-AF86EA693B8A}"/>
              </a:ext>
            </a:extLst>
          </p:cNvPr>
          <p:cNvGrpSpPr/>
          <p:nvPr/>
        </p:nvGrpSpPr>
        <p:grpSpPr>
          <a:xfrm>
            <a:off x="9986237" y="4567476"/>
            <a:ext cx="2536112" cy="2668572"/>
            <a:chOff x="9986237" y="4567476"/>
            <a:chExt cx="2536112" cy="2668572"/>
          </a:xfrm>
        </p:grpSpPr>
        <p:pic>
          <p:nvPicPr>
            <p:cNvPr id="23" name="Image 22">
              <a:extLst>
                <a:ext uri="{FF2B5EF4-FFF2-40B4-BE49-F238E27FC236}">
                  <a16:creationId xmlns:a16="http://schemas.microsoft.com/office/drawing/2014/main" id="{0E689F13-8A3B-4181-A3D1-78AED148D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13182">
              <a:off x="10278993" y="5005317"/>
              <a:ext cx="323141" cy="380166"/>
            </a:xfrm>
            <a:prstGeom prst="rect">
              <a:avLst/>
            </a:prstGeom>
          </p:spPr>
        </p:pic>
        <p:pic>
          <p:nvPicPr>
            <p:cNvPr id="25" name="Image 24">
              <a:extLst>
                <a:ext uri="{FF2B5EF4-FFF2-40B4-BE49-F238E27FC236}">
                  <a16:creationId xmlns:a16="http://schemas.microsoft.com/office/drawing/2014/main" id="{0362FCA0-DA7E-40D1-A701-64FE9C813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7726" y="5279802"/>
              <a:ext cx="1854623" cy="1956246"/>
            </a:xfrm>
            <a:prstGeom prst="rect">
              <a:avLst/>
            </a:prstGeom>
          </p:spPr>
        </p:pic>
        <p:pic>
          <p:nvPicPr>
            <p:cNvPr id="29" name="Image 28">
              <a:extLst>
                <a:ext uri="{FF2B5EF4-FFF2-40B4-BE49-F238E27FC236}">
                  <a16:creationId xmlns:a16="http://schemas.microsoft.com/office/drawing/2014/main" id="{5211E883-09C8-4A2C-B91B-4982E701A7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279236">
              <a:off x="9986237" y="6349614"/>
              <a:ext cx="454325" cy="454325"/>
            </a:xfrm>
            <a:prstGeom prst="rect">
              <a:avLst/>
            </a:prstGeom>
          </p:spPr>
        </p:pic>
        <p:pic>
          <p:nvPicPr>
            <p:cNvPr id="31" name="Image 30">
              <a:extLst>
                <a:ext uri="{FF2B5EF4-FFF2-40B4-BE49-F238E27FC236}">
                  <a16:creationId xmlns:a16="http://schemas.microsoft.com/office/drawing/2014/main" id="{595C3D7A-47AE-4FE5-864C-763363437D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612625">
              <a:off x="11748526" y="4542313"/>
              <a:ext cx="352282" cy="402608"/>
            </a:xfrm>
            <a:prstGeom prst="rect">
              <a:avLst/>
            </a:prstGeom>
          </p:spPr>
        </p:pic>
      </p:grpSp>
      <p:grpSp>
        <p:nvGrpSpPr>
          <p:cNvPr id="11" name="Groupe 10">
            <a:extLst>
              <a:ext uri="{FF2B5EF4-FFF2-40B4-BE49-F238E27FC236}">
                <a16:creationId xmlns:a16="http://schemas.microsoft.com/office/drawing/2014/main" id="{C774EE82-7C68-48C4-B80B-EFBDF8AABACE}"/>
              </a:ext>
            </a:extLst>
          </p:cNvPr>
          <p:cNvGrpSpPr/>
          <p:nvPr/>
        </p:nvGrpSpPr>
        <p:grpSpPr>
          <a:xfrm rot="11086558">
            <a:off x="-296605" y="-528226"/>
            <a:ext cx="2536112" cy="2668572"/>
            <a:chOff x="9986237" y="4567476"/>
            <a:chExt cx="2536112" cy="2668572"/>
          </a:xfrm>
        </p:grpSpPr>
        <p:pic>
          <p:nvPicPr>
            <p:cNvPr id="12" name="Image 11">
              <a:extLst>
                <a:ext uri="{FF2B5EF4-FFF2-40B4-BE49-F238E27FC236}">
                  <a16:creationId xmlns:a16="http://schemas.microsoft.com/office/drawing/2014/main" id="{6137B297-5B5E-4356-AF12-A6A52D5871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13182">
              <a:off x="10278993" y="5005317"/>
              <a:ext cx="323141" cy="380166"/>
            </a:xfrm>
            <a:prstGeom prst="rect">
              <a:avLst/>
            </a:prstGeom>
          </p:spPr>
        </p:pic>
        <p:pic>
          <p:nvPicPr>
            <p:cNvPr id="13" name="Image 12">
              <a:extLst>
                <a:ext uri="{FF2B5EF4-FFF2-40B4-BE49-F238E27FC236}">
                  <a16:creationId xmlns:a16="http://schemas.microsoft.com/office/drawing/2014/main" id="{299934E3-A49C-466B-8D8B-E1F036B40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7726" y="5279802"/>
              <a:ext cx="1854623" cy="1956246"/>
            </a:xfrm>
            <a:prstGeom prst="rect">
              <a:avLst/>
            </a:prstGeom>
          </p:spPr>
        </p:pic>
        <p:pic>
          <p:nvPicPr>
            <p:cNvPr id="14" name="Image 13">
              <a:extLst>
                <a:ext uri="{FF2B5EF4-FFF2-40B4-BE49-F238E27FC236}">
                  <a16:creationId xmlns:a16="http://schemas.microsoft.com/office/drawing/2014/main" id="{F037F965-074D-4464-ABF2-95009A54B6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279236">
              <a:off x="9986237" y="6349614"/>
              <a:ext cx="454325" cy="454325"/>
            </a:xfrm>
            <a:prstGeom prst="rect">
              <a:avLst/>
            </a:prstGeom>
          </p:spPr>
        </p:pic>
        <p:pic>
          <p:nvPicPr>
            <p:cNvPr id="15" name="Image 14">
              <a:extLst>
                <a:ext uri="{FF2B5EF4-FFF2-40B4-BE49-F238E27FC236}">
                  <a16:creationId xmlns:a16="http://schemas.microsoft.com/office/drawing/2014/main" id="{7C364917-A775-4678-9490-86BCBBE584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612625">
              <a:off x="11748526" y="4542313"/>
              <a:ext cx="352282" cy="402608"/>
            </a:xfrm>
            <a:prstGeom prst="rect">
              <a:avLst/>
            </a:prstGeom>
          </p:spPr>
        </p:pic>
      </p:grpSp>
      <p:grpSp>
        <p:nvGrpSpPr>
          <p:cNvPr id="4" name="Groupe 3">
            <a:extLst>
              <a:ext uri="{FF2B5EF4-FFF2-40B4-BE49-F238E27FC236}">
                <a16:creationId xmlns:a16="http://schemas.microsoft.com/office/drawing/2014/main" id="{C5FD0D94-4F5C-4BC3-A104-6E1DEAD86E2B}"/>
              </a:ext>
            </a:extLst>
          </p:cNvPr>
          <p:cNvGrpSpPr/>
          <p:nvPr/>
        </p:nvGrpSpPr>
        <p:grpSpPr>
          <a:xfrm>
            <a:off x="3697779" y="1322629"/>
            <a:ext cx="4796443" cy="4212743"/>
            <a:chOff x="3697777" y="741848"/>
            <a:chExt cx="4796443" cy="4212743"/>
          </a:xfrm>
        </p:grpSpPr>
        <p:sp>
          <p:nvSpPr>
            <p:cNvPr id="16" name="ZoneTexte 15">
              <a:extLst>
                <a:ext uri="{FF2B5EF4-FFF2-40B4-BE49-F238E27FC236}">
                  <a16:creationId xmlns:a16="http://schemas.microsoft.com/office/drawing/2014/main" id="{2796FA67-9E89-4FA5-B1D0-5686209F3196}"/>
                </a:ext>
              </a:extLst>
            </p:cNvPr>
            <p:cNvSpPr txBox="1"/>
            <p:nvPr/>
          </p:nvSpPr>
          <p:spPr>
            <a:xfrm>
              <a:off x="3697777" y="3938928"/>
              <a:ext cx="4796443" cy="1015663"/>
            </a:xfrm>
            <a:prstGeom prst="rect">
              <a:avLst/>
            </a:prstGeom>
            <a:noFill/>
          </p:spPr>
          <p:txBody>
            <a:bodyPr wrap="square" rtlCol="0">
              <a:spAutoFit/>
            </a:bodyPr>
            <a:lstStyle/>
            <a:p>
              <a:r>
                <a:rPr lang="fr-FR" sz="6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PERXONOMIZ</a:t>
              </a:r>
            </a:p>
          </p:txBody>
        </p:sp>
        <p:pic>
          <p:nvPicPr>
            <p:cNvPr id="3" name="Image 2">
              <a:extLst>
                <a:ext uri="{FF2B5EF4-FFF2-40B4-BE49-F238E27FC236}">
                  <a16:creationId xmlns:a16="http://schemas.microsoft.com/office/drawing/2014/main" id="{9173F55E-C069-4D29-A693-8E40586189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2513" y="741848"/>
              <a:ext cx="3126971" cy="3126971"/>
            </a:xfrm>
            <a:prstGeom prst="rect">
              <a:avLst/>
            </a:prstGeom>
          </p:spPr>
        </p:pic>
      </p:grpSp>
    </p:spTree>
    <p:extLst>
      <p:ext uri="{BB962C8B-B14F-4D97-AF65-F5344CB8AC3E}">
        <p14:creationId xmlns:p14="http://schemas.microsoft.com/office/powerpoint/2010/main" val="2566834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705EB1-BE1E-42D5-A9CC-2714A9C9612D}"/>
              </a:ext>
            </a:extLst>
          </p:cNvPr>
          <p:cNvSpPr/>
          <p:nvPr/>
        </p:nvSpPr>
        <p:spPr>
          <a:xfrm>
            <a:off x="0" y="0"/>
            <a:ext cx="12192000" cy="6858000"/>
          </a:xfrm>
          <a:prstGeom prst="rect">
            <a:avLst/>
          </a:prstGeom>
          <a:solidFill>
            <a:srgbClr val="0B23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5017E522-072E-41CF-A331-36BC021AB1D7}"/>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8" name="ZoneTexte 17">
            <a:extLst>
              <a:ext uri="{FF2B5EF4-FFF2-40B4-BE49-F238E27FC236}">
                <a16:creationId xmlns:a16="http://schemas.microsoft.com/office/drawing/2014/main" id="{68288596-6AF9-4A1F-8FEF-721C6A94B589}"/>
              </a:ext>
            </a:extLst>
          </p:cNvPr>
          <p:cNvSpPr txBox="1"/>
          <p:nvPr/>
        </p:nvSpPr>
        <p:spPr>
          <a:xfrm>
            <a:off x="342895" y="228596"/>
            <a:ext cx="1576388" cy="369332"/>
          </a:xfrm>
          <a:prstGeom prst="rect">
            <a:avLst/>
          </a:prstGeom>
          <a:noFill/>
        </p:spPr>
        <p:txBody>
          <a:bodyPr wrap="square" rtlCol="0">
            <a:spAutoFit/>
          </a:bodyPr>
          <a:lstStyle/>
          <a:p>
            <a:r>
              <a:rPr lang="fr-FR" dirty="0">
                <a:solidFill>
                  <a:schemeClr val="bg1"/>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PERXONOMIZ</a:t>
            </a:r>
          </a:p>
        </p:txBody>
      </p:sp>
      <p:grpSp>
        <p:nvGrpSpPr>
          <p:cNvPr id="36" name="Groupe 35">
            <a:extLst>
              <a:ext uri="{FF2B5EF4-FFF2-40B4-BE49-F238E27FC236}">
                <a16:creationId xmlns:a16="http://schemas.microsoft.com/office/drawing/2014/main" id="{9325B306-7E90-4F3F-82DD-AF86EA693B8A}"/>
              </a:ext>
            </a:extLst>
          </p:cNvPr>
          <p:cNvGrpSpPr/>
          <p:nvPr/>
        </p:nvGrpSpPr>
        <p:grpSpPr>
          <a:xfrm>
            <a:off x="9986237" y="4567476"/>
            <a:ext cx="2536112" cy="2668572"/>
            <a:chOff x="9986237" y="4567476"/>
            <a:chExt cx="2536112" cy="2668572"/>
          </a:xfrm>
        </p:grpSpPr>
        <p:pic>
          <p:nvPicPr>
            <p:cNvPr id="23" name="Image 22">
              <a:extLst>
                <a:ext uri="{FF2B5EF4-FFF2-40B4-BE49-F238E27FC236}">
                  <a16:creationId xmlns:a16="http://schemas.microsoft.com/office/drawing/2014/main" id="{0E689F13-8A3B-4181-A3D1-78AED148D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13182">
              <a:off x="10278993" y="5005317"/>
              <a:ext cx="323141" cy="380166"/>
            </a:xfrm>
            <a:prstGeom prst="rect">
              <a:avLst/>
            </a:prstGeom>
          </p:spPr>
        </p:pic>
        <p:pic>
          <p:nvPicPr>
            <p:cNvPr id="25" name="Image 24">
              <a:extLst>
                <a:ext uri="{FF2B5EF4-FFF2-40B4-BE49-F238E27FC236}">
                  <a16:creationId xmlns:a16="http://schemas.microsoft.com/office/drawing/2014/main" id="{0362FCA0-DA7E-40D1-A701-64FE9C813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7726" y="5279802"/>
              <a:ext cx="1854623" cy="1956246"/>
            </a:xfrm>
            <a:prstGeom prst="rect">
              <a:avLst/>
            </a:prstGeom>
          </p:spPr>
        </p:pic>
        <p:pic>
          <p:nvPicPr>
            <p:cNvPr id="29" name="Image 28">
              <a:extLst>
                <a:ext uri="{FF2B5EF4-FFF2-40B4-BE49-F238E27FC236}">
                  <a16:creationId xmlns:a16="http://schemas.microsoft.com/office/drawing/2014/main" id="{5211E883-09C8-4A2C-B91B-4982E701A7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279236">
              <a:off x="9986237" y="6349614"/>
              <a:ext cx="454325" cy="454325"/>
            </a:xfrm>
            <a:prstGeom prst="rect">
              <a:avLst/>
            </a:prstGeom>
          </p:spPr>
        </p:pic>
        <p:pic>
          <p:nvPicPr>
            <p:cNvPr id="31" name="Image 30">
              <a:extLst>
                <a:ext uri="{FF2B5EF4-FFF2-40B4-BE49-F238E27FC236}">
                  <a16:creationId xmlns:a16="http://schemas.microsoft.com/office/drawing/2014/main" id="{595C3D7A-47AE-4FE5-864C-763363437D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612625">
              <a:off x="11748526" y="4542313"/>
              <a:ext cx="352282" cy="402608"/>
            </a:xfrm>
            <a:prstGeom prst="rect">
              <a:avLst/>
            </a:prstGeom>
          </p:spPr>
        </p:pic>
      </p:grpSp>
      <p:sp>
        <p:nvSpPr>
          <p:cNvPr id="35" name="ZoneTexte 34">
            <a:extLst>
              <a:ext uri="{FF2B5EF4-FFF2-40B4-BE49-F238E27FC236}">
                <a16:creationId xmlns:a16="http://schemas.microsoft.com/office/drawing/2014/main" id="{ADACA371-04CD-4DBB-8AB3-1B664264814F}"/>
              </a:ext>
            </a:extLst>
          </p:cNvPr>
          <p:cNvSpPr txBox="1"/>
          <p:nvPr/>
        </p:nvSpPr>
        <p:spPr>
          <a:xfrm>
            <a:off x="681789" y="2921168"/>
            <a:ext cx="10828421" cy="1015663"/>
          </a:xfrm>
          <a:prstGeom prst="rect">
            <a:avLst/>
          </a:prstGeom>
          <a:noFill/>
        </p:spPr>
        <p:txBody>
          <a:bodyPr wrap="square" rtlCol="0">
            <a:spAutoFit/>
          </a:bodyPr>
          <a:lstStyle/>
          <a:p>
            <a:r>
              <a:rPr lang="fr-FR" sz="6000" b="1" dirty="0">
                <a:solidFill>
                  <a:srgbClr val="F07817"/>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STRATEGIE MARKETING DIGITAL</a:t>
            </a:r>
          </a:p>
        </p:txBody>
      </p:sp>
    </p:spTree>
    <p:extLst>
      <p:ext uri="{BB962C8B-B14F-4D97-AF65-F5344CB8AC3E}">
        <p14:creationId xmlns:p14="http://schemas.microsoft.com/office/powerpoint/2010/main" val="564045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BRAND ID</a:t>
            </a:r>
          </a:p>
        </p:txBody>
      </p:sp>
      <p:sp>
        <p:nvSpPr>
          <p:cNvPr id="2" name="ZoneTexte 1">
            <a:extLst>
              <a:ext uri="{FF2B5EF4-FFF2-40B4-BE49-F238E27FC236}">
                <a16:creationId xmlns:a16="http://schemas.microsoft.com/office/drawing/2014/main" id="{53F3A8F5-A1C8-FF50-03D3-7B5E11E735EB}"/>
              </a:ext>
            </a:extLst>
          </p:cNvPr>
          <p:cNvSpPr txBox="1"/>
          <p:nvPr/>
        </p:nvSpPr>
        <p:spPr>
          <a:xfrm>
            <a:off x="4509480" y="2967335"/>
            <a:ext cx="3024795" cy="923330"/>
          </a:xfrm>
          <a:prstGeom prst="rect">
            <a:avLst/>
          </a:prstGeom>
          <a:solidFill>
            <a:schemeClr val="accent2">
              <a:lumMod val="75000"/>
            </a:schemeClr>
          </a:solidFill>
        </p:spPr>
        <p:txBody>
          <a:bodyPr wrap="square" rtlCol="0">
            <a:spAutoFit/>
          </a:bodyPr>
          <a:lstStyle/>
          <a:p>
            <a:r>
              <a:rPr lang="fr-FR" sz="54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BRAND ID</a:t>
            </a:r>
          </a:p>
        </p:txBody>
      </p:sp>
    </p:spTree>
    <p:extLst>
      <p:ext uri="{BB962C8B-B14F-4D97-AF65-F5344CB8AC3E}">
        <p14:creationId xmlns:p14="http://schemas.microsoft.com/office/powerpoint/2010/main" val="945810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BRAND ID</a:t>
            </a:r>
          </a:p>
        </p:txBody>
      </p:sp>
      <p:sp>
        <p:nvSpPr>
          <p:cNvPr id="4" name="ZoneTexte 3">
            <a:extLst>
              <a:ext uri="{FF2B5EF4-FFF2-40B4-BE49-F238E27FC236}">
                <a16:creationId xmlns:a16="http://schemas.microsoft.com/office/drawing/2014/main" id="{89BB17EF-8013-74B2-A79C-12C079E4B7F4}"/>
              </a:ext>
            </a:extLst>
          </p:cNvPr>
          <p:cNvSpPr txBox="1"/>
          <p:nvPr/>
        </p:nvSpPr>
        <p:spPr>
          <a:xfrm>
            <a:off x="1552575" y="1466850"/>
            <a:ext cx="8580088" cy="3693319"/>
          </a:xfrm>
          <a:prstGeom prst="rect">
            <a:avLst/>
          </a:prstGeom>
          <a:noFill/>
        </p:spPr>
        <p:txBody>
          <a:bodyPr wrap="square" rtlCol="0">
            <a:spAutoFit/>
          </a:bodyPr>
          <a:lstStyle/>
          <a:p>
            <a:r>
              <a:rPr lang="fr-FR" b="1" dirty="0">
                <a:solidFill>
                  <a:srgbClr val="F07817"/>
                </a:solidFill>
                <a:latin typeface="Montserrat" panose="00000500000000000000" pitchFamily="50" charset="0"/>
              </a:rPr>
              <a:t>Nom du produit </a:t>
            </a:r>
            <a:r>
              <a:rPr lang="fr-FR" dirty="0">
                <a:latin typeface="Montserrat" panose="00000500000000000000" pitchFamily="50" charset="0"/>
              </a:rPr>
              <a:t>: </a:t>
            </a:r>
            <a:r>
              <a:rPr lang="fr-FR" dirty="0" err="1">
                <a:latin typeface="Montserrat" panose="00000500000000000000" pitchFamily="50" charset="0"/>
              </a:rPr>
              <a:t>Perxonomiz</a:t>
            </a:r>
            <a:endParaRPr lang="fr-FR" dirty="0">
              <a:latin typeface="Montserrat" panose="00000500000000000000" pitchFamily="50" charset="0"/>
            </a:endParaRPr>
          </a:p>
          <a:p>
            <a:endParaRPr lang="fr-FR" dirty="0">
              <a:latin typeface="Montserrat" panose="00000500000000000000" pitchFamily="50" charset="0"/>
            </a:endParaRPr>
          </a:p>
          <a:p>
            <a:r>
              <a:rPr lang="fr-FR" b="1" dirty="0">
                <a:solidFill>
                  <a:srgbClr val="F07817"/>
                </a:solidFill>
                <a:latin typeface="Montserrat" panose="00000500000000000000" pitchFamily="50" charset="0"/>
              </a:rPr>
              <a:t>Valeurs</a:t>
            </a:r>
            <a:r>
              <a:rPr lang="fr-FR" dirty="0">
                <a:solidFill>
                  <a:srgbClr val="1A5274"/>
                </a:solidFill>
                <a:latin typeface="Montserrat" panose="00000500000000000000" pitchFamily="50" charset="0"/>
              </a:rPr>
              <a:t> </a:t>
            </a:r>
            <a:r>
              <a:rPr lang="fr-FR" dirty="0">
                <a:latin typeface="Montserrat" panose="00000500000000000000" pitchFamily="50" charset="0"/>
              </a:rPr>
              <a:t>: Innovation, Inclusion, Éducation,</a:t>
            </a:r>
          </a:p>
          <a:p>
            <a:endParaRPr lang="fr-FR" dirty="0">
              <a:latin typeface="Montserrat" panose="00000500000000000000" pitchFamily="50" charset="0"/>
            </a:endParaRPr>
          </a:p>
          <a:p>
            <a:r>
              <a:rPr lang="fr-FR" b="1" dirty="0">
                <a:solidFill>
                  <a:srgbClr val="F07817"/>
                </a:solidFill>
                <a:latin typeface="Montserrat" panose="00000500000000000000" pitchFamily="50" charset="0"/>
              </a:rPr>
              <a:t>Mission</a:t>
            </a:r>
            <a:r>
              <a:rPr lang="fr-FR" b="1" dirty="0">
                <a:solidFill>
                  <a:srgbClr val="1A5274"/>
                </a:solidFill>
                <a:latin typeface="Montserrat" panose="00000500000000000000" pitchFamily="50" charset="0"/>
              </a:rPr>
              <a:t> </a:t>
            </a:r>
            <a:r>
              <a:rPr lang="fr-FR" dirty="0">
                <a:latin typeface="Montserrat" panose="00000500000000000000" pitchFamily="50" charset="0"/>
              </a:rPr>
              <a:t>: Offrir une éducation financière et des solutions digitales pour améliorer la gestion financière personnelle et le bien-être financier des employés, contribuant ainsi à la performance globale des entreprises.</a:t>
            </a:r>
          </a:p>
          <a:p>
            <a:endParaRPr lang="fr-FR" dirty="0">
              <a:latin typeface="Montserrat" panose="00000500000000000000" pitchFamily="50" charset="0"/>
            </a:endParaRPr>
          </a:p>
          <a:p>
            <a:r>
              <a:rPr lang="fr-FR" b="1" dirty="0">
                <a:solidFill>
                  <a:srgbClr val="F07817"/>
                </a:solidFill>
                <a:latin typeface="Montserrat" panose="00000500000000000000" pitchFamily="50" charset="0"/>
              </a:rPr>
              <a:t>Vision</a:t>
            </a:r>
            <a:r>
              <a:rPr lang="fr-FR" b="1" dirty="0">
                <a:solidFill>
                  <a:srgbClr val="1A5274"/>
                </a:solidFill>
                <a:latin typeface="Montserrat" panose="00000500000000000000" pitchFamily="50" charset="0"/>
              </a:rPr>
              <a:t> </a:t>
            </a:r>
            <a:r>
              <a:rPr lang="fr-FR" dirty="0">
                <a:latin typeface="Montserrat" panose="00000500000000000000" pitchFamily="50" charset="0"/>
              </a:rPr>
              <a:t>: Devenir le leader des applications d'éducation et de gestion financière en Afrique et en Europe et créer un monde où chaque individu dispose de façon équitable des moyens pour être épanouis financièrement </a:t>
            </a:r>
          </a:p>
          <a:p>
            <a:endParaRPr lang="fr-FR" dirty="0"/>
          </a:p>
        </p:txBody>
      </p:sp>
    </p:spTree>
    <p:extLst>
      <p:ext uri="{BB962C8B-B14F-4D97-AF65-F5344CB8AC3E}">
        <p14:creationId xmlns:p14="http://schemas.microsoft.com/office/powerpoint/2010/main" val="820505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CIBLE</a:t>
            </a:r>
          </a:p>
        </p:txBody>
      </p:sp>
      <p:sp>
        <p:nvSpPr>
          <p:cNvPr id="2" name="ZoneTexte 1">
            <a:extLst>
              <a:ext uri="{FF2B5EF4-FFF2-40B4-BE49-F238E27FC236}">
                <a16:creationId xmlns:a16="http://schemas.microsoft.com/office/drawing/2014/main" id="{53F3A8F5-A1C8-FF50-03D3-7B5E11E735EB}"/>
              </a:ext>
            </a:extLst>
          </p:cNvPr>
          <p:cNvSpPr txBox="1"/>
          <p:nvPr/>
        </p:nvSpPr>
        <p:spPr>
          <a:xfrm>
            <a:off x="5212252" y="2967335"/>
            <a:ext cx="1767495" cy="923330"/>
          </a:xfrm>
          <a:prstGeom prst="rect">
            <a:avLst/>
          </a:prstGeom>
          <a:solidFill>
            <a:schemeClr val="accent2">
              <a:lumMod val="75000"/>
            </a:schemeClr>
          </a:solidFill>
        </p:spPr>
        <p:txBody>
          <a:bodyPr wrap="square" rtlCol="0">
            <a:spAutoFit/>
          </a:bodyPr>
          <a:lstStyle/>
          <a:p>
            <a:r>
              <a:rPr lang="fr-FR" sz="54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CIBLE</a:t>
            </a:r>
          </a:p>
        </p:txBody>
      </p:sp>
    </p:spTree>
    <p:extLst>
      <p:ext uri="{BB962C8B-B14F-4D97-AF65-F5344CB8AC3E}">
        <p14:creationId xmlns:p14="http://schemas.microsoft.com/office/powerpoint/2010/main" val="2790418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CIBLE</a:t>
            </a:r>
          </a:p>
        </p:txBody>
      </p:sp>
      <p:sp>
        <p:nvSpPr>
          <p:cNvPr id="4" name="ZoneTexte 3">
            <a:extLst>
              <a:ext uri="{FF2B5EF4-FFF2-40B4-BE49-F238E27FC236}">
                <a16:creationId xmlns:a16="http://schemas.microsoft.com/office/drawing/2014/main" id="{89BB17EF-8013-74B2-A79C-12C079E4B7F4}"/>
              </a:ext>
            </a:extLst>
          </p:cNvPr>
          <p:cNvSpPr txBox="1"/>
          <p:nvPr/>
        </p:nvSpPr>
        <p:spPr>
          <a:xfrm>
            <a:off x="1552575" y="1466850"/>
            <a:ext cx="8580088" cy="2585323"/>
          </a:xfrm>
          <a:prstGeom prst="rect">
            <a:avLst/>
          </a:prstGeom>
          <a:noFill/>
        </p:spPr>
        <p:txBody>
          <a:bodyPr wrap="square" rtlCol="0">
            <a:spAutoFit/>
          </a:bodyPr>
          <a:lstStyle/>
          <a:p>
            <a:r>
              <a:rPr lang="fr-FR" b="1" dirty="0">
                <a:solidFill>
                  <a:srgbClr val="F07817"/>
                </a:solidFill>
                <a:latin typeface="Montserrat" panose="00000500000000000000" pitchFamily="50" charset="0"/>
              </a:rPr>
              <a:t>Cœur de Cible</a:t>
            </a:r>
            <a:r>
              <a:rPr lang="fr-FR" dirty="0">
                <a:latin typeface="Montserrat" panose="00000500000000000000" pitchFamily="50" charset="0"/>
              </a:rPr>
              <a:t> : Entreprises en Afrique, Europe</a:t>
            </a:r>
          </a:p>
          <a:p>
            <a:endParaRPr lang="fr-FR" dirty="0">
              <a:latin typeface="Montserrat" panose="00000500000000000000" pitchFamily="50" charset="0"/>
            </a:endParaRPr>
          </a:p>
          <a:p>
            <a:r>
              <a:rPr lang="fr-FR" b="1" dirty="0">
                <a:solidFill>
                  <a:srgbClr val="F07817"/>
                </a:solidFill>
                <a:latin typeface="Montserrat" panose="00000500000000000000" pitchFamily="50" charset="0"/>
              </a:rPr>
              <a:t>Type d’entreprise </a:t>
            </a:r>
            <a:r>
              <a:rPr lang="fr-FR" dirty="0">
                <a:latin typeface="Montserrat" panose="00000500000000000000" pitchFamily="50" charset="0"/>
              </a:rPr>
              <a:t>: Petite, moyennes et grandes entreprises, de divers secteurs</a:t>
            </a:r>
          </a:p>
          <a:p>
            <a:endParaRPr lang="fr-FR" dirty="0">
              <a:latin typeface="Montserrat" panose="00000500000000000000" pitchFamily="50" charset="0"/>
            </a:endParaRPr>
          </a:p>
          <a:p>
            <a:r>
              <a:rPr lang="fr-FR" b="1" dirty="0">
                <a:solidFill>
                  <a:srgbClr val="F07817"/>
                </a:solidFill>
                <a:latin typeface="Montserrat" panose="00000500000000000000" pitchFamily="50" charset="0"/>
              </a:rPr>
              <a:t>Psychologie de l’entreprise </a:t>
            </a:r>
            <a:r>
              <a:rPr lang="fr-FR" dirty="0">
                <a:latin typeface="Montserrat" panose="00000500000000000000" pitchFamily="50" charset="0"/>
              </a:rPr>
              <a:t>: Entreprises innovantes, ouvertes à l'intégration de nouvelles technologies pour améliorer sa productivité et augmenter l’engagement de ces employés</a:t>
            </a:r>
          </a:p>
          <a:p>
            <a:endParaRPr lang="fr-FR" dirty="0"/>
          </a:p>
        </p:txBody>
      </p:sp>
    </p:spTree>
    <p:extLst>
      <p:ext uri="{BB962C8B-B14F-4D97-AF65-F5344CB8AC3E}">
        <p14:creationId xmlns:p14="http://schemas.microsoft.com/office/powerpoint/2010/main" val="3696314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PERSONAS</a:t>
            </a:r>
          </a:p>
        </p:txBody>
      </p:sp>
      <p:sp>
        <p:nvSpPr>
          <p:cNvPr id="2" name="ZoneTexte 1">
            <a:extLst>
              <a:ext uri="{FF2B5EF4-FFF2-40B4-BE49-F238E27FC236}">
                <a16:creationId xmlns:a16="http://schemas.microsoft.com/office/drawing/2014/main" id="{53F3A8F5-A1C8-FF50-03D3-7B5E11E735EB}"/>
              </a:ext>
            </a:extLst>
          </p:cNvPr>
          <p:cNvSpPr txBox="1"/>
          <p:nvPr/>
        </p:nvSpPr>
        <p:spPr>
          <a:xfrm>
            <a:off x="4258714" y="2967335"/>
            <a:ext cx="3170786" cy="923330"/>
          </a:xfrm>
          <a:prstGeom prst="rect">
            <a:avLst/>
          </a:prstGeom>
          <a:solidFill>
            <a:schemeClr val="accent2">
              <a:lumMod val="75000"/>
            </a:schemeClr>
          </a:solidFill>
        </p:spPr>
        <p:txBody>
          <a:bodyPr wrap="square" rtlCol="0">
            <a:spAutoFit/>
          </a:bodyPr>
          <a:lstStyle/>
          <a:p>
            <a:r>
              <a:rPr lang="fr-FR" sz="54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PERSONAS</a:t>
            </a:r>
          </a:p>
        </p:txBody>
      </p:sp>
    </p:spTree>
    <p:extLst>
      <p:ext uri="{BB962C8B-B14F-4D97-AF65-F5344CB8AC3E}">
        <p14:creationId xmlns:p14="http://schemas.microsoft.com/office/powerpoint/2010/main" val="3871049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PERSONAS</a:t>
            </a:r>
          </a:p>
        </p:txBody>
      </p:sp>
      <p:graphicFrame>
        <p:nvGraphicFramePr>
          <p:cNvPr id="2" name="Tableau 1">
            <a:extLst>
              <a:ext uri="{FF2B5EF4-FFF2-40B4-BE49-F238E27FC236}">
                <a16:creationId xmlns:a16="http://schemas.microsoft.com/office/drawing/2014/main" id="{3999D5D2-9F27-A73C-4B43-FA2EDB41FCDD}"/>
              </a:ext>
            </a:extLst>
          </p:cNvPr>
          <p:cNvGraphicFramePr>
            <a:graphicFrameLocks noGrp="1"/>
          </p:cNvGraphicFramePr>
          <p:nvPr>
            <p:extLst>
              <p:ext uri="{D42A27DB-BD31-4B8C-83A1-F6EECF244321}">
                <p14:modId xmlns:p14="http://schemas.microsoft.com/office/powerpoint/2010/main" val="4035719696"/>
              </p:ext>
            </p:extLst>
          </p:nvPr>
        </p:nvGraphicFramePr>
        <p:xfrm>
          <a:off x="1336534" y="826524"/>
          <a:ext cx="9704645" cy="5491480"/>
        </p:xfrm>
        <a:graphic>
          <a:graphicData uri="http://schemas.openxmlformats.org/drawingml/2006/table">
            <a:tbl>
              <a:tblPr firstRow="1" bandRow="1">
                <a:tableStyleId>{5C22544A-7EE6-4342-B048-85BDC9FD1C3A}</a:tableStyleId>
              </a:tblPr>
              <a:tblGrid>
                <a:gridCol w="1940929">
                  <a:extLst>
                    <a:ext uri="{9D8B030D-6E8A-4147-A177-3AD203B41FA5}">
                      <a16:colId xmlns:a16="http://schemas.microsoft.com/office/drawing/2014/main" val="2556729573"/>
                    </a:ext>
                  </a:extLst>
                </a:gridCol>
                <a:gridCol w="1940929">
                  <a:extLst>
                    <a:ext uri="{9D8B030D-6E8A-4147-A177-3AD203B41FA5}">
                      <a16:colId xmlns:a16="http://schemas.microsoft.com/office/drawing/2014/main" val="705606905"/>
                    </a:ext>
                  </a:extLst>
                </a:gridCol>
                <a:gridCol w="1940929">
                  <a:extLst>
                    <a:ext uri="{9D8B030D-6E8A-4147-A177-3AD203B41FA5}">
                      <a16:colId xmlns:a16="http://schemas.microsoft.com/office/drawing/2014/main" val="4072912238"/>
                    </a:ext>
                  </a:extLst>
                </a:gridCol>
                <a:gridCol w="1940929">
                  <a:extLst>
                    <a:ext uri="{9D8B030D-6E8A-4147-A177-3AD203B41FA5}">
                      <a16:colId xmlns:a16="http://schemas.microsoft.com/office/drawing/2014/main" val="331317852"/>
                    </a:ext>
                  </a:extLst>
                </a:gridCol>
                <a:gridCol w="1940929">
                  <a:extLst>
                    <a:ext uri="{9D8B030D-6E8A-4147-A177-3AD203B41FA5}">
                      <a16:colId xmlns:a16="http://schemas.microsoft.com/office/drawing/2014/main" val="2999049310"/>
                    </a:ext>
                  </a:extLst>
                </a:gridCol>
              </a:tblGrid>
              <a:tr h="0">
                <a:tc>
                  <a:txBody>
                    <a:bodyPr/>
                    <a:lstStyle/>
                    <a:p>
                      <a:endParaRPr lang="fr-FR" sz="1200" dirty="0">
                        <a:latin typeface="Montserrat" panose="00000500000000000000" pitchFamily="50" charset="0"/>
                      </a:endParaRPr>
                    </a:p>
                  </a:txBody>
                  <a:tcPr>
                    <a:solidFill>
                      <a:schemeClr val="accent2">
                        <a:lumMod val="50000"/>
                      </a:schemeClr>
                    </a:solidFill>
                  </a:tcPr>
                </a:tc>
                <a:tc>
                  <a:txBody>
                    <a:bodyPr/>
                    <a:lstStyle/>
                    <a:p>
                      <a:r>
                        <a:rPr lang="fr-FR" sz="1200" dirty="0">
                          <a:latin typeface="Montserrat" panose="00000500000000000000" pitchFamily="50" charset="0"/>
                        </a:rPr>
                        <a:t>Directeur des Ressources Humaines (DRH)</a:t>
                      </a:r>
                    </a:p>
                  </a:txBody>
                  <a:tcPr>
                    <a:solidFill>
                      <a:schemeClr val="accent2">
                        <a:lumMod val="50000"/>
                      </a:schemeClr>
                    </a:solidFill>
                  </a:tcPr>
                </a:tc>
                <a:tc>
                  <a:txBody>
                    <a:bodyPr/>
                    <a:lstStyle/>
                    <a:p>
                      <a:r>
                        <a:rPr lang="fr-FR" sz="1200" dirty="0">
                          <a:latin typeface="Montserrat" panose="00000500000000000000" pitchFamily="50" charset="0"/>
                        </a:rPr>
                        <a:t>Responsable de la Formation et du Développement</a:t>
                      </a:r>
                    </a:p>
                  </a:txBody>
                  <a:tcPr>
                    <a:solidFill>
                      <a:schemeClr val="accent2">
                        <a:lumMod val="50000"/>
                      </a:schemeClr>
                    </a:solidFill>
                  </a:tcPr>
                </a:tc>
                <a:tc>
                  <a:txBody>
                    <a:bodyPr/>
                    <a:lstStyle/>
                    <a:p>
                      <a:r>
                        <a:rPr lang="fr-FR" sz="1200" dirty="0">
                          <a:latin typeface="Montserrat" panose="00000500000000000000" pitchFamily="50" charset="0"/>
                        </a:rPr>
                        <a:t>CEO/Directeur Général</a:t>
                      </a:r>
                    </a:p>
                  </a:txBody>
                  <a:tcPr>
                    <a:solidFill>
                      <a:schemeClr val="accent2">
                        <a:lumMod val="50000"/>
                      </a:schemeClr>
                    </a:solidFill>
                  </a:tcPr>
                </a:tc>
                <a:tc>
                  <a:txBody>
                    <a:bodyPr/>
                    <a:lstStyle/>
                    <a:p>
                      <a:r>
                        <a:rPr lang="fr-FR" sz="1200" dirty="0">
                          <a:solidFill>
                            <a:srgbClr val="F07817"/>
                          </a:solidFill>
                          <a:latin typeface="Montserrat" panose="00000500000000000000" pitchFamily="50" charset="0"/>
                        </a:rPr>
                        <a:t>Employé (Utilisateur final)</a:t>
                      </a:r>
                    </a:p>
                  </a:txBody>
                  <a:tcPr>
                    <a:solidFill>
                      <a:schemeClr val="accent2">
                        <a:lumMod val="50000"/>
                      </a:schemeClr>
                    </a:solidFill>
                  </a:tcPr>
                </a:tc>
                <a:extLst>
                  <a:ext uri="{0D108BD9-81ED-4DB2-BD59-A6C34878D82A}">
                    <a16:rowId xmlns:a16="http://schemas.microsoft.com/office/drawing/2014/main" val="619544678"/>
                  </a:ext>
                </a:extLst>
              </a:tr>
              <a:tr h="370840">
                <a:tc>
                  <a:txBody>
                    <a:bodyPr/>
                    <a:lstStyle/>
                    <a:p>
                      <a:r>
                        <a:rPr lang="fr-FR" sz="1200" dirty="0">
                          <a:latin typeface="Montserrat" panose="00000500000000000000" pitchFamily="50" charset="0"/>
                        </a:rPr>
                        <a:t>AGE</a:t>
                      </a:r>
                    </a:p>
                  </a:txBody>
                  <a:tcPr/>
                </a:tc>
                <a:tc>
                  <a:txBody>
                    <a:bodyPr/>
                    <a:lstStyle/>
                    <a:p>
                      <a:r>
                        <a:rPr lang="fr-FR" sz="1200" dirty="0">
                          <a:latin typeface="Montserrat" panose="00000500000000000000" pitchFamily="50" charset="0"/>
                        </a:rPr>
                        <a:t>35-50 ans</a:t>
                      </a:r>
                    </a:p>
                  </a:txBody>
                  <a:tcPr/>
                </a:tc>
                <a:tc>
                  <a:txBody>
                    <a:bodyPr/>
                    <a:lstStyle/>
                    <a:p>
                      <a:r>
                        <a:rPr lang="fr-FR" sz="1200" dirty="0">
                          <a:latin typeface="Montserrat" panose="00000500000000000000" pitchFamily="50" charset="0"/>
                        </a:rPr>
                        <a:t>30-45 ans</a:t>
                      </a:r>
                    </a:p>
                  </a:txBody>
                  <a:tcPr/>
                </a:tc>
                <a:tc>
                  <a:txBody>
                    <a:bodyPr/>
                    <a:lstStyle/>
                    <a:p>
                      <a:r>
                        <a:rPr lang="fr-FR" sz="1200" dirty="0">
                          <a:latin typeface="Montserrat" panose="00000500000000000000" pitchFamily="50" charset="0"/>
                        </a:rPr>
                        <a:t>40-60 ans</a:t>
                      </a:r>
                    </a:p>
                  </a:txBody>
                  <a:tcPr/>
                </a:tc>
                <a:tc>
                  <a:txBody>
                    <a:bodyPr/>
                    <a:lstStyle/>
                    <a:p>
                      <a:r>
                        <a:rPr lang="fr-FR" sz="1200" b="1" dirty="0">
                          <a:solidFill>
                            <a:srgbClr val="F07817"/>
                          </a:solidFill>
                          <a:latin typeface="Montserrat" panose="00000500000000000000" pitchFamily="50" charset="0"/>
                        </a:rPr>
                        <a:t>25-45 ans</a:t>
                      </a:r>
                    </a:p>
                  </a:txBody>
                  <a:tcPr/>
                </a:tc>
                <a:extLst>
                  <a:ext uri="{0D108BD9-81ED-4DB2-BD59-A6C34878D82A}">
                    <a16:rowId xmlns:a16="http://schemas.microsoft.com/office/drawing/2014/main" val="2166942462"/>
                  </a:ext>
                </a:extLst>
              </a:tr>
              <a:tr h="370840">
                <a:tc>
                  <a:txBody>
                    <a:bodyPr/>
                    <a:lstStyle/>
                    <a:p>
                      <a:r>
                        <a:rPr lang="fr-FR" sz="1200" dirty="0">
                          <a:latin typeface="Montserrat" panose="00000500000000000000" pitchFamily="50" charset="0"/>
                        </a:rPr>
                        <a:t>SITUATION</a:t>
                      </a:r>
                    </a:p>
                  </a:txBody>
                  <a:tcPr/>
                </a:tc>
                <a:tc>
                  <a:txBody>
                    <a:bodyPr/>
                    <a:lstStyle/>
                    <a:p>
                      <a:r>
                        <a:rPr lang="fr-FR" sz="1200" dirty="0">
                          <a:latin typeface="Montserrat" panose="00000500000000000000" pitchFamily="50" charset="0"/>
                        </a:rPr>
                        <a:t>Travaille dans une entreprise de taille moyenne à grande, avec une équipe RH ou sans équipe</a:t>
                      </a:r>
                    </a:p>
                  </a:txBody>
                  <a:tcPr/>
                </a:tc>
                <a:tc>
                  <a:txBody>
                    <a:bodyPr/>
                    <a:lstStyle/>
                    <a:p>
                      <a:r>
                        <a:rPr lang="fr-FR" sz="1200" dirty="0">
                          <a:latin typeface="Montserrat" panose="00000500000000000000" pitchFamily="50" charset="0"/>
                        </a:rPr>
                        <a:t>En charge de la formation continue et du développement des compétences des employés</a:t>
                      </a:r>
                    </a:p>
                  </a:txBody>
                  <a:tcPr/>
                </a:tc>
                <a:tc>
                  <a:txBody>
                    <a:bodyPr/>
                    <a:lstStyle/>
                    <a:p>
                      <a:r>
                        <a:rPr lang="fr-FR" sz="1200" dirty="0">
                          <a:latin typeface="Montserrat" panose="00000500000000000000" pitchFamily="50" charset="0"/>
                        </a:rPr>
                        <a:t>Responsable de la performance globale de l'entreprise</a:t>
                      </a:r>
                    </a:p>
                  </a:txBody>
                  <a:tcPr/>
                </a:tc>
                <a:tc>
                  <a:txBody>
                    <a:bodyPr/>
                    <a:lstStyle/>
                    <a:p>
                      <a:r>
                        <a:rPr lang="fr-FR" sz="1200" b="1" dirty="0">
                          <a:solidFill>
                            <a:srgbClr val="F07817"/>
                          </a:solidFill>
                          <a:latin typeface="Montserrat" panose="00000500000000000000" pitchFamily="50" charset="0"/>
                        </a:rPr>
                        <a:t>Employé d'une entreprise</a:t>
                      </a:r>
                    </a:p>
                  </a:txBody>
                  <a:tcPr/>
                </a:tc>
                <a:extLst>
                  <a:ext uri="{0D108BD9-81ED-4DB2-BD59-A6C34878D82A}">
                    <a16:rowId xmlns:a16="http://schemas.microsoft.com/office/drawing/2014/main" val="2880739163"/>
                  </a:ext>
                </a:extLst>
              </a:tr>
              <a:tr h="370840">
                <a:tc>
                  <a:txBody>
                    <a:bodyPr/>
                    <a:lstStyle/>
                    <a:p>
                      <a:r>
                        <a:rPr lang="fr-FR" sz="1200" dirty="0">
                          <a:latin typeface="Montserrat" panose="00000500000000000000" pitchFamily="50" charset="0"/>
                        </a:rPr>
                        <a:t>OBJECTIF</a:t>
                      </a:r>
                    </a:p>
                  </a:txBody>
                  <a:tcPr/>
                </a:tc>
                <a:tc>
                  <a:txBody>
                    <a:bodyPr/>
                    <a:lstStyle/>
                    <a:p>
                      <a:r>
                        <a:rPr lang="fr-FR" sz="1200" dirty="0">
                          <a:latin typeface="Montserrat" panose="00000500000000000000" pitchFamily="50" charset="0"/>
                        </a:rPr>
                        <a:t>Améliorer le bien-être des employés, réduire le stress au travail, augmenter la productivité</a:t>
                      </a:r>
                    </a:p>
                  </a:txBody>
                  <a:tcPr/>
                </a:tc>
                <a:tc>
                  <a:txBody>
                    <a:bodyPr/>
                    <a:lstStyle/>
                    <a:p>
                      <a:r>
                        <a:rPr lang="fr-FR" sz="1200" dirty="0">
                          <a:latin typeface="Montserrat" panose="00000500000000000000" pitchFamily="50" charset="0"/>
                        </a:rPr>
                        <a:t>Fournir des outils éducatifs pertinents, améliorer les compétences des employés, augmenter l'engagement</a:t>
                      </a:r>
                    </a:p>
                  </a:txBody>
                  <a:tcPr/>
                </a:tc>
                <a:tc>
                  <a:txBody>
                    <a:bodyPr/>
                    <a:lstStyle/>
                    <a:p>
                      <a:r>
                        <a:rPr lang="fr-FR" sz="1200" dirty="0">
                          <a:latin typeface="Montserrat" panose="00000500000000000000" pitchFamily="50" charset="0"/>
                        </a:rPr>
                        <a:t>Accroître la rentabilité, assurer un environnement de travail positif, intégrer des solutions innovantes</a:t>
                      </a:r>
                    </a:p>
                  </a:txBody>
                  <a:tcPr/>
                </a:tc>
                <a:tc>
                  <a:txBody>
                    <a:bodyPr/>
                    <a:lstStyle/>
                    <a:p>
                      <a:r>
                        <a:rPr lang="fr-FR" sz="1200" b="1" kern="1200" dirty="0">
                          <a:solidFill>
                            <a:srgbClr val="F07817"/>
                          </a:solidFill>
                          <a:effectLst/>
                          <a:latin typeface="Montserrat" panose="00000500000000000000" pitchFamily="50" charset="0"/>
                          <a:ea typeface="+mn-ea"/>
                          <a:cs typeface="+mn-cs"/>
                        </a:rPr>
                        <a:t>Améliorer ses compétences en gestion financière, réduire le stress lié à l'argent, atteindre la liberté financière</a:t>
                      </a:r>
                      <a:endParaRPr lang="fr-FR" sz="1200" b="1" dirty="0">
                        <a:solidFill>
                          <a:srgbClr val="F07817"/>
                        </a:solidFill>
                        <a:latin typeface="Montserrat" panose="00000500000000000000" pitchFamily="50" charset="0"/>
                      </a:endParaRPr>
                    </a:p>
                  </a:txBody>
                  <a:tcPr/>
                </a:tc>
                <a:extLst>
                  <a:ext uri="{0D108BD9-81ED-4DB2-BD59-A6C34878D82A}">
                    <a16:rowId xmlns:a16="http://schemas.microsoft.com/office/drawing/2014/main" val="926906380"/>
                  </a:ext>
                </a:extLst>
              </a:tr>
              <a:tr h="370840">
                <a:tc>
                  <a:txBody>
                    <a:bodyPr/>
                    <a:lstStyle/>
                    <a:p>
                      <a:r>
                        <a:rPr lang="fr-FR" sz="1200" dirty="0">
                          <a:latin typeface="Montserrat" panose="00000500000000000000" pitchFamily="50" charset="0"/>
                        </a:rPr>
                        <a:t>DEFIS</a:t>
                      </a:r>
                    </a:p>
                  </a:txBody>
                  <a:tcPr/>
                </a:tc>
                <a:tc>
                  <a:txBody>
                    <a:bodyPr/>
                    <a:lstStyle/>
                    <a:p>
                      <a:r>
                        <a:rPr lang="fr-FR" sz="1200" kern="1200" dirty="0">
                          <a:solidFill>
                            <a:schemeClr val="dk1"/>
                          </a:solidFill>
                          <a:effectLst/>
                          <a:latin typeface="Montserrat" panose="00000500000000000000" pitchFamily="50" charset="0"/>
                          <a:ea typeface="+mn-ea"/>
                          <a:cs typeface="+mn-cs"/>
                        </a:rPr>
                        <a:t>Budget limité, pression pour réduire les coûts, besoin de justifier les investissements en bien-être, Gérer les demandes d’avance sur salaire, et le manque de productivité ou d’implication de certains collaborateurs</a:t>
                      </a:r>
                      <a:endParaRPr lang="fr-FR" sz="1200" dirty="0">
                        <a:latin typeface="Montserrat" panose="00000500000000000000" pitchFamily="50" charset="0"/>
                      </a:endParaRPr>
                    </a:p>
                  </a:txBody>
                  <a:tcPr/>
                </a:tc>
                <a:tc>
                  <a:txBody>
                    <a:bodyPr/>
                    <a:lstStyle/>
                    <a:p>
                      <a:r>
                        <a:rPr lang="fr-FR" sz="1200" dirty="0">
                          <a:latin typeface="Montserrat" panose="00000500000000000000" pitchFamily="50" charset="0"/>
                        </a:rPr>
                        <a:t>Identifier des solutions de formation efficaces, maintenir l'intérêt des employés</a:t>
                      </a:r>
                    </a:p>
                  </a:txBody>
                  <a:tcPr/>
                </a:tc>
                <a:tc>
                  <a:txBody>
                    <a:bodyPr/>
                    <a:lstStyle/>
                    <a:p>
                      <a:r>
                        <a:rPr lang="fr-FR" sz="1200" dirty="0">
                          <a:latin typeface="Montserrat" panose="00000500000000000000" pitchFamily="50" charset="0"/>
                        </a:rPr>
                        <a:t>Choisir les bons investissements technologiques, mesurer le retour sur investissement</a:t>
                      </a:r>
                    </a:p>
                  </a:txBody>
                  <a:tcPr/>
                </a:tc>
                <a:tc>
                  <a:txBody>
                    <a:bodyPr/>
                    <a:lstStyle/>
                    <a:p>
                      <a:r>
                        <a:rPr lang="fr-FR" sz="1200" b="1" dirty="0">
                          <a:solidFill>
                            <a:srgbClr val="F07817"/>
                          </a:solidFill>
                          <a:latin typeface="Montserrat" panose="00000500000000000000" pitchFamily="50" charset="0"/>
                        </a:rPr>
                        <a:t>Manque de connaissance en gestion financière, stress financier, recherche d’une autre source de revenu</a:t>
                      </a:r>
                    </a:p>
                  </a:txBody>
                  <a:tcPr/>
                </a:tc>
                <a:extLst>
                  <a:ext uri="{0D108BD9-81ED-4DB2-BD59-A6C34878D82A}">
                    <a16:rowId xmlns:a16="http://schemas.microsoft.com/office/drawing/2014/main" val="2749177115"/>
                  </a:ext>
                </a:extLst>
              </a:tr>
            </a:tbl>
          </a:graphicData>
        </a:graphic>
      </p:graphicFrame>
    </p:spTree>
    <p:extLst>
      <p:ext uri="{BB962C8B-B14F-4D97-AF65-F5344CB8AC3E}">
        <p14:creationId xmlns:p14="http://schemas.microsoft.com/office/powerpoint/2010/main" val="1233479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TUNNEL DE VENTE</a:t>
            </a:r>
          </a:p>
        </p:txBody>
      </p:sp>
      <p:sp>
        <p:nvSpPr>
          <p:cNvPr id="2" name="ZoneTexte 1">
            <a:extLst>
              <a:ext uri="{FF2B5EF4-FFF2-40B4-BE49-F238E27FC236}">
                <a16:creationId xmlns:a16="http://schemas.microsoft.com/office/drawing/2014/main" id="{53F3A8F5-A1C8-FF50-03D3-7B5E11E735EB}"/>
              </a:ext>
            </a:extLst>
          </p:cNvPr>
          <p:cNvSpPr txBox="1"/>
          <p:nvPr/>
        </p:nvSpPr>
        <p:spPr>
          <a:xfrm>
            <a:off x="3290887" y="2967335"/>
            <a:ext cx="5610225" cy="923330"/>
          </a:xfrm>
          <a:prstGeom prst="rect">
            <a:avLst/>
          </a:prstGeom>
          <a:solidFill>
            <a:schemeClr val="accent2">
              <a:lumMod val="75000"/>
            </a:schemeClr>
          </a:solidFill>
        </p:spPr>
        <p:txBody>
          <a:bodyPr wrap="square" rtlCol="0">
            <a:spAutoFit/>
          </a:bodyPr>
          <a:lstStyle/>
          <a:p>
            <a:r>
              <a:rPr lang="fr-FR" sz="54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TUNNEL DE VENTE</a:t>
            </a:r>
          </a:p>
        </p:txBody>
      </p:sp>
    </p:spTree>
    <p:extLst>
      <p:ext uri="{BB962C8B-B14F-4D97-AF65-F5344CB8AC3E}">
        <p14:creationId xmlns:p14="http://schemas.microsoft.com/office/powerpoint/2010/main" val="1181613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TUNNEL DE VENTE</a:t>
            </a:r>
          </a:p>
        </p:txBody>
      </p:sp>
      <p:graphicFrame>
        <p:nvGraphicFramePr>
          <p:cNvPr id="2" name="Tableau 1">
            <a:extLst>
              <a:ext uri="{FF2B5EF4-FFF2-40B4-BE49-F238E27FC236}">
                <a16:creationId xmlns:a16="http://schemas.microsoft.com/office/drawing/2014/main" id="{3999D5D2-9F27-A73C-4B43-FA2EDB41FCDD}"/>
              </a:ext>
            </a:extLst>
          </p:cNvPr>
          <p:cNvGraphicFramePr>
            <a:graphicFrameLocks noGrp="1"/>
          </p:cNvGraphicFramePr>
          <p:nvPr>
            <p:extLst>
              <p:ext uri="{D42A27DB-BD31-4B8C-83A1-F6EECF244321}">
                <p14:modId xmlns:p14="http://schemas.microsoft.com/office/powerpoint/2010/main" val="851847175"/>
              </p:ext>
            </p:extLst>
          </p:nvPr>
        </p:nvGraphicFramePr>
        <p:xfrm>
          <a:off x="1336534" y="826524"/>
          <a:ext cx="9704645" cy="5821680"/>
        </p:xfrm>
        <a:graphic>
          <a:graphicData uri="http://schemas.openxmlformats.org/drawingml/2006/table">
            <a:tbl>
              <a:tblPr firstRow="1" bandRow="1">
                <a:tableStyleId>{5C22544A-7EE6-4342-B048-85BDC9FD1C3A}</a:tableStyleId>
              </a:tblPr>
              <a:tblGrid>
                <a:gridCol w="1940929">
                  <a:extLst>
                    <a:ext uri="{9D8B030D-6E8A-4147-A177-3AD203B41FA5}">
                      <a16:colId xmlns:a16="http://schemas.microsoft.com/office/drawing/2014/main" val="2556729573"/>
                    </a:ext>
                  </a:extLst>
                </a:gridCol>
                <a:gridCol w="1940929">
                  <a:extLst>
                    <a:ext uri="{9D8B030D-6E8A-4147-A177-3AD203B41FA5}">
                      <a16:colId xmlns:a16="http://schemas.microsoft.com/office/drawing/2014/main" val="705606905"/>
                    </a:ext>
                  </a:extLst>
                </a:gridCol>
                <a:gridCol w="1940929">
                  <a:extLst>
                    <a:ext uri="{9D8B030D-6E8A-4147-A177-3AD203B41FA5}">
                      <a16:colId xmlns:a16="http://schemas.microsoft.com/office/drawing/2014/main" val="4072912238"/>
                    </a:ext>
                  </a:extLst>
                </a:gridCol>
                <a:gridCol w="1940929">
                  <a:extLst>
                    <a:ext uri="{9D8B030D-6E8A-4147-A177-3AD203B41FA5}">
                      <a16:colId xmlns:a16="http://schemas.microsoft.com/office/drawing/2014/main" val="331317852"/>
                    </a:ext>
                  </a:extLst>
                </a:gridCol>
                <a:gridCol w="1940929">
                  <a:extLst>
                    <a:ext uri="{9D8B030D-6E8A-4147-A177-3AD203B41FA5}">
                      <a16:colId xmlns:a16="http://schemas.microsoft.com/office/drawing/2014/main" val="2999049310"/>
                    </a:ext>
                  </a:extLst>
                </a:gridCol>
              </a:tblGrid>
              <a:tr h="0">
                <a:tc>
                  <a:txBody>
                    <a:bodyPr/>
                    <a:lstStyle/>
                    <a:p>
                      <a:r>
                        <a:rPr lang="fr-FR" sz="1300" dirty="0">
                          <a:solidFill>
                            <a:srgbClr val="F07817"/>
                          </a:solidFill>
                          <a:latin typeface="Montserrat" panose="00000500000000000000" pitchFamily="50" charset="0"/>
                        </a:rPr>
                        <a:t>ETRANGER</a:t>
                      </a:r>
                    </a:p>
                  </a:txBody>
                  <a:tcPr>
                    <a:solidFill>
                      <a:schemeClr val="tx1"/>
                    </a:solidFill>
                  </a:tcPr>
                </a:tc>
                <a:tc>
                  <a:txBody>
                    <a:bodyPr/>
                    <a:lstStyle/>
                    <a:p>
                      <a:r>
                        <a:rPr lang="fr-FR" sz="1300" dirty="0">
                          <a:solidFill>
                            <a:srgbClr val="F07817"/>
                          </a:solidFill>
                          <a:latin typeface="Montserrat" panose="00000500000000000000" pitchFamily="50" charset="0"/>
                        </a:rPr>
                        <a:t>VISITEUR</a:t>
                      </a:r>
                    </a:p>
                  </a:txBody>
                  <a:tcPr>
                    <a:solidFill>
                      <a:schemeClr val="tx1"/>
                    </a:solidFill>
                  </a:tcPr>
                </a:tc>
                <a:tc>
                  <a:txBody>
                    <a:bodyPr/>
                    <a:lstStyle/>
                    <a:p>
                      <a:r>
                        <a:rPr lang="fr-FR" sz="1300" dirty="0">
                          <a:solidFill>
                            <a:srgbClr val="F07817"/>
                          </a:solidFill>
                          <a:latin typeface="Montserrat" panose="00000500000000000000" pitchFamily="50" charset="0"/>
                        </a:rPr>
                        <a:t>PROSPECT</a:t>
                      </a:r>
                    </a:p>
                  </a:txBody>
                  <a:tcPr>
                    <a:solidFill>
                      <a:schemeClr val="tx1"/>
                    </a:solidFill>
                  </a:tcPr>
                </a:tc>
                <a:tc>
                  <a:txBody>
                    <a:bodyPr/>
                    <a:lstStyle/>
                    <a:p>
                      <a:r>
                        <a:rPr lang="fr-FR" sz="1300" dirty="0">
                          <a:solidFill>
                            <a:srgbClr val="F07817"/>
                          </a:solidFill>
                          <a:latin typeface="Montserrat" panose="00000500000000000000" pitchFamily="50" charset="0"/>
                        </a:rPr>
                        <a:t>CLIENT</a:t>
                      </a:r>
                    </a:p>
                  </a:txBody>
                  <a:tcPr>
                    <a:solidFill>
                      <a:schemeClr val="tx1"/>
                    </a:solidFill>
                  </a:tcPr>
                </a:tc>
                <a:tc>
                  <a:txBody>
                    <a:bodyPr/>
                    <a:lstStyle/>
                    <a:p>
                      <a:r>
                        <a:rPr lang="fr-FR" sz="1300" dirty="0">
                          <a:solidFill>
                            <a:srgbClr val="F07817"/>
                          </a:solidFill>
                          <a:latin typeface="Montserrat" panose="00000500000000000000" pitchFamily="50" charset="0"/>
                        </a:rPr>
                        <a:t>AMBASSADEUR </a:t>
                      </a:r>
                    </a:p>
                  </a:txBody>
                  <a:tcPr>
                    <a:solidFill>
                      <a:schemeClr val="tx1"/>
                    </a:solidFill>
                  </a:tcPr>
                </a:tc>
                <a:extLst>
                  <a:ext uri="{0D108BD9-81ED-4DB2-BD59-A6C34878D82A}">
                    <a16:rowId xmlns:a16="http://schemas.microsoft.com/office/drawing/2014/main" val="619544678"/>
                  </a:ext>
                </a:extLst>
              </a:tr>
              <a:tr h="370840">
                <a:tc>
                  <a:txBody>
                    <a:bodyPr/>
                    <a:lstStyle/>
                    <a:p>
                      <a:r>
                        <a:rPr lang="fr-FR" sz="1300" dirty="0">
                          <a:solidFill>
                            <a:schemeClr val="tx1"/>
                          </a:solidFill>
                          <a:latin typeface="Montserrat" panose="00000500000000000000" pitchFamily="50" charset="0"/>
                        </a:rPr>
                        <a:t>Attirer l'attention</a:t>
                      </a:r>
                    </a:p>
                  </a:txBody>
                  <a:tcPr/>
                </a:tc>
                <a:tc>
                  <a:txBody>
                    <a:bodyPr/>
                    <a:lstStyle/>
                    <a:p>
                      <a:r>
                        <a:rPr lang="fr-FR" sz="1300" dirty="0">
                          <a:solidFill>
                            <a:schemeClr val="tx1"/>
                          </a:solidFill>
                          <a:latin typeface="Montserrat" panose="00000500000000000000" pitchFamily="50" charset="0"/>
                        </a:rPr>
                        <a:t>Susciter l’</a:t>
                      </a:r>
                      <a:r>
                        <a:rPr lang="fr-FR" sz="1300" dirty="0" err="1">
                          <a:solidFill>
                            <a:schemeClr val="tx1"/>
                          </a:solidFill>
                          <a:latin typeface="Montserrat" panose="00000500000000000000" pitchFamily="50" charset="0"/>
                        </a:rPr>
                        <a:t>interet</a:t>
                      </a:r>
                      <a:endParaRPr lang="fr-FR" sz="1300" dirty="0">
                        <a:solidFill>
                          <a:schemeClr val="tx1"/>
                        </a:solidFill>
                        <a:latin typeface="Montserrat" panose="00000500000000000000" pitchFamily="50" charset="0"/>
                      </a:endParaRPr>
                    </a:p>
                  </a:txBody>
                  <a:tcPr/>
                </a:tc>
                <a:tc>
                  <a:txBody>
                    <a:bodyPr/>
                    <a:lstStyle/>
                    <a:p>
                      <a:r>
                        <a:rPr lang="fr-FR" sz="1300" dirty="0">
                          <a:solidFill>
                            <a:schemeClr val="tx1"/>
                          </a:solidFill>
                          <a:latin typeface="Montserrat" panose="00000500000000000000" pitchFamily="50" charset="0"/>
                        </a:rPr>
                        <a:t>Établir la confiance</a:t>
                      </a:r>
                    </a:p>
                  </a:txBody>
                  <a:tcPr/>
                </a:tc>
                <a:tc>
                  <a:txBody>
                    <a:bodyPr/>
                    <a:lstStyle/>
                    <a:p>
                      <a:r>
                        <a:rPr lang="fr-FR" sz="1300" dirty="0">
                          <a:solidFill>
                            <a:schemeClr val="tx1"/>
                          </a:solidFill>
                          <a:latin typeface="Montserrat" panose="00000500000000000000" pitchFamily="50" charset="0"/>
                        </a:rPr>
                        <a:t>Finaliser la vente</a:t>
                      </a:r>
                    </a:p>
                  </a:txBody>
                  <a:tcPr/>
                </a:tc>
                <a:tc>
                  <a:txBody>
                    <a:bodyPr/>
                    <a:lstStyle/>
                    <a:p>
                      <a:r>
                        <a:rPr lang="fr-FR" sz="1300" b="1" dirty="0">
                          <a:solidFill>
                            <a:schemeClr val="tx1"/>
                          </a:solidFill>
                          <a:latin typeface="Montserrat" panose="00000500000000000000" pitchFamily="50" charset="0"/>
                        </a:rPr>
                        <a:t>Fidéliser et encourager la recommandation </a:t>
                      </a:r>
                    </a:p>
                  </a:txBody>
                  <a:tcPr/>
                </a:tc>
                <a:extLst>
                  <a:ext uri="{0D108BD9-81ED-4DB2-BD59-A6C34878D82A}">
                    <a16:rowId xmlns:a16="http://schemas.microsoft.com/office/drawing/2014/main" val="2166942462"/>
                  </a:ext>
                </a:extLst>
              </a:tr>
              <a:tr h="370840">
                <a:tc>
                  <a:txBody>
                    <a:bodyPr/>
                    <a:lstStyle/>
                    <a:p>
                      <a:r>
                        <a:rPr lang="fr-FR" sz="1300" dirty="0">
                          <a:solidFill>
                            <a:schemeClr val="tx1"/>
                          </a:solidFill>
                          <a:latin typeface="Montserrat" panose="00000500000000000000" pitchFamily="50" charset="0"/>
                        </a:rPr>
                        <a:t>Adopter une stratégie de contenu sur Facebook, </a:t>
                      </a:r>
                      <a:r>
                        <a:rPr lang="fr-FR" sz="1300" dirty="0" err="1">
                          <a:solidFill>
                            <a:schemeClr val="tx1"/>
                          </a:solidFill>
                          <a:latin typeface="Montserrat" panose="00000500000000000000" pitchFamily="50" charset="0"/>
                        </a:rPr>
                        <a:t>linkedin</a:t>
                      </a:r>
                      <a:r>
                        <a:rPr lang="fr-FR" sz="1300" dirty="0">
                          <a:solidFill>
                            <a:schemeClr val="tx1"/>
                          </a:solidFill>
                          <a:latin typeface="Montserrat" panose="00000500000000000000" pitchFamily="50" charset="0"/>
                        </a:rPr>
                        <a:t> et </a:t>
                      </a:r>
                      <a:r>
                        <a:rPr lang="fr-FR" sz="1300" dirty="0" err="1">
                          <a:solidFill>
                            <a:schemeClr val="tx1"/>
                          </a:solidFill>
                          <a:latin typeface="Montserrat" panose="00000500000000000000" pitchFamily="50" charset="0"/>
                        </a:rPr>
                        <a:t>youtube</a:t>
                      </a:r>
                      <a:endParaRPr lang="fr-FR" sz="1300" dirty="0">
                        <a:solidFill>
                          <a:schemeClr val="tx1"/>
                        </a:solidFill>
                        <a:latin typeface="Montserrat" panose="00000500000000000000" pitchFamily="50" charset="0"/>
                      </a:endParaRP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Publicités sur les réseaux sociaux (LinkedIn, Facebook)</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Articles sur les avantages de l'éducation financière</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Partenariats avec influenceurs et leaders d'opinion dans le domaine RH, et financier</a:t>
                      </a:r>
                    </a:p>
                  </a:txBody>
                  <a:tcPr/>
                </a:tc>
                <a:tc>
                  <a:txBody>
                    <a:bodyPr/>
                    <a:lstStyle/>
                    <a:p>
                      <a:r>
                        <a:rPr lang="fr-FR" sz="1300" dirty="0">
                          <a:solidFill>
                            <a:schemeClr val="tx1"/>
                          </a:solidFill>
                          <a:latin typeface="Montserrat" panose="00000500000000000000" pitchFamily="50" charset="0"/>
                        </a:rPr>
                        <a:t>Pages de destination ( page de vente, page de capture)</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Webinaires gratuits en ligne sur la gestion financière pour les entreprises</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Contenus téléchargeables (e-books, documentation application…) sur les bienfaits de </a:t>
                      </a:r>
                      <a:r>
                        <a:rPr lang="fr-FR" sz="1300" dirty="0" err="1">
                          <a:solidFill>
                            <a:schemeClr val="tx1"/>
                          </a:solidFill>
                          <a:latin typeface="Montserrat" panose="00000500000000000000" pitchFamily="50" charset="0"/>
                        </a:rPr>
                        <a:t>Perxonomiz</a:t>
                      </a:r>
                      <a:r>
                        <a:rPr lang="fr-FR" sz="1300" dirty="0">
                          <a:solidFill>
                            <a:schemeClr val="tx1"/>
                          </a:solidFill>
                          <a:latin typeface="Montserrat" panose="00000500000000000000" pitchFamily="50" charset="0"/>
                        </a:rPr>
                        <a:t> et d’une bonne éducation financière</a:t>
                      </a:r>
                    </a:p>
                  </a:txBody>
                  <a:tcPr/>
                </a:tc>
                <a:tc>
                  <a:txBody>
                    <a:bodyPr/>
                    <a:lstStyle/>
                    <a:p>
                      <a:r>
                        <a:rPr lang="fr-FR" sz="1300" dirty="0">
                          <a:solidFill>
                            <a:schemeClr val="tx1"/>
                          </a:solidFill>
                          <a:latin typeface="Montserrat" panose="00000500000000000000" pitchFamily="50" charset="0"/>
                        </a:rPr>
                        <a:t>Organisation de conférence et pop up store pour la cible</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Démonstrations personnalisées de l'application</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Offrir un essai gratuit de 15 jours</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Diffusion mail avec des contenus éducatifs et des </a:t>
                      </a:r>
                      <a:r>
                        <a:rPr lang="fr-FR" sz="1300" dirty="0" err="1">
                          <a:solidFill>
                            <a:schemeClr val="tx1"/>
                          </a:solidFill>
                          <a:latin typeface="Montserrat" panose="00000500000000000000" pitchFamily="50" charset="0"/>
                        </a:rPr>
                        <a:t>success</a:t>
                      </a:r>
                      <a:r>
                        <a:rPr lang="fr-FR" sz="1300" dirty="0">
                          <a:solidFill>
                            <a:schemeClr val="tx1"/>
                          </a:solidFill>
                          <a:latin typeface="Montserrat" panose="00000500000000000000" pitchFamily="50" charset="0"/>
                        </a:rPr>
                        <a:t> stories</a:t>
                      </a:r>
                    </a:p>
                  </a:txBody>
                  <a:tcPr/>
                </a:tc>
                <a:tc>
                  <a:txBody>
                    <a:bodyPr/>
                    <a:lstStyle/>
                    <a:p>
                      <a:r>
                        <a:rPr lang="fr-FR" sz="1300" dirty="0">
                          <a:solidFill>
                            <a:schemeClr val="tx1"/>
                          </a:solidFill>
                          <a:latin typeface="Montserrat" panose="00000500000000000000" pitchFamily="50" charset="0"/>
                        </a:rPr>
                        <a:t>Offres exclusives et remises pour la première année de licence</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Support client dédié pour l'intégration de nouvelles fonctionnalités</a:t>
                      </a:r>
                    </a:p>
                    <a:p>
                      <a:endParaRPr lang="fr-FR" sz="1300" dirty="0">
                        <a:solidFill>
                          <a:schemeClr val="tx1"/>
                        </a:solidFill>
                        <a:latin typeface="Montserrat" panose="00000500000000000000" pitchFamily="50" charset="0"/>
                      </a:endParaRPr>
                    </a:p>
                    <a:p>
                      <a:r>
                        <a:rPr lang="fr-FR" sz="1300" dirty="0">
                          <a:solidFill>
                            <a:schemeClr val="tx1"/>
                          </a:solidFill>
                          <a:latin typeface="Montserrat" panose="00000500000000000000" pitchFamily="50" charset="0"/>
                        </a:rPr>
                        <a:t>Formation des utilisateurs</a:t>
                      </a:r>
                    </a:p>
                  </a:txBody>
                  <a:tcPr/>
                </a:tc>
                <a:tc>
                  <a:txBody>
                    <a:bodyPr/>
                    <a:lstStyle/>
                    <a:p>
                      <a:r>
                        <a:rPr lang="fr-FR" sz="1300" kern="1200" dirty="0">
                          <a:solidFill>
                            <a:schemeClr val="tx1"/>
                          </a:solidFill>
                          <a:effectLst/>
                          <a:latin typeface="Montserrat" panose="00000500000000000000" pitchFamily="50" charset="0"/>
                          <a:ea typeface="+mn-ea"/>
                          <a:cs typeface="+mn-cs"/>
                        </a:rPr>
                        <a:t>Programme de parrainage et récompenses pour les recommandations</a:t>
                      </a:r>
                    </a:p>
                    <a:p>
                      <a:endParaRPr lang="fr-FR" sz="1300" kern="1200" dirty="0">
                        <a:solidFill>
                          <a:schemeClr val="tx1"/>
                        </a:solidFill>
                        <a:effectLst/>
                        <a:latin typeface="Montserrat" panose="00000500000000000000" pitchFamily="50" charset="0"/>
                        <a:ea typeface="+mn-ea"/>
                        <a:cs typeface="+mn-cs"/>
                      </a:endParaRPr>
                    </a:p>
                    <a:p>
                      <a:r>
                        <a:rPr lang="fr-FR" sz="1300" kern="1200" dirty="0">
                          <a:solidFill>
                            <a:schemeClr val="tx1"/>
                          </a:solidFill>
                          <a:effectLst/>
                          <a:latin typeface="Montserrat" panose="00000500000000000000" pitchFamily="50" charset="0"/>
                          <a:ea typeface="+mn-ea"/>
                          <a:cs typeface="+mn-cs"/>
                        </a:rPr>
                        <a:t>Enquêtes de satisfaction régulières et amélioration continue basée sur les feedbacks</a:t>
                      </a:r>
                    </a:p>
                    <a:p>
                      <a:endParaRPr lang="fr-FR" sz="1300" kern="1200" dirty="0">
                        <a:solidFill>
                          <a:schemeClr val="tx1"/>
                        </a:solidFill>
                        <a:effectLst/>
                        <a:latin typeface="Montserrat" panose="00000500000000000000" pitchFamily="50" charset="0"/>
                        <a:ea typeface="+mn-ea"/>
                        <a:cs typeface="+mn-cs"/>
                      </a:endParaRPr>
                    </a:p>
                    <a:p>
                      <a:r>
                        <a:rPr lang="fr-FR" sz="1300" kern="1200" dirty="0">
                          <a:solidFill>
                            <a:schemeClr val="tx1"/>
                          </a:solidFill>
                          <a:effectLst/>
                          <a:latin typeface="Montserrat" panose="00000500000000000000" pitchFamily="50" charset="0"/>
                          <a:ea typeface="+mn-ea"/>
                          <a:cs typeface="+mn-cs"/>
                        </a:rPr>
                        <a:t>Partage de l’expérience des utilisateurs sur les réseaux sociaux</a:t>
                      </a:r>
                    </a:p>
                    <a:p>
                      <a:endParaRPr lang="fr-FR" sz="1300" kern="1200" dirty="0">
                        <a:solidFill>
                          <a:schemeClr val="tx1"/>
                        </a:solidFill>
                        <a:effectLst/>
                        <a:latin typeface="Montserrat" panose="00000500000000000000" pitchFamily="50" charset="0"/>
                        <a:ea typeface="+mn-ea"/>
                        <a:cs typeface="+mn-cs"/>
                      </a:endParaRPr>
                    </a:p>
                    <a:p>
                      <a:r>
                        <a:rPr lang="fr-FR" sz="1300" kern="1200" dirty="0">
                          <a:solidFill>
                            <a:schemeClr val="tx1"/>
                          </a:solidFill>
                          <a:effectLst/>
                          <a:latin typeface="Montserrat" panose="00000500000000000000" pitchFamily="50" charset="0"/>
                          <a:ea typeface="+mn-ea"/>
                          <a:cs typeface="+mn-cs"/>
                        </a:rPr>
                        <a:t>Partage de réussites et de témoignages sur les réseaux sociaux et dans des newsletters</a:t>
                      </a:r>
                    </a:p>
                    <a:p>
                      <a:endParaRPr lang="fr-FR" sz="1300" b="1" dirty="0">
                        <a:solidFill>
                          <a:schemeClr val="tx1"/>
                        </a:solidFill>
                        <a:latin typeface="Montserrat" panose="00000500000000000000" pitchFamily="50" charset="0"/>
                      </a:endParaRPr>
                    </a:p>
                  </a:txBody>
                  <a:tcPr/>
                </a:tc>
                <a:extLst>
                  <a:ext uri="{0D108BD9-81ED-4DB2-BD59-A6C34878D82A}">
                    <a16:rowId xmlns:a16="http://schemas.microsoft.com/office/drawing/2014/main" val="2880739163"/>
                  </a:ext>
                </a:extLst>
              </a:tr>
            </a:tbl>
          </a:graphicData>
        </a:graphic>
      </p:graphicFrame>
    </p:spTree>
    <p:extLst>
      <p:ext uri="{BB962C8B-B14F-4D97-AF65-F5344CB8AC3E}">
        <p14:creationId xmlns:p14="http://schemas.microsoft.com/office/powerpoint/2010/main" val="1846831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PARCOURS CLIENTS</a:t>
            </a:r>
          </a:p>
        </p:txBody>
      </p:sp>
      <p:sp>
        <p:nvSpPr>
          <p:cNvPr id="2" name="ZoneTexte 1">
            <a:extLst>
              <a:ext uri="{FF2B5EF4-FFF2-40B4-BE49-F238E27FC236}">
                <a16:creationId xmlns:a16="http://schemas.microsoft.com/office/drawing/2014/main" id="{53F3A8F5-A1C8-FF50-03D3-7B5E11E735EB}"/>
              </a:ext>
            </a:extLst>
          </p:cNvPr>
          <p:cNvSpPr txBox="1"/>
          <p:nvPr/>
        </p:nvSpPr>
        <p:spPr>
          <a:xfrm>
            <a:off x="3290887" y="2967335"/>
            <a:ext cx="5610225" cy="923330"/>
          </a:xfrm>
          <a:prstGeom prst="rect">
            <a:avLst/>
          </a:prstGeom>
          <a:solidFill>
            <a:schemeClr val="accent2">
              <a:lumMod val="75000"/>
            </a:schemeClr>
          </a:solidFill>
        </p:spPr>
        <p:txBody>
          <a:bodyPr wrap="square" rtlCol="0">
            <a:spAutoFit/>
          </a:bodyPr>
          <a:lstStyle/>
          <a:p>
            <a:r>
              <a:rPr lang="fr-FR" sz="54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PARCOURS CLIENTS</a:t>
            </a:r>
          </a:p>
        </p:txBody>
      </p:sp>
    </p:spTree>
    <p:extLst>
      <p:ext uri="{BB962C8B-B14F-4D97-AF65-F5344CB8AC3E}">
        <p14:creationId xmlns:p14="http://schemas.microsoft.com/office/powerpoint/2010/main" val="240296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PARCOURS CLIENTS</a:t>
            </a:r>
          </a:p>
        </p:txBody>
      </p:sp>
      <p:sp>
        <p:nvSpPr>
          <p:cNvPr id="4" name="ZoneTexte 3">
            <a:extLst>
              <a:ext uri="{FF2B5EF4-FFF2-40B4-BE49-F238E27FC236}">
                <a16:creationId xmlns:a16="http://schemas.microsoft.com/office/drawing/2014/main" id="{89BB17EF-8013-74B2-A79C-12C079E4B7F4}"/>
              </a:ext>
            </a:extLst>
          </p:cNvPr>
          <p:cNvSpPr txBox="1"/>
          <p:nvPr/>
        </p:nvSpPr>
        <p:spPr>
          <a:xfrm>
            <a:off x="1552575" y="1466850"/>
            <a:ext cx="8580088" cy="3970318"/>
          </a:xfrm>
          <a:prstGeom prst="rect">
            <a:avLst/>
          </a:prstGeom>
          <a:noFill/>
        </p:spPr>
        <p:txBody>
          <a:bodyPr wrap="square" rtlCol="0">
            <a:spAutoFit/>
          </a:bodyPr>
          <a:lstStyle/>
          <a:p>
            <a:r>
              <a:rPr lang="fr-FR" b="1" dirty="0">
                <a:solidFill>
                  <a:srgbClr val="F07817"/>
                </a:solidFill>
                <a:latin typeface="Montserrat" panose="00000500000000000000" pitchFamily="50" charset="0"/>
              </a:rPr>
              <a:t>1. Découverte :</a:t>
            </a:r>
          </a:p>
          <a:p>
            <a:r>
              <a:rPr lang="fr-FR" dirty="0">
                <a:latin typeface="Montserrat" panose="00000500000000000000" pitchFamily="50" charset="0"/>
              </a:rPr>
              <a:t>Les DRH découvrent </a:t>
            </a:r>
            <a:r>
              <a:rPr lang="fr-FR" dirty="0" err="1">
                <a:latin typeface="Montserrat" panose="00000500000000000000" pitchFamily="50" charset="0"/>
              </a:rPr>
              <a:t>Perxonomiz</a:t>
            </a:r>
            <a:r>
              <a:rPr lang="fr-FR" dirty="0">
                <a:latin typeface="Montserrat" panose="00000500000000000000" pitchFamily="50" charset="0"/>
              </a:rPr>
              <a:t> via des publicités sur LinkedIn ou des articles ou des contenus partagés sur les réseaux sociaux.</a:t>
            </a:r>
          </a:p>
          <a:p>
            <a:r>
              <a:rPr lang="fr-FR" dirty="0">
                <a:latin typeface="Montserrat" panose="00000500000000000000" pitchFamily="50" charset="0"/>
              </a:rPr>
              <a:t>Ils cliquent sur une publicité ou un contenu et arrivent sur une page de capture ou de vente de </a:t>
            </a:r>
            <a:r>
              <a:rPr lang="fr-FR" dirty="0" err="1">
                <a:latin typeface="Montserrat" panose="00000500000000000000" pitchFamily="50" charset="0"/>
              </a:rPr>
              <a:t>perxonomiz</a:t>
            </a:r>
            <a:endParaRPr lang="fr-FR" dirty="0">
              <a:latin typeface="Montserrat" panose="00000500000000000000" pitchFamily="50" charset="0"/>
            </a:endParaRPr>
          </a:p>
          <a:p>
            <a:endParaRPr lang="fr-FR" b="1" dirty="0">
              <a:latin typeface="Montserrat" panose="00000500000000000000" pitchFamily="50" charset="0"/>
            </a:endParaRPr>
          </a:p>
          <a:p>
            <a:r>
              <a:rPr lang="fr-FR" b="1" dirty="0">
                <a:solidFill>
                  <a:srgbClr val="F07817"/>
                </a:solidFill>
                <a:latin typeface="Montserrat" panose="00000500000000000000" pitchFamily="50" charset="0"/>
              </a:rPr>
              <a:t>2. Considération :</a:t>
            </a:r>
          </a:p>
          <a:p>
            <a:r>
              <a:rPr lang="fr-FR" dirty="0">
                <a:latin typeface="Montserrat" panose="00000500000000000000" pitchFamily="50" charset="0"/>
              </a:rPr>
              <a:t>Les visiteurs téléchargent sur la page de capture un e-book gratuit sur les avantages de l'éducation financière pour un salarié, pour une entreprise ou le mini book a l’attention des RH. Ils reçoivent une série d'e-mails de suivi avec des contenus didactiques sur l’application, des contenus promotionnel (invitations à des démonstrations personnalisées ou évènements)</a:t>
            </a:r>
          </a:p>
          <a:p>
            <a:endParaRPr lang="fr-FR" dirty="0"/>
          </a:p>
        </p:txBody>
      </p:sp>
    </p:spTree>
    <p:extLst>
      <p:ext uri="{BB962C8B-B14F-4D97-AF65-F5344CB8AC3E}">
        <p14:creationId xmlns:p14="http://schemas.microsoft.com/office/powerpoint/2010/main" val="56128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PARCOURS CLIENTS</a:t>
            </a:r>
          </a:p>
        </p:txBody>
      </p:sp>
      <p:sp>
        <p:nvSpPr>
          <p:cNvPr id="4" name="ZoneTexte 3">
            <a:extLst>
              <a:ext uri="{FF2B5EF4-FFF2-40B4-BE49-F238E27FC236}">
                <a16:creationId xmlns:a16="http://schemas.microsoft.com/office/drawing/2014/main" id="{89BB17EF-8013-74B2-A79C-12C079E4B7F4}"/>
              </a:ext>
            </a:extLst>
          </p:cNvPr>
          <p:cNvSpPr txBox="1"/>
          <p:nvPr/>
        </p:nvSpPr>
        <p:spPr>
          <a:xfrm>
            <a:off x="1552575" y="1466850"/>
            <a:ext cx="8580088" cy="3416320"/>
          </a:xfrm>
          <a:prstGeom prst="rect">
            <a:avLst/>
          </a:prstGeom>
          <a:noFill/>
        </p:spPr>
        <p:txBody>
          <a:bodyPr wrap="square" rtlCol="0">
            <a:spAutoFit/>
          </a:bodyPr>
          <a:lstStyle/>
          <a:p>
            <a:r>
              <a:rPr lang="fr-FR" b="1" dirty="0">
                <a:solidFill>
                  <a:srgbClr val="F07817"/>
                </a:solidFill>
                <a:latin typeface="Montserrat" panose="00000500000000000000" pitchFamily="50" charset="0"/>
              </a:rPr>
              <a:t>3. Décision :</a:t>
            </a:r>
          </a:p>
          <a:p>
            <a:r>
              <a:rPr lang="fr-FR" dirty="0">
                <a:latin typeface="Montserrat" panose="00000500000000000000" pitchFamily="50" charset="0"/>
              </a:rPr>
              <a:t>Les prospects participent à une démonstration en ligne et bénéficient d'un essai gratuit de 15 jours. Après l'essai, ils reçoivent une offre exclusive pour la licence annuelle de </a:t>
            </a:r>
            <a:r>
              <a:rPr lang="fr-FR" dirty="0" err="1">
                <a:latin typeface="Montserrat" panose="00000500000000000000" pitchFamily="50" charset="0"/>
              </a:rPr>
              <a:t>Perxonomiz</a:t>
            </a:r>
            <a:r>
              <a:rPr lang="fr-FR" dirty="0">
                <a:latin typeface="Montserrat" panose="00000500000000000000" pitchFamily="50" charset="0"/>
              </a:rPr>
              <a:t> avec une remise spéciale sur le nombre de licence acheté</a:t>
            </a:r>
          </a:p>
          <a:p>
            <a:endParaRPr lang="fr-FR" b="1" dirty="0">
              <a:latin typeface="Montserrat" panose="00000500000000000000" pitchFamily="50" charset="0"/>
            </a:endParaRPr>
          </a:p>
          <a:p>
            <a:r>
              <a:rPr lang="fr-FR" b="1" dirty="0">
                <a:solidFill>
                  <a:srgbClr val="F07817"/>
                </a:solidFill>
                <a:latin typeface="Montserrat" panose="00000500000000000000" pitchFamily="50" charset="0"/>
              </a:rPr>
              <a:t>4. Adoption :</a:t>
            </a:r>
          </a:p>
          <a:p>
            <a:r>
              <a:rPr lang="fr-FR" dirty="0">
                <a:latin typeface="Montserrat" panose="00000500000000000000" pitchFamily="50" charset="0"/>
              </a:rPr>
              <a:t>Les nouveaux clients bénéficient d'un support client dédié pour l'intégration de nouvelles fonctionnalité et la formation des utilisateurs. Ils commencent à utiliser </a:t>
            </a:r>
            <a:r>
              <a:rPr lang="fr-FR" dirty="0" err="1">
                <a:latin typeface="Montserrat" panose="00000500000000000000" pitchFamily="50" charset="0"/>
              </a:rPr>
              <a:t>Perxonomiz</a:t>
            </a:r>
            <a:r>
              <a:rPr lang="fr-FR" dirty="0">
                <a:latin typeface="Montserrat" panose="00000500000000000000" pitchFamily="50" charset="0"/>
              </a:rPr>
              <a:t> et voient les premiers résultats en termes de bien-être financier des employés.</a:t>
            </a:r>
          </a:p>
          <a:p>
            <a:endParaRPr lang="fr-FR" dirty="0"/>
          </a:p>
        </p:txBody>
      </p:sp>
    </p:spTree>
    <p:extLst>
      <p:ext uri="{BB962C8B-B14F-4D97-AF65-F5344CB8AC3E}">
        <p14:creationId xmlns:p14="http://schemas.microsoft.com/office/powerpoint/2010/main" val="2196144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PARCOURS CLIENTS</a:t>
            </a:r>
          </a:p>
        </p:txBody>
      </p:sp>
      <p:sp>
        <p:nvSpPr>
          <p:cNvPr id="4" name="ZoneTexte 3">
            <a:extLst>
              <a:ext uri="{FF2B5EF4-FFF2-40B4-BE49-F238E27FC236}">
                <a16:creationId xmlns:a16="http://schemas.microsoft.com/office/drawing/2014/main" id="{89BB17EF-8013-74B2-A79C-12C079E4B7F4}"/>
              </a:ext>
            </a:extLst>
          </p:cNvPr>
          <p:cNvSpPr txBox="1"/>
          <p:nvPr/>
        </p:nvSpPr>
        <p:spPr>
          <a:xfrm>
            <a:off x="1552575" y="1466850"/>
            <a:ext cx="8580088" cy="3416320"/>
          </a:xfrm>
          <a:prstGeom prst="rect">
            <a:avLst/>
          </a:prstGeom>
          <a:noFill/>
        </p:spPr>
        <p:txBody>
          <a:bodyPr wrap="square" rtlCol="0">
            <a:spAutoFit/>
          </a:bodyPr>
          <a:lstStyle/>
          <a:p>
            <a:r>
              <a:rPr lang="fr-FR" b="1" dirty="0">
                <a:solidFill>
                  <a:srgbClr val="F07817"/>
                </a:solidFill>
                <a:latin typeface="Montserrat" panose="00000500000000000000" pitchFamily="50" charset="0"/>
              </a:rPr>
              <a:t>5. Défense :</a:t>
            </a:r>
          </a:p>
          <a:p>
            <a:r>
              <a:rPr lang="fr-FR" dirty="0">
                <a:latin typeface="Montserrat" panose="00000500000000000000" pitchFamily="50" charset="0"/>
              </a:rPr>
              <a:t>Les clients satisfaits sont invités à rejoindre notre programme et ou plateforme de parrainage et à partager leurs témoignages. Ils participent à des enquêtes de satisfaction et fournissent des feedbacks pour améliorer l'application.</a:t>
            </a:r>
          </a:p>
          <a:p>
            <a:endParaRPr lang="fr-FR" dirty="0">
              <a:solidFill>
                <a:srgbClr val="F07817"/>
              </a:solidFill>
              <a:latin typeface="Montserrat" panose="00000500000000000000" pitchFamily="50" charset="0"/>
            </a:endParaRPr>
          </a:p>
          <a:p>
            <a:r>
              <a:rPr lang="fr-FR" b="1" dirty="0">
                <a:solidFill>
                  <a:srgbClr val="F07817"/>
                </a:solidFill>
                <a:latin typeface="Montserrat" panose="00000500000000000000" pitchFamily="50" charset="0"/>
              </a:rPr>
              <a:t>6. Ambassadeur :</a:t>
            </a:r>
          </a:p>
          <a:p>
            <a:r>
              <a:rPr lang="fr-FR" dirty="0">
                <a:latin typeface="Montserrat" panose="00000500000000000000" pitchFamily="50" charset="0"/>
              </a:rPr>
              <a:t>Les clients deviennent des ambassadeurs de </a:t>
            </a:r>
            <a:r>
              <a:rPr lang="fr-FR" dirty="0" err="1">
                <a:latin typeface="Montserrat" panose="00000500000000000000" pitchFamily="50" charset="0"/>
              </a:rPr>
              <a:t>Perxonomiz</a:t>
            </a:r>
            <a:r>
              <a:rPr lang="fr-FR" dirty="0">
                <a:latin typeface="Montserrat" panose="00000500000000000000" pitchFamily="50" charset="0"/>
              </a:rPr>
              <a:t>, recommandant l'application à d'autres entreprises. Ils partagent leurs histoires de réussite sur les réseaux sociaux de </a:t>
            </a:r>
            <a:r>
              <a:rPr lang="fr-FR" dirty="0" err="1">
                <a:latin typeface="Montserrat" panose="00000500000000000000" pitchFamily="50" charset="0"/>
              </a:rPr>
              <a:t>Perxonomiz</a:t>
            </a:r>
            <a:r>
              <a:rPr lang="fr-FR" dirty="0">
                <a:latin typeface="Montserrat" panose="00000500000000000000" pitchFamily="50" charset="0"/>
              </a:rPr>
              <a:t> et de </a:t>
            </a:r>
            <a:r>
              <a:rPr lang="fr-FR" dirty="0" err="1">
                <a:latin typeface="Montserrat" panose="00000500000000000000" pitchFamily="50" charset="0"/>
              </a:rPr>
              <a:t>NetByUs</a:t>
            </a:r>
            <a:endParaRPr lang="fr-FR" dirty="0">
              <a:latin typeface="Montserrat" panose="00000500000000000000" pitchFamily="50" charset="0"/>
            </a:endParaRPr>
          </a:p>
          <a:p>
            <a:endParaRPr lang="fr-FR" dirty="0"/>
          </a:p>
        </p:txBody>
      </p:sp>
    </p:spTree>
    <p:extLst>
      <p:ext uri="{BB962C8B-B14F-4D97-AF65-F5344CB8AC3E}">
        <p14:creationId xmlns:p14="http://schemas.microsoft.com/office/powerpoint/2010/main" val="930786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CONTENT PLAN</a:t>
            </a:r>
          </a:p>
        </p:txBody>
      </p:sp>
      <p:sp>
        <p:nvSpPr>
          <p:cNvPr id="2" name="ZoneTexte 1">
            <a:extLst>
              <a:ext uri="{FF2B5EF4-FFF2-40B4-BE49-F238E27FC236}">
                <a16:creationId xmlns:a16="http://schemas.microsoft.com/office/drawing/2014/main" id="{53F3A8F5-A1C8-FF50-03D3-7B5E11E735EB}"/>
              </a:ext>
            </a:extLst>
          </p:cNvPr>
          <p:cNvSpPr txBox="1"/>
          <p:nvPr/>
        </p:nvSpPr>
        <p:spPr>
          <a:xfrm>
            <a:off x="3783806" y="2967335"/>
            <a:ext cx="4624388" cy="923330"/>
          </a:xfrm>
          <a:prstGeom prst="rect">
            <a:avLst/>
          </a:prstGeom>
          <a:solidFill>
            <a:schemeClr val="accent2">
              <a:lumMod val="75000"/>
            </a:schemeClr>
          </a:solidFill>
        </p:spPr>
        <p:txBody>
          <a:bodyPr wrap="square" rtlCol="0">
            <a:spAutoFit/>
          </a:bodyPr>
          <a:lstStyle/>
          <a:p>
            <a:r>
              <a:rPr lang="fr-FR" sz="54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CONTENT PLAN</a:t>
            </a:r>
          </a:p>
        </p:txBody>
      </p:sp>
    </p:spTree>
    <p:extLst>
      <p:ext uri="{BB962C8B-B14F-4D97-AF65-F5344CB8AC3E}">
        <p14:creationId xmlns:p14="http://schemas.microsoft.com/office/powerpoint/2010/main" val="1816376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24F7E99-8564-4986-BB7A-ABD7DE011709}"/>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02</a:t>
            </a:r>
          </a:p>
        </p:txBody>
      </p:sp>
      <p:grpSp>
        <p:nvGrpSpPr>
          <p:cNvPr id="2" name="Groupe 1">
            <a:extLst>
              <a:ext uri="{FF2B5EF4-FFF2-40B4-BE49-F238E27FC236}">
                <a16:creationId xmlns:a16="http://schemas.microsoft.com/office/drawing/2014/main" id="{BE2EF97D-6E6C-4334-8C51-7D132137287D}"/>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CONTENT PLAN</a:t>
            </a:r>
          </a:p>
        </p:txBody>
      </p:sp>
      <p:sp>
        <p:nvSpPr>
          <p:cNvPr id="5" name="ZoneTexte 4">
            <a:extLst>
              <a:ext uri="{FF2B5EF4-FFF2-40B4-BE49-F238E27FC236}">
                <a16:creationId xmlns:a16="http://schemas.microsoft.com/office/drawing/2014/main" id="{1E462F37-BDBB-71B4-260F-227E180BB2D4}"/>
              </a:ext>
            </a:extLst>
          </p:cNvPr>
          <p:cNvSpPr txBox="1"/>
          <p:nvPr/>
        </p:nvSpPr>
        <p:spPr>
          <a:xfrm>
            <a:off x="1552575" y="1466850"/>
            <a:ext cx="8580088" cy="929613"/>
          </a:xfrm>
          <a:prstGeom prst="rect">
            <a:avLst/>
          </a:prstGeom>
          <a:noFill/>
        </p:spPr>
        <p:txBody>
          <a:bodyPr wrap="square" rtlCol="0">
            <a:spAutoFit/>
          </a:bodyPr>
          <a:lstStyle/>
          <a:p>
            <a:r>
              <a:rPr lang="fr-FR" b="1" dirty="0">
                <a:solidFill>
                  <a:srgbClr val="F07817"/>
                </a:solidFill>
                <a:latin typeface="Montserrat" panose="00000500000000000000" pitchFamily="50" charset="0"/>
              </a:rPr>
              <a:t>Objectif : Attirer et convertir la cible </a:t>
            </a:r>
            <a:r>
              <a:rPr lang="fr-FR" b="1" dirty="0" err="1">
                <a:solidFill>
                  <a:srgbClr val="F07817"/>
                </a:solidFill>
                <a:latin typeface="Montserrat" panose="00000500000000000000" pitchFamily="50" charset="0"/>
              </a:rPr>
              <a:t>BtoB</a:t>
            </a:r>
            <a:r>
              <a:rPr lang="fr-FR" b="1" dirty="0">
                <a:solidFill>
                  <a:srgbClr val="F07817"/>
                </a:solidFill>
                <a:latin typeface="Montserrat" panose="00000500000000000000" pitchFamily="50" charset="0"/>
              </a:rPr>
              <a:t> sur les réseaux sociaux.</a:t>
            </a:r>
            <a:endParaRPr lang="fr-FR" dirty="0">
              <a:latin typeface="Montserrat" panose="00000500000000000000" pitchFamily="50" charset="0"/>
            </a:endParaRPr>
          </a:p>
          <a:p>
            <a:r>
              <a:rPr lang="fr-FR" dirty="0">
                <a:latin typeface="Montserrat" panose="00000500000000000000" pitchFamily="50" charset="0"/>
              </a:rPr>
              <a:t>Plateformes : LinkedIn, Facebook, </a:t>
            </a:r>
          </a:p>
          <a:p>
            <a:pPr>
              <a:lnSpc>
                <a:spcPct val="107000"/>
              </a:lnSpc>
              <a:spcAft>
                <a:spcPts val="800"/>
              </a:spcAft>
            </a:pPr>
            <a:r>
              <a:rPr lang="fr-FR" sz="1800" kern="100" dirty="0">
                <a:effectLst/>
                <a:latin typeface="Montserrat" panose="00000500000000000000" pitchFamily="50" charset="0"/>
                <a:ea typeface="Calibri" panose="020F0502020204030204" pitchFamily="34" charset="0"/>
                <a:cs typeface="Times New Roman" panose="02020603050405020304" pitchFamily="18" charset="0"/>
              </a:rPr>
              <a:t>Calendrier de Publication </a:t>
            </a:r>
          </a:p>
        </p:txBody>
      </p:sp>
      <p:graphicFrame>
        <p:nvGraphicFramePr>
          <p:cNvPr id="6" name="Tableau 5">
            <a:extLst>
              <a:ext uri="{FF2B5EF4-FFF2-40B4-BE49-F238E27FC236}">
                <a16:creationId xmlns:a16="http://schemas.microsoft.com/office/drawing/2014/main" id="{12C8044A-D41B-CDAD-66FD-AA9E97F6A8FA}"/>
              </a:ext>
            </a:extLst>
          </p:cNvPr>
          <p:cNvGraphicFramePr>
            <a:graphicFrameLocks noGrp="1"/>
          </p:cNvGraphicFramePr>
          <p:nvPr>
            <p:extLst>
              <p:ext uri="{D42A27DB-BD31-4B8C-83A1-F6EECF244321}">
                <p14:modId xmlns:p14="http://schemas.microsoft.com/office/powerpoint/2010/main" val="4188867556"/>
              </p:ext>
            </p:extLst>
          </p:nvPr>
        </p:nvGraphicFramePr>
        <p:xfrm>
          <a:off x="1336534" y="2721999"/>
          <a:ext cx="9704645" cy="3383280"/>
        </p:xfrm>
        <a:graphic>
          <a:graphicData uri="http://schemas.openxmlformats.org/drawingml/2006/table">
            <a:tbl>
              <a:tblPr firstRow="1" bandRow="1">
                <a:tableStyleId>{5C22544A-7EE6-4342-B048-85BDC9FD1C3A}</a:tableStyleId>
              </a:tblPr>
              <a:tblGrid>
                <a:gridCol w="1940929">
                  <a:extLst>
                    <a:ext uri="{9D8B030D-6E8A-4147-A177-3AD203B41FA5}">
                      <a16:colId xmlns:a16="http://schemas.microsoft.com/office/drawing/2014/main" val="2556729573"/>
                    </a:ext>
                  </a:extLst>
                </a:gridCol>
                <a:gridCol w="1940929">
                  <a:extLst>
                    <a:ext uri="{9D8B030D-6E8A-4147-A177-3AD203B41FA5}">
                      <a16:colId xmlns:a16="http://schemas.microsoft.com/office/drawing/2014/main" val="705606905"/>
                    </a:ext>
                  </a:extLst>
                </a:gridCol>
                <a:gridCol w="2030133">
                  <a:extLst>
                    <a:ext uri="{9D8B030D-6E8A-4147-A177-3AD203B41FA5}">
                      <a16:colId xmlns:a16="http://schemas.microsoft.com/office/drawing/2014/main" val="4072912238"/>
                    </a:ext>
                  </a:extLst>
                </a:gridCol>
                <a:gridCol w="1851725">
                  <a:extLst>
                    <a:ext uri="{9D8B030D-6E8A-4147-A177-3AD203B41FA5}">
                      <a16:colId xmlns:a16="http://schemas.microsoft.com/office/drawing/2014/main" val="331317852"/>
                    </a:ext>
                  </a:extLst>
                </a:gridCol>
                <a:gridCol w="1940929">
                  <a:extLst>
                    <a:ext uri="{9D8B030D-6E8A-4147-A177-3AD203B41FA5}">
                      <a16:colId xmlns:a16="http://schemas.microsoft.com/office/drawing/2014/main" val="2999049310"/>
                    </a:ext>
                  </a:extLst>
                </a:gridCol>
              </a:tblGrid>
              <a:tr h="0">
                <a:tc>
                  <a:txBody>
                    <a:bodyPr/>
                    <a:lstStyle/>
                    <a:p>
                      <a:r>
                        <a:rPr lang="fr-FR" sz="1400" dirty="0">
                          <a:latin typeface="Montserrat" panose="00000500000000000000" pitchFamily="50" charset="0"/>
                        </a:rPr>
                        <a:t>Lundi</a:t>
                      </a:r>
                    </a:p>
                  </a:txBody>
                  <a:tcPr>
                    <a:solidFill>
                      <a:schemeClr val="accent2">
                        <a:lumMod val="50000"/>
                      </a:schemeClr>
                    </a:solidFill>
                  </a:tcPr>
                </a:tc>
                <a:tc>
                  <a:txBody>
                    <a:bodyPr/>
                    <a:lstStyle/>
                    <a:p>
                      <a:r>
                        <a:rPr lang="fr-FR" sz="1400" dirty="0">
                          <a:latin typeface="Montserrat" panose="00000500000000000000" pitchFamily="50" charset="0"/>
                        </a:rPr>
                        <a:t>Mercredi</a:t>
                      </a:r>
                    </a:p>
                  </a:txBody>
                  <a:tcPr>
                    <a:solidFill>
                      <a:schemeClr val="accent2">
                        <a:lumMod val="50000"/>
                      </a:schemeClr>
                    </a:solidFill>
                  </a:tcPr>
                </a:tc>
                <a:tc>
                  <a:txBody>
                    <a:bodyPr/>
                    <a:lstStyle/>
                    <a:p>
                      <a:r>
                        <a:rPr lang="fr-FR" sz="1400" dirty="0">
                          <a:latin typeface="Montserrat" panose="00000500000000000000" pitchFamily="50" charset="0"/>
                        </a:rPr>
                        <a:t>Vendredi</a:t>
                      </a:r>
                    </a:p>
                  </a:txBody>
                  <a:tcPr>
                    <a:solidFill>
                      <a:schemeClr val="accent2">
                        <a:lumMod val="50000"/>
                      </a:schemeClr>
                    </a:solidFill>
                  </a:tcPr>
                </a:tc>
                <a:tc>
                  <a:txBody>
                    <a:bodyPr/>
                    <a:lstStyle/>
                    <a:p>
                      <a:r>
                        <a:rPr lang="fr-FR" sz="1400" dirty="0">
                          <a:latin typeface="Montserrat" panose="00000500000000000000" pitchFamily="50" charset="0"/>
                        </a:rPr>
                        <a:t>Dimanche</a:t>
                      </a:r>
                    </a:p>
                  </a:txBody>
                  <a:tcPr>
                    <a:solidFill>
                      <a:schemeClr val="accent2">
                        <a:lumMod val="50000"/>
                      </a:schemeClr>
                    </a:solidFill>
                  </a:tcPr>
                </a:tc>
                <a:tc>
                  <a:txBody>
                    <a:bodyPr/>
                    <a:lstStyle/>
                    <a:p>
                      <a:r>
                        <a:rPr lang="fr-FR" sz="1400" dirty="0">
                          <a:solidFill>
                            <a:srgbClr val="F07817"/>
                          </a:solidFill>
                          <a:latin typeface="Montserrat" panose="00000500000000000000" pitchFamily="50" charset="0"/>
                        </a:rPr>
                        <a:t>Extra</a:t>
                      </a:r>
                    </a:p>
                  </a:txBody>
                  <a:tcPr>
                    <a:solidFill>
                      <a:schemeClr val="accent2">
                        <a:lumMod val="50000"/>
                      </a:schemeClr>
                    </a:solidFill>
                  </a:tcPr>
                </a:tc>
                <a:extLst>
                  <a:ext uri="{0D108BD9-81ED-4DB2-BD59-A6C34878D82A}">
                    <a16:rowId xmlns:a16="http://schemas.microsoft.com/office/drawing/2014/main" val="619544678"/>
                  </a:ext>
                </a:extLst>
              </a:tr>
              <a:tr h="370840">
                <a:tc>
                  <a:txBody>
                    <a:bodyPr/>
                    <a:lstStyle/>
                    <a:p>
                      <a:r>
                        <a:rPr lang="fr-FR" sz="1400" b="1" dirty="0">
                          <a:latin typeface="Montserrat" panose="00000500000000000000" pitchFamily="50" charset="0"/>
                        </a:rPr>
                        <a:t>LinkedIn</a:t>
                      </a:r>
                      <a:r>
                        <a:rPr lang="fr-FR" sz="1400" dirty="0">
                          <a:latin typeface="Montserrat" panose="00000500000000000000" pitchFamily="50" charset="0"/>
                        </a:rPr>
                        <a:t>: Post sur les avantages de l'éducation financière pour les entreprises </a:t>
                      </a: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r>
                        <a:rPr lang="fr-FR" sz="1400" b="1" dirty="0">
                          <a:latin typeface="Montserrat" panose="00000500000000000000" pitchFamily="50" charset="0"/>
                        </a:rPr>
                        <a:t>Facebook</a:t>
                      </a:r>
                      <a:r>
                        <a:rPr lang="fr-FR" sz="1400" dirty="0">
                          <a:latin typeface="Montserrat" panose="00000500000000000000" pitchFamily="50" charset="0"/>
                        </a:rPr>
                        <a:t>: Citation inspirante sur la gestion financière</a:t>
                      </a:r>
                    </a:p>
                  </a:txBody>
                  <a:tcPr/>
                </a:tc>
                <a:tc>
                  <a:txBody>
                    <a:bodyPr/>
                    <a:lstStyle/>
                    <a:p>
                      <a:r>
                        <a:rPr lang="fr-FR" sz="1400" b="1" dirty="0">
                          <a:latin typeface="Montserrat" panose="00000500000000000000" pitchFamily="50" charset="0"/>
                        </a:rPr>
                        <a:t>LinkedIn</a:t>
                      </a:r>
                      <a:r>
                        <a:rPr lang="fr-FR" sz="1400" dirty="0">
                          <a:latin typeface="Montserrat" panose="00000500000000000000" pitchFamily="50" charset="0"/>
                        </a:rPr>
                        <a:t>: Carrousel sur les impacts du bien-être financier sur la productivité des employés </a:t>
                      </a: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r>
                        <a:rPr lang="fr-FR" sz="1400" b="1" dirty="0">
                          <a:latin typeface="Montserrat" panose="00000500000000000000" pitchFamily="50" charset="0"/>
                        </a:rPr>
                        <a:t>Facebook</a:t>
                      </a:r>
                      <a:r>
                        <a:rPr lang="fr-FR" sz="1400" dirty="0">
                          <a:latin typeface="Montserrat" panose="00000500000000000000" pitchFamily="50" charset="0"/>
                        </a:rPr>
                        <a:t>: Publication Commerciale ( Focus avantage produit)</a:t>
                      </a:r>
                    </a:p>
                  </a:txBody>
                  <a:tcPr/>
                </a:tc>
                <a:tc>
                  <a:txBody>
                    <a:bodyPr/>
                    <a:lstStyle/>
                    <a:p>
                      <a:r>
                        <a:rPr lang="fr-FR" sz="1400" b="1" dirty="0">
                          <a:latin typeface="Montserrat" panose="00000500000000000000" pitchFamily="50" charset="0"/>
                        </a:rPr>
                        <a:t>LinkedIn</a:t>
                      </a:r>
                      <a:r>
                        <a:rPr lang="fr-FR" sz="1400" dirty="0">
                          <a:latin typeface="Montserrat" panose="00000500000000000000" pitchFamily="50" charset="0"/>
                        </a:rPr>
                        <a:t>: Vidéo de démonstration de </a:t>
                      </a:r>
                      <a:r>
                        <a:rPr lang="fr-FR" sz="1400" dirty="0" err="1">
                          <a:latin typeface="Montserrat" panose="00000500000000000000" pitchFamily="50" charset="0"/>
                        </a:rPr>
                        <a:t>Perxonomiz</a:t>
                      </a:r>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endParaRPr lang="fr-FR" sz="1400" dirty="0">
                        <a:latin typeface="Montserrat"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latin typeface="Montserrat" panose="00000500000000000000" pitchFamily="50" charset="0"/>
                        </a:rPr>
                        <a:t>Facebook</a:t>
                      </a:r>
                      <a:r>
                        <a:rPr lang="fr-FR" sz="1400" dirty="0">
                          <a:latin typeface="Montserrat" panose="00000500000000000000" pitchFamily="50" charset="0"/>
                        </a:rPr>
                        <a:t>: Témoignage client avec photo</a:t>
                      </a:r>
                    </a:p>
                    <a:p>
                      <a:endParaRPr lang="fr-FR" sz="1400" dirty="0">
                        <a:latin typeface="Montserrat" panose="00000500000000000000" pitchFamily="50" charset="0"/>
                      </a:endParaRPr>
                    </a:p>
                  </a:txBody>
                  <a:tcPr/>
                </a:tc>
                <a:tc>
                  <a:txBody>
                    <a:bodyPr/>
                    <a:lstStyle/>
                    <a:p>
                      <a:r>
                        <a:rPr lang="fr-FR" sz="1400" b="1" dirty="0" err="1">
                          <a:latin typeface="Montserrat" panose="00000500000000000000" pitchFamily="50" charset="0"/>
                        </a:rPr>
                        <a:t>Youtube</a:t>
                      </a:r>
                      <a:r>
                        <a:rPr lang="fr-FR" sz="1400" b="1" dirty="0">
                          <a:latin typeface="Montserrat" panose="00000500000000000000" pitchFamily="50" charset="0"/>
                        </a:rPr>
                        <a:t> , </a:t>
                      </a:r>
                      <a:r>
                        <a:rPr lang="fr-FR" sz="1400" b="1" dirty="0" err="1">
                          <a:latin typeface="Montserrat" panose="00000500000000000000" pitchFamily="50" charset="0"/>
                        </a:rPr>
                        <a:t>Tik</a:t>
                      </a:r>
                      <a:r>
                        <a:rPr lang="fr-FR" sz="1400" b="1" dirty="0">
                          <a:latin typeface="Montserrat" panose="00000500000000000000" pitchFamily="50" charset="0"/>
                        </a:rPr>
                        <a:t> </a:t>
                      </a:r>
                      <a:r>
                        <a:rPr lang="fr-FR" sz="1400" b="1" dirty="0" err="1">
                          <a:latin typeface="Montserrat" panose="00000500000000000000" pitchFamily="50" charset="0"/>
                        </a:rPr>
                        <a:t>tok</a:t>
                      </a:r>
                      <a:r>
                        <a:rPr lang="fr-FR" sz="1400" b="1" dirty="0">
                          <a:latin typeface="Montserrat" panose="00000500000000000000" pitchFamily="50" charset="0"/>
                        </a:rPr>
                        <a:t> </a:t>
                      </a:r>
                      <a:r>
                        <a:rPr lang="fr-FR" sz="1400" dirty="0">
                          <a:latin typeface="Montserrat" panose="00000500000000000000" pitchFamily="50" charset="0"/>
                        </a:rPr>
                        <a:t>: Finance pour tous </a:t>
                      </a:r>
                    </a:p>
                    <a:p>
                      <a:r>
                        <a:rPr lang="fr-FR" sz="1400" dirty="0" err="1">
                          <a:latin typeface="Montserrat" panose="00000500000000000000" pitchFamily="50" charset="0"/>
                        </a:rPr>
                        <a:t>Podscast</a:t>
                      </a:r>
                      <a:r>
                        <a:rPr lang="fr-FR" sz="1400" dirty="0">
                          <a:latin typeface="Montserrat" panose="00000500000000000000" pitchFamily="50" charset="0"/>
                        </a:rPr>
                        <a:t> </a:t>
                      </a:r>
                      <a:r>
                        <a:rPr lang="fr-FR" sz="1400" dirty="0" err="1">
                          <a:latin typeface="Montserrat" panose="00000500000000000000" pitchFamily="50" charset="0"/>
                        </a:rPr>
                        <a:t>Video</a:t>
                      </a:r>
                      <a:r>
                        <a:rPr lang="fr-FR" sz="1400" dirty="0">
                          <a:latin typeface="Montserrat" panose="00000500000000000000" pitchFamily="50" charset="0"/>
                        </a:rPr>
                        <a:t> sur la fintech. Invitez des experts pour parler de sujets liés a la finance</a:t>
                      </a:r>
                    </a:p>
                  </a:txBody>
                  <a:tcPr/>
                </a:tc>
                <a:tc>
                  <a:txBody>
                    <a:bodyPr/>
                    <a:lstStyle/>
                    <a:p>
                      <a:r>
                        <a:rPr lang="fr-FR" sz="1400" b="1" dirty="0">
                          <a:solidFill>
                            <a:srgbClr val="F07817"/>
                          </a:solidFill>
                          <a:latin typeface="Montserrat" panose="00000500000000000000" pitchFamily="50" charset="0"/>
                        </a:rPr>
                        <a:t>Conseils pratiques sur la gestion des finances (Tips, Conseils, choses a faire et a ne pas faires) </a:t>
                      </a:r>
                    </a:p>
                    <a:p>
                      <a:endParaRPr lang="fr-FR" sz="1400" b="1" dirty="0">
                        <a:solidFill>
                          <a:srgbClr val="F07817"/>
                        </a:solidFill>
                        <a:latin typeface="Montserrat" panose="00000500000000000000" pitchFamily="50" charset="0"/>
                      </a:endParaRPr>
                    </a:p>
                    <a:p>
                      <a:endParaRPr lang="fr-FR" sz="1400" b="1" dirty="0">
                        <a:solidFill>
                          <a:srgbClr val="F07817"/>
                        </a:solidFill>
                        <a:latin typeface="Montserrat" panose="00000500000000000000" pitchFamily="50" charset="0"/>
                      </a:endParaRPr>
                    </a:p>
                    <a:p>
                      <a:endParaRPr lang="fr-FR" sz="1400" b="1" dirty="0">
                        <a:solidFill>
                          <a:srgbClr val="F07817"/>
                        </a:solidFill>
                        <a:latin typeface="Montserrat" panose="00000500000000000000" pitchFamily="50" charset="0"/>
                      </a:endParaRPr>
                    </a:p>
                    <a:p>
                      <a:r>
                        <a:rPr lang="fr-FR" sz="1400" b="1" dirty="0">
                          <a:solidFill>
                            <a:srgbClr val="F07817"/>
                          </a:solidFill>
                          <a:latin typeface="Montserrat" panose="00000500000000000000" pitchFamily="50" charset="0"/>
                        </a:rPr>
                        <a:t>Webinaire</a:t>
                      </a:r>
                    </a:p>
                    <a:p>
                      <a:r>
                        <a:rPr lang="fr-FR" sz="1400" b="1" dirty="0">
                          <a:solidFill>
                            <a:srgbClr val="F07817"/>
                          </a:solidFill>
                          <a:latin typeface="Montserrat" panose="00000500000000000000" pitchFamily="50" charset="0"/>
                        </a:rPr>
                        <a:t>Evènement Live</a:t>
                      </a:r>
                    </a:p>
                    <a:p>
                      <a:endParaRPr lang="fr-FR" sz="1400" b="1" dirty="0">
                        <a:solidFill>
                          <a:srgbClr val="F07817"/>
                        </a:solidFill>
                        <a:latin typeface="Montserrat" panose="00000500000000000000" pitchFamily="50" charset="0"/>
                      </a:endParaRPr>
                    </a:p>
                  </a:txBody>
                  <a:tcPr/>
                </a:tc>
                <a:extLst>
                  <a:ext uri="{0D108BD9-81ED-4DB2-BD59-A6C34878D82A}">
                    <a16:rowId xmlns:a16="http://schemas.microsoft.com/office/drawing/2014/main" val="2166942462"/>
                  </a:ext>
                </a:extLst>
              </a:tr>
            </a:tbl>
          </a:graphicData>
        </a:graphic>
      </p:graphicFrame>
    </p:spTree>
    <p:extLst>
      <p:ext uri="{BB962C8B-B14F-4D97-AF65-F5344CB8AC3E}">
        <p14:creationId xmlns:p14="http://schemas.microsoft.com/office/powerpoint/2010/main" val="1352985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4624388"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LANCEMENT COMMUNICATION PERXONOMIZ</a:t>
            </a:r>
          </a:p>
        </p:txBody>
      </p:sp>
      <p:sp>
        <p:nvSpPr>
          <p:cNvPr id="2" name="ZoneTexte 1">
            <a:extLst>
              <a:ext uri="{FF2B5EF4-FFF2-40B4-BE49-F238E27FC236}">
                <a16:creationId xmlns:a16="http://schemas.microsoft.com/office/drawing/2014/main" id="{53F3A8F5-A1C8-FF50-03D3-7B5E11E735EB}"/>
              </a:ext>
            </a:extLst>
          </p:cNvPr>
          <p:cNvSpPr txBox="1"/>
          <p:nvPr/>
        </p:nvSpPr>
        <p:spPr>
          <a:xfrm>
            <a:off x="3345656" y="2136338"/>
            <a:ext cx="5500687" cy="2585323"/>
          </a:xfrm>
          <a:prstGeom prst="rect">
            <a:avLst/>
          </a:prstGeom>
          <a:solidFill>
            <a:schemeClr val="accent2">
              <a:lumMod val="75000"/>
            </a:schemeClr>
          </a:solidFill>
        </p:spPr>
        <p:txBody>
          <a:bodyPr wrap="square" rtlCol="0">
            <a:spAutoFit/>
          </a:bodyPr>
          <a:lstStyle/>
          <a:p>
            <a:pPr algn="ctr"/>
            <a:r>
              <a:rPr lang="fr-FR" sz="54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LANCEMENT COMMUNICATION PERXONOMIZ</a:t>
            </a:r>
          </a:p>
        </p:txBody>
      </p:sp>
    </p:spTree>
    <p:extLst>
      <p:ext uri="{BB962C8B-B14F-4D97-AF65-F5344CB8AC3E}">
        <p14:creationId xmlns:p14="http://schemas.microsoft.com/office/powerpoint/2010/main" val="3884134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PARCOURS CLIENTS</a:t>
            </a:r>
          </a:p>
        </p:txBody>
      </p:sp>
      <p:sp>
        <p:nvSpPr>
          <p:cNvPr id="4" name="ZoneTexte 3">
            <a:extLst>
              <a:ext uri="{FF2B5EF4-FFF2-40B4-BE49-F238E27FC236}">
                <a16:creationId xmlns:a16="http://schemas.microsoft.com/office/drawing/2014/main" id="{89BB17EF-8013-74B2-A79C-12C079E4B7F4}"/>
              </a:ext>
            </a:extLst>
          </p:cNvPr>
          <p:cNvSpPr txBox="1"/>
          <p:nvPr/>
        </p:nvSpPr>
        <p:spPr>
          <a:xfrm>
            <a:off x="1552575" y="1466850"/>
            <a:ext cx="8580088" cy="4524315"/>
          </a:xfrm>
          <a:prstGeom prst="rect">
            <a:avLst/>
          </a:prstGeom>
          <a:noFill/>
        </p:spPr>
        <p:txBody>
          <a:bodyPr wrap="square" rtlCol="0">
            <a:spAutoFit/>
          </a:bodyPr>
          <a:lstStyle/>
          <a:p>
            <a:r>
              <a:rPr lang="fr-FR" b="1" dirty="0">
                <a:solidFill>
                  <a:srgbClr val="F07817"/>
                </a:solidFill>
                <a:latin typeface="Montserrat" panose="00000500000000000000" pitchFamily="50" charset="0"/>
              </a:rPr>
              <a:t>1. TEASING :  14 jours</a:t>
            </a:r>
          </a:p>
          <a:p>
            <a:r>
              <a:rPr lang="fr-FR" dirty="0">
                <a:latin typeface="Montserrat" panose="00000500000000000000" pitchFamily="50" charset="0"/>
              </a:rPr>
              <a:t>Étape 1:  </a:t>
            </a:r>
          </a:p>
          <a:p>
            <a:r>
              <a:rPr lang="fr-FR" dirty="0">
                <a:latin typeface="Montserrat" panose="00000500000000000000" pitchFamily="50" charset="0"/>
              </a:rPr>
              <a:t>Attirer l’attention du public en mettant en avant les erreurs courantes que nous commettons tous en matière de gestion financière. (Visuel)</a:t>
            </a:r>
          </a:p>
          <a:p>
            <a:endParaRPr lang="fr-FR" dirty="0">
              <a:latin typeface="Montserrat" panose="00000500000000000000" pitchFamily="50" charset="0"/>
            </a:endParaRPr>
          </a:p>
          <a:p>
            <a:r>
              <a:rPr lang="fr-FR" dirty="0">
                <a:solidFill>
                  <a:schemeClr val="accent1">
                    <a:lumMod val="75000"/>
                  </a:schemeClr>
                </a:solidFill>
                <a:latin typeface="Montserrat" panose="00000500000000000000" pitchFamily="50" charset="0"/>
              </a:rPr>
              <a:t>Formule : "Je suis... (Profil de nos cibles) en (mauvaise habitude), je CONTROLE. Mon nom c’est (surnom humoristique ou pseudonyme moqueur). </a:t>
            </a:r>
          </a:p>
          <a:p>
            <a:endParaRPr lang="fr-FR" dirty="0">
              <a:latin typeface="Montserrat" panose="00000500000000000000" pitchFamily="50" charset="0"/>
            </a:endParaRPr>
          </a:p>
          <a:p>
            <a:r>
              <a:rPr lang="fr-FR" dirty="0">
                <a:latin typeface="Montserrat" panose="00000500000000000000" pitchFamily="50" charset="0"/>
              </a:rPr>
              <a:t>Étape 2:</a:t>
            </a:r>
          </a:p>
          <a:p>
            <a:r>
              <a:rPr lang="fr-FR" dirty="0">
                <a:latin typeface="Montserrat" panose="00000500000000000000" pitchFamily="50" charset="0"/>
              </a:rPr>
              <a:t>Reprendre les mêmes visuels avec maintenant un signe graphique qui montre que l'affirmation précédente n'a pas de sens, accompagné de la phrase suivante.</a:t>
            </a:r>
          </a:p>
          <a:p>
            <a:endParaRPr lang="fr-FR" dirty="0">
              <a:latin typeface="Montserrat" panose="00000500000000000000" pitchFamily="50" charset="0"/>
            </a:endParaRPr>
          </a:p>
          <a:p>
            <a:r>
              <a:rPr lang="fr-FR" dirty="0">
                <a:solidFill>
                  <a:schemeClr val="accent1">
                    <a:lumMod val="75000"/>
                  </a:schemeClr>
                </a:solidFill>
                <a:latin typeface="Montserrat" panose="00000500000000000000" pitchFamily="50" charset="0"/>
              </a:rPr>
              <a:t>Formule : "Tu contrôles, si avec l’application </a:t>
            </a:r>
            <a:r>
              <a:rPr lang="fr-FR" dirty="0" err="1">
                <a:solidFill>
                  <a:schemeClr val="accent1">
                    <a:lumMod val="75000"/>
                  </a:schemeClr>
                </a:solidFill>
                <a:latin typeface="Montserrat" panose="00000500000000000000" pitchFamily="50" charset="0"/>
              </a:rPr>
              <a:t>Perxonomiz</a:t>
            </a:r>
            <a:r>
              <a:rPr lang="fr-FR" dirty="0">
                <a:solidFill>
                  <a:schemeClr val="accent1">
                    <a:lumMod val="75000"/>
                  </a:schemeClr>
                </a:solidFill>
                <a:latin typeface="Montserrat" panose="00000500000000000000" pitchFamily="50" charset="0"/>
              </a:rPr>
              <a:t> tu (ce qui doit normalement être fait)."</a:t>
            </a:r>
          </a:p>
        </p:txBody>
      </p:sp>
    </p:spTree>
    <p:extLst>
      <p:ext uri="{BB962C8B-B14F-4D97-AF65-F5344CB8AC3E}">
        <p14:creationId xmlns:p14="http://schemas.microsoft.com/office/powerpoint/2010/main" val="3690292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F7019A-65BD-490B-AEF1-BC5F9B2F342B}"/>
              </a:ext>
            </a:extLst>
          </p:cNvPr>
          <p:cNvSpPr/>
          <p:nvPr/>
        </p:nvSpPr>
        <p:spPr>
          <a:xfrm>
            <a:off x="0" y="0"/>
            <a:ext cx="12192000" cy="6858000"/>
          </a:xfrm>
          <a:prstGeom prst="rect">
            <a:avLst/>
          </a:prstGeom>
          <a:solidFill>
            <a:srgbClr val="F6FA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a:extLst>
              <a:ext uri="{FF2B5EF4-FFF2-40B4-BE49-F238E27FC236}">
                <a16:creationId xmlns:a16="http://schemas.microsoft.com/office/drawing/2014/main" id="{9E1CCDFC-DF1B-4D46-B5BA-B5D1B597B810}"/>
              </a:ext>
            </a:extLst>
          </p:cNvPr>
          <p:cNvSpPr txBox="1"/>
          <p:nvPr/>
        </p:nvSpPr>
        <p:spPr>
          <a:xfrm>
            <a:off x="0" y="6304002"/>
            <a:ext cx="609600" cy="553998"/>
          </a:xfrm>
          <a:prstGeom prst="rect">
            <a:avLst/>
          </a:prstGeom>
          <a:noFill/>
          <a:effectLst/>
        </p:spPr>
        <p:txBody>
          <a:bodyPr wrap="square" rtlCol="0">
            <a:spAutoFit/>
          </a:bodyPr>
          <a:lstStyle/>
          <a:p>
            <a:r>
              <a:rPr lang="fr-FR" sz="3000"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01</a:t>
            </a:r>
          </a:p>
        </p:txBody>
      </p:sp>
      <p:grpSp>
        <p:nvGrpSpPr>
          <p:cNvPr id="18" name="Groupe 17">
            <a:extLst>
              <a:ext uri="{FF2B5EF4-FFF2-40B4-BE49-F238E27FC236}">
                <a16:creationId xmlns:a16="http://schemas.microsoft.com/office/drawing/2014/main" id="{D9AF991F-1E5B-4DB8-AECB-DC96007D0641}"/>
              </a:ext>
            </a:extLst>
          </p:cNvPr>
          <p:cNvGrpSpPr/>
          <p:nvPr/>
        </p:nvGrpSpPr>
        <p:grpSpPr>
          <a:xfrm>
            <a:off x="9779240" y="4580185"/>
            <a:ext cx="2671055" cy="2701940"/>
            <a:chOff x="9779240" y="4580185"/>
            <a:chExt cx="2671055" cy="2701940"/>
          </a:xfrm>
        </p:grpSpPr>
        <p:pic>
          <p:nvPicPr>
            <p:cNvPr id="9" name="Image 8">
              <a:extLst>
                <a:ext uri="{FF2B5EF4-FFF2-40B4-BE49-F238E27FC236}">
                  <a16:creationId xmlns:a16="http://schemas.microsoft.com/office/drawing/2014/main" id="{BF2147A3-1CAE-4BF2-8593-24AAA7777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2970" y="5325879"/>
              <a:ext cx="1867325" cy="1956246"/>
            </a:xfrm>
            <a:prstGeom prst="rect">
              <a:avLst/>
            </a:prstGeom>
          </p:spPr>
        </p:pic>
        <p:pic>
          <p:nvPicPr>
            <p:cNvPr id="11" name="Image 10">
              <a:extLst>
                <a:ext uri="{FF2B5EF4-FFF2-40B4-BE49-F238E27FC236}">
                  <a16:creationId xmlns:a16="http://schemas.microsoft.com/office/drawing/2014/main" id="{649DC955-3F82-4585-B855-E728B86E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0228">
              <a:off x="9779240" y="6082168"/>
              <a:ext cx="553998" cy="553998"/>
            </a:xfrm>
            <a:prstGeom prst="rect">
              <a:avLst/>
            </a:prstGeom>
          </p:spPr>
        </p:pic>
        <p:pic>
          <p:nvPicPr>
            <p:cNvPr id="13" name="Image 12">
              <a:extLst>
                <a:ext uri="{FF2B5EF4-FFF2-40B4-BE49-F238E27FC236}">
                  <a16:creationId xmlns:a16="http://schemas.microsoft.com/office/drawing/2014/main" id="{B4240147-815D-41BD-AB39-2F46FBA64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148175">
              <a:off x="11625567" y="4556106"/>
              <a:ext cx="457499" cy="505657"/>
            </a:xfrm>
            <a:prstGeom prst="rect">
              <a:avLst/>
            </a:prstGeom>
          </p:spPr>
        </p:pic>
        <p:pic>
          <p:nvPicPr>
            <p:cNvPr id="15" name="Image 14">
              <a:extLst>
                <a:ext uri="{FF2B5EF4-FFF2-40B4-BE49-F238E27FC236}">
                  <a16:creationId xmlns:a16="http://schemas.microsoft.com/office/drawing/2014/main" id="{66B5F1E7-5DF9-4993-9876-B6C8362C2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313742">
              <a:off x="10235619" y="4884765"/>
              <a:ext cx="409888" cy="475232"/>
            </a:xfrm>
            <a:prstGeom prst="rect">
              <a:avLst/>
            </a:prstGeom>
          </p:spPr>
        </p:pic>
      </p:grpSp>
      <p:sp>
        <p:nvSpPr>
          <p:cNvPr id="16" name="Rectangle 15">
            <a:extLst>
              <a:ext uri="{FF2B5EF4-FFF2-40B4-BE49-F238E27FC236}">
                <a16:creationId xmlns:a16="http://schemas.microsoft.com/office/drawing/2014/main" id="{A49177A4-BB8A-4BE3-8969-59250A792CB2}"/>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7" name="ZoneTexte 16">
            <a:extLst>
              <a:ext uri="{FF2B5EF4-FFF2-40B4-BE49-F238E27FC236}">
                <a16:creationId xmlns:a16="http://schemas.microsoft.com/office/drawing/2014/main" id="{3B7597EA-E995-425B-B075-C6E64B4F0410}"/>
              </a:ext>
            </a:extLst>
          </p:cNvPr>
          <p:cNvSpPr txBox="1"/>
          <p:nvPr/>
        </p:nvSpPr>
        <p:spPr>
          <a:xfrm>
            <a:off x="342894" y="228596"/>
            <a:ext cx="2824255" cy="369332"/>
          </a:xfrm>
          <a:prstGeom prst="rect">
            <a:avLst/>
          </a:prstGeom>
          <a:noFill/>
        </p:spPr>
        <p:txBody>
          <a:bodyPr wrap="square" rtlCol="0">
            <a:spAutoFit/>
          </a:bodyPr>
          <a:lstStyle/>
          <a:p>
            <a:r>
              <a:rPr lang="fr-FR" dirty="0">
                <a:solidFill>
                  <a:srgbClr val="0B2332"/>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PARCOURS CLIENTS</a:t>
            </a:r>
          </a:p>
        </p:txBody>
      </p:sp>
      <p:sp>
        <p:nvSpPr>
          <p:cNvPr id="4" name="ZoneTexte 3">
            <a:extLst>
              <a:ext uri="{FF2B5EF4-FFF2-40B4-BE49-F238E27FC236}">
                <a16:creationId xmlns:a16="http://schemas.microsoft.com/office/drawing/2014/main" id="{89BB17EF-8013-74B2-A79C-12C079E4B7F4}"/>
              </a:ext>
            </a:extLst>
          </p:cNvPr>
          <p:cNvSpPr txBox="1"/>
          <p:nvPr/>
        </p:nvSpPr>
        <p:spPr>
          <a:xfrm>
            <a:off x="1552575" y="1450527"/>
            <a:ext cx="8580088" cy="3970318"/>
          </a:xfrm>
          <a:prstGeom prst="rect">
            <a:avLst/>
          </a:prstGeom>
          <a:noFill/>
        </p:spPr>
        <p:txBody>
          <a:bodyPr wrap="square" rtlCol="0">
            <a:spAutoFit/>
          </a:bodyPr>
          <a:lstStyle/>
          <a:p>
            <a:r>
              <a:rPr lang="fr-FR" b="1" dirty="0">
                <a:solidFill>
                  <a:srgbClr val="F07817"/>
                </a:solidFill>
                <a:latin typeface="Montserrat" panose="00000500000000000000" pitchFamily="50" charset="0"/>
              </a:rPr>
              <a:t>2. REVELATION : 1mois</a:t>
            </a:r>
          </a:p>
          <a:p>
            <a:endParaRPr lang="fr-FR" dirty="0">
              <a:latin typeface="Montserrat" panose="00000500000000000000" pitchFamily="50" charset="0"/>
            </a:endParaRPr>
          </a:p>
          <a:p>
            <a:r>
              <a:rPr lang="fr-FR" dirty="0">
                <a:latin typeface="Montserrat" panose="00000500000000000000" pitchFamily="50" charset="0"/>
              </a:rPr>
              <a:t>Vidéo de présentation de </a:t>
            </a:r>
            <a:r>
              <a:rPr lang="fr-FR" dirty="0" err="1">
                <a:latin typeface="Montserrat" panose="00000500000000000000" pitchFamily="50" charset="0"/>
              </a:rPr>
              <a:t>Perxonomiz</a:t>
            </a:r>
            <a:endParaRPr lang="fr-FR" dirty="0">
              <a:latin typeface="Montserrat" panose="00000500000000000000" pitchFamily="50" charset="0"/>
            </a:endParaRPr>
          </a:p>
          <a:p>
            <a:r>
              <a:rPr lang="fr-FR" dirty="0">
                <a:latin typeface="Montserrat" panose="00000500000000000000" pitchFamily="50" charset="0"/>
              </a:rPr>
              <a:t>Présentation des différents canaux d’acquisition de l’application</a:t>
            </a:r>
          </a:p>
          <a:p>
            <a:r>
              <a:rPr lang="fr-FR" dirty="0">
                <a:latin typeface="Montserrat" panose="00000500000000000000" pitchFamily="50" charset="0"/>
              </a:rPr>
              <a:t>Mise en avant de la valeur ajoutée du produit pour chaque cible</a:t>
            </a:r>
          </a:p>
          <a:p>
            <a:r>
              <a:rPr lang="fr-FR" dirty="0">
                <a:latin typeface="Montserrat" panose="00000500000000000000" pitchFamily="50" charset="0"/>
              </a:rPr>
              <a:t>Mise en ligne de l’application sur le Play Store</a:t>
            </a:r>
          </a:p>
          <a:p>
            <a:r>
              <a:rPr lang="fr-FR" dirty="0">
                <a:latin typeface="Montserrat" panose="00000500000000000000" pitchFamily="50" charset="0"/>
              </a:rPr>
              <a:t>Démonstration de l’application en situation d’utilisation réelle</a:t>
            </a:r>
          </a:p>
          <a:p>
            <a:endParaRPr lang="fr-FR" dirty="0">
              <a:latin typeface="Montserrat" panose="00000500000000000000" pitchFamily="50" charset="0"/>
            </a:endParaRPr>
          </a:p>
          <a:p>
            <a:r>
              <a:rPr lang="fr-FR" b="1" dirty="0">
                <a:solidFill>
                  <a:srgbClr val="F07817"/>
                </a:solidFill>
                <a:latin typeface="Montserrat" panose="00000500000000000000" pitchFamily="50" charset="0"/>
              </a:rPr>
              <a:t>3. ANNONCE DE LA CONFÉRENCE</a:t>
            </a:r>
          </a:p>
          <a:p>
            <a:r>
              <a:rPr lang="fr-FR" dirty="0">
                <a:latin typeface="Montserrat" panose="00000500000000000000" pitchFamily="50" charset="0"/>
              </a:rPr>
              <a:t>Déploiement de la stratégie de communication autour de l’événement</a:t>
            </a:r>
          </a:p>
          <a:p>
            <a:endParaRPr lang="fr-FR" dirty="0">
              <a:latin typeface="Montserrat" panose="00000500000000000000" pitchFamily="50" charset="0"/>
            </a:endParaRPr>
          </a:p>
          <a:p>
            <a:r>
              <a:rPr lang="fr-FR" b="1" dirty="0">
                <a:solidFill>
                  <a:srgbClr val="F07817"/>
                </a:solidFill>
                <a:latin typeface="Montserrat" panose="00000500000000000000" pitchFamily="50" charset="0"/>
              </a:rPr>
              <a:t>4. MISE EN LIGNE DE LA VERSION DELUXE DE PERXONOMIZ</a:t>
            </a:r>
          </a:p>
          <a:p>
            <a:endParaRPr lang="fr-FR" b="1" dirty="0">
              <a:solidFill>
                <a:srgbClr val="F07817"/>
              </a:solidFill>
              <a:latin typeface="Montserrat" panose="00000500000000000000" pitchFamily="50" charset="0"/>
            </a:endParaRPr>
          </a:p>
          <a:p>
            <a:r>
              <a:rPr lang="fr-FR" b="1" dirty="0">
                <a:solidFill>
                  <a:srgbClr val="F07817"/>
                </a:solidFill>
                <a:latin typeface="Montserrat" panose="00000500000000000000" pitchFamily="50" charset="0"/>
              </a:rPr>
              <a:t>5. LANCEMENT DES COMPTES RS DE PERXONOMIZ</a:t>
            </a:r>
          </a:p>
        </p:txBody>
      </p:sp>
    </p:spTree>
    <p:extLst>
      <p:ext uri="{BB962C8B-B14F-4D97-AF65-F5344CB8AC3E}">
        <p14:creationId xmlns:p14="http://schemas.microsoft.com/office/powerpoint/2010/main" val="1730430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705EB1-BE1E-42D5-A9CC-2714A9C9612D}"/>
              </a:ext>
            </a:extLst>
          </p:cNvPr>
          <p:cNvSpPr/>
          <p:nvPr/>
        </p:nvSpPr>
        <p:spPr>
          <a:xfrm>
            <a:off x="0" y="0"/>
            <a:ext cx="12192000" cy="6858000"/>
          </a:xfrm>
          <a:prstGeom prst="rect">
            <a:avLst/>
          </a:prstGeom>
          <a:solidFill>
            <a:srgbClr val="0B233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5017E522-072E-41CF-A331-36BC021AB1D7}"/>
              </a:ext>
            </a:extLst>
          </p:cNvPr>
          <p:cNvSpPr/>
          <p:nvPr/>
        </p:nvSpPr>
        <p:spPr>
          <a:xfrm>
            <a:off x="299258" y="216131"/>
            <a:ext cx="45719" cy="400613"/>
          </a:xfrm>
          <a:prstGeom prst="rect">
            <a:avLst/>
          </a:prstGeom>
          <a:solidFill>
            <a:srgbClr val="F0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endParaRPr>
          </a:p>
        </p:txBody>
      </p:sp>
      <p:sp>
        <p:nvSpPr>
          <p:cNvPr id="18" name="ZoneTexte 17">
            <a:extLst>
              <a:ext uri="{FF2B5EF4-FFF2-40B4-BE49-F238E27FC236}">
                <a16:creationId xmlns:a16="http://schemas.microsoft.com/office/drawing/2014/main" id="{68288596-6AF9-4A1F-8FEF-721C6A94B589}"/>
              </a:ext>
            </a:extLst>
          </p:cNvPr>
          <p:cNvSpPr txBox="1"/>
          <p:nvPr/>
        </p:nvSpPr>
        <p:spPr>
          <a:xfrm>
            <a:off x="342895" y="228596"/>
            <a:ext cx="1576388" cy="369332"/>
          </a:xfrm>
          <a:prstGeom prst="rect">
            <a:avLst/>
          </a:prstGeom>
          <a:noFill/>
        </p:spPr>
        <p:txBody>
          <a:bodyPr wrap="square" rtlCol="0">
            <a:spAutoFit/>
          </a:bodyPr>
          <a:lstStyle/>
          <a:p>
            <a:r>
              <a:rPr lang="fr-FR" dirty="0">
                <a:solidFill>
                  <a:schemeClr val="bg1"/>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PERXONOMIZ</a:t>
            </a:r>
          </a:p>
        </p:txBody>
      </p:sp>
      <p:grpSp>
        <p:nvGrpSpPr>
          <p:cNvPr id="2" name="Groupe 1">
            <a:extLst>
              <a:ext uri="{FF2B5EF4-FFF2-40B4-BE49-F238E27FC236}">
                <a16:creationId xmlns:a16="http://schemas.microsoft.com/office/drawing/2014/main" id="{54A01CB9-5267-44BB-B703-7AA18B4BB004}"/>
              </a:ext>
            </a:extLst>
          </p:cNvPr>
          <p:cNvGrpSpPr/>
          <p:nvPr/>
        </p:nvGrpSpPr>
        <p:grpSpPr>
          <a:xfrm>
            <a:off x="9986238" y="4567476"/>
            <a:ext cx="2536111" cy="2668572"/>
            <a:chOff x="9986238" y="4567476"/>
            <a:chExt cx="2536111" cy="2668572"/>
          </a:xfrm>
        </p:grpSpPr>
        <p:pic>
          <p:nvPicPr>
            <p:cNvPr id="23" name="Image 22">
              <a:extLst>
                <a:ext uri="{FF2B5EF4-FFF2-40B4-BE49-F238E27FC236}">
                  <a16:creationId xmlns:a16="http://schemas.microsoft.com/office/drawing/2014/main" id="{0E689F13-8A3B-4181-A3D1-78AED148D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13182">
              <a:off x="10278993" y="5005317"/>
              <a:ext cx="323141" cy="380166"/>
            </a:xfrm>
            <a:prstGeom prst="rect">
              <a:avLst/>
            </a:prstGeom>
          </p:spPr>
        </p:pic>
        <p:pic>
          <p:nvPicPr>
            <p:cNvPr id="25" name="Image 24">
              <a:extLst>
                <a:ext uri="{FF2B5EF4-FFF2-40B4-BE49-F238E27FC236}">
                  <a16:creationId xmlns:a16="http://schemas.microsoft.com/office/drawing/2014/main" id="{0362FCA0-DA7E-40D1-A701-64FE9C813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7726" y="5279802"/>
              <a:ext cx="1854623" cy="1956246"/>
            </a:xfrm>
            <a:prstGeom prst="rect">
              <a:avLst/>
            </a:prstGeom>
          </p:spPr>
        </p:pic>
        <p:pic>
          <p:nvPicPr>
            <p:cNvPr id="29" name="Image 28">
              <a:extLst>
                <a:ext uri="{FF2B5EF4-FFF2-40B4-BE49-F238E27FC236}">
                  <a16:creationId xmlns:a16="http://schemas.microsoft.com/office/drawing/2014/main" id="{5211E883-09C8-4A2C-B91B-4982E701A7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27084">
              <a:off x="9986238" y="6343933"/>
              <a:ext cx="454325" cy="454325"/>
            </a:xfrm>
            <a:prstGeom prst="rect">
              <a:avLst/>
            </a:prstGeom>
          </p:spPr>
        </p:pic>
        <p:pic>
          <p:nvPicPr>
            <p:cNvPr id="31" name="Image 30">
              <a:extLst>
                <a:ext uri="{FF2B5EF4-FFF2-40B4-BE49-F238E27FC236}">
                  <a16:creationId xmlns:a16="http://schemas.microsoft.com/office/drawing/2014/main" id="{595C3D7A-47AE-4FE5-864C-763363437D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612625">
              <a:off x="11748526" y="4542313"/>
              <a:ext cx="352282" cy="402608"/>
            </a:xfrm>
            <a:prstGeom prst="rect">
              <a:avLst/>
            </a:prstGeom>
          </p:spPr>
        </p:pic>
      </p:grpSp>
      <p:sp>
        <p:nvSpPr>
          <p:cNvPr id="9" name="ZoneTexte 8">
            <a:extLst>
              <a:ext uri="{FF2B5EF4-FFF2-40B4-BE49-F238E27FC236}">
                <a16:creationId xmlns:a16="http://schemas.microsoft.com/office/drawing/2014/main" id="{8C1FCFCF-BFFE-417C-89F7-DEFB57B46267}"/>
              </a:ext>
            </a:extLst>
          </p:cNvPr>
          <p:cNvSpPr txBox="1"/>
          <p:nvPr/>
        </p:nvSpPr>
        <p:spPr>
          <a:xfrm>
            <a:off x="4972048" y="2921168"/>
            <a:ext cx="2247903" cy="1015663"/>
          </a:xfrm>
          <a:prstGeom prst="rect">
            <a:avLst/>
          </a:prstGeom>
          <a:noFill/>
        </p:spPr>
        <p:txBody>
          <a:bodyPr wrap="square" rtlCol="0">
            <a:spAutoFit/>
          </a:bodyPr>
          <a:lstStyle/>
          <a:p>
            <a:r>
              <a:rPr lang="fr-FR" sz="6000" dirty="0">
                <a:solidFill>
                  <a:schemeClr val="bg1"/>
                </a:solidFill>
                <a:latin typeface="Noto Serif Condensed SemiBold" panose="02020502060505020204" pitchFamily="18" charset="0"/>
                <a:ea typeface="Noto Serif Condensed SemiBold" panose="02020502060505020204" pitchFamily="18" charset="0"/>
                <a:cs typeface="Noto Serif Condensed SemiBold" panose="02020502060505020204" pitchFamily="18" charset="0"/>
              </a:rPr>
              <a:t>MERCI</a:t>
            </a:r>
          </a:p>
        </p:txBody>
      </p:sp>
    </p:spTree>
    <p:extLst>
      <p:ext uri="{BB962C8B-B14F-4D97-AF65-F5344CB8AC3E}">
        <p14:creationId xmlns:p14="http://schemas.microsoft.com/office/powerpoint/2010/main" val="45094858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670</TotalTime>
  <Words>1187</Words>
  <Application>Microsoft Office PowerPoint</Application>
  <PresentationFormat>Grand écran</PresentationFormat>
  <Paragraphs>199</Paragraphs>
  <Slides>20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Arial</vt:lpstr>
      <vt:lpstr>Calibri</vt:lpstr>
      <vt:lpstr>Calibri Light</vt:lpstr>
      <vt:lpstr>Montserrat</vt:lpstr>
      <vt:lpstr>Noto Serif Condensed SemiBold</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akoumigornbu@gmail.com</dc:creator>
  <cp:lastModifiedBy>Lenovo</cp:lastModifiedBy>
  <cp:revision>22</cp:revision>
  <dcterms:created xsi:type="dcterms:W3CDTF">2024-03-26T09:28:30Z</dcterms:created>
  <dcterms:modified xsi:type="dcterms:W3CDTF">2024-05-30T15:27:20Z</dcterms:modified>
</cp:coreProperties>
</file>