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10287000" cx="18288000"/>
  <p:notesSz cx="6858000" cy="9144000"/>
  <p:embeddedFontLst>
    <p:embeddedFont>
      <p:font typeface="Poppins"/>
      <p:bold r:id="rId16"/>
      <p:boldItalic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91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912"/>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Poppins-boldItalic.fntdata"/><Relationship Id="rId16" Type="http://schemas.openxmlformats.org/officeDocument/2006/relationships/font" Target="fonts/Poppins-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86" name="Google Shape;86;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87" name="Google Shape;87;p1: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1</a:t>
            </a:r>
            <a:endParaRPr/>
          </a:p>
        </p:txBody>
      </p:sp>
      <p:sp>
        <p:nvSpPr>
          <p:cNvPr id="89" name="Google Shape;89;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90" name="Google Shape;90;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 name="Google Shape;96;p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56" name="Google Shape;156;p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57" name="Google Shape;157;p3: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3</a:t>
            </a:r>
            <a:endParaRPr/>
          </a:p>
        </p:txBody>
      </p:sp>
      <p:sp>
        <p:nvSpPr>
          <p:cNvPr id="159" name="Google Shape;159;p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60" name="Google Shape;160;p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42" name="Google Shape;242;p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43" name="Google Shape;243;p4: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4</a:t>
            </a:r>
            <a:endParaRPr/>
          </a:p>
        </p:txBody>
      </p:sp>
      <p:sp>
        <p:nvSpPr>
          <p:cNvPr id="245" name="Google Shape;245;p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46" name="Google Shape;246;p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5: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 name="Google Shape;280;p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6: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6: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7: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7" name="Google Shape;367;p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05" name="Google Shape;405;p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06" name="Google Shape;406;p8: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7" name="Google Shape;407;p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8</a:t>
            </a:r>
            <a:endParaRPr/>
          </a:p>
        </p:txBody>
      </p:sp>
      <p:sp>
        <p:nvSpPr>
          <p:cNvPr id="408" name="Google Shape;408;p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09" name="Google Shape;409;p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38" name="Google Shape;438;p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39" name="Google Shape;439;p9: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0" name="Google Shape;440;p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9</a:t>
            </a:r>
            <a:endParaRPr/>
          </a:p>
        </p:txBody>
      </p:sp>
      <p:sp>
        <p:nvSpPr>
          <p:cNvPr id="441" name="Google Shape;441;p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42" name="Google Shape;442;p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10: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9" name="Google Shape;509;p10: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1792288" y="612775"/>
            <a:ext cx="5486400" cy="4114800"/>
          </a:xfrm>
          <a:prstGeom prst="rect">
            <a:avLst/>
          </a:prstGeom>
          <a:noFill/>
          <a:ln>
            <a:noFill/>
          </a:ln>
        </p:spPr>
      </p:sp>
      <p:sp>
        <p:nvSpPr>
          <p:cNvPr id="68" name="Google Shape;68;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7.png"/><Relationship Id="rId11" Type="http://schemas.openxmlformats.org/officeDocument/2006/relationships/image" Target="../media/image6.png"/><Relationship Id="rId10" Type="http://schemas.openxmlformats.org/officeDocument/2006/relationships/image" Target="../media/image5.png"/><Relationship Id="rId9" Type="http://schemas.openxmlformats.org/officeDocument/2006/relationships/image" Target="../media/image9.png"/><Relationship Id="rId5" Type="http://schemas.openxmlformats.org/officeDocument/2006/relationships/image" Target="../media/image1.jpg"/><Relationship Id="rId6" Type="http://schemas.openxmlformats.org/officeDocument/2006/relationships/image" Target="../media/image10.png"/><Relationship Id="rId7" Type="http://schemas.openxmlformats.org/officeDocument/2006/relationships/image" Target="../media/image3.png"/><Relationship Id="rId8"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1.jpg"/><Relationship Id="rId11" Type="http://schemas.openxmlformats.org/officeDocument/2006/relationships/image" Target="../media/image4.png"/><Relationship Id="rId10" Type="http://schemas.openxmlformats.org/officeDocument/2006/relationships/image" Target="../media/image27.png"/><Relationship Id="rId9" Type="http://schemas.openxmlformats.org/officeDocument/2006/relationships/image" Target="../media/image12.png"/><Relationship Id="rId5" Type="http://schemas.openxmlformats.org/officeDocument/2006/relationships/image" Target="../media/image16.png"/><Relationship Id="rId6" Type="http://schemas.openxmlformats.org/officeDocument/2006/relationships/image" Target="../media/image13.png"/><Relationship Id="rId7" Type="http://schemas.openxmlformats.org/officeDocument/2006/relationships/image" Target="../media/image18.png"/><Relationship Id="rId8" Type="http://schemas.openxmlformats.org/officeDocument/2006/relationships/image" Target="../media/image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1.jpg"/><Relationship Id="rId5"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1.jpg"/><Relationship Id="rId6"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1.jpg"/><Relationship Id="rId6"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1.jpg"/><Relationship Id="rId6"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1.jpg"/><Relationship Id="rId9" Type="http://schemas.openxmlformats.org/officeDocument/2006/relationships/image" Target="../media/image4.png"/><Relationship Id="rId5" Type="http://schemas.openxmlformats.org/officeDocument/2006/relationships/image" Target="../media/image25.png"/><Relationship Id="rId6" Type="http://schemas.openxmlformats.org/officeDocument/2006/relationships/image" Target="../media/image17.png"/><Relationship Id="rId7" Type="http://schemas.openxmlformats.org/officeDocument/2006/relationships/image" Target="../media/image20.png"/><Relationship Id="rId8" Type="http://schemas.openxmlformats.org/officeDocument/2006/relationships/image" Target="../media/image23.png"/></Relationships>
</file>

<file path=ppt/slides/_rels/slide9.xml.rels><?xml version="1.0" encoding="UTF-8" standalone="yes"?><Relationships xmlns="http://schemas.openxmlformats.org/package/2006/relationships"><Relationship Id="rId11" Type="http://schemas.openxmlformats.org/officeDocument/2006/relationships/image" Target="../media/image26.png"/><Relationship Id="rId10" Type="http://schemas.openxmlformats.org/officeDocument/2006/relationships/image" Target="../media/image22.png"/><Relationship Id="rId13" Type="http://schemas.openxmlformats.org/officeDocument/2006/relationships/image" Target="../media/image28.png"/><Relationship Id="rId12" Type="http://schemas.openxmlformats.org/officeDocument/2006/relationships/hyperlink" Target="https://www.linkedin.com/company/net-by-us" TargetMode="External"/><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1.jpg"/><Relationship Id="rId9" Type="http://schemas.openxmlformats.org/officeDocument/2006/relationships/image" Target="../media/image24.png"/><Relationship Id="rId15" Type="http://schemas.openxmlformats.org/officeDocument/2006/relationships/hyperlink" Target="https://www.facebook.com/netbyus" TargetMode="External"/><Relationship Id="rId14" Type="http://schemas.openxmlformats.org/officeDocument/2006/relationships/hyperlink" Target="https://www.facebook.com/netbyus" TargetMode="External"/><Relationship Id="rId16" Type="http://schemas.openxmlformats.org/officeDocument/2006/relationships/image" Target="../media/image4.png"/><Relationship Id="rId5" Type="http://schemas.openxmlformats.org/officeDocument/2006/relationships/image" Target="../media/image21.png"/><Relationship Id="rId6" Type="http://schemas.openxmlformats.org/officeDocument/2006/relationships/hyperlink" Target="https://netbyus.com" TargetMode="External"/><Relationship Id="rId7" Type="http://schemas.openxmlformats.org/officeDocument/2006/relationships/image" Target="../media/image15.png"/><Relationship Id="rId8" Type="http://schemas.openxmlformats.org/officeDocument/2006/relationships/hyperlink" Target="mailto:contact@netbyus.com"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9.jp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descr="logo_finances.png" id="93" name="Google Shape;93;p13"/>
          <p:cNvSpPr/>
          <p:nvPr/>
        </p:nvSpPr>
        <p:spPr>
          <a:xfrm>
            <a:off x="685800" y="274320"/>
            <a:ext cx="2057400" cy="471011"/>
          </a:xfrm>
          <a:custGeom>
            <a:rect b="b" l="l" r="r" t="t"/>
            <a:pathLst>
              <a:path extrusionOk="0" h="628015" w="2743200">
                <a:moveTo>
                  <a:pt x="0" y="0"/>
                </a:moveTo>
                <a:lnTo>
                  <a:pt x="2743200" y="0"/>
                </a:lnTo>
                <a:lnTo>
                  <a:pt x="2743200" y="628015"/>
                </a:lnTo>
                <a:lnTo>
                  <a:pt x="0" y="628015"/>
                </a:lnTo>
                <a:lnTo>
                  <a:pt x="0" y="0"/>
                </a:lnTo>
                <a:close/>
              </a:path>
            </a:pathLst>
          </a:custGeom>
          <a:blipFill rotWithShape="1">
            <a:blip r:embed="rId4">
              <a:alphaModFix/>
            </a:blip>
            <a:stretch>
              <a:fillRect b="8" l="0" r="0" t="0"/>
            </a:stretch>
          </a:blipFill>
          <a:ln>
            <a:noFill/>
          </a:ln>
        </p:spPr>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descr="logos/ppt/media/image-1-2.png" id="98" name="Google Shape;98;p14"/>
          <p:cNvSpPr/>
          <p:nvPr/>
        </p:nvSpPr>
        <p:spPr>
          <a:xfrm>
            <a:off x="16294608" y="384048"/>
            <a:ext cx="1303020" cy="271081"/>
          </a:xfrm>
          <a:custGeom>
            <a:rect b="b" l="l" r="r" t="t"/>
            <a:pathLst>
              <a:path extrusionOk="0" h="361442" w="1737360">
                <a:moveTo>
                  <a:pt x="0" y="0"/>
                </a:moveTo>
                <a:lnTo>
                  <a:pt x="1737360" y="0"/>
                </a:lnTo>
                <a:lnTo>
                  <a:pt x="1737360" y="361442"/>
                </a:lnTo>
                <a:lnTo>
                  <a:pt x="0" y="361442"/>
                </a:lnTo>
                <a:lnTo>
                  <a:pt x="0" y="0"/>
                </a:lnTo>
                <a:close/>
              </a:path>
            </a:pathLst>
          </a:custGeom>
          <a:blipFill rotWithShape="1">
            <a:blip r:embed="rId3">
              <a:alphaModFix/>
            </a:blip>
            <a:stretch>
              <a:fillRect b="7" l="0" r="0" t="0"/>
            </a:stretch>
          </a:blipFill>
          <a:ln>
            <a:noFill/>
          </a:ln>
        </p:spPr>
      </p:sp>
      <p:sp>
        <p:nvSpPr>
          <p:cNvPr descr="logos/ppt/media/image-1-1.png" id="99" name="Google Shape;99;p14"/>
          <p:cNvSpPr/>
          <p:nvPr/>
        </p:nvSpPr>
        <p:spPr>
          <a:xfrm>
            <a:off x="685800" y="274320"/>
            <a:ext cx="2057400" cy="471011"/>
          </a:xfrm>
          <a:custGeom>
            <a:rect b="b" l="l" r="r" t="t"/>
            <a:pathLst>
              <a:path extrusionOk="0" h="628015" w="2743200">
                <a:moveTo>
                  <a:pt x="0" y="0"/>
                </a:moveTo>
                <a:lnTo>
                  <a:pt x="2743200" y="0"/>
                </a:lnTo>
                <a:lnTo>
                  <a:pt x="2743200" y="628015"/>
                </a:lnTo>
                <a:lnTo>
                  <a:pt x="0" y="628015"/>
                </a:lnTo>
                <a:lnTo>
                  <a:pt x="0" y="0"/>
                </a:lnTo>
                <a:close/>
              </a:path>
            </a:pathLst>
          </a:custGeom>
          <a:blipFill rotWithShape="1">
            <a:blip r:embed="rId4">
              <a:alphaModFix/>
            </a:blip>
            <a:stretch>
              <a:fillRect b="8" l="0" r="0" t="0"/>
            </a:stretch>
          </a:blipFill>
          <a:ln>
            <a:noFill/>
          </a:ln>
        </p:spPr>
      </p:sp>
      <p:grpSp>
        <p:nvGrpSpPr>
          <p:cNvPr id="100" name="Google Shape;100;p14"/>
          <p:cNvGrpSpPr/>
          <p:nvPr/>
        </p:nvGrpSpPr>
        <p:grpSpPr>
          <a:xfrm>
            <a:off x="822960" y="1267301"/>
            <a:ext cx="16641623" cy="1224133"/>
            <a:chOff x="0" y="-47625"/>
            <a:chExt cx="22188830" cy="1632178"/>
          </a:xfrm>
        </p:grpSpPr>
        <p:sp>
          <p:nvSpPr>
            <p:cNvPr id="101" name="Google Shape;101;p14"/>
            <p:cNvSpPr/>
            <p:nvPr/>
          </p:nvSpPr>
          <p:spPr>
            <a:xfrm>
              <a:off x="0" y="0"/>
              <a:ext cx="22188830" cy="1584553"/>
            </a:xfrm>
            <a:custGeom>
              <a:rect b="b" l="l" r="r" t="t"/>
              <a:pathLst>
                <a:path extrusionOk="0" h="1584553" w="22188830">
                  <a:moveTo>
                    <a:pt x="0" y="0"/>
                  </a:moveTo>
                  <a:lnTo>
                    <a:pt x="22188830" y="0"/>
                  </a:lnTo>
                  <a:lnTo>
                    <a:pt x="22188830" y="1584553"/>
                  </a:lnTo>
                  <a:lnTo>
                    <a:pt x="0" y="1584553"/>
                  </a:lnTo>
                  <a:close/>
                </a:path>
              </a:pathLst>
            </a:custGeom>
            <a:blipFill rotWithShape="1">
              <a:blip r:embed="rId5">
                <a:alphaModFix amt="0"/>
              </a:blip>
              <a:stretch>
                <a:fillRect b="-207476" l="0" r="0" t="-238226"/>
              </a:stretch>
            </a:blipFill>
            <a:ln>
              <a:noFill/>
            </a:ln>
          </p:spPr>
        </p:sp>
        <p:sp>
          <p:nvSpPr>
            <p:cNvPr id="102" name="Google Shape;102;p14"/>
            <p:cNvSpPr txBox="1"/>
            <p:nvPr/>
          </p:nvSpPr>
          <p:spPr>
            <a:xfrm>
              <a:off x="0" y="-47625"/>
              <a:ext cx="22188830" cy="1632178"/>
            </a:xfrm>
            <a:prstGeom prst="rect">
              <a:avLst/>
            </a:prstGeom>
            <a:noFill/>
            <a:ln>
              <a:noFill/>
            </a:ln>
          </p:spPr>
          <p:txBody>
            <a:bodyPr anchorCtr="0" anchor="ctr" bIns="0" lIns="0" spcFirstLastPara="1" rIns="0" wrap="square" tIns="0">
              <a:noAutofit/>
            </a:bodyPr>
            <a:lstStyle/>
            <a:p>
              <a:pPr indent="0" lvl="0" marL="0" marR="0" rtl="0" algn="just">
                <a:lnSpc>
                  <a:spcPct val="120004"/>
                </a:lnSpc>
                <a:spcBef>
                  <a:spcPts val="0"/>
                </a:spcBef>
                <a:spcAft>
                  <a:spcPts val="0"/>
                </a:spcAft>
                <a:buNone/>
              </a:pPr>
              <a:r>
                <a:rPr b="1" i="0" lang="en-US" sz="4799" u="none" cap="none" strike="noStrike">
                  <a:solidFill>
                    <a:srgbClr val="0072CE"/>
                  </a:solidFill>
                  <a:latin typeface="Poppins"/>
                  <a:ea typeface="Poppins"/>
                  <a:cs typeface="Poppins"/>
                  <a:sym typeface="Poppins"/>
                </a:rPr>
                <a:t>Qui sommes-nous ?</a:t>
              </a:r>
              <a:endParaRPr/>
            </a:p>
          </p:txBody>
        </p:sp>
      </p:grpSp>
      <p:grpSp>
        <p:nvGrpSpPr>
          <p:cNvPr id="103" name="Google Shape;103;p14"/>
          <p:cNvGrpSpPr/>
          <p:nvPr/>
        </p:nvGrpSpPr>
        <p:grpSpPr>
          <a:xfrm>
            <a:off x="17254728" y="9741817"/>
            <a:ext cx="685800" cy="425768"/>
            <a:chOff x="0" y="-19050"/>
            <a:chExt cx="914400" cy="567690"/>
          </a:xfrm>
        </p:grpSpPr>
        <p:sp>
          <p:nvSpPr>
            <p:cNvPr id="104" name="Google Shape;104;p14"/>
            <p:cNvSpPr/>
            <p:nvPr/>
          </p:nvSpPr>
          <p:spPr>
            <a:xfrm>
              <a:off x="0" y="0"/>
              <a:ext cx="914400" cy="548640"/>
            </a:xfrm>
            <a:custGeom>
              <a:rect b="b" l="l" r="r" t="t"/>
              <a:pathLst>
                <a:path extrusionOk="0" h="548640" w="914400">
                  <a:moveTo>
                    <a:pt x="0" y="0"/>
                  </a:moveTo>
                  <a:lnTo>
                    <a:pt x="914400" y="0"/>
                  </a:lnTo>
                  <a:lnTo>
                    <a:pt x="914400" y="548640"/>
                  </a:lnTo>
                  <a:lnTo>
                    <a:pt x="0" y="548640"/>
                  </a:lnTo>
                  <a:close/>
                </a:path>
              </a:pathLst>
            </a:custGeom>
            <a:blipFill rotWithShape="1">
              <a:blip r:embed="rId5">
                <a:alphaModFix amt="0"/>
              </a:blip>
              <a:stretch>
                <a:fillRect b="0" l="-26982" r="-26982" t="0"/>
              </a:stretch>
            </a:blipFill>
            <a:ln>
              <a:noFill/>
            </a:ln>
          </p:spPr>
        </p:sp>
        <p:sp>
          <p:nvSpPr>
            <p:cNvPr id="105" name="Google Shape;105;p14"/>
            <p:cNvSpPr txBox="1"/>
            <p:nvPr/>
          </p:nvSpPr>
          <p:spPr>
            <a:xfrm>
              <a:off x="0" y="-19050"/>
              <a:ext cx="914400" cy="567690"/>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None/>
              </a:pPr>
              <a:r>
                <a:rPr b="0" i="0" lang="en-US" sz="1500" u="none" cap="none" strike="noStrike">
                  <a:solidFill>
                    <a:srgbClr val="5E7A90"/>
                  </a:solidFill>
                  <a:latin typeface="Poppins"/>
                  <a:ea typeface="Poppins"/>
                  <a:cs typeface="Poppins"/>
                  <a:sym typeface="Poppins"/>
                </a:rPr>
                <a:t>2</a:t>
              </a:r>
              <a:endParaRPr/>
            </a:p>
          </p:txBody>
        </p:sp>
      </p:grpSp>
      <p:sp>
        <p:nvSpPr>
          <p:cNvPr id="106" name="Google Shape;106;p14"/>
          <p:cNvSpPr/>
          <p:nvPr/>
        </p:nvSpPr>
        <p:spPr>
          <a:xfrm>
            <a:off x="822960" y="2537460"/>
            <a:ext cx="16641699" cy="7104888"/>
          </a:xfrm>
          <a:custGeom>
            <a:rect b="b" l="l" r="r" t="t"/>
            <a:pathLst>
              <a:path extrusionOk="0" h="9473184" w="22188931">
                <a:moveTo>
                  <a:pt x="0" y="386822"/>
                </a:moveTo>
                <a:cubicBezTo>
                  <a:pt x="0" y="173090"/>
                  <a:pt x="75184" y="0"/>
                  <a:pt x="168021" y="0"/>
                </a:cubicBezTo>
                <a:lnTo>
                  <a:pt x="22020910" y="0"/>
                </a:lnTo>
                <a:cubicBezTo>
                  <a:pt x="22113621" y="0"/>
                  <a:pt x="22188931" y="173090"/>
                  <a:pt x="22188931" y="386822"/>
                </a:cubicBezTo>
                <a:lnTo>
                  <a:pt x="22188931" y="9086362"/>
                </a:lnTo>
                <a:cubicBezTo>
                  <a:pt x="22188931" y="9299801"/>
                  <a:pt x="22113748" y="9473184"/>
                  <a:pt x="22020910" y="9473184"/>
                </a:cubicBezTo>
                <a:lnTo>
                  <a:pt x="168021" y="9473184"/>
                </a:lnTo>
                <a:cubicBezTo>
                  <a:pt x="75184" y="9473184"/>
                  <a:pt x="0" y="9300094"/>
                  <a:pt x="0" y="9086362"/>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4"/>
          <p:cNvSpPr txBox="1"/>
          <p:nvPr/>
        </p:nvSpPr>
        <p:spPr>
          <a:xfrm>
            <a:off x="1165860" y="2806065"/>
            <a:ext cx="15586237" cy="333375"/>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1" i="0" lang="en-US" sz="2100" u="none" cap="none" strike="noStrike">
                <a:solidFill>
                  <a:srgbClr val="0072CE"/>
                </a:solidFill>
                <a:latin typeface="Poppins"/>
                <a:ea typeface="Poppins"/>
                <a:cs typeface="Poppins"/>
                <a:sym typeface="Poppins"/>
              </a:rPr>
              <a:t>NetByUs </a:t>
            </a:r>
            <a:r>
              <a:rPr b="0" i="0" lang="en-US" sz="2100" u="none" cap="none" strike="noStrike">
                <a:solidFill>
                  <a:srgbClr val="000000"/>
                </a:solidFill>
                <a:latin typeface="Poppins"/>
                <a:ea typeface="Poppins"/>
                <a:cs typeface="Poppins"/>
                <a:sym typeface="Poppins"/>
              </a:rPr>
              <a:t>est une entreprise internationale de services numériques, organisée autour de trois domaines d'expertise : </a:t>
            </a:r>
            <a:endParaRPr/>
          </a:p>
        </p:txBody>
      </p:sp>
      <p:sp>
        <p:nvSpPr>
          <p:cNvPr id="108" name="Google Shape;108;p14"/>
          <p:cNvSpPr/>
          <p:nvPr/>
        </p:nvSpPr>
        <p:spPr>
          <a:xfrm>
            <a:off x="6755130" y="3634740"/>
            <a:ext cx="4858207" cy="1577340"/>
          </a:xfrm>
          <a:custGeom>
            <a:rect b="b" l="l" r="r" t="t"/>
            <a:pathLst>
              <a:path extrusionOk="0" h="2286000" w="7040880">
                <a:moveTo>
                  <a:pt x="0" y="146304"/>
                </a:moveTo>
                <a:cubicBezTo>
                  <a:pt x="0" y="65532"/>
                  <a:pt x="65532" y="0"/>
                  <a:pt x="146304" y="0"/>
                </a:cubicBezTo>
                <a:lnTo>
                  <a:pt x="6894576" y="0"/>
                </a:lnTo>
                <a:cubicBezTo>
                  <a:pt x="6975348" y="0"/>
                  <a:pt x="7040880" y="65532"/>
                  <a:pt x="7040880" y="146304"/>
                </a:cubicBezTo>
                <a:lnTo>
                  <a:pt x="7040880" y="2139696"/>
                </a:lnTo>
                <a:cubicBezTo>
                  <a:pt x="7040880" y="2220468"/>
                  <a:pt x="6975348" y="2286000"/>
                  <a:pt x="6894576" y="2286000"/>
                </a:cubicBezTo>
                <a:lnTo>
                  <a:pt x="146304" y="2286000"/>
                </a:lnTo>
                <a:cubicBezTo>
                  <a:pt x="65532" y="2286000"/>
                  <a:pt x="0" y="2220468"/>
                  <a:pt x="0" y="2139696"/>
                </a:cubicBezTo>
                <a:close/>
              </a:path>
            </a:pathLst>
          </a:custGeom>
          <a:solidFill>
            <a:srgbClr val="0032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4"/>
          <p:cNvSpPr/>
          <p:nvPr/>
        </p:nvSpPr>
        <p:spPr>
          <a:xfrm>
            <a:off x="7247260" y="3969136"/>
            <a:ext cx="908548" cy="908548"/>
          </a:xfrm>
          <a:custGeom>
            <a:rect b="b" l="l" r="r" t="t"/>
            <a:pathLst>
              <a:path extrusionOk="0" h="1316736" w="1316736">
                <a:moveTo>
                  <a:pt x="0" y="658368"/>
                </a:moveTo>
                <a:cubicBezTo>
                  <a:pt x="0" y="294767"/>
                  <a:pt x="294767" y="0"/>
                  <a:pt x="658368" y="0"/>
                </a:cubicBezTo>
                <a:cubicBezTo>
                  <a:pt x="1021969" y="0"/>
                  <a:pt x="1316736" y="294767"/>
                  <a:pt x="1316736" y="658368"/>
                </a:cubicBezTo>
                <a:cubicBezTo>
                  <a:pt x="1316736" y="1021969"/>
                  <a:pt x="1021969" y="1316736"/>
                  <a:pt x="658368" y="1316736"/>
                </a:cubicBezTo>
                <a:cubicBezTo>
                  <a:pt x="294767" y="1316736"/>
                  <a:pt x="0" y="1021969"/>
                  <a:pt x="0" y="658368"/>
                </a:cubicBezTo>
                <a:close/>
              </a:path>
            </a:pathLst>
          </a:custGeom>
          <a:solidFill>
            <a:srgbClr val="0072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handshake_white.png" id="110" name="Google Shape;110;p14"/>
          <p:cNvSpPr/>
          <p:nvPr/>
        </p:nvSpPr>
        <p:spPr>
          <a:xfrm>
            <a:off x="7474397" y="4196273"/>
            <a:ext cx="454274" cy="454274"/>
          </a:xfrm>
          <a:custGeom>
            <a:rect b="b" l="l" r="r" t="t"/>
            <a:pathLst>
              <a:path extrusionOk="0" h="658368" w="658368">
                <a:moveTo>
                  <a:pt x="0" y="0"/>
                </a:moveTo>
                <a:lnTo>
                  <a:pt x="658368" y="0"/>
                </a:lnTo>
                <a:lnTo>
                  <a:pt x="658368" y="658368"/>
                </a:lnTo>
                <a:lnTo>
                  <a:pt x="0" y="658368"/>
                </a:lnTo>
                <a:lnTo>
                  <a:pt x="0" y="0"/>
                </a:lnTo>
                <a:close/>
              </a:path>
            </a:pathLst>
          </a:custGeom>
          <a:blipFill rotWithShape="1">
            <a:blip r:embed="rId6">
              <a:alphaModFix/>
            </a:blip>
            <a:stretch>
              <a:fillRect b="0" l="0" r="0" t="0"/>
            </a:stretch>
          </a:blipFill>
          <a:ln>
            <a:noFill/>
          </a:ln>
        </p:spPr>
      </p:sp>
      <p:grpSp>
        <p:nvGrpSpPr>
          <p:cNvPr id="111" name="Google Shape;111;p14"/>
          <p:cNvGrpSpPr/>
          <p:nvPr/>
        </p:nvGrpSpPr>
        <p:grpSpPr>
          <a:xfrm>
            <a:off x="8395564" y="3615023"/>
            <a:ext cx="2965399" cy="1597057"/>
            <a:chOff x="0" y="-28575"/>
            <a:chExt cx="4297680" cy="2314575"/>
          </a:xfrm>
        </p:grpSpPr>
        <p:sp>
          <p:nvSpPr>
            <p:cNvPr id="112" name="Google Shape;112;p14"/>
            <p:cNvSpPr/>
            <p:nvPr/>
          </p:nvSpPr>
          <p:spPr>
            <a:xfrm>
              <a:off x="0" y="0"/>
              <a:ext cx="4297680" cy="2286000"/>
            </a:xfrm>
            <a:custGeom>
              <a:rect b="b" l="l" r="r" t="t"/>
              <a:pathLst>
                <a:path extrusionOk="0" h="2286000" w="4297680">
                  <a:moveTo>
                    <a:pt x="0" y="0"/>
                  </a:moveTo>
                  <a:lnTo>
                    <a:pt x="4297680" y="0"/>
                  </a:lnTo>
                  <a:lnTo>
                    <a:pt x="4297680" y="2286000"/>
                  </a:lnTo>
                  <a:lnTo>
                    <a:pt x="0" y="2286000"/>
                  </a:lnTo>
                  <a:close/>
                </a:path>
              </a:pathLst>
            </a:custGeom>
            <a:blipFill rotWithShape="1">
              <a:blip r:embed="rId5">
                <a:alphaModFix amt="0"/>
              </a:blip>
              <a:stretch>
                <a:fillRect b="0" l="-18246" r="-18246" t="0"/>
              </a:stretch>
            </a:blipFill>
            <a:ln>
              <a:noFill/>
            </a:ln>
          </p:spPr>
        </p:sp>
        <p:sp>
          <p:nvSpPr>
            <p:cNvPr id="113" name="Google Shape;113;p14"/>
            <p:cNvSpPr txBox="1"/>
            <p:nvPr/>
          </p:nvSpPr>
          <p:spPr>
            <a:xfrm>
              <a:off x="0" y="-28575"/>
              <a:ext cx="4297680" cy="2314575"/>
            </a:xfrm>
            <a:prstGeom prst="rect">
              <a:avLst/>
            </a:prstGeom>
            <a:noFill/>
            <a:ln>
              <a:noFill/>
            </a:ln>
          </p:spPr>
          <p:txBody>
            <a:bodyPr anchorCtr="0" anchor="ctr" bIns="0" lIns="0" spcFirstLastPara="1" rIns="0" wrap="square" tIns="0">
              <a:noAutofit/>
            </a:bodyPr>
            <a:lstStyle/>
            <a:p>
              <a:pPr indent="0" lvl="0" marL="0" marR="0" rtl="0" algn="l">
                <a:lnSpc>
                  <a:spcPct val="120008"/>
                </a:lnSpc>
                <a:spcBef>
                  <a:spcPts val="0"/>
                </a:spcBef>
                <a:spcAft>
                  <a:spcPts val="0"/>
                </a:spcAft>
                <a:buNone/>
              </a:pPr>
              <a:r>
                <a:rPr b="1" i="0" lang="en-US" sz="2274" u="none" cap="none" strike="noStrike">
                  <a:solidFill>
                    <a:srgbClr val="FFFFFF"/>
                  </a:solidFill>
                  <a:latin typeface="Poppins"/>
                  <a:ea typeface="Poppins"/>
                  <a:cs typeface="Poppins"/>
                  <a:sym typeface="Poppins"/>
                </a:rPr>
                <a:t>Conseil (Consulting)</a:t>
              </a:r>
              <a:endParaRPr/>
            </a:p>
          </p:txBody>
        </p:sp>
      </p:grpSp>
      <p:sp>
        <p:nvSpPr>
          <p:cNvPr id="114" name="Google Shape;114;p14"/>
          <p:cNvSpPr/>
          <p:nvPr/>
        </p:nvSpPr>
        <p:spPr>
          <a:xfrm>
            <a:off x="822960" y="5554980"/>
            <a:ext cx="16641604" cy="4087368"/>
          </a:xfrm>
          <a:custGeom>
            <a:rect b="b" l="l" r="r" t="t"/>
            <a:pathLst>
              <a:path extrusionOk="0" h="5449824" w="22188805">
                <a:moveTo>
                  <a:pt x="0" y="198120"/>
                </a:moveTo>
                <a:cubicBezTo>
                  <a:pt x="0" y="88773"/>
                  <a:pt x="88773" y="0"/>
                  <a:pt x="198120" y="0"/>
                </a:cubicBezTo>
                <a:lnTo>
                  <a:pt x="21990686" y="0"/>
                </a:lnTo>
                <a:cubicBezTo>
                  <a:pt x="22100160" y="0"/>
                  <a:pt x="22188805" y="88773"/>
                  <a:pt x="22188805" y="198120"/>
                </a:cubicBezTo>
                <a:lnTo>
                  <a:pt x="22188805" y="5251704"/>
                </a:lnTo>
                <a:cubicBezTo>
                  <a:pt x="22188805" y="5361178"/>
                  <a:pt x="22100032" y="5449824"/>
                  <a:pt x="21990686" y="5449824"/>
                </a:cubicBezTo>
                <a:lnTo>
                  <a:pt x="198120" y="5449824"/>
                </a:lnTo>
                <a:cubicBezTo>
                  <a:pt x="88646" y="5449824"/>
                  <a:pt x="0" y="5361051"/>
                  <a:pt x="0" y="5251704"/>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5" name="Google Shape;115;p14"/>
          <p:cNvGrpSpPr/>
          <p:nvPr/>
        </p:nvGrpSpPr>
        <p:grpSpPr>
          <a:xfrm>
            <a:off x="1165860" y="5693886"/>
            <a:ext cx="15717088" cy="531654"/>
            <a:chOff x="0" y="-19050"/>
            <a:chExt cx="22188830" cy="750570"/>
          </a:xfrm>
        </p:grpSpPr>
        <p:sp>
          <p:nvSpPr>
            <p:cNvPr id="116" name="Google Shape;116;p14"/>
            <p:cNvSpPr/>
            <p:nvPr/>
          </p:nvSpPr>
          <p:spPr>
            <a:xfrm>
              <a:off x="0" y="0"/>
              <a:ext cx="22188830" cy="731520"/>
            </a:xfrm>
            <a:custGeom>
              <a:rect b="b" l="l" r="r" t="t"/>
              <a:pathLst>
                <a:path extrusionOk="0" h="731520" w="22188830">
                  <a:moveTo>
                    <a:pt x="0" y="0"/>
                  </a:moveTo>
                  <a:lnTo>
                    <a:pt x="22188830" y="0"/>
                  </a:lnTo>
                  <a:lnTo>
                    <a:pt x="22188830" y="731520"/>
                  </a:lnTo>
                  <a:lnTo>
                    <a:pt x="0" y="731520"/>
                  </a:lnTo>
                  <a:close/>
                </a:path>
              </a:pathLst>
            </a:custGeom>
            <a:blipFill rotWithShape="1">
              <a:blip r:embed="rId5">
                <a:alphaModFix amt="0"/>
              </a:blip>
              <a:stretch>
                <a:fillRect b="-541017" l="0" r="0" t="-541017"/>
              </a:stretch>
            </a:blipFill>
            <a:ln>
              <a:noFill/>
            </a:ln>
          </p:spPr>
        </p:sp>
        <p:sp>
          <p:nvSpPr>
            <p:cNvPr id="117" name="Google Shape;117;p14"/>
            <p:cNvSpPr txBox="1"/>
            <p:nvPr/>
          </p:nvSpPr>
          <p:spPr>
            <a:xfrm>
              <a:off x="0" y="-19050"/>
              <a:ext cx="22188830" cy="750570"/>
            </a:xfrm>
            <a:prstGeom prst="rect">
              <a:avLst/>
            </a:prstGeom>
            <a:noFill/>
            <a:ln>
              <a:noFill/>
            </a:ln>
          </p:spPr>
          <p:txBody>
            <a:bodyPr anchorCtr="0" anchor="ctr" bIns="0" lIns="0" spcFirstLastPara="1" rIns="0" wrap="square" tIns="0">
              <a:noAutofit/>
            </a:bodyPr>
            <a:lstStyle/>
            <a:p>
              <a:pPr indent="0" lvl="0" marL="0" marR="0" rtl="0" algn="just">
                <a:lnSpc>
                  <a:spcPct val="120000"/>
                </a:lnSpc>
                <a:spcBef>
                  <a:spcPts val="0"/>
                </a:spcBef>
                <a:spcAft>
                  <a:spcPts val="0"/>
                </a:spcAft>
                <a:buNone/>
              </a:pPr>
              <a:r>
                <a:rPr b="1" i="0" lang="en-US" sz="2100" u="none" cap="none" strike="noStrike">
                  <a:solidFill>
                    <a:srgbClr val="0072CE"/>
                  </a:solidFill>
                  <a:latin typeface="Poppins"/>
                  <a:ea typeface="Poppins"/>
                  <a:cs typeface="Poppins"/>
                  <a:sym typeface="Poppins"/>
                </a:rPr>
                <a:t>Notre approche 360° couvre tout le cycle de vie d’un projet informatique :</a:t>
              </a:r>
              <a:endParaRPr/>
            </a:p>
          </p:txBody>
        </p:sp>
      </p:grpSp>
      <p:sp>
        <p:nvSpPr>
          <p:cNvPr id="118" name="Google Shape;118;p14"/>
          <p:cNvSpPr/>
          <p:nvPr/>
        </p:nvSpPr>
        <p:spPr>
          <a:xfrm>
            <a:off x="1165860" y="6556248"/>
            <a:ext cx="4858207" cy="2586838"/>
          </a:xfrm>
          <a:custGeom>
            <a:rect b="b" l="l" r="r" t="t"/>
            <a:pathLst>
              <a:path extrusionOk="0" h="3749040" w="7040880">
                <a:moveTo>
                  <a:pt x="0" y="146304"/>
                </a:moveTo>
                <a:cubicBezTo>
                  <a:pt x="0" y="65532"/>
                  <a:pt x="65532" y="0"/>
                  <a:pt x="146304" y="0"/>
                </a:cubicBezTo>
                <a:lnTo>
                  <a:pt x="6894576" y="0"/>
                </a:lnTo>
                <a:cubicBezTo>
                  <a:pt x="6975348" y="0"/>
                  <a:pt x="7040880" y="65532"/>
                  <a:pt x="7040880" y="146304"/>
                </a:cubicBezTo>
                <a:lnTo>
                  <a:pt x="7040880" y="3602736"/>
                </a:lnTo>
                <a:cubicBezTo>
                  <a:pt x="7040880" y="3683508"/>
                  <a:pt x="6975348" y="3749040"/>
                  <a:pt x="6894576" y="3749040"/>
                </a:cubicBezTo>
                <a:lnTo>
                  <a:pt x="146304" y="3749040"/>
                </a:lnTo>
                <a:cubicBezTo>
                  <a:pt x="65532" y="3749040"/>
                  <a:pt x="0" y="3683508"/>
                  <a:pt x="0" y="3602736"/>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4"/>
          <p:cNvSpPr/>
          <p:nvPr/>
        </p:nvSpPr>
        <p:spPr>
          <a:xfrm>
            <a:off x="1481328" y="6871716"/>
            <a:ext cx="757123" cy="757123"/>
          </a:xfrm>
          <a:custGeom>
            <a:rect b="b" l="l" r="r" t="t"/>
            <a:pathLst>
              <a:path extrusionOk="0" h="1097280" w="1097280">
                <a:moveTo>
                  <a:pt x="0" y="548640"/>
                </a:moveTo>
                <a:cubicBezTo>
                  <a:pt x="0" y="245618"/>
                  <a:pt x="245618" y="0"/>
                  <a:pt x="548640" y="0"/>
                </a:cubicBezTo>
                <a:cubicBezTo>
                  <a:pt x="851662" y="0"/>
                  <a:pt x="1097280" y="245618"/>
                  <a:pt x="1097280" y="548640"/>
                </a:cubicBezTo>
                <a:cubicBezTo>
                  <a:pt x="1097280" y="851662"/>
                  <a:pt x="851662" y="1097280"/>
                  <a:pt x="548640" y="1097280"/>
                </a:cubicBezTo>
                <a:cubicBezTo>
                  <a:pt x="245618" y="1097280"/>
                  <a:pt x="0" y="851662"/>
                  <a:pt x="0" y="548640"/>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compass_navy.png" id="120" name="Google Shape;120;p14"/>
          <p:cNvSpPr/>
          <p:nvPr/>
        </p:nvSpPr>
        <p:spPr>
          <a:xfrm>
            <a:off x="1670609" y="7060997"/>
            <a:ext cx="378562" cy="378562"/>
          </a:xfrm>
          <a:custGeom>
            <a:rect b="b" l="l" r="r" t="t"/>
            <a:pathLst>
              <a:path extrusionOk="0" h="548640" w="548640">
                <a:moveTo>
                  <a:pt x="0" y="0"/>
                </a:moveTo>
                <a:lnTo>
                  <a:pt x="548640" y="0"/>
                </a:lnTo>
                <a:lnTo>
                  <a:pt x="548640" y="548640"/>
                </a:lnTo>
                <a:lnTo>
                  <a:pt x="0" y="548640"/>
                </a:lnTo>
                <a:lnTo>
                  <a:pt x="0" y="0"/>
                </a:lnTo>
                <a:close/>
              </a:path>
            </a:pathLst>
          </a:custGeom>
          <a:blipFill rotWithShape="1">
            <a:blip r:embed="rId7">
              <a:alphaModFix/>
            </a:blip>
            <a:stretch>
              <a:fillRect b="0" l="0" r="0" t="0"/>
            </a:stretch>
          </a:blipFill>
          <a:ln>
            <a:noFill/>
          </a:ln>
        </p:spPr>
      </p:sp>
      <p:grpSp>
        <p:nvGrpSpPr>
          <p:cNvPr id="121" name="Google Shape;121;p14"/>
          <p:cNvGrpSpPr/>
          <p:nvPr/>
        </p:nvGrpSpPr>
        <p:grpSpPr>
          <a:xfrm>
            <a:off x="2364638" y="6845953"/>
            <a:ext cx="3470148" cy="770267"/>
            <a:chOff x="0" y="-19050"/>
            <a:chExt cx="5029200" cy="1116330"/>
          </a:xfrm>
        </p:grpSpPr>
        <p:sp>
          <p:nvSpPr>
            <p:cNvPr id="122" name="Google Shape;122;p14"/>
            <p:cNvSpPr/>
            <p:nvPr/>
          </p:nvSpPr>
          <p:spPr>
            <a:xfrm>
              <a:off x="0" y="0"/>
              <a:ext cx="5029200" cy="1097280"/>
            </a:xfrm>
            <a:custGeom>
              <a:rect b="b" l="l" r="r" t="t"/>
              <a:pathLst>
                <a:path extrusionOk="0" h="1097280" w="5029200">
                  <a:moveTo>
                    <a:pt x="0" y="0"/>
                  </a:moveTo>
                  <a:lnTo>
                    <a:pt x="5029200" y="0"/>
                  </a:lnTo>
                  <a:lnTo>
                    <a:pt x="5029200" y="1097280"/>
                  </a:lnTo>
                  <a:lnTo>
                    <a:pt x="0" y="1097280"/>
                  </a:lnTo>
                  <a:close/>
                </a:path>
              </a:pathLst>
            </a:custGeom>
            <a:blipFill rotWithShape="1">
              <a:blip r:embed="rId5">
                <a:alphaModFix amt="0"/>
              </a:blip>
              <a:stretch>
                <a:fillRect b="-39305" l="0" r="0" t="-39305"/>
              </a:stretch>
            </a:blipFill>
            <a:ln>
              <a:noFill/>
            </a:ln>
          </p:spPr>
        </p:sp>
        <p:sp>
          <p:nvSpPr>
            <p:cNvPr id="123" name="Google Shape;123;p14"/>
            <p:cNvSpPr txBox="1"/>
            <p:nvPr/>
          </p:nvSpPr>
          <p:spPr>
            <a:xfrm>
              <a:off x="0" y="-19050"/>
              <a:ext cx="5029200" cy="1116330"/>
            </a:xfrm>
            <a:prstGeom prst="rect">
              <a:avLst/>
            </a:prstGeom>
            <a:noFill/>
            <a:ln>
              <a:noFill/>
            </a:ln>
          </p:spPr>
          <p:txBody>
            <a:bodyPr anchorCtr="0" anchor="ctr" bIns="0" lIns="0" spcFirstLastPara="1" rIns="0" wrap="square" tIns="0">
              <a:noAutofit/>
            </a:bodyPr>
            <a:lstStyle/>
            <a:p>
              <a:pPr indent="0" lvl="0" marL="0" marR="0" rtl="0" algn="just">
                <a:lnSpc>
                  <a:spcPct val="120008"/>
                </a:lnSpc>
                <a:spcBef>
                  <a:spcPts val="0"/>
                </a:spcBef>
                <a:spcAft>
                  <a:spcPts val="0"/>
                </a:spcAft>
                <a:buNone/>
              </a:pPr>
              <a:r>
                <a:rPr b="1" i="0" lang="en-US" sz="2399" u="none" cap="none" strike="noStrike">
                  <a:solidFill>
                    <a:srgbClr val="0072CE"/>
                  </a:solidFill>
                  <a:latin typeface="Poppins"/>
                  <a:ea typeface="Poppins"/>
                  <a:cs typeface="Poppins"/>
                  <a:sym typeface="Poppins"/>
                </a:rPr>
                <a:t>Conception</a:t>
              </a:r>
              <a:endParaRPr/>
            </a:p>
          </p:txBody>
        </p:sp>
      </p:grpSp>
      <p:sp>
        <p:nvSpPr>
          <p:cNvPr id="124" name="Google Shape;124;p14"/>
          <p:cNvSpPr txBox="1"/>
          <p:nvPr/>
        </p:nvSpPr>
        <p:spPr>
          <a:xfrm>
            <a:off x="1607515" y="7707401"/>
            <a:ext cx="4009537" cy="921174"/>
          </a:xfrm>
          <a:prstGeom prst="rect">
            <a:avLst/>
          </a:prstGeom>
          <a:noFill/>
          <a:ln>
            <a:noFill/>
          </a:ln>
        </p:spPr>
        <p:txBody>
          <a:bodyPr anchorCtr="0" anchor="t" bIns="0" lIns="0" spcFirstLastPara="1" rIns="0" wrap="square" tIns="0">
            <a:spAutoFit/>
          </a:bodyPr>
          <a:lstStyle/>
          <a:p>
            <a:pPr indent="-161701" lvl="1" marL="323403" marR="0" rtl="0" algn="just">
              <a:lnSpc>
                <a:spcPct val="137996"/>
              </a:lnSpc>
              <a:spcBef>
                <a:spcPts val="0"/>
              </a:spcBef>
              <a:spcAft>
                <a:spcPts val="0"/>
              </a:spcAft>
              <a:buClr>
                <a:srgbClr val="0B2E4A"/>
              </a:buClr>
              <a:buSzPts val="1787"/>
              <a:buFont typeface="Arial"/>
              <a:buChar char="•"/>
            </a:pPr>
            <a:r>
              <a:rPr b="0" i="0" lang="en-US" sz="1787" u="none" cap="none" strike="noStrike">
                <a:solidFill>
                  <a:srgbClr val="0B2E4A"/>
                </a:solidFill>
                <a:latin typeface="Poppins"/>
                <a:ea typeface="Poppins"/>
                <a:cs typeface="Poppins"/>
                <a:sym typeface="Poppins"/>
              </a:rPr>
              <a:t>Analyse des besoins</a:t>
            </a:r>
            <a:endParaRPr/>
          </a:p>
          <a:p>
            <a:pPr indent="-161701" lvl="1" marL="323403" marR="0" rtl="0" algn="just">
              <a:lnSpc>
                <a:spcPct val="137996"/>
              </a:lnSpc>
              <a:spcBef>
                <a:spcPts val="0"/>
              </a:spcBef>
              <a:spcAft>
                <a:spcPts val="0"/>
              </a:spcAft>
              <a:buClr>
                <a:srgbClr val="0B2E4A"/>
              </a:buClr>
              <a:buSzPts val="1787"/>
              <a:buFont typeface="Arial"/>
              <a:buChar char="•"/>
            </a:pPr>
            <a:r>
              <a:rPr b="0" i="0" lang="en-US" sz="1787" u="none" cap="none" strike="noStrike">
                <a:solidFill>
                  <a:srgbClr val="0B2E4A"/>
                </a:solidFill>
                <a:latin typeface="Poppins"/>
                <a:ea typeface="Poppins"/>
                <a:cs typeface="Poppins"/>
                <a:sym typeface="Poppins"/>
              </a:rPr>
              <a:t>Conception technique</a:t>
            </a:r>
            <a:endParaRPr/>
          </a:p>
          <a:p>
            <a:pPr indent="-161701" lvl="1" marL="323403" marR="0" rtl="0" algn="just">
              <a:lnSpc>
                <a:spcPct val="137996"/>
              </a:lnSpc>
              <a:spcBef>
                <a:spcPts val="0"/>
              </a:spcBef>
              <a:spcAft>
                <a:spcPts val="0"/>
              </a:spcAft>
              <a:buClr>
                <a:srgbClr val="0B2E4A"/>
              </a:buClr>
              <a:buSzPts val="1787"/>
              <a:buFont typeface="Arial"/>
              <a:buChar char="•"/>
            </a:pPr>
            <a:r>
              <a:rPr b="0" i="0" lang="en-US" sz="1787" u="none" cap="none" strike="noStrike">
                <a:solidFill>
                  <a:srgbClr val="0B2E4A"/>
                </a:solidFill>
                <a:latin typeface="Poppins"/>
                <a:ea typeface="Poppins"/>
                <a:cs typeface="Poppins"/>
                <a:sym typeface="Poppins"/>
              </a:rPr>
              <a:t>Assistance à maîtrise d’ouvrage </a:t>
            </a:r>
            <a:endParaRPr/>
          </a:p>
        </p:txBody>
      </p:sp>
      <p:sp>
        <p:nvSpPr>
          <p:cNvPr id="125" name="Google Shape;125;p14"/>
          <p:cNvSpPr/>
          <p:nvPr/>
        </p:nvSpPr>
        <p:spPr>
          <a:xfrm>
            <a:off x="6755130" y="6556248"/>
            <a:ext cx="4858207" cy="2261608"/>
          </a:xfrm>
          <a:custGeom>
            <a:rect b="b" l="l" r="r" t="t"/>
            <a:pathLst>
              <a:path extrusionOk="0" h="3277693" w="7040880">
                <a:moveTo>
                  <a:pt x="0" y="127910"/>
                </a:moveTo>
                <a:cubicBezTo>
                  <a:pt x="0" y="57293"/>
                  <a:pt x="65532" y="0"/>
                  <a:pt x="146304" y="0"/>
                </a:cubicBezTo>
                <a:lnTo>
                  <a:pt x="6894576" y="0"/>
                </a:lnTo>
                <a:cubicBezTo>
                  <a:pt x="6975348" y="0"/>
                  <a:pt x="7040880" y="57293"/>
                  <a:pt x="7040880" y="127910"/>
                </a:cubicBezTo>
                <a:lnTo>
                  <a:pt x="7040880" y="3149783"/>
                </a:lnTo>
                <a:cubicBezTo>
                  <a:pt x="7040880" y="3220400"/>
                  <a:pt x="6975348" y="3277693"/>
                  <a:pt x="6894576" y="3277693"/>
                </a:cubicBezTo>
                <a:lnTo>
                  <a:pt x="146304" y="3277693"/>
                </a:lnTo>
                <a:cubicBezTo>
                  <a:pt x="65532" y="3277693"/>
                  <a:pt x="0" y="3220400"/>
                  <a:pt x="0" y="3149783"/>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4"/>
          <p:cNvSpPr/>
          <p:nvPr/>
        </p:nvSpPr>
        <p:spPr>
          <a:xfrm>
            <a:off x="7070598" y="6871716"/>
            <a:ext cx="757123" cy="757123"/>
          </a:xfrm>
          <a:custGeom>
            <a:rect b="b" l="l" r="r" t="t"/>
            <a:pathLst>
              <a:path extrusionOk="0" h="1097280" w="1097280">
                <a:moveTo>
                  <a:pt x="0" y="548640"/>
                </a:moveTo>
                <a:cubicBezTo>
                  <a:pt x="0" y="245618"/>
                  <a:pt x="245618" y="0"/>
                  <a:pt x="548640" y="0"/>
                </a:cubicBezTo>
                <a:cubicBezTo>
                  <a:pt x="851662" y="0"/>
                  <a:pt x="1097280" y="245618"/>
                  <a:pt x="1097280" y="548640"/>
                </a:cubicBezTo>
                <a:cubicBezTo>
                  <a:pt x="1097280" y="851662"/>
                  <a:pt x="851662" y="1097280"/>
                  <a:pt x="548640" y="1097280"/>
                </a:cubicBezTo>
                <a:cubicBezTo>
                  <a:pt x="245618" y="1097280"/>
                  <a:pt x="0" y="851662"/>
                  <a:pt x="0" y="548640"/>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settings_navy.png" id="127" name="Google Shape;127;p14"/>
          <p:cNvSpPr/>
          <p:nvPr/>
        </p:nvSpPr>
        <p:spPr>
          <a:xfrm>
            <a:off x="7259879" y="7060997"/>
            <a:ext cx="378562" cy="378562"/>
          </a:xfrm>
          <a:custGeom>
            <a:rect b="b" l="l" r="r" t="t"/>
            <a:pathLst>
              <a:path extrusionOk="0" h="548640" w="548640">
                <a:moveTo>
                  <a:pt x="0" y="0"/>
                </a:moveTo>
                <a:lnTo>
                  <a:pt x="548640" y="0"/>
                </a:lnTo>
                <a:lnTo>
                  <a:pt x="548640" y="548640"/>
                </a:lnTo>
                <a:lnTo>
                  <a:pt x="0" y="548640"/>
                </a:lnTo>
                <a:lnTo>
                  <a:pt x="0" y="0"/>
                </a:lnTo>
                <a:close/>
              </a:path>
            </a:pathLst>
          </a:custGeom>
          <a:blipFill rotWithShape="1">
            <a:blip r:embed="rId8">
              <a:alphaModFix/>
            </a:blip>
            <a:stretch>
              <a:fillRect b="0" l="0" r="0" t="0"/>
            </a:stretch>
          </a:blipFill>
          <a:ln>
            <a:noFill/>
          </a:ln>
        </p:spPr>
      </p:sp>
      <p:grpSp>
        <p:nvGrpSpPr>
          <p:cNvPr id="128" name="Google Shape;128;p14"/>
          <p:cNvGrpSpPr/>
          <p:nvPr/>
        </p:nvGrpSpPr>
        <p:grpSpPr>
          <a:xfrm>
            <a:off x="7953908" y="6845953"/>
            <a:ext cx="3470148" cy="770267"/>
            <a:chOff x="0" y="-19050"/>
            <a:chExt cx="5029200" cy="1116330"/>
          </a:xfrm>
        </p:grpSpPr>
        <p:sp>
          <p:nvSpPr>
            <p:cNvPr id="129" name="Google Shape;129;p14"/>
            <p:cNvSpPr/>
            <p:nvPr/>
          </p:nvSpPr>
          <p:spPr>
            <a:xfrm>
              <a:off x="0" y="0"/>
              <a:ext cx="5029200" cy="1097280"/>
            </a:xfrm>
            <a:custGeom>
              <a:rect b="b" l="l" r="r" t="t"/>
              <a:pathLst>
                <a:path extrusionOk="0" h="1097280" w="5029200">
                  <a:moveTo>
                    <a:pt x="0" y="0"/>
                  </a:moveTo>
                  <a:lnTo>
                    <a:pt x="5029200" y="0"/>
                  </a:lnTo>
                  <a:lnTo>
                    <a:pt x="5029200" y="1097280"/>
                  </a:lnTo>
                  <a:lnTo>
                    <a:pt x="0" y="1097280"/>
                  </a:lnTo>
                  <a:close/>
                </a:path>
              </a:pathLst>
            </a:custGeom>
            <a:blipFill rotWithShape="1">
              <a:blip r:embed="rId5">
                <a:alphaModFix amt="0"/>
              </a:blip>
              <a:stretch>
                <a:fillRect b="-39305" l="0" r="0" t="-39305"/>
              </a:stretch>
            </a:blipFill>
            <a:ln>
              <a:noFill/>
            </a:ln>
          </p:spPr>
        </p:sp>
        <p:sp>
          <p:nvSpPr>
            <p:cNvPr id="130" name="Google Shape;130;p14"/>
            <p:cNvSpPr txBox="1"/>
            <p:nvPr/>
          </p:nvSpPr>
          <p:spPr>
            <a:xfrm>
              <a:off x="0" y="-19050"/>
              <a:ext cx="5029200" cy="1116330"/>
            </a:xfrm>
            <a:prstGeom prst="rect">
              <a:avLst/>
            </a:prstGeom>
            <a:noFill/>
            <a:ln>
              <a:noFill/>
            </a:ln>
          </p:spPr>
          <p:txBody>
            <a:bodyPr anchorCtr="0" anchor="ctr" bIns="0" lIns="0" spcFirstLastPara="1" rIns="0" wrap="square" tIns="0">
              <a:noAutofit/>
            </a:bodyPr>
            <a:lstStyle/>
            <a:p>
              <a:pPr indent="0" lvl="0" marL="0" marR="0" rtl="0" algn="l">
                <a:lnSpc>
                  <a:spcPct val="120008"/>
                </a:lnSpc>
                <a:spcBef>
                  <a:spcPts val="0"/>
                </a:spcBef>
                <a:spcAft>
                  <a:spcPts val="0"/>
                </a:spcAft>
                <a:buNone/>
              </a:pPr>
              <a:r>
                <a:rPr b="1" i="0" lang="en-US" sz="2399" u="none" cap="none" strike="noStrike">
                  <a:solidFill>
                    <a:srgbClr val="0072CE"/>
                  </a:solidFill>
                  <a:latin typeface="Poppins"/>
                  <a:ea typeface="Poppins"/>
                  <a:cs typeface="Poppins"/>
                  <a:sym typeface="Poppins"/>
                </a:rPr>
                <a:t>Réalisation</a:t>
              </a:r>
              <a:endParaRPr/>
            </a:p>
          </p:txBody>
        </p:sp>
      </p:grpSp>
      <p:sp>
        <p:nvSpPr>
          <p:cNvPr id="131" name="Google Shape;131;p14"/>
          <p:cNvSpPr txBox="1"/>
          <p:nvPr/>
        </p:nvSpPr>
        <p:spPr>
          <a:xfrm>
            <a:off x="7196785" y="7707401"/>
            <a:ext cx="3974897" cy="921174"/>
          </a:xfrm>
          <a:prstGeom prst="rect">
            <a:avLst/>
          </a:prstGeom>
          <a:noFill/>
          <a:ln>
            <a:noFill/>
          </a:ln>
        </p:spPr>
        <p:txBody>
          <a:bodyPr anchorCtr="0" anchor="t" bIns="0" lIns="0" spcFirstLastPara="1" rIns="0" wrap="square" tIns="0">
            <a:spAutoFit/>
          </a:bodyPr>
          <a:lstStyle/>
          <a:p>
            <a:pPr indent="-161701" lvl="1" marL="323403" marR="0" rtl="0" algn="l">
              <a:lnSpc>
                <a:spcPct val="137996"/>
              </a:lnSpc>
              <a:spcBef>
                <a:spcPts val="0"/>
              </a:spcBef>
              <a:spcAft>
                <a:spcPts val="0"/>
              </a:spcAft>
              <a:buClr>
                <a:srgbClr val="0B2E4A"/>
              </a:buClr>
              <a:buSzPts val="1787"/>
              <a:buFont typeface="Arial"/>
              <a:buChar char="•"/>
            </a:pPr>
            <a:r>
              <a:rPr b="0" i="0" lang="en-US" sz="1787" u="none" cap="none" strike="noStrike">
                <a:solidFill>
                  <a:srgbClr val="0B2E4A"/>
                </a:solidFill>
                <a:latin typeface="Poppins"/>
                <a:ea typeface="Poppins"/>
                <a:cs typeface="Poppins"/>
                <a:sym typeface="Poppins"/>
              </a:rPr>
              <a:t>Développement</a:t>
            </a:r>
            <a:endParaRPr/>
          </a:p>
          <a:p>
            <a:pPr indent="-161701" lvl="1" marL="323403" marR="0" rtl="0" algn="l">
              <a:lnSpc>
                <a:spcPct val="137996"/>
              </a:lnSpc>
              <a:spcBef>
                <a:spcPts val="0"/>
              </a:spcBef>
              <a:spcAft>
                <a:spcPts val="0"/>
              </a:spcAft>
              <a:buClr>
                <a:srgbClr val="0B2E4A"/>
              </a:buClr>
              <a:buSzPts val="1787"/>
              <a:buFont typeface="Arial"/>
              <a:buChar char="•"/>
            </a:pPr>
            <a:r>
              <a:rPr b="0" i="0" lang="en-US" sz="1787" u="none" cap="none" strike="noStrike">
                <a:solidFill>
                  <a:srgbClr val="0B2E4A"/>
                </a:solidFill>
                <a:latin typeface="Poppins"/>
                <a:ea typeface="Poppins"/>
                <a:cs typeface="Poppins"/>
                <a:sym typeface="Poppins"/>
              </a:rPr>
              <a:t>Tests et validation</a:t>
            </a:r>
            <a:endParaRPr/>
          </a:p>
          <a:p>
            <a:pPr indent="-161701" lvl="1" marL="323403" marR="0" rtl="0" algn="l">
              <a:lnSpc>
                <a:spcPct val="137996"/>
              </a:lnSpc>
              <a:spcBef>
                <a:spcPts val="0"/>
              </a:spcBef>
              <a:spcAft>
                <a:spcPts val="0"/>
              </a:spcAft>
              <a:buClr>
                <a:srgbClr val="0B2E4A"/>
              </a:buClr>
              <a:buSzPts val="1787"/>
              <a:buFont typeface="Arial"/>
              <a:buChar char="•"/>
            </a:pPr>
            <a:r>
              <a:rPr b="0" i="0" lang="en-US" sz="1787" u="none" cap="none" strike="noStrike">
                <a:solidFill>
                  <a:srgbClr val="0B2E4A"/>
                </a:solidFill>
                <a:latin typeface="Poppins"/>
                <a:ea typeface="Poppins"/>
                <a:cs typeface="Poppins"/>
                <a:sym typeface="Poppins"/>
              </a:rPr>
              <a:t>Déploiement</a:t>
            </a:r>
            <a:endParaRPr/>
          </a:p>
        </p:txBody>
      </p:sp>
      <p:grpSp>
        <p:nvGrpSpPr>
          <p:cNvPr id="132" name="Google Shape;132;p14"/>
          <p:cNvGrpSpPr/>
          <p:nvPr/>
        </p:nvGrpSpPr>
        <p:grpSpPr>
          <a:xfrm>
            <a:off x="12344400" y="6556248"/>
            <a:ext cx="4601702" cy="2229465"/>
            <a:chOff x="0" y="0"/>
            <a:chExt cx="6135602" cy="2972620"/>
          </a:xfrm>
        </p:grpSpPr>
        <p:sp>
          <p:nvSpPr>
            <p:cNvPr id="133" name="Google Shape;133;p14"/>
            <p:cNvSpPr/>
            <p:nvPr/>
          </p:nvSpPr>
          <p:spPr>
            <a:xfrm>
              <a:off x="0" y="0"/>
              <a:ext cx="6135602" cy="2972620"/>
            </a:xfrm>
            <a:custGeom>
              <a:rect b="b" l="l" r="r" t="t"/>
              <a:pathLst>
                <a:path extrusionOk="0" h="3307538" w="6826886">
                  <a:moveTo>
                    <a:pt x="0" y="129075"/>
                  </a:moveTo>
                  <a:cubicBezTo>
                    <a:pt x="0" y="57815"/>
                    <a:pt x="65532" y="0"/>
                    <a:pt x="146304" y="0"/>
                  </a:cubicBezTo>
                  <a:lnTo>
                    <a:pt x="6680581" y="0"/>
                  </a:lnTo>
                  <a:cubicBezTo>
                    <a:pt x="6761353" y="0"/>
                    <a:pt x="6826886" y="57815"/>
                    <a:pt x="6826886" y="129075"/>
                  </a:cubicBezTo>
                  <a:lnTo>
                    <a:pt x="6826886" y="3178464"/>
                  </a:lnTo>
                  <a:cubicBezTo>
                    <a:pt x="6826886" y="3249723"/>
                    <a:pt x="6761353" y="3307538"/>
                    <a:pt x="6680581" y="3307538"/>
                  </a:cubicBezTo>
                  <a:lnTo>
                    <a:pt x="146304" y="3307538"/>
                  </a:lnTo>
                  <a:cubicBezTo>
                    <a:pt x="65532" y="3307538"/>
                    <a:pt x="0" y="3249724"/>
                    <a:pt x="0" y="3178464"/>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4"/>
            <p:cNvSpPr/>
            <p:nvPr/>
          </p:nvSpPr>
          <p:spPr>
            <a:xfrm>
              <a:off x="410904" y="410904"/>
              <a:ext cx="986170" cy="986170"/>
            </a:xfrm>
            <a:custGeom>
              <a:rect b="b" l="l" r="r" t="t"/>
              <a:pathLst>
                <a:path extrusionOk="0" h="1097280" w="1097280">
                  <a:moveTo>
                    <a:pt x="0" y="548640"/>
                  </a:moveTo>
                  <a:cubicBezTo>
                    <a:pt x="0" y="245618"/>
                    <a:pt x="245618" y="0"/>
                    <a:pt x="548640" y="0"/>
                  </a:cubicBezTo>
                  <a:cubicBezTo>
                    <a:pt x="851662" y="0"/>
                    <a:pt x="1097280" y="245618"/>
                    <a:pt x="1097280" y="548640"/>
                  </a:cubicBezTo>
                  <a:cubicBezTo>
                    <a:pt x="1097280" y="851662"/>
                    <a:pt x="851662" y="1097280"/>
                    <a:pt x="548640" y="1097280"/>
                  </a:cubicBezTo>
                  <a:cubicBezTo>
                    <a:pt x="245618" y="1097280"/>
                    <a:pt x="0" y="851662"/>
                    <a:pt x="0" y="548640"/>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headset_navy.png" id="135" name="Google Shape;135;p14"/>
            <p:cNvSpPr/>
            <p:nvPr/>
          </p:nvSpPr>
          <p:spPr>
            <a:xfrm>
              <a:off x="657447" y="657447"/>
              <a:ext cx="493085" cy="493085"/>
            </a:xfrm>
            <a:custGeom>
              <a:rect b="b" l="l" r="r" t="t"/>
              <a:pathLst>
                <a:path extrusionOk="0" h="548640" w="548640">
                  <a:moveTo>
                    <a:pt x="0" y="0"/>
                  </a:moveTo>
                  <a:lnTo>
                    <a:pt x="548640" y="0"/>
                  </a:lnTo>
                  <a:lnTo>
                    <a:pt x="548640" y="548640"/>
                  </a:lnTo>
                  <a:lnTo>
                    <a:pt x="0" y="548640"/>
                  </a:lnTo>
                  <a:lnTo>
                    <a:pt x="0" y="0"/>
                  </a:lnTo>
                  <a:close/>
                </a:path>
              </a:pathLst>
            </a:custGeom>
            <a:blipFill rotWithShape="1">
              <a:blip r:embed="rId9">
                <a:alphaModFix/>
              </a:blip>
              <a:stretch>
                <a:fillRect b="0" l="0" r="0" t="0"/>
              </a:stretch>
            </a:blipFill>
            <a:ln>
              <a:noFill/>
            </a:ln>
          </p:spPr>
        </p:sp>
        <p:grpSp>
          <p:nvGrpSpPr>
            <p:cNvPr id="136" name="Google Shape;136;p14"/>
            <p:cNvGrpSpPr/>
            <p:nvPr/>
          </p:nvGrpSpPr>
          <p:grpSpPr>
            <a:xfrm>
              <a:off x="1561437" y="377347"/>
              <a:ext cx="4519948" cy="1003291"/>
              <a:chOff x="0" y="-19050"/>
              <a:chExt cx="5029200" cy="1116330"/>
            </a:xfrm>
          </p:grpSpPr>
          <p:sp>
            <p:nvSpPr>
              <p:cNvPr id="137" name="Google Shape;137;p14"/>
              <p:cNvSpPr/>
              <p:nvPr/>
            </p:nvSpPr>
            <p:spPr>
              <a:xfrm>
                <a:off x="0" y="0"/>
                <a:ext cx="5029200" cy="1097280"/>
              </a:xfrm>
              <a:custGeom>
                <a:rect b="b" l="l" r="r" t="t"/>
                <a:pathLst>
                  <a:path extrusionOk="0" h="1097280" w="5029200">
                    <a:moveTo>
                      <a:pt x="0" y="0"/>
                    </a:moveTo>
                    <a:lnTo>
                      <a:pt x="5029200" y="0"/>
                    </a:lnTo>
                    <a:lnTo>
                      <a:pt x="5029200" y="1097280"/>
                    </a:lnTo>
                    <a:lnTo>
                      <a:pt x="0" y="1097280"/>
                    </a:lnTo>
                    <a:close/>
                  </a:path>
                </a:pathLst>
              </a:custGeom>
              <a:blipFill rotWithShape="1">
                <a:blip r:embed="rId5">
                  <a:alphaModFix amt="0"/>
                </a:blip>
                <a:stretch>
                  <a:fillRect b="-39305" l="0" r="0" t="-39305"/>
                </a:stretch>
              </a:blipFill>
              <a:ln>
                <a:noFill/>
              </a:ln>
            </p:spPr>
          </p:sp>
          <p:sp>
            <p:nvSpPr>
              <p:cNvPr id="138" name="Google Shape;138;p14"/>
              <p:cNvSpPr txBox="1"/>
              <p:nvPr/>
            </p:nvSpPr>
            <p:spPr>
              <a:xfrm>
                <a:off x="0" y="-19050"/>
                <a:ext cx="5029200" cy="1116330"/>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None/>
                </a:pPr>
                <a:r>
                  <a:rPr b="1" i="0" lang="en-US" sz="2400" u="none" cap="none" strike="noStrike">
                    <a:solidFill>
                      <a:srgbClr val="0072CE"/>
                    </a:solidFill>
                    <a:latin typeface="Poppins"/>
                    <a:ea typeface="Poppins"/>
                    <a:cs typeface="Poppins"/>
                    <a:sym typeface="Poppins"/>
                  </a:rPr>
                  <a:t>Accompagnement</a:t>
                </a:r>
                <a:endParaRPr/>
              </a:p>
            </p:txBody>
          </p:sp>
        </p:grpSp>
        <p:sp>
          <p:nvSpPr>
            <p:cNvPr id="139" name="Google Shape;139;p14"/>
            <p:cNvSpPr txBox="1"/>
            <p:nvPr/>
          </p:nvSpPr>
          <p:spPr>
            <a:xfrm>
              <a:off x="575266" y="1513812"/>
              <a:ext cx="5177395" cy="1212266"/>
            </a:xfrm>
            <a:prstGeom prst="rect">
              <a:avLst/>
            </a:prstGeom>
            <a:noFill/>
            <a:ln>
              <a:noFill/>
            </a:ln>
          </p:spPr>
          <p:txBody>
            <a:bodyPr anchorCtr="0" anchor="t" bIns="0" lIns="0" spcFirstLastPara="1" rIns="0" wrap="square" tIns="0">
              <a:spAutoFit/>
            </a:bodyPr>
            <a:lstStyle/>
            <a:p>
              <a:pPr indent="-161972" lvl="1" marL="323944" marR="0" rtl="0" algn="l">
                <a:lnSpc>
                  <a:spcPct val="138065"/>
                </a:lnSpc>
                <a:spcBef>
                  <a:spcPts val="0"/>
                </a:spcBef>
                <a:spcAft>
                  <a:spcPts val="0"/>
                </a:spcAft>
                <a:buClr>
                  <a:srgbClr val="0B2E4A"/>
                </a:buClr>
                <a:buSzPts val="1789"/>
                <a:buFont typeface="Arial"/>
                <a:buChar char="•"/>
              </a:pPr>
              <a:r>
                <a:rPr b="0" i="0" lang="en-US" sz="1789" u="none" cap="none" strike="noStrike">
                  <a:solidFill>
                    <a:srgbClr val="0B2E4A"/>
                  </a:solidFill>
                  <a:latin typeface="Poppins"/>
                  <a:ea typeface="Poppins"/>
                  <a:cs typeface="Poppins"/>
                  <a:sym typeface="Poppins"/>
                </a:rPr>
                <a:t>Formation</a:t>
              </a:r>
              <a:endParaRPr/>
            </a:p>
            <a:p>
              <a:pPr indent="-161972" lvl="1" marL="323944" marR="0" rtl="0" algn="l">
                <a:lnSpc>
                  <a:spcPct val="138065"/>
                </a:lnSpc>
                <a:spcBef>
                  <a:spcPts val="0"/>
                </a:spcBef>
                <a:spcAft>
                  <a:spcPts val="0"/>
                </a:spcAft>
                <a:buClr>
                  <a:srgbClr val="0B2E4A"/>
                </a:buClr>
                <a:buSzPts val="1789"/>
                <a:buFont typeface="Arial"/>
                <a:buChar char="•"/>
              </a:pPr>
              <a:r>
                <a:rPr b="0" i="0" lang="en-US" sz="1789" u="none" cap="none" strike="noStrike">
                  <a:solidFill>
                    <a:srgbClr val="0B2E4A"/>
                  </a:solidFill>
                  <a:latin typeface="Poppins"/>
                  <a:ea typeface="Poppins"/>
                  <a:cs typeface="Poppins"/>
                  <a:sym typeface="Poppins"/>
                </a:rPr>
                <a:t>Support</a:t>
              </a:r>
              <a:endParaRPr/>
            </a:p>
            <a:p>
              <a:pPr indent="-161972" lvl="1" marL="323944" marR="0" rtl="0" algn="l">
                <a:lnSpc>
                  <a:spcPct val="138065"/>
                </a:lnSpc>
                <a:spcBef>
                  <a:spcPts val="0"/>
                </a:spcBef>
                <a:spcAft>
                  <a:spcPts val="0"/>
                </a:spcAft>
                <a:buClr>
                  <a:srgbClr val="0B2E4A"/>
                </a:buClr>
                <a:buSzPts val="1789"/>
                <a:buFont typeface="Arial"/>
                <a:buChar char="•"/>
              </a:pPr>
              <a:r>
                <a:rPr b="0" i="0" lang="en-US" sz="1789" u="none" cap="none" strike="noStrike">
                  <a:solidFill>
                    <a:srgbClr val="0B2E4A"/>
                  </a:solidFill>
                  <a:latin typeface="Poppins"/>
                  <a:ea typeface="Poppins"/>
                  <a:cs typeface="Poppins"/>
                  <a:sym typeface="Poppins"/>
                </a:rPr>
                <a:t>Amélioration continue</a:t>
              </a:r>
              <a:endParaRPr/>
            </a:p>
          </p:txBody>
        </p:sp>
      </p:grpSp>
      <p:grpSp>
        <p:nvGrpSpPr>
          <p:cNvPr id="140" name="Google Shape;140;p14"/>
          <p:cNvGrpSpPr/>
          <p:nvPr/>
        </p:nvGrpSpPr>
        <p:grpSpPr>
          <a:xfrm>
            <a:off x="12344400" y="3634740"/>
            <a:ext cx="4710551" cy="1577340"/>
            <a:chOff x="0" y="0"/>
            <a:chExt cx="6280736" cy="2103120"/>
          </a:xfrm>
        </p:grpSpPr>
        <p:sp>
          <p:nvSpPr>
            <p:cNvPr id="141" name="Google Shape;141;p14"/>
            <p:cNvSpPr/>
            <p:nvPr/>
          </p:nvSpPr>
          <p:spPr>
            <a:xfrm>
              <a:off x="0" y="0"/>
              <a:ext cx="6280736" cy="2103120"/>
            </a:xfrm>
            <a:custGeom>
              <a:rect b="b" l="l" r="r" t="t"/>
              <a:pathLst>
                <a:path extrusionOk="0" h="2286000" w="6826886">
                  <a:moveTo>
                    <a:pt x="0" y="146304"/>
                  </a:moveTo>
                  <a:cubicBezTo>
                    <a:pt x="0" y="65532"/>
                    <a:pt x="65532" y="0"/>
                    <a:pt x="146304" y="0"/>
                  </a:cubicBezTo>
                  <a:lnTo>
                    <a:pt x="6680581" y="0"/>
                  </a:lnTo>
                  <a:cubicBezTo>
                    <a:pt x="6761353" y="0"/>
                    <a:pt x="6826886" y="65532"/>
                    <a:pt x="6826886" y="146304"/>
                  </a:cubicBezTo>
                  <a:lnTo>
                    <a:pt x="6826886" y="2139696"/>
                  </a:lnTo>
                  <a:cubicBezTo>
                    <a:pt x="6826886" y="2220468"/>
                    <a:pt x="6761353" y="2286000"/>
                    <a:pt x="6680581" y="2286000"/>
                  </a:cubicBezTo>
                  <a:lnTo>
                    <a:pt x="146304" y="2286000"/>
                  </a:lnTo>
                  <a:cubicBezTo>
                    <a:pt x="65532" y="2286000"/>
                    <a:pt x="0" y="2220468"/>
                    <a:pt x="0" y="2139696"/>
                  </a:cubicBezTo>
                  <a:close/>
                </a:path>
              </a:pathLst>
            </a:custGeom>
            <a:solidFill>
              <a:srgbClr val="0032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4"/>
            <p:cNvSpPr/>
            <p:nvPr/>
          </p:nvSpPr>
          <p:spPr>
            <a:xfrm>
              <a:off x="656173" y="445861"/>
              <a:ext cx="1211397" cy="1211397"/>
            </a:xfrm>
            <a:custGeom>
              <a:rect b="b" l="l" r="r" t="t"/>
              <a:pathLst>
                <a:path extrusionOk="0" h="1316736" w="1316736">
                  <a:moveTo>
                    <a:pt x="0" y="658368"/>
                  </a:moveTo>
                  <a:cubicBezTo>
                    <a:pt x="0" y="294767"/>
                    <a:pt x="294767" y="0"/>
                    <a:pt x="658368" y="0"/>
                  </a:cubicBezTo>
                  <a:cubicBezTo>
                    <a:pt x="1021969" y="0"/>
                    <a:pt x="1316736" y="294767"/>
                    <a:pt x="1316736" y="658368"/>
                  </a:cubicBezTo>
                  <a:cubicBezTo>
                    <a:pt x="1316736" y="1021969"/>
                    <a:pt x="1021969" y="1316736"/>
                    <a:pt x="658368" y="1316736"/>
                  </a:cubicBezTo>
                  <a:cubicBezTo>
                    <a:pt x="294767" y="1316736"/>
                    <a:pt x="0" y="1021969"/>
                    <a:pt x="0" y="658368"/>
                  </a:cubicBezTo>
                  <a:close/>
                </a:path>
              </a:pathLst>
            </a:custGeom>
            <a:solidFill>
              <a:srgbClr val="0072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cloud_white.png" id="143" name="Google Shape;143;p14"/>
            <p:cNvSpPr/>
            <p:nvPr/>
          </p:nvSpPr>
          <p:spPr>
            <a:xfrm>
              <a:off x="984260" y="748711"/>
              <a:ext cx="605699" cy="605699"/>
            </a:xfrm>
            <a:custGeom>
              <a:rect b="b" l="l" r="r" t="t"/>
              <a:pathLst>
                <a:path extrusionOk="0" h="658368" w="658368">
                  <a:moveTo>
                    <a:pt x="0" y="0"/>
                  </a:moveTo>
                  <a:lnTo>
                    <a:pt x="658368" y="0"/>
                  </a:lnTo>
                  <a:lnTo>
                    <a:pt x="658368" y="658368"/>
                  </a:lnTo>
                  <a:lnTo>
                    <a:pt x="0" y="658368"/>
                  </a:lnTo>
                  <a:lnTo>
                    <a:pt x="0" y="0"/>
                  </a:lnTo>
                  <a:close/>
                </a:path>
              </a:pathLst>
            </a:custGeom>
            <a:blipFill rotWithShape="1">
              <a:blip r:embed="rId10">
                <a:alphaModFix/>
              </a:blip>
              <a:stretch>
                <a:fillRect b="0" l="0" r="0" t="0"/>
              </a:stretch>
            </a:blipFill>
            <a:ln>
              <a:noFill/>
            </a:ln>
          </p:spPr>
        </p:sp>
      </p:grpSp>
      <p:grpSp>
        <p:nvGrpSpPr>
          <p:cNvPr id="144" name="Google Shape;144;p14"/>
          <p:cNvGrpSpPr/>
          <p:nvPr/>
        </p:nvGrpSpPr>
        <p:grpSpPr>
          <a:xfrm>
            <a:off x="13984834" y="3615023"/>
            <a:ext cx="2965399" cy="1597057"/>
            <a:chOff x="0" y="-28575"/>
            <a:chExt cx="4297680" cy="2314575"/>
          </a:xfrm>
        </p:grpSpPr>
        <p:sp>
          <p:nvSpPr>
            <p:cNvPr id="145" name="Google Shape;145;p14"/>
            <p:cNvSpPr/>
            <p:nvPr/>
          </p:nvSpPr>
          <p:spPr>
            <a:xfrm>
              <a:off x="0" y="0"/>
              <a:ext cx="4297680" cy="2286000"/>
            </a:xfrm>
            <a:custGeom>
              <a:rect b="b" l="l" r="r" t="t"/>
              <a:pathLst>
                <a:path extrusionOk="0" h="2286000" w="4297680">
                  <a:moveTo>
                    <a:pt x="0" y="0"/>
                  </a:moveTo>
                  <a:lnTo>
                    <a:pt x="4297680" y="0"/>
                  </a:lnTo>
                  <a:lnTo>
                    <a:pt x="4297680" y="2286000"/>
                  </a:lnTo>
                  <a:lnTo>
                    <a:pt x="0" y="2286000"/>
                  </a:lnTo>
                  <a:close/>
                </a:path>
              </a:pathLst>
            </a:custGeom>
            <a:blipFill rotWithShape="1">
              <a:blip r:embed="rId5">
                <a:alphaModFix amt="0"/>
              </a:blip>
              <a:stretch>
                <a:fillRect b="0" l="-18246" r="-18246" t="0"/>
              </a:stretch>
            </a:blipFill>
            <a:ln>
              <a:noFill/>
            </a:ln>
          </p:spPr>
        </p:sp>
        <p:sp>
          <p:nvSpPr>
            <p:cNvPr id="146" name="Google Shape;146;p14"/>
            <p:cNvSpPr txBox="1"/>
            <p:nvPr/>
          </p:nvSpPr>
          <p:spPr>
            <a:xfrm>
              <a:off x="0" y="-28575"/>
              <a:ext cx="4297680" cy="2314575"/>
            </a:xfrm>
            <a:prstGeom prst="rect">
              <a:avLst/>
            </a:prstGeom>
            <a:noFill/>
            <a:ln>
              <a:noFill/>
            </a:ln>
          </p:spPr>
          <p:txBody>
            <a:bodyPr anchorCtr="0" anchor="ctr" bIns="0" lIns="0" spcFirstLastPara="1" rIns="0" wrap="square" tIns="0">
              <a:noAutofit/>
            </a:bodyPr>
            <a:lstStyle/>
            <a:p>
              <a:pPr indent="0" lvl="0" marL="0" marR="0" rtl="0" algn="l">
                <a:lnSpc>
                  <a:spcPct val="120008"/>
                </a:lnSpc>
                <a:spcBef>
                  <a:spcPts val="0"/>
                </a:spcBef>
                <a:spcAft>
                  <a:spcPts val="0"/>
                </a:spcAft>
                <a:buNone/>
              </a:pPr>
              <a:r>
                <a:rPr b="1" i="0" lang="en-US" sz="2274" u="none" cap="none" strike="noStrike">
                  <a:solidFill>
                    <a:srgbClr val="FFFFFF"/>
                  </a:solidFill>
                  <a:latin typeface="Poppins"/>
                  <a:ea typeface="Poppins"/>
                  <a:cs typeface="Poppins"/>
                  <a:sym typeface="Poppins"/>
                </a:rPr>
                <a:t>Infrastructure &amp; Cloud</a:t>
              </a:r>
              <a:endParaRPr/>
            </a:p>
          </p:txBody>
        </p:sp>
      </p:grpSp>
      <p:grpSp>
        <p:nvGrpSpPr>
          <p:cNvPr id="147" name="Google Shape;147;p14"/>
          <p:cNvGrpSpPr/>
          <p:nvPr/>
        </p:nvGrpSpPr>
        <p:grpSpPr>
          <a:xfrm>
            <a:off x="1165860" y="3634740"/>
            <a:ext cx="4858207" cy="1577340"/>
            <a:chOff x="0" y="0"/>
            <a:chExt cx="6477610" cy="2103120"/>
          </a:xfrm>
        </p:grpSpPr>
        <p:sp>
          <p:nvSpPr>
            <p:cNvPr id="148" name="Google Shape;148;p14"/>
            <p:cNvSpPr/>
            <p:nvPr/>
          </p:nvSpPr>
          <p:spPr>
            <a:xfrm>
              <a:off x="0" y="0"/>
              <a:ext cx="6477610" cy="2103120"/>
            </a:xfrm>
            <a:custGeom>
              <a:rect b="b" l="l" r="r" t="t"/>
              <a:pathLst>
                <a:path extrusionOk="0" h="2286000" w="7040880">
                  <a:moveTo>
                    <a:pt x="0" y="146304"/>
                  </a:moveTo>
                  <a:cubicBezTo>
                    <a:pt x="0" y="65532"/>
                    <a:pt x="65532" y="0"/>
                    <a:pt x="146304" y="0"/>
                  </a:cubicBezTo>
                  <a:lnTo>
                    <a:pt x="6894576" y="0"/>
                  </a:lnTo>
                  <a:cubicBezTo>
                    <a:pt x="6975348" y="0"/>
                    <a:pt x="7040880" y="65532"/>
                    <a:pt x="7040880" y="146304"/>
                  </a:cubicBezTo>
                  <a:lnTo>
                    <a:pt x="7040880" y="2139696"/>
                  </a:lnTo>
                  <a:cubicBezTo>
                    <a:pt x="7040880" y="2220468"/>
                    <a:pt x="6975348" y="2286000"/>
                    <a:pt x="6894576" y="2286000"/>
                  </a:cubicBezTo>
                  <a:lnTo>
                    <a:pt x="146304" y="2286000"/>
                  </a:lnTo>
                  <a:cubicBezTo>
                    <a:pt x="65532" y="2286000"/>
                    <a:pt x="0" y="2220468"/>
                    <a:pt x="0" y="2139696"/>
                  </a:cubicBezTo>
                  <a:close/>
                </a:path>
              </a:pathLst>
            </a:custGeom>
            <a:solidFill>
              <a:srgbClr val="00325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4"/>
            <p:cNvSpPr/>
            <p:nvPr/>
          </p:nvSpPr>
          <p:spPr>
            <a:xfrm>
              <a:off x="656173" y="445861"/>
              <a:ext cx="1211397" cy="1211397"/>
            </a:xfrm>
            <a:custGeom>
              <a:rect b="b" l="l" r="r" t="t"/>
              <a:pathLst>
                <a:path extrusionOk="0" h="1316736" w="1316736">
                  <a:moveTo>
                    <a:pt x="0" y="658368"/>
                  </a:moveTo>
                  <a:cubicBezTo>
                    <a:pt x="0" y="294767"/>
                    <a:pt x="294767" y="0"/>
                    <a:pt x="658368" y="0"/>
                  </a:cubicBezTo>
                  <a:cubicBezTo>
                    <a:pt x="1021969" y="0"/>
                    <a:pt x="1316736" y="294767"/>
                    <a:pt x="1316736" y="658368"/>
                  </a:cubicBezTo>
                  <a:cubicBezTo>
                    <a:pt x="1316736" y="1021969"/>
                    <a:pt x="1021969" y="1316736"/>
                    <a:pt x="658368" y="1316736"/>
                  </a:cubicBezTo>
                  <a:cubicBezTo>
                    <a:pt x="294767" y="1316736"/>
                    <a:pt x="0" y="1021969"/>
                    <a:pt x="0" y="658368"/>
                  </a:cubicBezTo>
                  <a:close/>
                </a:path>
              </a:pathLst>
            </a:custGeom>
            <a:solidFill>
              <a:srgbClr val="0072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shield_white.png" id="150" name="Google Shape;150;p14"/>
            <p:cNvSpPr/>
            <p:nvPr/>
          </p:nvSpPr>
          <p:spPr>
            <a:xfrm>
              <a:off x="972214" y="748711"/>
              <a:ext cx="605699" cy="605699"/>
            </a:xfrm>
            <a:custGeom>
              <a:rect b="b" l="l" r="r" t="t"/>
              <a:pathLst>
                <a:path extrusionOk="0" h="658368" w="658368">
                  <a:moveTo>
                    <a:pt x="0" y="0"/>
                  </a:moveTo>
                  <a:lnTo>
                    <a:pt x="658368" y="0"/>
                  </a:lnTo>
                  <a:lnTo>
                    <a:pt x="658368" y="658368"/>
                  </a:lnTo>
                  <a:lnTo>
                    <a:pt x="0" y="658368"/>
                  </a:lnTo>
                  <a:lnTo>
                    <a:pt x="0" y="0"/>
                  </a:lnTo>
                  <a:close/>
                </a:path>
              </a:pathLst>
            </a:custGeom>
            <a:blipFill rotWithShape="1">
              <a:blip r:embed="rId11">
                <a:alphaModFix/>
              </a:blip>
              <a:stretch>
                <a:fillRect b="0" l="0" r="0" t="0"/>
              </a:stretch>
            </a:blipFill>
            <a:ln>
              <a:noFill/>
            </a:ln>
          </p:spPr>
        </p:sp>
      </p:grpSp>
      <p:grpSp>
        <p:nvGrpSpPr>
          <p:cNvPr id="151" name="Google Shape;151;p14"/>
          <p:cNvGrpSpPr/>
          <p:nvPr/>
        </p:nvGrpSpPr>
        <p:grpSpPr>
          <a:xfrm>
            <a:off x="2806294" y="3615023"/>
            <a:ext cx="2965399" cy="1597057"/>
            <a:chOff x="0" y="-28575"/>
            <a:chExt cx="4297680" cy="2314575"/>
          </a:xfrm>
        </p:grpSpPr>
        <p:sp>
          <p:nvSpPr>
            <p:cNvPr id="152" name="Google Shape;152;p14"/>
            <p:cNvSpPr/>
            <p:nvPr/>
          </p:nvSpPr>
          <p:spPr>
            <a:xfrm>
              <a:off x="0" y="0"/>
              <a:ext cx="4297680" cy="2286000"/>
            </a:xfrm>
            <a:custGeom>
              <a:rect b="b" l="l" r="r" t="t"/>
              <a:pathLst>
                <a:path extrusionOk="0" h="2286000" w="4297680">
                  <a:moveTo>
                    <a:pt x="0" y="0"/>
                  </a:moveTo>
                  <a:lnTo>
                    <a:pt x="4297680" y="0"/>
                  </a:lnTo>
                  <a:lnTo>
                    <a:pt x="4297680" y="2286000"/>
                  </a:lnTo>
                  <a:lnTo>
                    <a:pt x="0" y="2286000"/>
                  </a:lnTo>
                  <a:close/>
                </a:path>
              </a:pathLst>
            </a:custGeom>
            <a:blipFill rotWithShape="1">
              <a:blip r:embed="rId5">
                <a:alphaModFix amt="0"/>
              </a:blip>
              <a:stretch>
                <a:fillRect b="0" l="-18246" r="-18246" t="0"/>
              </a:stretch>
            </a:blipFill>
            <a:ln>
              <a:noFill/>
            </a:ln>
          </p:spPr>
        </p:sp>
        <p:sp>
          <p:nvSpPr>
            <p:cNvPr id="153" name="Google Shape;153;p14"/>
            <p:cNvSpPr txBox="1"/>
            <p:nvPr/>
          </p:nvSpPr>
          <p:spPr>
            <a:xfrm>
              <a:off x="0" y="-28575"/>
              <a:ext cx="4297680" cy="2314575"/>
            </a:xfrm>
            <a:prstGeom prst="rect">
              <a:avLst/>
            </a:prstGeom>
            <a:noFill/>
            <a:ln>
              <a:noFill/>
            </a:ln>
          </p:spPr>
          <p:txBody>
            <a:bodyPr anchorCtr="0" anchor="ctr" bIns="0" lIns="0" spcFirstLastPara="1" rIns="0" wrap="square" tIns="0">
              <a:noAutofit/>
            </a:bodyPr>
            <a:lstStyle/>
            <a:p>
              <a:pPr indent="0" lvl="0" marL="0" marR="0" rtl="0" algn="l">
                <a:lnSpc>
                  <a:spcPct val="120008"/>
                </a:lnSpc>
                <a:spcBef>
                  <a:spcPts val="0"/>
                </a:spcBef>
                <a:spcAft>
                  <a:spcPts val="0"/>
                </a:spcAft>
                <a:buNone/>
              </a:pPr>
              <a:r>
                <a:rPr b="1" i="0" lang="en-US" sz="2274" u="none" cap="none" strike="noStrike">
                  <a:solidFill>
                    <a:srgbClr val="FFFFFF"/>
                  </a:solidFill>
                  <a:latin typeface="Poppins"/>
                  <a:ea typeface="Poppins"/>
                  <a:cs typeface="Poppins"/>
                  <a:sym typeface="Poppins"/>
                </a:rPr>
                <a:t>Édition de solutions SaaS</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descr="logo_finances.png" id="162" name="Google Shape;162;p15"/>
          <p:cNvSpPr/>
          <p:nvPr/>
        </p:nvSpPr>
        <p:spPr>
          <a:xfrm>
            <a:off x="685800" y="274320"/>
            <a:ext cx="2057400" cy="471011"/>
          </a:xfrm>
          <a:custGeom>
            <a:rect b="b" l="l" r="r" t="t"/>
            <a:pathLst>
              <a:path extrusionOk="0" h="628015" w="2743200">
                <a:moveTo>
                  <a:pt x="0" y="0"/>
                </a:moveTo>
                <a:lnTo>
                  <a:pt x="2743200" y="0"/>
                </a:lnTo>
                <a:lnTo>
                  <a:pt x="2743200" y="628015"/>
                </a:lnTo>
                <a:lnTo>
                  <a:pt x="0" y="628015"/>
                </a:lnTo>
                <a:lnTo>
                  <a:pt x="0" y="0"/>
                </a:lnTo>
                <a:close/>
              </a:path>
            </a:pathLst>
          </a:custGeom>
          <a:blipFill rotWithShape="1">
            <a:blip r:embed="rId3">
              <a:alphaModFix/>
            </a:blip>
            <a:stretch>
              <a:fillRect b="8" l="0" r="0" t="0"/>
            </a:stretch>
          </a:blipFill>
          <a:ln>
            <a:noFill/>
          </a:ln>
        </p:spPr>
      </p:sp>
      <p:grpSp>
        <p:nvGrpSpPr>
          <p:cNvPr id="163" name="Google Shape;163;p15"/>
          <p:cNvGrpSpPr/>
          <p:nvPr/>
        </p:nvGrpSpPr>
        <p:grpSpPr>
          <a:xfrm>
            <a:off x="822960" y="814673"/>
            <a:ext cx="15087600" cy="995839"/>
            <a:chOff x="0" y="-47625"/>
            <a:chExt cx="20116800" cy="1327785"/>
          </a:xfrm>
        </p:grpSpPr>
        <p:sp>
          <p:nvSpPr>
            <p:cNvPr id="164" name="Google Shape;164;p15"/>
            <p:cNvSpPr/>
            <p:nvPr/>
          </p:nvSpPr>
          <p:spPr>
            <a:xfrm>
              <a:off x="0" y="0"/>
              <a:ext cx="20116800" cy="1280160"/>
            </a:xfrm>
            <a:custGeom>
              <a:rect b="b" l="l" r="r" t="t"/>
              <a:pathLst>
                <a:path extrusionOk="0" h="1280160" w="20116800">
                  <a:moveTo>
                    <a:pt x="0" y="0"/>
                  </a:moveTo>
                  <a:lnTo>
                    <a:pt x="20116800" y="0"/>
                  </a:lnTo>
                  <a:lnTo>
                    <a:pt x="20116800" y="1280160"/>
                  </a:lnTo>
                  <a:lnTo>
                    <a:pt x="0" y="1280160"/>
                  </a:lnTo>
                  <a:close/>
                </a:path>
              </a:pathLst>
            </a:custGeom>
            <a:blipFill rotWithShape="1">
              <a:blip r:embed="rId4">
                <a:alphaModFix amt="0"/>
              </a:blip>
              <a:stretch>
                <a:fillRect b="-256185" l="0" r="0" t="-256185"/>
              </a:stretch>
            </a:blipFill>
            <a:ln>
              <a:noFill/>
            </a:ln>
          </p:spPr>
        </p:sp>
        <p:sp>
          <p:nvSpPr>
            <p:cNvPr id="165" name="Google Shape;165;p15"/>
            <p:cNvSpPr txBox="1"/>
            <p:nvPr/>
          </p:nvSpPr>
          <p:spPr>
            <a:xfrm>
              <a:off x="0" y="-47625"/>
              <a:ext cx="20116800" cy="1327785"/>
            </a:xfrm>
            <a:prstGeom prst="rect">
              <a:avLst/>
            </a:prstGeom>
            <a:noFill/>
            <a:ln>
              <a:noFill/>
            </a:ln>
          </p:spPr>
          <p:txBody>
            <a:bodyPr anchorCtr="0" anchor="ctr" bIns="0" lIns="0" spcFirstLastPara="1" rIns="0" wrap="square" tIns="0">
              <a:noAutofit/>
            </a:bodyPr>
            <a:lstStyle/>
            <a:p>
              <a:pPr indent="0" lvl="0" marL="0" marR="0" rtl="0" algn="l">
                <a:lnSpc>
                  <a:spcPct val="119979"/>
                </a:lnSpc>
                <a:spcBef>
                  <a:spcPts val="0"/>
                </a:spcBef>
                <a:spcAft>
                  <a:spcPts val="0"/>
                </a:spcAft>
                <a:buNone/>
              </a:pPr>
              <a:r>
                <a:rPr b="1" i="0" lang="en-US" sz="4800" u="none" cap="none" strike="noStrike">
                  <a:solidFill>
                    <a:srgbClr val="0072CE"/>
                  </a:solidFill>
                  <a:latin typeface="Poppins"/>
                  <a:ea typeface="Poppins"/>
                  <a:cs typeface="Poppins"/>
                  <a:sym typeface="Poppins"/>
                </a:rPr>
                <a:t>Notre approche méthodologique</a:t>
              </a:r>
              <a:endParaRPr/>
            </a:p>
          </p:txBody>
        </p:sp>
      </p:grpSp>
      <p:sp>
        <p:nvSpPr>
          <p:cNvPr id="166" name="Google Shape;166;p15"/>
          <p:cNvSpPr txBox="1"/>
          <p:nvPr/>
        </p:nvSpPr>
        <p:spPr>
          <a:xfrm>
            <a:off x="914400" y="1752600"/>
            <a:ext cx="16413480" cy="1614288"/>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i="1" lang="en-US" sz="2100" u="none" cap="none" strike="noStrike">
                <a:solidFill>
                  <a:srgbClr val="0072CE"/>
                </a:solidFill>
                <a:latin typeface="Poppins"/>
                <a:ea typeface="Poppins"/>
                <a:cs typeface="Poppins"/>
                <a:sym typeface="Poppins"/>
              </a:rPr>
              <a:t>NetByUs</a:t>
            </a:r>
            <a:r>
              <a:rPr b="0" i="1" lang="en-US" sz="2100" u="none" cap="none" strike="noStrike">
                <a:solidFill>
                  <a:srgbClr val="0B2E4A"/>
                </a:solidFill>
                <a:latin typeface="Poppins"/>
                <a:ea typeface="Poppins"/>
                <a:cs typeface="Poppins"/>
                <a:sym typeface="Poppins"/>
              </a:rPr>
              <a:t> s’appuie sur une méthodologie d’intervention structurée, inspirée des meilleures pratiques internationales en gestion de projet et en gouvernance des systèmes d’information (PRINCE2, ITIL, etc.). Cette approche garantit une parfaite adéquation entre les besoins métiers, les solutions déployées et les objectifs stratégiques du projet.</a:t>
            </a:r>
            <a:endParaRPr/>
          </a:p>
          <a:p>
            <a:pPr indent="0" lvl="0" marL="0" marR="0" rtl="0" algn="l">
              <a:lnSpc>
                <a:spcPct val="150000"/>
              </a:lnSpc>
              <a:spcBef>
                <a:spcPts val="0"/>
              </a:spcBef>
              <a:spcAft>
                <a:spcPts val="0"/>
              </a:spcAft>
              <a:buNone/>
            </a:pPr>
            <a:r>
              <a:t/>
            </a:r>
            <a:endParaRPr b="0" i="1" sz="2100" u="none" cap="none" strike="noStrike">
              <a:solidFill>
                <a:srgbClr val="0B2E4A"/>
              </a:solidFill>
              <a:latin typeface="Poppins"/>
              <a:ea typeface="Poppins"/>
              <a:cs typeface="Poppins"/>
              <a:sym typeface="Poppins"/>
            </a:endParaRPr>
          </a:p>
        </p:txBody>
      </p:sp>
      <p:sp>
        <p:nvSpPr>
          <p:cNvPr id="167" name="Google Shape;167;p15"/>
          <p:cNvSpPr/>
          <p:nvPr/>
        </p:nvSpPr>
        <p:spPr>
          <a:xfrm>
            <a:off x="822960" y="3223260"/>
            <a:ext cx="16596360" cy="6377940"/>
          </a:xfrm>
          <a:custGeom>
            <a:rect b="b" l="l" r="r" t="t"/>
            <a:pathLst>
              <a:path extrusionOk="0" h="8503920" w="22128480">
                <a:moveTo>
                  <a:pt x="0" y="182880"/>
                </a:moveTo>
                <a:cubicBezTo>
                  <a:pt x="0" y="81915"/>
                  <a:pt x="81915" y="0"/>
                  <a:pt x="182880" y="0"/>
                </a:cubicBezTo>
                <a:lnTo>
                  <a:pt x="21945600" y="0"/>
                </a:lnTo>
                <a:cubicBezTo>
                  <a:pt x="22046564" y="0"/>
                  <a:pt x="22128480" y="81915"/>
                  <a:pt x="22128480" y="182880"/>
                </a:cubicBezTo>
                <a:lnTo>
                  <a:pt x="22128480" y="8321040"/>
                </a:lnTo>
                <a:cubicBezTo>
                  <a:pt x="22128480" y="8422005"/>
                  <a:pt x="22046564" y="8503920"/>
                  <a:pt x="21945600" y="8503920"/>
                </a:cubicBezTo>
                <a:lnTo>
                  <a:pt x="182880" y="8503920"/>
                </a:lnTo>
                <a:cubicBezTo>
                  <a:pt x="81915" y="8503920"/>
                  <a:pt x="0" y="8422005"/>
                  <a:pt x="0" y="8321040"/>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5"/>
          <p:cNvSpPr/>
          <p:nvPr/>
        </p:nvSpPr>
        <p:spPr>
          <a:xfrm>
            <a:off x="7474363" y="5327809"/>
            <a:ext cx="3334703" cy="3334703"/>
          </a:xfrm>
          <a:custGeom>
            <a:rect b="b" l="l" r="r" t="t"/>
            <a:pathLst>
              <a:path extrusionOk="0" h="4446270" w="4446270">
                <a:moveTo>
                  <a:pt x="0" y="2223135"/>
                </a:moveTo>
                <a:cubicBezTo>
                  <a:pt x="0" y="995299"/>
                  <a:pt x="995299" y="0"/>
                  <a:pt x="2223135" y="0"/>
                </a:cubicBezTo>
                <a:cubicBezTo>
                  <a:pt x="3450971" y="0"/>
                  <a:pt x="4446270" y="995299"/>
                  <a:pt x="4446270" y="2223135"/>
                </a:cubicBezTo>
                <a:cubicBezTo>
                  <a:pt x="4446270" y="3450971"/>
                  <a:pt x="3450971" y="4446270"/>
                  <a:pt x="2223135" y="4446270"/>
                </a:cubicBezTo>
                <a:cubicBezTo>
                  <a:pt x="995299" y="4446270"/>
                  <a:pt x="0" y="3450971"/>
                  <a:pt x="0" y="2223135"/>
                </a:cubicBezTo>
                <a:close/>
              </a:path>
            </a:pathLst>
          </a:custGeom>
          <a:blipFill rotWithShape="1">
            <a:blip r:embed="rId4">
              <a:alphaModFix amt="0"/>
            </a:blip>
            <a:stretch>
              <a:fillRect b="0" l="-78304" r="-78304" t="0"/>
            </a:stretch>
          </a:blipFill>
          <a:ln cap="sq" cmpd="sng" w="42850">
            <a:solidFill>
              <a:srgbClr val="0072CE"/>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5"/>
          <p:cNvSpPr/>
          <p:nvPr/>
        </p:nvSpPr>
        <p:spPr>
          <a:xfrm rot="7560000">
            <a:off x="9930851" y="5485276"/>
            <a:ext cx="356616" cy="356616"/>
          </a:xfrm>
          <a:custGeom>
            <a:rect b="b" l="l" r="r" t="t"/>
            <a:pathLst>
              <a:path extrusionOk="0" h="475488" w="475488">
                <a:moveTo>
                  <a:pt x="0" y="475488"/>
                </a:moveTo>
                <a:lnTo>
                  <a:pt x="237744" y="0"/>
                </a:lnTo>
                <a:lnTo>
                  <a:pt x="475488" y="475488"/>
                </a:lnTo>
                <a:close/>
              </a:path>
            </a:pathLst>
          </a:custGeom>
          <a:solidFill>
            <a:srgbClr val="0072CE"/>
          </a:solidFill>
          <a:ln>
            <a:noFill/>
          </a:ln>
        </p:spPr>
      </p:sp>
      <p:sp>
        <p:nvSpPr>
          <p:cNvPr id="170" name="Google Shape;170;p15"/>
          <p:cNvSpPr/>
          <p:nvPr/>
        </p:nvSpPr>
        <p:spPr>
          <a:xfrm rot="-9720000">
            <a:off x="10528773" y="7325468"/>
            <a:ext cx="356616" cy="356616"/>
          </a:xfrm>
          <a:custGeom>
            <a:rect b="b" l="l" r="r" t="t"/>
            <a:pathLst>
              <a:path extrusionOk="0" h="475488" w="475488">
                <a:moveTo>
                  <a:pt x="0" y="475488"/>
                </a:moveTo>
                <a:lnTo>
                  <a:pt x="237744" y="0"/>
                </a:lnTo>
                <a:lnTo>
                  <a:pt x="475488" y="475488"/>
                </a:lnTo>
                <a:close/>
              </a:path>
            </a:pathLst>
          </a:custGeom>
          <a:solidFill>
            <a:srgbClr val="0072CE"/>
          </a:solidFill>
          <a:ln>
            <a:noFill/>
          </a:ln>
        </p:spPr>
      </p:sp>
      <p:sp>
        <p:nvSpPr>
          <p:cNvPr id="171" name="Google Shape;171;p15"/>
          <p:cNvSpPr/>
          <p:nvPr/>
        </p:nvSpPr>
        <p:spPr>
          <a:xfrm rot="-5400000">
            <a:off x="8963406" y="8462772"/>
            <a:ext cx="356616" cy="356616"/>
          </a:xfrm>
          <a:custGeom>
            <a:rect b="b" l="l" r="r" t="t"/>
            <a:pathLst>
              <a:path extrusionOk="0" h="475488" w="475488">
                <a:moveTo>
                  <a:pt x="0" y="475488"/>
                </a:moveTo>
                <a:lnTo>
                  <a:pt x="237744" y="0"/>
                </a:lnTo>
                <a:lnTo>
                  <a:pt x="475488" y="475488"/>
                </a:lnTo>
                <a:close/>
              </a:path>
            </a:pathLst>
          </a:custGeom>
          <a:solidFill>
            <a:srgbClr val="0072CE"/>
          </a:solidFill>
          <a:ln>
            <a:noFill/>
          </a:ln>
        </p:spPr>
      </p:sp>
      <p:sp>
        <p:nvSpPr>
          <p:cNvPr id="172" name="Google Shape;172;p15"/>
          <p:cNvSpPr/>
          <p:nvPr/>
        </p:nvSpPr>
        <p:spPr>
          <a:xfrm rot="-1080000">
            <a:off x="7398039" y="7325468"/>
            <a:ext cx="356616" cy="356616"/>
          </a:xfrm>
          <a:custGeom>
            <a:rect b="b" l="l" r="r" t="t"/>
            <a:pathLst>
              <a:path extrusionOk="0" h="475488" w="475488">
                <a:moveTo>
                  <a:pt x="0" y="475488"/>
                </a:moveTo>
                <a:lnTo>
                  <a:pt x="237744" y="0"/>
                </a:lnTo>
                <a:lnTo>
                  <a:pt x="475488" y="475488"/>
                </a:lnTo>
                <a:close/>
              </a:path>
            </a:pathLst>
          </a:custGeom>
          <a:solidFill>
            <a:srgbClr val="0072CE"/>
          </a:solidFill>
          <a:ln>
            <a:noFill/>
          </a:ln>
        </p:spPr>
      </p:sp>
      <p:sp>
        <p:nvSpPr>
          <p:cNvPr id="173" name="Google Shape;173;p15"/>
          <p:cNvSpPr/>
          <p:nvPr/>
        </p:nvSpPr>
        <p:spPr>
          <a:xfrm rot="3240000">
            <a:off x="7995961" y="5485276"/>
            <a:ext cx="356616" cy="356616"/>
          </a:xfrm>
          <a:custGeom>
            <a:rect b="b" l="l" r="r" t="t"/>
            <a:pathLst>
              <a:path extrusionOk="0" h="475488" w="475488">
                <a:moveTo>
                  <a:pt x="0" y="475488"/>
                </a:moveTo>
                <a:lnTo>
                  <a:pt x="237744" y="0"/>
                </a:lnTo>
                <a:lnTo>
                  <a:pt x="475488" y="475488"/>
                </a:lnTo>
                <a:close/>
              </a:path>
            </a:pathLst>
          </a:custGeom>
          <a:solidFill>
            <a:srgbClr val="0072CE"/>
          </a:solidFill>
          <a:ln>
            <a:noFill/>
          </a:ln>
        </p:spPr>
      </p:sp>
      <p:sp>
        <p:nvSpPr>
          <p:cNvPr id="174" name="Google Shape;174;p15"/>
          <p:cNvSpPr/>
          <p:nvPr/>
        </p:nvSpPr>
        <p:spPr>
          <a:xfrm>
            <a:off x="8387334" y="6240780"/>
            <a:ext cx="1508760" cy="1508760"/>
          </a:xfrm>
          <a:custGeom>
            <a:rect b="b" l="l" r="r" t="t"/>
            <a:pathLst>
              <a:path extrusionOk="0" h="2011680" w="2011680">
                <a:moveTo>
                  <a:pt x="0" y="1005840"/>
                </a:moveTo>
                <a:cubicBezTo>
                  <a:pt x="0" y="450342"/>
                  <a:pt x="450342" y="0"/>
                  <a:pt x="1005840" y="0"/>
                </a:cubicBezTo>
                <a:cubicBezTo>
                  <a:pt x="1561338" y="0"/>
                  <a:pt x="2011680" y="450342"/>
                  <a:pt x="2011680" y="1005840"/>
                </a:cubicBezTo>
                <a:cubicBezTo>
                  <a:pt x="2011680" y="1561338"/>
                  <a:pt x="1561338" y="2011680"/>
                  <a:pt x="1005840" y="2011680"/>
                </a:cubicBezTo>
                <a:cubicBezTo>
                  <a:pt x="450342" y="2011680"/>
                  <a:pt x="0" y="1561338"/>
                  <a:pt x="0" y="1005840"/>
                </a:cubicBezTo>
                <a:close/>
              </a:path>
            </a:pathLst>
          </a:custGeom>
          <a:solidFill>
            <a:srgbClr val="0072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users.png" id="175" name="Google Shape;175;p15"/>
          <p:cNvSpPr/>
          <p:nvPr/>
        </p:nvSpPr>
        <p:spPr>
          <a:xfrm>
            <a:off x="8583473" y="6436919"/>
            <a:ext cx="1116520" cy="1116520"/>
          </a:xfrm>
          <a:custGeom>
            <a:rect b="b" l="l" r="r" t="t"/>
            <a:pathLst>
              <a:path extrusionOk="0" h="1488694" w="1488694">
                <a:moveTo>
                  <a:pt x="0" y="0"/>
                </a:moveTo>
                <a:lnTo>
                  <a:pt x="1488694" y="0"/>
                </a:lnTo>
                <a:lnTo>
                  <a:pt x="1488694" y="1488694"/>
                </a:lnTo>
                <a:lnTo>
                  <a:pt x="0" y="1488694"/>
                </a:lnTo>
                <a:lnTo>
                  <a:pt x="0" y="0"/>
                </a:lnTo>
                <a:close/>
              </a:path>
            </a:pathLst>
          </a:custGeom>
          <a:blipFill rotWithShape="1">
            <a:blip r:embed="rId5">
              <a:alphaModFix/>
            </a:blip>
            <a:stretch>
              <a:fillRect b="3" l="0" r="3" t="0"/>
            </a:stretch>
          </a:blipFill>
          <a:ln>
            <a:noFill/>
          </a:ln>
        </p:spPr>
      </p:sp>
      <p:sp>
        <p:nvSpPr>
          <p:cNvPr id="176" name="Google Shape;176;p15"/>
          <p:cNvSpPr/>
          <p:nvPr/>
        </p:nvSpPr>
        <p:spPr>
          <a:xfrm>
            <a:off x="8542115" y="4749641"/>
            <a:ext cx="1199198" cy="1199198"/>
          </a:xfrm>
          <a:custGeom>
            <a:rect b="b" l="l" r="r" t="t"/>
            <a:pathLst>
              <a:path extrusionOk="0" h="1598930" w="1598930">
                <a:moveTo>
                  <a:pt x="0" y="799465"/>
                </a:moveTo>
                <a:cubicBezTo>
                  <a:pt x="0" y="357886"/>
                  <a:pt x="357886" y="0"/>
                  <a:pt x="799465" y="0"/>
                </a:cubicBezTo>
                <a:cubicBezTo>
                  <a:pt x="1241044" y="0"/>
                  <a:pt x="1598930" y="357886"/>
                  <a:pt x="1598930" y="799465"/>
                </a:cubicBezTo>
                <a:cubicBezTo>
                  <a:pt x="1598930" y="1241044"/>
                  <a:pt x="1241044" y="1598930"/>
                  <a:pt x="799465" y="1598930"/>
                </a:cubicBezTo>
                <a:cubicBezTo>
                  <a:pt x="357886" y="1598930"/>
                  <a:pt x="0" y="1241044"/>
                  <a:pt x="0" y="799465"/>
                </a:cubicBezTo>
                <a:close/>
              </a:path>
            </a:pathLst>
          </a:custGeom>
          <a:solidFill>
            <a:srgbClr val="FFFFFF"/>
          </a:solidFill>
          <a:ln cap="sq" cmpd="sng" w="33325">
            <a:solidFill>
              <a:srgbClr val="00325A"/>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_dark/target.png" id="177" name="Google Shape;177;p15"/>
          <p:cNvSpPr/>
          <p:nvPr/>
        </p:nvSpPr>
        <p:spPr>
          <a:xfrm>
            <a:off x="8722004" y="4929530"/>
            <a:ext cx="839438" cy="839438"/>
          </a:xfrm>
          <a:custGeom>
            <a:rect b="b" l="l" r="r" t="t"/>
            <a:pathLst>
              <a:path extrusionOk="0" h="1119251" w="1119251">
                <a:moveTo>
                  <a:pt x="0" y="0"/>
                </a:moveTo>
                <a:lnTo>
                  <a:pt x="1119251" y="0"/>
                </a:lnTo>
                <a:lnTo>
                  <a:pt x="1119251" y="1119251"/>
                </a:lnTo>
                <a:lnTo>
                  <a:pt x="0" y="1119251"/>
                </a:lnTo>
                <a:lnTo>
                  <a:pt x="0" y="0"/>
                </a:lnTo>
                <a:close/>
              </a:path>
            </a:pathLst>
          </a:custGeom>
          <a:blipFill rotWithShape="1">
            <a:blip r:embed="rId6">
              <a:alphaModFix/>
            </a:blip>
            <a:stretch>
              <a:fillRect b="2" l="0" r="2" t="0"/>
            </a:stretch>
          </a:blipFill>
          <a:ln>
            <a:noFill/>
          </a:ln>
        </p:spPr>
      </p:sp>
      <p:sp>
        <p:nvSpPr>
          <p:cNvPr id="178" name="Google Shape;178;p15"/>
          <p:cNvSpPr/>
          <p:nvPr/>
        </p:nvSpPr>
        <p:spPr>
          <a:xfrm>
            <a:off x="9327680" y="5535206"/>
            <a:ext cx="467487" cy="467487"/>
          </a:xfrm>
          <a:custGeom>
            <a:rect b="b" l="l" r="r" t="t"/>
            <a:pathLst>
              <a:path extrusionOk="0" h="623316" w="623316">
                <a:moveTo>
                  <a:pt x="0" y="311658"/>
                </a:moveTo>
                <a:cubicBezTo>
                  <a:pt x="0" y="139573"/>
                  <a:pt x="139573" y="0"/>
                  <a:pt x="311658" y="0"/>
                </a:cubicBezTo>
                <a:cubicBezTo>
                  <a:pt x="483743" y="0"/>
                  <a:pt x="623316" y="139573"/>
                  <a:pt x="623316" y="311658"/>
                </a:cubicBezTo>
                <a:cubicBezTo>
                  <a:pt x="623316" y="483743"/>
                  <a:pt x="483743" y="623316"/>
                  <a:pt x="311658" y="623316"/>
                </a:cubicBezTo>
                <a:cubicBezTo>
                  <a:pt x="139573" y="623316"/>
                  <a:pt x="0" y="483743"/>
                  <a:pt x="0" y="311658"/>
                </a:cubicBezTo>
                <a:close/>
              </a:path>
            </a:pathLst>
          </a:custGeom>
          <a:solidFill>
            <a:srgbClr val="F07817"/>
          </a:solidFill>
          <a:ln cap="sq" cmpd="sng" w="28575">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9" name="Google Shape;179;p15"/>
          <p:cNvGrpSpPr/>
          <p:nvPr/>
        </p:nvGrpSpPr>
        <p:grpSpPr>
          <a:xfrm>
            <a:off x="9341968" y="5542350"/>
            <a:ext cx="438912" cy="446056"/>
            <a:chOff x="0" y="-9525"/>
            <a:chExt cx="585216" cy="594741"/>
          </a:xfrm>
        </p:grpSpPr>
        <p:sp>
          <p:nvSpPr>
            <p:cNvPr id="180" name="Google Shape;180;p15"/>
            <p:cNvSpPr/>
            <p:nvPr/>
          </p:nvSpPr>
          <p:spPr>
            <a:xfrm>
              <a:off x="0" y="0"/>
              <a:ext cx="585216" cy="585216"/>
            </a:xfrm>
            <a:custGeom>
              <a:rect b="b" l="l" r="r" t="t"/>
              <a:pathLst>
                <a:path extrusionOk="0" h="585216" w="585216">
                  <a:moveTo>
                    <a:pt x="0" y="0"/>
                  </a:moveTo>
                  <a:lnTo>
                    <a:pt x="585216" y="0"/>
                  </a:lnTo>
                  <a:lnTo>
                    <a:pt x="585216" y="585216"/>
                  </a:lnTo>
                  <a:lnTo>
                    <a:pt x="0" y="585216"/>
                  </a:lnTo>
                  <a:close/>
                </a:path>
              </a:pathLst>
            </a:custGeom>
            <a:blipFill rotWithShape="1">
              <a:blip r:embed="rId4">
                <a:alphaModFix amt="0"/>
              </a:blip>
              <a:stretch>
                <a:fillRect b="0" l="-78304" r="-78304" t="0"/>
              </a:stretch>
            </a:blipFill>
            <a:ln>
              <a:noFill/>
            </a:ln>
          </p:spPr>
        </p:sp>
        <p:sp>
          <p:nvSpPr>
            <p:cNvPr id="181" name="Google Shape;181;p15"/>
            <p:cNvSpPr txBox="1"/>
            <p:nvPr/>
          </p:nvSpPr>
          <p:spPr>
            <a:xfrm>
              <a:off x="0" y="-9525"/>
              <a:ext cx="585216" cy="594741"/>
            </a:xfrm>
            <a:prstGeom prst="rect">
              <a:avLst/>
            </a:prstGeom>
            <a:noFill/>
            <a:ln>
              <a:noFill/>
            </a:ln>
          </p:spPr>
          <p:txBody>
            <a:bodyPr anchorCtr="0" anchor="ctr" bIns="0" lIns="0" spcFirstLastPara="1" rIns="0" wrap="square" tIns="0">
              <a:noAutofit/>
            </a:bodyPr>
            <a:lstStyle/>
            <a:p>
              <a:pPr indent="0" lvl="0" marL="0" marR="0" rtl="0" algn="ctr">
                <a:lnSpc>
                  <a:spcPct val="119936"/>
                </a:lnSpc>
                <a:spcBef>
                  <a:spcPts val="0"/>
                </a:spcBef>
                <a:spcAft>
                  <a:spcPts val="0"/>
                </a:spcAft>
                <a:buNone/>
              </a:pPr>
              <a:r>
                <a:rPr b="1" i="0" lang="en-US" sz="1575" u="none" cap="none" strike="noStrike">
                  <a:solidFill>
                    <a:srgbClr val="FFFFFF"/>
                  </a:solidFill>
                  <a:latin typeface="Poppins"/>
                  <a:ea typeface="Poppins"/>
                  <a:cs typeface="Poppins"/>
                  <a:sym typeface="Poppins"/>
                </a:rPr>
                <a:t>1</a:t>
              </a:r>
              <a:endParaRPr/>
            </a:p>
          </p:txBody>
        </p:sp>
      </p:grpSp>
      <p:grpSp>
        <p:nvGrpSpPr>
          <p:cNvPr id="182" name="Google Shape;182;p15"/>
          <p:cNvGrpSpPr/>
          <p:nvPr/>
        </p:nvGrpSpPr>
        <p:grpSpPr>
          <a:xfrm>
            <a:off x="7539352" y="3628263"/>
            <a:ext cx="3223260" cy="597503"/>
            <a:chOff x="0" y="-28575"/>
            <a:chExt cx="4297680" cy="796671"/>
          </a:xfrm>
        </p:grpSpPr>
        <p:sp>
          <p:nvSpPr>
            <p:cNvPr id="183" name="Google Shape;183;p15"/>
            <p:cNvSpPr/>
            <p:nvPr/>
          </p:nvSpPr>
          <p:spPr>
            <a:xfrm>
              <a:off x="0" y="0"/>
              <a:ext cx="4297680" cy="768096"/>
            </a:xfrm>
            <a:custGeom>
              <a:rect b="b" l="l" r="r" t="t"/>
              <a:pathLst>
                <a:path extrusionOk="0" h="768096" w="4297680">
                  <a:moveTo>
                    <a:pt x="0" y="0"/>
                  </a:moveTo>
                  <a:lnTo>
                    <a:pt x="4297680" y="0"/>
                  </a:lnTo>
                  <a:lnTo>
                    <a:pt x="4297680" y="768096"/>
                  </a:lnTo>
                  <a:lnTo>
                    <a:pt x="0" y="768096"/>
                  </a:lnTo>
                  <a:close/>
                </a:path>
              </a:pathLst>
            </a:custGeom>
            <a:blipFill rotWithShape="1">
              <a:blip r:embed="rId4">
                <a:alphaModFix amt="0"/>
              </a:blip>
              <a:stretch>
                <a:fillRect b="-59023" l="0" r="0" t="-59023"/>
              </a:stretch>
            </a:blipFill>
            <a:ln>
              <a:noFill/>
            </a:ln>
          </p:spPr>
        </p:sp>
        <p:sp>
          <p:nvSpPr>
            <p:cNvPr id="184" name="Google Shape;184;p15"/>
            <p:cNvSpPr txBox="1"/>
            <p:nvPr/>
          </p:nvSpPr>
          <p:spPr>
            <a:xfrm>
              <a:off x="0" y="-28575"/>
              <a:ext cx="4297680" cy="796671"/>
            </a:xfrm>
            <a:prstGeom prst="rect">
              <a:avLst/>
            </a:prstGeom>
            <a:noFill/>
            <a:ln>
              <a:noFill/>
            </a:ln>
          </p:spPr>
          <p:txBody>
            <a:bodyPr anchorCtr="0" anchor="ctr" bIns="0" lIns="0" spcFirstLastPara="1" rIns="0" wrap="square" tIns="0">
              <a:noAutofit/>
            </a:bodyPr>
            <a:lstStyle/>
            <a:p>
              <a:pPr indent="0" lvl="0" marL="0" marR="0" rtl="0" algn="ctr">
                <a:lnSpc>
                  <a:spcPct val="125975"/>
                </a:lnSpc>
                <a:spcBef>
                  <a:spcPts val="0"/>
                </a:spcBef>
                <a:spcAft>
                  <a:spcPts val="0"/>
                </a:spcAft>
                <a:buNone/>
              </a:pPr>
              <a:r>
                <a:rPr b="1" i="0" lang="en-US" sz="2025" u="none" cap="none" strike="noStrike">
                  <a:solidFill>
                    <a:srgbClr val="0B2E4A"/>
                  </a:solidFill>
                  <a:latin typeface="Poppins"/>
                  <a:ea typeface="Poppins"/>
                  <a:cs typeface="Poppins"/>
                  <a:sym typeface="Poppins"/>
                </a:rPr>
                <a:t>Cadrage de la mission</a:t>
              </a:r>
              <a:endParaRPr/>
            </a:p>
          </p:txBody>
        </p:sp>
      </p:grpSp>
      <p:grpSp>
        <p:nvGrpSpPr>
          <p:cNvPr id="185" name="Google Shape;185;p15"/>
          <p:cNvGrpSpPr/>
          <p:nvPr/>
        </p:nvGrpSpPr>
        <p:grpSpPr>
          <a:xfrm>
            <a:off x="7530084" y="4092511"/>
            <a:ext cx="3223260" cy="738169"/>
            <a:chOff x="0" y="-57150"/>
            <a:chExt cx="4297680" cy="984224"/>
          </a:xfrm>
        </p:grpSpPr>
        <p:sp>
          <p:nvSpPr>
            <p:cNvPr id="186" name="Google Shape;186;p15"/>
            <p:cNvSpPr/>
            <p:nvPr/>
          </p:nvSpPr>
          <p:spPr>
            <a:xfrm>
              <a:off x="0" y="0"/>
              <a:ext cx="4297680" cy="927074"/>
            </a:xfrm>
            <a:custGeom>
              <a:rect b="b" l="l" r="r" t="t"/>
              <a:pathLst>
                <a:path extrusionOk="0" h="927074" w="4297680">
                  <a:moveTo>
                    <a:pt x="0" y="0"/>
                  </a:moveTo>
                  <a:lnTo>
                    <a:pt x="4297680" y="0"/>
                  </a:lnTo>
                  <a:lnTo>
                    <a:pt x="4297680" y="927074"/>
                  </a:lnTo>
                  <a:lnTo>
                    <a:pt x="0" y="927074"/>
                  </a:lnTo>
                  <a:close/>
                </a:path>
              </a:pathLst>
            </a:custGeom>
            <a:blipFill rotWithShape="1">
              <a:blip r:embed="rId4">
                <a:alphaModFix amt="0"/>
              </a:blip>
              <a:stretch>
                <a:fillRect b="-39645" l="0" r="0" t="-41011"/>
              </a:stretch>
            </a:blipFill>
            <a:ln>
              <a:noFill/>
            </a:ln>
          </p:spPr>
        </p:sp>
        <p:sp>
          <p:nvSpPr>
            <p:cNvPr id="187" name="Google Shape;187;p15"/>
            <p:cNvSpPr txBox="1"/>
            <p:nvPr/>
          </p:nvSpPr>
          <p:spPr>
            <a:xfrm>
              <a:off x="0" y="-57150"/>
              <a:ext cx="4297680" cy="984224"/>
            </a:xfrm>
            <a:prstGeom prst="rect">
              <a:avLst/>
            </a:prstGeom>
            <a:noFill/>
            <a:ln>
              <a:noFill/>
            </a:ln>
          </p:spPr>
          <p:txBody>
            <a:bodyPr anchorCtr="0" anchor="ctr" bIns="0" lIns="0" spcFirstLastPara="1" rIns="0" wrap="square" tIns="0">
              <a:noAutofit/>
            </a:bodyPr>
            <a:lstStyle/>
            <a:p>
              <a:pPr indent="0" lvl="0" marL="0" marR="0" rtl="0" algn="ctr">
                <a:lnSpc>
                  <a:spcPct val="138052"/>
                </a:lnSpc>
                <a:spcBef>
                  <a:spcPts val="0"/>
                </a:spcBef>
                <a:spcAft>
                  <a:spcPts val="0"/>
                </a:spcAft>
                <a:buNone/>
              </a:pPr>
              <a:r>
                <a:rPr b="0" i="0" lang="en-US" sz="1674" u="none" cap="none" strike="noStrike">
                  <a:solidFill>
                    <a:srgbClr val="5E7A90"/>
                  </a:solidFill>
                  <a:latin typeface="Poppins"/>
                  <a:ea typeface="Poppins"/>
                  <a:cs typeface="Poppins"/>
                  <a:sym typeface="Poppins"/>
                </a:rPr>
                <a:t>Définir les objectifs et la portée du projet</a:t>
              </a:r>
              <a:endParaRPr b="0" i="0" sz="1674" u="none" cap="none" strike="noStrike">
                <a:solidFill>
                  <a:srgbClr val="5E7A90"/>
                </a:solidFill>
                <a:latin typeface="Poppins"/>
                <a:ea typeface="Poppins"/>
                <a:cs typeface="Poppins"/>
                <a:sym typeface="Poppins"/>
              </a:endParaRPr>
            </a:p>
          </p:txBody>
        </p:sp>
      </p:grpSp>
      <p:sp>
        <p:nvSpPr>
          <p:cNvPr id="188" name="Google Shape;188;p15"/>
          <p:cNvSpPr/>
          <p:nvPr/>
        </p:nvSpPr>
        <p:spPr>
          <a:xfrm>
            <a:off x="10107482" y="5886945"/>
            <a:ext cx="1199198" cy="1199198"/>
          </a:xfrm>
          <a:custGeom>
            <a:rect b="b" l="l" r="r" t="t"/>
            <a:pathLst>
              <a:path extrusionOk="0" h="1598930" w="1598930">
                <a:moveTo>
                  <a:pt x="0" y="799465"/>
                </a:moveTo>
                <a:cubicBezTo>
                  <a:pt x="0" y="357886"/>
                  <a:pt x="357886" y="0"/>
                  <a:pt x="799465" y="0"/>
                </a:cubicBezTo>
                <a:cubicBezTo>
                  <a:pt x="1241044" y="0"/>
                  <a:pt x="1598930" y="357886"/>
                  <a:pt x="1598930" y="799465"/>
                </a:cubicBezTo>
                <a:cubicBezTo>
                  <a:pt x="1598930" y="1241044"/>
                  <a:pt x="1241044" y="1598930"/>
                  <a:pt x="799465" y="1598930"/>
                </a:cubicBezTo>
                <a:cubicBezTo>
                  <a:pt x="357886" y="1598930"/>
                  <a:pt x="0" y="1241044"/>
                  <a:pt x="0" y="799465"/>
                </a:cubicBezTo>
                <a:close/>
              </a:path>
            </a:pathLst>
          </a:custGeom>
          <a:solidFill>
            <a:srgbClr val="FFFFFF"/>
          </a:solidFill>
          <a:ln cap="sq" cmpd="sng" w="33325">
            <a:solidFill>
              <a:srgbClr val="00325A"/>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_dark/trending.png" id="189" name="Google Shape;189;p15"/>
          <p:cNvSpPr/>
          <p:nvPr/>
        </p:nvSpPr>
        <p:spPr>
          <a:xfrm>
            <a:off x="10287371" y="6066834"/>
            <a:ext cx="839438" cy="839438"/>
          </a:xfrm>
          <a:custGeom>
            <a:rect b="b" l="l" r="r" t="t"/>
            <a:pathLst>
              <a:path extrusionOk="0" h="1119251" w="1119251">
                <a:moveTo>
                  <a:pt x="0" y="0"/>
                </a:moveTo>
                <a:lnTo>
                  <a:pt x="1119251" y="0"/>
                </a:lnTo>
                <a:lnTo>
                  <a:pt x="1119251" y="1119251"/>
                </a:lnTo>
                <a:lnTo>
                  <a:pt x="0" y="1119251"/>
                </a:lnTo>
                <a:lnTo>
                  <a:pt x="0" y="0"/>
                </a:lnTo>
                <a:close/>
              </a:path>
            </a:pathLst>
          </a:custGeom>
          <a:blipFill rotWithShape="1">
            <a:blip r:embed="rId7">
              <a:alphaModFix/>
            </a:blip>
            <a:stretch>
              <a:fillRect b="2" l="0" r="2" t="0"/>
            </a:stretch>
          </a:blipFill>
          <a:ln>
            <a:noFill/>
          </a:ln>
        </p:spPr>
      </p:sp>
      <p:sp>
        <p:nvSpPr>
          <p:cNvPr id="190" name="Google Shape;190;p15"/>
          <p:cNvSpPr/>
          <p:nvPr/>
        </p:nvSpPr>
        <p:spPr>
          <a:xfrm>
            <a:off x="10893047" y="6672510"/>
            <a:ext cx="467487" cy="467487"/>
          </a:xfrm>
          <a:custGeom>
            <a:rect b="b" l="l" r="r" t="t"/>
            <a:pathLst>
              <a:path extrusionOk="0" h="623316" w="623316">
                <a:moveTo>
                  <a:pt x="0" y="311658"/>
                </a:moveTo>
                <a:cubicBezTo>
                  <a:pt x="0" y="139573"/>
                  <a:pt x="139573" y="0"/>
                  <a:pt x="311658" y="0"/>
                </a:cubicBezTo>
                <a:cubicBezTo>
                  <a:pt x="483743" y="0"/>
                  <a:pt x="623316" y="139573"/>
                  <a:pt x="623316" y="311658"/>
                </a:cubicBezTo>
                <a:cubicBezTo>
                  <a:pt x="623316" y="483743"/>
                  <a:pt x="483743" y="623316"/>
                  <a:pt x="311658" y="623316"/>
                </a:cubicBezTo>
                <a:cubicBezTo>
                  <a:pt x="139573" y="623316"/>
                  <a:pt x="0" y="483743"/>
                  <a:pt x="0" y="311658"/>
                </a:cubicBezTo>
                <a:close/>
              </a:path>
            </a:pathLst>
          </a:custGeom>
          <a:solidFill>
            <a:srgbClr val="F07817"/>
          </a:solidFill>
          <a:ln cap="sq" cmpd="sng" w="28575">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1" name="Google Shape;191;p15"/>
          <p:cNvGrpSpPr/>
          <p:nvPr/>
        </p:nvGrpSpPr>
        <p:grpSpPr>
          <a:xfrm>
            <a:off x="10907335" y="6679654"/>
            <a:ext cx="438912" cy="446056"/>
            <a:chOff x="0" y="-9525"/>
            <a:chExt cx="585216" cy="594741"/>
          </a:xfrm>
        </p:grpSpPr>
        <p:sp>
          <p:nvSpPr>
            <p:cNvPr id="192" name="Google Shape;192;p15"/>
            <p:cNvSpPr/>
            <p:nvPr/>
          </p:nvSpPr>
          <p:spPr>
            <a:xfrm>
              <a:off x="0" y="0"/>
              <a:ext cx="585216" cy="585216"/>
            </a:xfrm>
            <a:custGeom>
              <a:rect b="b" l="l" r="r" t="t"/>
              <a:pathLst>
                <a:path extrusionOk="0" h="585216" w="585216">
                  <a:moveTo>
                    <a:pt x="0" y="0"/>
                  </a:moveTo>
                  <a:lnTo>
                    <a:pt x="585216" y="0"/>
                  </a:lnTo>
                  <a:lnTo>
                    <a:pt x="585216" y="585216"/>
                  </a:lnTo>
                  <a:lnTo>
                    <a:pt x="0" y="585216"/>
                  </a:lnTo>
                  <a:close/>
                </a:path>
              </a:pathLst>
            </a:custGeom>
            <a:blipFill rotWithShape="1">
              <a:blip r:embed="rId4">
                <a:alphaModFix amt="0"/>
              </a:blip>
              <a:stretch>
                <a:fillRect b="0" l="-78304" r="-78304" t="0"/>
              </a:stretch>
            </a:blipFill>
            <a:ln>
              <a:noFill/>
            </a:ln>
          </p:spPr>
        </p:sp>
        <p:sp>
          <p:nvSpPr>
            <p:cNvPr id="193" name="Google Shape;193;p15"/>
            <p:cNvSpPr txBox="1"/>
            <p:nvPr/>
          </p:nvSpPr>
          <p:spPr>
            <a:xfrm>
              <a:off x="0" y="-9525"/>
              <a:ext cx="585216" cy="594741"/>
            </a:xfrm>
            <a:prstGeom prst="rect">
              <a:avLst/>
            </a:prstGeom>
            <a:noFill/>
            <a:ln>
              <a:noFill/>
            </a:ln>
          </p:spPr>
          <p:txBody>
            <a:bodyPr anchorCtr="0" anchor="ctr" bIns="0" lIns="0" spcFirstLastPara="1" rIns="0" wrap="square" tIns="0">
              <a:noAutofit/>
            </a:bodyPr>
            <a:lstStyle/>
            <a:p>
              <a:pPr indent="0" lvl="0" marL="0" marR="0" rtl="0" algn="ctr">
                <a:lnSpc>
                  <a:spcPct val="119936"/>
                </a:lnSpc>
                <a:spcBef>
                  <a:spcPts val="0"/>
                </a:spcBef>
                <a:spcAft>
                  <a:spcPts val="0"/>
                </a:spcAft>
                <a:buNone/>
              </a:pPr>
              <a:r>
                <a:rPr b="1" i="0" lang="en-US" sz="1575" u="none" cap="none" strike="noStrike">
                  <a:solidFill>
                    <a:srgbClr val="FFFFFF"/>
                  </a:solidFill>
                  <a:latin typeface="Poppins"/>
                  <a:ea typeface="Poppins"/>
                  <a:cs typeface="Poppins"/>
                  <a:sym typeface="Poppins"/>
                </a:rPr>
                <a:t>2</a:t>
              </a:r>
              <a:endParaRPr/>
            </a:p>
          </p:txBody>
        </p:sp>
      </p:grpSp>
      <p:grpSp>
        <p:nvGrpSpPr>
          <p:cNvPr id="194" name="Google Shape;194;p15"/>
          <p:cNvGrpSpPr/>
          <p:nvPr/>
        </p:nvGrpSpPr>
        <p:grpSpPr>
          <a:xfrm>
            <a:off x="11564331" y="6026201"/>
            <a:ext cx="3223260" cy="597503"/>
            <a:chOff x="0" y="-28575"/>
            <a:chExt cx="4297680" cy="796671"/>
          </a:xfrm>
        </p:grpSpPr>
        <p:sp>
          <p:nvSpPr>
            <p:cNvPr id="195" name="Google Shape;195;p15"/>
            <p:cNvSpPr/>
            <p:nvPr/>
          </p:nvSpPr>
          <p:spPr>
            <a:xfrm>
              <a:off x="0" y="0"/>
              <a:ext cx="4297680" cy="768096"/>
            </a:xfrm>
            <a:custGeom>
              <a:rect b="b" l="l" r="r" t="t"/>
              <a:pathLst>
                <a:path extrusionOk="0" h="768096" w="4297680">
                  <a:moveTo>
                    <a:pt x="0" y="0"/>
                  </a:moveTo>
                  <a:lnTo>
                    <a:pt x="4297680" y="0"/>
                  </a:lnTo>
                  <a:lnTo>
                    <a:pt x="4297680" y="768096"/>
                  </a:lnTo>
                  <a:lnTo>
                    <a:pt x="0" y="768096"/>
                  </a:lnTo>
                  <a:close/>
                </a:path>
              </a:pathLst>
            </a:custGeom>
            <a:blipFill rotWithShape="1">
              <a:blip r:embed="rId4">
                <a:alphaModFix amt="0"/>
              </a:blip>
              <a:stretch>
                <a:fillRect b="-59023" l="0" r="0" t="-59023"/>
              </a:stretch>
            </a:blipFill>
            <a:ln>
              <a:noFill/>
            </a:ln>
          </p:spPr>
        </p:sp>
        <p:sp>
          <p:nvSpPr>
            <p:cNvPr id="196" name="Google Shape;196;p15"/>
            <p:cNvSpPr txBox="1"/>
            <p:nvPr/>
          </p:nvSpPr>
          <p:spPr>
            <a:xfrm>
              <a:off x="0" y="-28575"/>
              <a:ext cx="4297680" cy="796671"/>
            </a:xfrm>
            <a:prstGeom prst="rect">
              <a:avLst/>
            </a:prstGeom>
            <a:noFill/>
            <a:ln>
              <a:noFill/>
            </a:ln>
          </p:spPr>
          <p:txBody>
            <a:bodyPr anchorCtr="0" anchor="ctr" bIns="0" lIns="0" spcFirstLastPara="1" rIns="0" wrap="square" tIns="0">
              <a:noAutofit/>
            </a:bodyPr>
            <a:lstStyle/>
            <a:p>
              <a:pPr indent="0" lvl="0" marL="0" marR="0" rtl="0" algn="l">
                <a:lnSpc>
                  <a:spcPct val="125975"/>
                </a:lnSpc>
                <a:spcBef>
                  <a:spcPts val="0"/>
                </a:spcBef>
                <a:spcAft>
                  <a:spcPts val="0"/>
                </a:spcAft>
                <a:buNone/>
              </a:pPr>
              <a:r>
                <a:rPr b="1" i="0" lang="en-US" sz="2025" u="none" cap="none" strike="noStrike">
                  <a:solidFill>
                    <a:srgbClr val="0B2E4A"/>
                  </a:solidFill>
                  <a:latin typeface="Poppins"/>
                  <a:ea typeface="Poppins"/>
                  <a:cs typeface="Poppins"/>
                  <a:sym typeface="Poppins"/>
                </a:rPr>
                <a:t>Suivi et pilotage du développement</a:t>
              </a:r>
              <a:endParaRPr/>
            </a:p>
          </p:txBody>
        </p:sp>
      </p:grpSp>
      <p:grpSp>
        <p:nvGrpSpPr>
          <p:cNvPr id="197" name="Google Shape;197;p15"/>
          <p:cNvGrpSpPr/>
          <p:nvPr/>
        </p:nvGrpSpPr>
        <p:grpSpPr>
          <a:xfrm>
            <a:off x="11564331" y="6608273"/>
            <a:ext cx="3223260" cy="738169"/>
            <a:chOff x="0" y="-57150"/>
            <a:chExt cx="4297680" cy="984224"/>
          </a:xfrm>
        </p:grpSpPr>
        <p:sp>
          <p:nvSpPr>
            <p:cNvPr id="198" name="Google Shape;198;p15"/>
            <p:cNvSpPr/>
            <p:nvPr/>
          </p:nvSpPr>
          <p:spPr>
            <a:xfrm>
              <a:off x="0" y="0"/>
              <a:ext cx="4297680" cy="927074"/>
            </a:xfrm>
            <a:custGeom>
              <a:rect b="b" l="l" r="r" t="t"/>
              <a:pathLst>
                <a:path extrusionOk="0" h="927074" w="4297680">
                  <a:moveTo>
                    <a:pt x="0" y="0"/>
                  </a:moveTo>
                  <a:lnTo>
                    <a:pt x="4297680" y="0"/>
                  </a:lnTo>
                  <a:lnTo>
                    <a:pt x="4297680" y="927074"/>
                  </a:lnTo>
                  <a:lnTo>
                    <a:pt x="0" y="927074"/>
                  </a:lnTo>
                  <a:close/>
                </a:path>
              </a:pathLst>
            </a:custGeom>
            <a:blipFill rotWithShape="1">
              <a:blip r:embed="rId4">
                <a:alphaModFix amt="0"/>
              </a:blip>
              <a:stretch>
                <a:fillRect b="-39645" l="0" r="0" t="-41011"/>
              </a:stretch>
            </a:blipFill>
            <a:ln>
              <a:noFill/>
            </a:ln>
          </p:spPr>
        </p:sp>
        <p:sp>
          <p:nvSpPr>
            <p:cNvPr id="199" name="Google Shape;199;p15"/>
            <p:cNvSpPr txBox="1"/>
            <p:nvPr/>
          </p:nvSpPr>
          <p:spPr>
            <a:xfrm>
              <a:off x="0" y="-57150"/>
              <a:ext cx="4297680" cy="984224"/>
            </a:xfrm>
            <a:prstGeom prst="rect">
              <a:avLst/>
            </a:prstGeom>
            <a:noFill/>
            <a:ln>
              <a:noFill/>
            </a:ln>
          </p:spPr>
          <p:txBody>
            <a:bodyPr anchorCtr="0" anchor="ctr" bIns="0" lIns="0" spcFirstLastPara="1" rIns="0" wrap="square" tIns="0">
              <a:noAutofit/>
            </a:bodyPr>
            <a:lstStyle/>
            <a:p>
              <a:pPr indent="0" lvl="0" marL="0" marR="0" rtl="0" algn="l">
                <a:lnSpc>
                  <a:spcPct val="138052"/>
                </a:lnSpc>
                <a:spcBef>
                  <a:spcPts val="0"/>
                </a:spcBef>
                <a:spcAft>
                  <a:spcPts val="0"/>
                </a:spcAft>
                <a:buNone/>
              </a:pPr>
              <a:r>
                <a:rPr b="0" i="0" lang="en-US" sz="1674" u="none" cap="none" strike="noStrike">
                  <a:solidFill>
                    <a:srgbClr val="5E7A90"/>
                  </a:solidFill>
                  <a:latin typeface="Poppins"/>
                  <a:ea typeface="Poppins"/>
                  <a:cs typeface="Poppins"/>
                  <a:sym typeface="Poppins"/>
                </a:rPr>
                <a:t>Surveiller les progrès et ajuster si nécessaire</a:t>
              </a:r>
              <a:endParaRPr/>
            </a:p>
          </p:txBody>
        </p:sp>
      </p:grpSp>
      <p:sp>
        <p:nvSpPr>
          <p:cNvPr id="200" name="Google Shape;200;p15"/>
          <p:cNvSpPr/>
          <p:nvPr/>
        </p:nvSpPr>
        <p:spPr>
          <a:xfrm>
            <a:off x="9509560" y="7727137"/>
            <a:ext cx="1199198" cy="1199198"/>
          </a:xfrm>
          <a:custGeom>
            <a:rect b="b" l="l" r="r" t="t"/>
            <a:pathLst>
              <a:path extrusionOk="0" h="1598930" w="1598930">
                <a:moveTo>
                  <a:pt x="0" y="799465"/>
                </a:moveTo>
                <a:cubicBezTo>
                  <a:pt x="0" y="357886"/>
                  <a:pt x="357886" y="0"/>
                  <a:pt x="799465" y="0"/>
                </a:cubicBezTo>
                <a:cubicBezTo>
                  <a:pt x="1241044" y="0"/>
                  <a:pt x="1598930" y="357886"/>
                  <a:pt x="1598930" y="799465"/>
                </a:cubicBezTo>
                <a:cubicBezTo>
                  <a:pt x="1598930" y="1241044"/>
                  <a:pt x="1241044" y="1598930"/>
                  <a:pt x="799465" y="1598930"/>
                </a:cubicBezTo>
                <a:cubicBezTo>
                  <a:pt x="357886" y="1598930"/>
                  <a:pt x="0" y="1241044"/>
                  <a:pt x="0" y="799465"/>
                </a:cubicBezTo>
                <a:close/>
              </a:path>
            </a:pathLst>
          </a:custGeom>
          <a:solidFill>
            <a:srgbClr val="FFFFFF"/>
          </a:solidFill>
          <a:ln cap="sq" cmpd="sng" w="33325">
            <a:solidFill>
              <a:srgbClr val="00325A"/>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_dark/fileCheck.png" id="201" name="Google Shape;201;p15"/>
          <p:cNvSpPr/>
          <p:nvPr/>
        </p:nvSpPr>
        <p:spPr>
          <a:xfrm>
            <a:off x="9689449" y="7907026"/>
            <a:ext cx="839438" cy="839438"/>
          </a:xfrm>
          <a:custGeom>
            <a:rect b="b" l="l" r="r" t="t"/>
            <a:pathLst>
              <a:path extrusionOk="0" h="1119251" w="1119251">
                <a:moveTo>
                  <a:pt x="0" y="0"/>
                </a:moveTo>
                <a:lnTo>
                  <a:pt x="1119251" y="0"/>
                </a:lnTo>
                <a:lnTo>
                  <a:pt x="1119251" y="1119251"/>
                </a:lnTo>
                <a:lnTo>
                  <a:pt x="0" y="1119251"/>
                </a:lnTo>
                <a:lnTo>
                  <a:pt x="0" y="0"/>
                </a:lnTo>
                <a:close/>
              </a:path>
            </a:pathLst>
          </a:custGeom>
          <a:blipFill rotWithShape="1">
            <a:blip r:embed="rId8">
              <a:alphaModFix/>
            </a:blip>
            <a:stretch>
              <a:fillRect b="2" l="0" r="2" t="0"/>
            </a:stretch>
          </a:blipFill>
          <a:ln>
            <a:noFill/>
          </a:ln>
        </p:spPr>
      </p:sp>
      <p:sp>
        <p:nvSpPr>
          <p:cNvPr id="202" name="Google Shape;202;p15"/>
          <p:cNvSpPr/>
          <p:nvPr/>
        </p:nvSpPr>
        <p:spPr>
          <a:xfrm>
            <a:off x="10295125" y="8512702"/>
            <a:ext cx="467487" cy="467487"/>
          </a:xfrm>
          <a:custGeom>
            <a:rect b="b" l="l" r="r" t="t"/>
            <a:pathLst>
              <a:path extrusionOk="0" h="623316" w="623316">
                <a:moveTo>
                  <a:pt x="0" y="311658"/>
                </a:moveTo>
                <a:cubicBezTo>
                  <a:pt x="0" y="139573"/>
                  <a:pt x="139573" y="0"/>
                  <a:pt x="311658" y="0"/>
                </a:cubicBezTo>
                <a:cubicBezTo>
                  <a:pt x="483743" y="0"/>
                  <a:pt x="623316" y="139573"/>
                  <a:pt x="623316" y="311658"/>
                </a:cubicBezTo>
                <a:cubicBezTo>
                  <a:pt x="623316" y="483743"/>
                  <a:pt x="483743" y="623316"/>
                  <a:pt x="311658" y="623316"/>
                </a:cubicBezTo>
                <a:cubicBezTo>
                  <a:pt x="139573" y="623316"/>
                  <a:pt x="0" y="483743"/>
                  <a:pt x="0" y="311658"/>
                </a:cubicBezTo>
                <a:close/>
              </a:path>
            </a:pathLst>
          </a:custGeom>
          <a:solidFill>
            <a:srgbClr val="F07817"/>
          </a:solidFill>
          <a:ln cap="sq" cmpd="sng" w="28575">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3" name="Google Shape;203;p15"/>
          <p:cNvGrpSpPr/>
          <p:nvPr/>
        </p:nvGrpSpPr>
        <p:grpSpPr>
          <a:xfrm>
            <a:off x="10309412" y="8519846"/>
            <a:ext cx="438912" cy="446056"/>
            <a:chOff x="0" y="-9525"/>
            <a:chExt cx="585216" cy="594741"/>
          </a:xfrm>
        </p:grpSpPr>
        <p:sp>
          <p:nvSpPr>
            <p:cNvPr id="204" name="Google Shape;204;p15"/>
            <p:cNvSpPr/>
            <p:nvPr/>
          </p:nvSpPr>
          <p:spPr>
            <a:xfrm>
              <a:off x="0" y="0"/>
              <a:ext cx="585216" cy="585216"/>
            </a:xfrm>
            <a:custGeom>
              <a:rect b="b" l="l" r="r" t="t"/>
              <a:pathLst>
                <a:path extrusionOk="0" h="585216" w="585216">
                  <a:moveTo>
                    <a:pt x="0" y="0"/>
                  </a:moveTo>
                  <a:lnTo>
                    <a:pt x="585216" y="0"/>
                  </a:lnTo>
                  <a:lnTo>
                    <a:pt x="585216" y="585216"/>
                  </a:lnTo>
                  <a:lnTo>
                    <a:pt x="0" y="585216"/>
                  </a:lnTo>
                  <a:close/>
                </a:path>
              </a:pathLst>
            </a:custGeom>
            <a:blipFill rotWithShape="1">
              <a:blip r:embed="rId4">
                <a:alphaModFix amt="0"/>
              </a:blip>
              <a:stretch>
                <a:fillRect b="0" l="-78304" r="-78304" t="0"/>
              </a:stretch>
            </a:blipFill>
            <a:ln>
              <a:noFill/>
            </a:ln>
          </p:spPr>
        </p:sp>
        <p:sp>
          <p:nvSpPr>
            <p:cNvPr id="205" name="Google Shape;205;p15"/>
            <p:cNvSpPr txBox="1"/>
            <p:nvPr/>
          </p:nvSpPr>
          <p:spPr>
            <a:xfrm>
              <a:off x="0" y="-9525"/>
              <a:ext cx="585216" cy="594741"/>
            </a:xfrm>
            <a:prstGeom prst="rect">
              <a:avLst/>
            </a:prstGeom>
            <a:noFill/>
            <a:ln>
              <a:noFill/>
            </a:ln>
          </p:spPr>
          <p:txBody>
            <a:bodyPr anchorCtr="0" anchor="ctr" bIns="0" lIns="0" spcFirstLastPara="1" rIns="0" wrap="square" tIns="0">
              <a:noAutofit/>
            </a:bodyPr>
            <a:lstStyle/>
            <a:p>
              <a:pPr indent="0" lvl="0" marL="0" marR="0" rtl="0" algn="ctr">
                <a:lnSpc>
                  <a:spcPct val="119936"/>
                </a:lnSpc>
                <a:spcBef>
                  <a:spcPts val="0"/>
                </a:spcBef>
                <a:spcAft>
                  <a:spcPts val="0"/>
                </a:spcAft>
                <a:buNone/>
              </a:pPr>
              <a:r>
                <a:rPr b="1" i="0" lang="en-US" sz="1575" u="none" cap="none" strike="noStrike">
                  <a:solidFill>
                    <a:srgbClr val="FFFFFF"/>
                  </a:solidFill>
                  <a:latin typeface="Poppins"/>
                  <a:ea typeface="Poppins"/>
                  <a:cs typeface="Poppins"/>
                  <a:sym typeface="Poppins"/>
                </a:rPr>
                <a:t>3</a:t>
              </a:r>
              <a:endParaRPr/>
            </a:p>
          </p:txBody>
        </p:sp>
      </p:grpSp>
      <p:grpSp>
        <p:nvGrpSpPr>
          <p:cNvPr id="206" name="Google Shape;206;p15"/>
          <p:cNvGrpSpPr/>
          <p:nvPr/>
        </p:nvGrpSpPr>
        <p:grpSpPr>
          <a:xfrm>
            <a:off x="10966409" y="7866393"/>
            <a:ext cx="3223260" cy="597503"/>
            <a:chOff x="0" y="-28575"/>
            <a:chExt cx="4297680" cy="796671"/>
          </a:xfrm>
        </p:grpSpPr>
        <p:sp>
          <p:nvSpPr>
            <p:cNvPr id="207" name="Google Shape;207;p15"/>
            <p:cNvSpPr/>
            <p:nvPr/>
          </p:nvSpPr>
          <p:spPr>
            <a:xfrm>
              <a:off x="0" y="0"/>
              <a:ext cx="4297680" cy="768096"/>
            </a:xfrm>
            <a:custGeom>
              <a:rect b="b" l="l" r="r" t="t"/>
              <a:pathLst>
                <a:path extrusionOk="0" h="768096" w="4297680">
                  <a:moveTo>
                    <a:pt x="0" y="0"/>
                  </a:moveTo>
                  <a:lnTo>
                    <a:pt x="4297680" y="0"/>
                  </a:lnTo>
                  <a:lnTo>
                    <a:pt x="4297680" y="768096"/>
                  </a:lnTo>
                  <a:lnTo>
                    <a:pt x="0" y="768096"/>
                  </a:lnTo>
                  <a:close/>
                </a:path>
              </a:pathLst>
            </a:custGeom>
            <a:blipFill rotWithShape="1">
              <a:blip r:embed="rId4">
                <a:alphaModFix amt="0"/>
              </a:blip>
              <a:stretch>
                <a:fillRect b="-59023" l="0" r="0" t="-59023"/>
              </a:stretch>
            </a:blipFill>
            <a:ln>
              <a:noFill/>
            </a:ln>
          </p:spPr>
        </p:sp>
        <p:sp>
          <p:nvSpPr>
            <p:cNvPr id="208" name="Google Shape;208;p15"/>
            <p:cNvSpPr txBox="1"/>
            <p:nvPr/>
          </p:nvSpPr>
          <p:spPr>
            <a:xfrm>
              <a:off x="0" y="-28575"/>
              <a:ext cx="4297680" cy="796671"/>
            </a:xfrm>
            <a:prstGeom prst="rect">
              <a:avLst/>
            </a:prstGeom>
            <a:noFill/>
            <a:ln>
              <a:noFill/>
            </a:ln>
          </p:spPr>
          <p:txBody>
            <a:bodyPr anchorCtr="0" anchor="ctr" bIns="0" lIns="0" spcFirstLastPara="1" rIns="0" wrap="square" tIns="0">
              <a:noAutofit/>
            </a:bodyPr>
            <a:lstStyle/>
            <a:p>
              <a:pPr indent="0" lvl="0" marL="0" marR="0" rtl="0" algn="l">
                <a:lnSpc>
                  <a:spcPct val="125975"/>
                </a:lnSpc>
                <a:spcBef>
                  <a:spcPts val="0"/>
                </a:spcBef>
                <a:spcAft>
                  <a:spcPts val="0"/>
                </a:spcAft>
                <a:buNone/>
              </a:pPr>
              <a:r>
                <a:rPr b="1" i="0" lang="en-US" sz="2025" u="none" cap="none" strike="noStrike">
                  <a:solidFill>
                    <a:srgbClr val="0B2E4A"/>
                  </a:solidFill>
                  <a:latin typeface="Poppins"/>
                  <a:ea typeface="Poppins"/>
                  <a:cs typeface="Poppins"/>
                  <a:sym typeface="Poppins"/>
                </a:rPr>
                <a:t>Contrôle qualité</a:t>
              </a:r>
              <a:endParaRPr/>
            </a:p>
          </p:txBody>
        </p:sp>
      </p:grpSp>
      <p:grpSp>
        <p:nvGrpSpPr>
          <p:cNvPr id="209" name="Google Shape;209;p15"/>
          <p:cNvGrpSpPr/>
          <p:nvPr/>
        </p:nvGrpSpPr>
        <p:grpSpPr>
          <a:xfrm>
            <a:off x="10966409" y="8355930"/>
            <a:ext cx="3223260" cy="738169"/>
            <a:chOff x="0" y="-57150"/>
            <a:chExt cx="4297680" cy="984224"/>
          </a:xfrm>
        </p:grpSpPr>
        <p:sp>
          <p:nvSpPr>
            <p:cNvPr id="210" name="Google Shape;210;p15"/>
            <p:cNvSpPr/>
            <p:nvPr/>
          </p:nvSpPr>
          <p:spPr>
            <a:xfrm>
              <a:off x="0" y="0"/>
              <a:ext cx="4297680" cy="927074"/>
            </a:xfrm>
            <a:custGeom>
              <a:rect b="b" l="l" r="r" t="t"/>
              <a:pathLst>
                <a:path extrusionOk="0" h="927074" w="4297680">
                  <a:moveTo>
                    <a:pt x="0" y="0"/>
                  </a:moveTo>
                  <a:lnTo>
                    <a:pt x="4297680" y="0"/>
                  </a:lnTo>
                  <a:lnTo>
                    <a:pt x="4297680" y="927074"/>
                  </a:lnTo>
                  <a:lnTo>
                    <a:pt x="0" y="927074"/>
                  </a:lnTo>
                  <a:close/>
                </a:path>
              </a:pathLst>
            </a:custGeom>
            <a:blipFill rotWithShape="1">
              <a:blip r:embed="rId4">
                <a:alphaModFix amt="0"/>
              </a:blip>
              <a:stretch>
                <a:fillRect b="-39645" l="0" r="0" t="-41011"/>
              </a:stretch>
            </a:blipFill>
            <a:ln>
              <a:noFill/>
            </a:ln>
          </p:spPr>
        </p:sp>
        <p:sp>
          <p:nvSpPr>
            <p:cNvPr id="211" name="Google Shape;211;p15"/>
            <p:cNvSpPr txBox="1"/>
            <p:nvPr/>
          </p:nvSpPr>
          <p:spPr>
            <a:xfrm>
              <a:off x="0" y="-57150"/>
              <a:ext cx="4297680" cy="984224"/>
            </a:xfrm>
            <a:prstGeom prst="rect">
              <a:avLst/>
            </a:prstGeom>
            <a:noFill/>
            <a:ln>
              <a:noFill/>
            </a:ln>
          </p:spPr>
          <p:txBody>
            <a:bodyPr anchorCtr="0" anchor="ctr" bIns="0" lIns="0" spcFirstLastPara="1" rIns="0" wrap="square" tIns="0">
              <a:noAutofit/>
            </a:bodyPr>
            <a:lstStyle/>
            <a:p>
              <a:pPr indent="0" lvl="0" marL="0" marR="0" rtl="0" algn="l">
                <a:lnSpc>
                  <a:spcPct val="138052"/>
                </a:lnSpc>
                <a:spcBef>
                  <a:spcPts val="0"/>
                </a:spcBef>
                <a:spcAft>
                  <a:spcPts val="0"/>
                </a:spcAft>
                <a:buNone/>
              </a:pPr>
              <a:r>
                <a:rPr b="0" i="0" lang="en-US" sz="1674" u="none" cap="none" strike="noStrike">
                  <a:solidFill>
                    <a:srgbClr val="5E7A90"/>
                  </a:solidFill>
                  <a:latin typeface="Poppins"/>
                  <a:ea typeface="Poppins"/>
                  <a:cs typeface="Poppins"/>
                  <a:sym typeface="Poppins"/>
                </a:rPr>
                <a:t>Assurer que les livrables répondent aux normes</a:t>
              </a:r>
              <a:endParaRPr/>
            </a:p>
          </p:txBody>
        </p:sp>
      </p:grpSp>
      <p:sp>
        <p:nvSpPr>
          <p:cNvPr id="212" name="Google Shape;212;p15"/>
          <p:cNvSpPr/>
          <p:nvPr/>
        </p:nvSpPr>
        <p:spPr>
          <a:xfrm>
            <a:off x="7574671" y="7727137"/>
            <a:ext cx="1199198" cy="1199198"/>
          </a:xfrm>
          <a:custGeom>
            <a:rect b="b" l="l" r="r" t="t"/>
            <a:pathLst>
              <a:path extrusionOk="0" h="1598930" w="1598930">
                <a:moveTo>
                  <a:pt x="0" y="799465"/>
                </a:moveTo>
                <a:cubicBezTo>
                  <a:pt x="0" y="357886"/>
                  <a:pt x="357886" y="0"/>
                  <a:pt x="799465" y="0"/>
                </a:cubicBezTo>
                <a:cubicBezTo>
                  <a:pt x="1241044" y="0"/>
                  <a:pt x="1598930" y="357886"/>
                  <a:pt x="1598930" y="799465"/>
                </a:cubicBezTo>
                <a:cubicBezTo>
                  <a:pt x="1598930" y="1241044"/>
                  <a:pt x="1241044" y="1598930"/>
                  <a:pt x="799465" y="1598930"/>
                </a:cubicBezTo>
                <a:cubicBezTo>
                  <a:pt x="357886" y="1598930"/>
                  <a:pt x="0" y="1241044"/>
                  <a:pt x="0" y="799465"/>
                </a:cubicBezTo>
                <a:close/>
              </a:path>
            </a:pathLst>
          </a:custGeom>
          <a:solidFill>
            <a:srgbClr val="FFFFFF"/>
          </a:solidFill>
          <a:ln cap="sq" cmpd="sng" w="33325">
            <a:solidFill>
              <a:srgbClr val="00325A"/>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_dark/clipboard.png" id="213" name="Google Shape;213;p15"/>
          <p:cNvSpPr/>
          <p:nvPr/>
        </p:nvSpPr>
        <p:spPr>
          <a:xfrm>
            <a:off x="7754560" y="7907026"/>
            <a:ext cx="839438" cy="839438"/>
          </a:xfrm>
          <a:custGeom>
            <a:rect b="b" l="l" r="r" t="t"/>
            <a:pathLst>
              <a:path extrusionOk="0" h="1119251" w="1119251">
                <a:moveTo>
                  <a:pt x="0" y="0"/>
                </a:moveTo>
                <a:lnTo>
                  <a:pt x="1119251" y="0"/>
                </a:lnTo>
                <a:lnTo>
                  <a:pt x="1119251" y="1119251"/>
                </a:lnTo>
                <a:lnTo>
                  <a:pt x="0" y="1119251"/>
                </a:lnTo>
                <a:lnTo>
                  <a:pt x="0" y="0"/>
                </a:lnTo>
                <a:close/>
              </a:path>
            </a:pathLst>
          </a:custGeom>
          <a:blipFill rotWithShape="1">
            <a:blip r:embed="rId9">
              <a:alphaModFix/>
            </a:blip>
            <a:stretch>
              <a:fillRect b="2" l="0" r="2" t="0"/>
            </a:stretch>
          </a:blipFill>
          <a:ln>
            <a:noFill/>
          </a:ln>
        </p:spPr>
      </p:sp>
      <p:sp>
        <p:nvSpPr>
          <p:cNvPr id="214" name="Google Shape;214;p15"/>
          <p:cNvSpPr/>
          <p:nvPr/>
        </p:nvSpPr>
        <p:spPr>
          <a:xfrm>
            <a:off x="8360235" y="8512702"/>
            <a:ext cx="467487" cy="467487"/>
          </a:xfrm>
          <a:custGeom>
            <a:rect b="b" l="l" r="r" t="t"/>
            <a:pathLst>
              <a:path extrusionOk="0" h="623316" w="623316">
                <a:moveTo>
                  <a:pt x="0" y="311658"/>
                </a:moveTo>
                <a:cubicBezTo>
                  <a:pt x="0" y="139573"/>
                  <a:pt x="139573" y="0"/>
                  <a:pt x="311658" y="0"/>
                </a:cubicBezTo>
                <a:cubicBezTo>
                  <a:pt x="483743" y="0"/>
                  <a:pt x="623316" y="139573"/>
                  <a:pt x="623316" y="311658"/>
                </a:cubicBezTo>
                <a:cubicBezTo>
                  <a:pt x="623316" y="483743"/>
                  <a:pt x="483743" y="623316"/>
                  <a:pt x="311658" y="623316"/>
                </a:cubicBezTo>
                <a:cubicBezTo>
                  <a:pt x="139573" y="623316"/>
                  <a:pt x="0" y="483743"/>
                  <a:pt x="0" y="311658"/>
                </a:cubicBezTo>
                <a:close/>
              </a:path>
            </a:pathLst>
          </a:custGeom>
          <a:solidFill>
            <a:srgbClr val="F07817"/>
          </a:solidFill>
          <a:ln cap="sq" cmpd="sng" w="28575">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5" name="Google Shape;215;p15"/>
          <p:cNvGrpSpPr/>
          <p:nvPr/>
        </p:nvGrpSpPr>
        <p:grpSpPr>
          <a:xfrm>
            <a:off x="8374523" y="8519846"/>
            <a:ext cx="438912" cy="446056"/>
            <a:chOff x="0" y="-9525"/>
            <a:chExt cx="585216" cy="594741"/>
          </a:xfrm>
        </p:grpSpPr>
        <p:sp>
          <p:nvSpPr>
            <p:cNvPr id="216" name="Google Shape;216;p15"/>
            <p:cNvSpPr/>
            <p:nvPr/>
          </p:nvSpPr>
          <p:spPr>
            <a:xfrm>
              <a:off x="0" y="0"/>
              <a:ext cx="585216" cy="585216"/>
            </a:xfrm>
            <a:custGeom>
              <a:rect b="b" l="l" r="r" t="t"/>
              <a:pathLst>
                <a:path extrusionOk="0" h="585216" w="585216">
                  <a:moveTo>
                    <a:pt x="0" y="0"/>
                  </a:moveTo>
                  <a:lnTo>
                    <a:pt x="585216" y="0"/>
                  </a:lnTo>
                  <a:lnTo>
                    <a:pt x="585216" y="585216"/>
                  </a:lnTo>
                  <a:lnTo>
                    <a:pt x="0" y="585216"/>
                  </a:lnTo>
                  <a:close/>
                </a:path>
              </a:pathLst>
            </a:custGeom>
            <a:blipFill rotWithShape="1">
              <a:blip r:embed="rId4">
                <a:alphaModFix amt="0"/>
              </a:blip>
              <a:stretch>
                <a:fillRect b="0" l="-78304" r="-78304" t="0"/>
              </a:stretch>
            </a:blipFill>
            <a:ln>
              <a:noFill/>
            </a:ln>
          </p:spPr>
        </p:sp>
        <p:sp>
          <p:nvSpPr>
            <p:cNvPr id="217" name="Google Shape;217;p15"/>
            <p:cNvSpPr txBox="1"/>
            <p:nvPr/>
          </p:nvSpPr>
          <p:spPr>
            <a:xfrm>
              <a:off x="0" y="-9525"/>
              <a:ext cx="585216" cy="594741"/>
            </a:xfrm>
            <a:prstGeom prst="rect">
              <a:avLst/>
            </a:prstGeom>
            <a:noFill/>
            <a:ln>
              <a:noFill/>
            </a:ln>
          </p:spPr>
          <p:txBody>
            <a:bodyPr anchorCtr="0" anchor="ctr" bIns="0" lIns="0" spcFirstLastPara="1" rIns="0" wrap="square" tIns="0">
              <a:noAutofit/>
            </a:bodyPr>
            <a:lstStyle/>
            <a:p>
              <a:pPr indent="0" lvl="0" marL="0" marR="0" rtl="0" algn="ctr">
                <a:lnSpc>
                  <a:spcPct val="119936"/>
                </a:lnSpc>
                <a:spcBef>
                  <a:spcPts val="0"/>
                </a:spcBef>
                <a:spcAft>
                  <a:spcPts val="0"/>
                </a:spcAft>
                <a:buNone/>
              </a:pPr>
              <a:r>
                <a:rPr b="1" i="0" lang="en-US" sz="1575" u="none" cap="none" strike="noStrike">
                  <a:solidFill>
                    <a:srgbClr val="FFFFFF"/>
                  </a:solidFill>
                  <a:latin typeface="Poppins"/>
                  <a:ea typeface="Poppins"/>
                  <a:cs typeface="Poppins"/>
                  <a:sym typeface="Poppins"/>
                </a:rPr>
                <a:t>4</a:t>
              </a:r>
              <a:endParaRPr/>
            </a:p>
          </p:txBody>
        </p:sp>
      </p:grpSp>
      <p:grpSp>
        <p:nvGrpSpPr>
          <p:cNvPr id="218" name="Google Shape;218;p15"/>
          <p:cNvGrpSpPr/>
          <p:nvPr/>
        </p:nvGrpSpPr>
        <p:grpSpPr>
          <a:xfrm>
            <a:off x="4093759" y="7866393"/>
            <a:ext cx="3223260" cy="597503"/>
            <a:chOff x="0" y="-28575"/>
            <a:chExt cx="4297680" cy="796671"/>
          </a:xfrm>
        </p:grpSpPr>
        <p:sp>
          <p:nvSpPr>
            <p:cNvPr id="219" name="Google Shape;219;p15"/>
            <p:cNvSpPr/>
            <p:nvPr/>
          </p:nvSpPr>
          <p:spPr>
            <a:xfrm>
              <a:off x="0" y="0"/>
              <a:ext cx="4297680" cy="768096"/>
            </a:xfrm>
            <a:custGeom>
              <a:rect b="b" l="l" r="r" t="t"/>
              <a:pathLst>
                <a:path extrusionOk="0" h="768096" w="4297680">
                  <a:moveTo>
                    <a:pt x="0" y="0"/>
                  </a:moveTo>
                  <a:lnTo>
                    <a:pt x="4297680" y="0"/>
                  </a:lnTo>
                  <a:lnTo>
                    <a:pt x="4297680" y="768096"/>
                  </a:lnTo>
                  <a:lnTo>
                    <a:pt x="0" y="768096"/>
                  </a:lnTo>
                  <a:close/>
                </a:path>
              </a:pathLst>
            </a:custGeom>
            <a:blipFill rotWithShape="1">
              <a:blip r:embed="rId4">
                <a:alphaModFix amt="0"/>
              </a:blip>
              <a:stretch>
                <a:fillRect b="-59023" l="0" r="0" t="-59023"/>
              </a:stretch>
            </a:blipFill>
            <a:ln>
              <a:noFill/>
            </a:ln>
          </p:spPr>
        </p:sp>
        <p:sp>
          <p:nvSpPr>
            <p:cNvPr id="220" name="Google Shape;220;p15"/>
            <p:cNvSpPr txBox="1"/>
            <p:nvPr/>
          </p:nvSpPr>
          <p:spPr>
            <a:xfrm>
              <a:off x="0" y="-28575"/>
              <a:ext cx="4297680" cy="796671"/>
            </a:xfrm>
            <a:prstGeom prst="rect">
              <a:avLst/>
            </a:prstGeom>
            <a:noFill/>
            <a:ln>
              <a:noFill/>
            </a:ln>
          </p:spPr>
          <p:txBody>
            <a:bodyPr anchorCtr="0" anchor="ctr" bIns="0" lIns="0" spcFirstLastPara="1" rIns="0" wrap="square" tIns="0">
              <a:noAutofit/>
            </a:bodyPr>
            <a:lstStyle/>
            <a:p>
              <a:pPr indent="0" lvl="0" marL="0" marR="0" rtl="0" algn="r">
                <a:lnSpc>
                  <a:spcPct val="125975"/>
                </a:lnSpc>
                <a:spcBef>
                  <a:spcPts val="0"/>
                </a:spcBef>
                <a:spcAft>
                  <a:spcPts val="0"/>
                </a:spcAft>
                <a:buNone/>
              </a:pPr>
              <a:r>
                <a:rPr b="1" i="0" lang="en-US" sz="2025" u="none" cap="none" strike="noStrike">
                  <a:solidFill>
                    <a:srgbClr val="0B2E4A"/>
                  </a:solidFill>
                  <a:latin typeface="Poppins"/>
                  <a:ea typeface="Poppins"/>
                  <a:cs typeface="Poppins"/>
                  <a:sym typeface="Poppins"/>
                </a:rPr>
                <a:t>Assistance aux recettes</a:t>
              </a:r>
              <a:endParaRPr/>
            </a:p>
          </p:txBody>
        </p:sp>
      </p:grpSp>
      <p:grpSp>
        <p:nvGrpSpPr>
          <p:cNvPr id="221" name="Google Shape;221;p15"/>
          <p:cNvGrpSpPr/>
          <p:nvPr/>
        </p:nvGrpSpPr>
        <p:grpSpPr>
          <a:xfrm>
            <a:off x="4093759" y="8355930"/>
            <a:ext cx="3223260" cy="738169"/>
            <a:chOff x="0" y="-57150"/>
            <a:chExt cx="4297680" cy="984224"/>
          </a:xfrm>
        </p:grpSpPr>
        <p:sp>
          <p:nvSpPr>
            <p:cNvPr id="222" name="Google Shape;222;p15"/>
            <p:cNvSpPr/>
            <p:nvPr/>
          </p:nvSpPr>
          <p:spPr>
            <a:xfrm>
              <a:off x="0" y="0"/>
              <a:ext cx="4297680" cy="927074"/>
            </a:xfrm>
            <a:custGeom>
              <a:rect b="b" l="l" r="r" t="t"/>
              <a:pathLst>
                <a:path extrusionOk="0" h="927074" w="4297680">
                  <a:moveTo>
                    <a:pt x="0" y="0"/>
                  </a:moveTo>
                  <a:lnTo>
                    <a:pt x="4297680" y="0"/>
                  </a:lnTo>
                  <a:lnTo>
                    <a:pt x="4297680" y="927074"/>
                  </a:lnTo>
                  <a:lnTo>
                    <a:pt x="0" y="927074"/>
                  </a:lnTo>
                  <a:close/>
                </a:path>
              </a:pathLst>
            </a:custGeom>
            <a:blipFill rotWithShape="1">
              <a:blip r:embed="rId4">
                <a:alphaModFix amt="0"/>
              </a:blip>
              <a:stretch>
                <a:fillRect b="-39645" l="0" r="0" t="-41011"/>
              </a:stretch>
            </a:blipFill>
            <a:ln>
              <a:noFill/>
            </a:ln>
          </p:spPr>
        </p:sp>
        <p:sp>
          <p:nvSpPr>
            <p:cNvPr id="223" name="Google Shape;223;p15"/>
            <p:cNvSpPr txBox="1"/>
            <p:nvPr/>
          </p:nvSpPr>
          <p:spPr>
            <a:xfrm>
              <a:off x="0" y="-57150"/>
              <a:ext cx="4297680" cy="984224"/>
            </a:xfrm>
            <a:prstGeom prst="rect">
              <a:avLst/>
            </a:prstGeom>
            <a:noFill/>
            <a:ln>
              <a:noFill/>
            </a:ln>
          </p:spPr>
          <p:txBody>
            <a:bodyPr anchorCtr="0" anchor="ctr" bIns="0" lIns="0" spcFirstLastPara="1" rIns="0" wrap="square" tIns="0">
              <a:noAutofit/>
            </a:bodyPr>
            <a:lstStyle/>
            <a:p>
              <a:pPr indent="0" lvl="0" marL="0" marR="0" rtl="0" algn="r">
                <a:lnSpc>
                  <a:spcPct val="138052"/>
                </a:lnSpc>
                <a:spcBef>
                  <a:spcPts val="0"/>
                </a:spcBef>
                <a:spcAft>
                  <a:spcPts val="0"/>
                </a:spcAft>
                <a:buNone/>
              </a:pPr>
              <a:r>
                <a:rPr b="0" i="0" lang="en-US" sz="1674" u="none" cap="none" strike="noStrike">
                  <a:solidFill>
                    <a:srgbClr val="5E7A90"/>
                  </a:solidFill>
                  <a:latin typeface="Poppins"/>
                  <a:ea typeface="Poppins"/>
                  <a:cs typeface="Poppins"/>
                  <a:sym typeface="Poppins"/>
                </a:rPr>
                <a:t>Soutenir les tests et l’acceptation du projet</a:t>
              </a:r>
              <a:endParaRPr/>
            </a:p>
          </p:txBody>
        </p:sp>
      </p:grpSp>
      <p:sp>
        <p:nvSpPr>
          <p:cNvPr id="224" name="Google Shape;224;p15"/>
          <p:cNvSpPr/>
          <p:nvPr/>
        </p:nvSpPr>
        <p:spPr>
          <a:xfrm>
            <a:off x="6976748" y="5886945"/>
            <a:ext cx="1199198" cy="1199198"/>
          </a:xfrm>
          <a:custGeom>
            <a:rect b="b" l="l" r="r" t="t"/>
            <a:pathLst>
              <a:path extrusionOk="0" h="1598930" w="1598930">
                <a:moveTo>
                  <a:pt x="0" y="799465"/>
                </a:moveTo>
                <a:cubicBezTo>
                  <a:pt x="0" y="357886"/>
                  <a:pt x="357886" y="0"/>
                  <a:pt x="799465" y="0"/>
                </a:cubicBezTo>
                <a:cubicBezTo>
                  <a:pt x="1241044" y="0"/>
                  <a:pt x="1598930" y="357886"/>
                  <a:pt x="1598930" y="799465"/>
                </a:cubicBezTo>
                <a:cubicBezTo>
                  <a:pt x="1598930" y="1241044"/>
                  <a:pt x="1241044" y="1598930"/>
                  <a:pt x="799465" y="1598930"/>
                </a:cubicBezTo>
                <a:cubicBezTo>
                  <a:pt x="357886" y="1598930"/>
                  <a:pt x="0" y="1241044"/>
                  <a:pt x="0" y="799465"/>
                </a:cubicBezTo>
                <a:close/>
              </a:path>
            </a:pathLst>
          </a:custGeom>
          <a:solidFill>
            <a:srgbClr val="FFFFFF"/>
          </a:solidFill>
          <a:ln cap="sq" cmpd="sng" w="33325">
            <a:solidFill>
              <a:srgbClr val="00325A"/>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_dark/settings.png" id="225" name="Google Shape;225;p15"/>
          <p:cNvSpPr/>
          <p:nvPr/>
        </p:nvSpPr>
        <p:spPr>
          <a:xfrm>
            <a:off x="7156637" y="6066834"/>
            <a:ext cx="839438" cy="839438"/>
          </a:xfrm>
          <a:custGeom>
            <a:rect b="b" l="l" r="r" t="t"/>
            <a:pathLst>
              <a:path extrusionOk="0" h="1119251" w="1119251">
                <a:moveTo>
                  <a:pt x="0" y="0"/>
                </a:moveTo>
                <a:lnTo>
                  <a:pt x="1119251" y="0"/>
                </a:lnTo>
                <a:lnTo>
                  <a:pt x="1119251" y="1119251"/>
                </a:lnTo>
                <a:lnTo>
                  <a:pt x="0" y="1119251"/>
                </a:lnTo>
                <a:lnTo>
                  <a:pt x="0" y="0"/>
                </a:lnTo>
                <a:close/>
              </a:path>
            </a:pathLst>
          </a:custGeom>
          <a:blipFill rotWithShape="1">
            <a:blip r:embed="rId10">
              <a:alphaModFix/>
            </a:blip>
            <a:stretch>
              <a:fillRect b="2" l="0" r="2" t="0"/>
            </a:stretch>
          </a:blipFill>
          <a:ln>
            <a:noFill/>
          </a:ln>
        </p:spPr>
      </p:sp>
      <p:sp>
        <p:nvSpPr>
          <p:cNvPr id="226" name="Google Shape;226;p15"/>
          <p:cNvSpPr/>
          <p:nvPr/>
        </p:nvSpPr>
        <p:spPr>
          <a:xfrm>
            <a:off x="7762313" y="6672510"/>
            <a:ext cx="467487" cy="467487"/>
          </a:xfrm>
          <a:custGeom>
            <a:rect b="b" l="l" r="r" t="t"/>
            <a:pathLst>
              <a:path extrusionOk="0" h="623316" w="623316">
                <a:moveTo>
                  <a:pt x="0" y="311658"/>
                </a:moveTo>
                <a:cubicBezTo>
                  <a:pt x="0" y="139573"/>
                  <a:pt x="139573" y="0"/>
                  <a:pt x="311658" y="0"/>
                </a:cubicBezTo>
                <a:cubicBezTo>
                  <a:pt x="483743" y="0"/>
                  <a:pt x="623316" y="139573"/>
                  <a:pt x="623316" y="311658"/>
                </a:cubicBezTo>
                <a:cubicBezTo>
                  <a:pt x="623316" y="483743"/>
                  <a:pt x="483743" y="623316"/>
                  <a:pt x="311658" y="623316"/>
                </a:cubicBezTo>
                <a:cubicBezTo>
                  <a:pt x="139573" y="623316"/>
                  <a:pt x="0" y="483743"/>
                  <a:pt x="0" y="311658"/>
                </a:cubicBezTo>
                <a:close/>
              </a:path>
            </a:pathLst>
          </a:custGeom>
          <a:solidFill>
            <a:srgbClr val="F07817"/>
          </a:solidFill>
          <a:ln cap="sq" cmpd="sng" w="28575">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7" name="Google Shape;227;p15"/>
          <p:cNvGrpSpPr/>
          <p:nvPr/>
        </p:nvGrpSpPr>
        <p:grpSpPr>
          <a:xfrm>
            <a:off x="7776601" y="6679654"/>
            <a:ext cx="438912" cy="446056"/>
            <a:chOff x="0" y="-9525"/>
            <a:chExt cx="585216" cy="594741"/>
          </a:xfrm>
        </p:grpSpPr>
        <p:sp>
          <p:nvSpPr>
            <p:cNvPr id="228" name="Google Shape;228;p15"/>
            <p:cNvSpPr/>
            <p:nvPr/>
          </p:nvSpPr>
          <p:spPr>
            <a:xfrm>
              <a:off x="0" y="0"/>
              <a:ext cx="585216" cy="585216"/>
            </a:xfrm>
            <a:custGeom>
              <a:rect b="b" l="l" r="r" t="t"/>
              <a:pathLst>
                <a:path extrusionOk="0" h="585216" w="585216">
                  <a:moveTo>
                    <a:pt x="0" y="0"/>
                  </a:moveTo>
                  <a:lnTo>
                    <a:pt x="585216" y="0"/>
                  </a:lnTo>
                  <a:lnTo>
                    <a:pt x="585216" y="585216"/>
                  </a:lnTo>
                  <a:lnTo>
                    <a:pt x="0" y="585216"/>
                  </a:lnTo>
                  <a:close/>
                </a:path>
              </a:pathLst>
            </a:custGeom>
            <a:blipFill rotWithShape="1">
              <a:blip r:embed="rId4">
                <a:alphaModFix amt="0"/>
              </a:blip>
              <a:stretch>
                <a:fillRect b="0" l="-78304" r="-78304" t="0"/>
              </a:stretch>
            </a:blipFill>
            <a:ln>
              <a:noFill/>
            </a:ln>
          </p:spPr>
        </p:sp>
        <p:sp>
          <p:nvSpPr>
            <p:cNvPr id="229" name="Google Shape;229;p15"/>
            <p:cNvSpPr txBox="1"/>
            <p:nvPr/>
          </p:nvSpPr>
          <p:spPr>
            <a:xfrm>
              <a:off x="0" y="-9525"/>
              <a:ext cx="585216" cy="594741"/>
            </a:xfrm>
            <a:prstGeom prst="rect">
              <a:avLst/>
            </a:prstGeom>
            <a:noFill/>
            <a:ln>
              <a:noFill/>
            </a:ln>
          </p:spPr>
          <p:txBody>
            <a:bodyPr anchorCtr="0" anchor="ctr" bIns="0" lIns="0" spcFirstLastPara="1" rIns="0" wrap="square" tIns="0">
              <a:noAutofit/>
            </a:bodyPr>
            <a:lstStyle/>
            <a:p>
              <a:pPr indent="0" lvl="0" marL="0" marR="0" rtl="0" algn="ctr">
                <a:lnSpc>
                  <a:spcPct val="119936"/>
                </a:lnSpc>
                <a:spcBef>
                  <a:spcPts val="0"/>
                </a:spcBef>
                <a:spcAft>
                  <a:spcPts val="0"/>
                </a:spcAft>
                <a:buNone/>
              </a:pPr>
              <a:r>
                <a:rPr b="1" i="0" lang="en-US" sz="1575" u="none" cap="none" strike="noStrike">
                  <a:solidFill>
                    <a:srgbClr val="FFFFFF"/>
                  </a:solidFill>
                  <a:latin typeface="Poppins"/>
                  <a:ea typeface="Poppins"/>
                  <a:cs typeface="Poppins"/>
                  <a:sym typeface="Poppins"/>
                </a:rPr>
                <a:t>5</a:t>
              </a:r>
              <a:endParaRPr/>
            </a:p>
          </p:txBody>
        </p:sp>
      </p:grpSp>
      <p:grpSp>
        <p:nvGrpSpPr>
          <p:cNvPr id="230" name="Google Shape;230;p15"/>
          <p:cNvGrpSpPr/>
          <p:nvPr/>
        </p:nvGrpSpPr>
        <p:grpSpPr>
          <a:xfrm>
            <a:off x="3495837" y="6026201"/>
            <a:ext cx="3223260" cy="597503"/>
            <a:chOff x="0" y="-28575"/>
            <a:chExt cx="4297680" cy="796671"/>
          </a:xfrm>
        </p:grpSpPr>
        <p:sp>
          <p:nvSpPr>
            <p:cNvPr id="231" name="Google Shape;231;p15"/>
            <p:cNvSpPr/>
            <p:nvPr/>
          </p:nvSpPr>
          <p:spPr>
            <a:xfrm>
              <a:off x="0" y="0"/>
              <a:ext cx="4297680" cy="768096"/>
            </a:xfrm>
            <a:custGeom>
              <a:rect b="b" l="l" r="r" t="t"/>
              <a:pathLst>
                <a:path extrusionOk="0" h="768096" w="4297680">
                  <a:moveTo>
                    <a:pt x="0" y="0"/>
                  </a:moveTo>
                  <a:lnTo>
                    <a:pt x="4297680" y="0"/>
                  </a:lnTo>
                  <a:lnTo>
                    <a:pt x="4297680" y="768096"/>
                  </a:lnTo>
                  <a:lnTo>
                    <a:pt x="0" y="768096"/>
                  </a:lnTo>
                  <a:close/>
                </a:path>
              </a:pathLst>
            </a:custGeom>
            <a:blipFill rotWithShape="1">
              <a:blip r:embed="rId4">
                <a:alphaModFix amt="0"/>
              </a:blip>
              <a:stretch>
                <a:fillRect b="-59023" l="0" r="0" t="-59023"/>
              </a:stretch>
            </a:blipFill>
            <a:ln>
              <a:noFill/>
            </a:ln>
          </p:spPr>
        </p:sp>
        <p:sp>
          <p:nvSpPr>
            <p:cNvPr id="232" name="Google Shape;232;p15"/>
            <p:cNvSpPr txBox="1"/>
            <p:nvPr/>
          </p:nvSpPr>
          <p:spPr>
            <a:xfrm>
              <a:off x="0" y="-28575"/>
              <a:ext cx="4297680" cy="796671"/>
            </a:xfrm>
            <a:prstGeom prst="rect">
              <a:avLst/>
            </a:prstGeom>
            <a:noFill/>
            <a:ln>
              <a:noFill/>
            </a:ln>
          </p:spPr>
          <p:txBody>
            <a:bodyPr anchorCtr="0" anchor="ctr" bIns="0" lIns="0" spcFirstLastPara="1" rIns="0" wrap="square" tIns="0">
              <a:noAutofit/>
            </a:bodyPr>
            <a:lstStyle/>
            <a:p>
              <a:pPr indent="0" lvl="0" marL="0" marR="0" rtl="0" algn="r">
                <a:lnSpc>
                  <a:spcPct val="125975"/>
                </a:lnSpc>
                <a:spcBef>
                  <a:spcPts val="0"/>
                </a:spcBef>
                <a:spcAft>
                  <a:spcPts val="0"/>
                </a:spcAft>
                <a:buNone/>
              </a:pPr>
              <a:r>
                <a:rPr b="1" i="0" lang="en-US" sz="2025" u="none" cap="none" strike="noStrike">
                  <a:solidFill>
                    <a:srgbClr val="0B2E4A"/>
                  </a:solidFill>
                  <a:latin typeface="Poppins"/>
                  <a:ea typeface="Poppins"/>
                  <a:cs typeface="Poppins"/>
                  <a:sym typeface="Poppins"/>
                </a:rPr>
                <a:t>Accompagnement de bout en bout</a:t>
              </a:r>
              <a:endParaRPr/>
            </a:p>
          </p:txBody>
        </p:sp>
      </p:grpSp>
      <p:grpSp>
        <p:nvGrpSpPr>
          <p:cNvPr id="233" name="Google Shape;233;p15"/>
          <p:cNvGrpSpPr/>
          <p:nvPr/>
        </p:nvGrpSpPr>
        <p:grpSpPr>
          <a:xfrm>
            <a:off x="3495837" y="6608273"/>
            <a:ext cx="3223260" cy="738169"/>
            <a:chOff x="0" y="-57150"/>
            <a:chExt cx="4297680" cy="984224"/>
          </a:xfrm>
        </p:grpSpPr>
        <p:sp>
          <p:nvSpPr>
            <p:cNvPr id="234" name="Google Shape;234;p15"/>
            <p:cNvSpPr/>
            <p:nvPr/>
          </p:nvSpPr>
          <p:spPr>
            <a:xfrm>
              <a:off x="0" y="0"/>
              <a:ext cx="4297680" cy="927074"/>
            </a:xfrm>
            <a:custGeom>
              <a:rect b="b" l="l" r="r" t="t"/>
              <a:pathLst>
                <a:path extrusionOk="0" h="927074" w="4297680">
                  <a:moveTo>
                    <a:pt x="0" y="0"/>
                  </a:moveTo>
                  <a:lnTo>
                    <a:pt x="4297680" y="0"/>
                  </a:lnTo>
                  <a:lnTo>
                    <a:pt x="4297680" y="927074"/>
                  </a:lnTo>
                  <a:lnTo>
                    <a:pt x="0" y="927074"/>
                  </a:lnTo>
                  <a:close/>
                </a:path>
              </a:pathLst>
            </a:custGeom>
            <a:blipFill rotWithShape="1">
              <a:blip r:embed="rId4">
                <a:alphaModFix amt="0"/>
              </a:blip>
              <a:stretch>
                <a:fillRect b="-39645" l="0" r="0" t="-41011"/>
              </a:stretch>
            </a:blipFill>
            <a:ln>
              <a:noFill/>
            </a:ln>
          </p:spPr>
        </p:sp>
        <p:sp>
          <p:nvSpPr>
            <p:cNvPr id="235" name="Google Shape;235;p15"/>
            <p:cNvSpPr txBox="1"/>
            <p:nvPr/>
          </p:nvSpPr>
          <p:spPr>
            <a:xfrm>
              <a:off x="0" y="-57150"/>
              <a:ext cx="4297680" cy="984224"/>
            </a:xfrm>
            <a:prstGeom prst="rect">
              <a:avLst/>
            </a:prstGeom>
            <a:noFill/>
            <a:ln>
              <a:noFill/>
            </a:ln>
          </p:spPr>
          <p:txBody>
            <a:bodyPr anchorCtr="0" anchor="ctr" bIns="0" lIns="0" spcFirstLastPara="1" rIns="0" wrap="square" tIns="0">
              <a:noAutofit/>
            </a:bodyPr>
            <a:lstStyle/>
            <a:p>
              <a:pPr indent="0" lvl="0" marL="0" marR="0" rtl="0" algn="r">
                <a:lnSpc>
                  <a:spcPct val="138052"/>
                </a:lnSpc>
                <a:spcBef>
                  <a:spcPts val="0"/>
                </a:spcBef>
                <a:spcAft>
                  <a:spcPts val="0"/>
                </a:spcAft>
                <a:buNone/>
              </a:pPr>
              <a:r>
                <a:rPr b="0" i="0" lang="en-US" sz="1674" u="none" cap="none" strike="noStrike">
                  <a:solidFill>
                    <a:srgbClr val="5E7A90"/>
                  </a:solidFill>
                  <a:latin typeface="Poppins"/>
                  <a:ea typeface="Poppins"/>
                  <a:cs typeface="Poppins"/>
                  <a:sym typeface="Poppins"/>
                </a:rPr>
                <a:t>Assurer un suivi production et post production</a:t>
              </a:r>
              <a:endParaRPr/>
            </a:p>
          </p:txBody>
        </p:sp>
      </p:grpSp>
      <p:sp>
        <p:nvSpPr>
          <p:cNvPr descr="logo.png" id="236" name="Google Shape;236;p15"/>
          <p:cNvSpPr/>
          <p:nvPr/>
        </p:nvSpPr>
        <p:spPr>
          <a:xfrm>
            <a:off x="16294608" y="384048"/>
            <a:ext cx="1303020" cy="271081"/>
          </a:xfrm>
          <a:custGeom>
            <a:rect b="b" l="l" r="r" t="t"/>
            <a:pathLst>
              <a:path extrusionOk="0" h="361442" w="1737360">
                <a:moveTo>
                  <a:pt x="0" y="0"/>
                </a:moveTo>
                <a:lnTo>
                  <a:pt x="1737360" y="0"/>
                </a:lnTo>
                <a:lnTo>
                  <a:pt x="1737360" y="361442"/>
                </a:lnTo>
                <a:lnTo>
                  <a:pt x="0" y="361442"/>
                </a:lnTo>
                <a:lnTo>
                  <a:pt x="0" y="0"/>
                </a:lnTo>
                <a:close/>
              </a:path>
            </a:pathLst>
          </a:custGeom>
          <a:blipFill rotWithShape="1">
            <a:blip r:embed="rId11">
              <a:alphaModFix/>
            </a:blip>
            <a:stretch>
              <a:fillRect b="7" l="0" r="0" t="0"/>
            </a:stretch>
          </a:blipFill>
          <a:ln>
            <a:noFill/>
          </a:ln>
        </p:spPr>
      </p:sp>
      <p:grpSp>
        <p:nvGrpSpPr>
          <p:cNvPr id="237" name="Google Shape;237;p15"/>
          <p:cNvGrpSpPr/>
          <p:nvPr/>
        </p:nvGrpSpPr>
        <p:grpSpPr>
          <a:xfrm>
            <a:off x="17254728" y="9741817"/>
            <a:ext cx="685800" cy="425768"/>
            <a:chOff x="0" y="-19050"/>
            <a:chExt cx="914400" cy="567690"/>
          </a:xfrm>
        </p:grpSpPr>
        <p:sp>
          <p:nvSpPr>
            <p:cNvPr id="238" name="Google Shape;238;p15"/>
            <p:cNvSpPr/>
            <p:nvPr/>
          </p:nvSpPr>
          <p:spPr>
            <a:xfrm>
              <a:off x="0" y="0"/>
              <a:ext cx="914400" cy="548640"/>
            </a:xfrm>
            <a:custGeom>
              <a:rect b="b" l="l" r="r" t="t"/>
              <a:pathLst>
                <a:path extrusionOk="0" h="548640" w="914400">
                  <a:moveTo>
                    <a:pt x="0" y="0"/>
                  </a:moveTo>
                  <a:lnTo>
                    <a:pt x="914400" y="0"/>
                  </a:lnTo>
                  <a:lnTo>
                    <a:pt x="914400" y="548640"/>
                  </a:lnTo>
                  <a:lnTo>
                    <a:pt x="0" y="548640"/>
                  </a:lnTo>
                  <a:close/>
                </a:path>
              </a:pathLst>
            </a:custGeom>
            <a:blipFill rotWithShape="1">
              <a:blip r:embed="rId4">
                <a:alphaModFix amt="0"/>
              </a:blip>
              <a:stretch>
                <a:fillRect b="0" l="-26982" r="-26982" t="0"/>
              </a:stretch>
            </a:blipFill>
            <a:ln>
              <a:noFill/>
            </a:ln>
          </p:spPr>
        </p:sp>
        <p:sp>
          <p:nvSpPr>
            <p:cNvPr id="239" name="Google Shape;239;p15"/>
            <p:cNvSpPr txBox="1"/>
            <p:nvPr/>
          </p:nvSpPr>
          <p:spPr>
            <a:xfrm>
              <a:off x="0" y="-19050"/>
              <a:ext cx="914400" cy="567690"/>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None/>
              </a:pPr>
              <a:r>
                <a:rPr b="0" i="0" lang="en-US" sz="1500" u="none" cap="none" strike="noStrike">
                  <a:solidFill>
                    <a:srgbClr val="000000"/>
                  </a:solidFill>
                  <a:latin typeface="Poppins"/>
                  <a:ea typeface="Poppins"/>
                  <a:cs typeface="Poppins"/>
                  <a:sym typeface="Poppins"/>
                </a:rPr>
                <a:t>3</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descr="logo_finances.png" id="248" name="Google Shape;248;p16"/>
          <p:cNvSpPr/>
          <p:nvPr/>
        </p:nvSpPr>
        <p:spPr>
          <a:xfrm>
            <a:off x="685800" y="274320"/>
            <a:ext cx="2057400" cy="471011"/>
          </a:xfrm>
          <a:custGeom>
            <a:rect b="b" l="l" r="r" t="t"/>
            <a:pathLst>
              <a:path extrusionOk="0" h="628015" w="2743200">
                <a:moveTo>
                  <a:pt x="0" y="0"/>
                </a:moveTo>
                <a:lnTo>
                  <a:pt x="2743200" y="0"/>
                </a:lnTo>
                <a:lnTo>
                  <a:pt x="2743200" y="628015"/>
                </a:lnTo>
                <a:lnTo>
                  <a:pt x="0" y="628015"/>
                </a:lnTo>
                <a:lnTo>
                  <a:pt x="0" y="0"/>
                </a:lnTo>
                <a:close/>
              </a:path>
            </a:pathLst>
          </a:custGeom>
          <a:blipFill rotWithShape="1">
            <a:blip r:embed="rId3">
              <a:alphaModFix/>
            </a:blip>
            <a:stretch>
              <a:fillRect b="8" l="0" r="0" t="0"/>
            </a:stretch>
          </a:blipFill>
          <a:ln>
            <a:noFill/>
          </a:ln>
        </p:spPr>
      </p:sp>
      <p:grpSp>
        <p:nvGrpSpPr>
          <p:cNvPr id="249" name="Google Shape;249;p16"/>
          <p:cNvGrpSpPr/>
          <p:nvPr/>
        </p:nvGrpSpPr>
        <p:grpSpPr>
          <a:xfrm>
            <a:off x="928116" y="1267261"/>
            <a:ext cx="15104411" cy="996949"/>
            <a:chOff x="0" y="-47625"/>
            <a:chExt cx="20116800" cy="1327785"/>
          </a:xfrm>
        </p:grpSpPr>
        <p:sp>
          <p:nvSpPr>
            <p:cNvPr id="250" name="Google Shape;250;p16"/>
            <p:cNvSpPr/>
            <p:nvPr/>
          </p:nvSpPr>
          <p:spPr>
            <a:xfrm>
              <a:off x="0" y="0"/>
              <a:ext cx="20116800" cy="1280160"/>
            </a:xfrm>
            <a:custGeom>
              <a:rect b="b" l="l" r="r" t="t"/>
              <a:pathLst>
                <a:path extrusionOk="0" h="1280160" w="20116800">
                  <a:moveTo>
                    <a:pt x="0" y="0"/>
                  </a:moveTo>
                  <a:lnTo>
                    <a:pt x="20116800" y="0"/>
                  </a:lnTo>
                  <a:lnTo>
                    <a:pt x="20116800" y="1280160"/>
                  </a:lnTo>
                  <a:lnTo>
                    <a:pt x="0" y="1280160"/>
                  </a:lnTo>
                  <a:close/>
                </a:path>
              </a:pathLst>
            </a:custGeom>
            <a:blipFill rotWithShape="1">
              <a:blip r:embed="rId4">
                <a:alphaModFix amt="0"/>
              </a:blip>
              <a:stretch>
                <a:fillRect b="-256185" l="0" r="0" t="-256185"/>
              </a:stretch>
            </a:blipFill>
            <a:ln>
              <a:noFill/>
            </a:ln>
          </p:spPr>
        </p:sp>
        <p:sp>
          <p:nvSpPr>
            <p:cNvPr id="251" name="Google Shape;251;p16"/>
            <p:cNvSpPr txBox="1"/>
            <p:nvPr/>
          </p:nvSpPr>
          <p:spPr>
            <a:xfrm>
              <a:off x="0" y="-47625"/>
              <a:ext cx="20116800" cy="1327785"/>
            </a:xfrm>
            <a:prstGeom prst="rect">
              <a:avLst/>
            </a:prstGeom>
            <a:noFill/>
            <a:ln>
              <a:noFill/>
            </a:ln>
          </p:spPr>
          <p:txBody>
            <a:bodyPr anchorCtr="0" anchor="ctr" bIns="0" lIns="0" spcFirstLastPara="1" rIns="0" wrap="square" tIns="0">
              <a:noAutofit/>
            </a:bodyPr>
            <a:lstStyle/>
            <a:p>
              <a:pPr indent="0" lvl="0" marL="0" marR="0" rtl="0" algn="l">
                <a:lnSpc>
                  <a:spcPct val="120004"/>
                </a:lnSpc>
                <a:spcBef>
                  <a:spcPts val="0"/>
                </a:spcBef>
                <a:spcAft>
                  <a:spcPts val="0"/>
                </a:spcAft>
                <a:buNone/>
              </a:pPr>
              <a:r>
                <a:rPr b="1" i="0" lang="en-US" sz="4799" u="none" cap="none" strike="noStrike">
                  <a:solidFill>
                    <a:srgbClr val="0072CE"/>
                  </a:solidFill>
                  <a:latin typeface="Poppins"/>
                  <a:ea typeface="Poppins"/>
                  <a:cs typeface="Poppins"/>
                  <a:sym typeface="Poppins"/>
                </a:rPr>
                <a:t>Assistance à Maîtrise d’Ouvrage (AMOA)</a:t>
              </a:r>
              <a:endParaRPr/>
            </a:p>
          </p:txBody>
        </p:sp>
      </p:grpSp>
      <p:sp>
        <p:nvSpPr>
          <p:cNvPr id="252" name="Google Shape;252;p16"/>
          <p:cNvSpPr txBox="1"/>
          <p:nvPr/>
        </p:nvSpPr>
        <p:spPr>
          <a:xfrm>
            <a:off x="928116" y="2202865"/>
            <a:ext cx="16431768" cy="602566"/>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1" lang="en-US" sz="2102" u="none" cap="none" strike="noStrike">
                <a:solidFill>
                  <a:srgbClr val="0B2E4A"/>
                </a:solidFill>
                <a:latin typeface="Poppins"/>
                <a:ea typeface="Poppins"/>
                <a:cs typeface="Poppins"/>
                <a:sym typeface="Poppins"/>
              </a:rPr>
              <a:t>Nous pouvons accompagner l’UGP à :</a:t>
            </a:r>
            <a:endParaRPr/>
          </a:p>
        </p:txBody>
      </p:sp>
      <p:grpSp>
        <p:nvGrpSpPr>
          <p:cNvPr id="253" name="Google Shape;253;p16"/>
          <p:cNvGrpSpPr/>
          <p:nvPr/>
        </p:nvGrpSpPr>
        <p:grpSpPr>
          <a:xfrm>
            <a:off x="928116" y="2824481"/>
            <a:ext cx="16081196" cy="6931625"/>
            <a:chOff x="0" y="0"/>
            <a:chExt cx="21441595" cy="9242166"/>
          </a:xfrm>
        </p:grpSpPr>
        <p:sp>
          <p:nvSpPr>
            <p:cNvPr id="254" name="Google Shape;254;p16"/>
            <p:cNvSpPr/>
            <p:nvPr/>
          </p:nvSpPr>
          <p:spPr>
            <a:xfrm>
              <a:off x="0" y="0"/>
              <a:ext cx="10103610" cy="4404137"/>
            </a:xfrm>
            <a:custGeom>
              <a:rect b="b" l="l" r="r" t="t"/>
              <a:pathLst>
                <a:path extrusionOk="0" h="4663440" w="10698480">
                  <a:moveTo>
                    <a:pt x="0" y="182880"/>
                  </a:moveTo>
                  <a:cubicBezTo>
                    <a:pt x="0" y="81915"/>
                    <a:pt x="81915" y="0"/>
                    <a:pt x="182880" y="0"/>
                  </a:cubicBezTo>
                  <a:lnTo>
                    <a:pt x="10515600" y="0"/>
                  </a:lnTo>
                  <a:cubicBezTo>
                    <a:pt x="10616565" y="0"/>
                    <a:pt x="10698480" y="81915"/>
                    <a:pt x="10698480" y="182880"/>
                  </a:cubicBezTo>
                  <a:lnTo>
                    <a:pt x="10698480" y="4480560"/>
                  </a:lnTo>
                  <a:cubicBezTo>
                    <a:pt x="10698480" y="4581525"/>
                    <a:pt x="10616565" y="4663440"/>
                    <a:pt x="10515600" y="4663440"/>
                  </a:cubicBezTo>
                  <a:lnTo>
                    <a:pt x="182880" y="4663440"/>
                  </a:lnTo>
                  <a:cubicBezTo>
                    <a:pt x="81915" y="4663440"/>
                    <a:pt x="0" y="4581525"/>
                    <a:pt x="0" y="4480560"/>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5" name="Google Shape;255;p16"/>
            <p:cNvGrpSpPr/>
            <p:nvPr/>
          </p:nvGrpSpPr>
          <p:grpSpPr>
            <a:xfrm>
              <a:off x="537830" y="366397"/>
              <a:ext cx="9412024" cy="834757"/>
              <a:chOff x="0" y="-28575"/>
              <a:chExt cx="9601200" cy="851535"/>
            </a:xfrm>
          </p:grpSpPr>
          <p:sp>
            <p:nvSpPr>
              <p:cNvPr id="256" name="Google Shape;256;p16"/>
              <p:cNvSpPr/>
              <p:nvPr/>
            </p:nvSpPr>
            <p:spPr>
              <a:xfrm>
                <a:off x="0" y="0"/>
                <a:ext cx="9601200" cy="822960"/>
              </a:xfrm>
              <a:custGeom>
                <a:rect b="b" l="l" r="r" t="t"/>
                <a:pathLst>
                  <a:path extrusionOk="0" h="822960" w="9601200">
                    <a:moveTo>
                      <a:pt x="0" y="0"/>
                    </a:moveTo>
                    <a:lnTo>
                      <a:pt x="9601200" y="0"/>
                    </a:lnTo>
                    <a:lnTo>
                      <a:pt x="9601200" y="822960"/>
                    </a:lnTo>
                    <a:lnTo>
                      <a:pt x="0" y="822960"/>
                    </a:lnTo>
                    <a:close/>
                  </a:path>
                </a:pathLst>
              </a:custGeom>
              <a:blipFill rotWithShape="1">
                <a:blip r:embed="rId4">
                  <a:alphaModFix amt="0"/>
                </a:blip>
                <a:stretch>
                  <a:fillRect b="-177335" l="0" r="0" t="-177335"/>
                </a:stretch>
              </a:blipFill>
              <a:ln>
                <a:noFill/>
              </a:ln>
            </p:spPr>
          </p:sp>
          <p:sp>
            <p:nvSpPr>
              <p:cNvPr id="257" name="Google Shape;257;p16"/>
              <p:cNvSpPr txBox="1"/>
              <p:nvPr/>
            </p:nvSpPr>
            <p:spPr>
              <a:xfrm>
                <a:off x="0" y="-28575"/>
                <a:ext cx="9601200" cy="851535"/>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None/>
                </a:pPr>
                <a:r>
                  <a:rPr b="1" i="0" lang="en-US" sz="2350" u="none" cap="none" strike="noStrike">
                    <a:solidFill>
                      <a:srgbClr val="0072CE"/>
                    </a:solidFill>
                    <a:latin typeface="Poppins"/>
                    <a:ea typeface="Poppins"/>
                    <a:cs typeface="Poppins"/>
                    <a:sym typeface="Poppins"/>
                  </a:rPr>
                  <a:t>Cadrage et pilotage fonctionnel</a:t>
                </a:r>
                <a:endParaRPr/>
              </a:p>
            </p:txBody>
          </p:sp>
        </p:grpSp>
        <p:sp>
          <p:nvSpPr>
            <p:cNvPr id="258" name="Google Shape;258;p16"/>
            <p:cNvSpPr txBox="1"/>
            <p:nvPr/>
          </p:nvSpPr>
          <p:spPr>
            <a:xfrm>
              <a:off x="657348" y="1613005"/>
              <a:ext cx="9172988" cy="1888209"/>
            </a:xfrm>
            <a:prstGeom prst="rect">
              <a:avLst/>
            </a:prstGeom>
            <a:noFill/>
            <a:ln>
              <a:noFill/>
            </a:ln>
          </p:spPr>
          <p:txBody>
            <a:bodyPr anchorCtr="0" anchor="t" bIns="0" lIns="0" spcFirstLastPara="1" rIns="0" wrap="square" tIns="0">
              <a:spAutoFit/>
            </a:bodyPr>
            <a:lstStyle/>
            <a:p>
              <a:pPr indent="-175536" lvl="1" marL="351073" marR="0" rtl="0" algn="l">
                <a:lnSpc>
                  <a:spcPct val="143969"/>
                </a:lnSpc>
                <a:spcBef>
                  <a:spcPts val="0"/>
                </a:spcBef>
                <a:spcAft>
                  <a:spcPts val="0"/>
                </a:spcAft>
                <a:buClr>
                  <a:srgbClr val="0B2E4A"/>
                </a:buClr>
                <a:buSzPts val="1940"/>
                <a:buFont typeface="Arial"/>
                <a:buChar char="•"/>
              </a:pPr>
              <a:r>
                <a:rPr b="0" i="0" lang="en-US" sz="1940" u="none" cap="none" strike="noStrike">
                  <a:solidFill>
                    <a:srgbClr val="0B2E4A"/>
                  </a:solidFill>
                  <a:latin typeface="Poppins"/>
                  <a:ea typeface="Poppins"/>
                  <a:cs typeface="Poppins"/>
                  <a:sym typeface="Poppins"/>
                </a:rPr>
                <a:t>Recueillir et formaliser les besoins métiers </a:t>
              </a:r>
              <a:endParaRPr/>
            </a:p>
            <a:p>
              <a:pPr indent="-175536" lvl="1" marL="351073" marR="0" rtl="0" algn="l">
                <a:lnSpc>
                  <a:spcPct val="143969"/>
                </a:lnSpc>
                <a:spcBef>
                  <a:spcPts val="0"/>
                </a:spcBef>
                <a:spcAft>
                  <a:spcPts val="0"/>
                </a:spcAft>
                <a:buClr>
                  <a:srgbClr val="0B2E4A"/>
                </a:buClr>
                <a:buSzPts val="1940"/>
                <a:buFont typeface="Arial"/>
                <a:buChar char="•"/>
              </a:pPr>
              <a:r>
                <a:rPr b="0" i="0" lang="en-US" sz="1940" u="none" cap="none" strike="noStrike">
                  <a:solidFill>
                    <a:srgbClr val="0B2E4A"/>
                  </a:solidFill>
                  <a:latin typeface="Poppins"/>
                  <a:ea typeface="Poppins"/>
                  <a:cs typeface="Poppins"/>
                  <a:sym typeface="Poppins"/>
                </a:rPr>
                <a:t>Piloter le projet et gérer les demandes d'évolution</a:t>
              </a:r>
              <a:endParaRPr/>
            </a:p>
            <a:p>
              <a:pPr indent="-175536" lvl="1" marL="351073" marR="0" rtl="0" algn="l">
                <a:lnSpc>
                  <a:spcPct val="143969"/>
                </a:lnSpc>
                <a:spcBef>
                  <a:spcPts val="0"/>
                </a:spcBef>
                <a:spcAft>
                  <a:spcPts val="0"/>
                </a:spcAft>
                <a:buClr>
                  <a:srgbClr val="0B2E4A"/>
                </a:buClr>
                <a:buSzPts val="1940"/>
                <a:buFont typeface="Arial"/>
                <a:buChar char="•"/>
              </a:pPr>
              <a:r>
                <a:rPr b="0" i="0" lang="en-US" sz="1940" u="none" cap="none" strike="noStrike">
                  <a:solidFill>
                    <a:srgbClr val="0B2E4A"/>
                  </a:solidFill>
                  <a:latin typeface="Poppins"/>
                  <a:ea typeface="Poppins"/>
                  <a:cs typeface="Poppins"/>
                  <a:sym typeface="Poppins"/>
                </a:rPr>
                <a:t>Assurer l'interface entre les métiers et les équipes de développement </a:t>
              </a:r>
              <a:endParaRPr/>
            </a:p>
          </p:txBody>
        </p:sp>
        <p:sp>
          <p:nvSpPr>
            <p:cNvPr id="259" name="Google Shape;259;p16"/>
            <p:cNvSpPr/>
            <p:nvPr/>
          </p:nvSpPr>
          <p:spPr>
            <a:xfrm>
              <a:off x="11337986" y="0"/>
              <a:ext cx="10103609" cy="4404137"/>
            </a:xfrm>
            <a:custGeom>
              <a:rect b="b" l="l" r="r" t="t"/>
              <a:pathLst>
                <a:path extrusionOk="0" h="4663440" w="10698480">
                  <a:moveTo>
                    <a:pt x="0" y="182880"/>
                  </a:moveTo>
                  <a:cubicBezTo>
                    <a:pt x="0" y="81915"/>
                    <a:pt x="81915" y="0"/>
                    <a:pt x="182880" y="0"/>
                  </a:cubicBezTo>
                  <a:lnTo>
                    <a:pt x="10515600" y="0"/>
                  </a:lnTo>
                  <a:cubicBezTo>
                    <a:pt x="10616565" y="0"/>
                    <a:pt x="10698480" y="81915"/>
                    <a:pt x="10698480" y="182880"/>
                  </a:cubicBezTo>
                  <a:lnTo>
                    <a:pt x="10698480" y="4480560"/>
                  </a:lnTo>
                  <a:cubicBezTo>
                    <a:pt x="10698480" y="4581525"/>
                    <a:pt x="10616565" y="4663440"/>
                    <a:pt x="10515600" y="4663440"/>
                  </a:cubicBezTo>
                  <a:lnTo>
                    <a:pt x="182880" y="4663440"/>
                  </a:lnTo>
                  <a:cubicBezTo>
                    <a:pt x="81915" y="4663440"/>
                    <a:pt x="0" y="4581525"/>
                    <a:pt x="0" y="4480560"/>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0" name="Google Shape;260;p16"/>
            <p:cNvGrpSpPr/>
            <p:nvPr/>
          </p:nvGrpSpPr>
          <p:grpSpPr>
            <a:xfrm>
              <a:off x="11856120" y="352979"/>
              <a:ext cx="9067341" cy="804187"/>
              <a:chOff x="0" y="-28575"/>
              <a:chExt cx="9601200" cy="851535"/>
            </a:xfrm>
          </p:grpSpPr>
          <p:sp>
            <p:nvSpPr>
              <p:cNvPr id="261" name="Google Shape;261;p16"/>
              <p:cNvSpPr/>
              <p:nvPr/>
            </p:nvSpPr>
            <p:spPr>
              <a:xfrm>
                <a:off x="0" y="0"/>
                <a:ext cx="9601200" cy="822960"/>
              </a:xfrm>
              <a:custGeom>
                <a:rect b="b" l="l" r="r" t="t"/>
                <a:pathLst>
                  <a:path extrusionOk="0" h="822960" w="9601200">
                    <a:moveTo>
                      <a:pt x="0" y="0"/>
                    </a:moveTo>
                    <a:lnTo>
                      <a:pt x="9601200" y="0"/>
                    </a:lnTo>
                    <a:lnTo>
                      <a:pt x="9601200" y="822960"/>
                    </a:lnTo>
                    <a:lnTo>
                      <a:pt x="0" y="822960"/>
                    </a:lnTo>
                    <a:close/>
                  </a:path>
                </a:pathLst>
              </a:custGeom>
              <a:blipFill rotWithShape="1">
                <a:blip r:embed="rId4">
                  <a:alphaModFix amt="0"/>
                </a:blip>
                <a:stretch>
                  <a:fillRect b="-177335" l="0" r="0" t="-177335"/>
                </a:stretch>
              </a:blipFill>
              <a:ln>
                <a:noFill/>
              </a:ln>
            </p:spPr>
          </p:sp>
          <p:sp>
            <p:nvSpPr>
              <p:cNvPr id="262" name="Google Shape;262;p16"/>
              <p:cNvSpPr txBox="1"/>
              <p:nvPr/>
            </p:nvSpPr>
            <p:spPr>
              <a:xfrm>
                <a:off x="0" y="-28575"/>
                <a:ext cx="9601200" cy="851535"/>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None/>
                </a:pPr>
                <a:r>
                  <a:rPr b="1" i="0" lang="en-US" sz="2350" u="none" cap="none" strike="noStrike">
                    <a:solidFill>
                      <a:srgbClr val="0072CE"/>
                    </a:solidFill>
                    <a:latin typeface="Poppins"/>
                    <a:ea typeface="Poppins"/>
                    <a:cs typeface="Poppins"/>
                    <a:sym typeface="Poppins"/>
                  </a:rPr>
                  <a:t>Qualité, recette et tests</a:t>
                </a:r>
                <a:endParaRPr/>
              </a:p>
            </p:txBody>
          </p:sp>
        </p:grpSp>
        <p:sp>
          <p:nvSpPr>
            <p:cNvPr id="263" name="Google Shape;263;p16"/>
            <p:cNvSpPr txBox="1"/>
            <p:nvPr/>
          </p:nvSpPr>
          <p:spPr>
            <a:xfrm>
              <a:off x="11971259" y="1620695"/>
              <a:ext cx="8837060" cy="1888209"/>
            </a:xfrm>
            <a:prstGeom prst="rect">
              <a:avLst/>
            </a:prstGeom>
            <a:noFill/>
            <a:ln>
              <a:noFill/>
            </a:ln>
          </p:spPr>
          <p:txBody>
            <a:bodyPr anchorCtr="0" anchor="t" bIns="0" lIns="0" spcFirstLastPara="1" rIns="0" wrap="square" tIns="0">
              <a:spAutoFit/>
            </a:bodyPr>
            <a:lstStyle/>
            <a:p>
              <a:pPr indent="-175537" lvl="1" marL="351074" marR="0" rtl="0" algn="l">
                <a:lnSpc>
                  <a:spcPct val="143969"/>
                </a:lnSpc>
                <a:spcBef>
                  <a:spcPts val="0"/>
                </a:spcBef>
                <a:spcAft>
                  <a:spcPts val="0"/>
                </a:spcAft>
                <a:buClr>
                  <a:srgbClr val="0B2E4A"/>
                </a:buClr>
                <a:buSzPts val="1940"/>
                <a:buFont typeface="Arial"/>
                <a:buChar char="•"/>
              </a:pPr>
              <a:r>
                <a:rPr b="0" i="0" lang="en-US" sz="1940" u="none" cap="none" strike="noStrike">
                  <a:solidFill>
                    <a:srgbClr val="0B2E4A"/>
                  </a:solidFill>
                  <a:latin typeface="Poppins"/>
                  <a:ea typeface="Poppins"/>
                  <a:cs typeface="Poppins"/>
                  <a:sym typeface="Poppins"/>
                </a:rPr>
                <a:t>Superviser les tests d'intégration et de sécurité</a:t>
              </a:r>
              <a:endParaRPr/>
            </a:p>
            <a:p>
              <a:pPr indent="-175537" lvl="1" marL="351074" marR="0" rtl="0" algn="l">
                <a:lnSpc>
                  <a:spcPct val="143969"/>
                </a:lnSpc>
                <a:spcBef>
                  <a:spcPts val="0"/>
                </a:spcBef>
                <a:spcAft>
                  <a:spcPts val="0"/>
                </a:spcAft>
                <a:buClr>
                  <a:srgbClr val="0B2E4A"/>
                </a:buClr>
                <a:buSzPts val="1940"/>
                <a:buFont typeface="Arial"/>
                <a:buChar char="•"/>
              </a:pPr>
              <a:r>
                <a:rPr b="0" i="0" lang="en-US" sz="1940" u="none" cap="none" strike="noStrike">
                  <a:solidFill>
                    <a:srgbClr val="0B2E4A"/>
                  </a:solidFill>
                  <a:latin typeface="Poppins"/>
                  <a:ea typeface="Poppins"/>
                  <a:cs typeface="Poppins"/>
                  <a:sym typeface="Poppins"/>
                </a:rPr>
                <a:t>Garantir la qualité et la conformité des livrables </a:t>
              </a:r>
              <a:endParaRPr/>
            </a:p>
            <a:p>
              <a:pPr indent="-175537" lvl="1" marL="351074" marR="0" rtl="0" algn="l">
                <a:lnSpc>
                  <a:spcPct val="143969"/>
                </a:lnSpc>
                <a:spcBef>
                  <a:spcPts val="0"/>
                </a:spcBef>
                <a:spcAft>
                  <a:spcPts val="0"/>
                </a:spcAft>
                <a:buClr>
                  <a:srgbClr val="0B2E4A"/>
                </a:buClr>
                <a:buSzPts val="1940"/>
                <a:buFont typeface="Arial"/>
                <a:buChar char="•"/>
              </a:pPr>
              <a:r>
                <a:rPr b="0" i="0" lang="en-US" sz="1940" u="none" cap="none" strike="noStrike">
                  <a:solidFill>
                    <a:srgbClr val="0B2E4A"/>
                  </a:solidFill>
                  <a:latin typeface="Poppins"/>
                  <a:ea typeface="Poppins"/>
                  <a:cs typeface="Poppins"/>
                  <a:sym typeface="Poppins"/>
                </a:rPr>
                <a:t>Piloter la recette fonctionnelle et le traitement des anomalies </a:t>
              </a:r>
              <a:endParaRPr/>
            </a:p>
          </p:txBody>
        </p:sp>
        <p:sp>
          <p:nvSpPr>
            <p:cNvPr id="264" name="Google Shape;264;p16"/>
            <p:cNvSpPr/>
            <p:nvPr/>
          </p:nvSpPr>
          <p:spPr>
            <a:xfrm>
              <a:off x="0" y="4815987"/>
              <a:ext cx="10103610" cy="4426179"/>
            </a:xfrm>
            <a:custGeom>
              <a:rect b="b" l="l" r="r" t="t"/>
              <a:pathLst>
                <a:path extrusionOk="0" h="4663440" w="11049866">
                  <a:moveTo>
                    <a:pt x="0" y="182880"/>
                  </a:moveTo>
                  <a:cubicBezTo>
                    <a:pt x="0" y="81915"/>
                    <a:pt x="84605" y="0"/>
                    <a:pt x="188887" y="0"/>
                  </a:cubicBezTo>
                  <a:lnTo>
                    <a:pt x="10860979" y="0"/>
                  </a:lnTo>
                  <a:cubicBezTo>
                    <a:pt x="10965260" y="0"/>
                    <a:pt x="11049866" y="81915"/>
                    <a:pt x="11049866" y="182880"/>
                  </a:cubicBezTo>
                  <a:lnTo>
                    <a:pt x="11049866" y="4480560"/>
                  </a:lnTo>
                  <a:cubicBezTo>
                    <a:pt x="11049866" y="4581525"/>
                    <a:pt x="10965260" y="4663440"/>
                    <a:pt x="10860979" y="4663440"/>
                  </a:cubicBezTo>
                  <a:lnTo>
                    <a:pt x="188887" y="4663440"/>
                  </a:lnTo>
                  <a:cubicBezTo>
                    <a:pt x="84605" y="4663440"/>
                    <a:pt x="0" y="4581525"/>
                    <a:pt x="0" y="4480560"/>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5" name="Google Shape;265;p16"/>
            <p:cNvGrpSpPr/>
            <p:nvPr/>
          </p:nvGrpSpPr>
          <p:grpSpPr>
            <a:xfrm>
              <a:off x="537830" y="5170733"/>
              <a:ext cx="9412024" cy="808211"/>
              <a:chOff x="0" y="-28575"/>
              <a:chExt cx="9916546" cy="851535"/>
            </a:xfrm>
          </p:grpSpPr>
          <p:sp>
            <p:nvSpPr>
              <p:cNvPr id="266" name="Google Shape;266;p16"/>
              <p:cNvSpPr/>
              <p:nvPr/>
            </p:nvSpPr>
            <p:spPr>
              <a:xfrm>
                <a:off x="0" y="0"/>
                <a:ext cx="9916546" cy="822960"/>
              </a:xfrm>
              <a:custGeom>
                <a:rect b="b" l="l" r="r" t="t"/>
                <a:pathLst>
                  <a:path extrusionOk="0" h="822960" w="9916546">
                    <a:moveTo>
                      <a:pt x="0" y="0"/>
                    </a:moveTo>
                    <a:lnTo>
                      <a:pt x="9916546" y="0"/>
                    </a:lnTo>
                    <a:lnTo>
                      <a:pt x="9916546" y="822960"/>
                    </a:lnTo>
                    <a:lnTo>
                      <a:pt x="0" y="822960"/>
                    </a:lnTo>
                    <a:close/>
                  </a:path>
                </a:pathLst>
              </a:custGeom>
              <a:blipFill rotWithShape="1">
                <a:blip r:embed="rId4">
                  <a:alphaModFix amt="0"/>
                </a:blip>
                <a:stretch>
                  <a:fillRect b="-177335" l="0" r="3179" t="-177335"/>
                </a:stretch>
              </a:blipFill>
              <a:ln>
                <a:noFill/>
              </a:ln>
            </p:spPr>
          </p:sp>
          <p:sp>
            <p:nvSpPr>
              <p:cNvPr id="267" name="Google Shape;267;p16"/>
              <p:cNvSpPr txBox="1"/>
              <p:nvPr/>
            </p:nvSpPr>
            <p:spPr>
              <a:xfrm>
                <a:off x="0" y="-28575"/>
                <a:ext cx="9916546" cy="851535"/>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None/>
                </a:pPr>
                <a:r>
                  <a:rPr b="1" i="0" lang="en-US" sz="2350" u="none" cap="none" strike="noStrike">
                    <a:solidFill>
                      <a:srgbClr val="0072CE"/>
                    </a:solidFill>
                    <a:latin typeface="Poppins"/>
                    <a:ea typeface="Poppins"/>
                    <a:cs typeface="Poppins"/>
                    <a:sym typeface="Poppins"/>
                  </a:rPr>
                  <a:t>Automatisation des processus</a:t>
                </a:r>
                <a:endParaRPr/>
              </a:p>
            </p:txBody>
          </p:sp>
        </p:grpSp>
        <p:sp>
          <p:nvSpPr>
            <p:cNvPr id="268" name="Google Shape;268;p16"/>
            <p:cNvSpPr txBox="1"/>
            <p:nvPr/>
          </p:nvSpPr>
          <p:spPr>
            <a:xfrm>
              <a:off x="657348" y="6390796"/>
              <a:ext cx="9172988" cy="1888209"/>
            </a:xfrm>
            <a:prstGeom prst="rect">
              <a:avLst/>
            </a:prstGeom>
            <a:noFill/>
            <a:ln>
              <a:noFill/>
            </a:ln>
          </p:spPr>
          <p:txBody>
            <a:bodyPr anchorCtr="0" anchor="t" bIns="0" lIns="0" spcFirstLastPara="1" rIns="0" wrap="square" tIns="0">
              <a:spAutoFit/>
            </a:bodyPr>
            <a:lstStyle/>
            <a:p>
              <a:pPr indent="-175536" lvl="1" marL="351073" marR="0" rtl="0" algn="l">
                <a:lnSpc>
                  <a:spcPct val="143969"/>
                </a:lnSpc>
                <a:spcBef>
                  <a:spcPts val="0"/>
                </a:spcBef>
                <a:spcAft>
                  <a:spcPts val="0"/>
                </a:spcAft>
                <a:buClr>
                  <a:srgbClr val="0B2E4A"/>
                </a:buClr>
                <a:buSzPts val="1940"/>
                <a:buFont typeface="Arial"/>
                <a:buChar char="•"/>
              </a:pPr>
              <a:r>
                <a:rPr b="0" i="0" lang="en-US" sz="1940" u="none" cap="none" strike="noStrike">
                  <a:solidFill>
                    <a:srgbClr val="0B2E4A"/>
                  </a:solidFill>
                  <a:latin typeface="Poppins"/>
                  <a:ea typeface="Poppins"/>
                  <a:cs typeface="Poppins"/>
                  <a:sym typeface="Poppins"/>
                </a:rPr>
                <a:t>Vérifier la cohérence des règles de gestion</a:t>
              </a:r>
              <a:endParaRPr/>
            </a:p>
            <a:p>
              <a:pPr indent="-175536" lvl="1" marL="351073" marR="0" rtl="0" algn="l">
                <a:lnSpc>
                  <a:spcPct val="143969"/>
                </a:lnSpc>
                <a:spcBef>
                  <a:spcPts val="0"/>
                </a:spcBef>
                <a:spcAft>
                  <a:spcPts val="0"/>
                </a:spcAft>
                <a:buClr>
                  <a:srgbClr val="0B2E4A"/>
                </a:buClr>
                <a:buSzPts val="1940"/>
                <a:buFont typeface="Arial"/>
                <a:buChar char="•"/>
              </a:pPr>
              <a:r>
                <a:rPr b="0" i="0" lang="en-US" sz="1940" u="none" cap="none" strike="noStrike">
                  <a:solidFill>
                    <a:srgbClr val="0B2E4A"/>
                  </a:solidFill>
                  <a:latin typeface="Poppins"/>
                  <a:ea typeface="Poppins"/>
                  <a:cs typeface="Poppins"/>
                  <a:sym typeface="Poppins"/>
                </a:rPr>
                <a:t>Valider les workflows et circuits de validation</a:t>
              </a:r>
              <a:endParaRPr/>
            </a:p>
            <a:p>
              <a:pPr indent="-175536" lvl="1" marL="351073" marR="0" rtl="0" algn="l">
                <a:lnSpc>
                  <a:spcPct val="143969"/>
                </a:lnSpc>
                <a:spcBef>
                  <a:spcPts val="0"/>
                </a:spcBef>
                <a:spcAft>
                  <a:spcPts val="0"/>
                </a:spcAft>
                <a:buClr>
                  <a:srgbClr val="0B2E4A"/>
                </a:buClr>
                <a:buSzPts val="1940"/>
                <a:buFont typeface="Arial"/>
                <a:buChar char="•"/>
              </a:pPr>
              <a:r>
                <a:rPr b="0" i="0" lang="en-US" sz="1940" u="none" cap="none" strike="noStrike">
                  <a:solidFill>
                    <a:srgbClr val="0B2E4A"/>
                  </a:solidFill>
                  <a:latin typeface="Poppins"/>
                  <a:ea typeface="Poppins"/>
                  <a:cs typeface="Poppins"/>
                  <a:sym typeface="Poppins"/>
                </a:rPr>
                <a:t>Identifier les processus à automatiser pour optimiser les opérations</a:t>
              </a:r>
              <a:endParaRPr/>
            </a:p>
          </p:txBody>
        </p:sp>
        <p:sp>
          <p:nvSpPr>
            <p:cNvPr id="269" name="Google Shape;269;p16"/>
            <p:cNvSpPr/>
            <p:nvPr/>
          </p:nvSpPr>
          <p:spPr>
            <a:xfrm>
              <a:off x="11309458" y="4835916"/>
              <a:ext cx="10103610" cy="4391703"/>
            </a:xfrm>
            <a:custGeom>
              <a:rect b="b" l="l" r="r" t="t"/>
              <a:pathLst>
                <a:path extrusionOk="0" h="4663440" w="10698480">
                  <a:moveTo>
                    <a:pt x="0" y="182880"/>
                  </a:moveTo>
                  <a:cubicBezTo>
                    <a:pt x="0" y="81915"/>
                    <a:pt x="81915" y="0"/>
                    <a:pt x="182880" y="0"/>
                  </a:cubicBezTo>
                  <a:lnTo>
                    <a:pt x="10515600" y="0"/>
                  </a:lnTo>
                  <a:cubicBezTo>
                    <a:pt x="10616565" y="0"/>
                    <a:pt x="10698480" y="81915"/>
                    <a:pt x="10698480" y="182880"/>
                  </a:cubicBezTo>
                  <a:lnTo>
                    <a:pt x="10698480" y="4480560"/>
                  </a:lnTo>
                  <a:cubicBezTo>
                    <a:pt x="10698480" y="4581525"/>
                    <a:pt x="10616565" y="4663440"/>
                    <a:pt x="10515600" y="4663440"/>
                  </a:cubicBezTo>
                  <a:lnTo>
                    <a:pt x="182880" y="4663440"/>
                  </a:lnTo>
                  <a:cubicBezTo>
                    <a:pt x="81915" y="4663440"/>
                    <a:pt x="0" y="4581525"/>
                    <a:pt x="0" y="4480560"/>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0" name="Google Shape;270;p16"/>
            <p:cNvGrpSpPr/>
            <p:nvPr/>
          </p:nvGrpSpPr>
          <p:grpSpPr>
            <a:xfrm>
              <a:off x="11854657" y="5187897"/>
              <a:ext cx="9041740" cy="801916"/>
              <a:chOff x="0" y="-28575"/>
              <a:chExt cx="9601200" cy="851535"/>
            </a:xfrm>
          </p:grpSpPr>
          <p:sp>
            <p:nvSpPr>
              <p:cNvPr id="271" name="Google Shape;271;p16"/>
              <p:cNvSpPr/>
              <p:nvPr/>
            </p:nvSpPr>
            <p:spPr>
              <a:xfrm>
                <a:off x="0" y="0"/>
                <a:ext cx="9601200" cy="822960"/>
              </a:xfrm>
              <a:custGeom>
                <a:rect b="b" l="l" r="r" t="t"/>
                <a:pathLst>
                  <a:path extrusionOk="0" h="822960" w="9601200">
                    <a:moveTo>
                      <a:pt x="0" y="0"/>
                    </a:moveTo>
                    <a:lnTo>
                      <a:pt x="9601200" y="0"/>
                    </a:lnTo>
                    <a:lnTo>
                      <a:pt x="9601200" y="822960"/>
                    </a:lnTo>
                    <a:lnTo>
                      <a:pt x="0" y="822960"/>
                    </a:lnTo>
                    <a:close/>
                  </a:path>
                </a:pathLst>
              </a:custGeom>
              <a:blipFill rotWithShape="1">
                <a:blip r:embed="rId4">
                  <a:alphaModFix amt="0"/>
                </a:blip>
                <a:stretch>
                  <a:fillRect b="-177335" l="0" r="0" t="-177335"/>
                </a:stretch>
              </a:blipFill>
              <a:ln>
                <a:noFill/>
              </a:ln>
            </p:spPr>
          </p:sp>
          <p:sp>
            <p:nvSpPr>
              <p:cNvPr id="272" name="Google Shape;272;p16"/>
              <p:cNvSpPr txBox="1"/>
              <p:nvPr/>
            </p:nvSpPr>
            <p:spPr>
              <a:xfrm>
                <a:off x="0" y="-28575"/>
                <a:ext cx="9601200" cy="851535"/>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None/>
                </a:pPr>
                <a:r>
                  <a:rPr b="1" i="0" lang="en-US" sz="2350" u="none" cap="none" strike="noStrike">
                    <a:solidFill>
                      <a:srgbClr val="0072CE"/>
                    </a:solidFill>
                    <a:latin typeface="Poppins"/>
                    <a:ea typeface="Poppins"/>
                    <a:cs typeface="Poppins"/>
                    <a:sym typeface="Poppins"/>
                  </a:rPr>
                  <a:t>Accompagnement et déploiement</a:t>
                </a:r>
                <a:endParaRPr b="1" i="0" sz="2350" u="none" cap="none" strike="noStrike">
                  <a:solidFill>
                    <a:srgbClr val="0072CE"/>
                  </a:solidFill>
                  <a:latin typeface="Poppins"/>
                  <a:ea typeface="Poppins"/>
                  <a:cs typeface="Poppins"/>
                  <a:sym typeface="Poppins"/>
                </a:endParaRPr>
              </a:p>
            </p:txBody>
          </p:sp>
        </p:grpSp>
        <p:sp>
          <p:nvSpPr>
            <p:cNvPr id="273" name="Google Shape;273;p16"/>
            <p:cNvSpPr txBox="1"/>
            <p:nvPr/>
          </p:nvSpPr>
          <p:spPr>
            <a:xfrm>
              <a:off x="11969472" y="6390796"/>
              <a:ext cx="8812109" cy="1888209"/>
            </a:xfrm>
            <a:prstGeom prst="rect">
              <a:avLst/>
            </a:prstGeom>
            <a:noFill/>
            <a:ln>
              <a:noFill/>
            </a:ln>
          </p:spPr>
          <p:txBody>
            <a:bodyPr anchorCtr="0" anchor="t" bIns="0" lIns="0" spcFirstLastPara="1" rIns="0" wrap="square" tIns="0">
              <a:spAutoFit/>
            </a:bodyPr>
            <a:lstStyle/>
            <a:p>
              <a:pPr indent="-175537" lvl="1" marL="351074" marR="0" rtl="0" algn="l">
                <a:lnSpc>
                  <a:spcPct val="143969"/>
                </a:lnSpc>
                <a:spcBef>
                  <a:spcPts val="0"/>
                </a:spcBef>
                <a:spcAft>
                  <a:spcPts val="0"/>
                </a:spcAft>
                <a:buClr>
                  <a:srgbClr val="0B2E4A"/>
                </a:buClr>
                <a:buSzPts val="1940"/>
                <a:buFont typeface="Arial"/>
                <a:buChar char="•"/>
              </a:pPr>
              <a:r>
                <a:rPr b="0" i="0" lang="en-US" sz="1940" u="none" cap="none" strike="noStrike">
                  <a:solidFill>
                    <a:srgbClr val="0B2E4A"/>
                  </a:solidFill>
                  <a:latin typeface="Poppins"/>
                  <a:ea typeface="Poppins"/>
                  <a:cs typeface="Poppins"/>
                  <a:sym typeface="Poppins"/>
                </a:rPr>
                <a:t>Accompagner la prise en main</a:t>
              </a:r>
              <a:endParaRPr/>
            </a:p>
            <a:p>
              <a:pPr indent="-175537" lvl="1" marL="351074" marR="0" rtl="0" algn="l">
                <a:lnSpc>
                  <a:spcPct val="143969"/>
                </a:lnSpc>
                <a:spcBef>
                  <a:spcPts val="0"/>
                </a:spcBef>
                <a:spcAft>
                  <a:spcPts val="0"/>
                </a:spcAft>
                <a:buClr>
                  <a:srgbClr val="0B2E4A"/>
                </a:buClr>
                <a:buSzPts val="1940"/>
                <a:buFont typeface="Arial"/>
                <a:buChar char="•"/>
              </a:pPr>
              <a:r>
                <a:rPr b="0" i="0" lang="en-US" sz="1940" u="none" cap="none" strike="noStrike">
                  <a:solidFill>
                    <a:srgbClr val="0B2E4A"/>
                  </a:solidFill>
                  <a:latin typeface="Poppins"/>
                  <a:ea typeface="Poppins"/>
                  <a:cs typeface="Poppins"/>
                  <a:sym typeface="Poppins"/>
                </a:rPr>
                <a:t>Accompagner la conduite du changement </a:t>
              </a:r>
              <a:endParaRPr/>
            </a:p>
            <a:p>
              <a:pPr indent="-175537" lvl="1" marL="351074" marR="0" rtl="0" algn="l">
                <a:lnSpc>
                  <a:spcPct val="143969"/>
                </a:lnSpc>
                <a:spcBef>
                  <a:spcPts val="0"/>
                </a:spcBef>
                <a:spcAft>
                  <a:spcPts val="0"/>
                </a:spcAft>
                <a:buClr>
                  <a:srgbClr val="0B2E4A"/>
                </a:buClr>
                <a:buSzPts val="1940"/>
                <a:buFont typeface="Arial"/>
                <a:buChar char="•"/>
              </a:pPr>
              <a:r>
                <a:rPr b="0" i="0" lang="en-US" sz="1940" u="none" cap="none" strike="noStrike">
                  <a:solidFill>
                    <a:srgbClr val="0B2E4A"/>
                  </a:solidFill>
                  <a:latin typeface="Poppins"/>
                  <a:ea typeface="Poppins"/>
                  <a:cs typeface="Poppins"/>
                  <a:sym typeface="Poppins"/>
                </a:rPr>
                <a:t>Piloter la mise en production et le suivi post-déploiement</a:t>
              </a:r>
              <a:endParaRPr/>
            </a:p>
          </p:txBody>
        </p:sp>
      </p:grpSp>
      <p:sp>
        <p:nvSpPr>
          <p:cNvPr descr="logo.png" id="274" name="Google Shape;274;p16"/>
          <p:cNvSpPr/>
          <p:nvPr/>
        </p:nvSpPr>
        <p:spPr>
          <a:xfrm>
            <a:off x="16294608" y="384048"/>
            <a:ext cx="1303020" cy="271081"/>
          </a:xfrm>
          <a:custGeom>
            <a:rect b="b" l="l" r="r" t="t"/>
            <a:pathLst>
              <a:path extrusionOk="0" h="361442" w="1737360">
                <a:moveTo>
                  <a:pt x="0" y="0"/>
                </a:moveTo>
                <a:lnTo>
                  <a:pt x="1737360" y="0"/>
                </a:lnTo>
                <a:lnTo>
                  <a:pt x="1737360" y="361442"/>
                </a:lnTo>
                <a:lnTo>
                  <a:pt x="0" y="361442"/>
                </a:lnTo>
                <a:lnTo>
                  <a:pt x="0" y="0"/>
                </a:lnTo>
                <a:close/>
              </a:path>
            </a:pathLst>
          </a:custGeom>
          <a:blipFill rotWithShape="1">
            <a:blip r:embed="rId5">
              <a:alphaModFix/>
            </a:blip>
            <a:stretch>
              <a:fillRect b="7" l="0" r="0" t="0"/>
            </a:stretch>
          </a:blipFill>
          <a:ln>
            <a:noFill/>
          </a:ln>
        </p:spPr>
      </p:sp>
      <p:grpSp>
        <p:nvGrpSpPr>
          <p:cNvPr id="275" name="Google Shape;275;p16"/>
          <p:cNvGrpSpPr/>
          <p:nvPr/>
        </p:nvGrpSpPr>
        <p:grpSpPr>
          <a:xfrm>
            <a:off x="17254728" y="9741817"/>
            <a:ext cx="685800" cy="425768"/>
            <a:chOff x="0" y="-19050"/>
            <a:chExt cx="914400" cy="567690"/>
          </a:xfrm>
        </p:grpSpPr>
        <p:sp>
          <p:nvSpPr>
            <p:cNvPr id="276" name="Google Shape;276;p16"/>
            <p:cNvSpPr/>
            <p:nvPr/>
          </p:nvSpPr>
          <p:spPr>
            <a:xfrm>
              <a:off x="0" y="0"/>
              <a:ext cx="914400" cy="548640"/>
            </a:xfrm>
            <a:custGeom>
              <a:rect b="b" l="l" r="r" t="t"/>
              <a:pathLst>
                <a:path extrusionOk="0" h="548640" w="914400">
                  <a:moveTo>
                    <a:pt x="0" y="0"/>
                  </a:moveTo>
                  <a:lnTo>
                    <a:pt x="914400" y="0"/>
                  </a:lnTo>
                  <a:lnTo>
                    <a:pt x="914400" y="548640"/>
                  </a:lnTo>
                  <a:lnTo>
                    <a:pt x="0" y="548640"/>
                  </a:lnTo>
                  <a:close/>
                </a:path>
              </a:pathLst>
            </a:custGeom>
            <a:blipFill rotWithShape="1">
              <a:blip r:embed="rId4">
                <a:alphaModFix amt="0"/>
              </a:blip>
              <a:stretch>
                <a:fillRect b="0" l="-26982" r="-26982" t="0"/>
              </a:stretch>
            </a:blipFill>
            <a:ln>
              <a:noFill/>
            </a:ln>
          </p:spPr>
        </p:sp>
        <p:sp>
          <p:nvSpPr>
            <p:cNvPr id="277" name="Google Shape;277;p16"/>
            <p:cNvSpPr txBox="1"/>
            <p:nvPr/>
          </p:nvSpPr>
          <p:spPr>
            <a:xfrm>
              <a:off x="0" y="-19050"/>
              <a:ext cx="914400" cy="567690"/>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None/>
              </a:pPr>
              <a:r>
                <a:rPr b="0" i="0" lang="en-US" sz="1500" u="none" cap="none" strike="noStrike">
                  <a:solidFill>
                    <a:srgbClr val="000000"/>
                  </a:solidFill>
                  <a:latin typeface="Poppins"/>
                  <a:ea typeface="Poppins"/>
                  <a:cs typeface="Poppins"/>
                  <a:sym typeface="Poppins"/>
                </a:rPr>
                <a:t>4</a:t>
              </a: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descr="logos/ppt/media/image-1-2.png" id="282" name="Google Shape;282;p17"/>
          <p:cNvSpPr/>
          <p:nvPr/>
        </p:nvSpPr>
        <p:spPr>
          <a:xfrm>
            <a:off x="16294608" y="384048"/>
            <a:ext cx="1303020" cy="271081"/>
          </a:xfrm>
          <a:custGeom>
            <a:rect b="b" l="l" r="r" t="t"/>
            <a:pathLst>
              <a:path extrusionOk="0" h="361442" w="1737360">
                <a:moveTo>
                  <a:pt x="0" y="0"/>
                </a:moveTo>
                <a:lnTo>
                  <a:pt x="1737360" y="0"/>
                </a:lnTo>
                <a:lnTo>
                  <a:pt x="1737360" y="361442"/>
                </a:lnTo>
                <a:lnTo>
                  <a:pt x="0" y="361442"/>
                </a:lnTo>
                <a:lnTo>
                  <a:pt x="0" y="0"/>
                </a:lnTo>
                <a:close/>
              </a:path>
            </a:pathLst>
          </a:custGeom>
          <a:blipFill rotWithShape="1">
            <a:blip r:embed="rId3">
              <a:alphaModFix/>
            </a:blip>
            <a:stretch>
              <a:fillRect b="7" l="0" r="0" t="0"/>
            </a:stretch>
          </a:blipFill>
          <a:ln>
            <a:noFill/>
          </a:ln>
        </p:spPr>
      </p:sp>
      <p:sp>
        <p:nvSpPr>
          <p:cNvPr descr="logos/ppt/media/image-1-1.png" id="283" name="Google Shape;283;p17"/>
          <p:cNvSpPr/>
          <p:nvPr/>
        </p:nvSpPr>
        <p:spPr>
          <a:xfrm>
            <a:off x="685800" y="274320"/>
            <a:ext cx="2057400" cy="471011"/>
          </a:xfrm>
          <a:custGeom>
            <a:rect b="b" l="l" r="r" t="t"/>
            <a:pathLst>
              <a:path extrusionOk="0" h="628015" w="2743200">
                <a:moveTo>
                  <a:pt x="0" y="0"/>
                </a:moveTo>
                <a:lnTo>
                  <a:pt x="2743200" y="0"/>
                </a:lnTo>
                <a:lnTo>
                  <a:pt x="2743200" y="628015"/>
                </a:lnTo>
                <a:lnTo>
                  <a:pt x="0" y="628015"/>
                </a:lnTo>
                <a:lnTo>
                  <a:pt x="0" y="0"/>
                </a:lnTo>
                <a:close/>
              </a:path>
            </a:pathLst>
          </a:custGeom>
          <a:blipFill rotWithShape="1">
            <a:blip r:embed="rId4">
              <a:alphaModFix/>
            </a:blip>
            <a:stretch>
              <a:fillRect b="8" l="0" r="0" t="0"/>
            </a:stretch>
          </a:blipFill>
          <a:ln>
            <a:noFill/>
          </a:ln>
        </p:spPr>
      </p:sp>
      <p:grpSp>
        <p:nvGrpSpPr>
          <p:cNvPr id="284" name="Google Shape;284;p17"/>
          <p:cNvGrpSpPr/>
          <p:nvPr/>
        </p:nvGrpSpPr>
        <p:grpSpPr>
          <a:xfrm>
            <a:off x="822960" y="1267301"/>
            <a:ext cx="16641623" cy="1224133"/>
            <a:chOff x="0" y="-47625"/>
            <a:chExt cx="22188830" cy="1632178"/>
          </a:xfrm>
        </p:grpSpPr>
        <p:sp>
          <p:nvSpPr>
            <p:cNvPr id="285" name="Google Shape;285;p17"/>
            <p:cNvSpPr/>
            <p:nvPr/>
          </p:nvSpPr>
          <p:spPr>
            <a:xfrm>
              <a:off x="0" y="0"/>
              <a:ext cx="22188830" cy="1584553"/>
            </a:xfrm>
            <a:custGeom>
              <a:rect b="b" l="l" r="r" t="t"/>
              <a:pathLst>
                <a:path extrusionOk="0" h="1584553" w="22188830">
                  <a:moveTo>
                    <a:pt x="0" y="0"/>
                  </a:moveTo>
                  <a:lnTo>
                    <a:pt x="22188830" y="0"/>
                  </a:lnTo>
                  <a:lnTo>
                    <a:pt x="22188830" y="1584553"/>
                  </a:lnTo>
                  <a:lnTo>
                    <a:pt x="0" y="1584553"/>
                  </a:lnTo>
                  <a:close/>
                </a:path>
              </a:pathLst>
            </a:custGeom>
            <a:blipFill rotWithShape="1">
              <a:blip r:embed="rId5">
                <a:alphaModFix amt="0"/>
              </a:blip>
              <a:stretch>
                <a:fillRect b="-207476" l="0" r="0" t="-238226"/>
              </a:stretch>
            </a:blipFill>
            <a:ln>
              <a:noFill/>
            </a:ln>
          </p:spPr>
        </p:sp>
        <p:sp>
          <p:nvSpPr>
            <p:cNvPr id="286" name="Google Shape;286;p17"/>
            <p:cNvSpPr txBox="1"/>
            <p:nvPr/>
          </p:nvSpPr>
          <p:spPr>
            <a:xfrm>
              <a:off x="0" y="-47625"/>
              <a:ext cx="22188830" cy="1632178"/>
            </a:xfrm>
            <a:prstGeom prst="rect">
              <a:avLst/>
            </a:prstGeom>
            <a:noFill/>
            <a:ln>
              <a:noFill/>
            </a:ln>
          </p:spPr>
          <p:txBody>
            <a:bodyPr anchorCtr="0" anchor="ctr" bIns="0" lIns="0" spcFirstLastPara="1" rIns="0" wrap="square" tIns="0">
              <a:noAutofit/>
            </a:bodyPr>
            <a:lstStyle/>
            <a:p>
              <a:pPr indent="0" lvl="0" marL="0" marR="0" rtl="0" algn="l">
                <a:lnSpc>
                  <a:spcPct val="120004"/>
                </a:lnSpc>
                <a:spcBef>
                  <a:spcPts val="0"/>
                </a:spcBef>
                <a:spcAft>
                  <a:spcPts val="0"/>
                </a:spcAft>
                <a:buNone/>
              </a:pPr>
              <a:r>
                <a:rPr b="1" i="0" lang="en-US" sz="4799" u="none" cap="none" strike="noStrike">
                  <a:solidFill>
                    <a:srgbClr val="0072CE"/>
                  </a:solidFill>
                  <a:latin typeface="Poppins"/>
                  <a:ea typeface="Poppins"/>
                  <a:cs typeface="Poppins"/>
                  <a:sym typeface="Poppins"/>
                </a:rPr>
                <a:t>Quelques références clés</a:t>
              </a:r>
              <a:endParaRPr/>
            </a:p>
          </p:txBody>
        </p:sp>
      </p:grpSp>
      <p:sp>
        <p:nvSpPr>
          <p:cNvPr id="287" name="Google Shape;287;p17"/>
          <p:cNvSpPr/>
          <p:nvPr/>
        </p:nvSpPr>
        <p:spPr>
          <a:xfrm>
            <a:off x="822960" y="2948940"/>
            <a:ext cx="5966460" cy="6240780"/>
          </a:xfrm>
          <a:custGeom>
            <a:rect b="b" l="l" r="r" t="t"/>
            <a:pathLst>
              <a:path extrusionOk="0" h="8321040" w="7955280">
                <a:moveTo>
                  <a:pt x="0" y="146304"/>
                </a:moveTo>
                <a:cubicBezTo>
                  <a:pt x="0" y="65532"/>
                  <a:pt x="65532" y="0"/>
                  <a:pt x="146304" y="0"/>
                </a:cubicBezTo>
                <a:lnTo>
                  <a:pt x="7808976" y="0"/>
                </a:lnTo>
                <a:cubicBezTo>
                  <a:pt x="7889748" y="0"/>
                  <a:pt x="7955280" y="65532"/>
                  <a:pt x="7955280" y="146304"/>
                </a:cubicBezTo>
                <a:lnTo>
                  <a:pt x="7955280" y="8174736"/>
                </a:lnTo>
                <a:cubicBezTo>
                  <a:pt x="7955280" y="8255508"/>
                  <a:pt x="7889748" y="8321040"/>
                  <a:pt x="7808976" y="8321040"/>
                </a:cubicBezTo>
                <a:lnTo>
                  <a:pt x="146304" y="8321040"/>
                </a:lnTo>
                <a:cubicBezTo>
                  <a:pt x="65532" y="8321040"/>
                  <a:pt x="0" y="8255508"/>
                  <a:pt x="0" y="8174736"/>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7"/>
          <p:cNvSpPr/>
          <p:nvPr/>
        </p:nvSpPr>
        <p:spPr>
          <a:xfrm>
            <a:off x="1371600" y="3360420"/>
            <a:ext cx="1234440" cy="1234440"/>
          </a:xfrm>
          <a:custGeom>
            <a:rect b="b" l="l" r="r" t="t"/>
            <a:pathLst>
              <a:path extrusionOk="0" h="1645920" w="1645920">
                <a:moveTo>
                  <a:pt x="0" y="822960"/>
                </a:moveTo>
                <a:cubicBezTo>
                  <a:pt x="0" y="368427"/>
                  <a:pt x="368427" y="0"/>
                  <a:pt x="822960" y="0"/>
                </a:cubicBezTo>
                <a:cubicBezTo>
                  <a:pt x="1277493" y="0"/>
                  <a:pt x="1645920" y="368427"/>
                  <a:pt x="1645920" y="822960"/>
                </a:cubicBezTo>
                <a:cubicBezTo>
                  <a:pt x="1645920" y="1277493"/>
                  <a:pt x="1277493" y="1645920"/>
                  <a:pt x="822960" y="1645920"/>
                </a:cubicBezTo>
                <a:cubicBezTo>
                  <a:pt x="368427" y="1645920"/>
                  <a:pt x="0" y="1277493"/>
                  <a:pt x="0" y="822960"/>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building_navy.png" id="289" name="Google Shape;289;p17"/>
          <p:cNvSpPr/>
          <p:nvPr/>
        </p:nvSpPr>
        <p:spPr>
          <a:xfrm>
            <a:off x="1680210" y="3669030"/>
            <a:ext cx="617220" cy="617220"/>
          </a:xfrm>
          <a:custGeom>
            <a:rect b="b" l="l" r="r" t="t"/>
            <a:pathLst>
              <a:path extrusionOk="0" h="822960" w="822960">
                <a:moveTo>
                  <a:pt x="0" y="0"/>
                </a:moveTo>
                <a:lnTo>
                  <a:pt x="822960" y="0"/>
                </a:lnTo>
                <a:lnTo>
                  <a:pt x="822960" y="822960"/>
                </a:lnTo>
                <a:lnTo>
                  <a:pt x="0" y="822960"/>
                </a:lnTo>
                <a:lnTo>
                  <a:pt x="0" y="0"/>
                </a:lnTo>
                <a:close/>
              </a:path>
            </a:pathLst>
          </a:custGeom>
          <a:blipFill rotWithShape="1">
            <a:blip r:embed="rId6">
              <a:alphaModFix/>
            </a:blip>
            <a:stretch>
              <a:fillRect b="0" l="0" r="0" t="0"/>
            </a:stretch>
          </a:blipFill>
          <a:ln>
            <a:noFill/>
          </a:ln>
        </p:spPr>
      </p:sp>
      <p:sp>
        <p:nvSpPr>
          <p:cNvPr id="290" name="Google Shape;290;p17"/>
          <p:cNvSpPr txBox="1"/>
          <p:nvPr/>
        </p:nvSpPr>
        <p:spPr>
          <a:xfrm>
            <a:off x="1303020" y="4742555"/>
            <a:ext cx="5006340" cy="762000"/>
          </a:xfrm>
          <a:prstGeom prst="rect">
            <a:avLst/>
          </a:prstGeom>
          <a:noFill/>
          <a:ln>
            <a:noFill/>
          </a:ln>
        </p:spPr>
        <p:txBody>
          <a:bodyPr anchorCtr="0" anchor="t" bIns="0" lIns="0" spcFirstLastPara="1" rIns="0" wrap="square" tIns="0">
            <a:spAutoFit/>
          </a:bodyPr>
          <a:lstStyle/>
          <a:p>
            <a:pPr indent="0" lvl="0" marL="0" marR="0" rtl="0" algn="ctr">
              <a:lnSpc>
                <a:spcPct val="120008"/>
              </a:lnSpc>
              <a:spcBef>
                <a:spcPts val="0"/>
              </a:spcBef>
              <a:spcAft>
                <a:spcPts val="0"/>
              </a:spcAft>
              <a:buNone/>
            </a:pPr>
            <a:r>
              <a:rPr b="1" i="0" lang="en-US" sz="2499" u="none" cap="none" strike="noStrike">
                <a:solidFill>
                  <a:srgbClr val="0072CE"/>
                </a:solidFill>
                <a:latin typeface="Poppins"/>
                <a:ea typeface="Poppins"/>
                <a:cs typeface="Poppins"/>
                <a:sym typeface="Poppins"/>
              </a:rPr>
              <a:t>Doehler Afrique de l’Ouest &amp; Afrique Centrale</a:t>
            </a:r>
            <a:endParaRPr/>
          </a:p>
        </p:txBody>
      </p:sp>
      <p:sp>
        <p:nvSpPr>
          <p:cNvPr id="291" name="Google Shape;291;p17"/>
          <p:cNvSpPr txBox="1"/>
          <p:nvPr/>
        </p:nvSpPr>
        <p:spPr>
          <a:xfrm>
            <a:off x="1399032" y="5616054"/>
            <a:ext cx="5006340" cy="2066163"/>
          </a:xfrm>
          <a:prstGeom prst="rect">
            <a:avLst/>
          </a:prstGeom>
          <a:noFill/>
          <a:ln>
            <a:noFill/>
          </a:ln>
        </p:spPr>
        <p:txBody>
          <a:bodyPr anchorCtr="0" anchor="t" bIns="0" lIns="0" spcFirstLastPara="1" rIns="0" wrap="square" tIns="0">
            <a:spAutoFit/>
          </a:bodyPr>
          <a:lstStyle/>
          <a:p>
            <a:pPr indent="0" lvl="0" marL="0" marR="0" rtl="0" algn="ctr">
              <a:lnSpc>
                <a:spcPct val="144023"/>
              </a:lnSpc>
              <a:spcBef>
                <a:spcPts val="0"/>
              </a:spcBef>
              <a:spcAft>
                <a:spcPts val="0"/>
              </a:spcAft>
              <a:buNone/>
            </a:pPr>
            <a:r>
              <a:rPr b="0" i="0" lang="en-US" sz="1899" u="none" cap="none" strike="noStrike">
                <a:solidFill>
                  <a:srgbClr val="0B2E4A"/>
                </a:solidFill>
                <a:latin typeface="Poppins"/>
                <a:ea typeface="Poppins"/>
                <a:cs typeface="Poppins"/>
                <a:sym typeface="Poppins"/>
              </a:rPr>
              <a:t>Döhler est un producteur, distributeur et fournisseur mondial d’ingrédients naturels et de systèmes d’ingrédients à base de technologies, notamment des additifs alimentaires, destinés aux industries agroalimentaires.</a:t>
            </a:r>
            <a:endParaRPr/>
          </a:p>
        </p:txBody>
      </p:sp>
      <p:grpSp>
        <p:nvGrpSpPr>
          <p:cNvPr id="292" name="Google Shape;292;p17"/>
          <p:cNvGrpSpPr/>
          <p:nvPr/>
        </p:nvGrpSpPr>
        <p:grpSpPr>
          <a:xfrm>
            <a:off x="1303020" y="7652385"/>
            <a:ext cx="2503170" cy="1169060"/>
            <a:chOff x="0" y="-38100"/>
            <a:chExt cx="3337560" cy="1558747"/>
          </a:xfrm>
        </p:grpSpPr>
        <p:sp>
          <p:nvSpPr>
            <p:cNvPr id="293" name="Google Shape;293;p17"/>
            <p:cNvSpPr/>
            <p:nvPr/>
          </p:nvSpPr>
          <p:spPr>
            <a:xfrm>
              <a:off x="0" y="0"/>
              <a:ext cx="3337560" cy="1520647"/>
            </a:xfrm>
            <a:custGeom>
              <a:rect b="b" l="l" r="r" t="t"/>
              <a:pathLst>
                <a:path extrusionOk="0" h="1520647" w="3337560">
                  <a:moveTo>
                    <a:pt x="0" y="0"/>
                  </a:moveTo>
                  <a:lnTo>
                    <a:pt x="3337560" y="0"/>
                  </a:lnTo>
                  <a:lnTo>
                    <a:pt x="3337560" y="1520647"/>
                  </a:lnTo>
                  <a:lnTo>
                    <a:pt x="0" y="1520647"/>
                  </a:lnTo>
                  <a:close/>
                </a:path>
              </a:pathLst>
            </a:custGeom>
            <a:blipFill rotWithShape="1">
              <a:blip r:embed="rId5">
                <a:alphaModFix amt="0"/>
              </a:blip>
              <a:stretch>
                <a:fillRect b="24160" l="0" r="0" t="-9693"/>
              </a:stretch>
            </a:blipFill>
            <a:ln>
              <a:noFill/>
            </a:ln>
          </p:spPr>
        </p:sp>
        <p:sp>
          <p:nvSpPr>
            <p:cNvPr id="294" name="Google Shape;294;p17"/>
            <p:cNvSpPr txBox="1"/>
            <p:nvPr/>
          </p:nvSpPr>
          <p:spPr>
            <a:xfrm>
              <a:off x="0" y="-38100"/>
              <a:ext cx="3337560" cy="1558747"/>
            </a:xfrm>
            <a:prstGeom prst="rect">
              <a:avLst/>
            </a:prstGeom>
            <a:noFill/>
            <a:ln>
              <a:noFill/>
            </a:ln>
          </p:spPr>
          <p:txBody>
            <a:bodyPr anchorCtr="0" anchor="ctr" bIns="0" lIns="0" spcFirstLastPara="1" rIns="0" wrap="square" tIns="0">
              <a:noAutofit/>
            </a:bodyPr>
            <a:lstStyle/>
            <a:p>
              <a:pPr indent="0" lvl="0" marL="0" marR="0" rtl="0" algn="ctr">
                <a:lnSpc>
                  <a:spcPct val="120004"/>
                </a:lnSpc>
                <a:spcBef>
                  <a:spcPts val="0"/>
                </a:spcBef>
                <a:spcAft>
                  <a:spcPts val="0"/>
                </a:spcAft>
                <a:buNone/>
              </a:pPr>
              <a:r>
                <a:rPr b="1" i="0" lang="en-US" sz="4599" u="none" cap="none" strike="noStrike">
                  <a:solidFill>
                    <a:srgbClr val="F07817"/>
                  </a:solidFill>
                  <a:latin typeface="Poppins"/>
                  <a:ea typeface="Poppins"/>
                  <a:cs typeface="Poppins"/>
                  <a:sym typeface="Poppins"/>
                </a:rPr>
                <a:t>22</a:t>
              </a:r>
              <a:endParaRPr/>
            </a:p>
          </p:txBody>
        </p:sp>
      </p:grpSp>
      <p:grpSp>
        <p:nvGrpSpPr>
          <p:cNvPr id="295" name="Google Shape;295;p17"/>
          <p:cNvGrpSpPr/>
          <p:nvPr/>
        </p:nvGrpSpPr>
        <p:grpSpPr>
          <a:xfrm>
            <a:off x="1303020" y="8428196"/>
            <a:ext cx="2503170" cy="487204"/>
            <a:chOff x="0" y="-9525"/>
            <a:chExt cx="3337560" cy="649605"/>
          </a:xfrm>
        </p:grpSpPr>
        <p:sp>
          <p:nvSpPr>
            <p:cNvPr id="296" name="Google Shape;296;p17"/>
            <p:cNvSpPr/>
            <p:nvPr/>
          </p:nvSpPr>
          <p:spPr>
            <a:xfrm>
              <a:off x="0" y="0"/>
              <a:ext cx="3337560" cy="640080"/>
            </a:xfrm>
            <a:custGeom>
              <a:rect b="b" l="l" r="r" t="t"/>
              <a:pathLst>
                <a:path extrusionOk="0" h="640080" w="3337560">
                  <a:moveTo>
                    <a:pt x="0" y="0"/>
                  </a:moveTo>
                  <a:lnTo>
                    <a:pt x="3337560" y="0"/>
                  </a:lnTo>
                  <a:lnTo>
                    <a:pt x="3337560" y="640080"/>
                  </a:lnTo>
                  <a:lnTo>
                    <a:pt x="0" y="640080"/>
                  </a:lnTo>
                  <a:close/>
                </a:path>
              </a:pathLst>
            </a:custGeom>
            <a:blipFill rotWithShape="1">
              <a:blip r:embed="rId5">
                <a:alphaModFix amt="0"/>
              </a:blip>
              <a:stretch>
                <a:fillRect b="-51601" l="0" r="0" t="-51601"/>
              </a:stretch>
            </a:blipFill>
            <a:ln>
              <a:noFill/>
            </a:ln>
          </p:spPr>
        </p:sp>
        <p:sp>
          <p:nvSpPr>
            <p:cNvPr id="297" name="Google Shape;297;p17"/>
            <p:cNvSpPr txBox="1"/>
            <p:nvPr/>
          </p:nvSpPr>
          <p:spPr>
            <a:xfrm>
              <a:off x="0" y="-9525"/>
              <a:ext cx="3337560" cy="649605"/>
            </a:xfrm>
            <a:prstGeom prst="rect">
              <a:avLst/>
            </a:prstGeom>
            <a:noFill/>
            <a:ln>
              <a:noFill/>
            </a:ln>
          </p:spPr>
          <p:txBody>
            <a:bodyPr anchorCtr="0" anchor="ctr" bIns="0" lIns="0" spcFirstLastPara="1" rIns="0" wrap="square" tIns="0">
              <a:noAutofit/>
            </a:bodyPr>
            <a:lstStyle/>
            <a:p>
              <a:pPr indent="0" lvl="0" marL="0" marR="0" rtl="0" algn="ctr">
                <a:lnSpc>
                  <a:spcPct val="120011"/>
                </a:lnSpc>
                <a:spcBef>
                  <a:spcPts val="0"/>
                </a:spcBef>
                <a:spcAft>
                  <a:spcPts val="0"/>
                </a:spcAft>
                <a:buNone/>
              </a:pPr>
              <a:r>
                <a:rPr b="0" i="0" lang="en-US" sz="1749" u="none" cap="none" strike="noStrike">
                  <a:solidFill>
                    <a:srgbClr val="5E7A90"/>
                  </a:solidFill>
                  <a:latin typeface="Poppins"/>
                  <a:ea typeface="Poppins"/>
                  <a:cs typeface="Poppins"/>
                  <a:sym typeface="Poppins"/>
                </a:rPr>
                <a:t>pays</a:t>
              </a:r>
              <a:endParaRPr/>
            </a:p>
          </p:txBody>
        </p:sp>
      </p:grpSp>
      <p:grpSp>
        <p:nvGrpSpPr>
          <p:cNvPr id="298" name="Google Shape;298;p17"/>
          <p:cNvGrpSpPr/>
          <p:nvPr/>
        </p:nvGrpSpPr>
        <p:grpSpPr>
          <a:xfrm>
            <a:off x="3806190" y="7652385"/>
            <a:ext cx="2503170" cy="1169060"/>
            <a:chOff x="0" y="-38100"/>
            <a:chExt cx="3337560" cy="1558747"/>
          </a:xfrm>
        </p:grpSpPr>
        <p:sp>
          <p:nvSpPr>
            <p:cNvPr id="299" name="Google Shape;299;p17"/>
            <p:cNvSpPr/>
            <p:nvPr/>
          </p:nvSpPr>
          <p:spPr>
            <a:xfrm>
              <a:off x="0" y="0"/>
              <a:ext cx="3337560" cy="1520647"/>
            </a:xfrm>
            <a:custGeom>
              <a:rect b="b" l="l" r="r" t="t"/>
              <a:pathLst>
                <a:path extrusionOk="0" h="1520647" w="3337560">
                  <a:moveTo>
                    <a:pt x="0" y="0"/>
                  </a:moveTo>
                  <a:lnTo>
                    <a:pt x="3337560" y="0"/>
                  </a:lnTo>
                  <a:lnTo>
                    <a:pt x="3337560" y="1520647"/>
                  </a:lnTo>
                  <a:lnTo>
                    <a:pt x="0" y="1520647"/>
                  </a:lnTo>
                  <a:close/>
                </a:path>
              </a:pathLst>
            </a:custGeom>
            <a:blipFill rotWithShape="1">
              <a:blip r:embed="rId5">
                <a:alphaModFix amt="0"/>
              </a:blip>
              <a:stretch>
                <a:fillRect b="24160" l="0" r="0" t="-9693"/>
              </a:stretch>
            </a:blipFill>
            <a:ln>
              <a:noFill/>
            </a:ln>
          </p:spPr>
        </p:sp>
        <p:sp>
          <p:nvSpPr>
            <p:cNvPr id="300" name="Google Shape;300;p17"/>
            <p:cNvSpPr txBox="1"/>
            <p:nvPr/>
          </p:nvSpPr>
          <p:spPr>
            <a:xfrm>
              <a:off x="0" y="-38100"/>
              <a:ext cx="3337560" cy="1558747"/>
            </a:xfrm>
            <a:prstGeom prst="rect">
              <a:avLst/>
            </a:prstGeom>
            <a:noFill/>
            <a:ln>
              <a:noFill/>
            </a:ln>
          </p:spPr>
          <p:txBody>
            <a:bodyPr anchorCtr="0" anchor="ctr" bIns="0" lIns="0" spcFirstLastPara="1" rIns="0" wrap="square" tIns="0">
              <a:noAutofit/>
            </a:bodyPr>
            <a:lstStyle/>
            <a:p>
              <a:pPr indent="0" lvl="0" marL="0" marR="0" rtl="0" algn="ctr">
                <a:lnSpc>
                  <a:spcPct val="120004"/>
                </a:lnSpc>
                <a:spcBef>
                  <a:spcPts val="0"/>
                </a:spcBef>
                <a:spcAft>
                  <a:spcPts val="0"/>
                </a:spcAft>
                <a:buNone/>
              </a:pPr>
              <a:r>
                <a:rPr b="1" i="0" lang="en-US" sz="4599" u="none" cap="none" strike="noStrike">
                  <a:solidFill>
                    <a:srgbClr val="F07817"/>
                  </a:solidFill>
                  <a:latin typeface="Poppins"/>
                  <a:ea typeface="Poppins"/>
                  <a:cs typeface="Poppins"/>
                  <a:sym typeface="Poppins"/>
                </a:rPr>
                <a:t>07</a:t>
              </a:r>
              <a:endParaRPr/>
            </a:p>
          </p:txBody>
        </p:sp>
      </p:grpSp>
      <p:grpSp>
        <p:nvGrpSpPr>
          <p:cNvPr id="301" name="Google Shape;301;p17"/>
          <p:cNvGrpSpPr/>
          <p:nvPr/>
        </p:nvGrpSpPr>
        <p:grpSpPr>
          <a:xfrm>
            <a:off x="3806190" y="8428196"/>
            <a:ext cx="2503170" cy="487204"/>
            <a:chOff x="0" y="-9525"/>
            <a:chExt cx="3337560" cy="649605"/>
          </a:xfrm>
        </p:grpSpPr>
        <p:sp>
          <p:nvSpPr>
            <p:cNvPr id="302" name="Google Shape;302;p17"/>
            <p:cNvSpPr/>
            <p:nvPr/>
          </p:nvSpPr>
          <p:spPr>
            <a:xfrm>
              <a:off x="0" y="0"/>
              <a:ext cx="3337560" cy="640080"/>
            </a:xfrm>
            <a:custGeom>
              <a:rect b="b" l="l" r="r" t="t"/>
              <a:pathLst>
                <a:path extrusionOk="0" h="640080" w="3337560">
                  <a:moveTo>
                    <a:pt x="0" y="0"/>
                  </a:moveTo>
                  <a:lnTo>
                    <a:pt x="3337560" y="0"/>
                  </a:lnTo>
                  <a:lnTo>
                    <a:pt x="3337560" y="640080"/>
                  </a:lnTo>
                  <a:lnTo>
                    <a:pt x="0" y="640080"/>
                  </a:lnTo>
                  <a:close/>
                </a:path>
              </a:pathLst>
            </a:custGeom>
            <a:blipFill rotWithShape="1">
              <a:blip r:embed="rId5">
                <a:alphaModFix amt="0"/>
              </a:blip>
              <a:stretch>
                <a:fillRect b="-51601" l="0" r="0" t="-51601"/>
              </a:stretch>
            </a:blipFill>
            <a:ln>
              <a:noFill/>
            </a:ln>
          </p:spPr>
        </p:sp>
        <p:sp>
          <p:nvSpPr>
            <p:cNvPr id="303" name="Google Shape;303;p17"/>
            <p:cNvSpPr txBox="1"/>
            <p:nvPr/>
          </p:nvSpPr>
          <p:spPr>
            <a:xfrm>
              <a:off x="0" y="-9525"/>
              <a:ext cx="3337560" cy="649605"/>
            </a:xfrm>
            <a:prstGeom prst="rect">
              <a:avLst/>
            </a:prstGeom>
            <a:noFill/>
            <a:ln>
              <a:noFill/>
            </a:ln>
          </p:spPr>
          <p:txBody>
            <a:bodyPr anchorCtr="0" anchor="ctr" bIns="0" lIns="0" spcFirstLastPara="1" rIns="0" wrap="square" tIns="0">
              <a:noAutofit/>
            </a:bodyPr>
            <a:lstStyle/>
            <a:p>
              <a:pPr indent="0" lvl="0" marL="0" marR="0" rtl="0" algn="ctr">
                <a:lnSpc>
                  <a:spcPct val="120011"/>
                </a:lnSpc>
                <a:spcBef>
                  <a:spcPts val="0"/>
                </a:spcBef>
                <a:spcAft>
                  <a:spcPts val="0"/>
                </a:spcAft>
                <a:buNone/>
              </a:pPr>
              <a:r>
                <a:rPr b="0" i="0" lang="en-US" sz="1749" u="none" cap="none" strike="noStrike">
                  <a:solidFill>
                    <a:srgbClr val="5E7A90"/>
                  </a:solidFill>
                  <a:latin typeface="Poppins"/>
                  <a:ea typeface="Poppins"/>
                  <a:cs typeface="Poppins"/>
                  <a:sym typeface="Poppins"/>
                </a:rPr>
                <a:t>sites</a:t>
              </a:r>
              <a:endParaRPr/>
            </a:p>
          </p:txBody>
        </p:sp>
      </p:grpSp>
      <p:sp>
        <p:nvSpPr>
          <p:cNvPr id="560" name="Google Shape;560;tl"/>
          <p:cNvSpPr txBox="1"/>
          <p:nvPr/>
        </p:nvSpPr>
        <p:spPr>
          <a:xfrm>
            <a:off x="822960" y="2571434"/>
            <a:ext cx="16641623" cy="3000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None/>
            </a:pPr>
            <a:r>
              <a:rPr b="1" i="0" lang="en-US" sz="1600" u="none" cap="none" strike="noStrike">
                <a:solidFill>
                  <a:srgbClr val="000000"/>
                </a:solidFill>
                <a:latin typeface="Poppins"/>
                <a:ea typeface="Poppins"/>
                <a:cs typeface="Poppins"/>
                <a:sym typeface="Poppins"/>
              </a:rPr>
              <a:t>Mission : </a:t>
            </a:r>
            <a:r>
              <a:rPr b="0" i="0" lang="en-US" sz="1600" u="none" cap="none" strike="noStrike">
                <a:solidFill>
                  <a:srgbClr val="000000"/>
                </a:solidFill>
                <a:latin typeface="Poppins"/>
                <a:ea typeface="Poppins"/>
                <a:cs typeface="Poppins"/>
                <a:sym typeface="Poppins"/>
              </a:rPr>
              <a:t>Digitalisation des processus métiers et sécurisation des accès via un outil de gestion centralisé — Döhler Afrique.</a:t>
            </a:r>
            <a:endParaRPr/>
          </a:p>
        </p:txBody>
      </p:sp>
      <p:cxnSp>
        <p:nvCxnSpPr>
          <p:cNvPr id="561" name="Google Shape;561;tl"/>
          <p:cNvCxnSpPr/>
          <p:nvPr/>
        </p:nvCxnSpPr>
        <p:spPr>
          <a:xfrm>
            <a:off x="7952730" y="3230404"/>
            <a:ext cx="5100" cy="4500706"/>
          </a:xfrm>
          <a:prstGeom prst="straightConnector1">
            <a:avLst/>
          </a:prstGeom>
          <a:noFill/>
          <a:ln cap="rnd" cmpd="sng" w="19050">
            <a:solidFill>
              <a:srgbClr val="C7D6E4"/>
            </a:solidFill>
            <a:prstDash val="solid"/>
            <a:round/>
            <a:headEnd len="sm" w="sm" type="none"/>
            <a:tailEnd len="sm" w="sm" type="none"/>
          </a:ln>
        </p:spPr>
      </p:cxnSp>
      <p:sp>
        <p:nvSpPr>
          <p:cNvPr id="562" name="Google Shape;562;tl"/>
          <p:cNvSpPr/>
          <p:nvPr/>
        </p:nvSpPr>
        <p:spPr>
          <a:xfrm>
            <a:off x="7748968" y="3024093"/>
            <a:ext cx="412623" cy="412623"/>
          </a:xfrm>
          <a:custGeom>
            <a:rect b="b" l="l" r="r" t="t"/>
            <a:pathLst>
              <a:path extrusionOk="0" h="550164" w="550164">
                <a:moveTo>
                  <a:pt x="0" y="275082"/>
                </a:moveTo>
                <a:cubicBezTo>
                  <a:pt x="0" y="123190"/>
                  <a:pt x="123190" y="0"/>
                  <a:pt x="275082" y="0"/>
                </a:cubicBezTo>
                <a:cubicBezTo>
                  <a:pt x="426974" y="0"/>
                  <a:pt x="550164" y="123190"/>
                  <a:pt x="550164" y="275082"/>
                </a:cubicBezTo>
                <a:cubicBezTo>
                  <a:pt x="550164" y="426974"/>
                  <a:pt x="426974" y="550164"/>
                  <a:pt x="275082" y="550164"/>
                </a:cubicBezTo>
                <a:cubicBezTo>
                  <a:pt x="123190" y="550164"/>
                  <a:pt x="0" y="426974"/>
                  <a:pt x="0" y="275082"/>
                </a:cubicBezTo>
                <a:close/>
              </a:path>
            </a:pathLst>
          </a:custGeom>
          <a:solidFill>
            <a:srgbClr val="0072CE"/>
          </a:solidFill>
          <a:ln cap="sq" cmpd="sng" w="28575">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3" name="Google Shape;563;tl"/>
          <p:cNvGrpSpPr/>
          <p:nvPr/>
        </p:nvGrpSpPr>
        <p:grpSpPr>
          <a:xfrm>
            <a:off x="8298180" y="2948940"/>
            <a:ext cx="9166403" cy="562928"/>
            <a:chOff x="0" y="-19050"/>
            <a:chExt cx="12221870" cy="750570"/>
          </a:xfrm>
        </p:grpSpPr>
        <p:sp>
          <p:nvSpPr>
            <p:cNvPr id="564" name="Google Shape;564;tl"/>
            <p:cNvSpPr/>
            <p:nvPr/>
          </p:nvSpPr>
          <p:spPr>
            <a:xfrm>
              <a:off x="0" y="0"/>
              <a:ext cx="12221870" cy="731520"/>
            </a:xfrm>
            <a:custGeom>
              <a:rect b="b" l="l" r="r" t="t"/>
              <a:pathLst>
                <a:path extrusionOk="0" h="731520" w="12221870">
                  <a:moveTo>
                    <a:pt x="0" y="0"/>
                  </a:moveTo>
                  <a:lnTo>
                    <a:pt x="12221870" y="0"/>
                  </a:lnTo>
                  <a:lnTo>
                    <a:pt x="12221870" y="731520"/>
                  </a:lnTo>
                  <a:lnTo>
                    <a:pt x="0" y="731520"/>
                  </a:lnTo>
                  <a:close/>
                </a:path>
              </a:pathLst>
            </a:custGeom>
            <a:blipFill rotWithShape="1">
              <a:blip r:embed="rId5">
                <a:alphaModFix amt="0"/>
              </a:blip>
              <a:stretch>
                <a:fillRect b="-275563" l="0" r="0" t="-275563"/>
              </a:stretch>
            </a:blipFill>
            <a:ln>
              <a:noFill/>
            </a:ln>
          </p:spPr>
        </p:sp>
        <p:sp>
          <p:nvSpPr>
            <p:cNvPr id="565" name="Google Shape;565;tl"/>
            <p:cNvSpPr txBox="1"/>
            <p:nvPr/>
          </p:nvSpPr>
          <p:spPr>
            <a:xfrm>
              <a:off x="0" y="-19050"/>
              <a:ext cx="12221870" cy="750570"/>
            </a:xfrm>
            <a:prstGeom prst="rect">
              <a:avLst/>
            </a:prstGeom>
            <a:noFill/>
            <a:ln>
              <a:noFill/>
            </a:ln>
          </p:spPr>
          <p:txBody>
            <a:bodyPr anchorCtr="0" anchor="ctr" bIns="0" lIns="0" spcFirstLastPara="1" rIns="0" wrap="square" tIns="0">
              <a:noAutofit/>
            </a:bodyPr>
            <a:lstStyle/>
            <a:p>
              <a:pPr indent="0" lvl="0" marL="0" marR="0" rtl="0" algn="l">
                <a:lnSpc>
                  <a:spcPct val="120009"/>
                </a:lnSpc>
                <a:spcBef>
                  <a:spcPts val="0"/>
                </a:spcBef>
                <a:spcAft>
                  <a:spcPts val="0"/>
                </a:spcAft>
                <a:buNone/>
              </a:pPr>
              <a:r>
                <a:rPr b="1" i="0" lang="en-US" sz="2124" u="none" cap="none" strike="noStrike">
                  <a:solidFill>
                    <a:srgbClr val="0072CE"/>
                  </a:solidFill>
                  <a:latin typeface="Poppins"/>
                  <a:ea typeface="Poppins"/>
                  <a:cs typeface="Poppins"/>
                  <a:sym typeface="Poppins"/>
                </a:rPr>
                <a:t>Avant-projet</a:t>
              </a:r>
              <a:endParaRPr/>
            </a:p>
          </p:txBody>
        </p:sp>
      </p:grpSp>
      <p:sp>
        <p:nvSpPr>
          <p:cNvPr id="566" name="Google Shape;566;tl"/>
          <p:cNvSpPr txBox="1"/>
          <p:nvPr/>
        </p:nvSpPr>
        <p:spPr>
          <a:xfrm>
            <a:off x="8298180" y="3482149"/>
            <a:ext cx="9166500" cy="1150000"/>
          </a:xfrm>
          <a:prstGeom prst="rect">
            <a:avLst/>
          </a:prstGeom>
          <a:noFill/>
          <a:ln>
            <a:noFill/>
          </a:ln>
        </p:spPr>
        <p:txBody>
          <a:bodyPr anchorCtr="0" anchor="t" bIns="0" lIns="0" spcFirstLastPara="1" rIns="0" wrap="square" tIns="0">
            <a:noAutofit/>
          </a:bodyPr>
          <a:lstStyle/>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Analyse des processus métiers propres à chaque filiale</a:t>
            </a:r>
            <a:endParaRPr/>
          </a:p>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Harmonisation des besoins entre les différents pays et bureaux</a:t>
            </a:r>
            <a:endParaRPr/>
          </a:p>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Définition de l'architecture de l'ERP et du système de contrôle d'accès</a:t>
            </a:r>
            <a:endParaRPr/>
          </a:p>
        </p:txBody>
      </p:sp>
      <p:sp>
        <p:nvSpPr>
          <p:cNvPr id="567" name="Google Shape;567;tl"/>
          <p:cNvSpPr/>
          <p:nvPr/>
        </p:nvSpPr>
        <p:spPr>
          <a:xfrm>
            <a:off x="7748968" y="5274446"/>
            <a:ext cx="412623" cy="412623"/>
          </a:xfrm>
          <a:custGeom>
            <a:rect b="b" l="l" r="r" t="t"/>
            <a:pathLst>
              <a:path extrusionOk="0" h="550164" w="550164">
                <a:moveTo>
                  <a:pt x="0" y="275082"/>
                </a:moveTo>
                <a:cubicBezTo>
                  <a:pt x="0" y="123190"/>
                  <a:pt x="123190" y="0"/>
                  <a:pt x="275082" y="0"/>
                </a:cubicBezTo>
                <a:cubicBezTo>
                  <a:pt x="426974" y="0"/>
                  <a:pt x="550164" y="123190"/>
                  <a:pt x="550164" y="275082"/>
                </a:cubicBezTo>
                <a:cubicBezTo>
                  <a:pt x="550164" y="426974"/>
                  <a:pt x="426974" y="550164"/>
                  <a:pt x="275082" y="550164"/>
                </a:cubicBezTo>
                <a:cubicBezTo>
                  <a:pt x="123190" y="550164"/>
                  <a:pt x="0" y="426974"/>
                  <a:pt x="0" y="275082"/>
                </a:cubicBezTo>
                <a:close/>
              </a:path>
            </a:pathLst>
          </a:custGeom>
          <a:solidFill>
            <a:srgbClr val="0072CE"/>
          </a:solidFill>
          <a:ln cap="sq" cmpd="sng" w="28575">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8" name="Google Shape;568;tl"/>
          <p:cNvGrpSpPr/>
          <p:nvPr/>
        </p:nvGrpSpPr>
        <p:grpSpPr>
          <a:xfrm>
            <a:off x="8298180" y="5199293"/>
            <a:ext cx="9166403" cy="562928"/>
            <a:chOff x="0" y="-19050"/>
            <a:chExt cx="12221870" cy="750570"/>
          </a:xfrm>
        </p:grpSpPr>
        <p:sp>
          <p:nvSpPr>
            <p:cNvPr id="569" name="Google Shape;569;tl"/>
            <p:cNvSpPr/>
            <p:nvPr/>
          </p:nvSpPr>
          <p:spPr>
            <a:xfrm>
              <a:off x="0" y="0"/>
              <a:ext cx="12221870" cy="731520"/>
            </a:xfrm>
            <a:custGeom>
              <a:rect b="b" l="l" r="r" t="t"/>
              <a:pathLst>
                <a:path extrusionOk="0" h="731520" w="12221870">
                  <a:moveTo>
                    <a:pt x="0" y="0"/>
                  </a:moveTo>
                  <a:lnTo>
                    <a:pt x="12221870" y="0"/>
                  </a:lnTo>
                  <a:lnTo>
                    <a:pt x="12221870" y="731520"/>
                  </a:lnTo>
                  <a:lnTo>
                    <a:pt x="0" y="731520"/>
                  </a:lnTo>
                  <a:close/>
                </a:path>
              </a:pathLst>
            </a:custGeom>
            <a:blipFill rotWithShape="1">
              <a:blip r:embed="rId5">
                <a:alphaModFix amt="0"/>
              </a:blip>
              <a:stretch>
                <a:fillRect b="-275563" l="0" r="0" t="-275563"/>
              </a:stretch>
            </a:blipFill>
            <a:ln>
              <a:noFill/>
            </a:ln>
          </p:spPr>
        </p:sp>
        <p:sp>
          <p:nvSpPr>
            <p:cNvPr id="570" name="Google Shape;570;tl"/>
            <p:cNvSpPr txBox="1"/>
            <p:nvPr/>
          </p:nvSpPr>
          <p:spPr>
            <a:xfrm>
              <a:off x="0" y="-19050"/>
              <a:ext cx="12221870" cy="750570"/>
            </a:xfrm>
            <a:prstGeom prst="rect">
              <a:avLst/>
            </a:prstGeom>
            <a:noFill/>
            <a:ln>
              <a:noFill/>
            </a:ln>
          </p:spPr>
          <p:txBody>
            <a:bodyPr anchorCtr="0" anchor="ctr" bIns="0" lIns="0" spcFirstLastPara="1" rIns="0" wrap="square" tIns="0">
              <a:noAutofit/>
            </a:bodyPr>
            <a:lstStyle/>
            <a:p>
              <a:pPr indent="0" lvl="0" marL="0" marR="0" rtl="0" algn="l">
                <a:lnSpc>
                  <a:spcPct val="120009"/>
                </a:lnSpc>
                <a:spcBef>
                  <a:spcPts val="0"/>
                </a:spcBef>
                <a:spcAft>
                  <a:spcPts val="0"/>
                </a:spcAft>
                <a:buNone/>
              </a:pPr>
              <a:r>
                <a:rPr b="1" i="0" lang="en-US" sz="2124" u="none" cap="none" strike="noStrike">
                  <a:solidFill>
                    <a:srgbClr val="0072CE"/>
                  </a:solidFill>
                  <a:latin typeface="Poppins"/>
                  <a:ea typeface="Poppins"/>
                  <a:cs typeface="Poppins"/>
                  <a:sym typeface="Poppins"/>
                </a:rPr>
                <a:t>Phase projet</a:t>
              </a:r>
              <a:endParaRPr/>
            </a:p>
          </p:txBody>
        </p:sp>
      </p:grpSp>
      <p:sp>
        <p:nvSpPr>
          <p:cNvPr id="571" name="Google Shape;571;tl"/>
          <p:cNvSpPr txBox="1"/>
          <p:nvPr/>
        </p:nvSpPr>
        <p:spPr>
          <a:xfrm>
            <a:off x="8298180" y="5732502"/>
            <a:ext cx="9166500" cy="1150000"/>
          </a:xfrm>
          <a:prstGeom prst="rect">
            <a:avLst/>
          </a:prstGeom>
          <a:noFill/>
          <a:ln>
            <a:noFill/>
          </a:ln>
        </p:spPr>
        <p:txBody>
          <a:bodyPr anchorCtr="0" anchor="t" bIns="0" lIns="0" spcFirstLastPara="1" rIns="0" wrap="square" tIns="0">
            <a:noAutofit/>
          </a:bodyPr>
          <a:lstStyle/>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Conception et développement d'une solution ERP multi-pays</a:t>
            </a:r>
            <a:endParaRPr/>
          </a:p>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Mise en place du contrôle d'accès sécurisé</a:t>
            </a:r>
            <a:endParaRPr/>
          </a:p>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Tests unitaires, tests d'intégration et tests de performance</a:t>
            </a:r>
            <a:endParaRPr/>
          </a:p>
        </p:txBody>
      </p:sp>
      <p:sp>
        <p:nvSpPr>
          <p:cNvPr id="572" name="Google Shape;572;tl"/>
          <p:cNvSpPr/>
          <p:nvPr/>
        </p:nvSpPr>
        <p:spPr>
          <a:xfrm>
            <a:off x="7748968" y="7524799"/>
            <a:ext cx="412623" cy="412623"/>
          </a:xfrm>
          <a:custGeom>
            <a:rect b="b" l="l" r="r" t="t"/>
            <a:pathLst>
              <a:path extrusionOk="0" h="550164" w="550164">
                <a:moveTo>
                  <a:pt x="0" y="275082"/>
                </a:moveTo>
                <a:cubicBezTo>
                  <a:pt x="0" y="123190"/>
                  <a:pt x="123190" y="0"/>
                  <a:pt x="275082" y="0"/>
                </a:cubicBezTo>
                <a:cubicBezTo>
                  <a:pt x="426974" y="0"/>
                  <a:pt x="550164" y="123190"/>
                  <a:pt x="550164" y="275082"/>
                </a:cubicBezTo>
                <a:cubicBezTo>
                  <a:pt x="550164" y="426974"/>
                  <a:pt x="426974" y="550164"/>
                  <a:pt x="275082" y="550164"/>
                </a:cubicBezTo>
                <a:cubicBezTo>
                  <a:pt x="123190" y="550164"/>
                  <a:pt x="0" y="426974"/>
                  <a:pt x="0" y="275082"/>
                </a:cubicBezTo>
                <a:close/>
              </a:path>
            </a:pathLst>
          </a:custGeom>
          <a:solidFill>
            <a:srgbClr val="0072CE"/>
          </a:solidFill>
          <a:ln cap="sq" cmpd="sng" w="28575">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3" name="Google Shape;573;tl"/>
          <p:cNvGrpSpPr/>
          <p:nvPr/>
        </p:nvGrpSpPr>
        <p:grpSpPr>
          <a:xfrm>
            <a:off x="8298180" y="7449646"/>
            <a:ext cx="9166403" cy="562928"/>
            <a:chOff x="0" y="-19050"/>
            <a:chExt cx="12221870" cy="750570"/>
          </a:xfrm>
        </p:grpSpPr>
        <p:sp>
          <p:nvSpPr>
            <p:cNvPr id="574" name="Google Shape;574;tl"/>
            <p:cNvSpPr/>
            <p:nvPr/>
          </p:nvSpPr>
          <p:spPr>
            <a:xfrm>
              <a:off x="0" y="0"/>
              <a:ext cx="12221870" cy="731520"/>
            </a:xfrm>
            <a:custGeom>
              <a:rect b="b" l="l" r="r" t="t"/>
              <a:pathLst>
                <a:path extrusionOk="0" h="731520" w="12221870">
                  <a:moveTo>
                    <a:pt x="0" y="0"/>
                  </a:moveTo>
                  <a:lnTo>
                    <a:pt x="12221870" y="0"/>
                  </a:lnTo>
                  <a:lnTo>
                    <a:pt x="12221870" y="731520"/>
                  </a:lnTo>
                  <a:lnTo>
                    <a:pt x="0" y="731520"/>
                  </a:lnTo>
                  <a:close/>
                </a:path>
              </a:pathLst>
            </a:custGeom>
            <a:blipFill rotWithShape="1">
              <a:blip r:embed="rId5">
                <a:alphaModFix amt="0"/>
              </a:blip>
              <a:stretch>
                <a:fillRect b="-275563" l="0" r="0" t="-275563"/>
              </a:stretch>
            </a:blipFill>
            <a:ln>
              <a:noFill/>
            </a:ln>
          </p:spPr>
        </p:sp>
        <p:sp>
          <p:nvSpPr>
            <p:cNvPr id="575" name="Google Shape;575;tl"/>
            <p:cNvSpPr txBox="1"/>
            <p:nvPr/>
          </p:nvSpPr>
          <p:spPr>
            <a:xfrm>
              <a:off x="0" y="-19050"/>
              <a:ext cx="12221870" cy="750570"/>
            </a:xfrm>
            <a:prstGeom prst="rect">
              <a:avLst/>
            </a:prstGeom>
            <a:noFill/>
            <a:ln>
              <a:noFill/>
            </a:ln>
          </p:spPr>
          <p:txBody>
            <a:bodyPr anchorCtr="0" anchor="ctr" bIns="0" lIns="0" spcFirstLastPara="1" rIns="0" wrap="square" tIns="0">
              <a:noAutofit/>
            </a:bodyPr>
            <a:lstStyle/>
            <a:p>
              <a:pPr indent="0" lvl="0" marL="0" marR="0" rtl="0" algn="l">
                <a:lnSpc>
                  <a:spcPct val="120009"/>
                </a:lnSpc>
                <a:spcBef>
                  <a:spcPts val="0"/>
                </a:spcBef>
                <a:spcAft>
                  <a:spcPts val="0"/>
                </a:spcAft>
                <a:buNone/>
              </a:pPr>
              <a:r>
                <a:rPr b="1" i="0" lang="en-US" sz="2124" u="none" cap="none" strike="noStrike">
                  <a:solidFill>
                    <a:srgbClr val="0072CE"/>
                  </a:solidFill>
                  <a:latin typeface="Poppins"/>
                  <a:ea typeface="Poppins"/>
                  <a:cs typeface="Poppins"/>
                  <a:sym typeface="Poppins"/>
                </a:rPr>
                <a:t>Après-projet</a:t>
              </a:r>
              <a:endParaRPr/>
            </a:p>
          </p:txBody>
        </p:sp>
      </p:grpSp>
      <p:sp>
        <p:nvSpPr>
          <p:cNvPr id="576" name="Google Shape;576;tl"/>
          <p:cNvSpPr txBox="1"/>
          <p:nvPr/>
        </p:nvSpPr>
        <p:spPr>
          <a:xfrm>
            <a:off x="8298180" y="7982855"/>
            <a:ext cx="9166500" cy="1150000"/>
          </a:xfrm>
          <a:prstGeom prst="rect">
            <a:avLst/>
          </a:prstGeom>
          <a:noFill/>
          <a:ln>
            <a:noFill/>
          </a:ln>
        </p:spPr>
        <p:txBody>
          <a:bodyPr anchorCtr="0" anchor="t" bIns="0" lIns="0" spcFirstLastPara="1" rIns="0" wrap="square" tIns="0">
            <a:noAutofit/>
          </a:bodyPr>
          <a:lstStyle/>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Formation des équipes de chaque filiale à la solution</a:t>
            </a:r>
            <a:endParaRPr/>
          </a:p>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Déploiement progressif dans l'ensemble des pays couverts</a:t>
            </a:r>
            <a:endParaRPr/>
          </a:p>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Suivi post-déploiement et amélioration continue</a:t>
            </a:r>
            <a:endParaRPr/>
          </a:p>
        </p:txBody>
      </p:sp>
      <p:grpSp>
        <p:nvGrpSpPr>
          <p:cNvPr id="324" name="Google Shape;324;p17"/>
          <p:cNvGrpSpPr/>
          <p:nvPr/>
        </p:nvGrpSpPr>
        <p:grpSpPr>
          <a:xfrm>
            <a:off x="17254728" y="9741817"/>
            <a:ext cx="685800" cy="425768"/>
            <a:chOff x="0" y="-19050"/>
            <a:chExt cx="914400" cy="567690"/>
          </a:xfrm>
        </p:grpSpPr>
        <p:sp>
          <p:nvSpPr>
            <p:cNvPr id="325" name="Google Shape;325;p17"/>
            <p:cNvSpPr/>
            <p:nvPr/>
          </p:nvSpPr>
          <p:spPr>
            <a:xfrm>
              <a:off x="0" y="0"/>
              <a:ext cx="914400" cy="548640"/>
            </a:xfrm>
            <a:custGeom>
              <a:rect b="b" l="l" r="r" t="t"/>
              <a:pathLst>
                <a:path extrusionOk="0" h="548640" w="914400">
                  <a:moveTo>
                    <a:pt x="0" y="0"/>
                  </a:moveTo>
                  <a:lnTo>
                    <a:pt x="914400" y="0"/>
                  </a:lnTo>
                  <a:lnTo>
                    <a:pt x="914400" y="548640"/>
                  </a:lnTo>
                  <a:lnTo>
                    <a:pt x="0" y="548640"/>
                  </a:lnTo>
                  <a:close/>
                </a:path>
              </a:pathLst>
            </a:custGeom>
            <a:blipFill rotWithShape="1">
              <a:blip r:embed="rId5">
                <a:alphaModFix amt="0"/>
              </a:blip>
              <a:stretch>
                <a:fillRect b="0" l="-26982" r="-26982" t="0"/>
              </a:stretch>
            </a:blipFill>
            <a:ln>
              <a:noFill/>
            </a:ln>
          </p:spPr>
        </p:sp>
        <p:sp>
          <p:nvSpPr>
            <p:cNvPr id="326" name="Google Shape;326;p17"/>
            <p:cNvSpPr txBox="1"/>
            <p:nvPr/>
          </p:nvSpPr>
          <p:spPr>
            <a:xfrm>
              <a:off x="0" y="-19050"/>
              <a:ext cx="914400" cy="567690"/>
            </a:xfrm>
            <a:prstGeom prst="rect">
              <a:avLst/>
            </a:prstGeom>
            <a:noFill/>
            <a:ln>
              <a:noFill/>
            </a:ln>
          </p:spPr>
          <p:txBody>
            <a:bodyPr anchorCtr="0" anchor="ctr" bIns="0" lIns="0" spcFirstLastPara="1" rIns="0" wrap="square" tIns="0">
              <a:noAutofit/>
            </a:bodyPr>
            <a:lstStyle/>
            <a:p>
              <a:pPr indent="0" lvl="0" marL="0" marR="0" rtl="0" algn="r">
                <a:lnSpc>
                  <a:spcPct val="120012"/>
                </a:lnSpc>
                <a:spcBef>
                  <a:spcPts val="0"/>
                </a:spcBef>
                <a:spcAft>
                  <a:spcPts val="0"/>
                </a:spcAft>
                <a:buNone/>
              </a:pPr>
              <a:r>
                <a:rPr b="0" i="0" lang="en-US" sz="1599" u="none" cap="none" strike="noStrike">
                  <a:solidFill>
                    <a:srgbClr val="000000"/>
                  </a:solidFill>
                  <a:latin typeface="Poppins"/>
                  <a:ea typeface="Poppins"/>
                  <a:cs typeface="Poppins"/>
                  <a:sym typeface="Poppins"/>
                </a:rPr>
                <a:t>5</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descr="logos/ppt/media/image-1-2.png" id="331" name="Google Shape;331;p18"/>
          <p:cNvSpPr/>
          <p:nvPr/>
        </p:nvSpPr>
        <p:spPr>
          <a:xfrm>
            <a:off x="16294608" y="384048"/>
            <a:ext cx="1303020" cy="271081"/>
          </a:xfrm>
          <a:custGeom>
            <a:rect b="b" l="l" r="r" t="t"/>
            <a:pathLst>
              <a:path extrusionOk="0" h="361442" w="1737360">
                <a:moveTo>
                  <a:pt x="0" y="0"/>
                </a:moveTo>
                <a:lnTo>
                  <a:pt x="1737360" y="0"/>
                </a:lnTo>
                <a:lnTo>
                  <a:pt x="1737360" y="361442"/>
                </a:lnTo>
                <a:lnTo>
                  <a:pt x="0" y="361442"/>
                </a:lnTo>
                <a:lnTo>
                  <a:pt x="0" y="0"/>
                </a:lnTo>
                <a:close/>
              </a:path>
            </a:pathLst>
          </a:custGeom>
          <a:blipFill rotWithShape="1">
            <a:blip r:embed="rId3">
              <a:alphaModFix/>
            </a:blip>
            <a:stretch>
              <a:fillRect b="7" l="0" r="0" t="0"/>
            </a:stretch>
          </a:blipFill>
          <a:ln>
            <a:noFill/>
          </a:ln>
        </p:spPr>
      </p:sp>
      <p:sp>
        <p:nvSpPr>
          <p:cNvPr descr="logos/ppt/media/image-1-1.png" id="332" name="Google Shape;332;p18"/>
          <p:cNvSpPr/>
          <p:nvPr/>
        </p:nvSpPr>
        <p:spPr>
          <a:xfrm>
            <a:off x="685800" y="274320"/>
            <a:ext cx="2057400" cy="471011"/>
          </a:xfrm>
          <a:custGeom>
            <a:rect b="b" l="l" r="r" t="t"/>
            <a:pathLst>
              <a:path extrusionOk="0" h="628015" w="2743200">
                <a:moveTo>
                  <a:pt x="0" y="0"/>
                </a:moveTo>
                <a:lnTo>
                  <a:pt x="2743200" y="0"/>
                </a:lnTo>
                <a:lnTo>
                  <a:pt x="2743200" y="628015"/>
                </a:lnTo>
                <a:lnTo>
                  <a:pt x="0" y="628015"/>
                </a:lnTo>
                <a:lnTo>
                  <a:pt x="0" y="0"/>
                </a:lnTo>
                <a:close/>
              </a:path>
            </a:pathLst>
          </a:custGeom>
          <a:blipFill rotWithShape="1">
            <a:blip r:embed="rId4">
              <a:alphaModFix/>
            </a:blip>
            <a:stretch>
              <a:fillRect b="8" l="0" r="0" t="0"/>
            </a:stretch>
          </a:blipFill>
          <a:ln>
            <a:noFill/>
          </a:ln>
        </p:spPr>
      </p:sp>
      <p:grpSp>
        <p:nvGrpSpPr>
          <p:cNvPr id="333" name="Google Shape;333;p18"/>
          <p:cNvGrpSpPr/>
          <p:nvPr/>
        </p:nvGrpSpPr>
        <p:grpSpPr>
          <a:xfrm>
            <a:off x="822960" y="1267301"/>
            <a:ext cx="16641623" cy="1224133"/>
            <a:chOff x="0" y="-47625"/>
            <a:chExt cx="22188830" cy="1632178"/>
          </a:xfrm>
        </p:grpSpPr>
        <p:sp>
          <p:nvSpPr>
            <p:cNvPr id="334" name="Google Shape;334;p18"/>
            <p:cNvSpPr/>
            <p:nvPr/>
          </p:nvSpPr>
          <p:spPr>
            <a:xfrm>
              <a:off x="0" y="0"/>
              <a:ext cx="22188830" cy="1584553"/>
            </a:xfrm>
            <a:custGeom>
              <a:rect b="b" l="l" r="r" t="t"/>
              <a:pathLst>
                <a:path extrusionOk="0" h="1584553" w="22188830">
                  <a:moveTo>
                    <a:pt x="0" y="0"/>
                  </a:moveTo>
                  <a:lnTo>
                    <a:pt x="22188830" y="0"/>
                  </a:lnTo>
                  <a:lnTo>
                    <a:pt x="22188830" y="1584553"/>
                  </a:lnTo>
                  <a:lnTo>
                    <a:pt x="0" y="1584553"/>
                  </a:lnTo>
                  <a:close/>
                </a:path>
              </a:pathLst>
            </a:custGeom>
            <a:blipFill rotWithShape="1">
              <a:blip r:embed="rId5">
                <a:alphaModFix amt="0"/>
              </a:blip>
              <a:stretch>
                <a:fillRect b="-207476" l="0" r="0" t="-238226"/>
              </a:stretch>
            </a:blipFill>
            <a:ln>
              <a:noFill/>
            </a:ln>
          </p:spPr>
        </p:sp>
        <p:sp>
          <p:nvSpPr>
            <p:cNvPr id="335" name="Google Shape;335;p18"/>
            <p:cNvSpPr txBox="1"/>
            <p:nvPr/>
          </p:nvSpPr>
          <p:spPr>
            <a:xfrm>
              <a:off x="0" y="-47625"/>
              <a:ext cx="22188830" cy="1632178"/>
            </a:xfrm>
            <a:prstGeom prst="rect">
              <a:avLst/>
            </a:prstGeom>
            <a:noFill/>
            <a:ln>
              <a:noFill/>
            </a:ln>
          </p:spPr>
          <p:txBody>
            <a:bodyPr anchorCtr="0" anchor="ctr" bIns="0" lIns="0" spcFirstLastPara="1" rIns="0" wrap="square" tIns="0">
              <a:noAutofit/>
            </a:bodyPr>
            <a:lstStyle/>
            <a:p>
              <a:pPr indent="0" lvl="0" marL="0" marR="0" rtl="0" algn="l">
                <a:lnSpc>
                  <a:spcPct val="120004"/>
                </a:lnSpc>
                <a:spcBef>
                  <a:spcPts val="0"/>
                </a:spcBef>
                <a:spcAft>
                  <a:spcPts val="0"/>
                </a:spcAft>
                <a:buNone/>
              </a:pPr>
              <a:r>
                <a:rPr b="1" i="0" lang="en-US" sz="4799" u="none" cap="none" strike="noStrike">
                  <a:solidFill>
                    <a:srgbClr val="0072CE"/>
                  </a:solidFill>
                  <a:latin typeface="Poppins"/>
                  <a:ea typeface="Poppins"/>
                  <a:cs typeface="Poppins"/>
                  <a:sym typeface="Poppins"/>
                </a:rPr>
                <a:t>Quelques références clés</a:t>
              </a:r>
              <a:endParaRPr/>
            </a:p>
          </p:txBody>
        </p:sp>
      </p:grpSp>
      <p:sp>
        <p:nvSpPr>
          <p:cNvPr id="336" name="Google Shape;336;p18"/>
          <p:cNvSpPr/>
          <p:nvPr/>
        </p:nvSpPr>
        <p:spPr>
          <a:xfrm>
            <a:off x="822960" y="2948940"/>
            <a:ext cx="5966460" cy="6240780"/>
          </a:xfrm>
          <a:custGeom>
            <a:rect b="b" l="l" r="r" t="t"/>
            <a:pathLst>
              <a:path extrusionOk="0" h="8321040" w="7955280">
                <a:moveTo>
                  <a:pt x="0" y="146304"/>
                </a:moveTo>
                <a:cubicBezTo>
                  <a:pt x="0" y="65532"/>
                  <a:pt x="65532" y="0"/>
                  <a:pt x="146304" y="0"/>
                </a:cubicBezTo>
                <a:lnTo>
                  <a:pt x="7808976" y="0"/>
                </a:lnTo>
                <a:cubicBezTo>
                  <a:pt x="7889748" y="0"/>
                  <a:pt x="7955280" y="65532"/>
                  <a:pt x="7955280" y="146304"/>
                </a:cubicBezTo>
                <a:lnTo>
                  <a:pt x="7955280" y="8174736"/>
                </a:lnTo>
                <a:cubicBezTo>
                  <a:pt x="7955280" y="8255508"/>
                  <a:pt x="7889748" y="8321040"/>
                  <a:pt x="7808976" y="8321040"/>
                </a:cubicBezTo>
                <a:lnTo>
                  <a:pt x="146304" y="8321040"/>
                </a:lnTo>
                <a:cubicBezTo>
                  <a:pt x="65532" y="8321040"/>
                  <a:pt x="0" y="8255508"/>
                  <a:pt x="0" y="8174736"/>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8"/>
          <p:cNvSpPr/>
          <p:nvPr/>
        </p:nvSpPr>
        <p:spPr>
          <a:xfrm>
            <a:off x="1371600" y="3360420"/>
            <a:ext cx="1234440" cy="1234440"/>
          </a:xfrm>
          <a:custGeom>
            <a:rect b="b" l="l" r="r" t="t"/>
            <a:pathLst>
              <a:path extrusionOk="0" h="1645920" w="1645920">
                <a:moveTo>
                  <a:pt x="0" y="822960"/>
                </a:moveTo>
                <a:cubicBezTo>
                  <a:pt x="0" y="368427"/>
                  <a:pt x="368427" y="0"/>
                  <a:pt x="822960" y="0"/>
                </a:cubicBezTo>
                <a:cubicBezTo>
                  <a:pt x="1277493" y="0"/>
                  <a:pt x="1645920" y="368427"/>
                  <a:pt x="1645920" y="822960"/>
                </a:cubicBezTo>
                <a:cubicBezTo>
                  <a:pt x="1645920" y="1277493"/>
                  <a:pt x="1277493" y="1645920"/>
                  <a:pt x="822960" y="1645920"/>
                </a:cubicBezTo>
                <a:cubicBezTo>
                  <a:pt x="368427" y="1645920"/>
                  <a:pt x="0" y="1277493"/>
                  <a:pt x="0" y="822960"/>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building_navy.png" id="338" name="Google Shape;338;p18"/>
          <p:cNvSpPr/>
          <p:nvPr/>
        </p:nvSpPr>
        <p:spPr>
          <a:xfrm>
            <a:off x="1680210" y="3669030"/>
            <a:ext cx="617220" cy="617220"/>
          </a:xfrm>
          <a:custGeom>
            <a:rect b="b" l="l" r="r" t="t"/>
            <a:pathLst>
              <a:path extrusionOk="0" h="822960" w="822960">
                <a:moveTo>
                  <a:pt x="0" y="0"/>
                </a:moveTo>
                <a:lnTo>
                  <a:pt x="822960" y="0"/>
                </a:lnTo>
                <a:lnTo>
                  <a:pt x="822960" y="822960"/>
                </a:lnTo>
                <a:lnTo>
                  <a:pt x="0" y="822960"/>
                </a:lnTo>
                <a:lnTo>
                  <a:pt x="0" y="0"/>
                </a:lnTo>
                <a:close/>
              </a:path>
            </a:pathLst>
          </a:custGeom>
          <a:blipFill rotWithShape="1">
            <a:blip r:embed="rId6">
              <a:alphaModFix/>
            </a:blip>
            <a:stretch>
              <a:fillRect b="0" l="0" r="0" t="0"/>
            </a:stretch>
          </a:blipFill>
          <a:ln>
            <a:noFill/>
          </a:ln>
        </p:spPr>
      </p:sp>
      <p:sp>
        <p:nvSpPr>
          <p:cNvPr id="339" name="Google Shape;339;p18"/>
          <p:cNvSpPr txBox="1"/>
          <p:nvPr/>
        </p:nvSpPr>
        <p:spPr>
          <a:xfrm>
            <a:off x="1303020" y="4918710"/>
            <a:ext cx="5006340" cy="390525"/>
          </a:xfrm>
          <a:prstGeom prst="rect">
            <a:avLst/>
          </a:prstGeom>
          <a:noFill/>
          <a:ln>
            <a:noFill/>
          </a:ln>
        </p:spPr>
        <p:txBody>
          <a:bodyPr anchorCtr="0" anchor="t" bIns="0" lIns="0" spcFirstLastPara="1" rIns="0" wrap="square" tIns="0">
            <a:spAutoFit/>
          </a:bodyPr>
          <a:lstStyle/>
          <a:p>
            <a:pPr indent="0" lvl="0" marL="0" marR="0" rtl="0" algn="ctr">
              <a:lnSpc>
                <a:spcPct val="120008"/>
              </a:lnSpc>
              <a:spcBef>
                <a:spcPts val="0"/>
              </a:spcBef>
              <a:spcAft>
                <a:spcPts val="0"/>
              </a:spcAft>
              <a:buNone/>
            </a:pPr>
            <a:r>
              <a:rPr b="1" i="0" lang="en-US" sz="2499" u="none" cap="none" strike="noStrike">
                <a:solidFill>
                  <a:srgbClr val="0072CE"/>
                </a:solidFill>
                <a:latin typeface="Poppins"/>
                <a:ea typeface="Poppins"/>
                <a:cs typeface="Poppins"/>
                <a:sym typeface="Poppins"/>
              </a:rPr>
              <a:t>SDP Groupe</a:t>
            </a:r>
            <a:endParaRPr/>
          </a:p>
        </p:txBody>
      </p:sp>
      <p:sp>
        <p:nvSpPr>
          <p:cNvPr id="340" name="Google Shape;340;p18"/>
          <p:cNvSpPr txBox="1"/>
          <p:nvPr/>
        </p:nvSpPr>
        <p:spPr>
          <a:xfrm>
            <a:off x="1303020" y="5762625"/>
            <a:ext cx="5006340" cy="1723263"/>
          </a:xfrm>
          <a:prstGeom prst="rect">
            <a:avLst/>
          </a:prstGeom>
          <a:noFill/>
          <a:ln>
            <a:noFill/>
          </a:ln>
        </p:spPr>
        <p:txBody>
          <a:bodyPr anchorCtr="0" anchor="t" bIns="0" lIns="0" spcFirstLastPara="1" rIns="0" wrap="square" tIns="0">
            <a:spAutoFit/>
          </a:bodyPr>
          <a:lstStyle/>
          <a:p>
            <a:pPr indent="0" lvl="0" marL="0" marR="0" rtl="0" algn="ctr">
              <a:lnSpc>
                <a:spcPct val="144023"/>
              </a:lnSpc>
              <a:spcBef>
                <a:spcPts val="0"/>
              </a:spcBef>
              <a:spcAft>
                <a:spcPts val="0"/>
              </a:spcAft>
              <a:buNone/>
            </a:pPr>
            <a:r>
              <a:rPr b="0" i="0" lang="en-US" sz="1899" u="none" cap="none" strike="noStrike">
                <a:solidFill>
                  <a:srgbClr val="0B2E4A"/>
                </a:solidFill>
                <a:latin typeface="Poppins"/>
                <a:ea typeface="Poppins"/>
                <a:cs typeface="Poppins"/>
                <a:sym typeface="Poppins"/>
              </a:rPr>
              <a:t>Un groupe qui met au service des maîtres d’ouvrage publics et privés une expertise internationale sur des projets d’infrastructures de transport, d’ouvrages d’art et immobiliers.</a:t>
            </a:r>
            <a:endParaRPr/>
          </a:p>
        </p:txBody>
      </p:sp>
      <p:sp>
        <p:nvSpPr>
          <p:cNvPr id="660" name="Google Shape;660;tl"/>
          <p:cNvSpPr txBox="1"/>
          <p:nvPr/>
        </p:nvSpPr>
        <p:spPr>
          <a:xfrm>
            <a:off x="822960" y="2571434"/>
            <a:ext cx="16641623" cy="3000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None/>
            </a:pPr>
            <a:r>
              <a:rPr b="1" i="0" lang="en-US" sz="1600" u="none" cap="none" strike="noStrike">
                <a:solidFill>
                  <a:srgbClr val="000000"/>
                </a:solidFill>
                <a:latin typeface="Poppins"/>
                <a:ea typeface="Poppins"/>
                <a:cs typeface="Poppins"/>
                <a:sym typeface="Poppins"/>
              </a:rPr>
              <a:t>Mission : </a:t>
            </a:r>
            <a:r>
              <a:rPr b="0" i="0" lang="en-US" sz="1600" u="none" cap="none" strike="noStrike">
                <a:solidFill>
                  <a:srgbClr val="000000"/>
                </a:solidFill>
                <a:latin typeface="Poppins"/>
                <a:ea typeface="Poppins"/>
                <a:cs typeface="Poppins"/>
                <a:sym typeface="Poppins"/>
              </a:rPr>
              <a:t>Digitaliser la gestion opérationnelle du Système de Management Intégré Qualité, Sécurité et Environnement (SMI-QSE) de SDP Groupe.</a:t>
            </a:r>
            <a:endParaRPr/>
          </a:p>
        </p:txBody>
      </p:sp>
      <p:cxnSp>
        <p:nvCxnSpPr>
          <p:cNvPr id="661" name="Google Shape;661;tl"/>
          <p:cNvCxnSpPr/>
          <p:nvPr/>
        </p:nvCxnSpPr>
        <p:spPr>
          <a:xfrm>
            <a:off x="7952730" y="3230404"/>
            <a:ext cx="5100" cy="4500706"/>
          </a:xfrm>
          <a:prstGeom prst="straightConnector1">
            <a:avLst/>
          </a:prstGeom>
          <a:noFill/>
          <a:ln cap="rnd" cmpd="sng" w="19050">
            <a:solidFill>
              <a:srgbClr val="C7D6E4"/>
            </a:solidFill>
            <a:prstDash val="solid"/>
            <a:round/>
            <a:headEnd len="sm" w="sm" type="none"/>
            <a:tailEnd len="sm" w="sm" type="none"/>
          </a:ln>
        </p:spPr>
      </p:cxnSp>
      <p:sp>
        <p:nvSpPr>
          <p:cNvPr id="662" name="Google Shape;662;tl"/>
          <p:cNvSpPr/>
          <p:nvPr/>
        </p:nvSpPr>
        <p:spPr>
          <a:xfrm>
            <a:off x="7748968" y="3024093"/>
            <a:ext cx="412623" cy="412623"/>
          </a:xfrm>
          <a:custGeom>
            <a:rect b="b" l="l" r="r" t="t"/>
            <a:pathLst>
              <a:path extrusionOk="0" h="550164" w="550164">
                <a:moveTo>
                  <a:pt x="0" y="275082"/>
                </a:moveTo>
                <a:cubicBezTo>
                  <a:pt x="0" y="123190"/>
                  <a:pt x="123190" y="0"/>
                  <a:pt x="275082" y="0"/>
                </a:cubicBezTo>
                <a:cubicBezTo>
                  <a:pt x="426974" y="0"/>
                  <a:pt x="550164" y="123190"/>
                  <a:pt x="550164" y="275082"/>
                </a:cubicBezTo>
                <a:cubicBezTo>
                  <a:pt x="550164" y="426974"/>
                  <a:pt x="426974" y="550164"/>
                  <a:pt x="275082" y="550164"/>
                </a:cubicBezTo>
                <a:cubicBezTo>
                  <a:pt x="123190" y="550164"/>
                  <a:pt x="0" y="426974"/>
                  <a:pt x="0" y="275082"/>
                </a:cubicBezTo>
                <a:close/>
              </a:path>
            </a:pathLst>
          </a:custGeom>
          <a:solidFill>
            <a:srgbClr val="0072CE"/>
          </a:solidFill>
          <a:ln cap="sq" cmpd="sng" w="28575">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63" name="Google Shape;663;tl"/>
          <p:cNvGrpSpPr/>
          <p:nvPr/>
        </p:nvGrpSpPr>
        <p:grpSpPr>
          <a:xfrm>
            <a:off x="8298180" y="2948940"/>
            <a:ext cx="9166403" cy="562928"/>
            <a:chOff x="0" y="-19050"/>
            <a:chExt cx="12221870" cy="750570"/>
          </a:xfrm>
        </p:grpSpPr>
        <p:sp>
          <p:nvSpPr>
            <p:cNvPr id="664" name="Google Shape;664;tl"/>
            <p:cNvSpPr/>
            <p:nvPr/>
          </p:nvSpPr>
          <p:spPr>
            <a:xfrm>
              <a:off x="0" y="0"/>
              <a:ext cx="12221870" cy="731520"/>
            </a:xfrm>
            <a:custGeom>
              <a:rect b="b" l="l" r="r" t="t"/>
              <a:pathLst>
                <a:path extrusionOk="0" h="731520" w="12221870">
                  <a:moveTo>
                    <a:pt x="0" y="0"/>
                  </a:moveTo>
                  <a:lnTo>
                    <a:pt x="12221870" y="0"/>
                  </a:lnTo>
                  <a:lnTo>
                    <a:pt x="12221870" y="731520"/>
                  </a:lnTo>
                  <a:lnTo>
                    <a:pt x="0" y="731520"/>
                  </a:lnTo>
                  <a:close/>
                </a:path>
              </a:pathLst>
            </a:custGeom>
            <a:blipFill rotWithShape="1">
              <a:blip r:embed="rId5">
                <a:alphaModFix amt="0"/>
              </a:blip>
              <a:stretch>
                <a:fillRect b="-275563" l="0" r="0" t="-275563"/>
              </a:stretch>
            </a:blipFill>
            <a:ln>
              <a:noFill/>
            </a:ln>
          </p:spPr>
        </p:sp>
        <p:sp>
          <p:nvSpPr>
            <p:cNvPr id="665" name="Google Shape;665;tl"/>
            <p:cNvSpPr txBox="1"/>
            <p:nvPr/>
          </p:nvSpPr>
          <p:spPr>
            <a:xfrm>
              <a:off x="0" y="-19050"/>
              <a:ext cx="12221870" cy="750570"/>
            </a:xfrm>
            <a:prstGeom prst="rect">
              <a:avLst/>
            </a:prstGeom>
            <a:noFill/>
            <a:ln>
              <a:noFill/>
            </a:ln>
          </p:spPr>
          <p:txBody>
            <a:bodyPr anchorCtr="0" anchor="ctr" bIns="0" lIns="0" spcFirstLastPara="1" rIns="0" wrap="square" tIns="0">
              <a:noAutofit/>
            </a:bodyPr>
            <a:lstStyle/>
            <a:p>
              <a:pPr indent="0" lvl="0" marL="0" marR="0" rtl="0" algn="l">
                <a:lnSpc>
                  <a:spcPct val="120009"/>
                </a:lnSpc>
                <a:spcBef>
                  <a:spcPts val="0"/>
                </a:spcBef>
                <a:spcAft>
                  <a:spcPts val="0"/>
                </a:spcAft>
                <a:buNone/>
              </a:pPr>
              <a:r>
                <a:rPr b="1" i="0" lang="en-US" sz="2124" u="none" cap="none" strike="noStrike">
                  <a:solidFill>
                    <a:srgbClr val="0072CE"/>
                  </a:solidFill>
                  <a:latin typeface="Poppins"/>
                  <a:ea typeface="Poppins"/>
                  <a:cs typeface="Poppins"/>
                  <a:sym typeface="Poppins"/>
                </a:rPr>
                <a:t>Avant-projet</a:t>
              </a:r>
              <a:endParaRPr/>
            </a:p>
          </p:txBody>
        </p:sp>
      </p:grpSp>
      <p:sp>
        <p:nvSpPr>
          <p:cNvPr id="666" name="Google Shape;666;tl"/>
          <p:cNvSpPr txBox="1"/>
          <p:nvPr/>
        </p:nvSpPr>
        <p:spPr>
          <a:xfrm>
            <a:off x="8298180" y="3482149"/>
            <a:ext cx="9166500" cy="1150000"/>
          </a:xfrm>
          <a:prstGeom prst="rect">
            <a:avLst/>
          </a:prstGeom>
          <a:noFill/>
          <a:ln>
            <a:noFill/>
          </a:ln>
        </p:spPr>
        <p:txBody>
          <a:bodyPr anchorCtr="0" anchor="t" bIns="0" lIns="0" spcFirstLastPara="1" rIns="0" wrap="square" tIns="0">
            <a:noAutofit/>
          </a:bodyPr>
          <a:lstStyle/>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Recueil des documents SMI-QSE existants et analyse des besoins</a:t>
            </a:r>
            <a:endParaRPr/>
          </a:p>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Élaboration du cahier des charges pour la digitalisation de chaque processus</a:t>
            </a:r>
            <a:endParaRPr/>
          </a:p>
        </p:txBody>
      </p:sp>
      <p:sp>
        <p:nvSpPr>
          <p:cNvPr id="667" name="Google Shape;667;tl"/>
          <p:cNvSpPr/>
          <p:nvPr/>
        </p:nvSpPr>
        <p:spPr>
          <a:xfrm>
            <a:off x="7748968" y="5274446"/>
            <a:ext cx="412623" cy="412623"/>
          </a:xfrm>
          <a:custGeom>
            <a:rect b="b" l="l" r="r" t="t"/>
            <a:pathLst>
              <a:path extrusionOk="0" h="550164" w="550164">
                <a:moveTo>
                  <a:pt x="0" y="275082"/>
                </a:moveTo>
                <a:cubicBezTo>
                  <a:pt x="0" y="123190"/>
                  <a:pt x="123190" y="0"/>
                  <a:pt x="275082" y="0"/>
                </a:cubicBezTo>
                <a:cubicBezTo>
                  <a:pt x="426974" y="0"/>
                  <a:pt x="550164" y="123190"/>
                  <a:pt x="550164" y="275082"/>
                </a:cubicBezTo>
                <a:cubicBezTo>
                  <a:pt x="550164" y="426974"/>
                  <a:pt x="426974" y="550164"/>
                  <a:pt x="275082" y="550164"/>
                </a:cubicBezTo>
                <a:cubicBezTo>
                  <a:pt x="123190" y="550164"/>
                  <a:pt x="0" y="426974"/>
                  <a:pt x="0" y="275082"/>
                </a:cubicBezTo>
                <a:close/>
              </a:path>
            </a:pathLst>
          </a:custGeom>
          <a:solidFill>
            <a:srgbClr val="0072CE"/>
          </a:solidFill>
          <a:ln cap="sq" cmpd="sng" w="28575">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68" name="Google Shape;668;tl"/>
          <p:cNvGrpSpPr/>
          <p:nvPr/>
        </p:nvGrpSpPr>
        <p:grpSpPr>
          <a:xfrm>
            <a:off x="8298180" y="5199293"/>
            <a:ext cx="9166403" cy="562928"/>
            <a:chOff x="0" y="-19050"/>
            <a:chExt cx="12221870" cy="750570"/>
          </a:xfrm>
        </p:grpSpPr>
        <p:sp>
          <p:nvSpPr>
            <p:cNvPr id="669" name="Google Shape;669;tl"/>
            <p:cNvSpPr/>
            <p:nvPr/>
          </p:nvSpPr>
          <p:spPr>
            <a:xfrm>
              <a:off x="0" y="0"/>
              <a:ext cx="12221870" cy="731520"/>
            </a:xfrm>
            <a:custGeom>
              <a:rect b="b" l="l" r="r" t="t"/>
              <a:pathLst>
                <a:path extrusionOk="0" h="731520" w="12221870">
                  <a:moveTo>
                    <a:pt x="0" y="0"/>
                  </a:moveTo>
                  <a:lnTo>
                    <a:pt x="12221870" y="0"/>
                  </a:lnTo>
                  <a:lnTo>
                    <a:pt x="12221870" y="731520"/>
                  </a:lnTo>
                  <a:lnTo>
                    <a:pt x="0" y="731520"/>
                  </a:lnTo>
                  <a:close/>
                </a:path>
              </a:pathLst>
            </a:custGeom>
            <a:blipFill rotWithShape="1">
              <a:blip r:embed="rId5">
                <a:alphaModFix amt="0"/>
              </a:blip>
              <a:stretch>
                <a:fillRect b="-275563" l="0" r="0" t="-275563"/>
              </a:stretch>
            </a:blipFill>
            <a:ln>
              <a:noFill/>
            </a:ln>
          </p:spPr>
        </p:sp>
        <p:sp>
          <p:nvSpPr>
            <p:cNvPr id="670" name="Google Shape;670;tl"/>
            <p:cNvSpPr txBox="1"/>
            <p:nvPr/>
          </p:nvSpPr>
          <p:spPr>
            <a:xfrm>
              <a:off x="0" y="-19050"/>
              <a:ext cx="12221870" cy="750570"/>
            </a:xfrm>
            <a:prstGeom prst="rect">
              <a:avLst/>
            </a:prstGeom>
            <a:noFill/>
            <a:ln>
              <a:noFill/>
            </a:ln>
          </p:spPr>
          <p:txBody>
            <a:bodyPr anchorCtr="0" anchor="ctr" bIns="0" lIns="0" spcFirstLastPara="1" rIns="0" wrap="square" tIns="0">
              <a:noAutofit/>
            </a:bodyPr>
            <a:lstStyle/>
            <a:p>
              <a:pPr indent="0" lvl="0" marL="0" marR="0" rtl="0" algn="l">
                <a:lnSpc>
                  <a:spcPct val="120009"/>
                </a:lnSpc>
                <a:spcBef>
                  <a:spcPts val="0"/>
                </a:spcBef>
                <a:spcAft>
                  <a:spcPts val="0"/>
                </a:spcAft>
                <a:buNone/>
              </a:pPr>
              <a:r>
                <a:rPr b="1" i="0" lang="en-US" sz="2124" u="none" cap="none" strike="noStrike">
                  <a:solidFill>
                    <a:srgbClr val="0072CE"/>
                  </a:solidFill>
                  <a:latin typeface="Poppins"/>
                  <a:ea typeface="Poppins"/>
                  <a:cs typeface="Poppins"/>
                  <a:sym typeface="Poppins"/>
                </a:rPr>
                <a:t>Phase projet</a:t>
              </a:r>
              <a:endParaRPr/>
            </a:p>
          </p:txBody>
        </p:sp>
      </p:grpSp>
      <p:sp>
        <p:nvSpPr>
          <p:cNvPr id="671" name="Google Shape;671;tl"/>
          <p:cNvSpPr txBox="1"/>
          <p:nvPr/>
        </p:nvSpPr>
        <p:spPr>
          <a:xfrm>
            <a:off x="8298180" y="5732502"/>
            <a:ext cx="9166500" cy="1150000"/>
          </a:xfrm>
          <a:prstGeom prst="rect">
            <a:avLst/>
          </a:prstGeom>
          <a:noFill/>
          <a:ln>
            <a:noFill/>
          </a:ln>
        </p:spPr>
        <p:txBody>
          <a:bodyPr anchorCtr="0" anchor="t" bIns="0" lIns="0" spcFirstLastPara="1" rIns="0" wrap="square" tIns="0">
            <a:noAutofit/>
          </a:bodyPr>
          <a:lstStyle/>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Conception d'une solution basée sur la suite BY+, adaptée aux besoins de SDP Groupe</a:t>
            </a:r>
            <a:endParaRPr/>
          </a:p>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Tests unitaires et tests d'intégration</a:t>
            </a:r>
            <a:endParaRPr/>
          </a:p>
        </p:txBody>
      </p:sp>
      <p:sp>
        <p:nvSpPr>
          <p:cNvPr id="672" name="Google Shape;672;tl"/>
          <p:cNvSpPr/>
          <p:nvPr/>
        </p:nvSpPr>
        <p:spPr>
          <a:xfrm>
            <a:off x="7748968" y="7524799"/>
            <a:ext cx="412623" cy="412623"/>
          </a:xfrm>
          <a:custGeom>
            <a:rect b="b" l="l" r="r" t="t"/>
            <a:pathLst>
              <a:path extrusionOk="0" h="550164" w="550164">
                <a:moveTo>
                  <a:pt x="0" y="275082"/>
                </a:moveTo>
                <a:cubicBezTo>
                  <a:pt x="0" y="123190"/>
                  <a:pt x="123190" y="0"/>
                  <a:pt x="275082" y="0"/>
                </a:cubicBezTo>
                <a:cubicBezTo>
                  <a:pt x="426974" y="0"/>
                  <a:pt x="550164" y="123190"/>
                  <a:pt x="550164" y="275082"/>
                </a:cubicBezTo>
                <a:cubicBezTo>
                  <a:pt x="550164" y="426974"/>
                  <a:pt x="426974" y="550164"/>
                  <a:pt x="275082" y="550164"/>
                </a:cubicBezTo>
                <a:cubicBezTo>
                  <a:pt x="123190" y="550164"/>
                  <a:pt x="0" y="426974"/>
                  <a:pt x="0" y="275082"/>
                </a:cubicBezTo>
                <a:close/>
              </a:path>
            </a:pathLst>
          </a:custGeom>
          <a:solidFill>
            <a:srgbClr val="0072CE"/>
          </a:solidFill>
          <a:ln cap="sq" cmpd="sng" w="28575">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3" name="Google Shape;673;tl"/>
          <p:cNvGrpSpPr/>
          <p:nvPr/>
        </p:nvGrpSpPr>
        <p:grpSpPr>
          <a:xfrm>
            <a:off x="8298180" y="7449646"/>
            <a:ext cx="9166403" cy="562928"/>
            <a:chOff x="0" y="-19050"/>
            <a:chExt cx="12221870" cy="750570"/>
          </a:xfrm>
        </p:grpSpPr>
        <p:sp>
          <p:nvSpPr>
            <p:cNvPr id="674" name="Google Shape;674;tl"/>
            <p:cNvSpPr/>
            <p:nvPr/>
          </p:nvSpPr>
          <p:spPr>
            <a:xfrm>
              <a:off x="0" y="0"/>
              <a:ext cx="12221870" cy="731520"/>
            </a:xfrm>
            <a:custGeom>
              <a:rect b="b" l="l" r="r" t="t"/>
              <a:pathLst>
                <a:path extrusionOk="0" h="731520" w="12221870">
                  <a:moveTo>
                    <a:pt x="0" y="0"/>
                  </a:moveTo>
                  <a:lnTo>
                    <a:pt x="12221870" y="0"/>
                  </a:lnTo>
                  <a:lnTo>
                    <a:pt x="12221870" y="731520"/>
                  </a:lnTo>
                  <a:lnTo>
                    <a:pt x="0" y="731520"/>
                  </a:lnTo>
                  <a:close/>
                </a:path>
              </a:pathLst>
            </a:custGeom>
            <a:blipFill rotWithShape="1">
              <a:blip r:embed="rId5">
                <a:alphaModFix amt="0"/>
              </a:blip>
              <a:stretch>
                <a:fillRect b="-275563" l="0" r="0" t="-275563"/>
              </a:stretch>
            </a:blipFill>
            <a:ln>
              <a:noFill/>
            </a:ln>
          </p:spPr>
        </p:sp>
        <p:sp>
          <p:nvSpPr>
            <p:cNvPr id="675" name="Google Shape;675;tl"/>
            <p:cNvSpPr txBox="1"/>
            <p:nvPr/>
          </p:nvSpPr>
          <p:spPr>
            <a:xfrm>
              <a:off x="0" y="-19050"/>
              <a:ext cx="12221870" cy="750570"/>
            </a:xfrm>
            <a:prstGeom prst="rect">
              <a:avLst/>
            </a:prstGeom>
            <a:noFill/>
            <a:ln>
              <a:noFill/>
            </a:ln>
          </p:spPr>
          <p:txBody>
            <a:bodyPr anchorCtr="0" anchor="ctr" bIns="0" lIns="0" spcFirstLastPara="1" rIns="0" wrap="square" tIns="0">
              <a:noAutofit/>
            </a:bodyPr>
            <a:lstStyle/>
            <a:p>
              <a:pPr indent="0" lvl="0" marL="0" marR="0" rtl="0" algn="l">
                <a:lnSpc>
                  <a:spcPct val="120009"/>
                </a:lnSpc>
                <a:spcBef>
                  <a:spcPts val="0"/>
                </a:spcBef>
                <a:spcAft>
                  <a:spcPts val="0"/>
                </a:spcAft>
                <a:buNone/>
              </a:pPr>
              <a:r>
                <a:rPr b="1" i="0" lang="en-US" sz="2124" u="none" cap="none" strike="noStrike">
                  <a:solidFill>
                    <a:srgbClr val="0072CE"/>
                  </a:solidFill>
                  <a:latin typeface="Poppins"/>
                  <a:ea typeface="Poppins"/>
                  <a:cs typeface="Poppins"/>
                  <a:sym typeface="Poppins"/>
                </a:rPr>
                <a:t>Après-projet</a:t>
              </a:r>
              <a:endParaRPr/>
            </a:p>
          </p:txBody>
        </p:sp>
      </p:grpSp>
      <p:sp>
        <p:nvSpPr>
          <p:cNvPr id="676" name="Google Shape;676;tl"/>
          <p:cNvSpPr txBox="1"/>
          <p:nvPr/>
        </p:nvSpPr>
        <p:spPr>
          <a:xfrm>
            <a:off x="8298180" y="7982855"/>
            <a:ext cx="9166500" cy="1150000"/>
          </a:xfrm>
          <a:prstGeom prst="rect">
            <a:avLst/>
          </a:prstGeom>
          <a:noFill/>
          <a:ln>
            <a:noFill/>
          </a:ln>
        </p:spPr>
        <p:txBody>
          <a:bodyPr anchorCtr="0" anchor="t" bIns="0" lIns="0" spcFirstLastPara="1" rIns="0" wrap="square" tIns="0">
            <a:noAutofit/>
          </a:bodyPr>
          <a:lstStyle/>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Formation des équipes qualité, sécurité et environnement</a:t>
            </a:r>
            <a:endParaRPr/>
          </a:p>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Déploiement progressif sur l'ensemble des sites</a:t>
            </a:r>
            <a:endParaRPr/>
          </a:p>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Support et amélioration continue de la solution</a:t>
            </a:r>
            <a:endParaRPr/>
          </a:p>
        </p:txBody>
      </p:sp>
      <p:grpSp>
        <p:nvGrpSpPr>
          <p:cNvPr id="362" name="Google Shape;362;p18"/>
          <p:cNvGrpSpPr/>
          <p:nvPr/>
        </p:nvGrpSpPr>
        <p:grpSpPr>
          <a:xfrm>
            <a:off x="17254728" y="9741817"/>
            <a:ext cx="685800" cy="425768"/>
            <a:chOff x="0" y="-19050"/>
            <a:chExt cx="914400" cy="567690"/>
          </a:xfrm>
        </p:grpSpPr>
        <p:sp>
          <p:nvSpPr>
            <p:cNvPr id="363" name="Google Shape;363;p18"/>
            <p:cNvSpPr/>
            <p:nvPr/>
          </p:nvSpPr>
          <p:spPr>
            <a:xfrm>
              <a:off x="0" y="0"/>
              <a:ext cx="914400" cy="548640"/>
            </a:xfrm>
            <a:custGeom>
              <a:rect b="b" l="l" r="r" t="t"/>
              <a:pathLst>
                <a:path extrusionOk="0" h="548640" w="914400">
                  <a:moveTo>
                    <a:pt x="0" y="0"/>
                  </a:moveTo>
                  <a:lnTo>
                    <a:pt x="914400" y="0"/>
                  </a:lnTo>
                  <a:lnTo>
                    <a:pt x="914400" y="548640"/>
                  </a:lnTo>
                  <a:lnTo>
                    <a:pt x="0" y="548640"/>
                  </a:lnTo>
                  <a:close/>
                </a:path>
              </a:pathLst>
            </a:custGeom>
            <a:blipFill rotWithShape="1">
              <a:blip r:embed="rId5">
                <a:alphaModFix amt="0"/>
              </a:blip>
              <a:stretch>
                <a:fillRect b="0" l="-26982" r="-26982" t="0"/>
              </a:stretch>
            </a:blipFill>
            <a:ln>
              <a:noFill/>
            </a:ln>
          </p:spPr>
        </p:sp>
        <p:sp>
          <p:nvSpPr>
            <p:cNvPr id="364" name="Google Shape;364;p18"/>
            <p:cNvSpPr txBox="1"/>
            <p:nvPr/>
          </p:nvSpPr>
          <p:spPr>
            <a:xfrm>
              <a:off x="0" y="-19050"/>
              <a:ext cx="914400" cy="567690"/>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None/>
              </a:pPr>
              <a:r>
                <a:rPr b="0" i="0" lang="en-US" sz="1500" u="none" cap="none" strike="noStrike">
                  <a:solidFill>
                    <a:srgbClr val="000000"/>
                  </a:solidFill>
                  <a:latin typeface="Poppins"/>
                  <a:ea typeface="Poppins"/>
                  <a:cs typeface="Poppins"/>
                  <a:sym typeface="Poppins"/>
                </a:rPr>
                <a:t>6</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descr="logos/ppt/media/image-1-2.png" id="369" name="Google Shape;369;p19"/>
          <p:cNvSpPr/>
          <p:nvPr/>
        </p:nvSpPr>
        <p:spPr>
          <a:xfrm>
            <a:off x="16294608" y="384048"/>
            <a:ext cx="1303020" cy="271081"/>
          </a:xfrm>
          <a:custGeom>
            <a:rect b="b" l="l" r="r" t="t"/>
            <a:pathLst>
              <a:path extrusionOk="0" h="361442" w="1737360">
                <a:moveTo>
                  <a:pt x="0" y="0"/>
                </a:moveTo>
                <a:lnTo>
                  <a:pt x="1737360" y="0"/>
                </a:lnTo>
                <a:lnTo>
                  <a:pt x="1737360" y="361442"/>
                </a:lnTo>
                <a:lnTo>
                  <a:pt x="0" y="361442"/>
                </a:lnTo>
                <a:lnTo>
                  <a:pt x="0" y="0"/>
                </a:lnTo>
                <a:close/>
              </a:path>
            </a:pathLst>
          </a:custGeom>
          <a:blipFill rotWithShape="1">
            <a:blip r:embed="rId3">
              <a:alphaModFix/>
            </a:blip>
            <a:stretch>
              <a:fillRect b="7" l="0" r="0" t="0"/>
            </a:stretch>
          </a:blipFill>
          <a:ln>
            <a:noFill/>
          </a:ln>
        </p:spPr>
      </p:sp>
      <p:sp>
        <p:nvSpPr>
          <p:cNvPr descr="logos/ppt/media/image-1-1.png" id="370" name="Google Shape;370;p19"/>
          <p:cNvSpPr/>
          <p:nvPr/>
        </p:nvSpPr>
        <p:spPr>
          <a:xfrm>
            <a:off x="685800" y="274320"/>
            <a:ext cx="2057400" cy="471011"/>
          </a:xfrm>
          <a:custGeom>
            <a:rect b="b" l="l" r="r" t="t"/>
            <a:pathLst>
              <a:path extrusionOk="0" h="628015" w="2743200">
                <a:moveTo>
                  <a:pt x="0" y="0"/>
                </a:moveTo>
                <a:lnTo>
                  <a:pt x="2743200" y="0"/>
                </a:lnTo>
                <a:lnTo>
                  <a:pt x="2743200" y="628015"/>
                </a:lnTo>
                <a:lnTo>
                  <a:pt x="0" y="628015"/>
                </a:lnTo>
                <a:lnTo>
                  <a:pt x="0" y="0"/>
                </a:lnTo>
                <a:close/>
              </a:path>
            </a:pathLst>
          </a:custGeom>
          <a:blipFill rotWithShape="1">
            <a:blip r:embed="rId4">
              <a:alphaModFix/>
            </a:blip>
            <a:stretch>
              <a:fillRect b="8" l="0" r="0" t="0"/>
            </a:stretch>
          </a:blipFill>
          <a:ln>
            <a:noFill/>
          </a:ln>
        </p:spPr>
      </p:sp>
      <p:grpSp>
        <p:nvGrpSpPr>
          <p:cNvPr id="371" name="Google Shape;371;p19"/>
          <p:cNvGrpSpPr/>
          <p:nvPr/>
        </p:nvGrpSpPr>
        <p:grpSpPr>
          <a:xfrm>
            <a:off x="822960" y="1267301"/>
            <a:ext cx="16641623" cy="1224133"/>
            <a:chOff x="0" y="-47625"/>
            <a:chExt cx="22188830" cy="1632178"/>
          </a:xfrm>
        </p:grpSpPr>
        <p:sp>
          <p:nvSpPr>
            <p:cNvPr id="372" name="Google Shape;372;p19"/>
            <p:cNvSpPr/>
            <p:nvPr/>
          </p:nvSpPr>
          <p:spPr>
            <a:xfrm>
              <a:off x="0" y="0"/>
              <a:ext cx="22188830" cy="1584553"/>
            </a:xfrm>
            <a:custGeom>
              <a:rect b="b" l="l" r="r" t="t"/>
              <a:pathLst>
                <a:path extrusionOk="0" h="1584553" w="22188830">
                  <a:moveTo>
                    <a:pt x="0" y="0"/>
                  </a:moveTo>
                  <a:lnTo>
                    <a:pt x="22188830" y="0"/>
                  </a:lnTo>
                  <a:lnTo>
                    <a:pt x="22188830" y="1584553"/>
                  </a:lnTo>
                  <a:lnTo>
                    <a:pt x="0" y="1584553"/>
                  </a:lnTo>
                  <a:close/>
                </a:path>
              </a:pathLst>
            </a:custGeom>
            <a:blipFill rotWithShape="1">
              <a:blip r:embed="rId5">
                <a:alphaModFix amt="0"/>
              </a:blip>
              <a:stretch>
                <a:fillRect b="-207476" l="0" r="0" t="-238226"/>
              </a:stretch>
            </a:blipFill>
            <a:ln>
              <a:noFill/>
            </a:ln>
          </p:spPr>
        </p:sp>
        <p:sp>
          <p:nvSpPr>
            <p:cNvPr id="373" name="Google Shape;373;p19"/>
            <p:cNvSpPr txBox="1"/>
            <p:nvPr/>
          </p:nvSpPr>
          <p:spPr>
            <a:xfrm>
              <a:off x="0" y="-47625"/>
              <a:ext cx="22188830" cy="1632178"/>
            </a:xfrm>
            <a:prstGeom prst="rect">
              <a:avLst/>
            </a:prstGeom>
            <a:noFill/>
            <a:ln>
              <a:noFill/>
            </a:ln>
          </p:spPr>
          <p:txBody>
            <a:bodyPr anchorCtr="0" anchor="ctr" bIns="0" lIns="0" spcFirstLastPara="1" rIns="0" wrap="square" tIns="0">
              <a:noAutofit/>
            </a:bodyPr>
            <a:lstStyle/>
            <a:p>
              <a:pPr indent="0" lvl="0" marL="0" marR="0" rtl="0" algn="l">
                <a:lnSpc>
                  <a:spcPct val="120004"/>
                </a:lnSpc>
                <a:spcBef>
                  <a:spcPts val="0"/>
                </a:spcBef>
                <a:spcAft>
                  <a:spcPts val="0"/>
                </a:spcAft>
                <a:buNone/>
              </a:pPr>
              <a:r>
                <a:rPr b="1" i="0" lang="en-US" sz="4799" u="none" cap="none" strike="noStrike">
                  <a:solidFill>
                    <a:srgbClr val="0072CE"/>
                  </a:solidFill>
                  <a:latin typeface="Poppins"/>
                  <a:ea typeface="Poppins"/>
                  <a:cs typeface="Poppins"/>
                  <a:sym typeface="Poppins"/>
                </a:rPr>
                <a:t>Quelques références clés</a:t>
              </a:r>
              <a:endParaRPr/>
            </a:p>
          </p:txBody>
        </p:sp>
      </p:grpSp>
      <p:sp>
        <p:nvSpPr>
          <p:cNvPr id="374" name="Google Shape;374;p19"/>
          <p:cNvSpPr/>
          <p:nvPr/>
        </p:nvSpPr>
        <p:spPr>
          <a:xfrm>
            <a:off x="822960" y="2948940"/>
            <a:ext cx="5966460" cy="6240780"/>
          </a:xfrm>
          <a:custGeom>
            <a:rect b="b" l="l" r="r" t="t"/>
            <a:pathLst>
              <a:path extrusionOk="0" h="8321040" w="7955280">
                <a:moveTo>
                  <a:pt x="0" y="146304"/>
                </a:moveTo>
                <a:cubicBezTo>
                  <a:pt x="0" y="65532"/>
                  <a:pt x="65532" y="0"/>
                  <a:pt x="146304" y="0"/>
                </a:cubicBezTo>
                <a:lnTo>
                  <a:pt x="7808976" y="0"/>
                </a:lnTo>
                <a:cubicBezTo>
                  <a:pt x="7889748" y="0"/>
                  <a:pt x="7955280" y="65532"/>
                  <a:pt x="7955280" y="146304"/>
                </a:cubicBezTo>
                <a:lnTo>
                  <a:pt x="7955280" y="8174736"/>
                </a:lnTo>
                <a:cubicBezTo>
                  <a:pt x="7955280" y="8255508"/>
                  <a:pt x="7889748" y="8321040"/>
                  <a:pt x="7808976" y="8321040"/>
                </a:cubicBezTo>
                <a:lnTo>
                  <a:pt x="146304" y="8321040"/>
                </a:lnTo>
                <a:cubicBezTo>
                  <a:pt x="65532" y="8321040"/>
                  <a:pt x="0" y="8255508"/>
                  <a:pt x="0" y="8174736"/>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9"/>
          <p:cNvSpPr/>
          <p:nvPr/>
        </p:nvSpPr>
        <p:spPr>
          <a:xfrm>
            <a:off x="1371600" y="3360420"/>
            <a:ext cx="1234440" cy="1234440"/>
          </a:xfrm>
          <a:custGeom>
            <a:rect b="b" l="l" r="r" t="t"/>
            <a:pathLst>
              <a:path extrusionOk="0" h="1645920" w="1645920">
                <a:moveTo>
                  <a:pt x="0" y="822960"/>
                </a:moveTo>
                <a:cubicBezTo>
                  <a:pt x="0" y="368427"/>
                  <a:pt x="368427" y="0"/>
                  <a:pt x="822960" y="0"/>
                </a:cubicBezTo>
                <a:cubicBezTo>
                  <a:pt x="1277493" y="0"/>
                  <a:pt x="1645920" y="368427"/>
                  <a:pt x="1645920" y="822960"/>
                </a:cubicBezTo>
                <a:cubicBezTo>
                  <a:pt x="1645920" y="1277493"/>
                  <a:pt x="1277493" y="1645920"/>
                  <a:pt x="822960" y="1645920"/>
                </a:cubicBezTo>
                <a:cubicBezTo>
                  <a:pt x="368427" y="1645920"/>
                  <a:pt x="0" y="1277493"/>
                  <a:pt x="0" y="822960"/>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scale_navy.png" id="376" name="Google Shape;376;p19"/>
          <p:cNvSpPr/>
          <p:nvPr/>
        </p:nvSpPr>
        <p:spPr>
          <a:xfrm>
            <a:off x="1680210" y="3669030"/>
            <a:ext cx="617220" cy="617220"/>
          </a:xfrm>
          <a:custGeom>
            <a:rect b="b" l="l" r="r" t="t"/>
            <a:pathLst>
              <a:path extrusionOk="0" h="822960" w="822960">
                <a:moveTo>
                  <a:pt x="0" y="0"/>
                </a:moveTo>
                <a:lnTo>
                  <a:pt x="822960" y="0"/>
                </a:lnTo>
                <a:lnTo>
                  <a:pt x="822960" y="822960"/>
                </a:lnTo>
                <a:lnTo>
                  <a:pt x="0" y="822960"/>
                </a:lnTo>
                <a:lnTo>
                  <a:pt x="0" y="0"/>
                </a:lnTo>
                <a:close/>
              </a:path>
            </a:pathLst>
          </a:custGeom>
          <a:blipFill rotWithShape="1">
            <a:blip r:embed="rId6">
              <a:alphaModFix/>
            </a:blip>
            <a:stretch>
              <a:fillRect b="0" l="0" r="0" t="0"/>
            </a:stretch>
          </a:blipFill>
          <a:ln>
            <a:noFill/>
          </a:ln>
        </p:spPr>
      </p:sp>
      <p:sp>
        <p:nvSpPr>
          <p:cNvPr id="377" name="Google Shape;377;p19"/>
          <p:cNvSpPr txBox="1"/>
          <p:nvPr/>
        </p:nvSpPr>
        <p:spPr>
          <a:xfrm>
            <a:off x="1303020" y="4918710"/>
            <a:ext cx="5006340" cy="390525"/>
          </a:xfrm>
          <a:prstGeom prst="rect">
            <a:avLst/>
          </a:prstGeom>
          <a:noFill/>
          <a:ln>
            <a:noFill/>
          </a:ln>
        </p:spPr>
        <p:txBody>
          <a:bodyPr anchorCtr="0" anchor="t" bIns="0" lIns="0" spcFirstLastPara="1" rIns="0" wrap="square" tIns="0">
            <a:spAutoFit/>
          </a:bodyPr>
          <a:lstStyle/>
          <a:p>
            <a:pPr indent="0" lvl="0" marL="0" marR="0" rtl="0" algn="ctr">
              <a:lnSpc>
                <a:spcPct val="120008"/>
              </a:lnSpc>
              <a:spcBef>
                <a:spcPts val="0"/>
              </a:spcBef>
              <a:spcAft>
                <a:spcPts val="0"/>
              </a:spcAft>
              <a:buNone/>
            </a:pPr>
            <a:r>
              <a:rPr b="1" i="0" lang="en-US" sz="2499" u="none" cap="none" strike="noStrike">
                <a:solidFill>
                  <a:srgbClr val="0072CE"/>
                </a:solidFill>
                <a:latin typeface="Poppins"/>
                <a:ea typeface="Poppins"/>
                <a:cs typeface="Poppins"/>
                <a:sym typeface="Poppins"/>
              </a:rPr>
              <a:t>Cabinet Notarial ADYK</a:t>
            </a:r>
            <a:endParaRPr/>
          </a:p>
        </p:txBody>
      </p:sp>
      <p:sp>
        <p:nvSpPr>
          <p:cNvPr id="378" name="Google Shape;378;p19"/>
          <p:cNvSpPr txBox="1"/>
          <p:nvPr/>
        </p:nvSpPr>
        <p:spPr>
          <a:xfrm>
            <a:off x="1303020" y="5762625"/>
            <a:ext cx="5006340" cy="1380363"/>
          </a:xfrm>
          <a:prstGeom prst="rect">
            <a:avLst/>
          </a:prstGeom>
          <a:noFill/>
          <a:ln>
            <a:noFill/>
          </a:ln>
        </p:spPr>
        <p:txBody>
          <a:bodyPr anchorCtr="0" anchor="t" bIns="0" lIns="0" spcFirstLastPara="1" rIns="0" wrap="square" tIns="0">
            <a:spAutoFit/>
          </a:bodyPr>
          <a:lstStyle/>
          <a:p>
            <a:pPr indent="0" lvl="0" marL="0" marR="0" rtl="0" algn="ctr">
              <a:lnSpc>
                <a:spcPct val="144023"/>
              </a:lnSpc>
              <a:spcBef>
                <a:spcPts val="0"/>
              </a:spcBef>
              <a:spcAft>
                <a:spcPts val="0"/>
              </a:spcAft>
              <a:buNone/>
            </a:pPr>
            <a:r>
              <a:rPr b="0" i="0" lang="en-US" sz="1899" u="none" cap="none" strike="noStrike">
                <a:solidFill>
                  <a:srgbClr val="0B2E4A"/>
                </a:solidFill>
                <a:latin typeface="Poppins"/>
                <a:ea typeface="Poppins"/>
                <a:cs typeface="Poppins"/>
                <a:sym typeface="Poppins"/>
              </a:rPr>
              <a:t>ADYK est un cabinet notarial spécialisé dans l’accompagnement juridique des particuliers, des entreprises et des institutions.</a:t>
            </a:r>
            <a:endParaRPr/>
          </a:p>
        </p:txBody>
      </p:sp>
      <p:sp>
        <p:nvSpPr>
          <p:cNvPr id="760" name="Google Shape;760;tl"/>
          <p:cNvSpPr txBox="1"/>
          <p:nvPr/>
        </p:nvSpPr>
        <p:spPr>
          <a:xfrm>
            <a:off x="822960" y="2571434"/>
            <a:ext cx="16641623" cy="3000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None/>
            </a:pPr>
            <a:r>
              <a:rPr b="1" i="0" lang="en-US" sz="1600" u="none" cap="none" strike="noStrike">
                <a:solidFill>
                  <a:srgbClr val="000000"/>
                </a:solidFill>
                <a:latin typeface="Poppins"/>
                <a:ea typeface="Poppins"/>
                <a:cs typeface="Poppins"/>
                <a:sym typeface="Poppins"/>
              </a:rPr>
              <a:t>Mission : </a:t>
            </a:r>
            <a:r>
              <a:rPr b="0" i="0" lang="en-US" sz="1600" u="none" cap="none" strike="noStrike">
                <a:solidFill>
                  <a:srgbClr val="000000"/>
                </a:solidFill>
                <a:latin typeface="Poppins"/>
                <a:ea typeface="Poppins"/>
                <a:cs typeface="Poppins"/>
                <a:sym typeface="Poppins"/>
              </a:rPr>
              <a:t>Digitaliser la gestion des dossiers notariaux du Cabinet ADYK.</a:t>
            </a:r>
            <a:endParaRPr/>
          </a:p>
        </p:txBody>
      </p:sp>
      <p:cxnSp>
        <p:nvCxnSpPr>
          <p:cNvPr id="761" name="Google Shape;761;tl"/>
          <p:cNvCxnSpPr/>
          <p:nvPr/>
        </p:nvCxnSpPr>
        <p:spPr>
          <a:xfrm>
            <a:off x="7952730" y="3230404"/>
            <a:ext cx="5100" cy="4500706"/>
          </a:xfrm>
          <a:prstGeom prst="straightConnector1">
            <a:avLst/>
          </a:prstGeom>
          <a:noFill/>
          <a:ln cap="rnd" cmpd="sng" w="19050">
            <a:solidFill>
              <a:srgbClr val="C7D6E4"/>
            </a:solidFill>
            <a:prstDash val="solid"/>
            <a:round/>
            <a:headEnd len="sm" w="sm" type="none"/>
            <a:tailEnd len="sm" w="sm" type="none"/>
          </a:ln>
        </p:spPr>
      </p:cxnSp>
      <p:sp>
        <p:nvSpPr>
          <p:cNvPr id="762" name="Google Shape;762;tl"/>
          <p:cNvSpPr/>
          <p:nvPr/>
        </p:nvSpPr>
        <p:spPr>
          <a:xfrm>
            <a:off x="7748968" y="3024093"/>
            <a:ext cx="412623" cy="412623"/>
          </a:xfrm>
          <a:custGeom>
            <a:rect b="b" l="l" r="r" t="t"/>
            <a:pathLst>
              <a:path extrusionOk="0" h="550164" w="550164">
                <a:moveTo>
                  <a:pt x="0" y="275082"/>
                </a:moveTo>
                <a:cubicBezTo>
                  <a:pt x="0" y="123190"/>
                  <a:pt x="123190" y="0"/>
                  <a:pt x="275082" y="0"/>
                </a:cubicBezTo>
                <a:cubicBezTo>
                  <a:pt x="426974" y="0"/>
                  <a:pt x="550164" y="123190"/>
                  <a:pt x="550164" y="275082"/>
                </a:cubicBezTo>
                <a:cubicBezTo>
                  <a:pt x="550164" y="426974"/>
                  <a:pt x="426974" y="550164"/>
                  <a:pt x="275082" y="550164"/>
                </a:cubicBezTo>
                <a:cubicBezTo>
                  <a:pt x="123190" y="550164"/>
                  <a:pt x="0" y="426974"/>
                  <a:pt x="0" y="275082"/>
                </a:cubicBezTo>
                <a:close/>
              </a:path>
            </a:pathLst>
          </a:custGeom>
          <a:solidFill>
            <a:srgbClr val="0072CE"/>
          </a:solidFill>
          <a:ln cap="sq" cmpd="sng" w="28575">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3" name="Google Shape;763;tl"/>
          <p:cNvGrpSpPr/>
          <p:nvPr/>
        </p:nvGrpSpPr>
        <p:grpSpPr>
          <a:xfrm>
            <a:off x="8298180" y="2948940"/>
            <a:ext cx="9166403" cy="562928"/>
            <a:chOff x="0" y="-19050"/>
            <a:chExt cx="12221870" cy="750570"/>
          </a:xfrm>
        </p:grpSpPr>
        <p:sp>
          <p:nvSpPr>
            <p:cNvPr id="764" name="Google Shape;764;tl"/>
            <p:cNvSpPr/>
            <p:nvPr/>
          </p:nvSpPr>
          <p:spPr>
            <a:xfrm>
              <a:off x="0" y="0"/>
              <a:ext cx="12221870" cy="731520"/>
            </a:xfrm>
            <a:custGeom>
              <a:rect b="b" l="l" r="r" t="t"/>
              <a:pathLst>
                <a:path extrusionOk="0" h="731520" w="12221870">
                  <a:moveTo>
                    <a:pt x="0" y="0"/>
                  </a:moveTo>
                  <a:lnTo>
                    <a:pt x="12221870" y="0"/>
                  </a:lnTo>
                  <a:lnTo>
                    <a:pt x="12221870" y="731520"/>
                  </a:lnTo>
                  <a:lnTo>
                    <a:pt x="0" y="731520"/>
                  </a:lnTo>
                  <a:close/>
                </a:path>
              </a:pathLst>
            </a:custGeom>
            <a:blipFill rotWithShape="1">
              <a:blip r:embed="rId5">
                <a:alphaModFix amt="0"/>
              </a:blip>
              <a:stretch>
                <a:fillRect b="-275563" l="0" r="0" t="-275563"/>
              </a:stretch>
            </a:blipFill>
            <a:ln>
              <a:noFill/>
            </a:ln>
          </p:spPr>
        </p:sp>
        <p:sp>
          <p:nvSpPr>
            <p:cNvPr id="765" name="Google Shape;765;tl"/>
            <p:cNvSpPr txBox="1"/>
            <p:nvPr/>
          </p:nvSpPr>
          <p:spPr>
            <a:xfrm>
              <a:off x="0" y="-19050"/>
              <a:ext cx="12221870" cy="750570"/>
            </a:xfrm>
            <a:prstGeom prst="rect">
              <a:avLst/>
            </a:prstGeom>
            <a:noFill/>
            <a:ln>
              <a:noFill/>
            </a:ln>
          </p:spPr>
          <p:txBody>
            <a:bodyPr anchorCtr="0" anchor="ctr" bIns="0" lIns="0" spcFirstLastPara="1" rIns="0" wrap="square" tIns="0">
              <a:noAutofit/>
            </a:bodyPr>
            <a:lstStyle/>
            <a:p>
              <a:pPr indent="0" lvl="0" marL="0" marR="0" rtl="0" algn="l">
                <a:lnSpc>
                  <a:spcPct val="120009"/>
                </a:lnSpc>
                <a:spcBef>
                  <a:spcPts val="0"/>
                </a:spcBef>
                <a:spcAft>
                  <a:spcPts val="0"/>
                </a:spcAft>
                <a:buNone/>
              </a:pPr>
              <a:r>
                <a:rPr b="1" i="0" lang="en-US" sz="2124" u="none" cap="none" strike="noStrike">
                  <a:solidFill>
                    <a:srgbClr val="0072CE"/>
                  </a:solidFill>
                  <a:latin typeface="Poppins"/>
                  <a:ea typeface="Poppins"/>
                  <a:cs typeface="Poppins"/>
                  <a:sym typeface="Poppins"/>
                </a:rPr>
                <a:t>Avant-projet</a:t>
              </a:r>
              <a:endParaRPr/>
            </a:p>
          </p:txBody>
        </p:sp>
      </p:grpSp>
      <p:sp>
        <p:nvSpPr>
          <p:cNvPr id="766" name="Google Shape;766;tl"/>
          <p:cNvSpPr txBox="1"/>
          <p:nvPr/>
        </p:nvSpPr>
        <p:spPr>
          <a:xfrm>
            <a:off x="8298180" y="3482149"/>
            <a:ext cx="9166500" cy="1150000"/>
          </a:xfrm>
          <a:prstGeom prst="rect">
            <a:avLst/>
          </a:prstGeom>
          <a:noFill/>
          <a:ln>
            <a:noFill/>
          </a:ln>
        </p:spPr>
        <p:txBody>
          <a:bodyPr anchorCtr="0" anchor="t" bIns="0" lIns="0" spcFirstLastPara="1" rIns="0" wrap="square" tIns="0">
            <a:noAutofit/>
          </a:bodyPr>
          <a:lstStyle/>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Recueil et formalisation des besoins du cabinet</a:t>
            </a:r>
            <a:endParaRPr/>
          </a:p>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Élaboration du cahier des charges pour la gestion des dossiers notariaux</a:t>
            </a:r>
            <a:endParaRPr/>
          </a:p>
        </p:txBody>
      </p:sp>
      <p:sp>
        <p:nvSpPr>
          <p:cNvPr id="767" name="Google Shape;767;tl"/>
          <p:cNvSpPr/>
          <p:nvPr/>
        </p:nvSpPr>
        <p:spPr>
          <a:xfrm>
            <a:off x="7748968" y="5274446"/>
            <a:ext cx="412623" cy="412623"/>
          </a:xfrm>
          <a:custGeom>
            <a:rect b="b" l="l" r="r" t="t"/>
            <a:pathLst>
              <a:path extrusionOk="0" h="550164" w="550164">
                <a:moveTo>
                  <a:pt x="0" y="275082"/>
                </a:moveTo>
                <a:cubicBezTo>
                  <a:pt x="0" y="123190"/>
                  <a:pt x="123190" y="0"/>
                  <a:pt x="275082" y="0"/>
                </a:cubicBezTo>
                <a:cubicBezTo>
                  <a:pt x="426974" y="0"/>
                  <a:pt x="550164" y="123190"/>
                  <a:pt x="550164" y="275082"/>
                </a:cubicBezTo>
                <a:cubicBezTo>
                  <a:pt x="550164" y="426974"/>
                  <a:pt x="426974" y="550164"/>
                  <a:pt x="275082" y="550164"/>
                </a:cubicBezTo>
                <a:cubicBezTo>
                  <a:pt x="123190" y="550164"/>
                  <a:pt x="0" y="426974"/>
                  <a:pt x="0" y="275082"/>
                </a:cubicBezTo>
                <a:close/>
              </a:path>
            </a:pathLst>
          </a:custGeom>
          <a:solidFill>
            <a:srgbClr val="0072CE"/>
          </a:solidFill>
          <a:ln cap="sq" cmpd="sng" w="28575">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8" name="Google Shape;768;tl"/>
          <p:cNvGrpSpPr/>
          <p:nvPr/>
        </p:nvGrpSpPr>
        <p:grpSpPr>
          <a:xfrm>
            <a:off x="8298180" y="5199293"/>
            <a:ext cx="9166403" cy="562928"/>
            <a:chOff x="0" y="-19050"/>
            <a:chExt cx="12221870" cy="750570"/>
          </a:xfrm>
        </p:grpSpPr>
        <p:sp>
          <p:nvSpPr>
            <p:cNvPr id="769" name="Google Shape;769;tl"/>
            <p:cNvSpPr/>
            <p:nvPr/>
          </p:nvSpPr>
          <p:spPr>
            <a:xfrm>
              <a:off x="0" y="0"/>
              <a:ext cx="12221870" cy="731520"/>
            </a:xfrm>
            <a:custGeom>
              <a:rect b="b" l="l" r="r" t="t"/>
              <a:pathLst>
                <a:path extrusionOk="0" h="731520" w="12221870">
                  <a:moveTo>
                    <a:pt x="0" y="0"/>
                  </a:moveTo>
                  <a:lnTo>
                    <a:pt x="12221870" y="0"/>
                  </a:lnTo>
                  <a:lnTo>
                    <a:pt x="12221870" y="731520"/>
                  </a:lnTo>
                  <a:lnTo>
                    <a:pt x="0" y="731520"/>
                  </a:lnTo>
                  <a:close/>
                </a:path>
              </a:pathLst>
            </a:custGeom>
            <a:blipFill rotWithShape="1">
              <a:blip r:embed="rId5">
                <a:alphaModFix amt="0"/>
              </a:blip>
              <a:stretch>
                <a:fillRect b="-275563" l="0" r="0" t="-275563"/>
              </a:stretch>
            </a:blipFill>
            <a:ln>
              <a:noFill/>
            </a:ln>
          </p:spPr>
        </p:sp>
        <p:sp>
          <p:nvSpPr>
            <p:cNvPr id="770" name="Google Shape;770;tl"/>
            <p:cNvSpPr txBox="1"/>
            <p:nvPr/>
          </p:nvSpPr>
          <p:spPr>
            <a:xfrm>
              <a:off x="0" y="-19050"/>
              <a:ext cx="12221870" cy="750570"/>
            </a:xfrm>
            <a:prstGeom prst="rect">
              <a:avLst/>
            </a:prstGeom>
            <a:noFill/>
            <a:ln>
              <a:noFill/>
            </a:ln>
          </p:spPr>
          <p:txBody>
            <a:bodyPr anchorCtr="0" anchor="ctr" bIns="0" lIns="0" spcFirstLastPara="1" rIns="0" wrap="square" tIns="0">
              <a:noAutofit/>
            </a:bodyPr>
            <a:lstStyle/>
            <a:p>
              <a:pPr indent="0" lvl="0" marL="0" marR="0" rtl="0" algn="l">
                <a:lnSpc>
                  <a:spcPct val="120009"/>
                </a:lnSpc>
                <a:spcBef>
                  <a:spcPts val="0"/>
                </a:spcBef>
                <a:spcAft>
                  <a:spcPts val="0"/>
                </a:spcAft>
                <a:buNone/>
              </a:pPr>
              <a:r>
                <a:rPr b="1" i="0" lang="en-US" sz="2124" u="none" cap="none" strike="noStrike">
                  <a:solidFill>
                    <a:srgbClr val="0072CE"/>
                  </a:solidFill>
                  <a:latin typeface="Poppins"/>
                  <a:ea typeface="Poppins"/>
                  <a:cs typeface="Poppins"/>
                  <a:sym typeface="Poppins"/>
                </a:rPr>
                <a:t>Phase projet</a:t>
              </a:r>
              <a:endParaRPr/>
            </a:p>
          </p:txBody>
        </p:sp>
      </p:grpSp>
      <p:sp>
        <p:nvSpPr>
          <p:cNvPr id="771" name="Google Shape;771;tl"/>
          <p:cNvSpPr txBox="1"/>
          <p:nvPr/>
        </p:nvSpPr>
        <p:spPr>
          <a:xfrm>
            <a:off x="8298180" y="5732502"/>
            <a:ext cx="9166500" cy="1150000"/>
          </a:xfrm>
          <a:prstGeom prst="rect">
            <a:avLst/>
          </a:prstGeom>
          <a:noFill/>
          <a:ln>
            <a:noFill/>
          </a:ln>
        </p:spPr>
        <p:txBody>
          <a:bodyPr anchorCtr="0" anchor="t" bIns="0" lIns="0" spcFirstLastPara="1" rIns="0" wrap="square" tIns="0">
            <a:noAutofit/>
          </a:bodyPr>
          <a:lstStyle/>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Conception et développement de la solution de gestion électronique des documents (GED)</a:t>
            </a:r>
            <a:endParaRPr/>
          </a:p>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Migration et synchronisation des dossiers existants des usagers</a:t>
            </a:r>
            <a:endParaRPr/>
          </a:p>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Tests unitaires, tests d'intégration et tests fonctionnels</a:t>
            </a:r>
            <a:endParaRPr/>
          </a:p>
        </p:txBody>
      </p:sp>
      <p:sp>
        <p:nvSpPr>
          <p:cNvPr id="772" name="Google Shape;772;tl"/>
          <p:cNvSpPr/>
          <p:nvPr/>
        </p:nvSpPr>
        <p:spPr>
          <a:xfrm>
            <a:off x="7748968" y="7524799"/>
            <a:ext cx="412623" cy="412623"/>
          </a:xfrm>
          <a:custGeom>
            <a:rect b="b" l="l" r="r" t="t"/>
            <a:pathLst>
              <a:path extrusionOk="0" h="550164" w="550164">
                <a:moveTo>
                  <a:pt x="0" y="275082"/>
                </a:moveTo>
                <a:cubicBezTo>
                  <a:pt x="0" y="123190"/>
                  <a:pt x="123190" y="0"/>
                  <a:pt x="275082" y="0"/>
                </a:cubicBezTo>
                <a:cubicBezTo>
                  <a:pt x="426974" y="0"/>
                  <a:pt x="550164" y="123190"/>
                  <a:pt x="550164" y="275082"/>
                </a:cubicBezTo>
                <a:cubicBezTo>
                  <a:pt x="550164" y="426974"/>
                  <a:pt x="426974" y="550164"/>
                  <a:pt x="275082" y="550164"/>
                </a:cubicBezTo>
                <a:cubicBezTo>
                  <a:pt x="123190" y="550164"/>
                  <a:pt x="0" y="426974"/>
                  <a:pt x="0" y="275082"/>
                </a:cubicBezTo>
                <a:close/>
              </a:path>
            </a:pathLst>
          </a:custGeom>
          <a:solidFill>
            <a:srgbClr val="0072CE"/>
          </a:solidFill>
          <a:ln cap="sq" cmpd="sng" w="28575">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73" name="Google Shape;773;tl"/>
          <p:cNvGrpSpPr/>
          <p:nvPr/>
        </p:nvGrpSpPr>
        <p:grpSpPr>
          <a:xfrm>
            <a:off x="8298180" y="7449646"/>
            <a:ext cx="9166403" cy="562928"/>
            <a:chOff x="0" y="-19050"/>
            <a:chExt cx="12221870" cy="750570"/>
          </a:xfrm>
        </p:grpSpPr>
        <p:sp>
          <p:nvSpPr>
            <p:cNvPr id="774" name="Google Shape;774;tl"/>
            <p:cNvSpPr/>
            <p:nvPr/>
          </p:nvSpPr>
          <p:spPr>
            <a:xfrm>
              <a:off x="0" y="0"/>
              <a:ext cx="12221870" cy="731520"/>
            </a:xfrm>
            <a:custGeom>
              <a:rect b="b" l="l" r="r" t="t"/>
              <a:pathLst>
                <a:path extrusionOk="0" h="731520" w="12221870">
                  <a:moveTo>
                    <a:pt x="0" y="0"/>
                  </a:moveTo>
                  <a:lnTo>
                    <a:pt x="12221870" y="0"/>
                  </a:lnTo>
                  <a:lnTo>
                    <a:pt x="12221870" y="731520"/>
                  </a:lnTo>
                  <a:lnTo>
                    <a:pt x="0" y="731520"/>
                  </a:lnTo>
                  <a:close/>
                </a:path>
              </a:pathLst>
            </a:custGeom>
            <a:blipFill rotWithShape="1">
              <a:blip r:embed="rId5">
                <a:alphaModFix amt="0"/>
              </a:blip>
              <a:stretch>
                <a:fillRect b="-275563" l="0" r="0" t="-275563"/>
              </a:stretch>
            </a:blipFill>
            <a:ln>
              <a:noFill/>
            </a:ln>
          </p:spPr>
        </p:sp>
        <p:sp>
          <p:nvSpPr>
            <p:cNvPr id="775" name="Google Shape;775;tl"/>
            <p:cNvSpPr txBox="1"/>
            <p:nvPr/>
          </p:nvSpPr>
          <p:spPr>
            <a:xfrm>
              <a:off x="0" y="-19050"/>
              <a:ext cx="12221870" cy="750570"/>
            </a:xfrm>
            <a:prstGeom prst="rect">
              <a:avLst/>
            </a:prstGeom>
            <a:noFill/>
            <a:ln>
              <a:noFill/>
            </a:ln>
          </p:spPr>
          <p:txBody>
            <a:bodyPr anchorCtr="0" anchor="ctr" bIns="0" lIns="0" spcFirstLastPara="1" rIns="0" wrap="square" tIns="0">
              <a:noAutofit/>
            </a:bodyPr>
            <a:lstStyle/>
            <a:p>
              <a:pPr indent="0" lvl="0" marL="0" marR="0" rtl="0" algn="l">
                <a:lnSpc>
                  <a:spcPct val="120009"/>
                </a:lnSpc>
                <a:spcBef>
                  <a:spcPts val="0"/>
                </a:spcBef>
                <a:spcAft>
                  <a:spcPts val="0"/>
                </a:spcAft>
                <a:buNone/>
              </a:pPr>
              <a:r>
                <a:rPr b="1" i="0" lang="en-US" sz="2124" u="none" cap="none" strike="noStrike">
                  <a:solidFill>
                    <a:srgbClr val="0072CE"/>
                  </a:solidFill>
                  <a:latin typeface="Poppins"/>
                  <a:ea typeface="Poppins"/>
                  <a:cs typeface="Poppins"/>
                  <a:sym typeface="Poppins"/>
                </a:rPr>
                <a:t>Après-projet</a:t>
              </a:r>
              <a:endParaRPr/>
            </a:p>
          </p:txBody>
        </p:sp>
      </p:grpSp>
      <p:sp>
        <p:nvSpPr>
          <p:cNvPr id="776" name="Google Shape;776;tl"/>
          <p:cNvSpPr txBox="1"/>
          <p:nvPr/>
        </p:nvSpPr>
        <p:spPr>
          <a:xfrm>
            <a:off x="8298180" y="7982855"/>
            <a:ext cx="9166500" cy="1150000"/>
          </a:xfrm>
          <a:prstGeom prst="rect">
            <a:avLst/>
          </a:prstGeom>
          <a:noFill/>
          <a:ln>
            <a:noFill/>
          </a:ln>
        </p:spPr>
        <p:txBody>
          <a:bodyPr anchorCtr="0" anchor="t" bIns="0" lIns="0" spcFirstLastPara="1" rIns="0" wrap="square" tIns="0">
            <a:noAutofit/>
          </a:bodyPr>
          <a:lstStyle/>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Formation des collaborateurs du cabinet à la nouvelle solution</a:t>
            </a:r>
            <a:endParaRPr/>
          </a:p>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Mise en production accompagnée et sécurisée</a:t>
            </a:r>
            <a:endParaRPr/>
          </a:p>
          <a:p>
            <a:pPr indent="-180975" lvl="1" marL="361950" marR="0" rtl="0" algn="l">
              <a:lnSpc>
                <a:spcPct val="138000"/>
              </a:lnSpc>
              <a:spcBef>
                <a:spcPts val="0"/>
              </a:spcBef>
              <a:spcAft>
                <a:spcPts val="0"/>
              </a:spcAft>
              <a:buClr>
                <a:srgbClr val="0B2E4A"/>
              </a:buClr>
              <a:buSzPts val="2000"/>
              <a:buFont typeface="Arial"/>
              <a:buChar char="•"/>
            </a:pPr>
            <a:r>
              <a:rPr b="0" i="0" lang="en-US" sz="2000" u="none" cap="none" strike="noStrike">
                <a:solidFill>
                  <a:srgbClr val="0B2E4A"/>
                </a:solidFill>
                <a:latin typeface="Poppins"/>
                <a:ea typeface="Poppins"/>
                <a:cs typeface="Poppins"/>
                <a:sym typeface="Poppins"/>
              </a:rPr>
              <a:t>Maintenance évolutive et support continu</a:t>
            </a:r>
            <a:endParaRPr/>
          </a:p>
        </p:txBody>
      </p:sp>
      <p:grpSp>
        <p:nvGrpSpPr>
          <p:cNvPr id="400" name="Google Shape;400;p19"/>
          <p:cNvGrpSpPr/>
          <p:nvPr/>
        </p:nvGrpSpPr>
        <p:grpSpPr>
          <a:xfrm>
            <a:off x="17254728" y="9741817"/>
            <a:ext cx="685800" cy="425768"/>
            <a:chOff x="0" y="-19050"/>
            <a:chExt cx="914400" cy="567690"/>
          </a:xfrm>
        </p:grpSpPr>
        <p:sp>
          <p:nvSpPr>
            <p:cNvPr id="401" name="Google Shape;401;p19"/>
            <p:cNvSpPr/>
            <p:nvPr/>
          </p:nvSpPr>
          <p:spPr>
            <a:xfrm>
              <a:off x="0" y="0"/>
              <a:ext cx="914400" cy="548640"/>
            </a:xfrm>
            <a:custGeom>
              <a:rect b="b" l="l" r="r" t="t"/>
              <a:pathLst>
                <a:path extrusionOk="0" h="548640" w="914400">
                  <a:moveTo>
                    <a:pt x="0" y="0"/>
                  </a:moveTo>
                  <a:lnTo>
                    <a:pt x="914400" y="0"/>
                  </a:lnTo>
                  <a:lnTo>
                    <a:pt x="914400" y="548640"/>
                  </a:lnTo>
                  <a:lnTo>
                    <a:pt x="0" y="548640"/>
                  </a:lnTo>
                  <a:close/>
                </a:path>
              </a:pathLst>
            </a:custGeom>
            <a:blipFill rotWithShape="1">
              <a:blip r:embed="rId5">
                <a:alphaModFix amt="0"/>
              </a:blip>
              <a:stretch>
                <a:fillRect b="0" l="-26982" r="-26982" t="0"/>
              </a:stretch>
            </a:blipFill>
            <a:ln>
              <a:noFill/>
            </a:ln>
          </p:spPr>
        </p:sp>
        <p:sp>
          <p:nvSpPr>
            <p:cNvPr id="402" name="Google Shape;402;p19"/>
            <p:cNvSpPr txBox="1"/>
            <p:nvPr/>
          </p:nvSpPr>
          <p:spPr>
            <a:xfrm>
              <a:off x="0" y="-19050"/>
              <a:ext cx="914400" cy="567690"/>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None/>
              </a:pPr>
              <a:r>
                <a:rPr b="0" i="0" lang="en-US" sz="1500" u="none" cap="none" strike="noStrike">
                  <a:solidFill>
                    <a:srgbClr val="000000"/>
                  </a:solidFill>
                  <a:latin typeface="Poppins"/>
                  <a:ea typeface="Poppins"/>
                  <a:cs typeface="Poppins"/>
                  <a:sym typeface="Poppins"/>
                </a:rPr>
                <a:t>7</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descr="logo_finances.png" id="411" name="Google Shape;411;p20"/>
          <p:cNvSpPr/>
          <p:nvPr/>
        </p:nvSpPr>
        <p:spPr>
          <a:xfrm>
            <a:off x="685800" y="274320"/>
            <a:ext cx="2057400" cy="471011"/>
          </a:xfrm>
          <a:custGeom>
            <a:rect b="b" l="l" r="r" t="t"/>
            <a:pathLst>
              <a:path extrusionOk="0" h="628015" w="2743200">
                <a:moveTo>
                  <a:pt x="0" y="0"/>
                </a:moveTo>
                <a:lnTo>
                  <a:pt x="2743200" y="0"/>
                </a:lnTo>
                <a:lnTo>
                  <a:pt x="2743200" y="628015"/>
                </a:lnTo>
                <a:lnTo>
                  <a:pt x="0" y="628015"/>
                </a:lnTo>
                <a:lnTo>
                  <a:pt x="0" y="0"/>
                </a:lnTo>
                <a:close/>
              </a:path>
            </a:pathLst>
          </a:custGeom>
          <a:blipFill rotWithShape="1">
            <a:blip r:embed="rId3">
              <a:alphaModFix/>
            </a:blip>
            <a:stretch>
              <a:fillRect b="8" l="0" r="0" t="0"/>
            </a:stretch>
          </a:blipFill>
          <a:ln>
            <a:noFill/>
          </a:ln>
        </p:spPr>
      </p:sp>
      <p:grpSp>
        <p:nvGrpSpPr>
          <p:cNvPr id="412" name="Google Shape;412;p20"/>
          <p:cNvGrpSpPr/>
          <p:nvPr/>
        </p:nvGrpSpPr>
        <p:grpSpPr>
          <a:xfrm>
            <a:off x="932688" y="1267301"/>
            <a:ext cx="15087600" cy="1224134"/>
            <a:chOff x="0" y="-47625"/>
            <a:chExt cx="20116800" cy="1632179"/>
          </a:xfrm>
        </p:grpSpPr>
        <p:sp>
          <p:nvSpPr>
            <p:cNvPr id="413" name="Google Shape;413;p20"/>
            <p:cNvSpPr/>
            <p:nvPr/>
          </p:nvSpPr>
          <p:spPr>
            <a:xfrm>
              <a:off x="0" y="0"/>
              <a:ext cx="20116800" cy="1584554"/>
            </a:xfrm>
            <a:custGeom>
              <a:rect b="b" l="l" r="r" t="t"/>
              <a:pathLst>
                <a:path extrusionOk="0" h="1584554" w="20116800">
                  <a:moveTo>
                    <a:pt x="0" y="0"/>
                  </a:moveTo>
                  <a:lnTo>
                    <a:pt x="20116800" y="0"/>
                  </a:lnTo>
                  <a:lnTo>
                    <a:pt x="20116800" y="1584554"/>
                  </a:lnTo>
                  <a:lnTo>
                    <a:pt x="0" y="1584554"/>
                  </a:lnTo>
                  <a:close/>
                </a:path>
              </a:pathLst>
            </a:custGeom>
            <a:blipFill rotWithShape="1">
              <a:blip r:embed="rId4">
                <a:alphaModFix amt="0"/>
              </a:blip>
              <a:stretch>
                <a:fillRect b="-187760" l="0" r="0" t="-206971"/>
              </a:stretch>
            </a:blipFill>
            <a:ln>
              <a:noFill/>
            </a:ln>
          </p:spPr>
        </p:sp>
        <p:sp>
          <p:nvSpPr>
            <p:cNvPr id="414" name="Google Shape;414;p20"/>
            <p:cNvSpPr txBox="1"/>
            <p:nvPr/>
          </p:nvSpPr>
          <p:spPr>
            <a:xfrm>
              <a:off x="0" y="-47625"/>
              <a:ext cx="20116800" cy="1632179"/>
            </a:xfrm>
            <a:prstGeom prst="rect">
              <a:avLst/>
            </a:prstGeom>
            <a:noFill/>
            <a:ln>
              <a:noFill/>
            </a:ln>
          </p:spPr>
          <p:txBody>
            <a:bodyPr anchorCtr="0" anchor="ctr" bIns="0" lIns="0" spcFirstLastPara="1" rIns="0" wrap="square" tIns="0">
              <a:noAutofit/>
            </a:bodyPr>
            <a:lstStyle/>
            <a:p>
              <a:pPr indent="0" lvl="0" marL="0" marR="0" rtl="0" algn="l">
                <a:lnSpc>
                  <a:spcPct val="119979"/>
                </a:lnSpc>
                <a:spcBef>
                  <a:spcPts val="0"/>
                </a:spcBef>
                <a:spcAft>
                  <a:spcPts val="0"/>
                </a:spcAft>
                <a:buNone/>
              </a:pPr>
              <a:r>
                <a:rPr b="1" i="0" lang="en-US" sz="4800" u="none" cap="none" strike="noStrike">
                  <a:solidFill>
                    <a:srgbClr val="0072CE"/>
                  </a:solidFill>
                  <a:latin typeface="Poppins"/>
                  <a:ea typeface="Poppins"/>
                  <a:cs typeface="Poppins"/>
                  <a:sym typeface="Poppins"/>
                </a:rPr>
                <a:t>Ce qui caractérise nos interventions</a:t>
              </a:r>
              <a:endParaRPr/>
            </a:p>
          </p:txBody>
        </p:sp>
      </p:grpSp>
      <p:sp>
        <p:nvSpPr>
          <p:cNvPr id="415" name="Google Shape;415;p20"/>
          <p:cNvSpPr txBox="1"/>
          <p:nvPr/>
        </p:nvSpPr>
        <p:spPr>
          <a:xfrm>
            <a:off x="955548" y="2415235"/>
            <a:ext cx="16413480" cy="60198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1" lang="en-US" sz="2100" u="none" cap="none" strike="noStrike">
                <a:solidFill>
                  <a:srgbClr val="0B2E4A"/>
                </a:solidFill>
                <a:latin typeface="Poppins"/>
                <a:ea typeface="Poppins"/>
                <a:cs typeface="Poppins"/>
                <a:sym typeface="Poppins"/>
              </a:rPr>
              <a:t>Nos interventions reposent sur quatre engagements qui garantissent la réussite de chaque projet.</a:t>
            </a:r>
            <a:endParaRPr/>
          </a:p>
        </p:txBody>
      </p:sp>
      <p:sp>
        <p:nvSpPr>
          <p:cNvPr id="416" name="Google Shape;416;p20"/>
          <p:cNvSpPr/>
          <p:nvPr/>
        </p:nvSpPr>
        <p:spPr>
          <a:xfrm>
            <a:off x="932688" y="3195828"/>
            <a:ext cx="3909060" cy="4937760"/>
          </a:xfrm>
          <a:custGeom>
            <a:rect b="b" l="l" r="r" t="t"/>
            <a:pathLst>
              <a:path extrusionOk="0" h="6583680" w="5212080">
                <a:moveTo>
                  <a:pt x="0" y="182880"/>
                </a:moveTo>
                <a:cubicBezTo>
                  <a:pt x="0" y="81915"/>
                  <a:pt x="81915" y="0"/>
                  <a:pt x="182880" y="0"/>
                </a:cubicBezTo>
                <a:lnTo>
                  <a:pt x="5029200" y="0"/>
                </a:lnTo>
                <a:cubicBezTo>
                  <a:pt x="5130165" y="0"/>
                  <a:pt x="5212080" y="81915"/>
                  <a:pt x="5212080" y="182880"/>
                </a:cubicBezTo>
                <a:lnTo>
                  <a:pt x="5212080" y="6400800"/>
                </a:lnTo>
                <a:cubicBezTo>
                  <a:pt x="5212080" y="6501765"/>
                  <a:pt x="5130165" y="6583680"/>
                  <a:pt x="5029200" y="6583680"/>
                </a:cubicBezTo>
                <a:lnTo>
                  <a:pt x="182880" y="6583680"/>
                </a:lnTo>
                <a:cubicBezTo>
                  <a:pt x="81915" y="6583680"/>
                  <a:pt x="0" y="6501765"/>
                  <a:pt x="0" y="6400800"/>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0"/>
          <p:cNvSpPr/>
          <p:nvPr/>
        </p:nvSpPr>
        <p:spPr>
          <a:xfrm>
            <a:off x="2269998" y="3744468"/>
            <a:ext cx="1234440" cy="1234440"/>
          </a:xfrm>
          <a:custGeom>
            <a:rect b="b" l="l" r="r" t="t"/>
            <a:pathLst>
              <a:path extrusionOk="0" h="1645920" w="1645920">
                <a:moveTo>
                  <a:pt x="0" y="822960"/>
                </a:moveTo>
                <a:cubicBezTo>
                  <a:pt x="0" y="368427"/>
                  <a:pt x="368427" y="0"/>
                  <a:pt x="822960" y="0"/>
                </a:cubicBezTo>
                <a:cubicBezTo>
                  <a:pt x="1277493" y="0"/>
                  <a:pt x="1645920" y="368427"/>
                  <a:pt x="1645920" y="822960"/>
                </a:cubicBezTo>
                <a:cubicBezTo>
                  <a:pt x="1645920" y="1277493"/>
                  <a:pt x="1277493" y="1645920"/>
                  <a:pt x="822960" y="1645920"/>
                </a:cubicBezTo>
                <a:cubicBezTo>
                  <a:pt x="368427" y="1645920"/>
                  <a:pt x="0" y="1277493"/>
                  <a:pt x="0" y="822960"/>
                </a:cubicBezTo>
                <a:close/>
              </a:path>
            </a:pathLst>
          </a:custGeom>
          <a:solidFill>
            <a:srgbClr val="0072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target.png" id="418" name="Google Shape;418;p20"/>
          <p:cNvSpPr/>
          <p:nvPr/>
        </p:nvSpPr>
        <p:spPr>
          <a:xfrm>
            <a:off x="2430475" y="3904945"/>
            <a:ext cx="913448" cy="913448"/>
          </a:xfrm>
          <a:custGeom>
            <a:rect b="b" l="l" r="r" t="t"/>
            <a:pathLst>
              <a:path extrusionOk="0" h="1217930" w="1217930">
                <a:moveTo>
                  <a:pt x="0" y="0"/>
                </a:moveTo>
                <a:lnTo>
                  <a:pt x="1217930" y="0"/>
                </a:lnTo>
                <a:lnTo>
                  <a:pt x="1217930" y="1217930"/>
                </a:lnTo>
                <a:lnTo>
                  <a:pt x="0" y="1217930"/>
                </a:lnTo>
                <a:lnTo>
                  <a:pt x="0" y="0"/>
                </a:lnTo>
                <a:close/>
              </a:path>
            </a:pathLst>
          </a:custGeom>
          <a:blipFill rotWithShape="1">
            <a:blip r:embed="rId5">
              <a:alphaModFix/>
            </a:blip>
            <a:stretch>
              <a:fillRect b="-4" l="0" r="-4" t="0"/>
            </a:stretch>
          </a:blipFill>
          <a:ln>
            <a:noFill/>
          </a:ln>
        </p:spPr>
      </p:sp>
      <p:sp>
        <p:nvSpPr>
          <p:cNvPr id="419" name="Google Shape;419;p20"/>
          <p:cNvSpPr txBox="1"/>
          <p:nvPr/>
        </p:nvSpPr>
        <p:spPr>
          <a:xfrm>
            <a:off x="1367028" y="5291328"/>
            <a:ext cx="3040380" cy="1320490"/>
          </a:xfrm>
          <a:prstGeom prst="rect">
            <a:avLst/>
          </a:prstGeom>
          <a:noFill/>
          <a:ln>
            <a:noFill/>
          </a:ln>
        </p:spPr>
        <p:txBody>
          <a:bodyPr anchorCtr="0" anchor="t" bIns="0" lIns="0" spcFirstLastPara="1" rIns="0" wrap="square" tIns="0">
            <a:spAutoFit/>
          </a:bodyPr>
          <a:lstStyle/>
          <a:p>
            <a:pPr indent="0" lvl="0" marL="0" marR="0" rtl="0" algn="ctr">
              <a:lnSpc>
                <a:spcPct val="144000"/>
              </a:lnSpc>
              <a:spcBef>
                <a:spcPts val="0"/>
              </a:spcBef>
              <a:spcAft>
                <a:spcPts val="0"/>
              </a:spcAft>
              <a:buNone/>
            </a:pPr>
            <a:r>
              <a:rPr b="1" i="0" lang="en-US" sz="2400" u="none" cap="none" strike="noStrike">
                <a:solidFill>
                  <a:srgbClr val="00325A"/>
                </a:solidFill>
                <a:latin typeface="Poppins"/>
                <a:ea typeface="Poppins"/>
                <a:cs typeface="Poppins"/>
                <a:sym typeface="Poppins"/>
              </a:rPr>
              <a:t>Une approche orientée besoins métiers</a:t>
            </a:r>
            <a:endParaRPr/>
          </a:p>
        </p:txBody>
      </p:sp>
      <p:sp>
        <p:nvSpPr>
          <p:cNvPr id="420" name="Google Shape;420;p20"/>
          <p:cNvSpPr/>
          <p:nvPr/>
        </p:nvSpPr>
        <p:spPr>
          <a:xfrm>
            <a:off x="5184648" y="3195828"/>
            <a:ext cx="3909060" cy="4937760"/>
          </a:xfrm>
          <a:custGeom>
            <a:rect b="b" l="l" r="r" t="t"/>
            <a:pathLst>
              <a:path extrusionOk="0" h="6583680" w="5212080">
                <a:moveTo>
                  <a:pt x="0" y="182880"/>
                </a:moveTo>
                <a:cubicBezTo>
                  <a:pt x="0" y="81915"/>
                  <a:pt x="81915" y="0"/>
                  <a:pt x="182880" y="0"/>
                </a:cubicBezTo>
                <a:lnTo>
                  <a:pt x="5029200" y="0"/>
                </a:lnTo>
                <a:cubicBezTo>
                  <a:pt x="5130165" y="0"/>
                  <a:pt x="5212080" y="81915"/>
                  <a:pt x="5212080" y="182880"/>
                </a:cubicBezTo>
                <a:lnTo>
                  <a:pt x="5212080" y="6400800"/>
                </a:lnTo>
                <a:cubicBezTo>
                  <a:pt x="5212080" y="6501765"/>
                  <a:pt x="5130165" y="6583680"/>
                  <a:pt x="5029200" y="6583680"/>
                </a:cubicBezTo>
                <a:lnTo>
                  <a:pt x="182880" y="6583680"/>
                </a:lnTo>
                <a:cubicBezTo>
                  <a:pt x="81915" y="6583680"/>
                  <a:pt x="0" y="6501765"/>
                  <a:pt x="0" y="6400800"/>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0"/>
          <p:cNvSpPr/>
          <p:nvPr/>
        </p:nvSpPr>
        <p:spPr>
          <a:xfrm>
            <a:off x="6521958" y="3744468"/>
            <a:ext cx="1234440" cy="1234440"/>
          </a:xfrm>
          <a:custGeom>
            <a:rect b="b" l="l" r="r" t="t"/>
            <a:pathLst>
              <a:path extrusionOk="0" h="1645920" w="1645920">
                <a:moveTo>
                  <a:pt x="0" y="822960"/>
                </a:moveTo>
                <a:cubicBezTo>
                  <a:pt x="0" y="368427"/>
                  <a:pt x="368427" y="0"/>
                  <a:pt x="822960" y="0"/>
                </a:cubicBezTo>
                <a:cubicBezTo>
                  <a:pt x="1277493" y="0"/>
                  <a:pt x="1645920" y="368427"/>
                  <a:pt x="1645920" y="822960"/>
                </a:cubicBezTo>
                <a:cubicBezTo>
                  <a:pt x="1645920" y="1277493"/>
                  <a:pt x="1277493" y="1645920"/>
                  <a:pt x="822960" y="1645920"/>
                </a:cubicBezTo>
                <a:cubicBezTo>
                  <a:pt x="368427" y="1645920"/>
                  <a:pt x="0" y="1277493"/>
                  <a:pt x="0" y="822960"/>
                </a:cubicBezTo>
                <a:close/>
              </a:path>
            </a:pathLst>
          </a:custGeom>
          <a:solidFill>
            <a:srgbClr val="0072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handshake.png" id="422" name="Google Shape;422;p20"/>
          <p:cNvSpPr/>
          <p:nvPr/>
        </p:nvSpPr>
        <p:spPr>
          <a:xfrm>
            <a:off x="6682435" y="3904945"/>
            <a:ext cx="913448" cy="913448"/>
          </a:xfrm>
          <a:custGeom>
            <a:rect b="b" l="l" r="r" t="t"/>
            <a:pathLst>
              <a:path extrusionOk="0" h="1217930" w="1217930">
                <a:moveTo>
                  <a:pt x="0" y="0"/>
                </a:moveTo>
                <a:lnTo>
                  <a:pt x="1217930" y="0"/>
                </a:lnTo>
                <a:lnTo>
                  <a:pt x="1217930" y="1217930"/>
                </a:lnTo>
                <a:lnTo>
                  <a:pt x="0" y="1217930"/>
                </a:lnTo>
                <a:lnTo>
                  <a:pt x="0" y="0"/>
                </a:lnTo>
                <a:close/>
              </a:path>
            </a:pathLst>
          </a:custGeom>
          <a:blipFill rotWithShape="1">
            <a:blip r:embed="rId6">
              <a:alphaModFix/>
            </a:blip>
            <a:stretch>
              <a:fillRect b="-4" l="0" r="-4" t="0"/>
            </a:stretch>
          </a:blipFill>
          <a:ln>
            <a:noFill/>
          </a:ln>
        </p:spPr>
      </p:sp>
      <p:sp>
        <p:nvSpPr>
          <p:cNvPr id="423" name="Google Shape;423;p20"/>
          <p:cNvSpPr txBox="1"/>
          <p:nvPr/>
        </p:nvSpPr>
        <p:spPr>
          <a:xfrm>
            <a:off x="5618988" y="5291328"/>
            <a:ext cx="3040380" cy="1320490"/>
          </a:xfrm>
          <a:prstGeom prst="rect">
            <a:avLst/>
          </a:prstGeom>
          <a:noFill/>
          <a:ln>
            <a:noFill/>
          </a:ln>
        </p:spPr>
        <p:txBody>
          <a:bodyPr anchorCtr="0" anchor="t" bIns="0" lIns="0" spcFirstLastPara="1" rIns="0" wrap="square" tIns="0">
            <a:spAutoFit/>
          </a:bodyPr>
          <a:lstStyle/>
          <a:p>
            <a:pPr indent="0" lvl="0" marL="0" marR="0" rtl="0" algn="ctr">
              <a:lnSpc>
                <a:spcPct val="144000"/>
              </a:lnSpc>
              <a:spcBef>
                <a:spcPts val="0"/>
              </a:spcBef>
              <a:spcAft>
                <a:spcPts val="0"/>
              </a:spcAft>
              <a:buNone/>
            </a:pPr>
            <a:r>
              <a:rPr b="1" i="0" lang="en-US" sz="2400" u="none" cap="none" strike="noStrike">
                <a:solidFill>
                  <a:srgbClr val="00325A"/>
                </a:solidFill>
                <a:latin typeface="Poppins"/>
                <a:ea typeface="Poppins"/>
                <a:cs typeface="Poppins"/>
                <a:sym typeface="Poppins"/>
              </a:rPr>
              <a:t>Un support de proximité efficace et continu </a:t>
            </a:r>
            <a:endParaRPr/>
          </a:p>
        </p:txBody>
      </p:sp>
      <p:sp>
        <p:nvSpPr>
          <p:cNvPr id="424" name="Google Shape;424;p20"/>
          <p:cNvSpPr/>
          <p:nvPr/>
        </p:nvSpPr>
        <p:spPr>
          <a:xfrm>
            <a:off x="9436608" y="3195828"/>
            <a:ext cx="3909060" cy="4937760"/>
          </a:xfrm>
          <a:custGeom>
            <a:rect b="b" l="l" r="r" t="t"/>
            <a:pathLst>
              <a:path extrusionOk="0" h="6583680" w="5212080">
                <a:moveTo>
                  <a:pt x="0" y="182880"/>
                </a:moveTo>
                <a:cubicBezTo>
                  <a:pt x="0" y="81915"/>
                  <a:pt x="81915" y="0"/>
                  <a:pt x="182880" y="0"/>
                </a:cubicBezTo>
                <a:lnTo>
                  <a:pt x="5029200" y="0"/>
                </a:lnTo>
                <a:cubicBezTo>
                  <a:pt x="5130165" y="0"/>
                  <a:pt x="5212080" y="81915"/>
                  <a:pt x="5212080" y="182880"/>
                </a:cubicBezTo>
                <a:lnTo>
                  <a:pt x="5212080" y="6400800"/>
                </a:lnTo>
                <a:cubicBezTo>
                  <a:pt x="5212080" y="6501765"/>
                  <a:pt x="5130165" y="6583680"/>
                  <a:pt x="5029200" y="6583680"/>
                </a:cubicBezTo>
                <a:lnTo>
                  <a:pt x="182880" y="6583680"/>
                </a:lnTo>
                <a:cubicBezTo>
                  <a:pt x="81915" y="6583680"/>
                  <a:pt x="0" y="6501765"/>
                  <a:pt x="0" y="6400800"/>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0"/>
          <p:cNvSpPr/>
          <p:nvPr/>
        </p:nvSpPr>
        <p:spPr>
          <a:xfrm>
            <a:off x="10773918" y="3744468"/>
            <a:ext cx="1234440" cy="1234440"/>
          </a:xfrm>
          <a:custGeom>
            <a:rect b="b" l="l" r="r" t="t"/>
            <a:pathLst>
              <a:path extrusionOk="0" h="1645920" w="1645920">
                <a:moveTo>
                  <a:pt x="0" y="822960"/>
                </a:moveTo>
                <a:cubicBezTo>
                  <a:pt x="0" y="368427"/>
                  <a:pt x="368427" y="0"/>
                  <a:pt x="822960" y="0"/>
                </a:cubicBezTo>
                <a:cubicBezTo>
                  <a:pt x="1277493" y="0"/>
                  <a:pt x="1645920" y="368427"/>
                  <a:pt x="1645920" y="822960"/>
                </a:cubicBezTo>
                <a:cubicBezTo>
                  <a:pt x="1645920" y="1277493"/>
                  <a:pt x="1277493" y="1645920"/>
                  <a:pt x="822960" y="1645920"/>
                </a:cubicBezTo>
                <a:cubicBezTo>
                  <a:pt x="368427" y="1645920"/>
                  <a:pt x="0" y="1277493"/>
                  <a:pt x="0" y="822960"/>
                </a:cubicBezTo>
                <a:close/>
              </a:path>
            </a:pathLst>
          </a:custGeom>
          <a:solidFill>
            <a:srgbClr val="0072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trending.png" id="426" name="Google Shape;426;p20"/>
          <p:cNvSpPr/>
          <p:nvPr/>
        </p:nvSpPr>
        <p:spPr>
          <a:xfrm>
            <a:off x="10934395" y="3904945"/>
            <a:ext cx="913448" cy="913448"/>
          </a:xfrm>
          <a:custGeom>
            <a:rect b="b" l="l" r="r" t="t"/>
            <a:pathLst>
              <a:path extrusionOk="0" h="1217930" w="1217930">
                <a:moveTo>
                  <a:pt x="0" y="0"/>
                </a:moveTo>
                <a:lnTo>
                  <a:pt x="1217930" y="0"/>
                </a:lnTo>
                <a:lnTo>
                  <a:pt x="1217930" y="1217930"/>
                </a:lnTo>
                <a:lnTo>
                  <a:pt x="0" y="1217930"/>
                </a:lnTo>
                <a:lnTo>
                  <a:pt x="0" y="0"/>
                </a:lnTo>
                <a:close/>
              </a:path>
            </a:pathLst>
          </a:custGeom>
          <a:blipFill rotWithShape="1">
            <a:blip r:embed="rId7">
              <a:alphaModFix/>
            </a:blip>
            <a:stretch>
              <a:fillRect b="-4" l="0" r="-4" t="0"/>
            </a:stretch>
          </a:blipFill>
          <a:ln>
            <a:noFill/>
          </a:ln>
        </p:spPr>
      </p:sp>
      <p:sp>
        <p:nvSpPr>
          <p:cNvPr id="427" name="Google Shape;427;p20"/>
          <p:cNvSpPr txBox="1"/>
          <p:nvPr/>
        </p:nvSpPr>
        <p:spPr>
          <a:xfrm>
            <a:off x="9870948" y="5291328"/>
            <a:ext cx="3040380" cy="1320490"/>
          </a:xfrm>
          <a:prstGeom prst="rect">
            <a:avLst/>
          </a:prstGeom>
          <a:noFill/>
          <a:ln>
            <a:noFill/>
          </a:ln>
        </p:spPr>
        <p:txBody>
          <a:bodyPr anchorCtr="0" anchor="t" bIns="0" lIns="0" spcFirstLastPara="1" rIns="0" wrap="square" tIns="0">
            <a:spAutoFit/>
          </a:bodyPr>
          <a:lstStyle/>
          <a:p>
            <a:pPr indent="0" lvl="0" marL="0" marR="0" rtl="0" algn="ctr">
              <a:lnSpc>
                <a:spcPct val="144000"/>
              </a:lnSpc>
              <a:spcBef>
                <a:spcPts val="0"/>
              </a:spcBef>
              <a:spcAft>
                <a:spcPts val="0"/>
              </a:spcAft>
              <a:buNone/>
            </a:pPr>
            <a:r>
              <a:rPr b="1" i="0" lang="en-US" sz="2400" u="none" cap="none" strike="noStrike">
                <a:solidFill>
                  <a:srgbClr val="00325A"/>
                </a:solidFill>
                <a:latin typeface="Poppins"/>
                <a:ea typeface="Poppins"/>
                <a:cs typeface="Poppins"/>
                <a:sym typeface="Poppins"/>
              </a:rPr>
              <a:t>Un engagement axé sur les résultats</a:t>
            </a:r>
            <a:endParaRPr b="1" i="0" sz="2400" u="none" cap="none" strike="noStrike">
              <a:solidFill>
                <a:srgbClr val="00325A"/>
              </a:solidFill>
              <a:latin typeface="Poppins"/>
              <a:ea typeface="Poppins"/>
              <a:cs typeface="Poppins"/>
              <a:sym typeface="Poppins"/>
            </a:endParaRPr>
          </a:p>
        </p:txBody>
      </p:sp>
      <p:sp>
        <p:nvSpPr>
          <p:cNvPr id="428" name="Google Shape;428;p20"/>
          <p:cNvSpPr/>
          <p:nvPr/>
        </p:nvSpPr>
        <p:spPr>
          <a:xfrm>
            <a:off x="13688568" y="3195828"/>
            <a:ext cx="3909060" cy="4937760"/>
          </a:xfrm>
          <a:custGeom>
            <a:rect b="b" l="l" r="r" t="t"/>
            <a:pathLst>
              <a:path extrusionOk="0" h="6583680" w="5212080">
                <a:moveTo>
                  <a:pt x="0" y="182880"/>
                </a:moveTo>
                <a:cubicBezTo>
                  <a:pt x="0" y="81915"/>
                  <a:pt x="81915" y="0"/>
                  <a:pt x="182880" y="0"/>
                </a:cubicBezTo>
                <a:lnTo>
                  <a:pt x="5029200" y="0"/>
                </a:lnTo>
                <a:cubicBezTo>
                  <a:pt x="5130165" y="0"/>
                  <a:pt x="5212080" y="81915"/>
                  <a:pt x="5212080" y="182880"/>
                </a:cubicBezTo>
                <a:lnTo>
                  <a:pt x="5212080" y="6400800"/>
                </a:lnTo>
                <a:cubicBezTo>
                  <a:pt x="5212080" y="6501765"/>
                  <a:pt x="5130165" y="6583680"/>
                  <a:pt x="5029200" y="6583680"/>
                </a:cubicBezTo>
                <a:lnTo>
                  <a:pt x="182880" y="6583680"/>
                </a:lnTo>
                <a:cubicBezTo>
                  <a:pt x="81915" y="6583680"/>
                  <a:pt x="0" y="6501765"/>
                  <a:pt x="0" y="6400800"/>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0"/>
          <p:cNvSpPr/>
          <p:nvPr/>
        </p:nvSpPr>
        <p:spPr>
          <a:xfrm>
            <a:off x="15025878" y="3744468"/>
            <a:ext cx="1234440" cy="1234440"/>
          </a:xfrm>
          <a:custGeom>
            <a:rect b="b" l="l" r="r" t="t"/>
            <a:pathLst>
              <a:path extrusionOk="0" h="1645920" w="1645920">
                <a:moveTo>
                  <a:pt x="0" y="822960"/>
                </a:moveTo>
                <a:cubicBezTo>
                  <a:pt x="0" y="368427"/>
                  <a:pt x="368427" y="0"/>
                  <a:pt x="822960" y="0"/>
                </a:cubicBezTo>
                <a:cubicBezTo>
                  <a:pt x="1277493" y="0"/>
                  <a:pt x="1645920" y="368427"/>
                  <a:pt x="1645920" y="822960"/>
                </a:cubicBezTo>
                <a:cubicBezTo>
                  <a:pt x="1645920" y="1277493"/>
                  <a:pt x="1277493" y="1645920"/>
                  <a:pt x="822960" y="1645920"/>
                </a:cubicBezTo>
                <a:cubicBezTo>
                  <a:pt x="368427" y="1645920"/>
                  <a:pt x="0" y="1277493"/>
                  <a:pt x="0" y="822960"/>
                </a:cubicBezTo>
                <a:close/>
              </a:path>
            </a:pathLst>
          </a:custGeom>
          <a:solidFill>
            <a:srgbClr val="0072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layers.png" id="430" name="Google Shape;430;p20"/>
          <p:cNvSpPr/>
          <p:nvPr/>
        </p:nvSpPr>
        <p:spPr>
          <a:xfrm>
            <a:off x="15186355" y="3904945"/>
            <a:ext cx="913448" cy="913448"/>
          </a:xfrm>
          <a:custGeom>
            <a:rect b="b" l="l" r="r" t="t"/>
            <a:pathLst>
              <a:path extrusionOk="0" h="1217930" w="1217930">
                <a:moveTo>
                  <a:pt x="0" y="0"/>
                </a:moveTo>
                <a:lnTo>
                  <a:pt x="1217930" y="0"/>
                </a:lnTo>
                <a:lnTo>
                  <a:pt x="1217930" y="1217930"/>
                </a:lnTo>
                <a:lnTo>
                  <a:pt x="0" y="1217930"/>
                </a:lnTo>
                <a:lnTo>
                  <a:pt x="0" y="0"/>
                </a:lnTo>
                <a:close/>
              </a:path>
            </a:pathLst>
          </a:custGeom>
          <a:blipFill rotWithShape="1">
            <a:blip r:embed="rId8">
              <a:alphaModFix/>
            </a:blip>
            <a:stretch>
              <a:fillRect b="-4" l="0" r="-4" t="0"/>
            </a:stretch>
          </a:blipFill>
          <a:ln>
            <a:noFill/>
          </a:ln>
        </p:spPr>
      </p:sp>
      <p:sp>
        <p:nvSpPr>
          <p:cNvPr id="431" name="Google Shape;431;p20"/>
          <p:cNvSpPr txBox="1"/>
          <p:nvPr/>
        </p:nvSpPr>
        <p:spPr>
          <a:xfrm>
            <a:off x="14122908" y="5291328"/>
            <a:ext cx="3040380" cy="1317498"/>
          </a:xfrm>
          <a:prstGeom prst="rect">
            <a:avLst/>
          </a:prstGeom>
          <a:noFill/>
          <a:ln>
            <a:noFill/>
          </a:ln>
        </p:spPr>
        <p:txBody>
          <a:bodyPr anchorCtr="0" anchor="t" bIns="0" lIns="0" spcFirstLastPara="1" rIns="0" wrap="square" tIns="0">
            <a:spAutoFit/>
          </a:bodyPr>
          <a:lstStyle/>
          <a:p>
            <a:pPr indent="0" lvl="0" marL="0" marR="0" rtl="0" algn="ctr">
              <a:lnSpc>
                <a:spcPct val="144000"/>
              </a:lnSpc>
              <a:spcBef>
                <a:spcPts val="0"/>
              </a:spcBef>
              <a:spcAft>
                <a:spcPts val="0"/>
              </a:spcAft>
              <a:buNone/>
            </a:pPr>
            <a:r>
              <a:rPr b="1" i="0" lang="en-US" sz="2400" u="none" cap="none" strike="noStrike">
                <a:solidFill>
                  <a:srgbClr val="00325A"/>
                </a:solidFill>
                <a:latin typeface="Poppins"/>
                <a:ea typeface="Poppins"/>
                <a:cs typeface="Poppins"/>
                <a:sym typeface="Poppins"/>
              </a:rPr>
              <a:t>Une expertise multisectorielle reconnue</a:t>
            </a:r>
            <a:endParaRPr/>
          </a:p>
        </p:txBody>
      </p:sp>
      <p:sp>
        <p:nvSpPr>
          <p:cNvPr descr="logo.png" id="432" name="Google Shape;432;p20"/>
          <p:cNvSpPr/>
          <p:nvPr/>
        </p:nvSpPr>
        <p:spPr>
          <a:xfrm>
            <a:off x="16294608" y="384048"/>
            <a:ext cx="1303020" cy="271081"/>
          </a:xfrm>
          <a:custGeom>
            <a:rect b="b" l="l" r="r" t="t"/>
            <a:pathLst>
              <a:path extrusionOk="0" h="361442" w="1737360">
                <a:moveTo>
                  <a:pt x="0" y="0"/>
                </a:moveTo>
                <a:lnTo>
                  <a:pt x="1737360" y="0"/>
                </a:lnTo>
                <a:lnTo>
                  <a:pt x="1737360" y="361442"/>
                </a:lnTo>
                <a:lnTo>
                  <a:pt x="0" y="361442"/>
                </a:lnTo>
                <a:lnTo>
                  <a:pt x="0" y="0"/>
                </a:lnTo>
                <a:close/>
              </a:path>
            </a:pathLst>
          </a:custGeom>
          <a:blipFill rotWithShape="1">
            <a:blip r:embed="rId9">
              <a:alphaModFix/>
            </a:blip>
            <a:stretch>
              <a:fillRect b="7" l="0" r="0" t="0"/>
            </a:stretch>
          </a:blipFill>
          <a:ln>
            <a:noFill/>
          </a:ln>
        </p:spPr>
      </p:sp>
      <p:grpSp>
        <p:nvGrpSpPr>
          <p:cNvPr id="433" name="Google Shape;433;p20"/>
          <p:cNvGrpSpPr/>
          <p:nvPr/>
        </p:nvGrpSpPr>
        <p:grpSpPr>
          <a:xfrm>
            <a:off x="17254728" y="9741817"/>
            <a:ext cx="685800" cy="425768"/>
            <a:chOff x="0" y="-19050"/>
            <a:chExt cx="914400" cy="567690"/>
          </a:xfrm>
        </p:grpSpPr>
        <p:sp>
          <p:nvSpPr>
            <p:cNvPr id="434" name="Google Shape;434;p20"/>
            <p:cNvSpPr/>
            <p:nvPr/>
          </p:nvSpPr>
          <p:spPr>
            <a:xfrm>
              <a:off x="0" y="0"/>
              <a:ext cx="914400" cy="548640"/>
            </a:xfrm>
            <a:custGeom>
              <a:rect b="b" l="l" r="r" t="t"/>
              <a:pathLst>
                <a:path extrusionOk="0" h="548640" w="914400">
                  <a:moveTo>
                    <a:pt x="0" y="0"/>
                  </a:moveTo>
                  <a:lnTo>
                    <a:pt x="914400" y="0"/>
                  </a:lnTo>
                  <a:lnTo>
                    <a:pt x="914400" y="548640"/>
                  </a:lnTo>
                  <a:lnTo>
                    <a:pt x="0" y="548640"/>
                  </a:lnTo>
                  <a:close/>
                </a:path>
              </a:pathLst>
            </a:custGeom>
            <a:blipFill rotWithShape="1">
              <a:blip r:embed="rId4">
                <a:alphaModFix amt="0"/>
              </a:blip>
              <a:stretch>
                <a:fillRect b="0" l="-26982" r="-26982" t="0"/>
              </a:stretch>
            </a:blipFill>
            <a:ln>
              <a:noFill/>
            </a:ln>
          </p:spPr>
        </p:sp>
        <p:sp>
          <p:nvSpPr>
            <p:cNvPr id="435" name="Google Shape;435;p20"/>
            <p:cNvSpPr txBox="1"/>
            <p:nvPr/>
          </p:nvSpPr>
          <p:spPr>
            <a:xfrm>
              <a:off x="0" y="-19050"/>
              <a:ext cx="914400" cy="567690"/>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None/>
              </a:pPr>
              <a:r>
                <a:rPr b="0" i="0" lang="en-US" sz="1500" u="none" cap="none" strike="noStrike">
                  <a:solidFill>
                    <a:srgbClr val="000000"/>
                  </a:solidFill>
                  <a:latin typeface="Poppins"/>
                  <a:ea typeface="Poppins"/>
                  <a:cs typeface="Poppins"/>
                  <a:sym typeface="Poppins"/>
                </a:rPr>
                <a:t>8</a:t>
              </a: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descr="logo_finances.png" id="444" name="Google Shape;444;p21"/>
          <p:cNvSpPr/>
          <p:nvPr/>
        </p:nvSpPr>
        <p:spPr>
          <a:xfrm>
            <a:off x="685800" y="274320"/>
            <a:ext cx="2057400" cy="471011"/>
          </a:xfrm>
          <a:custGeom>
            <a:rect b="b" l="l" r="r" t="t"/>
            <a:pathLst>
              <a:path extrusionOk="0" h="628015" w="2743200">
                <a:moveTo>
                  <a:pt x="0" y="0"/>
                </a:moveTo>
                <a:lnTo>
                  <a:pt x="2743200" y="0"/>
                </a:lnTo>
                <a:lnTo>
                  <a:pt x="2743200" y="628015"/>
                </a:lnTo>
                <a:lnTo>
                  <a:pt x="0" y="628015"/>
                </a:lnTo>
                <a:lnTo>
                  <a:pt x="0" y="0"/>
                </a:lnTo>
                <a:close/>
              </a:path>
            </a:pathLst>
          </a:custGeom>
          <a:blipFill rotWithShape="1">
            <a:blip r:embed="rId3">
              <a:alphaModFix/>
            </a:blip>
            <a:stretch>
              <a:fillRect b="8" l="0" r="0" t="0"/>
            </a:stretch>
          </a:blipFill>
          <a:ln>
            <a:noFill/>
          </a:ln>
        </p:spPr>
      </p:sp>
      <p:grpSp>
        <p:nvGrpSpPr>
          <p:cNvPr id="445" name="Google Shape;445;p21"/>
          <p:cNvGrpSpPr/>
          <p:nvPr/>
        </p:nvGrpSpPr>
        <p:grpSpPr>
          <a:xfrm>
            <a:off x="845820" y="1267301"/>
            <a:ext cx="15087600" cy="995839"/>
            <a:chOff x="0" y="-47625"/>
            <a:chExt cx="20116800" cy="1327785"/>
          </a:xfrm>
        </p:grpSpPr>
        <p:sp>
          <p:nvSpPr>
            <p:cNvPr id="446" name="Google Shape;446;p21"/>
            <p:cNvSpPr/>
            <p:nvPr/>
          </p:nvSpPr>
          <p:spPr>
            <a:xfrm>
              <a:off x="0" y="0"/>
              <a:ext cx="20116800" cy="1280160"/>
            </a:xfrm>
            <a:custGeom>
              <a:rect b="b" l="l" r="r" t="t"/>
              <a:pathLst>
                <a:path extrusionOk="0" h="1280160" w="20116800">
                  <a:moveTo>
                    <a:pt x="0" y="0"/>
                  </a:moveTo>
                  <a:lnTo>
                    <a:pt x="20116800" y="0"/>
                  </a:lnTo>
                  <a:lnTo>
                    <a:pt x="20116800" y="1280160"/>
                  </a:lnTo>
                  <a:lnTo>
                    <a:pt x="0" y="1280160"/>
                  </a:lnTo>
                  <a:close/>
                </a:path>
              </a:pathLst>
            </a:custGeom>
            <a:blipFill rotWithShape="1">
              <a:blip r:embed="rId4">
                <a:alphaModFix amt="0"/>
              </a:blip>
              <a:stretch>
                <a:fillRect b="-256185" l="0" r="0" t="-256185"/>
              </a:stretch>
            </a:blipFill>
            <a:ln>
              <a:noFill/>
            </a:ln>
          </p:spPr>
        </p:sp>
        <p:sp>
          <p:nvSpPr>
            <p:cNvPr id="447" name="Google Shape;447;p21"/>
            <p:cNvSpPr txBox="1"/>
            <p:nvPr/>
          </p:nvSpPr>
          <p:spPr>
            <a:xfrm>
              <a:off x="0" y="-47625"/>
              <a:ext cx="20116800" cy="1327785"/>
            </a:xfrm>
            <a:prstGeom prst="rect">
              <a:avLst/>
            </a:prstGeom>
            <a:noFill/>
            <a:ln>
              <a:noFill/>
            </a:ln>
          </p:spPr>
          <p:txBody>
            <a:bodyPr anchorCtr="0" anchor="ctr" bIns="0" lIns="0" spcFirstLastPara="1" rIns="0" wrap="square" tIns="0">
              <a:noAutofit/>
            </a:bodyPr>
            <a:lstStyle/>
            <a:p>
              <a:pPr indent="0" lvl="0" marL="0" marR="0" rtl="0" algn="l">
                <a:lnSpc>
                  <a:spcPct val="119979"/>
                </a:lnSpc>
                <a:spcBef>
                  <a:spcPts val="0"/>
                </a:spcBef>
                <a:spcAft>
                  <a:spcPts val="0"/>
                </a:spcAft>
                <a:buNone/>
              </a:pPr>
              <a:r>
                <a:rPr b="1" i="0" lang="en-US" sz="4800" u="none" cap="none" strike="noStrike">
                  <a:solidFill>
                    <a:srgbClr val="0072CE"/>
                  </a:solidFill>
                  <a:latin typeface="Poppins"/>
                  <a:ea typeface="Poppins"/>
                  <a:cs typeface="Poppins"/>
                  <a:sym typeface="Poppins"/>
                </a:rPr>
                <a:t>Nos coordonnées</a:t>
              </a:r>
              <a:endParaRPr/>
            </a:p>
          </p:txBody>
        </p:sp>
      </p:grpSp>
      <p:sp>
        <p:nvSpPr>
          <p:cNvPr id="448" name="Google Shape;448;p21"/>
          <p:cNvSpPr txBox="1"/>
          <p:nvPr/>
        </p:nvSpPr>
        <p:spPr>
          <a:xfrm>
            <a:off x="868680" y="2291715"/>
            <a:ext cx="16413480" cy="60198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1" lang="en-US" sz="2100" u="none" cap="none" strike="noStrike">
                <a:solidFill>
                  <a:srgbClr val="0B2E4A"/>
                </a:solidFill>
                <a:latin typeface="Poppins"/>
                <a:ea typeface="Poppins"/>
                <a:cs typeface="Poppins"/>
                <a:sym typeface="Poppins"/>
              </a:rPr>
              <a:t>Notre équipe est à votre disposition pour répondre à vos besoins et vous accompagner dans vos projets.</a:t>
            </a:r>
            <a:endParaRPr/>
          </a:p>
        </p:txBody>
      </p:sp>
      <p:sp>
        <p:nvSpPr>
          <p:cNvPr id="449" name="Google Shape;449;p21"/>
          <p:cNvSpPr/>
          <p:nvPr/>
        </p:nvSpPr>
        <p:spPr>
          <a:xfrm>
            <a:off x="845820" y="3175926"/>
            <a:ext cx="8019593" cy="1919219"/>
          </a:xfrm>
          <a:custGeom>
            <a:rect b="b" l="l" r="r" t="t"/>
            <a:pathLst>
              <a:path extrusionOk="0" h="2560320" w="10698480">
                <a:moveTo>
                  <a:pt x="0" y="182880"/>
                </a:moveTo>
                <a:cubicBezTo>
                  <a:pt x="0" y="81915"/>
                  <a:pt x="81915" y="0"/>
                  <a:pt x="182880" y="0"/>
                </a:cubicBezTo>
                <a:lnTo>
                  <a:pt x="10515600" y="0"/>
                </a:lnTo>
                <a:cubicBezTo>
                  <a:pt x="10616565" y="0"/>
                  <a:pt x="10698480" y="81915"/>
                  <a:pt x="10698480" y="182880"/>
                </a:cubicBezTo>
                <a:lnTo>
                  <a:pt x="10698480" y="2377440"/>
                </a:lnTo>
                <a:cubicBezTo>
                  <a:pt x="10698480" y="2478405"/>
                  <a:pt x="10616565" y="2560320"/>
                  <a:pt x="10515600" y="2560320"/>
                </a:cubicBezTo>
                <a:lnTo>
                  <a:pt x="182880" y="2560320"/>
                </a:lnTo>
                <a:cubicBezTo>
                  <a:pt x="81915" y="2560320"/>
                  <a:pt x="0" y="2478405"/>
                  <a:pt x="0" y="2377440"/>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1"/>
          <p:cNvSpPr/>
          <p:nvPr/>
        </p:nvSpPr>
        <p:spPr>
          <a:xfrm>
            <a:off x="1257081" y="3614605"/>
            <a:ext cx="1041862" cy="1041862"/>
          </a:xfrm>
          <a:custGeom>
            <a:rect b="b" l="l" r="r" t="t"/>
            <a:pathLst>
              <a:path extrusionOk="0" h="1389888" w="1389888">
                <a:moveTo>
                  <a:pt x="0" y="694944"/>
                </a:moveTo>
                <a:cubicBezTo>
                  <a:pt x="0" y="311150"/>
                  <a:pt x="311150" y="0"/>
                  <a:pt x="694944" y="0"/>
                </a:cubicBezTo>
                <a:cubicBezTo>
                  <a:pt x="1078738" y="0"/>
                  <a:pt x="1389888" y="311150"/>
                  <a:pt x="1389888" y="694944"/>
                </a:cubicBezTo>
                <a:cubicBezTo>
                  <a:pt x="1389888" y="1078738"/>
                  <a:pt x="1078738" y="1389888"/>
                  <a:pt x="694944" y="1389888"/>
                </a:cubicBezTo>
                <a:cubicBezTo>
                  <a:pt x="311150" y="1389888"/>
                  <a:pt x="0" y="1078738"/>
                  <a:pt x="0" y="694944"/>
                </a:cubicBezTo>
                <a:close/>
              </a:path>
            </a:pathLst>
          </a:custGeom>
          <a:solidFill>
            <a:srgbClr val="0072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globe.png" id="451" name="Google Shape;451;p21"/>
          <p:cNvSpPr/>
          <p:nvPr/>
        </p:nvSpPr>
        <p:spPr>
          <a:xfrm>
            <a:off x="1392521" y="3750045"/>
            <a:ext cx="771019" cy="771019"/>
          </a:xfrm>
          <a:custGeom>
            <a:rect b="b" l="l" r="r" t="t"/>
            <a:pathLst>
              <a:path extrusionOk="0" h="1028573" w="1028573">
                <a:moveTo>
                  <a:pt x="0" y="0"/>
                </a:moveTo>
                <a:lnTo>
                  <a:pt x="1028573" y="0"/>
                </a:lnTo>
                <a:lnTo>
                  <a:pt x="1028573" y="1028573"/>
                </a:lnTo>
                <a:lnTo>
                  <a:pt x="0" y="1028573"/>
                </a:lnTo>
                <a:lnTo>
                  <a:pt x="0" y="0"/>
                </a:lnTo>
                <a:close/>
              </a:path>
            </a:pathLst>
          </a:custGeom>
          <a:blipFill rotWithShape="1">
            <a:blip r:embed="rId5">
              <a:alphaModFix/>
            </a:blip>
            <a:stretch>
              <a:fillRect b="4" l="0" r="4" t="0"/>
            </a:stretch>
          </a:blipFill>
          <a:ln>
            <a:noFill/>
          </a:ln>
        </p:spPr>
      </p:sp>
      <p:grpSp>
        <p:nvGrpSpPr>
          <p:cNvPr id="452" name="Google Shape;452;p21"/>
          <p:cNvGrpSpPr/>
          <p:nvPr/>
        </p:nvGrpSpPr>
        <p:grpSpPr>
          <a:xfrm>
            <a:off x="2696495" y="3435820"/>
            <a:ext cx="5826200" cy="562628"/>
            <a:chOff x="0" y="-19050"/>
            <a:chExt cx="7772400" cy="750570"/>
          </a:xfrm>
        </p:grpSpPr>
        <p:sp>
          <p:nvSpPr>
            <p:cNvPr id="453" name="Google Shape;453;p21"/>
            <p:cNvSpPr/>
            <p:nvPr/>
          </p:nvSpPr>
          <p:spPr>
            <a:xfrm>
              <a:off x="0" y="0"/>
              <a:ext cx="7772400" cy="731520"/>
            </a:xfrm>
            <a:custGeom>
              <a:rect b="b" l="l" r="r" t="t"/>
              <a:pathLst>
                <a:path extrusionOk="0" h="731520" w="7772400">
                  <a:moveTo>
                    <a:pt x="0" y="0"/>
                  </a:moveTo>
                  <a:lnTo>
                    <a:pt x="7772400" y="0"/>
                  </a:lnTo>
                  <a:lnTo>
                    <a:pt x="7772400" y="731520"/>
                  </a:lnTo>
                  <a:lnTo>
                    <a:pt x="0" y="731520"/>
                  </a:lnTo>
                  <a:close/>
                </a:path>
              </a:pathLst>
            </a:custGeom>
            <a:blipFill rotWithShape="1">
              <a:blip r:embed="rId4">
                <a:alphaModFix amt="0"/>
              </a:blip>
              <a:stretch>
                <a:fillRect b="-157022" l="0" r="0" t="-157022"/>
              </a:stretch>
            </a:blipFill>
            <a:ln>
              <a:noFill/>
            </a:ln>
          </p:spPr>
        </p:sp>
        <p:sp>
          <p:nvSpPr>
            <p:cNvPr id="454" name="Google Shape;454;p21"/>
            <p:cNvSpPr txBox="1"/>
            <p:nvPr/>
          </p:nvSpPr>
          <p:spPr>
            <a:xfrm>
              <a:off x="0" y="-19050"/>
              <a:ext cx="7772400" cy="750570"/>
            </a:xfrm>
            <a:prstGeom prst="rect">
              <a:avLst/>
            </a:prstGeom>
            <a:noFill/>
            <a:ln>
              <a:noFill/>
            </a:ln>
          </p:spPr>
          <p:txBody>
            <a:bodyPr anchorCtr="0" anchor="ctr" bIns="0" lIns="0" spcFirstLastPara="1" rIns="0" wrap="square" tIns="0">
              <a:noAutofit/>
            </a:bodyPr>
            <a:lstStyle/>
            <a:p>
              <a:pPr indent="0" lvl="0" marL="0" marR="0" rtl="0" algn="l">
                <a:lnSpc>
                  <a:spcPct val="120009"/>
                </a:lnSpc>
                <a:spcBef>
                  <a:spcPts val="0"/>
                </a:spcBef>
                <a:spcAft>
                  <a:spcPts val="0"/>
                </a:spcAft>
                <a:buNone/>
              </a:pPr>
              <a:r>
                <a:rPr b="1" i="0" lang="en-US" sz="2199" u="none" cap="none" strike="noStrike">
                  <a:solidFill>
                    <a:srgbClr val="5E7A90"/>
                  </a:solidFill>
                  <a:latin typeface="Poppins"/>
                  <a:ea typeface="Poppins"/>
                  <a:cs typeface="Poppins"/>
                  <a:sym typeface="Poppins"/>
                </a:rPr>
                <a:t>Site web</a:t>
              </a:r>
              <a:endParaRPr/>
            </a:p>
          </p:txBody>
        </p:sp>
      </p:grpSp>
      <p:grpSp>
        <p:nvGrpSpPr>
          <p:cNvPr id="455" name="Google Shape;455;p21"/>
          <p:cNvGrpSpPr/>
          <p:nvPr/>
        </p:nvGrpSpPr>
        <p:grpSpPr>
          <a:xfrm>
            <a:off x="2696495" y="3955609"/>
            <a:ext cx="2159121" cy="933906"/>
            <a:chOff x="0" y="-57150"/>
            <a:chExt cx="2880360" cy="1245870"/>
          </a:xfrm>
        </p:grpSpPr>
        <p:sp>
          <p:nvSpPr>
            <p:cNvPr id="456" name="Google Shape;456;p21"/>
            <p:cNvSpPr/>
            <p:nvPr/>
          </p:nvSpPr>
          <p:spPr>
            <a:xfrm>
              <a:off x="0" y="0"/>
              <a:ext cx="2880360" cy="1188720"/>
            </a:xfrm>
            <a:custGeom>
              <a:rect b="b" l="l" r="r" t="t"/>
              <a:pathLst>
                <a:path extrusionOk="0" h="1188720" w="2880360">
                  <a:moveTo>
                    <a:pt x="0" y="0"/>
                  </a:moveTo>
                  <a:lnTo>
                    <a:pt x="2880360" y="0"/>
                  </a:lnTo>
                  <a:lnTo>
                    <a:pt x="2880360" y="1188720"/>
                  </a:lnTo>
                  <a:lnTo>
                    <a:pt x="0" y="1188720"/>
                  </a:lnTo>
                  <a:close/>
                </a:path>
              </a:pathLst>
            </a:custGeom>
            <a:blipFill rotWithShape="1">
              <a:blip r:embed="rId4">
                <a:alphaModFix amt="0"/>
              </a:blip>
              <a:stretch>
                <a:fillRect b="-77402" l="0" r="-169840" t="-77402"/>
              </a:stretch>
            </a:blipFill>
            <a:ln>
              <a:noFill/>
            </a:ln>
          </p:spPr>
        </p:sp>
        <p:sp>
          <p:nvSpPr>
            <p:cNvPr id="457" name="Google Shape;457;p21"/>
            <p:cNvSpPr txBox="1"/>
            <p:nvPr/>
          </p:nvSpPr>
          <p:spPr>
            <a:xfrm>
              <a:off x="0" y="-57150"/>
              <a:ext cx="2880360" cy="1245870"/>
            </a:xfrm>
            <a:prstGeom prst="rect">
              <a:avLst/>
            </a:prstGeom>
            <a:noFill/>
            <a:ln>
              <a:noFill/>
            </a:ln>
          </p:spPr>
          <p:txBody>
            <a:bodyPr anchorCtr="0" anchor="ctr" bIns="0" lIns="0" spcFirstLastPara="1" rIns="0" wrap="square" tIns="0">
              <a:noAutofit/>
            </a:bodyPr>
            <a:lstStyle/>
            <a:p>
              <a:pPr indent="0" lvl="0" marL="0" marR="0" rtl="0" algn="l">
                <a:lnSpc>
                  <a:spcPct val="132000"/>
                </a:lnSpc>
                <a:spcBef>
                  <a:spcPts val="0"/>
                </a:spcBef>
                <a:spcAft>
                  <a:spcPts val="0"/>
                </a:spcAft>
                <a:buNone/>
              </a:pPr>
              <a:r>
                <a:rPr b="1" i="0" lang="en-US" sz="2275" u="sng" cap="none" strike="noStrike">
                  <a:solidFill>
                    <a:schemeClr val="hlink"/>
                  </a:solidFill>
                  <a:latin typeface="Poppins"/>
                  <a:ea typeface="Poppins"/>
                  <a:cs typeface="Poppins"/>
                  <a:sym typeface="Poppins"/>
                  <a:hlinkClick r:id="rId6"/>
                </a:rPr>
                <a:t>netbyus.com</a:t>
              </a:r>
              <a:endParaRPr/>
            </a:p>
          </p:txBody>
        </p:sp>
      </p:grpSp>
      <p:sp>
        <p:nvSpPr>
          <p:cNvPr id="458" name="Google Shape;458;p21"/>
          <p:cNvSpPr/>
          <p:nvPr/>
        </p:nvSpPr>
        <p:spPr>
          <a:xfrm>
            <a:off x="9413761" y="3175926"/>
            <a:ext cx="8019593" cy="1919219"/>
          </a:xfrm>
          <a:custGeom>
            <a:rect b="b" l="l" r="r" t="t"/>
            <a:pathLst>
              <a:path extrusionOk="0" h="2560320" w="10698480">
                <a:moveTo>
                  <a:pt x="0" y="182880"/>
                </a:moveTo>
                <a:cubicBezTo>
                  <a:pt x="0" y="81915"/>
                  <a:pt x="81915" y="0"/>
                  <a:pt x="182880" y="0"/>
                </a:cubicBezTo>
                <a:lnTo>
                  <a:pt x="10515600" y="0"/>
                </a:lnTo>
                <a:cubicBezTo>
                  <a:pt x="10616565" y="0"/>
                  <a:pt x="10698480" y="81915"/>
                  <a:pt x="10698480" y="182880"/>
                </a:cubicBezTo>
                <a:lnTo>
                  <a:pt x="10698480" y="2377440"/>
                </a:lnTo>
                <a:cubicBezTo>
                  <a:pt x="10698480" y="2478405"/>
                  <a:pt x="10616565" y="2560320"/>
                  <a:pt x="10515600" y="2560320"/>
                </a:cubicBezTo>
                <a:lnTo>
                  <a:pt x="182880" y="2560320"/>
                </a:lnTo>
                <a:cubicBezTo>
                  <a:pt x="81915" y="2560320"/>
                  <a:pt x="0" y="2478405"/>
                  <a:pt x="0" y="2377440"/>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1"/>
          <p:cNvSpPr/>
          <p:nvPr/>
        </p:nvSpPr>
        <p:spPr>
          <a:xfrm>
            <a:off x="9825022" y="3614605"/>
            <a:ext cx="1041862" cy="1041862"/>
          </a:xfrm>
          <a:custGeom>
            <a:rect b="b" l="l" r="r" t="t"/>
            <a:pathLst>
              <a:path extrusionOk="0" h="1389888" w="1389888">
                <a:moveTo>
                  <a:pt x="0" y="694944"/>
                </a:moveTo>
                <a:cubicBezTo>
                  <a:pt x="0" y="311150"/>
                  <a:pt x="311150" y="0"/>
                  <a:pt x="694944" y="0"/>
                </a:cubicBezTo>
                <a:cubicBezTo>
                  <a:pt x="1078738" y="0"/>
                  <a:pt x="1389888" y="311150"/>
                  <a:pt x="1389888" y="694944"/>
                </a:cubicBezTo>
                <a:cubicBezTo>
                  <a:pt x="1389888" y="1078738"/>
                  <a:pt x="1078738" y="1389888"/>
                  <a:pt x="694944" y="1389888"/>
                </a:cubicBezTo>
                <a:cubicBezTo>
                  <a:pt x="311150" y="1389888"/>
                  <a:pt x="0" y="1078738"/>
                  <a:pt x="0" y="694944"/>
                </a:cubicBezTo>
                <a:close/>
              </a:path>
            </a:pathLst>
          </a:custGeom>
          <a:solidFill>
            <a:srgbClr val="0072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mail.png" id="460" name="Google Shape;460;p21"/>
          <p:cNvSpPr/>
          <p:nvPr/>
        </p:nvSpPr>
        <p:spPr>
          <a:xfrm>
            <a:off x="9960462" y="3750045"/>
            <a:ext cx="771019" cy="771019"/>
          </a:xfrm>
          <a:custGeom>
            <a:rect b="b" l="l" r="r" t="t"/>
            <a:pathLst>
              <a:path extrusionOk="0" h="1028573" w="1028573">
                <a:moveTo>
                  <a:pt x="0" y="0"/>
                </a:moveTo>
                <a:lnTo>
                  <a:pt x="1028573" y="0"/>
                </a:lnTo>
                <a:lnTo>
                  <a:pt x="1028573" y="1028573"/>
                </a:lnTo>
                <a:lnTo>
                  <a:pt x="0" y="1028573"/>
                </a:lnTo>
                <a:lnTo>
                  <a:pt x="0" y="0"/>
                </a:lnTo>
                <a:close/>
              </a:path>
            </a:pathLst>
          </a:custGeom>
          <a:blipFill rotWithShape="1">
            <a:blip r:embed="rId7">
              <a:alphaModFix/>
            </a:blip>
            <a:stretch>
              <a:fillRect b="4" l="0" r="4" t="0"/>
            </a:stretch>
          </a:blipFill>
          <a:ln>
            <a:noFill/>
          </a:ln>
        </p:spPr>
      </p:sp>
      <p:grpSp>
        <p:nvGrpSpPr>
          <p:cNvPr id="461" name="Google Shape;461;p21"/>
          <p:cNvGrpSpPr/>
          <p:nvPr/>
        </p:nvGrpSpPr>
        <p:grpSpPr>
          <a:xfrm>
            <a:off x="11264436" y="3435820"/>
            <a:ext cx="5826200" cy="562628"/>
            <a:chOff x="0" y="-19050"/>
            <a:chExt cx="7772400" cy="750570"/>
          </a:xfrm>
        </p:grpSpPr>
        <p:sp>
          <p:nvSpPr>
            <p:cNvPr id="462" name="Google Shape;462;p21"/>
            <p:cNvSpPr/>
            <p:nvPr/>
          </p:nvSpPr>
          <p:spPr>
            <a:xfrm>
              <a:off x="0" y="0"/>
              <a:ext cx="7772400" cy="731520"/>
            </a:xfrm>
            <a:custGeom>
              <a:rect b="b" l="l" r="r" t="t"/>
              <a:pathLst>
                <a:path extrusionOk="0" h="731520" w="7772400">
                  <a:moveTo>
                    <a:pt x="0" y="0"/>
                  </a:moveTo>
                  <a:lnTo>
                    <a:pt x="7772400" y="0"/>
                  </a:lnTo>
                  <a:lnTo>
                    <a:pt x="7772400" y="731520"/>
                  </a:lnTo>
                  <a:lnTo>
                    <a:pt x="0" y="731520"/>
                  </a:lnTo>
                  <a:close/>
                </a:path>
              </a:pathLst>
            </a:custGeom>
            <a:blipFill rotWithShape="1">
              <a:blip r:embed="rId4">
                <a:alphaModFix amt="0"/>
              </a:blip>
              <a:stretch>
                <a:fillRect b="-157022" l="0" r="0" t="-157022"/>
              </a:stretch>
            </a:blipFill>
            <a:ln>
              <a:noFill/>
            </a:ln>
          </p:spPr>
        </p:sp>
        <p:sp>
          <p:nvSpPr>
            <p:cNvPr id="463" name="Google Shape;463;p21"/>
            <p:cNvSpPr txBox="1"/>
            <p:nvPr/>
          </p:nvSpPr>
          <p:spPr>
            <a:xfrm>
              <a:off x="0" y="-19050"/>
              <a:ext cx="7772400" cy="750570"/>
            </a:xfrm>
            <a:prstGeom prst="rect">
              <a:avLst/>
            </a:prstGeom>
            <a:noFill/>
            <a:ln>
              <a:noFill/>
            </a:ln>
          </p:spPr>
          <p:txBody>
            <a:bodyPr anchorCtr="0" anchor="ctr" bIns="0" lIns="0" spcFirstLastPara="1" rIns="0" wrap="square" tIns="0">
              <a:noAutofit/>
            </a:bodyPr>
            <a:lstStyle/>
            <a:p>
              <a:pPr indent="0" lvl="0" marL="0" marR="0" rtl="0" algn="l">
                <a:lnSpc>
                  <a:spcPct val="120009"/>
                </a:lnSpc>
                <a:spcBef>
                  <a:spcPts val="0"/>
                </a:spcBef>
                <a:spcAft>
                  <a:spcPts val="0"/>
                </a:spcAft>
                <a:buNone/>
              </a:pPr>
              <a:r>
                <a:rPr b="1" i="0" lang="en-US" sz="2199" u="none" cap="none" strike="noStrike">
                  <a:solidFill>
                    <a:srgbClr val="5E7A90"/>
                  </a:solidFill>
                  <a:latin typeface="Poppins"/>
                  <a:ea typeface="Poppins"/>
                  <a:cs typeface="Poppins"/>
                  <a:sym typeface="Poppins"/>
                </a:rPr>
                <a:t>Email</a:t>
              </a:r>
              <a:endParaRPr/>
            </a:p>
          </p:txBody>
        </p:sp>
      </p:grpSp>
      <p:grpSp>
        <p:nvGrpSpPr>
          <p:cNvPr id="464" name="Google Shape;464;p21"/>
          <p:cNvGrpSpPr/>
          <p:nvPr/>
        </p:nvGrpSpPr>
        <p:grpSpPr>
          <a:xfrm>
            <a:off x="11264436" y="3955609"/>
            <a:ext cx="3853088" cy="933906"/>
            <a:chOff x="0" y="-57150"/>
            <a:chExt cx="5140184" cy="1245870"/>
          </a:xfrm>
        </p:grpSpPr>
        <p:sp>
          <p:nvSpPr>
            <p:cNvPr id="465" name="Google Shape;465;p21"/>
            <p:cNvSpPr/>
            <p:nvPr/>
          </p:nvSpPr>
          <p:spPr>
            <a:xfrm>
              <a:off x="0" y="0"/>
              <a:ext cx="5140184" cy="1188720"/>
            </a:xfrm>
            <a:custGeom>
              <a:rect b="b" l="l" r="r" t="t"/>
              <a:pathLst>
                <a:path extrusionOk="0" h="1188720" w="5140184">
                  <a:moveTo>
                    <a:pt x="0" y="0"/>
                  </a:moveTo>
                  <a:lnTo>
                    <a:pt x="5140184" y="0"/>
                  </a:lnTo>
                  <a:lnTo>
                    <a:pt x="5140184" y="1188720"/>
                  </a:lnTo>
                  <a:lnTo>
                    <a:pt x="0" y="1188720"/>
                  </a:lnTo>
                  <a:close/>
                </a:path>
              </a:pathLst>
            </a:custGeom>
            <a:blipFill rotWithShape="1">
              <a:blip r:embed="rId4">
                <a:alphaModFix amt="0"/>
              </a:blip>
              <a:stretch>
                <a:fillRect b="-77402" l="0" r="-51208" t="-77402"/>
              </a:stretch>
            </a:blipFill>
            <a:ln>
              <a:noFill/>
            </a:ln>
          </p:spPr>
        </p:sp>
        <p:sp>
          <p:nvSpPr>
            <p:cNvPr id="466" name="Google Shape;466;p21"/>
            <p:cNvSpPr txBox="1"/>
            <p:nvPr/>
          </p:nvSpPr>
          <p:spPr>
            <a:xfrm>
              <a:off x="0" y="-57150"/>
              <a:ext cx="5140184" cy="1245870"/>
            </a:xfrm>
            <a:prstGeom prst="rect">
              <a:avLst/>
            </a:prstGeom>
            <a:noFill/>
            <a:ln>
              <a:noFill/>
            </a:ln>
          </p:spPr>
          <p:txBody>
            <a:bodyPr anchorCtr="0" anchor="ctr" bIns="0" lIns="0" spcFirstLastPara="1" rIns="0" wrap="square" tIns="0">
              <a:noAutofit/>
            </a:bodyPr>
            <a:lstStyle/>
            <a:p>
              <a:pPr indent="0" lvl="0" marL="0" marR="0" rtl="0" algn="l">
                <a:lnSpc>
                  <a:spcPct val="132000"/>
                </a:lnSpc>
                <a:spcBef>
                  <a:spcPts val="0"/>
                </a:spcBef>
                <a:spcAft>
                  <a:spcPts val="0"/>
                </a:spcAft>
                <a:buNone/>
              </a:pPr>
              <a:r>
                <a:rPr b="1" i="0" lang="en-US" sz="2275" u="sng" cap="none" strike="noStrike">
                  <a:solidFill>
                    <a:schemeClr val="hlink"/>
                  </a:solidFill>
                  <a:latin typeface="Poppins"/>
                  <a:ea typeface="Poppins"/>
                  <a:cs typeface="Poppins"/>
                  <a:sym typeface="Poppins"/>
                  <a:hlinkClick r:id="rId8"/>
                </a:rPr>
                <a:t>contact@netbyus.com</a:t>
              </a:r>
              <a:endParaRPr/>
            </a:p>
          </p:txBody>
        </p:sp>
      </p:grpSp>
      <p:sp>
        <p:nvSpPr>
          <p:cNvPr id="467" name="Google Shape;467;p21"/>
          <p:cNvSpPr/>
          <p:nvPr/>
        </p:nvSpPr>
        <p:spPr>
          <a:xfrm>
            <a:off x="845820" y="5506406"/>
            <a:ext cx="8019593" cy="1919219"/>
          </a:xfrm>
          <a:custGeom>
            <a:rect b="b" l="l" r="r" t="t"/>
            <a:pathLst>
              <a:path extrusionOk="0" h="2560320" w="10698480">
                <a:moveTo>
                  <a:pt x="0" y="182880"/>
                </a:moveTo>
                <a:cubicBezTo>
                  <a:pt x="0" y="81915"/>
                  <a:pt x="81915" y="0"/>
                  <a:pt x="182880" y="0"/>
                </a:cubicBezTo>
                <a:lnTo>
                  <a:pt x="10515600" y="0"/>
                </a:lnTo>
                <a:cubicBezTo>
                  <a:pt x="10616565" y="0"/>
                  <a:pt x="10698480" y="81915"/>
                  <a:pt x="10698480" y="182880"/>
                </a:cubicBezTo>
                <a:lnTo>
                  <a:pt x="10698480" y="2377440"/>
                </a:lnTo>
                <a:cubicBezTo>
                  <a:pt x="10698480" y="2478405"/>
                  <a:pt x="10616565" y="2560320"/>
                  <a:pt x="10515600" y="2560320"/>
                </a:cubicBezTo>
                <a:lnTo>
                  <a:pt x="182880" y="2560320"/>
                </a:lnTo>
                <a:cubicBezTo>
                  <a:pt x="81915" y="2560320"/>
                  <a:pt x="0" y="2478405"/>
                  <a:pt x="0" y="2377440"/>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1"/>
          <p:cNvSpPr/>
          <p:nvPr/>
        </p:nvSpPr>
        <p:spPr>
          <a:xfrm>
            <a:off x="1257081" y="5945085"/>
            <a:ext cx="1041862" cy="1041862"/>
          </a:xfrm>
          <a:custGeom>
            <a:rect b="b" l="l" r="r" t="t"/>
            <a:pathLst>
              <a:path extrusionOk="0" h="1389888" w="1389888">
                <a:moveTo>
                  <a:pt x="0" y="694944"/>
                </a:moveTo>
                <a:cubicBezTo>
                  <a:pt x="0" y="311150"/>
                  <a:pt x="311150" y="0"/>
                  <a:pt x="694944" y="0"/>
                </a:cubicBezTo>
                <a:cubicBezTo>
                  <a:pt x="1078738" y="0"/>
                  <a:pt x="1389888" y="311150"/>
                  <a:pt x="1389888" y="694944"/>
                </a:cubicBezTo>
                <a:cubicBezTo>
                  <a:pt x="1389888" y="1078738"/>
                  <a:pt x="1078738" y="1389888"/>
                  <a:pt x="694944" y="1389888"/>
                </a:cubicBezTo>
                <a:cubicBezTo>
                  <a:pt x="311150" y="1389888"/>
                  <a:pt x="0" y="1078738"/>
                  <a:pt x="0" y="694944"/>
                </a:cubicBezTo>
                <a:close/>
              </a:path>
            </a:pathLst>
          </a:custGeom>
          <a:solidFill>
            <a:srgbClr val="0072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phone.png" id="469" name="Google Shape;469;p21"/>
          <p:cNvSpPr/>
          <p:nvPr/>
        </p:nvSpPr>
        <p:spPr>
          <a:xfrm>
            <a:off x="1392521" y="6080525"/>
            <a:ext cx="771019" cy="771019"/>
          </a:xfrm>
          <a:custGeom>
            <a:rect b="b" l="l" r="r" t="t"/>
            <a:pathLst>
              <a:path extrusionOk="0" h="1028573" w="1028573">
                <a:moveTo>
                  <a:pt x="0" y="0"/>
                </a:moveTo>
                <a:lnTo>
                  <a:pt x="1028573" y="0"/>
                </a:lnTo>
                <a:lnTo>
                  <a:pt x="1028573" y="1028573"/>
                </a:lnTo>
                <a:lnTo>
                  <a:pt x="0" y="1028573"/>
                </a:lnTo>
                <a:lnTo>
                  <a:pt x="0" y="0"/>
                </a:lnTo>
                <a:close/>
              </a:path>
            </a:pathLst>
          </a:custGeom>
          <a:blipFill rotWithShape="1">
            <a:blip r:embed="rId9">
              <a:alphaModFix/>
            </a:blip>
            <a:stretch>
              <a:fillRect b="4" l="0" r="4" t="0"/>
            </a:stretch>
          </a:blipFill>
          <a:ln>
            <a:noFill/>
          </a:ln>
        </p:spPr>
      </p:sp>
      <p:grpSp>
        <p:nvGrpSpPr>
          <p:cNvPr id="470" name="Google Shape;470;p21"/>
          <p:cNvGrpSpPr/>
          <p:nvPr/>
        </p:nvGrpSpPr>
        <p:grpSpPr>
          <a:xfrm>
            <a:off x="2696495" y="5766300"/>
            <a:ext cx="5826200" cy="562628"/>
            <a:chOff x="0" y="-19050"/>
            <a:chExt cx="7772400" cy="750570"/>
          </a:xfrm>
        </p:grpSpPr>
        <p:sp>
          <p:nvSpPr>
            <p:cNvPr id="471" name="Google Shape;471;p21"/>
            <p:cNvSpPr/>
            <p:nvPr/>
          </p:nvSpPr>
          <p:spPr>
            <a:xfrm>
              <a:off x="0" y="0"/>
              <a:ext cx="7772400" cy="731520"/>
            </a:xfrm>
            <a:custGeom>
              <a:rect b="b" l="l" r="r" t="t"/>
              <a:pathLst>
                <a:path extrusionOk="0" h="731520" w="7772400">
                  <a:moveTo>
                    <a:pt x="0" y="0"/>
                  </a:moveTo>
                  <a:lnTo>
                    <a:pt x="7772400" y="0"/>
                  </a:lnTo>
                  <a:lnTo>
                    <a:pt x="7772400" y="731520"/>
                  </a:lnTo>
                  <a:lnTo>
                    <a:pt x="0" y="731520"/>
                  </a:lnTo>
                  <a:close/>
                </a:path>
              </a:pathLst>
            </a:custGeom>
            <a:blipFill rotWithShape="1">
              <a:blip r:embed="rId4">
                <a:alphaModFix amt="0"/>
              </a:blip>
              <a:stretch>
                <a:fillRect b="-157022" l="0" r="0" t="-157022"/>
              </a:stretch>
            </a:blipFill>
            <a:ln>
              <a:noFill/>
            </a:ln>
          </p:spPr>
        </p:sp>
        <p:sp>
          <p:nvSpPr>
            <p:cNvPr id="472" name="Google Shape;472;p21"/>
            <p:cNvSpPr txBox="1"/>
            <p:nvPr/>
          </p:nvSpPr>
          <p:spPr>
            <a:xfrm>
              <a:off x="0" y="-19050"/>
              <a:ext cx="7772400" cy="750570"/>
            </a:xfrm>
            <a:prstGeom prst="rect">
              <a:avLst/>
            </a:prstGeom>
            <a:noFill/>
            <a:ln>
              <a:noFill/>
            </a:ln>
          </p:spPr>
          <p:txBody>
            <a:bodyPr anchorCtr="0" anchor="ctr" bIns="0" lIns="0" spcFirstLastPara="1" rIns="0" wrap="square" tIns="0">
              <a:noAutofit/>
            </a:bodyPr>
            <a:lstStyle/>
            <a:p>
              <a:pPr indent="0" lvl="0" marL="0" marR="0" rtl="0" algn="l">
                <a:lnSpc>
                  <a:spcPct val="120009"/>
                </a:lnSpc>
                <a:spcBef>
                  <a:spcPts val="0"/>
                </a:spcBef>
                <a:spcAft>
                  <a:spcPts val="0"/>
                </a:spcAft>
                <a:buNone/>
              </a:pPr>
              <a:r>
                <a:rPr b="1" i="0" lang="en-US" sz="2199" u="none" cap="none" strike="noStrike">
                  <a:solidFill>
                    <a:srgbClr val="5E7A90"/>
                  </a:solidFill>
                  <a:latin typeface="Poppins"/>
                  <a:ea typeface="Poppins"/>
                  <a:cs typeface="Poppins"/>
                  <a:sym typeface="Poppins"/>
                </a:rPr>
                <a:t>Téléphone</a:t>
              </a:r>
              <a:endParaRPr/>
            </a:p>
          </p:txBody>
        </p:sp>
      </p:grpSp>
      <p:grpSp>
        <p:nvGrpSpPr>
          <p:cNvPr id="473" name="Google Shape;473;p21"/>
          <p:cNvGrpSpPr/>
          <p:nvPr/>
        </p:nvGrpSpPr>
        <p:grpSpPr>
          <a:xfrm>
            <a:off x="2696495" y="6286089"/>
            <a:ext cx="2850605" cy="933906"/>
            <a:chOff x="0" y="-57150"/>
            <a:chExt cx="3802828" cy="1245870"/>
          </a:xfrm>
        </p:grpSpPr>
        <p:sp>
          <p:nvSpPr>
            <p:cNvPr id="474" name="Google Shape;474;p21"/>
            <p:cNvSpPr/>
            <p:nvPr/>
          </p:nvSpPr>
          <p:spPr>
            <a:xfrm>
              <a:off x="0" y="0"/>
              <a:ext cx="3802828" cy="1188720"/>
            </a:xfrm>
            <a:custGeom>
              <a:rect b="b" l="l" r="r" t="t"/>
              <a:pathLst>
                <a:path extrusionOk="0" h="1188720" w="3802828">
                  <a:moveTo>
                    <a:pt x="0" y="0"/>
                  </a:moveTo>
                  <a:lnTo>
                    <a:pt x="3802828" y="0"/>
                  </a:lnTo>
                  <a:lnTo>
                    <a:pt x="3802828" y="1188720"/>
                  </a:lnTo>
                  <a:lnTo>
                    <a:pt x="0" y="1188720"/>
                  </a:lnTo>
                  <a:close/>
                </a:path>
              </a:pathLst>
            </a:custGeom>
            <a:blipFill rotWithShape="1">
              <a:blip r:embed="rId4">
                <a:alphaModFix amt="0"/>
              </a:blip>
              <a:stretch>
                <a:fillRect b="-12333" l="0" r="0" t="-12333"/>
              </a:stretch>
            </a:blipFill>
            <a:ln>
              <a:noFill/>
            </a:ln>
          </p:spPr>
        </p:sp>
        <p:sp>
          <p:nvSpPr>
            <p:cNvPr id="475" name="Google Shape;475;p21"/>
            <p:cNvSpPr txBox="1"/>
            <p:nvPr/>
          </p:nvSpPr>
          <p:spPr>
            <a:xfrm>
              <a:off x="0" y="-57150"/>
              <a:ext cx="3802824" cy="1245870"/>
            </a:xfrm>
            <a:prstGeom prst="rect">
              <a:avLst/>
            </a:prstGeom>
            <a:noFill/>
            <a:ln>
              <a:noFill/>
            </a:ln>
          </p:spPr>
          <p:txBody>
            <a:bodyPr anchorCtr="0" anchor="ctr" bIns="0" lIns="0" spcFirstLastPara="1" rIns="0" wrap="square" tIns="0">
              <a:noAutofit/>
            </a:bodyPr>
            <a:lstStyle/>
            <a:p>
              <a:pPr indent="0" lvl="0" marL="0" marR="0" rtl="0" algn="l">
                <a:lnSpc>
                  <a:spcPct val="132000"/>
                </a:lnSpc>
                <a:spcBef>
                  <a:spcPts val="0"/>
                </a:spcBef>
                <a:spcAft>
                  <a:spcPts val="0"/>
                </a:spcAft>
                <a:buNone/>
              </a:pPr>
              <a:r>
                <a:rPr b="1" i="0" lang="en-US" sz="2275" u="none" cap="none" strike="noStrike">
                  <a:solidFill>
                    <a:srgbClr val="00325A"/>
                  </a:solidFill>
                  <a:latin typeface="Poppins"/>
                  <a:ea typeface="Poppins"/>
                  <a:cs typeface="Poppins"/>
                  <a:sym typeface="Poppins"/>
                </a:rPr>
                <a:t>+229 01 55 01 83 63</a:t>
              </a:r>
              <a:endParaRPr/>
            </a:p>
          </p:txBody>
        </p:sp>
      </p:grpSp>
      <p:sp>
        <p:nvSpPr>
          <p:cNvPr id="476" name="Google Shape;476;p21"/>
          <p:cNvSpPr/>
          <p:nvPr/>
        </p:nvSpPr>
        <p:spPr>
          <a:xfrm>
            <a:off x="9413761" y="5506406"/>
            <a:ext cx="8019593" cy="1919219"/>
          </a:xfrm>
          <a:custGeom>
            <a:rect b="b" l="l" r="r" t="t"/>
            <a:pathLst>
              <a:path extrusionOk="0" h="2560320" w="10698480">
                <a:moveTo>
                  <a:pt x="0" y="182880"/>
                </a:moveTo>
                <a:cubicBezTo>
                  <a:pt x="0" y="81915"/>
                  <a:pt x="81915" y="0"/>
                  <a:pt x="182880" y="0"/>
                </a:cubicBezTo>
                <a:lnTo>
                  <a:pt x="10515600" y="0"/>
                </a:lnTo>
                <a:cubicBezTo>
                  <a:pt x="10616565" y="0"/>
                  <a:pt x="10698480" y="81915"/>
                  <a:pt x="10698480" y="182880"/>
                </a:cubicBezTo>
                <a:lnTo>
                  <a:pt x="10698480" y="2377440"/>
                </a:lnTo>
                <a:cubicBezTo>
                  <a:pt x="10698480" y="2478405"/>
                  <a:pt x="10616565" y="2560320"/>
                  <a:pt x="10515600" y="2560320"/>
                </a:cubicBezTo>
                <a:lnTo>
                  <a:pt x="182880" y="2560320"/>
                </a:lnTo>
                <a:cubicBezTo>
                  <a:pt x="81915" y="2560320"/>
                  <a:pt x="0" y="2478405"/>
                  <a:pt x="0" y="2377440"/>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1"/>
          <p:cNvSpPr/>
          <p:nvPr/>
        </p:nvSpPr>
        <p:spPr>
          <a:xfrm>
            <a:off x="9825022" y="5945085"/>
            <a:ext cx="1041862" cy="1041862"/>
          </a:xfrm>
          <a:custGeom>
            <a:rect b="b" l="l" r="r" t="t"/>
            <a:pathLst>
              <a:path extrusionOk="0" h="1389888" w="1389888">
                <a:moveTo>
                  <a:pt x="0" y="694944"/>
                </a:moveTo>
                <a:cubicBezTo>
                  <a:pt x="0" y="311150"/>
                  <a:pt x="311150" y="0"/>
                  <a:pt x="694944" y="0"/>
                </a:cubicBezTo>
                <a:cubicBezTo>
                  <a:pt x="1078738" y="0"/>
                  <a:pt x="1389888" y="311150"/>
                  <a:pt x="1389888" y="694944"/>
                </a:cubicBezTo>
                <a:cubicBezTo>
                  <a:pt x="1389888" y="1078738"/>
                  <a:pt x="1078738" y="1389888"/>
                  <a:pt x="694944" y="1389888"/>
                </a:cubicBezTo>
                <a:cubicBezTo>
                  <a:pt x="311150" y="1389888"/>
                  <a:pt x="0" y="1078738"/>
                  <a:pt x="0" y="694944"/>
                </a:cubicBezTo>
                <a:close/>
              </a:path>
            </a:pathLst>
          </a:custGeom>
          <a:solidFill>
            <a:srgbClr val="0072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mappin.png" id="478" name="Google Shape;478;p21"/>
          <p:cNvSpPr/>
          <p:nvPr/>
        </p:nvSpPr>
        <p:spPr>
          <a:xfrm>
            <a:off x="9960462" y="6080525"/>
            <a:ext cx="771019" cy="771019"/>
          </a:xfrm>
          <a:custGeom>
            <a:rect b="b" l="l" r="r" t="t"/>
            <a:pathLst>
              <a:path extrusionOk="0" h="1028573" w="1028573">
                <a:moveTo>
                  <a:pt x="0" y="0"/>
                </a:moveTo>
                <a:lnTo>
                  <a:pt x="1028573" y="0"/>
                </a:lnTo>
                <a:lnTo>
                  <a:pt x="1028573" y="1028573"/>
                </a:lnTo>
                <a:lnTo>
                  <a:pt x="0" y="1028573"/>
                </a:lnTo>
                <a:lnTo>
                  <a:pt x="0" y="0"/>
                </a:lnTo>
                <a:close/>
              </a:path>
            </a:pathLst>
          </a:custGeom>
          <a:blipFill rotWithShape="1">
            <a:blip r:embed="rId10">
              <a:alphaModFix/>
            </a:blip>
            <a:stretch>
              <a:fillRect b="4" l="0" r="4" t="0"/>
            </a:stretch>
          </a:blipFill>
          <a:ln>
            <a:noFill/>
          </a:ln>
        </p:spPr>
      </p:sp>
      <p:grpSp>
        <p:nvGrpSpPr>
          <p:cNvPr id="479" name="Google Shape;479;p21"/>
          <p:cNvGrpSpPr/>
          <p:nvPr/>
        </p:nvGrpSpPr>
        <p:grpSpPr>
          <a:xfrm>
            <a:off x="11264436" y="5766300"/>
            <a:ext cx="5826200" cy="562628"/>
            <a:chOff x="0" y="-19050"/>
            <a:chExt cx="7772400" cy="750570"/>
          </a:xfrm>
        </p:grpSpPr>
        <p:sp>
          <p:nvSpPr>
            <p:cNvPr id="480" name="Google Shape;480;p21"/>
            <p:cNvSpPr/>
            <p:nvPr/>
          </p:nvSpPr>
          <p:spPr>
            <a:xfrm>
              <a:off x="0" y="0"/>
              <a:ext cx="7772400" cy="731520"/>
            </a:xfrm>
            <a:custGeom>
              <a:rect b="b" l="l" r="r" t="t"/>
              <a:pathLst>
                <a:path extrusionOk="0" h="731520" w="7772400">
                  <a:moveTo>
                    <a:pt x="0" y="0"/>
                  </a:moveTo>
                  <a:lnTo>
                    <a:pt x="7772400" y="0"/>
                  </a:lnTo>
                  <a:lnTo>
                    <a:pt x="7772400" y="731520"/>
                  </a:lnTo>
                  <a:lnTo>
                    <a:pt x="0" y="731520"/>
                  </a:lnTo>
                  <a:close/>
                </a:path>
              </a:pathLst>
            </a:custGeom>
            <a:blipFill rotWithShape="1">
              <a:blip r:embed="rId4">
                <a:alphaModFix amt="0"/>
              </a:blip>
              <a:stretch>
                <a:fillRect b="-157022" l="0" r="0" t="-157022"/>
              </a:stretch>
            </a:blipFill>
            <a:ln>
              <a:noFill/>
            </a:ln>
          </p:spPr>
        </p:sp>
        <p:sp>
          <p:nvSpPr>
            <p:cNvPr id="481" name="Google Shape;481;p21"/>
            <p:cNvSpPr txBox="1"/>
            <p:nvPr/>
          </p:nvSpPr>
          <p:spPr>
            <a:xfrm>
              <a:off x="0" y="-19050"/>
              <a:ext cx="7772400" cy="750570"/>
            </a:xfrm>
            <a:prstGeom prst="rect">
              <a:avLst/>
            </a:prstGeom>
            <a:noFill/>
            <a:ln>
              <a:noFill/>
            </a:ln>
          </p:spPr>
          <p:txBody>
            <a:bodyPr anchorCtr="0" anchor="ctr" bIns="0" lIns="0" spcFirstLastPara="1" rIns="0" wrap="square" tIns="0">
              <a:noAutofit/>
            </a:bodyPr>
            <a:lstStyle/>
            <a:p>
              <a:pPr indent="0" lvl="0" marL="0" marR="0" rtl="0" algn="l">
                <a:lnSpc>
                  <a:spcPct val="120009"/>
                </a:lnSpc>
                <a:spcBef>
                  <a:spcPts val="0"/>
                </a:spcBef>
                <a:spcAft>
                  <a:spcPts val="0"/>
                </a:spcAft>
                <a:buNone/>
              </a:pPr>
              <a:r>
                <a:rPr b="1" i="0" lang="en-US" sz="2199" u="none" cap="none" strike="noStrike">
                  <a:solidFill>
                    <a:srgbClr val="5E7A90"/>
                  </a:solidFill>
                  <a:latin typeface="Poppins"/>
                  <a:ea typeface="Poppins"/>
                  <a:cs typeface="Poppins"/>
                  <a:sym typeface="Poppins"/>
                </a:rPr>
                <a:t>Localisation</a:t>
              </a:r>
              <a:endParaRPr/>
            </a:p>
          </p:txBody>
        </p:sp>
      </p:grpSp>
      <p:grpSp>
        <p:nvGrpSpPr>
          <p:cNvPr id="482" name="Google Shape;482;p21"/>
          <p:cNvGrpSpPr/>
          <p:nvPr/>
        </p:nvGrpSpPr>
        <p:grpSpPr>
          <a:xfrm>
            <a:off x="11264436" y="6286089"/>
            <a:ext cx="4357837" cy="933906"/>
            <a:chOff x="0" y="-57150"/>
            <a:chExt cx="5813541" cy="1245870"/>
          </a:xfrm>
        </p:grpSpPr>
        <p:sp>
          <p:nvSpPr>
            <p:cNvPr id="483" name="Google Shape;483;p21"/>
            <p:cNvSpPr/>
            <p:nvPr/>
          </p:nvSpPr>
          <p:spPr>
            <a:xfrm>
              <a:off x="0" y="0"/>
              <a:ext cx="5813541" cy="1188720"/>
            </a:xfrm>
            <a:custGeom>
              <a:rect b="b" l="l" r="r" t="t"/>
              <a:pathLst>
                <a:path extrusionOk="0" h="1188720" w="5813541">
                  <a:moveTo>
                    <a:pt x="0" y="0"/>
                  </a:moveTo>
                  <a:lnTo>
                    <a:pt x="5813541" y="0"/>
                  </a:lnTo>
                  <a:lnTo>
                    <a:pt x="5813541" y="1188720"/>
                  </a:lnTo>
                  <a:lnTo>
                    <a:pt x="0" y="1188720"/>
                  </a:lnTo>
                  <a:close/>
                </a:path>
              </a:pathLst>
            </a:custGeom>
            <a:blipFill rotWithShape="1">
              <a:blip r:embed="rId4">
                <a:alphaModFix amt="0"/>
              </a:blip>
              <a:stretch>
                <a:fillRect b="-77402" l="0" r="-33693" t="-77402"/>
              </a:stretch>
            </a:blipFill>
            <a:ln>
              <a:noFill/>
            </a:ln>
          </p:spPr>
        </p:sp>
        <p:sp>
          <p:nvSpPr>
            <p:cNvPr id="484" name="Google Shape;484;p21"/>
            <p:cNvSpPr txBox="1"/>
            <p:nvPr/>
          </p:nvSpPr>
          <p:spPr>
            <a:xfrm>
              <a:off x="0" y="-57150"/>
              <a:ext cx="5813541" cy="1245870"/>
            </a:xfrm>
            <a:prstGeom prst="rect">
              <a:avLst/>
            </a:prstGeom>
            <a:noFill/>
            <a:ln>
              <a:noFill/>
            </a:ln>
          </p:spPr>
          <p:txBody>
            <a:bodyPr anchorCtr="0" anchor="ctr" bIns="0" lIns="0" spcFirstLastPara="1" rIns="0" wrap="square" tIns="0">
              <a:noAutofit/>
            </a:bodyPr>
            <a:lstStyle/>
            <a:p>
              <a:pPr indent="0" lvl="0" marL="0" marR="0" rtl="0" algn="l">
                <a:lnSpc>
                  <a:spcPct val="132000"/>
                </a:lnSpc>
                <a:spcBef>
                  <a:spcPts val="0"/>
                </a:spcBef>
                <a:spcAft>
                  <a:spcPts val="0"/>
                </a:spcAft>
                <a:buNone/>
              </a:pPr>
              <a:r>
                <a:rPr b="1" i="0" lang="en-US" sz="2275" u="none" cap="none" strike="noStrike">
                  <a:solidFill>
                    <a:srgbClr val="00325A"/>
                  </a:solidFill>
                  <a:latin typeface="Poppins"/>
                  <a:ea typeface="Poppins"/>
                  <a:cs typeface="Poppins"/>
                  <a:sym typeface="Poppins"/>
                </a:rPr>
                <a:t>Cadjehoun, Cotonou, Bénin</a:t>
              </a:r>
              <a:endParaRPr/>
            </a:p>
          </p:txBody>
        </p:sp>
      </p:grpSp>
      <p:sp>
        <p:nvSpPr>
          <p:cNvPr id="485" name="Google Shape;485;p21"/>
          <p:cNvSpPr/>
          <p:nvPr/>
        </p:nvSpPr>
        <p:spPr>
          <a:xfrm>
            <a:off x="845820" y="7836886"/>
            <a:ext cx="8019593" cy="1919219"/>
          </a:xfrm>
          <a:custGeom>
            <a:rect b="b" l="l" r="r" t="t"/>
            <a:pathLst>
              <a:path extrusionOk="0" h="2560320" w="10698480">
                <a:moveTo>
                  <a:pt x="0" y="182880"/>
                </a:moveTo>
                <a:cubicBezTo>
                  <a:pt x="0" y="81915"/>
                  <a:pt x="81915" y="0"/>
                  <a:pt x="182880" y="0"/>
                </a:cubicBezTo>
                <a:lnTo>
                  <a:pt x="10515600" y="0"/>
                </a:lnTo>
                <a:cubicBezTo>
                  <a:pt x="10616565" y="0"/>
                  <a:pt x="10698480" y="81915"/>
                  <a:pt x="10698480" y="182880"/>
                </a:cubicBezTo>
                <a:lnTo>
                  <a:pt x="10698480" y="2377440"/>
                </a:lnTo>
                <a:cubicBezTo>
                  <a:pt x="10698480" y="2478405"/>
                  <a:pt x="10616565" y="2560320"/>
                  <a:pt x="10515600" y="2560320"/>
                </a:cubicBezTo>
                <a:lnTo>
                  <a:pt x="182880" y="2560320"/>
                </a:lnTo>
                <a:cubicBezTo>
                  <a:pt x="81915" y="2560320"/>
                  <a:pt x="0" y="2478405"/>
                  <a:pt x="0" y="2377440"/>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1"/>
          <p:cNvSpPr/>
          <p:nvPr/>
        </p:nvSpPr>
        <p:spPr>
          <a:xfrm>
            <a:off x="1257081" y="8275565"/>
            <a:ext cx="1041862" cy="1041862"/>
          </a:xfrm>
          <a:custGeom>
            <a:rect b="b" l="l" r="r" t="t"/>
            <a:pathLst>
              <a:path extrusionOk="0" h="1389888" w="1389888">
                <a:moveTo>
                  <a:pt x="0" y="694944"/>
                </a:moveTo>
                <a:cubicBezTo>
                  <a:pt x="0" y="311150"/>
                  <a:pt x="311150" y="0"/>
                  <a:pt x="694944" y="0"/>
                </a:cubicBezTo>
                <a:cubicBezTo>
                  <a:pt x="1078738" y="0"/>
                  <a:pt x="1389888" y="311150"/>
                  <a:pt x="1389888" y="694944"/>
                </a:cubicBezTo>
                <a:cubicBezTo>
                  <a:pt x="1389888" y="1078738"/>
                  <a:pt x="1078738" y="1389888"/>
                  <a:pt x="694944" y="1389888"/>
                </a:cubicBezTo>
                <a:cubicBezTo>
                  <a:pt x="311150" y="1389888"/>
                  <a:pt x="0" y="1078738"/>
                  <a:pt x="0" y="694944"/>
                </a:cubicBezTo>
                <a:close/>
              </a:path>
            </a:pathLst>
          </a:custGeom>
          <a:solidFill>
            <a:srgbClr val="0072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linkedin.png" id="487" name="Google Shape;487;p21"/>
          <p:cNvSpPr/>
          <p:nvPr/>
        </p:nvSpPr>
        <p:spPr>
          <a:xfrm>
            <a:off x="1392521" y="8411005"/>
            <a:ext cx="771019" cy="771019"/>
          </a:xfrm>
          <a:custGeom>
            <a:rect b="b" l="l" r="r" t="t"/>
            <a:pathLst>
              <a:path extrusionOk="0" h="1028573" w="1028573">
                <a:moveTo>
                  <a:pt x="0" y="0"/>
                </a:moveTo>
                <a:lnTo>
                  <a:pt x="1028573" y="0"/>
                </a:lnTo>
                <a:lnTo>
                  <a:pt x="1028573" y="1028573"/>
                </a:lnTo>
                <a:lnTo>
                  <a:pt x="0" y="1028573"/>
                </a:lnTo>
                <a:lnTo>
                  <a:pt x="0" y="0"/>
                </a:lnTo>
                <a:close/>
              </a:path>
            </a:pathLst>
          </a:custGeom>
          <a:blipFill rotWithShape="1">
            <a:blip r:embed="rId11">
              <a:alphaModFix/>
            </a:blip>
            <a:stretch>
              <a:fillRect b="4" l="0" r="4" t="0"/>
            </a:stretch>
          </a:blipFill>
          <a:ln>
            <a:noFill/>
          </a:ln>
        </p:spPr>
      </p:sp>
      <p:grpSp>
        <p:nvGrpSpPr>
          <p:cNvPr id="488" name="Google Shape;488;p21"/>
          <p:cNvGrpSpPr/>
          <p:nvPr/>
        </p:nvGrpSpPr>
        <p:grpSpPr>
          <a:xfrm>
            <a:off x="2696495" y="8096780"/>
            <a:ext cx="5826200" cy="562628"/>
            <a:chOff x="0" y="-19050"/>
            <a:chExt cx="7772400" cy="750570"/>
          </a:xfrm>
        </p:grpSpPr>
        <p:sp>
          <p:nvSpPr>
            <p:cNvPr id="489" name="Google Shape;489;p21"/>
            <p:cNvSpPr/>
            <p:nvPr/>
          </p:nvSpPr>
          <p:spPr>
            <a:xfrm>
              <a:off x="0" y="0"/>
              <a:ext cx="7772400" cy="731520"/>
            </a:xfrm>
            <a:custGeom>
              <a:rect b="b" l="l" r="r" t="t"/>
              <a:pathLst>
                <a:path extrusionOk="0" h="731520" w="7772400">
                  <a:moveTo>
                    <a:pt x="0" y="0"/>
                  </a:moveTo>
                  <a:lnTo>
                    <a:pt x="7772400" y="0"/>
                  </a:lnTo>
                  <a:lnTo>
                    <a:pt x="7772400" y="731520"/>
                  </a:lnTo>
                  <a:lnTo>
                    <a:pt x="0" y="731520"/>
                  </a:lnTo>
                  <a:close/>
                </a:path>
              </a:pathLst>
            </a:custGeom>
            <a:blipFill rotWithShape="1">
              <a:blip r:embed="rId4">
                <a:alphaModFix amt="0"/>
              </a:blip>
              <a:stretch>
                <a:fillRect b="-157022" l="0" r="0" t="-157022"/>
              </a:stretch>
            </a:blipFill>
            <a:ln>
              <a:noFill/>
            </a:ln>
          </p:spPr>
        </p:sp>
        <p:sp>
          <p:nvSpPr>
            <p:cNvPr id="490" name="Google Shape;490;p21"/>
            <p:cNvSpPr txBox="1"/>
            <p:nvPr/>
          </p:nvSpPr>
          <p:spPr>
            <a:xfrm>
              <a:off x="0" y="-19050"/>
              <a:ext cx="7772400" cy="750570"/>
            </a:xfrm>
            <a:prstGeom prst="rect">
              <a:avLst/>
            </a:prstGeom>
            <a:noFill/>
            <a:ln>
              <a:noFill/>
            </a:ln>
          </p:spPr>
          <p:txBody>
            <a:bodyPr anchorCtr="0" anchor="ctr" bIns="0" lIns="0" spcFirstLastPara="1" rIns="0" wrap="square" tIns="0">
              <a:noAutofit/>
            </a:bodyPr>
            <a:lstStyle/>
            <a:p>
              <a:pPr indent="0" lvl="0" marL="0" marR="0" rtl="0" algn="l">
                <a:lnSpc>
                  <a:spcPct val="120009"/>
                </a:lnSpc>
                <a:spcBef>
                  <a:spcPts val="0"/>
                </a:spcBef>
                <a:spcAft>
                  <a:spcPts val="0"/>
                </a:spcAft>
                <a:buNone/>
              </a:pPr>
              <a:r>
                <a:rPr b="1" i="0" lang="en-US" sz="2199" u="none" cap="none" strike="noStrike">
                  <a:solidFill>
                    <a:srgbClr val="5E7A90"/>
                  </a:solidFill>
                  <a:latin typeface="Poppins"/>
                  <a:ea typeface="Poppins"/>
                  <a:cs typeface="Poppins"/>
                  <a:sym typeface="Poppins"/>
                </a:rPr>
                <a:t>LinkedIn</a:t>
              </a:r>
              <a:endParaRPr/>
            </a:p>
          </p:txBody>
        </p:sp>
      </p:grpSp>
      <p:grpSp>
        <p:nvGrpSpPr>
          <p:cNvPr id="491" name="Google Shape;491;p21"/>
          <p:cNvGrpSpPr/>
          <p:nvPr/>
        </p:nvGrpSpPr>
        <p:grpSpPr>
          <a:xfrm>
            <a:off x="2696495" y="8616569"/>
            <a:ext cx="5321451" cy="933906"/>
            <a:chOff x="0" y="-57150"/>
            <a:chExt cx="7099043" cy="1245870"/>
          </a:xfrm>
        </p:grpSpPr>
        <p:sp>
          <p:nvSpPr>
            <p:cNvPr id="492" name="Google Shape;492;p21"/>
            <p:cNvSpPr/>
            <p:nvPr/>
          </p:nvSpPr>
          <p:spPr>
            <a:xfrm>
              <a:off x="0" y="0"/>
              <a:ext cx="7099043" cy="1188720"/>
            </a:xfrm>
            <a:custGeom>
              <a:rect b="b" l="l" r="r" t="t"/>
              <a:pathLst>
                <a:path extrusionOk="0" h="1188720" w="7099043">
                  <a:moveTo>
                    <a:pt x="0" y="0"/>
                  </a:moveTo>
                  <a:lnTo>
                    <a:pt x="7099043" y="0"/>
                  </a:lnTo>
                  <a:lnTo>
                    <a:pt x="7099043" y="1188720"/>
                  </a:lnTo>
                  <a:lnTo>
                    <a:pt x="0" y="1188720"/>
                  </a:lnTo>
                  <a:close/>
                </a:path>
              </a:pathLst>
            </a:custGeom>
            <a:blipFill rotWithShape="1">
              <a:blip r:embed="rId4">
                <a:alphaModFix amt="0"/>
              </a:blip>
              <a:stretch>
                <a:fillRect b="-77402" l="0" r="-9485" t="-77402"/>
              </a:stretch>
            </a:blipFill>
            <a:ln>
              <a:noFill/>
            </a:ln>
          </p:spPr>
        </p:sp>
        <p:sp>
          <p:nvSpPr>
            <p:cNvPr id="493" name="Google Shape;493;p21"/>
            <p:cNvSpPr txBox="1"/>
            <p:nvPr/>
          </p:nvSpPr>
          <p:spPr>
            <a:xfrm>
              <a:off x="0" y="-57150"/>
              <a:ext cx="7099042" cy="1245870"/>
            </a:xfrm>
            <a:prstGeom prst="rect">
              <a:avLst/>
            </a:prstGeom>
            <a:noFill/>
            <a:ln>
              <a:noFill/>
            </a:ln>
          </p:spPr>
          <p:txBody>
            <a:bodyPr anchorCtr="0" anchor="ctr" bIns="0" lIns="0" spcFirstLastPara="1" rIns="0" wrap="square" tIns="0">
              <a:noAutofit/>
            </a:bodyPr>
            <a:lstStyle/>
            <a:p>
              <a:pPr indent="0" lvl="0" marL="0" marR="0" rtl="0" algn="l">
                <a:lnSpc>
                  <a:spcPct val="132000"/>
                </a:lnSpc>
                <a:spcBef>
                  <a:spcPts val="0"/>
                </a:spcBef>
                <a:spcAft>
                  <a:spcPts val="0"/>
                </a:spcAft>
                <a:buNone/>
              </a:pPr>
              <a:r>
                <a:rPr b="1" i="0" lang="en-US" sz="2275" u="sng" cap="none" strike="noStrike">
                  <a:solidFill>
                    <a:schemeClr val="hlink"/>
                  </a:solidFill>
                  <a:latin typeface="Poppins"/>
                  <a:ea typeface="Poppins"/>
                  <a:cs typeface="Poppins"/>
                  <a:sym typeface="Poppins"/>
                  <a:hlinkClick r:id="rId12"/>
                </a:rPr>
                <a:t>linkedin.com/company/net-by-us</a:t>
              </a:r>
              <a:endParaRPr/>
            </a:p>
          </p:txBody>
        </p:sp>
      </p:grpSp>
      <p:sp>
        <p:nvSpPr>
          <p:cNvPr id="494" name="Google Shape;494;p21"/>
          <p:cNvSpPr/>
          <p:nvPr/>
        </p:nvSpPr>
        <p:spPr>
          <a:xfrm>
            <a:off x="9413761" y="7836886"/>
            <a:ext cx="8019593" cy="1919219"/>
          </a:xfrm>
          <a:custGeom>
            <a:rect b="b" l="l" r="r" t="t"/>
            <a:pathLst>
              <a:path extrusionOk="0" h="2560320" w="10698480">
                <a:moveTo>
                  <a:pt x="0" y="182880"/>
                </a:moveTo>
                <a:cubicBezTo>
                  <a:pt x="0" y="81915"/>
                  <a:pt x="81915" y="0"/>
                  <a:pt x="182880" y="0"/>
                </a:cubicBezTo>
                <a:lnTo>
                  <a:pt x="10515600" y="0"/>
                </a:lnTo>
                <a:cubicBezTo>
                  <a:pt x="10616565" y="0"/>
                  <a:pt x="10698480" y="81915"/>
                  <a:pt x="10698480" y="182880"/>
                </a:cubicBezTo>
                <a:lnTo>
                  <a:pt x="10698480" y="2377440"/>
                </a:lnTo>
                <a:cubicBezTo>
                  <a:pt x="10698480" y="2478405"/>
                  <a:pt x="10616565" y="2560320"/>
                  <a:pt x="10515600" y="2560320"/>
                </a:cubicBezTo>
                <a:lnTo>
                  <a:pt x="182880" y="2560320"/>
                </a:lnTo>
                <a:cubicBezTo>
                  <a:pt x="81915" y="2560320"/>
                  <a:pt x="0" y="2478405"/>
                  <a:pt x="0" y="2377440"/>
                </a:cubicBezTo>
                <a:close/>
              </a:path>
            </a:pathLst>
          </a:custGeom>
          <a:solidFill>
            <a:srgbClr val="F2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1"/>
          <p:cNvSpPr/>
          <p:nvPr/>
        </p:nvSpPr>
        <p:spPr>
          <a:xfrm>
            <a:off x="9825022" y="8275565"/>
            <a:ext cx="1041862" cy="1041862"/>
          </a:xfrm>
          <a:custGeom>
            <a:rect b="b" l="l" r="r" t="t"/>
            <a:pathLst>
              <a:path extrusionOk="0" h="1389888" w="1389888">
                <a:moveTo>
                  <a:pt x="0" y="694944"/>
                </a:moveTo>
                <a:cubicBezTo>
                  <a:pt x="0" y="311150"/>
                  <a:pt x="311150" y="0"/>
                  <a:pt x="694944" y="0"/>
                </a:cubicBezTo>
                <a:cubicBezTo>
                  <a:pt x="1078738" y="0"/>
                  <a:pt x="1389888" y="311150"/>
                  <a:pt x="1389888" y="694944"/>
                </a:cubicBezTo>
                <a:cubicBezTo>
                  <a:pt x="1389888" y="1078738"/>
                  <a:pt x="1078738" y="1389888"/>
                  <a:pt x="694944" y="1389888"/>
                </a:cubicBezTo>
                <a:cubicBezTo>
                  <a:pt x="311150" y="1389888"/>
                  <a:pt x="0" y="1078738"/>
                  <a:pt x="0" y="694944"/>
                </a:cubicBezTo>
                <a:close/>
              </a:path>
            </a:pathLst>
          </a:custGeom>
          <a:solidFill>
            <a:srgbClr val="0072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cons/facebook.png" id="496" name="Google Shape;496;p21"/>
          <p:cNvSpPr/>
          <p:nvPr/>
        </p:nvSpPr>
        <p:spPr>
          <a:xfrm>
            <a:off x="9960462" y="8411005"/>
            <a:ext cx="771019" cy="771019"/>
          </a:xfrm>
          <a:custGeom>
            <a:rect b="b" l="l" r="r" t="t"/>
            <a:pathLst>
              <a:path extrusionOk="0" h="1028573" w="1028573">
                <a:moveTo>
                  <a:pt x="0" y="0"/>
                </a:moveTo>
                <a:lnTo>
                  <a:pt x="1028573" y="0"/>
                </a:lnTo>
                <a:lnTo>
                  <a:pt x="1028573" y="1028573"/>
                </a:lnTo>
                <a:lnTo>
                  <a:pt x="0" y="1028573"/>
                </a:lnTo>
                <a:lnTo>
                  <a:pt x="0" y="0"/>
                </a:lnTo>
                <a:close/>
              </a:path>
            </a:pathLst>
          </a:custGeom>
          <a:blipFill rotWithShape="1">
            <a:blip r:embed="rId13">
              <a:alphaModFix/>
            </a:blip>
            <a:stretch>
              <a:fillRect b="4" l="0" r="4" t="0"/>
            </a:stretch>
          </a:blipFill>
          <a:ln>
            <a:noFill/>
          </a:ln>
        </p:spPr>
      </p:sp>
      <p:grpSp>
        <p:nvGrpSpPr>
          <p:cNvPr id="497" name="Google Shape;497;p21"/>
          <p:cNvGrpSpPr/>
          <p:nvPr/>
        </p:nvGrpSpPr>
        <p:grpSpPr>
          <a:xfrm>
            <a:off x="11264436" y="8096780"/>
            <a:ext cx="5826200" cy="562628"/>
            <a:chOff x="0" y="-19050"/>
            <a:chExt cx="7772400" cy="750570"/>
          </a:xfrm>
        </p:grpSpPr>
        <p:sp>
          <p:nvSpPr>
            <p:cNvPr id="498" name="Google Shape;498;p21"/>
            <p:cNvSpPr/>
            <p:nvPr/>
          </p:nvSpPr>
          <p:spPr>
            <a:xfrm>
              <a:off x="0" y="0"/>
              <a:ext cx="7772400" cy="731520"/>
            </a:xfrm>
            <a:custGeom>
              <a:rect b="b" l="l" r="r" t="t"/>
              <a:pathLst>
                <a:path extrusionOk="0" h="731520" w="7772400">
                  <a:moveTo>
                    <a:pt x="0" y="0"/>
                  </a:moveTo>
                  <a:lnTo>
                    <a:pt x="7772400" y="0"/>
                  </a:lnTo>
                  <a:lnTo>
                    <a:pt x="7772400" y="731520"/>
                  </a:lnTo>
                  <a:lnTo>
                    <a:pt x="0" y="731520"/>
                  </a:lnTo>
                  <a:close/>
                </a:path>
              </a:pathLst>
            </a:custGeom>
            <a:blipFill rotWithShape="1">
              <a:blip r:embed="rId4">
                <a:alphaModFix amt="0"/>
              </a:blip>
              <a:stretch>
                <a:fillRect b="-157022" l="0" r="0" t="-157022"/>
              </a:stretch>
            </a:blipFill>
            <a:ln>
              <a:noFill/>
            </a:ln>
          </p:spPr>
        </p:sp>
        <p:sp>
          <p:nvSpPr>
            <p:cNvPr id="499" name="Google Shape;499;p21"/>
            <p:cNvSpPr txBox="1"/>
            <p:nvPr/>
          </p:nvSpPr>
          <p:spPr>
            <a:xfrm>
              <a:off x="0" y="-19050"/>
              <a:ext cx="7772400" cy="750570"/>
            </a:xfrm>
            <a:prstGeom prst="rect">
              <a:avLst/>
            </a:prstGeom>
            <a:noFill/>
            <a:ln>
              <a:noFill/>
            </a:ln>
          </p:spPr>
          <p:txBody>
            <a:bodyPr anchorCtr="0" anchor="ctr" bIns="0" lIns="0" spcFirstLastPara="1" rIns="0" wrap="square" tIns="0">
              <a:noAutofit/>
            </a:bodyPr>
            <a:lstStyle/>
            <a:p>
              <a:pPr indent="0" lvl="0" marL="0" marR="0" rtl="0" algn="l">
                <a:lnSpc>
                  <a:spcPct val="120009"/>
                </a:lnSpc>
                <a:spcBef>
                  <a:spcPts val="0"/>
                </a:spcBef>
                <a:spcAft>
                  <a:spcPts val="0"/>
                </a:spcAft>
                <a:buNone/>
              </a:pPr>
              <a:r>
                <a:rPr b="1" i="0" lang="en-US" sz="2199" u="none" cap="none" strike="noStrike">
                  <a:solidFill>
                    <a:srgbClr val="5E7A90"/>
                  </a:solidFill>
                  <a:latin typeface="Poppins"/>
                  <a:ea typeface="Poppins"/>
                  <a:cs typeface="Poppins"/>
                  <a:sym typeface="Poppins"/>
                </a:rPr>
                <a:t>Facebook</a:t>
              </a:r>
              <a:endParaRPr/>
            </a:p>
          </p:txBody>
        </p:sp>
      </p:grpSp>
      <p:grpSp>
        <p:nvGrpSpPr>
          <p:cNvPr id="500" name="Google Shape;500;p21"/>
          <p:cNvGrpSpPr/>
          <p:nvPr/>
        </p:nvGrpSpPr>
        <p:grpSpPr>
          <a:xfrm>
            <a:off x="11264436" y="8616569"/>
            <a:ext cx="3853088" cy="933906"/>
            <a:chOff x="0" y="-57150"/>
            <a:chExt cx="5140184" cy="1245870"/>
          </a:xfrm>
        </p:grpSpPr>
        <p:sp>
          <p:nvSpPr>
            <p:cNvPr id="501" name="Google Shape;501;p21"/>
            <p:cNvSpPr/>
            <p:nvPr/>
          </p:nvSpPr>
          <p:spPr>
            <a:xfrm>
              <a:off x="0" y="0"/>
              <a:ext cx="5140184" cy="1188720"/>
            </a:xfrm>
            <a:custGeom>
              <a:rect b="b" l="l" r="r" t="t"/>
              <a:pathLst>
                <a:path extrusionOk="0" h="1188720" w="5140184">
                  <a:moveTo>
                    <a:pt x="0" y="0"/>
                  </a:moveTo>
                  <a:lnTo>
                    <a:pt x="5140184" y="0"/>
                  </a:lnTo>
                  <a:lnTo>
                    <a:pt x="5140184" y="1188720"/>
                  </a:lnTo>
                  <a:lnTo>
                    <a:pt x="0" y="1188720"/>
                  </a:lnTo>
                  <a:close/>
                </a:path>
              </a:pathLst>
            </a:custGeom>
            <a:blipFill rotWithShape="1">
              <a:blip r:embed="rId4">
                <a:alphaModFix amt="0"/>
              </a:blip>
              <a:stretch>
                <a:fillRect b="-77402" l="0" r="-51208" t="-77402"/>
              </a:stretch>
            </a:blipFill>
            <a:ln>
              <a:noFill/>
            </a:ln>
          </p:spPr>
        </p:sp>
        <p:sp>
          <p:nvSpPr>
            <p:cNvPr id="502" name="Google Shape;502;p21"/>
            <p:cNvSpPr txBox="1"/>
            <p:nvPr/>
          </p:nvSpPr>
          <p:spPr>
            <a:xfrm>
              <a:off x="0" y="-57150"/>
              <a:ext cx="5140184" cy="1245870"/>
            </a:xfrm>
            <a:prstGeom prst="rect">
              <a:avLst/>
            </a:prstGeom>
            <a:noFill/>
            <a:ln>
              <a:noFill/>
            </a:ln>
          </p:spPr>
          <p:txBody>
            <a:bodyPr anchorCtr="0" anchor="ctr" bIns="0" lIns="0" spcFirstLastPara="1" rIns="0" wrap="square" tIns="0">
              <a:noAutofit/>
            </a:bodyPr>
            <a:lstStyle/>
            <a:p>
              <a:pPr indent="0" lvl="0" marL="0" marR="0" rtl="0" algn="l">
                <a:lnSpc>
                  <a:spcPct val="132000"/>
                </a:lnSpc>
                <a:spcBef>
                  <a:spcPts val="0"/>
                </a:spcBef>
                <a:spcAft>
                  <a:spcPts val="0"/>
                </a:spcAft>
                <a:buNone/>
              </a:pPr>
              <a:r>
                <a:rPr b="1" i="0" lang="en-US" sz="2275" u="sng" cap="none" strike="noStrike">
                  <a:solidFill>
                    <a:schemeClr val="hlink"/>
                  </a:solidFill>
                  <a:latin typeface="Poppins"/>
                  <a:ea typeface="Poppins"/>
                  <a:cs typeface="Poppins"/>
                  <a:sym typeface="Poppins"/>
                  <a:hlinkClick r:id="rId14"/>
                </a:rPr>
                <a:t>facebook.com/netbyus</a:t>
              </a:r>
              <a:endParaRPr b="1" i="0" sz="2275" u="sng" cap="none" strike="noStrike">
                <a:solidFill>
                  <a:schemeClr val="hlink"/>
                </a:solidFill>
                <a:latin typeface="Poppins"/>
                <a:ea typeface="Poppins"/>
                <a:cs typeface="Poppins"/>
                <a:sym typeface="Poppins"/>
                <a:hlinkClick r:id="rId15"/>
              </a:endParaRPr>
            </a:p>
          </p:txBody>
        </p:sp>
      </p:grpSp>
      <p:sp>
        <p:nvSpPr>
          <p:cNvPr descr="logo.png" id="503" name="Google Shape;503;p21"/>
          <p:cNvSpPr/>
          <p:nvPr/>
        </p:nvSpPr>
        <p:spPr>
          <a:xfrm>
            <a:off x="16294608" y="384048"/>
            <a:ext cx="1303020" cy="271081"/>
          </a:xfrm>
          <a:custGeom>
            <a:rect b="b" l="l" r="r" t="t"/>
            <a:pathLst>
              <a:path extrusionOk="0" h="361442" w="1737360">
                <a:moveTo>
                  <a:pt x="0" y="0"/>
                </a:moveTo>
                <a:lnTo>
                  <a:pt x="1737360" y="0"/>
                </a:lnTo>
                <a:lnTo>
                  <a:pt x="1737360" y="361442"/>
                </a:lnTo>
                <a:lnTo>
                  <a:pt x="0" y="361442"/>
                </a:lnTo>
                <a:lnTo>
                  <a:pt x="0" y="0"/>
                </a:lnTo>
                <a:close/>
              </a:path>
            </a:pathLst>
          </a:custGeom>
          <a:blipFill rotWithShape="1">
            <a:blip r:embed="rId16">
              <a:alphaModFix/>
            </a:blip>
            <a:stretch>
              <a:fillRect b="7" l="0" r="0" t="0"/>
            </a:stretch>
          </a:blipFill>
          <a:ln>
            <a:noFill/>
          </a:ln>
        </p:spPr>
      </p:sp>
      <p:grpSp>
        <p:nvGrpSpPr>
          <p:cNvPr id="504" name="Google Shape;504;p21"/>
          <p:cNvGrpSpPr/>
          <p:nvPr/>
        </p:nvGrpSpPr>
        <p:grpSpPr>
          <a:xfrm>
            <a:off x="17254728" y="9741817"/>
            <a:ext cx="685800" cy="425768"/>
            <a:chOff x="0" y="-19050"/>
            <a:chExt cx="914400" cy="567690"/>
          </a:xfrm>
        </p:grpSpPr>
        <p:sp>
          <p:nvSpPr>
            <p:cNvPr id="505" name="Google Shape;505;p21"/>
            <p:cNvSpPr/>
            <p:nvPr/>
          </p:nvSpPr>
          <p:spPr>
            <a:xfrm>
              <a:off x="0" y="0"/>
              <a:ext cx="914400" cy="548640"/>
            </a:xfrm>
            <a:custGeom>
              <a:rect b="b" l="l" r="r" t="t"/>
              <a:pathLst>
                <a:path extrusionOk="0" h="548640" w="914400">
                  <a:moveTo>
                    <a:pt x="0" y="0"/>
                  </a:moveTo>
                  <a:lnTo>
                    <a:pt x="914400" y="0"/>
                  </a:lnTo>
                  <a:lnTo>
                    <a:pt x="914400" y="548640"/>
                  </a:lnTo>
                  <a:lnTo>
                    <a:pt x="0" y="548640"/>
                  </a:lnTo>
                  <a:close/>
                </a:path>
              </a:pathLst>
            </a:custGeom>
            <a:blipFill rotWithShape="1">
              <a:blip r:embed="rId4">
                <a:alphaModFix amt="0"/>
              </a:blip>
              <a:stretch>
                <a:fillRect b="0" l="-26982" r="-26982" t="0"/>
              </a:stretch>
            </a:blipFill>
            <a:ln>
              <a:noFill/>
            </a:ln>
          </p:spPr>
        </p:sp>
        <p:sp>
          <p:nvSpPr>
            <p:cNvPr id="506" name="Google Shape;506;p21"/>
            <p:cNvSpPr txBox="1"/>
            <p:nvPr/>
          </p:nvSpPr>
          <p:spPr>
            <a:xfrm>
              <a:off x="0" y="-19050"/>
              <a:ext cx="914400" cy="567690"/>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None/>
              </a:pPr>
              <a:r>
                <a:rPr b="0" i="0" lang="en-US" sz="1500" u="none" cap="none" strike="noStrike">
                  <a:solidFill>
                    <a:srgbClr val="000000"/>
                  </a:solidFill>
                  <a:latin typeface="Poppins"/>
                  <a:ea typeface="Poppins"/>
                  <a:cs typeface="Poppins"/>
                  <a:sym typeface="Poppins"/>
                </a:rPr>
                <a:t>9</a:t>
              </a: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22"/>
          <p:cNvSpPr/>
          <p:nvPr/>
        </p:nvSpPr>
        <p:spPr>
          <a:xfrm>
            <a:off x="0" y="0"/>
            <a:ext cx="18456840" cy="10381972"/>
          </a:xfrm>
          <a:custGeom>
            <a:rect b="b" l="l" r="r" t="t"/>
            <a:pathLst>
              <a:path extrusionOk="0" h="10381972" w="18456840">
                <a:moveTo>
                  <a:pt x="0" y="0"/>
                </a:moveTo>
                <a:lnTo>
                  <a:pt x="18456840" y="0"/>
                </a:lnTo>
                <a:lnTo>
                  <a:pt x="18456840" y="10381972"/>
                </a:lnTo>
                <a:lnTo>
                  <a:pt x="0" y="10381972"/>
                </a:lnTo>
                <a:lnTo>
                  <a:pt x="0" y="0"/>
                </a:lnTo>
                <a:close/>
              </a:path>
            </a:pathLst>
          </a:custGeom>
          <a:blipFill rotWithShape="1">
            <a:blip r:embed="rId3">
              <a:alphaModFix/>
            </a:blip>
            <a:stretch>
              <a:fillRect b="0" l="0" r="0" t="0"/>
            </a:stretch>
          </a:blipFill>
          <a:ln>
            <a:noFill/>
          </a:ln>
        </p:spPr>
      </p:sp>
      <p:sp>
        <p:nvSpPr>
          <p:cNvPr id="512" name="Google Shape;512;p22"/>
          <p:cNvSpPr/>
          <p:nvPr/>
        </p:nvSpPr>
        <p:spPr>
          <a:xfrm>
            <a:off x="548640" y="205740"/>
            <a:ext cx="2468880" cy="776669"/>
          </a:xfrm>
          <a:custGeom>
            <a:rect b="b" l="l" r="r" t="t"/>
            <a:pathLst>
              <a:path extrusionOk="0" h="1035558" w="3291840">
                <a:moveTo>
                  <a:pt x="0" y="146304"/>
                </a:moveTo>
                <a:cubicBezTo>
                  <a:pt x="0" y="65532"/>
                  <a:pt x="65532" y="0"/>
                  <a:pt x="146304" y="0"/>
                </a:cubicBezTo>
                <a:lnTo>
                  <a:pt x="3145536" y="0"/>
                </a:lnTo>
                <a:cubicBezTo>
                  <a:pt x="3226308" y="0"/>
                  <a:pt x="3291840" y="65532"/>
                  <a:pt x="3291840" y="146304"/>
                </a:cubicBezTo>
                <a:lnTo>
                  <a:pt x="3291840" y="889254"/>
                </a:lnTo>
                <a:cubicBezTo>
                  <a:pt x="3291840" y="970026"/>
                  <a:pt x="3226308" y="1035558"/>
                  <a:pt x="3145536" y="1035558"/>
                </a:cubicBezTo>
                <a:lnTo>
                  <a:pt x="146304" y="1035558"/>
                </a:lnTo>
                <a:cubicBezTo>
                  <a:pt x="65532" y="1035558"/>
                  <a:pt x="0" y="970026"/>
                  <a:pt x="0" y="889254"/>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logo_finances.png" id="513" name="Google Shape;513;p22"/>
          <p:cNvSpPr/>
          <p:nvPr/>
        </p:nvSpPr>
        <p:spPr>
          <a:xfrm>
            <a:off x="685800" y="342900"/>
            <a:ext cx="2194560" cy="502349"/>
          </a:xfrm>
          <a:custGeom>
            <a:rect b="b" l="l" r="r" t="t"/>
            <a:pathLst>
              <a:path extrusionOk="0" h="669798" w="2926080">
                <a:moveTo>
                  <a:pt x="0" y="0"/>
                </a:moveTo>
                <a:lnTo>
                  <a:pt x="2926080" y="0"/>
                </a:lnTo>
                <a:lnTo>
                  <a:pt x="2926080" y="669798"/>
                </a:lnTo>
                <a:lnTo>
                  <a:pt x="0" y="669798"/>
                </a:lnTo>
                <a:lnTo>
                  <a:pt x="0" y="0"/>
                </a:lnTo>
                <a:close/>
              </a:path>
            </a:pathLst>
          </a:custGeom>
          <a:blipFill rotWithShape="1">
            <a:blip r:embed="rId4">
              <a:alphaModFix/>
            </a:blip>
            <a:stretch>
              <a:fillRect b="-3" l="0" r="0" t="0"/>
            </a:stretch>
          </a:blipFill>
          <a:ln>
            <a:noFill/>
          </a:ln>
        </p:spPr>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