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Poppins" panose="00000500000000000000" pitchFamily="2" charset="0"/>
      <p:regular r:id="rId13"/>
      <p:bold r:id="rId14"/>
      <p:italic r:id="rId15"/>
      <p:boldItalic r:id="rId16"/>
    </p:embeddedFont>
    <p:embeddedFont>
      <p:font typeface="Poppins Bold" panose="00000800000000000000" charset="0"/>
      <p:regular r:id="rId17"/>
    </p:embeddedFont>
    <p:embeddedFont>
      <p:font typeface="Poppins Bold Italics" panose="020B0604020202020204" charset="0"/>
      <p:regular r:id="rId18"/>
    </p:embeddedFont>
    <p:embeddedFont>
      <p:font typeface="Poppins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3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4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mailto:contact@netbyus.com" TargetMode="External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hyperlink" Target="https://www.linkedin.com/company/net-by-u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tbyus.com" TargetMode="External"/><Relationship Id="rId11" Type="http://schemas.openxmlformats.org/officeDocument/2006/relationships/image" Target="../media/image2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4.jpeg"/><Relationship Id="rId9" Type="http://schemas.openxmlformats.org/officeDocument/2006/relationships/image" Target="../media/image25.png"/><Relationship Id="rId14" Type="http://schemas.openxmlformats.org/officeDocument/2006/relationships/hyperlink" Target="https://www.facebook.com/netbyu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4" name="Freeform 4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 sommes-nous 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2960" y="2537460"/>
            <a:ext cx="16641623" cy="7104888"/>
            <a:chOff x="0" y="0"/>
            <a:chExt cx="22188830" cy="94731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88931" cy="9473184"/>
            </a:xfrm>
            <a:custGeom>
              <a:avLst/>
              <a:gdLst/>
              <a:ahLst/>
              <a:cxnLst/>
              <a:rect l="l" t="t" r="r" b="b"/>
              <a:pathLst>
                <a:path w="22188931" h="9473184">
                  <a:moveTo>
                    <a:pt x="0" y="386822"/>
                  </a:moveTo>
                  <a:cubicBezTo>
                    <a:pt x="0" y="173090"/>
                    <a:pt x="75184" y="0"/>
                    <a:pt x="168021" y="0"/>
                  </a:cubicBezTo>
                  <a:lnTo>
                    <a:pt x="22020910" y="0"/>
                  </a:lnTo>
                  <a:cubicBezTo>
                    <a:pt x="22113621" y="0"/>
                    <a:pt x="22188931" y="173090"/>
                    <a:pt x="22188931" y="386822"/>
                  </a:cubicBezTo>
                  <a:lnTo>
                    <a:pt x="22188931" y="9086362"/>
                  </a:lnTo>
                  <a:cubicBezTo>
                    <a:pt x="22188931" y="9299801"/>
                    <a:pt x="22113748" y="9473184"/>
                    <a:pt x="22020910" y="9473184"/>
                  </a:cubicBezTo>
                  <a:lnTo>
                    <a:pt x="168021" y="9473184"/>
                  </a:lnTo>
                  <a:cubicBezTo>
                    <a:pt x="75184" y="9473184"/>
                    <a:pt x="0" y="9300094"/>
                    <a:pt x="0" y="9086362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165860" y="2806065"/>
            <a:ext cx="1558623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NetByUs </a:t>
            </a:r>
            <a:r>
              <a:rPr lang="en-US" sz="21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 une entreprise internationale de services numériques, organisée autour de trois domaines d'expertise :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55130" y="3634740"/>
            <a:ext cx="4858207" cy="1577340"/>
            <a:chOff x="0" y="0"/>
            <a:chExt cx="7040880" cy="228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40880" cy="2286000"/>
            </a:xfrm>
            <a:custGeom>
              <a:avLst/>
              <a:gdLst/>
              <a:ahLst/>
              <a:cxnLst/>
              <a:rect l="l" t="t" r="r" b="b"/>
              <a:pathLst>
                <a:path w="7040880" h="22860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2139696"/>
                  </a:lnTo>
                  <a:cubicBezTo>
                    <a:pt x="7040880" y="2220468"/>
                    <a:pt x="6975348" y="2286000"/>
                    <a:pt x="6894576" y="2286000"/>
                  </a:cubicBezTo>
                  <a:lnTo>
                    <a:pt x="146304" y="2286000"/>
                  </a:lnTo>
                  <a:cubicBezTo>
                    <a:pt x="65532" y="2286000"/>
                    <a:pt x="0" y="2220468"/>
                    <a:pt x="0" y="2139696"/>
                  </a:cubicBezTo>
                  <a:close/>
                </a:path>
              </a:pathLst>
            </a:custGeom>
            <a:solidFill>
              <a:srgbClr val="00325A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247260" y="3969136"/>
            <a:ext cx="908548" cy="908548"/>
            <a:chOff x="0" y="0"/>
            <a:chExt cx="1316736" cy="1316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16736" cy="1316736"/>
            </a:xfrm>
            <a:custGeom>
              <a:avLst/>
              <a:gdLst/>
              <a:ahLst/>
              <a:cxnLst/>
              <a:rect l="l" t="t" r="r" b="b"/>
              <a:pathLst>
                <a:path w="1316736" h="1316736">
                  <a:moveTo>
                    <a:pt x="0" y="658368"/>
                  </a:moveTo>
                  <a:cubicBezTo>
                    <a:pt x="0" y="294767"/>
                    <a:pt x="294767" y="0"/>
                    <a:pt x="658368" y="0"/>
                  </a:cubicBezTo>
                  <a:cubicBezTo>
                    <a:pt x="1021969" y="0"/>
                    <a:pt x="1316736" y="294767"/>
                    <a:pt x="1316736" y="658368"/>
                  </a:cubicBezTo>
                  <a:cubicBezTo>
                    <a:pt x="1316736" y="1021969"/>
                    <a:pt x="1021969" y="1316736"/>
                    <a:pt x="658368" y="1316736"/>
                  </a:cubicBezTo>
                  <a:cubicBezTo>
                    <a:pt x="294767" y="1316736"/>
                    <a:pt x="0" y="1021969"/>
                    <a:pt x="0" y="658368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7474397" y="4196273"/>
            <a:ext cx="454274" cy="454274"/>
            <a:chOff x="0" y="0"/>
            <a:chExt cx="658368" cy="658368"/>
          </a:xfrm>
        </p:grpSpPr>
        <p:sp>
          <p:nvSpPr>
            <p:cNvPr id="20" name="Freeform 20" descr="icons/handshake_white.png"/>
            <p:cNvSpPr/>
            <p:nvPr/>
          </p:nvSpPr>
          <p:spPr>
            <a:xfrm>
              <a:off x="0" y="0"/>
              <a:ext cx="658368" cy="658368"/>
            </a:xfrm>
            <a:custGeom>
              <a:avLst/>
              <a:gdLst/>
              <a:ahLst/>
              <a:cxnLst/>
              <a:rect l="l" t="t" r="r" b="b"/>
              <a:pathLst>
                <a:path w="658368" h="658368">
                  <a:moveTo>
                    <a:pt x="0" y="0"/>
                  </a:moveTo>
                  <a:lnTo>
                    <a:pt x="658368" y="0"/>
                  </a:lnTo>
                  <a:lnTo>
                    <a:pt x="658368" y="658368"/>
                  </a:lnTo>
                  <a:lnTo>
                    <a:pt x="0" y="65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8395564" y="3634740"/>
            <a:ext cx="2965399" cy="1577340"/>
            <a:chOff x="0" y="0"/>
            <a:chExt cx="4297680" cy="2286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Conseil (Consulting)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2960" y="5554980"/>
            <a:ext cx="16641623" cy="4087368"/>
            <a:chOff x="0" y="0"/>
            <a:chExt cx="22188830" cy="54498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188805" cy="5449824"/>
            </a:xfrm>
            <a:custGeom>
              <a:avLst/>
              <a:gdLst/>
              <a:ahLst/>
              <a:cxnLst/>
              <a:rect l="l" t="t" r="r" b="b"/>
              <a:pathLst>
                <a:path w="22188805" h="5449824">
                  <a:moveTo>
                    <a:pt x="0" y="198120"/>
                  </a:moveTo>
                  <a:cubicBezTo>
                    <a:pt x="0" y="88773"/>
                    <a:pt x="88773" y="0"/>
                    <a:pt x="198120" y="0"/>
                  </a:cubicBezTo>
                  <a:lnTo>
                    <a:pt x="21990686" y="0"/>
                  </a:lnTo>
                  <a:cubicBezTo>
                    <a:pt x="22100160" y="0"/>
                    <a:pt x="22188805" y="88773"/>
                    <a:pt x="22188805" y="198120"/>
                  </a:cubicBezTo>
                  <a:lnTo>
                    <a:pt x="22188805" y="5251704"/>
                  </a:lnTo>
                  <a:cubicBezTo>
                    <a:pt x="22188805" y="5361178"/>
                    <a:pt x="22100032" y="5449824"/>
                    <a:pt x="21990686" y="5449824"/>
                  </a:cubicBezTo>
                  <a:lnTo>
                    <a:pt x="198120" y="5449824"/>
                  </a:lnTo>
                  <a:cubicBezTo>
                    <a:pt x="88646" y="5449824"/>
                    <a:pt x="0" y="5361051"/>
                    <a:pt x="0" y="5251704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165860" y="5707380"/>
            <a:ext cx="15717088" cy="518160"/>
            <a:chOff x="0" y="0"/>
            <a:chExt cx="2218883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188830" cy="731520"/>
            </a:xfrm>
            <a:custGeom>
              <a:avLst/>
              <a:gdLst/>
              <a:ahLst/>
              <a:cxnLst/>
              <a:rect l="l" t="t" r="r" b="b"/>
              <a:pathLst>
                <a:path w="22188830" h="731520">
                  <a:moveTo>
                    <a:pt x="0" y="0"/>
                  </a:moveTo>
                  <a:lnTo>
                    <a:pt x="22188830" y="0"/>
                  </a:lnTo>
                  <a:lnTo>
                    <a:pt x="2218883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41029" b="-54102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2218883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20"/>
                </a:lnSpc>
              </a:pPr>
              <a:r>
                <a:rPr lang="en-US" sz="21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360° couvre tout le cycle de vie d’un projet informatique 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5860" y="6556248"/>
            <a:ext cx="4858207" cy="2586838"/>
            <a:chOff x="0" y="0"/>
            <a:chExt cx="7040880" cy="3749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040880" cy="3749040"/>
            </a:xfrm>
            <a:custGeom>
              <a:avLst/>
              <a:gdLst/>
              <a:ahLst/>
              <a:cxnLst/>
              <a:rect l="l" t="t" r="r" b="b"/>
              <a:pathLst>
                <a:path w="7040880" h="3749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65532"/>
                    <a:pt x="7040880" y="146304"/>
                  </a:cubicBezTo>
                  <a:lnTo>
                    <a:pt x="7040880" y="3602736"/>
                  </a:lnTo>
                  <a:cubicBezTo>
                    <a:pt x="7040880" y="3683508"/>
                    <a:pt x="6975348" y="3749040"/>
                    <a:pt x="6894576" y="3749040"/>
                  </a:cubicBezTo>
                  <a:lnTo>
                    <a:pt x="146304" y="3749040"/>
                  </a:lnTo>
                  <a:cubicBezTo>
                    <a:pt x="65532" y="3749040"/>
                    <a:pt x="0" y="3683508"/>
                    <a:pt x="0" y="3602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481328" y="6871716"/>
            <a:ext cx="757123" cy="757123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670609" y="7060997"/>
            <a:ext cx="378562" cy="378562"/>
            <a:chOff x="0" y="0"/>
            <a:chExt cx="548640" cy="548640"/>
          </a:xfrm>
        </p:grpSpPr>
        <p:sp>
          <p:nvSpPr>
            <p:cNvPr id="34" name="Freeform 34" descr="icons/compas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2364638" y="6859097"/>
            <a:ext cx="3470148" cy="757123"/>
            <a:chOff x="0" y="0"/>
            <a:chExt cx="5029200" cy="109728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Conception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607515" y="7707401"/>
            <a:ext cx="400953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Analyse des besoins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technique</a:t>
            </a:r>
          </a:p>
          <a:p>
            <a:pPr marL="323403" lvl="1" indent="-161701" algn="just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Assistance à maîtrise d’ouvrage 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6755130" y="6556248"/>
            <a:ext cx="4858207" cy="2261608"/>
            <a:chOff x="0" y="0"/>
            <a:chExt cx="7040880" cy="3277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040880" cy="3277693"/>
            </a:xfrm>
            <a:custGeom>
              <a:avLst/>
              <a:gdLst/>
              <a:ahLst/>
              <a:cxnLst/>
              <a:rect l="l" t="t" r="r" b="b"/>
              <a:pathLst>
                <a:path w="7040880" h="3277693">
                  <a:moveTo>
                    <a:pt x="0" y="127910"/>
                  </a:moveTo>
                  <a:cubicBezTo>
                    <a:pt x="0" y="57293"/>
                    <a:pt x="65532" y="0"/>
                    <a:pt x="146304" y="0"/>
                  </a:cubicBezTo>
                  <a:lnTo>
                    <a:pt x="6894576" y="0"/>
                  </a:lnTo>
                  <a:cubicBezTo>
                    <a:pt x="6975348" y="0"/>
                    <a:pt x="7040880" y="57293"/>
                    <a:pt x="7040880" y="127910"/>
                  </a:cubicBezTo>
                  <a:lnTo>
                    <a:pt x="7040880" y="3149783"/>
                  </a:lnTo>
                  <a:cubicBezTo>
                    <a:pt x="7040880" y="3220400"/>
                    <a:pt x="6975348" y="3277693"/>
                    <a:pt x="6894576" y="3277693"/>
                  </a:cubicBezTo>
                  <a:lnTo>
                    <a:pt x="146304" y="3277693"/>
                  </a:lnTo>
                  <a:cubicBezTo>
                    <a:pt x="65532" y="3277693"/>
                    <a:pt x="0" y="3220400"/>
                    <a:pt x="0" y="3149783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1" name="Group 41"/>
          <p:cNvGrpSpPr/>
          <p:nvPr/>
        </p:nvGrpSpPr>
        <p:grpSpPr>
          <a:xfrm>
            <a:off x="7070598" y="6871716"/>
            <a:ext cx="757123" cy="757123"/>
            <a:chOff x="0" y="0"/>
            <a:chExt cx="10972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3" name="Group 43"/>
          <p:cNvGrpSpPr/>
          <p:nvPr/>
        </p:nvGrpSpPr>
        <p:grpSpPr>
          <a:xfrm>
            <a:off x="7259879" y="7060997"/>
            <a:ext cx="378562" cy="378562"/>
            <a:chOff x="0" y="0"/>
            <a:chExt cx="548640" cy="548640"/>
          </a:xfrm>
        </p:grpSpPr>
        <p:sp>
          <p:nvSpPr>
            <p:cNvPr id="44" name="Freeform 44" descr="icons/settings_navy.png"/>
            <p:cNvSpPr/>
            <p:nvPr/>
          </p:nvSpPr>
          <p:spPr>
            <a:xfrm>
              <a:off x="0" y="0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40">
                  <a:moveTo>
                    <a:pt x="0" y="0"/>
                  </a:moveTo>
                  <a:lnTo>
                    <a:pt x="548640" y="0"/>
                  </a:lnTo>
                  <a:lnTo>
                    <a:pt x="548640" y="548640"/>
                  </a:lnTo>
                  <a:lnTo>
                    <a:pt x="0" y="548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7953908" y="6859097"/>
            <a:ext cx="3470148" cy="757123"/>
            <a:chOff x="0" y="0"/>
            <a:chExt cx="5029200" cy="10972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029200" cy="1097280"/>
            </a:xfrm>
            <a:custGeom>
              <a:avLst/>
              <a:gdLst/>
              <a:ahLst/>
              <a:cxnLst/>
              <a:rect l="l" t="t" r="r" b="b"/>
              <a:pathLst>
                <a:path w="5029200" h="1097280">
                  <a:moveTo>
                    <a:pt x="0" y="0"/>
                  </a:moveTo>
                  <a:lnTo>
                    <a:pt x="5029200" y="0"/>
                  </a:lnTo>
                  <a:lnTo>
                    <a:pt x="50292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306" b="-3930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19050"/>
              <a:ext cx="5029200" cy="11163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Réalisation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196785" y="7707401"/>
            <a:ext cx="3974897" cy="9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et validation</a:t>
            </a:r>
          </a:p>
          <a:p>
            <a:pPr marL="323403" lvl="1" indent="-161701" algn="l">
              <a:lnSpc>
                <a:spcPts val="2466"/>
              </a:lnSpc>
              <a:buFont typeface="Arial"/>
              <a:buChar char="•"/>
            </a:pPr>
            <a:r>
              <a:rPr lang="en-US" sz="1787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Déploiement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344400" y="6556248"/>
            <a:ext cx="4601718" cy="2229465"/>
            <a:chOff x="0" y="0"/>
            <a:chExt cx="6135624" cy="2972620"/>
          </a:xfrm>
        </p:grpSpPr>
        <p:grpSp>
          <p:nvGrpSpPr>
            <p:cNvPr id="50" name="Group 50"/>
            <p:cNvGrpSpPr/>
            <p:nvPr/>
          </p:nvGrpSpPr>
          <p:grpSpPr>
            <a:xfrm>
              <a:off x="0" y="0"/>
              <a:ext cx="6135624" cy="2972620"/>
              <a:chOff x="0" y="0"/>
              <a:chExt cx="6826910" cy="330753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6826886" cy="3307538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3307538">
                    <a:moveTo>
                      <a:pt x="0" y="129075"/>
                    </a:moveTo>
                    <a:cubicBezTo>
                      <a:pt x="0" y="57815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57815"/>
                      <a:pt x="6826886" y="129075"/>
                    </a:cubicBezTo>
                    <a:lnTo>
                      <a:pt x="6826886" y="3178464"/>
                    </a:lnTo>
                    <a:cubicBezTo>
                      <a:pt x="6826886" y="3249723"/>
                      <a:pt x="6761353" y="3307538"/>
                      <a:pt x="6680581" y="3307538"/>
                    </a:cubicBezTo>
                    <a:lnTo>
                      <a:pt x="146304" y="3307538"/>
                    </a:lnTo>
                    <a:cubicBezTo>
                      <a:pt x="65532" y="3307538"/>
                      <a:pt x="0" y="3249724"/>
                      <a:pt x="0" y="3178464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2" name="Group 52"/>
            <p:cNvGrpSpPr/>
            <p:nvPr/>
          </p:nvGrpSpPr>
          <p:grpSpPr>
            <a:xfrm>
              <a:off x="410904" y="410904"/>
              <a:ext cx="986170" cy="986170"/>
              <a:chOff x="0" y="0"/>
              <a:chExt cx="1097280" cy="109728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09728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1097280" h="1097280">
                    <a:moveTo>
                      <a:pt x="0" y="548640"/>
                    </a:moveTo>
                    <a:cubicBezTo>
                      <a:pt x="0" y="245618"/>
                      <a:pt x="245618" y="0"/>
                      <a:pt x="548640" y="0"/>
                    </a:cubicBezTo>
                    <a:cubicBezTo>
                      <a:pt x="851662" y="0"/>
                      <a:pt x="1097280" y="245618"/>
                      <a:pt x="1097280" y="548640"/>
                    </a:cubicBezTo>
                    <a:cubicBezTo>
                      <a:pt x="1097280" y="851662"/>
                      <a:pt x="851662" y="1097280"/>
                      <a:pt x="548640" y="1097280"/>
                    </a:cubicBezTo>
                    <a:cubicBezTo>
                      <a:pt x="245618" y="1097280"/>
                      <a:pt x="0" y="851662"/>
                      <a:pt x="0" y="54864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657447" y="657447"/>
              <a:ext cx="493085" cy="493085"/>
              <a:chOff x="0" y="0"/>
              <a:chExt cx="548640" cy="548640"/>
            </a:xfrm>
          </p:grpSpPr>
          <p:sp>
            <p:nvSpPr>
              <p:cNvPr id="55" name="Freeform 55" descr="icons/headset_navy.png"/>
              <p:cNvSpPr/>
              <p:nvPr/>
            </p:nvSpPr>
            <p:spPr>
              <a:xfrm>
                <a:off x="0" y="0"/>
                <a:ext cx="548640" cy="548640"/>
              </a:xfrm>
              <a:custGeom>
                <a:avLst/>
                <a:gdLst/>
                <a:ahLst/>
                <a:cxnLst/>
                <a:rect l="l" t="t" r="r" b="b"/>
                <a:pathLst>
                  <a:path w="548640" h="548640">
                    <a:moveTo>
                      <a:pt x="0" y="0"/>
                    </a:moveTo>
                    <a:lnTo>
                      <a:pt x="548640" y="0"/>
                    </a:lnTo>
                    <a:lnTo>
                      <a:pt x="548640" y="548640"/>
                    </a:lnTo>
                    <a:lnTo>
                      <a:pt x="0" y="54864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56" name="Group 56"/>
            <p:cNvGrpSpPr/>
            <p:nvPr/>
          </p:nvGrpSpPr>
          <p:grpSpPr>
            <a:xfrm>
              <a:off x="1561437" y="394468"/>
              <a:ext cx="4519948" cy="986170"/>
              <a:chOff x="0" y="0"/>
              <a:chExt cx="5029200" cy="109728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5029200" cy="1097280"/>
              </a:xfrm>
              <a:custGeom>
                <a:avLst/>
                <a:gdLst/>
                <a:ahLst/>
                <a:cxnLst/>
                <a:rect l="l" t="t" r="r" b="b"/>
                <a:pathLst>
                  <a:path w="5029200" h="1097280">
                    <a:moveTo>
                      <a:pt x="0" y="0"/>
                    </a:moveTo>
                    <a:lnTo>
                      <a:pt x="5029200" y="0"/>
                    </a:lnTo>
                    <a:lnTo>
                      <a:pt x="5029200" y="1097280"/>
                    </a:lnTo>
                    <a:lnTo>
                      <a:pt x="0" y="109728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39306" b="-39306"/>
                </a:stretch>
              </a:blip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19050"/>
                <a:ext cx="5029200" cy="111633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80"/>
                  </a:lnSpc>
                </a:pPr>
                <a:r>
                  <a:rPr lang="en-US" sz="240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575266" y="1513812"/>
              <a:ext cx="5177395" cy="12122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Formation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Support</a:t>
              </a:r>
            </a:p>
            <a:p>
              <a:pPr marL="323944" lvl="1" indent="-161972" algn="l">
                <a:lnSpc>
                  <a:spcPts val="2470"/>
                </a:lnSpc>
                <a:buFont typeface="Arial"/>
                <a:buChar char="•"/>
              </a:pPr>
              <a:r>
                <a:rPr lang="en-US" sz="1789">
                  <a:solidFill>
                    <a:srgbClr val="0B2E4A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continue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2344400" y="3634740"/>
            <a:ext cx="4710568" cy="1577340"/>
            <a:chOff x="0" y="0"/>
            <a:chExt cx="6280758" cy="210312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6280758" cy="2103120"/>
              <a:chOff x="0" y="0"/>
              <a:chExt cx="6826910" cy="22860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6826886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6826886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680581" y="0"/>
                    </a:lnTo>
                    <a:cubicBezTo>
                      <a:pt x="6761353" y="0"/>
                      <a:pt x="6826886" y="65532"/>
                      <a:pt x="6826886" y="146304"/>
                    </a:cubicBezTo>
                    <a:lnTo>
                      <a:pt x="6826886" y="2139696"/>
                    </a:lnTo>
                    <a:cubicBezTo>
                      <a:pt x="6826886" y="2220468"/>
                      <a:pt x="6761353" y="2286000"/>
                      <a:pt x="6680581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63" name="Group 6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65" name="Group 65"/>
            <p:cNvGrpSpPr/>
            <p:nvPr/>
          </p:nvGrpSpPr>
          <p:grpSpPr>
            <a:xfrm>
              <a:off x="984260" y="748711"/>
              <a:ext cx="605699" cy="605699"/>
              <a:chOff x="0" y="0"/>
              <a:chExt cx="658368" cy="658368"/>
            </a:xfrm>
          </p:grpSpPr>
          <p:sp>
            <p:nvSpPr>
              <p:cNvPr id="66" name="Freeform 66" descr="icons/clou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67" name="Group 67"/>
          <p:cNvGrpSpPr/>
          <p:nvPr/>
        </p:nvGrpSpPr>
        <p:grpSpPr>
          <a:xfrm>
            <a:off x="13984834" y="3634740"/>
            <a:ext cx="2965399" cy="1577340"/>
            <a:chOff x="0" y="0"/>
            <a:chExt cx="4297680" cy="22860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Infrastructure &amp; Cloud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165860" y="3634740"/>
            <a:ext cx="4858207" cy="1577340"/>
            <a:chOff x="0" y="0"/>
            <a:chExt cx="6477610" cy="2103120"/>
          </a:xfrm>
        </p:grpSpPr>
        <p:grpSp>
          <p:nvGrpSpPr>
            <p:cNvPr id="71" name="Group 71"/>
            <p:cNvGrpSpPr/>
            <p:nvPr/>
          </p:nvGrpSpPr>
          <p:grpSpPr>
            <a:xfrm>
              <a:off x="0" y="0"/>
              <a:ext cx="6477610" cy="2103120"/>
              <a:chOff x="0" y="0"/>
              <a:chExt cx="7040880" cy="2286000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704088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7040880" h="228600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6894576" y="0"/>
                    </a:lnTo>
                    <a:cubicBezTo>
                      <a:pt x="6975348" y="0"/>
                      <a:pt x="7040880" y="65532"/>
                      <a:pt x="7040880" y="146304"/>
                    </a:cubicBezTo>
                    <a:lnTo>
                      <a:pt x="7040880" y="2139696"/>
                    </a:lnTo>
                    <a:cubicBezTo>
                      <a:pt x="7040880" y="2220468"/>
                      <a:pt x="6975348" y="2286000"/>
                      <a:pt x="6894576" y="2286000"/>
                    </a:cubicBezTo>
                    <a:lnTo>
                      <a:pt x="146304" y="2286000"/>
                    </a:lnTo>
                    <a:cubicBezTo>
                      <a:pt x="65532" y="2286000"/>
                      <a:pt x="0" y="2220468"/>
                      <a:pt x="0" y="2139696"/>
                    </a:cubicBezTo>
                    <a:close/>
                  </a:path>
                </a:pathLst>
              </a:custGeom>
              <a:solidFill>
                <a:srgbClr val="00325A"/>
              </a:solidFill>
            </p:spPr>
          </p:sp>
        </p:grpSp>
        <p:grpSp>
          <p:nvGrpSpPr>
            <p:cNvPr id="73" name="Group 73"/>
            <p:cNvGrpSpPr/>
            <p:nvPr/>
          </p:nvGrpSpPr>
          <p:grpSpPr>
            <a:xfrm>
              <a:off x="656173" y="445861"/>
              <a:ext cx="1211397" cy="1211397"/>
              <a:chOff x="0" y="0"/>
              <a:chExt cx="1316736" cy="1316736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1316736" cy="1316736"/>
              </a:xfrm>
              <a:custGeom>
                <a:avLst/>
                <a:gdLst/>
                <a:ahLst/>
                <a:cxnLst/>
                <a:rect l="l" t="t" r="r" b="b"/>
                <a:pathLst>
                  <a:path w="1316736" h="1316736">
                    <a:moveTo>
                      <a:pt x="0" y="658368"/>
                    </a:moveTo>
                    <a:cubicBezTo>
                      <a:pt x="0" y="294767"/>
                      <a:pt x="294767" y="0"/>
                      <a:pt x="658368" y="0"/>
                    </a:cubicBezTo>
                    <a:cubicBezTo>
                      <a:pt x="1021969" y="0"/>
                      <a:pt x="1316736" y="294767"/>
                      <a:pt x="1316736" y="658368"/>
                    </a:cubicBezTo>
                    <a:cubicBezTo>
                      <a:pt x="1316736" y="1021969"/>
                      <a:pt x="1021969" y="1316736"/>
                      <a:pt x="658368" y="1316736"/>
                    </a:cubicBezTo>
                    <a:cubicBezTo>
                      <a:pt x="294767" y="1316736"/>
                      <a:pt x="0" y="1021969"/>
                      <a:pt x="0" y="658368"/>
                    </a:cubicBezTo>
                    <a:close/>
                  </a:path>
                </a:pathLst>
              </a:custGeom>
              <a:solidFill>
                <a:srgbClr val="0072CE"/>
              </a:solidFill>
            </p:spPr>
          </p:sp>
        </p:grpSp>
        <p:grpSp>
          <p:nvGrpSpPr>
            <p:cNvPr id="75" name="Group 75"/>
            <p:cNvGrpSpPr/>
            <p:nvPr/>
          </p:nvGrpSpPr>
          <p:grpSpPr>
            <a:xfrm>
              <a:off x="972214" y="748711"/>
              <a:ext cx="605699" cy="605699"/>
              <a:chOff x="0" y="0"/>
              <a:chExt cx="658368" cy="658368"/>
            </a:xfrm>
          </p:grpSpPr>
          <p:sp>
            <p:nvSpPr>
              <p:cNvPr id="76" name="Freeform 76" descr="icons/shield_white.png"/>
              <p:cNvSpPr/>
              <p:nvPr/>
            </p:nvSpPr>
            <p:spPr>
              <a:xfrm>
                <a:off x="0" y="0"/>
                <a:ext cx="658368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658368" h="658368">
                    <a:moveTo>
                      <a:pt x="0" y="0"/>
                    </a:moveTo>
                    <a:lnTo>
                      <a:pt x="658368" y="0"/>
                    </a:lnTo>
                    <a:lnTo>
                      <a:pt x="658368" y="658368"/>
                    </a:lnTo>
                    <a:lnTo>
                      <a:pt x="0" y="6583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/>
                </a:stretch>
              </a:blipFill>
            </p:spPr>
          </p:sp>
        </p:grpSp>
      </p:grpSp>
      <p:grpSp>
        <p:nvGrpSpPr>
          <p:cNvPr id="77" name="Group 77"/>
          <p:cNvGrpSpPr/>
          <p:nvPr/>
        </p:nvGrpSpPr>
        <p:grpSpPr>
          <a:xfrm>
            <a:off x="2806294" y="3634740"/>
            <a:ext cx="2965399" cy="1577340"/>
            <a:chOff x="0" y="0"/>
            <a:chExt cx="4297680" cy="22860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297680" cy="2286000"/>
            </a:xfrm>
            <a:custGeom>
              <a:avLst/>
              <a:gdLst/>
              <a:ahLst/>
              <a:cxnLst/>
              <a:rect l="l" t="t" r="r" b="b"/>
              <a:pathLst>
                <a:path w="4297680" h="2286000">
                  <a:moveTo>
                    <a:pt x="0" y="0"/>
                  </a:moveTo>
                  <a:lnTo>
                    <a:pt x="4297680" y="0"/>
                  </a:lnTo>
                  <a:lnTo>
                    <a:pt x="4297680" y="2286000"/>
                  </a:lnTo>
                  <a:lnTo>
                    <a:pt x="0" y="2286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8246" r="-1824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297680" cy="23145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9"/>
                </a:lnSpc>
              </a:pPr>
              <a:r>
                <a:rPr lang="en-US" sz="2274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Édition de solutions SaaS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22960" y="850392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Notre approche méthodologique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14400" y="1752600"/>
            <a:ext cx="16413480" cy="161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b="1" i="1" dirty="0" err="1">
                <a:solidFill>
                  <a:srgbClr val="0072CE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NetByUs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s’appuie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sur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méthodologie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d’intervention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structurée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inspirée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meilleures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pratiques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internationales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gestion de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gouvernance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systèmes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d’information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(PRINCE2, ITIL, etc.). Cette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approche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garantit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parfaite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adéquation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entre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besoins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métiers, les solutions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déployées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les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objectifs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stratégiques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du </a:t>
            </a:r>
            <a:r>
              <a:rPr lang="en-US" sz="2100" i="1" dirty="0" err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projet</a:t>
            </a:r>
            <a:r>
              <a:rPr lang="en-US" sz="2100" i="1" dirty="0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</a:p>
          <a:p>
            <a:pPr algn="l">
              <a:lnSpc>
                <a:spcPts val="3150"/>
              </a:lnSpc>
            </a:pPr>
            <a:endParaRPr lang="en-US" sz="2100" i="1" dirty="0">
              <a:solidFill>
                <a:srgbClr val="0B2E4A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2960" y="3223260"/>
            <a:ext cx="16596360" cy="6377940"/>
            <a:chOff x="0" y="0"/>
            <a:chExt cx="22128480" cy="8503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28480" cy="8503920"/>
            </a:xfrm>
            <a:custGeom>
              <a:avLst/>
              <a:gdLst/>
              <a:ahLst/>
              <a:cxnLst/>
              <a:rect l="l" t="t" r="r" b="b"/>
              <a:pathLst>
                <a:path w="22128480" h="85039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945600" y="0"/>
                  </a:lnTo>
                  <a:cubicBezTo>
                    <a:pt x="22046564" y="0"/>
                    <a:pt x="22128480" y="81915"/>
                    <a:pt x="22128480" y="182880"/>
                  </a:cubicBezTo>
                  <a:lnTo>
                    <a:pt x="22128480" y="8321040"/>
                  </a:lnTo>
                  <a:cubicBezTo>
                    <a:pt x="22128480" y="8422005"/>
                    <a:pt x="22046564" y="8503920"/>
                    <a:pt x="21945600" y="8503920"/>
                  </a:cubicBezTo>
                  <a:lnTo>
                    <a:pt x="182880" y="8503920"/>
                  </a:lnTo>
                  <a:cubicBezTo>
                    <a:pt x="81915" y="8503920"/>
                    <a:pt x="0" y="8422005"/>
                    <a:pt x="0" y="83210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474363" y="5327809"/>
            <a:ext cx="3334703" cy="3334703"/>
            <a:chOff x="0" y="0"/>
            <a:chExt cx="4446270" cy="4446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46270" cy="4446270"/>
            </a:xfrm>
            <a:custGeom>
              <a:avLst/>
              <a:gdLst/>
              <a:ahLst/>
              <a:cxnLst/>
              <a:rect l="l" t="t" r="r" b="b"/>
              <a:pathLst>
                <a:path w="4446270" h="4446270">
                  <a:moveTo>
                    <a:pt x="0" y="2223135"/>
                  </a:moveTo>
                  <a:cubicBezTo>
                    <a:pt x="0" y="995299"/>
                    <a:pt x="995299" y="0"/>
                    <a:pt x="2223135" y="0"/>
                  </a:cubicBezTo>
                  <a:cubicBezTo>
                    <a:pt x="3450971" y="0"/>
                    <a:pt x="4446270" y="995299"/>
                    <a:pt x="4446270" y="2223135"/>
                  </a:cubicBezTo>
                  <a:cubicBezTo>
                    <a:pt x="4446270" y="3450971"/>
                    <a:pt x="3450971" y="4446270"/>
                    <a:pt x="2223135" y="4446270"/>
                  </a:cubicBezTo>
                  <a:cubicBezTo>
                    <a:pt x="995299" y="4446270"/>
                    <a:pt x="0" y="3450971"/>
                    <a:pt x="0" y="2223135"/>
                  </a:cubicBez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  <a:ln w="42862" cap="sq">
              <a:solidFill>
                <a:srgbClr val="0072C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7560000">
            <a:off x="993085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4" name="Group 14"/>
          <p:cNvGrpSpPr/>
          <p:nvPr/>
        </p:nvGrpSpPr>
        <p:grpSpPr>
          <a:xfrm rot="-9720000">
            <a:off x="10528773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6" name="Group 16"/>
          <p:cNvGrpSpPr/>
          <p:nvPr/>
        </p:nvGrpSpPr>
        <p:grpSpPr>
          <a:xfrm rot="-5400000">
            <a:off x="8963406" y="8462772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18" name="Group 18"/>
          <p:cNvGrpSpPr/>
          <p:nvPr/>
        </p:nvGrpSpPr>
        <p:grpSpPr>
          <a:xfrm rot="-1080000">
            <a:off x="7398039" y="7325468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0" name="Group 20"/>
          <p:cNvGrpSpPr/>
          <p:nvPr/>
        </p:nvGrpSpPr>
        <p:grpSpPr>
          <a:xfrm rot="3240000">
            <a:off x="7995961" y="5485276"/>
            <a:ext cx="356616" cy="356616"/>
            <a:chOff x="0" y="0"/>
            <a:chExt cx="475488" cy="475488"/>
          </a:xfrm>
          <a:solidFill>
            <a:srgbClr val="0072CE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5488" cy="475488"/>
            </a:xfrm>
            <a:custGeom>
              <a:avLst/>
              <a:gdLst/>
              <a:ahLst/>
              <a:cxnLst/>
              <a:rect l="l" t="t" r="r" b="b"/>
              <a:pathLst>
                <a:path w="475488" h="475488">
                  <a:moveTo>
                    <a:pt x="0" y="475488"/>
                  </a:moveTo>
                  <a:lnTo>
                    <a:pt x="237744" y="0"/>
                  </a:lnTo>
                  <a:lnTo>
                    <a:pt x="475488" y="475488"/>
                  </a:lnTo>
                  <a:close/>
                </a:path>
              </a:pathLst>
            </a:custGeom>
            <a:grpFill/>
          </p:spPr>
        </p:sp>
      </p:grpSp>
      <p:grpSp>
        <p:nvGrpSpPr>
          <p:cNvPr id="22" name="Group 22"/>
          <p:cNvGrpSpPr/>
          <p:nvPr/>
        </p:nvGrpSpPr>
        <p:grpSpPr>
          <a:xfrm>
            <a:off x="8387334" y="6240780"/>
            <a:ext cx="1508760" cy="1508760"/>
            <a:chOff x="0" y="0"/>
            <a:chExt cx="2011680" cy="2011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8583473" y="6436919"/>
            <a:ext cx="1116482" cy="1116482"/>
            <a:chOff x="0" y="0"/>
            <a:chExt cx="1488643" cy="1488643"/>
          </a:xfrm>
        </p:grpSpPr>
        <p:sp>
          <p:nvSpPr>
            <p:cNvPr id="25" name="Freeform 25" descr="icons/users.png"/>
            <p:cNvSpPr/>
            <p:nvPr/>
          </p:nvSpPr>
          <p:spPr>
            <a:xfrm>
              <a:off x="0" y="0"/>
              <a:ext cx="1488694" cy="1488694"/>
            </a:xfrm>
            <a:custGeom>
              <a:avLst/>
              <a:gdLst/>
              <a:ahLst/>
              <a:cxnLst/>
              <a:rect l="l" t="t" r="r" b="b"/>
              <a:pathLst>
                <a:path w="1488694" h="1488694">
                  <a:moveTo>
                    <a:pt x="0" y="0"/>
                  </a:moveTo>
                  <a:lnTo>
                    <a:pt x="1488694" y="0"/>
                  </a:lnTo>
                  <a:lnTo>
                    <a:pt x="1488694" y="1488694"/>
                  </a:lnTo>
                  <a:lnTo>
                    <a:pt x="0" y="1488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3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8542115" y="4749641"/>
            <a:ext cx="1199198" cy="1199198"/>
            <a:chOff x="0" y="0"/>
            <a:chExt cx="1598930" cy="15989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8722004" y="4929530"/>
            <a:ext cx="839419" cy="839419"/>
            <a:chOff x="0" y="0"/>
            <a:chExt cx="1119226" cy="1119226"/>
          </a:xfrm>
        </p:grpSpPr>
        <p:sp>
          <p:nvSpPr>
            <p:cNvPr id="29" name="Freeform 29" descr="icons_dark/target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9327680" y="5535206"/>
            <a:ext cx="467487" cy="467487"/>
            <a:chOff x="0" y="0"/>
            <a:chExt cx="623316" cy="62331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9341968" y="5549494"/>
            <a:ext cx="438912" cy="438912"/>
            <a:chOff x="0" y="0"/>
            <a:chExt cx="585216" cy="58521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39352" y="3649694"/>
            <a:ext cx="3223260" cy="576072"/>
            <a:chOff x="0" y="0"/>
            <a:chExt cx="4297680" cy="76809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Cadrage de la mission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30084" y="4135374"/>
            <a:ext cx="3223260" cy="695306"/>
            <a:chOff x="0" y="0"/>
            <a:chExt cx="4297680" cy="92707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11"/>
                </a:lnSpc>
              </a:pP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Définir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les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objectifs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et la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portée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du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projet</a:t>
              </a:r>
              <a:endParaRPr lang="en-US" sz="1674" dirty="0">
                <a:solidFill>
                  <a:srgbClr val="5E7A9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107482" y="5886945"/>
            <a:ext cx="1199198" cy="1199198"/>
            <a:chOff x="0" y="0"/>
            <a:chExt cx="1598930" cy="159893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10287371" y="6066834"/>
            <a:ext cx="839419" cy="839419"/>
            <a:chOff x="0" y="0"/>
            <a:chExt cx="1119226" cy="1119226"/>
          </a:xfrm>
        </p:grpSpPr>
        <p:sp>
          <p:nvSpPr>
            <p:cNvPr id="44" name="Freeform 44" descr="icons_dark/trending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10893047" y="6672510"/>
            <a:ext cx="467487" cy="467487"/>
            <a:chOff x="0" y="0"/>
            <a:chExt cx="623316" cy="62331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7" name="Group 47"/>
          <p:cNvGrpSpPr/>
          <p:nvPr/>
        </p:nvGrpSpPr>
        <p:grpSpPr>
          <a:xfrm>
            <a:off x="10907335" y="6686798"/>
            <a:ext cx="438912" cy="438912"/>
            <a:chOff x="0" y="0"/>
            <a:chExt cx="585216" cy="58521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64331" y="6047632"/>
            <a:ext cx="3223260" cy="576072"/>
            <a:chOff x="0" y="0"/>
            <a:chExt cx="4297680" cy="76809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Suivi et pilotage du développement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564331" y="6651136"/>
            <a:ext cx="3223260" cy="695306"/>
            <a:chOff x="0" y="0"/>
            <a:chExt cx="4297680" cy="92707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Surveiller les progrès et ajuster si nécessaire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509560" y="7727137"/>
            <a:ext cx="1199198" cy="1199198"/>
            <a:chOff x="0" y="0"/>
            <a:chExt cx="1598930" cy="159893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9689449" y="7907026"/>
            <a:ext cx="839419" cy="839419"/>
            <a:chOff x="0" y="0"/>
            <a:chExt cx="1119226" cy="1119226"/>
          </a:xfrm>
        </p:grpSpPr>
        <p:sp>
          <p:nvSpPr>
            <p:cNvPr id="59" name="Freeform 59" descr="icons_dark/fileCheck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</p:sp>
      </p:grpSp>
      <p:grpSp>
        <p:nvGrpSpPr>
          <p:cNvPr id="60" name="Group 60"/>
          <p:cNvGrpSpPr/>
          <p:nvPr/>
        </p:nvGrpSpPr>
        <p:grpSpPr>
          <a:xfrm>
            <a:off x="10295125" y="8512702"/>
            <a:ext cx="467487" cy="467487"/>
            <a:chOff x="0" y="0"/>
            <a:chExt cx="623316" cy="62331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10309412" y="8526990"/>
            <a:ext cx="438912" cy="438912"/>
            <a:chOff x="0" y="0"/>
            <a:chExt cx="585216" cy="585216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966409" y="7887824"/>
            <a:ext cx="3223260" cy="576072"/>
            <a:chOff x="0" y="0"/>
            <a:chExt cx="4297680" cy="76809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Contrôle qualité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966409" y="8398793"/>
            <a:ext cx="3223260" cy="695306"/>
            <a:chOff x="0" y="0"/>
            <a:chExt cx="4297680" cy="927074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que les livrables répondent aux normes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574671" y="7727137"/>
            <a:ext cx="1199198" cy="1199198"/>
            <a:chOff x="0" y="0"/>
            <a:chExt cx="1598930" cy="159893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7754560" y="7907026"/>
            <a:ext cx="839419" cy="839419"/>
            <a:chOff x="0" y="0"/>
            <a:chExt cx="1119226" cy="1119226"/>
          </a:xfrm>
        </p:grpSpPr>
        <p:sp>
          <p:nvSpPr>
            <p:cNvPr id="74" name="Freeform 74" descr="icons_dark/clipboard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8360235" y="8512702"/>
            <a:ext cx="467487" cy="467487"/>
            <a:chOff x="0" y="0"/>
            <a:chExt cx="623316" cy="62331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8374523" y="8526990"/>
            <a:ext cx="438912" cy="438912"/>
            <a:chOff x="0" y="0"/>
            <a:chExt cx="585216" cy="58521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4093759" y="7887824"/>
            <a:ext cx="3223260" cy="576072"/>
            <a:chOff x="0" y="0"/>
            <a:chExt cx="4297680" cy="76809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aux recettes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4093759" y="8398793"/>
            <a:ext cx="3223260" cy="695306"/>
            <a:chOff x="0" y="0"/>
            <a:chExt cx="4297680" cy="92707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Soutenir les tests et l’acceptation du projet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76748" y="5886945"/>
            <a:ext cx="1199198" cy="1199198"/>
            <a:chOff x="0" y="0"/>
            <a:chExt cx="1598930" cy="159893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598930" cy="1598930"/>
            </a:xfrm>
            <a:custGeom>
              <a:avLst/>
              <a:gdLst/>
              <a:ahLst/>
              <a:cxnLst/>
              <a:rect l="l" t="t" r="r" b="b"/>
              <a:pathLst>
                <a:path w="1598930" h="1598930">
                  <a:moveTo>
                    <a:pt x="0" y="799465"/>
                  </a:moveTo>
                  <a:cubicBezTo>
                    <a:pt x="0" y="357886"/>
                    <a:pt x="357886" y="0"/>
                    <a:pt x="799465" y="0"/>
                  </a:cubicBezTo>
                  <a:cubicBezTo>
                    <a:pt x="1241044" y="0"/>
                    <a:pt x="1598930" y="357886"/>
                    <a:pt x="1598930" y="799465"/>
                  </a:cubicBezTo>
                  <a:cubicBezTo>
                    <a:pt x="1598930" y="1241044"/>
                    <a:pt x="1241044" y="1598930"/>
                    <a:pt x="799465" y="1598930"/>
                  </a:cubicBezTo>
                  <a:cubicBezTo>
                    <a:pt x="357886" y="1598930"/>
                    <a:pt x="0" y="1241044"/>
                    <a:pt x="0" y="799465"/>
                  </a:cubicBezTo>
                  <a:close/>
                </a:path>
              </a:pathLst>
            </a:custGeom>
            <a:solidFill>
              <a:srgbClr val="FFFFFF"/>
            </a:solidFill>
            <a:ln w="33338" cap="sq">
              <a:solidFill>
                <a:srgbClr val="00325A"/>
              </a:solidFill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7156637" y="6066834"/>
            <a:ext cx="839419" cy="839419"/>
            <a:chOff x="0" y="0"/>
            <a:chExt cx="1119226" cy="1119226"/>
          </a:xfrm>
        </p:grpSpPr>
        <p:sp>
          <p:nvSpPr>
            <p:cNvPr id="89" name="Freeform 89" descr="icons_dark/settings.png"/>
            <p:cNvSpPr/>
            <p:nvPr/>
          </p:nvSpPr>
          <p:spPr>
            <a:xfrm>
              <a:off x="0" y="0"/>
              <a:ext cx="1119251" cy="1119251"/>
            </a:xfrm>
            <a:custGeom>
              <a:avLst/>
              <a:gdLst/>
              <a:ahLst/>
              <a:cxnLst/>
              <a:rect l="l" t="t" r="r" b="b"/>
              <a:pathLst>
                <a:path w="1119251" h="1119251">
                  <a:moveTo>
                    <a:pt x="0" y="0"/>
                  </a:moveTo>
                  <a:lnTo>
                    <a:pt x="1119251" y="0"/>
                  </a:lnTo>
                  <a:lnTo>
                    <a:pt x="1119251" y="1119251"/>
                  </a:lnTo>
                  <a:lnTo>
                    <a:pt x="0" y="1119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7762313" y="6672510"/>
            <a:ext cx="467487" cy="467487"/>
            <a:chOff x="0" y="0"/>
            <a:chExt cx="623316" cy="623316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623316" cy="623316"/>
            </a:xfrm>
            <a:custGeom>
              <a:avLst/>
              <a:gdLst/>
              <a:ahLst/>
              <a:cxnLst/>
              <a:rect l="l" t="t" r="r" b="b"/>
              <a:pathLst>
                <a:path w="623316" h="623316">
                  <a:moveTo>
                    <a:pt x="0" y="311658"/>
                  </a:moveTo>
                  <a:cubicBezTo>
                    <a:pt x="0" y="139573"/>
                    <a:pt x="139573" y="0"/>
                    <a:pt x="311658" y="0"/>
                  </a:cubicBezTo>
                  <a:cubicBezTo>
                    <a:pt x="483743" y="0"/>
                    <a:pt x="623316" y="139573"/>
                    <a:pt x="623316" y="311658"/>
                  </a:cubicBezTo>
                  <a:cubicBezTo>
                    <a:pt x="623316" y="483743"/>
                    <a:pt x="483743" y="623316"/>
                    <a:pt x="311658" y="623316"/>
                  </a:cubicBezTo>
                  <a:cubicBezTo>
                    <a:pt x="139573" y="623316"/>
                    <a:pt x="0" y="483743"/>
                    <a:pt x="0" y="311658"/>
                  </a:cubicBezTo>
                  <a:close/>
                </a:path>
              </a:pathLst>
            </a:custGeom>
            <a:solidFill>
              <a:srgbClr val="F07817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7776601" y="6686798"/>
            <a:ext cx="438912" cy="438912"/>
            <a:chOff x="0" y="0"/>
            <a:chExt cx="585216" cy="58521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85216" cy="585216"/>
            </a:xfrm>
            <a:custGeom>
              <a:avLst/>
              <a:gdLst/>
              <a:ahLst/>
              <a:cxnLst/>
              <a:rect l="l" t="t" r="r" b="b"/>
              <a:pathLst>
                <a:path w="585216" h="585216">
                  <a:moveTo>
                    <a:pt x="0" y="0"/>
                  </a:moveTo>
                  <a:lnTo>
                    <a:pt x="585216" y="0"/>
                  </a:lnTo>
                  <a:lnTo>
                    <a:pt x="585216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8303" r="-78303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85216" cy="5947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89"/>
                </a:lnSpc>
              </a:pPr>
              <a:r>
                <a:rPr lang="en-US" sz="1575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3495837" y="6026201"/>
            <a:ext cx="3223260" cy="597503"/>
            <a:chOff x="0" y="-28575"/>
            <a:chExt cx="4297680" cy="796671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97680" cy="768096"/>
            </a:xfrm>
            <a:custGeom>
              <a:avLst/>
              <a:gdLst/>
              <a:ahLst/>
              <a:cxnLst/>
              <a:rect l="l" t="t" r="r" b="b"/>
              <a:pathLst>
                <a:path w="4297680" h="768096">
                  <a:moveTo>
                    <a:pt x="0" y="0"/>
                  </a:moveTo>
                  <a:lnTo>
                    <a:pt x="4297680" y="0"/>
                  </a:lnTo>
                  <a:lnTo>
                    <a:pt x="4297680" y="768096"/>
                  </a:lnTo>
                  <a:lnTo>
                    <a:pt x="0" y="76809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023" b="-5902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4297680" cy="7966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51"/>
                </a:lnSpc>
              </a:pP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Accompagnement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de bout </a:t>
              </a:r>
              <a:r>
                <a:rPr lang="en-US" sz="2025" b="1" dirty="0" err="1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</a:t>
              </a:r>
              <a:r>
                <a:rPr lang="en-US" sz="2025" b="1" dirty="0">
                  <a:solidFill>
                    <a:srgbClr val="0B2E4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bout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3495837" y="6651136"/>
            <a:ext cx="3223260" cy="695306"/>
            <a:chOff x="0" y="0"/>
            <a:chExt cx="4297680" cy="92707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297680" cy="927074"/>
            </a:xfrm>
            <a:custGeom>
              <a:avLst/>
              <a:gdLst/>
              <a:ahLst/>
              <a:cxnLst/>
              <a:rect l="l" t="t" r="r" b="b"/>
              <a:pathLst>
                <a:path w="4297680" h="927074">
                  <a:moveTo>
                    <a:pt x="0" y="0"/>
                  </a:moveTo>
                  <a:lnTo>
                    <a:pt x="4297680" y="0"/>
                  </a:lnTo>
                  <a:lnTo>
                    <a:pt x="4297680" y="927074"/>
                  </a:lnTo>
                  <a:lnTo>
                    <a:pt x="0" y="9270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011" b="-39644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-57150"/>
              <a:ext cx="4297680" cy="984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11"/>
                </a:lnSpc>
              </a:pP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Assurer un </a:t>
              </a:r>
              <a:r>
                <a:rPr lang="en-US" sz="1674" dirty="0" err="1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suivi</a:t>
              </a:r>
              <a:r>
                <a:rPr lang="en-US" sz="1674" dirty="0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 production et post production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102" name="Freeform 102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7"/>
              </a:stretch>
            </a:blipFill>
          </p:spPr>
        </p:sp>
      </p:grpSp>
      <p:grpSp>
        <p:nvGrpSpPr>
          <p:cNvPr id="103" name="Group 103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28116" y="1303020"/>
            <a:ext cx="15104411" cy="96119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Assistance à Maîtrise d’Ouvrage (AMOA)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28116" y="2202865"/>
            <a:ext cx="16431768" cy="602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02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Nous pouvons accompagner l’UGP à 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8116" y="2824481"/>
            <a:ext cx="16081196" cy="6931625"/>
            <a:chOff x="0" y="0"/>
            <a:chExt cx="21441595" cy="924216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0103610" cy="4404137"/>
              <a:chOff x="0" y="0"/>
              <a:chExt cx="10306687" cy="449265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306687" cy="4492658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537830" y="394409"/>
              <a:ext cx="9412024" cy="806745"/>
              <a:chOff x="0" y="0"/>
              <a:chExt cx="9601200" cy="82296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Cadrage et pilotage fonctionnel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657348" y="1613005"/>
              <a:ext cx="9172988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Recueillir et formaliser les besoins métiers 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le projet et gérer les demandes d'évolution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Assurer l'interface entre les métiers et les équipes de développement 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337986" y="0"/>
              <a:ext cx="10103609" cy="4404137"/>
              <a:chOff x="0" y="0"/>
              <a:chExt cx="10698480" cy="466344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0698480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856120" y="379965"/>
              <a:ext cx="9067341" cy="777201"/>
              <a:chOff x="0" y="0"/>
              <a:chExt cx="9601200" cy="82296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Qualité, recette et tests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1971259" y="1620695"/>
              <a:ext cx="8837060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Superviser les tests d'intégration et de sécurité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Garantir la qualité et la conformité des livrables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recette fonctionnelle et le traitement des anomalies 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0" y="4815987"/>
              <a:ext cx="10103610" cy="4426179"/>
              <a:chOff x="0" y="0"/>
              <a:chExt cx="10645205" cy="466344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645205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1049866" h="4663440">
                    <a:moveTo>
                      <a:pt x="0" y="182880"/>
                    </a:moveTo>
                    <a:cubicBezTo>
                      <a:pt x="0" y="81915"/>
                      <a:pt x="84605" y="0"/>
                      <a:pt x="188887" y="0"/>
                    </a:cubicBezTo>
                    <a:lnTo>
                      <a:pt x="10860979" y="0"/>
                    </a:lnTo>
                    <a:cubicBezTo>
                      <a:pt x="10965260" y="0"/>
                      <a:pt x="11049866" y="81915"/>
                      <a:pt x="11049866" y="182880"/>
                    </a:cubicBezTo>
                    <a:lnTo>
                      <a:pt x="11049866" y="4480560"/>
                    </a:lnTo>
                    <a:cubicBezTo>
                      <a:pt x="11049866" y="4581525"/>
                      <a:pt x="10965260" y="4663440"/>
                      <a:pt x="10860979" y="4663440"/>
                    </a:cubicBezTo>
                    <a:lnTo>
                      <a:pt x="188887" y="4663440"/>
                    </a:lnTo>
                    <a:cubicBezTo>
                      <a:pt x="8460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537830" y="5197854"/>
              <a:ext cx="9412024" cy="781090"/>
              <a:chOff x="0" y="0"/>
              <a:chExt cx="9916546" cy="82296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9916546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916546" h="822960">
                    <a:moveTo>
                      <a:pt x="0" y="0"/>
                    </a:moveTo>
                    <a:lnTo>
                      <a:pt x="9916546" y="0"/>
                    </a:lnTo>
                    <a:lnTo>
                      <a:pt x="9916546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r="3179" b="-177325"/>
                </a:stretch>
              </a:blip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9916546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Automatisation des processus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657348" y="6390796"/>
              <a:ext cx="9172988" cy="1888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Vérifier la cohérence des règles de gestion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Valider les workflows et circuits de validation</a:t>
              </a:r>
            </a:p>
            <a:p>
              <a:pPr marL="351073" lvl="1" indent="-175536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Identifier les processus à automatiser pour optimiser les opérations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11309458" y="4835916"/>
              <a:ext cx="10103610" cy="4391703"/>
              <a:chOff x="-30293" y="1"/>
              <a:chExt cx="10728773" cy="466344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-30293" y="1"/>
                <a:ext cx="10728773" cy="4663440"/>
              </a:xfrm>
              <a:custGeom>
                <a:avLst/>
                <a:gdLst/>
                <a:ahLst/>
                <a:cxnLst/>
                <a:rect l="l" t="t" r="r" b="b"/>
                <a:pathLst>
                  <a:path w="10698480" h="466344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10515600" y="0"/>
                    </a:lnTo>
                    <a:cubicBezTo>
                      <a:pt x="10616565" y="0"/>
                      <a:pt x="10698480" y="81915"/>
                      <a:pt x="10698480" y="182880"/>
                    </a:cubicBezTo>
                    <a:lnTo>
                      <a:pt x="10698480" y="4480560"/>
                    </a:lnTo>
                    <a:cubicBezTo>
                      <a:pt x="10698480" y="4581525"/>
                      <a:pt x="10616565" y="4663440"/>
                      <a:pt x="10515600" y="4663440"/>
                    </a:cubicBezTo>
                    <a:lnTo>
                      <a:pt x="182880" y="4663440"/>
                    </a:lnTo>
                    <a:cubicBezTo>
                      <a:pt x="81915" y="4663440"/>
                      <a:pt x="0" y="4581525"/>
                      <a:pt x="0" y="4480560"/>
                    </a:cubicBezTo>
                    <a:close/>
                  </a:path>
                </a:pathLst>
              </a:custGeom>
              <a:solidFill>
                <a:srgbClr val="F2F8FC"/>
              </a:solidFill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11854657" y="5214807"/>
              <a:ext cx="9041740" cy="775006"/>
              <a:chOff x="0" y="0"/>
              <a:chExt cx="9601200" cy="82296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601200" cy="822960"/>
              </a:xfrm>
              <a:custGeom>
                <a:avLst/>
                <a:gdLst/>
                <a:ahLst/>
                <a:cxnLst/>
                <a:rect l="l" t="t" r="r" b="b"/>
                <a:pathLst>
                  <a:path w="9601200" h="822960">
                    <a:moveTo>
                      <a:pt x="0" y="0"/>
                    </a:moveTo>
                    <a:lnTo>
                      <a:pt x="9601200" y="0"/>
                    </a:lnTo>
                    <a:lnTo>
                      <a:pt x="9601200" y="822960"/>
                    </a:lnTo>
                    <a:lnTo>
                      <a:pt x="0" y="822960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t="-177325" b="-177325"/>
                </a:stretch>
              </a:blip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9601200" cy="851535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2820"/>
                  </a:lnSpc>
                </a:pP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Accompagnement</a:t>
                </a:r>
                <a:r>
                  <a:rPr lang="en-US" sz="2350" b="1" dirty="0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 et </a:t>
                </a:r>
                <a:r>
                  <a:rPr lang="en-US" sz="2350" b="1" dirty="0" err="1">
                    <a:solidFill>
                      <a:srgbClr val="0072CE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déploiement</a:t>
                </a:r>
                <a:endParaRPr lang="en-US" sz="2350" b="1" dirty="0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endParaRP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1969472" y="6390796"/>
              <a:ext cx="8812109" cy="188820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prise en main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Accompagner la conduite du changement </a:t>
              </a:r>
            </a:p>
            <a:p>
              <a:pPr marL="351074" lvl="1" indent="-175537">
                <a:lnSpc>
                  <a:spcPts val="2793"/>
                </a:lnSpc>
                <a:buFont typeface="Arial"/>
                <a:buChar char="•"/>
              </a:pPr>
              <a:r>
                <a:rPr lang="fr-FR" sz="1940" dirty="0">
                  <a:solidFill>
                    <a:srgbClr val="0B2E4A"/>
                  </a:solidFill>
                  <a:latin typeface="Poppins"/>
                  <a:cs typeface="Poppins"/>
                </a:rPr>
                <a:t>Piloter la mise en production et le suivi post-déploiement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4" name="Freeform 34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7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742555"/>
            <a:ext cx="500634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Doehler Afrique de l’Ouest &amp; Afrique Centrale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99032" y="5616054"/>
            <a:ext cx="5006340" cy="206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303020" y="7680960"/>
            <a:ext cx="2503170" cy="1140485"/>
            <a:chOff x="0" y="0"/>
            <a:chExt cx="3337560" cy="15206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03020" y="8435340"/>
            <a:ext cx="2503170" cy="480060"/>
            <a:chOff x="0" y="0"/>
            <a:chExt cx="333756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pays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806190" y="7680960"/>
            <a:ext cx="2503170" cy="1140485"/>
            <a:chOff x="0" y="0"/>
            <a:chExt cx="3337560" cy="15206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337560" cy="1520647"/>
            </a:xfrm>
            <a:custGeom>
              <a:avLst/>
              <a:gdLst/>
              <a:ahLst/>
              <a:cxnLst/>
              <a:rect l="l" t="t" r="r" b="b"/>
              <a:pathLst>
                <a:path w="3337560" h="1520647">
                  <a:moveTo>
                    <a:pt x="0" y="0"/>
                  </a:moveTo>
                  <a:lnTo>
                    <a:pt x="3337560" y="0"/>
                  </a:lnTo>
                  <a:lnTo>
                    <a:pt x="3337560" y="1520647"/>
                  </a:lnTo>
                  <a:lnTo>
                    <a:pt x="0" y="1520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93" b="2416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337560" cy="1558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19"/>
                </a:lnSpc>
              </a:pPr>
              <a:r>
                <a:rPr lang="en-US" sz="4599" b="1">
                  <a:solidFill>
                    <a:srgbClr val="F0781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806190" y="8435340"/>
            <a:ext cx="2503170" cy="480060"/>
            <a:chOff x="0" y="0"/>
            <a:chExt cx="333756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37560" cy="640080"/>
            </a:xfrm>
            <a:custGeom>
              <a:avLst/>
              <a:gdLst/>
              <a:ahLst/>
              <a:cxnLst/>
              <a:rect l="l" t="t" r="r" b="b"/>
              <a:pathLst>
                <a:path w="3337560" h="640080">
                  <a:moveTo>
                    <a:pt x="0" y="0"/>
                  </a:moveTo>
                  <a:lnTo>
                    <a:pt x="3337560" y="0"/>
                  </a:lnTo>
                  <a:lnTo>
                    <a:pt x="3337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1600" b="-51600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3337560" cy="6496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99"/>
                </a:lnSpc>
              </a:pPr>
              <a:r>
                <a:rPr lang="en-US" sz="1749">
                  <a:solidFill>
                    <a:srgbClr val="5E7A90"/>
                  </a:solidFill>
                  <a:latin typeface="Poppins"/>
                  <a:ea typeface="Poppins"/>
                  <a:cs typeface="Poppins"/>
                  <a:sym typeface="Poppins"/>
                </a:rPr>
                <a:t>sites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0" name="Group 30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l’ERP multi-pays et pour la solution de contrôle d’accès sécurisés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8298180" y="554812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et développement de l’ERP multi-pays intégrant plusieurs domaines métiers et de la solution de contrôle d’accès et de gestion des accès sécurisés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de performance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50" name="TextBox 5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19"/>
                </a:lnSpc>
              </a:pPr>
              <a:r>
                <a:rPr lang="en-US" sz="15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building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SDP Groupe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723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Un groupe qui met au service des maîtres d’ouvrage publics et privés une expertise internationale sur des projets d’infrastructures de transport, d’ouvrages d’art et immobiliers.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38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formalisation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des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besoins</a:t>
            </a:r>
            <a:endParaRPr lang="en-US" sz="2000" dirty="0">
              <a:solidFill>
                <a:srgbClr val="0B2E4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du cahier des charges pour la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digitalisation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du Système de Management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Intégré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Qualité</a:t>
            </a:r>
            <a:r>
              <a:rPr lang="en-US" sz="2000" dirty="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, Sécurité et Environnement (SMI-QSE)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 d’une solution basée sur une base existante développée par NetByUs, améliorée pour ce projet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Développement, tests unitaires et tests d’intégration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" name="Freeform 3" descr="logos/ppt/media/image-1-2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5" name="Freeform 5" descr="logos/ppt/media/image-1-1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822960" y="1303020"/>
            <a:ext cx="16641623" cy="1188414"/>
            <a:chOff x="0" y="0"/>
            <a:chExt cx="22188830" cy="15845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88830" cy="1584553"/>
            </a:xfrm>
            <a:custGeom>
              <a:avLst/>
              <a:gdLst/>
              <a:ahLst/>
              <a:cxnLst/>
              <a:rect l="l" t="t" r="r" b="b"/>
              <a:pathLst>
                <a:path w="22188830" h="1584553">
                  <a:moveTo>
                    <a:pt x="0" y="0"/>
                  </a:moveTo>
                  <a:lnTo>
                    <a:pt x="22188830" y="0"/>
                  </a:lnTo>
                  <a:lnTo>
                    <a:pt x="22188830" y="1584553"/>
                  </a:lnTo>
                  <a:lnTo>
                    <a:pt x="0" y="15845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8228" b="-20747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2188830" cy="16321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799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Quelques références clés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2960" y="2948940"/>
            <a:ext cx="5966460" cy="6240780"/>
            <a:chOff x="0" y="0"/>
            <a:chExt cx="7955280" cy="8321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955280" cy="8321040"/>
            </a:xfrm>
            <a:custGeom>
              <a:avLst/>
              <a:gdLst/>
              <a:ahLst/>
              <a:cxnLst/>
              <a:rect l="l" t="t" r="r" b="b"/>
              <a:pathLst>
                <a:path w="7955280" h="83210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7808976" y="0"/>
                  </a:lnTo>
                  <a:cubicBezTo>
                    <a:pt x="7889748" y="0"/>
                    <a:pt x="7955280" y="65532"/>
                    <a:pt x="7955280" y="146304"/>
                  </a:cubicBezTo>
                  <a:lnTo>
                    <a:pt x="7955280" y="8174736"/>
                  </a:lnTo>
                  <a:cubicBezTo>
                    <a:pt x="7955280" y="8255508"/>
                    <a:pt x="7889748" y="8321040"/>
                    <a:pt x="7808976" y="8321040"/>
                  </a:cubicBezTo>
                  <a:lnTo>
                    <a:pt x="146304" y="8321040"/>
                  </a:lnTo>
                  <a:cubicBezTo>
                    <a:pt x="65532" y="8321040"/>
                    <a:pt x="0" y="8255508"/>
                    <a:pt x="0" y="8174736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371600" y="3360420"/>
            <a:ext cx="1234440" cy="1234440"/>
            <a:chOff x="0" y="0"/>
            <a:chExt cx="1645920" cy="1645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1680210" y="3669030"/>
            <a:ext cx="617220" cy="617220"/>
            <a:chOff x="0" y="0"/>
            <a:chExt cx="822960" cy="822960"/>
          </a:xfrm>
        </p:grpSpPr>
        <p:sp>
          <p:nvSpPr>
            <p:cNvPr id="14" name="Freeform 14" descr="icons/scale_navy.png"/>
            <p:cNvSpPr/>
            <p:nvPr/>
          </p:nvSpPr>
          <p:spPr>
            <a:xfrm>
              <a:off x="0" y="0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0"/>
                  </a:moveTo>
                  <a:lnTo>
                    <a:pt x="822960" y="0"/>
                  </a:lnTo>
                  <a:lnTo>
                    <a:pt x="822960" y="822960"/>
                  </a:lnTo>
                  <a:lnTo>
                    <a:pt x="0" y="822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1303020" y="4918710"/>
            <a:ext cx="5006340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</a:pPr>
            <a:r>
              <a:rPr lang="en-US" sz="2499" b="1">
                <a:solidFill>
                  <a:srgbClr val="0072CE"/>
                </a:solidFill>
                <a:latin typeface="Poppins Bold"/>
                <a:ea typeface="Poppins Bold"/>
                <a:cs typeface="Poppins Bold"/>
                <a:sym typeface="Poppins Bold"/>
              </a:rPr>
              <a:t>Cabinet Notarial ADYK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3020" y="5762625"/>
            <a:ext cx="5006340" cy="138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1899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ADYK est un cabinet notarial spécialisé dans l’accompagnement juridique des particuliers, des entreprises et des institutions.</a:t>
            </a:r>
          </a:p>
        </p:txBody>
      </p:sp>
      <p:sp>
        <p:nvSpPr>
          <p:cNvPr id="17" name="AutoShape 17"/>
          <p:cNvSpPr/>
          <p:nvPr/>
        </p:nvSpPr>
        <p:spPr>
          <a:xfrm rot="5381940">
            <a:off x="5232044" y="6059805"/>
            <a:ext cx="5446471" cy="0"/>
          </a:xfrm>
          <a:prstGeom prst="line">
            <a:avLst/>
          </a:prstGeom>
          <a:ln w="19050" cap="rnd">
            <a:solidFill>
              <a:srgbClr val="C7D6E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7748968" y="3154108"/>
            <a:ext cx="412623" cy="412623"/>
            <a:chOff x="0" y="0"/>
            <a:chExt cx="550164" cy="5501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8298180" y="2948940"/>
            <a:ext cx="9166403" cy="548640"/>
            <a:chOff x="0" y="0"/>
            <a:chExt cx="1222187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Avant-projet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298180" y="346786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Recueil et formalisation des besoins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Élaboration du cahier des charges pour la solution de gestion des dossiers notariaux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748968" y="5234368"/>
            <a:ext cx="412623" cy="412623"/>
            <a:chOff x="0" y="0"/>
            <a:chExt cx="550164" cy="55016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8298180" y="5029200"/>
            <a:ext cx="9166403" cy="548640"/>
            <a:chOff x="0" y="0"/>
            <a:chExt cx="1222187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Phase projet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8298180" y="554812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Conception, développement et intégration de la solution de gestion électronique des archives et des documents (GED)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Tests unitaires, tests d’intégration et tests fonctionnels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7748968" y="7314629"/>
            <a:ext cx="412623" cy="412623"/>
            <a:chOff x="0" y="0"/>
            <a:chExt cx="550164" cy="5501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50164" cy="550164"/>
            </a:xfrm>
            <a:custGeom>
              <a:avLst/>
              <a:gdLst/>
              <a:ahLst/>
              <a:cxnLst/>
              <a:rect l="l" t="t" r="r" b="b"/>
              <a:pathLst>
                <a:path w="550164" h="550164">
                  <a:moveTo>
                    <a:pt x="0" y="275082"/>
                  </a:moveTo>
                  <a:cubicBezTo>
                    <a:pt x="0" y="123190"/>
                    <a:pt x="123190" y="0"/>
                    <a:pt x="275082" y="0"/>
                  </a:cubicBezTo>
                  <a:cubicBezTo>
                    <a:pt x="426974" y="0"/>
                    <a:pt x="550164" y="123190"/>
                    <a:pt x="550164" y="275082"/>
                  </a:cubicBezTo>
                  <a:cubicBezTo>
                    <a:pt x="550164" y="426974"/>
                    <a:pt x="426974" y="550164"/>
                    <a:pt x="275082" y="550164"/>
                  </a:cubicBezTo>
                  <a:cubicBezTo>
                    <a:pt x="123190" y="550164"/>
                    <a:pt x="0" y="426974"/>
                    <a:pt x="0" y="275082"/>
                  </a:cubicBezTo>
                  <a:close/>
                </a:path>
              </a:pathLst>
            </a:custGeom>
            <a:solidFill>
              <a:srgbClr val="0072CE"/>
            </a:solid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8298180" y="7109460"/>
            <a:ext cx="9166403" cy="548640"/>
            <a:chOff x="0" y="0"/>
            <a:chExt cx="12221870" cy="7315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221870" cy="731520"/>
            </a:xfrm>
            <a:custGeom>
              <a:avLst/>
              <a:gdLst/>
              <a:ahLst/>
              <a:cxnLst/>
              <a:rect l="l" t="t" r="r" b="b"/>
              <a:pathLst>
                <a:path w="12221870" h="731520">
                  <a:moveTo>
                    <a:pt x="0" y="0"/>
                  </a:moveTo>
                  <a:lnTo>
                    <a:pt x="12221870" y="0"/>
                  </a:lnTo>
                  <a:lnTo>
                    <a:pt x="1222187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75546" b="-27554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19050"/>
              <a:ext cx="1222187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49"/>
                </a:lnSpc>
              </a:pPr>
              <a:r>
                <a:rPr lang="en-US" sz="2124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Après-projet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98180" y="7628382"/>
            <a:ext cx="916640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Formation et accompagnement des utilisateurs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Accompagnement à la mise en production</a:t>
            </a:r>
          </a:p>
          <a:p>
            <a:pPr marL="361950" lvl="1" indent="-180975" algn="l">
              <a:lnSpc>
                <a:spcPts val="2760"/>
              </a:lnSpc>
              <a:buFont typeface="Arial"/>
              <a:buChar char="•"/>
            </a:pPr>
            <a:r>
              <a:rPr lang="en-US" sz="2000">
                <a:solidFill>
                  <a:srgbClr val="0B2E4A"/>
                </a:solidFill>
                <a:latin typeface="Poppins"/>
                <a:ea typeface="Poppins"/>
                <a:cs typeface="Poppins"/>
                <a:sym typeface="Poppins"/>
              </a:rPr>
              <a:t>Support, maintenance et amélioration continue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32688" y="1303020"/>
            <a:ext cx="15087600" cy="1188415"/>
            <a:chOff x="0" y="0"/>
            <a:chExt cx="20116800" cy="15845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584554"/>
            </a:xfrm>
            <a:custGeom>
              <a:avLst/>
              <a:gdLst/>
              <a:ahLst/>
              <a:cxnLst/>
              <a:rect l="l" t="t" r="r" b="b"/>
              <a:pathLst>
                <a:path w="20116800" h="1584554">
                  <a:moveTo>
                    <a:pt x="0" y="0"/>
                  </a:moveTo>
                  <a:lnTo>
                    <a:pt x="20116800" y="0"/>
                  </a:lnTo>
                  <a:lnTo>
                    <a:pt x="20116800" y="1584554"/>
                  </a:lnTo>
                  <a:lnTo>
                    <a:pt x="0" y="158455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6978" b="-18776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63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Ce qui caractérise nos interventions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5548" y="241523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Nos interventions reposent sur quatre engagements qui garantissent la réussite de chaque projet.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2688" y="3195828"/>
            <a:ext cx="3909060" cy="4937760"/>
            <a:chOff x="0" y="0"/>
            <a:chExt cx="5212080" cy="6583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269998" y="3744468"/>
            <a:ext cx="1234440" cy="1234440"/>
            <a:chOff x="0" y="0"/>
            <a:chExt cx="1645920" cy="16459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430475" y="3904945"/>
            <a:ext cx="913486" cy="913486"/>
            <a:chOff x="0" y="0"/>
            <a:chExt cx="1217981" cy="1217981"/>
          </a:xfrm>
        </p:grpSpPr>
        <p:sp>
          <p:nvSpPr>
            <p:cNvPr id="13" name="Freeform 13" descr="icons/target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36702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approche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orientée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besoins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métiers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84648" y="3195828"/>
            <a:ext cx="3909060" cy="4937760"/>
            <a:chOff x="0" y="0"/>
            <a:chExt cx="5212080" cy="65836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6521958" y="3744468"/>
            <a:ext cx="1234440" cy="1234440"/>
            <a:chOff x="0" y="0"/>
            <a:chExt cx="1645920" cy="1645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6682435" y="3904945"/>
            <a:ext cx="913486" cy="913486"/>
            <a:chOff x="0" y="0"/>
            <a:chExt cx="1217981" cy="1217981"/>
          </a:xfrm>
        </p:grpSpPr>
        <p:sp>
          <p:nvSpPr>
            <p:cNvPr id="20" name="Freeform 20" descr="icons/handshake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4" b="-4"/>
              </a:stretch>
            </a:blipFill>
          </p:spPr>
        </p:sp>
      </p:grpSp>
      <p:sp>
        <p:nvSpPr>
          <p:cNvPr id="21" name="TextBox 21"/>
          <p:cNvSpPr txBox="1"/>
          <p:nvPr/>
        </p:nvSpPr>
        <p:spPr>
          <a:xfrm>
            <a:off x="561898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accompagnement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proximité</a:t>
            </a:r>
            <a:endParaRPr lang="en-US" sz="2400" b="1" dirty="0">
              <a:solidFill>
                <a:srgbClr val="00325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9436608" y="3195828"/>
            <a:ext cx="3909060" cy="4937760"/>
            <a:chOff x="0" y="0"/>
            <a:chExt cx="5212080" cy="65836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0773918" y="3744468"/>
            <a:ext cx="1234440" cy="123444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0934395" y="3904945"/>
            <a:ext cx="913486" cy="913486"/>
            <a:chOff x="0" y="0"/>
            <a:chExt cx="1217981" cy="1217981"/>
          </a:xfrm>
        </p:grpSpPr>
        <p:sp>
          <p:nvSpPr>
            <p:cNvPr id="27" name="Freeform 27" descr="icons/trending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" b="-4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9870948" y="5291328"/>
            <a:ext cx="3040380" cy="132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 engagement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axé</a:t>
            </a:r>
            <a:r>
              <a:rPr lang="en-US" sz="2400" b="1" dirty="0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 sur les </a:t>
            </a:r>
            <a:r>
              <a:rPr lang="en-US" sz="2400" b="1" dirty="0" err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résultats</a:t>
            </a:r>
            <a:endParaRPr lang="en-US" sz="2400" b="1" dirty="0">
              <a:solidFill>
                <a:srgbClr val="00325A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13688568" y="3195828"/>
            <a:ext cx="3909060" cy="4937760"/>
            <a:chOff x="0" y="0"/>
            <a:chExt cx="5212080" cy="65836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212080" cy="6583680"/>
            </a:xfrm>
            <a:custGeom>
              <a:avLst/>
              <a:gdLst/>
              <a:ahLst/>
              <a:cxnLst/>
              <a:rect l="l" t="t" r="r" b="b"/>
              <a:pathLst>
                <a:path w="5212080" h="658368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6400800"/>
                  </a:lnTo>
                  <a:cubicBezTo>
                    <a:pt x="5212080" y="6501765"/>
                    <a:pt x="5130165" y="6583680"/>
                    <a:pt x="5029200" y="6583680"/>
                  </a:cubicBezTo>
                  <a:lnTo>
                    <a:pt x="182880" y="6583680"/>
                  </a:lnTo>
                  <a:cubicBezTo>
                    <a:pt x="81915" y="6583680"/>
                    <a:pt x="0" y="6501765"/>
                    <a:pt x="0" y="640080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5025878" y="3744468"/>
            <a:ext cx="1234440" cy="123444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3" name="Group 33"/>
          <p:cNvGrpSpPr/>
          <p:nvPr/>
        </p:nvGrpSpPr>
        <p:grpSpPr>
          <a:xfrm>
            <a:off x="15186355" y="3904945"/>
            <a:ext cx="913486" cy="913486"/>
            <a:chOff x="0" y="0"/>
            <a:chExt cx="1217981" cy="1217981"/>
          </a:xfrm>
        </p:grpSpPr>
        <p:sp>
          <p:nvSpPr>
            <p:cNvPr id="34" name="Freeform 34" descr="icons/layers.png"/>
            <p:cNvSpPr/>
            <p:nvPr/>
          </p:nvSpPr>
          <p:spPr>
            <a:xfrm>
              <a:off x="0" y="0"/>
              <a:ext cx="1217930" cy="1217930"/>
            </a:xfrm>
            <a:custGeom>
              <a:avLst/>
              <a:gdLst/>
              <a:ahLst/>
              <a:cxnLst/>
              <a:rect l="l" t="t" r="r" b="b"/>
              <a:pathLst>
                <a:path w="1217930" h="1217930">
                  <a:moveTo>
                    <a:pt x="0" y="0"/>
                  </a:moveTo>
                  <a:lnTo>
                    <a:pt x="1217930" y="0"/>
                  </a:lnTo>
                  <a:lnTo>
                    <a:pt x="1217930" y="1217930"/>
                  </a:lnTo>
                  <a:lnTo>
                    <a:pt x="0" y="12179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4" b="-4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122908" y="5291328"/>
            <a:ext cx="3040380" cy="1317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00325A"/>
                </a:solidFill>
                <a:latin typeface="Poppins Bold"/>
                <a:ea typeface="Poppins Bold"/>
                <a:cs typeface="Poppins Bold"/>
                <a:sym typeface="Poppins Bold"/>
              </a:rPr>
              <a:t>Une expertise multisectorielle reconnue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37" name="Freeform 37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7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74320"/>
            <a:ext cx="2057400" cy="470973"/>
            <a:chOff x="0" y="0"/>
            <a:chExt cx="2743200" cy="627964"/>
          </a:xfrm>
        </p:grpSpPr>
        <p:sp>
          <p:nvSpPr>
            <p:cNvPr id="3" name="Freeform 3" descr="logo_finances.png"/>
            <p:cNvSpPr/>
            <p:nvPr/>
          </p:nvSpPr>
          <p:spPr>
            <a:xfrm>
              <a:off x="0" y="0"/>
              <a:ext cx="2743200" cy="628015"/>
            </a:xfrm>
            <a:custGeom>
              <a:avLst/>
              <a:gdLst/>
              <a:ahLst/>
              <a:cxnLst/>
              <a:rect l="l" t="t" r="r" b="b"/>
              <a:pathLst>
                <a:path w="2743200" h="628015">
                  <a:moveTo>
                    <a:pt x="0" y="0"/>
                  </a:moveTo>
                  <a:lnTo>
                    <a:pt x="2743200" y="0"/>
                  </a:lnTo>
                  <a:lnTo>
                    <a:pt x="2743200" y="628015"/>
                  </a:lnTo>
                  <a:lnTo>
                    <a:pt x="0" y="628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45820" y="1303020"/>
            <a:ext cx="15087600" cy="960120"/>
            <a:chOff x="0" y="0"/>
            <a:chExt cx="20116800" cy="12801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16800" cy="1280160"/>
            </a:xfrm>
            <a:custGeom>
              <a:avLst/>
              <a:gdLst/>
              <a:ahLst/>
              <a:cxnLst/>
              <a:rect l="l" t="t" r="r" b="b"/>
              <a:pathLst>
                <a:path w="20116800" h="1280160">
                  <a:moveTo>
                    <a:pt x="0" y="0"/>
                  </a:moveTo>
                  <a:lnTo>
                    <a:pt x="20116800" y="0"/>
                  </a:lnTo>
                  <a:lnTo>
                    <a:pt x="201168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56193" b="-25619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011680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0072C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Nos coordonnées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680" y="2291715"/>
            <a:ext cx="16413480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lang="en-US" sz="2100" i="1">
                <a:solidFill>
                  <a:srgbClr val="0B2E4A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Notre équipe est à votre disposition pour répondre à vos besoins et vous accompagner dans vos projets.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45820" y="3175926"/>
            <a:ext cx="8019593" cy="1919219"/>
            <a:chOff x="0" y="0"/>
            <a:chExt cx="10698480" cy="25603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7081" y="3614605"/>
            <a:ext cx="1041862" cy="1041862"/>
            <a:chOff x="0" y="0"/>
            <a:chExt cx="1389888" cy="138988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92521" y="3750045"/>
            <a:ext cx="770981" cy="770981"/>
            <a:chOff x="0" y="0"/>
            <a:chExt cx="1028522" cy="1028522"/>
          </a:xfrm>
        </p:grpSpPr>
        <p:sp>
          <p:nvSpPr>
            <p:cNvPr id="13" name="Freeform 13" descr="icons/glob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4" b="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2696495" y="3450100"/>
            <a:ext cx="5826200" cy="548348"/>
            <a:chOff x="0" y="0"/>
            <a:chExt cx="777240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Site web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96495" y="3998449"/>
            <a:ext cx="2159121" cy="891066"/>
            <a:chOff x="0" y="0"/>
            <a:chExt cx="288036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80360" cy="1188720"/>
            </a:xfrm>
            <a:custGeom>
              <a:avLst/>
              <a:gdLst/>
              <a:ahLst/>
              <a:cxnLst/>
              <a:rect l="l" t="t" r="r" b="b"/>
              <a:pathLst>
                <a:path w="2880360" h="1188720">
                  <a:moveTo>
                    <a:pt x="0" y="0"/>
                  </a:moveTo>
                  <a:lnTo>
                    <a:pt x="2880360" y="0"/>
                  </a:lnTo>
                  <a:lnTo>
                    <a:pt x="28803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169841" b="-77402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28803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6" tooltip="https://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netbyus.com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13761" y="3175926"/>
            <a:ext cx="8019593" cy="1919219"/>
            <a:chOff x="0" y="0"/>
            <a:chExt cx="10698480" cy="25603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9825022" y="3614605"/>
            <a:ext cx="1041862" cy="1041862"/>
            <a:chOff x="0" y="0"/>
            <a:chExt cx="1389888" cy="13898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9960462" y="3750045"/>
            <a:ext cx="770981" cy="770981"/>
            <a:chOff x="0" y="0"/>
            <a:chExt cx="1028522" cy="1028522"/>
          </a:xfrm>
        </p:grpSpPr>
        <p:sp>
          <p:nvSpPr>
            <p:cNvPr id="25" name="Freeform 25" descr="icons/mail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1264436" y="3450100"/>
            <a:ext cx="5826200" cy="548348"/>
            <a:chOff x="0" y="0"/>
            <a:chExt cx="777240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Email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264436" y="3998449"/>
            <a:ext cx="3853088" cy="891066"/>
            <a:chOff x="0" y="0"/>
            <a:chExt cx="5140184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8" tooltip="mailto:contact@netbyus.com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contact@netbyus.com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45820" y="5506406"/>
            <a:ext cx="8019593" cy="1919219"/>
            <a:chOff x="0" y="0"/>
            <a:chExt cx="10698480" cy="25603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257081" y="5945085"/>
            <a:ext cx="1041862" cy="1041862"/>
            <a:chOff x="0" y="0"/>
            <a:chExt cx="1389888" cy="138988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1392521" y="6080525"/>
            <a:ext cx="770981" cy="770981"/>
            <a:chOff x="0" y="0"/>
            <a:chExt cx="1028522" cy="1028522"/>
          </a:xfrm>
        </p:grpSpPr>
        <p:sp>
          <p:nvSpPr>
            <p:cNvPr id="37" name="Freeform 37" descr="icons/phone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</p:sp>
      </p:grpSp>
      <p:grpSp>
        <p:nvGrpSpPr>
          <p:cNvPr id="38" name="Group 38"/>
          <p:cNvGrpSpPr/>
          <p:nvPr/>
        </p:nvGrpSpPr>
        <p:grpSpPr>
          <a:xfrm>
            <a:off x="2696495" y="5780580"/>
            <a:ext cx="5826200" cy="548348"/>
            <a:chOff x="0" y="0"/>
            <a:chExt cx="7772400" cy="7315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Téléphone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696495" y="6328929"/>
            <a:ext cx="2850602" cy="891066"/>
            <a:chOff x="0" y="0"/>
            <a:chExt cx="3802824" cy="118872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02828" cy="1188720"/>
            </a:xfrm>
            <a:custGeom>
              <a:avLst/>
              <a:gdLst/>
              <a:ahLst/>
              <a:cxnLst/>
              <a:rect l="l" t="t" r="r" b="b"/>
              <a:pathLst>
                <a:path w="3802828" h="1188720">
                  <a:moveTo>
                    <a:pt x="0" y="0"/>
                  </a:moveTo>
                  <a:lnTo>
                    <a:pt x="3802828" y="0"/>
                  </a:lnTo>
                  <a:lnTo>
                    <a:pt x="3802828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334" b="-12334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380282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+229 01 55 01 83 63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413761" y="5506406"/>
            <a:ext cx="8019593" cy="1919219"/>
            <a:chOff x="0" y="0"/>
            <a:chExt cx="10698480" cy="25603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9825022" y="5945085"/>
            <a:ext cx="1041862" cy="1041862"/>
            <a:chOff x="0" y="0"/>
            <a:chExt cx="1389888" cy="138988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9960462" y="6080525"/>
            <a:ext cx="770981" cy="770981"/>
            <a:chOff x="0" y="0"/>
            <a:chExt cx="1028522" cy="1028522"/>
          </a:xfrm>
        </p:grpSpPr>
        <p:sp>
          <p:nvSpPr>
            <p:cNvPr id="49" name="Freeform 49" descr="icons/mapp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</p:sp>
      </p:grpSp>
      <p:grpSp>
        <p:nvGrpSpPr>
          <p:cNvPr id="50" name="Group 50"/>
          <p:cNvGrpSpPr/>
          <p:nvPr/>
        </p:nvGrpSpPr>
        <p:grpSpPr>
          <a:xfrm>
            <a:off x="11264436" y="5780580"/>
            <a:ext cx="5826200" cy="548348"/>
            <a:chOff x="0" y="0"/>
            <a:chExt cx="7772400" cy="7315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Localisation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264436" y="6328929"/>
            <a:ext cx="4357837" cy="891066"/>
            <a:chOff x="0" y="0"/>
            <a:chExt cx="5813541" cy="118872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13541" cy="1188720"/>
            </a:xfrm>
            <a:custGeom>
              <a:avLst/>
              <a:gdLst/>
              <a:ahLst/>
              <a:cxnLst/>
              <a:rect l="l" t="t" r="r" b="b"/>
              <a:pathLst>
                <a:path w="5813541" h="1188720">
                  <a:moveTo>
                    <a:pt x="0" y="0"/>
                  </a:moveTo>
                  <a:lnTo>
                    <a:pt x="5813541" y="0"/>
                  </a:lnTo>
                  <a:lnTo>
                    <a:pt x="5813541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33694" b="-7740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57150"/>
              <a:ext cx="5813541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03"/>
                </a:lnSpc>
              </a:pPr>
              <a:r>
                <a:rPr lang="en-US" sz="2275" b="1">
                  <a:solidFill>
                    <a:srgbClr val="00325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Cadjehoun, Cotonou, Bénin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45820" y="7836886"/>
            <a:ext cx="8019593" cy="1919219"/>
            <a:chOff x="0" y="0"/>
            <a:chExt cx="10698480" cy="25603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58" name="Group 58"/>
          <p:cNvGrpSpPr/>
          <p:nvPr/>
        </p:nvGrpSpPr>
        <p:grpSpPr>
          <a:xfrm>
            <a:off x="1257081" y="8275565"/>
            <a:ext cx="1041862" cy="1041862"/>
            <a:chOff x="0" y="0"/>
            <a:chExt cx="1389888" cy="138988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60" name="Group 60"/>
          <p:cNvGrpSpPr/>
          <p:nvPr/>
        </p:nvGrpSpPr>
        <p:grpSpPr>
          <a:xfrm>
            <a:off x="1392521" y="8411005"/>
            <a:ext cx="770981" cy="770981"/>
            <a:chOff x="0" y="0"/>
            <a:chExt cx="1028522" cy="1028522"/>
          </a:xfrm>
        </p:grpSpPr>
        <p:sp>
          <p:nvSpPr>
            <p:cNvPr id="61" name="Freeform 61" descr="icons/linkedin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696495" y="8111060"/>
            <a:ext cx="5826200" cy="548348"/>
            <a:chOff x="0" y="0"/>
            <a:chExt cx="7772400" cy="7315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64" name="TextBox 64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LinkedIn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96495" y="8659409"/>
            <a:ext cx="5321450" cy="891066"/>
            <a:chOff x="0" y="0"/>
            <a:chExt cx="7099042" cy="11887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7099043" cy="1188720"/>
            </a:xfrm>
            <a:custGeom>
              <a:avLst/>
              <a:gdLst/>
              <a:ahLst/>
              <a:cxnLst/>
              <a:rect l="l" t="t" r="r" b="b"/>
              <a:pathLst>
                <a:path w="7099043" h="1188720">
                  <a:moveTo>
                    <a:pt x="0" y="0"/>
                  </a:moveTo>
                  <a:lnTo>
                    <a:pt x="7099043" y="0"/>
                  </a:lnTo>
                  <a:lnTo>
                    <a:pt x="7099043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9485" b="-7740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-57150"/>
              <a:ext cx="7099042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2" tooltip="https://www.linkedin.com/company/net-by-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linkedin.com/company/net-by-us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9413761" y="7836886"/>
            <a:ext cx="8019593" cy="1919219"/>
            <a:chOff x="0" y="0"/>
            <a:chExt cx="10698480" cy="25603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0698480" cy="2560320"/>
            </a:xfrm>
            <a:custGeom>
              <a:avLst/>
              <a:gdLst/>
              <a:ahLst/>
              <a:cxnLst/>
              <a:rect l="l" t="t" r="r" b="b"/>
              <a:pathLst>
                <a:path w="10698480" h="256032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15600" y="0"/>
                  </a:lnTo>
                  <a:cubicBezTo>
                    <a:pt x="10616565" y="0"/>
                    <a:pt x="10698480" y="81915"/>
                    <a:pt x="10698480" y="182880"/>
                  </a:cubicBezTo>
                  <a:lnTo>
                    <a:pt x="10698480" y="2377440"/>
                  </a:lnTo>
                  <a:cubicBezTo>
                    <a:pt x="10698480" y="2478405"/>
                    <a:pt x="10616565" y="2560320"/>
                    <a:pt x="10515600" y="2560320"/>
                  </a:cubicBezTo>
                  <a:lnTo>
                    <a:pt x="182880" y="2560320"/>
                  </a:lnTo>
                  <a:cubicBezTo>
                    <a:pt x="81915" y="2560320"/>
                    <a:pt x="0" y="2478405"/>
                    <a:pt x="0" y="2377440"/>
                  </a:cubicBezTo>
                  <a:close/>
                </a:path>
              </a:pathLst>
            </a:custGeom>
            <a:solidFill>
              <a:srgbClr val="F2F8FC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9825022" y="8275565"/>
            <a:ext cx="1041862" cy="1041862"/>
            <a:chOff x="0" y="0"/>
            <a:chExt cx="1389888" cy="138988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389888" cy="1389888"/>
            </a:xfrm>
            <a:custGeom>
              <a:avLst/>
              <a:gdLst/>
              <a:ahLst/>
              <a:cxnLst/>
              <a:rect l="l" t="t" r="r" b="b"/>
              <a:pathLst>
                <a:path w="1389888" h="1389888">
                  <a:moveTo>
                    <a:pt x="0" y="694944"/>
                  </a:moveTo>
                  <a:cubicBezTo>
                    <a:pt x="0" y="311150"/>
                    <a:pt x="311150" y="0"/>
                    <a:pt x="694944" y="0"/>
                  </a:cubicBezTo>
                  <a:cubicBezTo>
                    <a:pt x="1078738" y="0"/>
                    <a:pt x="1389888" y="311150"/>
                    <a:pt x="1389888" y="694944"/>
                  </a:cubicBezTo>
                  <a:cubicBezTo>
                    <a:pt x="1389888" y="1078738"/>
                    <a:pt x="1078738" y="1389888"/>
                    <a:pt x="694944" y="1389888"/>
                  </a:cubicBezTo>
                  <a:cubicBezTo>
                    <a:pt x="311150" y="1389888"/>
                    <a:pt x="0" y="1078738"/>
                    <a:pt x="0" y="694944"/>
                  </a:cubicBezTo>
                  <a:close/>
                </a:path>
              </a:pathLst>
            </a:custGeom>
            <a:solidFill>
              <a:srgbClr val="0072CE"/>
            </a:solidFill>
          </p:spPr>
        </p:sp>
      </p:grpSp>
      <p:grpSp>
        <p:nvGrpSpPr>
          <p:cNvPr id="72" name="Group 72"/>
          <p:cNvGrpSpPr/>
          <p:nvPr/>
        </p:nvGrpSpPr>
        <p:grpSpPr>
          <a:xfrm>
            <a:off x="9960462" y="8411005"/>
            <a:ext cx="770981" cy="770981"/>
            <a:chOff x="0" y="0"/>
            <a:chExt cx="1028522" cy="1028522"/>
          </a:xfrm>
        </p:grpSpPr>
        <p:sp>
          <p:nvSpPr>
            <p:cNvPr id="73" name="Freeform 73" descr="icons/facebook.png"/>
            <p:cNvSpPr/>
            <p:nvPr/>
          </p:nvSpPr>
          <p:spPr>
            <a:xfrm>
              <a:off x="0" y="0"/>
              <a:ext cx="1028573" cy="1028573"/>
            </a:xfrm>
            <a:custGeom>
              <a:avLst/>
              <a:gdLst/>
              <a:ahLst/>
              <a:cxnLst/>
              <a:rect l="l" t="t" r="r" b="b"/>
              <a:pathLst>
                <a:path w="1028573" h="1028573">
                  <a:moveTo>
                    <a:pt x="0" y="0"/>
                  </a:moveTo>
                  <a:lnTo>
                    <a:pt x="1028573" y="0"/>
                  </a:lnTo>
                  <a:lnTo>
                    <a:pt x="1028573" y="1028573"/>
                  </a:lnTo>
                  <a:lnTo>
                    <a:pt x="0" y="1028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4" b="4"/>
              </a:stretch>
            </a:blipFill>
          </p:spPr>
        </p:sp>
      </p:grpSp>
      <p:grpSp>
        <p:nvGrpSpPr>
          <p:cNvPr id="74" name="Group 74"/>
          <p:cNvGrpSpPr/>
          <p:nvPr/>
        </p:nvGrpSpPr>
        <p:grpSpPr>
          <a:xfrm>
            <a:off x="11264436" y="8111060"/>
            <a:ext cx="5826200" cy="548348"/>
            <a:chOff x="0" y="0"/>
            <a:chExt cx="7772400" cy="73152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7772400" cy="731520"/>
            </a:xfrm>
            <a:custGeom>
              <a:avLst/>
              <a:gdLst/>
              <a:ahLst/>
              <a:cxnLst/>
              <a:rect l="l" t="t" r="r" b="b"/>
              <a:pathLst>
                <a:path w="7772400" h="731520">
                  <a:moveTo>
                    <a:pt x="0" y="0"/>
                  </a:moveTo>
                  <a:lnTo>
                    <a:pt x="7772400" y="0"/>
                  </a:lnTo>
                  <a:lnTo>
                    <a:pt x="77724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7028" b="-157028"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0" y="-19050"/>
              <a:ext cx="777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 b="1">
                  <a:solidFill>
                    <a:srgbClr val="5E7A9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Facebook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264436" y="8659409"/>
            <a:ext cx="3853088" cy="891066"/>
            <a:chOff x="0" y="0"/>
            <a:chExt cx="5140184" cy="118872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5140184" cy="1188720"/>
            </a:xfrm>
            <a:custGeom>
              <a:avLst/>
              <a:gdLst/>
              <a:ahLst/>
              <a:cxnLst/>
              <a:rect l="l" t="t" r="r" b="b"/>
              <a:pathLst>
                <a:path w="5140184" h="1188720">
                  <a:moveTo>
                    <a:pt x="0" y="0"/>
                  </a:moveTo>
                  <a:lnTo>
                    <a:pt x="5140184" y="0"/>
                  </a:lnTo>
                  <a:lnTo>
                    <a:pt x="5140184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402" r="-51208" b="-77402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5140184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3"/>
                </a:lnSpc>
              </a:pPr>
              <a:r>
                <a:rPr lang="en-US" sz="2275" b="1" dirty="0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facebook.com/</a:t>
              </a:r>
              <a:r>
                <a:rPr lang="en-US" sz="2275" b="1" dirty="0" err="1">
                  <a:solidFill>
                    <a:srgbClr val="00325A"/>
                  </a:solidFill>
                  <a:latin typeface="Poppins Bold"/>
                  <a:cs typeface="Poppins Bold"/>
                  <a:sym typeface="Poppins Bold"/>
                  <a:hlinkClick r:id="rId14" tooltip="https://www.facebook.com/netbyus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netbyus</a:t>
              </a:r>
              <a:endParaRPr lang="en-US" sz="2275" b="1" dirty="0">
                <a:solidFill>
                  <a:srgbClr val="00325A"/>
                </a:solidFill>
                <a:latin typeface="Poppins Bold"/>
                <a:cs typeface="Poppins Bold"/>
                <a:sym typeface="Poppins Bold"/>
                <a:hlinkClick r:id="rId14" tooltip="https://www.facebook.com/netbyu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6294608" y="384048"/>
            <a:ext cx="1303020" cy="271062"/>
            <a:chOff x="0" y="0"/>
            <a:chExt cx="1737360" cy="361417"/>
          </a:xfrm>
        </p:grpSpPr>
        <p:sp>
          <p:nvSpPr>
            <p:cNvPr id="81" name="Freeform 81" descr="logo.png"/>
            <p:cNvSpPr/>
            <p:nvPr/>
          </p:nvSpPr>
          <p:spPr>
            <a:xfrm>
              <a:off x="0" y="0"/>
              <a:ext cx="1737360" cy="361442"/>
            </a:xfrm>
            <a:custGeom>
              <a:avLst/>
              <a:gdLst/>
              <a:ahLst/>
              <a:cxnLst/>
              <a:rect l="l" t="t" r="r" b="b"/>
              <a:pathLst>
                <a:path w="1737360" h="361442">
                  <a:moveTo>
                    <a:pt x="0" y="0"/>
                  </a:moveTo>
                  <a:lnTo>
                    <a:pt x="1737360" y="0"/>
                  </a:lnTo>
                  <a:lnTo>
                    <a:pt x="1737360" y="361442"/>
                  </a:lnTo>
                  <a:lnTo>
                    <a:pt x="0" y="361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7"/>
              </a:stretch>
            </a:blipFill>
          </p:spPr>
        </p:sp>
      </p:grpSp>
      <p:grpSp>
        <p:nvGrpSpPr>
          <p:cNvPr id="82" name="Group 82"/>
          <p:cNvGrpSpPr/>
          <p:nvPr/>
        </p:nvGrpSpPr>
        <p:grpSpPr>
          <a:xfrm>
            <a:off x="17254728" y="9756105"/>
            <a:ext cx="685800" cy="411480"/>
            <a:chOff x="0" y="0"/>
            <a:chExt cx="914400" cy="5486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56840" cy="10381972"/>
          </a:xfrm>
          <a:custGeom>
            <a:avLst/>
            <a:gdLst/>
            <a:ahLst/>
            <a:cxnLst/>
            <a:rect l="l" t="t" r="r" b="b"/>
            <a:pathLst>
              <a:path w="18456840" h="10381972">
                <a:moveTo>
                  <a:pt x="0" y="0"/>
                </a:moveTo>
                <a:lnTo>
                  <a:pt x="18456840" y="0"/>
                </a:lnTo>
                <a:lnTo>
                  <a:pt x="18456840" y="10381972"/>
                </a:lnTo>
                <a:lnTo>
                  <a:pt x="0" y="10381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48640" y="205740"/>
            <a:ext cx="2468880" cy="776688"/>
            <a:chOff x="0" y="0"/>
            <a:chExt cx="3291840" cy="10355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91840" cy="1035558"/>
            </a:xfrm>
            <a:custGeom>
              <a:avLst/>
              <a:gdLst/>
              <a:ahLst/>
              <a:cxnLst/>
              <a:rect l="l" t="t" r="r" b="b"/>
              <a:pathLst>
                <a:path w="3291840" h="1035558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3145536" y="0"/>
                  </a:lnTo>
                  <a:cubicBezTo>
                    <a:pt x="3226308" y="0"/>
                    <a:pt x="3291840" y="65532"/>
                    <a:pt x="3291840" y="146304"/>
                  </a:cubicBezTo>
                  <a:lnTo>
                    <a:pt x="3291840" y="889254"/>
                  </a:lnTo>
                  <a:cubicBezTo>
                    <a:pt x="3291840" y="970026"/>
                    <a:pt x="3226308" y="1035558"/>
                    <a:pt x="3145536" y="1035558"/>
                  </a:cubicBezTo>
                  <a:lnTo>
                    <a:pt x="146304" y="1035558"/>
                  </a:lnTo>
                  <a:cubicBezTo>
                    <a:pt x="65532" y="1035558"/>
                    <a:pt x="0" y="970026"/>
                    <a:pt x="0" y="88925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42900"/>
            <a:ext cx="2194560" cy="502368"/>
            <a:chOff x="0" y="0"/>
            <a:chExt cx="2926080" cy="669823"/>
          </a:xfrm>
        </p:grpSpPr>
        <p:sp>
          <p:nvSpPr>
            <p:cNvPr id="6" name="Freeform 6" descr="logo_finances.png"/>
            <p:cNvSpPr/>
            <p:nvPr/>
          </p:nvSpPr>
          <p:spPr>
            <a:xfrm>
              <a:off x="0" y="0"/>
              <a:ext cx="2926080" cy="669798"/>
            </a:xfrm>
            <a:custGeom>
              <a:avLst/>
              <a:gdLst/>
              <a:ahLst/>
              <a:cxnLst/>
              <a:rect l="l" t="t" r="r" b="b"/>
              <a:pathLst>
                <a:path w="2926080" h="669798">
                  <a:moveTo>
                    <a:pt x="0" y="0"/>
                  </a:moveTo>
                  <a:lnTo>
                    <a:pt x="2926080" y="0"/>
                  </a:lnTo>
                  <a:lnTo>
                    <a:pt x="2926080" y="669798"/>
                  </a:lnTo>
                  <a:lnTo>
                    <a:pt x="0" y="669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3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727</Words>
  <Application>Microsoft Office PowerPoint</Application>
  <PresentationFormat>Personnalisé</PresentationFormat>
  <Paragraphs>139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Poppins Bold Italics</vt:lpstr>
      <vt:lpstr>Poppins Italics</vt:lpstr>
      <vt:lpstr>Poppins Bold</vt:lpstr>
      <vt:lpstr>Calibri</vt:lpstr>
      <vt:lpstr>Arial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NetByUs_AO_Presentation.pptx</dc:title>
  <cp:lastModifiedBy>Lenovo</cp:lastModifiedBy>
  <cp:revision>6</cp:revision>
  <dcterms:created xsi:type="dcterms:W3CDTF">2006-08-16T00:00:00Z</dcterms:created>
  <dcterms:modified xsi:type="dcterms:W3CDTF">2026-07-31T16:29:05Z</dcterms:modified>
  <dc:identifier>DAHQ8lRC-zg</dc:identifier>
</cp:coreProperties>
</file>