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6858000" cx="12192000"/>
  <p:notesSz cx="6858000" cy="9144000"/>
  <p:embeddedFontLst>
    <p:embeddedFont>
      <p:font typeface="Montserrat"/>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1629AED-BBD7-43D4-BC9E-6BEA5BB73A10}">
  <a:tblStyle styleId="{01629AED-BBD7-43D4-BC9E-6BEA5BB73A1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Montserrat-bold.fntdata"/><Relationship Id="rId41" Type="http://schemas.openxmlformats.org/officeDocument/2006/relationships/font" Target="fonts/Montserrat-regular.fntdata"/><Relationship Id="rId22" Type="http://schemas.openxmlformats.org/officeDocument/2006/relationships/slide" Target="slides/slide17.xml"/><Relationship Id="rId44" Type="http://schemas.openxmlformats.org/officeDocument/2006/relationships/font" Target="fonts/Montserrat-boldItalic.fntdata"/><Relationship Id="rId21" Type="http://schemas.openxmlformats.org/officeDocument/2006/relationships/slide" Target="slides/slide16.xml"/><Relationship Id="rId43" Type="http://schemas.openxmlformats.org/officeDocument/2006/relationships/font" Target="fonts/Montserrat-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f22b8df6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g2f22b8df65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f22b8df65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g2f22b8df652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f22b8df65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g2f22b8df652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f22b8df65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g2f22b8df652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f22b8df65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g2f22b8df652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f22b8df652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g2f22b8df652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bfa635c6a6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g2bfa635c6a6_1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bfa635c6a6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g2bfa635c6a6_1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bfa635c6a6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2bfa635c6a6_1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f22b8df652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g2f22b8df652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bfa635c6a6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2bfa635c6a6_1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bfa635c6a6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g2bfa635c6a6_1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bfa635c6a6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g2bfa635c6a6_1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f22b8df652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2f22b8df652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bfa635c6a6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g2bfa635c6a6_1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bfa635c6a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g2bfa635c6a6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bfa635c6a6_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g2bfa635c6a6_1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bfa635c6a6_1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g2bfa635c6a6_1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f19c3d5d4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g2f19c3d5d45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f19c3d5d4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g2f19c3d5d45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f19c3d5d45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g2f19c3d5d45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f19c3d5d45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g2f19c3d5d45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f19c3d5d45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g2f19c3d5d45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b="0" l="0" r="0" t="0"/>
          <a:stretch/>
        </p:blipFill>
        <p:spPr>
          <a:xfrm>
            <a:off x="2168804" y="2607767"/>
            <a:ext cx="7854391" cy="16424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4"/>
          <p:cNvSpPr txBox="1"/>
          <p:nvPr/>
        </p:nvSpPr>
        <p:spPr>
          <a:xfrm>
            <a:off x="642937" y="2028616"/>
            <a:ext cx="10906200" cy="2555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fr-FR" sz="8000" u="none" cap="none" strike="noStrike">
                <a:solidFill>
                  <a:schemeClr val="dk1"/>
                </a:solidFill>
                <a:latin typeface="Montserrat"/>
                <a:ea typeface="Montserrat"/>
                <a:cs typeface="Montserrat"/>
                <a:sym typeface="Montserrat"/>
              </a:rPr>
              <a:t>CALENDRIER EDITO </a:t>
            </a:r>
            <a:r>
              <a:rPr lang="fr-FR" sz="8000">
                <a:solidFill>
                  <a:schemeClr val="dk1"/>
                </a:solidFill>
                <a:latin typeface="Montserrat"/>
                <a:ea typeface="Montserrat"/>
                <a:cs typeface="Montserrat"/>
                <a:sym typeface="Montserrat"/>
              </a:rPr>
              <a:t>AOÛT</a:t>
            </a:r>
            <a:r>
              <a:rPr b="0" i="0" lang="fr-FR" sz="8000" u="none" cap="none" strike="noStrike">
                <a:solidFill>
                  <a:schemeClr val="dk1"/>
                </a:solidFill>
                <a:latin typeface="Montserrat"/>
                <a:ea typeface="Montserrat"/>
                <a:cs typeface="Montserrat"/>
                <a:sym typeface="Montserrat"/>
              </a:rPr>
              <a:t> 2024</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graphicFrame>
        <p:nvGraphicFramePr>
          <p:cNvPr id="94" name="Google Shape;94;p15"/>
          <p:cNvGraphicFramePr/>
          <p:nvPr/>
        </p:nvGraphicFramePr>
        <p:xfrm>
          <a:off x="790576" y="935906"/>
          <a:ext cx="3000000" cy="3000000"/>
        </p:xfrm>
        <a:graphic>
          <a:graphicData uri="http://schemas.openxmlformats.org/drawingml/2006/table">
            <a:tbl>
              <a:tblPr>
                <a:noFill/>
                <a:tableStyleId>{01629AED-BBD7-43D4-BC9E-6BEA5BB73A10}</a:tableStyleId>
              </a:tblPr>
              <a:tblGrid>
                <a:gridCol w="1426075"/>
                <a:gridCol w="1462025"/>
                <a:gridCol w="1294250"/>
                <a:gridCol w="1282250"/>
                <a:gridCol w="1366150"/>
                <a:gridCol w="1419400"/>
                <a:gridCol w="1324875"/>
                <a:gridCol w="1102500"/>
              </a:tblGrid>
              <a:tr h="466675">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LUNDI</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MARDI</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MERCREDI</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JEUDI</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VENDREDI</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SAMEDI</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DIMANCHE</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693350">
                <a:tc rowSpan="2">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S1</a:t>
                      </a:r>
                      <a:endParaRPr sz="1400" u="none" cap="none" strike="noStrike">
                        <a:latin typeface="Montserrat"/>
                        <a:ea typeface="Montserrat"/>
                        <a:cs typeface="Montserrat"/>
                        <a:sym typeface="Montserrat"/>
                      </a:endParaRPr>
                    </a:p>
                  </a:txBody>
                  <a:tcPr marT="7150" marB="7150" marR="14300" marL="143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rgbClr val="002060"/>
                        </a:buClr>
                        <a:buSzPts val="1400"/>
                        <a:buFont typeface="Montserrat"/>
                        <a:buNone/>
                      </a:pPr>
                      <a:r>
                        <a:rPr b="1" i="0" lang="fr-FR" sz="1400" u="none" cap="none" strike="noStrike">
                          <a:solidFill>
                            <a:srgbClr val="002060"/>
                          </a:solidFill>
                          <a:latin typeface="Montserrat"/>
                          <a:ea typeface="Montserrat"/>
                          <a:cs typeface="Montserrat"/>
                          <a:sym typeface="Montserrat"/>
                        </a:rPr>
                        <a:t>Com instit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rgbClr val="002060"/>
                        </a:buClr>
                        <a:buSzPts val="1400"/>
                        <a:buFont typeface="Montserrat"/>
                        <a:buNone/>
                      </a:pPr>
                      <a:r>
                        <a:rPr b="1" lang="fr-FR" sz="1400" u="none" cap="none" strike="noStrike">
                          <a:solidFill>
                            <a:srgbClr val="002060"/>
                          </a:solidFill>
                          <a:latin typeface="Montserrat"/>
                          <a:ea typeface="Montserrat"/>
                          <a:cs typeface="Montserrat"/>
                          <a:sym typeface="Montserrat"/>
                        </a:rPr>
                        <a:t>Tous Geeks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Com Produit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480000">
                <a:tc vMerge="1"/>
                <a:tc>
                  <a:txBody>
                    <a:bodyPr/>
                    <a:lstStyle/>
                    <a:p>
                      <a:pPr indent="0" lvl="0" marL="0" marR="0" rtl="0" algn="ctr">
                        <a:lnSpc>
                          <a:spcPct val="100000"/>
                        </a:lnSpc>
                        <a:spcBef>
                          <a:spcPts val="0"/>
                        </a:spcBef>
                        <a:spcAft>
                          <a:spcPts val="0"/>
                        </a:spcAft>
                        <a:buClr>
                          <a:srgbClr val="000000"/>
                        </a:buClr>
                        <a:buSzPts val="1400"/>
                        <a:buFont typeface="Arial"/>
                        <a:buNone/>
                      </a:pPr>
                      <a:r>
                        <a:rPr b="1" lang="fr-FR" sz="1400" u="none" cap="none" strike="noStrike">
                          <a:solidFill>
                            <a:srgbClr val="002060"/>
                          </a:solidFill>
                          <a:latin typeface="Montserrat"/>
                          <a:ea typeface="Montserrat"/>
                          <a:cs typeface="Montserrat"/>
                          <a:sym typeface="Montserrat"/>
                        </a:rPr>
                        <a:t>Croissance </a:t>
                      </a:r>
                      <a:r>
                        <a:rPr b="1" lang="fr-FR">
                          <a:solidFill>
                            <a:srgbClr val="002060"/>
                          </a:solidFill>
                          <a:latin typeface="Montserrat"/>
                          <a:ea typeface="Montserrat"/>
                          <a:cs typeface="Montserrat"/>
                          <a:sym typeface="Montserrat"/>
                        </a:rPr>
                        <a:t>Tech</a:t>
                      </a:r>
                      <a:r>
                        <a:rPr b="1" lang="fr-FR" sz="1400" u="none" cap="none" strike="noStrike">
                          <a:solidFill>
                            <a:srgbClr val="002060"/>
                          </a:solidFill>
                          <a:latin typeface="Montserrat"/>
                          <a:ea typeface="Montserrat"/>
                          <a:cs typeface="Montserrat"/>
                          <a:sym typeface="Montserrat"/>
                        </a:rPr>
                        <a: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rgbClr val="002060"/>
                        </a:buClr>
                        <a:buSzPts val="1400"/>
                        <a:buFont typeface="Montserrat"/>
                        <a:buNone/>
                      </a:pPr>
                      <a:r>
                        <a:rPr b="1" lang="fr-FR">
                          <a:solidFill>
                            <a:srgbClr val="002060"/>
                          </a:solidFill>
                          <a:latin typeface="Montserrat"/>
                          <a:ea typeface="Montserrat"/>
                          <a:cs typeface="Montserrat"/>
                          <a:sym typeface="Montserrat"/>
                        </a:rPr>
                        <a:t>H</a:t>
                      </a:r>
                      <a:r>
                        <a:rPr b="1" lang="fr-FR" sz="1400" u="none" cap="none" strike="noStrike">
                          <a:solidFill>
                            <a:srgbClr val="002060"/>
                          </a:solidFill>
                          <a:latin typeface="Montserrat"/>
                          <a:ea typeface="Montserrat"/>
                          <a:cs typeface="Montserrat"/>
                          <a:sym typeface="Montserrat"/>
                        </a:rPr>
                        <a:t>ome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rgbClr val="002060"/>
                        </a:buClr>
                        <a:buSzPts val="1400"/>
                        <a:buFont typeface="Montserrat"/>
                        <a:buNone/>
                      </a:pPr>
                      <a:r>
                        <a:rPr b="1" lang="fr-FR" sz="1400" u="none" cap="none" strike="noStrike">
                          <a:solidFill>
                            <a:srgbClr val="002060"/>
                          </a:solidFill>
                          <a:latin typeface="Montserrat"/>
                          <a:ea typeface="Montserrat"/>
                          <a:cs typeface="Montserrat"/>
                          <a:sym typeface="Montserrat"/>
                        </a:rPr>
                        <a:t>Bien Net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693350">
                <a:tc rowSpan="2">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S2</a:t>
                      </a:r>
                      <a:endParaRPr sz="1400" u="none" cap="none" strike="noStrike">
                        <a:latin typeface="Montserrat"/>
                        <a:ea typeface="Montserrat"/>
                        <a:cs typeface="Montserrat"/>
                        <a:sym typeface="Montserrat"/>
                      </a:endParaRPr>
                    </a:p>
                  </a:txBody>
                  <a:tcPr marT="7150" marB="7150" marR="14300" marL="143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Tous Geeks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rgbClr val="002060"/>
                        </a:buClr>
                        <a:buSzPts val="1400"/>
                        <a:buFont typeface="Montserrat"/>
                        <a:buNone/>
                      </a:pPr>
                      <a:r>
                        <a:rPr b="1" lang="fr-FR" sz="1400" u="none" cap="none" strike="noStrike">
                          <a:solidFill>
                            <a:srgbClr val="002060"/>
                          </a:solidFill>
                          <a:latin typeface="Montserrat"/>
                          <a:ea typeface="Montserrat"/>
                          <a:cs typeface="Montserrat"/>
                          <a:sym typeface="Montserrat"/>
                        </a:rPr>
                        <a:t>Netbusien du Jour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rgbClr val="002060"/>
                        </a:buClr>
                        <a:buSzPts val="1400"/>
                        <a:buFont typeface="Montserrat"/>
                        <a:buNone/>
                      </a:pPr>
                      <a:r>
                        <a:rPr b="1" i="0" lang="fr-FR" sz="1400" u="none" cap="none" strike="noStrike">
                          <a:solidFill>
                            <a:srgbClr val="002060"/>
                          </a:solidFill>
                          <a:latin typeface="Montserrat"/>
                          <a:ea typeface="Montserrat"/>
                          <a:cs typeface="Montserrat"/>
                          <a:sym typeface="Montserrat"/>
                        </a:rPr>
                        <a:t>Com Produit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r>
              <a:tr h="480000">
                <a:tc vMerge="1"/>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r>
              <a:tr h="693350">
                <a:tc rowSpan="2">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S3</a:t>
                      </a:r>
                      <a:endParaRPr sz="1400" u="none" cap="none" strike="noStrike">
                        <a:latin typeface="Montserrat"/>
                        <a:ea typeface="Montserrat"/>
                        <a:cs typeface="Montserrat"/>
                        <a:sym typeface="Montserrat"/>
                      </a:endParaRPr>
                    </a:p>
                  </a:txBody>
                  <a:tcPr marT="7150" marB="7150" marR="14300" marL="143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spcBef>
                          <a:spcPts val="0"/>
                        </a:spcBef>
                        <a:spcAft>
                          <a:spcPts val="0"/>
                        </a:spcAft>
                        <a:buClr>
                          <a:srgbClr val="002060"/>
                        </a:buClr>
                        <a:buSzPts val="1400"/>
                        <a:buFont typeface="Montserrat"/>
                        <a:buNone/>
                      </a:pPr>
                      <a:r>
                        <a:rPr b="1" lang="fr-FR" sz="1400" u="none" cap="none" strike="noStrike">
                          <a:solidFill>
                            <a:srgbClr val="002060"/>
                          </a:solidFill>
                          <a:latin typeface="Montserrat"/>
                          <a:ea typeface="Montserrat"/>
                          <a:cs typeface="Montserrat"/>
                          <a:sym typeface="Montserrat"/>
                        </a:rPr>
                        <a:t>Com instit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Tous Geeks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Com Produit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Clr>
                          <a:srgbClr val="002060"/>
                        </a:buClr>
                        <a:buSzPts val="1400"/>
                        <a:buFont typeface="Montserrat"/>
                        <a:buNone/>
                      </a:pPr>
                      <a:r>
                        <a:rPr b="1" lang="fr-FR">
                          <a:solidFill>
                            <a:srgbClr val="002060"/>
                          </a:solidFill>
                          <a:latin typeface="Montserrat"/>
                          <a:ea typeface="Montserrat"/>
                          <a:cs typeface="Montserrat"/>
                          <a:sym typeface="Montserrat"/>
                        </a:rPr>
                        <a:t>Home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r>
              <a:tr h="480000">
                <a:tc vMerge="1"/>
                <a:tc>
                  <a:txBody>
                    <a:bodyPr/>
                    <a:lstStyle/>
                    <a:p>
                      <a:pPr indent="0" lvl="0" marL="0" marR="0" rtl="0" algn="ctr">
                        <a:lnSpc>
                          <a:spcPct val="100000"/>
                        </a:lnSpc>
                        <a:spcBef>
                          <a:spcPts val="0"/>
                        </a:spcBef>
                        <a:spcAft>
                          <a:spcPts val="0"/>
                        </a:spcAft>
                        <a:buClr>
                          <a:srgbClr val="000000"/>
                        </a:buClr>
                        <a:buSzPts val="1400"/>
                        <a:buFont typeface="Arial"/>
                        <a:buNone/>
                      </a:pPr>
                      <a:r>
                        <a:rPr b="1" lang="fr-FR">
                          <a:solidFill>
                            <a:srgbClr val="002060"/>
                          </a:solidFill>
                          <a:latin typeface="Montserrat"/>
                          <a:ea typeface="Montserrat"/>
                          <a:cs typeface="Montserrat"/>
                          <a:sym typeface="Montserrat"/>
                        </a:rPr>
                        <a:t>Croissance Tech </a:t>
                      </a:r>
                      <a:r>
                        <a:rPr b="1" lang="fr-FR" sz="1400" u="none" cap="none" strike="noStrike">
                          <a:solidFill>
                            <a:srgbClr val="002060"/>
                          </a:solidFill>
                          <a:latin typeface="Montserrat"/>
                          <a:ea typeface="Montserrat"/>
                          <a:cs typeface="Montserrat"/>
                          <a:sym typeface="Montserrat"/>
                        </a:rPr>
                        <a: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Bien Net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r>
              <a:tr h="693350">
                <a:tc rowSpan="2">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S4</a:t>
                      </a:r>
                      <a:endParaRPr sz="1400" u="none" cap="none" strike="noStrike">
                        <a:latin typeface="Montserrat"/>
                        <a:ea typeface="Montserrat"/>
                        <a:cs typeface="Montserrat"/>
                        <a:sym typeface="Montserrat"/>
                      </a:endParaRPr>
                    </a:p>
                  </a:txBody>
                  <a:tcPr marT="7150" marB="7150" marR="14300" marL="143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Tous Geeks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Netbusien du Jour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Com Produit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Inside NBU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r>
              <a:tr h="480000">
                <a:tc vMerge="1"/>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98" name="Shape 98"/>
        <p:cNvGrpSpPr/>
        <p:nvPr/>
      </p:nvGrpSpPr>
      <p:grpSpPr>
        <a:xfrm>
          <a:off x="0" y="0"/>
          <a:ext cx="0" cy="0"/>
          <a:chOff x="0" y="0"/>
          <a:chExt cx="0" cy="0"/>
        </a:xfrm>
      </p:grpSpPr>
      <p:sp>
        <p:nvSpPr>
          <p:cNvPr id="99" name="Google Shape;99;p16"/>
          <p:cNvSpPr txBox="1"/>
          <p:nvPr/>
        </p:nvSpPr>
        <p:spPr>
          <a:xfrm>
            <a:off x="642937" y="2705725"/>
            <a:ext cx="10906200" cy="144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8800" u="none" cap="none" strike="noStrike">
                <a:solidFill>
                  <a:schemeClr val="accent2"/>
                </a:solidFill>
                <a:latin typeface="Calibri"/>
                <a:ea typeface="Calibri"/>
                <a:cs typeface="Calibri"/>
                <a:sym typeface="Calibri"/>
              </a:rPr>
              <a:t>Semaine 1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17"/>
          <p:cNvPicPr preferRelativeResize="0"/>
          <p:nvPr/>
        </p:nvPicPr>
        <p:blipFill rotWithShape="1">
          <a:blip r:embed="rId3">
            <a:alphaModFix/>
          </a:blip>
          <a:srcRect b="0" l="0" r="0" t="0"/>
          <a:stretch/>
        </p:blipFill>
        <p:spPr>
          <a:xfrm>
            <a:off x="9721203" y="6293512"/>
            <a:ext cx="1946920" cy="407129"/>
          </a:xfrm>
          <a:prstGeom prst="rect">
            <a:avLst/>
          </a:prstGeom>
          <a:noFill/>
          <a:ln>
            <a:noFill/>
          </a:ln>
        </p:spPr>
      </p:pic>
      <p:graphicFrame>
        <p:nvGraphicFramePr>
          <p:cNvPr id="105" name="Google Shape;105;p17"/>
          <p:cNvGraphicFramePr/>
          <p:nvPr/>
        </p:nvGraphicFramePr>
        <p:xfrm>
          <a:off x="828675" y="2711450"/>
          <a:ext cx="3000000" cy="3000000"/>
        </p:xfrm>
        <a:graphic>
          <a:graphicData uri="http://schemas.openxmlformats.org/drawingml/2006/table">
            <a:tbl>
              <a:tblPr>
                <a:noFill/>
                <a:tableStyleId>{01629AED-BBD7-43D4-BC9E-6BEA5BB73A10}</a:tableStyleId>
              </a:tblPr>
              <a:tblGrid>
                <a:gridCol w="1426075"/>
                <a:gridCol w="1462025"/>
                <a:gridCol w="1294250"/>
                <a:gridCol w="1282250"/>
                <a:gridCol w="1366150"/>
                <a:gridCol w="1419400"/>
                <a:gridCol w="1324875"/>
                <a:gridCol w="1102500"/>
              </a:tblGrid>
              <a:tr h="693350">
                <a:tc rowSpan="2">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S1</a:t>
                      </a:r>
                      <a:endParaRPr sz="1400" u="none" cap="none" strike="noStrike">
                        <a:latin typeface="Montserrat"/>
                        <a:ea typeface="Montserrat"/>
                        <a:cs typeface="Montserrat"/>
                        <a:sym typeface="Montserrat"/>
                      </a:endParaRPr>
                    </a:p>
                  </a:txBody>
                  <a:tcPr marT="7150" marB="7150" marR="14300" marL="143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rgbClr val="002060"/>
                        </a:buClr>
                        <a:buSzPts val="1400"/>
                        <a:buFont typeface="Montserrat"/>
                        <a:buNone/>
                      </a:pPr>
                      <a:r>
                        <a:rPr b="1" i="0" lang="fr-FR" sz="1400" u="none" cap="none" strike="noStrike">
                          <a:solidFill>
                            <a:srgbClr val="002060"/>
                          </a:solidFill>
                          <a:latin typeface="Montserrat"/>
                          <a:ea typeface="Montserrat"/>
                          <a:cs typeface="Montserrat"/>
                          <a:sym typeface="Montserrat"/>
                        </a:rPr>
                        <a:t>Com instit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rgbClr val="002060"/>
                        </a:buClr>
                        <a:buSzPts val="1400"/>
                        <a:buFont typeface="Montserrat"/>
                        <a:buNone/>
                      </a:pPr>
                      <a:r>
                        <a:rPr b="1" lang="fr-FR" sz="1400" u="none" cap="none" strike="noStrike">
                          <a:solidFill>
                            <a:srgbClr val="002060"/>
                          </a:solidFill>
                          <a:latin typeface="Montserrat"/>
                          <a:ea typeface="Montserrat"/>
                          <a:cs typeface="Montserrat"/>
                          <a:sym typeface="Montserrat"/>
                        </a:rPr>
                        <a:t>Tous Geeks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Com Produit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480000">
                <a:tc vMerge="1"/>
                <a:tc>
                  <a:txBody>
                    <a:bodyPr/>
                    <a:lstStyle/>
                    <a:p>
                      <a:pPr indent="0" lvl="0" marL="0" marR="0" rtl="0" algn="ctr">
                        <a:lnSpc>
                          <a:spcPct val="100000"/>
                        </a:lnSpc>
                        <a:spcBef>
                          <a:spcPts val="0"/>
                        </a:spcBef>
                        <a:spcAft>
                          <a:spcPts val="0"/>
                        </a:spcAft>
                        <a:buClr>
                          <a:srgbClr val="000000"/>
                        </a:buClr>
                        <a:buSzPts val="1400"/>
                        <a:buFont typeface="Arial"/>
                        <a:buNone/>
                      </a:pPr>
                      <a:r>
                        <a:rPr b="1" lang="fr-FR" sz="1400" u="none" cap="none" strike="noStrike">
                          <a:solidFill>
                            <a:srgbClr val="002060"/>
                          </a:solidFill>
                          <a:latin typeface="Montserrat"/>
                          <a:ea typeface="Montserrat"/>
                          <a:cs typeface="Montserrat"/>
                          <a:sym typeface="Montserrat"/>
                        </a:rPr>
                        <a:t>Croissance Net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rgbClr val="002060"/>
                        </a:buClr>
                        <a:buSzPts val="1400"/>
                        <a:buFont typeface="Montserrat"/>
                        <a:buNone/>
                      </a:pPr>
                      <a:r>
                        <a:rPr b="1" lang="fr-FR" sz="1400" u="none" cap="none" strike="noStrike">
                          <a:solidFill>
                            <a:srgbClr val="002060"/>
                          </a:solidFill>
                          <a:latin typeface="Montserrat"/>
                          <a:ea typeface="Montserrat"/>
                          <a:cs typeface="Montserrat"/>
                          <a:sym typeface="Montserrat"/>
                        </a:rPr>
                        <a:t>Welcome home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rgbClr val="002060"/>
                        </a:buClr>
                        <a:buSzPts val="1400"/>
                        <a:buFont typeface="Montserrat"/>
                        <a:buNone/>
                      </a:pPr>
                      <a:r>
                        <a:rPr b="1" lang="fr-FR" sz="1400" u="none" cap="none" strike="noStrike">
                          <a:solidFill>
                            <a:srgbClr val="002060"/>
                          </a:solidFill>
                          <a:latin typeface="Montserrat"/>
                          <a:ea typeface="Montserrat"/>
                          <a:cs typeface="Montserrat"/>
                          <a:sym typeface="Montserrat"/>
                        </a:rPr>
                        <a:t>Bien Net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8"/>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Lundi 26</a:t>
            </a:r>
            <a:r>
              <a:rPr b="1" lang="fr-FR" sz="1800">
                <a:latin typeface="Montserrat"/>
                <a:ea typeface="Montserrat"/>
                <a:cs typeface="Montserrat"/>
                <a:sym typeface="Montserrat"/>
              </a:rPr>
              <a:t>/08/24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Com instit</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endParaRPr b="1" i="0" sz="1800" u="none" cap="none" strike="noStrike">
              <a:solidFill>
                <a:srgbClr val="000000"/>
              </a:solidFill>
              <a:latin typeface="Montserrat"/>
              <a:ea typeface="Montserrat"/>
              <a:cs typeface="Montserrat"/>
              <a:sym typeface="Montserrat"/>
            </a:endParaRPr>
          </a:p>
        </p:txBody>
      </p:sp>
      <p:pic>
        <p:nvPicPr>
          <p:cNvPr id="111" name="Google Shape;111;p18"/>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112" name="Google Shape;112;p18"/>
          <p:cNvSpPr txBox="1"/>
          <p:nvPr/>
        </p:nvSpPr>
        <p:spPr>
          <a:xfrm>
            <a:off x="895350" y="1809750"/>
            <a:ext cx="6503100" cy="4193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marR="0" rtl="0" algn="l">
              <a:spcBef>
                <a:spcPts val="0"/>
              </a:spcBef>
              <a:spcAft>
                <a:spcPts val="0"/>
              </a:spcAft>
              <a:buNone/>
            </a:pPr>
            <a:r>
              <a:t/>
            </a:r>
            <a:endParaRPr b="1" sz="13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1100">
                <a:solidFill>
                  <a:schemeClr val="dk1"/>
                </a:solidFill>
                <a:latin typeface="Montserrat"/>
                <a:ea typeface="Montserrat"/>
                <a:cs typeface="Montserrat"/>
                <a:sym typeface="Montserrat"/>
              </a:rPr>
              <a:t>Quelles sont les valeurs qui nous définissent chez NetByUs ?</a:t>
            </a:r>
            <a:br>
              <a:rPr b="1" lang="fr-FR" sz="1100">
                <a:solidFill>
                  <a:schemeClr val="dk1"/>
                </a:solidFill>
                <a:latin typeface="Montserrat"/>
                <a:ea typeface="Montserrat"/>
                <a:cs typeface="Montserrat"/>
                <a:sym typeface="Montserrat"/>
              </a:rPr>
            </a:br>
            <a:r>
              <a:rPr lang="fr-FR" sz="1100">
                <a:solidFill>
                  <a:schemeClr val="dk1"/>
                </a:solidFill>
                <a:latin typeface="Montserrat"/>
                <a:ea typeface="Montserrat"/>
                <a:cs typeface="Montserrat"/>
                <a:sym typeface="Montserrat"/>
              </a:rPr>
              <a:t> </a:t>
            </a:r>
            <a:r>
              <a:rPr b="1" lang="fr-FR" sz="1100">
                <a:solidFill>
                  <a:schemeClr val="dk1"/>
                </a:solidFill>
                <a:latin typeface="Montserrat"/>
                <a:ea typeface="Montserrat"/>
                <a:cs typeface="Montserrat"/>
                <a:sym typeface="Montserrat"/>
              </a:rPr>
              <a:t>Innovation - Excellence - Écoute - Fiabilité - Efficacité</a:t>
            </a:r>
            <a:endParaRPr b="1"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Ces cinq piliers sont au cœur de notre engagement à concevoir et à offrir des solutions digitales de pointe, adaptées aux besoins des entreprises de toutes tailles.</a:t>
            </a:r>
            <a:endParaRPr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Nos solutions innovantes sont le fruit d'une écoute attentive des défis quotidiens qui freinent la productivité et menacent la rentabilité des entreprises, quel que soit leur secteur d'activité. Nous créons des produits et proposons des services digitaux qui optimisent chaque étape de votre activité, pour une croissance durable et accélérée. Que ce soit par l’automatisation, l’optimisation des processus ou l’amélioration de l’expérience client, nous vous aidons à transformer vos idées en succès mesurables.</a:t>
            </a:r>
            <a:endParaRPr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100">
                <a:solidFill>
                  <a:schemeClr val="dk1"/>
                </a:solidFill>
                <a:latin typeface="Montserrat"/>
                <a:ea typeface="Montserrat"/>
                <a:cs typeface="Montserrat"/>
                <a:sym typeface="Montserrat"/>
              </a:rPr>
              <a:t>Faites-nous confiance pour digitaliser vos processus de travail, réduire vos coûts et propulser votre entreprise ou projet dans une nouvelle ère de croissance, en révolutionnant votre manière de faire des affaires.</a:t>
            </a:r>
            <a:endParaRPr b="1" sz="1300">
              <a:latin typeface="Montserrat"/>
              <a:ea typeface="Montserrat"/>
              <a:cs typeface="Montserrat"/>
              <a:sym typeface="Montserrat"/>
            </a:endParaRPr>
          </a:p>
          <a:p>
            <a:pPr indent="0" lvl="0" marL="0" marR="0" rtl="0" algn="l">
              <a:spcBef>
                <a:spcPts val="120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rPr b="1" lang="fr-FR" sz="1300">
                <a:latin typeface="Montserrat"/>
                <a:ea typeface="Montserrat"/>
                <a:cs typeface="Montserrat"/>
                <a:sym typeface="Montserrat"/>
              </a:rPr>
              <a:t>#NetByUs #NoWahalaTeam #Letsgrowtogether #transformationdigitale</a:t>
            </a:r>
            <a:endParaRPr b="1" sz="1300">
              <a:latin typeface="Montserrat"/>
              <a:ea typeface="Montserrat"/>
              <a:cs typeface="Montserrat"/>
              <a:sym typeface="Montserrat"/>
            </a:endParaRPr>
          </a:p>
        </p:txBody>
      </p:sp>
      <p:sp>
        <p:nvSpPr>
          <p:cNvPr id="113" name="Google Shape;113;p18"/>
          <p:cNvSpPr txBox="1"/>
          <p:nvPr/>
        </p:nvSpPr>
        <p:spPr>
          <a:xfrm>
            <a:off x="8841175" y="2155425"/>
            <a:ext cx="2346000" cy="2903400"/>
          </a:xfrm>
          <a:prstGeom prst="rect">
            <a:avLst/>
          </a:prstGeom>
          <a:solidFill>
            <a:srgbClr val="351C75"/>
          </a:solid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fr-FR" sz="1100">
                <a:solidFill>
                  <a:schemeClr val="lt1"/>
                </a:solidFill>
                <a:latin typeface="Montserrat"/>
                <a:ea typeface="Montserrat"/>
                <a:cs typeface="Montserrat"/>
                <a:sym typeface="Montserrat"/>
              </a:rPr>
              <a:t> </a:t>
            </a:r>
            <a:endParaRPr sz="11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None/>
            </a:pPr>
            <a:r>
              <a:rPr lang="fr-FR" sz="1100">
                <a:solidFill>
                  <a:schemeClr val="lt1"/>
                </a:solidFill>
                <a:latin typeface="Montserrat"/>
                <a:ea typeface="Montserrat"/>
                <a:cs typeface="Montserrat"/>
                <a:sym typeface="Montserrat"/>
              </a:rPr>
              <a:t>Nos valeurs :</a:t>
            </a:r>
            <a:endParaRPr b="1" sz="11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None/>
            </a:pPr>
            <a:r>
              <a:rPr b="1" lang="fr-FR" sz="1100">
                <a:solidFill>
                  <a:schemeClr val="lt1"/>
                </a:solidFill>
                <a:latin typeface="Montserrat"/>
                <a:ea typeface="Montserrat"/>
                <a:cs typeface="Montserrat"/>
                <a:sym typeface="Montserrat"/>
              </a:rPr>
              <a:t>Innovation - Excellence - Écoute - Fiabilité - Efficacité</a:t>
            </a:r>
            <a:endParaRPr b="1" sz="11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None/>
            </a:pPr>
            <a:r>
              <a:t/>
            </a:r>
            <a:endParaRPr b="1" sz="11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1100">
                <a:solidFill>
                  <a:schemeClr val="lt1"/>
                </a:solidFill>
                <a:latin typeface="Montserrat"/>
                <a:ea typeface="Montserrat"/>
                <a:cs typeface="Montserrat"/>
                <a:sym typeface="Montserrat"/>
              </a:rPr>
              <a:t> optimisez votre business avec nos solutions digitales.</a:t>
            </a:r>
            <a:endParaRPr b="1" sz="1100">
              <a:solidFill>
                <a:schemeClr val="lt1"/>
              </a:solidFill>
              <a:latin typeface="Montserrat"/>
              <a:ea typeface="Montserrat"/>
              <a:cs typeface="Montserrat"/>
              <a:sym typeface="Montserrat"/>
            </a:endParaRPr>
          </a:p>
          <a:p>
            <a:pPr indent="0" lvl="0" marL="0" rtl="0" algn="l">
              <a:lnSpc>
                <a:spcPct val="115000"/>
              </a:lnSpc>
              <a:spcBef>
                <a:spcPts val="1200"/>
              </a:spcBef>
              <a:spcAft>
                <a:spcPts val="1200"/>
              </a:spcAft>
              <a:buNone/>
            </a:pPr>
            <a:r>
              <a:t/>
            </a:r>
            <a:endParaRPr b="1" sz="1100">
              <a:solidFill>
                <a:schemeClr val="lt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9"/>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Lundi : 26/08/24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Croissance Tech</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endParaRPr b="1" i="0" sz="1800" u="none" cap="none" strike="noStrike">
              <a:solidFill>
                <a:srgbClr val="000000"/>
              </a:solidFill>
              <a:latin typeface="Montserrat"/>
              <a:ea typeface="Montserrat"/>
              <a:cs typeface="Montserrat"/>
              <a:sym typeface="Montserrat"/>
            </a:endParaRPr>
          </a:p>
        </p:txBody>
      </p:sp>
      <p:pic>
        <p:nvPicPr>
          <p:cNvPr id="119" name="Google Shape;119;p19"/>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120" name="Google Shape;120;p19"/>
          <p:cNvSpPr txBox="1"/>
          <p:nvPr/>
        </p:nvSpPr>
        <p:spPr>
          <a:xfrm>
            <a:off x="895350" y="1816675"/>
            <a:ext cx="7892400" cy="4000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rtl="0" algn="l">
              <a:lnSpc>
                <a:spcPct val="115000"/>
              </a:lnSpc>
              <a:spcBef>
                <a:spcPts val="12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Comment nous vous aidons à gagner du temps et de l’argent ?</a:t>
            </a:r>
            <a:endParaRPr b="1"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Que vous dirigiez une petite entreprise, une PME, ou une grande organisation, nos produits sont conçus sur mesure pour répondre à vos besoins spécifiques. Nous vous aidons à éliminer les obstacles qui ralentissent votre activité en simplifiant vos tâches quotidiennes.</a:t>
            </a:r>
            <a:endParaRPr sz="900">
              <a:solidFill>
                <a:schemeClr val="dk1"/>
              </a:solidFill>
              <a:latin typeface="Montserrat"/>
              <a:ea typeface="Montserrat"/>
              <a:cs typeface="Montserrat"/>
              <a:sym typeface="Montserrat"/>
            </a:endParaRPr>
          </a:p>
          <a:p>
            <a:pPr indent="-285750" lvl="0" marL="457200" rtl="0" algn="l">
              <a:lnSpc>
                <a:spcPct val="115000"/>
              </a:lnSpc>
              <a:spcBef>
                <a:spcPts val="1200"/>
              </a:spcBef>
              <a:spcAft>
                <a:spcPts val="0"/>
              </a:spcAft>
              <a:buClr>
                <a:schemeClr val="dk1"/>
              </a:buClr>
              <a:buSzPts val="900"/>
              <a:buFont typeface="Montserrat"/>
              <a:buChar char="●"/>
            </a:pPr>
            <a:r>
              <a:rPr lang="fr-FR" sz="900">
                <a:solidFill>
                  <a:schemeClr val="dk1"/>
                </a:solidFill>
                <a:latin typeface="Montserrat"/>
                <a:ea typeface="Montserrat"/>
                <a:cs typeface="Montserrat"/>
                <a:sym typeface="Montserrat"/>
              </a:rPr>
              <a:t>Libérez-vous des tâches répétitives grâce à nos outils d’automatisation, qui vous permettent de vous concentrer sur l’essentiel : la croissance de votre business.</a:t>
            </a:r>
            <a:endParaRPr sz="900">
              <a:solidFill>
                <a:schemeClr val="dk1"/>
              </a:solidFill>
              <a:latin typeface="Montserrat"/>
              <a:ea typeface="Montserrat"/>
              <a:cs typeface="Montserrat"/>
              <a:sym typeface="Montserrat"/>
            </a:endParaRPr>
          </a:p>
          <a:p>
            <a:pPr indent="-285750" lvl="0" marL="457200" rtl="0" algn="l">
              <a:lnSpc>
                <a:spcPct val="115000"/>
              </a:lnSpc>
              <a:spcBef>
                <a:spcPts val="0"/>
              </a:spcBef>
              <a:spcAft>
                <a:spcPts val="0"/>
              </a:spcAft>
              <a:buClr>
                <a:schemeClr val="dk1"/>
              </a:buClr>
              <a:buSzPts val="900"/>
              <a:buFont typeface="Montserrat"/>
              <a:buChar char="●"/>
            </a:pPr>
            <a:r>
              <a:rPr lang="fr-FR" sz="900">
                <a:solidFill>
                  <a:schemeClr val="dk1"/>
                </a:solidFill>
                <a:latin typeface="Montserrat"/>
                <a:ea typeface="Montserrat"/>
                <a:cs typeface="Montserrat"/>
                <a:sym typeface="Montserrat"/>
              </a:rPr>
              <a:t>Nos solutions web et mobiles rationalisent vos flux de travail, réduisent les erreurs, et améliorent l'efficacité, vous permettant ainsi d’en faire plus en moins de temps.</a:t>
            </a:r>
            <a:endParaRPr sz="900">
              <a:solidFill>
                <a:schemeClr val="dk1"/>
              </a:solidFill>
              <a:latin typeface="Montserrat"/>
              <a:ea typeface="Montserrat"/>
              <a:cs typeface="Montserrat"/>
              <a:sym typeface="Montserrat"/>
            </a:endParaRPr>
          </a:p>
          <a:p>
            <a:pPr indent="-285750" lvl="0" marL="457200" rtl="0" algn="l">
              <a:lnSpc>
                <a:spcPct val="115000"/>
              </a:lnSpc>
              <a:spcBef>
                <a:spcPts val="0"/>
              </a:spcBef>
              <a:spcAft>
                <a:spcPts val="0"/>
              </a:spcAft>
              <a:buClr>
                <a:schemeClr val="dk1"/>
              </a:buClr>
              <a:buSzPts val="900"/>
              <a:buFont typeface="Montserrat"/>
              <a:buChar char="●"/>
            </a:pPr>
            <a:r>
              <a:rPr lang="fr-FR" sz="900">
                <a:solidFill>
                  <a:schemeClr val="dk1"/>
                </a:solidFill>
                <a:latin typeface="Montserrat"/>
                <a:ea typeface="Montserrat"/>
                <a:cs typeface="Montserrat"/>
                <a:sym typeface="Montserrat"/>
              </a:rPr>
              <a:t>Augmentez la satisfaction et la fidélité de vos clients avec des services digitalisés qui répondent mieux à leurs attentes, tout en réduisant vos coûts opérationnels.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Dans un monde où le temps est devenu une ressource précieuse, chaque minute perdue est une opportunité manquée. Nous comprenons que le temps, c’est de l’argent. C’est pourquoi nos solutions sont conçues pour vous aider à maximiser chaque minute de votre journée et à optimiser chaque étape de votre activité, de la gestion des ressources à la logistique, en passant par la relation client.</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Ensemble, construisons un avenir où votre entreprise est plus agile, plus réactive, et plus rentable.</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900">
                <a:solidFill>
                  <a:schemeClr val="dk1"/>
                </a:solidFill>
                <a:latin typeface="Montserrat"/>
                <a:ea typeface="Montserrat"/>
                <a:cs typeface="Montserrat"/>
                <a:sym typeface="Montserrat"/>
              </a:rPr>
              <a:t>Laissez-nous un message en privé pour redynamiser votre business, que vous soyez un particulier ou une entreprise.</a:t>
            </a:r>
            <a:endParaRPr b="1" sz="1100">
              <a:latin typeface="Montserrat"/>
              <a:ea typeface="Montserrat"/>
              <a:cs typeface="Montserrat"/>
              <a:sym typeface="Montserrat"/>
            </a:endParaRPr>
          </a:p>
          <a:p>
            <a:pPr indent="0" lvl="0" marL="0" marR="0" rtl="0" algn="l">
              <a:spcBef>
                <a:spcPts val="120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rPr b="1" lang="fr-FR" sz="1300">
                <a:latin typeface="Montserrat"/>
                <a:ea typeface="Montserrat"/>
                <a:cs typeface="Montserrat"/>
                <a:sym typeface="Montserrat"/>
              </a:rPr>
              <a:t>#NetByUs #NoWahalaTeam #Letsgrowtogether #transformationdigitale</a:t>
            </a:r>
            <a:endParaRPr b="1" sz="1300">
              <a:latin typeface="Montserrat"/>
              <a:ea typeface="Montserrat"/>
              <a:cs typeface="Montserrat"/>
              <a:sym typeface="Montserrat"/>
            </a:endParaRPr>
          </a:p>
        </p:txBody>
      </p:sp>
      <p:sp>
        <p:nvSpPr>
          <p:cNvPr id="121" name="Google Shape;121;p19"/>
          <p:cNvSpPr txBox="1"/>
          <p:nvPr/>
        </p:nvSpPr>
        <p:spPr>
          <a:xfrm>
            <a:off x="9322125" y="2024750"/>
            <a:ext cx="2346000" cy="2903400"/>
          </a:xfrm>
          <a:prstGeom prst="rect">
            <a:avLst/>
          </a:prstGeom>
          <a:solidFill>
            <a:srgbClr val="351C75"/>
          </a:solid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rPr b="1" lang="fr-FR" sz="900">
                <a:solidFill>
                  <a:schemeClr val="lt1"/>
                </a:solidFill>
                <a:latin typeface="Montserrat"/>
                <a:ea typeface="Montserrat"/>
                <a:cs typeface="Montserrat"/>
                <a:sym typeface="Montserrat"/>
              </a:rPr>
              <a:t>Boostons la productivité et la rentabilité de votre business ! </a:t>
            </a:r>
            <a:endParaRPr sz="2800">
              <a:solidFill>
                <a:schemeClr val="lt1"/>
              </a:solidFill>
              <a:latin typeface="Calibri"/>
              <a:ea typeface="Calibri"/>
              <a:cs typeface="Calibri"/>
              <a:sym typeface="Calibri"/>
            </a:endParaRPr>
          </a:p>
        </p:txBody>
      </p:sp>
      <p:sp>
        <p:nvSpPr>
          <p:cNvPr id="122" name="Google Shape;122;p19"/>
          <p:cNvSpPr txBox="1"/>
          <p:nvPr/>
        </p:nvSpPr>
        <p:spPr>
          <a:xfrm>
            <a:off x="10729350" y="3806050"/>
            <a:ext cx="1472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0"/>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Mardi</a:t>
            </a:r>
            <a:r>
              <a:rPr b="1" lang="fr-FR" sz="1800">
                <a:latin typeface="Montserrat"/>
                <a:ea typeface="Montserrat"/>
                <a:cs typeface="Montserrat"/>
                <a:sym typeface="Montserrat"/>
              </a:rPr>
              <a:t>: 27/08/24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Tous Geek</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endParaRPr b="1" i="0" sz="1800" u="none" cap="none" strike="noStrike">
              <a:solidFill>
                <a:srgbClr val="000000"/>
              </a:solidFill>
              <a:latin typeface="Montserrat"/>
              <a:ea typeface="Montserrat"/>
              <a:cs typeface="Montserrat"/>
              <a:sym typeface="Montserrat"/>
            </a:endParaRPr>
          </a:p>
        </p:txBody>
      </p:sp>
      <p:pic>
        <p:nvPicPr>
          <p:cNvPr id="128" name="Google Shape;128;p20"/>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129" name="Google Shape;129;p20"/>
          <p:cNvSpPr txBox="1"/>
          <p:nvPr/>
        </p:nvSpPr>
        <p:spPr>
          <a:xfrm>
            <a:off x="895350" y="2190750"/>
            <a:ext cx="5399700" cy="1092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marR="0" rtl="0" algn="l">
              <a:spcBef>
                <a:spcPts val="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rPr b="1" lang="fr-FR" sz="1300">
                <a:latin typeface="Montserrat"/>
                <a:ea typeface="Montserrat"/>
                <a:cs typeface="Montserrat"/>
                <a:sym typeface="Montserrat"/>
              </a:rPr>
              <a:t>#NetByUs #NoWahalaTeam #Letsgrowtogether #transformationdigitale</a:t>
            </a:r>
            <a:endParaRPr b="1" sz="1300">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Jeudi </a:t>
            </a:r>
            <a:r>
              <a:rPr b="1" lang="fr-FR" sz="1800">
                <a:latin typeface="Montserrat"/>
                <a:ea typeface="Montserrat"/>
                <a:cs typeface="Montserrat"/>
                <a:sym typeface="Montserrat"/>
              </a:rPr>
              <a:t>: 29/08/24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Com Produit</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endParaRPr b="1" i="0" sz="1800" u="none" cap="none" strike="noStrike">
              <a:solidFill>
                <a:srgbClr val="000000"/>
              </a:solidFill>
              <a:latin typeface="Montserrat"/>
              <a:ea typeface="Montserrat"/>
              <a:cs typeface="Montserrat"/>
              <a:sym typeface="Montserrat"/>
            </a:endParaRPr>
          </a:p>
        </p:txBody>
      </p:sp>
      <p:pic>
        <p:nvPicPr>
          <p:cNvPr id="135" name="Google Shape;135;p21"/>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136" name="Google Shape;136;p21"/>
          <p:cNvSpPr txBox="1"/>
          <p:nvPr/>
        </p:nvSpPr>
        <p:spPr>
          <a:xfrm>
            <a:off x="895350" y="1962150"/>
            <a:ext cx="6485100" cy="4152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rPr>
              <a:t>En tant qu’entreprise de services numériques, nous sommes engagés et à l’écoute de nos clients. Nous nous efforçons de toujours leur faciliter la vie et de les accompagner dans leurs prises de décisions stratégiques en leur offrant les outils dont ils ont besoin pour exceller dans un environnement numérique en constante évolution.</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rPr>
              <a:t>À qui s’adressent nos produits ?</a:t>
            </a:r>
            <a:endParaRPr sz="900">
              <a:solidFill>
                <a:schemeClr val="dk1"/>
              </a:solidFill>
            </a:endParaRPr>
          </a:p>
          <a:p>
            <a:pPr indent="-298450" lvl="0" marL="457200" rtl="0" algn="l">
              <a:lnSpc>
                <a:spcPct val="115000"/>
              </a:lnSpc>
              <a:spcBef>
                <a:spcPts val="1200"/>
              </a:spcBef>
              <a:spcAft>
                <a:spcPts val="0"/>
              </a:spcAft>
              <a:buClr>
                <a:schemeClr val="dk1"/>
              </a:buClr>
              <a:buSzPts val="1100"/>
              <a:buChar char="●"/>
            </a:pPr>
            <a:r>
              <a:rPr lang="fr-FR" sz="900">
                <a:solidFill>
                  <a:schemeClr val="dk1"/>
                </a:solidFill>
              </a:rPr>
              <a:t>Petites entreprises : Celles qui cherchent à se développer tout en maîtrisant leurs coûts. Nos solutions leur offrent les mêmes outils que les grandes entreprises, mais adaptés à leurs besoins spécifiques et à leurs budgets.</a:t>
            </a:r>
            <a:endParaRPr sz="900">
              <a:solidFill>
                <a:schemeClr val="dk1"/>
              </a:solidFill>
            </a:endParaRPr>
          </a:p>
          <a:p>
            <a:pPr indent="-298450" lvl="0" marL="457200" rtl="0" algn="l">
              <a:lnSpc>
                <a:spcPct val="115000"/>
              </a:lnSpc>
              <a:spcBef>
                <a:spcPts val="0"/>
              </a:spcBef>
              <a:spcAft>
                <a:spcPts val="0"/>
              </a:spcAft>
              <a:buClr>
                <a:schemeClr val="dk1"/>
              </a:buClr>
              <a:buSzPts val="1100"/>
              <a:buChar char="●"/>
            </a:pPr>
            <a:r>
              <a:rPr lang="fr-FR" sz="900">
                <a:solidFill>
                  <a:schemeClr val="dk1"/>
                </a:solidFill>
              </a:rPr>
              <a:t>Moyennes entreprises : Celles qui veulent passer à la vitesse supérieure en optimisant leurs processus internes et en maximisant leur efficacité pour une croissance rapide.</a:t>
            </a:r>
            <a:endParaRPr sz="900">
              <a:solidFill>
                <a:schemeClr val="dk1"/>
              </a:solidFill>
            </a:endParaRPr>
          </a:p>
          <a:p>
            <a:pPr indent="-298450" lvl="0" marL="457200" rtl="0" algn="l">
              <a:lnSpc>
                <a:spcPct val="115000"/>
              </a:lnSpc>
              <a:spcBef>
                <a:spcPts val="0"/>
              </a:spcBef>
              <a:spcAft>
                <a:spcPts val="0"/>
              </a:spcAft>
              <a:buClr>
                <a:schemeClr val="dk1"/>
              </a:buClr>
              <a:buSzPts val="1100"/>
              <a:buChar char="●"/>
            </a:pPr>
            <a:r>
              <a:rPr lang="fr-FR" sz="900">
                <a:solidFill>
                  <a:schemeClr val="dk1"/>
                </a:solidFill>
              </a:rPr>
              <a:t>Grandes entreprises : Celles qui ont besoin de solutions robustes et évolutives pour rester compétitives dans un marché en constante évolution.</a:t>
            </a:r>
            <a:endParaRPr sz="900">
              <a:solidFill>
                <a:schemeClr val="dk1"/>
              </a:solidFill>
            </a:endParaRPr>
          </a:p>
          <a:p>
            <a:pPr indent="-298450" lvl="0" marL="457200" rtl="0" algn="l">
              <a:lnSpc>
                <a:spcPct val="115000"/>
              </a:lnSpc>
              <a:spcBef>
                <a:spcPts val="0"/>
              </a:spcBef>
              <a:spcAft>
                <a:spcPts val="0"/>
              </a:spcAft>
              <a:buClr>
                <a:schemeClr val="dk1"/>
              </a:buClr>
              <a:buSzPts val="1100"/>
              <a:buChar char="●"/>
            </a:pPr>
            <a:r>
              <a:rPr lang="fr-FR" sz="900">
                <a:solidFill>
                  <a:schemeClr val="dk1"/>
                </a:solidFill>
              </a:rPr>
              <a:t>Particuliers : Ceux qui ont une activité génératrice de revenus ou qui travaillent en freelance. Nos solutions sont conçues pour vous aider à gérer efficacement votre activité, à réduire vos coûts, et à vous concentrer sur ce qui compte vraiment.</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rPr>
              <a:t>Travailler avec notre équipe jeune et dynamique, c’est s’assurer d’avoir un partenaire à l’écoute, qui vous accompagne et vous guide à chaque étape de votre transformation digitale. Nous sommes impatients de collaborer avec vous, oui, vous qui lisez cette publication et rêvez d’une meilleure productivité. Ensemble, allons plus loin.</a:t>
            </a:r>
            <a:endParaRPr sz="900">
              <a:solidFill>
                <a:schemeClr val="dk1"/>
              </a:solidFill>
            </a:endParaRPr>
          </a:p>
          <a:p>
            <a:pPr indent="0" lvl="0" marL="0" marR="0" rtl="0" algn="l">
              <a:spcBef>
                <a:spcPts val="120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rPr b="1" lang="fr-FR" sz="1300">
                <a:latin typeface="Montserrat"/>
                <a:ea typeface="Montserrat"/>
                <a:cs typeface="Montserrat"/>
                <a:sym typeface="Montserrat"/>
              </a:rPr>
              <a:t>#NetByUs #NoWahalaTeam #Letsgrowtogether #transformationdigitale</a:t>
            </a:r>
            <a:endParaRPr b="1" sz="1300">
              <a:latin typeface="Montserrat"/>
              <a:ea typeface="Montserrat"/>
              <a:cs typeface="Montserrat"/>
              <a:sym typeface="Montserrat"/>
            </a:endParaRPr>
          </a:p>
        </p:txBody>
      </p:sp>
      <p:sp>
        <p:nvSpPr>
          <p:cNvPr id="137" name="Google Shape;137;p21"/>
          <p:cNvSpPr txBox="1"/>
          <p:nvPr/>
        </p:nvSpPr>
        <p:spPr>
          <a:xfrm>
            <a:off x="9322125" y="2024750"/>
            <a:ext cx="2346000" cy="2903400"/>
          </a:xfrm>
          <a:prstGeom prst="rect">
            <a:avLst/>
          </a:prstGeom>
          <a:solidFill>
            <a:srgbClr val="351C75"/>
          </a:solid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FR" sz="1100">
                <a:solidFill>
                  <a:schemeClr val="lt1"/>
                </a:solidFill>
              </a:rPr>
              <a:t>stimuler votre croissance</a:t>
            </a:r>
            <a:endParaRPr sz="11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lt1"/>
                </a:solidFill>
              </a:rPr>
              <a:t>que vous soyez petite moyenne ou grande entreprise</a:t>
            </a:r>
            <a:endParaRPr sz="1100">
              <a:solidFill>
                <a:schemeClr val="lt1"/>
              </a:solidFill>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lt1"/>
              </a:solidFill>
            </a:endParaRPr>
          </a:p>
          <a:p>
            <a:pPr indent="0" lvl="0" marL="0" rtl="0" algn="l">
              <a:lnSpc>
                <a:spcPct val="115000"/>
              </a:lnSpc>
              <a:spcBef>
                <a:spcPts val="1200"/>
              </a:spcBef>
              <a:spcAft>
                <a:spcPts val="1200"/>
              </a:spcAft>
              <a:buClr>
                <a:schemeClr val="dk1"/>
              </a:buClr>
              <a:buSzPts val="1100"/>
              <a:buFont typeface="Arial"/>
              <a:buNone/>
            </a:pPr>
            <a:r>
              <a:rPr lang="fr-FR" sz="1100">
                <a:solidFill>
                  <a:schemeClr val="lt1"/>
                </a:solidFill>
              </a:rPr>
              <a:t>Nous travaillons à vos côtés pour digitaliser vos processus métier pour une meilleure productivité</a:t>
            </a:r>
            <a:endParaRPr sz="9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2"/>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Vendred</a:t>
            </a:r>
            <a:r>
              <a:rPr b="1" lang="fr-FR" sz="1800">
                <a:latin typeface="Montserrat"/>
                <a:ea typeface="Montserrat"/>
                <a:cs typeface="Montserrat"/>
                <a:sym typeface="Montserrat"/>
              </a:rPr>
              <a:t>i : 30/08/24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Welcome Home</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endParaRPr b="1" i="0" sz="1800" u="none" cap="none" strike="noStrike">
              <a:solidFill>
                <a:srgbClr val="000000"/>
              </a:solidFill>
              <a:latin typeface="Montserrat"/>
              <a:ea typeface="Montserrat"/>
              <a:cs typeface="Montserrat"/>
              <a:sym typeface="Montserrat"/>
            </a:endParaRPr>
          </a:p>
        </p:txBody>
      </p:sp>
      <p:pic>
        <p:nvPicPr>
          <p:cNvPr id="143" name="Google Shape;143;p22"/>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144" name="Google Shape;144;p22"/>
          <p:cNvSpPr txBox="1"/>
          <p:nvPr/>
        </p:nvSpPr>
        <p:spPr>
          <a:xfrm>
            <a:off x="895350" y="2190750"/>
            <a:ext cx="5399700" cy="892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marR="0" rtl="0" algn="l">
              <a:spcBef>
                <a:spcPts val="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rPr b="1" lang="fr-FR" sz="1300">
                <a:latin typeface="Montserrat"/>
                <a:ea typeface="Montserrat"/>
                <a:cs typeface="Montserrat"/>
                <a:sym typeface="Montserrat"/>
              </a:rPr>
              <a:t>#NetByUs #NoWahalaTeam #Letsgrowtogether #transformationdigitale</a:t>
            </a:r>
            <a:endParaRPr b="1" sz="1300">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3"/>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Samedi </a:t>
            </a:r>
            <a:r>
              <a:rPr b="1" lang="fr-FR" sz="1800">
                <a:latin typeface="Montserrat"/>
                <a:ea typeface="Montserrat"/>
                <a:cs typeface="Montserrat"/>
                <a:sym typeface="Montserrat"/>
              </a:rPr>
              <a:t>: 31/08/24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Bien net</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endParaRPr b="1" i="0" sz="1800" u="none" cap="none" strike="noStrike">
              <a:solidFill>
                <a:srgbClr val="000000"/>
              </a:solidFill>
              <a:latin typeface="Montserrat"/>
              <a:ea typeface="Montserrat"/>
              <a:cs typeface="Montserrat"/>
              <a:sym typeface="Montserrat"/>
            </a:endParaRPr>
          </a:p>
        </p:txBody>
      </p:sp>
      <p:pic>
        <p:nvPicPr>
          <p:cNvPr id="150" name="Google Shape;150;p23"/>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151" name="Google Shape;151;p23"/>
          <p:cNvSpPr txBox="1"/>
          <p:nvPr/>
        </p:nvSpPr>
        <p:spPr>
          <a:xfrm>
            <a:off x="895350" y="1657350"/>
            <a:ext cx="7660800" cy="5182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100" u="none" cap="none" strike="noStrike">
                <a:solidFill>
                  <a:srgbClr val="000000"/>
                </a:solidFill>
                <a:latin typeface="Montserrat"/>
                <a:ea typeface="Montserrat"/>
                <a:cs typeface="Montserrat"/>
                <a:sym typeface="Montserrat"/>
              </a:rPr>
              <a:t>Texte de publication :</a:t>
            </a:r>
            <a:endParaRPr b="1" sz="1100">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La course à la productivité ne doit pas nuire à la santé.</a:t>
            </a:r>
            <a:endParaRPr sz="1100">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Nous sommes de retour avec un nouveau sujet sur la santé en milieu professionnel. Connaissez-vous les troubles du sommeil ?</a:t>
            </a:r>
            <a:endParaRPr sz="1100">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Si vous avez du mal à trouver le sommeil, à vous lever plus tôt que prévu, ou si vous avez des nuits agitées très fréquemment, c'est probablement que vous en souffrez déjà.</a:t>
            </a:r>
            <a:endParaRPr sz="1100">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Les troubles du sommeil sont un défi majeur pour de nombreux employés, affectant non seulement leur bien-être personnel, mais aussi leur performance au travail. Les causes sont variées, allant du stress, aux délais de livraison serrés et à la pression constante des managers. Les écrans, sujet précédent de notre rubrique, sont également un facteur de trouble du sommeil en cas de surexposition. Celui qui souffre de cette maladie est souvent fatigué, ce qui entraîne une baisse de productivité et une mauvaise humeur au travail, impactant les résultats de l'entreprise. Il est fondamental de souligner que le sommeil est thérapeutique et réparateur, et qu'il est indispensable à l'équilibre individuel. Pour être en bonne santé, il est recommandé de dormir en moyenne 7 à 8 heures par jour pour un adulte.</a:t>
            </a:r>
            <a:endParaRPr sz="1100">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Pour y parvenir malgré toutes ces responsabilités, il est essentiel d'avoir un bon planning et de pouvoir le respecter. Nous encourageons les entreprises à sensibiliser leurs collaborateurs aux bonnes pratiques de sommeil, à créer un environnement de travail propice, et à instaurer des politiques de flexibilité horaire pour permettre une meilleure gestion du temps de repos.</a:t>
            </a:r>
            <a:endParaRPr sz="1100">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SzPts val="1100"/>
              <a:buNone/>
            </a:pPr>
            <a:r>
              <a:rPr lang="fr-FR" sz="1100">
                <a:solidFill>
                  <a:schemeClr val="dk1"/>
                </a:solidFill>
                <a:latin typeface="Montserrat"/>
                <a:ea typeface="Montserrat"/>
                <a:cs typeface="Montserrat"/>
                <a:sym typeface="Montserrat"/>
              </a:rPr>
              <a:t>Nous attendons vos partages d’expériences sur le sujet en commentaire</a:t>
            </a:r>
            <a:endParaRPr b="1" sz="1100">
              <a:latin typeface="Montserrat"/>
              <a:ea typeface="Montserrat"/>
              <a:cs typeface="Montserrat"/>
              <a:sym typeface="Montserrat"/>
            </a:endParaRPr>
          </a:p>
          <a:p>
            <a:pPr indent="0" lvl="0" marL="0" marR="0" rtl="0" algn="l">
              <a:spcBef>
                <a:spcPts val="1200"/>
              </a:spcBef>
              <a:spcAft>
                <a:spcPts val="0"/>
              </a:spcAft>
              <a:buNone/>
            </a:pPr>
            <a:r>
              <a:t/>
            </a:r>
            <a:endParaRPr b="1" sz="1100">
              <a:latin typeface="Montserrat"/>
              <a:ea typeface="Montserrat"/>
              <a:cs typeface="Montserrat"/>
              <a:sym typeface="Montserrat"/>
            </a:endParaRPr>
          </a:p>
          <a:p>
            <a:pPr indent="0" lvl="0" marL="0" marR="0" rtl="0" algn="l">
              <a:spcBef>
                <a:spcPts val="0"/>
              </a:spcBef>
              <a:spcAft>
                <a:spcPts val="0"/>
              </a:spcAft>
              <a:buNone/>
            </a:pPr>
            <a:r>
              <a:rPr b="1" lang="fr-FR" sz="1100">
                <a:latin typeface="Montserrat"/>
                <a:ea typeface="Montserrat"/>
                <a:cs typeface="Montserrat"/>
                <a:sym typeface="Montserrat"/>
              </a:rPr>
              <a:t>#NetByUs #NoWahalaTeam #Letsgrowtogether #transformationdigitale</a:t>
            </a:r>
            <a:endParaRPr b="1" sz="1100">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155" name="Shape 155"/>
        <p:cNvGrpSpPr/>
        <p:nvPr/>
      </p:nvGrpSpPr>
      <p:grpSpPr>
        <a:xfrm>
          <a:off x="0" y="0"/>
          <a:ext cx="0" cy="0"/>
          <a:chOff x="0" y="0"/>
          <a:chExt cx="0" cy="0"/>
        </a:xfrm>
      </p:grpSpPr>
      <p:sp>
        <p:nvSpPr>
          <p:cNvPr id="156" name="Google Shape;156;p24"/>
          <p:cNvSpPr txBox="1"/>
          <p:nvPr/>
        </p:nvSpPr>
        <p:spPr>
          <a:xfrm>
            <a:off x="642937" y="2705725"/>
            <a:ext cx="10906200" cy="144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8800" u="none" cap="none" strike="noStrike">
                <a:solidFill>
                  <a:schemeClr val="accent2"/>
                </a:solidFill>
                <a:latin typeface="Calibri"/>
                <a:ea typeface="Calibri"/>
                <a:cs typeface="Calibri"/>
                <a:sym typeface="Calibri"/>
              </a:rPr>
              <a:t>Semaine </a:t>
            </a:r>
            <a:r>
              <a:rPr b="1" lang="fr-FR" sz="8800">
                <a:solidFill>
                  <a:schemeClr val="accent2"/>
                </a:solidFill>
                <a:latin typeface="Calibri"/>
                <a:ea typeface="Calibri"/>
                <a:cs typeface="Calibri"/>
                <a:sym typeface="Calibri"/>
              </a:rPr>
              <a:t>2</a:t>
            </a:r>
            <a:r>
              <a:rPr b="1" i="0" lang="fr-FR" sz="8800" u="none" cap="none" strike="noStrike">
                <a:solidFill>
                  <a:schemeClr val="accent2"/>
                </a:solidFill>
                <a:latin typeface="Calibri"/>
                <a:ea typeface="Calibri"/>
                <a:cs typeface="Calibri"/>
                <a:sym typeface="Calibri"/>
              </a:rPr>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5"/>
          <p:cNvPicPr preferRelativeResize="0"/>
          <p:nvPr/>
        </p:nvPicPr>
        <p:blipFill rotWithShape="1">
          <a:blip r:embed="rId3">
            <a:alphaModFix/>
          </a:blip>
          <a:srcRect b="0" l="0" r="0" t="0"/>
          <a:stretch/>
        </p:blipFill>
        <p:spPr>
          <a:xfrm>
            <a:off x="9721203" y="6293512"/>
            <a:ext cx="1946920" cy="407129"/>
          </a:xfrm>
          <a:prstGeom prst="rect">
            <a:avLst/>
          </a:prstGeom>
          <a:noFill/>
          <a:ln>
            <a:noFill/>
          </a:ln>
        </p:spPr>
      </p:pic>
      <p:graphicFrame>
        <p:nvGraphicFramePr>
          <p:cNvPr id="162" name="Google Shape;162;p25"/>
          <p:cNvGraphicFramePr/>
          <p:nvPr/>
        </p:nvGraphicFramePr>
        <p:xfrm>
          <a:off x="757238" y="2842324"/>
          <a:ext cx="3000000" cy="3000000"/>
        </p:xfrm>
        <a:graphic>
          <a:graphicData uri="http://schemas.openxmlformats.org/drawingml/2006/table">
            <a:tbl>
              <a:tblPr>
                <a:noFill/>
                <a:tableStyleId>{01629AED-BBD7-43D4-BC9E-6BEA5BB73A10}</a:tableStyleId>
              </a:tblPr>
              <a:tblGrid>
                <a:gridCol w="1426075"/>
                <a:gridCol w="1462025"/>
                <a:gridCol w="1294250"/>
                <a:gridCol w="1282250"/>
                <a:gridCol w="1366150"/>
                <a:gridCol w="1419400"/>
                <a:gridCol w="1324875"/>
                <a:gridCol w="1102500"/>
              </a:tblGrid>
              <a:tr h="693350">
                <a:tc rowSpan="2">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S2</a:t>
                      </a:r>
                      <a:endParaRPr sz="1400" u="none" cap="none" strike="noStrike">
                        <a:latin typeface="Montserrat"/>
                        <a:ea typeface="Montserrat"/>
                        <a:cs typeface="Montserrat"/>
                        <a:sym typeface="Montserrat"/>
                      </a:endParaRPr>
                    </a:p>
                  </a:txBody>
                  <a:tcPr marT="7150" marB="7150" marR="14300" marL="143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Tous Geeks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rgbClr val="002060"/>
                        </a:buClr>
                        <a:buSzPts val="1400"/>
                        <a:buFont typeface="Montserrat"/>
                        <a:buNone/>
                      </a:pPr>
                      <a:r>
                        <a:rPr b="1" lang="fr-FR" sz="1400" u="none" cap="none" strike="noStrike">
                          <a:solidFill>
                            <a:srgbClr val="002060"/>
                          </a:solidFill>
                          <a:latin typeface="Montserrat"/>
                          <a:ea typeface="Montserrat"/>
                          <a:cs typeface="Montserrat"/>
                          <a:sym typeface="Montserrat"/>
                        </a:rPr>
                        <a:t>Netbusien du Jour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rgbClr val="002060"/>
                        </a:buClr>
                        <a:buSzPts val="1400"/>
                        <a:buFont typeface="Montserrat"/>
                        <a:buNone/>
                      </a:pPr>
                      <a:r>
                        <a:rPr b="1" i="0" lang="fr-FR" sz="1400" u="none" cap="none" strike="noStrike">
                          <a:solidFill>
                            <a:srgbClr val="002060"/>
                          </a:solidFill>
                          <a:latin typeface="Montserrat"/>
                          <a:ea typeface="Montserrat"/>
                          <a:cs typeface="Montserrat"/>
                          <a:sym typeface="Montserrat"/>
                        </a:rPr>
                        <a:t>Com Produit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r>
              <a:tr h="480000">
                <a:tc vMerge="1"/>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6"/>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Mardi 05/03/24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Tous Geeks</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r>
              <a:rPr b="1" lang="fr-FR" sz="1800">
                <a:latin typeface="Montserrat"/>
                <a:ea typeface="Montserrat"/>
                <a:cs typeface="Montserrat"/>
                <a:sym typeface="Montserrat"/>
              </a:rPr>
              <a:t>11h00</a:t>
            </a:r>
            <a:endParaRPr b="1" i="0" sz="1800" u="none" cap="none" strike="noStrike">
              <a:solidFill>
                <a:srgbClr val="000000"/>
              </a:solidFill>
              <a:latin typeface="Montserrat"/>
              <a:ea typeface="Montserrat"/>
              <a:cs typeface="Montserrat"/>
              <a:sym typeface="Montserrat"/>
            </a:endParaRPr>
          </a:p>
        </p:txBody>
      </p:sp>
      <p:pic>
        <p:nvPicPr>
          <p:cNvPr id="168" name="Google Shape;168;p26"/>
          <p:cNvPicPr preferRelativeResize="0"/>
          <p:nvPr/>
        </p:nvPicPr>
        <p:blipFill rotWithShape="1">
          <a:blip r:embed="rId3">
            <a:alphaModFix/>
          </a:blip>
          <a:srcRect b="0" l="0" r="0" t="0"/>
          <a:stretch/>
        </p:blipFill>
        <p:spPr>
          <a:xfrm>
            <a:off x="9721203" y="6293512"/>
            <a:ext cx="1946920" cy="407129"/>
          </a:xfrm>
          <a:prstGeom prst="rect">
            <a:avLst/>
          </a:prstGeom>
          <a:noFill/>
          <a:ln>
            <a:noFill/>
          </a:ln>
        </p:spPr>
      </p:pic>
      <p:sp>
        <p:nvSpPr>
          <p:cNvPr id="169" name="Google Shape;169;p26"/>
          <p:cNvSpPr txBox="1"/>
          <p:nvPr/>
        </p:nvSpPr>
        <p:spPr>
          <a:xfrm>
            <a:off x="895350" y="2190750"/>
            <a:ext cx="5399700" cy="1293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marR="0" rtl="0" algn="l">
              <a:spcBef>
                <a:spcPts val="0"/>
              </a:spcBef>
              <a:spcAft>
                <a:spcPts val="0"/>
              </a:spcAft>
              <a:buNone/>
            </a:pPr>
            <a:r>
              <a:t/>
            </a:r>
            <a:endParaRPr b="1" i="0" sz="13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rPr b="1" lang="fr-FR" sz="1300">
                <a:latin typeface="Montserrat"/>
                <a:ea typeface="Montserrat"/>
                <a:cs typeface="Montserrat"/>
                <a:sym typeface="Montserrat"/>
              </a:rPr>
              <a:t>#NetByUs #NoWahalaTeam #Letsgrowtogether #transformationdigitale</a:t>
            </a:r>
            <a:endParaRPr b="1" sz="1300">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7"/>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Mercredi </a:t>
            </a:r>
            <a:r>
              <a:rPr b="1" lang="fr-FR" sz="1800">
                <a:latin typeface="Montserrat"/>
                <a:ea typeface="Montserrat"/>
                <a:cs typeface="Montserrat"/>
                <a:sym typeface="Montserrat"/>
              </a:rPr>
              <a:t>07/03/24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Netbusiens du Jour</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r>
              <a:rPr b="1" lang="fr-FR" sz="1800">
                <a:latin typeface="Montserrat"/>
                <a:ea typeface="Montserrat"/>
                <a:cs typeface="Montserrat"/>
                <a:sym typeface="Montserrat"/>
              </a:rPr>
              <a:t>11h00</a:t>
            </a:r>
            <a:endParaRPr b="1" i="0" sz="1800" u="none" cap="none" strike="noStrike">
              <a:solidFill>
                <a:srgbClr val="000000"/>
              </a:solidFill>
              <a:latin typeface="Montserrat"/>
              <a:ea typeface="Montserrat"/>
              <a:cs typeface="Montserrat"/>
              <a:sym typeface="Montserrat"/>
            </a:endParaRPr>
          </a:p>
        </p:txBody>
      </p:sp>
      <p:pic>
        <p:nvPicPr>
          <p:cNvPr id="175" name="Google Shape;175;p27"/>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176" name="Google Shape;176;p27"/>
          <p:cNvSpPr txBox="1"/>
          <p:nvPr/>
        </p:nvSpPr>
        <p:spPr>
          <a:xfrm>
            <a:off x="895350" y="2190750"/>
            <a:ext cx="5399700" cy="149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marR="0" rtl="0" algn="l">
              <a:spcBef>
                <a:spcPts val="0"/>
              </a:spcBef>
              <a:spcAft>
                <a:spcPts val="0"/>
              </a:spcAft>
              <a:buNone/>
            </a:pPr>
            <a:r>
              <a:t/>
            </a:r>
            <a:endParaRPr b="1" i="0" sz="13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3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rPr b="1" lang="fr-FR" sz="1300">
                <a:latin typeface="Montserrat"/>
                <a:ea typeface="Montserrat"/>
                <a:cs typeface="Montserrat"/>
                <a:sym typeface="Montserrat"/>
              </a:rPr>
              <a:t>#NetByUs #NoWahalaTeam #Letsgrowtogether #transformationdigitale</a:t>
            </a:r>
            <a:endParaRPr b="1" sz="1300">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8"/>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Jeudi 09/</a:t>
            </a:r>
            <a:r>
              <a:rPr b="1" lang="fr-FR" sz="1800">
                <a:latin typeface="Montserrat"/>
                <a:ea typeface="Montserrat"/>
                <a:cs typeface="Montserrat"/>
                <a:sym typeface="Montserrat"/>
              </a:rPr>
              <a:t>03/24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Com Produit</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r>
              <a:rPr b="1" lang="fr-FR" sz="1800">
                <a:latin typeface="Montserrat"/>
                <a:ea typeface="Montserrat"/>
                <a:cs typeface="Montserrat"/>
                <a:sym typeface="Montserrat"/>
              </a:rPr>
              <a:t>11h00</a:t>
            </a:r>
            <a:endParaRPr b="1" i="0" sz="1800" u="none" cap="none" strike="noStrike">
              <a:solidFill>
                <a:srgbClr val="000000"/>
              </a:solidFill>
              <a:latin typeface="Montserrat"/>
              <a:ea typeface="Montserrat"/>
              <a:cs typeface="Montserrat"/>
              <a:sym typeface="Montserrat"/>
            </a:endParaRPr>
          </a:p>
        </p:txBody>
      </p:sp>
      <p:pic>
        <p:nvPicPr>
          <p:cNvPr id="182" name="Google Shape;182;p28"/>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183" name="Google Shape;183;p28"/>
          <p:cNvSpPr txBox="1"/>
          <p:nvPr/>
        </p:nvSpPr>
        <p:spPr>
          <a:xfrm>
            <a:off x="895350" y="1781050"/>
            <a:ext cx="7910100" cy="4945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rtl="0" algn="l">
              <a:lnSpc>
                <a:spcPct val="115000"/>
              </a:lnSpc>
              <a:spcBef>
                <a:spcPts val="12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Et même si vous n’êtes pas au Bénin, nous sommes prêts pour vous accompagner !</a:t>
            </a:r>
            <a:endParaRPr b="1"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En tant qu'entrepreneur ou gestionnaire d’affaires, il est naturel de s’inquiéter de l’expansion de son activité dans les pays voisins ou au-delà du continent. C'est tout à fait légitime, car un système composé d'hommes, de processus et de logiciels, une fois éprouvé et jugé efficace sur site, peut représenter un défi considérable à dupliquer tout en maintenant une productivité optimale.</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C’est ici que NetByUs intervient pour vous offrir des solutions sans frontières. Nos services sont conçus pour vous aider à surmonter ces défis, où que vous soyez :</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Sécurisation des données</a:t>
            </a:r>
            <a:r>
              <a:rPr lang="fr-FR" sz="900">
                <a:solidFill>
                  <a:schemeClr val="dk1"/>
                </a:solidFill>
                <a:latin typeface="Montserrat"/>
                <a:ea typeface="Montserrat"/>
                <a:cs typeface="Montserrat"/>
                <a:sym typeface="Montserrat"/>
              </a:rPr>
              <a:t> : Grâce à notre service d’infrastructure cloud, vos données sont sécurisées sur des serveurs robustes et fiables, vous offrant une tranquillité d’esprit indispensable pour se concentrer sur l'essentiel.</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Outils collaboratifs adaptatifs</a:t>
            </a:r>
            <a:r>
              <a:rPr lang="fr-FR" sz="900">
                <a:solidFill>
                  <a:schemeClr val="dk1"/>
                </a:solidFill>
                <a:latin typeface="Montserrat"/>
                <a:ea typeface="Montserrat"/>
                <a:cs typeface="Montserrat"/>
                <a:sym typeface="Montserrat"/>
              </a:rPr>
              <a:t> : Nous mettons à votre disposition des solutions digitales personnalisées qui facilitent la mobilité des ressources et le partage d’informations. Ces outils collaboratifs sont conçus pour simplifier le transfert de compétences et optimiser la productivité de vos équipes, où qu'elles se trouvent.</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Service de consulting</a:t>
            </a:r>
            <a:r>
              <a:rPr lang="fr-FR" sz="900">
                <a:solidFill>
                  <a:schemeClr val="dk1"/>
                </a:solidFill>
                <a:latin typeface="Montserrat"/>
                <a:ea typeface="Montserrat"/>
                <a:cs typeface="Montserrat"/>
                <a:sym typeface="Montserrat"/>
              </a:rPr>
              <a:t> : Profitez de l'expertise de nos consultants expérimentés, spécialisés dans votre secteur d’activité. Ils vous aideront à vous rendre immédiatement opérationnel sur vos nouveaux marchés, en vous fournissant des conseils stratégiques et un accompagnement personnalisé.</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Aujourd’hui, légalement présents en France, au Bénin, au Togo, et dans d’autres pays de la sous-région, nous sommes en mesure de vous fournir les meilleures solutions web et mobiles ainsi qu’un accompagnement structurel pour faire décoller votre business.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900">
                <a:solidFill>
                  <a:schemeClr val="dk1"/>
                </a:solidFill>
                <a:latin typeface="Montserrat"/>
                <a:ea typeface="Montserrat"/>
                <a:cs typeface="Montserrat"/>
                <a:sym typeface="Montserrat"/>
              </a:rPr>
              <a:t>Adoptez dès maintenant la dynamique de croissance que nous prônons en tout point. Laissez-nous un message pour que nous étudiions ensemble votre projet.</a:t>
            </a:r>
            <a:endParaRPr b="1" sz="1100">
              <a:latin typeface="Montserrat"/>
              <a:ea typeface="Montserrat"/>
              <a:cs typeface="Montserrat"/>
              <a:sym typeface="Montserrat"/>
            </a:endParaRPr>
          </a:p>
          <a:p>
            <a:pPr indent="0" lvl="0" marL="0" marR="0" rtl="0" algn="l">
              <a:spcBef>
                <a:spcPts val="120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rPr b="1" lang="fr-FR" sz="1300">
                <a:latin typeface="Montserrat"/>
                <a:ea typeface="Montserrat"/>
                <a:cs typeface="Montserrat"/>
                <a:sym typeface="Montserrat"/>
              </a:rPr>
              <a:t>#NetByUs #NoWahalaTeam #Letsgrowtogether #transformationdigitale</a:t>
            </a:r>
            <a:endParaRPr b="1" sz="1300">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187" name="Shape 187"/>
        <p:cNvGrpSpPr/>
        <p:nvPr/>
      </p:nvGrpSpPr>
      <p:grpSpPr>
        <a:xfrm>
          <a:off x="0" y="0"/>
          <a:ext cx="0" cy="0"/>
          <a:chOff x="0" y="0"/>
          <a:chExt cx="0" cy="0"/>
        </a:xfrm>
      </p:grpSpPr>
      <p:sp>
        <p:nvSpPr>
          <p:cNvPr id="188" name="Google Shape;188;p29"/>
          <p:cNvSpPr txBox="1"/>
          <p:nvPr/>
        </p:nvSpPr>
        <p:spPr>
          <a:xfrm>
            <a:off x="642937" y="2705725"/>
            <a:ext cx="10906200" cy="144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8800" u="none" cap="none" strike="noStrike">
                <a:solidFill>
                  <a:schemeClr val="accent2"/>
                </a:solidFill>
                <a:latin typeface="Calibri"/>
                <a:ea typeface="Calibri"/>
                <a:cs typeface="Calibri"/>
                <a:sym typeface="Calibri"/>
              </a:rPr>
              <a:t>Semaine 3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id="193" name="Google Shape;193;p30"/>
          <p:cNvPicPr preferRelativeResize="0"/>
          <p:nvPr/>
        </p:nvPicPr>
        <p:blipFill rotWithShape="1">
          <a:blip r:embed="rId3">
            <a:alphaModFix/>
          </a:blip>
          <a:srcRect b="0" l="0" r="0" t="0"/>
          <a:stretch/>
        </p:blipFill>
        <p:spPr>
          <a:xfrm>
            <a:off x="9721203" y="6293512"/>
            <a:ext cx="1946920" cy="407129"/>
          </a:xfrm>
          <a:prstGeom prst="rect">
            <a:avLst/>
          </a:prstGeom>
          <a:noFill/>
          <a:ln>
            <a:noFill/>
          </a:ln>
        </p:spPr>
      </p:pic>
      <p:graphicFrame>
        <p:nvGraphicFramePr>
          <p:cNvPr id="194" name="Google Shape;194;p30"/>
          <p:cNvGraphicFramePr/>
          <p:nvPr/>
        </p:nvGraphicFramePr>
        <p:xfrm>
          <a:off x="757238" y="2842324"/>
          <a:ext cx="3000000" cy="3000000"/>
        </p:xfrm>
        <a:graphic>
          <a:graphicData uri="http://schemas.openxmlformats.org/drawingml/2006/table">
            <a:tbl>
              <a:tblPr>
                <a:noFill/>
                <a:tableStyleId>{01629AED-BBD7-43D4-BC9E-6BEA5BB73A10}</a:tableStyleId>
              </a:tblPr>
              <a:tblGrid>
                <a:gridCol w="1426075"/>
                <a:gridCol w="1462025"/>
                <a:gridCol w="1294250"/>
                <a:gridCol w="1282250"/>
                <a:gridCol w="1366150"/>
                <a:gridCol w="1419400"/>
                <a:gridCol w="1324875"/>
                <a:gridCol w="1102500"/>
              </a:tblGrid>
              <a:tr h="693350">
                <a:tc rowSpan="2">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S3</a:t>
                      </a:r>
                      <a:endParaRPr sz="1400" u="none" cap="none" strike="noStrike">
                        <a:latin typeface="Montserrat"/>
                        <a:ea typeface="Montserrat"/>
                        <a:cs typeface="Montserrat"/>
                        <a:sym typeface="Montserrat"/>
                      </a:endParaRPr>
                    </a:p>
                  </a:txBody>
                  <a:tcPr marT="7150" marB="7150" marR="14300" marL="143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spcBef>
                          <a:spcPts val="0"/>
                        </a:spcBef>
                        <a:spcAft>
                          <a:spcPts val="0"/>
                        </a:spcAft>
                        <a:buClr>
                          <a:srgbClr val="002060"/>
                        </a:buClr>
                        <a:buSzPts val="1400"/>
                        <a:buFont typeface="Montserrat"/>
                        <a:buNone/>
                      </a:pPr>
                      <a:r>
                        <a:rPr b="1" lang="fr-FR" sz="1400" u="none" cap="none" strike="noStrike">
                          <a:solidFill>
                            <a:srgbClr val="002060"/>
                          </a:solidFill>
                          <a:latin typeface="Montserrat"/>
                          <a:ea typeface="Montserrat"/>
                          <a:cs typeface="Montserrat"/>
                          <a:sym typeface="Montserrat"/>
                        </a:rPr>
                        <a:t>Com instit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Tous Geeks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Com Produit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spcBef>
                          <a:spcPts val="0"/>
                        </a:spcBef>
                        <a:spcAft>
                          <a:spcPts val="0"/>
                        </a:spcAft>
                        <a:buClr>
                          <a:srgbClr val="002060"/>
                        </a:buClr>
                        <a:buSzPts val="1400"/>
                        <a:buFont typeface="Montserrat"/>
                        <a:buNone/>
                      </a:pPr>
                      <a:r>
                        <a:rPr b="1" i="0" lang="fr-FR" sz="1400" u="none" cap="none" strike="noStrike">
                          <a:solidFill>
                            <a:srgbClr val="002060"/>
                          </a:solidFill>
                          <a:latin typeface="Montserrat"/>
                          <a:ea typeface="Montserrat"/>
                          <a:cs typeface="Montserrat"/>
                          <a:sym typeface="Montserrat"/>
                        </a:rPr>
                        <a:t>Welcome home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r>
              <a:tr h="480000">
                <a:tc vMerge="1"/>
                <a:tc>
                  <a:txBody>
                    <a:bodyPr/>
                    <a:lstStyle/>
                    <a:p>
                      <a:pPr indent="0" lvl="0" marL="0" marR="0" rtl="0" algn="ctr">
                        <a:lnSpc>
                          <a:spcPct val="100000"/>
                        </a:lnSpc>
                        <a:spcBef>
                          <a:spcPts val="0"/>
                        </a:spcBef>
                        <a:spcAft>
                          <a:spcPts val="0"/>
                        </a:spcAft>
                        <a:buClr>
                          <a:srgbClr val="000000"/>
                        </a:buClr>
                        <a:buSzPts val="1400"/>
                        <a:buFont typeface="Arial"/>
                        <a:buNone/>
                      </a:pPr>
                      <a:r>
                        <a:rPr b="1" lang="fr-FR" sz="1400" u="none" cap="none" strike="noStrike">
                          <a:solidFill>
                            <a:srgbClr val="002060"/>
                          </a:solidFill>
                          <a:latin typeface="Montserrat"/>
                          <a:ea typeface="Montserrat"/>
                          <a:cs typeface="Montserrat"/>
                          <a:sym typeface="Montserrat"/>
                        </a:rPr>
                        <a:t>Croissance Net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Bien Net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2E9"/>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1"/>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lundi 11</a:t>
            </a:r>
            <a:r>
              <a:rPr b="1" lang="fr-FR" sz="1800">
                <a:latin typeface="Montserrat"/>
                <a:ea typeface="Montserrat"/>
                <a:cs typeface="Montserrat"/>
                <a:sym typeface="Montserrat"/>
              </a:rPr>
              <a:t>/03/24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Com Instit</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r>
              <a:rPr b="1" lang="fr-FR" sz="1800">
                <a:latin typeface="Montserrat"/>
                <a:ea typeface="Montserrat"/>
                <a:cs typeface="Montserrat"/>
                <a:sym typeface="Montserrat"/>
              </a:rPr>
              <a:t>11h00</a:t>
            </a:r>
            <a:endParaRPr b="1" i="0" sz="1800" u="none" cap="none" strike="noStrike">
              <a:solidFill>
                <a:srgbClr val="000000"/>
              </a:solidFill>
              <a:latin typeface="Montserrat"/>
              <a:ea typeface="Montserrat"/>
              <a:cs typeface="Montserrat"/>
              <a:sym typeface="Montserrat"/>
            </a:endParaRPr>
          </a:p>
        </p:txBody>
      </p:sp>
      <p:pic>
        <p:nvPicPr>
          <p:cNvPr id="200" name="Google Shape;200;p31"/>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201" name="Google Shape;201;p31"/>
          <p:cNvSpPr txBox="1"/>
          <p:nvPr/>
        </p:nvSpPr>
        <p:spPr>
          <a:xfrm>
            <a:off x="895350" y="1887925"/>
            <a:ext cx="7518300" cy="4814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b="1" sz="13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ON Y ÉTAIT </a:t>
            </a:r>
            <a:endParaRPr sz="12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Ce qui fait la force d’une marque, c’est son impact sur l’écosystème dans lequel elle évolue. Si notre objectif quotidien est de faciliter la vie des entreprises et des particuliers en digitalisant leurs processus métiers, nous nous investissons également dans le social et l’accompagnement de projets à fort impact, notamment dans le domaine sportif.</a:t>
            </a:r>
            <a:endParaRPr sz="12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Du 25 au 28 juin 2024, nous avons été à nouveau le partenaire privilégié de la 6e édition du Camp de Basket Coach Q, qui s’est déroulé du côté des Halls des Arts de Cotonou. Le Camp Coach Q est un camp de basketball organisé pendant les vacances et dédié aux enfants de 4 à 21 ans. Initié par M. Oswald QUENUM, il offre l’opportunité aux enfants de découvrir le basketball et de révéler de nouveaux talents qui, dans un avenir proche, pourront faire les beaux jours du basket béninois.</a:t>
            </a:r>
            <a:endParaRPr sz="12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Cet accompagnement témoigne de notre amour pour le basket et ces enfants, qui sont pour la majorité issus de familles pauvres et qui ont besoin de croire qu’il est encore possible de s’en sortir et de réaliser leurs rêves.</a:t>
            </a:r>
            <a:endParaRPr sz="12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Chez Netbyus, nous croyons en la formation des grands hommes de demain par le sport et les valeurs qu’il prône.</a:t>
            </a:r>
            <a:endParaRPr sz="1200">
              <a:latin typeface="Montserrat"/>
              <a:ea typeface="Montserrat"/>
              <a:cs typeface="Montserrat"/>
              <a:sym typeface="Montserrat"/>
            </a:endParaRPr>
          </a:p>
          <a:p>
            <a:pPr indent="0" lvl="0" marL="0" rtl="0" algn="l">
              <a:lnSpc>
                <a:spcPct val="115000"/>
              </a:lnSpc>
              <a:spcBef>
                <a:spcPts val="1200"/>
              </a:spcBef>
              <a:spcAft>
                <a:spcPts val="1200"/>
              </a:spcAft>
              <a:buSzPts val="1100"/>
              <a:buNone/>
            </a:pPr>
            <a:r>
              <a:rPr b="1" lang="fr-FR" sz="1300">
                <a:latin typeface="Montserrat"/>
                <a:ea typeface="Montserrat"/>
                <a:cs typeface="Montserrat"/>
                <a:sym typeface="Montserrat"/>
              </a:rPr>
              <a:t>#CampCoachQ #NetByUs #LetsGrowTogether #NoWahalaTeam</a:t>
            </a:r>
            <a:endParaRPr b="1" sz="1300">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2"/>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lundi 11/03/24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Croissance Tech</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r>
              <a:rPr b="1" lang="fr-FR" sz="1800">
                <a:latin typeface="Montserrat"/>
                <a:ea typeface="Montserrat"/>
                <a:cs typeface="Montserrat"/>
                <a:sym typeface="Montserrat"/>
              </a:rPr>
              <a:t>11h00</a:t>
            </a:r>
            <a:endParaRPr b="1" i="0" sz="1800" u="none" cap="none" strike="noStrike">
              <a:solidFill>
                <a:srgbClr val="000000"/>
              </a:solidFill>
              <a:latin typeface="Montserrat"/>
              <a:ea typeface="Montserrat"/>
              <a:cs typeface="Montserrat"/>
              <a:sym typeface="Montserrat"/>
            </a:endParaRPr>
          </a:p>
        </p:txBody>
      </p:sp>
      <p:pic>
        <p:nvPicPr>
          <p:cNvPr id="207" name="Google Shape;207;p32"/>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208" name="Google Shape;208;p32"/>
          <p:cNvSpPr txBox="1"/>
          <p:nvPr/>
        </p:nvSpPr>
        <p:spPr>
          <a:xfrm>
            <a:off x="895350" y="2190750"/>
            <a:ext cx="5399700" cy="1630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marR="0" rtl="0" algn="l">
              <a:spcBef>
                <a:spcPts val="0"/>
              </a:spcBef>
              <a:spcAft>
                <a:spcPts val="0"/>
              </a:spcAft>
              <a:buNone/>
            </a:pPr>
            <a:r>
              <a:t/>
            </a:r>
            <a:endParaRPr b="1" i="0" sz="1300" u="none" cap="none" strike="noStrike">
              <a:solidFill>
                <a:srgbClr val="000000"/>
              </a:solidFill>
              <a:latin typeface="Montserrat"/>
              <a:ea typeface="Montserrat"/>
              <a:cs typeface="Montserrat"/>
              <a:sym typeface="Montserrat"/>
            </a:endParaRPr>
          </a:p>
          <a:p>
            <a:pPr indent="0" lvl="0" marL="0" rtl="0" algn="just">
              <a:lnSpc>
                <a:spcPct val="115000"/>
              </a:lnSpc>
              <a:spcBef>
                <a:spcPts val="1200"/>
              </a:spcBef>
              <a:spcAft>
                <a:spcPts val="0"/>
              </a:spcAft>
              <a:buSzPts val="1100"/>
              <a:buNone/>
            </a:pPr>
            <a:r>
              <a:t/>
            </a:r>
            <a:endParaRPr b="1" sz="1300">
              <a:latin typeface="Montserrat"/>
              <a:ea typeface="Montserrat"/>
              <a:cs typeface="Montserrat"/>
              <a:sym typeface="Montserrat"/>
            </a:endParaRPr>
          </a:p>
          <a:p>
            <a:pPr indent="0" lvl="0" marL="0" marR="0" rtl="0" algn="l">
              <a:spcBef>
                <a:spcPts val="120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rPr b="1" lang="fr-FR" sz="1300">
                <a:latin typeface="Montserrat"/>
                <a:ea typeface="Montserrat"/>
                <a:cs typeface="Montserrat"/>
                <a:sym typeface="Montserrat"/>
              </a:rPr>
              <a:t>#NetByUs #NoWahalaTeam #Letsgrowtogether #transformationdigitale</a:t>
            </a:r>
            <a:endParaRPr b="1" sz="1300">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3"/>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Mardi 13</a:t>
            </a:r>
            <a:r>
              <a:rPr b="1" lang="fr-FR" sz="1800">
                <a:latin typeface="Montserrat"/>
                <a:ea typeface="Montserrat"/>
                <a:cs typeface="Montserrat"/>
                <a:sym typeface="Montserrat"/>
              </a:rPr>
              <a:t>/03/24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Tous Geek</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r>
              <a:rPr b="1" lang="fr-FR" sz="1800">
                <a:latin typeface="Montserrat"/>
                <a:ea typeface="Montserrat"/>
                <a:cs typeface="Montserrat"/>
                <a:sym typeface="Montserrat"/>
              </a:rPr>
              <a:t>11h00</a:t>
            </a:r>
            <a:endParaRPr b="1" i="0" sz="1800" u="none" cap="none" strike="noStrike">
              <a:solidFill>
                <a:srgbClr val="000000"/>
              </a:solidFill>
              <a:latin typeface="Montserrat"/>
              <a:ea typeface="Montserrat"/>
              <a:cs typeface="Montserrat"/>
              <a:sym typeface="Montserrat"/>
            </a:endParaRPr>
          </a:p>
        </p:txBody>
      </p:sp>
      <p:pic>
        <p:nvPicPr>
          <p:cNvPr id="214" name="Google Shape;214;p33"/>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215" name="Google Shape;215;p33"/>
          <p:cNvSpPr txBox="1"/>
          <p:nvPr/>
        </p:nvSpPr>
        <p:spPr>
          <a:xfrm>
            <a:off x="895350" y="2190750"/>
            <a:ext cx="5399700" cy="1830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marR="0" rtl="0" algn="l">
              <a:spcBef>
                <a:spcPts val="0"/>
              </a:spcBef>
              <a:spcAft>
                <a:spcPts val="0"/>
              </a:spcAft>
              <a:buNone/>
            </a:pPr>
            <a:r>
              <a:t/>
            </a:r>
            <a:endParaRPr b="1" i="0" sz="1300" u="none" cap="none" strike="noStrike">
              <a:solidFill>
                <a:srgbClr val="000000"/>
              </a:solidFill>
              <a:latin typeface="Montserrat"/>
              <a:ea typeface="Montserrat"/>
              <a:cs typeface="Montserrat"/>
              <a:sym typeface="Montserrat"/>
            </a:endParaRPr>
          </a:p>
          <a:p>
            <a:pPr indent="0" lvl="0" marL="0" rtl="0" algn="just">
              <a:lnSpc>
                <a:spcPct val="115000"/>
              </a:lnSpc>
              <a:spcBef>
                <a:spcPts val="1200"/>
              </a:spcBef>
              <a:spcAft>
                <a:spcPts val="0"/>
              </a:spcAft>
              <a:buSzPts val="1100"/>
              <a:buNone/>
            </a:pPr>
            <a:r>
              <a:t/>
            </a:r>
            <a:endParaRPr b="1" sz="1300">
              <a:latin typeface="Montserrat"/>
              <a:ea typeface="Montserrat"/>
              <a:cs typeface="Montserrat"/>
              <a:sym typeface="Montserrat"/>
            </a:endParaRPr>
          </a:p>
          <a:p>
            <a:pPr indent="0" lvl="0" marL="0" marR="0" rtl="0" algn="l">
              <a:spcBef>
                <a:spcPts val="120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rPr b="1" lang="fr-FR" sz="1300">
                <a:latin typeface="Montserrat"/>
                <a:ea typeface="Montserrat"/>
                <a:cs typeface="Montserrat"/>
                <a:sym typeface="Montserrat"/>
              </a:rPr>
              <a:t>#NetByUs #NoWahalaTeam #Letsgrowtogether #transformationdigitale</a:t>
            </a:r>
            <a:endParaRPr b="1" sz="1300">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4"/>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Jeudi</a:t>
            </a:r>
            <a:r>
              <a:rPr b="1" lang="fr-FR" sz="1800">
                <a:latin typeface="Montserrat"/>
                <a:ea typeface="Montserrat"/>
                <a:cs typeface="Montserrat"/>
                <a:sym typeface="Montserrat"/>
              </a:rPr>
              <a:t> 15/03/24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Com Produit</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r>
              <a:rPr b="1" lang="fr-FR" sz="1800">
                <a:latin typeface="Montserrat"/>
                <a:ea typeface="Montserrat"/>
                <a:cs typeface="Montserrat"/>
                <a:sym typeface="Montserrat"/>
              </a:rPr>
              <a:t>11h00</a:t>
            </a:r>
            <a:endParaRPr b="1" i="0" sz="1800" u="none" cap="none" strike="noStrike">
              <a:solidFill>
                <a:srgbClr val="000000"/>
              </a:solidFill>
              <a:latin typeface="Montserrat"/>
              <a:ea typeface="Montserrat"/>
              <a:cs typeface="Montserrat"/>
              <a:sym typeface="Montserrat"/>
            </a:endParaRPr>
          </a:p>
        </p:txBody>
      </p:sp>
      <p:pic>
        <p:nvPicPr>
          <p:cNvPr id="221" name="Google Shape;221;p34"/>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222" name="Google Shape;222;p34"/>
          <p:cNvSpPr txBox="1"/>
          <p:nvPr/>
        </p:nvSpPr>
        <p:spPr>
          <a:xfrm>
            <a:off x="895350" y="1798850"/>
            <a:ext cx="7554000" cy="9039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rtl="0" algn="l">
              <a:lnSpc>
                <a:spcPct val="115000"/>
              </a:lnSpc>
              <a:spcBef>
                <a:spcPts val="12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Nous trouvons cela inadmissible !</a:t>
            </a:r>
            <a:endParaRPr b="1"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Chez NetByUs, la notion de "perte de client" n'existe pas. Vous savez pourquoi ? Parce que pour nous, il n'y a que des opportunités manquées. La différence est subtile, mais je vous laisse la découvrir par vous-même.</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Ce paradigme est ancré dans l’esprit de chaque membre de notre équipe et constitue le pilier central de l'utilisation de notre solution de gestion de la relation client (CRM) de la suite BY+, qui sera très bientôt commercialisée.</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Gérer un ou deux clients, c'est faisable. Mais quand vous en avez une centaine, répartis dans différents pays, vous êtes vite submergé si vous continuez à faire confiance à ce bon vieux cahier de registres des années 1980 ou à ce fichier Excel.</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Soyons sérieux et précis. À l'heure actuelle, si vous êtes une entreprise ou un entrepreneur avec un portefeuille client important, rêvant de croissance, et que vous n'avez pas encore adopté un logiciel de gestion de la relation client adapté à votre activité, vous êtes en train de creuser le tombeau de votre business.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Pourquoi ? Parce que vous perdez du temps et des données précieuses. Et comme vous le savez, le temps, c'est de l'argent.</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Si vous n'êtes pas d'accord avec cela, inutile de continuer à lire cette publication.</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Mais si vous êtes toujours là, découvrons ensemble ce que notre logiciel CRM peut changer dans votre entreprise et votre activité.</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Qu’est-ce qu’un CRM et pourquoi est-il essentiel ?</a:t>
            </a:r>
            <a:endParaRPr b="1"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Un CRM (Customer Relationship Management) est bien plus qu’un simple outil : c’est une solution stratégique qui vous permet de gérer et d’optimiser vos interactions avec vos clients. Conçu pour s'adapter à vos besoins spécifiques, notre CRM vous aide à garder une trace de chaque client, à gérer vos prospects, et à maximiser chaque opportunité de vente.</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Voici quelques-unes de ses principales fonctionnalités :</a:t>
            </a:r>
            <a:endParaRPr sz="900">
              <a:solidFill>
                <a:schemeClr val="dk1"/>
              </a:solidFill>
              <a:latin typeface="Montserrat"/>
              <a:ea typeface="Montserrat"/>
              <a:cs typeface="Montserrat"/>
              <a:sym typeface="Montserrat"/>
            </a:endParaRPr>
          </a:p>
          <a:p>
            <a:pPr indent="-285750" lvl="0" marL="457200" rtl="0" algn="l">
              <a:lnSpc>
                <a:spcPct val="115000"/>
              </a:lnSpc>
              <a:spcBef>
                <a:spcPts val="1200"/>
              </a:spcBef>
              <a:spcAft>
                <a:spcPts val="0"/>
              </a:spcAft>
              <a:buClr>
                <a:schemeClr val="dk1"/>
              </a:buClr>
              <a:buSzPts val="900"/>
              <a:buChar char="●"/>
            </a:pPr>
            <a:r>
              <a:rPr b="1" lang="fr-FR" sz="900">
                <a:solidFill>
                  <a:schemeClr val="dk1"/>
                </a:solidFill>
                <a:latin typeface="Montserrat"/>
                <a:ea typeface="Montserrat"/>
                <a:cs typeface="Montserrat"/>
                <a:sym typeface="Montserrat"/>
              </a:rPr>
              <a:t>Pipeline de vente</a:t>
            </a:r>
            <a:r>
              <a:rPr lang="fr-FR" sz="900">
                <a:solidFill>
                  <a:schemeClr val="dk1"/>
                </a:solidFill>
                <a:latin typeface="Montserrat"/>
                <a:ea typeface="Montserrat"/>
                <a:cs typeface="Montserrat"/>
                <a:sym typeface="Montserrat"/>
              </a:rPr>
              <a:t> : Visualisez en un coup d'œil l'état d'avancement de chaque opportunité commerciale, de la prise de contact jusqu'à la conclusion de la vente.</a:t>
            </a:r>
            <a:endParaRPr sz="900">
              <a:solidFill>
                <a:schemeClr val="dk1"/>
              </a:solidFill>
              <a:latin typeface="Montserrat"/>
              <a:ea typeface="Montserrat"/>
              <a:cs typeface="Montserrat"/>
              <a:sym typeface="Montserrat"/>
            </a:endParaRPr>
          </a:p>
          <a:p>
            <a:pPr indent="-285750" lvl="0" marL="457200" rtl="0" algn="l">
              <a:lnSpc>
                <a:spcPct val="115000"/>
              </a:lnSpc>
              <a:spcBef>
                <a:spcPts val="0"/>
              </a:spcBef>
              <a:spcAft>
                <a:spcPts val="0"/>
              </a:spcAft>
              <a:buClr>
                <a:schemeClr val="dk1"/>
              </a:buClr>
              <a:buSzPts val="900"/>
              <a:buChar char="●"/>
            </a:pPr>
            <a:r>
              <a:rPr b="1" lang="fr-FR" sz="900">
                <a:solidFill>
                  <a:schemeClr val="dk1"/>
                </a:solidFill>
                <a:latin typeface="Montserrat"/>
                <a:ea typeface="Montserrat"/>
                <a:cs typeface="Montserrat"/>
                <a:sym typeface="Montserrat"/>
              </a:rPr>
              <a:t>Répertoire clientèle</a:t>
            </a:r>
            <a:r>
              <a:rPr lang="fr-FR" sz="900">
                <a:solidFill>
                  <a:schemeClr val="dk1"/>
                </a:solidFill>
                <a:latin typeface="Montserrat"/>
                <a:ea typeface="Montserrat"/>
                <a:cs typeface="Montserrat"/>
                <a:sym typeface="Montserrat"/>
              </a:rPr>
              <a:t> : Centralisez toutes les informations sur vos clients pour y accéder rapidement, et personnalisez vos interactions en fonction de leur historique.</a:t>
            </a:r>
            <a:endParaRPr sz="900">
              <a:solidFill>
                <a:schemeClr val="dk1"/>
              </a:solidFill>
              <a:latin typeface="Montserrat"/>
              <a:ea typeface="Montserrat"/>
              <a:cs typeface="Montserrat"/>
              <a:sym typeface="Montserrat"/>
            </a:endParaRPr>
          </a:p>
          <a:p>
            <a:pPr indent="-285750" lvl="0" marL="457200" rtl="0" algn="l">
              <a:lnSpc>
                <a:spcPct val="115000"/>
              </a:lnSpc>
              <a:spcBef>
                <a:spcPts val="0"/>
              </a:spcBef>
              <a:spcAft>
                <a:spcPts val="0"/>
              </a:spcAft>
              <a:buClr>
                <a:schemeClr val="dk1"/>
              </a:buClr>
              <a:buSzPts val="900"/>
              <a:buChar char="●"/>
            </a:pPr>
            <a:r>
              <a:rPr b="1" lang="fr-FR" sz="900">
                <a:solidFill>
                  <a:schemeClr val="dk1"/>
                </a:solidFill>
                <a:latin typeface="Montserrat"/>
                <a:ea typeface="Montserrat"/>
                <a:cs typeface="Montserrat"/>
                <a:sym typeface="Montserrat"/>
              </a:rPr>
              <a:t>Facturation</a:t>
            </a:r>
            <a:r>
              <a:rPr lang="fr-FR" sz="900">
                <a:solidFill>
                  <a:schemeClr val="dk1"/>
                </a:solidFill>
                <a:latin typeface="Montserrat"/>
                <a:ea typeface="Montserrat"/>
                <a:cs typeface="Montserrat"/>
                <a:sym typeface="Montserrat"/>
              </a:rPr>
              <a:t> : Générez, suivez et envoyez des factures en quelques clics, tout en assurant une gestion financière transparente et efficace.</a:t>
            </a:r>
            <a:endParaRPr sz="900">
              <a:solidFill>
                <a:schemeClr val="dk1"/>
              </a:solidFill>
              <a:latin typeface="Montserrat"/>
              <a:ea typeface="Montserrat"/>
              <a:cs typeface="Montserrat"/>
              <a:sym typeface="Montserrat"/>
            </a:endParaRPr>
          </a:p>
          <a:p>
            <a:pPr indent="-285750" lvl="0" marL="457200" rtl="0" algn="l">
              <a:lnSpc>
                <a:spcPct val="115000"/>
              </a:lnSpc>
              <a:spcBef>
                <a:spcPts val="0"/>
              </a:spcBef>
              <a:spcAft>
                <a:spcPts val="0"/>
              </a:spcAft>
              <a:buClr>
                <a:schemeClr val="dk1"/>
              </a:buClr>
              <a:buSzPts val="900"/>
              <a:buChar char="●"/>
            </a:pPr>
            <a:r>
              <a:rPr b="1" lang="fr-FR" sz="900">
                <a:solidFill>
                  <a:schemeClr val="dk1"/>
                </a:solidFill>
                <a:latin typeface="Montserrat"/>
                <a:ea typeface="Montserrat"/>
                <a:cs typeface="Montserrat"/>
                <a:sym typeface="Montserrat"/>
              </a:rPr>
              <a:t>Articles et statistiques</a:t>
            </a:r>
            <a:r>
              <a:rPr lang="fr-FR" sz="900">
                <a:solidFill>
                  <a:schemeClr val="dk1"/>
                </a:solidFill>
                <a:latin typeface="Montserrat"/>
                <a:ea typeface="Montserrat"/>
                <a:cs typeface="Montserrat"/>
                <a:sym typeface="Montserrat"/>
              </a:rPr>
              <a:t> : Analysez vos ventes, identifiez les produits les plus performants, et ajustez vos stratégies en fonction des données recueillies.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Avant le CRM, après le CRM : Un changement radical</a:t>
            </a:r>
            <a:endParaRPr b="1"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Avant d'adopter notre solution, gérer vos clients peut ressembler à un véritable casse-tête : des informations dispersées, des suivis oubliés, et des opportunités manquées.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Après l’implémentation, tout change. Vous bénéficiez d'une vue d'ensemble claire de vos clients, de leurs besoins, et de chaque étape de votre processus de vente. Vous gagnez en temps, en efficacité, et surtout, vous transformez vos relations clients en véritables leviers de croissance.</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UNE OPPORTUNITÉ PEUT ÊTRE MANQUÉE, MAIS UN CLIENT NE SE PERD PAS.</a:t>
            </a:r>
            <a:endParaRPr b="1"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900">
                <a:solidFill>
                  <a:schemeClr val="dk1"/>
                </a:solidFill>
                <a:latin typeface="Montserrat"/>
                <a:ea typeface="Montserrat"/>
                <a:cs typeface="Montserrat"/>
                <a:sym typeface="Montserrat"/>
              </a:rPr>
              <a:t>Alors, quand comptez-vous travailler avec nous ? Nous vous attendons. Laissez-nous un message !</a:t>
            </a:r>
            <a:endParaRPr b="1" sz="1100">
              <a:latin typeface="Montserrat"/>
              <a:ea typeface="Montserrat"/>
              <a:cs typeface="Montserrat"/>
              <a:sym typeface="Montserrat"/>
            </a:endParaRPr>
          </a:p>
          <a:p>
            <a:pPr indent="0" lvl="0" marL="0" marR="0" rtl="0" algn="l">
              <a:spcBef>
                <a:spcPts val="1200"/>
              </a:spcBef>
              <a:spcAft>
                <a:spcPts val="0"/>
              </a:spcAft>
              <a:buNone/>
            </a:pPr>
            <a:r>
              <a:t/>
            </a:r>
            <a:endParaRPr b="1" sz="1300">
              <a:latin typeface="Montserrat"/>
              <a:ea typeface="Montserrat"/>
              <a:cs typeface="Montserrat"/>
              <a:sym typeface="Montserrat"/>
            </a:endParaRPr>
          </a:p>
          <a:p>
            <a:pPr indent="0" lvl="0" marL="0" marR="0" rtl="0" algn="l">
              <a:spcBef>
                <a:spcPts val="0"/>
              </a:spcBef>
              <a:spcAft>
                <a:spcPts val="0"/>
              </a:spcAft>
              <a:buNone/>
            </a:pPr>
            <a:r>
              <a:rPr b="1" lang="fr-FR" sz="1300">
                <a:latin typeface="Montserrat"/>
                <a:ea typeface="Montserrat"/>
                <a:cs typeface="Montserrat"/>
                <a:sym typeface="Montserrat"/>
              </a:rPr>
              <a:t>#NetByUs #NoWahalaTeam #Letsgrowtogether #transformationdigitale</a:t>
            </a:r>
            <a:endParaRPr b="1" sz="1300">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5"/>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Vendredi</a:t>
            </a:r>
            <a:r>
              <a:rPr b="1" lang="fr-FR" sz="1800">
                <a:latin typeface="Montserrat"/>
                <a:ea typeface="Montserrat"/>
                <a:cs typeface="Montserrat"/>
                <a:sym typeface="Montserrat"/>
              </a:rPr>
              <a:t> 17/03/24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Welcome Home</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r>
              <a:rPr b="1" lang="fr-FR" sz="1800">
                <a:latin typeface="Montserrat"/>
                <a:ea typeface="Montserrat"/>
                <a:cs typeface="Montserrat"/>
                <a:sym typeface="Montserrat"/>
              </a:rPr>
              <a:t>11h00</a:t>
            </a:r>
            <a:endParaRPr b="1" i="0" sz="1800" u="none" cap="none" strike="noStrike">
              <a:solidFill>
                <a:srgbClr val="000000"/>
              </a:solidFill>
              <a:latin typeface="Montserrat"/>
              <a:ea typeface="Montserrat"/>
              <a:cs typeface="Montserrat"/>
              <a:sym typeface="Montserrat"/>
            </a:endParaRPr>
          </a:p>
        </p:txBody>
      </p:sp>
      <p:pic>
        <p:nvPicPr>
          <p:cNvPr id="228" name="Google Shape;228;p35"/>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229" name="Google Shape;229;p35"/>
          <p:cNvSpPr txBox="1"/>
          <p:nvPr/>
        </p:nvSpPr>
        <p:spPr>
          <a:xfrm>
            <a:off x="895350" y="2038350"/>
            <a:ext cx="5399700" cy="1430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marR="0" rtl="0" algn="l">
              <a:spcBef>
                <a:spcPts val="0"/>
              </a:spcBef>
              <a:spcAft>
                <a:spcPts val="0"/>
              </a:spcAft>
              <a:buNone/>
            </a:pPr>
            <a:r>
              <a:t/>
            </a:r>
            <a:endParaRPr b="1" i="0" sz="1300" u="none" cap="none" strike="noStrike">
              <a:solidFill>
                <a:srgbClr val="000000"/>
              </a:solidFill>
              <a:latin typeface="Montserrat"/>
              <a:ea typeface="Montserrat"/>
              <a:cs typeface="Montserrat"/>
              <a:sym typeface="Montserrat"/>
            </a:endParaRPr>
          </a:p>
          <a:p>
            <a:pPr indent="0" lvl="0" marL="0" rtl="0" algn="just">
              <a:lnSpc>
                <a:spcPct val="115000"/>
              </a:lnSpc>
              <a:spcBef>
                <a:spcPts val="1200"/>
              </a:spcBef>
              <a:spcAft>
                <a:spcPts val="0"/>
              </a:spcAft>
              <a:buSzPts val="1100"/>
              <a:buNone/>
            </a:pPr>
            <a:r>
              <a:t/>
            </a:r>
            <a:endParaRPr b="1" sz="1300">
              <a:latin typeface="Montserrat"/>
              <a:ea typeface="Montserrat"/>
              <a:cs typeface="Montserrat"/>
              <a:sym typeface="Montserrat"/>
            </a:endParaRPr>
          </a:p>
          <a:p>
            <a:pPr indent="0" lvl="0" marL="0" marR="0" rtl="0" algn="l">
              <a:spcBef>
                <a:spcPts val="1200"/>
              </a:spcBef>
              <a:spcAft>
                <a:spcPts val="0"/>
              </a:spcAft>
              <a:buNone/>
            </a:pPr>
            <a:r>
              <a:rPr b="1" lang="fr-FR" sz="1300">
                <a:latin typeface="Montserrat"/>
                <a:ea typeface="Montserrat"/>
                <a:cs typeface="Montserrat"/>
                <a:sym typeface="Montserrat"/>
              </a:rPr>
              <a:t>#NetByUs #NoWahalaTeam #Letsgrowtogether #transformationdigitale</a:t>
            </a:r>
            <a:endParaRPr b="1" sz="1300">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6"/>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Samedi </a:t>
            </a:r>
            <a:r>
              <a:rPr b="1" lang="fr-FR" sz="1800">
                <a:latin typeface="Montserrat"/>
                <a:ea typeface="Montserrat"/>
                <a:cs typeface="Montserrat"/>
                <a:sym typeface="Montserrat"/>
              </a:rPr>
              <a:t> 17/03/24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Bien net</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r>
              <a:rPr b="1" lang="fr-FR" sz="1800">
                <a:latin typeface="Montserrat"/>
                <a:ea typeface="Montserrat"/>
                <a:cs typeface="Montserrat"/>
                <a:sym typeface="Montserrat"/>
              </a:rPr>
              <a:t>11h00</a:t>
            </a:r>
            <a:endParaRPr b="1" i="0" sz="1800" u="none" cap="none" strike="noStrike">
              <a:solidFill>
                <a:srgbClr val="000000"/>
              </a:solidFill>
              <a:latin typeface="Montserrat"/>
              <a:ea typeface="Montserrat"/>
              <a:cs typeface="Montserrat"/>
              <a:sym typeface="Montserrat"/>
            </a:endParaRPr>
          </a:p>
        </p:txBody>
      </p:sp>
      <p:pic>
        <p:nvPicPr>
          <p:cNvPr id="235" name="Google Shape;235;p36"/>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236" name="Google Shape;236;p36"/>
          <p:cNvSpPr txBox="1"/>
          <p:nvPr/>
        </p:nvSpPr>
        <p:spPr>
          <a:xfrm>
            <a:off x="895350" y="1809750"/>
            <a:ext cx="5736900" cy="486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marR="0" rtl="0" algn="l">
              <a:spcBef>
                <a:spcPts val="0"/>
              </a:spcBef>
              <a:spcAft>
                <a:spcPts val="0"/>
              </a:spcAft>
              <a:buNone/>
            </a:pPr>
            <a:r>
              <a:t/>
            </a:r>
            <a:endParaRPr b="1" i="0" sz="1100" u="none" cap="none" strike="noStrike">
              <a:solidFill>
                <a:srgbClr val="000000"/>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Chers collègues et chefs d'entreprise,</a:t>
            </a:r>
            <a:endParaRPr sz="1100">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L'anxiété au travail est une réalité souvent sous-estimée, manifestée à travers des phrases telles que : "Je suis soucieux", "Ça ne va pas", "J'ai comme l'impression que le DG veut me virer", ou encore "Je suis nul, je n'y arrive pas", qui sont monnaie courante en entreprise. Même si elles sont généralement le symptôme d'un problème existant au sein de l'entreprise, parfois il s'agit simplement d'une manifestation de l'anxiété au travail chez les collaborateurs.</a:t>
            </a:r>
            <a:endParaRPr sz="1100">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Entre des délais serrés, des attentes élevées et une pression constante pour innover, il est normal de ressentir parfois une tension croissante. Cependant, un collaborateur anxieux devient improductif, absent, et n'est plus mentalement disponible pour contribuer aux efforts collectifs.</a:t>
            </a:r>
            <a:endParaRPr sz="1100">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Pour y faire face, la création d'un environnement positif est cruciale. Un environnement qui écoute, qui n'est pas toxique et qui offre un soutien actif. En cultivant une culture d'ouverture et d'entraide, nous pouvons transformer notre lieu de travail en un espace où la santé mentale est valorisée et où chaque individu se sent soutenu et épanoui</a:t>
            </a:r>
            <a:endParaRPr sz="1100">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SzPts val="1100"/>
              <a:buNone/>
            </a:pPr>
            <a:r>
              <a:rPr lang="fr-FR" sz="1100">
                <a:solidFill>
                  <a:schemeClr val="dk1"/>
                </a:solidFill>
                <a:latin typeface="Montserrat"/>
                <a:ea typeface="Montserrat"/>
                <a:cs typeface="Montserrat"/>
                <a:sym typeface="Montserrat"/>
              </a:rPr>
              <a:t>#NetByUs #BienNet #UniversTech #Santé #LetsGrowTogether </a:t>
            </a:r>
            <a:endParaRPr b="1" sz="1100">
              <a:latin typeface="Montserrat"/>
              <a:ea typeface="Montserrat"/>
              <a:cs typeface="Montserrat"/>
              <a:sym typeface="Montserrat"/>
            </a:endParaRPr>
          </a:p>
          <a:p>
            <a:pPr indent="0" lvl="0" marL="0" marR="0" rtl="0" algn="l">
              <a:spcBef>
                <a:spcPts val="1200"/>
              </a:spcBef>
              <a:spcAft>
                <a:spcPts val="0"/>
              </a:spcAft>
              <a:buNone/>
            </a:pPr>
            <a:r>
              <a:rPr b="1" lang="fr-FR" sz="1100">
                <a:latin typeface="Montserrat"/>
                <a:ea typeface="Montserrat"/>
                <a:cs typeface="Montserrat"/>
                <a:sym typeface="Montserrat"/>
              </a:rPr>
              <a:t>#NetByUs #NoWahalaTeam #Letsgrowtogether #transformationdigitale</a:t>
            </a:r>
            <a:endParaRPr b="1" sz="1100">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240" name="Shape 240"/>
        <p:cNvGrpSpPr/>
        <p:nvPr/>
      </p:nvGrpSpPr>
      <p:grpSpPr>
        <a:xfrm>
          <a:off x="0" y="0"/>
          <a:ext cx="0" cy="0"/>
          <a:chOff x="0" y="0"/>
          <a:chExt cx="0" cy="0"/>
        </a:xfrm>
      </p:grpSpPr>
      <p:sp>
        <p:nvSpPr>
          <p:cNvPr id="241" name="Google Shape;241;p37"/>
          <p:cNvSpPr txBox="1"/>
          <p:nvPr/>
        </p:nvSpPr>
        <p:spPr>
          <a:xfrm>
            <a:off x="642937" y="2705725"/>
            <a:ext cx="10906200" cy="144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8800" u="none" cap="none" strike="noStrike">
                <a:solidFill>
                  <a:schemeClr val="accent2"/>
                </a:solidFill>
                <a:latin typeface="Calibri"/>
                <a:ea typeface="Calibri"/>
                <a:cs typeface="Calibri"/>
                <a:sym typeface="Calibri"/>
              </a:rPr>
              <a:t>Semaine 4</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38"/>
          <p:cNvPicPr preferRelativeResize="0"/>
          <p:nvPr/>
        </p:nvPicPr>
        <p:blipFill rotWithShape="1">
          <a:blip r:embed="rId3">
            <a:alphaModFix/>
          </a:blip>
          <a:srcRect b="0" l="0" r="0" t="0"/>
          <a:stretch/>
        </p:blipFill>
        <p:spPr>
          <a:xfrm>
            <a:off x="9721203" y="6293512"/>
            <a:ext cx="1946920" cy="407129"/>
          </a:xfrm>
          <a:prstGeom prst="rect">
            <a:avLst/>
          </a:prstGeom>
          <a:noFill/>
          <a:ln>
            <a:noFill/>
          </a:ln>
        </p:spPr>
      </p:pic>
      <p:graphicFrame>
        <p:nvGraphicFramePr>
          <p:cNvPr id="247" name="Google Shape;247;p38"/>
          <p:cNvGraphicFramePr/>
          <p:nvPr/>
        </p:nvGraphicFramePr>
        <p:xfrm>
          <a:off x="757238" y="2842324"/>
          <a:ext cx="3000000" cy="3000000"/>
        </p:xfrm>
        <a:graphic>
          <a:graphicData uri="http://schemas.openxmlformats.org/drawingml/2006/table">
            <a:tbl>
              <a:tblPr>
                <a:noFill/>
                <a:tableStyleId>{01629AED-BBD7-43D4-BC9E-6BEA5BB73A10}</a:tableStyleId>
              </a:tblPr>
              <a:tblGrid>
                <a:gridCol w="1426075"/>
                <a:gridCol w="1462025"/>
                <a:gridCol w="1294250"/>
                <a:gridCol w="1282250"/>
                <a:gridCol w="1366150"/>
                <a:gridCol w="1419400"/>
                <a:gridCol w="1324875"/>
                <a:gridCol w="1102500"/>
              </a:tblGrid>
              <a:tr h="693350">
                <a:tc rowSpan="2">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S4</a:t>
                      </a:r>
                      <a:endParaRPr sz="1400" u="none" cap="none" strike="noStrike">
                        <a:latin typeface="Montserrat"/>
                        <a:ea typeface="Montserrat"/>
                        <a:cs typeface="Montserrat"/>
                        <a:sym typeface="Montserrat"/>
                      </a:endParaRPr>
                    </a:p>
                  </a:txBody>
                  <a:tcPr marT="7150" marB="7150" marR="14300" marL="143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Tous Geeks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Netbusien du Jour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Com Produit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Inside NBU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r>
              <a:tr h="480000">
                <a:tc vMerge="1"/>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EFEFEF"/>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9"/>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Mardi 19</a:t>
            </a:r>
            <a:r>
              <a:rPr b="1" i="0" lang="fr-FR" sz="1800" u="none" cap="none" strike="noStrike">
                <a:solidFill>
                  <a:srgbClr val="000000"/>
                </a:solidFill>
                <a:latin typeface="Montserrat"/>
                <a:ea typeface="Montserrat"/>
                <a:cs typeface="Montserrat"/>
                <a:sym typeface="Montserrat"/>
              </a:rPr>
              <a:t>/</a:t>
            </a:r>
            <a:r>
              <a:rPr b="1" lang="fr-FR" sz="1800">
                <a:latin typeface="Montserrat"/>
                <a:ea typeface="Montserrat"/>
                <a:cs typeface="Montserrat"/>
                <a:sym typeface="Montserrat"/>
              </a:rPr>
              <a:t>03/24</a:t>
            </a:r>
            <a:r>
              <a:rPr b="1" i="0" lang="fr-FR" sz="1800" u="none" cap="none" strike="noStrike">
                <a:solidFill>
                  <a:srgbClr val="000000"/>
                </a:solidFill>
                <a:latin typeface="Montserrat"/>
                <a:ea typeface="Montserrat"/>
                <a:cs typeface="Montserrat"/>
                <a:sym typeface="Montserrat"/>
              </a:rPr>
              <a:t>/</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Tous Geeks</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xxxxxxx</a:t>
            </a:r>
            <a:endParaRPr b="1" i="0" sz="1800" u="none" cap="none" strike="noStrike">
              <a:solidFill>
                <a:srgbClr val="000000"/>
              </a:solidFill>
              <a:latin typeface="Montserrat"/>
              <a:ea typeface="Montserrat"/>
              <a:cs typeface="Montserrat"/>
              <a:sym typeface="Montserrat"/>
            </a:endParaRPr>
          </a:p>
        </p:txBody>
      </p:sp>
      <p:sp>
        <p:nvSpPr>
          <p:cNvPr id="253" name="Google Shape;253;p39"/>
          <p:cNvSpPr/>
          <p:nvPr/>
        </p:nvSpPr>
        <p:spPr>
          <a:xfrm>
            <a:off x="6648450" y="818125"/>
            <a:ext cx="5019600" cy="5361600"/>
          </a:xfrm>
          <a:prstGeom prst="rect">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4" name="Google Shape;254;p39"/>
          <p:cNvSpPr txBox="1"/>
          <p:nvPr/>
        </p:nvSpPr>
        <p:spPr>
          <a:xfrm>
            <a:off x="8324849" y="3363396"/>
            <a:ext cx="1666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fr-FR" sz="1800" u="none" cap="none" strike="noStrike">
                <a:solidFill>
                  <a:schemeClr val="dk1"/>
                </a:solidFill>
                <a:latin typeface="Calibri"/>
                <a:ea typeface="Calibri"/>
                <a:cs typeface="Calibri"/>
                <a:sym typeface="Calibri"/>
              </a:rPr>
              <a:t>VISUEL</a:t>
            </a:r>
            <a:endParaRPr/>
          </a:p>
        </p:txBody>
      </p:sp>
      <p:pic>
        <p:nvPicPr>
          <p:cNvPr id="255" name="Google Shape;255;p39"/>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256" name="Google Shape;256;p39"/>
          <p:cNvSpPr txBox="1"/>
          <p:nvPr/>
        </p:nvSpPr>
        <p:spPr>
          <a:xfrm>
            <a:off x="895350" y="1885950"/>
            <a:ext cx="5200800" cy="1139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Texte de publication :</a:t>
            </a:r>
            <a:r>
              <a:rPr lang="fr-FR"/>
              <a:t>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0"/>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Mercredi 20</a:t>
            </a:r>
            <a:r>
              <a:rPr b="1" i="0" lang="fr-FR" sz="1800" u="none" cap="none" strike="noStrike">
                <a:solidFill>
                  <a:srgbClr val="000000"/>
                </a:solidFill>
                <a:latin typeface="Montserrat"/>
                <a:ea typeface="Montserrat"/>
                <a:cs typeface="Montserrat"/>
                <a:sym typeface="Montserrat"/>
              </a:rPr>
              <a:t>/</a:t>
            </a:r>
            <a:r>
              <a:rPr b="1" lang="fr-FR" sz="1800">
                <a:latin typeface="Montserrat"/>
                <a:ea typeface="Montserrat"/>
                <a:cs typeface="Montserrat"/>
                <a:sym typeface="Montserrat"/>
              </a:rPr>
              <a:t>03</a:t>
            </a:r>
            <a:r>
              <a:rPr b="1" i="0" lang="fr-FR" sz="1800" u="none" cap="none" strike="noStrike">
                <a:solidFill>
                  <a:srgbClr val="000000"/>
                </a:solidFill>
                <a:latin typeface="Montserrat"/>
                <a:ea typeface="Montserrat"/>
                <a:cs typeface="Montserrat"/>
                <a:sym typeface="Montserrat"/>
              </a:rPr>
              <a:t>/</a:t>
            </a:r>
            <a:r>
              <a:rPr b="1" lang="fr-FR" sz="1800">
                <a:latin typeface="Montserrat"/>
                <a:ea typeface="Montserrat"/>
                <a:cs typeface="Montserrat"/>
                <a:sym typeface="Montserrat"/>
              </a:rPr>
              <a:t>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Netbusien du Jour</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xxxxxxx</a:t>
            </a:r>
            <a:endParaRPr b="1" i="0" sz="1800" u="none" cap="none" strike="noStrike">
              <a:solidFill>
                <a:srgbClr val="000000"/>
              </a:solidFill>
              <a:latin typeface="Montserrat"/>
              <a:ea typeface="Montserrat"/>
              <a:cs typeface="Montserrat"/>
              <a:sym typeface="Montserrat"/>
            </a:endParaRPr>
          </a:p>
        </p:txBody>
      </p:sp>
      <p:sp>
        <p:nvSpPr>
          <p:cNvPr id="262" name="Google Shape;262;p40"/>
          <p:cNvSpPr/>
          <p:nvPr/>
        </p:nvSpPr>
        <p:spPr>
          <a:xfrm>
            <a:off x="6648448" y="818122"/>
            <a:ext cx="5019600" cy="4886400"/>
          </a:xfrm>
          <a:prstGeom prst="rect">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3" name="Google Shape;263;p40"/>
          <p:cNvSpPr txBox="1"/>
          <p:nvPr/>
        </p:nvSpPr>
        <p:spPr>
          <a:xfrm>
            <a:off x="8324849" y="3363396"/>
            <a:ext cx="1666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fr-FR" sz="1800" u="none" cap="none" strike="noStrike">
                <a:solidFill>
                  <a:schemeClr val="dk1"/>
                </a:solidFill>
                <a:latin typeface="Calibri"/>
                <a:ea typeface="Calibri"/>
                <a:cs typeface="Calibri"/>
                <a:sym typeface="Calibri"/>
              </a:rPr>
              <a:t>VISUEL</a:t>
            </a:r>
            <a:endParaRPr/>
          </a:p>
        </p:txBody>
      </p:sp>
      <p:pic>
        <p:nvPicPr>
          <p:cNvPr id="264" name="Google Shape;264;p40"/>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265" name="Google Shape;265;p40"/>
          <p:cNvSpPr txBox="1"/>
          <p:nvPr/>
        </p:nvSpPr>
        <p:spPr>
          <a:xfrm>
            <a:off x="895350" y="1885950"/>
            <a:ext cx="5200800" cy="3971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Texte de publication :</a:t>
            </a:r>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Htags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1"/>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Jeudi</a:t>
            </a:r>
            <a:r>
              <a:rPr b="1" lang="fr-FR" sz="1800">
                <a:latin typeface="Montserrat"/>
                <a:ea typeface="Montserrat"/>
                <a:cs typeface="Montserrat"/>
                <a:sym typeface="Montserrat"/>
              </a:rPr>
              <a:t> 21</a:t>
            </a:r>
            <a:r>
              <a:rPr b="1" i="0" lang="fr-FR" sz="1800" u="none" cap="none" strike="noStrike">
                <a:solidFill>
                  <a:srgbClr val="000000"/>
                </a:solidFill>
                <a:latin typeface="Montserrat"/>
                <a:ea typeface="Montserrat"/>
                <a:cs typeface="Montserrat"/>
                <a:sym typeface="Montserrat"/>
              </a:rPr>
              <a:t>/</a:t>
            </a:r>
            <a:r>
              <a:rPr b="1" lang="fr-FR" sz="1800">
                <a:latin typeface="Montserrat"/>
                <a:ea typeface="Montserrat"/>
                <a:cs typeface="Montserrat"/>
                <a:sym typeface="Montserrat"/>
              </a:rPr>
              <a:t>03</a:t>
            </a:r>
            <a:r>
              <a:rPr b="1" i="0" lang="fr-FR" sz="1800" u="none" cap="none" strike="noStrike">
                <a:solidFill>
                  <a:srgbClr val="000000"/>
                </a:solidFill>
                <a:latin typeface="Montserrat"/>
                <a:ea typeface="Montserrat"/>
                <a:cs typeface="Montserrat"/>
                <a:sym typeface="Montserrat"/>
              </a:rPr>
              <a:t>/</a:t>
            </a:r>
            <a:r>
              <a:rPr b="1" lang="fr-FR" sz="1800">
                <a:latin typeface="Montserrat"/>
                <a:ea typeface="Montserrat"/>
                <a:cs typeface="Montserrat"/>
                <a:sym typeface="Montserrat"/>
              </a:rPr>
              <a:t>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Com Produit</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xxxxxxx</a:t>
            </a:r>
            <a:endParaRPr b="1" i="0" sz="1800" u="none" cap="none" strike="noStrike">
              <a:solidFill>
                <a:srgbClr val="000000"/>
              </a:solidFill>
              <a:latin typeface="Montserrat"/>
              <a:ea typeface="Montserrat"/>
              <a:cs typeface="Montserrat"/>
              <a:sym typeface="Montserrat"/>
            </a:endParaRPr>
          </a:p>
        </p:txBody>
      </p:sp>
      <p:pic>
        <p:nvPicPr>
          <p:cNvPr id="271" name="Google Shape;271;p41"/>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272" name="Google Shape;272;p41"/>
          <p:cNvSpPr txBox="1"/>
          <p:nvPr/>
        </p:nvSpPr>
        <p:spPr>
          <a:xfrm>
            <a:off x="895350" y="1885950"/>
            <a:ext cx="6485100" cy="4485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Texte de publication :</a:t>
            </a:r>
            <a:endParaRPr b="1" i="0" sz="1800" u="none" cap="none" strike="noStrike">
              <a:solidFill>
                <a:srgbClr val="000000"/>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Avez-vous du mal à gérer vos revenus, à respecter vos budgets, ou à épargner efficacement ? Si oui, Perxo Lite est fait pour vous !</a:t>
            </a:r>
            <a:endParaRPr sz="1200">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Perxo Lite est une application conçue pour vous aider à maîtriser votre argent. Elle offre des fonctionnalités puissantes de gestion budgétaire et de suivi de vos plans d'épargne. En plus de l’application, vous recevez une caisse ou un carnet, vous encourageant à ne pas perdre de vue vos bonnes habitudes financières.</a:t>
            </a:r>
            <a:endParaRPr sz="1200">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Grâce à son interface intuitive et conviviale, vous pouvez facilement visualiser vos postes de dépenses, les contrôler, fixer des objectifs financiers dans le temps, et les atteindre.</a:t>
            </a:r>
            <a:endParaRPr sz="1200">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Avec Perxo Lite, adoptez de bonnes habitudes financières et économisez intelligemment.</a:t>
            </a:r>
            <a:endParaRPr sz="1200">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(lien)</a:t>
            </a:r>
            <a:endParaRPr sz="1200">
              <a:latin typeface="Montserrat"/>
              <a:ea typeface="Montserrat"/>
              <a:cs typeface="Montserrat"/>
              <a:sym typeface="Montserrat"/>
            </a:endParaRPr>
          </a:p>
          <a:p>
            <a:pPr indent="0" lvl="0" marL="0" rtl="0" algn="just">
              <a:lnSpc>
                <a:spcPct val="115000"/>
              </a:lnSpc>
              <a:spcBef>
                <a:spcPts val="1200"/>
              </a:spcBef>
              <a:spcAft>
                <a:spcPts val="0"/>
              </a:spcAft>
              <a:buSzPts val="1100"/>
              <a:buNone/>
            </a:pPr>
            <a:r>
              <a:rPr b="1" lang="fr-FR" sz="1200">
                <a:latin typeface="Montserrat"/>
                <a:ea typeface="Montserrat"/>
                <a:cs typeface="Montserrat"/>
                <a:sym typeface="Montserrat"/>
              </a:rPr>
              <a:t>Pensée, créée, et distribuée par NetByUs.</a:t>
            </a:r>
            <a:endParaRPr b="1" i="0" sz="1200" u="none" cap="none" strike="noStrike">
              <a:solidFill>
                <a:srgbClr val="000000"/>
              </a:solidFill>
              <a:latin typeface="Montserrat"/>
              <a:ea typeface="Montserrat"/>
              <a:cs typeface="Montserrat"/>
              <a:sym typeface="Montserrat"/>
            </a:endParaRPr>
          </a:p>
          <a:p>
            <a:pPr indent="0" lvl="0" marL="0" marR="0" rtl="0" algn="l">
              <a:spcBef>
                <a:spcPts val="120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2"/>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Vendredi 22</a:t>
            </a:r>
            <a:r>
              <a:rPr b="1" i="0" lang="fr-FR" sz="1800" u="none" cap="none" strike="noStrike">
                <a:solidFill>
                  <a:srgbClr val="000000"/>
                </a:solidFill>
                <a:latin typeface="Montserrat"/>
                <a:ea typeface="Montserrat"/>
                <a:cs typeface="Montserrat"/>
                <a:sym typeface="Montserrat"/>
              </a:rPr>
              <a:t>/</a:t>
            </a:r>
            <a:r>
              <a:rPr b="1" lang="fr-FR" sz="1800">
                <a:latin typeface="Montserrat"/>
                <a:ea typeface="Montserrat"/>
                <a:cs typeface="Montserrat"/>
                <a:sym typeface="Montserrat"/>
              </a:rPr>
              <a:t>03</a:t>
            </a:r>
            <a:r>
              <a:rPr b="1" i="0" lang="fr-FR" sz="1800" u="none" cap="none" strike="noStrike">
                <a:solidFill>
                  <a:srgbClr val="000000"/>
                </a:solidFill>
                <a:latin typeface="Montserrat"/>
                <a:ea typeface="Montserrat"/>
                <a:cs typeface="Montserrat"/>
                <a:sym typeface="Montserrat"/>
              </a:rPr>
              <a:t>/</a:t>
            </a:r>
            <a:r>
              <a:rPr b="1" lang="fr-FR" sz="1800">
                <a:latin typeface="Montserrat"/>
                <a:ea typeface="Montserrat"/>
                <a:cs typeface="Montserrat"/>
                <a:sym typeface="Montserrat"/>
              </a:rPr>
              <a:t>24</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Inside </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xxxxxxx</a:t>
            </a:r>
            <a:endParaRPr b="1" i="0" sz="1800" u="none" cap="none" strike="noStrike">
              <a:solidFill>
                <a:srgbClr val="000000"/>
              </a:solidFill>
              <a:latin typeface="Montserrat"/>
              <a:ea typeface="Montserrat"/>
              <a:cs typeface="Montserrat"/>
              <a:sym typeface="Montserrat"/>
            </a:endParaRPr>
          </a:p>
        </p:txBody>
      </p:sp>
      <p:sp>
        <p:nvSpPr>
          <p:cNvPr id="278" name="Google Shape;278;p42"/>
          <p:cNvSpPr/>
          <p:nvPr/>
        </p:nvSpPr>
        <p:spPr>
          <a:xfrm>
            <a:off x="6648448" y="818122"/>
            <a:ext cx="5019600" cy="4886400"/>
          </a:xfrm>
          <a:prstGeom prst="rect">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9" name="Google Shape;279;p42"/>
          <p:cNvSpPr txBox="1"/>
          <p:nvPr/>
        </p:nvSpPr>
        <p:spPr>
          <a:xfrm>
            <a:off x="8324849" y="3363396"/>
            <a:ext cx="1666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fr-FR" sz="1800" u="none" cap="none" strike="noStrike">
                <a:solidFill>
                  <a:schemeClr val="dk1"/>
                </a:solidFill>
                <a:latin typeface="Calibri"/>
                <a:ea typeface="Calibri"/>
                <a:cs typeface="Calibri"/>
                <a:sym typeface="Calibri"/>
              </a:rPr>
              <a:t>VISUEL</a:t>
            </a:r>
            <a:endParaRPr/>
          </a:p>
        </p:txBody>
      </p:sp>
      <p:pic>
        <p:nvPicPr>
          <p:cNvPr id="280" name="Google Shape;280;p42"/>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281" name="Google Shape;281;p42"/>
          <p:cNvSpPr txBox="1"/>
          <p:nvPr/>
        </p:nvSpPr>
        <p:spPr>
          <a:xfrm>
            <a:off x="895350" y="1885950"/>
            <a:ext cx="5200800" cy="3971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Texte de publication :</a:t>
            </a:r>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t/>
            </a:r>
            <a:endParaRPr b="1" i="0" sz="1800" u="none" cap="none" strike="noStrike">
              <a:solidFill>
                <a:srgbClr val="000000"/>
              </a:solidFill>
              <a:latin typeface="Montserrat"/>
              <a:ea typeface="Montserrat"/>
              <a:cs typeface="Montserrat"/>
              <a:sym typeface="Montserrat"/>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Htags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285" name="Shape 285"/>
        <p:cNvGrpSpPr/>
        <p:nvPr/>
      </p:nvGrpSpPr>
      <p:grpSpPr>
        <a:xfrm>
          <a:off x="0" y="0"/>
          <a:ext cx="0" cy="0"/>
          <a:chOff x="0" y="0"/>
          <a:chExt cx="0" cy="0"/>
        </a:xfrm>
      </p:grpSpPr>
      <p:sp>
        <p:nvSpPr>
          <p:cNvPr id="286" name="Google Shape;286;p43"/>
          <p:cNvSpPr txBox="1"/>
          <p:nvPr/>
        </p:nvSpPr>
        <p:spPr>
          <a:xfrm>
            <a:off x="642937" y="2705725"/>
            <a:ext cx="10906200" cy="144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8800" u="none" cap="none" strike="noStrike">
                <a:solidFill>
                  <a:schemeClr val="accent2"/>
                </a:solidFill>
                <a:latin typeface="Calibri"/>
                <a:ea typeface="Calibri"/>
                <a:cs typeface="Calibri"/>
                <a:sym typeface="Calibri"/>
              </a:rPr>
              <a:t>Semaine 1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44"/>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graphicFrame>
        <p:nvGraphicFramePr>
          <p:cNvPr id="292" name="Google Shape;292;p44"/>
          <p:cNvGraphicFramePr/>
          <p:nvPr/>
        </p:nvGraphicFramePr>
        <p:xfrm>
          <a:off x="828675" y="2711450"/>
          <a:ext cx="3000000" cy="3000000"/>
        </p:xfrm>
        <a:graphic>
          <a:graphicData uri="http://schemas.openxmlformats.org/drawingml/2006/table">
            <a:tbl>
              <a:tblPr>
                <a:noFill/>
                <a:tableStyleId>{01629AED-BBD7-43D4-BC9E-6BEA5BB73A10}</a:tableStyleId>
              </a:tblPr>
              <a:tblGrid>
                <a:gridCol w="1426075"/>
                <a:gridCol w="1462025"/>
                <a:gridCol w="1294250"/>
                <a:gridCol w="1282250"/>
                <a:gridCol w="1366150"/>
                <a:gridCol w="1419400"/>
                <a:gridCol w="1324875"/>
                <a:gridCol w="1102500"/>
              </a:tblGrid>
              <a:tr h="671225">
                <a:tc rowSpan="2">
                  <a:txBody>
                    <a:bodyPr/>
                    <a:lstStyle/>
                    <a:p>
                      <a:pPr indent="0" lvl="0" marL="0" marR="0" rtl="0" algn="ctr">
                        <a:spcBef>
                          <a:spcPts val="0"/>
                        </a:spcBef>
                        <a:spcAft>
                          <a:spcPts val="0"/>
                        </a:spcAft>
                        <a:buClr>
                          <a:srgbClr val="000000"/>
                        </a:buClr>
                        <a:buSzPts val="1400"/>
                        <a:buFont typeface="Montserrat"/>
                        <a:buNone/>
                      </a:pPr>
                      <a:r>
                        <a:rPr b="1" i="0" lang="fr-FR" sz="1400" u="none" cap="none" strike="noStrike">
                          <a:solidFill>
                            <a:srgbClr val="000000"/>
                          </a:solidFill>
                          <a:latin typeface="Montserrat"/>
                          <a:ea typeface="Montserrat"/>
                          <a:cs typeface="Montserrat"/>
                          <a:sym typeface="Montserrat"/>
                        </a:rPr>
                        <a:t>S1</a:t>
                      </a:r>
                      <a:endParaRPr sz="1400" u="none" cap="none" strike="noStrike">
                        <a:latin typeface="Montserrat"/>
                        <a:ea typeface="Montserrat"/>
                        <a:cs typeface="Montserrat"/>
                        <a:sym typeface="Montserrat"/>
                      </a:endParaRPr>
                    </a:p>
                  </a:txBody>
                  <a:tcPr marT="7150" marB="7150" marR="14300" marL="1430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rgbClr val="002060"/>
                        </a:buClr>
                        <a:buSzPts val="1400"/>
                        <a:buFont typeface="Montserrat"/>
                        <a:buNone/>
                      </a:pPr>
                      <a:r>
                        <a:rPr b="1" i="0" lang="fr-FR" sz="1400" u="none" cap="none" strike="noStrike">
                          <a:solidFill>
                            <a:srgbClr val="002060"/>
                          </a:solidFill>
                          <a:latin typeface="Montserrat"/>
                          <a:ea typeface="Montserrat"/>
                          <a:cs typeface="Montserrat"/>
                          <a:sym typeface="Montserrat"/>
                        </a:rPr>
                        <a:t>Com instit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rgbClr val="002060"/>
                        </a:buClr>
                        <a:buSzPts val="1400"/>
                        <a:buFont typeface="Montserrat"/>
                        <a:buNone/>
                      </a:pPr>
                      <a:r>
                        <a:rPr b="1" lang="fr-FR" sz="1400" u="none" cap="none" strike="noStrike">
                          <a:solidFill>
                            <a:srgbClr val="002060"/>
                          </a:solidFill>
                          <a:latin typeface="Montserrat"/>
                          <a:ea typeface="Montserrat"/>
                          <a:cs typeface="Montserrat"/>
                          <a:sym typeface="Montserrat"/>
                        </a:rPr>
                        <a:t>Tous Geeks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fr-FR" sz="1400" u="none" cap="none" strike="noStrike">
                          <a:solidFill>
                            <a:srgbClr val="002060"/>
                          </a:solidFill>
                          <a:latin typeface="Montserrat"/>
                          <a:ea typeface="Montserrat"/>
                          <a:cs typeface="Montserrat"/>
                          <a:sym typeface="Montserrat"/>
                        </a:rPr>
                        <a:t>Com Produit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r h="480000">
                <a:tc vMerge="1"/>
                <a:tc>
                  <a:txBody>
                    <a:bodyPr/>
                    <a:lstStyle/>
                    <a:p>
                      <a:pPr indent="0" lvl="0" marL="0" marR="0" rtl="0" algn="ctr">
                        <a:lnSpc>
                          <a:spcPct val="100000"/>
                        </a:lnSpc>
                        <a:spcBef>
                          <a:spcPts val="0"/>
                        </a:spcBef>
                        <a:spcAft>
                          <a:spcPts val="0"/>
                        </a:spcAft>
                        <a:buClr>
                          <a:srgbClr val="000000"/>
                        </a:buClr>
                        <a:buSzPts val="1400"/>
                        <a:buFont typeface="Arial"/>
                        <a:buNone/>
                      </a:pPr>
                      <a:r>
                        <a:rPr b="1" lang="fr-FR" sz="1400" u="none" cap="none" strike="noStrike">
                          <a:solidFill>
                            <a:srgbClr val="002060"/>
                          </a:solidFill>
                          <a:latin typeface="Montserrat"/>
                          <a:ea typeface="Montserrat"/>
                          <a:cs typeface="Montserrat"/>
                          <a:sym typeface="Montserrat"/>
                        </a:rPr>
                        <a:t>Croissance Net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rgbClr val="002060"/>
                        </a:buClr>
                        <a:buSzPts val="1400"/>
                        <a:buFont typeface="Montserrat"/>
                        <a:buNone/>
                      </a:pPr>
                      <a:r>
                        <a:rPr b="1" lang="fr-FR" sz="1400" u="none" cap="none" strike="noStrike">
                          <a:solidFill>
                            <a:srgbClr val="002060"/>
                          </a:solidFill>
                          <a:latin typeface="Montserrat"/>
                          <a:ea typeface="Montserrat"/>
                          <a:cs typeface="Montserrat"/>
                          <a:sym typeface="Montserrat"/>
                        </a:rPr>
                        <a:t>Welcome home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ctr">
                        <a:spcBef>
                          <a:spcPts val="0"/>
                        </a:spcBef>
                        <a:spcAft>
                          <a:spcPts val="0"/>
                        </a:spcAft>
                        <a:buClr>
                          <a:srgbClr val="002060"/>
                        </a:buClr>
                        <a:buSzPts val="1400"/>
                        <a:buFont typeface="Montserrat"/>
                        <a:buNone/>
                      </a:pPr>
                      <a:r>
                        <a:rPr b="1" lang="fr-FR" sz="1400" u="none" cap="none" strike="noStrike">
                          <a:solidFill>
                            <a:srgbClr val="002060"/>
                          </a:solidFill>
                          <a:latin typeface="Montserrat"/>
                          <a:ea typeface="Montserrat"/>
                          <a:cs typeface="Montserrat"/>
                          <a:sym typeface="Montserrat"/>
                        </a:rPr>
                        <a:t>Bien Net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c>
                  <a:txBody>
                    <a:bodyPr/>
                    <a:lstStyle/>
                    <a:p>
                      <a:pPr indent="0" lvl="0" marL="0" marR="0" rtl="0" algn="l">
                        <a:spcBef>
                          <a:spcPts val="0"/>
                        </a:spcBef>
                        <a:spcAft>
                          <a:spcPts val="0"/>
                        </a:spcAft>
                        <a:buClr>
                          <a:schemeClr val="dk1"/>
                        </a:buClr>
                        <a:buSzPts val="1400"/>
                        <a:buFont typeface="Calibri"/>
                        <a:buNone/>
                      </a:pPr>
                      <a:r>
                        <a:t/>
                      </a:r>
                      <a:endParaRPr sz="1400" u="none" cap="none" strike="noStrike">
                        <a:latin typeface="Montserrat"/>
                        <a:ea typeface="Montserrat"/>
                        <a:cs typeface="Montserrat"/>
                        <a:sym typeface="Montserrat"/>
                      </a:endParaRPr>
                    </a:p>
                  </a:txBody>
                  <a:tcPr marT="7150" marB="7150" marR="14300" marL="1430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2CC"/>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5"/>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Lundi</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Tous Geek (carrousels)</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endParaRPr b="1" i="0" sz="1800" u="none" cap="none" strike="noStrike">
              <a:solidFill>
                <a:srgbClr val="000000"/>
              </a:solidFill>
              <a:latin typeface="Montserrat"/>
              <a:ea typeface="Montserrat"/>
              <a:cs typeface="Montserrat"/>
              <a:sym typeface="Montserrat"/>
            </a:endParaRPr>
          </a:p>
        </p:txBody>
      </p:sp>
      <p:pic>
        <p:nvPicPr>
          <p:cNvPr id="298" name="Google Shape;298;p45"/>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299" name="Google Shape;299;p45"/>
          <p:cNvSpPr txBox="1"/>
          <p:nvPr/>
        </p:nvSpPr>
        <p:spPr>
          <a:xfrm>
            <a:off x="-2988875" y="2190750"/>
            <a:ext cx="9283800" cy="92313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fr-FR" sz="1200">
                <a:solidFill>
                  <a:schemeClr val="dk1"/>
                </a:solidFill>
                <a:latin typeface="Montserrat"/>
                <a:ea typeface="Montserrat"/>
                <a:cs typeface="Montserrat"/>
                <a:sym typeface="Montserrat"/>
              </a:rPr>
              <a:t>Texte de publication :</a:t>
            </a:r>
            <a:endParaRPr b="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b="1" lang="fr-FR" sz="1200">
                <a:solidFill>
                  <a:schemeClr val="dk1"/>
                </a:solidFill>
                <a:latin typeface="Montserrat"/>
                <a:ea typeface="Montserrat"/>
                <a:cs typeface="Montserrat"/>
                <a:sym typeface="Montserrat"/>
              </a:rPr>
              <a:t>Page 0 :</a:t>
            </a:r>
            <a:r>
              <a:rPr lang="fr-FR" sz="1200">
                <a:solidFill>
                  <a:schemeClr val="dk1"/>
                </a:solidFill>
                <a:latin typeface="Montserrat"/>
                <a:ea typeface="Montserrat"/>
                <a:cs typeface="Montserrat"/>
                <a:sym typeface="Montserrat"/>
              </a:rPr>
              <a:t> </a:t>
            </a:r>
            <a:r>
              <a:rPr b="1" lang="fr-FR" sz="1200">
                <a:solidFill>
                  <a:schemeClr val="dk1"/>
                </a:solidFill>
                <a:latin typeface="Montserrat"/>
                <a:ea typeface="Montserrat"/>
                <a:cs typeface="Montserrat"/>
                <a:sym typeface="Montserrat"/>
              </a:rPr>
              <a:t>Qu’est ce que l’IA</a:t>
            </a:r>
            <a:endParaRPr b="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200">
                <a:solidFill>
                  <a:schemeClr val="dk1"/>
                </a:solidFill>
                <a:latin typeface="Montserrat"/>
                <a:ea typeface="Montserrat"/>
                <a:cs typeface="Montserrat"/>
                <a:sym typeface="Montserrat"/>
              </a:rPr>
              <a:t>L’intelligence artificielle (IA) a évolué rapidement, devenant incontournable pour les entreprises cherchant à améliorer leur efficacité. Les principaux types d’IA sont l’IA basée sur les règles, utilisée pour automatiser des tâches simples, l’IA faible, spécialisée dans des tâches spécifiques comme l’analyse de données, et l’IA forte, encore théorique, capable d’apprendre et de s’adapter. L'IA forte représente un défi quotidien avec le lancement cette annee </a:t>
            </a:r>
            <a:r>
              <a:rPr lang="fr-FR" sz="1200">
                <a:solidFill>
                  <a:srgbClr val="222325"/>
                </a:solidFill>
                <a:highlight>
                  <a:srgbClr val="FFFFFF"/>
                </a:highlight>
                <a:latin typeface="Montserrat"/>
                <a:ea typeface="Montserrat"/>
                <a:cs typeface="Montserrat"/>
                <a:sym typeface="Montserrat"/>
              </a:rPr>
              <a:t>des taxis autonomes Waymo de San Francisco</a:t>
            </a:r>
            <a:r>
              <a:rPr lang="fr-FR" sz="1200">
                <a:solidFill>
                  <a:schemeClr val="dk1"/>
                </a:solidFill>
                <a:latin typeface="Montserrat"/>
                <a:ea typeface="Montserrat"/>
                <a:cs typeface="Montserrat"/>
                <a:sym typeface="Montserrat"/>
              </a:rPr>
              <a:t>, tandis que l’IA faible continue d’être déployée pour des applications précises. Les entreprises doivent suivre de près ces avancées tout en considérant leurs implications.</a:t>
            </a:r>
            <a:endParaRPr sz="1200">
              <a:solidFill>
                <a:schemeClr val="dk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Page 1 : Qu’est ce que  l'IA Générative</a:t>
            </a:r>
            <a:endParaRPr b="1" sz="1200">
              <a:solidFill>
                <a:schemeClr val="dk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Texte :</a:t>
            </a:r>
            <a:r>
              <a:rPr lang="fr-FR" sz="1200">
                <a:solidFill>
                  <a:schemeClr val="dk1"/>
                </a:solidFill>
                <a:latin typeface="Montserrat"/>
                <a:ea typeface="Montserrat"/>
                <a:cs typeface="Montserrat"/>
                <a:sym typeface="Montserrat"/>
              </a:rPr>
              <a:t> "Découvrez le pouvoir de l'IA générative, une technologie révolutionnaire capable de créer des contenus originaux : textes, images, musiques, et bien plus encore !"</a:t>
            </a:r>
            <a:endParaRPr sz="1200">
              <a:solidFill>
                <a:schemeClr val="dk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Page 2 : Comment l'IA Générative marche ?</a:t>
            </a:r>
            <a:endParaRPr b="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Texte :</a:t>
            </a:r>
            <a:r>
              <a:rPr lang="fr-FR" sz="1200">
                <a:solidFill>
                  <a:schemeClr val="dk1"/>
                </a:solidFill>
                <a:latin typeface="Montserrat"/>
                <a:ea typeface="Montserrat"/>
                <a:cs typeface="Montserrat"/>
                <a:sym typeface="Montserrat"/>
              </a:rPr>
              <a:t> "L'IA générative utilise des modèles d'apprentissage profond pour analyser de vastes ensembles de données et générer des contenus nouveaux. Elle apprend des exemples existants pour créer quelque chose de totalement inédit."</a:t>
            </a:r>
            <a:endParaRPr sz="1200">
              <a:solidFill>
                <a:schemeClr val="dk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Page 3 : Les Applications de l'IA Générative</a:t>
            </a:r>
            <a:endParaRPr b="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Texte :</a:t>
            </a:r>
            <a:r>
              <a:rPr lang="fr-FR" sz="1200">
                <a:solidFill>
                  <a:schemeClr val="dk1"/>
                </a:solidFill>
                <a:latin typeface="Montserrat"/>
                <a:ea typeface="Montserrat"/>
                <a:cs typeface="Montserrat"/>
                <a:sym typeface="Montserrat"/>
              </a:rPr>
              <a:t> "De l'art à la musique, en passant par la rédaction de contenu et la création de produits, l'IA générative s'étend à de nombreux domaines, transformant la créativité et l'innovation."</a:t>
            </a:r>
            <a:endParaRPr sz="1200">
              <a:solidFill>
                <a:schemeClr val="dk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Page 4 : L'IA Générative dans l'Art</a:t>
            </a:r>
            <a:endParaRPr b="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Texte :</a:t>
            </a:r>
            <a:r>
              <a:rPr lang="fr-FR" sz="1200">
                <a:solidFill>
                  <a:schemeClr val="dk1"/>
                </a:solidFill>
                <a:latin typeface="Montserrat"/>
                <a:ea typeface="Montserrat"/>
                <a:cs typeface="Montserrat"/>
                <a:sym typeface="Montserrat"/>
              </a:rPr>
              <a:t> "Les artistes utilisent l'IA générative pour repousser les limites de la créativité. En combinant algorithmes et inspiration, ils créent des œuvres uniques et surprenantes."</a:t>
            </a:r>
            <a:endParaRPr sz="1200">
              <a:solidFill>
                <a:schemeClr val="dk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Page 5 : L'IA Générative en Marketing</a:t>
            </a:r>
            <a:endParaRPr b="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Texte :</a:t>
            </a:r>
            <a:r>
              <a:rPr lang="fr-FR" sz="1200">
                <a:solidFill>
                  <a:schemeClr val="dk1"/>
                </a:solidFill>
                <a:latin typeface="Montserrat"/>
                <a:ea typeface="Montserrat"/>
                <a:cs typeface="Montserrat"/>
                <a:sym typeface="Montserrat"/>
              </a:rPr>
              <a:t> "L'IA générative révolutionne le marketing en créant des contenus personnalisés pour chaque client, optimisant ainsi les campagnes publicitaires et améliorant l'engagement."</a:t>
            </a:r>
            <a:endParaRPr sz="1200">
              <a:solidFill>
                <a:schemeClr val="dk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Page 6 : Les Défis de l'IA Générative</a:t>
            </a:r>
            <a:endParaRPr b="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Texte :</a:t>
            </a:r>
            <a:r>
              <a:rPr lang="fr-FR" sz="1200">
                <a:solidFill>
                  <a:schemeClr val="dk1"/>
                </a:solidFill>
                <a:latin typeface="Montserrat"/>
                <a:ea typeface="Montserrat"/>
                <a:cs typeface="Montserrat"/>
                <a:sym typeface="Montserrat"/>
              </a:rPr>
              <a:t> "Malgré ses avantages, l'IA générative pose des défis, notamment en matière de droits d'auteur, d'éthique, et de biais algorithmiques. Une régulation appropriée est essentielle pour son développement responsable."</a:t>
            </a:r>
            <a:endParaRPr sz="1200">
              <a:solidFill>
                <a:schemeClr val="dk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Page 7 : L'Avenir de l'IA Générative</a:t>
            </a:r>
            <a:endParaRPr b="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Texte :</a:t>
            </a:r>
            <a:r>
              <a:rPr lang="fr-FR" sz="1200">
                <a:solidFill>
                  <a:schemeClr val="dk1"/>
                </a:solidFill>
                <a:latin typeface="Montserrat"/>
                <a:ea typeface="Montserrat"/>
                <a:cs typeface="Montserrat"/>
                <a:sym typeface="Montserrat"/>
              </a:rPr>
              <a:t> "L'IA générative est en plein développement, avec des possibilités illimitées. Elle transforme profondément notre manière de créer, d'innover, et d'interagir avec la technologie."</a:t>
            </a:r>
            <a:endParaRPr b="1" sz="1200">
              <a:solidFill>
                <a:schemeClr val="dk1"/>
              </a:solidFill>
              <a:latin typeface="Montserrat"/>
              <a:ea typeface="Montserrat"/>
              <a:cs typeface="Montserrat"/>
              <a:sym typeface="Montserrat"/>
            </a:endParaRPr>
          </a:p>
          <a:p>
            <a:pPr indent="0" lvl="0" marL="0" marR="0" rtl="0" algn="l">
              <a:spcBef>
                <a:spcPts val="1200"/>
              </a:spcBef>
              <a:spcAft>
                <a:spcPts val="0"/>
              </a:spcAft>
              <a:buNone/>
            </a:pPr>
            <a:r>
              <a:t/>
            </a:r>
            <a:endParaRPr b="1" sz="1200">
              <a:latin typeface="Montserrat"/>
              <a:ea typeface="Montserrat"/>
              <a:cs typeface="Montserrat"/>
              <a:sym typeface="Montserrat"/>
            </a:endParaRPr>
          </a:p>
        </p:txBody>
      </p:sp>
      <p:sp>
        <p:nvSpPr>
          <p:cNvPr id="300" name="Google Shape;300;p45"/>
          <p:cNvSpPr txBox="1"/>
          <p:nvPr/>
        </p:nvSpPr>
        <p:spPr>
          <a:xfrm>
            <a:off x="6525175" y="2177800"/>
            <a:ext cx="6437700" cy="819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FR" sz="1300">
                <a:solidFill>
                  <a:schemeClr val="dk1"/>
                </a:solidFill>
                <a:latin typeface="Montserrat"/>
                <a:ea typeface="Montserrat"/>
                <a:cs typeface="Montserrat"/>
                <a:sym typeface="Montserrat"/>
              </a:rPr>
              <a:t>Texte de publication :</a:t>
            </a:r>
            <a:endParaRPr sz="1300">
              <a:solidFill>
                <a:schemeClr val="dk1"/>
              </a:solidFill>
            </a:endParaRPr>
          </a:p>
          <a:p>
            <a:pPr indent="0" lvl="0" marL="0" rtl="0" algn="l">
              <a:lnSpc>
                <a:spcPct val="115000"/>
              </a:lnSpc>
              <a:spcBef>
                <a:spcPts val="1400"/>
              </a:spcBef>
              <a:spcAft>
                <a:spcPts val="0"/>
              </a:spcAft>
              <a:buNone/>
            </a:pPr>
            <a:r>
              <a:rPr b="1" lang="fr-FR" sz="1300">
                <a:solidFill>
                  <a:schemeClr val="dk1"/>
                </a:solidFill>
              </a:rPr>
              <a:t>Page 1 : In</a:t>
            </a:r>
            <a:r>
              <a:rPr b="1" lang="fr-FR" sz="1300">
                <a:solidFill>
                  <a:schemeClr val="dk1"/>
                </a:solidFill>
              </a:rPr>
              <a:t>t</a:t>
            </a:r>
            <a:r>
              <a:rPr b="1" lang="fr-FR" sz="1300">
                <a:solidFill>
                  <a:schemeClr val="dk1"/>
                </a:solidFill>
              </a:rPr>
              <a:t>roduction à l'IA Générative</a:t>
            </a:r>
            <a:endParaRPr sz="11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a:t>
            </a:r>
            <a:r>
              <a:rPr lang="fr-FR" sz="1100">
                <a:solidFill>
                  <a:schemeClr val="dk1"/>
                </a:solidFill>
              </a:rPr>
              <a:t> Une image représentant une main humaine et une main robotique qui créent ensemble une œuvre d'art numérique, symbolisant la collaboration entre l'intelligence humaine et l'intelligence artificielle.</a:t>
            </a:r>
            <a:endParaRPr sz="1100">
              <a:solidFill>
                <a:schemeClr val="dk1"/>
              </a:solidFill>
            </a:endParaRPr>
          </a:p>
          <a:p>
            <a:pPr indent="0" lvl="0" marL="0" rtl="0" algn="l">
              <a:lnSpc>
                <a:spcPct val="115000"/>
              </a:lnSpc>
              <a:spcBef>
                <a:spcPts val="1400"/>
              </a:spcBef>
              <a:spcAft>
                <a:spcPts val="0"/>
              </a:spcAft>
              <a:buNone/>
            </a:pPr>
            <a:r>
              <a:rPr b="1" lang="fr-FR" sz="1300">
                <a:solidFill>
                  <a:schemeClr val="dk1"/>
                </a:solidFill>
              </a:rPr>
              <a:t>Page 2 : Comment Fonctionne l'IA Générative ?</a:t>
            </a:r>
            <a:endParaRPr sz="11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 :</a:t>
            </a:r>
            <a:r>
              <a:rPr lang="fr-FR" sz="1100">
                <a:solidFill>
                  <a:schemeClr val="dk1"/>
                </a:solidFill>
              </a:rPr>
              <a:t> Un schéma simplifié montrant le processus de l'IA générative, depuis l'entrée de données jusqu'à la création de contenu, avec des icônes représentant des images, des textes et des sons.</a:t>
            </a:r>
            <a:endParaRPr sz="1100">
              <a:solidFill>
                <a:schemeClr val="dk1"/>
              </a:solidFill>
            </a:endParaRPr>
          </a:p>
          <a:p>
            <a:pPr indent="0" lvl="0" marL="0" rtl="0" algn="l">
              <a:lnSpc>
                <a:spcPct val="115000"/>
              </a:lnSpc>
              <a:spcBef>
                <a:spcPts val="1400"/>
              </a:spcBef>
              <a:spcAft>
                <a:spcPts val="0"/>
              </a:spcAft>
              <a:buNone/>
            </a:pPr>
            <a:r>
              <a:rPr b="1" lang="fr-FR" sz="1300">
                <a:solidFill>
                  <a:schemeClr val="dk1"/>
                </a:solidFill>
              </a:rPr>
              <a:t>Page 3 : Les Applications de l'IA Générative</a:t>
            </a:r>
            <a:endParaRPr sz="11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 :</a:t>
            </a:r>
            <a:r>
              <a:rPr lang="fr-FR" sz="1100">
                <a:solidFill>
                  <a:schemeClr val="dk1"/>
                </a:solidFill>
              </a:rPr>
              <a:t> Une série d'images représentant différentes applications : une peinture numérique, une partition musicale, un texte généré par IA, et un design de produit.</a:t>
            </a:r>
            <a:endParaRPr sz="1100">
              <a:solidFill>
                <a:schemeClr val="dk1"/>
              </a:solidFill>
            </a:endParaRPr>
          </a:p>
          <a:p>
            <a:pPr indent="0" lvl="0" marL="0" rtl="0" algn="l">
              <a:lnSpc>
                <a:spcPct val="115000"/>
              </a:lnSpc>
              <a:spcBef>
                <a:spcPts val="1400"/>
              </a:spcBef>
              <a:spcAft>
                <a:spcPts val="0"/>
              </a:spcAft>
              <a:buNone/>
            </a:pPr>
            <a:r>
              <a:rPr b="1" lang="fr-FR" sz="1300">
                <a:solidFill>
                  <a:schemeClr val="dk1"/>
                </a:solidFill>
              </a:rPr>
              <a:t>Page 4 : L'IA Générative dans l'Art</a:t>
            </a:r>
            <a:endParaRPr sz="11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a:t>
            </a:r>
            <a:r>
              <a:rPr lang="fr-FR" sz="1100">
                <a:solidFill>
                  <a:schemeClr val="dk1"/>
                </a:solidFill>
              </a:rPr>
              <a:t> Une galerie virtuelle montrant des œuvres d'art générées par l'IA, avec des styles variés et une palette de couleurs vibrantes, reflétant la diversité des créations possibles.</a:t>
            </a:r>
            <a:endParaRPr sz="1100">
              <a:solidFill>
                <a:schemeClr val="dk1"/>
              </a:solidFill>
            </a:endParaRPr>
          </a:p>
          <a:p>
            <a:pPr indent="0" lvl="0" marL="0" rtl="0" algn="l">
              <a:lnSpc>
                <a:spcPct val="115000"/>
              </a:lnSpc>
              <a:spcBef>
                <a:spcPts val="1400"/>
              </a:spcBef>
              <a:spcAft>
                <a:spcPts val="0"/>
              </a:spcAft>
              <a:buNone/>
            </a:pPr>
            <a:r>
              <a:rPr b="1" lang="fr-FR" sz="1300">
                <a:solidFill>
                  <a:schemeClr val="dk1"/>
                </a:solidFill>
              </a:rPr>
              <a:t>Page 5 : L'IA Générative en Marketing</a:t>
            </a:r>
            <a:endParaRPr b="1" sz="13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 :</a:t>
            </a:r>
            <a:r>
              <a:rPr lang="fr-FR" sz="1100">
                <a:solidFill>
                  <a:schemeClr val="dk1"/>
                </a:solidFill>
              </a:rPr>
              <a:t> Un écran d'ordinateur affichant un tableau de bord de campagne marketing avec des textes et des images personnalisés, montrant l'impact direct de l'IA sur les performances.</a:t>
            </a:r>
            <a:endParaRPr sz="1100">
              <a:solidFill>
                <a:schemeClr val="dk1"/>
              </a:solidFill>
            </a:endParaRPr>
          </a:p>
          <a:p>
            <a:pPr indent="0" lvl="0" marL="0" rtl="0" algn="l">
              <a:lnSpc>
                <a:spcPct val="115000"/>
              </a:lnSpc>
              <a:spcBef>
                <a:spcPts val="1400"/>
              </a:spcBef>
              <a:spcAft>
                <a:spcPts val="0"/>
              </a:spcAft>
              <a:buNone/>
            </a:pPr>
            <a:r>
              <a:rPr b="1" lang="fr-FR" sz="1300">
                <a:solidFill>
                  <a:schemeClr val="dk1"/>
                </a:solidFill>
              </a:rPr>
              <a:t>Page 6 : Les Défis de l'IA Générative</a:t>
            </a:r>
            <a:endParaRPr b="1" sz="13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 :</a:t>
            </a:r>
            <a:r>
              <a:rPr lang="fr-FR" sz="1100">
                <a:solidFill>
                  <a:schemeClr val="dk1"/>
                </a:solidFill>
              </a:rPr>
              <a:t> Une balance symbolique, avec d'un côté les bénéfices de l'IA (créativité, innovation) et de l'autre les défis (éthique, droits d'auteur), illustrant la nécessité d'équilibrer les deux aspects.</a:t>
            </a:r>
            <a:endParaRPr sz="1100">
              <a:solidFill>
                <a:schemeClr val="dk1"/>
              </a:solidFill>
            </a:endParaRPr>
          </a:p>
          <a:p>
            <a:pPr indent="0" lvl="0" marL="0" rtl="0" algn="l">
              <a:lnSpc>
                <a:spcPct val="115000"/>
              </a:lnSpc>
              <a:spcBef>
                <a:spcPts val="1400"/>
              </a:spcBef>
              <a:spcAft>
                <a:spcPts val="0"/>
              </a:spcAft>
              <a:buNone/>
            </a:pPr>
            <a:r>
              <a:rPr b="1" lang="fr-FR" sz="1300">
                <a:solidFill>
                  <a:schemeClr val="dk1"/>
                </a:solidFill>
              </a:rPr>
              <a:t>Page 7 : L'Avenir de l'IA Générative</a:t>
            </a:r>
            <a:endParaRPr b="1" sz="13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 :</a:t>
            </a:r>
            <a:r>
              <a:rPr lang="fr-FR" sz="1100">
                <a:solidFill>
                  <a:schemeClr val="dk1"/>
                </a:solidFill>
              </a:rPr>
              <a:t> Une vue futuriste d'un studio créatif où des humains et des IA collaborent, avec des écrans holographiques et des outils de création avancés, illustrant le potentiel futur de cette technologie.</a:t>
            </a:r>
            <a:endParaRPr sz="1100">
              <a:solidFill>
                <a:schemeClr val="dk1"/>
              </a:solidFill>
            </a:endParaRPr>
          </a:p>
          <a:p>
            <a:pPr indent="0" lvl="0" marL="0" rtl="0" algn="l">
              <a:spcBef>
                <a:spcPts val="1200"/>
              </a:spcBef>
              <a:spcAft>
                <a:spcPts val="0"/>
              </a:spcAft>
              <a:buNone/>
            </a:pPr>
            <a:r>
              <a:t/>
            </a:r>
            <a:endParaRPr b="1" sz="13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b="1" sz="1300">
              <a:solidFill>
                <a:schemeClr val="dk1"/>
              </a:solidFill>
              <a:latin typeface="Montserrat"/>
              <a:ea typeface="Montserrat"/>
              <a:cs typeface="Montserrat"/>
              <a:sym typeface="Montserra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6"/>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Mardii </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Bien net</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r>
              <a:rPr b="1" lang="fr-FR" sz="1800">
                <a:latin typeface="Montserrat"/>
                <a:ea typeface="Montserrat"/>
                <a:cs typeface="Montserrat"/>
                <a:sym typeface="Montserrat"/>
              </a:rPr>
              <a:t>11h00</a:t>
            </a:r>
            <a:endParaRPr b="1" i="0" sz="1800" u="none" cap="none" strike="noStrike">
              <a:solidFill>
                <a:srgbClr val="000000"/>
              </a:solidFill>
              <a:latin typeface="Montserrat"/>
              <a:ea typeface="Montserrat"/>
              <a:cs typeface="Montserrat"/>
              <a:sym typeface="Montserrat"/>
            </a:endParaRPr>
          </a:p>
        </p:txBody>
      </p:sp>
      <p:pic>
        <p:nvPicPr>
          <p:cNvPr id="306" name="Google Shape;306;p46"/>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307" name="Google Shape;307;p46"/>
          <p:cNvSpPr txBox="1"/>
          <p:nvPr/>
        </p:nvSpPr>
        <p:spPr>
          <a:xfrm>
            <a:off x="895350" y="2190750"/>
            <a:ext cx="5399700" cy="1384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rPr>
              <a:t>"Adoptez des postures ergonomiques pour éviter les douleurs et les tensions. Assurez-vous que votre écran est à hauteur des yeux et que votre chaise vous soutient correctement. Votre dos vous remerciera !"</a:t>
            </a:r>
            <a:endParaRPr sz="1100">
              <a:solidFill>
                <a:schemeClr val="dk1"/>
              </a:solidFill>
            </a:endParaRPr>
          </a:p>
          <a:p>
            <a:pPr indent="0" lvl="0" marL="0" marR="0" rtl="0" algn="l">
              <a:spcBef>
                <a:spcPts val="1200"/>
              </a:spcBef>
              <a:spcAft>
                <a:spcPts val="0"/>
              </a:spcAft>
              <a:buNone/>
            </a:pPr>
            <a:r>
              <a:t/>
            </a:r>
            <a:endParaRPr b="1" sz="1300">
              <a:latin typeface="Montserrat"/>
              <a:ea typeface="Montserrat"/>
              <a:cs typeface="Montserrat"/>
              <a:sym typeface="Montserrat"/>
            </a:endParaRPr>
          </a:p>
        </p:txBody>
      </p:sp>
      <p:sp>
        <p:nvSpPr>
          <p:cNvPr id="308" name="Google Shape;308;p46"/>
          <p:cNvSpPr txBox="1"/>
          <p:nvPr/>
        </p:nvSpPr>
        <p:spPr>
          <a:xfrm>
            <a:off x="6522775" y="2190750"/>
            <a:ext cx="5399700" cy="2537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marR="0" rtl="0" algn="l">
              <a:spcBef>
                <a:spcPts val="0"/>
              </a:spcBef>
              <a:spcAft>
                <a:spcPts val="0"/>
              </a:spcAft>
              <a:buNone/>
            </a:pPr>
            <a:r>
              <a:t/>
            </a:r>
            <a:endParaRPr b="1" i="0" sz="1300" u="none" cap="none" strike="noStrike">
              <a:solidFill>
                <a:srgbClr val="000000"/>
              </a:solidFill>
              <a:latin typeface="Montserrat"/>
              <a:ea typeface="Montserrat"/>
              <a:cs typeface="Montserrat"/>
              <a:sym typeface="Montserrat"/>
            </a:endParaRPr>
          </a:p>
          <a:p>
            <a:pPr indent="0" lvl="0" marL="0" rtl="0" algn="l">
              <a:lnSpc>
                <a:spcPct val="115000"/>
              </a:lnSpc>
              <a:spcBef>
                <a:spcPts val="1400"/>
              </a:spcBef>
              <a:spcAft>
                <a:spcPts val="0"/>
              </a:spcAft>
              <a:buSzPts val="1100"/>
              <a:buNone/>
            </a:pPr>
            <a:r>
              <a:rPr b="1" lang="fr-FR" sz="1300">
                <a:solidFill>
                  <a:schemeClr val="dk1"/>
                </a:solidFill>
              </a:rPr>
              <a:t>"Adoptez une posture correcte"</a:t>
            </a:r>
            <a:endParaRPr b="1" sz="1300">
              <a:solidFill>
                <a:schemeClr val="dk1"/>
              </a:solidFill>
            </a:endParaRPr>
          </a:p>
          <a:p>
            <a:pPr indent="0" lvl="0" marL="0" rtl="0" algn="l">
              <a:lnSpc>
                <a:spcPct val="115000"/>
              </a:lnSpc>
              <a:spcBef>
                <a:spcPts val="1200"/>
              </a:spcBef>
              <a:spcAft>
                <a:spcPts val="0"/>
              </a:spcAft>
              <a:buSzPts val="1100"/>
              <a:buNone/>
            </a:pPr>
            <a:r>
              <a:rPr b="1" lang="fr-FR" sz="1100">
                <a:solidFill>
                  <a:schemeClr val="dk1"/>
                </a:solidFill>
              </a:rPr>
              <a:t>Visuel :</a:t>
            </a:r>
            <a:r>
              <a:rPr lang="fr-FR" sz="1100">
                <a:solidFill>
                  <a:schemeClr val="dk1"/>
                </a:solidFill>
              </a:rPr>
              <a:t> Une série d'illustrations ou d’icônes montrant des postures de travail ergonomiques, telles qu'une chaise avec soutien lombaire, un écran à hauteur des yeux, et des pieds à plat sur le sol. Le fond peut être blanc ou clair pour mettre en valeur les illustrations.</a:t>
            </a:r>
            <a:endParaRPr sz="1100">
              <a:solidFill>
                <a:schemeClr val="dk1"/>
              </a:solidFill>
            </a:endParaRPr>
          </a:p>
          <a:p>
            <a:pPr indent="0" lvl="0" marL="0" rtl="0" algn="l">
              <a:lnSpc>
                <a:spcPct val="115000"/>
              </a:lnSpc>
              <a:spcBef>
                <a:spcPts val="1200"/>
              </a:spcBef>
              <a:spcAft>
                <a:spcPts val="0"/>
              </a:spcAft>
              <a:buSzPts val="1100"/>
              <a:buNone/>
            </a:pPr>
            <a:r>
              <a:t/>
            </a:r>
            <a:endParaRPr i="1" sz="1100">
              <a:solidFill>
                <a:schemeClr val="dk1"/>
              </a:solidFill>
            </a:endParaRPr>
          </a:p>
          <a:p>
            <a:pPr indent="0" lvl="0" marL="0" marR="0" rtl="0" algn="l">
              <a:spcBef>
                <a:spcPts val="1200"/>
              </a:spcBef>
              <a:spcAft>
                <a:spcPts val="0"/>
              </a:spcAft>
              <a:buNone/>
            </a:pPr>
            <a:r>
              <a:t/>
            </a:r>
            <a:endParaRPr b="1" sz="1300">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7"/>
          <p:cNvSpPr txBox="1"/>
          <p:nvPr/>
        </p:nvSpPr>
        <p:spPr>
          <a:xfrm>
            <a:off x="895350" y="642461"/>
            <a:ext cx="5200800" cy="923400"/>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latin typeface="Montserrat"/>
                <a:ea typeface="Montserrat"/>
                <a:cs typeface="Montserrat"/>
                <a:sym typeface="Montserrat"/>
              </a:rPr>
              <a:t>Mardi</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1" lang="fr-FR" sz="1800">
                <a:latin typeface="Montserrat"/>
                <a:ea typeface="Montserrat"/>
                <a:cs typeface="Montserrat"/>
                <a:sym typeface="Montserrat"/>
              </a:rPr>
              <a:t>Tous Geek (c</a:t>
            </a:r>
            <a:r>
              <a:rPr b="1" lang="fr-FR" sz="1800">
                <a:latin typeface="Montserrat"/>
                <a:ea typeface="Montserrat"/>
                <a:cs typeface="Montserrat"/>
                <a:sym typeface="Montserrat"/>
              </a:rPr>
              <a:t>arrousels)</a:t>
            </a:r>
            <a:endParaRPr b="0" i="0" sz="18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fr-FR" sz="1800" u="none" cap="none" strike="noStrike">
                <a:solidFill>
                  <a:srgbClr val="000000"/>
                </a:solidFill>
                <a:latin typeface="Montserrat"/>
                <a:ea typeface="Montserrat"/>
                <a:cs typeface="Montserrat"/>
                <a:sym typeface="Montserrat"/>
              </a:rPr>
              <a:t>Heure de Publication : </a:t>
            </a:r>
            <a:endParaRPr b="1" i="0" sz="1800" u="none" cap="none" strike="noStrike">
              <a:solidFill>
                <a:srgbClr val="000000"/>
              </a:solidFill>
              <a:latin typeface="Montserrat"/>
              <a:ea typeface="Montserrat"/>
              <a:cs typeface="Montserrat"/>
              <a:sym typeface="Montserrat"/>
            </a:endParaRPr>
          </a:p>
        </p:txBody>
      </p:sp>
      <p:pic>
        <p:nvPicPr>
          <p:cNvPr id="314" name="Google Shape;314;p47"/>
          <p:cNvPicPr preferRelativeResize="0"/>
          <p:nvPr/>
        </p:nvPicPr>
        <p:blipFill rotWithShape="1">
          <a:blip r:embed="rId3">
            <a:alphaModFix/>
          </a:blip>
          <a:srcRect b="0" l="0" r="0" t="0"/>
          <a:stretch/>
        </p:blipFill>
        <p:spPr>
          <a:xfrm>
            <a:off x="9721203" y="6293512"/>
            <a:ext cx="1946917" cy="407129"/>
          </a:xfrm>
          <a:prstGeom prst="rect">
            <a:avLst/>
          </a:prstGeom>
          <a:noFill/>
          <a:ln>
            <a:noFill/>
          </a:ln>
        </p:spPr>
      </p:pic>
      <p:sp>
        <p:nvSpPr>
          <p:cNvPr id="315" name="Google Shape;315;p47"/>
          <p:cNvSpPr txBox="1"/>
          <p:nvPr/>
        </p:nvSpPr>
        <p:spPr>
          <a:xfrm>
            <a:off x="-2115425" y="2113325"/>
            <a:ext cx="7348800" cy="7755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1300" u="none" cap="none" strike="noStrike">
                <a:solidFill>
                  <a:srgbClr val="000000"/>
                </a:solidFill>
                <a:latin typeface="Montserrat"/>
                <a:ea typeface="Montserrat"/>
                <a:cs typeface="Montserrat"/>
                <a:sym typeface="Montserrat"/>
              </a:rPr>
              <a:t>Texte de publication :</a:t>
            </a:r>
            <a:endParaRPr sz="1300"/>
          </a:p>
          <a:p>
            <a:pPr indent="0" lvl="0" marL="0" rtl="0" algn="l">
              <a:lnSpc>
                <a:spcPct val="115000"/>
              </a:lnSpc>
              <a:spcBef>
                <a:spcPts val="1400"/>
              </a:spcBef>
              <a:spcAft>
                <a:spcPts val="0"/>
              </a:spcAft>
              <a:buSzPts val="1100"/>
              <a:buNone/>
            </a:pPr>
            <a:r>
              <a:rPr b="1" lang="fr-FR" sz="1300">
                <a:solidFill>
                  <a:schemeClr val="dk1"/>
                </a:solidFill>
              </a:rPr>
              <a:t>Visuel 1 : qu’est ce que la  Blockchain pour les Entreprises</a:t>
            </a:r>
            <a:endParaRPr b="1" sz="13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fr-FR" sz="1300">
                <a:solidFill>
                  <a:schemeClr val="dk1"/>
                </a:solidFill>
              </a:rPr>
              <a:t>Definition de la blockchain : </a:t>
            </a:r>
            <a:r>
              <a:rPr lang="fr-FR" sz="1200">
                <a:solidFill>
                  <a:srgbClr val="040C28"/>
                </a:solidFill>
                <a:highlight>
                  <a:srgbClr val="D3E3FD"/>
                </a:highlight>
              </a:rPr>
              <a:t>La blockchain est un registre partagé et immuable qui facilite le processus d'enregistrement des transactions et de suivi des actifs dans un réseau d'entreprise</a:t>
            </a:r>
            <a:r>
              <a:rPr lang="fr-FR" sz="1200">
                <a:solidFill>
                  <a:srgbClr val="474747"/>
                </a:solidFill>
                <a:highlight>
                  <a:srgbClr val="FFFFFF"/>
                </a:highlight>
              </a:rPr>
              <a:t>.</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fr-FR" sz="1100">
                <a:solidFill>
                  <a:schemeClr val="dk1"/>
                </a:solidFill>
              </a:rPr>
              <a:t>Texte :</a:t>
            </a:r>
            <a:r>
              <a:rPr lang="fr-FR" sz="1100">
                <a:solidFill>
                  <a:schemeClr val="dk1"/>
                </a:solidFill>
              </a:rPr>
              <a:t> "Découvrez comment la blockchain révolutionne le monde des affaires. Grâce à une base de données décentralisée et sécurisée, les entreprises peuvent optimiser leurs processus, améliorer la transparence et renforcer la confiance."</a:t>
            </a:r>
            <a:endParaRPr sz="11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fr-FR" sz="1300">
                <a:solidFill>
                  <a:schemeClr val="dk1"/>
                </a:solidFill>
              </a:rPr>
              <a:t>Visuel 2 : Optimisation des Chaînes d'Approvisionnement</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fr-FR" sz="1100">
                <a:solidFill>
                  <a:schemeClr val="dk1"/>
                </a:solidFill>
              </a:rPr>
              <a:t>Texte :</a:t>
            </a:r>
            <a:r>
              <a:rPr lang="fr-FR" sz="1100">
                <a:solidFill>
                  <a:schemeClr val="dk1"/>
                </a:solidFill>
              </a:rPr>
              <a:t> "La blockchain améliore la gestion des chaînes d'approvisionnement en permettant un suivi transparent des produits depuis leur origine jusqu'à leur destination, réduisant ainsi les coûts et augmentant l'efficacité."</a:t>
            </a:r>
            <a:endParaRPr sz="11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fr-FR" sz="1300">
                <a:solidFill>
                  <a:schemeClr val="dk1"/>
                </a:solidFill>
              </a:rPr>
              <a:t>Visuel 3 : Sécurisation des Transactions Financières</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fr-FR" sz="1100">
                <a:solidFill>
                  <a:schemeClr val="dk1"/>
                </a:solidFill>
              </a:rPr>
              <a:t>Texte:</a:t>
            </a:r>
            <a:r>
              <a:rPr lang="fr-FR" sz="1100">
                <a:solidFill>
                  <a:schemeClr val="dk1"/>
                </a:solidFill>
              </a:rPr>
              <a:t> "Les transactions financières deviennent plus sûres avec la blockchain. En éliminant les intermédiaires et en utilisant des contrats intelligents, les entreprises peuvent réduire les risques et les coûts de transaction."</a:t>
            </a:r>
            <a:endParaRPr sz="11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fr-FR" sz="1300">
                <a:solidFill>
                  <a:schemeClr val="dk1"/>
                </a:solidFill>
              </a:rPr>
              <a:t>Visuel 4 : Amélioration de la Transparence et de la Confiance</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fr-FR" sz="1100">
                <a:solidFill>
                  <a:schemeClr val="dk1"/>
                </a:solidFill>
              </a:rPr>
              <a:t>Texte :</a:t>
            </a:r>
            <a:r>
              <a:rPr lang="fr-FR" sz="1100">
                <a:solidFill>
                  <a:schemeClr val="dk1"/>
                </a:solidFill>
              </a:rPr>
              <a:t> "La transparence accrue grâce à la blockchain renforce la confiance entre les entreprises et leurs clients. Chaque transaction est immuable et vérifiable, assurant une intégrité totale."</a:t>
            </a:r>
            <a:endParaRPr sz="11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fr-FR" sz="1300">
                <a:solidFill>
                  <a:schemeClr val="dk1"/>
                </a:solidFill>
              </a:rPr>
              <a:t>Visuel 5 : Automatisation grâce aux Contrats Intelligents</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fr-FR" sz="1100">
                <a:solidFill>
                  <a:schemeClr val="dk1"/>
                </a:solidFill>
              </a:rPr>
              <a:t>Texte :</a:t>
            </a:r>
            <a:r>
              <a:rPr lang="fr-FR" sz="1100">
                <a:solidFill>
                  <a:schemeClr val="dk1"/>
                </a:solidFill>
              </a:rPr>
              <a:t> "Les contrats intelligents automatisent les processus métier en exécutant des conditions préalablement définies, ce qui permet de réduire les erreurs humaines et d'optimiser les opérations."</a:t>
            </a:r>
            <a:endParaRPr sz="11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fr-FR" sz="1300">
                <a:solidFill>
                  <a:schemeClr val="dk1"/>
                </a:solidFill>
              </a:rPr>
              <a:t>Visuel 6 : Protection des Données Sensibles</a:t>
            </a:r>
            <a:endParaRPr b="1" sz="1300">
              <a:solidFill>
                <a:schemeClr val="dk1"/>
              </a:solidFill>
            </a:endParaRPr>
          </a:p>
          <a:p>
            <a:pPr indent="0" lvl="0" marL="0" rtl="0" algn="l">
              <a:lnSpc>
                <a:spcPct val="115000"/>
              </a:lnSpc>
              <a:spcBef>
                <a:spcPts val="1200"/>
              </a:spcBef>
              <a:spcAft>
                <a:spcPts val="0"/>
              </a:spcAft>
              <a:buSzPts val="1100"/>
              <a:buNone/>
            </a:pPr>
            <a:r>
              <a:rPr b="1" lang="fr-FR" sz="1100">
                <a:solidFill>
                  <a:schemeClr val="dk1"/>
                </a:solidFill>
              </a:rPr>
              <a:t>Texte :</a:t>
            </a:r>
            <a:r>
              <a:rPr lang="fr-FR" sz="1100">
                <a:solidFill>
                  <a:schemeClr val="dk1"/>
                </a:solidFill>
              </a:rPr>
              <a:t> "Protégez les données sensibles avec la blockchain. En cryptant les informations et en assurant une gestion sécurisée, les entreprises peuvent se prémunir contre les cyberattaques et les fuites de données."</a:t>
            </a:r>
            <a:endParaRPr sz="11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fr-FR" sz="1300">
                <a:solidFill>
                  <a:schemeClr val="dk1"/>
                </a:solidFill>
              </a:rPr>
              <a:t>Visuel 7 : Innovation et Nouvelles Opportunités</a:t>
            </a:r>
            <a:endParaRPr b="1" sz="1300">
              <a:solidFill>
                <a:schemeClr val="dk1"/>
              </a:solidFill>
            </a:endParaRPr>
          </a:p>
          <a:p>
            <a:pPr indent="0" lvl="0" marL="0" rtl="0" algn="l">
              <a:lnSpc>
                <a:spcPct val="115000"/>
              </a:lnSpc>
              <a:spcBef>
                <a:spcPts val="1200"/>
              </a:spcBef>
              <a:spcAft>
                <a:spcPts val="1200"/>
              </a:spcAft>
              <a:buSzPts val="1100"/>
              <a:buNone/>
            </a:pPr>
            <a:r>
              <a:rPr b="1" lang="fr-FR" sz="1100">
                <a:solidFill>
                  <a:schemeClr val="dk1"/>
                </a:solidFill>
              </a:rPr>
              <a:t>Texte :</a:t>
            </a:r>
            <a:r>
              <a:rPr lang="fr-FR" sz="1100">
                <a:solidFill>
                  <a:schemeClr val="dk1"/>
                </a:solidFill>
              </a:rPr>
              <a:t> "La blockchain ouvre la voie à de nouvelles opportunités d'innovation. Les entreprises peuvent explorer des modèles commerciaux innovants, créer des nouveaux produits et services, et se différencier sur le marché."</a:t>
            </a:r>
            <a:endParaRPr b="1" sz="1300">
              <a:latin typeface="Montserrat"/>
              <a:ea typeface="Montserrat"/>
              <a:cs typeface="Montserrat"/>
              <a:sym typeface="Montserrat"/>
            </a:endParaRPr>
          </a:p>
        </p:txBody>
      </p:sp>
      <p:sp>
        <p:nvSpPr>
          <p:cNvPr id="316" name="Google Shape;316;p47"/>
          <p:cNvSpPr txBox="1"/>
          <p:nvPr/>
        </p:nvSpPr>
        <p:spPr>
          <a:xfrm>
            <a:off x="6733200" y="2113325"/>
            <a:ext cx="7926600" cy="877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FR" sz="1300">
                <a:solidFill>
                  <a:schemeClr val="dk1"/>
                </a:solidFill>
                <a:latin typeface="Montserrat"/>
                <a:ea typeface="Montserrat"/>
                <a:cs typeface="Montserrat"/>
                <a:sym typeface="Montserrat"/>
              </a:rPr>
              <a:t>Texte de publication :</a:t>
            </a:r>
            <a:endParaRPr sz="1300">
              <a:solidFill>
                <a:schemeClr val="dk1"/>
              </a:solidFill>
            </a:endParaRPr>
          </a:p>
          <a:p>
            <a:pPr indent="0" lvl="0" marL="0" rtl="0" algn="l">
              <a:spcBef>
                <a:spcPts val="0"/>
              </a:spcBef>
              <a:spcAft>
                <a:spcPts val="0"/>
              </a:spcAft>
              <a:buNone/>
            </a:pPr>
            <a:r>
              <a:t/>
            </a:r>
            <a:endParaRPr b="1" sz="1300">
              <a:solidFill>
                <a:schemeClr val="dk1"/>
              </a:solidFill>
              <a:latin typeface="Montserrat"/>
              <a:ea typeface="Montserrat"/>
              <a:cs typeface="Montserrat"/>
              <a:sym typeface="Montserrat"/>
            </a:endParaRPr>
          </a:p>
          <a:p>
            <a:pPr indent="0" lvl="0" marL="0" rtl="0" algn="l">
              <a:lnSpc>
                <a:spcPct val="115000"/>
              </a:lnSpc>
              <a:spcBef>
                <a:spcPts val="1400"/>
              </a:spcBef>
              <a:spcAft>
                <a:spcPts val="0"/>
              </a:spcAft>
              <a:buNone/>
            </a:pPr>
            <a:r>
              <a:rPr b="1" lang="fr-FR" sz="1300">
                <a:solidFill>
                  <a:schemeClr val="dk1"/>
                </a:solidFill>
              </a:rPr>
              <a:t>Visuel</a:t>
            </a:r>
            <a:r>
              <a:rPr b="1" lang="fr-FR" sz="1300">
                <a:solidFill>
                  <a:schemeClr val="dk1"/>
                </a:solidFill>
              </a:rPr>
              <a:t> 1 : qu’est ce que la Blockchain </a:t>
            </a:r>
            <a:endParaRPr b="1" sz="13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 du Visuel :</a:t>
            </a:r>
            <a:r>
              <a:rPr lang="fr-FR" sz="1100">
                <a:solidFill>
                  <a:schemeClr val="dk1"/>
                </a:solidFill>
              </a:rPr>
              <a:t> Un graphique montrant un réseau blockchain, avec des blocs interconnectés représentant des transactions sécurisées. En arrière-plan, des icônes d'entreprises illustrent les domaines d'application, tels que la finance, la logistique et la santé.</a:t>
            </a:r>
            <a:endParaRPr sz="1100">
              <a:solidFill>
                <a:schemeClr val="dk1"/>
              </a:solidFill>
            </a:endParaRPr>
          </a:p>
          <a:p>
            <a:pPr indent="0" lvl="0" marL="0" rtl="0" algn="l">
              <a:lnSpc>
                <a:spcPct val="115000"/>
              </a:lnSpc>
              <a:spcBef>
                <a:spcPts val="1400"/>
              </a:spcBef>
              <a:spcAft>
                <a:spcPts val="0"/>
              </a:spcAft>
              <a:buNone/>
            </a:pPr>
            <a:r>
              <a:rPr b="1" lang="fr-FR" sz="1300">
                <a:solidFill>
                  <a:schemeClr val="dk1"/>
                </a:solidFill>
              </a:rPr>
              <a:t>Visuel 2 : Optimisation des Chaînes d'Approvisionnement</a:t>
            </a:r>
            <a:endParaRPr b="1" sz="13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 du Visuel :</a:t>
            </a:r>
            <a:r>
              <a:rPr lang="fr-FR" sz="1100">
                <a:solidFill>
                  <a:schemeClr val="dk1"/>
                </a:solidFill>
              </a:rPr>
              <a:t> Un diagramme de chaîne d'approvisionnement avec des maillons blockchain, montrant le suivi des produits à travers différents points de contrôle. Des flèches indiquent la traçabilité et l'efficacité accrue du processus.</a:t>
            </a:r>
            <a:endParaRPr sz="1100">
              <a:solidFill>
                <a:schemeClr val="dk1"/>
              </a:solidFill>
            </a:endParaRPr>
          </a:p>
          <a:p>
            <a:pPr indent="0" lvl="0" marL="0" rtl="0" algn="l">
              <a:lnSpc>
                <a:spcPct val="115000"/>
              </a:lnSpc>
              <a:spcBef>
                <a:spcPts val="1400"/>
              </a:spcBef>
              <a:spcAft>
                <a:spcPts val="0"/>
              </a:spcAft>
              <a:buNone/>
            </a:pPr>
            <a:r>
              <a:rPr b="1" lang="fr-FR" sz="1300">
                <a:solidFill>
                  <a:schemeClr val="dk1"/>
                </a:solidFill>
              </a:rPr>
              <a:t>Visuel 3 : Sécurisation des Transactions Financières</a:t>
            </a:r>
            <a:endParaRPr b="1" sz="13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 du Visuel :</a:t>
            </a:r>
            <a:r>
              <a:rPr lang="fr-FR" sz="1100">
                <a:solidFill>
                  <a:schemeClr val="dk1"/>
                </a:solidFill>
              </a:rPr>
              <a:t> Une illustration d'un contrat intelligent exécuté automatiquement sur la blockchain, avec une représentation graphique de transactions financières sécurisées et sans intermédiaire. Des cadenas et des boucliers symbolisent la sécurité renforcée.</a:t>
            </a:r>
            <a:endParaRPr sz="1100">
              <a:solidFill>
                <a:schemeClr val="dk1"/>
              </a:solidFill>
            </a:endParaRPr>
          </a:p>
          <a:p>
            <a:pPr indent="0" lvl="0" marL="0" rtl="0" algn="l">
              <a:lnSpc>
                <a:spcPct val="115000"/>
              </a:lnSpc>
              <a:spcBef>
                <a:spcPts val="1400"/>
              </a:spcBef>
              <a:spcAft>
                <a:spcPts val="0"/>
              </a:spcAft>
              <a:buNone/>
            </a:pPr>
            <a:r>
              <a:rPr b="1" lang="fr-FR" sz="1300">
                <a:solidFill>
                  <a:schemeClr val="dk1"/>
                </a:solidFill>
              </a:rPr>
              <a:t>Visuel 4 : Amélioration de la Transparence et de la Confiance</a:t>
            </a:r>
            <a:endParaRPr sz="11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 du Visuel :</a:t>
            </a:r>
            <a:r>
              <a:rPr lang="fr-FR" sz="1100">
                <a:solidFill>
                  <a:schemeClr val="dk1"/>
                </a:solidFill>
              </a:rPr>
              <a:t> Un tableau de bord blockchain avec des transactions visibles et vérifiables en temps réel. Des graphiques et des chiffres clairs montrent la transparence, tandis que des visages heureux symbolisent la confiance des clients.</a:t>
            </a:r>
            <a:endParaRPr sz="1100">
              <a:solidFill>
                <a:schemeClr val="dk1"/>
              </a:solidFill>
            </a:endParaRPr>
          </a:p>
          <a:p>
            <a:pPr indent="0" lvl="0" marL="0" rtl="0" algn="l">
              <a:lnSpc>
                <a:spcPct val="115000"/>
              </a:lnSpc>
              <a:spcBef>
                <a:spcPts val="1400"/>
              </a:spcBef>
              <a:spcAft>
                <a:spcPts val="0"/>
              </a:spcAft>
              <a:buNone/>
            </a:pPr>
            <a:r>
              <a:rPr b="1" lang="fr-FR" sz="1300">
                <a:solidFill>
                  <a:schemeClr val="dk1"/>
                </a:solidFill>
              </a:rPr>
              <a:t>Visuel 5 : Automatisation grâce aux Contrats Intelligents</a:t>
            </a:r>
            <a:endParaRPr sz="11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 du Visuel :</a:t>
            </a:r>
            <a:r>
              <a:rPr lang="fr-FR" sz="1100">
                <a:solidFill>
                  <a:schemeClr val="dk1"/>
                </a:solidFill>
              </a:rPr>
              <a:t> Un écran d'ordinateur montrant un contrat intelligent en cours d'exécution, avec des actions automatisées comme le paiement et la validation des conditions. Des engrenages et des automatisations illustrent l'optimisation des opérations.</a:t>
            </a:r>
            <a:endParaRPr sz="1100">
              <a:solidFill>
                <a:schemeClr val="dk1"/>
              </a:solidFill>
            </a:endParaRPr>
          </a:p>
          <a:p>
            <a:pPr indent="0" lvl="0" marL="0" rtl="0" algn="l">
              <a:lnSpc>
                <a:spcPct val="115000"/>
              </a:lnSpc>
              <a:spcBef>
                <a:spcPts val="1400"/>
              </a:spcBef>
              <a:spcAft>
                <a:spcPts val="0"/>
              </a:spcAft>
              <a:buNone/>
            </a:pPr>
            <a:r>
              <a:rPr b="1" lang="fr-FR" sz="1300">
                <a:solidFill>
                  <a:schemeClr val="dk1"/>
                </a:solidFill>
              </a:rPr>
              <a:t>Visuel 6 : Protection des Données Sensibles</a:t>
            </a:r>
            <a:endParaRPr sz="11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 du Visuel :</a:t>
            </a:r>
            <a:r>
              <a:rPr lang="fr-FR" sz="1100">
                <a:solidFill>
                  <a:schemeClr val="dk1"/>
                </a:solidFill>
              </a:rPr>
              <a:t> Un coffre-fort numérique avec des données cryptées représentées par des cadenas et des clés. En arrière-plan, un réseau blockchain protège les informations contre les menaces externes</a:t>
            </a:r>
            <a:endParaRPr sz="1100">
              <a:solidFill>
                <a:schemeClr val="dk1"/>
              </a:solidFill>
            </a:endParaRPr>
          </a:p>
          <a:p>
            <a:pPr indent="0" lvl="0" marL="0" rtl="0" algn="l">
              <a:lnSpc>
                <a:spcPct val="115000"/>
              </a:lnSpc>
              <a:spcBef>
                <a:spcPts val="1400"/>
              </a:spcBef>
              <a:spcAft>
                <a:spcPts val="0"/>
              </a:spcAft>
              <a:buNone/>
            </a:pPr>
            <a:r>
              <a:rPr b="1" lang="fr-FR" sz="1300">
                <a:solidFill>
                  <a:schemeClr val="dk1"/>
                </a:solidFill>
              </a:rPr>
              <a:t>Visuel 7 : Innovation et Nouvelles Opportunités</a:t>
            </a:r>
            <a:endParaRPr sz="1100">
              <a:solidFill>
                <a:schemeClr val="dk1"/>
              </a:solidFill>
            </a:endParaRPr>
          </a:p>
          <a:p>
            <a:pPr indent="0" lvl="0" marL="0" rtl="0" algn="l">
              <a:lnSpc>
                <a:spcPct val="115000"/>
              </a:lnSpc>
              <a:spcBef>
                <a:spcPts val="1200"/>
              </a:spcBef>
              <a:spcAft>
                <a:spcPts val="0"/>
              </a:spcAft>
              <a:buNone/>
            </a:pPr>
            <a:r>
              <a:rPr b="1" lang="fr-FR" sz="1100">
                <a:solidFill>
                  <a:schemeClr val="dk1"/>
                </a:solidFill>
              </a:rPr>
              <a:t>Description du Visuel :</a:t>
            </a:r>
            <a:r>
              <a:rPr lang="fr-FR" sz="1100">
                <a:solidFill>
                  <a:schemeClr val="dk1"/>
                </a:solidFill>
              </a:rPr>
              <a:t> Un laboratoire d'innovation où des équipes de travail explorent des idées basées sur la blockchain. Des graphiques de croissance et des prototypes de nouveaux produits sont affichés, illustrant les opportunités créatives et commerciales.</a:t>
            </a:r>
            <a:endParaRPr sz="1100">
              <a:solidFill>
                <a:schemeClr val="dk1"/>
              </a:solidFill>
            </a:endParaRPr>
          </a:p>
          <a:p>
            <a:pPr indent="0" lvl="0" marL="0" rtl="0" algn="l">
              <a:lnSpc>
                <a:spcPct val="115000"/>
              </a:lnSpc>
              <a:spcBef>
                <a:spcPts val="1200"/>
              </a:spcBef>
              <a:spcAft>
                <a:spcPts val="0"/>
              </a:spcAft>
              <a:buNone/>
            </a:pPr>
            <a:r>
              <a:t/>
            </a:r>
            <a:endParaRPr sz="1100">
              <a:solidFill>
                <a:schemeClr val="dk1"/>
              </a:solidFill>
            </a:endParaRPr>
          </a:p>
          <a:p>
            <a:pPr indent="0" lvl="0" marL="0" rtl="0" algn="l">
              <a:spcBef>
                <a:spcPts val="0"/>
              </a:spcBef>
              <a:spcAft>
                <a:spcPts val="0"/>
              </a:spcAft>
              <a:buNone/>
            </a:pPr>
            <a:r>
              <a:t/>
            </a:r>
            <a:endParaRPr b="1" sz="1300">
              <a:solidFill>
                <a:schemeClr val="dk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