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1.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14276"/>
        </a:solidFill>
      </p:bgPr>
    </p:bg>
    <p:spTree>
      <p:nvGrpSpPr>
        <p:cNvPr id="1" name=""/>
        <p:cNvGrpSpPr/>
        <p:nvPr/>
      </p:nvGrpSpPr>
      <p:grpSpPr>
        <a:xfrm>
          <a:off x="0" y="0"/>
          <a:ext cx="0" cy="0"/>
          <a:chOff x="0" y="0"/>
          <a:chExt cx="0" cy="0"/>
        </a:xfrm>
      </p:grpSpPr>
      <p:sp>
        <p:nvSpPr>
          <p:cNvPr id="2" name="Shape 0"/>
          <p:cNvSpPr/>
          <p:nvPr/>
        </p:nvSpPr>
        <p:spPr>
          <a:xfrm>
            <a:off x="9692640" y="-1463040"/>
            <a:ext cx="4206240" cy="4206240"/>
          </a:xfrm>
          <a:prstGeom prst="ellipse">
            <a:avLst/>
          </a:prstGeom>
          <a:solidFill>
            <a:srgbClr val="0072CE">
              <a:alpha val="22000"/>
            </a:srgbClr>
          </a:solidFill>
          <a:ln/>
        </p:spPr>
      </p:sp>
      <p:sp>
        <p:nvSpPr>
          <p:cNvPr id="3" name="Shape 1"/>
          <p:cNvSpPr/>
          <p:nvPr/>
        </p:nvSpPr>
        <p:spPr>
          <a:xfrm>
            <a:off x="-1280160" y="5120640"/>
            <a:ext cx="3108960" cy="3108960"/>
          </a:xfrm>
          <a:prstGeom prst="ellipse">
            <a:avLst/>
          </a:prstGeom>
          <a:solidFill>
            <a:srgbClr val="F07817">
              <a:alpha val="18000"/>
            </a:srgbClr>
          </a:solidFill>
          <a:ln/>
        </p:spPr>
      </p:sp>
      <p:pic>
        <p:nvPicPr>
          <p:cNvPr id="4" name="Image 0" descr="/home/claude/netbyus2/assets/by_logo.png">    </p:cNvPr>
          <p:cNvPicPr>
            <a:picLocks noChangeAspect="1"/>
          </p:cNvPicPr>
          <p:nvPr/>
        </p:nvPicPr>
        <p:blipFill>
          <a:blip r:embed="rId1"/>
          <a:stretch>
            <a:fillRect/>
          </a:stretch>
        </p:blipFill>
        <p:spPr>
          <a:xfrm>
            <a:off x="640080" y="548640"/>
            <a:ext cx="613238" cy="384048"/>
          </a:xfrm>
          <a:prstGeom prst="rect">
            <a:avLst/>
          </a:prstGeom>
        </p:spPr>
      </p:pic>
      <p:sp>
        <p:nvSpPr>
          <p:cNvPr id="5" name="Text 2"/>
          <p:cNvSpPr/>
          <p:nvPr/>
        </p:nvSpPr>
        <p:spPr>
          <a:xfrm>
            <a:off x="640080" y="2286000"/>
            <a:ext cx="5486400" cy="320040"/>
          </a:xfrm>
          <a:prstGeom prst="rect">
            <a:avLst/>
          </a:prstGeom>
          <a:noFill/>
          <a:ln/>
        </p:spPr>
        <p:txBody>
          <a:bodyPr wrap="square" rtlCol="0" anchor="ctr"/>
          <a:lstStyle/>
          <a:p>
            <a:pPr indent="0" marL="0">
              <a:buNone/>
            </a:pPr>
            <a:r>
              <a:rPr lang="en-US" sz="1300" b="1" spc="160" kern="0" dirty="0">
                <a:solidFill>
                  <a:srgbClr val="9BB6FF"/>
                </a:solidFill>
                <a:latin typeface="Calibri" pitchFamily="34" charset="0"/>
                <a:ea typeface="Calibri" pitchFamily="34" charset="-122"/>
                <a:cs typeface="Calibri" pitchFamily="34" charset="-120"/>
              </a:rPr>
              <a:t>PRÉSENTATION D'ENTREPRISE</a:t>
            </a:r>
            <a:endParaRPr lang="en-US" sz="1300" dirty="0"/>
          </a:p>
        </p:txBody>
      </p:sp>
      <p:sp>
        <p:nvSpPr>
          <p:cNvPr id="6" name="Text 3"/>
          <p:cNvSpPr/>
          <p:nvPr/>
        </p:nvSpPr>
        <p:spPr>
          <a:xfrm>
            <a:off x="594360" y="2651760"/>
            <a:ext cx="7132320" cy="1920240"/>
          </a:xfrm>
          <a:prstGeom prst="rect">
            <a:avLst/>
          </a:prstGeom>
          <a:noFill/>
          <a:ln/>
        </p:spPr>
        <p:txBody>
          <a:bodyPr wrap="square" rtlCol="0" anchor="t"/>
          <a:lstStyle/>
          <a:p>
            <a:pPr indent="0" marL="0">
              <a:lnSpc>
                <a:spcPts val="5000"/>
              </a:lnSpc>
              <a:buNone/>
            </a:pPr>
            <a:r>
              <a:rPr lang="en-US" sz="4200" b="1" dirty="0">
                <a:solidFill>
                  <a:srgbClr val="FFFFFF"/>
                </a:solidFill>
                <a:latin typeface="Cambria" pitchFamily="34" charset="0"/>
                <a:ea typeface="Cambria" pitchFamily="34" charset="-122"/>
                <a:cs typeface="Cambria" pitchFamily="34" charset="-120"/>
              </a:rPr>
              <a:t>Votre partenaire
</a:t>
            </a:r>
            <a:pPr indent="0" marL="0">
              <a:lnSpc>
                <a:spcPts val="5000"/>
              </a:lnSpc>
              <a:buNone/>
            </a:pPr>
            <a:r>
              <a:rPr lang="en-US" sz="4200" b="1" dirty="0">
                <a:solidFill>
                  <a:srgbClr val="F07817"/>
                </a:solidFill>
                <a:latin typeface="Cambria" pitchFamily="34" charset="0"/>
                <a:ea typeface="Cambria" pitchFamily="34" charset="-122"/>
                <a:cs typeface="Cambria" pitchFamily="34" charset="-120"/>
              </a:rPr>
              <a:t>digital</a:t>
            </a:r>
            <a:pPr indent="0" marL="0">
              <a:lnSpc>
                <a:spcPts val="5000"/>
              </a:lnSpc>
              <a:buNone/>
            </a:pPr>
            <a:r>
              <a:rPr lang="en-US" sz="4200" b="1" dirty="0">
                <a:solidFill>
                  <a:srgbClr val="FFFFFF"/>
                </a:solidFill>
                <a:latin typeface="Cambria" pitchFamily="34" charset="0"/>
                <a:ea typeface="Cambria" pitchFamily="34" charset="-122"/>
                <a:cs typeface="Cambria" pitchFamily="34" charset="-120"/>
              </a:rPr>
              <a:t>, de bout en bout.</a:t>
            </a:r>
            <a:endParaRPr lang="en-US" sz="4200" dirty="0"/>
          </a:p>
        </p:txBody>
      </p:sp>
      <p:sp>
        <p:nvSpPr>
          <p:cNvPr id="7" name="Text 4"/>
          <p:cNvSpPr/>
          <p:nvPr/>
        </p:nvSpPr>
        <p:spPr>
          <a:xfrm>
            <a:off x="621792" y="4617720"/>
            <a:ext cx="6949440" cy="548640"/>
          </a:xfrm>
          <a:prstGeom prst="rect">
            <a:avLst/>
          </a:prstGeom>
          <a:noFill/>
          <a:ln/>
        </p:spPr>
        <p:txBody>
          <a:bodyPr wrap="square" rtlCol="0" anchor="ctr"/>
          <a:lstStyle/>
          <a:p>
            <a:pPr indent="0" marL="0">
              <a:lnSpc>
                <a:spcPts val="2000"/>
              </a:lnSpc>
              <a:buNone/>
            </a:pPr>
            <a:r>
              <a:rPr lang="en-US" sz="1450" dirty="0">
                <a:solidFill>
                  <a:srgbClr val="C7D3F0"/>
                </a:solidFill>
                <a:latin typeface="Calibri" pitchFamily="34" charset="0"/>
                <a:ea typeface="Calibri" pitchFamily="34" charset="-122"/>
                <a:cs typeface="Calibri" pitchFamily="34" charset="-120"/>
              </a:rPr>
              <a:t>Conception, développement &amp; déploiement de solutions numériques — B2B &amp; B2C.</a:t>
            </a:r>
            <a:endParaRPr lang="en-US" sz="1450" dirty="0"/>
          </a:p>
        </p:txBody>
      </p:sp>
      <p:pic>
        <p:nvPicPr>
          <p:cNvPr id="8" name="Image 1" descr="/home/claude/netbyus2/assets/by_photo_recolor.png">    </p:cNvPr>
          <p:cNvPicPr>
            <a:picLocks noChangeAspect="1"/>
          </p:cNvPicPr>
          <p:nvPr/>
        </p:nvPicPr>
        <p:blipFill>
          <a:blip r:embed="rId2"/>
          <a:stretch>
            <a:fillRect/>
          </a:stretch>
        </p:blipFill>
        <p:spPr>
          <a:xfrm>
            <a:off x="8092440" y="1371600"/>
            <a:ext cx="3703320" cy="3703320"/>
          </a:xfrm>
          <a:prstGeom prst="rect">
            <a:avLst/>
          </a:prstGeom>
        </p:spPr>
      </p:pic>
      <p:sp>
        <p:nvSpPr>
          <p:cNvPr id="9" name="Text 5"/>
          <p:cNvSpPr/>
          <p:nvPr/>
        </p:nvSpPr>
        <p:spPr>
          <a:xfrm>
            <a:off x="8092440" y="5239512"/>
            <a:ext cx="3703320" cy="594360"/>
          </a:xfrm>
          <a:prstGeom prst="rect">
            <a:avLst/>
          </a:prstGeom>
          <a:noFill/>
          <a:ln/>
        </p:spPr>
        <p:txBody>
          <a:bodyPr wrap="square" rtlCol="0" anchor="ctr"/>
          <a:lstStyle/>
          <a:p>
            <a:pPr algn="ctr" indent="0" marL="0">
              <a:lnSpc>
                <a:spcPts val="1600"/>
              </a:lnSpc>
              <a:buNone/>
            </a:pPr>
            <a:r>
              <a:rPr lang="en-US" sz="1250" dirty="0">
                <a:solidFill>
                  <a:srgbClr val="C7D3F0"/>
                </a:solidFill>
                <a:latin typeface="Calibri" pitchFamily="34" charset="0"/>
                <a:ea typeface="Calibri" pitchFamily="34" charset="-122"/>
                <a:cs typeface="Calibri" pitchFamily="34" charset="-120"/>
              </a:rPr>
              <a:t>Ensemble, bâtissons des </a:t>
            </a:r>
            <a:pPr algn="ctr" indent="0" marL="0">
              <a:lnSpc>
                <a:spcPts val="1600"/>
              </a:lnSpc>
              <a:buNone/>
            </a:pPr>
            <a:r>
              <a:rPr lang="en-US" sz="1250" b="1" dirty="0">
                <a:solidFill>
                  <a:srgbClr val="F07817"/>
                </a:solidFill>
                <a:latin typeface="Calibri" pitchFamily="34" charset="0"/>
                <a:ea typeface="Calibri" pitchFamily="34" charset="-122"/>
                <a:cs typeface="Calibri" pitchFamily="34" charset="-120"/>
              </a:rPr>
              <a:t>passerelles numériques</a:t>
            </a:r>
            <a:pPr algn="ctr" indent="0" marL="0">
              <a:lnSpc>
                <a:spcPts val="1600"/>
              </a:lnSpc>
              <a:buNone/>
            </a:pPr>
            <a:r>
              <a:rPr lang="en-US" sz="1250" dirty="0">
                <a:solidFill>
                  <a:srgbClr val="C7D3F0"/>
                </a:solidFill>
                <a:latin typeface="Calibri" pitchFamily="34" charset="0"/>
                <a:ea typeface="Calibri" pitchFamily="34" charset="-122"/>
                <a:cs typeface="Calibri" pitchFamily="34" charset="-120"/>
              </a:rPr>
              <a:t>.</a:t>
            </a:r>
            <a:endParaRPr lang="en-US" sz="1250" dirty="0"/>
          </a:p>
        </p:txBody>
      </p:sp>
      <p:sp>
        <p:nvSpPr>
          <p:cNvPr id="10" name="Text 6"/>
          <p:cNvSpPr/>
          <p:nvPr/>
        </p:nvSpPr>
        <p:spPr>
          <a:xfrm>
            <a:off x="621792" y="6263640"/>
            <a:ext cx="5486400" cy="320040"/>
          </a:xfrm>
          <a:prstGeom prst="rect">
            <a:avLst/>
          </a:prstGeom>
          <a:noFill/>
          <a:ln/>
        </p:spPr>
        <p:txBody>
          <a:bodyPr wrap="square" rtlCol="0" anchor="ctr"/>
          <a:lstStyle/>
          <a:p>
            <a:pPr indent="0" marL="0">
              <a:buNone/>
            </a:pPr>
            <a:r>
              <a:rPr lang="en-US" sz="1150" dirty="0">
                <a:solidFill>
                  <a:srgbClr val="8CA0C9"/>
                </a:solidFill>
                <a:latin typeface="Calibri" pitchFamily="34" charset="0"/>
                <a:ea typeface="Calibri" pitchFamily="34" charset="-122"/>
                <a:cs typeface="Calibri" pitchFamily="34" charset="-120"/>
              </a:rPr>
              <a:t>Bénin · Togo · Cameroun · France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home/claude/netbyus2/assets/by_logo.png">    </p:cNvPr>
          <p:cNvPicPr>
            <a:picLocks noChangeAspect="1"/>
          </p:cNvPicPr>
          <p:nvPr/>
        </p:nvPicPr>
        <p:blipFill>
          <a:blip r:embed="rId1"/>
          <a:stretch>
            <a:fillRect/>
          </a:stretch>
        </p:blipFill>
        <p:spPr>
          <a:xfrm>
            <a:off x="457200" y="320040"/>
            <a:ext cx="496431" cy="310896"/>
          </a:xfrm>
          <a:prstGeom prst="rect">
            <a:avLst/>
          </a:prstGeom>
        </p:spPr>
      </p:pic>
      <p:sp>
        <p:nvSpPr>
          <p:cNvPr id="3" name="Text 0"/>
          <p:cNvSpPr/>
          <p:nvPr/>
        </p:nvSpPr>
        <p:spPr>
          <a:xfrm>
            <a:off x="10881360" y="320040"/>
            <a:ext cx="914400" cy="310896"/>
          </a:xfrm>
          <a:prstGeom prst="rect">
            <a:avLst/>
          </a:prstGeom>
          <a:noFill/>
          <a:ln/>
        </p:spPr>
        <p:txBody>
          <a:bodyPr wrap="square" rtlCol="0" anchor="ctr"/>
          <a:lstStyle/>
          <a:p>
            <a:pPr algn="r" indent="0" marL="0">
              <a:buNone/>
            </a:pPr>
            <a:r>
              <a:rPr lang="en-US" sz="1100" dirty="0">
                <a:solidFill>
                  <a:srgbClr val="5B6B85"/>
                </a:solidFill>
                <a:latin typeface="Calibri" pitchFamily="34" charset="0"/>
                <a:ea typeface="Calibri" pitchFamily="34" charset="-122"/>
                <a:cs typeface="Calibri" pitchFamily="34" charset="-120"/>
              </a:rPr>
              <a:t>02 / 14</a:t>
            </a:r>
            <a:endParaRPr lang="en-US" sz="1100" dirty="0"/>
          </a:p>
        </p:txBody>
      </p:sp>
      <p:sp>
        <p:nvSpPr>
          <p:cNvPr id="4" name="Text 1"/>
          <p:cNvSpPr/>
          <p:nvPr/>
        </p:nvSpPr>
        <p:spPr>
          <a:xfrm>
            <a:off x="594360" y="685800"/>
            <a:ext cx="7315200" cy="292608"/>
          </a:xfrm>
          <a:prstGeom prst="rect">
            <a:avLst/>
          </a:prstGeom>
          <a:noFill/>
          <a:ln/>
        </p:spPr>
        <p:txBody>
          <a:bodyPr wrap="square" rtlCol="0" anchor="ctr"/>
          <a:lstStyle/>
          <a:p>
            <a:pPr indent="0" marL="0">
              <a:buNone/>
            </a:pPr>
            <a:r>
              <a:rPr lang="en-US" sz="1250" b="1" spc="140" kern="0" dirty="0">
                <a:solidFill>
                  <a:srgbClr val="F07817"/>
                </a:solidFill>
                <a:latin typeface="Calibri" pitchFamily="34" charset="0"/>
                <a:ea typeface="Calibri" pitchFamily="34" charset="-122"/>
                <a:cs typeface="Calibri" pitchFamily="34" charset="-120"/>
              </a:rPr>
              <a:t>QUI SOMMES-NOUS ?</a:t>
            </a:r>
            <a:endParaRPr lang="en-US" sz="1250" dirty="0"/>
          </a:p>
        </p:txBody>
      </p:sp>
      <p:sp>
        <p:nvSpPr>
          <p:cNvPr id="5" name="Text 2"/>
          <p:cNvSpPr/>
          <p:nvPr/>
        </p:nvSpPr>
        <p:spPr>
          <a:xfrm>
            <a:off x="594360" y="1051560"/>
            <a:ext cx="10241280" cy="822960"/>
          </a:xfrm>
          <a:prstGeom prst="rect">
            <a:avLst/>
          </a:prstGeom>
          <a:noFill/>
          <a:ln/>
        </p:spPr>
        <p:txBody>
          <a:bodyPr wrap="square" rtlCol="0" anchor="ctr"/>
          <a:lstStyle/>
          <a:p>
            <a:pPr indent="0" marL="0">
              <a:buNone/>
            </a:pPr>
            <a:r>
              <a:rPr lang="en-US" sz="2700" b="1" dirty="0">
                <a:solidFill>
                  <a:srgbClr val="0B1B3A"/>
                </a:solidFill>
                <a:latin typeface="Cambria" pitchFamily="34" charset="0"/>
                <a:ea typeface="Cambria" pitchFamily="34" charset="-122"/>
                <a:cs typeface="Cambria" pitchFamily="34" charset="-120"/>
              </a:rPr>
              <a:t>Une ESN née au Bénin, tournée vers l'Afrique.</a:t>
            </a:r>
            <a:endParaRPr lang="en-US" sz="2700" dirty="0"/>
          </a:p>
        </p:txBody>
      </p:sp>
      <p:sp>
        <p:nvSpPr>
          <p:cNvPr id="6" name="Text 3"/>
          <p:cNvSpPr/>
          <p:nvPr/>
        </p:nvSpPr>
        <p:spPr>
          <a:xfrm>
            <a:off x="594360" y="2011680"/>
            <a:ext cx="6309360" cy="1737360"/>
          </a:xfrm>
          <a:prstGeom prst="rect">
            <a:avLst/>
          </a:prstGeom>
          <a:noFill/>
          <a:ln/>
        </p:spPr>
        <p:txBody>
          <a:bodyPr wrap="square" rtlCol="0" anchor="ctr"/>
          <a:lstStyle/>
          <a:p>
            <a:pPr indent="0" marL="0">
              <a:lnSpc>
                <a:spcPts val="2000"/>
              </a:lnSpc>
              <a:buNone/>
            </a:pPr>
            <a:r>
              <a:rPr lang="en-US" sz="1350" dirty="0">
                <a:solidFill>
                  <a:srgbClr val="5B6B85"/>
                </a:solidFill>
                <a:latin typeface="Calibri" pitchFamily="34" charset="0"/>
                <a:ea typeface="Calibri" pitchFamily="34" charset="-122"/>
                <a:cs typeface="Calibri" pitchFamily="34" charset="-120"/>
              </a:rPr>
              <a:t>Fondée au Bénin en 2017, NetByUs est une Entreprise de Services du Numérique (ESN) spécialisée dans la conception et le déploiement de solutions digitales innovantes. Nous accompagnons les entreprises (B2B) et développons également des solutions destinées au grand public (B2C), en répondant aux besoins spécifiques de chaque marché.</a:t>
            </a:r>
            <a:endParaRPr lang="en-US" sz="1350" dirty="0"/>
          </a:p>
        </p:txBody>
      </p:sp>
      <p:sp>
        <p:nvSpPr>
          <p:cNvPr id="7" name="Text 4"/>
          <p:cNvSpPr/>
          <p:nvPr/>
        </p:nvSpPr>
        <p:spPr>
          <a:xfrm>
            <a:off x="594360" y="3840480"/>
            <a:ext cx="6309360" cy="1371600"/>
          </a:xfrm>
          <a:prstGeom prst="rect">
            <a:avLst/>
          </a:prstGeom>
          <a:noFill/>
          <a:ln/>
        </p:spPr>
        <p:txBody>
          <a:bodyPr wrap="square" rtlCol="0" anchor="ctr"/>
          <a:lstStyle/>
          <a:p>
            <a:pPr indent="0" marL="0">
              <a:lnSpc>
                <a:spcPts val="2000"/>
              </a:lnSpc>
              <a:buNone/>
            </a:pPr>
            <a:r>
              <a:rPr lang="en-US" sz="1350" dirty="0">
                <a:solidFill>
                  <a:srgbClr val="5B6B85"/>
                </a:solidFill>
                <a:latin typeface="Calibri" pitchFamily="34" charset="0"/>
                <a:ea typeface="Calibri" pitchFamily="34" charset="-122"/>
                <a:cs typeface="Calibri" pitchFamily="34" charset="-120"/>
              </a:rPr>
              <a:t>Présente au Bénin, au Togo, au Cameroun et en France, NetByUs s'appuie sur une équipe jeune, dynamique et passionnée pour relever les défis de la transformation numérique et créer des solutions à forte valeur ajoutée.</a:t>
            </a:r>
            <a:endParaRPr lang="en-US" sz="1350" dirty="0"/>
          </a:p>
        </p:txBody>
      </p:sp>
      <p:sp>
        <p:nvSpPr>
          <p:cNvPr id="8" name="Shape 5"/>
          <p:cNvSpPr/>
          <p:nvPr/>
        </p:nvSpPr>
        <p:spPr>
          <a:xfrm>
            <a:off x="7552944" y="2112264"/>
            <a:ext cx="4114800" cy="1143000"/>
          </a:xfrm>
          <a:prstGeom prst="rect">
            <a:avLst>
              <a:gd name="adj" fmla="val 9600"/>
            </a:avLst>
          </a:prstGeom>
          <a:solidFill>
            <a:srgbClr val="004A86"/>
          </a:solidFill>
          <a:ln/>
        </p:spPr>
      </p:sp>
      <p:sp>
        <p:nvSpPr>
          <p:cNvPr id="9" name="Shape 6"/>
          <p:cNvSpPr/>
          <p:nvPr/>
        </p:nvSpPr>
        <p:spPr>
          <a:xfrm>
            <a:off x="7507681" y="2067001"/>
            <a:ext cx="4114800" cy="1143000"/>
          </a:xfrm>
          <a:prstGeom prst="rect">
            <a:avLst>
              <a:gd name="adj" fmla="val 9600"/>
            </a:avLst>
          </a:prstGeom>
          <a:solidFill>
            <a:srgbClr val="0061AF"/>
          </a:solidFill>
          <a:ln/>
        </p:spPr>
      </p:sp>
      <p:sp>
        <p:nvSpPr>
          <p:cNvPr id="10" name="Shape 7"/>
          <p:cNvSpPr/>
          <p:nvPr/>
        </p:nvSpPr>
        <p:spPr>
          <a:xfrm>
            <a:off x="7452360" y="2011680"/>
            <a:ext cx="4114800" cy="1143000"/>
          </a:xfrm>
          <a:prstGeom prst="rect">
            <a:avLst>
              <a:gd name="adj" fmla="val 9600"/>
            </a:avLst>
          </a:prstGeom>
          <a:solidFill>
            <a:srgbClr val="EDF5FC"/>
          </a:solidFill>
          <a:ln/>
          <a:effectLst>
            <a:outerShdw sx="100000" sy="100000" kx="0" ky="0" algn="bl" rotWithShape="0" blurRad="203200" dist="88900" dir="6000000">
              <a:srgbClr val="0B1B3A">
                <a:alpha val="28000"/>
              </a:srgbClr>
            </a:outerShdw>
          </a:effectLst>
        </p:spPr>
      </p:sp>
      <p:sp>
        <p:nvSpPr>
          <p:cNvPr id="11" name="Shape 8"/>
          <p:cNvSpPr/>
          <p:nvPr/>
        </p:nvSpPr>
        <p:spPr>
          <a:xfrm>
            <a:off x="7507224" y="2057400"/>
            <a:ext cx="4005072" cy="480060"/>
          </a:xfrm>
          <a:prstGeom prst="rect">
            <a:avLst>
              <a:gd name="adj" fmla="val 19048"/>
            </a:avLst>
          </a:prstGeom>
          <a:solidFill>
            <a:srgbClr val="FFFFFF">
              <a:alpha val="45000"/>
            </a:srgbClr>
          </a:solidFill>
          <a:ln/>
        </p:spPr>
      </p:sp>
      <p:sp>
        <p:nvSpPr>
          <p:cNvPr id="12" name="Shape 9"/>
          <p:cNvSpPr/>
          <p:nvPr/>
        </p:nvSpPr>
        <p:spPr>
          <a:xfrm>
            <a:off x="10936224" y="2240280"/>
            <a:ext cx="457200" cy="457200"/>
          </a:xfrm>
          <a:prstGeom prst="ellipse">
            <a:avLst/>
          </a:prstGeom>
          <a:solidFill>
            <a:srgbClr val="005090"/>
          </a:solidFill>
          <a:ln/>
        </p:spPr>
      </p:sp>
      <p:sp>
        <p:nvSpPr>
          <p:cNvPr id="13" name="Shape 10"/>
          <p:cNvSpPr/>
          <p:nvPr/>
        </p:nvSpPr>
        <p:spPr>
          <a:xfrm>
            <a:off x="10908792" y="2212848"/>
            <a:ext cx="457200" cy="457200"/>
          </a:xfrm>
          <a:prstGeom prst="ellipse">
            <a:avLst/>
          </a:prstGeom>
          <a:solidFill>
            <a:srgbClr val="0072CE"/>
          </a:solidFill>
          <a:ln/>
        </p:spPr>
      </p:sp>
      <p:sp>
        <p:nvSpPr>
          <p:cNvPr id="14" name="Text 11"/>
          <p:cNvSpPr/>
          <p:nvPr/>
        </p:nvSpPr>
        <p:spPr>
          <a:xfrm>
            <a:off x="10908792" y="2212848"/>
            <a:ext cx="457200" cy="457200"/>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a:t>
            </a:r>
            <a:endParaRPr lang="en-US" sz="1300" dirty="0"/>
          </a:p>
        </p:txBody>
      </p:sp>
      <p:sp>
        <p:nvSpPr>
          <p:cNvPr id="15" name="Text 12"/>
          <p:cNvSpPr/>
          <p:nvPr/>
        </p:nvSpPr>
        <p:spPr>
          <a:xfrm>
            <a:off x="7726680" y="2157984"/>
            <a:ext cx="3108960" cy="502920"/>
          </a:xfrm>
          <a:prstGeom prst="rect">
            <a:avLst/>
          </a:prstGeom>
          <a:noFill/>
          <a:ln/>
        </p:spPr>
        <p:txBody>
          <a:bodyPr wrap="square" rtlCol="0" anchor="ctr"/>
          <a:lstStyle/>
          <a:p>
            <a:pPr indent="0" marL="0">
              <a:buNone/>
            </a:pPr>
            <a:r>
              <a:rPr lang="en-US" sz="2200" b="1" dirty="0">
                <a:solidFill>
                  <a:srgbClr val="0B1B3A"/>
                </a:solidFill>
                <a:latin typeface="Cambria" pitchFamily="34" charset="0"/>
                <a:ea typeface="Cambria" pitchFamily="34" charset="-122"/>
                <a:cs typeface="Cambria" pitchFamily="34" charset="-120"/>
              </a:rPr>
              <a:t>2017</a:t>
            </a:r>
            <a:endParaRPr lang="en-US" sz="2200" dirty="0"/>
          </a:p>
        </p:txBody>
      </p:sp>
      <p:sp>
        <p:nvSpPr>
          <p:cNvPr id="16" name="Text 13"/>
          <p:cNvSpPr/>
          <p:nvPr/>
        </p:nvSpPr>
        <p:spPr>
          <a:xfrm>
            <a:off x="7726680" y="2688336"/>
            <a:ext cx="3566160" cy="365760"/>
          </a:xfrm>
          <a:prstGeom prst="rect">
            <a:avLst/>
          </a:prstGeom>
          <a:noFill/>
          <a:ln/>
        </p:spPr>
        <p:txBody>
          <a:bodyPr wrap="square" rtlCol="0" anchor="ctr"/>
          <a:lstStyle/>
          <a:p>
            <a:pPr indent="0" marL="0">
              <a:buNone/>
            </a:pPr>
            <a:r>
              <a:rPr lang="en-US" sz="1100" dirty="0">
                <a:solidFill>
                  <a:srgbClr val="5B6B85"/>
                </a:solidFill>
                <a:latin typeface="Calibri" pitchFamily="34" charset="0"/>
                <a:ea typeface="Calibri" pitchFamily="34" charset="-122"/>
                <a:cs typeface="Calibri" pitchFamily="34" charset="-120"/>
              </a:rPr>
              <a:t>Année de fondation</a:t>
            </a:r>
            <a:endParaRPr lang="en-US" sz="1100" dirty="0"/>
          </a:p>
        </p:txBody>
      </p:sp>
      <p:sp>
        <p:nvSpPr>
          <p:cNvPr id="17" name="Shape 14"/>
          <p:cNvSpPr/>
          <p:nvPr/>
        </p:nvSpPr>
        <p:spPr>
          <a:xfrm>
            <a:off x="7552944" y="3483864"/>
            <a:ext cx="4114800" cy="1143000"/>
          </a:xfrm>
          <a:prstGeom prst="rect">
            <a:avLst>
              <a:gd name="adj" fmla="val 9600"/>
            </a:avLst>
          </a:prstGeom>
          <a:solidFill>
            <a:srgbClr val="9C4E0F"/>
          </a:solidFill>
          <a:ln/>
        </p:spPr>
      </p:sp>
      <p:sp>
        <p:nvSpPr>
          <p:cNvPr id="18" name="Shape 15"/>
          <p:cNvSpPr/>
          <p:nvPr/>
        </p:nvSpPr>
        <p:spPr>
          <a:xfrm>
            <a:off x="7507681" y="3438601"/>
            <a:ext cx="4114800" cy="1143000"/>
          </a:xfrm>
          <a:prstGeom prst="rect">
            <a:avLst>
              <a:gd name="adj" fmla="val 9600"/>
            </a:avLst>
          </a:prstGeom>
          <a:solidFill>
            <a:srgbClr val="CC6614"/>
          </a:solidFill>
          <a:ln/>
        </p:spPr>
      </p:sp>
      <p:sp>
        <p:nvSpPr>
          <p:cNvPr id="19" name="Shape 16"/>
          <p:cNvSpPr/>
          <p:nvPr/>
        </p:nvSpPr>
        <p:spPr>
          <a:xfrm>
            <a:off x="7452360" y="3383280"/>
            <a:ext cx="4114800" cy="1143000"/>
          </a:xfrm>
          <a:prstGeom prst="rect">
            <a:avLst>
              <a:gd name="adj" fmla="val 9600"/>
            </a:avLst>
          </a:prstGeom>
          <a:solidFill>
            <a:srgbClr val="FEF6EF"/>
          </a:solidFill>
          <a:ln/>
          <a:effectLst>
            <a:outerShdw sx="100000" sy="100000" kx="0" ky="0" algn="bl" rotWithShape="0" blurRad="203200" dist="88900" dir="6000000">
              <a:srgbClr val="0B1B3A">
                <a:alpha val="28000"/>
              </a:srgbClr>
            </a:outerShdw>
          </a:effectLst>
        </p:spPr>
      </p:sp>
      <p:sp>
        <p:nvSpPr>
          <p:cNvPr id="20" name="Shape 17"/>
          <p:cNvSpPr/>
          <p:nvPr/>
        </p:nvSpPr>
        <p:spPr>
          <a:xfrm>
            <a:off x="7507224" y="3429000"/>
            <a:ext cx="4005072" cy="480060"/>
          </a:xfrm>
          <a:prstGeom prst="rect">
            <a:avLst>
              <a:gd name="adj" fmla="val 19048"/>
            </a:avLst>
          </a:prstGeom>
          <a:solidFill>
            <a:srgbClr val="FFFFFF">
              <a:alpha val="45000"/>
            </a:srgbClr>
          </a:solidFill>
          <a:ln/>
        </p:spPr>
      </p:sp>
      <p:sp>
        <p:nvSpPr>
          <p:cNvPr id="21" name="Shape 18"/>
          <p:cNvSpPr/>
          <p:nvPr/>
        </p:nvSpPr>
        <p:spPr>
          <a:xfrm>
            <a:off x="10936224" y="3611880"/>
            <a:ext cx="457200" cy="457200"/>
          </a:xfrm>
          <a:prstGeom prst="ellipse">
            <a:avLst/>
          </a:prstGeom>
          <a:solidFill>
            <a:srgbClr val="A85410"/>
          </a:solidFill>
          <a:ln/>
        </p:spPr>
      </p:sp>
      <p:sp>
        <p:nvSpPr>
          <p:cNvPr id="22" name="Shape 19"/>
          <p:cNvSpPr/>
          <p:nvPr/>
        </p:nvSpPr>
        <p:spPr>
          <a:xfrm>
            <a:off x="10908792" y="3584448"/>
            <a:ext cx="457200" cy="457200"/>
          </a:xfrm>
          <a:prstGeom prst="ellipse">
            <a:avLst/>
          </a:prstGeom>
          <a:solidFill>
            <a:srgbClr val="F07817"/>
          </a:solidFill>
          <a:ln/>
        </p:spPr>
      </p:sp>
      <p:sp>
        <p:nvSpPr>
          <p:cNvPr id="23" name="Text 20"/>
          <p:cNvSpPr/>
          <p:nvPr/>
        </p:nvSpPr>
        <p:spPr>
          <a:xfrm>
            <a:off x="10908792" y="3584448"/>
            <a:ext cx="457200" cy="457200"/>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a:t>
            </a:r>
            <a:endParaRPr lang="en-US" sz="1300" dirty="0"/>
          </a:p>
        </p:txBody>
      </p:sp>
      <p:sp>
        <p:nvSpPr>
          <p:cNvPr id="24" name="Text 21"/>
          <p:cNvSpPr/>
          <p:nvPr/>
        </p:nvSpPr>
        <p:spPr>
          <a:xfrm>
            <a:off x="7726680" y="3529584"/>
            <a:ext cx="3108960" cy="502920"/>
          </a:xfrm>
          <a:prstGeom prst="rect">
            <a:avLst/>
          </a:prstGeom>
          <a:noFill/>
          <a:ln/>
        </p:spPr>
        <p:txBody>
          <a:bodyPr wrap="square" rtlCol="0" anchor="ctr"/>
          <a:lstStyle/>
          <a:p>
            <a:pPr indent="0" marL="0">
              <a:buNone/>
            </a:pPr>
            <a:r>
              <a:rPr lang="en-US" sz="2200" b="1" dirty="0">
                <a:solidFill>
                  <a:srgbClr val="0B1B3A"/>
                </a:solidFill>
                <a:latin typeface="Cambria" pitchFamily="34" charset="0"/>
                <a:ea typeface="Cambria" pitchFamily="34" charset="-122"/>
                <a:cs typeface="Cambria" pitchFamily="34" charset="-120"/>
              </a:rPr>
              <a:t>4 pays</a:t>
            </a:r>
            <a:endParaRPr lang="en-US" sz="2200" dirty="0"/>
          </a:p>
        </p:txBody>
      </p:sp>
      <p:sp>
        <p:nvSpPr>
          <p:cNvPr id="25" name="Text 22"/>
          <p:cNvSpPr/>
          <p:nvPr/>
        </p:nvSpPr>
        <p:spPr>
          <a:xfrm>
            <a:off x="7726680" y="4059936"/>
            <a:ext cx="3566160" cy="365760"/>
          </a:xfrm>
          <a:prstGeom prst="rect">
            <a:avLst/>
          </a:prstGeom>
          <a:noFill/>
          <a:ln/>
        </p:spPr>
        <p:txBody>
          <a:bodyPr wrap="square" rtlCol="0" anchor="ctr"/>
          <a:lstStyle/>
          <a:p>
            <a:pPr indent="0" marL="0">
              <a:buNone/>
            </a:pPr>
            <a:r>
              <a:rPr lang="en-US" sz="1100" dirty="0">
                <a:solidFill>
                  <a:srgbClr val="5B6B85"/>
                </a:solidFill>
                <a:latin typeface="Calibri" pitchFamily="34" charset="0"/>
                <a:ea typeface="Calibri" pitchFamily="34" charset="-122"/>
                <a:cs typeface="Calibri" pitchFamily="34" charset="-120"/>
              </a:rPr>
              <a:t>Bénin, Togo, Cameroun, France</a:t>
            </a:r>
            <a:endParaRPr lang="en-US" sz="1100" dirty="0"/>
          </a:p>
        </p:txBody>
      </p:sp>
      <p:sp>
        <p:nvSpPr>
          <p:cNvPr id="26" name="Shape 23"/>
          <p:cNvSpPr/>
          <p:nvPr/>
        </p:nvSpPr>
        <p:spPr>
          <a:xfrm>
            <a:off x="7552944" y="4855464"/>
            <a:ext cx="4114800" cy="1143000"/>
          </a:xfrm>
          <a:prstGeom prst="rect">
            <a:avLst>
              <a:gd name="adj" fmla="val 9600"/>
            </a:avLst>
          </a:prstGeom>
          <a:solidFill>
            <a:srgbClr val="004A86"/>
          </a:solidFill>
          <a:ln/>
        </p:spPr>
      </p:sp>
      <p:sp>
        <p:nvSpPr>
          <p:cNvPr id="27" name="Shape 24"/>
          <p:cNvSpPr/>
          <p:nvPr/>
        </p:nvSpPr>
        <p:spPr>
          <a:xfrm>
            <a:off x="7507681" y="4810201"/>
            <a:ext cx="4114800" cy="1143000"/>
          </a:xfrm>
          <a:prstGeom prst="rect">
            <a:avLst>
              <a:gd name="adj" fmla="val 9600"/>
            </a:avLst>
          </a:prstGeom>
          <a:solidFill>
            <a:srgbClr val="0061AF"/>
          </a:solidFill>
          <a:ln/>
        </p:spPr>
      </p:sp>
      <p:sp>
        <p:nvSpPr>
          <p:cNvPr id="28" name="Shape 25"/>
          <p:cNvSpPr/>
          <p:nvPr/>
        </p:nvSpPr>
        <p:spPr>
          <a:xfrm>
            <a:off x="7452360" y="4754880"/>
            <a:ext cx="4114800" cy="1143000"/>
          </a:xfrm>
          <a:prstGeom prst="rect">
            <a:avLst>
              <a:gd name="adj" fmla="val 9600"/>
            </a:avLst>
          </a:prstGeom>
          <a:solidFill>
            <a:srgbClr val="EDF5FC"/>
          </a:solidFill>
          <a:ln/>
          <a:effectLst>
            <a:outerShdw sx="100000" sy="100000" kx="0" ky="0" algn="bl" rotWithShape="0" blurRad="203200" dist="88900" dir="6000000">
              <a:srgbClr val="0B1B3A">
                <a:alpha val="28000"/>
              </a:srgbClr>
            </a:outerShdw>
          </a:effectLst>
        </p:spPr>
      </p:sp>
      <p:sp>
        <p:nvSpPr>
          <p:cNvPr id="29" name="Shape 26"/>
          <p:cNvSpPr/>
          <p:nvPr/>
        </p:nvSpPr>
        <p:spPr>
          <a:xfrm>
            <a:off x="7507224" y="4800600"/>
            <a:ext cx="4005072" cy="480060"/>
          </a:xfrm>
          <a:prstGeom prst="rect">
            <a:avLst>
              <a:gd name="adj" fmla="val 19048"/>
            </a:avLst>
          </a:prstGeom>
          <a:solidFill>
            <a:srgbClr val="FFFFFF">
              <a:alpha val="45000"/>
            </a:srgbClr>
          </a:solidFill>
          <a:ln/>
        </p:spPr>
      </p:sp>
      <p:sp>
        <p:nvSpPr>
          <p:cNvPr id="30" name="Shape 27"/>
          <p:cNvSpPr/>
          <p:nvPr/>
        </p:nvSpPr>
        <p:spPr>
          <a:xfrm>
            <a:off x="10936224" y="4983480"/>
            <a:ext cx="457200" cy="457200"/>
          </a:xfrm>
          <a:prstGeom prst="ellipse">
            <a:avLst/>
          </a:prstGeom>
          <a:solidFill>
            <a:srgbClr val="005090"/>
          </a:solidFill>
          <a:ln/>
        </p:spPr>
      </p:sp>
      <p:sp>
        <p:nvSpPr>
          <p:cNvPr id="31" name="Shape 28"/>
          <p:cNvSpPr/>
          <p:nvPr/>
        </p:nvSpPr>
        <p:spPr>
          <a:xfrm>
            <a:off x="10908792" y="4956048"/>
            <a:ext cx="457200" cy="457200"/>
          </a:xfrm>
          <a:prstGeom prst="ellipse">
            <a:avLst/>
          </a:prstGeom>
          <a:solidFill>
            <a:srgbClr val="0072CE"/>
          </a:solidFill>
          <a:ln/>
        </p:spPr>
      </p:sp>
      <p:sp>
        <p:nvSpPr>
          <p:cNvPr id="32" name="Text 29"/>
          <p:cNvSpPr/>
          <p:nvPr/>
        </p:nvSpPr>
        <p:spPr>
          <a:xfrm>
            <a:off x="10908792" y="4956048"/>
            <a:ext cx="457200" cy="457200"/>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a:t>
            </a:r>
            <a:endParaRPr lang="en-US" sz="1300" dirty="0"/>
          </a:p>
        </p:txBody>
      </p:sp>
      <p:sp>
        <p:nvSpPr>
          <p:cNvPr id="33" name="Text 30"/>
          <p:cNvSpPr/>
          <p:nvPr/>
        </p:nvSpPr>
        <p:spPr>
          <a:xfrm>
            <a:off x="7726680" y="4901184"/>
            <a:ext cx="3108960" cy="502920"/>
          </a:xfrm>
          <a:prstGeom prst="rect">
            <a:avLst/>
          </a:prstGeom>
          <a:noFill/>
          <a:ln/>
        </p:spPr>
        <p:txBody>
          <a:bodyPr wrap="square" rtlCol="0" anchor="ctr"/>
          <a:lstStyle/>
          <a:p>
            <a:pPr indent="0" marL="0">
              <a:buNone/>
            </a:pPr>
            <a:r>
              <a:rPr lang="en-US" sz="2200" b="1" dirty="0">
                <a:solidFill>
                  <a:srgbClr val="0B1B3A"/>
                </a:solidFill>
                <a:latin typeface="Cambria" pitchFamily="34" charset="0"/>
                <a:ea typeface="Cambria" pitchFamily="34" charset="-122"/>
                <a:cs typeface="Cambria" pitchFamily="34" charset="-120"/>
              </a:rPr>
              <a:t>B2B &amp; B2C</a:t>
            </a:r>
            <a:endParaRPr lang="en-US" sz="2200" dirty="0"/>
          </a:p>
        </p:txBody>
      </p:sp>
      <p:sp>
        <p:nvSpPr>
          <p:cNvPr id="34" name="Text 31"/>
          <p:cNvSpPr/>
          <p:nvPr/>
        </p:nvSpPr>
        <p:spPr>
          <a:xfrm>
            <a:off x="7726680" y="5431536"/>
            <a:ext cx="3566160" cy="365760"/>
          </a:xfrm>
          <a:prstGeom prst="rect">
            <a:avLst/>
          </a:prstGeom>
          <a:noFill/>
          <a:ln/>
        </p:spPr>
        <p:txBody>
          <a:bodyPr wrap="square" rtlCol="0" anchor="ctr"/>
          <a:lstStyle/>
          <a:p>
            <a:pPr indent="0" marL="0">
              <a:buNone/>
            </a:pPr>
            <a:r>
              <a:rPr lang="en-US" sz="1100" dirty="0">
                <a:solidFill>
                  <a:srgbClr val="5B6B85"/>
                </a:solidFill>
                <a:latin typeface="Calibri" pitchFamily="34" charset="0"/>
                <a:ea typeface="Calibri" pitchFamily="34" charset="-122"/>
                <a:cs typeface="Calibri" pitchFamily="34" charset="-120"/>
              </a:rPr>
              <a:t>Deux marchés adressés</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14276"/>
        </a:solidFill>
      </p:bgPr>
    </p:bg>
    <p:spTree>
      <p:nvGrpSpPr>
        <p:cNvPr id="1" name=""/>
        <p:cNvGrpSpPr/>
        <p:nvPr/>
      </p:nvGrpSpPr>
      <p:grpSpPr>
        <a:xfrm>
          <a:off x="0" y="0"/>
          <a:ext cx="0" cy="0"/>
          <a:chOff x="0" y="0"/>
          <a:chExt cx="0" cy="0"/>
        </a:xfrm>
      </p:grpSpPr>
      <p:sp>
        <p:nvSpPr>
          <p:cNvPr id="2" name="Shape 0"/>
          <p:cNvSpPr/>
          <p:nvPr/>
        </p:nvSpPr>
        <p:spPr>
          <a:xfrm>
            <a:off x="9692640" y="-1463040"/>
            <a:ext cx="4206240" cy="4206240"/>
          </a:xfrm>
          <a:prstGeom prst="ellipse">
            <a:avLst/>
          </a:prstGeom>
          <a:solidFill>
            <a:srgbClr val="0072CE">
              <a:alpha val="22000"/>
            </a:srgbClr>
          </a:solidFill>
          <a:ln/>
        </p:spPr>
      </p:sp>
      <p:sp>
        <p:nvSpPr>
          <p:cNvPr id="3" name="Shape 1"/>
          <p:cNvSpPr/>
          <p:nvPr/>
        </p:nvSpPr>
        <p:spPr>
          <a:xfrm>
            <a:off x="-1280160" y="5120640"/>
            <a:ext cx="3108960" cy="3108960"/>
          </a:xfrm>
          <a:prstGeom prst="ellipse">
            <a:avLst/>
          </a:prstGeom>
          <a:solidFill>
            <a:srgbClr val="F07817">
              <a:alpha val="18000"/>
            </a:srgbClr>
          </a:solidFill>
          <a:ln/>
        </p:spPr>
      </p:sp>
      <p:pic>
        <p:nvPicPr>
          <p:cNvPr id="4" name="Image 0" descr="/home/claude/netbyus2/assets/by_logo.png">    </p:cNvPr>
          <p:cNvPicPr>
            <a:picLocks noChangeAspect="1"/>
          </p:cNvPicPr>
          <p:nvPr/>
        </p:nvPicPr>
        <p:blipFill>
          <a:blip r:embed="rId1"/>
          <a:stretch>
            <a:fillRect/>
          </a:stretch>
        </p:blipFill>
        <p:spPr>
          <a:xfrm>
            <a:off x="457200" y="320040"/>
            <a:ext cx="496431" cy="310896"/>
          </a:xfrm>
          <a:prstGeom prst="rect">
            <a:avLst/>
          </a:prstGeom>
        </p:spPr>
      </p:pic>
      <p:sp>
        <p:nvSpPr>
          <p:cNvPr id="5" name="Text 2"/>
          <p:cNvSpPr/>
          <p:nvPr/>
        </p:nvSpPr>
        <p:spPr>
          <a:xfrm>
            <a:off x="10881360" y="320040"/>
            <a:ext cx="914400" cy="310896"/>
          </a:xfrm>
          <a:prstGeom prst="rect">
            <a:avLst/>
          </a:prstGeom>
          <a:noFill/>
          <a:ln/>
        </p:spPr>
        <p:txBody>
          <a:bodyPr wrap="square" rtlCol="0" anchor="ctr"/>
          <a:lstStyle/>
          <a:p>
            <a:pPr algn="r" indent="0" marL="0">
              <a:buNone/>
            </a:pPr>
            <a:r>
              <a:rPr lang="en-US" sz="1100" dirty="0">
                <a:solidFill>
                  <a:srgbClr val="8CA0C9"/>
                </a:solidFill>
                <a:latin typeface="Calibri" pitchFamily="34" charset="0"/>
                <a:ea typeface="Calibri" pitchFamily="34" charset="-122"/>
                <a:cs typeface="Calibri" pitchFamily="34" charset="-120"/>
              </a:rPr>
              <a:t>03 / 14</a:t>
            </a:r>
            <a:endParaRPr lang="en-US" sz="1100" dirty="0"/>
          </a:p>
        </p:txBody>
      </p:sp>
      <p:sp>
        <p:nvSpPr>
          <p:cNvPr id="6" name="Text 3"/>
          <p:cNvSpPr/>
          <p:nvPr/>
        </p:nvSpPr>
        <p:spPr>
          <a:xfrm>
            <a:off x="594360" y="685800"/>
            <a:ext cx="7315200" cy="292608"/>
          </a:xfrm>
          <a:prstGeom prst="rect">
            <a:avLst/>
          </a:prstGeom>
          <a:noFill/>
          <a:ln/>
        </p:spPr>
        <p:txBody>
          <a:bodyPr wrap="square" rtlCol="0" anchor="ctr"/>
          <a:lstStyle/>
          <a:p>
            <a:pPr indent="0" marL="0">
              <a:buNone/>
            </a:pPr>
            <a:r>
              <a:rPr lang="en-US" sz="1250" b="1" spc="140" kern="0" dirty="0">
                <a:solidFill>
                  <a:srgbClr val="9BB6FF"/>
                </a:solidFill>
                <a:latin typeface="Calibri" pitchFamily="34" charset="0"/>
                <a:ea typeface="Calibri" pitchFamily="34" charset="-122"/>
                <a:cs typeface="Calibri" pitchFamily="34" charset="-120"/>
              </a:rPr>
              <a:t>NOS DOMAINES</a:t>
            </a:r>
            <a:endParaRPr lang="en-US" sz="1250" dirty="0"/>
          </a:p>
        </p:txBody>
      </p:sp>
      <p:sp>
        <p:nvSpPr>
          <p:cNvPr id="7" name="Text 4"/>
          <p:cNvSpPr/>
          <p:nvPr/>
        </p:nvSpPr>
        <p:spPr>
          <a:xfrm>
            <a:off x="594360" y="1005840"/>
            <a:ext cx="10515600" cy="640080"/>
          </a:xfrm>
          <a:prstGeom prst="rect">
            <a:avLst/>
          </a:prstGeom>
          <a:noFill/>
          <a:ln/>
        </p:spPr>
        <p:txBody>
          <a:bodyPr wrap="square"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Trois domaines d'intervention, une expertise complète.</a:t>
            </a:r>
            <a:endParaRPr lang="en-US" sz="2600" dirty="0"/>
          </a:p>
        </p:txBody>
      </p:sp>
      <p:sp>
        <p:nvSpPr>
          <p:cNvPr id="8" name="Shape 5"/>
          <p:cNvSpPr/>
          <p:nvPr/>
        </p:nvSpPr>
        <p:spPr>
          <a:xfrm>
            <a:off x="594360" y="1965960"/>
            <a:ext cx="3520440" cy="3931920"/>
          </a:xfrm>
          <a:prstGeom prst="rect">
            <a:avLst>
              <a:gd name="adj" fmla="val 3636"/>
            </a:avLst>
          </a:prstGeom>
          <a:solidFill>
            <a:srgbClr val="FFFFFF"/>
          </a:solidFill>
          <a:ln/>
          <a:effectLst>
            <a:outerShdw sx="100000" sy="100000" kx="0" ky="0" algn="bl" rotWithShape="0" blurRad="203200" dist="76200" dir="5400000">
              <a:srgbClr val="000000">
                <a:alpha val="25000"/>
              </a:srgbClr>
            </a:outerShdw>
          </a:effectLst>
        </p:spPr>
      </p:sp>
      <p:sp>
        <p:nvSpPr>
          <p:cNvPr id="9" name="Shape 6"/>
          <p:cNvSpPr/>
          <p:nvPr/>
        </p:nvSpPr>
        <p:spPr>
          <a:xfrm>
            <a:off x="868680" y="2240280"/>
            <a:ext cx="566928" cy="566928"/>
          </a:xfrm>
          <a:prstGeom prst="ellipse">
            <a:avLst/>
          </a:prstGeom>
          <a:solidFill>
            <a:srgbClr val="0072CE"/>
          </a:solidFill>
          <a:ln/>
        </p:spPr>
      </p:sp>
      <p:sp>
        <p:nvSpPr>
          <p:cNvPr id="10" name="Text 7"/>
          <p:cNvSpPr/>
          <p:nvPr/>
        </p:nvSpPr>
        <p:spPr>
          <a:xfrm>
            <a:off x="868680" y="2240280"/>
            <a:ext cx="566928" cy="566928"/>
          </a:xfrm>
          <a:prstGeom prst="rect">
            <a:avLst/>
          </a:prstGeom>
          <a:noFill/>
          <a:ln/>
        </p:spPr>
        <p:txBody>
          <a:bodyPr wrap="square" rtlCol="0" anchor="ctr"/>
          <a:lstStyle/>
          <a:p>
            <a:pPr algn="ctr" indent="0" marL="0">
              <a:buNone/>
            </a:pPr>
            <a:r>
              <a:rPr lang="en-US" sz="1800" dirty="0">
                <a:solidFill>
                  <a:srgbClr val="FFFFFF"/>
                </a:solidFill>
              </a:rPr>
              <a:t>◆</a:t>
            </a:r>
            <a:endParaRPr lang="en-US" sz="1800" dirty="0"/>
          </a:p>
        </p:txBody>
      </p:sp>
      <p:sp>
        <p:nvSpPr>
          <p:cNvPr id="11" name="Text 8"/>
          <p:cNvSpPr/>
          <p:nvPr/>
        </p:nvSpPr>
        <p:spPr>
          <a:xfrm>
            <a:off x="868680" y="2971800"/>
            <a:ext cx="2971800" cy="914400"/>
          </a:xfrm>
          <a:prstGeom prst="rect">
            <a:avLst/>
          </a:prstGeom>
          <a:noFill/>
          <a:ln/>
        </p:spPr>
        <p:txBody>
          <a:bodyPr wrap="square" rtlCol="0" anchor="ctr"/>
          <a:lstStyle/>
          <a:p>
            <a:pPr indent="0" marL="0">
              <a:lnSpc>
                <a:spcPts val="1800"/>
              </a:lnSpc>
              <a:buNone/>
            </a:pPr>
            <a:r>
              <a:rPr lang="en-US" sz="1550" b="1" dirty="0">
                <a:solidFill>
                  <a:srgbClr val="0B1B3A"/>
                </a:solidFill>
                <a:latin typeface="Cambria" pitchFamily="34" charset="0"/>
                <a:ea typeface="Cambria" pitchFamily="34" charset="-122"/>
                <a:cs typeface="Cambria" pitchFamily="34" charset="-120"/>
              </a:rPr>
              <a:t>Développement de solutions logicielles</a:t>
            </a:r>
            <a:endParaRPr lang="en-US" sz="1550" dirty="0"/>
          </a:p>
        </p:txBody>
      </p:sp>
      <p:sp>
        <p:nvSpPr>
          <p:cNvPr id="12" name="Text 9"/>
          <p:cNvSpPr/>
          <p:nvPr/>
        </p:nvSpPr>
        <p:spPr>
          <a:xfrm>
            <a:off x="868680" y="3931920"/>
            <a:ext cx="2971800" cy="1828800"/>
          </a:xfrm>
          <a:prstGeom prst="rect">
            <a:avLst/>
          </a:prstGeom>
          <a:noFill/>
          <a:ln/>
        </p:spPr>
        <p:txBody>
          <a:bodyPr wrap="square" rtlCol="0" anchor="ctr"/>
          <a:lstStyle/>
          <a:p>
            <a:pPr indent="0" marL="0">
              <a:lnSpc>
                <a:spcPts val="1600"/>
              </a:lnSpc>
              <a:buNone/>
            </a:pPr>
            <a:r>
              <a:rPr lang="en-US" sz="1150" dirty="0">
                <a:solidFill>
                  <a:srgbClr val="5B6B85"/>
                </a:solidFill>
                <a:latin typeface="Calibri" pitchFamily="34" charset="0"/>
                <a:ea typeface="Calibri" pitchFamily="34" charset="-122"/>
                <a:cs typeface="Calibri" pitchFamily="34" charset="-120"/>
              </a:rPr>
              <a:t>Applications web, mobiles et logiciels métiers sur mesure, sécurisés et évolutifs, pour accompagner la transformation digitale et améliorer la performance.</a:t>
            </a:r>
            <a:endParaRPr lang="en-US" sz="1150" dirty="0"/>
          </a:p>
        </p:txBody>
      </p:sp>
      <p:sp>
        <p:nvSpPr>
          <p:cNvPr id="13" name="Shape 10"/>
          <p:cNvSpPr/>
          <p:nvPr/>
        </p:nvSpPr>
        <p:spPr>
          <a:xfrm>
            <a:off x="4370832" y="1965960"/>
            <a:ext cx="3520440" cy="3931920"/>
          </a:xfrm>
          <a:prstGeom prst="rect">
            <a:avLst>
              <a:gd name="adj" fmla="val 3636"/>
            </a:avLst>
          </a:prstGeom>
          <a:solidFill>
            <a:srgbClr val="FFFFFF"/>
          </a:solidFill>
          <a:ln/>
          <a:effectLst>
            <a:outerShdw sx="100000" sy="100000" kx="0" ky="0" algn="bl" rotWithShape="0" blurRad="203200" dist="76200" dir="5400000">
              <a:srgbClr val="000000">
                <a:alpha val="25000"/>
              </a:srgbClr>
            </a:outerShdw>
          </a:effectLst>
        </p:spPr>
      </p:sp>
      <p:sp>
        <p:nvSpPr>
          <p:cNvPr id="14" name="Shape 11"/>
          <p:cNvSpPr/>
          <p:nvPr/>
        </p:nvSpPr>
        <p:spPr>
          <a:xfrm>
            <a:off x="4645152" y="2240280"/>
            <a:ext cx="566928" cy="566928"/>
          </a:xfrm>
          <a:prstGeom prst="ellipse">
            <a:avLst/>
          </a:prstGeom>
          <a:solidFill>
            <a:srgbClr val="F07817"/>
          </a:solidFill>
          <a:ln/>
        </p:spPr>
      </p:sp>
      <p:sp>
        <p:nvSpPr>
          <p:cNvPr id="15" name="Text 12"/>
          <p:cNvSpPr/>
          <p:nvPr/>
        </p:nvSpPr>
        <p:spPr>
          <a:xfrm>
            <a:off x="4645152" y="2240280"/>
            <a:ext cx="566928" cy="566928"/>
          </a:xfrm>
          <a:prstGeom prst="rect">
            <a:avLst/>
          </a:prstGeom>
          <a:noFill/>
          <a:ln/>
        </p:spPr>
        <p:txBody>
          <a:bodyPr wrap="square" rtlCol="0" anchor="ctr"/>
          <a:lstStyle/>
          <a:p>
            <a:pPr algn="ctr" indent="0" marL="0">
              <a:buNone/>
            </a:pPr>
            <a:r>
              <a:rPr lang="en-US" sz="1800" dirty="0">
                <a:solidFill>
                  <a:srgbClr val="FFFFFF"/>
                </a:solidFill>
              </a:rPr>
              <a:t>◈</a:t>
            </a:r>
            <a:endParaRPr lang="en-US" sz="1800" dirty="0"/>
          </a:p>
        </p:txBody>
      </p:sp>
      <p:sp>
        <p:nvSpPr>
          <p:cNvPr id="16" name="Text 13"/>
          <p:cNvSpPr/>
          <p:nvPr/>
        </p:nvSpPr>
        <p:spPr>
          <a:xfrm>
            <a:off x="4645152" y="2971800"/>
            <a:ext cx="2971800" cy="914400"/>
          </a:xfrm>
          <a:prstGeom prst="rect">
            <a:avLst/>
          </a:prstGeom>
          <a:noFill/>
          <a:ln/>
        </p:spPr>
        <p:txBody>
          <a:bodyPr wrap="square" rtlCol="0" anchor="ctr"/>
          <a:lstStyle/>
          <a:p>
            <a:pPr indent="0" marL="0">
              <a:lnSpc>
                <a:spcPts val="1800"/>
              </a:lnSpc>
              <a:buNone/>
            </a:pPr>
            <a:r>
              <a:rPr lang="en-US" sz="1550" b="1" dirty="0">
                <a:solidFill>
                  <a:srgbClr val="0B1B3A"/>
                </a:solidFill>
                <a:latin typeface="Cambria" pitchFamily="34" charset="0"/>
                <a:ea typeface="Cambria" pitchFamily="34" charset="-122"/>
                <a:cs typeface="Cambria" pitchFamily="34" charset="-120"/>
              </a:rPr>
              <a:t>Consulting &amp; Conseil</a:t>
            </a:r>
            <a:endParaRPr lang="en-US" sz="1550" dirty="0"/>
          </a:p>
        </p:txBody>
      </p:sp>
      <p:sp>
        <p:nvSpPr>
          <p:cNvPr id="17" name="Text 14"/>
          <p:cNvSpPr/>
          <p:nvPr/>
        </p:nvSpPr>
        <p:spPr>
          <a:xfrm>
            <a:off x="4645152" y="3931920"/>
            <a:ext cx="2971800" cy="1828800"/>
          </a:xfrm>
          <a:prstGeom prst="rect">
            <a:avLst/>
          </a:prstGeom>
          <a:noFill/>
          <a:ln/>
        </p:spPr>
        <p:txBody>
          <a:bodyPr wrap="square" rtlCol="0" anchor="ctr"/>
          <a:lstStyle/>
          <a:p>
            <a:pPr indent="0" marL="0">
              <a:lnSpc>
                <a:spcPts val="1600"/>
              </a:lnSpc>
              <a:buNone/>
            </a:pPr>
            <a:r>
              <a:rPr lang="en-US" sz="1150" dirty="0">
                <a:solidFill>
                  <a:srgbClr val="5B6B85"/>
                </a:solidFill>
                <a:latin typeface="Calibri" pitchFamily="34" charset="0"/>
                <a:ea typeface="Calibri" pitchFamily="34" charset="-122"/>
                <a:cs typeface="Calibri" pitchFamily="34" charset="-120"/>
              </a:rPr>
              <a:t>Un accompagnement grâce à notre expertise en IT, gestion de projet et transformation digitale. Nos consultants apportent les compétences et recommandations nécessaires à la réussite de vos projets.</a:t>
            </a:r>
            <a:endParaRPr lang="en-US" sz="1150" dirty="0"/>
          </a:p>
        </p:txBody>
      </p:sp>
      <p:sp>
        <p:nvSpPr>
          <p:cNvPr id="18" name="Shape 15"/>
          <p:cNvSpPr/>
          <p:nvPr/>
        </p:nvSpPr>
        <p:spPr>
          <a:xfrm>
            <a:off x="8147304" y="1965960"/>
            <a:ext cx="3520440" cy="3931920"/>
          </a:xfrm>
          <a:prstGeom prst="rect">
            <a:avLst>
              <a:gd name="adj" fmla="val 3636"/>
            </a:avLst>
          </a:prstGeom>
          <a:solidFill>
            <a:srgbClr val="FFFFFF"/>
          </a:solidFill>
          <a:ln/>
          <a:effectLst>
            <a:outerShdw sx="100000" sy="100000" kx="0" ky="0" algn="bl" rotWithShape="0" blurRad="203200" dist="76200" dir="5400000">
              <a:srgbClr val="000000">
                <a:alpha val="25000"/>
              </a:srgbClr>
            </a:outerShdw>
          </a:effectLst>
        </p:spPr>
      </p:sp>
      <p:sp>
        <p:nvSpPr>
          <p:cNvPr id="19" name="Shape 16"/>
          <p:cNvSpPr/>
          <p:nvPr/>
        </p:nvSpPr>
        <p:spPr>
          <a:xfrm>
            <a:off x="8421624" y="2240280"/>
            <a:ext cx="566928" cy="566928"/>
          </a:xfrm>
          <a:prstGeom prst="ellipse">
            <a:avLst/>
          </a:prstGeom>
          <a:solidFill>
            <a:srgbClr val="0072CE"/>
          </a:solidFill>
          <a:ln/>
        </p:spPr>
      </p:sp>
      <p:sp>
        <p:nvSpPr>
          <p:cNvPr id="20" name="Text 17"/>
          <p:cNvSpPr/>
          <p:nvPr/>
        </p:nvSpPr>
        <p:spPr>
          <a:xfrm>
            <a:off x="8421624" y="2240280"/>
            <a:ext cx="566928" cy="566928"/>
          </a:xfrm>
          <a:prstGeom prst="rect">
            <a:avLst/>
          </a:prstGeom>
          <a:noFill/>
          <a:ln/>
        </p:spPr>
        <p:txBody>
          <a:bodyPr wrap="square" rtlCol="0" anchor="ctr"/>
          <a:lstStyle/>
          <a:p>
            <a:pPr algn="ctr" indent="0" marL="0">
              <a:buNone/>
            </a:pPr>
            <a:r>
              <a:rPr lang="en-US" sz="1800" dirty="0">
                <a:solidFill>
                  <a:srgbClr val="FFFFFF"/>
                </a:solidFill>
              </a:rPr>
              <a:t>☁</a:t>
            </a:r>
            <a:endParaRPr lang="en-US" sz="1800" dirty="0"/>
          </a:p>
        </p:txBody>
      </p:sp>
      <p:sp>
        <p:nvSpPr>
          <p:cNvPr id="21" name="Text 18"/>
          <p:cNvSpPr/>
          <p:nvPr/>
        </p:nvSpPr>
        <p:spPr>
          <a:xfrm>
            <a:off x="8421624" y="2971800"/>
            <a:ext cx="2971800" cy="914400"/>
          </a:xfrm>
          <a:prstGeom prst="rect">
            <a:avLst/>
          </a:prstGeom>
          <a:noFill/>
          <a:ln/>
        </p:spPr>
        <p:txBody>
          <a:bodyPr wrap="square" rtlCol="0" anchor="ctr"/>
          <a:lstStyle/>
          <a:p>
            <a:pPr indent="0" marL="0">
              <a:lnSpc>
                <a:spcPts val="1800"/>
              </a:lnSpc>
              <a:buNone/>
            </a:pPr>
            <a:r>
              <a:rPr lang="en-US" sz="1550" b="1" dirty="0">
                <a:solidFill>
                  <a:srgbClr val="0B1B3A"/>
                </a:solidFill>
                <a:latin typeface="Cambria" pitchFamily="34" charset="0"/>
                <a:ea typeface="Cambria" pitchFamily="34" charset="-122"/>
                <a:cs typeface="Cambria" pitchFamily="34" charset="-120"/>
              </a:rPr>
              <a:t>Infrastructure Cloud &amp; Services Managés</a:t>
            </a:r>
            <a:endParaRPr lang="en-US" sz="1550" dirty="0"/>
          </a:p>
        </p:txBody>
      </p:sp>
      <p:sp>
        <p:nvSpPr>
          <p:cNvPr id="22" name="Text 19"/>
          <p:cNvSpPr/>
          <p:nvPr/>
        </p:nvSpPr>
        <p:spPr>
          <a:xfrm>
            <a:off x="8421624" y="3931920"/>
            <a:ext cx="2971800" cy="1828800"/>
          </a:xfrm>
          <a:prstGeom prst="rect">
            <a:avLst/>
          </a:prstGeom>
          <a:noFill/>
          <a:ln/>
        </p:spPr>
        <p:txBody>
          <a:bodyPr wrap="square" rtlCol="0" anchor="ctr"/>
          <a:lstStyle/>
          <a:p>
            <a:pPr indent="0" marL="0">
              <a:lnSpc>
                <a:spcPts val="1600"/>
              </a:lnSpc>
              <a:buNone/>
            </a:pPr>
            <a:r>
              <a:rPr lang="en-US" sz="1150" dirty="0">
                <a:solidFill>
                  <a:srgbClr val="5B6B85"/>
                </a:solidFill>
                <a:latin typeface="Calibri" pitchFamily="34" charset="0"/>
                <a:ea typeface="Calibri" pitchFamily="34" charset="-122"/>
                <a:cs typeface="Calibri" pitchFamily="34" charset="-120"/>
              </a:rPr>
              <a:t>Conception, déploiement et administration d'infrastructures cloud fiables et sécurisées. De l'hébergement à l'infogérance, nous assurons disponibilité, sécurité et continuité de service.</a:t>
            </a:r>
            <a:endParaRPr lang="en-US"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home/claude/netbyus2/assets/by_logo.png">    </p:cNvPr>
          <p:cNvPicPr>
            <a:picLocks noChangeAspect="1"/>
          </p:cNvPicPr>
          <p:nvPr/>
        </p:nvPicPr>
        <p:blipFill>
          <a:blip r:embed="rId1"/>
          <a:stretch>
            <a:fillRect/>
          </a:stretch>
        </p:blipFill>
        <p:spPr>
          <a:xfrm>
            <a:off x="457200" y="320040"/>
            <a:ext cx="496431" cy="310896"/>
          </a:xfrm>
          <a:prstGeom prst="rect">
            <a:avLst/>
          </a:prstGeom>
        </p:spPr>
      </p:pic>
      <p:sp>
        <p:nvSpPr>
          <p:cNvPr id="3" name="Text 0"/>
          <p:cNvSpPr/>
          <p:nvPr/>
        </p:nvSpPr>
        <p:spPr>
          <a:xfrm>
            <a:off x="10881360" y="320040"/>
            <a:ext cx="914400" cy="310896"/>
          </a:xfrm>
          <a:prstGeom prst="rect">
            <a:avLst/>
          </a:prstGeom>
          <a:noFill/>
          <a:ln/>
        </p:spPr>
        <p:txBody>
          <a:bodyPr wrap="square" rtlCol="0" anchor="ctr"/>
          <a:lstStyle/>
          <a:p>
            <a:pPr algn="r" indent="0" marL="0">
              <a:buNone/>
            </a:pPr>
            <a:r>
              <a:rPr lang="en-US" sz="1100" dirty="0">
                <a:solidFill>
                  <a:srgbClr val="5B6B85"/>
                </a:solidFill>
                <a:latin typeface="Calibri" pitchFamily="34" charset="0"/>
                <a:ea typeface="Calibri" pitchFamily="34" charset="-122"/>
                <a:cs typeface="Calibri" pitchFamily="34" charset="-120"/>
              </a:rPr>
              <a:t>04 / 14</a:t>
            </a:r>
            <a:endParaRPr lang="en-US" sz="1100" dirty="0"/>
          </a:p>
        </p:txBody>
      </p:sp>
      <p:sp>
        <p:nvSpPr>
          <p:cNvPr id="4" name="Text 1"/>
          <p:cNvSpPr/>
          <p:nvPr/>
        </p:nvSpPr>
        <p:spPr>
          <a:xfrm>
            <a:off x="594360" y="685800"/>
            <a:ext cx="7315200" cy="292608"/>
          </a:xfrm>
          <a:prstGeom prst="rect">
            <a:avLst/>
          </a:prstGeom>
          <a:noFill/>
          <a:ln/>
        </p:spPr>
        <p:txBody>
          <a:bodyPr wrap="square" rtlCol="0" anchor="ctr"/>
          <a:lstStyle/>
          <a:p>
            <a:pPr indent="0" marL="0">
              <a:buNone/>
            </a:pPr>
            <a:r>
              <a:rPr lang="en-US" sz="1250" b="1" spc="140" kern="0" dirty="0">
                <a:solidFill>
                  <a:srgbClr val="F07817"/>
                </a:solidFill>
                <a:latin typeface="Calibri" pitchFamily="34" charset="0"/>
                <a:ea typeface="Calibri" pitchFamily="34" charset="-122"/>
                <a:cs typeface="Calibri" pitchFamily="34" charset="-120"/>
              </a:rPr>
              <a:t>NOTRE APPROCHE</a:t>
            </a:r>
            <a:endParaRPr lang="en-US" sz="1250" dirty="0"/>
          </a:p>
        </p:txBody>
      </p:sp>
      <p:sp>
        <p:nvSpPr>
          <p:cNvPr id="5" name="Text 2"/>
          <p:cNvSpPr/>
          <p:nvPr/>
        </p:nvSpPr>
        <p:spPr>
          <a:xfrm>
            <a:off x="594360" y="1005840"/>
            <a:ext cx="10515600" cy="731520"/>
          </a:xfrm>
          <a:prstGeom prst="rect">
            <a:avLst/>
          </a:prstGeom>
          <a:noFill/>
          <a:ln/>
        </p:spPr>
        <p:txBody>
          <a:bodyPr wrap="square" rtlCol="0" anchor="ctr"/>
          <a:lstStyle/>
          <a:p>
            <a:pPr indent="0" marL="0">
              <a:buNone/>
            </a:pPr>
            <a:r>
              <a:rPr lang="en-US" sz="2500" b="1" dirty="0">
                <a:solidFill>
                  <a:srgbClr val="0B1B3A"/>
                </a:solidFill>
                <a:latin typeface="Cambria" pitchFamily="34" charset="0"/>
                <a:ea typeface="Cambria" pitchFamily="34" charset="-122"/>
                <a:cs typeface="Cambria" pitchFamily="34" charset="-120"/>
              </a:rPr>
              <a:t>Une méthodologie éprouvée, des standards internationaux.</a:t>
            </a:r>
            <a:endParaRPr lang="en-US" sz="2500" dirty="0"/>
          </a:p>
        </p:txBody>
      </p:sp>
      <p:sp>
        <p:nvSpPr>
          <p:cNvPr id="6" name="Text 3"/>
          <p:cNvSpPr/>
          <p:nvPr/>
        </p:nvSpPr>
        <p:spPr>
          <a:xfrm>
            <a:off x="594360" y="1874520"/>
            <a:ext cx="4846320" cy="1554480"/>
          </a:xfrm>
          <a:prstGeom prst="rect">
            <a:avLst/>
          </a:prstGeom>
          <a:noFill/>
          <a:ln/>
        </p:spPr>
        <p:txBody>
          <a:bodyPr wrap="square" rtlCol="0" anchor="ctr"/>
          <a:lstStyle/>
          <a:p>
            <a:pPr indent="0" marL="0">
              <a:lnSpc>
                <a:spcPts val="1800"/>
              </a:lnSpc>
              <a:buNone/>
            </a:pPr>
            <a:r>
              <a:rPr lang="en-US" sz="1250" dirty="0">
                <a:solidFill>
                  <a:srgbClr val="5B6B85"/>
                </a:solidFill>
                <a:latin typeface="Calibri" pitchFamily="34" charset="0"/>
                <a:ea typeface="Calibri" pitchFamily="34" charset="-122"/>
                <a:cs typeface="Calibri" pitchFamily="34" charset="-120"/>
              </a:rPr>
              <a:t>Chez NetByUs, nous mettons en œuvre une approche méthodologique éprouvée, fondée sur les meilleures pratiques internationales telles que PRINCE2® pour la gestion de projet, ITIL® pour la gestion des services informatiques et les méthodes Agile pour le développement.</a:t>
            </a:r>
            <a:endParaRPr lang="en-US" sz="1250" dirty="0"/>
          </a:p>
        </p:txBody>
      </p:sp>
      <p:sp>
        <p:nvSpPr>
          <p:cNvPr id="7" name="Text 4"/>
          <p:cNvSpPr/>
          <p:nvPr/>
        </p:nvSpPr>
        <p:spPr>
          <a:xfrm>
            <a:off x="594360" y="3520440"/>
            <a:ext cx="4846320" cy="2103120"/>
          </a:xfrm>
          <a:prstGeom prst="rect">
            <a:avLst/>
          </a:prstGeom>
          <a:noFill/>
          <a:ln/>
        </p:spPr>
        <p:txBody>
          <a:bodyPr wrap="square" rtlCol="0" anchor="ctr"/>
          <a:lstStyle/>
          <a:p>
            <a:pPr indent="0" marL="0">
              <a:lnSpc>
                <a:spcPts val="1800"/>
              </a:lnSpc>
              <a:buNone/>
            </a:pPr>
            <a:r>
              <a:rPr lang="en-US" sz="1250" dirty="0">
                <a:solidFill>
                  <a:srgbClr val="5B6B85"/>
                </a:solidFill>
                <a:latin typeface="Calibri" pitchFamily="34" charset="0"/>
                <a:ea typeface="Calibri" pitchFamily="34" charset="-122"/>
                <a:cs typeface="Calibri" pitchFamily="34" charset="-120"/>
              </a:rPr>
              <a:t>Notre expertise nous permet d'accompagner nos clients à 360°, depuis le cadrage du besoin jusqu'à la mise en production, en passant par le pilotage, le contrôle qualité, les recettes et l'accompagnement au changement. Cette démarche garantit des projets maîtrisés, des livrables conformes aux standards de qualité et une création de valeur durable.</a:t>
            </a:r>
            <a:endParaRPr lang="en-US" sz="1250" dirty="0"/>
          </a:p>
        </p:txBody>
      </p:sp>
      <p:sp>
        <p:nvSpPr>
          <p:cNvPr id="8" name="Shape 5"/>
          <p:cNvSpPr/>
          <p:nvPr/>
        </p:nvSpPr>
        <p:spPr>
          <a:xfrm>
            <a:off x="8991134" y="3670827"/>
            <a:ext cx="308497" cy="224136"/>
          </a:xfrm>
          <a:prstGeom prst="line">
            <a:avLst/>
          </a:prstGeom>
          <a:noFill/>
          <a:ln w="28575">
            <a:solidFill>
              <a:srgbClr val="0072CE"/>
            </a:solidFill>
            <a:prstDash val="solid"/>
            <a:tailEnd type="triangle"/>
          </a:ln>
        </p:spPr>
      </p:sp>
      <p:sp>
        <p:nvSpPr>
          <p:cNvPr id="9" name="Shape 6"/>
          <p:cNvSpPr/>
          <p:nvPr/>
        </p:nvSpPr>
        <p:spPr>
          <a:xfrm flipH="1">
            <a:off x="9500374" y="4701518"/>
            <a:ext cx="117835" cy="362660"/>
          </a:xfrm>
          <a:prstGeom prst="line">
            <a:avLst/>
          </a:prstGeom>
          <a:noFill/>
          <a:ln w="28575">
            <a:solidFill>
              <a:srgbClr val="0072CE"/>
            </a:solidFill>
            <a:prstDash val="solid"/>
            <a:tailEnd type="triangle"/>
          </a:ln>
        </p:spPr>
      </p:sp>
      <p:sp>
        <p:nvSpPr>
          <p:cNvPr id="10" name="Shape 7"/>
          <p:cNvSpPr/>
          <p:nvPr/>
        </p:nvSpPr>
        <p:spPr>
          <a:xfrm flipH="1">
            <a:off x="8450418" y="5616403"/>
            <a:ext cx="381323" cy="9144"/>
          </a:xfrm>
          <a:prstGeom prst="line">
            <a:avLst/>
          </a:prstGeom>
          <a:noFill/>
          <a:ln w="28575">
            <a:solidFill>
              <a:srgbClr val="0072CE"/>
            </a:solidFill>
            <a:prstDash val="solid"/>
            <a:tailEnd type="triangle"/>
          </a:ln>
        </p:spPr>
      </p:sp>
      <p:sp>
        <p:nvSpPr>
          <p:cNvPr id="11" name="Shape 8"/>
          <p:cNvSpPr/>
          <p:nvPr/>
        </p:nvSpPr>
        <p:spPr>
          <a:xfrm flipH="1" flipV="1">
            <a:off x="7600767" y="4788482"/>
            <a:ext cx="117835" cy="362660"/>
          </a:xfrm>
          <a:prstGeom prst="line">
            <a:avLst/>
          </a:prstGeom>
          <a:noFill/>
          <a:ln w="28575">
            <a:solidFill>
              <a:srgbClr val="0072CE"/>
            </a:solidFill>
            <a:prstDash val="solid"/>
            <a:tailEnd type="triangle"/>
          </a:ln>
        </p:spPr>
      </p:sp>
      <p:sp>
        <p:nvSpPr>
          <p:cNvPr id="12" name="Shape 9"/>
          <p:cNvSpPr/>
          <p:nvPr/>
        </p:nvSpPr>
        <p:spPr>
          <a:xfrm flipV="1">
            <a:off x="7817112" y="3724574"/>
            <a:ext cx="308497" cy="224136"/>
          </a:xfrm>
          <a:prstGeom prst="line">
            <a:avLst/>
          </a:prstGeom>
          <a:noFill/>
          <a:ln w="28575">
            <a:solidFill>
              <a:srgbClr val="0072CE"/>
            </a:solidFill>
            <a:prstDash val="solid"/>
            <a:tailEnd type="triangle"/>
          </a:ln>
        </p:spPr>
      </p:sp>
      <p:sp>
        <p:nvSpPr>
          <p:cNvPr id="13" name="Shape 10"/>
          <p:cNvSpPr/>
          <p:nvPr/>
        </p:nvSpPr>
        <p:spPr>
          <a:xfrm>
            <a:off x="7840980" y="3863340"/>
            <a:ext cx="1508760" cy="1508760"/>
          </a:xfrm>
          <a:prstGeom prst="ellipse">
            <a:avLst/>
          </a:prstGeom>
          <a:solidFill>
            <a:srgbClr val="0072CE"/>
          </a:solidFill>
          <a:ln/>
          <a:effectLst>
            <a:outerShdw sx="100000" sy="100000" kx="0" ky="0" algn="bl" rotWithShape="0" blurRad="152400" dist="63500" dir="5400000">
              <a:srgbClr val="0B1B3A">
                <a:alpha val="25000"/>
              </a:srgbClr>
            </a:outerShdw>
          </a:effectLst>
        </p:spPr>
      </p:sp>
      <p:sp>
        <p:nvSpPr>
          <p:cNvPr id="14" name="Shape 11"/>
          <p:cNvSpPr/>
          <p:nvPr/>
        </p:nvSpPr>
        <p:spPr>
          <a:xfrm>
            <a:off x="8394192" y="4233672"/>
            <a:ext cx="402336" cy="402336"/>
          </a:xfrm>
          <a:prstGeom prst="ellipse">
            <a:avLst/>
          </a:prstGeom>
          <a:solidFill>
            <a:srgbClr val="FFFFFF"/>
          </a:solidFill>
          <a:ln/>
        </p:spPr>
      </p:sp>
      <p:sp>
        <p:nvSpPr>
          <p:cNvPr id="15" name="Shape 12"/>
          <p:cNvSpPr/>
          <p:nvPr/>
        </p:nvSpPr>
        <p:spPr>
          <a:xfrm>
            <a:off x="8284464" y="4672584"/>
            <a:ext cx="621792" cy="457200"/>
          </a:xfrm>
          <a:prstGeom prst="rect">
            <a:avLst>
              <a:gd name="adj" fmla="val 68000"/>
            </a:avLst>
          </a:prstGeom>
          <a:solidFill>
            <a:srgbClr val="FFFFFF"/>
          </a:solidFill>
          <a:ln/>
        </p:spPr>
      </p:sp>
      <p:sp>
        <p:nvSpPr>
          <p:cNvPr id="16" name="Shape 13"/>
          <p:cNvSpPr/>
          <p:nvPr/>
        </p:nvSpPr>
        <p:spPr>
          <a:xfrm>
            <a:off x="7840980" y="3863340"/>
            <a:ext cx="1508760" cy="1508760"/>
          </a:xfrm>
          <a:prstGeom prst="ellipse">
            <a:avLst/>
          </a:prstGeom>
          <a:ln/>
        </p:spPr>
      </p:sp>
      <p:sp>
        <p:nvSpPr>
          <p:cNvPr id="17" name="Shape 14"/>
          <p:cNvSpPr/>
          <p:nvPr/>
        </p:nvSpPr>
        <p:spPr>
          <a:xfrm>
            <a:off x="8161020" y="2948940"/>
            <a:ext cx="868680" cy="868680"/>
          </a:xfrm>
          <a:prstGeom prst="ellipse">
            <a:avLst/>
          </a:prstGeom>
          <a:solidFill>
            <a:srgbClr val="FFFFFF"/>
          </a:solidFill>
          <a:ln w="22225">
            <a:solidFill>
              <a:srgbClr val="0072CE"/>
            </a:solidFill>
            <a:prstDash val="solid"/>
          </a:ln>
          <a:effectLst>
            <a:outerShdw sx="100000" sy="100000" kx="0" ky="0" algn="bl" rotWithShape="0" blurRad="127000" dist="50800" dir="5400000">
              <a:srgbClr val="0B1B3A">
                <a:alpha val="18000"/>
              </a:srgbClr>
            </a:outerShdw>
          </a:effectLst>
        </p:spPr>
      </p:sp>
      <p:sp>
        <p:nvSpPr>
          <p:cNvPr id="18" name="Text 15"/>
          <p:cNvSpPr/>
          <p:nvPr/>
        </p:nvSpPr>
        <p:spPr>
          <a:xfrm>
            <a:off x="8161020" y="2948940"/>
            <a:ext cx="868680" cy="868680"/>
          </a:xfrm>
          <a:prstGeom prst="rect">
            <a:avLst/>
          </a:prstGeom>
          <a:noFill/>
          <a:ln/>
        </p:spPr>
        <p:txBody>
          <a:bodyPr wrap="square" rtlCol="0" anchor="ctr"/>
          <a:lstStyle/>
          <a:p>
            <a:pPr algn="ctr" indent="0" marL="0">
              <a:buNone/>
            </a:pPr>
            <a:r>
              <a:rPr lang="en-US" sz="2200" dirty="0">
                <a:solidFill>
                  <a:srgbClr val="0072CE"/>
                </a:solidFill>
              </a:rPr>
              <a:t>◎</a:t>
            </a:r>
            <a:endParaRPr lang="en-US" sz="2200" dirty="0"/>
          </a:p>
        </p:txBody>
      </p:sp>
      <p:sp>
        <p:nvSpPr>
          <p:cNvPr id="19" name="Shape 16"/>
          <p:cNvSpPr/>
          <p:nvPr/>
        </p:nvSpPr>
        <p:spPr>
          <a:xfrm>
            <a:off x="8782812" y="3570732"/>
            <a:ext cx="329184" cy="329184"/>
          </a:xfrm>
          <a:prstGeom prst="ellipse">
            <a:avLst/>
          </a:prstGeom>
          <a:solidFill>
            <a:srgbClr val="F07817"/>
          </a:solidFill>
          <a:ln w="19050">
            <a:solidFill>
              <a:srgbClr val="FFFFFF"/>
            </a:solidFill>
            <a:prstDash val="solid"/>
          </a:ln>
        </p:spPr>
      </p:sp>
      <p:sp>
        <p:nvSpPr>
          <p:cNvPr id="20" name="Shape 17"/>
          <p:cNvSpPr/>
          <p:nvPr/>
        </p:nvSpPr>
        <p:spPr>
          <a:xfrm>
            <a:off x="9335042" y="3801917"/>
            <a:ext cx="868680" cy="868680"/>
          </a:xfrm>
          <a:prstGeom prst="ellipse">
            <a:avLst/>
          </a:prstGeom>
          <a:solidFill>
            <a:srgbClr val="FFFFFF"/>
          </a:solidFill>
          <a:ln w="22225">
            <a:solidFill>
              <a:srgbClr val="0072CE"/>
            </a:solidFill>
            <a:prstDash val="solid"/>
          </a:ln>
          <a:effectLst>
            <a:outerShdw sx="100000" sy="100000" kx="0" ky="0" algn="bl" rotWithShape="0" blurRad="127000" dist="50800" dir="5400000">
              <a:srgbClr val="0B1B3A">
                <a:alpha val="18000"/>
              </a:srgbClr>
            </a:outerShdw>
          </a:effectLst>
        </p:spPr>
      </p:sp>
      <p:sp>
        <p:nvSpPr>
          <p:cNvPr id="21" name="Text 18"/>
          <p:cNvSpPr/>
          <p:nvPr/>
        </p:nvSpPr>
        <p:spPr>
          <a:xfrm>
            <a:off x="9335042" y="3801917"/>
            <a:ext cx="868680" cy="868680"/>
          </a:xfrm>
          <a:prstGeom prst="rect">
            <a:avLst/>
          </a:prstGeom>
          <a:noFill/>
          <a:ln/>
        </p:spPr>
        <p:txBody>
          <a:bodyPr wrap="square" rtlCol="0" anchor="ctr"/>
          <a:lstStyle/>
          <a:p>
            <a:pPr algn="ctr" indent="0" marL="0">
              <a:buNone/>
            </a:pPr>
            <a:r>
              <a:rPr lang="en-US" sz="2200" dirty="0">
                <a:solidFill>
                  <a:srgbClr val="0072CE"/>
                </a:solidFill>
              </a:rPr>
              <a:t>↗</a:t>
            </a:r>
            <a:endParaRPr lang="en-US" sz="2200" dirty="0"/>
          </a:p>
        </p:txBody>
      </p:sp>
      <p:sp>
        <p:nvSpPr>
          <p:cNvPr id="22" name="Shape 19"/>
          <p:cNvSpPr/>
          <p:nvPr/>
        </p:nvSpPr>
        <p:spPr>
          <a:xfrm>
            <a:off x="9956834" y="4423709"/>
            <a:ext cx="329184" cy="329184"/>
          </a:xfrm>
          <a:prstGeom prst="ellipse">
            <a:avLst/>
          </a:prstGeom>
          <a:solidFill>
            <a:srgbClr val="F07817"/>
          </a:solidFill>
          <a:ln w="19050">
            <a:solidFill>
              <a:srgbClr val="FFFFFF"/>
            </a:solidFill>
            <a:prstDash val="solid"/>
          </a:ln>
        </p:spPr>
      </p:sp>
      <p:sp>
        <p:nvSpPr>
          <p:cNvPr id="23" name="Shape 20"/>
          <p:cNvSpPr/>
          <p:nvPr/>
        </p:nvSpPr>
        <p:spPr>
          <a:xfrm>
            <a:off x="8886606" y="5182063"/>
            <a:ext cx="868680" cy="868680"/>
          </a:xfrm>
          <a:prstGeom prst="ellipse">
            <a:avLst/>
          </a:prstGeom>
          <a:solidFill>
            <a:srgbClr val="FFFFFF"/>
          </a:solidFill>
          <a:ln w="22225">
            <a:solidFill>
              <a:srgbClr val="0072CE"/>
            </a:solidFill>
            <a:prstDash val="solid"/>
          </a:ln>
          <a:effectLst>
            <a:outerShdw sx="100000" sy="100000" kx="0" ky="0" algn="bl" rotWithShape="0" blurRad="127000" dist="50800" dir="5400000">
              <a:srgbClr val="0B1B3A">
                <a:alpha val="18000"/>
              </a:srgbClr>
            </a:outerShdw>
          </a:effectLst>
        </p:spPr>
      </p:sp>
      <p:sp>
        <p:nvSpPr>
          <p:cNvPr id="24" name="Text 21"/>
          <p:cNvSpPr/>
          <p:nvPr/>
        </p:nvSpPr>
        <p:spPr>
          <a:xfrm>
            <a:off x="8886606" y="5182063"/>
            <a:ext cx="868680" cy="868680"/>
          </a:xfrm>
          <a:prstGeom prst="rect">
            <a:avLst/>
          </a:prstGeom>
          <a:noFill/>
          <a:ln/>
        </p:spPr>
        <p:txBody>
          <a:bodyPr wrap="square" rtlCol="0" anchor="ctr"/>
          <a:lstStyle/>
          <a:p>
            <a:pPr algn="ctr" indent="0" marL="0">
              <a:buNone/>
            </a:pPr>
            <a:r>
              <a:rPr lang="en-US" sz="2200" dirty="0">
                <a:solidFill>
                  <a:srgbClr val="0072CE"/>
                </a:solidFill>
              </a:rPr>
              <a:t>✓</a:t>
            </a:r>
            <a:endParaRPr lang="en-US" sz="2200" dirty="0"/>
          </a:p>
        </p:txBody>
      </p:sp>
      <p:sp>
        <p:nvSpPr>
          <p:cNvPr id="25" name="Shape 22"/>
          <p:cNvSpPr/>
          <p:nvPr/>
        </p:nvSpPr>
        <p:spPr>
          <a:xfrm>
            <a:off x="9508398" y="5803855"/>
            <a:ext cx="329184" cy="329184"/>
          </a:xfrm>
          <a:prstGeom prst="ellipse">
            <a:avLst/>
          </a:prstGeom>
          <a:solidFill>
            <a:srgbClr val="F07817"/>
          </a:solidFill>
          <a:ln w="19050">
            <a:solidFill>
              <a:srgbClr val="FFFFFF"/>
            </a:solidFill>
            <a:prstDash val="solid"/>
          </a:ln>
        </p:spPr>
      </p:sp>
      <p:sp>
        <p:nvSpPr>
          <p:cNvPr id="26" name="Shape 23"/>
          <p:cNvSpPr/>
          <p:nvPr/>
        </p:nvSpPr>
        <p:spPr>
          <a:xfrm>
            <a:off x="7435434" y="5182063"/>
            <a:ext cx="868680" cy="868680"/>
          </a:xfrm>
          <a:prstGeom prst="ellipse">
            <a:avLst/>
          </a:prstGeom>
          <a:solidFill>
            <a:srgbClr val="FFFFFF"/>
          </a:solidFill>
          <a:ln w="22225">
            <a:solidFill>
              <a:srgbClr val="0072CE"/>
            </a:solidFill>
            <a:prstDash val="solid"/>
          </a:ln>
          <a:effectLst>
            <a:outerShdw sx="100000" sy="100000" kx="0" ky="0" algn="bl" rotWithShape="0" blurRad="127000" dist="50800" dir="5400000">
              <a:srgbClr val="0B1B3A">
                <a:alpha val="18000"/>
              </a:srgbClr>
            </a:outerShdw>
          </a:effectLst>
        </p:spPr>
      </p:sp>
      <p:sp>
        <p:nvSpPr>
          <p:cNvPr id="27" name="Text 24"/>
          <p:cNvSpPr/>
          <p:nvPr/>
        </p:nvSpPr>
        <p:spPr>
          <a:xfrm>
            <a:off x="7435434" y="5182063"/>
            <a:ext cx="868680" cy="868680"/>
          </a:xfrm>
          <a:prstGeom prst="rect">
            <a:avLst/>
          </a:prstGeom>
          <a:noFill/>
          <a:ln/>
        </p:spPr>
        <p:txBody>
          <a:bodyPr wrap="square" rtlCol="0" anchor="ctr"/>
          <a:lstStyle/>
          <a:p>
            <a:pPr algn="ctr" indent="0" marL="0">
              <a:buNone/>
            </a:pPr>
            <a:r>
              <a:rPr lang="en-US" sz="2200" dirty="0">
                <a:solidFill>
                  <a:srgbClr val="0072CE"/>
                </a:solidFill>
              </a:rPr>
              <a:t>▤</a:t>
            </a:r>
            <a:endParaRPr lang="en-US" sz="2200" dirty="0"/>
          </a:p>
        </p:txBody>
      </p:sp>
      <p:sp>
        <p:nvSpPr>
          <p:cNvPr id="28" name="Shape 25"/>
          <p:cNvSpPr/>
          <p:nvPr/>
        </p:nvSpPr>
        <p:spPr>
          <a:xfrm>
            <a:off x="8057226" y="5803855"/>
            <a:ext cx="329184" cy="329184"/>
          </a:xfrm>
          <a:prstGeom prst="ellipse">
            <a:avLst/>
          </a:prstGeom>
          <a:solidFill>
            <a:srgbClr val="F07817"/>
          </a:solidFill>
          <a:ln w="19050">
            <a:solidFill>
              <a:srgbClr val="FFFFFF"/>
            </a:solidFill>
            <a:prstDash val="solid"/>
          </a:ln>
        </p:spPr>
      </p:sp>
      <p:sp>
        <p:nvSpPr>
          <p:cNvPr id="29" name="Shape 26"/>
          <p:cNvSpPr/>
          <p:nvPr/>
        </p:nvSpPr>
        <p:spPr>
          <a:xfrm>
            <a:off x="6986998" y="3801917"/>
            <a:ext cx="868680" cy="868680"/>
          </a:xfrm>
          <a:prstGeom prst="ellipse">
            <a:avLst/>
          </a:prstGeom>
          <a:solidFill>
            <a:srgbClr val="FFFFFF"/>
          </a:solidFill>
          <a:ln w="22225">
            <a:solidFill>
              <a:srgbClr val="0072CE"/>
            </a:solidFill>
            <a:prstDash val="solid"/>
          </a:ln>
          <a:effectLst>
            <a:outerShdw sx="100000" sy="100000" kx="0" ky="0" algn="bl" rotWithShape="0" blurRad="127000" dist="50800" dir="5400000">
              <a:srgbClr val="0B1B3A">
                <a:alpha val="18000"/>
              </a:srgbClr>
            </a:outerShdw>
          </a:effectLst>
        </p:spPr>
      </p:sp>
      <p:sp>
        <p:nvSpPr>
          <p:cNvPr id="30" name="Text 27"/>
          <p:cNvSpPr/>
          <p:nvPr/>
        </p:nvSpPr>
        <p:spPr>
          <a:xfrm>
            <a:off x="6986998" y="3801917"/>
            <a:ext cx="868680" cy="868680"/>
          </a:xfrm>
          <a:prstGeom prst="rect">
            <a:avLst/>
          </a:prstGeom>
          <a:noFill/>
          <a:ln/>
        </p:spPr>
        <p:txBody>
          <a:bodyPr wrap="square" rtlCol="0" anchor="ctr"/>
          <a:lstStyle/>
          <a:p>
            <a:pPr algn="ctr" indent="0" marL="0">
              <a:buNone/>
            </a:pPr>
            <a:r>
              <a:rPr lang="en-US" sz="2200" dirty="0">
                <a:solidFill>
                  <a:srgbClr val="0072CE"/>
                </a:solidFill>
              </a:rPr>
              <a:t>⚙</a:t>
            </a:r>
            <a:endParaRPr lang="en-US" sz="2200" dirty="0"/>
          </a:p>
        </p:txBody>
      </p:sp>
      <p:sp>
        <p:nvSpPr>
          <p:cNvPr id="31" name="Shape 28"/>
          <p:cNvSpPr/>
          <p:nvPr/>
        </p:nvSpPr>
        <p:spPr>
          <a:xfrm>
            <a:off x="7608790" y="4423709"/>
            <a:ext cx="329184" cy="329184"/>
          </a:xfrm>
          <a:prstGeom prst="ellipse">
            <a:avLst/>
          </a:prstGeom>
          <a:solidFill>
            <a:srgbClr val="F07817"/>
          </a:solidFill>
          <a:ln w="19050">
            <a:solidFill>
              <a:srgbClr val="FFFFFF"/>
            </a:solidFill>
            <a:prstDash val="solid"/>
          </a:ln>
        </p:spPr>
      </p:sp>
      <p:sp>
        <p:nvSpPr>
          <p:cNvPr id="32" name="Text 29"/>
          <p:cNvSpPr/>
          <p:nvPr/>
        </p:nvSpPr>
        <p:spPr>
          <a:xfrm>
            <a:off x="8782812" y="3570732"/>
            <a:ext cx="329184" cy="329184"/>
          </a:xfrm>
          <a:prstGeom prst="rect">
            <a:avLst/>
          </a:prstGeom>
          <a:noFill/>
          <a:ln/>
        </p:spPr>
        <p:txBody>
          <a:bodyPr wrap="square" rtlCol="0" anchor="ctr"/>
          <a:lstStyle/>
          <a:p>
            <a:pPr algn="ctr" indent="0" marL="0">
              <a:buNone/>
            </a:pPr>
            <a:r>
              <a:rPr lang="en-US" sz="1100" b="1" dirty="0">
                <a:solidFill>
                  <a:srgbClr val="FFFFFF"/>
                </a:solidFill>
                <a:latin typeface="Cambria" pitchFamily="34" charset="0"/>
                <a:ea typeface="Cambria" pitchFamily="34" charset="-122"/>
                <a:cs typeface="Cambria" pitchFamily="34" charset="-120"/>
              </a:rPr>
              <a:t>1</a:t>
            </a:r>
            <a:endParaRPr lang="en-US" sz="1100" dirty="0"/>
          </a:p>
        </p:txBody>
      </p:sp>
      <p:sp>
        <p:nvSpPr>
          <p:cNvPr id="33" name="Text 30"/>
          <p:cNvSpPr/>
          <p:nvPr/>
        </p:nvSpPr>
        <p:spPr>
          <a:xfrm>
            <a:off x="9956834" y="4423709"/>
            <a:ext cx="329184" cy="329184"/>
          </a:xfrm>
          <a:prstGeom prst="rect">
            <a:avLst/>
          </a:prstGeom>
          <a:noFill/>
          <a:ln/>
        </p:spPr>
        <p:txBody>
          <a:bodyPr wrap="square" rtlCol="0" anchor="ctr"/>
          <a:lstStyle/>
          <a:p>
            <a:pPr algn="ctr" indent="0" marL="0">
              <a:buNone/>
            </a:pPr>
            <a:r>
              <a:rPr lang="en-US" sz="1100" b="1" dirty="0">
                <a:solidFill>
                  <a:srgbClr val="FFFFFF"/>
                </a:solidFill>
                <a:latin typeface="Cambria" pitchFamily="34" charset="0"/>
                <a:ea typeface="Cambria" pitchFamily="34" charset="-122"/>
                <a:cs typeface="Cambria" pitchFamily="34" charset="-120"/>
              </a:rPr>
              <a:t>2</a:t>
            </a:r>
            <a:endParaRPr lang="en-US" sz="1100" dirty="0"/>
          </a:p>
        </p:txBody>
      </p:sp>
      <p:sp>
        <p:nvSpPr>
          <p:cNvPr id="34" name="Text 31"/>
          <p:cNvSpPr/>
          <p:nvPr/>
        </p:nvSpPr>
        <p:spPr>
          <a:xfrm>
            <a:off x="9508398" y="5803855"/>
            <a:ext cx="329184" cy="329184"/>
          </a:xfrm>
          <a:prstGeom prst="rect">
            <a:avLst/>
          </a:prstGeom>
          <a:noFill/>
          <a:ln/>
        </p:spPr>
        <p:txBody>
          <a:bodyPr wrap="square" rtlCol="0" anchor="ctr"/>
          <a:lstStyle/>
          <a:p>
            <a:pPr algn="ctr" indent="0" marL="0">
              <a:buNone/>
            </a:pPr>
            <a:r>
              <a:rPr lang="en-US" sz="1100" b="1" dirty="0">
                <a:solidFill>
                  <a:srgbClr val="FFFFFF"/>
                </a:solidFill>
                <a:latin typeface="Cambria" pitchFamily="34" charset="0"/>
                <a:ea typeface="Cambria" pitchFamily="34" charset="-122"/>
                <a:cs typeface="Cambria" pitchFamily="34" charset="-120"/>
              </a:rPr>
              <a:t>3</a:t>
            </a:r>
            <a:endParaRPr lang="en-US" sz="1100" dirty="0"/>
          </a:p>
        </p:txBody>
      </p:sp>
      <p:sp>
        <p:nvSpPr>
          <p:cNvPr id="35" name="Text 32"/>
          <p:cNvSpPr/>
          <p:nvPr/>
        </p:nvSpPr>
        <p:spPr>
          <a:xfrm>
            <a:off x="8057226" y="5803855"/>
            <a:ext cx="329184" cy="329184"/>
          </a:xfrm>
          <a:prstGeom prst="rect">
            <a:avLst/>
          </a:prstGeom>
          <a:noFill/>
          <a:ln/>
        </p:spPr>
        <p:txBody>
          <a:bodyPr wrap="square" rtlCol="0" anchor="ctr"/>
          <a:lstStyle/>
          <a:p>
            <a:pPr algn="ctr" indent="0" marL="0">
              <a:buNone/>
            </a:pPr>
            <a:r>
              <a:rPr lang="en-US" sz="1100" b="1" dirty="0">
                <a:solidFill>
                  <a:srgbClr val="FFFFFF"/>
                </a:solidFill>
                <a:latin typeface="Cambria" pitchFamily="34" charset="0"/>
                <a:ea typeface="Cambria" pitchFamily="34" charset="-122"/>
                <a:cs typeface="Cambria" pitchFamily="34" charset="-120"/>
              </a:rPr>
              <a:t>4</a:t>
            </a:r>
            <a:endParaRPr lang="en-US" sz="1100" dirty="0"/>
          </a:p>
        </p:txBody>
      </p:sp>
      <p:sp>
        <p:nvSpPr>
          <p:cNvPr id="36" name="Text 33"/>
          <p:cNvSpPr/>
          <p:nvPr/>
        </p:nvSpPr>
        <p:spPr>
          <a:xfrm>
            <a:off x="7608790" y="4423709"/>
            <a:ext cx="329184" cy="329184"/>
          </a:xfrm>
          <a:prstGeom prst="rect">
            <a:avLst/>
          </a:prstGeom>
          <a:noFill/>
          <a:ln/>
        </p:spPr>
        <p:txBody>
          <a:bodyPr wrap="square" rtlCol="0" anchor="ctr"/>
          <a:lstStyle/>
          <a:p>
            <a:pPr algn="ctr" indent="0" marL="0">
              <a:buNone/>
            </a:pPr>
            <a:r>
              <a:rPr lang="en-US" sz="1100" b="1" dirty="0">
                <a:solidFill>
                  <a:srgbClr val="FFFFFF"/>
                </a:solidFill>
                <a:latin typeface="Cambria" pitchFamily="34" charset="0"/>
                <a:ea typeface="Cambria" pitchFamily="34" charset="-122"/>
                <a:cs typeface="Cambria" pitchFamily="34" charset="-120"/>
              </a:rPr>
              <a:t>5</a:t>
            </a:r>
            <a:endParaRPr lang="en-US" sz="1100" dirty="0"/>
          </a:p>
        </p:txBody>
      </p:sp>
      <p:sp>
        <p:nvSpPr>
          <p:cNvPr id="37" name="Text 34"/>
          <p:cNvSpPr/>
          <p:nvPr/>
        </p:nvSpPr>
        <p:spPr>
          <a:xfrm>
            <a:off x="7726680" y="2217420"/>
            <a:ext cx="1737360" cy="274320"/>
          </a:xfrm>
          <a:prstGeom prst="rect">
            <a:avLst/>
          </a:prstGeom>
          <a:noFill/>
          <a:ln/>
        </p:spPr>
        <p:txBody>
          <a:bodyPr wrap="square" rtlCol="0" anchor="ctr"/>
          <a:lstStyle/>
          <a:p>
            <a:pPr algn="ctr" indent="0" marL="0">
              <a:lnSpc>
                <a:spcPts val="1200"/>
              </a:lnSpc>
              <a:buNone/>
            </a:pPr>
            <a:r>
              <a:rPr lang="en-US" sz="1050" b="1" dirty="0">
                <a:solidFill>
                  <a:srgbClr val="0B1B3A"/>
                </a:solidFill>
                <a:latin typeface="Cambria" pitchFamily="34" charset="0"/>
                <a:ea typeface="Cambria" pitchFamily="34" charset="-122"/>
                <a:cs typeface="Cambria" pitchFamily="34" charset="-120"/>
              </a:rPr>
              <a:t>Cadrage de la mission</a:t>
            </a:r>
            <a:endParaRPr lang="en-US" sz="1050" dirty="0"/>
          </a:p>
        </p:txBody>
      </p:sp>
      <p:sp>
        <p:nvSpPr>
          <p:cNvPr id="38" name="Text 35"/>
          <p:cNvSpPr/>
          <p:nvPr/>
        </p:nvSpPr>
        <p:spPr>
          <a:xfrm>
            <a:off x="7726680" y="2473452"/>
            <a:ext cx="1737360" cy="320040"/>
          </a:xfrm>
          <a:prstGeom prst="rect">
            <a:avLst/>
          </a:prstGeom>
          <a:noFill/>
          <a:ln/>
        </p:spPr>
        <p:txBody>
          <a:bodyPr wrap="square" rtlCol="0" anchor="ctr"/>
          <a:lstStyle/>
          <a:p>
            <a:pPr algn="ctr" indent="0" marL="0">
              <a:lnSpc>
                <a:spcPts val="950"/>
              </a:lnSpc>
              <a:buNone/>
            </a:pPr>
            <a:r>
              <a:rPr lang="en-US" sz="800" dirty="0">
                <a:solidFill>
                  <a:srgbClr val="5B6B85"/>
                </a:solidFill>
                <a:latin typeface="Calibri" pitchFamily="34" charset="0"/>
                <a:ea typeface="Calibri" pitchFamily="34" charset="-122"/>
                <a:cs typeface="Calibri" pitchFamily="34" charset="-120"/>
              </a:rPr>
              <a:t>Définir les objectifs et la portée du projet</a:t>
            </a:r>
            <a:endParaRPr lang="en-US" sz="800" dirty="0"/>
          </a:p>
        </p:txBody>
      </p:sp>
      <p:sp>
        <p:nvSpPr>
          <p:cNvPr id="39" name="Text 36"/>
          <p:cNvSpPr/>
          <p:nvPr/>
        </p:nvSpPr>
        <p:spPr>
          <a:xfrm>
            <a:off x="10276874" y="3943649"/>
            <a:ext cx="1737360" cy="274320"/>
          </a:xfrm>
          <a:prstGeom prst="rect">
            <a:avLst/>
          </a:prstGeom>
          <a:noFill/>
          <a:ln/>
        </p:spPr>
        <p:txBody>
          <a:bodyPr wrap="square" rtlCol="0" anchor="ctr"/>
          <a:lstStyle/>
          <a:p>
            <a:pPr algn="l" indent="0" marL="0">
              <a:lnSpc>
                <a:spcPts val="1200"/>
              </a:lnSpc>
              <a:buNone/>
            </a:pPr>
            <a:r>
              <a:rPr lang="en-US" sz="1050" b="1" dirty="0">
                <a:solidFill>
                  <a:srgbClr val="0B1B3A"/>
                </a:solidFill>
                <a:latin typeface="Cambria" pitchFamily="34" charset="0"/>
                <a:ea typeface="Cambria" pitchFamily="34" charset="-122"/>
                <a:cs typeface="Cambria" pitchFamily="34" charset="-120"/>
              </a:rPr>
              <a:t>Suivi et pilotage</a:t>
            </a:r>
            <a:endParaRPr lang="en-US" sz="1050" dirty="0"/>
          </a:p>
        </p:txBody>
      </p:sp>
      <p:sp>
        <p:nvSpPr>
          <p:cNvPr id="40" name="Text 37"/>
          <p:cNvSpPr/>
          <p:nvPr/>
        </p:nvSpPr>
        <p:spPr>
          <a:xfrm>
            <a:off x="10276874" y="4199681"/>
            <a:ext cx="1737360" cy="320040"/>
          </a:xfrm>
          <a:prstGeom prst="rect">
            <a:avLst/>
          </a:prstGeom>
          <a:noFill/>
          <a:ln/>
        </p:spPr>
        <p:txBody>
          <a:bodyPr wrap="square" rtlCol="0" anchor="ctr"/>
          <a:lstStyle/>
          <a:p>
            <a:pPr algn="l" indent="0" marL="0">
              <a:lnSpc>
                <a:spcPts val="950"/>
              </a:lnSpc>
              <a:buNone/>
            </a:pPr>
            <a:r>
              <a:rPr lang="en-US" sz="800" dirty="0">
                <a:solidFill>
                  <a:srgbClr val="5B6B85"/>
                </a:solidFill>
                <a:latin typeface="Calibri" pitchFamily="34" charset="0"/>
                <a:ea typeface="Calibri" pitchFamily="34" charset="-122"/>
                <a:cs typeface="Calibri" pitchFamily="34" charset="-120"/>
              </a:rPr>
              <a:t>Surveiller les progrès et ajuster si nécessaire</a:t>
            </a:r>
            <a:endParaRPr lang="en-US" sz="800" dirty="0"/>
          </a:p>
        </p:txBody>
      </p:sp>
      <p:sp>
        <p:nvSpPr>
          <p:cNvPr id="41" name="Text 38"/>
          <p:cNvSpPr/>
          <p:nvPr/>
        </p:nvSpPr>
        <p:spPr>
          <a:xfrm>
            <a:off x="9828438" y="5671267"/>
            <a:ext cx="1737360" cy="274320"/>
          </a:xfrm>
          <a:prstGeom prst="rect">
            <a:avLst/>
          </a:prstGeom>
          <a:noFill/>
          <a:ln/>
        </p:spPr>
        <p:txBody>
          <a:bodyPr wrap="square" rtlCol="0" anchor="ctr"/>
          <a:lstStyle/>
          <a:p>
            <a:pPr algn="l" indent="0" marL="0">
              <a:lnSpc>
                <a:spcPts val="1200"/>
              </a:lnSpc>
              <a:buNone/>
            </a:pPr>
            <a:r>
              <a:rPr lang="en-US" sz="1050" b="1" dirty="0">
                <a:solidFill>
                  <a:srgbClr val="0B1B3A"/>
                </a:solidFill>
                <a:latin typeface="Cambria" pitchFamily="34" charset="0"/>
                <a:ea typeface="Cambria" pitchFamily="34" charset="-122"/>
                <a:cs typeface="Cambria" pitchFamily="34" charset="-120"/>
              </a:rPr>
              <a:t>Contrôle qualité</a:t>
            </a:r>
            <a:endParaRPr lang="en-US" sz="1050" dirty="0"/>
          </a:p>
        </p:txBody>
      </p:sp>
      <p:sp>
        <p:nvSpPr>
          <p:cNvPr id="42" name="Text 39"/>
          <p:cNvSpPr/>
          <p:nvPr/>
        </p:nvSpPr>
        <p:spPr>
          <a:xfrm>
            <a:off x="9828438" y="5927299"/>
            <a:ext cx="1737360" cy="320040"/>
          </a:xfrm>
          <a:prstGeom prst="rect">
            <a:avLst/>
          </a:prstGeom>
          <a:noFill/>
          <a:ln/>
        </p:spPr>
        <p:txBody>
          <a:bodyPr wrap="square" rtlCol="0" anchor="ctr"/>
          <a:lstStyle/>
          <a:p>
            <a:pPr algn="l" indent="0" marL="0">
              <a:lnSpc>
                <a:spcPts val="950"/>
              </a:lnSpc>
              <a:buNone/>
            </a:pPr>
            <a:r>
              <a:rPr lang="en-US" sz="800" dirty="0">
                <a:solidFill>
                  <a:srgbClr val="5B6B85"/>
                </a:solidFill>
                <a:latin typeface="Calibri" pitchFamily="34" charset="0"/>
                <a:ea typeface="Calibri" pitchFamily="34" charset="-122"/>
                <a:cs typeface="Calibri" pitchFamily="34" charset="-120"/>
              </a:rPr>
              <a:t>Assurer que les livrables répondent aux normes</a:t>
            </a:r>
            <a:endParaRPr lang="en-US" sz="800" dirty="0"/>
          </a:p>
        </p:txBody>
      </p:sp>
      <p:sp>
        <p:nvSpPr>
          <p:cNvPr id="43" name="Text 40"/>
          <p:cNvSpPr/>
          <p:nvPr/>
        </p:nvSpPr>
        <p:spPr>
          <a:xfrm>
            <a:off x="5624922" y="5671267"/>
            <a:ext cx="1737360" cy="274320"/>
          </a:xfrm>
          <a:prstGeom prst="rect">
            <a:avLst/>
          </a:prstGeom>
          <a:noFill/>
          <a:ln/>
        </p:spPr>
        <p:txBody>
          <a:bodyPr wrap="square" rtlCol="0" anchor="ctr"/>
          <a:lstStyle/>
          <a:p>
            <a:pPr algn="r" indent="0" marL="0">
              <a:lnSpc>
                <a:spcPts val="1200"/>
              </a:lnSpc>
              <a:buNone/>
            </a:pPr>
            <a:r>
              <a:rPr lang="en-US" sz="1050" b="1" dirty="0">
                <a:solidFill>
                  <a:srgbClr val="0B1B3A"/>
                </a:solidFill>
                <a:latin typeface="Cambria" pitchFamily="34" charset="0"/>
                <a:ea typeface="Cambria" pitchFamily="34" charset="-122"/>
                <a:cs typeface="Cambria" pitchFamily="34" charset="-120"/>
              </a:rPr>
              <a:t>Assistance aux recettes</a:t>
            </a:r>
            <a:endParaRPr lang="en-US" sz="1050" dirty="0"/>
          </a:p>
        </p:txBody>
      </p:sp>
      <p:sp>
        <p:nvSpPr>
          <p:cNvPr id="44" name="Text 41"/>
          <p:cNvSpPr/>
          <p:nvPr/>
        </p:nvSpPr>
        <p:spPr>
          <a:xfrm>
            <a:off x="5624922" y="5927299"/>
            <a:ext cx="1737360" cy="320040"/>
          </a:xfrm>
          <a:prstGeom prst="rect">
            <a:avLst/>
          </a:prstGeom>
          <a:noFill/>
          <a:ln/>
        </p:spPr>
        <p:txBody>
          <a:bodyPr wrap="square" rtlCol="0" anchor="ctr"/>
          <a:lstStyle/>
          <a:p>
            <a:pPr algn="r" indent="0" marL="0">
              <a:lnSpc>
                <a:spcPts val="950"/>
              </a:lnSpc>
              <a:buNone/>
            </a:pPr>
            <a:r>
              <a:rPr lang="en-US" sz="800" dirty="0">
                <a:solidFill>
                  <a:srgbClr val="5B6B85"/>
                </a:solidFill>
                <a:latin typeface="Calibri" pitchFamily="34" charset="0"/>
                <a:ea typeface="Calibri" pitchFamily="34" charset="-122"/>
                <a:cs typeface="Calibri" pitchFamily="34" charset="-120"/>
              </a:rPr>
              <a:t>Soutenir les tests et l'acceptation du projet</a:t>
            </a:r>
            <a:endParaRPr lang="en-US" sz="800" dirty="0"/>
          </a:p>
        </p:txBody>
      </p:sp>
      <p:sp>
        <p:nvSpPr>
          <p:cNvPr id="45" name="Text 42"/>
          <p:cNvSpPr/>
          <p:nvPr/>
        </p:nvSpPr>
        <p:spPr>
          <a:xfrm>
            <a:off x="5176486" y="3943649"/>
            <a:ext cx="1737360" cy="274320"/>
          </a:xfrm>
          <a:prstGeom prst="rect">
            <a:avLst/>
          </a:prstGeom>
          <a:noFill/>
          <a:ln/>
        </p:spPr>
        <p:txBody>
          <a:bodyPr wrap="square" rtlCol="0" anchor="ctr"/>
          <a:lstStyle/>
          <a:p>
            <a:pPr algn="r" indent="0" marL="0">
              <a:lnSpc>
                <a:spcPts val="1200"/>
              </a:lnSpc>
              <a:buNone/>
            </a:pPr>
            <a:r>
              <a:rPr lang="en-US" sz="1050" b="1" dirty="0">
                <a:solidFill>
                  <a:srgbClr val="0B1B3A"/>
                </a:solidFill>
                <a:latin typeface="Cambria" pitchFamily="34" charset="0"/>
                <a:ea typeface="Cambria" pitchFamily="34" charset="-122"/>
                <a:cs typeface="Cambria" pitchFamily="34" charset="-120"/>
              </a:rPr>
              <a:t>Accompagnement au changement</a:t>
            </a:r>
            <a:endParaRPr lang="en-US" sz="1050" dirty="0"/>
          </a:p>
        </p:txBody>
      </p:sp>
      <p:sp>
        <p:nvSpPr>
          <p:cNvPr id="46" name="Text 43"/>
          <p:cNvSpPr/>
          <p:nvPr/>
        </p:nvSpPr>
        <p:spPr>
          <a:xfrm>
            <a:off x="5176486" y="4199681"/>
            <a:ext cx="1737360" cy="320040"/>
          </a:xfrm>
          <a:prstGeom prst="rect">
            <a:avLst/>
          </a:prstGeom>
          <a:noFill/>
          <a:ln/>
        </p:spPr>
        <p:txBody>
          <a:bodyPr wrap="square" rtlCol="0" anchor="ctr"/>
          <a:lstStyle/>
          <a:p>
            <a:pPr algn="r" indent="0" marL="0">
              <a:lnSpc>
                <a:spcPts val="950"/>
              </a:lnSpc>
              <a:buNone/>
            </a:pPr>
            <a:r>
              <a:rPr lang="en-US" sz="800" dirty="0">
                <a:solidFill>
                  <a:srgbClr val="5B6B85"/>
                </a:solidFill>
                <a:latin typeface="Calibri" pitchFamily="34" charset="0"/>
                <a:ea typeface="Calibri" pitchFamily="34" charset="-122"/>
                <a:cs typeface="Calibri" pitchFamily="34" charset="-120"/>
              </a:rPr>
              <a:t>Assurer un suivi post-production</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14276"/>
        </a:solidFill>
      </p:bgPr>
    </p:bg>
    <p:spTree>
      <p:nvGrpSpPr>
        <p:cNvPr id="1" name=""/>
        <p:cNvGrpSpPr/>
        <p:nvPr/>
      </p:nvGrpSpPr>
      <p:grpSpPr>
        <a:xfrm>
          <a:off x="0" y="0"/>
          <a:ext cx="0" cy="0"/>
          <a:chOff x="0" y="0"/>
          <a:chExt cx="0" cy="0"/>
        </a:xfrm>
      </p:grpSpPr>
      <p:sp>
        <p:nvSpPr>
          <p:cNvPr id="2" name="Shape 0"/>
          <p:cNvSpPr/>
          <p:nvPr/>
        </p:nvSpPr>
        <p:spPr>
          <a:xfrm>
            <a:off x="9692640" y="-1463040"/>
            <a:ext cx="4206240" cy="4206240"/>
          </a:xfrm>
          <a:prstGeom prst="ellipse">
            <a:avLst/>
          </a:prstGeom>
          <a:solidFill>
            <a:srgbClr val="0072CE">
              <a:alpha val="22000"/>
            </a:srgbClr>
          </a:solidFill>
          <a:ln/>
        </p:spPr>
      </p:sp>
      <p:sp>
        <p:nvSpPr>
          <p:cNvPr id="3" name="Shape 1"/>
          <p:cNvSpPr/>
          <p:nvPr/>
        </p:nvSpPr>
        <p:spPr>
          <a:xfrm>
            <a:off x="-1280160" y="5120640"/>
            <a:ext cx="3108960" cy="3108960"/>
          </a:xfrm>
          <a:prstGeom prst="ellipse">
            <a:avLst/>
          </a:prstGeom>
          <a:solidFill>
            <a:srgbClr val="F07817">
              <a:alpha val="18000"/>
            </a:srgbClr>
          </a:solidFill>
          <a:ln/>
        </p:spPr>
      </p:sp>
      <p:pic>
        <p:nvPicPr>
          <p:cNvPr id="4" name="Image 0" descr="/home/claude/netbyus2/assets/by_logo.png">    </p:cNvPr>
          <p:cNvPicPr>
            <a:picLocks noChangeAspect="1"/>
          </p:cNvPicPr>
          <p:nvPr/>
        </p:nvPicPr>
        <p:blipFill>
          <a:blip r:embed="rId1"/>
          <a:stretch>
            <a:fillRect/>
          </a:stretch>
        </p:blipFill>
        <p:spPr>
          <a:xfrm>
            <a:off x="457200" y="320040"/>
            <a:ext cx="496431" cy="310896"/>
          </a:xfrm>
          <a:prstGeom prst="rect">
            <a:avLst/>
          </a:prstGeom>
        </p:spPr>
      </p:pic>
      <p:sp>
        <p:nvSpPr>
          <p:cNvPr id="5" name="Text 2"/>
          <p:cNvSpPr/>
          <p:nvPr/>
        </p:nvSpPr>
        <p:spPr>
          <a:xfrm>
            <a:off x="10881360" y="320040"/>
            <a:ext cx="914400" cy="310896"/>
          </a:xfrm>
          <a:prstGeom prst="rect">
            <a:avLst/>
          </a:prstGeom>
          <a:noFill/>
          <a:ln/>
        </p:spPr>
        <p:txBody>
          <a:bodyPr wrap="square" rtlCol="0" anchor="ctr"/>
          <a:lstStyle/>
          <a:p>
            <a:pPr algn="r" indent="0" marL="0">
              <a:buNone/>
            </a:pPr>
            <a:r>
              <a:rPr lang="en-US" sz="1100" dirty="0">
                <a:solidFill>
                  <a:srgbClr val="8CA0C9"/>
                </a:solidFill>
                <a:latin typeface="Calibri" pitchFamily="34" charset="0"/>
                <a:ea typeface="Calibri" pitchFamily="34" charset="-122"/>
                <a:cs typeface="Calibri" pitchFamily="34" charset="-120"/>
              </a:rPr>
              <a:t>05 / 14</a:t>
            </a:r>
            <a:endParaRPr lang="en-US" sz="1100" dirty="0"/>
          </a:p>
        </p:txBody>
      </p:sp>
      <p:sp>
        <p:nvSpPr>
          <p:cNvPr id="6" name="Text 3"/>
          <p:cNvSpPr/>
          <p:nvPr/>
        </p:nvSpPr>
        <p:spPr>
          <a:xfrm>
            <a:off x="594360" y="685800"/>
            <a:ext cx="7315200" cy="292608"/>
          </a:xfrm>
          <a:prstGeom prst="rect">
            <a:avLst/>
          </a:prstGeom>
          <a:noFill/>
          <a:ln/>
        </p:spPr>
        <p:txBody>
          <a:bodyPr wrap="square" rtlCol="0" anchor="ctr"/>
          <a:lstStyle/>
          <a:p>
            <a:pPr indent="0" marL="0">
              <a:buNone/>
            </a:pPr>
            <a:r>
              <a:rPr lang="en-US" sz="1250" b="1" spc="140" kern="0" dirty="0">
                <a:solidFill>
                  <a:srgbClr val="9BB6FF"/>
                </a:solidFill>
                <a:latin typeface="Calibri" pitchFamily="34" charset="0"/>
                <a:ea typeface="Calibri" pitchFamily="34" charset="-122"/>
                <a:cs typeface="Calibri" pitchFamily="34" charset="-120"/>
              </a:rPr>
              <a:t>AMOA</a:t>
            </a:r>
            <a:endParaRPr lang="en-US" sz="1250" dirty="0"/>
          </a:p>
        </p:txBody>
      </p:sp>
      <p:sp>
        <p:nvSpPr>
          <p:cNvPr id="7" name="Text 4"/>
          <p:cNvSpPr/>
          <p:nvPr/>
        </p:nvSpPr>
        <p:spPr>
          <a:xfrm>
            <a:off x="594360" y="1005840"/>
            <a:ext cx="10515600" cy="594360"/>
          </a:xfrm>
          <a:prstGeom prst="rect">
            <a:avLst/>
          </a:prstGeom>
          <a:noFill/>
          <a:ln/>
        </p:spPr>
        <p:txBody>
          <a:bodyPr wrap="square" rtlCol="0" anchor="ctr"/>
          <a:lstStyle/>
          <a:p>
            <a:pPr indent="0" marL="0">
              <a:buNone/>
            </a:pPr>
            <a:r>
              <a:rPr lang="en-US" sz="2400" b="1" dirty="0">
                <a:solidFill>
                  <a:srgbClr val="FFFFFF"/>
                </a:solidFill>
                <a:latin typeface="Cambria" pitchFamily="34" charset="0"/>
                <a:ea typeface="Cambria" pitchFamily="34" charset="-122"/>
                <a:cs typeface="Cambria" pitchFamily="34" charset="-120"/>
              </a:rPr>
              <a:t>Maîtrise d'Ouvrage &amp; Assistance à Maîtrise d'Ouvrage.</a:t>
            </a:r>
            <a:endParaRPr lang="en-US" sz="2400" dirty="0"/>
          </a:p>
        </p:txBody>
      </p:sp>
      <p:sp>
        <p:nvSpPr>
          <p:cNvPr id="8" name="Text 5"/>
          <p:cNvSpPr/>
          <p:nvPr/>
        </p:nvSpPr>
        <p:spPr>
          <a:xfrm>
            <a:off x="594360" y="1627632"/>
            <a:ext cx="10515600" cy="548640"/>
          </a:xfrm>
          <a:prstGeom prst="rect">
            <a:avLst/>
          </a:prstGeom>
          <a:noFill/>
          <a:ln/>
        </p:spPr>
        <p:txBody>
          <a:bodyPr wrap="square" rtlCol="0" anchor="ctr"/>
          <a:lstStyle/>
          <a:p>
            <a:pPr indent="0" marL="0">
              <a:lnSpc>
                <a:spcPts val="1700"/>
              </a:lnSpc>
              <a:buNone/>
            </a:pPr>
            <a:r>
              <a:rPr lang="en-US" sz="1250" dirty="0">
                <a:solidFill>
                  <a:srgbClr val="C7D3F0"/>
                </a:solidFill>
                <a:latin typeface="Calibri" pitchFamily="34" charset="0"/>
                <a:ea typeface="Calibri" pitchFamily="34" charset="-122"/>
                <a:cs typeface="Calibri" pitchFamily="34" charset="-120"/>
              </a:rPr>
              <a:t>Selon les besoins de nos clients, NetByUs intervient en tant que MOA ou AMOA — une approche méthodique, conforme aux meilleures pratiques, pour assurer le cadrage, le pilotage et la réussite des projets et programmes.</a:t>
            </a:r>
            <a:endParaRPr lang="en-US" sz="1250" dirty="0"/>
          </a:p>
        </p:txBody>
      </p:sp>
      <p:sp>
        <p:nvSpPr>
          <p:cNvPr id="9" name="Shape 6"/>
          <p:cNvSpPr/>
          <p:nvPr/>
        </p:nvSpPr>
        <p:spPr>
          <a:xfrm>
            <a:off x="594360" y="2331720"/>
            <a:ext cx="2624328" cy="3931920"/>
          </a:xfrm>
          <a:prstGeom prst="rect">
            <a:avLst>
              <a:gd name="adj" fmla="val 4181"/>
            </a:avLst>
          </a:prstGeom>
          <a:solidFill>
            <a:srgbClr val="FFFFFF"/>
          </a:solidFill>
          <a:ln/>
          <a:effectLst>
            <a:outerShdw sx="100000" sy="100000" kx="0" ky="0" algn="bl" rotWithShape="0" blurRad="177800" dist="63500" dir="5400000">
              <a:srgbClr val="000000">
                <a:alpha val="25000"/>
              </a:srgbClr>
            </a:outerShdw>
          </a:effectLst>
        </p:spPr>
      </p:sp>
      <p:sp>
        <p:nvSpPr>
          <p:cNvPr id="10" name="Shape 7"/>
          <p:cNvSpPr/>
          <p:nvPr/>
        </p:nvSpPr>
        <p:spPr>
          <a:xfrm>
            <a:off x="594360" y="2331720"/>
            <a:ext cx="2624328" cy="45720"/>
          </a:xfrm>
          <a:prstGeom prst="rect">
            <a:avLst/>
          </a:prstGeom>
          <a:solidFill>
            <a:srgbClr val="0072CE"/>
          </a:solidFill>
          <a:ln/>
        </p:spPr>
      </p:sp>
      <p:sp>
        <p:nvSpPr>
          <p:cNvPr id="11" name="Text 8"/>
          <p:cNvSpPr/>
          <p:nvPr/>
        </p:nvSpPr>
        <p:spPr>
          <a:xfrm>
            <a:off x="795528" y="2560320"/>
            <a:ext cx="2221992" cy="777240"/>
          </a:xfrm>
          <a:prstGeom prst="rect">
            <a:avLst/>
          </a:prstGeom>
          <a:noFill/>
          <a:ln/>
        </p:spPr>
        <p:txBody>
          <a:bodyPr wrap="square" rtlCol="0" anchor="ctr"/>
          <a:lstStyle/>
          <a:p>
            <a:pPr indent="0" marL="0">
              <a:lnSpc>
                <a:spcPts val="1500"/>
              </a:lnSpc>
              <a:buNone/>
            </a:pPr>
            <a:r>
              <a:rPr lang="en-US" sz="1300" b="1" dirty="0">
                <a:solidFill>
                  <a:srgbClr val="0B1B3A"/>
                </a:solidFill>
                <a:latin typeface="Cambria" pitchFamily="34" charset="0"/>
                <a:ea typeface="Cambria" pitchFamily="34" charset="-122"/>
                <a:cs typeface="Cambria" pitchFamily="34" charset="-120"/>
              </a:rPr>
              <a:t>Cadrage et pilotage fonctionnel</a:t>
            </a:r>
            <a:endParaRPr lang="en-US" sz="1300" dirty="0"/>
          </a:p>
        </p:txBody>
      </p:sp>
      <p:sp>
        <p:nvSpPr>
          <p:cNvPr id="12" name="Shape 9"/>
          <p:cNvSpPr/>
          <p:nvPr/>
        </p:nvSpPr>
        <p:spPr>
          <a:xfrm>
            <a:off x="795528" y="3529584"/>
            <a:ext cx="73152" cy="73152"/>
          </a:xfrm>
          <a:prstGeom prst="ellipse">
            <a:avLst/>
          </a:prstGeom>
          <a:solidFill>
            <a:srgbClr val="0072CE"/>
          </a:solidFill>
          <a:ln/>
        </p:spPr>
      </p:sp>
      <p:sp>
        <p:nvSpPr>
          <p:cNvPr id="13" name="Text 10"/>
          <p:cNvSpPr/>
          <p:nvPr/>
        </p:nvSpPr>
        <p:spPr>
          <a:xfrm>
            <a:off x="960120" y="3419856"/>
            <a:ext cx="2057400" cy="777240"/>
          </a:xfrm>
          <a:prstGeom prst="rect">
            <a:avLst/>
          </a:prstGeom>
          <a:noFill/>
          <a:ln/>
        </p:spPr>
        <p:txBody>
          <a:bodyPr wrap="square" rtlCol="0" anchor="ctr"/>
          <a:lstStyle/>
          <a:p>
            <a:pPr indent="0" marL="0">
              <a:lnSpc>
                <a:spcPts val="1200"/>
              </a:lnSpc>
              <a:buNone/>
            </a:pPr>
            <a:r>
              <a:rPr lang="en-US" sz="950" dirty="0">
                <a:solidFill>
                  <a:srgbClr val="5B6B85"/>
                </a:solidFill>
                <a:latin typeface="Calibri" pitchFamily="34" charset="0"/>
                <a:ea typeface="Calibri" pitchFamily="34" charset="-122"/>
                <a:cs typeface="Calibri" pitchFamily="34" charset="-120"/>
              </a:rPr>
              <a:t>Recueillir et formaliser les besoins métiers</a:t>
            </a:r>
            <a:endParaRPr lang="en-US" sz="950" dirty="0"/>
          </a:p>
        </p:txBody>
      </p:sp>
      <p:sp>
        <p:nvSpPr>
          <p:cNvPr id="14" name="Shape 11"/>
          <p:cNvSpPr/>
          <p:nvPr/>
        </p:nvSpPr>
        <p:spPr>
          <a:xfrm>
            <a:off x="795528" y="4425696"/>
            <a:ext cx="73152" cy="73152"/>
          </a:xfrm>
          <a:prstGeom prst="ellipse">
            <a:avLst/>
          </a:prstGeom>
          <a:solidFill>
            <a:srgbClr val="0072CE"/>
          </a:solidFill>
          <a:ln/>
        </p:spPr>
      </p:sp>
      <p:sp>
        <p:nvSpPr>
          <p:cNvPr id="15" name="Text 12"/>
          <p:cNvSpPr/>
          <p:nvPr/>
        </p:nvSpPr>
        <p:spPr>
          <a:xfrm>
            <a:off x="960120" y="4315968"/>
            <a:ext cx="2057400" cy="777240"/>
          </a:xfrm>
          <a:prstGeom prst="rect">
            <a:avLst/>
          </a:prstGeom>
          <a:noFill/>
          <a:ln/>
        </p:spPr>
        <p:txBody>
          <a:bodyPr wrap="square" rtlCol="0" anchor="ctr"/>
          <a:lstStyle/>
          <a:p>
            <a:pPr indent="0" marL="0">
              <a:lnSpc>
                <a:spcPts val="1200"/>
              </a:lnSpc>
              <a:buNone/>
            </a:pPr>
            <a:r>
              <a:rPr lang="en-US" sz="950" dirty="0">
                <a:solidFill>
                  <a:srgbClr val="5B6B85"/>
                </a:solidFill>
                <a:latin typeface="Calibri" pitchFamily="34" charset="0"/>
                <a:ea typeface="Calibri" pitchFamily="34" charset="-122"/>
                <a:cs typeface="Calibri" pitchFamily="34" charset="-120"/>
              </a:rPr>
              <a:t>Piloter le projet et gérer les demandes d'évolution</a:t>
            </a:r>
            <a:endParaRPr lang="en-US" sz="950" dirty="0"/>
          </a:p>
        </p:txBody>
      </p:sp>
      <p:sp>
        <p:nvSpPr>
          <p:cNvPr id="16" name="Shape 13"/>
          <p:cNvSpPr/>
          <p:nvPr/>
        </p:nvSpPr>
        <p:spPr>
          <a:xfrm>
            <a:off x="795528" y="5321808"/>
            <a:ext cx="73152" cy="73152"/>
          </a:xfrm>
          <a:prstGeom prst="ellipse">
            <a:avLst/>
          </a:prstGeom>
          <a:solidFill>
            <a:srgbClr val="0072CE"/>
          </a:solidFill>
          <a:ln/>
        </p:spPr>
      </p:sp>
      <p:sp>
        <p:nvSpPr>
          <p:cNvPr id="17" name="Text 14"/>
          <p:cNvSpPr/>
          <p:nvPr/>
        </p:nvSpPr>
        <p:spPr>
          <a:xfrm>
            <a:off x="960120" y="5212080"/>
            <a:ext cx="2057400" cy="777240"/>
          </a:xfrm>
          <a:prstGeom prst="rect">
            <a:avLst/>
          </a:prstGeom>
          <a:noFill/>
          <a:ln/>
        </p:spPr>
        <p:txBody>
          <a:bodyPr wrap="square" rtlCol="0" anchor="ctr"/>
          <a:lstStyle/>
          <a:p>
            <a:pPr indent="0" marL="0">
              <a:lnSpc>
                <a:spcPts val="1200"/>
              </a:lnSpc>
              <a:buNone/>
            </a:pPr>
            <a:r>
              <a:rPr lang="en-US" sz="950" dirty="0">
                <a:solidFill>
                  <a:srgbClr val="5B6B85"/>
                </a:solidFill>
                <a:latin typeface="Calibri" pitchFamily="34" charset="0"/>
                <a:ea typeface="Calibri" pitchFamily="34" charset="-122"/>
                <a:cs typeface="Calibri" pitchFamily="34" charset="-120"/>
              </a:rPr>
              <a:t>Assurer l'interface entre les métiers et les équipes de développement</a:t>
            </a:r>
            <a:endParaRPr lang="en-US" sz="950" dirty="0"/>
          </a:p>
        </p:txBody>
      </p:sp>
      <p:sp>
        <p:nvSpPr>
          <p:cNvPr id="18" name="Shape 15"/>
          <p:cNvSpPr/>
          <p:nvPr/>
        </p:nvSpPr>
        <p:spPr>
          <a:xfrm>
            <a:off x="3419856" y="2331720"/>
            <a:ext cx="2624328" cy="3931920"/>
          </a:xfrm>
          <a:prstGeom prst="rect">
            <a:avLst>
              <a:gd name="adj" fmla="val 4181"/>
            </a:avLst>
          </a:prstGeom>
          <a:solidFill>
            <a:srgbClr val="FFFFFF"/>
          </a:solidFill>
          <a:ln/>
          <a:effectLst>
            <a:outerShdw sx="100000" sy="100000" kx="0" ky="0" algn="bl" rotWithShape="0" blurRad="177800" dist="63500" dir="5400000">
              <a:srgbClr val="000000">
                <a:alpha val="25000"/>
              </a:srgbClr>
            </a:outerShdw>
          </a:effectLst>
        </p:spPr>
      </p:sp>
      <p:sp>
        <p:nvSpPr>
          <p:cNvPr id="19" name="Shape 16"/>
          <p:cNvSpPr/>
          <p:nvPr/>
        </p:nvSpPr>
        <p:spPr>
          <a:xfrm>
            <a:off x="3419856" y="2331720"/>
            <a:ext cx="2624328" cy="45720"/>
          </a:xfrm>
          <a:prstGeom prst="rect">
            <a:avLst/>
          </a:prstGeom>
          <a:solidFill>
            <a:srgbClr val="F07817"/>
          </a:solidFill>
          <a:ln/>
        </p:spPr>
      </p:sp>
      <p:sp>
        <p:nvSpPr>
          <p:cNvPr id="20" name="Text 17"/>
          <p:cNvSpPr/>
          <p:nvPr/>
        </p:nvSpPr>
        <p:spPr>
          <a:xfrm>
            <a:off x="3621024" y="2560320"/>
            <a:ext cx="2221992" cy="777240"/>
          </a:xfrm>
          <a:prstGeom prst="rect">
            <a:avLst/>
          </a:prstGeom>
          <a:noFill/>
          <a:ln/>
        </p:spPr>
        <p:txBody>
          <a:bodyPr wrap="square" rtlCol="0" anchor="ctr"/>
          <a:lstStyle/>
          <a:p>
            <a:pPr indent="0" marL="0">
              <a:lnSpc>
                <a:spcPts val="1500"/>
              </a:lnSpc>
              <a:buNone/>
            </a:pPr>
            <a:r>
              <a:rPr lang="en-US" sz="1300" b="1" dirty="0">
                <a:solidFill>
                  <a:srgbClr val="0B1B3A"/>
                </a:solidFill>
                <a:latin typeface="Cambria" pitchFamily="34" charset="0"/>
                <a:ea typeface="Cambria" pitchFamily="34" charset="-122"/>
                <a:cs typeface="Cambria" pitchFamily="34" charset="-120"/>
              </a:rPr>
              <a:t>Automatisation des processus</a:t>
            </a:r>
            <a:endParaRPr lang="en-US" sz="1300" dirty="0"/>
          </a:p>
        </p:txBody>
      </p:sp>
      <p:sp>
        <p:nvSpPr>
          <p:cNvPr id="21" name="Shape 18"/>
          <p:cNvSpPr/>
          <p:nvPr/>
        </p:nvSpPr>
        <p:spPr>
          <a:xfrm>
            <a:off x="3621024" y="3529584"/>
            <a:ext cx="73152" cy="73152"/>
          </a:xfrm>
          <a:prstGeom prst="ellipse">
            <a:avLst/>
          </a:prstGeom>
          <a:solidFill>
            <a:srgbClr val="F07817"/>
          </a:solidFill>
          <a:ln/>
        </p:spPr>
      </p:sp>
      <p:sp>
        <p:nvSpPr>
          <p:cNvPr id="22" name="Text 19"/>
          <p:cNvSpPr/>
          <p:nvPr/>
        </p:nvSpPr>
        <p:spPr>
          <a:xfrm>
            <a:off x="3785616" y="3419856"/>
            <a:ext cx="2057400" cy="777240"/>
          </a:xfrm>
          <a:prstGeom prst="rect">
            <a:avLst/>
          </a:prstGeom>
          <a:noFill/>
          <a:ln/>
        </p:spPr>
        <p:txBody>
          <a:bodyPr wrap="square" rtlCol="0" anchor="ctr"/>
          <a:lstStyle/>
          <a:p>
            <a:pPr indent="0" marL="0">
              <a:lnSpc>
                <a:spcPts val="1200"/>
              </a:lnSpc>
              <a:buNone/>
            </a:pPr>
            <a:r>
              <a:rPr lang="en-US" sz="950" dirty="0">
                <a:solidFill>
                  <a:srgbClr val="5B6B85"/>
                </a:solidFill>
                <a:latin typeface="Calibri" pitchFamily="34" charset="0"/>
                <a:ea typeface="Calibri" pitchFamily="34" charset="-122"/>
                <a:cs typeface="Calibri" pitchFamily="34" charset="-120"/>
              </a:rPr>
              <a:t>Vérifier la cohérence des règles de gestion</a:t>
            </a:r>
            <a:endParaRPr lang="en-US" sz="950" dirty="0"/>
          </a:p>
        </p:txBody>
      </p:sp>
      <p:sp>
        <p:nvSpPr>
          <p:cNvPr id="23" name="Shape 20"/>
          <p:cNvSpPr/>
          <p:nvPr/>
        </p:nvSpPr>
        <p:spPr>
          <a:xfrm>
            <a:off x="3621024" y="4425696"/>
            <a:ext cx="73152" cy="73152"/>
          </a:xfrm>
          <a:prstGeom prst="ellipse">
            <a:avLst/>
          </a:prstGeom>
          <a:solidFill>
            <a:srgbClr val="F07817"/>
          </a:solidFill>
          <a:ln/>
        </p:spPr>
      </p:sp>
      <p:sp>
        <p:nvSpPr>
          <p:cNvPr id="24" name="Text 21"/>
          <p:cNvSpPr/>
          <p:nvPr/>
        </p:nvSpPr>
        <p:spPr>
          <a:xfrm>
            <a:off x="3785616" y="4315968"/>
            <a:ext cx="2057400" cy="777240"/>
          </a:xfrm>
          <a:prstGeom prst="rect">
            <a:avLst/>
          </a:prstGeom>
          <a:noFill/>
          <a:ln/>
        </p:spPr>
        <p:txBody>
          <a:bodyPr wrap="square" rtlCol="0" anchor="ctr"/>
          <a:lstStyle/>
          <a:p>
            <a:pPr indent="0" marL="0">
              <a:lnSpc>
                <a:spcPts val="1200"/>
              </a:lnSpc>
              <a:buNone/>
            </a:pPr>
            <a:r>
              <a:rPr lang="en-US" sz="950" dirty="0">
                <a:solidFill>
                  <a:srgbClr val="5B6B85"/>
                </a:solidFill>
                <a:latin typeface="Calibri" pitchFamily="34" charset="0"/>
                <a:ea typeface="Calibri" pitchFamily="34" charset="-122"/>
                <a:cs typeface="Calibri" pitchFamily="34" charset="-120"/>
              </a:rPr>
              <a:t>Valider les workflows et circuits de validation</a:t>
            </a:r>
            <a:endParaRPr lang="en-US" sz="950" dirty="0"/>
          </a:p>
        </p:txBody>
      </p:sp>
      <p:sp>
        <p:nvSpPr>
          <p:cNvPr id="25" name="Shape 22"/>
          <p:cNvSpPr/>
          <p:nvPr/>
        </p:nvSpPr>
        <p:spPr>
          <a:xfrm>
            <a:off x="3621024" y="5321808"/>
            <a:ext cx="73152" cy="73152"/>
          </a:xfrm>
          <a:prstGeom prst="ellipse">
            <a:avLst/>
          </a:prstGeom>
          <a:solidFill>
            <a:srgbClr val="F07817"/>
          </a:solidFill>
          <a:ln/>
        </p:spPr>
      </p:sp>
      <p:sp>
        <p:nvSpPr>
          <p:cNvPr id="26" name="Text 23"/>
          <p:cNvSpPr/>
          <p:nvPr/>
        </p:nvSpPr>
        <p:spPr>
          <a:xfrm>
            <a:off x="3785616" y="5212080"/>
            <a:ext cx="2057400" cy="777240"/>
          </a:xfrm>
          <a:prstGeom prst="rect">
            <a:avLst/>
          </a:prstGeom>
          <a:noFill/>
          <a:ln/>
        </p:spPr>
        <p:txBody>
          <a:bodyPr wrap="square" rtlCol="0" anchor="ctr"/>
          <a:lstStyle/>
          <a:p>
            <a:pPr indent="0" marL="0">
              <a:lnSpc>
                <a:spcPts val="1200"/>
              </a:lnSpc>
              <a:buNone/>
            </a:pPr>
            <a:r>
              <a:rPr lang="en-US" sz="950" dirty="0">
                <a:solidFill>
                  <a:srgbClr val="5B6B85"/>
                </a:solidFill>
                <a:latin typeface="Calibri" pitchFamily="34" charset="0"/>
                <a:ea typeface="Calibri" pitchFamily="34" charset="-122"/>
                <a:cs typeface="Calibri" pitchFamily="34" charset="-120"/>
              </a:rPr>
              <a:t>Identifier les processus à automatiser pour optimiser les opérations</a:t>
            </a:r>
            <a:endParaRPr lang="en-US" sz="950" dirty="0"/>
          </a:p>
        </p:txBody>
      </p:sp>
      <p:sp>
        <p:nvSpPr>
          <p:cNvPr id="27" name="Shape 24"/>
          <p:cNvSpPr/>
          <p:nvPr/>
        </p:nvSpPr>
        <p:spPr>
          <a:xfrm>
            <a:off x="6245352" y="2331720"/>
            <a:ext cx="2624328" cy="3931920"/>
          </a:xfrm>
          <a:prstGeom prst="rect">
            <a:avLst>
              <a:gd name="adj" fmla="val 4181"/>
            </a:avLst>
          </a:prstGeom>
          <a:solidFill>
            <a:srgbClr val="FFFFFF"/>
          </a:solidFill>
          <a:ln/>
          <a:effectLst>
            <a:outerShdw sx="100000" sy="100000" kx="0" ky="0" algn="bl" rotWithShape="0" blurRad="177800" dist="63500" dir="5400000">
              <a:srgbClr val="000000">
                <a:alpha val="25000"/>
              </a:srgbClr>
            </a:outerShdw>
          </a:effectLst>
        </p:spPr>
      </p:sp>
      <p:sp>
        <p:nvSpPr>
          <p:cNvPr id="28" name="Shape 25"/>
          <p:cNvSpPr/>
          <p:nvPr/>
        </p:nvSpPr>
        <p:spPr>
          <a:xfrm>
            <a:off x="6245352" y="2331720"/>
            <a:ext cx="2624328" cy="45720"/>
          </a:xfrm>
          <a:prstGeom prst="rect">
            <a:avLst/>
          </a:prstGeom>
          <a:solidFill>
            <a:srgbClr val="0072CE"/>
          </a:solidFill>
          <a:ln/>
        </p:spPr>
      </p:sp>
      <p:sp>
        <p:nvSpPr>
          <p:cNvPr id="29" name="Text 26"/>
          <p:cNvSpPr/>
          <p:nvPr/>
        </p:nvSpPr>
        <p:spPr>
          <a:xfrm>
            <a:off x="6446520" y="2560320"/>
            <a:ext cx="2221992" cy="777240"/>
          </a:xfrm>
          <a:prstGeom prst="rect">
            <a:avLst/>
          </a:prstGeom>
          <a:noFill/>
          <a:ln/>
        </p:spPr>
        <p:txBody>
          <a:bodyPr wrap="square" rtlCol="0" anchor="ctr"/>
          <a:lstStyle/>
          <a:p>
            <a:pPr indent="0" marL="0">
              <a:lnSpc>
                <a:spcPts val="1500"/>
              </a:lnSpc>
              <a:buNone/>
            </a:pPr>
            <a:r>
              <a:rPr lang="en-US" sz="1300" b="1" dirty="0">
                <a:solidFill>
                  <a:srgbClr val="0B1B3A"/>
                </a:solidFill>
                <a:latin typeface="Cambria" pitchFamily="34" charset="0"/>
                <a:ea typeface="Cambria" pitchFamily="34" charset="-122"/>
                <a:cs typeface="Cambria" pitchFamily="34" charset="-120"/>
              </a:rPr>
              <a:t>Qualité, recette et tests</a:t>
            </a:r>
            <a:endParaRPr lang="en-US" sz="1300" dirty="0"/>
          </a:p>
        </p:txBody>
      </p:sp>
      <p:sp>
        <p:nvSpPr>
          <p:cNvPr id="30" name="Shape 27"/>
          <p:cNvSpPr/>
          <p:nvPr/>
        </p:nvSpPr>
        <p:spPr>
          <a:xfrm>
            <a:off x="6446520" y="3529584"/>
            <a:ext cx="73152" cy="73152"/>
          </a:xfrm>
          <a:prstGeom prst="ellipse">
            <a:avLst/>
          </a:prstGeom>
          <a:solidFill>
            <a:srgbClr val="0072CE"/>
          </a:solidFill>
          <a:ln/>
        </p:spPr>
      </p:sp>
      <p:sp>
        <p:nvSpPr>
          <p:cNvPr id="31" name="Text 28"/>
          <p:cNvSpPr/>
          <p:nvPr/>
        </p:nvSpPr>
        <p:spPr>
          <a:xfrm>
            <a:off x="6611112" y="3419856"/>
            <a:ext cx="2057400" cy="777240"/>
          </a:xfrm>
          <a:prstGeom prst="rect">
            <a:avLst/>
          </a:prstGeom>
          <a:noFill/>
          <a:ln/>
        </p:spPr>
        <p:txBody>
          <a:bodyPr wrap="square" rtlCol="0" anchor="ctr"/>
          <a:lstStyle/>
          <a:p>
            <a:pPr indent="0" marL="0">
              <a:lnSpc>
                <a:spcPts val="1200"/>
              </a:lnSpc>
              <a:buNone/>
            </a:pPr>
            <a:r>
              <a:rPr lang="en-US" sz="950" dirty="0">
                <a:solidFill>
                  <a:srgbClr val="5B6B85"/>
                </a:solidFill>
                <a:latin typeface="Calibri" pitchFamily="34" charset="0"/>
                <a:ea typeface="Calibri" pitchFamily="34" charset="-122"/>
                <a:cs typeface="Calibri" pitchFamily="34" charset="-120"/>
              </a:rPr>
              <a:t>Superviser les tests d'intégration et de sécurité</a:t>
            </a:r>
            <a:endParaRPr lang="en-US" sz="950" dirty="0"/>
          </a:p>
        </p:txBody>
      </p:sp>
      <p:sp>
        <p:nvSpPr>
          <p:cNvPr id="32" name="Shape 29"/>
          <p:cNvSpPr/>
          <p:nvPr/>
        </p:nvSpPr>
        <p:spPr>
          <a:xfrm>
            <a:off x="6446520" y="4425696"/>
            <a:ext cx="73152" cy="73152"/>
          </a:xfrm>
          <a:prstGeom prst="ellipse">
            <a:avLst/>
          </a:prstGeom>
          <a:solidFill>
            <a:srgbClr val="0072CE"/>
          </a:solidFill>
          <a:ln/>
        </p:spPr>
      </p:sp>
      <p:sp>
        <p:nvSpPr>
          <p:cNvPr id="33" name="Text 30"/>
          <p:cNvSpPr/>
          <p:nvPr/>
        </p:nvSpPr>
        <p:spPr>
          <a:xfrm>
            <a:off x="6611112" y="4315968"/>
            <a:ext cx="2057400" cy="777240"/>
          </a:xfrm>
          <a:prstGeom prst="rect">
            <a:avLst/>
          </a:prstGeom>
          <a:noFill/>
          <a:ln/>
        </p:spPr>
        <p:txBody>
          <a:bodyPr wrap="square" rtlCol="0" anchor="ctr"/>
          <a:lstStyle/>
          <a:p>
            <a:pPr indent="0" marL="0">
              <a:lnSpc>
                <a:spcPts val="1200"/>
              </a:lnSpc>
              <a:buNone/>
            </a:pPr>
            <a:r>
              <a:rPr lang="en-US" sz="950" dirty="0">
                <a:solidFill>
                  <a:srgbClr val="5B6B85"/>
                </a:solidFill>
                <a:latin typeface="Calibri" pitchFamily="34" charset="0"/>
                <a:ea typeface="Calibri" pitchFamily="34" charset="-122"/>
                <a:cs typeface="Calibri" pitchFamily="34" charset="-120"/>
              </a:rPr>
              <a:t>Garantir la qualité et la conformité des livrables</a:t>
            </a:r>
            <a:endParaRPr lang="en-US" sz="950" dirty="0"/>
          </a:p>
        </p:txBody>
      </p:sp>
      <p:sp>
        <p:nvSpPr>
          <p:cNvPr id="34" name="Shape 31"/>
          <p:cNvSpPr/>
          <p:nvPr/>
        </p:nvSpPr>
        <p:spPr>
          <a:xfrm>
            <a:off x="6446520" y="5321808"/>
            <a:ext cx="73152" cy="73152"/>
          </a:xfrm>
          <a:prstGeom prst="ellipse">
            <a:avLst/>
          </a:prstGeom>
          <a:solidFill>
            <a:srgbClr val="0072CE"/>
          </a:solidFill>
          <a:ln/>
        </p:spPr>
      </p:sp>
      <p:sp>
        <p:nvSpPr>
          <p:cNvPr id="35" name="Text 32"/>
          <p:cNvSpPr/>
          <p:nvPr/>
        </p:nvSpPr>
        <p:spPr>
          <a:xfrm>
            <a:off x="6611112" y="5212080"/>
            <a:ext cx="2057400" cy="777240"/>
          </a:xfrm>
          <a:prstGeom prst="rect">
            <a:avLst/>
          </a:prstGeom>
          <a:noFill/>
          <a:ln/>
        </p:spPr>
        <p:txBody>
          <a:bodyPr wrap="square" rtlCol="0" anchor="ctr"/>
          <a:lstStyle/>
          <a:p>
            <a:pPr indent="0" marL="0">
              <a:lnSpc>
                <a:spcPts val="1200"/>
              </a:lnSpc>
              <a:buNone/>
            </a:pPr>
            <a:r>
              <a:rPr lang="en-US" sz="950" dirty="0">
                <a:solidFill>
                  <a:srgbClr val="5B6B85"/>
                </a:solidFill>
                <a:latin typeface="Calibri" pitchFamily="34" charset="0"/>
                <a:ea typeface="Calibri" pitchFamily="34" charset="-122"/>
                <a:cs typeface="Calibri" pitchFamily="34" charset="-120"/>
              </a:rPr>
              <a:t>Piloter la recette fonctionnelle et le traitement des anomalies</a:t>
            </a:r>
            <a:endParaRPr lang="en-US" sz="950" dirty="0"/>
          </a:p>
        </p:txBody>
      </p:sp>
      <p:sp>
        <p:nvSpPr>
          <p:cNvPr id="36" name="Shape 33"/>
          <p:cNvSpPr/>
          <p:nvPr/>
        </p:nvSpPr>
        <p:spPr>
          <a:xfrm>
            <a:off x="9070848" y="2331720"/>
            <a:ext cx="2624328" cy="3931920"/>
          </a:xfrm>
          <a:prstGeom prst="rect">
            <a:avLst>
              <a:gd name="adj" fmla="val 4181"/>
            </a:avLst>
          </a:prstGeom>
          <a:solidFill>
            <a:srgbClr val="FFFFFF"/>
          </a:solidFill>
          <a:ln/>
          <a:effectLst>
            <a:outerShdw sx="100000" sy="100000" kx="0" ky="0" algn="bl" rotWithShape="0" blurRad="177800" dist="63500" dir="5400000">
              <a:srgbClr val="000000">
                <a:alpha val="25000"/>
              </a:srgbClr>
            </a:outerShdw>
          </a:effectLst>
        </p:spPr>
      </p:sp>
      <p:sp>
        <p:nvSpPr>
          <p:cNvPr id="37" name="Shape 34"/>
          <p:cNvSpPr/>
          <p:nvPr/>
        </p:nvSpPr>
        <p:spPr>
          <a:xfrm>
            <a:off x="9070848" y="2331720"/>
            <a:ext cx="2624328" cy="45720"/>
          </a:xfrm>
          <a:prstGeom prst="rect">
            <a:avLst/>
          </a:prstGeom>
          <a:solidFill>
            <a:srgbClr val="C05F10"/>
          </a:solidFill>
          <a:ln/>
        </p:spPr>
      </p:sp>
      <p:sp>
        <p:nvSpPr>
          <p:cNvPr id="38" name="Text 35"/>
          <p:cNvSpPr/>
          <p:nvPr/>
        </p:nvSpPr>
        <p:spPr>
          <a:xfrm>
            <a:off x="9272016" y="2560320"/>
            <a:ext cx="2221992" cy="777240"/>
          </a:xfrm>
          <a:prstGeom prst="rect">
            <a:avLst/>
          </a:prstGeom>
          <a:noFill/>
          <a:ln/>
        </p:spPr>
        <p:txBody>
          <a:bodyPr wrap="square" rtlCol="0" anchor="ctr"/>
          <a:lstStyle/>
          <a:p>
            <a:pPr indent="0" marL="0">
              <a:lnSpc>
                <a:spcPts val="1500"/>
              </a:lnSpc>
              <a:buNone/>
            </a:pPr>
            <a:r>
              <a:rPr lang="en-US" sz="1300" b="1" dirty="0">
                <a:solidFill>
                  <a:srgbClr val="0B1B3A"/>
                </a:solidFill>
                <a:latin typeface="Cambria" pitchFamily="34" charset="0"/>
                <a:ea typeface="Cambria" pitchFamily="34" charset="-122"/>
                <a:cs typeface="Cambria" pitchFamily="34" charset="-120"/>
              </a:rPr>
              <a:t>Accompagnement et déploiement</a:t>
            </a:r>
            <a:endParaRPr lang="en-US" sz="1300" dirty="0"/>
          </a:p>
        </p:txBody>
      </p:sp>
      <p:sp>
        <p:nvSpPr>
          <p:cNvPr id="39" name="Shape 36"/>
          <p:cNvSpPr/>
          <p:nvPr/>
        </p:nvSpPr>
        <p:spPr>
          <a:xfrm>
            <a:off x="9272016" y="3529584"/>
            <a:ext cx="73152" cy="73152"/>
          </a:xfrm>
          <a:prstGeom prst="ellipse">
            <a:avLst/>
          </a:prstGeom>
          <a:solidFill>
            <a:srgbClr val="C05F10"/>
          </a:solidFill>
          <a:ln/>
        </p:spPr>
      </p:sp>
      <p:sp>
        <p:nvSpPr>
          <p:cNvPr id="40" name="Text 37"/>
          <p:cNvSpPr/>
          <p:nvPr/>
        </p:nvSpPr>
        <p:spPr>
          <a:xfrm>
            <a:off x="9436608" y="3419856"/>
            <a:ext cx="2057400" cy="777240"/>
          </a:xfrm>
          <a:prstGeom prst="rect">
            <a:avLst/>
          </a:prstGeom>
          <a:noFill/>
          <a:ln/>
        </p:spPr>
        <p:txBody>
          <a:bodyPr wrap="square" rtlCol="0" anchor="ctr"/>
          <a:lstStyle/>
          <a:p>
            <a:pPr indent="0" marL="0">
              <a:lnSpc>
                <a:spcPts val="1200"/>
              </a:lnSpc>
              <a:buNone/>
            </a:pPr>
            <a:r>
              <a:rPr lang="en-US" sz="950" dirty="0">
                <a:solidFill>
                  <a:srgbClr val="5B6B85"/>
                </a:solidFill>
                <a:latin typeface="Calibri" pitchFamily="34" charset="0"/>
                <a:ea typeface="Calibri" pitchFamily="34" charset="-122"/>
                <a:cs typeface="Calibri" pitchFamily="34" charset="-120"/>
              </a:rPr>
              <a:t>Accompagner la prise en main</a:t>
            </a:r>
            <a:endParaRPr lang="en-US" sz="950" dirty="0"/>
          </a:p>
        </p:txBody>
      </p:sp>
      <p:sp>
        <p:nvSpPr>
          <p:cNvPr id="41" name="Shape 38"/>
          <p:cNvSpPr/>
          <p:nvPr/>
        </p:nvSpPr>
        <p:spPr>
          <a:xfrm>
            <a:off x="9272016" y="4425696"/>
            <a:ext cx="73152" cy="73152"/>
          </a:xfrm>
          <a:prstGeom prst="ellipse">
            <a:avLst/>
          </a:prstGeom>
          <a:solidFill>
            <a:srgbClr val="C05F10"/>
          </a:solidFill>
          <a:ln/>
        </p:spPr>
      </p:sp>
      <p:sp>
        <p:nvSpPr>
          <p:cNvPr id="42" name="Text 39"/>
          <p:cNvSpPr/>
          <p:nvPr/>
        </p:nvSpPr>
        <p:spPr>
          <a:xfrm>
            <a:off x="9436608" y="4315968"/>
            <a:ext cx="2057400" cy="777240"/>
          </a:xfrm>
          <a:prstGeom prst="rect">
            <a:avLst/>
          </a:prstGeom>
          <a:noFill/>
          <a:ln/>
        </p:spPr>
        <p:txBody>
          <a:bodyPr wrap="square" rtlCol="0" anchor="ctr"/>
          <a:lstStyle/>
          <a:p>
            <a:pPr indent="0" marL="0">
              <a:lnSpc>
                <a:spcPts val="1200"/>
              </a:lnSpc>
              <a:buNone/>
            </a:pPr>
            <a:r>
              <a:rPr lang="en-US" sz="950" dirty="0">
                <a:solidFill>
                  <a:srgbClr val="5B6B85"/>
                </a:solidFill>
                <a:latin typeface="Calibri" pitchFamily="34" charset="0"/>
                <a:ea typeface="Calibri" pitchFamily="34" charset="-122"/>
                <a:cs typeface="Calibri" pitchFamily="34" charset="-120"/>
              </a:rPr>
              <a:t>Accompagner la conduite du changement</a:t>
            </a:r>
            <a:endParaRPr lang="en-US" sz="950" dirty="0"/>
          </a:p>
        </p:txBody>
      </p:sp>
      <p:sp>
        <p:nvSpPr>
          <p:cNvPr id="43" name="Shape 40"/>
          <p:cNvSpPr/>
          <p:nvPr/>
        </p:nvSpPr>
        <p:spPr>
          <a:xfrm>
            <a:off x="9272016" y="5321808"/>
            <a:ext cx="73152" cy="73152"/>
          </a:xfrm>
          <a:prstGeom prst="ellipse">
            <a:avLst/>
          </a:prstGeom>
          <a:solidFill>
            <a:srgbClr val="C05F10"/>
          </a:solidFill>
          <a:ln/>
        </p:spPr>
      </p:sp>
      <p:sp>
        <p:nvSpPr>
          <p:cNvPr id="44" name="Text 41"/>
          <p:cNvSpPr/>
          <p:nvPr/>
        </p:nvSpPr>
        <p:spPr>
          <a:xfrm>
            <a:off x="9436608" y="5212080"/>
            <a:ext cx="2057400" cy="777240"/>
          </a:xfrm>
          <a:prstGeom prst="rect">
            <a:avLst/>
          </a:prstGeom>
          <a:noFill/>
          <a:ln/>
        </p:spPr>
        <p:txBody>
          <a:bodyPr wrap="square" rtlCol="0" anchor="ctr"/>
          <a:lstStyle/>
          <a:p>
            <a:pPr indent="0" marL="0">
              <a:lnSpc>
                <a:spcPts val="1200"/>
              </a:lnSpc>
              <a:buNone/>
            </a:pPr>
            <a:r>
              <a:rPr lang="en-US" sz="950" dirty="0">
                <a:solidFill>
                  <a:srgbClr val="5B6B85"/>
                </a:solidFill>
                <a:latin typeface="Calibri" pitchFamily="34" charset="0"/>
                <a:ea typeface="Calibri" pitchFamily="34" charset="-122"/>
                <a:cs typeface="Calibri" pitchFamily="34" charset="-120"/>
              </a:rPr>
              <a:t>Piloter la mise en production et le suivi post-déploiement</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home/claude/netbyus2/assets/by_logo.png">    </p:cNvPr>
          <p:cNvPicPr>
            <a:picLocks noChangeAspect="1"/>
          </p:cNvPicPr>
          <p:nvPr/>
        </p:nvPicPr>
        <p:blipFill>
          <a:blip r:embed="rId1"/>
          <a:stretch>
            <a:fillRect/>
          </a:stretch>
        </p:blipFill>
        <p:spPr>
          <a:xfrm>
            <a:off x="457200" y="320040"/>
            <a:ext cx="496431" cy="310896"/>
          </a:xfrm>
          <a:prstGeom prst="rect">
            <a:avLst/>
          </a:prstGeom>
        </p:spPr>
      </p:pic>
      <p:sp>
        <p:nvSpPr>
          <p:cNvPr id="3" name="Text 0"/>
          <p:cNvSpPr/>
          <p:nvPr/>
        </p:nvSpPr>
        <p:spPr>
          <a:xfrm>
            <a:off x="10881360" y="320040"/>
            <a:ext cx="914400" cy="310896"/>
          </a:xfrm>
          <a:prstGeom prst="rect">
            <a:avLst/>
          </a:prstGeom>
          <a:noFill/>
          <a:ln/>
        </p:spPr>
        <p:txBody>
          <a:bodyPr wrap="square" rtlCol="0" anchor="ctr"/>
          <a:lstStyle/>
          <a:p>
            <a:pPr algn="r" indent="0" marL="0">
              <a:buNone/>
            </a:pPr>
            <a:r>
              <a:rPr lang="en-US" sz="1100" dirty="0">
                <a:solidFill>
                  <a:srgbClr val="5B6B85"/>
                </a:solidFill>
                <a:latin typeface="Calibri" pitchFamily="34" charset="0"/>
                <a:ea typeface="Calibri" pitchFamily="34" charset="-122"/>
                <a:cs typeface="Calibri" pitchFamily="34" charset="-120"/>
              </a:rPr>
              <a:t>06 / 14</a:t>
            </a:r>
            <a:endParaRPr lang="en-US" sz="1100" dirty="0"/>
          </a:p>
        </p:txBody>
      </p:sp>
      <p:sp>
        <p:nvSpPr>
          <p:cNvPr id="4" name="Shape 1"/>
          <p:cNvSpPr/>
          <p:nvPr/>
        </p:nvSpPr>
        <p:spPr>
          <a:xfrm>
            <a:off x="594360" y="960120"/>
            <a:ext cx="146304" cy="146304"/>
          </a:xfrm>
          <a:prstGeom prst="ellipse">
            <a:avLst/>
          </a:prstGeom>
          <a:solidFill>
            <a:srgbClr val="0072CE"/>
          </a:solidFill>
          <a:ln/>
        </p:spPr>
      </p:sp>
      <p:sp>
        <p:nvSpPr>
          <p:cNvPr id="5" name="Text 2"/>
          <p:cNvSpPr/>
          <p:nvPr/>
        </p:nvSpPr>
        <p:spPr>
          <a:xfrm>
            <a:off x="850392" y="886968"/>
            <a:ext cx="4846320" cy="292608"/>
          </a:xfrm>
          <a:prstGeom prst="rect">
            <a:avLst/>
          </a:prstGeom>
          <a:noFill/>
          <a:ln/>
        </p:spPr>
        <p:txBody>
          <a:bodyPr wrap="square" rtlCol="0" anchor="ctr"/>
          <a:lstStyle/>
          <a:p>
            <a:pPr indent="0" marL="0">
              <a:buNone/>
            </a:pPr>
            <a:r>
              <a:rPr lang="en-US" sz="1250" b="1" spc="120" kern="0" dirty="0">
                <a:solidFill>
                  <a:srgbClr val="0072CE"/>
                </a:solidFill>
                <a:latin typeface="Calibri" pitchFamily="34" charset="0"/>
                <a:ea typeface="Calibri" pitchFamily="34" charset="-122"/>
                <a:cs typeface="Calibri" pitchFamily="34" charset="-120"/>
              </a:rPr>
              <a:t>SUITE BY+ — ÉVÉNEMENTIEL</a:t>
            </a:r>
            <a:endParaRPr lang="en-US" sz="1250" dirty="0"/>
          </a:p>
        </p:txBody>
      </p:sp>
      <p:sp>
        <p:nvSpPr>
          <p:cNvPr id="6" name="Text 3"/>
          <p:cNvSpPr/>
          <p:nvPr/>
        </p:nvSpPr>
        <p:spPr>
          <a:xfrm>
            <a:off x="594360" y="1280160"/>
            <a:ext cx="5212080" cy="1188720"/>
          </a:xfrm>
          <a:prstGeom prst="rect">
            <a:avLst/>
          </a:prstGeom>
          <a:noFill/>
          <a:ln/>
        </p:spPr>
        <p:txBody>
          <a:bodyPr wrap="square" rtlCol="0" anchor="ctr"/>
          <a:lstStyle/>
          <a:p>
            <a:pPr indent="0" marL="0">
              <a:lnSpc>
                <a:spcPts val="3000"/>
              </a:lnSpc>
              <a:buNone/>
            </a:pPr>
            <a:r>
              <a:rPr lang="en-US" sz="2600" b="1" dirty="0">
                <a:solidFill>
                  <a:srgbClr val="0B1B3A"/>
                </a:solidFill>
                <a:latin typeface="Cambria" pitchFamily="34" charset="0"/>
                <a:ea typeface="Cambria" pitchFamily="34" charset="-122"/>
                <a:cs typeface="Cambria" pitchFamily="34" charset="-120"/>
              </a:rPr>
              <a:t>L'événementiel professionnel, automatisé de bout en bout.</a:t>
            </a:r>
            <a:endParaRPr lang="en-US" sz="2600" dirty="0"/>
          </a:p>
        </p:txBody>
      </p:sp>
      <p:sp>
        <p:nvSpPr>
          <p:cNvPr id="7" name="Text 4"/>
          <p:cNvSpPr/>
          <p:nvPr/>
        </p:nvSpPr>
        <p:spPr>
          <a:xfrm>
            <a:off x="594360" y="2514600"/>
            <a:ext cx="5212080" cy="1280160"/>
          </a:xfrm>
          <a:prstGeom prst="rect">
            <a:avLst/>
          </a:prstGeom>
          <a:noFill/>
          <a:ln/>
        </p:spPr>
        <p:txBody>
          <a:bodyPr wrap="square" rtlCol="0" anchor="ctr"/>
          <a:lstStyle/>
          <a:p>
            <a:pPr indent="0" marL="0">
              <a:lnSpc>
                <a:spcPts val="1900"/>
              </a:lnSpc>
              <a:buNone/>
            </a:pPr>
            <a:r>
              <a:rPr lang="en-US" sz="1300" dirty="0">
                <a:solidFill>
                  <a:srgbClr val="5B6B85"/>
                </a:solidFill>
                <a:latin typeface="Calibri" pitchFamily="34" charset="0"/>
                <a:ea typeface="Calibri" pitchFamily="34" charset="-122"/>
                <a:cs typeface="Calibri" pitchFamily="34" charset="-120"/>
              </a:rPr>
              <a:t>Solution digitale de gestion d'événements professionnels et institutionnels, conçue pour automatiser et fluidifier toutes les étapes d'un événement, de l'inscription des participants jusqu'à la collecte des retours après l'événement.</a:t>
            </a:r>
            <a:endParaRPr lang="en-US" sz="1300" dirty="0"/>
          </a:p>
        </p:txBody>
      </p:sp>
      <p:sp>
        <p:nvSpPr>
          <p:cNvPr id="8" name="Shape 5"/>
          <p:cNvSpPr/>
          <p:nvPr/>
        </p:nvSpPr>
        <p:spPr>
          <a:xfrm>
            <a:off x="594360" y="3849624"/>
            <a:ext cx="100584" cy="100584"/>
          </a:xfrm>
          <a:prstGeom prst="ellipse">
            <a:avLst/>
          </a:prstGeom>
          <a:solidFill>
            <a:srgbClr val="0072CE"/>
          </a:solidFill>
          <a:ln/>
        </p:spPr>
      </p:sp>
      <p:sp>
        <p:nvSpPr>
          <p:cNvPr id="9" name="Text 6"/>
          <p:cNvSpPr/>
          <p:nvPr/>
        </p:nvSpPr>
        <p:spPr>
          <a:xfrm>
            <a:off x="850392" y="3730752"/>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Gestion des inscriptions &amp; billetterie</a:t>
            </a:r>
            <a:endParaRPr lang="en-US" sz="1250" dirty="0"/>
          </a:p>
        </p:txBody>
      </p:sp>
      <p:sp>
        <p:nvSpPr>
          <p:cNvPr id="10" name="Shape 7"/>
          <p:cNvSpPr/>
          <p:nvPr/>
        </p:nvSpPr>
        <p:spPr>
          <a:xfrm>
            <a:off x="594360" y="4270248"/>
            <a:ext cx="100584" cy="100584"/>
          </a:xfrm>
          <a:prstGeom prst="ellipse">
            <a:avLst/>
          </a:prstGeom>
          <a:solidFill>
            <a:srgbClr val="0072CE"/>
          </a:solidFill>
          <a:ln/>
        </p:spPr>
      </p:sp>
      <p:sp>
        <p:nvSpPr>
          <p:cNvPr id="11" name="Text 8"/>
          <p:cNvSpPr/>
          <p:nvPr/>
        </p:nvSpPr>
        <p:spPr>
          <a:xfrm>
            <a:off x="850392" y="4151376"/>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Gestion des accès</a:t>
            </a:r>
            <a:endParaRPr lang="en-US" sz="1250" dirty="0"/>
          </a:p>
        </p:txBody>
      </p:sp>
      <p:sp>
        <p:nvSpPr>
          <p:cNvPr id="12" name="Shape 9"/>
          <p:cNvSpPr/>
          <p:nvPr/>
        </p:nvSpPr>
        <p:spPr>
          <a:xfrm>
            <a:off x="594360" y="4690872"/>
            <a:ext cx="100584" cy="100584"/>
          </a:xfrm>
          <a:prstGeom prst="ellipse">
            <a:avLst/>
          </a:prstGeom>
          <a:solidFill>
            <a:srgbClr val="0072CE"/>
          </a:solidFill>
          <a:ln/>
        </p:spPr>
      </p:sp>
      <p:sp>
        <p:nvSpPr>
          <p:cNvPr id="13" name="Text 10"/>
          <p:cNvSpPr/>
          <p:nvPr/>
        </p:nvSpPr>
        <p:spPr>
          <a:xfrm>
            <a:off x="850392" y="4572000"/>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Espace participant mobile</a:t>
            </a:r>
            <a:endParaRPr lang="en-US" sz="1250" dirty="0"/>
          </a:p>
        </p:txBody>
      </p:sp>
      <p:sp>
        <p:nvSpPr>
          <p:cNvPr id="14" name="Shape 11"/>
          <p:cNvSpPr/>
          <p:nvPr/>
        </p:nvSpPr>
        <p:spPr>
          <a:xfrm>
            <a:off x="594360" y="5111496"/>
            <a:ext cx="100584" cy="100584"/>
          </a:xfrm>
          <a:prstGeom prst="ellipse">
            <a:avLst/>
          </a:prstGeom>
          <a:solidFill>
            <a:srgbClr val="0072CE"/>
          </a:solidFill>
          <a:ln/>
        </p:spPr>
      </p:sp>
      <p:sp>
        <p:nvSpPr>
          <p:cNvPr id="15" name="Text 12"/>
          <p:cNvSpPr/>
          <p:nvPr/>
        </p:nvSpPr>
        <p:spPr>
          <a:xfrm>
            <a:off x="850392" y="4992624"/>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Gestion des panels et ateliers</a:t>
            </a:r>
            <a:endParaRPr lang="en-US" sz="1250" dirty="0"/>
          </a:p>
        </p:txBody>
      </p:sp>
      <p:sp>
        <p:nvSpPr>
          <p:cNvPr id="16" name="Shape 13"/>
          <p:cNvSpPr/>
          <p:nvPr/>
        </p:nvSpPr>
        <p:spPr>
          <a:xfrm>
            <a:off x="594360" y="5532120"/>
            <a:ext cx="100584" cy="100584"/>
          </a:xfrm>
          <a:prstGeom prst="ellipse">
            <a:avLst/>
          </a:prstGeom>
          <a:solidFill>
            <a:srgbClr val="0072CE"/>
          </a:solidFill>
          <a:ln/>
        </p:spPr>
      </p:sp>
      <p:sp>
        <p:nvSpPr>
          <p:cNvPr id="17" name="Text 14"/>
          <p:cNvSpPr/>
          <p:nvPr/>
        </p:nvSpPr>
        <p:spPr>
          <a:xfrm>
            <a:off x="850392" y="5413248"/>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Statistiques avancées</a:t>
            </a:r>
            <a:endParaRPr lang="en-US" sz="1250" dirty="0"/>
          </a:p>
        </p:txBody>
      </p:sp>
      <p:sp>
        <p:nvSpPr>
          <p:cNvPr id="18" name="Shape 15"/>
          <p:cNvSpPr/>
          <p:nvPr/>
        </p:nvSpPr>
        <p:spPr>
          <a:xfrm>
            <a:off x="594360" y="6007608"/>
            <a:ext cx="2286000" cy="457200"/>
          </a:xfrm>
          <a:prstGeom prst="rect">
            <a:avLst>
              <a:gd name="adj" fmla="val 50000"/>
            </a:avLst>
          </a:prstGeom>
          <a:solidFill>
            <a:srgbClr val="0072CE"/>
          </a:solidFill>
          <a:ln/>
        </p:spPr>
      </p:sp>
      <p:sp>
        <p:nvSpPr>
          <p:cNvPr id="19" name="Text 16"/>
          <p:cNvSpPr/>
          <p:nvPr/>
        </p:nvSpPr>
        <p:spPr>
          <a:xfrm>
            <a:off x="594360" y="6007608"/>
            <a:ext cx="2286000" cy="457200"/>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Découvrir BY+ Event</a:t>
            </a:r>
            <a:endParaRPr lang="en-US" sz="1150" dirty="0"/>
          </a:p>
        </p:txBody>
      </p:sp>
      <p:sp>
        <p:nvSpPr>
          <p:cNvPr id="20" name="Shape 17"/>
          <p:cNvSpPr/>
          <p:nvPr/>
        </p:nvSpPr>
        <p:spPr>
          <a:xfrm>
            <a:off x="6400800" y="1371600"/>
            <a:ext cx="4937760" cy="4206240"/>
          </a:xfrm>
          <a:prstGeom prst="rect">
            <a:avLst>
              <a:gd name="adj" fmla="val 2174"/>
            </a:avLst>
          </a:prstGeom>
          <a:solidFill>
            <a:srgbClr val="E6F1FA"/>
          </a:solidFill>
          <a:ln/>
        </p:spPr>
      </p:sp>
      <p:sp>
        <p:nvSpPr>
          <p:cNvPr id="21" name="Shape 18"/>
          <p:cNvSpPr/>
          <p:nvPr/>
        </p:nvSpPr>
        <p:spPr>
          <a:xfrm>
            <a:off x="6675120" y="1645920"/>
            <a:ext cx="4389120" cy="3657600"/>
          </a:xfrm>
          <a:prstGeom prst="rect">
            <a:avLst>
              <a:gd name="adj" fmla="val 1500"/>
            </a:avLst>
          </a:prstGeom>
          <a:solidFill>
            <a:srgbClr val="FFFFFF"/>
          </a:solidFill>
          <a:ln/>
          <a:effectLst>
            <a:outerShdw sx="100000" sy="100000" kx="0" ky="0" algn="bl" rotWithShape="0" blurRad="177800" dist="63500" dir="5400000">
              <a:srgbClr val="1B2A4A">
                <a:alpha val="18000"/>
              </a:srgbClr>
            </a:outerShdw>
          </a:effectLst>
        </p:spPr>
      </p:sp>
      <p:sp>
        <p:nvSpPr>
          <p:cNvPr id="22" name="Shape 19"/>
          <p:cNvSpPr/>
          <p:nvPr/>
        </p:nvSpPr>
        <p:spPr>
          <a:xfrm>
            <a:off x="6675120" y="1645920"/>
            <a:ext cx="4389120" cy="384048"/>
          </a:xfrm>
          <a:prstGeom prst="rect">
            <a:avLst>
              <a:gd name="adj" fmla="val 14286"/>
            </a:avLst>
          </a:prstGeom>
          <a:solidFill>
            <a:srgbClr val="0072CE"/>
          </a:solidFill>
          <a:ln/>
        </p:spPr>
      </p:sp>
      <p:sp>
        <p:nvSpPr>
          <p:cNvPr id="23" name="Shape 20"/>
          <p:cNvSpPr/>
          <p:nvPr/>
        </p:nvSpPr>
        <p:spPr>
          <a:xfrm>
            <a:off x="6821424" y="1783080"/>
            <a:ext cx="91440" cy="91440"/>
          </a:xfrm>
          <a:prstGeom prst="ellipse">
            <a:avLst/>
          </a:prstGeom>
          <a:solidFill>
            <a:srgbClr val="FF5F57"/>
          </a:solidFill>
          <a:ln/>
        </p:spPr>
      </p:sp>
      <p:sp>
        <p:nvSpPr>
          <p:cNvPr id="24" name="Shape 21"/>
          <p:cNvSpPr/>
          <p:nvPr/>
        </p:nvSpPr>
        <p:spPr>
          <a:xfrm>
            <a:off x="6986016" y="1783080"/>
            <a:ext cx="91440" cy="91440"/>
          </a:xfrm>
          <a:prstGeom prst="ellipse">
            <a:avLst/>
          </a:prstGeom>
          <a:solidFill>
            <a:srgbClr val="FEBC2E"/>
          </a:solidFill>
          <a:ln/>
        </p:spPr>
      </p:sp>
      <p:sp>
        <p:nvSpPr>
          <p:cNvPr id="25" name="Shape 22"/>
          <p:cNvSpPr/>
          <p:nvPr/>
        </p:nvSpPr>
        <p:spPr>
          <a:xfrm>
            <a:off x="7150608" y="1783080"/>
            <a:ext cx="91440" cy="91440"/>
          </a:xfrm>
          <a:prstGeom prst="ellipse">
            <a:avLst/>
          </a:prstGeom>
          <a:solidFill>
            <a:srgbClr val="28C840"/>
          </a:solidFill>
          <a:ln/>
        </p:spPr>
      </p:sp>
      <p:sp>
        <p:nvSpPr>
          <p:cNvPr id="26" name="Text 23"/>
          <p:cNvSpPr/>
          <p:nvPr/>
        </p:nvSpPr>
        <p:spPr>
          <a:xfrm>
            <a:off x="6675120" y="1645920"/>
            <a:ext cx="4389120" cy="384048"/>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BY+ Event</a:t>
            </a:r>
            <a:endParaRPr lang="en-US" sz="1300" dirty="0"/>
          </a:p>
        </p:txBody>
      </p:sp>
      <p:sp>
        <p:nvSpPr>
          <p:cNvPr id="27" name="Shape 24"/>
          <p:cNvSpPr/>
          <p:nvPr/>
        </p:nvSpPr>
        <p:spPr>
          <a:xfrm>
            <a:off x="6876288" y="2121408"/>
            <a:ext cx="3986784" cy="950976"/>
          </a:xfrm>
          <a:prstGeom prst="rect">
            <a:avLst>
              <a:gd name="adj" fmla="val 3846"/>
            </a:avLst>
          </a:prstGeom>
          <a:solidFill>
            <a:srgbClr val="F6F8FD"/>
          </a:solidFill>
          <a:ln/>
        </p:spPr>
      </p:sp>
      <p:sp>
        <p:nvSpPr>
          <p:cNvPr id="28" name="Shape 25"/>
          <p:cNvSpPr/>
          <p:nvPr/>
        </p:nvSpPr>
        <p:spPr>
          <a:xfrm>
            <a:off x="7022592" y="2392436"/>
            <a:ext cx="1674449" cy="73152"/>
          </a:xfrm>
          <a:prstGeom prst="rect">
            <a:avLst/>
          </a:prstGeom>
          <a:solidFill>
            <a:srgbClr val="E3E8F5"/>
          </a:solidFill>
          <a:ln/>
        </p:spPr>
      </p:sp>
      <p:sp>
        <p:nvSpPr>
          <p:cNvPr id="29" name="Shape 26"/>
          <p:cNvSpPr/>
          <p:nvPr/>
        </p:nvSpPr>
        <p:spPr>
          <a:xfrm>
            <a:off x="7022592" y="2684313"/>
            <a:ext cx="956828" cy="54864"/>
          </a:xfrm>
          <a:prstGeom prst="rect">
            <a:avLst/>
          </a:prstGeom>
          <a:solidFill>
            <a:srgbClr val="E3E8F5"/>
          </a:solidFill>
          <a:ln/>
        </p:spPr>
      </p:sp>
      <p:sp>
        <p:nvSpPr>
          <p:cNvPr id="30" name="Shape 27"/>
          <p:cNvSpPr/>
          <p:nvPr/>
        </p:nvSpPr>
        <p:spPr>
          <a:xfrm>
            <a:off x="10378440" y="2413284"/>
            <a:ext cx="384048" cy="164592"/>
          </a:xfrm>
          <a:prstGeom prst="rect">
            <a:avLst>
              <a:gd name="adj" fmla="val 16667"/>
            </a:avLst>
          </a:prstGeom>
          <a:solidFill>
            <a:srgbClr val="0072CE"/>
          </a:solidFill>
          <a:ln/>
        </p:spPr>
      </p:sp>
      <p:sp>
        <p:nvSpPr>
          <p:cNvPr id="31" name="Shape 28"/>
          <p:cNvSpPr/>
          <p:nvPr/>
        </p:nvSpPr>
        <p:spPr>
          <a:xfrm>
            <a:off x="6876288" y="3163824"/>
            <a:ext cx="3986784" cy="950976"/>
          </a:xfrm>
          <a:prstGeom prst="rect">
            <a:avLst>
              <a:gd name="adj" fmla="val 3846"/>
            </a:avLst>
          </a:prstGeom>
          <a:solidFill>
            <a:srgbClr val="F6F8FD"/>
          </a:solidFill>
          <a:ln/>
        </p:spPr>
      </p:sp>
      <p:sp>
        <p:nvSpPr>
          <p:cNvPr id="32" name="Shape 29"/>
          <p:cNvSpPr/>
          <p:nvPr/>
        </p:nvSpPr>
        <p:spPr>
          <a:xfrm>
            <a:off x="7022592" y="3434852"/>
            <a:ext cx="1674449" cy="73152"/>
          </a:xfrm>
          <a:prstGeom prst="rect">
            <a:avLst/>
          </a:prstGeom>
          <a:solidFill>
            <a:srgbClr val="E3E8F5"/>
          </a:solidFill>
          <a:ln/>
        </p:spPr>
      </p:sp>
      <p:sp>
        <p:nvSpPr>
          <p:cNvPr id="33" name="Shape 30"/>
          <p:cNvSpPr/>
          <p:nvPr/>
        </p:nvSpPr>
        <p:spPr>
          <a:xfrm>
            <a:off x="7022592" y="3726729"/>
            <a:ext cx="956828" cy="54864"/>
          </a:xfrm>
          <a:prstGeom prst="rect">
            <a:avLst/>
          </a:prstGeom>
          <a:solidFill>
            <a:srgbClr val="E3E8F5"/>
          </a:solidFill>
          <a:ln/>
        </p:spPr>
      </p:sp>
      <p:sp>
        <p:nvSpPr>
          <p:cNvPr id="34" name="Shape 31"/>
          <p:cNvSpPr/>
          <p:nvPr/>
        </p:nvSpPr>
        <p:spPr>
          <a:xfrm>
            <a:off x="10378440" y="3455700"/>
            <a:ext cx="384048" cy="164592"/>
          </a:xfrm>
          <a:prstGeom prst="rect">
            <a:avLst>
              <a:gd name="adj" fmla="val 16667"/>
            </a:avLst>
          </a:prstGeom>
          <a:solidFill>
            <a:srgbClr val="0072CE"/>
          </a:solidFill>
          <a:ln/>
        </p:spPr>
      </p:sp>
      <p:sp>
        <p:nvSpPr>
          <p:cNvPr id="35" name="Shape 32"/>
          <p:cNvSpPr/>
          <p:nvPr/>
        </p:nvSpPr>
        <p:spPr>
          <a:xfrm>
            <a:off x="6876288" y="4206240"/>
            <a:ext cx="3986784" cy="950976"/>
          </a:xfrm>
          <a:prstGeom prst="rect">
            <a:avLst>
              <a:gd name="adj" fmla="val 3846"/>
            </a:avLst>
          </a:prstGeom>
          <a:solidFill>
            <a:srgbClr val="F6F8FD"/>
          </a:solidFill>
          <a:ln/>
        </p:spPr>
      </p:sp>
      <p:sp>
        <p:nvSpPr>
          <p:cNvPr id="36" name="Shape 33"/>
          <p:cNvSpPr/>
          <p:nvPr/>
        </p:nvSpPr>
        <p:spPr>
          <a:xfrm>
            <a:off x="7022592" y="4477268"/>
            <a:ext cx="1674449" cy="73152"/>
          </a:xfrm>
          <a:prstGeom prst="rect">
            <a:avLst/>
          </a:prstGeom>
          <a:solidFill>
            <a:srgbClr val="E3E8F5"/>
          </a:solidFill>
          <a:ln/>
        </p:spPr>
      </p:sp>
      <p:sp>
        <p:nvSpPr>
          <p:cNvPr id="37" name="Shape 34"/>
          <p:cNvSpPr/>
          <p:nvPr/>
        </p:nvSpPr>
        <p:spPr>
          <a:xfrm>
            <a:off x="7022592" y="4769145"/>
            <a:ext cx="956828" cy="54864"/>
          </a:xfrm>
          <a:prstGeom prst="rect">
            <a:avLst/>
          </a:prstGeom>
          <a:solidFill>
            <a:srgbClr val="E3E8F5"/>
          </a:solidFill>
          <a:ln/>
        </p:spPr>
      </p:sp>
      <p:sp>
        <p:nvSpPr>
          <p:cNvPr id="38" name="Shape 35"/>
          <p:cNvSpPr/>
          <p:nvPr/>
        </p:nvSpPr>
        <p:spPr>
          <a:xfrm>
            <a:off x="10378440" y="4498116"/>
            <a:ext cx="384048" cy="164592"/>
          </a:xfrm>
          <a:prstGeom prst="rect">
            <a:avLst>
              <a:gd name="adj" fmla="val 16667"/>
            </a:avLst>
          </a:prstGeom>
          <a:solidFill>
            <a:srgbClr val="0072CE"/>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home/claude/netbyus2/assets/by_logo.png">    </p:cNvPr>
          <p:cNvPicPr>
            <a:picLocks noChangeAspect="1"/>
          </p:cNvPicPr>
          <p:nvPr/>
        </p:nvPicPr>
        <p:blipFill>
          <a:blip r:embed="rId1"/>
          <a:stretch>
            <a:fillRect/>
          </a:stretch>
        </p:blipFill>
        <p:spPr>
          <a:xfrm>
            <a:off x="457200" y="320040"/>
            <a:ext cx="496431" cy="310896"/>
          </a:xfrm>
          <a:prstGeom prst="rect">
            <a:avLst/>
          </a:prstGeom>
        </p:spPr>
      </p:pic>
      <p:sp>
        <p:nvSpPr>
          <p:cNvPr id="3" name="Text 0"/>
          <p:cNvSpPr/>
          <p:nvPr/>
        </p:nvSpPr>
        <p:spPr>
          <a:xfrm>
            <a:off x="10881360" y="320040"/>
            <a:ext cx="914400" cy="310896"/>
          </a:xfrm>
          <a:prstGeom prst="rect">
            <a:avLst/>
          </a:prstGeom>
          <a:noFill/>
          <a:ln/>
        </p:spPr>
        <p:txBody>
          <a:bodyPr wrap="square" rtlCol="0" anchor="ctr"/>
          <a:lstStyle/>
          <a:p>
            <a:pPr algn="r" indent="0" marL="0">
              <a:buNone/>
            </a:pPr>
            <a:r>
              <a:rPr lang="en-US" sz="1100" dirty="0">
                <a:solidFill>
                  <a:srgbClr val="5B6B85"/>
                </a:solidFill>
                <a:latin typeface="Calibri" pitchFamily="34" charset="0"/>
                <a:ea typeface="Calibri" pitchFamily="34" charset="-122"/>
                <a:cs typeface="Calibri" pitchFamily="34" charset="-120"/>
              </a:rPr>
              <a:t>07 / 14</a:t>
            </a:r>
            <a:endParaRPr lang="en-US" sz="1100" dirty="0"/>
          </a:p>
        </p:txBody>
      </p:sp>
      <p:sp>
        <p:nvSpPr>
          <p:cNvPr id="4" name="Shape 1"/>
          <p:cNvSpPr/>
          <p:nvPr/>
        </p:nvSpPr>
        <p:spPr>
          <a:xfrm>
            <a:off x="6309360" y="960120"/>
            <a:ext cx="146304" cy="146304"/>
          </a:xfrm>
          <a:prstGeom prst="ellipse">
            <a:avLst/>
          </a:prstGeom>
          <a:solidFill>
            <a:srgbClr val="F07817"/>
          </a:solidFill>
          <a:ln/>
        </p:spPr>
      </p:sp>
      <p:sp>
        <p:nvSpPr>
          <p:cNvPr id="5" name="Text 2"/>
          <p:cNvSpPr/>
          <p:nvPr/>
        </p:nvSpPr>
        <p:spPr>
          <a:xfrm>
            <a:off x="6565392" y="886968"/>
            <a:ext cx="4846320" cy="292608"/>
          </a:xfrm>
          <a:prstGeom prst="rect">
            <a:avLst/>
          </a:prstGeom>
          <a:noFill/>
          <a:ln/>
        </p:spPr>
        <p:txBody>
          <a:bodyPr wrap="square" rtlCol="0" anchor="ctr"/>
          <a:lstStyle/>
          <a:p>
            <a:pPr indent="0" marL="0">
              <a:buNone/>
            </a:pPr>
            <a:r>
              <a:rPr lang="en-US" sz="1250" b="1" spc="120" kern="0" dirty="0">
                <a:solidFill>
                  <a:srgbClr val="F07817"/>
                </a:solidFill>
                <a:latin typeface="Calibri" pitchFamily="34" charset="0"/>
                <a:ea typeface="Calibri" pitchFamily="34" charset="-122"/>
                <a:cs typeface="Calibri" pitchFamily="34" charset="-120"/>
              </a:rPr>
              <a:t>SUITE BY+ — COMMERCE</a:t>
            </a:r>
            <a:endParaRPr lang="en-US" sz="1250" dirty="0"/>
          </a:p>
        </p:txBody>
      </p:sp>
      <p:sp>
        <p:nvSpPr>
          <p:cNvPr id="6" name="Text 3"/>
          <p:cNvSpPr/>
          <p:nvPr/>
        </p:nvSpPr>
        <p:spPr>
          <a:xfrm>
            <a:off x="6309360" y="1280160"/>
            <a:ext cx="5212080" cy="1188720"/>
          </a:xfrm>
          <a:prstGeom prst="rect">
            <a:avLst/>
          </a:prstGeom>
          <a:noFill/>
          <a:ln/>
        </p:spPr>
        <p:txBody>
          <a:bodyPr wrap="square" rtlCol="0" anchor="ctr"/>
          <a:lstStyle/>
          <a:p>
            <a:pPr indent="0" marL="0">
              <a:lnSpc>
                <a:spcPts val="3000"/>
              </a:lnSpc>
              <a:buNone/>
            </a:pPr>
            <a:r>
              <a:rPr lang="en-US" sz="2600" b="1" dirty="0">
                <a:solidFill>
                  <a:srgbClr val="0B1B3A"/>
                </a:solidFill>
                <a:latin typeface="Cambria" pitchFamily="34" charset="0"/>
                <a:ea typeface="Cambria" pitchFamily="34" charset="-122"/>
                <a:cs typeface="Cambria" pitchFamily="34" charset="-120"/>
              </a:rPr>
              <a:t>Boostez vos ventes, centralisez votre gestion.</a:t>
            </a:r>
            <a:endParaRPr lang="en-US" sz="2600" dirty="0"/>
          </a:p>
        </p:txBody>
      </p:sp>
      <p:sp>
        <p:nvSpPr>
          <p:cNvPr id="7" name="Text 4"/>
          <p:cNvSpPr/>
          <p:nvPr/>
        </p:nvSpPr>
        <p:spPr>
          <a:xfrm>
            <a:off x="6309360" y="2514600"/>
            <a:ext cx="5212080" cy="1280160"/>
          </a:xfrm>
          <a:prstGeom prst="rect">
            <a:avLst/>
          </a:prstGeom>
          <a:noFill/>
          <a:ln/>
        </p:spPr>
        <p:txBody>
          <a:bodyPr wrap="square" rtlCol="0" anchor="ctr"/>
          <a:lstStyle/>
          <a:p>
            <a:pPr indent="0" marL="0">
              <a:lnSpc>
                <a:spcPts val="1900"/>
              </a:lnSpc>
              <a:buNone/>
            </a:pPr>
            <a:r>
              <a:rPr lang="en-US" sz="1300" dirty="0">
                <a:solidFill>
                  <a:srgbClr val="5B6B85"/>
                </a:solidFill>
                <a:latin typeface="Calibri" pitchFamily="34" charset="0"/>
                <a:ea typeface="Calibri" pitchFamily="34" charset="-122"/>
                <a:cs typeface="Calibri" pitchFamily="34" charset="-120"/>
              </a:rPr>
              <a:t>Solution complète de gestion de commerce, de point de vente (POS) et de suivi d'activité en temps réel, destinée aux entreprises, boutiques et franchises souhaitant digitaliser leurs opérations commerciales. Disponible en versions Mini et Lite.</a:t>
            </a:r>
            <a:endParaRPr lang="en-US" sz="1300" dirty="0"/>
          </a:p>
        </p:txBody>
      </p:sp>
      <p:sp>
        <p:nvSpPr>
          <p:cNvPr id="8" name="Shape 5"/>
          <p:cNvSpPr/>
          <p:nvPr/>
        </p:nvSpPr>
        <p:spPr>
          <a:xfrm>
            <a:off x="6309360" y="3849624"/>
            <a:ext cx="100584" cy="100584"/>
          </a:xfrm>
          <a:prstGeom prst="ellipse">
            <a:avLst/>
          </a:prstGeom>
          <a:solidFill>
            <a:srgbClr val="F07817"/>
          </a:solidFill>
          <a:ln/>
        </p:spPr>
      </p:sp>
      <p:sp>
        <p:nvSpPr>
          <p:cNvPr id="9" name="Text 6"/>
          <p:cNvSpPr/>
          <p:nvPr/>
        </p:nvSpPr>
        <p:spPr>
          <a:xfrm>
            <a:off x="6565392" y="3730752"/>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Logiciel de caisse</a:t>
            </a:r>
            <a:endParaRPr lang="en-US" sz="1250" dirty="0"/>
          </a:p>
        </p:txBody>
      </p:sp>
      <p:sp>
        <p:nvSpPr>
          <p:cNvPr id="10" name="Shape 7"/>
          <p:cNvSpPr/>
          <p:nvPr/>
        </p:nvSpPr>
        <p:spPr>
          <a:xfrm>
            <a:off x="6309360" y="4270248"/>
            <a:ext cx="100584" cy="100584"/>
          </a:xfrm>
          <a:prstGeom prst="ellipse">
            <a:avLst/>
          </a:prstGeom>
          <a:solidFill>
            <a:srgbClr val="F07817"/>
          </a:solidFill>
          <a:ln/>
        </p:spPr>
      </p:sp>
      <p:sp>
        <p:nvSpPr>
          <p:cNvPr id="11" name="Text 8"/>
          <p:cNvSpPr/>
          <p:nvPr/>
        </p:nvSpPr>
        <p:spPr>
          <a:xfrm>
            <a:off x="6565392" y="4151376"/>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Gestion de stocks</a:t>
            </a:r>
            <a:endParaRPr lang="en-US" sz="1250" dirty="0"/>
          </a:p>
        </p:txBody>
      </p:sp>
      <p:sp>
        <p:nvSpPr>
          <p:cNvPr id="12" name="Shape 9"/>
          <p:cNvSpPr/>
          <p:nvPr/>
        </p:nvSpPr>
        <p:spPr>
          <a:xfrm>
            <a:off x="6309360" y="4690872"/>
            <a:ext cx="100584" cy="100584"/>
          </a:xfrm>
          <a:prstGeom prst="ellipse">
            <a:avLst/>
          </a:prstGeom>
          <a:solidFill>
            <a:srgbClr val="F07817"/>
          </a:solidFill>
          <a:ln/>
        </p:spPr>
      </p:sp>
      <p:sp>
        <p:nvSpPr>
          <p:cNvPr id="13" name="Text 10"/>
          <p:cNvSpPr/>
          <p:nvPr/>
        </p:nvSpPr>
        <p:spPr>
          <a:xfrm>
            <a:off x="6565392" y="4572000"/>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Gestion clients &amp; fournisseurs</a:t>
            </a:r>
            <a:endParaRPr lang="en-US" sz="1250" dirty="0"/>
          </a:p>
        </p:txBody>
      </p:sp>
      <p:sp>
        <p:nvSpPr>
          <p:cNvPr id="14" name="Shape 11"/>
          <p:cNvSpPr/>
          <p:nvPr/>
        </p:nvSpPr>
        <p:spPr>
          <a:xfrm>
            <a:off x="6309360" y="5111496"/>
            <a:ext cx="100584" cy="100584"/>
          </a:xfrm>
          <a:prstGeom prst="ellipse">
            <a:avLst/>
          </a:prstGeom>
          <a:solidFill>
            <a:srgbClr val="F07817"/>
          </a:solidFill>
          <a:ln/>
        </p:spPr>
      </p:sp>
      <p:sp>
        <p:nvSpPr>
          <p:cNvPr id="15" name="Text 12"/>
          <p:cNvSpPr/>
          <p:nvPr/>
        </p:nvSpPr>
        <p:spPr>
          <a:xfrm>
            <a:off x="6565392" y="4992624"/>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Multi-boutique</a:t>
            </a:r>
            <a:endParaRPr lang="en-US" sz="1250" dirty="0"/>
          </a:p>
        </p:txBody>
      </p:sp>
      <p:sp>
        <p:nvSpPr>
          <p:cNvPr id="16" name="Shape 13"/>
          <p:cNvSpPr/>
          <p:nvPr/>
        </p:nvSpPr>
        <p:spPr>
          <a:xfrm>
            <a:off x="6309360" y="5532120"/>
            <a:ext cx="100584" cy="100584"/>
          </a:xfrm>
          <a:prstGeom prst="ellipse">
            <a:avLst/>
          </a:prstGeom>
          <a:solidFill>
            <a:srgbClr val="F07817"/>
          </a:solidFill>
          <a:ln/>
        </p:spPr>
      </p:sp>
      <p:sp>
        <p:nvSpPr>
          <p:cNvPr id="17" name="Text 14"/>
          <p:cNvSpPr/>
          <p:nvPr/>
        </p:nvSpPr>
        <p:spPr>
          <a:xfrm>
            <a:off x="6565392" y="5413248"/>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Statistiques analytiques avancées</a:t>
            </a:r>
            <a:endParaRPr lang="en-US" sz="1250" dirty="0"/>
          </a:p>
        </p:txBody>
      </p:sp>
      <p:sp>
        <p:nvSpPr>
          <p:cNvPr id="18" name="Shape 15"/>
          <p:cNvSpPr/>
          <p:nvPr/>
        </p:nvSpPr>
        <p:spPr>
          <a:xfrm>
            <a:off x="6309360" y="6007608"/>
            <a:ext cx="2286000" cy="457200"/>
          </a:xfrm>
          <a:prstGeom prst="rect">
            <a:avLst>
              <a:gd name="adj" fmla="val 50000"/>
            </a:avLst>
          </a:prstGeom>
          <a:solidFill>
            <a:srgbClr val="F07817"/>
          </a:solidFill>
          <a:ln/>
        </p:spPr>
      </p:sp>
      <p:sp>
        <p:nvSpPr>
          <p:cNvPr id="19" name="Text 16"/>
          <p:cNvSpPr/>
          <p:nvPr/>
        </p:nvSpPr>
        <p:spPr>
          <a:xfrm>
            <a:off x="6309360" y="6007608"/>
            <a:ext cx="2286000" cy="457200"/>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Découvrir BY+ Shop</a:t>
            </a:r>
            <a:endParaRPr lang="en-US" sz="1150" dirty="0"/>
          </a:p>
        </p:txBody>
      </p:sp>
      <p:sp>
        <p:nvSpPr>
          <p:cNvPr id="20" name="Shape 17"/>
          <p:cNvSpPr/>
          <p:nvPr/>
        </p:nvSpPr>
        <p:spPr>
          <a:xfrm>
            <a:off x="594360" y="1371600"/>
            <a:ext cx="4937760" cy="4206240"/>
          </a:xfrm>
          <a:prstGeom prst="rect">
            <a:avLst>
              <a:gd name="adj" fmla="val 2174"/>
            </a:avLst>
          </a:prstGeom>
          <a:solidFill>
            <a:srgbClr val="FEF2E8"/>
          </a:solidFill>
          <a:ln/>
        </p:spPr>
      </p:sp>
      <p:sp>
        <p:nvSpPr>
          <p:cNvPr id="21" name="Shape 18"/>
          <p:cNvSpPr/>
          <p:nvPr/>
        </p:nvSpPr>
        <p:spPr>
          <a:xfrm>
            <a:off x="868680" y="1645920"/>
            <a:ext cx="4389120" cy="3657600"/>
          </a:xfrm>
          <a:prstGeom prst="rect">
            <a:avLst>
              <a:gd name="adj" fmla="val 1500"/>
            </a:avLst>
          </a:prstGeom>
          <a:solidFill>
            <a:srgbClr val="FFFFFF"/>
          </a:solidFill>
          <a:ln/>
          <a:effectLst>
            <a:outerShdw sx="100000" sy="100000" kx="0" ky="0" algn="bl" rotWithShape="0" blurRad="177800" dist="63500" dir="5400000">
              <a:srgbClr val="1B2A4A">
                <a:alpha val="18000"/>
              </a:srgbClr>
            </a:outerShdw>
          </a:effectLst>
        </p:spPr>
      </p:sp>
      <p:sp>
        <p:nvSpPr>
          <p:cNvPr id="22" name="Shape 19"/>
          <p:cNvSpPr/>
          <p:nvPr/>
        </p:nvSpPr>
        <p:spPr>
          <a:xfrm>
            <a:off x="868680" y="1645920"/>
            <a:ext cx="4389120" cy="384048"/>
          </a:xfrm>
          <a:prstGeom prst="rect">
            <a:avLst>
              <a:gd name="adj" fmla="val 14286"/>
            </a:avLst>
          </a:prstGeom>
          <a:solidFill>
            <a:srgbClr val="F07817"/>
          </a:solidFill>
          <a:ln/>
        </p:spPr>
      </p:sp>
      <p:sp>
        <p:nvSpPr>
          <p:cNvPr id="23" name="Shape 20"/>
          <p:cNvSpPr/>
          <p:nvPr/>
        </p:nvSpPr>
        <p:spPr>
          <a:xfrm>
            <a:off x="1014984" y="1783080"/>
            <a:ext cx="91440" cy="91440"/>
          </a:xfrm>
          <a:prstGeom prst="ellipse">
            <a:avLst/>
          </a:prstGeom>
          <a:solidFill>
            <a:srgbClr val="FF5F57"/>
          </a:solidFill>
          <a:ln/>
        </p:spPr>
      </p:sp>
      <p:sp>
        <p:nvSpPr>
          <p:cNvPr id="24" name="Shape 21"/>
          <p:cNvSpPr/>
          <p:nvPr/>
        </p:nvSpPr>
        <p:spPr>
          <a:xfrm>
            <a:off x="1179576" y="1783080"/>
            <a:ext cx="91440" cy="91440"/>
          </a:xfrm>
          <a:prstGeom prst="ellipse">
            <a:avLst/>
          </a:prstGeom>
          <a:solidFill>
            <a:srgbClr val="FEBC2E"/>
          </a:solidFill>
          <a:ln/>
        </p:spPr>
      </p:sp>
      <p:sp>
        <p:nvSpPr>
          <p:cNvPr id="25" name="Shape 22"/>
          <p:cNvSpPr/>
          <p:nvPr/>
        </p:nvSpPr>
        <p:spPr>
          <a:xfrm>
            <a:off x="1344168" y="1783080"/>
            <a:ext cx="91440" cy="91440"/>
          </a:xfrm>
          <a:prstGeom prst="ellipse">
            <a:avLst/>
          </a:prstGeom>
          <a:solidFill>
            <a:srgbClr val="28C840"/>
          </a:solidFill>
          <a:ln/>
        </p:spPr>
      </p:sp>
      <p:sp>
        <p:nvSpPr>
          <p:cNvPr id="26" name="Text 23"/>
          <p:cNvSpPr/>
          <p:nvPr/>
        </p:nvSpPr>
        <p:spPr>
          <a:xfrm>
            <a:off x="868680" y="1645920"/>
            <a:ext cx="4389120" cy="384048"/>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BY+ Shop</a:t>
            </a:r>
            <a:endParaRPr lang="en-US" sz="1300" dirty="0"/>
          </a:p>
        </p:txBody>
      </p:sp>
      <p:sp>
        <p:nvSpPr>
          <p:cNvPr id="27" name="Shape 24"/>
          <p:cNvSpPr/>
          <p:nvPr/>
        </p:nvSpPr>
        <p:spPr>
          <a:xfrm>
            <a:off x="1069848" y="2121408"/>
            <a:ext cx="3986784" cy="950976"/>
          </a:xfrm>
          <a:prstGeom prst="rect">
            <a:avLst>
              <a:gd name="adj" fmla="val 3846"/>
            </a:avLst>
          </a:prstGeom>
          <a:solidFill>
            <a:srgbClr val="F6F8FD"/>
          </a:solidFill>
          <a:ln/>
        </p:spPr>
      </p:sp>
      <p:sp>
        <p:nvSpPr>
          <p:cNvPr id="28" name="Shape 25"/>
          <p:cNvSpPr/>
          <p:nvPr/>
        </p:nvSpPr>
        <p:spPr>
          <a:xfrm>
            <a:off x="1216152" y="2392436"/>
            <a:ext cx="1674449" cy="73152"/>
          </a:xfrm>
          <a:prstGeom prst="rect">
            <a:avLst/>
          </a:prstGeom>
          <a:solidFill>
            <a:srgbClr val="E3E8F5"/>
          </a:solidFill>
          <a:ln/>
        </p:spPr>
      </p:sp>
      <p:sp>
        <p:nvSpPr>
          <p:cNvPr id="29" name="Shape 26"/>
          <p:cNvSpPr/>
          <p:nvPr/>
        </p:nvSpPr>
        <p:spPr>
          <a:xfrm>
            <a:off x="1216152" y="2684313"/>
            <a:ext cx="956828" cy="54864"/>
          </a:xfrm>
          <a:prstGeom prst="rect">
            <a:avLst/>
          </a:prstGeom>
          <a:solidFill>
            <a:srgbClr val="E3E8F5"/>
          </a:solidFill>
          <a:ln/>
        </p:spPr>
      </p:sp>
      <p:sp>
        <p:nvSpPr>
          <p:cNvPr id="30" name="Shape 27"/>
          <p:cNvSpPr/>
          <p:nvPr/>
        </p:nvSpPr>
        <p:spPr>
          <a:xfrm>
            <a:off x="4572000" y="2413284"/>
            <a:ext cx="384048" cy="164592"/>
          </a:xfrm>
          <a:prstGeom prst="rect">
            <a:avLst>
              <a:gd name="adj" fmla="val 16667"/>
            </a:avLst>
          </a:prstGeom>
          <a:solidFill>
            <a:srgbClr val="F07817"/>
          </a:solidFill>
          <a:ln/>
        </p:spPr>
      </p:sp>
      <p:sp>
        <p:nvSpPr>
          <p:cNvPr id="31" name="Shape 28"/>
          <p:cNvSpPr/>
          <p:nvPr/>
        </p:nvSpPr>
        <p:spPr>
          <a:xfrm>
            <a:off x="1069848" y="3163824"/>
            <a:ext cx="3986784" cy="950976"/>
          </a:xfrm>
          <a:prstGeom prst="rect">
            <a:avLst>
              <a:gd name="adj" fmla="val 3846"/>
            </a:avLst>
          </a:prstGeom>
          <a:solidFill>
            <a:srgbClr val="F6F8FD"/>
          </a:solidFill>
          <a:ln/>
        </p:spPr>
      </p:sp>
      <p:sp>
        <p:nvSpPr>
          <p:cNvPr id="32" name="Shape 29"/>
          <p:cNvSpPr/>
          <p:nvPr/>
        </p:nvSpPr>
        <p:spPr>
          <a:xfrm>
            <a:off x="1216152" y="3434852"/>
            <a:ext cx="1674449" cy="73152"/>
          </a:xfrm>
          <a:prstGeom prst="rect">
            <a:avLst/>
          </a:prstGeom>
          <a:solidFill>
            <a:srgbClr val="E3E8F5"/>
          </a:solidFill>
          <a:ln/>
        </p:spPr>
      </p:sp>
      <p:sp>
        <p:nvSpPr>
          <p:cNvPr id="33" name="Shape 30"/>
          <p:cNvSpPr/>
          <p:nvPr/>
        </p:nvSpPr>
        <p:spPr>
          <a:xfrm>
            <a:off x="1216152" y="3726729"/>
            <a:ext cx="956828" cy="54864"/>
          </a:xfrm>
          <a:prstGeom prst="rect">
            <a:avLst/>
          </a:prstGeom>
          <a:solidFill>
            <a:srgbClr val="E3E8F5"/>
          </a:solidFill>
          <a:ln/>
        </p:spPr>
      </p:sp>
      <p:sp>
        <p:nvSpPr>
          <p:cNvPr id="34" name="Shape 31"/>
          <p:cNvSpPr/>
          <p:nvPr/>
        </p:nvSpPr>
        <p:spPr>
          <a:xfrm>
            <a:off x="4572000" y="3455700"/>
            <a:ext cx="384048" cy="164592"/>
          </a:xfrm>
          <a:prstGeom prst="rect">
            <a:avLst>
              <a:gd name="adj" fmla="val 16667"/>
            </a:avLst>
          </a:prstGeom>
          <a:solidFill>
            <a:srgbClr val="F07817"/>
          </a:solidFill>
          <a:ln/>
        </p:spPr>
      </p:sp>
      <p:sp>
        <p:nvSpPr>
          <p:cNvPr id="35" name="Shape 32"/>
          <p:cNvSpPr/>
          <p:nvPr/>
        </p:nvSpPr>
        <p:spPr>
          <a:xfrm>
            <a:off x="1069848" y="4206240"/>
            <a:ext cx="3986784" cy="950976"/>
          </a:xfrm>
          <a:prstGeom prst="rect">
            <a:avLst>
              <a:gd name="adj" fmla="val 3846"/>
            </a:avLst>
          </a:prstGeom>
          <a:solidFill>
            <a:srgbClr val="F6F8FD"/>
          </a:solidFill>
          <a:ln/>
        </p:spPr>
      </p:sp>
      <p:sp>
        <p:nvSpPr>
          <p:cNvPr id="36" name="Shape 33"/>
          <p:cNvSpPr/>
          <p:nvPr/>
        </p:nvSpPr>
        <p:spPr>
          <a:xfrm>
            <a:off x="1216152" y="4477268"/>
            <a:ext cx="1674449" cy="73152"/>
          </a:xfrm>
          <a:prstGeom prst="rect">
            <a:avLst/>
          </a:prstGeom>
          <a:solidFill>
            <a:srgbClr val="E3E8F5"/>
          </a:solidFill>
          <a:ln/>
        </p:spPr>
      </p:sp>
      <p:sp>
        <p:nvSpPr>
          <p:cNvPr id="37" name="Shape 34"/>
          <p:cNvSpPr/>
          <p:nvPr/>
        </p:nvSpPr>
        <p:spPr>
          <a:xfrm>
            <a:off x="1216152" y="4769145"/>
            <a:ext cx="956828" cy="54864"/>
          </a:xfrm>
          <a:prstGeom prst="rect">
            <a:avLst/>
          </a:prstGeom>
          <a:solidFill>
            <a:srgbClr val="E3E8F5"/>
          </a:solidFill>
          <a:ln/>
        </p:spPr>
      </p:sp>
      <p:sp>
        <p:nvSpPr>
          <p:cNvPr id="38" name="Shape 35"/>
          <p:cNvSpPr/>
          <p:nvPr/>
        </p:nvSpPr>
        <p:spPr>
          <a:xfrm>
            <a:off x="4572000" y="4498116"/>
            <a:ext cx="384048" cy="164592"/>
          </a:xfrm>
          <a:prstGeom prst="rect">
            <a:avLst>
              <a:gd name="adj" fmla="val 16667"/>
            </a:avLst>
          </a:prstGeom>
          <a:solidFill>
            <a:srgbClr val="F07817"/>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home/claude/netbyus2/assets/by_logo.png">    </p:cNvPr>
          <p:cNvPicPr>
            <a:picLocks noChangeAspect="1"/>
          </p:cNvPicPr>
          <p:nvPr/>
        </p:nvPicPr>
        <p:blipFill>
          <a:blip r:embed="rId1"/>
          <a:stretch>
            <a:fillRect/>
          </a:stretch>
        </p:blipFill>
        <p:spPr>
          <a:xfrm>
            <a:off x="457200" y="320040"/>
            <a:ext cx="496431" cy="310896"/>
          </a:xfrm>
          <a:prstGeom prst="rect">
            <a:avLst/>
          </a:prstGeom>
        </p:spPr>
      </p:pic>
      <p:sp>
        <p:nvSpPr>
          <p:cNvPr id="3" name="Text 0"/>
          <p:cNvSpPr/>
          <p:nvPr/>
        </p:nvSpPr>
        <p:spPr>
          <a:xfrm>
            <a:off x="10881360" y="320040"/>
            <a:ext cx="914400" cy="310896"/>
          </a:xfrm>
          <a:prstGeom prst="rect">
            <a:avLst/>
          </a:prstGeom>
          <a:noFill/>
          <a:ln/>
        </p:spPr>
        <p:txBody>
          <a:bodyPr wrap="square" rtlCol="0" anchor="ctr"/>
          <a:lstStyle/>
          <a:p>
            <a:pPr algn="r" indent="0" marL="0">
              <a:buNone/>
            </a:pPr>
            <a:r>
              <a:rPr lang="en-US" sz="1100" dirty="0">
                <a:solidFill>
                  <a:srgbClr val="5B6B85"/>
                </a:solidFill>
                <a:latin typeface="Calibri" pitchFamily="34" charset="0"/>
                <a:ea typeface="Calibri" pitchFamily="34" charset="-122"/>
                <a:cs typeface="Calibri" pitchFamily="34" charset="-120"/>
              </a:rPr>
              <a:t>08 / 14</a:t>
            </a:r>
            <a:endParaRPr lang="en-US" sz="1100" dirty="0"/>
          </a:p>
        </p:txBody>
      </p:sp>
      <p:sp>
        <p:nvSpPr>
          <p:cNvPr id="4" name="Shape 1"/>
          <p:cNvSpPr/>
          <p:nvPr/>
        </p:nvSpPr>
        <p:spPr>
          <a:xfrm>
            <a:off x="594360" y="960120"/>
            <a:ext cx="146304" cy="146304"/>
          </a:xfrm>
          <a:prstGeom prst="ellipse">
            <a:avLst/>
          </a:prstGeom>
          <a:solidFill>
            <a:srgbClr val="0072CE"/>
          </a:solidFill>
          <a:ln/>
        </p:spPr>
      </p:sp>
      <p:sp>
        <p:nvSpPr>
          <p:cNvPr id="5" name="Text 2"/>
          <p:cNvSpPr/>
          <p:nvPr/>
        </p:nvSpPr>
        <p:spPr>
          <a:xfrm>
            <a:off x="850392" y="886968"/>
            <a:ext cx="4846320" cy="292608"/>
          </a:xfrm>
          <a:prstGeom prst="rect">
            <a:avLst/>
          </a:prstGeom>
          <a:noFill/>
          <a:ln/>
        </p:spPr>
        <p:txBody>
          <a:bodyPr wrap="square" rtlCol="0" anchor="ctr"/>
          <a:lstStyle/>
          <a:p>
            <a:pPr indent="0" marL="0">
              <a:buNone/>
            </a:pPr>
            <a:r>
              <a:rPr lang="en-US" sz="1250" b="1" spc="120" kern="0" dirty="0">
                <a:solidFill>
                  <a:srgbClr val="0072CE"/>
                </a:solidFill>
                <a:latin typeface="Calibri" pitchFamily="34" charset="0"/>
                <a:ea typeface="Calibri" pitchFamily="34" charset="-122"/>
                <a:cs typeface="Calibri" pitchFamily="34" charset="-120"/>
              </a:rPr>
              <a:t>SUITE BY+ — SÉCURITÉ &amp; ACCÈS</a:t>
            </a:r>
            <a:endParaRPr lang="en-US" sz="1250" dirty="0"/>
          </a:p>
        </p:txBody>
      </p:sp>
      <p:sp>
        <p:nvSpPr>
          <p:cNvPr id="6" name="Text 3"/>
          <p:cNvSpPr/>
          <p:nvPr/>
        </p:nvSpPr>
        <p:spPr>
          <a:xfrm>
            <a:off x="594360" y="1280160"/>
            <a:ext cx="5212080" cy="1188720"/>
          </a:xfrm>
          <a:prstGeom prst="rect">
            <a:avLst/>
          </a:prstGeom>
          <a:noFill/>
          <a:ln/>
        </p:spPr>
        <p:txBody>
          <a:bodyPr wrap="square" rtlCol="0" anchor="ctr"/>
          <a:lstStyle/>
          <a:p>
            <a:pPr indent="0" marL="0">
              <a:lnSpc>
                <a:spcPts val="3000"/>
              </a:lnSpc>
              <a:buNone/>
            </a:pPr>
            <a:r>
              <a:rPr lang="en-US" sz="2600" b="1" dirty="0">
                <a:solidFill>
                  <a:srgbClr val="0B1B3A"/>
                </a:solidFill>
                <a:latin typeface="Cambria" pitchFamily="34" charset="0"/>
                <a:ea typeface="Cambria" pitchFamily="34" charset="-122"/>
                <a:cs typeface="Cambria" pitchFamily="34" charset="-120"/>
              </a:rPr>
              <a:t>Le contrôle d'accès, sécurisé et centralisé.</a:t>
            </a:r>
            <a:endParaRPr lang="en-US" sz="2600" dirty="0"/>
          </a:p>
        </p:txBody>
      </p:sp>
      <p:sp>
        <p:nvSpPr>
          <p:cNvPr id="7" name="Text 4"/>
          <p:cNvSpPr/>
          <p:nvPr/>
        </p:nvSpPr>
        <p:spPr>
          <a:xfrm>
            <a:off x="594360" y="2514600"/>
            <a:ext cx="5212080" cy="1280160"/>
          </a:xfrm>
          <a:prstGeom prst="rect">
            <a:avLst/>
          </a:prstGeom>
          <a:noFill/>
          <a:ln/>
        </p:spPr>
        <p:txBody>
          <a:bodyPr wrap="square" rtlCol="0" anchor="ctr"/>
          <a:lstStyle/>
          <a:p>
            <a:pPr indent="0" marL="0">
              <a:lnSpc>
                <a:spcPts val="1900"/>
              </a:lnSpc>
              <a:buNone/>
            </a:pPr>
            <a:r>
              <a:rPr lang="en-US" sz="1300" dirty="0">
                <a:solidFill>
                  <a:srgbClr val="5B6B85"/>
                </a:solidFill>
                <a:latin typeface="Calibri" pitchFamily="34" charset="0"/>
                <a:ea typeface="Calibri" pitchFamily="34" charset="-122"/>
                <a:cs typeface="Calibri" pitchFamily="34" charset="-120"/>
              </a:rPr>
              <a:t>Solution complète de sécurité et de contrôle d'accès. Elle combine un dispositif matériel intelligent (borne ou terminal connecté), une plateforme web centralisée et une application mobile pour la gestion des droits d'accès et la traçabilité.</a:t>
            </a:r>
            <a:endParaRPr lang="en-US" sz="1300" dirty="0"/>
          </a:p>
        </p:txBody>
      </p:sp>
      <p:sp>
        <p:nvSpPr>
          <p:cNvPr id="8" name="Shape 5"/>
          <p:cNvSpPr/>
          <p:nvPr/>
        </p:nvSpPr>
        <p:spPr>
          <a:xfrm>
            <a:off x="594360" y="3849624"/>
            <a:ext cx="100584" cy="100584"/>
          </a:xfrm>
          <a:prstGeom prst="ellipse">
            <a:avLst/>
          </a:prstGeom>
          <a:solidFill>
            <a:srgbClr val="0072CE"/>
          </a:solidFill>
          <a:ln/>
        </p:spPr>
      </p:sp>
      <p:sp>
        <p:nvSpPr>
          <p:cNvPr id="9" name="Text 6"/>
          <p:cNvSpPr/>
          <p:nvPr/>
        </p:nvSpPr>
        <p:spPr>
          <a:xfrm>
            <a:off x="850392" y="3730752"/>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Gestion des droits d'accès</a:t>
            </a:r>
            <a:endParaRPr lang="en-US" sz="1250" dirty="0"/>
          </a:p>
        </p:txBody>
      </p:sp>
      <p:sp>
        <p:nvSpPr>
          <p:cNvPr id="10" name="Shape 7"/>
          <p:cNvSpPr/>
          <p:nvPr/>
        </p:nvSpPr>
        <p:spPr>
          <a:xfrm>
            <a:off x="594360" y="4270248"/>
            <a:ext cx="100584" cy="100584"/>
          </a:xfrm>
          <a:prstGeom prst="ellipse">
            <a:avLst/>
          </a:prstGeom>
          <a:solidFill>
            <a:srgbClr val="0072CE"/>
          </a:solidFill>
          <a:ln/>
        </p:spPr>
      </p:sp>
      <p:sp>
        <p:nvSpPr>
          <p:cNvPr id="11" name="Text 8"/>
          <p:cNvSpPr/>
          <p:nvPr/>
        </p:nvSpPr>
        <p:spPr>
          <a:xfrm>
            <a:off x="850392" y="4151376"/>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Supervision des présences</a:t>
            </a:r>
            <a:endParaRPr lang="en-US" sz="1250" dirty="0"/>
          </a:p>
        </p:txBody>
      </p:sp>
      <p:sp>
        <p:nvSpPr>
          <p:cNvPr id="12" name="Shape 9"/>
          <p:cNvSpPr/>
          <p:nvPr/>
        </p:nvSpPr>
        <p:spPr>
          <a:xfrm>
            <a:off x="594360" y="4690872"/>
            <a:ext cx="100584" cy="100584"/>
          </a:xfrm>
          <a:prstGeom prst="ellipse">
            <a:avLst/>
          </a:prstGeom>
          <a:solidFill>
            <a:srgbClr val="0072CE"/>
          </a:solidFill>
          <a:ln/>
        </p:spPr>
      </p:sp>
      <p:sp>
        <p:nvSpPr>
          <p:cNvPr id="13" name="Text 10"/>
          <p:cNvSpPr/>
          <p:nvPr/>
        </p:nvSpPr>
        <p:spPr>
          <a:xfrm>
            <a:off x="850392" y="4572000"/>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Traçabilité des entrées et sorties</a:t>
            </a:r>
            <a:endParaRPr lang="en-US" sz="1250" dirty="0"/>
          </a:p>
        </p:txBody>
      </p:sp>
      <p:sp>
        <p:nvSpPr>
          <p:cNvPr id="14" name="Shape 11"/>
          <p:cNvSpPr/>
          <p:nvPr/>
        </p:nvSpPr>
        <p:spPr>
          <a:xfrm>
            <a:off x="594360" y="5111496"/>
            <a:ext cx="100584" cy="100584"/>
          </a:xfrm>
          <a:prstGeom prst="ellipse">
            <a:avLst/>
          </a:prstGeom>
          <a:solidFill>
            <a:srgbClr val="0072CE"/>
          </a:solidFill>
          <a:ln/>
        </p:spPr>
      </p:sp>
      <p:sp>
        <p:nvSpPr>
          <p:cNvPr id="15" name="Text 12"/>
          <p:cNvSpPr/>
          <p:nvPr/>
        </p:nvSpPr>
        <p:spPr>
          <a:xfrm>
            <a:off x="850392" y="4992624"/>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Application mobile &amp; web</a:t>
            </a:r>
            <a:endParaRPr lang="en-US" sz="1250" dirty="0"/>
          </a:p>
        </p:txBody>
      </p:sp>
      <p:sp>
        <p:nvSpPr>
          <p:cNvPr id="16" name="Shape 13"/>
          <p:cNvSpPr/>
          <p:nvPr/>
        </p:nvSpPr>
        <p:spPr>
          <a:xfrm>
            <a:off x="594360" y="5586984"/>
            <a:ext cx="2286000" cy="457200"/>
          </a:xfrm>
          <a:prstGeom prst="rect">
            <a:avLst>
              <a:gd name="adj" fmla="val 50000"/>
            </a:avLst>
          </a:prstGeom>
          <a:solidFill>
            <a:srgbClr val="0072CE"/>
          </a:solidFill>
          <a:ln/>
        </p:spPr>
      </p:sp>
      <p:sp>
        <p:nvSpPr>
          <p:cNvPr id="17" name="Text 14"/>
          <p:cNvSpPr/>
          <p:nvPr/>
        </p:nvSpPr>
        <p:spPr>
          <a:xfrm>
            <a:off x="594360" y="5586984"/>
            <a:ext cx="2286000" cy="457200"/>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Découvrir BY+ Access</a:t>
            </a:r>
            <a:endParaRPr lang="en-US" sz="1150" dirty="0"/>
          </a:p>
        </p:txBody>
      </p:sp>
      <p:sp>
        <p:nvSpPr>
          <p:cNvPr id="18" name="Shape 15"/>
          <p:cNvSpPr/>
          <p:nvPr/>
        </p:nvSpPr>
        <p:spPr>
          <a:xfrm>
            <a:off x="6400800" y="1371600"/>
            <a:ext cx="4937760" cy="4206240"/>
          </a:xfrm>
          <a:prstGeom prst="rect">
            <a:avLst>
              <a:gd name="adj" fmla="val 2174"/>
            </a:avLst>
          </a:prstGeom>
          <a:solidFill>
            <a:srgbClr val="E6F1FA"/>
          </a:solidFill>
          <a:ln/>
        </p:spPr>
      </p:sp>
      <p:sp>
        <p:nvSpPr>
          <p:cNvPr id="19" name="Shape 16"/>
          <p:cNvSpPr/>
          <p:nvPr/>
        </p:nvSpPr>
        <p:spPr>
          <a:xfrm>
            <a:off x="6675120" y="1645920"/>
            <a:ext cx="4389120" cy="3657600"/>
          </a:xfrm>
          <a:prstGeom prst="rect">
            <a:avLst>
              <a:gd name="adj" fmla="val 1500"/>
            </a:avLst>
          </a:prstGeom>
          <a:solidFill>
            <a:srgbClr val="FFFFFF"/>
          </a:solidFill>
          <a:ln/>
          <a:effectLst>
            <a:outerShdw sx="100000" sy="100000" kx="0" ky="0" algn="bl" rotWithShape="0" blurRad="177800" dist="63500" dir="5400000">
              <a:srgbClr val="1B2A4A">
                <a:alpha val="18000"/>
              </a:srgbClr>
            </a:outerShdw>
          </a:effectLst>
        </p:spPr>
      </p:sp>
      <p:sp>
        <p:nvSpPr>
          <p:cNvPr id="20" name="Shape 17"/>
          <p:cNvSpPr/>
          <p:nvPr/>
        </p:nvSpPr>
        <p:spPr>
          <a:xfrm>
            <a:off x="6675120" y="1645920"/>
            <a:ext cx="4389120" cy="384048"/>
          </a:xfrm>
          <a:prstGeom prst="rect">
            <a:avLst>
              <a:gd name="adj" fmla="val 14286"/>
            </a:avLst>
          </a:prstGeom>
          <a:solidFill>
            <a:srgbClr val="0072CE"/>
          </a:solidFill>
          <a:ln/>
        </p:spPr>
      </p:sp>
      <p:sp>
        <p:nvSpPr>
          <p:cNvPr id="21" name="Shape 18"/>
          <p:cNvSpPr/>
          <p:nvPr/>
        </p:nvSpPr>
        <p:spPr>
          <a:xfrm>
            <a:off x="6821424" y="1783080"/>
            <a:ext cx="91440" cy="91440"/>
          </a:xfrm>
          <a:prstGeom prst="ellipse">
            <a:avLst/>
          </a:prstGeom>
          <a:solidFill>
            <a:srgbClr val="FF5F57"/>
          </a:solidFill>
          <a:ln/>
        </p:spPr>
      </p:sp>
      <p:sp>
        <p:nvSpPr>
          <p:cNvPr id="22" name="Shape 19"/>
          <p:cNvSpPr/>
          <p:nvPr/>
        </p:nvSpPr>
        <p:spPr>
          <a:xfrm>
            <a:off x="6986016" y="1783080"/>
            <a:ext cx="91440" cy="91440"/>
          </a:xfrm>
          <a:prstGeom prst="ellipse">
            <a:avLst/>
          </a:prstGeom>
          <a:solidFill>
            <a:srgbClr val="FEBC2E"/>
          </a:solidFill>
          <a:ln/>
        </p:spPr>
      </p:sp>
      <p:sp>
        <p:nvSpPr>
          <p:cNvPr id="23" name="Shape 20"/>
          <p:cNvSpPr/>
          <p:nvPr/>
        </p:nvSpPr>
        <p:spPr>
          <a:xfrm>
            <a:off x="7150608" y="1783080"/>
            <a:ext cx="91440" cy="91440"/>
          </a:xfrm>
          <a:prstGeom prst="ellipse">
            <a:avLst/>
          </a:prstGeom>
          <a:solidFill>
            <a:srgbClr val="28C840"/>
          </a:solidFill>
          <a:ln/>
        </p:spPr>
      </p:sp>
      <p:sp>
        <p:nvSpPr>
          <p:cNvPr id="24" name="Text 21"/>
          <p:cNvSpPr/>
          <p:nvPr/>
        </p:nvSpPr>
        <p:spPr>
          <a:xfrm>
            <a:off x="6675120" y="1645920"/>
            <a:ext cx="4389120" cy="384048"/>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BY+ Access</a:t>
            </a:r>
            <a:endParaRPr lang="en-US" sz="1300" dirty="0"/>
          </a:p>
        </p:txBody>
      </p:sp>
      <p:sp>
        <p:nvSpPr>
          <p:cNvPr id="25" name="Shape 22"/>
          <p:cNvSpPr/>
          <p:nvPr/>
        </p:nvSpPr>
        <p:spPr>
          <a:xfrm>
            <a:off x="6876288" y="2121408"/>
            <a:ext cx="3986784" cy="950976"/>
          </a:xfrm>
          <a:prstGeom prst="rect">
            <a:avLst>
              <a:gd name="adj" fmla="val 3846"/>
            </a:avLst>
          </a:prstGeom>
          <a:solidFill>
            <a:srgbClr val="F6F8FD"/>
          </a:solidFill>
          <a:ln/>
        </p:spPr>
      </p:sp>
      <p:sp>
        <p:nvSpPr>
          <p:cNvPr id="26" name="Shape 23"/>
          <p:cNvSpPr/>
          <p:nvPr/>
        </p:nvSpPr>
        <p:spPr>
          <a:xfrm>
            <a:off x="7022592" y="2392436"/>
            <a:ext cx="1674449" cy="73152"/>
          </a:xfrm>
          <a:prstGeom prst="rect">
            <a:avLst/>
          </a:prstGeom>
          <a:solidFill>
            <a:srgbClr val="E3E8F5"/>
          </a:solidFill>
          <a:ln/>
        </p:spPr>
      </p:sp>
      <p:sp>
        <p:nvSpPr>
          <p:cNvPr id="27" name="Shape 24"/>
          <p:cNvSpPr/>
          <p:nvPr/>
        </p:nvSpPr>
        <p:spPr>
          <a:xfrm>
            <a:off x="7022592" y="2684313"/>
            <a:ext cx="956828" cy="54864"/>
          </a:xfrm>
          <a:prstGeom prst="rect">
            <a:avLst/>
          </a:prstGeom>
          <a:solidFill>
            <a:srgbClr val="E3E8F5"/>
          </a:solidFill>
          <a:ln/>
        </p:spPr>
      </p:sp>
      <p:sp>
        <p:nvSpPr>
          <p:cNvPr id="28" name="Shape 25"/>
          <p:cNvSpPr/>
          <p:nvPr/>
        </p:nvSpPr>
        <p:spPr>
          <a:xfrm>
            <a:off x="10378440" y="2413284"/>
            <a:ext cx="384048" cy="164592"/>
          </a:xfrm>
          <a:prstGeom prst="rect">
            <a:avLst>
              <a:gd name="adj" fmla="val 16667"/>
            </a:avLst>
          </a:prstGeom>
          <a:solidFill>
            <a:srgbClr val="0072CE"/>
          </a:solidFill>
          <a:ln/>
        </p:spPr>
      </p:sp>
      <p:sp>
        <p:nvSpPr>
          <p:cNvPr id="29" name="Shape 26"/>
          <p:cNvSpPr/>
          <p:nvPr/>
        </p:nvSpPr>
        <p:spPr>
          <a:xfrm>
            <a:off x="6876288" y="3163824"/>
            <a:ext cx="3986784" cy="950976"/>
          </a:xfrm>
          <a:prstGeom prst="rect">
            <a:avLst>
              <a:gd name="adj" fmla="val 3846"/>
            </a:avLst>
          </a:prstGeom>
          <a:solidFill>
            <a:srgbClr val="F6F8FD"/>
          </a:solidFill>
          <a:ln/>
        </p:spPr>
      </p:sp>
      <p:sp>
        <p:nvSpPr>
          <p:cNvPr id="30" name="Shape 27"/>
          <p:cNvSpPr/>
          <p:nvPr/>
        </p:nvSpPr>
        <p:spPr>
          <a:xfrm>
            <a:off x="7022592" y="3434852"/>
            <a:ext cx="1674449" cy="73152"/>
          </a:xfrm>
          <a:prstGeom prst="rect">
            <a:avLst/>
          </a:prstGeom>
          <a:solidFill>
            <a:srgbClr val="E3E8F5"/>
          </a:solidFill>
          <a:ln/>
        </p:spPr>
      </p:sp>
      <p:sp>
        <p:nvSpPr>
          <p:cNvPr id="31" name="Shape 28"/>
          <p:cNvSpPr/>
          <p:nvPr/>
        </p:nvSpPr>
        <p:spPr>
          <a:xfrm>
            <a:off x="7022592" y="3726729"/>
            <a:ext cx="956828" cy="54864"/>
          </a:xfrm>
          <a:prstGeom prst="rect">
            <a:avLst/>
          </a:prstGeom>
          <a:solidFill>
            <a:srgbClr val="E3E8F5"/>
          </a:solidFill>
          <a:ln/>
        </p:spPr>
      </p:sp>
      <p:sp>
        <p:nvSpPr>
          <p:cNvPr id="32" name="Shape 29"/>
          <p:cNvSpPr/>
          <p:nvPr/>
        </p:nvSpPr>
        <p:spPr>
          <a:xfrm>
            <a:off x="10378440" y="3455700"/>
            <a:ext cx="384048" cy="164592"/>
          </a:xfrm>
          <a:prstGeom prst="rect">
            <a:avLst>
              <a:gd name="adj" fmla="val 16667"/>
            </a:avLst>
          </a:prstGeom>
          <a:solidFill>
            <a:srgbClr val="0072CE"/>
          </a:solidFill>
          <a:ln/>
        </p:spPr>
      </p:sp>
      <p:sp>
        <p:nvSpPr>
          <p:cNvPr id="33" name="Shape 30"/>
          <p:cNvSpPr/>
          <p:nvPr/>
        </p:nvSpPr>
        <p:spPr>
          <a:xfrm>
            <a:off x="6876288" y="4206240"/>
            <a:ext cx="3986784" cy="950976"/>
          </a:xfrm>
          <a:prstGeom prst="rect">
            <a:avLst>
              <a:gd name="adj" fmla="val 3846"/>
            </a:avLst>
          </a:prstGeom>
          <a:solidFill>
            <a:srgbClr val="F6F8FD"/>
          </a:solidFill>
          <a:ln/>
        </p:spPr>
      </p:sp>
      <p:sp>
        <p:nvSpPr>
          <p:cNvPr id="34" name="Shape 31"/>
          <p:cNvSpPr/>
          <p:nvPr/>
        </p:nvSpPr>
        <p:spPr>
          <a:xfrm>
            <a:off x="7022592" y="4477268"/>
            <a:ext cx="1674449" cy="73152"/>
          </a:xfrm>
          <a:prstGeom prst="rect">
            <a:avLst/>
          </a:prstGeom>
          <a:solidFill>
            <a:srgbClr val="E3E8F5"/>
          </a:solidFill>
          <a:ln/>
        </p:spPr>
      </p:sp>
      <p:sp>
        <p:nvSpPr>
          <p:cNvPr id="35" name="Shape 32"/>
          <p:cNvSpPr/>
          <p:nvPr/>
        </p:nvSpPr>
        <p:spPr>
          <a:xfrm>
            <a:off x="7022592" y="4769145"/>
            <a:ext cx="956828" cy="54864"/>
          </a:xfrm>
          <a:prstGeom prst="rect">
            <a:avLst/>
          </a:prstGeom>
          <a:solidFill>
            <a:srgbClr val="E3E8F5"/>
          </a:solidFill>
          <a:ln/>
        </p:spPr>
      </p:sp>
      <p:sp>
        <p:nvSpPr>
          <p:cNvPr id="36" name="Shape 33"/>
          <p:cNvSpPr/>
          <p:nvPr/>
        </p:nvSpPr>
        <p:spPr>
          <a:xfrm>
            <a:off x="10378440" y="4498116"/>
            <a:ext cx="384048" cy="164592"/>
          </a:xfrm>
          <a:prstGeom prst="rect">
            <a:avLst>
              <a:gd name="adj" fmla="val 16667"/>
            </a:avLst>
          </a:prstGeom>
          <a:solidFill>
            <a:srgbClr val="0072CE"/>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home/claude/netbyus2/assets/by_logo.png">    </p:cNvPr>
          <p:cNvPicPr>
            <a:picLocks noChangeAspect="1"/>
          </p:cNvPicPr>
          <p:nvPr/>
        </p:nvPicPr>
        <p:blipFill>
          <a:blip r:embed="rId1"/>
          <a:stretch>
            <a:fillRect/>
          </a:stretch>
        </p:blipFill>
        <p:spPr>
          <a:xfrm>
            <a:off x="457200" y="320040"/>
            <a:ext cx="496431" cy="310896"/>
          </a:xfrm>
          <a:prstGeom prst="rect">
            <a:avLst/>
          </a:prstGeom>
        </p:spPr>
      </p:pic>
      <p:sp>
        <p:nvSpPr>
          <p:cNvPr id="3" name="Text 0"/>
          <p:cNvSpPr/>
          <p:nvPr/>
        </p:nvSpPr>
        <p:spPr>
          <a:xfrm>
            <a:off x="10881360" y="320040"/>
            <a:ext cx="914400" cy="310896"/>
          </a:xfrm>
          <a:prstGeom prst="rect">
            <a:avLst/>
          </a:prstGeom>
          <a:noFill/>
          <a:ln/>
        </p:spPr>
        <p:txBody>
          <a:bodyPr wrap="square" rtlCol="0" anchor="ctr"/>
          <a:lstStyle/>
          <a:p>
            <a:pPr algn="r" indent="0" marL="0">
              <a:buNone/>
            </a:pPr>
            <a:r>
              <a:rPr lang="en-US" sz="1100" dirty="0">
                <a:solidFill>
                  <a:srgbClr val="5B6B85"/>
                </a:solidFill>
                <a:latin typeface="Calibri" pitchFamily="34" charset="0"/>
                <a:ea typeface="Calibri" pitchFamily="34" charset="-122"/>
                <a:cs typeface="Calibri" pitchFamily="34" charset="-120"/>
              </a:rPr>
              <a:t>09 / 14</a:t>
            </a:r>
            <a:endParaRPr lang="en-US" sz="1100" dirty="0"/>
          </a:p>
        </p:txBody>
      </p:sp>
      <p:sp>
        <p:nvSpPr>
          <p:cNvPr id="4" name="Shape 1"/>
          <p:cNvSpPr/>
          <p:nvPr/>
        </p:nvSpPr>
        <p:spPr>
          <a:xfrm>
            <a:off x="6309360" y="960120"/>
            <a:ext cx="146304" cy="146304"/>
          </a:xfrm>
          <a:prstGeom prst="ellipse">
            <a:avLst/>
          </a:prstGeom>
          <a:solidFill>
            <a:srgbClr val="C05F10"/>
          </a:solidFill>
          <a:ln/>
        </p:spPr>
      </p:sp>
      <p:sp>
        <p:nvSpPr>
          <p:cNvPr id="5" name="Text 2"/>
          <p:cNvSpPr/>
          <p:nvPr/>
        </p:nvSpPr>
        <p:spPr>
          <a:xfrm>
            <a:off x="6565392" y="886968"/>
            <a:ext cx="4846320" cy="292608"/>
          </a:xfrm>
          <a:prstGeom prst="rect">
            <a:avLst/>
          </a:prstGeom>
          <a:noFill/>
          <a:ln/>
        </p:spPr>
        <p:txBody>
          <a:bodyPr wrap="square" rtlCol="0" anchor="ctr"/>
          <a:lstStyle/>
          <a:p>
            <a:pPr indent="0" marL="0">
              <a:buNone/>
            </a:pPr>
            <a:r>
              <a:rPr lang="en-US" sz="1250" b="1" spc="120" kern="0" dirty="0">
                <a:solidFill>
                  <a:srgbClr val="C05F10"/>
                </a:solidFill>
                <a:latin typeface="Calibri" pitchFamily="34" charset="0"/>
                <a:ea typeface="Calibri" pitchFamily="34" charset="-122"/>
                <a:cs typeface="Calibri" pitchFamily="34" charset="-120"/>
              </a:rPr>
              <a:t>SUITE BY+ — GESTION D'ENTREPRISE</a:t>
            </a:r>
            <a:endParaRPr lang="en-US" sz="1250" dirty="0"/>
          </a:p>
        </p:txBody>
      </p:sp>
      <p:sp>
        <p:nvSpPr>
          <p:cNvPr id="6" name="Text 3"/>
          <p:cNvSpPr/>
          <p:nvPr/>
        </p:nvSpPr>
        <p:spPr>
          <a:xfrm>
            <a:off x="6309360" y="1280160"/>
            <a:ext cx="5212080" cy="1188720"/>
          </a:xfrm>
          <a:prstGeom prst="rect">
            <a:avLst/>
          </a:prstGeom>
          <a:noFill/>
          <a:ln/>
        </p:spPr>
        <p:txBody>
          <a:bodyPr wrap="square" rtlCol="0" anchor="ctr"/>
          <a:lstStyle/>
          <a:p>
            <a:pPr indent="0" marL="0">
              <a:lnSpc>
                <a:spcPts val="3000"/>
              </a:lnSpc>
              <a:buNone/>
            </a:pPr>
            <a:r>
              <a:rPr lang="en-US" sz="2600" b="1" dirty="0">
                <a:solidFill>
                  <a:srgbClr val="0B1B3A"/>
                </a:solidFill>
                <a:latin typeface="Cambria" pitchFamily="34" charset="0"/>
                <a:ea typeface="Cambria" pitchFamily="34" charset="-122"/>
                <a:cs typeface="Cambria" pitchFamily="34" charset="-120"/>
              </a:rPr>
              <a:t>Le centre de pilotage de votre entreprise.</a:t>
            </a:r>
            <a:endParaRPr lang="en-US" sz="2600" dirty="0"/>
          </a:p>
        </p:txBody>
      </p:sp>
      <p:sp>
        <p:nvSpPr>
          <p:cNvPr id="7" name="Text 4"/>
          <p:cNvSpPr/>
          <p:nvPr/>
        </p:nvSpPr>
        <p:spPr>
          <a:xfrm>
            <a:off x="6309360" y="2514600"/>
            <a:ext cx="5212080" cy="1280160"/>
          </a:xfrm>
          <a:prstGeom prst="rect">
            <a:avLst/>
          </a:prstGeom>
          <a:noFill/>
          <a:ln/>
        </p:spPr>
        <p:txBody>
          <a:bodyPr wrap="square" rtlCol="0" anchor="ctr"/>
          <a:lstStyle/>
          <a:p>
            <a:pPr indent="0" marL="0">
              <a:lnSpc>
                <a:spcPts val="1900"/>
              </a:lnSpc>
              <a:buNone/>
            </a:pPr>
            <a:r>
              <a:rPr lang="en-US" sz="1300" dirty="0">
                <a:solidFill>
                  <a:srgbClr val="5B6B85"/>
                </a:solidFill>
                <a:latin typeface="Calibri" pitchFamily="34" charset="0"/>
                <a:ea typeface="Calibri" pitchFamily="34" charset="-122"/>
                <a:cs typeface="Calibri" pitchFamily="34" charset="-120"/>
              </a:rPr>
              <a:t>Solution pour digitaliser, centraliser et automatiser l'ensemble des processus métiers d'une entreprise. Une plateforme tout-en-un, conçue pour répondre aux besoins des entreprises africaines tout en respectant les standards internationaux.</a:t>
            </a:r>
            <a:endParaRPr lang="en-US" sz="1300" dirty="0"/>
          </a:p>
        </p:txBody>
      </p:sp>
      <p:sp>
        <p:nvSpPr>
          <p:cNvPr id="8" name="Shape 5"/>
          <p:cNvSpPr/>
          <p:nvPr/>
        </p:nvSpPr>
        <p:spPr>
          <a:xfrm>
            <a:off x="6309360" y="3849624"/>
            <a:ext cx="100584" cy="100584"/>
          </a:xfrm>
          <a:prstGeom prst="ellipse">
            <a:avLst/>
          </a:prstGeom>
          <a:solidFill>
            <a:srgbClr val="C05F10"/>
          </a:solidFill>
          <a:ln/>
        </p:spPr>
      </p:sp>
      <p:sp>
        <p:nvSpPr>
          <p:cNvPr id="9" name="Text 6"/>
          <p:cNvSpPr/>
          <p:nvPr/>
        </p:nvSpPr>
        <p:spPr>
          <a:xfrm>
            <a:off x="6565392" y="3730752"/>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RH, Finance &amp; CRM</a:t>
            </a:r>
            <a:endParaRPr lang="en-US" sz="1250" dirty="0"/>
          </a:p>
        </p:txBody>
      </p:sp>
      <p:sp>
        <p:nvSpPr>
          <p:cNvPr id="10" name="Shape 7"/>
          <p:cNvSpPr/>
          <p:nvPr/>
        </p:nvSpPr>
        <p:spPr>
          <a:xfrm>
            <a:off x="6309360" y="4270248"/>
            <a:ext cx="100584" cy="100584"/>
          </a:xfrm>
          <a:prstGeom prst="ellipse">
            <a:avLst/>
          </a:prstGeom>
          <a:solidFill>
            <a:srgbClr val="C05F10"/>
          </a:solidFill>
          <a:ln/>
        </p:spPr>
      </p:sp>
      <p:sp>
        <p:nvSpPr>
          <p:cNvPr id="11" name="Text 8"/>
          <p:cNvSpPr/>
          <p:nvPr/>
        </p:nvSpPr>
        <p:spPr>
          <a:xfrm>
            <a:off x="6565392" y="4151376"/>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Gestion de projets &amp; documents</a:t>
            </a:r>
            <a:endParaRPr lang="en-US" sz="1250" dirty="0"/>
          </a:p>
        </p:txBody>
      </p:sp>
      <p:sp>
        <p:nvSpPr>
          <p:cNvPr id="12" name="Shape 9"/>
          <p:cNvSpPr/>
          <p:nvPr/>
        </p:nvSpPr>
        <p:spPr>
          <a:xfrm>
            <a:off x="6309360" y="4690872"/>
            <a:ext cx="100584" cy="100584"/>
          </a:xfrm>
          <a:prstGeom prst="ellipse">
            <a:avLst/>
          </a:prstGeom>
          <a:solidFill>
            <a:srgbClr val="C05F10"/>
          </a:solidFill>
          <a:ln/>
        </p:spPr>
      </p:sp>
      <p:sp>
        <p:nvSpPr>
          <p:cNvPr id="13" name="Text 10"/>
          <p:cNvSpPr/>
          <p:nvPr/>
        </p:nvSpPr>
        <p:spPr>
          <a:xfrm>
            <a:off x="6565392" y="4572000"/>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Rendez-vous &amp; espace client</a:t>
            </a:r>
            <a:endParaRPr lang="en-US" sz="1250" dirty="0"/>
          </a:p>
        </p:txBody>
      </p:sp>
      <p:sp>
        <p:nvSpPr>
          <p:cNvPr id="14" name="Shape 11"/>
          <p:cNvSpPr/>
          <p:nvPr/>
        </p:nvSpPr>
        <p:spPr>
          <a:xfrm>
            <a:off x="6309360" y="5111496"/>
            <a:ext cx="100584" cy="100584"/>
          </a:xfrm>
          <a:prstGeom prst="ellipse">
            <a:avLst/>
          </a:prstGeom>
          <a:solidFill>
            <a:srgbClr val="C05F10"/>
          </a:solidFill>
          <a:ln/>
        </p:spPr>
      </p:sp>
      <p:sp>
        <p:nvSpPr>
          <p:cNvPr id="15" name="Text 12"/>
          <p:cNvSpPr/>
          <p:nvPr/>
        </p:nvSpPr>
        <p:spPr>
          <a:xfrm>
            <a:off x="6565392" y="4992624"/>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Statistiques et reporting</a:t>
            </a:r>
            <a:endParaRPr lang="en-US" sz="1250" dirty="0"/>
          </a:p>
        </p:txBody>
      </p:sp>
      <p:sp>
        <p:nvSpPr>
          <p:cNvPr id="16" name="Shape 13"/>
          <p:cNvSpPr/>
          <p:nvPr/>
        </p:nvSpPr>
        <p:spPr>
          <a:xfrm>
            <a:off x="6309360" y="5586984"/>
            <a:ext cx="2286000" cy="457200"/>
          </a:xfrm>
          <a:prstGeom prst="rect">
            <a:avLst>
              <a:gd name="adj" fmla="val 50000"/>
            </a:avLst>
          </a:prstGeom>
          <a:solidFill>
            <a:srgbClr val="C05F10"/>
          </a:solidFill>
          <a:ln/>
        </p:spPr>
      </p:sp>
      <p:sp>
        <p:nvSpPr>
          <p:cNvPr id="17" name="Text 14"/>
          <p:cNvSpPr/>
          <p:nvPr/>
        </p:nvSpPr>
        <p:spPr>
          <a:xfrm>
            <a:off x="6309360" y="5586984"/>
            <a:ext cx="2286000" cy="457200"/>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Découvrir BY+ ERP</a:t>
            </a:r>
            <a:endParaRPr lang="en-US" sz="1150" dirty="0"/>
          </a:p>
        </p:txBody>
      </p:sp>
      <p:sp>
        <p:nvSpPr>
          <p:cNvPr id="18" name="Shape 15"/>
          <p:cNvSpPr/>
          <p:nvPr/>
        </p:nvSpPr>
        <p:spPr>
          <a:xfrm>
            <a:off x="594360" y="1371600"/>
            <a:ext cx="4937760" cy="4206240"/>
          </a:xfrm>
          <a:prstGeom prst="rect">
            <a:avLst>
              <a:gd name="adj" fmla="val 2174"/>
            </a:avLst>
          </a:prstGeom>
          <a:solidFill>
            <a:srgbClr val="F9EFE7"/>
          </a:solidFill>
          <a:ln/>
        </p:spPr>
      </p:sp>
      <p:sp>
        <p:nvSpPr>
          <p:cNvPr id="19" name="Shape 16"/>
          <p:cNvSpPr/>
          <p:nvPr/>
        </p:nvSpPr>
        <p:spPr>
          <a:xfrm>
            <a:off x="868680" y="1645920"/>
            <a:ext cx="4389120" cy="3657600"/>
          </a:xfrm>
          <a:prstGeom prst="rect">
            <a:avLst>
              <a:gd name="adj" fmla="val 1500"/>
            </a:avLst>
          </a:prstGeom>
          <a:solidFill>
            <a:srgbClr val="FFFFFF"/>
          </a:solidFill>
          <a:ln/>
          <a:effectLst>
            <a:outerShdw sx="100000" sy="100000" kx="0" ky="0" algn="bl" rotWithShape="0" blurRad="177800" dist="63500" dir="5400000">
              <a:srgbClr val="1B2A4A">
                <a:alpha val="18000"/>
              </a:srgbClr>
            </a:outerShdw>
          </a:effectLst>
        </p:spPr>
      </p:sp>
      <p:sp>
        <p:nvSpPr>
          <p:cNvPr id="20" name="Shape 17"/>
          <p:cNvSpPr/>
          <p:nvPr/>
        </p:nvSpPr>
        <p:spPr>
          <a:xfrm>
            <a:off x="868680" y="1645920"/>
            <a:ext cx="4389120" cy="384048"/>
          </a:xfrm>
          <a:prstGeom prst="rect">
            <a:avLst>
              <a:gd name="adj" fmla="val 14286"/>
            </a:avLst>
          </a:prstGeom>
          <a:solidFill>
            <a:srgbClr val="C05F10"/>
          </a:solidFill>
          <a:ln/>
        </p:spPr>
      </p:sp>
      <p:sp>
        <p:nvSpPr>
          <p:cNvPr id="21" name="Shape 18"/>
          <p:cNvSpPr/>
          <p:nvPr/>
        </p:nvSpPr>
        <p:spPr>
          <a:xfrm>
            <a:off x="1014984" y="1783080"/>
            <a:ext cx="91440" cy="91440"/>
          </a:xfrm>
          <a:prstGeom prst="ellipse">
            <a:avLst/>
          </a:prstGeom>
          <a:solidFill>
            <a:srgbClr val="FF5F57"/>
          </a:solidFill>
          <a:ln/>
        </p:spPr>
      </p:sp>
      <p:sp>
        <p:nvSpPr>
          <p:cNvPr id="22" name="Shape 19"/>
          <p:cNvSpPr/>
          <p:nvPr/>
        </p:nvSpPr>
        <p:spPr>
          <a:xfrm>
            <a:off x="1179576" y="1783080"/>
            <a:ext cx="91440" cy="91440"/>
          </a:xfrm>
          <a:prstGeom prst="ellipse">
            <a:avLst/>
          </a:prstGeom>
          <a:solidFill>
            <a:srgbClr val="FEBC2E"/>
          </a:solidFill>
          <a:ln/>
        </p:spPr>
      </p:sp>
      <p:sp>
        <p:nvSpPr>
          <p:cNvPr id="23" name="Shape 20"/>
          <p:cNvSpPr/>
          <p:nvPr/>
        </p:nvSpPr>
        <p:spPr>
          <a:xfrm>
            <a:off x="1344168" y="1783080"/>
            <a:ext cx="91440" cy="91440"/>
          </a:xfrm>
          <a:prstGeom prst="ellipse">
            <a:avLst/>
          </a:prstGeom>
          <a:solidFill>
            <a:srgbClr val="28C840"/>
          </a:solidFill>
          <a:ln/>
        </p:spPr>
      </p:sp>
      <p:sp>
        <p:nvSpPr>
          <p:cNvPr id="24" name="Text 21"/>
          <p:cNvSpPr/>
          <p:nvPr/>
        </p:nvSpPr>
        <p:spPr>
          <a:xfrm>
            <a:off x="868680" y="1645920"/>
            <a:ext cx="4389120" cy="384048"/>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BY+ ERP</a:t>
            </a:r>
            <a:endParaRPr lang="en-US" sz="1300" dirty="0"/>
          </a:p>
        </p:txBody>
      </p:sp>
      <p:sp>
        <p:nvSpPr>
          <p:cNvPr id="25" name="Shape 22"/>
          <p:cNvSpPr/>
          <p:nvPr/>
        </p:nvSpPr>
        <p:spPr>
          <a:xfrm>
            <a:off x="1069848" y="2121408"/>
            <a:ext cx="3986784" cy="950976"/>
          </a:xfrm>
          <a:prstGeom prst="rect">
            <a:avLst>
              <a:gd name="adj" fmla="val 3846"/>
            </a:avLst>
          </a:prstGeom>
          <a:solidFill>
            <a:srgbClr val="F6F8FD"/>
          </a:solidFill>
          <a:ln/>
        </p:spPr>
      </p:sp>
      <p:sp>
        <p:nvSpPr>
          <p:cNvPr id="26" name="Shape 23"/>
          <p:cNvSpPr/>
          <p:nvPr/>
        </p:nvSpPr>
        <p:spPr>
          <a:xfrm>
            <a:off x="1216152" y="2392436"/>
            <a:ext cx="1674449" cy="73152"/>
          </a:xfrm>
          <a:prstGeom prst="rect">
            <a:avLst/>
          </a:prstGeom>
          <a:solidFill>
            <a:srgbClr val="E3E8F5"/>
          </a:solidFill>
          <a:ln/>
        </p:spPr>
      </p:sp>
      <p:sp>
        <p:nvSpPr>
          <p:cNvPr id="27" name="Shape 24"/>
          <p:cNvSpPr/>
          <p:nvPr/>
        </p:nvSpPr>
        <p:spPr>
          <a:xfrm>
            <a:off x="1216152" y="2684313"/>
            <a:ext cx="956828" cy="54864"/>
          </a:xfrm>
          <a:prstGeom prst="rect">
            <a:avLst/>
          </a:prstGeom>
          <a:solidFill>
            <a:srgbClr val="E3E8F5"/>
          </a:solidFill>
          <a:ln/>
        </p:spPr>
      </p:sp>
      <p:sp>
        <p:nvSpPr>
          <p:cNvPr id="28" name="Shape 25"/>
          <p:cNvSpPr/>
          <p:nvPr/>
        </p:nvSpPr>
        <p:spPr>
          <a:xfrm>
            <a:off x="4572000" y="2413284"/>
            <a:ext cx="384048" cy="164592"/>
          </a:xfrm>
          <a:prstGeom prst="rect">
            <a:avLst>
              <a:gd name="adj" fmla="val 16667"/>
            </a:avLst>
          </a:prstGeom>
          <a:solidFill>
            <a:srgbClr val="C05F10"/>
          </a:solidFill>
          <a:ln/>
        </p:spPr>
      </p:sp>
      <p:sp>
        <p:nvSpPr>
          <p:cNvPr id="29" name="Shape 26"/>
          <p:cNvSpPr/>
          <p:nvPr/>
        </p:nvSpPr>
        <p:spPr>
          <a:xfrm>
            <a:off x="1069848" y="3163824"/>
            <a:ext cx="3986784" cy="950976"/>
          </a:xfrm>
          <a:prstGeom prst="rect">
            <a:avLst>
              <a:gd name="adj" fmla="val 3846"/>
            </a:avLst>
          </a:prstGeom>
          <a:solidFill>
            <a:srgbClr val="F6F8FD"/>
          </a:solidFill>
          <a:ln/>
        </p:spPr>
      </p:sp>
      <p:sp>
        <p:nvSpPr>
          <p:cNvPr id="30" name="Shape 27"/>
          <p:cNvSpPr/>
          <p:nvPr/>
        </p:nvSpPr>
        <p:spPr>
          <a:xfrm>
            <a:off x="1216152" y="3434852"/>
            <a:ext cx="1674449" cy="73152"/>
          </a:xfrm>
          <a:prstGeom prst="rect">
            <a:avLst/>
          </a:prstGeom>
          <a:solidFill>
            <a:srgbClr val="E3E8F5"/>
          </a:solidFill>
          <a:ln/>
        </p:spPr>
      </p:sp>
      <p:sp>
        <p:nvSpPr>
          <p:cNvPr id="31" name="Shape 28"/>
          <p:cNvSpPr/>
          <p:nvPr/>
        </p:nvSpPr>
        <p:spPr>
          <a:xfrm>
            <a:off x="1216152" y="3726729"/>
            <a:ext cx="956828" cy="54864"/>
          </a:xfrm>
          <a:prstGeom prst="rect">
            <a:avLst/>
          </a:prstGeom>
          <a:solidFill>
            <a:srgbClr val="E3E8F5"/>
          </a:solidFill>
          <a:ln/>
        </p:spPr>
      </p:sp>
      <p:sp>
        <p:nvSpPr>
          <p:cNvPr id="32" name="Shape 29"/>
          <p:cNvSpPr/>
          <p:nvPr/>
        </p:nvSpPr>
        <p:spPr>
          <a:xfrm>
            <a:off x="4572000" y="3455700"/>
            <a:ext cx="384048" cy="164592"/>
          </a:xfrm>
          <a:prstGeom prst="rect">
            <a:avLst>
              <a:gd name="adj" fmla="val 16667"/>
            </a:avLst>
          </a:prstGeom>
          <a:solidFill>
            <a:srgbClr val="C05F10"/>
          </a:solidFill>
          <a:ln/>
        </p:spPr>
      </p:sp>
      <p:sp>
        <p:nvSpPr>
          <p:cNvPr id="33" name="Shape 30"/>
          <p:cNvSpPr/>
          <p:nvPr/>
        </p:nvSpPr>
        <p:spPr>
          <a:xfrm>
            <a:off x="1069848" y="4206240"/>
            <a:ext cx="3986784" cy="950976"/>
          </a:xfrm>
          <a:prstGeom prst="rect">
            <a:avLst>
              <a:gd name="adj" fmla="val 3846"/>
            </a:avLst>
          </a:prstGeom>
          <a:solidFill>
            <a:srgbClr val="F6F8FD"/>
          </a:solidFill>
          <a:ln/>
        </p:spPr>
      </p:sp>
      <p:sp>
        <p:nvSpPr>
          <p:cNvPr id="34" name="Shape 31"/>
          <p:cNvSpPr/>
          <p:nvPr/>
        </p:nvSpPr>
        <p:spPr>
          <a:xfrm>
            <a:off x="1216152" y="4477268"/>
            <a:ext cx="1674449" cy="73152"/>
          </a:xfrm>
          <a:prstGeom prst="rect">
            <a:avLst/>
          </a:prstGeom>
          <a:solidFill>
            <a:srgbClr val="E3E8F5"/>
          </a:solidFill>
          <a:ln/>
        </p:spPr>
      </p:sp>
      <p:sp>
        <p:nvSpPr>
          <p:cNvPr id="35" name="Shape 32"/>
          <p:cNvSpPr/>
          <p:nvPr/>
        </p:nvSpPr>
        <p:spPr>
          <a:xfrm>
            <a:off x="1216152" y="4769145"/>
            <a:ext cx="956828" cy="54864"/>
          </a:xfrm>
          <a:prstGeom prst="rect">
            <a:avLst/>
          </a:prstGeom>
          <a:solidFill>
            <a:srgbClr val="E3E8F5"/>
          </a:solidFill>
          <a:ln/>
        </p:spPr>
      </p:sp>
      <p:sp>
        <p:nvSpPr>
          <p:cNvPr id="36" name="Shape 33"/>
          <p:cNvSpPr/>
          <p:nvPr/>
        </p:nvSpPr>
        <p:spPr>
          <a:xfrm>
            <a:off x="4572000" y="4498116"/>
            <a:ext cx="384048" cy="164592"/>
          </a:xfrm>
          <a:prstGeom prst="rect">
            <a:avLst>
              <a:gd name="adj" fmla="val 16667"/>
            </a:avLst>
          </a:prstGeom>
          <a:solidFill>
            <a:srgbClr val="C05F10"/>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home/claude/netbyus2/assets/by_logo.png">    </p:cNvPr>
          <p:cNvPicPr>
            <a:picLocks noChangeAspect="1"/>
          </p:cNvPicPr>
          <p:nvPr/>
        </p:nvPicPr>
        <p:blipFill>
          <a:blip r:embed="rId1"/>
          <a:stretch>
            <a:fillRect/>
          </a:stretch>
        </p:blipFill>
        <p:spPr>
          <a:xfrm>
            <a:off x="457200" y="320040"/>
            <a:ext cx="496431" cy="310896"/>
          </a:xfrm>
          <a:prstGeom prst="rect">
            <a:avLst/>
          </a:prstGeom>
        </p:spPr>
      </p:pic>
      <p:sp>
        <p:nvSpPr>
          <p:cNvPr id="3" name="Text 0"/>
          <p:cNvSpPr/>
          <p:nvPr/>
        </p:nvSpPr>
        <p:spPr>
          <a:xfrm>
            <a:off x="10881360" y="320040"/>
            <a:ext cx="914400" cy="310896"/>
          </a:xfrm>
          <a:prstGeom prst="rect">
            <a:avLst/>
          </a:prstGeom>
          <a:noFill/>
          <a:ln/>
        </p:spPr>
        <p:txBody>
          <a:bodyPr wrap="square" rtlCol="0" anchor="ctr"/>
          <a:lstStyle/>
          <a:p>
            <a:pPr algn="r" indent="0" marL="0">
              <a:buNone/>
            </a:pPr>
            <a:r>
              <a:rPr lang="en-US" sz="1100" dirty="0">
                <a:solidFill>
                  <a:srgbClr val="5B6B85"/>
                </a:solidFill>
                <a:latin typeface="Calibri" pitchFamily="34" charset="0"/>
                <a:ea typeface="Calibri" pitchFamily="34" charset="-122"/>
                <a:cs typeface="Calibri" pitchFamily="34" charset="-120"/>
              </a:rPr>
              <a:t>10 / 14</a:t>
            </a:r>
            <a:endParaRPr lang="en-US" sz="1100" dirty="0"/>
          </a:p>
        </p:txBody>
      </p:sp>
      <p:sp>
        <p:nvSpPr>
          <p:cNvPr id="4" name="Shape 1"/>
          <p:cNvSpPr/>
          <p:nvPr/>
        </p:nvSpPr>
        <p:spPr>
          <a:xfrm>
            <a:off x="594360" y="960120"/>
            <a:ext cx="146304" cy="146304"/>
          </a:xfrm>
          <a:prstGeom prst="ellipse">
            <a:avLst/>
          </a:prstGeom>
          <a:solidFill>
            <a:srgbClr val="0072CE"/>
          </a:solidFill>
          <a:ln/>
        </p:spPr>
      </p:sp>
      <p:sp>
        <p:nvSpPr>
          <p:cNvPr id="5" name="Text 2"/>
          <p:cNvSpPr/>
          <p:nvPr/>
        </p:nvSpPr>
        <p:spPr>
          <a:xfrm>
            <a:off x="850392" y="886968"/>
            <a:ext cx="4846320" cy="292608"/>
          </a:xfrm>
          <a:prstGeom prst="rect">
            <a:avLst/>
          </a:prstGeom>
          <a:noFill/>
          <a:ln/>
        </p:spPr>
        <p:txBody>
          <a:bodyPr wrap="square" rtlCol="0" anchor="ctr"/>
          <a:lstStyle/>
          <a:p>
            <a:pPr indent="0" marL="0">
              <a:buNone/>
            </a:pPr>
            <a:r>
              <a:rPr lang="en-US" sz="1250" b="1" spc="120" kern="0" dirty="0">
                <a:solidFill>
                  <a:srgbClr val="0072CE"/>
                </a:solidFill>
                <a:latin typeface="Calibri" pitchFamily="34" charset="0"/>
                <a:ea typeface="Calibri" pitchFamily="34" charset="-122"/>
                <a:cs typeface="Calibri" pitchFamily="34" charset="-120"/>
              </a:rPr>
              <a:t>SUITE BY+ — RELATION CLIENT</a:t>
            </a:r>
            <a:endParaRPr lang="en-US" sz="1250" dirty="0"/>
          </a:p>
        </p:txBody>
      </p:sp>
      <p:sp>
        <p:nvSpPr>
          <p:cNvPr id="6" name="Text 3"/>
          <p:cNvSpPr/>
          <p:nvPr/>
        </p:nvSpPr>
        <p:spPr>
          <a:xfrm>
            <a:off x="594360" y="1280160"/>
            <a:ext cx="5212080" cy="1188720"/>
          </a:xfrm>
          <a:prstGeom prst="rect">
            <a:avLst/>
          </a:prstGeom>
          <a:noFill/>
          <a:ln/>
        </p:spPr>
        <p:txBody>
          <a:bodyPr wrap="square" rtlCol="0" anchor="ctr"/>
          <a:lstStyle/>
          <a:p>
            <a:pPr indent="0" marL="0">
              <a:lnSpc>
                <a:spcPts val="3000"/>
              </a:lnSpc>
              <a:buNone/>
            </a:pPr>
            <a:r>
              <a:rPr lang="en-US" sz="2600" b="1" dirty="0">
                <a:solidFill>
                  <a:srgbClr val="0B1B3A"/>
                </a:solidFill>
                <a:latin typeface="Cambria" pitchFamily="34" charset="0"/>
                <a:ea typeface="Cambria" pitchFamily="34" charset="-122"/>
                <a:cs typeface="Cambria" pitchFamily="34" charset="-120"/>
              </a:rPr>
              <a:t>Structurez votre relation client, boostez vos ventes.</a:t>
            </a:r>
            <a:endParaRPr lang="en-US" sz="2600" dirty="0"/>
          </a:p>
        </p:txBody>
      </p:sp>
      <p:sp>
        <p:nvSpPr>
          <p:cNvPr id="7" name="Text 4"/>
          <p:cNvSpPr/>
          <p:nvPr/>
        </p:nvSpPr>
        <p:spPr>
          <a:xfrm>
            <a:off x="594360" y="2514600"/>
            <a:ext cx="5212080" cy="1280160"/>
          </a:xfrm>
          <a:prstGeom prst="rect">
            <a:avLst/>
          </a:prstGeom>
          <a:noFill/>
          <a:ln/>
        </p:spPr>
        <p:txBody>
          <a:bodyPr wrap="square" rtlCol="0" anchor="ctr"/>
          <a:lstStyle/>
          <a:p>
            <a:pPr indent="0" marL="0">
              <a:lnSpc>
                <a:spcPts val="1900"/>
              </a:lnSpc>
              <a:buNone/>
            </a:pPr>
            <a:r>
              <a:rPr lang="en-US" sz="1300" dirty="0">
                <a:solidFill>
                  <a:srgbClr val="5B6B85"/>
                </a:solidFill>
                <a:latin typeface="Calibri" pitchFamily="34" charset="0"/>
                <a:ea typeface="Calibri" pitchFamily="34" charset="-122"/>
                <a:cs typeface="Calibri" pitchFamily="34" charset="-120"/>
              </a:rPr>
              <a:t>Solution de gestion commerciale et relation client conçue pour aider les entreprises à structurer leurs interactions clients, piloter leurs ventes et renforcer la performance commerciale, sur une plateforme web et mobile.</a:t>
            </a:r>
            <a:endParaRPr lang="en-US" sz="1300" dirty="0"/>
          </a:p>
        </p:txBody>
      </p:sp>
      <p:sp>
        <p:nvSpPr>
          <p:cNvPr id="8" name="Shape 5"/>
          <p:cNvSpPr/>
          <p:nvPr/>
        </p:nvSpPr>
        <p:spPr>
          <a:xfrm>
            <a:off x="594360" y="3849624"/>
            <a:ext cx="100584" cy="100584"/>
          </a:xfrm>
          <a:prstGeom prst="ellipse">
            <a:avLst/>
          </a:prstGeom>
          <a:solidFill>
            <a:srgbClr val="0072CE"/>
          </a:solidFill>
          <a:ln/>
        </p:spPr>
      </p:sp>
      <p:sp>
        <p:nvSpPr>
          <p:cNvPr id="9" name="Text 6"/>
          <p:cNvSpPr/>
          <p:nvPr/>
        </p:nvSpPr>
        <p:spPr>
          <a:xfrm>
            <a:off x="850392" y="3730752"/>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Gestion des contacts &amp; prospects</a:t>
            </a:r>
            <a:endParaRPr lang="en-US" sz="1250" dirty="0"/>
          </a:p>
        </p:txBody>
      </p:sp>
      <p:sp>
        <p:nvSpPr>
          <p:cNvPr id="10" name="Shape 7"/>
          <p:cNvSpPr/>
          <p:nvPr/>
        </p:nvSpPr>
        <p:spPr>
          <a:xfrm>
            <a:off x="594360" y="4270248"/>
            <a:ext cx="100584" cy="100584"/>
          </a:xfrm>
          <a:prstGeom prst="ellipse">
            <a:avLst/>
          </a:prstGeom>
          <a:solidFill>
            <a:srgbClr val="0072CE"/>
          </a:solidFill>
          <a:ln/>
        </p:spPr>
      </p:sp>
      <p:sp>
        <p:nvSpPr>
          <p:cNvPr id="11" name="Text 8"/>
          <p:cNvSpPr/>
          <p:nvPr/>
        </p:nvSpPr>
        <p:spPr>
          <a:xfrm>
            <a:off x="850392" y="4151376"/>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Pipeline d'opportunités</a:t>
            </a:r>
            <a:endParaRPr lang="en-US" sz="1250" dirty="0"/>
          </a:p>
        </p:txBody>
      </p:sp>
      <p:sp>
        <p:nvSpPr>
          <p:cNvPr id="12" name="Shape 9"/>
          <p:cNvSpPr/>
          <p:nvPr/>
        </p:nvSpPr>
        <p:spPr>
          <a:xfrm>
            <a:off x="594360" y="4690872"/>
            <a:ext cx="100584" cy="100584"/>
          </a:xfrm>
          <a:prstGeom prst="ellipse">
            <a:avLst/>
          </a:prstGeom>
          <a:solidFill>
            <a:srgbClr val="0072CE"/>
          </a:solidFill>
          <a:ln/>
        </p:spPr>
      </p:sp>
      <p:sp>
        <p:nvSpPr>
          <p:cNvPr id="13" name="Text 10"/>
          <p:cNvSpPr/>
          <p:nvPr/>
        </p:nvSpPr>
        <p:spPr>
          <a:xfrm>
            <a:off x="850392" y="4572000"/>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Devis, facturation &amp; paiement</a:t>
            </a:r>
            <a:endParaRPr lang="en-US" sz="1250" dirty="0"/>
          </a:p>
        </p:txBody>
      </p:sp>
      <p:sp>
        <p:nvSpPr>
          <p:cNvPr id="14" name="Shape 11"/>
          <p:cNvSpPr/>
          <p:nvPr/>
        </p:nvSpPr>
        <p:spPr>
          <a:xfrm>
            <a:off x="594360" y="5111496"/>
            <a:ext cx="100584" cy="100584"/>
          </a:xfrm>
          <a:prstGeom prst="ellipse">
            <a:avLst/>
          </a:prstGeom>
          <a:solidFill>
            <a:srgbClr val="0072CE"/>
          </a:solidFill>
          <a:ln/>
        </p:spPr>
      </p:sp>
      <p:sp>
        <p:nvSpPr>
          <p:cNvPr id="15" name="Text 12"/>
          <p:cNvSpPr/>
          <p:nvPr/>
        </p:nvSpPr>
        <p:spPr>
          <a:xfrm>
            <a:off x="850392" y="4992624"/>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Messagerie intégrée</a:t>
            </a:r>
            <a:endParaRPr lang="en-US" sz="1250" dirty="0"/>
          </a:p>
        </p:txBody>
      </p:sp>
      <p:sp>
        <p:nvSpPr>
          <p:cNvPr id="16" name="Shape 13"/>
          <p:cNvSpPr/>
          <p:nvPr/>
        </p:nvSpPr>
        <p:spPr>
          <a:xfrm>
            <a:off x="594360" y="5532120"/>
            <a:ext cx="100584" cy="100584"/>
          </a:xfrm>
          <a:prstGeom prst="ellipse">
            <a:avLst/>
          </a:prstGeom>
          <a:solidFill>
            <a:srgbClr val="0072CE"/>
          </a:solidFill>
          <a:ln/>
        </p:spPr>
      </p:sp>
      <p:sp>
        <p:nvSpPr>
          <p:cNvPr id="17" name="Text 14"/>
          <p:cNvSpPr/>
          <p:nvPr/>
        </p:nvSpPr>
        <p:spPr>
          <a:xfrm>
            <a:off x="850392" y="5413248"/>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Statistiques et reporting</a:t>
            </a:r>
            <a:endParaRPr lang="en-US" sz="1250" dirty="0"/>
          </a:p>
        </p:txBody>
      </p:sp>
      <p:sp>
        <p:nvSpPr>
          <p:cNvPr id="18" name="Shape 15"/>
          <p:cNvSpPr/>
          <p:nvPr/>
        </p:nvSpPr>
        <p:spPr>
          <a:xfrm>
            <a:off x="594360" y="6007608"/>
            <a:ext cx="2286000" cy="457200"/>
          </a:xfrm>
          <a:prstGeom prst="rect">
            <a:avLst>
              <a:gd name="adj" fmla="val 50000"/>
            </a:avLst>
          </a:prstGeom>
          <a:solidFill>
            <a:srgbClr val="0072CE"/>
          </a:solidFill>
          <a:ln/>
        </p:spPr>
      </p:sp>
      <p:sp>
        <p:nvSpPr>
          <p:cNvPr id="19" name="Text 16"/>
          <p:cNvSpPr/>
          <p:nvPr/>
        </p:nvSpPr>
        <p:spPr>
          <a:xfrm>
            <a:off x="594360" y="6007608"/>
            <a:ext cx="2286000" cy="457200"/>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Découvrir BY+ CRM</a:t>
            </a:r>
            <a:endParaRPr lang="en-US" sz="1150" dirty="0"/>
          </a:p>
        </p:txBody>
      </p:sp>
      <p:sp>
        <p:nvSpPr>
          <p:cNvPr id="20" name="Shape 17"/>
          <p:cNvSpPr/>
          <p:nvPr/>
        </p:nvSpPr>
        <p:spPr>
          <a:xfrm>
            <a:off x="6400800" y="1371600"/>
            <a:ext cx="4937760" cy="4206240"/>
          </a:xfrm>
          <a:prstGeom prst="rect">
            <a:avLst>
              <a:gd name="adj" fmla="val 2174"/>
            </a:avLst>
          </a:prstGeom>
          <a:solidFill>
            <a:srgbClr val="E6F1FA"/>
          </a:solidFill>
          <a:ln/>
        </p:spPr>
      </p:sp>
      <p:sp>
        <p:nvSpPr>
          <p:cNvPr id="21" name="Shape 18"/>
          <p:cNvSpPr/>
          <p:nvPr/>
        </p:nvSpPr>
        <p:spPr>
          <a:xfrm>
            <a:off x="6675120" y="1645920"/>
            <a:ext cx="4389120" cy="3657600"/>
          </a:xfrm>
          <a:prstGeom prst="rect">
            <a:avLst>
              <a:gd name="adj" fmla="val 1500"/>
            </a:avLst>
          </a:prstGeom>
          <a:solidFill>
            <a:srgbClr val="FFFFFF"/>
          </a:solidFill>
          <a:ln/>
          <a:effectLst>
            <a:outerShdw sx="100000" sy="100000" kx="0" ky="0" algn="bl" rotWithShape="0" blurRad="177800" dist="63500" dir="5400000">
              <a:srgbClr val="1B2A4A">
                <a:alpha val="18000"/>
              </a:srgbClr>
            </a:outerShdw>
          </a:effectLst>
        </p:spPr>
      </p:sp>
      <p:sp>
        <p:nvSpPr>
          <p:cNvPr id="22" name="Shape 19"/>
          <p:cNvSpPr/>
          <p:nvPr/>
        </p:nvSpPr>
        <p:spPr>
          <a:xfrm>
            <a:off x="6675120" y="1645920"/>
            <a:ext cx="4389120" cy="384048"/>
          </a:xfrm>
          <a:prstGeom prst="rect">
            <a:avLst>
              <a:gd name="adj" fmla="val 14286"/>
            </a:avLst>
          </a:prstGeom>
          <a:solidFill>
            <a:srgbClr val="0072CE"/>
          </a:solidFill>
          <a:ln/>
        </p:spPr>
      </p:sp>
      <p:sp>
        <p:nvSpPr>
          <p:cNvPr id="23" name="Shape 20"/>
          <p:cNvSpPr/>
          <p:nvPr/>
        </p:nvSpPr>
        <p:spPr>
          <a:xfrm>
            <a:off x="6821424" y="1783080"/>
            <a:ext cx="91440" cy="91440"/>
          </a:xfrm>
          <a:prstGeom prst="ellipse">
            <a:avLst/>
          </a:prstGeom>
          <a:solidFill>
            <a:srgbClr val="FF5F57"/>
          </a:solidFill>
          <a:ln/>
        </p:spPr>
      </p:sp>
      <p:sp>
        <p:nvSpPr>
          <p:cNvPr id="24" name="Shape 21"/>
          <p:cNvSpPr/>
          <p:nvPr/>
        </p:nvSpPr>
        <p:spPr>
          <a:xfrm>
            <a:off x="6986016" y="1783080"/>
            <a:ext cx="91440" cy="91440"/>
          </a:xfrm>
          <a:prstGeom prst="ellipse">
            <a:avLst/>
          </a:prstGeom>
          <a:solidFill>
            <a:srgbClr val="FEBC2E"/>
          </a:solidFill>
          <a:ln/>
        </p:spPr>
      </p:sp>
      <p:sp>
        <p:nvSpPr>
          <p:cNvPr id="25" name="Shape 22"/>
          <p:cNvSpPr/>
          <p:nvPr/>
        </p:nvSpPr>
        <p:spPr>
          <a:xfrm>
            <a:off x="7150608" y="1783080"/>
            <a:ext cx="91440" cy="91440"/>
          </a:xfrm>
          <a:prstGeom prst="ellipse">
            <a:avLst/>
          </a:prstGeom>
          <a:solidFill>
            <a:srgbClr val="28C840"/>
          </a:solidFill>
          <a:ln/>
        </p:spPr>
      </p:sp>
      <p:sp>
        <p:nvSpPr>
          <p:cNvPr id="26" name="Text 23"/>
          <p:cNvSpPr/>
          <p:nvPr/>
        </p:nvSpPr>
        <p:spPr>
          <a:xfrm>
            <a:off x="6675120" y="1645920"/>
            <a:ext cx="4389120" cy="384048"/>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BY+ CRM</a:t>
            </a:r>
            <a:endParaRPr lang="en-US" sz="1300" dirty="0"/>
          </a:p>
        </p:txBody>
      </p:sp>
      <p:sp>
        <p:nvSpPr>
          <p:cNvPr id="27" name="Shape 24"/>
          <p:cNvSpPr/>
          <p:nvPr/>
        </p:nvSpPr>
        <p:spPr>
          <a:xfrm>
            <a:off x="6876288" y="2121408"/>
            <a:ext cx="3986784" cy="950976"/>
          </a:xfrm>
          <a:prstGeom prst="rect">
            <a:avLst>
              <a:gd name="adj" fmla="val 3846"/>
            </a:avLst>
          </a:prstGeom>
          <a:solidFill>
            <a:srgbClr val="F6F8FD"/>
          </a:solidFill>
          <a:ln/>
        </p:spPr>
      </p:sp>
      <p:sp>
        <p:nvSpPr>
          <p:cNvPr id="28" name="Shape 25"/>
          <p:cNvSpPr/>
          <p:nvPr/>
        </p:nvSpPr>
        <p:spPr>
          <a:xfrm>
            <a:off x="7022592" y="2392436"/>
            <a:ext cx="1674449" cy="73152"/>
          </a:xfrm>
          <a:prstGeom prst="rect">
            <a:avLst/>
          </a:prstGeom>
          <a:solidFill>
            <a:srgbClr val="E3E8F5"/>
          </a:solidFill>
          <a:ln/>
        </p:spPr>
      </p:sp>
      <p:sp>
        <p:nvSpPr>
          <p:cNvPr id="29" name="Shape 26"/>
          <p:cNvSpPr/>
          <p:nvPr/>
        </p:nvSpPr>
        <p:spPr>
          <a:xfrm>
            <a:off x="7022592" y="2684313"/>
            <a:ext cx="956828" cy="54864"/>
          </a:xfrm>
          <a:prstGeom prst="rect">
            <a:avLst/>
          </a:prstGeom>
          <a:solidFill>
            <a:srgbClr val="E3E8F5"/>
          </a:solidFill>
          <a:ln/>
        </p:spPr>
      </p:sp>
      <p:sp>
        <p:nvSpPr>
          <p:cNvPr id="30" name="Shape 27"/>
          <p:cNvSpPr/>
          <p:nvPr/>
        </p:nvSpPr>
        <p:spPr>
          <a:xfrm>
            <a:off x="10378440" y="2413284"/>
            <a:ext cx="384048" cy="164592"/>
          </a:xfrm>
          <a:prstGeom prst="rect">
            <a:avLst>
              <a:gd name="adj" fmla="val 16667"/>
            </a:avLst>
          </a:prstGeom>
          <a:solidFill>
            <a:srgbClr val="0072CE"/>
          </a:solidFill>
          <a:ln/>
        </p:spPr>
      </p:sp>
      <p:sp>
        <p:nvSpPr>
          <p:cNvPr id="31" name="Shape 28"/>
          <p:cNvSpPr/>
          <p:nvPr/>
        </p:nvSpPr>
        <p:spPr>
          <a:xfrm>
            <a:off x="6876288" y="3163824"/>
            <a:ext cx="3986784" cy="950976"/>
          </a:xfrm>
          <a:prstGeom prst="rect">
            <a:avLst>
              <a:gd name="adj" fmla="val 3846"/>
            </a:avLst>
          </a:prstGeom>
          <a:solidFill>
            <a:srgbClr val="F6F8FD"/>
          </a:solidFill>
          <a:ln/>
        </p:spPr>
      </p:sp>
      <p:sp>
        <p:nvSpPr>
          <p:cNvPr id="32" name="Shape 29"/>
          <p:cNvSpPr/>
          <p:nvPr/>
        </p:nvSpPr>
        <p:spPr>
          <a:xfrm>
            <a:off x="7022592" y="3434852"/>
            <a:ext cx="1674449" cy="73152"/>
          </a:xfrm>
          <a:prstGeom prst="rect">
            <a:avLst/>
          </a:prstGeom>
          <a:solidFill>
            <a:srgbClr val="E3E8F5"/>
          </a:solidFill>
          <a:ln/>
        </p:spPr>
      </p:sp>
      <p:sp>
        <p:nvSpPr>
          <p:cNvPr id="33" name="Shape 30"/>
          <p:cNvSpPr/>
          <p:nvPr/>
        </p:nvSpPr>
        <p:spPr>
          <a:xfrm>
            <a:off x="7022592" y="3726729"/>
            <a:ext cx="956828" cy="54864"/>
          </a:xfrm>
          <a:prstGeom prst="rect">
            <a:avLst/>
          </a:prstGeom>
          <a:solidFill>
            <a:srgbClr val="E3E8F5"/>
          </a:solidFill>
          <a:ln/>
        </p:spPr>
      </p:sp>
      <p:sp>
        <p:nvSpPr>
          <p:cNvPr id="34" name="Shape 31"/>
          <p:cNvSpPr/>
          <p:nvPr/>
        </p:nvSpPr>
        <p:spPr>
          <a:xfrm>
            <a:off x="10378440" y="3455700"/>
            <a:ext cx="384048" cy="164592"/>
          </a:xfrm>
          <a:prstGeom prst="rect">
            <a:avLst>
              <a:gd name="adj" fmla="val 16667"/>
            </a:avLst>
          </a:prstGeom>
          <a:solidFill>
            <a:srgbClr val="0072CE"/>
          </a:solidFill>
          <a:ln/>
        </p:spPr>
      </p:sp>
      <p:sp>
        <p:nvSpPr>
          <p:cNvPr id="35" name="Shape 32"/>
          <p:cNvSpPr/>
          <p:nvPr/>
        </p:nvSpPr>
        <p:spPr>
          <a:xfrm>
            <a:off x="6876288" y="4206240"/>
            <a:ext cx="3986784" cy="950976"/>
          </a:xfrm>
          <a:prstGeom prst="rect">
            <a:avLst>
              <a:gd name="adj" fmla="val 3846"/>
            </a:avLst>
          </a:prstGeom>
          <a:solidFill>
            <a:srgbClr val="F6F8FD"/>
          </a:solidFill>
          <a:ln/>
        </p:spPr>
      </p:sp>
      <p:sp>
        <p:nvSpPr>
          <p:cNvPr id="36" name="Shape 33"/>
          <p:cNvSpPr/>
          <p:nvPr/>
        </p:nvSpPr>
        <p:spPr>
          <a:xfrm>
            <a:off x="7022592" y="4477268"/>
            <a:ext cx="1674449" cy="73152"/>
          </a:xfrm>
          <a:prstGeom prst="rect">
            <a:avLst/>
          </a:prstGeom>
          <a:solidFill>
            <a:srgbClr val="E3E8F5"/>
          </a:solidFill>
          <a:ln/>
        </p:spPr>
      </p:sp>
      <p:sp>
        <p:nvSpPr>
          <p:cNvPr id="37" name="Shape 34"/>
          <p:cNvSpPr/>
          <p:nvPr/>
        </p:nvSpPr>
        <p:spPr>
          <a:xfrm>
            <a:off x="7022592" y="4769145"/>
            <a:ext cx="956828" cy="54864"/>
          </a:xfrm>
          <a:prstGeom prst="rect">
            <a:avLst/>
          </a:prstGeom>
          <a:solidFill>
            <a:srgbClr val="E3E8F5"/>
          </a:solidFill>
          <a:ln/>
        </p:spPr>
      </p:sp>
      <p:sp>
        <p:nvSpPr>
          <p:cNvPr id="38" name="Shape 35"/>
          <p:cNvSpPr/>
          <p:nvPr/>
        </p:nvSpPr>
        <p:spPr>
          <a:xfrm>
            <a:off x="10378440" y="4498116"/>
            <a:ext cx="384048" cy="164592"/>
          </a:xfrm>
          <a:prstGeom prst="rect">
            <a:avLst>
              <a:gd name="adj" fmla="val 16667"/>
            </a:avLst>
          </a:prstGeom>
          <a:solidFill>
            <a:srgbClr val="0072CE"/>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home/claude/netbyus2/assets/by_logo.png">    </p:cNvPr>
          <p:cNvPicPr>
            <a:picLocks noChangeAspect="1"/>
          </p:cNvPicPr>
          <p:nvPr/>
        </p:nvPicPr>
        <p:blipFill>
          <a:blip r:embed="rId1"/>
          <a:stretch>
            <a:fillRect/>
          </a:stretch>
        </p:blipFill>
        <p:spPr>
          <a:xfrm>
            <a:off x="457200" y="320040"/>
            <a:ext cx="496431" cy="310896"/>
          </a:xfrm>
          <a:prstGeom prst="rect">
            <a:avLst/>
          </a:prstGeom>
        </p:spPr>
      </p:pic>
      <p:sp>
        <p:nvSpPr>
          <p:cNvPr id="3" name="Text 0"/>
          <p:cNvSpPr/>
          <p:nvPr/>
        </p:nvSpPr>
        <p:spPr>
          <a:xfrm>
            <a:off x="10881360" y="320040"/>
            <a:ext cx="914400" cy="310896"/>
          </a:xfrm>
          <a:prstGeom prst="rect">
            <a:avLst/>
          </a:prstGeom>
          <a:noFill/>
          <a:ln/>
        </p:spPr>
        <p:txBody>
          <a:bodyPr wrap="square" rtlCol="0" anchor="ctr"/>
          <a:lstStyle/>
          <a:p>
            <a:pPr algn="r" indent="0" marL="0">
              <a:buNone/>
            </a:pPr>
            <a:r>
              <a:rPr lang="en-US" sz="1100" dirty="0">
                <a:solidFill>
                  <a:srgbClr val="5B6B85"/>
                </a:solidFill>
                <a:latin typeface="Calibri" pitchFamily="34" charset="0"/>
                <a:ea typeface="Calibri" pitchFamily="34" charset="-122"/>
                <a:cs typeface="Calibri" pitchFamily="34" charset="-120"/>
              </a:rPr>
              <a:t>11 / 14</a:t>
            </a:r>
            <a:endParaRPr lang="en-US" sz="1100" dirty="0"/>
          </a:p>
        </p:txBody>
      </p:sp>
      <p:sp>
        <p:nvSpPr>
          <p:cNvPr id="4" name="Shape 1"/>
          <p:cNvSpPr/>
          <p:nvPr/>
        </p:nvSpPr>
        <p:spPr>
          <a:xfrm>
            <a:off x="6309360" y="960120"/>
            <a:ext cx="146304" cy="146304"/>
          </a:xfrm>
          <a:prstGeom prst="ellipse">
            <a:avLst/>
          </a:prstGeom>
          <a:solidFill>
            <a:srgbClr val="F07817"/>
          </a:solidFill>
          <a:ln/>
        </p:spPr>
      </p:sp>
      <p:sp>
        <p:nvSpPr>
          <p:cNvPr id="5" name="Text 2"/>
          <p:cNvSpPr/>
          <p:nvPr/>
        </p:nvSpPr>
        <p:spPr>
          <a:xfrm>
            <a:off x="6565392" y="886968"/>
            <a:ext cx="4846320" cy="292608"/>
          </a:xfrm>
          <a:prstGeom prst="rect">
            <a:avLst/>
          </a:prstGeom>
          <a:noFill/>
          <a:ln/>
        </p:spPr>
        <p:txBody>
          <a:bodyPr wrap="square" rtlCol="0" anchor="ctr"/>
          <a:lstStyle/>
          <a:p>
            <a:pPr indent="0" marL="0">
              <a:buNone/>
            </a:pPr>
            <a:r>
              <a:rPr lang="en-US" sz="1250" b="1" spc="120" kern="0" dirty="0">
                <a:solidFill>
                  <a:srgbClr val="F07817"/>
                </a:solidFill>
                <a:latin typeface="Calibri" pitchFamily="34" charset="0"/>
                <a:ea typeface="Calibri" pitchFamily="34" charset="-122"/>
                <a:cs typeface="Calibri" pitchFamily="34" charset="-120"/>
              </a:rPr>
              <a:t>SUITE BY+ — MÉTIERS DU NOTARIAT</a:t>
            </a:r>
            <a:endParaRPr lang="en-US" sz="1250" dirty="0"/>
          </a:p>
        </p:txBody>
      </p:sp>
      <p:sp>
        <p:nvSpPr>
          <p:cNvPr id="6" name="Text 3"/>
          <p:cNvSpPr/>
          <p:nvPr/>
        </p:nvSpPr>
        <p:spPr>
          <a:xfrm>
            <a:off x="6309360" y="1280160"/>
            <a:ext cx="5212080" cy="1188720"/>
          </a:xfrm>
          <a:prstGeom prst="rect">
            <a:avLst/>
          </a:prstGeom>
          <a:noFill/>
          <a:ln/>
        </p:spPr>
        <p:txBody>
          <a:bodyPr wrap="square" rtlCol="0" anchor="ctr"/>
          <a:lstStyle/>
          <a:p>
            <a:pPr indent="0" marL="0">
              <a:lnSpc>
                <a:spcPts val="3000"/>
              </a:lnSpc>
              <a:buNone/>
            </a:pPr>
            <a:r>
              <a:rPr lang="en-US" sz="2600" b="1" dirty="0">
                <a:solidFill>
                  <a:srgbClr val="0B1B3A"/>
                </a:solidFill>
                <a:latin typeface="Cambria" pitchFamily="34" charset="0"/>
                <a:ea typeface="Cambria" pitchFamily="34" charset="-122"/>
                <a:cs typeface="Cambria" pitchFamily="34" charset="-120"/>
              </a:rPr>
              <a:t>La digitalisation des études notariales.</a:t>
            </a:r>
            <a:endParaRPr lang="en-US" sz="2600" dirty="0"/>
          </a:p>
        </p:txBody>
      </p:sp>
      <p:sp>
        <p:nvSpPr>
          <p:cNvPr id="7" name="Text 4"/>
          <p:cNvSpPr/>
          <p:nvPr/>
        </p:nvSpPr>
        <p:spPr>
          <a:xfrm>
            <a:off x="6309360" y="2514600"/>
            <a:ext cx="5212080" cy="1280160"/>
          </a:xfrm>
          <a:prstGeom prst="rect">
            <a:avLst/>
          </a:prstGeom>
          <a:noFill/>
          <a:ln/>
        </p:spPr>
        <p:txBody>
          <a:bodyPr wrap="square" rtlCol="0" anchor="ctr"/>
          <a:lstStyle/>
          <a:p>
            <a:pPr indent="0" marL="0">
              <a:lnSpc>
                <a:spcPts val="1900"/>
              </a:lnSpc>
              <a:buNone/>
            </a:pPr>
            <a:r>
              <a:rPr lang="en-US" sz="1300" dirty="0">
                <a:solidFill>
                  <a:srgbClr val="5B6B85"/>
                </a:solidFill>
                <a:latin typeface="Calibri" pitchFamily="34" charset="0"/>
                <a:ea typeface="Calibri" pitchFamily="34" charset="-122"/>
                <a:cs typeface="Calibri" pitchFamily="34" charset="-120"/>
              </a:rPr>
              <a:t>Solution numérique complète dédiée aux études notariales, conçue pour moderniser la gestion, la communication et le suivi des dossiers clients — du contact initial au suivi post-acte, dans un espace sécurisé et ergonomique.</a:t>
            </a:r>
            <a:endParaRPr lang="en-US" sz="1300" dirty="0"/>
          </a:p>
        </p:txBody>
      </p:sp>
      <p:sp>
        <p:nvSpPr>
          <p:cNvPr id="8" name="Shape 5"/>
          <p:cNvSpPr/>
          <p:nvPr/>
        </p:nvSpPr>
        <p:spPr>
          <a:xfrm>
            <a:off x="6309360" y="3849624"/>
            <a:ext cx="100584" cy="100584"/>
          </a:xfrm>
          <a:prstGeom prst="ellipse">
            <a:avLst/>
          </a:prstGeom>
          <a:solidFill>
            <a:srgbClr val="F07817"/>
          </a:solidFill>
          <a:ln/>
        </p:spPr>
      </p:sp>
      <p:sp>
        <p:nvSpPr>
          <p:cNvPr id="9" name="Text 6"/>
          <p:cNvSpPr/>
          <p:nvPr/>
        </p:nvSpPr>
        <p:spPr>
          <a:xfrm>
            <a:off x="6565392" y="3730752"/>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Gestion documentaire</a:t>
            </a:r>
            <a:endParaRPr lang="en-US" sz="1250" dirty="0"/>
          </a:p>
        </p:txBody>
      </p:sp>
      <p:sp>
        <p:nvSpPr>
          <p:cNvPr id="10" name="Shape 7"/>
          <p:cNvSpPr/>
          <p:nvPr/>
        </p:nvSpPr>
        <p:spPr>
          <a:xfrm>
            <a:off x="6309360" y="4270248"/>
            <a:ext cx="100584" cy="100584"/>
          </a:xfrm>
          <a:prstGeom prst="ellipse">
            <a:avLst/>
          </a:prstGeom>
          <a:solidFill>
            <a:srgbClr val="F07817"/>
          </a:solidFill>
          <a:ln/>
        </p:spPr>
      </p:sp>
      <p:sp>
        <p:nvSpPr>
          <p:cNvPr id="11" name="Text 8"/>
          <p:cNvSpPr/>
          <p:nvPr/>
        </p:nvSpPr>
        <p:spPr>
          <a:xfrm>
            <a:off x="6565392" y="4151376"/>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Planification des rendez-vous</a:t>
            </a:r>
            <a:endParaRPr lang="en-US" sz="1250" dirty="0"/>
          </a:p>
        </p:txBody>
      </p:sp>
      <p:sp>
        <p:nvSpPr>
          <p:cNvPr id="12" name="Shape 9"/>
          <p:cNvSpPr/>
          <p:nvPr/>
        </p:nvSpPr>
        <p:spPr>
          <a:xfrm>
            <a:off x="6309360" y="4690872"/>
            <a:ext cx="100584" cy="100584"/>
          </a:xfrm>
          <a:prstGeom prst="ellipse">
            <a:avLst/>
          </a:prstGeom>
          <a:solidFill>
            <a:srgbClr val="F07817"/>
          </a:solidFill>
          <a:ln/>
        </p:spPr>
      </p:sp>
      <p:sp>
        <p:nvSpPr>
          <p:cNvPr id="13" name="Text 10"/>
          <p:cNvSpPr/>
          <p:nvPr/>
        </p:nvSpPr>
        <p:spPr>
          <a:xfrm>
            <a:off x="6565392" y="4572000"/>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Facturation</a:t>
            </a:r>
            <a:endParaRPr lang="en-US" sz="1250" dirty="0"/>
          </a:p>
        </p:txBody>
      </p:sp>
      <p:sp>
        <p:nvSpPr>
          <p:cNvPr id="14" name="Shape 11"/>
          <p:cNvSpPr/>
          <p:nvPr/>
        </p:nvSpPr>
        <p:spPr>
          <a:xfrm>
            <a:off x="6309360" y="5111496"/>
            <a:ext cx="100584" cy="100584"/>
          </a:xfrm>
          <a:prstGeom prst="ellipse">
            <a:avLst/>
          </a:prstGeom>
          <a:solidFill>
            <a:srgbClr val="F07817"/>
          </a:solidFill>
          <a:ln/>
        </p:spPr>
      </p:sp>
      <p:sp>
        <p:nvSpPr>
          <p:cNvPr id="15" name="Text 12"/>
          <p:cNvSpPr/>
          <p:nvPr/>
        </p:nvSpPr>
        <p:spPr>
          <a:xfrm>
            <a:off x="6565392" y="4992624"/>
            <a:ext cx="4937760" cy="365760"/>
          </a:xfrm>
          <a:prstGeom prst="rect">
            <a:avLst/>
          </a:prstGeom>
          <a:noFill/>
          <a:ln/>
        </p:spPr>
        <p:txBody>
          <a:bodyPr wrap="square" rtlCol="0" anchor="ctr"/>
          <a:lstStyle/>
          <a:p>
            <a:pPr indent="0" marL="0">
              <a:lnSpc>
                <a:spcPts val="1600"/>
              </a:lnSpc>
              <a:buNone/>
            </a:pPr>
            <a:r>
              <a:rPr lang="en-US" sz="1250" dirty="0">
                <a:solidFill>
                  <a:srgbClr val="0B1B3A"/>
                </a:solidFill>
                <a:latin typeface="Calibri" pitchFamily="34" charset="0"/>
                <a:ea typeface="Calibri" pitchFamily="34" charset="-122"/>
                <a:cs typeface="Calibri" pitchFamily="34" charset="-120"/>
              </a:rPr>
              <a:t>Suivi de dossiers &amp; satisfaction client</a:t>
            </a:r>
            <a:endParaRPr lang="en-US" sz="1250" dirty="0"/>
          </a:p>
        </p:txBody>
      </p:sp>
      <p:sp>
        <p:nvSpPr>
          <p:cNvPr id="16" name="Shape 13"/>
          <p:cNvSpPr/>
          <p:nvPr/>
        </p:nvSpPr>
        <p:spPr>
          <a:xfrm>
            <a:off x="6309360" y="5586984"/>
            <a:ext cx="2286000" cy="457200"/>
          </a:xfrm>
          <a:prstGeom prst="rect">
            <a:avLst>
              <a:gd name="adj" fmla="val 50000"/>
            </a:avLst>
          </a:prstGeom>
          <a:solidFill>
            <a:srgbClr val="F07817"/>
          </a:solidFill>
          <a:ln/>
        </p:spPr>
      </p:sp>
      <p:sp>
        <p:nvSpPr>
          <p:cNvPr id="17" name="Text 14"/>
          <p:cNvSpPr/>
          <p:nvPr/>
        </p:nvSpPr>
        <p:spPr>
          <a:xfrm>
            <a:off x="6309360" y="5586984"/>
            <a:ext cx="2286000" cy="457200"/>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Découvrir BY+ Notaire</a:t>
            </a:r>
            <a:endParaRPr lang="en-US" sz="1150" dirty="0"/>
          </a:p>
        </p:txBody>
      </p:sp>
      <p:sp>
        <p:nvSpPr>
          <p:cNvPr id="18" name="Shape 15"/>
          <p:cNvSpPr/>
          <p:nvPr/>
        </p:nvSpPr>
        <p:spPr>
          <a:xfrm>
            <a:off x="594360" y="1371600"/>
            <a:ext cx="4937760" cy="4206240"/>
          </a:xfrm>
          <a:prstGeom prst="rect">
            <a:avLst>
              <a:gd name="adj" fmla="val 2174"/>
            </a:avLst>
          </a:prstGeom>
          <a:solidFill>
            <a:srgbClr val="FEF2E8"/>
          </a:solidFill>
          <a:ln/>
        </p:spPr>
      </p:sp>
      <p:sp>
        <p:nvSpPr>
          <p:cNvPr id="19" name="Shape 16"/>
          <p:cNvSpPr/>
          <p:nvPr/>
        </p:nvSpPr>
        <p:spPr>
          <a:xfrm>
            <a:off x="868680" y="1645920"/>
            <a:ext cx="4389120" cy="3657600"/>
          </a:xfrm>
          <a:prstGeom prst="rect">
            <a:avLst>
              <a:gd name="adj" fmla="val 1500"/>
            </a:avLst>
          </a:prstGeom>
          <a:solidFill>
            <a:srgbClr val="FFFFFF"/>
          </a:solidFill>
          <a:ln/>
          <a:effectLst>
            <a:outerShdw sx="100000" sy="100000" kx="0" ky="0" algn="bl" rotWithShape="0" blurRad="177800" dist="63500" dir="5400000">
              <a:srgbClr val="1B2A4A">
                <a:alpha val="18000"/>
              </a:srgbClr>
            </a:outerShdw>
          </a:effectLst>
        </p:spPr>
      </p:sp>
      <p:sp>
        <p:nvSpPr>
          <p:cNvPr id="20" name="Shape 17"/>
          <p:cNvSpPr/>
          <p:nvPr/>
        </p:nvSpPr>
        <p:spPr>
          <a:xfrm>
            <a:off x="868680" y="1645920"/>
            <a:ext cx="4389120" cy="384048"/>
          </a:xfrm>
          <a:prstGeom prst="rect">
            <a:avLst>
              <a:gd name="adj" fmla="val 14286"/>
            </a:avLst>
          </a:prstGeom>
          <a:solidFill>
            <a:srgbClr val="F07817"/>
          </a:solidFill>
          <a:ln/>
        </p:spPr>
      </p:sp>
      <p:sp>
        <p:nvSpPr>
          <p:cNvPr id="21" name="Shape 18"/>
          <p:cNvSpPr/>
          <p:nvPr/>
        </p:nvSpPr>
        <p:spPr>
          <a:xfrm>
            <a:off x="1014984" y="1783080"/>
            <a:ext cx="91440" cy="91440"/>
          </a:xfrm>
          <a:prstGeom prst="ellipse">
            <a:avLst/>
          </a:prstGeom>
          <a:solidFill>
            <a:srgbClr val="FF5F57"/>
          </a:solidFill>
          <a:ln/>
        </p:spPr>
      </p:sp>
      <p:sp>
        <p:nvSpPr>
          <p:cNvPr id="22" name="Shape 19"/>
          <p:cNvSpPr/>
          <p:nvPr/>
        </p:nvSpPr>
        <p:spPr>
          <a:xfrm>
            <a:off x="1179576" y="1783080"/>
            <a:ext cx="91440" cy="91440"/>
          </a:xfrm>
          <a:prstGeom prst="ellipse">
            <a:avLst/>
          </a:prstGeom>
          <a:solidFill>
            <a:srgbClr val="FEBC2E"/>
          </a:solidFill>
          <a:ln/>
        </p:spPr>
      </p:sp>
      <p:sp>
        <p:nvSpPr>
          <p:cNvPr id="23" name="Shape 20"/>
          <p:cNvSpPr/>
          <p:nvPr/>
        </p:nvSpPr>
        <p:spPr>
          <a:xfrm>
            <a:off x="1344168" y="1783080"/>
            <a:ext cx="91440" cy="91440"/>
          </a:xfrm>
          <a:prstGeom prst="ellipse">
            <a:avLst/>
          </a:prstGeom>
          <a:solidFill>
            <a:srgbClr val="28C840"/>
          </a:solidFill>
          <a:ln/>
        </p:spPr>
      </p:sp>
      <p:sp>
        <p:nvSpPr>
          <p:cNvPr id="24" name="Text 21"/>
          <p:cNvSpPr/>
          <p:nvPr/>
        </p:nvSpPr>
        <p:spPr>
          <a:xfrm>
            <a:off x="868680" y="1645920"/>
            <a:ext cx="4389120" cy="384048"/>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BY+ Notaire</a:t>
            </a:r>
            <a:endParaRPr lang="en-US" sz="1300" dirty="0"/>
          </a:p>
        </p:txBody>
      </p:sp>
      <p:sp>
        <p:nvSpPr>
          <p:cNvPr id="25" name="Shape 22"/>
          <p:cNvSpPr/>
          <p:nvPr/>
        </p:nvSpPr>
        <p:spPr>
          <a:xfrm>
            <a:off x="1069848" y="2121408"/>
            <a:ext cx="3986784" cy="950976"/>
          </a:xfrm>
          <a:prstGeom prst="rect">
            <a:avLst>
              <a:gd name="adj" fmla="val 3846"/>
            </a:avLst>
          </a:prstGeom>
          <a:solidFill>
            <a:srgbClr val="F6F8FD"/>
          </a:solidFill>
          <a:ln/>
        </p:spPr>
      </p:sp>
      <p:sp>
        <p:nvSpPr>
          <p:cNvPr id="26" name="Shape 23"/>
          <p:cNvSpPr/>
          <p:nvPr/>
        </p:nvSpPr>
        <p:spPr>
          <a:xfrm>
            <a:off x="1216152" y="2392436"/>
            <a:ext cx="1674449" cy="73152"/>
          </a:xfrm>
          <a:prstGeom prst="rect">
            <a:avLst/>
          </a:prstGeom>
          <a:solidFill>
            <a:srgbClr val="E3E8F5"/>
          </a:solidFill>
          <a:ln/>
        </p:spPr>
      </p:sp>
      <p:sp>
        <p:nvSpPr>
          <p:cNvPr id="27" name="Shape 24"/>
          <p:cNvSpPr/>
          <p:nvPr/>
        </p:nvSpPr>
        <p:spPr>
          <a:xfrm>
            <a:off x="1216152" y="2684313"/>
            <a:ext cx="956828" cy="54864"/>
          </a:xfrm>
          <a:prstGeom prst="rect">
            <a:avLst/>
          </a:prstGeom>
          <a:solidFill>
            <a:srgbClr val="E3E8F5"/>
          </a:solidFill>
          <a:ln/>
        </p:spPr>
      </p:sp>
      <p:sp>
        <p:nvSpPr>
          <p:cNvPr id="28" name="Shape 25"/>
          <p:cNvSpPr/>
          <p:nvPr/>
        </p:nvSpPr>
        <p:spPr>
          <a:xfrm>
            <a:off x="4572000" y="2413284"/>
            <a:ext cx="384048" cy="164592"/>
          </a:xfrm>
          <a:prstGeom prst="rect">
            <a:avLst>
              <a:gd name="adj" fmla="val 16667"/>
            </a:avLst>
          </a:prstGeom>
          <a:solidFill>
            <a:srgbClr val="F07817"/>
          </a:solidFill>
          <a:ln/>
        </p:spPr>
      </p:sp>
      <p:sp>
        <p:nvSpPr>
          <p:cNvPr id="29" name="Shape 26"/>
          <p:cNvSpPr/>
          <p:nvPr/>
        </p:nvSpPr>
        <p:spPr>
          <a:xfrm>
            <a:off x="1069848" y="3163824"/>
            <a:ext cx="3986784" cy="950976"/>
          </a:xfrm>
          <a:prstGeom prst="rect">
            <a:avLst>
              <a:gd name="adj" fmla="val 3846"/>
            </a:avLst>
          </a:prstGeom>
          <a:solidFill>
            <a:srgbClr val="F6F8FD"/>
          </a:solidFill>
          <a:ln/>
        </p:spPr>
      </p:sp>
      <p:sp>
        <p:nvSpPr>
          <p:cNvPr id="30" name="Shape 27"/>
          <p:cNvSpPr/>
          <p:nvPr/>
        </p:nvSpPr>
        <p:spPr>
          <a:xfrm>
            <a:off x="1216152" y="3434852"/>
            <a:ext cx="1674449" cy="73152"/>
          </a:xfrm>
          <a:prstGeom prst="rect">
            <a:avLst/>
          </a:prstGeom>
          <a:solidFill>
            <a:srgbClr val="E3E8F5"/>
          </a:solidFill>
          <a:ln/>
        </p:spPr>
      </p:sp>
      <p:sp>
        <p:nvSpPr>
          <p:cNvPr id="31" name="Shape 28"/>
          <p:cNvSpPr/>
          <p:nvPr/>
        </p:nvSpPr>
        <p:spPr>
          <a:xfrm>
            <a:off x="1216152" y="3726729"/>
            <a:ext cx="956828" cy="54864"/>
          </a:xfrm>
          <a:prstGeom prst="rect">
            <a:avLst/>
          </a:prstGeom>
          <a:solidFill>
            <a:srgbClr val="E3E8F5"/>
          </a:solidFill>
          <a:ln/>
        </p:spPr>
      </p:sp>
      <p:sp>
        <p:nvSpPr>
          <p:cNvPr id="32" name="Shape 29"/>
          <p:cNvSpPr/>
          <p:nvPr/>
        </p:nvSpPr>
        <p:spPr>
          <a:xfrm>
            <a:off x="4572000" y="3455700"/>
            <a:ext cx="384048" cy="164592"/>
          </a:xfrm>
          <a:prstGeom prst="rect">
            <a:avLst>
              <a:gd name="adj" fmla="val 16667"/>
            </a:avLst>
          </a:prstGeom>
          <a:solidFill>
            <a:srgbClr val="F07817"/>
          </a:solidFill>
          <a:ln/>
        </p:spPr>
      </p:sp>
      <p:sp>
        <p:nvSpPr>
          <p:cNvPr id="33" name="Shape 30"/>
          <p:cNvSpPr/>
          <p:nvPr/>
        </p:nvSpPr>
        <p:spPr>
          <a:xfrm>
            <a:off x="1069848" y="4206240"/>
            <a:ext cx="3986784" cy="950976"/>
          </a:xfrm>
          <a:prstGeom prst="rect">
            <a:avLst>
              <a:gd name="adj" fmla="val 3846"/>
            </a:avLst>
          </a:prstGeom>
          <a:solidFill>
            <a:srgbClr val="F6F8FD"/>
          </a:solidFill>
          <a:ln/>
        </p:spPr>
      </p:sp>
      <p:sp>
        <p:nvSpPr>
          <p:cNvPr id="34" name="Shape 31"/>
          <p:cNvSpPr/>
          <p:nvPr/>
        </p:nvSpPr>
        <p:spPr>
          <a:xfrm>
            <a:off x="1216152" y="4477268"/>
            <a:ext cx="1674449" cy="73152"/>
          </a:xfrm>
          <a:prstGeom prst="rect">
            <a:avLst/>
          </a:prstGeom>
          <a:solidFill>
            <a:srgbClr val="E3E8F5"/>
          </a:solidFill>
          <a:ln/>
        </p:spPr>
      </p:sp>
      <p:sp>
        <p:nvSpPr>
          <p:cNvPr id="35" name="Shape 32"/>
          <p:cNvSpPr/>
          <p:nvPr/>
        </p:nvSpPr>
        <p:spPr>
          <a:xfrm>
            <a:off x="1216152" y="4769145"/>
            <a:ext cx="956828" cy="54864"/>
          </a:xfrm>
          <a:prstGeom prst="rect">
            <a:avLst/>
          </a:prstGeom>
          <a:solidFill>
            <a:srgbClr val="E3E8F5"/>
          </a:solidFill>
          <a:ln/>
        </p:spPr>
      </p:sp>
      <p:sp>
        <p:nvSpPr>
          <p:cNvPr id="36" name="Shape 33"/>
          <p:cNvSpPr/>
          <p:nvPr/>
        </p:nvSpPr>
        <p:spPr>
          <a:xfrm>
            <a:off x="4572000" y="4498116"/>
            <a:ext cx="384048" cy="164592"/>
          </a:xfrm>
          <a:prstGeom prst="rect">
            <a:avLst>
              <a:gd name="adj" fmla="val 16667"/>
            </a:avLst>
          </a:prstGeom>
          <a:solidFill>
            <a:srgbClr val="F07817"/>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14276"/>
        </a:solidFill>
      </p:bgPr>
    </p:bg>
    <p:spTree>
      <p:nvGrpSpPr>
        <p:cNvPr id="1" name=""/>
        <p:cNvGrpSpPr/>
        <p:nvPr/>
      </p:nvGrpSpPr>
      <p:grpSpPr>
        <a:xfrm>
          <a:off x="0" y="0"/>
          <a:ext cx="0" cy="0"/>
          <a:chOff x="0" y="0"/>
          <a:chExt cx="0" cy="0"/>
        </a:xfrm>
      </p:grpSpPr>
      <p:sp>
        <p:nvSpPr>
          <p:cNvPr id="2" name="Shape 0"/>
          <p:cNvSpPr/>
          <p:nvPr/>
        </p:nvSpPr>
        <p:spPr>
          <a:xfrm>
            <a:off x="9692640" y="-1463040"/>
            <a:ext cx="4206240" cy="4206240"/>
          </a:xfrm>
          <a:prstGeom prst="ellipse">
            <a:avLst/>
          </a:prstGeom>
          <a:solidFill>
            <a:srgbClr val="0072CE">
              <a:alpha val="22000"/>
            </a:srgbClr>
          </a:solidFill>
          <a:ln/>
        </p:spPr>
      </p:sp>
      <p:sp>
        <p:nvSpPr>
          <p:cNvPr id="3" name="Shape 1"/>
          <p:cNvSpPr/>
          <p:nvPr/>
        </p:nvSpPr>
        <p:spPr>
          <a:xfrm>
            <a:off x="-1280160" y="5120640"/>
            <a:ext cx="3108960" cy="3108960"/>
          </a:xfrm>
          <a:prstGeom prst="ellipse">
            <a:avLst/>
          </a:prstGeom>
          <a:solidFill>
            <a:srgbClr val="F07817">
              <a:alpha val="18000"/>
            </a:srgbClr>
          </a:solidFill>
          <a:ln/>
        </p:spPr>
      </p:sp>
      <p:pic>
        <p:nvPicPr>
          <p:cNvPr id="4" name="Image 0" descr="/home/claude/netbyus2/assets/by_logo.png">    </p:cNvPr>
          <p:cNvPicPr>
            <a:picLocks noChangeAspect="1"/>
          </p:cNvPicPr>
          <p:nvPr/>
        </p:nvPicPr>
        <p:blipFill>
          <a:blip r:embed="rId1"/>
          <a:stretch>
            <a:fillRect/>
          </a:stretch>
        </p:blipFill>
        <p:spPr>
          <a:xfrm>
            <a:off x="457200" y="320040"/>
            <a:ext cx="496431" cy="310896"/>
          </a:xfrm>
          <a:prstGeom prst="rect">
            <a:avLst/>
          </a:prstGeom>
        </p:spPr>
      </p:pic>
      <p:sp>
        <p:nvSpPr>
          <p:cNvPr id="5" name="Text 2"/>
          <p:cNvSpPr/>
          <p:nvPr/>
        </p:nvSpPr>
        <p:spPr>
          <a:xfrm>
            <a:off x="10881360" y="320040"/>
            <a:ext cx="914400" cy="310896"/>
          </a:xfrm>
          <a:prstGeom prst="rect">
            <a:avLst/>
          </a:prstGeom>
          <a:noFill/>
          <a:ln/>
        </p:spPr>
        <p:txBody>
          <a:bodyPr wrap="square" rtlCol="0" anchor="ctr"/>
          <a:lstStyle/>
          <a:p>
            <a:pPr algn="r" indent="0" marL="0">
              <a:buNone/>
            </a:pPr>
            <a:r>
              <a:rPr lang="en-US" sz="1100" dirty="0">
                <a:solidFill>
                  <a:srgbClr val="8CA0C9"/>
                </a:solidFill>
                <a:latin typeface="Calibri" pitchFamily="34" charset="0"/>
                <a:ea typeface="Calibri" pitchFamily="34" charset="-122"/>
                <a:cs typeface="Calibri" pitchFamily="34" charset="-120"/>
              </a:rPr>
              <a:t>12 / 14</a:t>
            </a:r>
            <a:endParaRPr lang="en-US" sz="1100" dirty="0"/>
          </a:p>
        </p:txBody>
      </p:sp>
      <p:sp>
        <p:nvSpPr>
          <p:cNvPr id="6" name="Text 3"/>
          <p:cNvSpPr/>
          <p:nvPr/>
        </p:nvSpPr>
        <p:spPr>
          <a:xfrm>
            <a:off x="594360" y="685800"/>
            <a:ext cx="7315200" cy="292608"/>
          </a:xfrm>
          <a:prstGeom prst="rect">
            <a:avLst/>
          </a:prstGeom>
          <a:noFill/>
          <a:ln/>
        </p:spPr>
        <p:txBody>
          <a:bodyPr wrap="square" rtlCol="0" anchor="ctr"/>
          <a:lstStyle/>
          <a:p>
            <a:pPr indent="0" marL="0">
              <a:buNone/>
            </a:pPr>
            <a:r>
              <a:rPr lang="en-US" sz="1250" b="1" spc="140" kern="0" dirty="0">
                <a:solidFill>
                  <a:srgbClr val="9BB6FF"/>
                </a:solidFill>
                <a:latin typeface="Calibri" pitchFamily="34" charset="0"/>
                <a:ea typeface="Calibri" pitchFamily="34" charset="-122"/>
                <a:cs typeface="Calibri" pitchFamily="34" charset="-120"/>
              </a:rPr>
              <a:t>NOS RÉALISATIONS — ÉCOSYSTÈME</a:t>
            </a:r>
            <a:endParaRPr lang="en-US" sz="1250" dirty="0"/>
          </a:p>
        </p:txBody>
      </p:sp>
      <p:sp>
        <p:nvSpPr>
          <p:cNvPr id="7" name="Text 4"/>
          <p:cNvSpPr/>
          <p:nvPr/>
        </p:nvSpPr>
        <p:spPr>
          <a:xfrm>
            <a:off x="594360" y="1005840"/>
            <a:ext cx="10515600" cy="594360"/>
          </a:xfrm>
          <a:prstGeom prst="rect">
            <a:avLst/>
          </a:prstGeom>
          <a:noFill/>
          <a:ln/>
        </p:spPr>
        <p:txBody>
          <a:bodyPr wrap="square"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Une suite complète, pensée pour chaque métier.</a:t>
            </a:r>
            <a:endParaRPr lang="en-US" sz="2600" dirty="0"/>
          </a:p>
        </p:txBody>
      </p:sp>
      <p:sp>
        <p:nvSpPr>
          <p:cNvPr id="8" name="Shape 5"/>
          <p:cNvSpPr/>
          <p:nvPr/>
        </p:nvSpPr>
        <p:spPr>
          <a:xfrm>
            <a:off x="594360" y="1965960"/>
            <a:ext cx="1371600" cy="1371600"/>
          </a:xfrm>
          <a:prstGeom prst="rect">
            <a:avLst>
              <a:gd name="adj" fmla="val 6667"/>
            </a:avLst>
          </a:prstGeom>
          <a:solidFill>
            <a:srgbClr val="FFFFFF"/>
          </a:solidFill>
          <a:ln/>
          <a:effectLst>
            <a:outerShdw sx="100000" sy="100000" kx="0" ky="0" algn="bl" rotWithShape="0" blurRad="127000" dist="50800" dir="5400000">
              <a:srgbClr val="000000">
                <a:alpha val="22000"/>
              </a:srgbClr>
            </a:outerShdw>
          </a:effectLst>
        </p:spPr>
      </p:sp>
      <p:sp>
        <p:nvSpPr>
          <p:cNvPr id="9" name="Shape 6"/>
          <p:cNvSpPr/>
          <p:nvPr/>
        </p:nvSpPr>
        <p:spPr>
          <a:xfrm>
            <a:off x="1115568" y="2221992"/>
            <a:ext cx="329184" cy="329184"/>
          </a:xfrm>
          <a:prstGeom prst="ellipse">
            <a:avLst/>
          </a:prstGeom>
          <a:solidFill>
            <a:srgbClr val="0072CE"/>
          </a:solidFill>
          <a:ln/>
        </p:spPr>
      </p:sp>
      <p:sp>
        <p:nvSpPr>
          <p:cNvPr id="10" name="Text 7"/>
          <p:cNvSpPr/>
          <p:nvPr/>
        </p:nvSpPr>
        <p:spPr>
          <a:xfrm>
            <a:off x="667512" y="2743200"/>
            <a:ext cx="1225296" cy="502920"/>
          </a:xfrm>
          <a:prstGeom prst="rect">
            <a:avLst/>
          </a:prstGeom>
          <a:noFill/>
          <a:ln/>
        </p:spPr>
        <p:txBody>
          <a:bodyPr wrap="square" rtlCol="0" anchor="t"/>
          <a:lstStyle/>
          <a:p>
            <a:pPr algn="ctr" indent="0" marL="0">
              <a:lnSpc>
                <a:spcPts val="1300"/>
              </a:lnSpc>
              <a:buNone/>
            </a:pPr>
            <a:r>
              <a:rPr lang="en-US" sz="1150" b="1" dirty="0">
                <a:solidFill>
                  <a:srgbClr val="0B1B3A"/>
                </a:solidFill>
                <a:latin typeface="Cambria" pitchFamily="34" charset="0"/>
                <a:ea typeface="Cambria" pitchFamily="34" charset="-122"/>
                <a:cs typeface="Cambria" pitchFamily="34" charset="-120"/>
              </a:rPr>
              <a:t>ECU</a:t>
            </a:r>
            <a:endParaRPr lang="en-US" sz="1150" dirty="0"/>
          </a:p>
        </p:txBody>
      </p:sp>
      <p:sp>
        <p:nvSpPr>
          <p:cNvPr id="11" name="Shape 8"/>
          <p:cNvSpPr/>
          <p:nvPr/>
        </p:nvSpPr>
        <p:spPr>
          <a:xfrm>
            <a:off x="2139696" y="1965960"/>
            <a:ext cx="1371600" cy="1371600"/>
          </a:xfrm>
          <a:prstGeom prst="rect">
            <a:avLst>
              <a:gd name="adj" fmla="val 6667"/>
            </a:avLst>
          </a:prstGeom>
          <a:solidFill>
            <a:srgbClr val="FFFFFF"/>
          </a:solidFill>
          <a:ln/>
          <a:effectLst>
            <a:outerShdw sx="100000" sy="100000" kx="0" ky="0" algn="bl" rotWithShape="0" blurRad="127000" dist="50800" dir="5400000">
              <a:srgbClr val="000000">
                <a:alpha val="22000"/>
              </a:srgbClr>
            </a:outerShdw>
          </a:effectLst>
        </p:spPr>
      </p:sp>
      <p:sp>
        <p:nvSpPr>
          <p:cNvPr id="12" name="Shape 9"/>
          <p:cNvSpPr/>
          <p:nvPr/>
        </p:nvSpPr>
        <p:spPr>
          <a:xfrm>
            <a:off x="2660904" y="2221992"/>
            <a:ext cx="329184" cy="329184"/>
          </a:xfrm>
          <a:prstGeom prst="ellipse">
            <a:avLst/>
          </a:prstGeom>
          <a:solidFill>
            <a:srgbClr val="F07817"/>
          </a:solidFill>
          <a:ln/>
        </p:spPr>
      </p:sp>
      <p:sp>
        <p:nvSpPr>
          <p:cNvPr id="13" name="Text 10"/>
          <p:cNvSpPr/>
          <p:nvPr/>
        </p:nvSpPr>
        <p:spPr>
          <a:xfrm>
            <a:off x="2212848" y="2743200"/>
            <a:ext cx="1225296" cy="502920"/>
          </a:xfrm>
          <a:prstGeom prst="rect">
            <a:avLst/>
          </a:prstGeom>
          <a:noFill/>
          <a:ln/>
        </p:spPr>
        <p:txBody>
          <a:bodyPr wrap="square" rtlCol="0" anchor="t"/>
          <a:lstStyle/>
          <a:p>
            <a:pPr algn="ctr" indent="0" marL="0">
              <a:lnSpc>
                <a:spcPts val="1300"/>
              </a:lnSpc>
              <a:buNone/>
            </a:pPr>
            <a:r>
              <a:rPr lang="en-US" sz="1150" b="1" dirty="0">
                <a:solidFill>
                  <a:srgbClr val="0B1B3A"/>
                </a:solidFill>
                <a:latin typeface="Cambria" pitchFamily="34" charset="0"/>
                <a:ea typeface="Cambria" pitchFamily="34" charset="-122"/>
                <a:cs typeface="Cambria" pitchFamily="34" charset="-120"/>
              </a:rPr>
              <a:t>BY+ Event</a:t>
            </a:r>
            <a:endParaRPr lang="en-US" sz="1150" dirty="0"/>
          </a:p>
        </p:txBody>
      </p:sp>
      <p:sp>
        <p:nvSpPr>
          <p:cNvPr id="14" name="Shape 11"/>
          <p:cNvSpPr/>
          <p:nvPr/>
        </p:nvSpPr>
        <p:spPr>
          <a:xfrm>
            <a:off x="3685032" y="1965960"/>
            <a:ext cx="1371600" cy="1371600"/>
          </a:xfrm>
          <a:prstGeom prst="rect">
            <a:avLst>
              <a:gd name="adj" fmla="val 6667"/>
            </a:avLst>
          </a:prstGeom>
          <a:solidFill>
            <a:srgbClr val="FFFFFF"/>
          </a:solidFill>
          <a:ln/>
          <a:effectLst>
            <a:outerShdw sx="100000" sy="100000" kx="0" ky="0" algn="bl" rotWithShape="0" blurRad="127000" dist="50800" dir="5400000">
              <a:srgbClr val="000000">
                <a:alpha val="22000"/>
              </a:srgbClr>
            </a:outerShdw>
          </a:effectLst>
        </p:spPr>
      </p:sp>
      <p:sp>
        <p:nvSpPr>
          <p:cNvPr id="15" name="Shape 12"/>
          <p:cNvSpPr/>
          <p:nvPr/>
        </p:nvSpPr>
        <p:spPr>
          <a:xfrm>
            <a:off x="4206240" y="2221992"/>
            <a:ext cx="329184" cy="329184"/>
          </a:xfrm>
          <a:prstGeom prst="ellipse">
            <a:avLst/>
          </a:prstGeom>
          <a:solidFill>
            <a:srgbClr val="0072CE"/>
          </a:solidFill>
          <a:ln/>
        </p:spPr>
      </p:sp>
      <p:sp>
        <p:nvSpPr>
          <p:cNvPr id="16" name="Text 13"/>
          <p:cNvSpPr/>
          <p:nvPr/>
        </p:nvSpPr>
        <p:spPr>
          <a:xfrm>
            <a:off x="3758184" y="2743200"/>
            <a:ext cx="1225296" cy="502920"/>
          </a:xfrm>
          <a:prstGeom prst="rect">
            <a:avLst/>
          </a:prstGeom>
          <a:noFill/>
          <a:ln/>
        </p:spPr>
        <p:txBody>
          <a:bodyPr wrap="square" rtlCol="0" anchor="t"/>
          <a:lstStyle/>
          <a:p>
            <a:pPr algn="ctr" indent="0" marL="0">
              <a:lnSpc>
                <a:spcPts val="1300"/>
              </a:lnSpc>
              <a:buNone/>
            </a:pPr>
            <a:r>
              <a:rPr lang="en-US" sz="1150" b="1" dirty="0">
                <a:solidFill>
                  <a:srgbClr val="0B1B3A"/>
                </a:solidFill>
                <a:latin typeface="Cambria" pitchFamily="34" charset="0"/>
                <a:ea typeface="Cambria" pitchFamily="34" charset="-122"/>
                <a:cs typeface="Cambria" pitchFamily="34" charset="-120"/>
              </a:rPr>
              <a:t>BY+ Shop</a:t>
            </a:r>
            <a:endParaRPr lang="en-US" sz="1150" dirty="0"/>
          </a:p>
        </p:txBody>
      </p:sp>
      <p:sp>
        <p:nvSpPr>
          <p:cNvPr id="17" name="Shape 14"/>
          <p:cNvSpPr/>
          <p:nvPr/>
        </p:nvSpPr>
        <p:spPr>
          <a:xfrm>
            <a:off x="5230368" y="1965960"/>
            <a:ext cx="1371600" cy="1371600"/>
          </a:xfrm>
          <a:prstGeom prst="rect">
            <a:avLst>
              <a:gd name="adj" fmla="val 6667"/>
            </a:avLst>
          </a:prstGeom>
          <a:solidFill>
            <a:srgbClr val="FFFFFF"/>
          </a:solidFill>
          <a:ln/>
          <a:effectLst>
            <a:outerShdw sx="100000" sy="100000" kx="0" ky="0" algn="bl" rotWithShape="0" blurRad="127000" dist="50800" dir="5400000">
              <a:srgbClr val="000000">
                <a:alpha val="22000"/>
              </a:srgbClr>
            </a:outerShdw>
          </a:effectLst>
        </p:spPr>
      </p:sp>
      <p:sp>
        <p:nvSpPr>
          <p:cNvPr id="18" name="Shape 15"/>
          <p:cNvSpPr/>
          <p:nvPr/>
        </p:nvSpPr>
        <p:spPr>
          <a:xfrm>
            <a:off x="5751576" y="2221992"/>
            <a:ext cx="329184" cy="329184"/>
          </a:xfrm>
          <a:prstGeom prst="ellipse">
            <a:avLst/>
          </a:prstGeom>
          <a:solidFill>
            <a:srgbClr val="C05F10"/>
          </a:solidFill>
          <a:ln/>
        </p:spPr>
      </p:sp>
      <p:sp>
        <p:nvSpPr>
          <p:cNvPr id="19" name="Text 16"/>
          <p:cNvSpPr/>
          <p:nvPr/>
        </p:nvSpPr>
        <p:spPr>
          <a:xfrm>
            <a:off x="5303520" y="2743200"/>
            <a:ext cx="1225296" cy="502920"/>
          </a:xfrm>
          <a:prstGeom prst="rect">
            <a:avLst/>
          </a:prstGeom>
          <a:noFill/>
          <a:ln/>
        </p:spPr>
        <p:txBody>
          <a:bodyPr wrap="square" rtlCol="0" anchor="t"/>
          <a:lstStyle/>
          <a:p>
            <a:pPr algn="ctr" indent="0" marL="0">
              <a:lnSpc>
                <a:spcPts val="1300"/>
              </a:lnSpc>
              <a:buNone/>
            </a:pPr>
            <a:r>
              <a:rPr lang="en-US" sz="1150" b="1" dirty="0">
                <a:solidFill>
                  <a:srgbClr val="0B1B3A"/>
                </a:solidFill>
                <a:latin typeface="Cambria" pitchFamily="34" charset="0"/>
                <a:ea typeface="Cambria" pitchFamily="34" charset="-122"/>
                <a:cs typeface="Cambria" pitchFamily="34" charset="-120"/>
              </a:rPr>
              <a:t>BY+ Access</a:t>
            </a:r>
            <a:endParaRPr lang="en-US" sz="1150" dirty="0"/>
          </a:p>
        </p:txBody>
      </p:sp>
      <p:sp>
        <p:nvSpPr>
          <p:cNvPr id="20" name="Shape 17"/>
          <p:cNvSpPr/>
          <p:nvPr/>
        </p:nvSpPr>
        <p:spPr>
          <a:xfrm>
            <a:off x="6775704" y="1965960"/>
            <a:ext cx="1371600" cy="1371600"/>
          </a:xfrm>
          <a:prstGeom prst="rect">
            <a:avLst>
              <a:gd name="adj" fmla="val 6667"/>
            </a:avLst>
          </a:prstGeom>
          <a:solidFill>
            <a:srgbClr val="FFFFFF"/>
          </a:solidFill>
          <a:ln/>
          <a:effectLst>
            <a:outerShdw sx="100000" sy="100000" kx="0" ky="0" algn="bl" rotWithShape="0" blurRad="127000" dist="50800" dir="5400000">
              <a:srgbClr val="000000">
                <a:alpha val="22000"/>
              </a:srgbClr>
            </a:outerShdw>
          </a:effectLst>
        </p:spPr>
      </p:sp>
      <p:sp>
        <p:nvSpPr>
          <p:cNvPr id="21" name="Shape 18"/>
          <p:cNvSpPr/>
          <p:nvPr/>
        </p:nvSpPr>
        <p:spPr>
          <a:xfrm>
            <a:off x="7296912" y="2221992"/>
            <a:ext cx="329184" cy="329184"/>
          </a:xfrm>
          <a:prstGeom prst="ellipse">
            <a:avLst/>
          </a:prstGeom>
          <a:solidFill>
            <a:srgbClr val="0072CE"/>
          </a:solidFill>
          <a:ln/>
        </p:spPr>
      </p:sp>
      <p:sp>
        <p:nvSpPr>
          <p:cNvPr id="22" name="Text 19"/>
          <p:cNvSpPr/>
          <p:nvPr/>
        </p:nvSpPr>
        <p:spPr>
          <a:xfrm>
            <a:off x="6848856" y="2743200"/>
            <a:ext cx="1225296" cy="502920"/>
          </a:xfrm>
          <a:prstGeom prst="rect">
            <a:avLst/>
          </a:prstGeom>
          <a:noFill/>
          <a:ln/>
        </p:spPr>
        <p:txBody>
          <a:bodyPr wrap="square" rtlCol="0" anchor="t"/>
          <a:lstStyle/>
          <a:p>
            <a:pPr algn="ctr" indent="0" marL="0">
              <a:lnSpc>
                <a:spcPts val="1300"/>
              </a:lnSpc>
              <a:buNone/>
            </a:pPr>
            <a:r>
              <a:rPr lang="en-US" sz="1150" b="1" dirty="0">
                <a:solidFill>
                  <a:srgbClr val="0B1B3A"/>
                </a:solidFill>
                <a:latin typeface="Cambria" pitchFamily="34" charset="0"/>
                <a:ea typeface="Cambria" pitchFamily="34" charset="-122"/>
                <a:cs typeface="Cambria" pitchFamily="34" charset="-120"/>
              </a:rPr>
              <a:t>BY+ ERP</a:t>
            </a:r>
            <a:endParaRPr lang="en-US" sz="1150" dirty="0"/>
          </a:p>
        </p:txBody>
      </p:sp>
      <p:sp>
        <p:nvSpPr>
          <p:cNvPr id="23" name="Shape 20"/>
          <p:cNvSpPr/>
          <p:nvPr/>
        </p:nvSpPr>
        <p:spPr>
          <a:xfrm>
            <a:off x="8321040" y="1965960"/>
            <a:ext cx="1371600" cy="1371600"/>
          </a:xfrm>
          <a:prstGeom prst="rect">
            <a:avLst>
              <a:gd name="adj" fmla="val 6667"/>
            </a:avLst>
          </a:prstGeom>
          <a:solidFill>
            <a:srgbClr val="FFFFFF"/>
          </a:solidFill>
          <a:ln/>
          <a:effectLst>
            <a:outerShdw sx="100000" sy="100000" kx="0" ky="0" algn="bl" rotWithShape="0" blurRad="127000" dist="50800" dir="5400000">
              <a:srgbClr val="000000">
                <a:alpha val="22000"/>
              </a:srgbClr>
            </a:outerShdw>
          </a:effectLst>
        </p:spPr>
      </p:sp>
      <p:sp>
        <p:nvSpPr>
          <p:cNvPr id="24" name="Shape 21"/>
          <p:cNvSpPr/>
          <p:nvPr/>
        </p:nvSpPr>
        <p:spPr>
          <a:xfrm>
            <a:off x="8842248" y="2221992"/>
            <a:ext cx="329184" cy="329184"/>
          </a:xfrm>
          <a:prstGeom prst="ellipse">
            <a:avLst/>
          </a:prstGeom>
          <a:solidFill>
            <a:srgbClr val="F07817"/>
          </a:solidFill>
          <a:ln/>
        </p:spPr>
      </p:sp>
      <p:sp>
        <p:nvSpPr>
          <p:cNvPr id="25" name="Text 22"/>
          <p:cNvSpPr/>
          <p:nvPr/>
        </p:nvSpPr>
        <p:spPr>
          <a:xfrm>
            <a:off x="8394192" y="2743200"/>
            <a:ext cx="1225296" cy="502920"/>
          </a:xfrm>
          <a:prstGeom prst="rect">
            <a:avLst/>
          </a:prstGeom>
          <a:noFill/>
          <a:ln/>
        </p:spPr>
        <p:txBody>
          <a:bodyPr wrap="square" rtlCol="0" anchor="t"/>
          <a:lstStyle/>
          <a:p>
            <a:pPr algn="ctr" indent="0" marL="0">
              <a:lnSpc>
                <a:spcPts val="1300"/>
              </a:lnSpc>
              <a:buNone/>
            </a:pPr>
            <a:r>
              <a:rPr lang="en-US" sz="1150" b="1" dirty="0">
                <a:solidFill>
                  <a:srgbClr val="0B1B3A"/>
                </a:solidFill>
                <a:latin typeface="Cambria" pitchFamily="34" charset="0"/>
                <a:ea typeface="Cambria" pitchFamily="34" charset="-122"/>
                <a:cs typeface="Cambria" pitchFamily="34" charset="-120"/>
              </a:rPr>
              <a:t>BY+ CRM</a:t>
            </a:r>
            <a:endParaRPr lang="en-US" sz="1150" dirty="0"/>
          </a:p>
        </p:txBody>
      </p:sp>
      <p:sp>
        <p:nvSpPr>
          <p:cNvPr id="26" name="Shape 23"/>
          <p:cNvSpPr/>
          <p:nvPr/>
        </p:nvSpPr>
        <p:spPr>
          <a:xfrm>
            <a:off x="9866376" y="1965960"/>
            <a:ext cx="1371600" cy="1371600"/>
          </a:xfrm>
          <a:prstGeom prst="rect">
            <a:avLst>
              <a:gd name="adj" fmla="val 6667"/>
            </a:avLst>
          </a:prstGeom>
          <a:solidFill>
            <a:srgbClr val="FFFFFF"/>
          </a:solidFill>
          <a:ln/>
          <a:effectLst>
            <a:outerShdw sx="100000" sy="100000" kx="0" ky="0" algn="bl" rotWithShape="0" blurRad="127000" dist="50800" dir="5400000">
              <a:srgbClr val="000000">
                <a:alpha val="22000"/>
              </a:srgbClr>
            </a:outerShdw>
          </a:effectLst>
        </p:spPr>
      </p:sp>
      <p:sp>
        <p:nvSpPr>
          <p:cNvPr id="27" name="Shape 24"/>
          <p:cNvSpPr/>
          <p:nvPr/>
        </p:nvSpPr>
        <p:spPr>
          <a:xfrm>
            <a:off x="10387584" y="2221992"/>
            <a:ext cx="329184" cy="329184"/>
          </a:xfrm>
          <a:prstGeom prst="ellipse">
            <a:avLst/>
          </a:prstGeom>
          <a:solidFill>
            <a:srgbClr val="0072CE"/>
          </a:solidFill>
          <a:ln/>
        </p:spPr>
      </p:sp>
      <p:sp>
        <p:nvSpPr>
          <p:cNvPr id="28" name="Text 25"/>
          <p:cNvSpPr/>
          <p:nvPr/>
        </p:nvSpPr>
        <p:spPr>
          <a:xfrm>
            <a:off x="9939528" y="2743200"/>
            <a:ext cx="1225296" cy="502920"/>
          </a:xfrm>
          <a:prstGeom prst="rect">
            <a:avLst/>
          </a:prstGeom>
          <a:noFill/>
          <a:ln/>
        </p:spPr>
        <p:txBody>
          <a:bodyPr wrap="square" rtlCol="0" anchor="t"/>
          <a:lstStyle/>
          <a:p>
            <a:pPr algn="ctr" indent="0" marL="0">
              <a:lnSpc>
                <a:spcPts val="1300"/>
              </a:lnSpc>
              <a:buNone/>
            </a:pPr>
            <a:r>
              <a:rPr lang="en-US" sz="1150" b="1" dirty="0">
                <a:solidFill>
                  <a:srgbClr val="0B1B3A"/>
                </a:solidFill>
                <a:latin typeface="Cambria" pitchFamily="34" charset="0"/>
                <a:ea typeface="Cambria" pitchFamily="34" charset="-122"/>
                <a:cs typeface="Cambria" pitchFamily="34" charset="-120"/>
              </a:rPr>
              <a:t>BY+ Notaire</a:t>
            </a:r>
            <a:endParaRPr lang="en-US" sz="1150" dirty="0"/>
          </a:p>
        </p:txBody>
      </p:sp>
      <p:sp>
        <p:nvSpPr>
          <p:cNvPr id="29" name="Text 26"/>
          <p:cNvSpPr/>
          <p:nvPr/>
        </p:nvSpPr>
        <p:spPr>
          <a:xfrm>
            <a:off x="594360" y="3749040"/>
            <a:ext cx="9601200" cy="731520"/>
          </a:xfrm>
          <a:prstGeom prst="rect">
            <a:avLst/>
          </a:prstGeom>
          <a:noFill/>
          <a:ln/>
        </p:spPr>
        <p:txBody>
          <a:bodyPr wrap="square" rtlCol="0" anchor="ctr"/>
          <a:lstStyle/>
          <a:p>
            <a:pPr indent="0" marL="0">
              <a:lnSpc>
                <a:spcPts val="1900"/>
              </a:lnSpc>
              <a:buNone/>
            </a:pPr>
            <a:r>
              <a:rPr lang="en-US" sz="1300" dirty="0">
                <a:solidFill>
                  <a:srgbClr val="C7D3F0"/>
                </a:solidFill>
                <a:latin typeface="Calibri" pitchFamily="34" charset="0"/>
                <a:ea typeface="Calibri" pitchFamily="34" charset="-122"/>
                <a:cs typeface="Calibri" pitchFamily="34" charset="-120"/>
              </a:rPr>
              <a:t>La suite BY+ digitalise l'événementiel, le commerce, la sécurité, la gestion d'entreprise, la relation client et les métiers du notariat — au sein d'un même écosystème NetByUs.</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home/claude/netbyus2/assets/by_logo.png">    </p:cNvPr>
          <p:cNvPicPr>
            <a:picLocks noChangeAspect="1"/>
          </p:cNvPicPr>
          <p:nvPr/>
        </p:nvPicPr>
        <p:blipFill>
          <a:blip r:embed="rId1"/>
          <a:stretch>
            <a:fillRect/>
          </a:stretch>
        </p:blipFill>
        <p:spPr>
          <a:xfrm>
            <a:off x="457200" y="320040"/>
            <a:ext cx="496431" cy="310896"/>
          </a:xfrm>
          <a:prstGeom prst="rect">
            <a:avLst/>
          </a:prstGeom>
        </p:spPr>
      </p:pic>
      <p:sp>
        <p:nvSpPr>
          <p:cNvPr id="3" name="Text 0"/>
          <p:cNvSpPr/>
          <p:nvPr/>
        </p:nvSpPr>
        <p:spPr>
          <a:xfrm>
            <a:off x="10881360" y="320040"/>
            <a:ext cx="914400" cy="310896"/>
          </a:xfrm>
          <a:prstGeom prst="rect">
            <a:avLst/>
          </a:prstGeom>
          <a:noFill/>
          <a:ln/>
        </p:spPr>
        <p:txBody>
          <a:bodyPr wrap="square" rtlCol="0" anchor="ctr"/>
          <a:lstStyle/>
          <a:p>
            <a:pPr algn="r" indent="0" marL="0">
              <a:buNone/>
            </a:pPr>
            <a:r>
              <a:rPr lang="en-US" sz="1100" dirty="0">
                <a:solidFill>
                  <a:srgbClr val="5B6B85"/>
                </a:solidFill>
                <a:latin typeface="Calibri" pitchFamily="34" charset="0"/>
                <a:ea typeface="Calibri" pitchFamily="34" charset="-122"/>
                <a:cs typeface="Calibri" pitchFamily="34" charset="-120"/>
              </a:rPr>
              <a:t>13 / 14</a:t>
            </a:r>
            <a:endParaRPr lang="en-US" sz="1100" dirty="0"/>
          </a:p>
        </p:txBody>
      </p:sp>
      <p:sp>
        <p:nvSpPr>
          <p:cNvPr id="4" name="Text 1"/>
          <p:cNvSpPr/>
          <p:nvPr/>
        </p:nvSpPr>
        <p:spPr>
          <a:xfrm>
            <a:off x="594360" y="685800"/>
            <a:ext cx="7315200" cy="292608"/>
          </a:xfrm>
          <a:prstGeom prst="rect">
            <a:avLst/>
          </a:prstGeom>
          <a:noFill/>
          <a:ln/>
        </p:spPr>
        <p:txBody>
          <a:bodyPr wrap="square" rtlCol="0" anchor="ctr"/>
          <a:lstStyle/>
          <a:p>
            <a:pPr indent="0" marL="0">
              <a:buNone/>
            </a:pPr>
            <a:r>
              <a:rPr lang="en-US" sz="1250" b="1" spc="140" kern="0" dirty="0">
                <a:solidFill>
                  <a:srgbClr val="F07817"/>
                </a:solidFill>
                <a:latin typeface="Calibri" pitchFamily="34" charset="0"/>
                <a:ea typeface="Calibri" pitchFamily="34" charset="-122"/>
                <a:cs typeface="Calibri" pitchFamily="34" charset="-120"/>
              </a:rPr>
              <a:t>NOS RÉALISATIONS — RÉFÉRENCES</a:t>
            </a:r>
            <a:endParaRPr lang="en-US" sz="1250" dirty="0"/>
          </a:p>
        </p:txBody>
      </p:sp>
      <p:sp>
        <p:nvSpPr>
          <p:cNvPr id="5" name="Text 2"/>
          <p:cNvSpPr/>
          <p:nvPr/>
        </p:nvSpPr>
        <p:spPr>
          <a:xfrm>
            <a:off x="594360" y="1005840"/>
            <a:ext cx="10058400" cy="548640"/>
          </a:xfrm>
          <a:prstGeom prst="rect">
            <a:avLst/>
          </a:prstGeom>
          <a:noFill/>
          <a:ln/>
        </p:spPr>
        <p:txBody>
          <a:bodyPr wrap="square" rtlCol="0" anchor="ctr"/>
          <a:lstStyle/>
          <a:p>
            <a:pPr indent="0" marL="0">
              <a:buNone/>
            </a:pPr>
            <a:r>
              <a:rPr lang="en-US" sz="2700" b="1" dirty="0">
                <a:solidFill>
                  <a:srgbClr val="0B1B3A"/>
                </a:solidFill>
                <a:latin typeface="Cambria" pitchFamily="34" charset="0"/>
                <a:ea typeface="Cambria" pitchFamily="34" charset="-122"/>
                <a:cs typeface="Cambria" pitchFamily="34" charset="-120"/>
              </a:rPr>
              <a:t>Ils nous font confiance.</a:t>
            </a:r>
            <a:endParaRPr lang="en-US" sz="2700" dirty="0"/>
          </a:p>
        </p:txBody>
      </p:sp>
      <p:sp>
        <p:nvSpPr>
          <p:cNvPr id="6" name="Shape 3"/>
          <p:cNvSpPr/>
          <p:nvPr/>
        </p:nvSpPr>
        <p:spPr>
          <a:xfrm>
            <a:off x="594360" y="2194560"/>
            <a:ext cx="3520440" cy="2743200"/>
          </a:xfrm>
          <a:prstGeom prst="rect">
            <a:avLst>
              <a:gd name="adj" fmla="val 4000"/>
            </a:avLst>
          </a:prstGeom>
          <a:solidFill>
            <a:srgbClr val="EBF4FB"/>
          </a:solidFill>
          <a:ln/>
          <a:effectLst>
            <a:outerShdw sx="100000" sy="100000" kx="0" ky="0" algn="bl" rotWithShape="0" blurRad="177800" dist="50800" dir="5400000">
              <a:srgbClr val="1B2A4A">
                <a:alpha val="12000"/>
              </a:srgbClr>
            </a:outerShdw>
          </a:effectLst>
        </p:spPr>
      </p:sp>
      <p:sp>
        <p:nvSpPr>
          <p:cNvPr id="7" name="Shape 4"/>
          <p:cNvSpPr/>
          <p:nvPr/>
        </p:nvSpPr>
        <p:spPr>
          <a:xfrm>
            <a:off x="1943100" y="2651760"/>
            <a:ext cx="822960" cy="822960"/>
          </a:xfrm>
          <a:prstGeom prst="ellipse">
            <a:avLst/>
          </a:prstGeom>
          <a:solidFill>
            <a:srgbClr val="0072CE"/>
          </a:solidFill>
          <a:ln/>
        </p:spPr>
      </p:sp>
      <p:sp>
        <p:nvSpPr>
          <p:cNvPr id="8" name="Text 5"/>
          <p:cNvSpPr/>
          <p:nvPr/>
        </p:nvSpPr>
        <p:spPr>
          <a:xfrm>
            <a:off x="1943100" y="2651760"/>
            <a:ext cx="822960" cy="82296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WA</a:t>
            </a:r>
            <a:endParaRPr lang="en-US" sz="2200" dirty="0"/>
          </a:p>
        </p:txBody>
      </p:sp>
      <p:sp>
        <p:nvSpPr>
          <p:cNvPr id="9" name="Text 6"/>
          <p:cNvSpPr/>
          <p:nvPr/>
        </p:nvSpPr>
        <p:spPr>
          <a:xfrm>
            <a:off x="777240" y="3749040"/>
            <a:ext cx="3154680" cy="365760"/>
          </a:xfrm>
          <a:prstGeom prst="rect">
            <a:avLst/>
          </a:prstGeom>
          <a:noFill/>
          <a:ln/>
        </p:spPr>
        <p:txBody>
          <a:bodyPr wrap="square" rtlCol="0" anchor="ctr"/>
          <a:lstStyle/>
          <a:p>
            <a:pPr algn="ctr" indent="0" marL="0">
              <a:buNone/>
            </a:pPr>
            <a:r>
              <a:rPr lang="en-US" sz="1600" b="1" dirty="0">
                <a:solidFill>
                  <a:srgbClr val="0B1B3A"/>
                </a:solidFill>
                <a:latin typeface="Cambria" pitchFamily="34" charset="0"/>
                <a:ea typeface="Cambria" pitchFamily="34" charset="-122"/>
                <a:cs typeface="Cambria" pitchFamily="34" charset="-120"/>
              </a:rPr>
              <a:t>WAF</a:t>
            </a:r>
            <a:endParaRPr lang="en-US" sz="1600" dirty="0"/>
          </a:p>
        </p:txBody>
      </p:sp>
      <p:sp>
        <p:nvSpPr>
          <p:cNvPr id="10" name="Text 7"/>
          <p:cNvSpPr/>
          <p:nvPr/>
        </p:nvSpPr>
        <p:spPr>
          <a:xfrm>
            <a:off x="777240" y="4160520"/>
            <a:ext cx="3154680" cy="457200"/>
          </a:xfrm>
          <a:prstGeom prst="rect">
            <a:avLst/>
          </a:prstGeom>
          <a:noFill/>
          <a:ln/>
        </p:spPr>
        <p:txBody>
          <a:bodyPr wrap="square" rtlCol="0" anchor="ctr"/>
          <a:lstStyle/>
          <a:p>
            <a:pPr algn="ctr" indent="0" marL="0">
              <a:buNone/>
            </a:pPr>
            <a:r>
              <a:rPr lang="en-US" sz="1150" dirty="0">
                <a:solidFill>
                  <a:srgbClr val="5B6B85"/>
                </a:solidFill>
                <a:latin typeface="Calibri" pitchFamily="34" charset="0"/>
                <a:ea typeface="Calibri" pitchFamily="34" charset="-122"/>
                <a:cs typeface="Calibri" pitchFamily="34" charset="-120"/>
              </a:rPr>
              <a:t>Doehler Afrique</a:t>
            </a:r>
            <a:endParaRPr lang="en-US" sz="1150" dirty="0"/>
          </a:p>
        </p:txBody>
      </p:sp>
      <p:sp>
        <p:nvSpPr>
          <p:cNvPr id="11" name="Shape 8"/>
          <p:cNvSpPr/>
          <p:nvPr/>
        </p:nvSpPr>
        <p:spPr>
          <a:xfrm>
            <a:off x="4370832" y="2194560"/>
            <a:ext cx="3520440" cy="2743200"/>
          </a:xfrm>
          <a:prstGeom prst="rect">
            <a:avLst>
              <a:gd name="adj" fmla="val 4000"/>
            </a:avLst>
          </a:prstGeom>
          <a:solidFill>
            <a:srgbClr val="FEF4EC"/>
          </a:solidFill>
          <a:ln/>
          <a:effectLst>
            <a:outerShdw sx="100000" sy="100000" kx="0" ky="0" algn="bl" rotWithShape="0" blurRad="177800" dist="50800" dir="5400000">
              <a:srgbClr val="1B2A4A">
                <a:alpha val="12000"/>
              </a:srgbClr>
            </a:outerShdw>
          </a:effectLst>
        </p:spPr>
      </p:sp>
      <p:sp>
        <p:nvSpPr>
          <p:cNvPr id="12" name="Shape 9"/>
          <p:cNvSpPr/>
          <p:nvPr/>
        </p:nvSpPr>
        <p:spPr>
          <a:xfrm>
            <a:off x="5719572" y="2651760"/>
            <a:ext cx="822960" cy="822960"/>
          </a:xfrm>
          <a:prstGeom prst="ellipse">
            <a:avLst/>
          </a:prstGeom>
          <a:solidFill>
            <a:srgbClr val="F07817"/>
          </a:solidFill>
          <a:ln/>
        </p:spPr>
      </p:sp>
      <p:sp>
        <p:nvSpPr>
          <p:cNvPr id="13" name="Text 10"/>
          <p:cNvSpPr/>
          <p:nvPr/>
        </p:nvSpPr>
        <p:spPr>
          <a:xfrm>
            <a:off x="5719572" y="2651760"/>
            <a:ext cx="822960" cy="82296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SD</a:t>
            </a:r>
            <a:endParaRPr lang="en-US" sz="2200" dirty="0"/>
          </a:p>
        </p:txBody>
      </p:sp>
      <p:sp>
        <p:nvSpPr>
          <p:cNvPr id="14" name="Text 11"/>
          <p:cNvSpPr/>
          <p:nvPr/>
        </p:nvSpPr>
        <p:spPr>
          <a:xfrm>
            <a:off x="4553712" y="3749040"/>
            <a:ext cx="3154680" cy="365760"/>
          </a:xfrm>
          <a:prstGeom prst="rect">
            <a:avLst/>
          </a:prstGeom>
          <a:noFill/>
          <a:ln/>
        </p:spPr>
        <p:txBody>
          <a:bodyPr wrap="square" rtlCol="0" anchor="ctr"/>
          <a:lstStyle/>
          <a:p>
            <a:pPr algn="ctr" indent="0" marL="0">
              <a:buNone/>
            </a:pPr>
            <a:r>
              <a:rPr lang="en-US" sz="1600" b="1" dirty="0">
                <a:solidFill>
                  <a:srgbClr val="0B1B3A"/>
                </a:solidFill>
                <a:latin typeface="Cambria" pitchFamily="34" charset="0"/>
                <a:ea typeface="Cambria" pitchFamily="34" charset="-122"/>
                <a:cs typeface="Cambria" pitchFamily="34" charset="-120"/>
              </a:rPr>
              <a:t>SDP Connect</a:t>
            </a:r>
            <a:endParaRPr lang="en-US" sz="1600" dirty="0"/>
          </a:p>
        </p:txBody>
      </p:sp>
      <p:sp>
        <p:nvSpPr>
          <p:cNvPr id="15" name="Text 12"/>
          <p:cNvSpPr/>
          <p:nvPr/>
        </p:nvSpPr>
        <p:spPr>
          <a:xfrm>
            <a:off x="4553712" y="4160520"/>
            <a:ext cx="3154680" cy="457200"/>
          </a:xfrm>
          <a:prstGeom prst="rect">
            <a:avLst/>
          </a:prstGeom>
          <a:noFill/>
          <a:ln/>
        </p:spPr>
        <p:txBody>
          <a:bodyPr wrap="square" rtlCol="0" anchor="ctr"/>
          <a:lstStyle/>
          <a:p>
            <a:pPr algn="ctr" indent="0" marL="0">
              <a:buNone/>
            </a:pPr>
            <a:r>
              <a:rPr lang="en-US" sz="1150" dirty="0">
                <a:solidFill>
                  <a:srgbClr val="5B6B85"/>
                </a:solidFill>
                <a:latin typeface="Calibri" pitchFamily="34" charset="0"/>
                <a:ea typeface="Calibri" pitchFamily="34" charset="-122"/>
                <a:cs typeface="Calibri" pitchFamily="34" charset="-120"/>
              </a:rPr>
              <a:t>SDP Groupe</a:t>
            </a:r>
            <a:endParaRPr lang="en-US" sz="1150" dirty="0"/>
          </a:p>
        </p:txBody>
      </p:sp>
      <p:sp>
        <p:nvSpPr>
          <p:cNvPr id="16" name="Shape 13"/>
          <p:cNvSpPr/>
          <p:nvPr/>
        </p:nvSpPr>
        <p:spPr>
          <a:xfrm>
            <a:off x="8147304" y="2194560"/>
            <a:ext cx="3520440" cy="2743200"/>
          </a:xfrm>
          <a:prstGeom prst="rect">
            <a:avLst>
              <a:gd name="adj" fmla="val 4000"/>
            </a:avLst>
          </a:prstGeom>
          <a:solidFill>
            <a:srgbClr val="EBF4FB"/>
          </a:solidFill>
          <a:ln/>
          <a:effectLst>
            <a:outerShdw sx="100000" sy="100000" kx="0" ky="0" algn="bl" rotWithShape="0" blurRad="177800" dist="50800" dir="5400000">
              <a:srgbClr val="1B2A4A">
                <a:alpha val="12000"/>
              </a:srgbClr>
            </a:outerShdw>
          </a:effectLst>
        </p:spPr>
      </p:sp>
      <p:sp>
        <p:nvSpPr>
          <p:cNvPr id="17" name="Shape 14"/>
          <p:cNvSpPr/>
          <p:nvPr/>
        </p:nvSpPr>
        <p:spPr>
          <a:xfrm>
            <a:off x="9496044" y="2651760"/>
            <a:ext cx="822960" cy="822960"/>
          </a:xfrm>
          <a:prstGeom prst="ellipse">
            <a:avLst/>
          </a:prstGeom>
          <a:solidFill>
            <a:srgbClr val="0072CE"/>
          </a:solidFill>
          <a:ln/>
        </p:spPr>
      </p:sp>
      <p:sp>
        <p:nvSpPr>
          <p:cNvPr id="18" name="Text 15"/>
          <p:cNvSpPr/>
          <p:nvPr/>
        </p:nvSpPr>
        <p:spPr>
          <a:xfrm>
            <a:off x="9496044" y="2651760"/>
            <a:ext cx="822960" cy="82296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AD</a:t>
            </a:r>
            <a:endParaRPr lang="en-US" sz="2200" dirty="0"/>
          </a:p>
        </p:txBody>
      </p:sp>
      <p:sp>
        <p:nvSpPr>
          <p:cNvPr id="19" name="Text 16"/>
          <p:cNvSpPr/>
          <p:nvPr/>
        </p:nvSpPr>
        <p:spPr>
          <a:xfrm>
            <a:off x="8330184" y="3749040"/>
            <a:ext cx="3154680" cy="365760"/>
          </a:xfrm>
          <a:prstGeom prst="rect">
            <a:avLst/>
          </a:prstGeom>
          <a:noFill/>
          <a:ln/>
        </p:spPr>
        <p:txBody>
          <a:bodyPr wrap="square" rtlCol="0" anchor="ctr"/>
          <a:lstStyle/>
          <a:p>
            <a:pPr algn="ctr" indent="0" marL="0">
              <a:buNone/>
            </a:pPr>
            <a:r>
              <a:rPr lang="en-US" sz="1600" b="1" dirty="0">
                <a:solidFill>
                  <a:srgbClr val="0B1B3A"/>
                </a:solidFill>
                <a:latin typeface="Cambria" pitchFamily="34" charset="0"/>
                <a:ea typeface="Cambria" pitchFamily="34" charset="-122"/>
                <a:cs typeface="Cambria" pitchFamily="34" charset="-120"/>
              </a:rPr>
              <a:t>ADYK</a:t>
            </a:r>
            <a:endParaRPr lang="en-US" sz="1600" dirty="0"/>
          </a:p>
        </p:txBody>
      </p:sp>
      <p:sp>
        <p:nvSpPr>
          <p:cNvPr id="20" name="Text 17"/>
          <p:cNvSpPr/>
          <p:nvPr/>
        </p:nvSpPr>
        <p:spPr>
          <a:xfrm>
            <a:off x="8330184" y="4160520"/>
            <a:ext cx="3154680" cy="457200"/>
          </a:xfrm>
          <a:prstGeom prst="rect">
            <a:avLst/>
          </a:prstGeom>
          <a:noFill/>
          <a:ln/>
        </p:spPr>
        <p:txBody>
          <a:bodyPr wrap="square" rtlCol="0" anchor="ctr"/>
          <a:lstStyle/>
          <a:p>
            <a:pPr algn="ctr" indent="0" marL="0">
              <a:buNone/>
            </a:pPr>
            <a:r>
              <a:rPr lang="en-US" sz="1150" dirty="0">
                <a:solidFill>
                  <a:srgbClr val="5B6B85"/>
                </a:solidFill>
                <a:latin typeface="Calibri" pitchFamily="34" charset="0"/>
                <a:ea typeface="Calibri" pitchFamily="34" charset="-122"/>
                <a:cs typeface="Calibri" pitchFamily="34" charset="-120"/>
              </a:rPr>
              <a:t>Cabinet Notarial ADYK</a:t>
            </a:r>
            <a:endParaRPr lang="en-US" sz="11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14276"/>
        </a:solidFill>
      </p:bgPr>
    </p:bg>
    <p:spTree>
      <p:nvGrpSpPr>
        <p:cNvPr id="1" name=""/>
        <p:cNvGrpSpPr/>
        <p:nvPr/>
      </p:nvGrpSpPr>
      <p:grpSpPr>
        <a:xfrm>
          <a:off x="0" y="0"/>
          <a:ext cx="0" cy="0"/>
          <a:chOff x="0" y="0"/>
          <a:chExt cx="0" cy="0"/>
        </a:xfrm>
      </p:grpSpPr>
      <p:sp>
        <p:nvSpPr>
          <p:cNvPr id="2" name="Shape 0"/>
          <p:cNvSpPr/>
          <p:nvPr/>
        </p:nvSpPr>
        <p:spPr>
          <a:xfrm>
            <a:off x="9692640" y="-1463040"/>
            <a:ext cx="4206240" cy="4206240"/>
          </a:xfrm>
          <a:prstGeom prst="ellipse">
            <a:avLst/>
          </a:prstGeom>
          <a:solidFill>
            <a:srgbClr val="0072CE">
              <a:alpha val="22000"/>
            </a:srgbClr>
          </a:solidFill>
          <a:ln/>
        </p:spPr>
      </p:sp>
      <p:sp>
        <p:nvSpPr>
          <p:cNvPr id="3" name="Shape 1"/>
          <p:cNvSpPr/>
          <p:nvPr/>
        </p:nvSpPr>
        <p:spPr>
          <a:xfrm>
            <a:off x="-1280160" y="5120640"/>
            <a:ext cx="3108960" cy="3108960"/>
          </a:xfrm>
          <a:prstGeom prst="ellipse">
            <a:avLst/>
          </a:prstGeom>
          <a:solidFill>
            <a:srgbClr val="F07817">
              <a:alpha val="18000"/>
            </a:srgbClr>
          </a:solidFill>
          <a:ln/>
        </p:spPr>
      </p:sp>
      <p:pic>
        <p:nvPicPr>
          <p:cNvPr id="4" name="Image 0" descr="/home/claude/netbyus2/assets/by_logo.png">    </p:cNvPr>
          <p:cNvPicPr>
            <a:picLocks noChangeAspect="1"/>
          </p:cNvPicPr>
          <p:nvPr/>
        </p:nvPicPr>
        <p:blipFill>
          <a:blip r:embed="rId1"/>
          <a:stretch>
            <a:fillRect/>
          </a:stretch>
        </p:blipFill>
        <p:spPr>
          <a:xfrm>
            <a:off x="457200" y="320040"/>
            <a:ext cx="496431" cy="310896"/>
          </a:xfrm>
          <a:prstGeom prst="rect">
            <a:avLst/>
          </a:prstGeom>
        </p:spPr>
      </p:pic>
      <p:sp>
        <p:nvSpPr>
          <p:cNvPr id="5" name="Text 2"/>
          <p:cNvSpPr/>
          <p:nvPr/>
        </p:nvSpPr>
        <p:spPr>
          <a:xfrm>
            <a:off x="10881360" y="320040"/>
            <a:ext cx="914400" cy="310896"/>
          </a:xfrm>
          <a:prstGeom prst="rect">
            <a:avLst/>
          </a:prstGeom>
          <a:noFill/>
          <a:ln/>
        </p:spPr>
        <p:txBody>
          <a:bodyPr wrap="square" rtlCol="0" anchor="ctr"/>
          <a:lstStyle/>
          <a:p>
            <a:pPr algn="r" indent="0" marL="0">
              <a:buNone/>
            </a:pPr>
            <a:r>
              <a:rPr lang="en-US" sz="1100" dirty="0">
                <a:solidFill>
                  <a:srgbClr val="8CA0C9"/>
                </a:solidFill>
                <a:latin typeface="Calibri" pitchFamily="34" charset="0"/>
                <a:ea typeface="Calibri" pitchFamily="34" charset="-122"/>
                <a:cs typeface="Calibri" pitchFamily="34" charset="-120"/>
              </a:rPr>
              <a:t>14 / 14</a:t>
            </a:r>
            <a:endParaRPr lang="en-US" sz="1100" dirty="0"/>
          </a:p>
        </p:txBody>
      </p:sp>
      <p:sp>
        <p:nvSpPr>
          <p:cNvPr id="6" name="Text 3"/>
          <p:cNvSpPr/>
          <p:nvPr/>
        </p:nvSpPr>
        <p:spPr>
          <a:xfrm>
            <a:off x="0" y="1280160"/>
            <a:ext cx="12188952" cy="365760"/>
          </a:xfrm>
          <a:prstGeom prst="rect">
            <a:avLst/>
          </a:prstGeom>
          <a:noFill/>
          <a:ln/>
        </p:spPr>
        <p:txBody>
          <a:bodyPr wrap="square" rtlCol="0" anchor="ctr"/>
          <a:lstStyle/>
          <a:p>
            <a:pPr algn="ctr" indent="0" marL="0">
              <a:buNone/>
            </a:pPr>
            <a:r>
              <a:rPr lang="en-US" sz="1300" b="1" spc="140" kern="0" dirty="0">
                <a:solidFill>
                  <a:srgbClr val="F07817"/>
                </a:solidFill>
                <a:latin typeface="Calibri" pitchFamily="34" charset="0"/>
                <a:ea typeface="Calibri" pitchFamily="34" charset="-122"/>
                <a:cs typeface="Calibri" pitchFamily="34" charset="-120"/>
              </a:rPr>
              <a:t>PASSONS À L'ACTION</a:t>
            </a:r>
            <a:endParaRPr lang="en-US" sz="1300" dirty="0"/>
          </a:p>
        </p:txBody>
      </p:sp>
      <p:sp>
        <p:nvSpPr>
          <p:cNvPr id="7" name="Text 4"/>
          <p:cNvSpPr/>
          <p:nvPr/>
        </p:nvSpPr>
        <p:spPr>
          <a:xfrm>
            <a:off x="0" y="1645920"/>
            <a:ext cx="12188952" cy="822960"/>
          </a:xfrm>
          <a:prstGeom prst="rect">
            <a:avLst/>
          </a:prstGeom>
          <a:noFill/>
          <a:ln/>
        </p:spPr>
        <p:txBody>
          <a:bodyPr wrap="square" rtlCol="0" anchor="ctr"/>
          <a:lstStyle/>
          <a:p>
            <a:pPr algn="ctr" indent="0" marL="0">
              <a:buNone/>
            </a:pPr>
            <a:r>
              <a:rPr lang="en-US" sz="3600" b="1" dirty="0">
                <a:solidFill>
                  <a:srgbClr val="FFFFFF"/>
                </a:solidFill>
                <a:latin typeface="Cambria" pitchFamily="34" charset="0"/>
                <a:ea typeface="Cambria" pitchFamily="34" charset="-122"/>
                <a:cs typeface="Cambria" pitchFamily="34" charset="-120"/>
              </a:rPr>
              <a:t>Nos </a:t>
            </a:r>
            <a:pPr algn="ctr" indent="0" marL="0">
              <a:buNone/>
            </a:pPr>
            <a:r>
              <a:rPr lang="en-US" sz="3600" b="1" dirty="0">
                <a:solidFill>
                  <a:srgbClr val="F07817"/>
                </a:solidFill>
                <a:latin typeface="Cambria" pitchFamily="34" charset="0"/>
                <a:ea typeface="Cambria" pitchFamily="34" charset="-122"/>
                <a:cs typeface="Cambria" pitchFamily="34" charset="-120"/>
              </a:rPr>
              <a:t>coordonnées.</a:t>
            </a:r>
            <a:endParaRPr lang="en-US" sz="3600" dirty="0"/>
          </a:p>
        </p:txBody>
      </p:sp>
      <p:sp>
        <p:nvSpPr>
          <p:cNvPr id="8" name="Shape 5"/>
          <p:cNvSpPr/>
          <p:nvPr/>
        </p:nvSpPr>
        <p:spPr>
          <a:xfrm>
            <a:off x="813816" y="2743200"/>
            <a:ext cx="3337560" cy="1463040"/>
          </a:xfrm>
          <a:prstGeom prst="rect">
            <a:avLst>
              <a:gd name="adj" fmla="val 7500"/>
            </a:avLst>
          </a:prstGeom>
          <a:solidFill>
            <a:srgbClr val="FFFFFF"/>
          </a:solidFill>
          <a:ln/>
        </p:spPr>
      </p:sp>
      <p:sp>
        <p:nvSpPr>
          <p:cNvPr id="9" name="Shape 6"/>
          <p:cNvSpPr/>
          <p:nvPr/>
        </p:nvSpPr>
        <p:spPr>
          <a:xfrm>
            <a:off x="813816" y="2743200"/>
            <a:ext cx="3337560" cy="45720"/>
          </a:xfrm>
          <a:prstGeom prst="rect">
            <a:avLst/>
          </a:prstGeom>
          <a:solidFill>
            <a:srgbClr val="0072CE"/>
          </a:solidFill>
          <a:ln/>
        </p:spPr>
      </p:sp>
      <p:sp>
        <p:nvSpPr>
          <p:cNvPr id="10" name="Text 7"/>
          <p:cNvSpPr/>
          <p:nvPr/>
        </p:nvSpPr>
        <p:spPr>
          <a:xfrm>
            <a:off x="1088136" y="3017520"/>
            <a:ext cx="2788920" cy="365760"/>
          </a:xfrm>
          <a:prstGeom prst="rect">
            <a:avLst/>
          </a:prstGeom>
          <a:noFill/>
          <a:ln/>
        </p:spPr>
        <p:txBody>
          <a:bodyPr wrap="square" rtlCol="0" anchor="ctr"/>
          <a:lstStyle/>
          <a:p>
            <a:pPr indent="0" marL="0">
              <a:buNone/>
            </a:pPr>
            <a:r>
              <a:rPr lang="en-US" sz="1150" b="1" spc="60" kern="0" dirty="0">
                <a:solidFill>
                  <a:srgbClr val="5B6B85"/>
                </a:solidFill>
                <a:latin typeface="Calibri" pitchFamily="34" charset="0"/>
                <a:ea typeface="Calibri" pitchFamily="34" charset="-122"/>
                <a:cs typeface="Calibri" pitchFamily="34" charset="-120"/>
              </a:rPr>
              <a:t>Site web</a:t>
            </a:r>
            <a:endParaRPr lang="en-US" sz="1150" dirty="0"/>
          </a:p>
        </p:txBody>
      </p:sp>
      <p:sp>
        <p:nvSpPr>
          <p:cNvPr id="11" name="Text 8"/>
          <p:cNvSpPr/>
          <p:nvPr/>
        </p:nvSpPr>
        <p:spPr>
          <a:xfrm>
            <a:off x="1088136" y="3401568"/>
            <a:ext cx="2788920" cy="640080"/>
          </a:xfrm>
          <a:prstGeom prst="rect">
            <a:avLst/>
          </a:prstGeom>
          <a:noFill/>
          <a:ln/>
        </p:spPr>
        <p:txBody>
          <a:bodyPr wrap="square" rtlCol="0" anchor="ctr"/>
          <a:lstStyle/>
          <a:p>
            <a:pPr indent="0" marL="0">
              <a:lnSpc>
                <a:spcPts val="1800"/>
              </a:lnSpc>
              <a:buNone/>
            </a:pPr>
            <a:r>
              <a:rPr lang="en-US" sz="1550" b="1" dirty="0">
                <a:solidFill>
                  <a:srgbClr val="0B1B3A"/>
                </a:solidFill>
                <a:latin typeface="Cambria" pitchFamily="34" charset="0"/>
                <a:ea typeface="Cambria" pitchFamily="34" charset="-122"/>
                <a:cs typeface="Cambria" pitchFamily="34" charset="-120"/>
              </a:rPr>
              <a:t>www.netbyus.com</a:t>
            </a:r>
            <a:endParaRPr lang="en-US" sz="1550" dirty="0"/>
          </a:p>
        </p:txBody>
      </p:sp>
      <p:sp>
        <p:nvSpPr>
          <p:cNvPr id="12" name="Shape 9"/>
          <p:cNvSpPr/>
          <p:nvPr/>
        </p:nvSpPr>
        <p:spPr>
          <a:xfrm>
            <a:off x="4425696" y="2743200"/>
            <a:ext cx="3337560" cy="1463040"/>
          </a:xfrm>
          <a:prstGeom prst="rect">
            <a:avLst>
              <a:gd name="adj" fmla="val 7500"/>
            </a:avLst>
          </a:prstGeom>
          <a:solidFill>
            <a:srgbClr val="FFFFFF"/>
          </a:solidFill>
          <a:ln/>
        </p:spPr>
      </p:sp>
      <p:sp>
        <p:nvSpPr>
          <p:cNvPr id="13" name="Shape 10"/>
          <p:cNvSpPr/>
          <p:nvPr/>
        </p:nvSpPr>
        <p:spPr>
          <a:xfrm>
            <a:off x="4425696" y="2743200"/>
            <a:ext cx="3337560" cy="45720"/>
          </a:xfrm>
          <a:prstGeom prst="rect">
            <a:avLst/>
          </a:prstGeom>
          <a:solidFill>
            <a:srgbClr val="F07817"/>
          </a:solidFill>
          <a:ln/>
        </p:spPr>
      </p:sp>
      <p:sp>
        <p:nvSpPr>
          <p:cNvPr id="14" name="Text 11"/>
          <p:cNvSpPr/>
          <p:nvPr/>
        </p:nvSpPr>
        <p:spPr>
          <a:xfrm>
            <a:off x="4700016" y="3017520"/>
            <a:ext cx="2788920" cy="365760"/>
          </a:xfrm>
          <a:prstGeom prst="rect">
            <a:avLst/>
          </a:prstGeom>
          <a:noFill/>
          <a:ln/>
        </p:spPr>
        <p:txBody>
          <a:bodyPr wrap="square" rtlCol="0" anchor="ctr"/>
          <a:lstStyle/>
          <a:p>
            <a:pPr indent="0" marL="0">
              <a:buNone/>
            </a:pPr>
            <a:r>
              <a:rPr lang="en-US" sz="1150" b="1" spc="60" kern="0" dirty="0">
                <a:solidFill>
                  <a:srgbClr val="5B6B85"/>
                </a:solidFill>
                <a:latin typeface="Calibri" pitchFamily="34" charset="0"/>
                <a:ea typeface="Calibri" pitchFamily="34" charset="-122"/>
                <a:cs typeface="Calibri" pitchFamily="34" charset="-120"/>
              </a:rPr>
              <a:t>Téléphone</a:t>
            </a:r>
            <a:endParaRPr lang="en-US" sz="1150" dirty="0"/>
          </a:p>
        </p:txBody>
      </p:sp>
      <p:sp>
        <p:nvSpPr>
          <p:cNvPr id="15" name="Text 12"/>
          <p:cNvSpPr/>
          <p:nvPr/>
        </p:nvSpPr>
        <p:spPr>
          <a:xfrm>
            <a:off x="4700016" y="3401568"/>
            <a:ext cx="2788920" cy="640080"/>
          </a:xfrm>
          <a:prstGeom prst="rect">
            <a:avLst/>
          </a:prstGeom>
          <a:noFill/>
          <a:ln/>
        </p:spPr>
        <p:txBody>
          <a:bodyPr wrap="square" rtlCol="0" anchor="ctr"/>
          <a:lstStyle/>
          <a:p>
            <a:pPr indent="0" marL="0">
              <a:lnSpc>
                <a:spcPts val="1800"/>
              </a:lnSpc>
              <a:buNone/>
            </a:pPr>
            <a:r>
              <a:rPr lang="en-US" sz="1550" b="1" dirty="0">
                <a:solidFill>
                  <a:srgbClr val="0B1B3A"/>
                </a:solidFill>
                <a:latin typeface="Cambria" pitchFamily="34" charset="0"/>
                <a:ea typeface="Cambria" pitchFamily="34" charset="-122"/>
                <a:cs typeface="Cambria" pitchFamily="34" charset="-120"/>
              </a:rPr>
              <a:t>+229 67 59 77 40</a:t>
            </a:r>
            <a:endParaRPr lang="en-US" sz="1550" dirty="0"/>
          </a:p>
        </p:txBody>
      </p:sp>
      <p:sp>
        <p:nvSpPr>
          <p:cNvPr id="16" name="Shape 13"/>
          <p:cNvSpPr/>
          <p:nvPr/>
        </p:nvSpPr>
        <p:spPr>
          <a:xfrm>
            <a:off x="8037576" y="2743200"/>
            <a:ext cx="3337560" cy="1463040"/>
          </a:xfrm>
          <a:prstGeom prst="rect">
            <a:avLst>
              <a:gd name="adj" fmla="val 7500"/>
            </a:avLst>
          </a:prstGeom>
          <a:solidFill>
            <a:srgbClr val="FFFFFF"/>
          </a:solidFill>
          <a:ln/>
        </p:spPr>
      </p:sp>
      <p:sp>
        <p:nvSpPr>
          <p:cNvPr id="17" name="Shape 14"/>
          <p:cNvSpPr/>
          <p:nvPr/>
        </p:nvSpPr>
        <p:spPr>
          <a:xfrm>
            <a:off x="8037576" y="2743200"/>
            <a:ext cx="3337560" cy="45720"/>
          </a:xfrm>
          <a:prstGeom prst="rect">
            <a:avLst/>
          </a:prstGeom>
          <a:solidFill>
            <a:srgbClr val="0072CE"/>
          </a:solidFill>
          <a:ln/>
        </p:spPr>
      </p:sp>
      <p:sp>
        <p:nvSpPr>
          <p:cNvPr id="18" name="Text 15"/>
          <p:cNvSpPr/>
          <p:nvPr/>
        </p:nvSpPr>
        <p:spPr>
          <a:xfrm>
            <a:off x="8311896" y="3017520"/>
            <a:ext cx="2788920" cy="365760"/>
          </a:xfrm>
          <a:prstGeom prst="rect">
            <a:avLst/>
          </a:prstGeom>
          <a:noFill/>
          <a:ln/>
        </p:spPr>
        <p:txBody>
          <a:bodyPr wrap="square" rtlCol="0" anchor="ctr"/>
          <a:lstStyle/>
          <a:p>
            <a:pPr indent="0" marL="0">
              <a:buNone/>
            </a:pPr>
            <a:r>
              <a:rPr lang="en-US" sz="1150" b="1" spc="60" kern="0" dirty="0">
                <a:solidFill>
                  <a:srgbClr val="5B6B85"/>
                </a:solidFill>
                <a:latin typeface="Calibri" pitchFamily="34" charset="0"/>
                <a:ea typeface="Calibri" pitchFamily="34" charset="-122"/>
                <a:cs typeface="Calibri" pitchFamily="34" charset="-120"/>
              </a:rPr>
              <a:t>Implantations</a:t>
            </a:r>
            <a:endParaRPr lang="en-US" sz="1150" dirty="0"/>
          </a:p>
        </p:txBody>
      </p:sp>
      <p:sp>
        <p:nvSpPr>
          <p:cNvPr id="19" name="Text 16"/>
          <p:cNvSpPr/>
          <p:nvPr/>
        </p:nvSpPr>
        <p:spPr>
          <a:xfrm>
            <a:off x="8311896" y="3401568"/>
            <a:ext cx="2788920" cy="640080"/>
          </a:xfrm>
          <a:prstGeom prst="rect">
            <a:avLst/>
          </a:prstGeom>
          <a:noFill/>
          <a:ln/>
        </p:spPr>
        <p:txBody>
          <a:bodyPr wrap="square" rtlCol="0" anchor="ctr"/>
          <a:lstStyle/>
          <a:p>
            <a:pPr indent="0" marL="0">
              <a:lnSpc>
                <a:spcPts val="1800"/>
              </a:lnSpc>
              <a:buNone/>
            </a:pPr>
            <a:r>
              <a:rPr lang="en-US" sz="1550" b="1" dirty="0">
                <a:solidFill>
                  <a:srgbClr val="0B1B3A"/>
                </a:solidFill>
                <a:latin typeface="Cambria" pitchFamily="34" charset="0"/>
                <a:ea typeface="Cambria" pitchFamily="34" charset="-122"/>
                <a:cs typeface="Cambria" pitchFamily="34" charset="-120"/>
              </a:rPr>
              <a:t>Bénin · Togo · Cameroun · France</a:t>
            </a:r>
            <a:endParaRPr lang="en-US" sz="1550" dirty="0"/>
          </a:p>
        </p:txBody>
      </p:sp>
      <p:pic>
        <p:nvPicPr>
          <p:cNvPr id="20" name="Image 1" descr="/home/claude/netbyus2/assets/by_logo.png">    </p:cNvPr>
          <p:cNvPicPr>
            <a:picLocks noChangeAspect="1"/>
          </p:cNvPicPr>
          <p:nvPr/>
        </p:nvPicPr>
        <p:blipFill>
          <a:blip r:embed="rId2"/>
          <a:stretch>
            <a:fillRect/>
          </a:stretch>
        </p:blipFill>
        <p:spPr>
          <a:xfrm>
            <a:off x="548640" y="6355080"/>
            <a:ext cx="438027" cy="274320"/>
          </a:xfrm>
          <a:prstGeom prst="rect">
            <a:avLst/>
          </a:prstGeom>
        </p:spPr>
      </p:pic>
      <p:sp>
        <p:nvSpPr>
          <p:cNvPr id="21" name="Text 17"/>
          <p:cNvSpPr/>
          <p:nvPr/>
        </p:nvSpPr>
        <p:spPr>
          <a:xfrm>
            <a:off x="1114683" y="6355080"/>
            <a:ext cx="6400800" cy="274320"/>
          </a:xfrm>
          <a:prstGeom prst="rect">
            <a:avLst/>
          </a:prstGeom>
          <a:noFill/>
          <a:ln/>
        </p:spPr>
        <p:txBody>
          <a:bodyPr wrap="square" rtlCol="0" anchor="ctr"/>
          <a:lstStyle/>
          <a:p>
            <a:pPr indent="0" marL="0">
              <a:buNone/>
            </a:pPr>
            <a:r>
              <a:rPr lang="en-US" sz="1000" dirty="0">
                <a:solidFill>
                  <a:srgbClr val="8CA0C9"/>
                </a:solidFill>
                <a:latin typeface="Calibri" pitchFamily="34" charset="0"/>
                <a:ea typeface="Calibri" pitchFamily="34" charset="-122"/>
                <a:cs typeface="Calibri" pitchFamily="34" charset="-120"/>
              </a:rPr>
              <a:t>Votre partenaire digital, de bout en bout.</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2026-08-04T17:51:35Z</dcterms:created>
  <dcterms:modified xsi:type="dcterms:W3CDTF">2026-08-04T17:51:35Z</dcterms:modified>
</cp:coreProperties>
</file>