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7"/>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8288000" cy="10287000"/>
  <p:notesSz cx="6858000" cy="9144000"/>
  <p:embeddedFontLst>
    <p:embeddedFont>
      <p:font typeface="Poppins" charset="1" panose="00000500000000000000"/>
      <p:regular r:id="rId30"/>
    </p:embeddedFont>
    <p:embeddedFont>
      <p:font typeface="Poppins Bold" charset="1" panose="0000080000000000000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notesMasters/notesMaster1.xml" Type="http://schemas.openxmlformats.org/officeDocument/2006/relationships/notesMaster"/><Relationship Id="rId28" Target="theme/theme2.xml" Type="http://schemas.openxmlformats.org/officeDocument/2006/relationships/theme"/><Relationship Id="rId29" Target="notesSlides/notesSlide1.xml" Type="http://schemas.openxmlformats.org/officeDocument/2006/relationships/notesSlide"/><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notesSlides/notesSlide2.xml" Type="http://schemas.openxmlformats.org/officeDocument/2006/relationships/notesSlide"/><Relationship Id="rId33" Target="notesSlides/notesSlide3.xml" Type="http://schemas.openxmlformats.org/officeDocument/2006/relationships/notesSlide"/><Relationship Id="rId34" Target="notesSlides/notesSlide4.xml" Type="http://schemas.openxmlformats.org/officeDocument/2006/relationships/notesSlide"/><Relationship Id="rId35" Target="notesSlides/notesSlide5.xml" Type="http://schemas.openxmlformats.org/officeDocument/2006/relationships/notesSlide"/><Relationship Id="rId36" Target="notesSlides/notesSlide6.xml" Type="http://schemas.openxmlformats.org/officeDocument/2006/relationships/notesSlide"/><Relationship Id="rId37" Target="notesSlides/notesSlide7.xml" Type="http://schemas.openxmlformats.org/officeDocument/2006/relationships/notesSlide"/><Relationship Id="rId38" Target="notesSlides/notesSlide8.xml" Type="http://schemas.openxmlformats.org/officeDocument/2006/relationships/notesSlide"/><Relationship Id="rId39" Target="notesSlides/notesSlide9.xml" Type="http://schemas.openxmlformats.org/officeDocument/2006/relationships/notesSlide"/><Relationship Id="rId4" Target="theme/theme1.xml" Type="http://schemas.openxmlformats.org/officeDocument/2006/relationships/theme"/><Relationship Id="rId40" Target="notesSlides/notesSlide10.xml" Type="http://schemas.openxmlformats.org/officeDocument/2006/relationships/notesSlide"/><Relationship Id="rId41" Target="notesSlides/notesSlide11.xml" Type="http://schemas.openxmlformats.org/officeDocument/2006/relationships/notesSlide"/><Relationship Id="rId42" Target="notesSlides/notesSlide12.xml" Type="http://schemas.openxmlformats.org/officeDocument/2006/relationships/notesSlide"/><Relationship Id="rId43" Target="notesSlides/notesSlide13.xml" Type="http://schemas.openxmlformats.org/officeDocument/2006/relationships/notesSlide"/><Relationship Id="rId44" Target="notesSlides/notesSlide14.xml" Type="http://schemas.openxmlformats.org/officeDocument/2006/relationships/notesSlide"/><Relationship Id="rId45" Target="notesSlides/notesSlide15.xml" Type="http://schemas.openxmlformats.org/officeDocument/2006/relationships/notesSlide"/><Relationship Id="rId46" Target="notesSlides/notesSlide16.xml" Type="http://schemas.openxmlformats.org/officeDocument/2006/relationships/notesSlide"/><Relationship Id="rId47" Target="notesSlides/notesSlide17.xml" Type="http://schemas.openxmlformats.org/officeDocument/2006/relationships/notesSlide"/><Relationship Id="rId48" Target="notesSlides/notesSlide18.xml" Type="http://schemas.openxmlformats.org/officeDocument/2006/relationships/notesSlide"/><Relationship Id="rId49" Target="notesSlides/notesSlide19.xml" Type="http://schemas.openxmlformats.org/officeDocument/2006/relationships/notesSlide"/><Relationship Id="rId5" Target="tableStyles.xml" Type="http://schemas.openxmlformats.org/officeDocument/2006/relationships/tableStyles"/><Relationship Id="rId50" Target="notesSlides/notesSlide20.xml" Type="http://schemas.openxmlformats.org/officeDocument/2006/relationships/notesSlide"/><Relationship Id="rId51" Target="notesSlides/notesSlide21.xml" Type="http://schemas.openxmlformats.org/officeDocument/2006/relationships/notesSlide"/><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jpeg" Type="http://schemas.openxmlformats.org/officeDocument/2006/relationships/image"/><Relationship Id="rId6"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svg" Type="http://schemas.openxmlformats.org/officeDocument/2006/relationships/image"/><Relationship Id="rId11" Target="../media/image12.png" Type="http://schemas.openxmlformats.org/officeDocument/2006/relationships/image"/><Relationship Id="rId12" Target="../media/image13.svg" Type="http://schemas.openxmlformats.org/officeDocument/2006/relationships/image"/><Relationship Id="rId2" Target="../notesSlides/notesSlide3.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 Id="rId7" Target="../media/image8.png" Type="http://schemas.openxmlformats.org/officeDocument/2006/relationships/image"/><Relationship Id="rId8" Target="../media/image9.svg" Type="http://schemas.openxmlformats.org/officeDocument/2006/relationships/image"/><Relationship Id="rId9" Target="../media/image10.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svg" Type="http://schemas.openxmlformats.org/officeDocument/2006/relationships/image"/><Relationship Id="rId12" Target="../media/image20.jpeg" Type="http://schemas.openxmlformats.org/officeDocument/2006/relationships/image"/><Relationship Id="rId13" Target="../media/image21.png" Type="http://schemas.openxmlformats.org/officeDocument/2006/relationships/image"/><Relationship Id="rId14" Target="../media/image22.png" Type="http://schemas.openxmlformats.org/officeDocument/2006/relationships/image"/><Relationship Id="rId15" Target="../media/image23.png" Type="http://schemas.openxmlformats.org/officeDocument/2006/relationships/image"/><Relationship Id="rId16" Target="../media/image24.svg" Type="http://schemas.openxmlformats.org/officeDocument/2006/relationships/image"/><Relationship Id="rId17" Target="../media/image25.png" Type="http://schemas.openxmlformats.org/officeDocument/2006/relationships/image"/><Relationship Id="rId18" Target="../media/image26.png" Type="http://schemas.openxmlformats.org/officeDocument/2006/relationships/image"/><Relationship Id="rId2" Target="../notesSlides/notesSlide4.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 Id="rId8" Target="../media/image16.svg" Type="http://schemas.openxmlformats.org/officeDocument/2006/relationships/image"/><Relationship Id="rId9" Target="../media/image1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27.png" Type="http://schemas.openxmlformats.org/officeDocument/2006/relationships/image"/><Relationship Id="rId7" Target="../media/image28.png" Type="http://schemas.openxmlformats.org/officeDocument/2006/relationships/image"/><Relationship Id="rId8" Target="../media/image2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0.png" Type="http://schemas.openxmlformats.org/officeDocument/2006/relationships/image"/><Relationship Id="rId7" Target="../media/image28.png" Type="http://schemas.openxmlformats.org/officeDocument/2006/relationships/image"/><Relationship Id="rId8" Target="../media/image29.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 Id="rId8" Target="../media/image3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 Id="rId7" Target="../media/image32.png" Type="http://schemas.openxmlformats.org/officeDocument/2006/relationships/image"/><Relationship Id="rId8" Target="../media/image3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4.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5.png" Type="http://schemas.openxmlformats.org/officeDocument/2006/relationships/image"/><Relationship Id="rId7" Target="../media/image36.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7.png" Type="http://schemas.openxmlformats.org/officeDocument/2006/relationships/image"/><Relationship Id="rId7" Target="../media/image38.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9.png" Type="http://schemas.openxmlformats.org/officeDocument/2006/relationships/image"/><Relationship Id="rId7" Target="../media/image40.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41.png" Type="http://schemas.openxmlformats.org/officeDocument/2006/relationships/image"/><Relationship Id="rId7" Target="../media/image42.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43.png" Type="http://schemas.openxmlformats.org/officeDocument/2006/relationships/image"/><Relationship Id="rId7" Target="../media/image44.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45.png" Type="http://schemas.openxmlformats.org/officeDocument/2006/relationships/image"/><Relationship Id="rId7" Target="../media/image46.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0.svg" Type="http://schemas.openxmlformats.org/officeDocument/2006/relationships/image"/><Relationship Id="rId11" Target="../media/image51.png" Type="http://schemas.openxmlformats.org/officeDocument/2006/relationships/image"/><Relationship Id="rId12" Target="../media/image52.svg" Type="http://schemas.openxmlformats.org/officeDocument/2006/relationships/image"/><Relationship Id="rId13" Target="../media/image53.png" Type="http://schemas.openxmlformats.org/officeDocument/2006/relationships/image"/><Relationship Id="rId14" Target="../media/image54.svg" Type="http://schemas.openxmlformats.org/officeDocument/2006/relationships/image"/><Relationship Id="rId15" Target="../media/image55.png" Type="http://schemas.openxmlformats.org/officeDocument/2006/relationships/image"/><Relationship Id="rId16" Target="../media/image56.svg" Type="http://schemas.openxmlformats.org/officeDocument/2006/relationships/image"/><Relationship Id="rId2" Target="../notesSlides/notesSlide21.xml" Type="http://schemas.openxmlformats.org/officeDocument/2006/relationships/notesSlide"/><Relationship Id="rId3" Target="../media/image1.png" Type="http://schemas.openxmlformats.org/officeDocument/2006/relationships/image"/><Relationship Id="rId4" Target="../media/image3.jpeg" Type="http://schemas.openxmlformats.org/officeDocument/2006/relationships/image"/><Relationship Id="rId5" Target="../media/image2.png" Type="http://schemas.openxmlformats.org/officeDocument/2006/relationships/image"/><Relationship Id="rId6" Target="../media/image4.png" Type="http://schemas.openxmlformats.org/officeDocument/2006/relationships/image"/><Relationship Id="rId7" Target="../media/image47.png" Type="http://schemas.openxmlformats.org/officeDocument/2006/relationships/image"/><Relationship Id="rId8" Target="../media/image48.svg" Type="http://schemas.openxmlformats.org/officeDocument/2006/relationships/image"/><Relationship Id="rId9" Target="../media/image4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53316" y="-421412"/>
            <a:ext cx="19653308" cy="11052583"/>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932688" y="475065"/>
            <a:ext cx="4557368" cy="948058"/>
            <a:chOff x="0" y="0"/>
            <a:chExt cx="5280914" cy="1098575"/>
          </a:xfrm>
        </p:grpSpPr>
        <p:sp>
          <p:nvSpPr>
            <p:cNvPr name="Freeform 5" id="5"/>
            <p:cNvSpPr/>
            <p:nvPr/>
          </p:nvSpPr>
          <p:spPr>
            <a:xfrm flipH="false" flipV="false" rot="0">
              <a:off x="0" y="0"/>
              <a:ext cx="5280914" cy="1098550"/>
            </a:xfrm>
            <a:custGeom>
              <a:avLst/>
              <a:gdLst/>
              <a:ahLst/>
              <a:cxnLst/>
              <a:rect r="r" b="b" t="t" l="l"/>
              <a:pathLst>
                <a:path h="1098550" w="5280914">
                  <a:moveTo>
                    <a:pt x="0" y="0"/>
                  </a:moveTo>
                  <a:lnTo>
                    <a:pt x="5280914" y="0"/>
                  </a:lnTo>
                  <a:lnTo>
                    <a:pt x="5280914" y="1098550"/>
                  </a:lnTo>
                  <a:lnTo>
                    <a:pt x="0" y="1098550"/>
                  </a:lnTo>
                  <a:lnTo>
                    <a:pt x="0" y="0"/>
                  </a:lnTo>
                  <a:close/>
                </a:path>
              </a:pathLst>
            </a:custGeom>
            <a:blipFill>
              <a:blip r:embed="rId4"/>
              <a:stretch>
                <a:fillRect l="0" t="0" r="0" b="-2"/>
              </a:stretch>
            </a:blipFill>
          </p:spPr>
        </p:sp>
      </p:grpSp>
      <p:grpSp>
        <p:nvGrpSpPr>
          <p:cNvPr name="Group 6" id="6"/>
          <p:cNvGrpSpPr/>
          <p:nvPr/>
        </p:nvGrpSpPr>
        <p:grpSpPr>
          <a:xfrm rot="0">
            <a:off x="932688" y="6056260"/>
            <a:ext cx="10276599" cy="1073165"/>
            <a:chOff x="0" y="0"/>
            <a:chExt cx="13702132" cy="1430887"/>
          </a:xfrm>
        </p:grpSpPr>
        <p:sp>
          <p:nvSpPr>
            <p:cNvPr name="Freeform 7" id="7"/>
            <p:cNvSpPr/>
            <p:nvPr/>
          </p:nvSpPr>
          <p:spPr>
            <a:xfrm flipH="false" flipV="false" rot="0">
              <a:off x="0" y="0"/>
              <a:ext cx="13702126" cy="1430887"/>
            </a:xfrm>
            <a:custGeom>
              <a:avLst/>
              <a:gdLst/>
              <a:ahLst/>
              <a:cxnLst/>
              <a:rect r="r" b="b" t="t" l="l"/>
              <a:pathLst>
                <a:path h="1430887" w="13702126">
                  <a:moveTo>
                    <a:pt x="0" y="0"/>
                  </a:moveTo>
                  <a:lnTo>
                    <a:pt x="13702126" y="0"/>
                  </a:lnTo>
                  <a:lnTo>
                    <a:pt x="13702126" y="1430887"/>
                  </a:lnTo>
                  <a:lnTo>
                    <a:pt x="0" y="1430887"/>
                  </a:lnTo>
                  <a:close/>
                </a:path>
              </a:pathLst>
            </a:custGeom>
            <a:blipFill>
              <a:blip r:embed="rId5">
                <a:alphaModFix amt="0"/>
              </a:blip>
              <a:stretch>
                <a:fillRect l="0" t="-148245" r="0" b="-124930"/>
              </a:stretch>
            </a:blipFill>
          </p:spPr>
        </p:sp>
        <p:sp>
          <p:nvSpPr>
            <p:cNvPr name="TextBox 8" id="8"/>
            <p:cNvSpPr txBox="true"/>
            <p:nvPr/>
          </p:nvSpPr>
          <p:spPr>
            <a:xfrm>
              <a:off x="0" y="0"/>
              <a:ext cx="13702132" cy="1430887"/>
            </a:xfrm>
            <a:prstGeom prst="rect">
              <a:avLst/>
            </a:prstGeom>
          </p:spPr>
          <p:txBody>
            <a:bodyPr anchor="ctr" rtlCol="false" tIns="0" lIns="0" bIns="0" rIns="0"/>
            <a:lstStyle/>
            <a:p>
              <a:pPr algn="l">
                <a:lnSpc>
                  <a:spcPts val="3043"/>
                </a:lnSpc>
              </a:pPr>
              <a:r>
                <a:rPr lang="en-US" sz="2799">
                  <a:solidFill>
                    <a:srgbClr val="FFFFFF"/>
                  </a:solidFill>
                  <a:latin typeface="Poppins"/>
                  <a:ea typeface="Poppins"/>
                  <a:cs typeface="Poppins"/>
                  <a:sym typeface="Poppins"/>
                </a:rPr>
                <a:t>Conception, développement &amp; déploiement de solutions numériques - B2B &amp; B2C</a:t>
              </a:r>
            </a:p>
          </p:txBody>
        </p:sp>
      </p:grpSp>
      <p:grpSp>
        <p:nvGrpSpPr>
          <p:cNvPr name="Group 9" id="9"/>
          <p:cNvGrpSpPr/>
          <p:nvPr/>
        </p:nvGrpSpPr>
        <p:grpSpPr>
          <a:xfrm rot="0">
            <a:off x="932688" y="9395460"/>
            <a:ext cx="6350508" cy="498348"/>
            <a:chOff x="0" y="0"/>
            <a:chExt cx="8467344" cy="664464"/>
          </a:xfrm>
        </p:grpSpPr>
        <p:sp>
          <p:nvSpPr>
            <p:cNvPr name="Freeform 10" id="10"/>
            <p:cNvSpPr/>
            <p:nvPr/>
          </p:nvSpPr>
          <p:spPr>
            <a:xfrm flipH="false" flipV="false" rot="0">
              <a:off x="0" y="0"/>
              <a:ext cx="8467344" cy="664464"/>
            </a:xfrm>
            <a:custGeom>
              <a:avLst/>
              <a:gdLst/>
              <a:ahLst/>
              <a:cxnLst/>
              <a:rect r="r" b="b" t="t" l="l"/>
              <a:pathLst>
                <a:path h="664464" w="8467344">
                  <a:moveTo>
                    <a:pt x="0" y="0"/>
                  </a:moveTo>
                  <a:lnTo>
                    <a:pt x="8467344" y="0"/>
                  </a:lnTo>
                  <a:lnTo>
                    <a:pt x="8467344" y="664464"/>
                  </a:lnTo>
                  <a:lnTo>
                    <a:pt x="0" y="664464"/>
                  </a:lnTo>
                  <a:close/>
                </a:path>
              </a:pathLst>
            </a:custGeom>
            <a:blipFill>
              <a:blip r:embed="rId5">
                <a:alphaModFix amt="0"/>
              </a:blip>
              <a:stretch>
                <a:fillRect l="0" t="-200134" r="0" b="-196465"/>
              </a:stretch>
            </a:blipFill>
          </p:spPr>
        </p:sp>
        <p:sp>
          <p:nvSpPr>
            <p:cNvPr name="TextBox 11" id="11"/>
            <p:cNvSpPr txBox="true"/>
            <p:nvPr/>
          </p:nvSpPr>
          <p:spPr>
            <a:xfrm>
              <a:off x="0" y="-28575"/>
              <a:ext cx="8467344" cy="693039"/>
            </a:xfrm>
            <a:prstGeom prst="rect">
              <a:avLst/>
            </a:prstGeom>
          </p:spPr>
          <p:txBody>
            <a:bodyPr anchor="ctr" rtlCol="false" tIns="0" lIns="0" bIns="0" rIns="0"/>
            <a:lstStyle/>
            <a:p>
              <a:pPr algn="l">
                <a:lnSpc>
                  <a:spcPts val="2400"/>
                </a:lnSpc>
              </a:pPr>
              <a:r>
                <a:rPr lang="en-US" sz="2000">
                  <a:solidFill>
                    <a:srgbClr val="FFFFFF"/>
                  </a:solidFill>
                  <a:latin typeface="Poppins"/>
                  <a:ea typeface="Poppins"/>
                  <a:cs typeface="Poppins"/>
                  <a:sym typeface="Poppins"/>
                </a:rPr>
                <a:t>France · Bénin · Togo · Madagascar · Cameroun</a:t>
              </a:r>
            </a:p>
          </p:txBody>
        </p:sp>
      </p:grpSp>
      <p:grpSp>
        <p:nvGrpSpPr>
          <p:cNvPr name="Group 12" id="12"/>
          <p:cNvGrpSpPr/>
          <p:nvPr/>
        </p:nvGrpSpPr>
        <p:grpSpPr>
          <a:xfrm rot="0">
            <a:off x="13123326" y="9395460"/>
            <a:ext cx="4514898" cy="496217"/>
            <a:chOff x="0" y="0"/>
            <a:chExt cx="6019864" cy="661623"/>
          </a:xfrm>
        </p:grpSpPr>
        <p:sp>
          <p:nvSpPr>
            <p:cNvPr name="Freeform 13" id="13"/>
            <p:cNvSpPr/>
            <p:nvPr/>
          </p:nvSpPr>
          <p:spPr>
            <a:xfrm flipH="false" flipV="false" rot="0">
              <a:off x="0" y="0"/>
              <a:ext cx="6019858" cy="661623"/>
            </a:xfrm>
            <a:custGeom>
              <a:avLst/>
              <a:gdLst/>
              <a:ahLst/>
              <a:cxnLst/>
              <a:rect r="r" b="b" t="t" l="l"/>
              <a:pathLst>
                <a:path h="661623" w="6019858">
                  <a:moveTo>
                    <a:pt x="0" y="0"/>
                  </a:moveTo>
                  <a:lnTo>
                    <a:pt x="6019858" y="0"/>
                  </a:lnTo>
                  <a:lnTo>
                    <a:pt x="6019858" y="661623"/>
                  </a:lnTo>
                  <a:lnTo>
                    <a:pt x="0" y="661623"/>
                  </a:lnTo>
                  <a:close/>
                </a:path>
              </a:pathLst>
            </a:custGeom>
            <a:blipFill>
              <a:blip r:embed="rId5">
                <a:alphaModFix amt="0"/>
              </a:blip>
              <a:stretch>
                <a:fillRect l="0" t="-128915" r="0" b="-125659"/>
              </a:stretch>
            </a:blipFill>
          </p:spPr>
        </p:sp>
        <p:sp>
          <p:nvSpPr>
            <p:cNvPr name="TextBox 14" id="14"/>
            <p:cNvSpPr txBox="true"/>
            <p:nvPr/>
          </p:nvSpPr>
          <p:spPr>
            <a:xfrm>
              <a:off x="0" y="0"/>
              <a:ext cx="6019864" cy="661623"/>
            </a:xfrm>
            <a:prstGeom prst="rect">
              <a:avLst/>
            </a:prstGeom>
          </p:spPr>
          <p:txBody>
            <a:bodyPr anchor="ctr" rtlCol="false" tIns="0" lIns="0" bIns="0" rIns="0"/>
            <a:lstStyle/>
            <a:p>
              <a:pPr algn="ctr">
                <a:lnSpc>
                  <a:spcPts val="2191"/>
                </a:lnSpc>
              </a:pPr>
              <a:r>
                <a:rPr lang="en-US" sz="2000">
                  <a:solidFill>
                    <a:srgbClr val="FFFFFF"/>
                  </a:solidFill>
                  <a:latin typeface="Poppins"/>
                  <a:ea typeface="Poppins"/>
                  <a:cs typeface="Poppins"/>
                  <a:sym typeface="Poppins"/>
                </a:rPr>
                <a:t>Let's grow together</a:t>
              </a:r>
            </a:p>
          </p:txBody>
        </p:sp>
      </p:grpSp>
      <p:sp>
        <p:nvSpPr>
          <p:cNvPr name="Freeform 15" id="15"/>
          <p:cNvSpPr/>
          <p:nvPr/>
        </p:nvSpPr>
        <p:spPr>
          <a:xfrm flipH="false" flipV="false" rot="0">
            <a:off x="13867908" y="991806"/>
            <a:ext cx="4420092" cy="3728640"/>
          </a:xfrm>
          <a:custGeom>
            <a:avLst/>
            <a:gdLst/>
            <a:ahLst/>
            <a:cxnLst/>
            <a:rect r="r" b="b" t="t" l="l"/>
            <a:pathLst>
              <a:path h="3728640" w="4420092">
                <a:moveTo>
                  <a:pt x="0" y="0"/>
                </a:moveTo>
                <a:lnTo>
                  <a:pt x="4420092" y="0"/>
                </a:lnTo>
                <a:lnTo>
                  <a:pt x="4420092" y="3728640"/>
                </a:lnTo>
                <a:lnTo>
                  <a:pt x="0" y="3728640"/>
                </a:lnTo>
                <a:lnTo>
                  <a:pt x="0" y="0"/>
                </a:lnTo>
                <a:close/>
              </a:path>
            </a:pathLst>
          </a:custGeom>
          <a:blipFill>
            <a:blip r:embed="rId6"/>
            <a:stretch>
              <a:fillRect l="-295346" t="0" r="0" b="-182158"/>
            </a:stretch>
          </a:blipFill>
        </p:spPr>
      </p:sp>
      <p:sp>
        <p:nvSpPr>
          <p:cNvPr name="TextBox 16" id="16"/>
          <p:cNvSpPr txBox="true"/>
          <p:nvPr/>
        </p:nvSpPr>
        <p:spPr>
          <a:xfrm rot="0">
            <a:off x="982980" y="3598353"/>
            <a:ext cx="10515600" cy="2250129"/>
          </a:xfrm>
          <a:prstGeom prst="rect">
            <a:avLst/>
          </a:prstGeom>
        </p:spPr>
        <p:txBody>
          <a:bodyPr anchor="t" rtlCol="false" tIns="0" lIns="0" bIns="0" rIns="0">
            <a:spAutoFit/>
          </a:bodyPr>
          <a:lstStyle/>
          <a:p>
            <a:pPr algn="l">
              <a:lnSpc>
                <a:spcPts val="7500"/>
              </a:lnSpc>
            </a:pPr>
            <a:r>
              <a:rPr lang="en-US" sz="6000" b="true">
                <a:solidFill>
                  <a:srgbClr val="FFFFFF"/>
                </a:solidFill>
                <a:latin typeface="Poppins Bold"/>
                <a:ea typeface="Poppins Bold"/>
                <a:cs typeface="Poppins Bold"/>
                <a:sym typeface="Poppins Bold"/>
              </a:rPr>
              <a:t>Votre partenaire</a:t>
            </a:r>
          </a:p>
          <a:p>
            <a:pPr algn="l">
              <a:lnSpc>
                <a:spcPts val="7500"/>
              </a:lnSpc>
            </a:pPr>
            <a:r>
              <a:rPr lang="en-US" sz="6000" b="true">
                <a:solidFill>
                  <a:srgbClr val="F07817"/>
                </a:solidFill>
                <a:latin typeface="Poppins Bold"/>
                <a:ea typeface="Poppins Bold"/>
                <a:cs typeface="Poppins Bold"/>
                <a:sym typeface="Poppins Bold"/>
              </a:rPr>
              <a:t>digital</a:t>
            </a:r>
            <a:r>
              <a:rPr lang="en-US" sz="6000" b="true">
                <a:solidFill>
                  <a:srgbClr val="FFFFFF"/>
                </a:solidFill>
                <a:latin typeface="Poppins Bold"/>
                <a:ea typeface="Poppins Bold"/>
                <a:cs typeface="Poppins Bold"/>
                <a:sym typeface="Poppins Bold"/>
              </a:rPr>
              <a:t>, de bout en bout.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6600771" cy="1121283"/>
            <a:chOff x="0" y="0"/>
            <a:chExt cx="8801028" cy="1495044"/>
          </a:xfrm>
        </p:grpSpPr>
        <p:sp>
          <p:nvSpPr>
            <p:cNvPr name="Freeform 8" id="8"/>
            <p:cNvSpPr/>
            <p:nvPr/>
          </p:nvSpPr>
          <p:spPr>
            <a:xfrm flipH="false" flipV="false" rot="0">
              <a:off x="0" y="0"/>
              <a:ext cx="8801028" cy="1495044"/>
            </a:xfrm>
            <a:custGeom>
              <a:avLst/>
              <a:gdLst/>
              <a:ahLst/>
              <a:cxnLst/>
              <a:rect r="r" b="b" t="t" l="l"/>
              <a:pathLst>
                <a:path h="1495044" w="8801028">
                  <a:moveTo>
                    <a:pt x="0" y="0"/>
                  </a:moveTo>
                  <a:lnTo>
                    <a:pt x="8801028" y="0"/>
                  </a:lnTo>
                  <a:lnTo>
                    <a:pt x="8801028" y="1495044"/>
                  </a:lnTo>
                  <a:lnTo>
                    <a:pt x="0" y="1495044"/>
                  </a:lnTo>
                  <a:close/>
                </a:path>
              </a:pathLst>
            </a:custGeom>
            <a:blipFill>
              <a:blip r:embed="rId5">
                <a:alphaModFix amt="0"/>
              </a:blip>
              <a:stretch>
                <a:fillRect l="0" t="-171107" r="-66235" b="-110251"/>
              </a:stretch>
            </a:blipFill>
          </p:spPr>
        </p:sp>
        <p:sp>
          <p:nvSpPr>
            <p:cNvPr name="TextBox 9" id="9"/>
            <p:cNvSpPr txBox="true"/>
            <p:nvPr/>
          </p:nvSpPr>
          <p:spPr>
            <a:xfrm>
              <a:off x="0" y="-47625"/>
              <a:ext cx="8801028"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QUI SOMMES-NOUS ?</a:t>
              </a:r>
            </a:p>
          </p:txBody>
        </p:sp>
      </p:grpSp>
      <p:grpSp>
        <p:nvGrpSpPr>
          <p:cNvPr name="Group 10" id="10"/>
          <p:cNvGrpSpPr/>
          <p:nvPr/>
        </p:nvGrpSpPr>
        <p:grpSpPr>
          <a:xfrm rot="0">
            <a:off x="1028700" y="2435733"/>
            <a:ext cx="12590478" cy="781269"/>
            <a:chOff x="0" y="0"/>
            <a:chExt cx="16787304" cy="1041692"/>
          </a:xfrm>
        </p:grpSpPr>
        <p:sp>
          <p:nvSpPr>
            <p:cNvPr name="Freeform 11" id="11"/>
            <p:cNvSpPr/>
            <p:nvPr/>
          </p:nvSpPr>
          <p:spPr>
            <a:xfrm flipH="false" flipV="false" rot="0">
              <a:off x="0" y="0"/>
              <a:ext cx="16787309" cy="1041698"/>
            </a:xfrm>
            <a:custGeom>
              <a:avLst/>
              <a:gdLst/>
              <a:ahLst/>
              <a:cxnLst/>
              <a:rect r="r" b="b" t="t" l="l"/>
              <a:pathLst>
                <a:path h="1041698" w="16787309">
                  <a:moveTo>
                    <a:pt x="0" y="0"/>
                  </a:moveTo>
                  <a:lnTo>
                    <a:pt x="16787309" y="0"/>
                  </a:lnTo>
                  <a:lnTo>
                    <a:pt x="16787309" y="1041698"/>
                  </a:lnTo>
                  <a:lnTo>
                    <a:pt x="0" y="1041698"/>
                  </a:lnTo>
                  <a:close/>
                </a:path>
              </a:pathLst>
            </a:custGeom>
            <a:blipFill>
              <a:blip r:embed="rId5">
                <a:alphaModFix amt="0"/>
              </a:blip>
              <a:stretch>
                <a:fillRect l="0" t="-264008" r="0" b="-264007"/>
              </a:stretch>
            </a:blipFill>
          </p:spPr>
        </p:sp>
        <p:sp>
          <p:nvSpPr>
            <p:cNvPr name="TextBox 12" id="12"/>
            <p:cNvSpPr txBox="true"/>
            <p:nvPr/>
          </p:nvSpPr>
          <p:spPr>
            <a:xfrm>
              <a:off x="0" y="-38100"/>
              <a:ext cx="16787304" cy="1079792"/>
            </a:xfrm>
            <a:prstGeom prst="rect">
              <a:avLst/>
            </a:prstGeom>
          </p:spPr>
          <p:txBody>
            <a:bodyPr anchor="ctr" rtlCol="false" tIns="0" lIns="0" bIns="0" rIns="0"/>
            <a:lstStyle/>
            <a:p>
              <a:pPr algn="l">
                <a:lnSpc>
                  <a:spcPts val="5040"/>
                </a:lnSpc>
              </a:pPr>
              <a:r>
                <a:rPr lang="en-US" b="true" sz="4200">
                  <a:solidFill>
                    <a:srgbClr val="014276"/>
                  </a:solidFill>
                  <a:latin typeface="Poppins Bold"/>
                  <a:ea typeface="Poppins Bold"/>
                  <a:cs typeface="Poppins Bold"/>
                  <a:sym typeface="Poppins Bold"/>
                </a:rPr>
                <a:t>Une ESN née en France, tournée vers l'Afrique</a:t>
              </a:r>
            </a:p>
          </p:txBody>
        </p:sp>
      </p:grpSp>
      <p:grpSp>
        <p:nvGrpSpPr>
          <p:cNvPr name="Group 13" id="13"/>
          <p:cNvGrpSpPr/>
          <p:nvPr/>
        </p:nvGrpSpPr>
        <p:grpSpPr>
          <a:xfrm rot="0">
            <a:off x="1043940" y="3859066"/>
            <a:ext cx="9464040" cy="1154659"/>
            <a:chOff x="0" y="0"/>
            <a:chExt cx="12618720" cy="1539545"/>
          </a:xfrm>
        </p:grpSpPr>
        <p:sp>
          <p:nvSpPr>
            <p:cNvPr name="Freeform 14" id="14"/>
            <p:cNvSpPr/>
            <p:nvPr/>
          </p:nvSpPr>
          <p:spPr>
            <a:xfrm flipH="false" flipV="false" rot="0">
              <a:off x="0" y="0"/>
              <a:ext cx="12618720" cy="1539545"/>
            </a:xfrm>
            <a:custGeom>
              <a:avLst/>
              <a:gdLst/>
              <a:ahLst/>
              <a:cxnLst/>
              <a:rect r="r" b="b" t="t" l="l"/>
              <a:pathLst>
                <a:path h="1539545" w="12618720">
                  <a:moveTo>
                    <a:pt x="0" y="0"/>
                  </a:moveTo>
                  <a:lnTo>
                    <a:pt x="12618720" y="0"/>
                  </a:lnTo>
                  <a:lnTo>
                    <a:pt x="12618720" y="1539545"/>
                  </a:lnTo>
                  <a:lnTo>
                    <a:pt x="0" y="1539545"/>
                  </a:lnTo>
                  <a:close/>
                </a:path>
              </a:pathLst>
            </a:custGeom>
            <a:blipFill>
              <a:blip r:embed="rId5">
                <a:alphaModFix amt="0"/>
              </a:blip>
              <a:stretch>
                <a:fillRect l="0" t="-106252" r="0" b="-113161"/>
              </a:stretch>
            </a:blipFill>
          </p:spPr>
        </p:sp>
        <p:sp>
          <p:nvSpPr>
            <p:cNvPr name="TextBox 15" id="15"/>
            <p:cNvSpPr txBox="true"/>
            <p:nvPr/>
          </p:nvSpPr>
          <p:spPr>
            <a:xfrm>
              <a:off x="0" y="-66675"/>
              <a:ext cx="12618720" cy="1606220"/>
            </a:xfrm>
            <a:prstGeom prst="rect">
              <a:avLst/>
            </a:prstGeom>
          </p:spPr>
          <p:txBody>
            <a:bodyPr anchor="ctr" rtlCol="false" tIns="0" lIns="0" bIns="0" rIns="0"/>
            <a:lstStyle/>
            <a:p>
              <a:pPr algn="just">
                <a:lnSpc>
                  <a:spcPts val="2736"/>
                </a:lnSpc>
              </a:pPr>
              <a:r>
                <a:rPr lang="en-US" sz="1900" b="true">
                  <a:solidFill>
                    <a:srgbClr val="000000"/>
                  </a:solidFill>
                  <a:latin typeface="Poppins Bold"/>
                  <a:ea typeface="Poppins Bold"/>
                  <a:cs typeface="Poppins Bold"/>
                  <a:sym typeface="Poppins Bold"/>
                </a:rPr>
                <a:t>NetByUs </a:t>
              </a:r>
              <a:r>
                <a:rPr lang="en-US" sz="1900">
                  <a:solidFill>
                    <a:srgbClr val="000000"/>
                  </a:solidFill>
                  <a:latin typeface="Poppins"/>
                  <a:ea typeface="Poppins"/>
                  <a:cs typeface="Poppins"/>
                  <a:sym typeface="Poppins"/>
                </a:rPr>
                <a:t>est une Entreprise de Services Numériques présent dans plusieurs pays,  qui conçoit , développe et déploie des solutions digitales et services numériques pour les entreprises et les particuliers  </a:t>
              </a:r>
            </a:p>
          </p:txBody>
        </p:sp>
      </p:grpSp>
      <p:grpSp>
        <p:nvGrpSpPr>
          <p:cNvPr name="Group 16" id="16"/>
          <p:cNvGrpSpPr/>
          <p:nvPr/>
        </p:nvGrpSpPr>
        <p:grpSpPr>
          <a:xfrm rot="0">
            <a:off x="1043940" y="7043510"/>
            <a:ext cx="9464040" cy="2186254"/>
            <a:chOff x="0" y="0"/>
            <a:chExt cx="12618720" cy="2915005"/>
          </a:xfrm>
        </p:grpSpPr>
        <p:sp>
          <p:nvSpPr>
            <p:cNvPr name="Freeform 17" id="17"/>
            <p:cNvSpPr/>
            <p:nvPr/>
          </p:nvSpPr>
          <p:spPr>
            <a:xfrm flipH="false" flipV="false" rot="0">
              <a:off x="0" y="0"/>
              <a:ext cx="12618720" cy="2915005"/>
            </a:xfrm>
            <a:custGeom>
              <a:avLst/>
              <a:gdLst/>
              <a:ahLst/>
              <a:cxnLst/>
              <a:rect r="r" b="b" t="t" l="l"/>
              <a:pathLst>
                <a:path h="2915005" w="12618720">
                  <a:moveTo>
                    <a:pt x="0" y="0"/>
                  </a:moveTo>
                  <a:lnTo>
                    <a:pt x="12618720" y="0"/>
                  </a:lnTo>
                  <a:lnTo>
                    <a:pt x="12618720" y="2915005"/>
                  </a:lnTo>
                  <a:lnTo>
                    <a:pt x="0" y="2915005"/>
                  </a:lnTo>
                  <a:close/>
                </a:path>
              </a:pathLst>
            </a:custGeom>
            <a:blipFill>
              <a:blip r:embed="rId5">
                <a:alphaModFix amt="0"/>
              </a:blip>
              <a:stretch>
                <a:fillRect l="0" t="-50313" r="0" b="-18383"/>
              </a:stretch>
            </a:blipFill>
          </p:spPr>
        </p:sp>
        <p:sp>
          <p:nvSpPr>
            <p:cNvPr name="TextBox 18" id="18"/>
            <p:cNvSpPr txBox="true"/>
            <p:nvPr/>
          </p:nvSpPr>
          <p:spPr>
            <a:xfrm>
              <a:off x="0" y="-66675"/>
              <a:ext cx="12618720" cy="2981680"/>
            </a:xfrm>
            <a:prstGeom prst="rect">
              <a:avLst/>
            </a:prstGeom>
          </p:spPr>
          <p:txBody>
            <a:bodyPr anchor="ctr" rtlCol="false" tIns="0" lIns="0" bIns="0" rIns="0"/>
            <a:lstStyle/>
            <a:p>
              <a:pPr algn="just">
                <a:lnSpc>
                  <a:spcPts val="2713"/>
                </a:lnSpc>
              </a:pPr>
              <a:r>
                <a:rPr lang="en-US" sz="1899">
                  <a:solidFill>
                    <a:srgbClr val="000000"/>
                  </a:solidFill>
                  <a:latin typeface="Poppins"/>
                  <a:ea typeface="Poppins"/>
                  <a:cs typeface="Poppins"/>
                  <a:sym typeface="Poppins"/>
                </a:rPr>
                <a:t>Nous sommes bien plus qu'un fournisseur de services numériques. Nous sommes un partenaire dédié à votre croissance.</a:t>
              </a:r>
            </a:p>
            <a:p>
              <a:pPr algn="just">
                <a:lnSpc>
                  <a:spcPts val="2713"/>
                </a:lnSpc>
              </a:pPr>
            </a:p>
            <a:p>
              <a:pPr algn="just">
                <a:lnSpc>
                  <a:spcPts val="2713"/>
                </a:lnSpc>
              </a:pPr>
            </a:p>
            <a:p>
              <a:pPr algn="just">
                <a:lnSpc>
                  <a:spcPts val="2713"/>
                </a:lnSpc>
              </a:pPr>
            </a:p>
            <a:p>
              <a:pPr algn="just">
                <a:lnSpc>
                  <a:spcPts val="2713"/>
                </a:lnSpc>
              </a:pPr>
            </a:p>
          </p:txBody>
        </p:sp>
      </p:grpSp>
      <p:grpSp>
        <p:nvGrpSpPr>
          <p:cNvPr name="Group 19" id="19"/>
          <p:cNvGrpSpPr/>
          <p:nvPr/>
        </p:nvGrpSpPr>
        <p:grpSpPr>
          <a:xfrm rot="0">
            <a:off x="17595342" y="9613982"/>
            <a:ext cx="352044" cy="516970"/>
            <a:chOff x="0" y="0"/>
            <a:chExt cx="469392" cy="689293"/>
          </a:xfrm>
        </p:grpSpPr>
        <p:sp>
          <p:nvSpPr>
            <p:cNvPr name="Freeform 20" id="20"/>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21" id="21"/>
            <p:cNvSpPr txBox="true"/>
            <p:nvPr/>
          </p:nvSpPr>
          <p:spPr>
            <a:xfrm>
              <a:off x="0" y="-28575"/>
              <a:ext cx="469392" cy="717868"/>
            </a:xfrm>
            <a:prstGeom prst="rect">
              <a:avLst/>
            </a:prstGeom>
          </p:spPr>
          <p:txBody>
            <a:bodyPr anchor="ctr" rtlCol="false" tIns="0" lIns="0" bIns="0" rIns="0"/>
            <a:lstStyle/>
            <a:p>
              <a:pPr algn="r">
                <a:lnSpc>
                  <a:spcPts val="2512"/>
                </a:lnSpc>
              </a:pPr>
              <a:r>
                <a:rPr lang="en-US" b="true" sz="2094">
                  <a:solidFill>
                    <a:srgbClr val="F07817"/>
                  </a:solidFill>
                  <a:latin typeface="Poppins Bold"/>
                  <a:ea typeface="Poppins Bold"/>
                  <a:cs typeface="Poppins Bold"/>
                  <a:sym typeface="Poppins Bold"/>
                </a:rPr>
                <a:t>02</a:t>
              </a:r>
            </a:p>
          </p:txBody>
        </p:sp>
      </p:grpSp>
      <p:grpSp>
        <p:nvGrpSpPr>
          <p:cNvPr name="Group 22" id="22"/>
          <p:cNvGrpSpPr/>
          <p:nvPr/>
        </p:nvGrpSpPr>
        <p:grpSpPr>
          <a:xfrm rot="0">
            <a:off x="1043940" y="5299475"/>
            <a:ext cx="9464040" cy="1500454"/>
            <a:chOff x="0" y="0"/>
            <a:chExt cx="12618720" cy="2000605"/>
          </a:xfrm>
        </p:grpSpPr>
        <p:sp>
          <p:nvSpPr>
            <p:cNvPr name="Freeform 23" id="23"/>
            <p:cNvSpPr/>
            <p:nvPr/>
          </p:nvSpPr>
          <p:spPr>
            <a:xfrm flipH="false" flipV="false" rot="0">
              <a:off x="0" y="0"/>
              <a:ext cx="12618720" cy="2000605"/>
            </a:xfrm>
            <a:custGeom>
              <a:avLst/>
              <a:gdLst/>
              <a:ahLst/>
              <a:cxnLst/>
              <a:rect r="r" b="b" t="t" l="l"/>
              <a:pathLst>
                <a:path h="2000605" w="12618720">
                  <a:moveTo>
                    <a:pt x="0" y="0"/>
                  </a:moveTo>
                  <a:lnTo>
                    <a:pt x="12618720" y="0"/>
                  </a:lnTo>
                  <a:lnTo>
                    <a:pt x="12618720" y="2000605"/>
                  </a:lnTo>
                  <a:lnTo>
                    <a:pt x="0" y="2000605"/>
                  </a:lnTo>
                  <a:close/>
                </a:path>
              </a:pathLst>
            </a:custGeom>
            <a:blipFill>
              <a:blip r:embed="rId5">
                <a:alphaModFix amt="0"/>
              </a:blip>
              <a:stretch>
                <a:fillRect l="0" t="-73309" r="0" b="-72492"/>
              </a:stretch>
            </a:blipFill>
          </p:spPr>
        </p:sp>
        <p:sp>
          <p:nvSpPr>
            <p:cNvPr name="TextBox 24" id="24"/>
            <p:cNvSpPr txBox="true"/>
            <p:nvPr/>
          </p:nvSpPr>
          <p:spPr>
            <a:xfrm>
              <a:off x="0" y="-66675"/>
              <a:ext cx="12618720" cy="2067280"/>
            </a:xfrm>
            <a:prstGeom prst="rect">
              <a:avLst/>
            </a:prstGeom>
          </p:spPr>
          <p:txBody>
            <a:bodyPr anchor="ctr" rtlCol="false" tIns="0" lIns="0" bIns="0" rIns="0"/>
            <a:lstStyle/>
            <a:p>
              <a:pPr algn="just">
                <a:lnSpc>
                  <a:spcPts val="2713"/>
                </a:lnSpc>
              </a:pPr>
              <a:r>
                <a:rPr lang="en-US" sz="1899">
                  <a:solidFill>
                    <a:srgbClr val="000000"/>
                  </a:solidFill>
                  <a:latin typeface="Poppins"/>
                  <a:ea typeface="Poppins"/>
                  <a:cs typeface="Poppins"/>
                  <a:sym typeface="Poppins"/>
                </a:rPr>
                <a:t>Avec</a:t>
              </a:r>
              <a:r>
                <a:rPr lang="en-US" sz="1899">
                  <a:solidFill>
                    <a:srgbClr val="000000"/>
                  </a:solidFill>
                  <a:latin typeface="Poppins"/>
                  <a:ea typeface="Poppins"/>
                  <a:cs typeface="Poppins"/>
                  <a:sym typeface="Poppins"/>
                </a:rPr>
                <a:t> une méthodologie éprouvée (</a:t>
              </a:r>
              <a:r>
                <a:rPr lang="en-US" sz="1899" b="true">
                  <a:solidFill>
                    <a:srgbClr val="000000"/>
                  </a:solidFill>
                  <a:latin typeface="Poppins Bold"/>
                  <a:ea typeface="Poppins Bold"/>
                  <a:cs typeface="Poppins Bold"/>
                  <a:sym typeface="Poppins Bold"/>
                </a:rPr>
                <a:t>PRINCE2®</a:t>
              </a:r>
              <a:r>
                <a:rPr lang="en-US" sz="1899">
                  <a:solidFill>
                    <a:srgbClr val="000000"/>
                  </a:solidFill>
                  <a:latin typeface="Poppins"/>
                  <a:ea typeface="Poppins"/>
                  <a:cs typeface="Poppins"/>
                  <a:sym typeface="Poppins"/>
                </a:rPr>
                <a:t>, </a:t>
              </a:r>
              <a:r>
                <a:rPr lang="en-US" sz="1899" b="true">
                  <a:solidFill>
                    <a:srgbClr val="000000"/>
                  </a:solidFill>
                  <a:latin typeface="Poppins Bold"/>
                  <a:ea typeface="Poppins Bold"/>
                  <a:cs typeface="Poppins Bold"/>
                  <a:sym typeface="Poppins Bold"/>
                </a:rPr>
                <a:t>ITIL®</a:t>
              </a:r>
              <a:r>
                <a:rPr lang="en-US" sz="1899">
                  <a:solidFill>
                    <a:srgbClr val="000000"/>
                  </a:solidFill>
                  <a:latin typeface="Poppins"/>
                  <a:ea typeface="Poppins"/>
                  <a:cs typeface="Poppins"/>
                  <a:sym typeface="Poppins"/>
                </a:rPr>
                <a:t>, </a:t>
              </a:r>
              <a:r>
                <a:rPr lang="en-US" sz="1899" b="true">
                  <a:solidFill>
                    <a:srgbClr val="000000"/>
                  </a:solidFill>
                  <a:latin typeface="Poppins Bold"/>
                  <a:ea typeface="Poppins Bold"/>
                  <a:cs typeface="Poppins Bold"/>
                  <a:sym typeface="Poppins Bold"/>
                </a:rPr>
                <a:t>Agile</a:t>
              </a:r>
              <a:r>
                <a:rPr lang="en-US" sz="1899">
                  <a:solidFill>
                    <a:srgbClr val="000000"/>
                  </a:solidFill>
                  <a:latin typeface="Poppins"/>
                  <a:ea typeface="Poppins"/>
                  <a:cs typeface="Poppins"/>
                  <a:sym typeface="Poppins"/>
                </a:rPr>
                <a:t>) </a:t>
              </a:r>
              <a:r>
                <a:rPr lang="en-US" sz="1899">
                  <a:solidFill>
                    <a:srgbClr val="000000"/>
                  </a:solidFill>
                  <a:latin typeface="Poppins"/>
                  <a:ea typeface="Poppins"/>
                  <a:cs typeface="Poppins"/>
                  <a:sym typeface="Poppins"/>
                </a:rPr>
                <a:t>et un accompagnement 360° à chaque étape, du cadrage de vos besoins jusqu'à la mise en production et au-delà, nous transformons vos projets en véritables leviers de performance pour votre système d'information.</a:t>
              </a:r>
            </a:p>
          </p:txBody>
        </p:sp>
      </p:grpSp>
      <p:grpSp>
        <p:nvGrpSpPr>
          <p:cNvPr name="Group 25" id="25"/>
          <p:cNvGrpSpPr/>
          <p:nvPr/>
        </p:nvGrpSpPr>
        <p:grpSpPr>
          <a:xfrm rot="0">
            <a:off x="11272266" y="4067230"/>
            <a:ext cx="6323076" cy="3922776"/>
            <a:chOff x="0" y="0"/>
            <a:chExt cx="8430768" cy="5230368"/>
          </a:xfrm>
        </p:grpSpPr>
        <p:grpSp>
          <p:nvGrpSpPr>
            <p:cNvPr name="Group 26" id="26"/>
            <p:cNvGrpSpPr/>
            <p:nvPr/>
          </p:nvGrpSpPr>
          <p:grpSpPr>
            <a:xfrm rot="0">
              <a:off x="201168" y="201168"/>
              <a:ext cx="8229600" cy="2286000"/>
              <a:chOff x="0" y="0"/>
              <a:chExt cx="8229600" cy="2286000"/>
            </a:xfrm>
          </p:grpSpPr>
          <p:sp>
            <p:nvSpPr>
              <p:cNvPr name="Freeform 27" id="27"/>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9C4E0F"/>
              </a:solidFill>
            </p:spPr>
          </p:sp>
        </p:grpSp>
        <p:grpSp>
          <p:nvGrpSpPr>
            <p:cNvPr name="Group 28" id="28"/>
            <p:cNvGrpSpPr/>
            <p:nvPr/>
          </p:nvGrpSpPr>
          <p:grpSpPr>
            <a:xfrm rot="0">
              <a:off x="110642" y="110642"/>
              <a:ext cx="8229600" cy="2286000"/>
              <a:chOff x="0" y="0"/>
              <a:chExt cx="8229600" cy="2286000"/>
            </a:xfrm>
          </p:grpSpPr>
          <p:sp>
            <p:nvSpPr>
              <p:cNvPr name="Freeform 29" id="29"/>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CC6614"/>
              </a:solidFill>
            </p:spPr>
          </p:sp>
        </p:grpSp>
        <p:grpSp>
          <p:nvGrpSpPr>
            <p:cNvPr name="Group 30" id="30"/>
            <p:cNvGrpSpPr/>
            <p:nvPr/>
          </p:nvGrpSpPr>
          <p:grpSpPr>
            <a:xfrm rot="0">
              <a:off x="0" y="0"/>
              <a:ext cx="8229600" cy="2286000"/>
              <a:chOff x="0" y="0"/>
              <a:chExt cx="8229600" cy="2286000"/>
            </a:xfrm>
          </p:grpSpPr>
          <p:sp>
            <p:nvSpPr>
              <p:cNvPr name="Freeform 31" id="31"/>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FEF6EF"/>
              </a:solidFill>
            </p:spPr>
          </p:sp>
        </p:grpSp>
        <p:grpSp>
          <p:nvGrpSpPr>
            <p:cNvPr name="Group 32" id="32"/>
            <p:cNvGrpSpPr/>
            <p:nvPr/>
          </p:nvGrpSpPr>
          <p:grpSpPr>
            <a:xfrm rot="0">
              <a:off x="109728" y="91440"/>
              <a:ext cx="8010144" cy="960120"/>
              <a:chOff x="0" y="0"/>
              <a:chExt cx="8010144" cy="960120"/>
            </a:xfrm>
          </p:grpSpPr>
          <p:sp>
            <p:nvSpPr>
              <p:cNvPr name="Freeform 33" id="33"/>
              <p:cNvSpPr/>
              <p:nvPr/>
            </p:nvSpPr>
            <p:spPr>
              <a:xfrm flipH="false" flipV="false" rot="0">
                <a:off x="0" y="0"/>
                <a:ext cx="8010144" cy="960120"/>
              </a:xfrm>
              <a:custGeom>
                <a:avLst/>
                <a:gdLst/>
                <a:ahLst/>
                <a:cxnLst/>
                <a:rect r="r" b="b" t="t" l="l"/>
                <a:pathLst>
                  <a:path h="960120" w="8010144">
                    <a:moveTo>
                      <a:pt x="0" y="0"/>
                    </a:moveTo>
                    <a:lnTo>
                      <a:pt x="8010144" y="0"/>
                    </a:lnTo>
                    <a:lnTo>
                      <a:pt x="8010144" y="960120"/>
                    </a:lnTo>
                    <a:lnTo>
                      <a:pt x="0" y="960120"/>
                    </a:lnTo>
                    <a:close/>
                  </a:path>
                </a:pathLst>
              </a:custGeom>
              <a:solidFill>
                <a:srgbClr val="FFFFFF">
                  <a:alpha val="20000"/>
                </a:srgbClr>
              </a:solidFill>
            </p:spPr>
          </p:sp>
        </p:grpSp>
        <p:grpSp>
          <p:nvGrpSpPr>
            <p:cNvPr name="Group 34" id="34"/>
            <p:cNvGrpSpPr/>
            <p:nvPr/>
          </p:nvGrpSpPr>
          <p:grpSpPr>
            <a:xfrm rot="0">
              <a:off x="2922421" y="202189"/>
              <a:ext cx="2384758" cy="1226718"/>
              <a:chOff x="0" y="0"/>
              <a:chExt cx="2384758" cy="1226718"/>
            </a:xfrm>
          </p:grpSpPr>
          <p:sp>
            <p:nvSpPr>
              <p:cNvPr name="Freeform 35" id="35"/>
              <p:cNvSpPr/>
              <p:nvPr/>
            </p:nvSpPr>
            <p:spPr>
              <a:xfrm flipH="false" flipV="false" rot="0">
                <a:off x="0" y="0"/>
                <a:ext cx="2384758" cy="1226718"/>
              </a:xfrm>
              <a:custGeom>
                <a:avLst/>
                <a:gdLst/>
                <a:ahLst/>
                <a:cxnLst/>
                <a:rect r="r" b="b" t="t" l="l"/>
                <a:pathLst>
                  <a:path h="1226718" w="2384758">
                    <a:moveTo>
                      <a:pt x="0" y="0"/>
                    </a:moveTo>
                    <a:lnTo>
                      <a:pt x="2384758" y="0"/>
                    </a:lnTo>
                    <a:lnTo>
                      <a:pt x="2384758" y="1226718"/>
                    </a:lnTo>
                    <a:lnTo>
                      <a:pt x="0" y="1226718"/>
                    </a:lnTo>
                    <a:close/>
                  </a:path>
                </a:pathLst>
              </a:custGeom>
              <a:blipFill>
                <a:blip r:embed="rId5">
                  <a:alphaModFix amt="0"/>
                </a:blip>
                <a:stretch>
                  <a:fillRect l="0" t="-57767" r="-160735" b="-39761"/>
                </a:stretch>
              </a:blipFill>
            </p:spPr>
          </p:sp>
          <p:sp>
            <p:nvSpPr>
              <p:cNvPr name="TextBox 36" id="36"/>
              <p:cNvSpPr txBox="true"/>
              <p:nvPr/>
            </p:nvSpPr>
            <p:spPr>
              <a:xfrm>
                <a:off x="0" y="-47625"/>
                <a:ext cx="2384758" cy="1274343"/>
              </a:xfrm>
              <a:prstGeom prst="rect">
                <a:avLst/>
              </a:prstGeom>
            </p:spPr>
            <p:txBody>
              <a:bodyPr anchor="ctr" rtlCol="false" tIns="0" lIns="0" bIns="0" rIns="0"/>
              <a:lstStyle/>
              <a:p>
                <a:pPr algn="l">
                  <a:lnSpc>
                    <a:spcPts val="4439"/>
                  </a:lnSpc>
                </a:pPr>
                <a:r>
                  <a:rPr lang="en-US" b="true" sz="3699">
                    <a:solidFill>
                      <a:srgbClr val="000000"/>
                    </a:solidFill>
                    <a:latin typeface="Poppins Bold"/>
                    <a:ea typeface="Poppins Bold"/>
                    <a:cs typeface="Poppins Bold"/>
                    <a:sym typeface="Poppins Bold"/>
                  </a:rPr>
                  <a:t>5 pays</a:t>
                </a:r>
              </a:p>
            </p:txBody>
          </p:sp>
        </p:grpSp>
        <p:grpSp>
          <p:nvGrpSpPr>
            <p:cNvPr name="Group 37" id="37"/>
            <p:cNvGrpSpPr/>
            <p:nvPr/>
          </p:nvGrpSpPr>
          <p:grpSpPr>
            <a:xfrm rot="0">
              <a:off x="548640" y="1353312"/>
              <a:ext cx="7333488" cy="731520"/>
              <a:chOff x="0" y="0"/>
              <a:chExt cx="7333488" cy="731520"/>
            </a:xfrm>
          </p:grpSpPr>
          <p:sp>
            <p:nvSpPr>
              <p:cNvPr name="Freeform 38" id="38"/>
              <p:cNvSpPr/>
              <p:nvPr/>
            </p:nvSpPr>
            <p:spPr>
              <a:xfrm flipH="false" flipV="false" rot="0">
                <a:off x="0" y="0"/>
                <a:ext cx="7333488" cy="731520"/>
              </a:xfrm>
              <a:custGeom>
                <a:avLst/>
                <a:gdLst/>
                <a:ahLst/>
                <a:cxnLst/>
                <a:rect r="r" b="b" t="t" l="l"/>
                <a:pathLst>
                  <a:path h="731520" w="7333488">
                    <a:moveTo>
                      <a:pt x="0" y="0"/>
                    </a:moveTo>
                    <a:lnTo>
                      <a:pt x="7333488" y="0"/>
                    </a:lnTo>
                    <a:lnTo>
                      <a:pt x="7333488" y="731520"/>
                    </a:lnTo>
                    <a:lnTo>
                      <a:pt x="0" y="731520"/>
                    </a:lnTo>
                    <a:close/>
                  </a:path>
                </a:pathLst>
              </a:custGeom>
              <a:blipFill>
                <a:blip r:embed="rId5">
                  <a:alphaModFix amt="0"/>
                </a:blip>
                <a:stretch>
                  <a:fillRect l="0" t="-145337" r="0" b="-145337"/>
                </a:stretch>
              </a:blipFill>
            </p:spPr>
          </p:sp>
          <p:sp>
            <p:nvSpPr>
              <p:cNvPr name="TextBox 39" id="39"/>
              <p:cNvSpPr txBox="true"/>
              <p:nvPr/>
            </p:nvSpPr>
            <p:spPr>
              <a:xfrm>
                <a:off x="0" y="-19050"/>
                <a:ext cx="7333488"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France, Bénin, Togo, Madagascar, Cameroun</a:t>
                </a:r>
              </a:p>
            </p:txBody>
          </p:sp>
        </p:grpSp>
        <p:grpSp>
          <p:nvGrpSpPr>
            <p:cNvPr name="Group 40" id="40"/>
            <p:cNvGrpSpPr/>
            <p:nvPr/>
          </p:nvGrpSpPr>
          <p:grpSpPr>
            <a:xfrm rot="0">
              <a:off x="201168" y="2944368"/>
              <a:ext cx="8229600" cy="2286000"/>
              <a:chOff x="0" y="0"/>
              <a:chExt cx="8229600" cy="2286000"/>
            </a:xfrm>
          </p:grpSpPr>
          <p:sp>
            <p:nvSpPr>
              <p:cNvPr name="Freeform 41" id="41"/>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004A86"/>
              </a:solidFill>
            </p:spPr>
          </p:sp>
        </p:grpSp>
        <p:grpSp>
          <p:nvGrpSpPr>
            <p:cNvPr name="Group 42" id="42"/>
            <p:cNvGrpSpPr/>
            <p:nvPr/>
          </p:nvGrpSpPr>
          <p:grpSpPr>
            <a:xfrm rot="0">
              <a:off x="110642" y="2853842"/>
              <a:ext cx="8229600" cy="2286000"/>
              <a:chOff x="0" y="0"/>
              <a:chExt cx="8229600" cy="2286000"/>
            </a:xfrm>
          </p:grpSpPr>
          <p:sp>
            <p:nvSpPr>
              <p:cNvPr name="Freeform 43" id="43"/>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0061AF"/>
              </a:solidFill>
            </p:spPr>
          </p:sp>
        </p:grpSp>
        <p:grpSp>
          <p:nvGrpSpPr>
            <p:cNvPr name="Group 44" id="44"/>
            <p:cNvGrpSpPr/>
            <p:nvPr/>
          </p:nvGrpSpPr>
          <p:grpSpPr>
            <a:xfrm rot="0">
              <a:off x="0" y="2743200"/>
              <a:ext cx="8229600" cy="2286000"/>
              <a:chOff x="0" y="0"/>
              <a:chExt cx="8229600" cy="2286000"/>
            </a:xfrm>
          </p:grpSpPr>
          <p:sp>
            <p:nvSpPr>
              <p:cNvPr name="Freeform 45" id="45"/>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EDF5FC"/>
              </a:solidFill>
            </p:spPr>
          </p:sp>
        </p:grpSp>
        <p:grpSp>
          <p:nvGrpSpPr>
            <p:cNvPr name="Group 46" id="46"/>
            <p:cNvGrpSpPr/>
            <p:nvPr/>
          </p:nvGrpSpPr>
          <p:grpSpPr>
            <a:xfrm rot="0">
              <a:off x="109728" y="2834640"/>
              <a:ext cx="8010144" cy="960120"/>
              <a:chOff x="0" y="0"/>
              <a:chExt cx="8010144" cy="960120"/>
            </a:xfrm>
          </p:grpSpPr>
          <p:sp>
            <p:nvSpPr>
              <p:cNvPr name="Freeform 47" id="47"/>
              <p:cNvSpPr/>
              <p:nvPr/>
            </p:nvSpPr>
            <p:spPr>
              <a:xfrm flipH="false" flipV="false" rot="0">
                <a:off x="0" y="0"/>
                <a:ext cx="8010144" cy="960120"/>
              </a:xfrm>
              <a:custGeom>
                <a:avLst/>
                <a:gdLst/>
                <a:ahLst/>
                <a:cxnLst/>
                <a:rect r="r" b="b" t="t" l="l"/>
                <a:pathLst>
                  <a:path h="960120" w="8010144">
                    <a:moveTo>
                      <a:pt x="0" y="0"/>
                    </a:moveTo>
                    <a:lnTo>
                      <a:pt x="8010144" y="0"/>
                    </a:lnTo>
                    <a:lnTo>
                      <a:pt x="8010144" y="960120"/>
                    </a:lnTo>
                    <a:lnTo>
                      <a:pt x="0" y="960120"/>
                    </a:lnTo>
                    <a:close/>
                  </a:path>
                </a:pathLst>
              </a:custGeom>
              <a:solidFill>
                <a:srgbClr val="FFFFFF">
                  <a:alpha val="20000"/>
                </a:srgbClr>
              </a:solidFill>
            </p:spPr>
          </p:sp>
        </p:grpSp>
        <p:grpSp>
          <p:nvGrpSpPr>
            <p:cNvPr name="Group 48" id="48"/>
            <p:cNvGrpSpPr/>
            <p:nvPr/>
          </p:nvGrpSpPr>
          <p:grpSpPr>
            <a:xfrm rot="0">
              <a:off x="2538945" y="3035808"/>
              <a:ext cx="3372995" cy="1226718"/>
              <a:chOff x="0" y="0"/>
              <a:chExt cx="3372995" cy="1226718"/>
            </a:xfrm>
          </p:grpSpPr>
          <p:sp>
            <p:nvSpPr>
              <p:cNvPr name="Freeform 49" id="49"/>
              <p:cNvSpPr/>
              <p:nvPr/>
            </p:nvSpPr>
            <p:spPr>
              <a:xfrm flipH="false" flipV="false" rot="0">
                <a:off x="0" y="0"/>
                <a:ext cx="3372995" cy="1226718"/>
              </a:xfrm>
              <a:custGeom>
                <a:avLst/>
                <a:gdLst/>
                <a:ahLst/>
                <a:cxnLst/>
                <a:rect r="r" b="b" t="t" l="l"/>
                <a:pathLst>
                  <a:path h="1226718" w="3372995">
                    <a:moveTo>
                      <a:pt x="0" y="0"/>
                    </a:moveTo>
                    <a:lnTo>
                      <a:pt x="3372995" y="0"/>
                    </a:lnTo>
                    <a:lnTo>
                      <a:pt x="3372995" y="1226718"/>
                    </a:lnTo>
                    <a:lnTo>
                      <a:pt x="0" y="1226718"/>
                    </a:lnTo>
                    <a:close/>
                  </a:path>
                </a:pathLst>
              </a:custGeom>
              <a:blipFill>
                <a:blip r:embed="rId5">
                  <a:alphaModFix amt="0"/>
                </a:blip>
                <a:stretch>
                  <a:fillRect l="0" t="-57767" r="-84344" b="-39761"/>
                </a:stretch>
              </a:blipFill>
            </p:spPr>
          </p:sp>
          <p:sp>
            <p:nvSpPr>
              <p:cNvPr name="TextBox 50" id="50"/>
              <p:cNvSpPr txBox="true"/>
              <p:nvPr/>
            </p:nvSpPr>
            <p:spPr>
              <a:xfrm>
                <a:off x="0" y="-47625"/>
                <a:ext cx="3372995" cy="1274343"/>
              </a:xfrm>
              <a:prstGeom prst="rect">
                <a:avLst/>
              </a:prstGeom>
            </p:spPr>
            <p:txBody>
              <a:bodyPr anchor="ctr" rtlCol="false" tIns="0" lIns="0" bIns="0" rIns="0"/>
              <a:lstStyle/>
              <a:p>
                <a:pPr algn="l">
                  <a:lnSpc>
                    <a:spcPts val="4439"/>
                  </a:lnSpc>
                </a:pPr>
                <a:r>
                  <a:rPr lang="en-US" b="true" sz="3699">
                    <a:solidFill>
                      <a:srgbClr val="000000"/>
                    </a:solidFill>
                    <a:latin typeface="Poppins Bold"/>
                    <a:ea typeface="Poppins Bold"/>
                    <a:cs typeface="Poppins Bold"/>
                    <a:sym typeface="Poppins Bold"/>
                  </a:rPr>
                  <a:t>B2B &amp; B2C</a:t>
                </a:r>
              </a:p>
            </p:txBody>
          </p:sp>
        </p:grpSp>
        <p:grpSp>
          <p:nvGrpSpPr>
            <p:cNvPr name="Group 51" id="51"/>
            <p:cNvGrpSpPr/>
            <p:nvPr/>
          </p:nvGrpSpPr>
          <p:grpSpPr>
            <a:xfrm rot="0">
              <a:off x="548640" y="4096512"/>
              <a:ext cx="7132320" cy="731520"/>
              <a:chOff x="0" y="0"/>
              <a:chExt cx="7132320" cy="731520"/>
            </a:xfrm>
          </p:grpSpPr>
          <p:sp>
            <p:nvSpPr>
              <p:cNvPr name="Freeform 52" id="52"/>
              <p:cNvSpPr/>
              <p:nvPr/>
            </p:nvSpPr>
            <p:spPr>
              <a:xfrm flipH="false" flipV="false" rot="0">
                <a:off x="0" y="0"/>
                <a:ext cx="7132320" cy="731520"/>
              </a:xfrm>
              <a:custGeom>
                <a:avLst/>
                <a:gdLst/>
                <a:ahLst/>
                <a:cxnLst/>
                <a:rect r="r" b="b" t="t" l="l"/>
                <a:pathLst>
                  <a:path h="731520" w="7132320">
                    <a:moveTo>
                      <a:pt x="0" y="0"/>
                    </a:moveTo>
                    <a:lnTo>
                      <a:pt x="7132320" y="0"/>
                    </a:lnTo>
                    <a:lnTo>
                      <a:pt x="7132320" y="731520"/>
                    </a:lnTo>
                    <a:lnTo>
                      <a:pt x="0" y="731520"/>
                    </a:lnTo>
                    <a:close/>
                  </a:path>
                </a:pathLst>
              </a:custGeom>
              <a:blipFill>
                <a:blip r:embed="rId5">
                  <a:alphaModFix amt="0"/>
                </a:blip>
                <a:stretch>
                  <a:fillRect l="0" t="-139979" r="0" b="-139979"/>
                </a:stretch>
              </a:blipFill>
            </p:spPr>
          </p:sp>
          <p:sp>
            <p:nvSpPr>
              <p:cNvPr name="TextBox 53" id="53"/>
              <p:cNvSpPr txBox="true"/>
              <p:nvPr/>
            </p:nvSpPr>
            <p:spPr>
              <a:xfrm>
                <a:off x="0" y="-19050"/>
                <a:ext cx="7132320"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Deux segments adressés</a:t>
                </a:r>
              </a:p>
            </p:txBody>
          </p:sp>
        </p:gr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3845615"/>
            <a:ext cx="4742879" cy="5411195"/>
            <a:chOff x="0" y="0"/>
            <a:chExt cx="6323838" cy="7214927"/>
          </a:xfrm>
        </p:grpSpPr>
        <p:grpSp>
          <p:nvGrpSpPr>
            <p:cNvPr name="Group 5" id="5"/>
            <p:cNvGrpSpPr/>
            <p:nvPr/>
          </p:nvGrpSpPr>
          <p:grpSpPr>
            <a:xfrm rot="0">
              <a:off x="45720" y="17935"/>
              <a:ext cx="6278118" cy="7196992"/>
              <a:chOff x="0" y="0"/>
              <a:chExt cx="6859826" cy="7863840"/>
            </a:xfrm>
          </p:grpSpPr>
          <p:sp>
            <p:nvSpPr>
              <p:cNvPr name="Freeform 6" id="6"/>
              <p:cNvSpPr/>
              <p:nvPr/>
            </p:nvSpPr>
            <p:spPr>
              <a:xfrm flipH="false" flipV="false" rot="0">
                <a:off x="0" y="0"/>
                <a:ext cx="6859826" cy="7863840"/>
              </a:xfrm>
              <a:custGeom>
                <a:avLst/>
                <a:gdLst/>
                <a:ahLst/>
                <a:cxnLst/>
                <a:rect r="r" b="b" t="t" l="l"/>
                <a:pathLst>
                  <a:path h="7863840" w="6859826">
                    <a:moveTo>
                      <a:pt x="0" y="0"/>
                    </a:moveTo>
                    <a:lnTo>
                      <a:pt x="6859826" y="0"/>
                    </a:lnTo>
                    <a:lnTo>
                      <a:pt x="6859826" y="7863840"/>
                    </a:lnTo>
                    <a:lnTo>
                      <a:pt x="0" y="7863840"/>
                    </a:lnTo>
                    <a:close/>
                  </a:path>
                </a:pathLst>
              </a:custGeom>
              <a:solidFill>
                <a:srgbClr val="FFFFFF"/>
              </a:solidFill>
            </p:spPr>
          </p:sp>
        </p:grpSp>
        <p:grpSp>
          <p:nvGrpSpPr>
            <p:cNvPr name="Group 7" id="7"/>
            <p:cNvGrpSpPr/>
            <p:nvPr/>
          </p:nvGrpSpPr>
          <p:grpSpPr>
            <a:xfrm rot="0">
              <a:off x="0" y="0"/>
              <a:ext cx="6323838" cy="110171"/>
              <a:chOff x="0" y="0"/>
              <a:chExt cx="5248656" cy="91440"/>
            </a:xfrm>
          </p:grpSpPr>
          <p:sp>
            <p:nvSpPr>
              <p:cNvPr name="Freeform 8" id="8"/>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grpSp>
        <p:nvGrpSpPr>
          <p:cNvPr name="Group 9" id="9"/>
          <p:cNvGrpSpPr/>
          <p:nvPr/>
        </p:nvGrpSpPr>
        <p:grpSpPr>
          <a:xfrm rot="0">
            <a:off x="15797822" y="335433"/>
            <a:ext cx="1797520" cy="411476"/>
            <a:chOff x="0" y="0"/>
            <a:chExt cx="2637333" cy="603720"/>
          </a:xfrm>
        </p:grpSpPr>
        <p:sp>
          <p:nvSpPr>
            <p:cNvPr name="Freeform 10" id="10"/>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1" id="11"/>
          <p:cNvGrpSpPr/>
          <p:nvPr/>
        </p:nvGrpSpPr>
        <p:grpSpPr>
          <a:xfrm rot="0">
            <a:off x="1062990" y="335433"/>
            <a:ext cx="1958950" cy="407517"/>
            <a:chOff x="0" y="0"/>
            <a:chExt cx="2637333" cy="548640"/>
          </a:xfrm>
        </p:grpSpPr>
        <p:sp>
          <p:nvSpPr>
            <p:cNvPr name="Freeform 12" id="12"/>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3" id="13"/>
          <p:cNvGrpSpPr/>
          <p:nvPr/>
        </p:nvGrpSpPr>
        <p:grpSpPr>
          <a:xfrm rot="0">
            <a:off x="2556303" y="4662337"/>
            <a:ext cx="2820911" cy="1060902"/>
            <a:chOff x="0" y="0"/>
            <a:chExt cx="3722556" cy="1399997"/>
          </a:xfrm>
        </p:grpSpPr>
        <p:sp>
          <p:nvSpPr>
            <p:cNvPr name="Freeform 14" id="14"/>
            <p:cNvSpPr/>
            <p:nvPr/>
          </p:nvSpPr>
          <p:spPr>
            <a:xfrm flipH="false" flipV="false" rot="0">
              <a:off x="0" y="0"/>
              <a:ext cx="3722556" cy="1400000"/>
            </a:xfrm>
            <a:custGeom>
              <a:avLst/>
              <a:gdLst/>
              <a:ahLst/>
              <a:cxnLst/>
              <a:rect r="r" b="b" t="t" l="l"/>
              <a:pathLst>
                <a:path h="1400000" w="3722556">
                  <a:moveTo>
                    <a:pt x="0" y="0"/>
                  </a:moveTo>
                  <a:lnTo>
                    <a:pt x="3722556" y="0"/>
                  </a:lnTo>
                  <a:lnTo>
                    <a:pt x="3722556" y="1400000"/>
                  </a:lnTo>
                  <a:lnTo>
                    <a:pt x="0" y="1400000"/>
                  </a:lnTo>
                  <a:close/>
                </a:path>
              </a:pathLst>
            </a:custGeom>
            <a:blipFill>
              <a:blip r:embed="rId6">
                <a:alphaModFix amt="0"/>
              </a:blip>
              <a:stretch>
                <a:fillRect l="0" t="-13123" r="-21836" b="-13123"/>
              </a:stretch>
            </a:blipFill>
          </p:spPr>
        </p:sp>
        <p:sp>
          <p:nvSpPr>
            <p:cNvPr name="TextBox 15" id="15"/>
            <p:cNvSpPr txBox="true"/>
            <p:nvPr/>
          </p:nvSpPr>
          <p:spPr>
            <a:xfrm>
              <a:off x="0" y="0"/>
              <a:ext cx="3722556" cy="1399997"/>
            </a:xfrm>
            <a:prstGeom prst="rect">
              <a:avLst/>
            </a:prstGeom>
          </p:spPr>
          <p:txBody>
            <a:bodyPr anchor="ctr" rtlCol="false" tIns="0" lIns="0" bIns="0" rIns="0"/>
            <a:lstStyle/>
            <a:p>
              <a:pPr algn="just">
                <a:lnSpc>
                  <a:spcPts val="2362"/>
                </a:lnSpc>
              </a:pPr>
              <a:r>
                <a:rPr lang="en-US" b="true" sz="2099">
                  <a:solidFill>
                    <a:srgbClr val="000000"/>
                  </a:solidFill>
                  <a:latin typeface="Poppins Bold"/>
                  <a:ea typeface="Poppins Bold"/>
                  <a:cs typeface="Poppins Bold"/>
                  <a:sym typeface="Poppins Bold"/>
                </a:rPr>
                <a:t>Développement de solutions logicielles</a:t>
              </a:r>
            </a:p>
          </p:txBody>
        </p:sp>
      </p:grpSp>
      <p:grpSp>
        <p:nvGrpSpPr>
          <p:cNvPr name="Group 16" id="16"/>
          <p:cNvGrpSpPr/>
          <p:nvPr/>
        </p:nvGrpSpPr>
        <p:grpSpPr>
          <a:xfrm rot="0">
            <a:off x="12824509" y="3859066"/>
            <a:ext cx="4770833" cy="5385441"/>
            <a:chOff x="0" y="0"/>
            <a:chExt cx="6958439" cy="7854868"/>
          </a:xfrm>
        </p:grpSpPr>
        <p:sp>
          <p:nvSpPr>
            <p:cNvPr name="Freeform 17" id="17"/>
            <p:cNvSpPr/>
            <p:nvPr/>
          </p:nvSpPr>
          <p:spPr>
            <a:xfrm flipH="false" flipV="false" rot="0">
              <a:off x="0" y="0"/>
              <a:ext cx="6958440" cy="7854868"/>
            </a:xfrm>
            <a:custGeom>
              <a:avLst/>
              <a:gdLst/>
              <a:ahLst/>
              <a:cxnLst/>
              <a:rect r="r" b="b" t="t" l="l"/>
              <a:pathLst>
                <a:path h="7854868" w="6958440">
                  <a:moveTo>
                    <a:pt x="0" y="0"/>
                  </a:moveTo>
                  <a:lnTo>
                    <a:pt x="6958440" y="0"/>
                  </a:lnTo>
                  <a:lnTo>
                    <a:pt x="6958440" y="7854868"/>
                  </a:lnTo>
                  <a:lnTo>
                    <a:pt x="0" y="7854868"/>
                  </a:lnTo>
                  <a:close/>
                </a:path>
              </a:pathLst>
            </a:custGeom>
            <a:solidFill>
              <a:srgbClr val="FFFFFF"/>
            </a:solidFill>
          </p:spPr>
        </p:sp>
      </p:grpSp>
      <p:grpSp>
        <p:nvGrpSpPr>
          <p:cNvPr name="Group 18" id="18"/>
          <p:cNvGrpSpPr/>
          <p:nvPr/>
        </p:nvGrpSpPr>
        <p:grpSpPr>
          <a:xfrm rot="0">
            <a:off x="14164887" y="4694467"/>
            <a:ext cx="3094413" cy="1060902"/>
            <a:chOff x="0" y="0"/>
            <a:chExt cx="4083477" cy="1399997"/>
          </a:xfrm>
        </p:grpSpPr>
        <p:sp>
          <p:nvSpPr>
            <p:cNvPr name="Freeform 19" id="19"/>
            <p:cNvSpPr/>
            <p:nvPr/>
          </p:nvSpPr>
          <p:spPr>
            <a:xfrm flipH="false" flipV="false" rot="0">
              <a:off x="0" y="0"/>
              <a:ext cx="4083477" cy="1400000"/>
            </a:xfrm>
            <a:custGeom>
              <a:avLst/>
              <a:gdLst/>
              <a:ahLst/>
              <a:cxnLst/>
              <a:rect r="r" b="b" t="t" l="l"/>
              <a:pathLst>
                <a:path h="1400000" w="4083477">
                  <a:moveTo>
                    <a:pt x="0" y="0"/>
                  </a:moveTo>
                  <a:lnTo>
                    <a:pt x="4083477" y="0"/>
                  </a:lnTo>
                  <a:lnTo>
                    <a:pt x="4083477" y="1400000"/>
                  </a:lnTo>
                  <a:lnTo>
                    <a:pt x="0" y="1400000"/>
                  </a:lnTo>
                  <a:close/>
                </a:path>
              </a:pathLst>
            </a:custGeom>
            <a:blipFill>
              <a:blip r:embed="rId6">
                <a:alphaModFix amt="0"/>
              </a:blip>
              <a:stretch>
                <a:fillRect l="0" t="-18808" r="-21069" b="-18807"/>
              </a:stretch>
            </a:blipFill>
          </p:spPr>
        </p:sp>
        <p:sp>
          <p:nvSpPr>
            <p:cNvPr name="TextBox 20" id="20"/>
            <p:cNvSpPr txBox="true"/>
            <p:nvPr/>
          </p:nvSpPr>
          <p:spPr>
            <a:xfrm>
              <a:off x="0" y="0"/>
              <a:ext cx="4083477" cy="1399997"/>
            </a:xfrm>
            <a:prstGeom prst="rect">
              <a:avLst/>
            </a:prstGeom>
          </p:spPr>
          <p:txBody>
            <a:bodyPr anchor="ctr" rtlCol="false" tIns="0" lIns="0" bIns="0" rIns="0"/>
            <a:lstStyle/>
            <a:p>
              <a:pPr algn="just">
                <a:lnSpc>
                  <a:spcPts val="2362"/>
                </a:lnSpc>
              </a:pPr>
              <a:r>
                <a:rPr lang="en-US" b="true" sz="2100">
                  <a:solidFill>
                    <a:srgbClr val="000000"/>
                  </a:solidFill>
                  <a:latin typeface="Poppins Bold"/>
                  <a:ea typeface="Poppins Bold"/>
                  <a:cs typeface="Poppins Bold"/>
                  <a:sym typeface="Poppins Bold"/>
                </a:rPr>
                <a:t>Infrastructure Cloud &amp; Services Managés</a:t>
              </a:r>
            </a:p>
          </p:txBody>
        </p:sp>
      </p:grpSp>
      <p:grpSp>
        <p:nvGrpSpPr>
          <p:cNvPr name="Group 21" id="21"/>
          <p:cNvGrpSpPr/>
          <p:nvPr/>
        </p:nvGrpSpPr>
        <p:grpSpPr>
          <a:xfrm rot="0">
            <a:off x="6866716" y="3859066"/>
            <a:ext cx="4742879" cy="5391593"/>
            <a:chOff x="0" y="0"/>
            <a:chExt cx="6909782" cy="7854878"/>
          </a:xfrm>
        </p:grpSpPr>
        <p:sp>
          <p:nvSpPr>
            <p:cNvPr name="Freeform 22" id="22"/>
            <p:cNvSpPr/>
            <p:nvPr/>
          </p:nvSpPr>
          <p:spPr>
            <a:xfrm flipH="false" flipV="false" rot="0">
              <a:off x="0" y="0"/>
              <a:ext cx="6909783" cy="7854878"/>
            </a:xfrm>
            <a:custGeom>
              <a:avLst/>
              <a:gdLst/>
              <a:ahLst/>
              <a:cxnLst/>
              <a:rect r="r" b="b" t="t" l="l"/>
              <a:pathLst>
                <a:path h="7854878" w="6909783">
                  <a:moveTo>
                    <a:pt x="0" y="0"/>
                  </a:moveTo>
                  <a:lnTo>
                    <a:pt x="6909783" y="0"/>
                  </a:lnTo>
                  <a:lnTo>
                    <a:pt x="6909783" y="7854878"/>
                  </a:lnTo>
                  <a:lnTo>
                    <a:pt x="0" y="7854878"/>
                  </a:lnTo>
                  <a:close/>
                </a:path>
              </a:pathLst>
            </a:custGeom>
            <a:solidFill>
              <a:srgbClr val="FFFFFF"/>
            </a:solidFill>
          </p:spPr>
        </p:sp>
      </p:grpSp>
      <p:grpSp>
        <p:nvGrpSpPr>
          <p:cNvPr name="Group 23" id="23"/>
          <p:cNvGrpSpPr/>
          <p:nvPr/>
        </p:nvGrpSpPr>
        <p:grpSpPr>
          <a:xfrm rot="0">
            <a:off x="8283566" y="4694467"/>
            <a:ext cx="3026221" cy="960063"/>
            <a:chOff x="0" y="0"/>
            <a:chExt cx="3993490" cy="1266927"/>
          </a:xfrm>
        </p:grpSpPr>
        <p:sp>
          <p:nvSpPr>
            <p:cNvPr name="Freeform 24" id="24"/>
            <p:cNvSpPr/>
            <p:nvPr/>
          </p:nvSpPr>
          <p:spPr>
            <a:xfrm flipH="false" flipV="false" rot="0">
              <a:off x="0" y="0"/>
              <a:ext cx="3993490" cy="1266928"/>
            </a:xfrm>
            <a:custGeom>
              <a:avLst/>
              <a:gdLst/>
              <a:ahLst/>
              <a:cxnLst/>
              <a:rect r="r" b="b" t="t" l="l"/>
              <a:pathLst>
                <a:path h="1266928" w="3993490">
                  <a:moveTo>
                    <a:pt x="0" y="0"/>
                  </a:moveTo>
                  <a:lnTo>
                    <a:pt x="3993490" y="0"/>
                  </a:lnTo>
                  <a:lnTo>
                    <a:pt x="3993490" y="1266928"/>
                  </a:lnTo>
                  <a:lnTo>
                    <a:pt x="0" y="1266928"/>
                  </a:lnTo>
                  <a:close/>
                </a:path>
              </a:pathLst>
            </a:custGeom>
            <a:blipFill>
              <a:blip r:embed="rId6">
                <a:alphaModFix amt="0"/>
              </a:blip>
              <a:stretch>
                <a:fillRect l="0" t="-19753" r="-13570" b="-19753"/>
              </a:stretch>
            </a:blipFill>
          </p:spPr>
        </p:sp>
        <p:sp>
          <p:nvSpPr>
            <p:cNvPr name="TextBox 25" id="25"/>
            <p:cNvSpPr txBox="true"/>
            <p:nvPr/>
          </p:nvSpPr>
          <p:spPr>
            <a:xfrm>
              <a:off x="0" y="0"/>
              <a:ext cx="3993490" cy="1266927"/>
            </a:xfrm>
            <a:prstGeom prst="rect">
              <a:avLst/>
            </a:prstGeom>
          </p:spPr>
          <p:txBody>
            <a:bodyPr anchor="ctr" rtlCol="false" tIns="0" lIns="0" bIns="0" rIns="0"/>
            <a:lstStyle/>
            <a:p>
              <a:pPr algn="l">
                <a:lnSpc>
                  <a:spcPts val="2362"/>
                </a:lnSpc>
              </a:pPr>
              <a:r>
                <a:rPr lang="en-US" b="true" sz="2100">
                  <a:solidFill>
                    <a:srgbClr val="000000"/>
                  </a:solidFill>
                  <a:latin typeface="Poppins Bold"/>
                  <a:ea typeface="Poppins Bold"/>
                  <a:cs typeface="Poppins Bold"/>
                  <a:sym typeface="Poppins Bold"/>
                </a:rPr>
                <a:t>Consulting &amp;</a:t>
              </a:r>
            </a:p>
            <a:p>
              <a:pPr algn="l">
                <a:lnSpc>
                  <a:spcPts val="2362"/>
                </a:lnSpc>
              </a:pPr>
              <a:r>
                <a:rPr lang="en-US" b="true" sz="2100">
                  <a:solidFill>
                    <a:srgbClr val="000000"/>
                  </a:solidFill>
                  <a:latin typeface="Poppins Bold"/>
                  <a:ea typeface="Poppins Bold"/>
                  <a:cs typeface="Poppins Bold"/>
                  <a:sym typeface="Poppins Bold"/>
                </a:rPr>
                <a:t>Conseil</a:t>
              </a:r>
            </a:p>
          </p:txBody>
        </p:sp>
      </p:grpSp>
      <p:grpSp>
        <p:nvGrpSpPr>
          <p:cNvPr name="Group 26" id="26"/>
          <p:cNvGrpSpPr/>
          <p:nvPr/>
        </p:nvGrpSpPr>
        <p:grpSpPr>
          <a:xfrm rot="0">
            <a:off x="1043940" y="1028700"/>
            <a:ext cx="8835336" cy="1121283"/>
            <a:chOff x="0" y="0"/>
            <a:chExt cx="11780448" cy="1495044"/>
          </a:xfrm>
        </p:grpSpPr>
        <p:sp>
          <p:nvSpPr>
            <p:cNvPr name="Freeform 27" id="27"/>
            <p:cNvSpPr/>
            <p:nvPr/>
          </p:nvSpPr>
          <p:spPr>
            <a:xfrm flipH="false" flipV="false" rot="0">
              <a:off x="0" y="0"/>
              <a:ext cx="11780448" cy="1495044"/>
            </a:xfrm>
            <a:custGeom>
              <a:avLst/>
              <a:gdLst/>
              <a:ahLst/>
              <a:cxnLst/>
              <a:rect r="r" b="b" t="t" l="l"/>
              <a:pathLst>
                <a:path h="1495044" w="11780448">
                  <a:moveTo>
                    <a:pt x="0" y="0"/>
                  </a:moveTo>
                  <a:lnTo>
                    <a:pt x="11780448" y="0"/>
                  </a:lnTo>
                  <a:lnTo>
                    <a:pt x="11780448" y="1495044"/>
                  </a:lnTo>
                  <a:lnTo>
                    <a:pt x="0" y="1495044"/>
                  </a:lnTo>
                  <a:close/>
                </a:path>
              </a:pathLst>
            </a:custGeom>
            <a:blipFill>
              <a:blip r:embed="rId6">
                <a:alphaModFix amt="0"/>
              </a:blip>
              <a:stretch>
                <a:fillRect l="0" t="-171107" r="-24192" b="-110251"/>
              </a:stretch>
            </a:blipFill>
          </p:spPr>
        </p:sp>
        <p:sp>
          <p:nvSpPr>
            <p:cNvPr name="TextBox 28" id="28"/>
            <p:cNvSpPr txBox="true"/>
            <p:nvPr/>
          </p:nvSpPr>
          <p:spPr>
            <a:xfrm>
              <a:off x="0" y="-47625"/>
              <a:ext cx="11780448"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NOS DOMAINES D’EXPERTISE</a:t>
              </a:r>
            </a:p>
          </p:txBody>
        </p:sp>
      </p:grpSp>
      <p:grpSp>
        <p:nvGrpSpPr>
          <p:cNvPr name="Group 29" id="29"/>
          <p:cNvGrpSpPr/>
          <p:nvPr/>
        </p:nvGrpSpPr>
        <p:grpSpPr>
          <a:xfrm rot="0">
            <a:off x="1028700" y="2304055"/>
            <a:ext cx="16566642" cy="1044626"/>
            <a:chOff x="0" y="0"/>
            <a:chExt cx="22088856" cy="1392834"/>
          </a:xfrm>
        </p:grpSpPr>
        <p:sp>
          <p:nvSpPr>
            <p:cNvPr name="Freeform 30" id="30"/>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31" id="31"/>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Trois domai</a:t>
              </a:r>
              <a:r>
                <a:rPr lang="en-US" sz="4200" b="true">
                  <a:solidFill>
                    <a:srgbClr val="FFFFFF"/>
                  </a:solidFill>
                  <a:latin typeface="Poppins Bold"/>
                  <a:ea typeface="Poppins Bold"/>
                  <a:cs typeface="Poppins Bold"/>
                  <a:sym typeface="Poppins Bold"/>
                </a:rPr>
                <a:t>nes d'intervention, une expertise complète</a:t>
              </a:r>
            </a:p>
          </p:txBody>
        </p:sp>
      </p:grpSp>
      <p:grpSp>
        <p:nvGrpSpPr>
          <p:cNvPr name="Group 32" id="32"/>
          <p:cNvGrpSpPr/>
          <p:nvPr/>
        </p:nvGrpSpPr>
        <p:grpSpPr>
          <a:xfrm rot="0">
            <a:off x="17595342" y="9613982"/>
            <a:ext cx="352044" cy="516970"/>
            <a:chOff x="0" y="0"/>
            <a:chExt cx="469392" cy="689293"/>
          </a:xfrm>
        </p:grpSpPr>
        <p:sp>
          <p:nvSpPr>
            <p:cNvPr name="Freeform 33" id="33"/>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34" id="34"/>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03</a:t>
              </a:r>
            </a:p>
          </p:txBody>
        </p:sp>
      </p:grpSp>
      <p:grpSp>
        <p:nvGrpSpPr>
          <p:cNvPr name="Group 35" id="35"/>
          <p:cNvGrpSpPr/>
          <p:nvPr/>
        </p:nvGrpSpPr>
        <p:grpSpPr>
          <a:xfrm rot="0">
            <a:off x="1454514" y="4795306"/>
            <a:ext cx="854138" cy="859223"/>
            <a:chOff x="0" y="0"/>
            <a:chExt cx="1127146" cy="1133856"/>
          </a:xfrm>
        </p:grpSpPr>
        <p:sp>
          <p:nvSpPr>
            <p:cNvPr name="Freeform 36" id="36"/>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0072CE"/>
            </a:solidFill>
          </p:spPr>
        </p:sp>
      </p:grpSp>
      <p:sp>
        <p:nvSpPr>
          <p:cNvPr name="Freeform 37" id="37"/>
          <p:cNvSpPr/>
          <p:nvPr/>
        </p:nvSpPr>
        <p:spPr>
          <a:xfrm flipH="false" flipV="false" rot="0">
            <a:off x="1639752" y="5003643"/>
            <a:ext cx="483662" cy="442551"/>
          </a:xfrm>
          <a:custGeom>
            <a:avLst/>
            <a:gdLst/>
            <a:ahLst/>
            <a:cxnLst/>
            <a:rect r="r" b="b" t="t" l="l"/>
            <a:pathLst>
              <a:path h="442551" w="483662">
                <a:moveTo>
                  <a:pt x="0" y="0"/>
                </a:moveTo>
                <a:lnTo>
                  <a:pt x="483663" y="0"/>
                </a:lnTo>
                <a:lnTo>
                  <a:pt x="483663" y="442550"/>
                </a:lnTo>
                <a:lnTo>
                  <a:pt x="0" y="4425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38" id="38"/>
          <p:cNvGrpSpPr/>
          <p:nvPr/>
        </p:nvGrpSpPr>
        <p:grpSpPr>
          <a:xfrm rot="0">
            <a:off x="7181778" y="4795306"/>
            <a:ext cx="854138" cy="859223"/>
            <a:chOff x="0" y="0"/>
            <a:chExt cx="1127146" cy="1133856"/>
          </a:xfrm>
        </p:grpSpPr>
        <p:sp>
          <p:nvSpPr>
            <p:cNvPr name="Freeform 39" id="39"/>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ED7D31"/>
            </a:solidFill>
          </p:spPr>
        </p:sp>
      </p:grpSp>
      <p:sp>
        <p:nvSpPr>
          <p:cNvPr name="Freeform 40" id="40"/>
          <p:cNvSpPr/>
          <p:nvPr/>
        </p:nvSpPr>
        <p:spPr>
          <a:xfrm flipH="false" flipV="false" rot="0">
            <a:off x="7367016" y="5003643"/>
            <a:ext cx="483662" cy="442551"/>
          </a:xfrm>
          <a:custGeom>
            <a:avLst/>
            <a:gdLst/>
            <a:ahLst/>
            <a:cxnLst/>
            <a:rect r="r" b="b" t="t" l="l"/>
            <a:pathLst>
              <a:path h="442551" w="483662">
                <a:moveTo>
                  <a:pt x="0" y="0"/>
                </a:moveTo>
                <a:lnTo>
                  <a:pt x="483662" y="0"/>
                </a:lnTo>
                <a:lnTo>
                  <a:pt x="483662" y="442550"/>
                </a:lnTo>
                <a:lnTo>
                  <a:pt x="0" y="44255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41" id="41"/>
          <p:cNvGrpSpPr/>
          <p:nvPr/>
        </p:nvGrpSpPr>
        <p:grpSpPr>
          <a:xfrm rot="0">
            <a:off x="13095495" y="4795306"/>
            <a:ext cx="854138" cy="859223"/>
            <a:chOff x="0" y="0"/>
            <a:chExt cx="1127146" cy="1133856"/>
          </a:xfrm>
        </p:grpSpPr>
        <p:sp>
          <p:nvSpPr>
            <p:cNvPr name="Freeform 42" id="42"/>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0072CE"/>
            </a:solidFill>
          </p:spPr>
        </p:sp>
      </p:grpSp>
      <p:sp>
        <p:nvSpPr>
          <p:cNvPr name="Freeform 43" id="43"/>
          <p:cNvSpPr/>
          <p:nvPr/>
        </p:nvSpPr>
        <p:spPr>
          <a:xfrm flipH="false" flipV="false" rot="0">
            <a:off x="13213511" y="5019718"/>
            <a:ext cx="618105" cy="346139"/>
          </a:xfrm>
          <a:custGeom>
            <a:avLst/>
            <a:gdLst/>
            <a:ahLst/>
            <a:cxnLst/>
            <a:rect r="r" b="b" t="t" l="l"/>
            <a:pathLst>
              <a:path h="346139" w="618105">
                <a:moveTo>
                  <a:pt x="0" y="0"/>
                </a:moveTo>
                <a:lnTo>
                  <a:pt x="618105" y="0"/>
                </a:lnTo>
                <a:lnTo>
                  <a:pt x="618105" y="346139"/>
                </a:lnTo>
                <a:lnTo>
                  <a:pt x="0" y="34613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44" id="44"/>
          <p:cNvSpPr txBox="true"/>
          <p:nvPr/>
        </p:nvSpPr>
        <p:spPr>
          <a:xfrm rot="0">
            <a:off x="13133595"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concevons, déployons et administrons des infrastructures cloud fiables et sécurisées.  </a:t>
            </a:r>
          </a:p>
          <a:p>
            <a:pPr algn="ctr">
              <a:lnSpc>
                <a:spcPts val="2459"/>
              </a:lnSpc>
            </a:pPr>
            <a:r>
              <a:rPr lang="en-US" sz="2049">
                <a:solidFill>
                  <a:srgbClr val="000000"/>
                </a:solidFill>
                <a:latin typeface="Poppins"/>
                <a:ea typeface="Poppins"/>
                <a:cs typeface="Poppins"/>
                <a:sym typeface="Poppins"/>
              </a:rPr>
              <a:t>De l'hébergement à l'infogérance, nous assurons la disponibilité, la sécurité et la continuité de vos services numériques.</a:t>
            </a:r>
          </a:p>
        </p:txBody>
      </p:sp>
      <p:sp>
        <p:nvSpPr>
          <p:cNvPr name="TextBox 45" id="45"/>
          <p:cNvSpPr txBox="true"/>
          <p:nvPr/>
        </p:nvSpPr>
        <p:spPr>
          <a:xfrm rot="0">
            <a:off x="7091329"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accompagnons les entreprises grâce à notre expertise en IT, gestion de projet et transformation digitale. </a:t>
            </a:r>
          </a:p>
          <a:p>
            <a:pPr algn="ctr">
              <a:lnSpc>
                <a:spcPts val="2459"/>
              </a:lnSpc>
            </a:pPr>
            <a:r>
              <a:rPr lang="en-US" sz="2049">
                <a:solidFill>
                  <a:srgbClr val="000000"/>
                </a:solidFill>
                <a:latin typeface="Poppins"/>
                <a:ea typeface="Poppins"/>
                <a:cs typeface="Poppins"/>
                <a:sym typeface="Poppins"/>
              </a:rPr>
              <a:t>Nos consultants apportent les compétences et les recommandations nécessaires à la réussite de vos projets.</a:t>
            </a:r>
          </a:p>
        </p:txBody>
      </p:sp>
      <p:sp>
        <p:nvSpPr>
          <p:cNvPr name="TextBox 46" id="46"/>
          <p:cNvSpPr txBox="true"/>
          <p:nvPr/>
        </p:nvSpPr>
        <p:spPr>
          <a:xfrm rot="0">
            <a:off x="1270458"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concevons des logiciels métiers web et mobiles, sur mesure, sécurisés et évolutifs. </a:t>
            </a:r>
          </a:p>
          <a:p>
            <a:pPr algn="ctr">
              <a:lnSpc>
                <a:spcPts val="2459"/>
              </a:lnSpc>
            </a:pPr>
            <a:r>
              <a:rPr lang="en-US" sz="2049">
                <a:solidFill>
                  <a:srgbClr val="000000"/>
                </a:solidFill>
                <a:latin typeface="Poppins"/>
                <a:ea typeface="Poppins"/>
                <a:cs typeface="Poppins"/>
                <a:sym typeface="Poppins"/>
              </a:rPr>
              <a:t>Ces solutions accompagnent les organisations dans leur transformation digitale et contribuent à améliorer leur performance.</a:t>
            </a:r>
          </a:p>
        </p:txBody>
      </p:sp>
      <p:grpSp>
        <p:nvGrpSpPr>
          <p:cNvPr name="Group 47" id="47"/>
          <p:cNvGrpSpPr/>
          <p:nvPr/>
        </p:nvGrpSpPr>
        <p:grpSpPr>
          <a:xfrm rot="0">
            <a:off x="12824509" y="3859228"/>
            <a:ext cx="4770833" cy="83116"/>
            <a:chOff x="0" y="0"/>
            <a:chExt cx="5248656" cy="91440"/>
          </a:xfrm>
        </p:grpSpPr>
        <p:sp>
          <p:nvSpPr>
            <p:cNvPr name="Freeform 48" id="48"/>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49" id="49"/>
          <p:cNvGrpSpPr/>
          <p:nvPr/>
        </p:nvGrpSpPr>
        <p:grpSpPr>
          <a:xfrm rot="0">
            <a:off x="6866716" y="3857772"/>
            <a:ext cx="4742879" cy="82629"/>
            <a:chOff x="0" y="0"/>
            <a:chExt cx="5248656" cy="91440"/>
          </a:xfrm>
        </p:grpSpPr>
        <p:sp>
          <p:nvSpPr>
            <p:cNvPr name="Freeform 50" id="50"/>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6566642" cy="1121283"/>
            <a:chOff x="0" y="0"/>
            <a:chExt cx="22088856" cy="1495044"/>
          </a:xfrm>
        </p:grpSpPr>
        <p:sp>
          <p:nvSpPr>
            <p:cNvPr name="Freeform 8" id="8"/>
            <p:cNvSpPr/>
            <p:nvPr/>
          </p:nvSpPr>
          <p:spPr>
            <a:xfrm flipH="false" flipV="false" rot="0">
              <a:off x="0" y="0"/>
              <a:ext cx="22088856" cy="1495044"/>
            </a:xfrm>
            <a:custGeom>
              <a:avLst/>
              <a:gdLst/>
              <a:ahLst/>
              <a:cxnLst/>
              <a:rect r="r" b="b" t="t" l="l"/>
              <a:pathLst>
                <a:path h="1495044" w="22088856">
                  <a:moveTo>
                    <a:pt x="0" y="0"/>
                  </a:moveTo>
                  <a:lnTo>
                    <a:pt x="22088856" y="0"/>
                  </a:lnTo>
                  <a:lnTo>
                    <a:pt x="22088856" y="1495044"/>
                  </a:lnTo>
                  <a:lnTo>
                    <a:pt x="0" y="1495044"/>
                  </a:lnTo>
                  <a:close/>
                </a:path>
              </a:pathLst>
            </a:custGeom>
            <a:blipFill>
              <a:blip r:embed="rId5">
                <a:alphaModFix amt="0"/>
              </a:blip>
              <a:stretch>
                <a:fillRect l="0" t="-171107" r="33765" b="-110251"/>
              </a:stretch>
            </a:blipFill>
          </p:spPr>
        </p:sp>
        <p:sp>
          <p:nvSpPr>
            <p:cNvPr name="TextBox 9" id="9"/>
            <p:cNvSpPr txBox="true"/>
            <p:nvPr/>
          </p:nvSpPr>
          <p:spPr>
            <a:xfrm>
              <a:off x="0" y="-47625"/>
              <a:ext cx="220888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RÔLE</a:t>
              </a:r>
              <a:r>
                <a:rPr lang="en-US" b="true" sz="4500" spc="209">
                  <a:solidFill>
                    <a:srgbClr val="F07817"/>
                  </a:solidFill>
                  <a:latin typeface="Poppins Bold"/>
                  <a:ea typeface="Poppins Bold"/>
                  <a:cs typeface="Poppins Bold"/>
                  <a:sym typeface="Poppins Bold"/>
                </a:rPr>
                <a:t> DANS VOS PROJETS</a:t>
              </a:r>
            </a:p>
          </p:txBody>
        </p:sp>
      </p:grpSp>
      <p:grpSp>
        <p:nvGrpSpPr>
          <p:cNvPr name="Group 10" id="10"/>
          <p:cNvGrpSpPr/>
          <p:nvPr/>
        </p:nvGrpSpPr>
        <p:grpSpPr>
          <a:xfrm rot="0">
            <a:off x="1028700" y="2304055"/>
            <a:ext cx="16566642" cy="1044626"/>
            <a:chOff x="0" y="0"/>
            <a:chExt cx="22088856" cy="1392834"/>
          </a:xfrm>
        </p:grpSpPr>
        <p:sp>
          <p:nvSpPr>
            <p:cNvPr name="Freeform 11" id="11"/>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5">
                <a:alphaModFix amt="0"/>
              </a:blip>
              <a:stretch>
                <a:fillRect l="0" t="-197450" r="24001" b="-172239"/>
              </a:stretch>
            </a:blipFill>
          </p:spPr>
        </p:sp>
        <p:sp>
          <p:nvSpPr>
            <p:cNvPr name="TextBox 12" id="12"/>
            <p:cNvSpPr txBox="true"/>
            <p:nvPr/>
          </p:nvSpPr>
          <p:spPr>
            <a:xfrm>
              <a:off x="0" y="-38100"/>
              <a:ext cx="22088856" cy="1430934"/>
            </a:xfrm>
            <a:prstGeom prst="rect">
              <a:avLst/>
            </a:prstGeom>
          </p:spPr>
          <p:txBody>
            <a:bodyPr anchor="ctr" rtlCol="false" tIns="0" lIns="0" bIns="0" rIns="0"/>
            <a:lstStyle/>
            <a:p>
              <a:pPr algn="l">
                <a:lnSpc>
                  <a:spcPts val="5040"/>
                </a:lnSpc>
              </a:pPr>
              <a:r>
                <a:rPr lang="en-US" b="true" sz="4200">
                  <a:solidFill>
                    <a:srgbClr val="014276"/>
                  </a:solidFill>
                  <a:latin typeface="Poppins Bold"/>
                  <a:ea typeface="Poppins Bold"/>
                  <a:cs typeface="Poppins Bold"/>
                  <a:sym typeface="Poppins Bold"/>
                </a:rPr>
                <a:t>Une posture adaptable, au service de vos projets</a:t>
              </a:r>
            </a:p>
          </p:txBody>
        </p:sp>
      </p:grpSp>
      <p:grpSp>
        <p:nvGrpSpPr>
          <p:cNvPr name="Group 13" id="13"/>
          <p:cNvGrpSpPr/>
          <p:nvPr/>
        </p:nvGrpSpPr>
        <p:grpSpPr>
          <a:xfrm rot="0">
            <a:off x="1043940" y="3859066"/>
            <a:ext cx="9464040" cy="901217"/>
            <a:chOff x="0" y="0"/>
            <a:chExt cx="12618720" cy="1201623"/>
          </a:xfrm>
        </p:grpSpPr>
        <p:sp>
          <p:nvSpPr>
            <p:cNvPr name="Freeform 14" id="14"/>
            <p:cNvSpPr/>
            <p:nvPr/>
          </p:nvSpPr>
          <p:spPr>
            <a:xfrm flipH="false" flipV="false" rot="0">
              <a:off x="0" y="0"/>
              <a:ext cx="12618720" cy="1201623"/>
            </a:xfrm>
            <a:custGeom>
              <a:avLst/>
              <a:gdLst/>
              <a:ahLst/>
              <a:cxnLst/>
              <a:rect r="r" b="b" t="t" l="l"/>
              <a:pathLst>
                <a:path h="1201623" w="12618720">
                  <a:moveTo>
                    <a:pt x="0" y="0"/>
                  </a:moveTo>
                  <a:lnTo>
                    <a:pt x="12618720" y="0"/>
                  </a:lnTo>
                  <a:lnTo>
                    <a:pt x="12618720" y="1201623"/>
                  </a:lnTo>
                  <a:lnTo>
                    <a:pt x="0" y="1201623"/>
                  </a:lnTo>
                  <a:close/>
                </a:path>
              </a:pathLst>
            </a:custGeom>
            <a:blipFill>
              <a:blip r:embed="rId5">
                <a:alphaModFix amt="0"/>
              </a:blip>
              <a:stretch>
                <a:fillRect l="0" t="-136132" r="0" b="-173107"/>
              </a:stretch>
            </a:blipFill>
          </p:spPr>
        </p:sp>
        <p:sp>
          <p:nvSpPr>
            <p:cNvPr name="TextBox 15" id="15"/>
            <p:cNvSpPr txBox="true"/>
            <p:nvPr/>
          </p:nvSpPr>
          <p:spPr>
            <a:xfrm>
              <a:off x="0" y="-66675"/>
              <a:ext cx="12618720" cy="1268298"/>
            </a:xfrm>
            <a:prstGeom prst="rect">
              <a:avLst/>
            </a:prstGeom>
          </p:spPr>
          <p:txBody>
            <a:bodyPr anchor="ctr" rtlCol="false" tIns="0" lIns="0" bIns="0" rIns="0"/>
            <a:lstStyle/>
            <a:p>
              <a:pPr algn="just">
                <a:lnSpc>
                  <a:spcPts val="2736"/>
                </a:lnSpc>
              </a:pPr>
              <a:r>
                <a:rPr lang="en-US" sz="1900">
                  <a:solidFill>
                    <a:srgbClr val="000000"/>
                  </a:solidFill>
                  <a:latin typeface="Poppins"/>
                  <a:ea typeface="Poppins"/>
                  <a:cs typeface="Poppins"/>
                  <a:sym typeface="Poppins"/>
                </a:rPr>
                <a:t>For</a:t>
              </a:r>
              <a:r>
                <a:rPr lang="en-US" sz="1900">
                  <a:solidFill>
                    <a:srgbClr val="000000"/>
                  </a:solidFill>
                  <a:latin typeface="Poppins"/>
                  <a:ea typeface="Poppins"/>
                  <a:cs typeface="Poppins"/>
                  <a:sym typeface="Poppins"/>
                </a:rPr>
                <a:t>t de notre expertise, nous sommes en mesure d'intervenir à différents niveaux de vos projets et programmes en : </a:t>
              </a:r>
            </a:p>
          </p:txBody>
        </p:sp>
      </p:grpSp>
      <p:grpSp>
        <p:nvGrpSpPr>
          <p:cNvPr name="Group 16" id="16"/>
          <p:cNvGrpSpPr/>
          <p:nvPr/>
        </p:nvGrpSpPr>
        <p:grpSpPr>
          <a:xfrm rot="0">
            <a:off x="1043940" y="6302024"/>
            <a:ext cx="9559098" cy="569149"/>
            <a:chOff x="0" y="0"/>
            <a:chExt cx="12745464" cy="758866"/>
          </a:xfrm>
        </p:grpSpPr>
        <p:sp>
          <p:nvSpPr>
            <p:cNvPr name="TextBox 17" id="17"/>
            <p:cNvSpPr txBox="true"/>
            <p:nvPr/>
          </p:nvSpPr>
          <p:spPr>
            <a:xfrm rot="0">
              <a:off x="230317" y="-28575"/>
              <a:ext cx="12515146" cy="787441"/>
            </a:xfrm>
            <a:prstGeom prst="rect">
              <a:avLst/>
            </a:prstGeom>
          </p:spPr>
          <p:txBody>
            <a:bodyPr anchor="t" rtlCol="false" tIns="0" lIns="0" bIns="0" rIns="0">
              <a:spAutoFit/>
            </a:bodyPr>
            <a:lstStyle/>
            <a:p>
              <a:pPr algn="just">
                <a:lnSpc>
                  <a:spcPts val="2374"/>
                </a:lnSpc>
              </a:pPr>
              <a:r>
                <a:rPr lang="en-US" sz="1838" b="true">
                  <a:solidFill>
                    <a:srgbClr val="000000"/>
                  </a:solidFill>
                  <a:latin typeface="Poppins Bold"/>
                  <a:ea typeface="Poppins Bold"/>
                  <a:cs typeface="Poppins Bold"/>
                  <a:sym typeface="Poppins Bold"/>
                </a:rPr>
                <a:t>Assistance à Maîtrise d'Ouvrage</a:t>
              </a:r>
              <a:r>
                <a:rPr lang="en-US" sz="1838">
                  <a:solidFill>
                    <a:srgbClr val="000000"/>
                  </a:solidFill>
                  <a:latin typeface="Poppins"/>
                  <a:ea typeface="Poppins"/>
                  <a:cs typeface="Poppins"/>
                  <a:sym typeface="Poppins"/>
                </a:rPr>
                <a:t> (AMOA) en accompagnant vos équipes dans le cadrage, le suivi</a:t>
              </a:r>
              <a:r>
                <a:rPr lang="en-US" sz="1838">
                  <a:solidFill>
                    <a:srgbClr val="000000"/>
                  </a:solidFill>
                  <a:latin typeface="Poppins"/>
                  <a:ea typeface="Poppins"/>
                  <a:cs typeface="Poppins"/>
                  <a:sym typeface="Poppins"/>
                </a:rPr>
                <a:t> et le contrôle qualité</a:t>
              </a:r>
            </a:p>
          </p:txBody>
        </p:sp>
        <p:grpSp>
          <p:nvGrpSpPr>
            <p:cNvPr name="Group 18" id="18"/>
            <p:cNvGrpSpPr/>
            <p:nvPr/>
          </p:nvGrpSpPr>
          <p:grpSpPr>
            <a:xfrm rot="0">
              <a:off x="0" y="318606"/>
              <a:ext cx="106976" cy="107081"/>
              <a:chOff x="0" y="0"/>
              <a:chExt cx="146161" cy="146304"/>
            </a:xfrm>
          </p:grpSpPr>
          <p:sp>
            <p:nvSpPr>
              <p:cNvPr name="Freeform 19" id="1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grpSp>
        <p:nvGrpSpPr>
          <p:cNvPr name="Group 20" id="20"/>
          <p:cNvGrpSpPr/>
          <p:nvPr/>
        </p:nvGrpSpPr>
        <p:grpSpPr>
          <a:xfrm rot="0">
            <a:off x="1043940" y="4858925"/>
            <a:ext cx="9543858" cy="569149"/>
            <a:chOff x="0" y="0"/>
            <a:chExt cx="12725144" cy="758866"/>
          </a:xfrm>
        </p:grpSpPr>
        <p:grpSp>
          <p:nvGrpSpPr>
            <p:cNvPr name="Group 21" id="21"/>
            <p:cNvGrpSpPr/>
            <p:nvPr/>
          </p:nvGrpSpPr>
          <p:grpSpPr>
            <a:xfrm rot="0">
              <a:off x="0" y="125399"/>
              <a:ext cx="106976" cy="107081"/>
              <a:chOff x="0" y="0"/>
              <a:chExt cx="146161" cy="146304"/>
            </a:xfrm>
          </p:grpSpPr>
          <p:sp>
            <p:nvSpPr>
              <p:cNvPr name="Freeform 22" id="2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23" id="23"/>
            <p:cNvSpPr txBox="true"/>
            <p:nvPr/>
          </p:nvSpPr>
          <p:spPr>
            <a:xfrm rot="0">
              <a:off x="230317" y="-28575"/>
              <a:ext cx="12494826" cy="787441"/>
            </a:xfrm>
            <a:prstGeom prst="rect">
              <a:avLst/>
            </a:prstGeom>
          </p:spPr>
          <p:txBody>
            <a:bodyPr anchor="t" rtlCol="false" tIns="0" lIns="0" bIns="0" rIns="0">
              <a:spAutoFit/>
            </a:bodyPr>
            <a:lstStyle/>
            <a:p>
              <a:pPr algn="just">
                <a:lnSpc>
                  <a:spcPts val="2374"/>
                </a:lnSpc>
              </a:pPr>
              <a:r>
                <a:rPr lang="en-US" sz="1838" b="true">
                  <a:solidFill>
                    <a:srgbClr val="000000"/>
                  </a:solidFill>
                  <a:latin typeface="Poppins Bold"/>
                  <a:ea typeface="Poppins Bold"/>
                  <a:cs typeface="Poppins Bold"/>
                  <a:sym typeface="Poppins Bold"/>
                </a:rPr>
                <a:t>Maîtrise d'Œuvre</a:t>
              </a:r>
              <a:r>
                <a:rPr lang="en-US" sz="1838">
                  <a:solidFill>
                    <a:srgbClr val="000000"/>
                  </a:solidFill>
                  <a:latin typeface="Poppins"/>
                  <a:ea typeface="Poppins"/>
                  <a:cs typeface="Poppins"/>
                  <a:sym typeface="Poppins"/>
                </a:rPr>
                <a:t> (MOE) en concevant et dével</a:t>
              </a:r>
              <a:r>
                <a:rPr lang="en-US" sz="1838">
                  <a:solidFill>
                    <a:srgbClr val="000000"/>
                  </a:solidFill>
                  <a:latin typeface="Poppins"/>
                  <a:ea typeface="Poppins"/>
                  <a:cs typeface="Poppins"/>
                  <a:sym typeface="Poppins"/>
                </a:rPr>
                <a:t>oppant directement votre solution</a:t>
              </a:r>
            </a:p>
          </p:txBody>
        </p:sp>
      </p:grpSp>
      <p:grpSp>
        <p:nvGrpSpPr>
          <p:cNvPr name="Group 24" id="24"/>
          <p:cNvGrpSpPr/>
          <p:nvPr/>
        </p:nvGrpSpPr>
        <p:grpSpPr>
          <a:xfrm rot="0">
            <a:off x="1051560" y="5580475"/>
            <a:ext cx="9543858" cy="569149"/>
            <a:chOff x="0" y="0"/>
            <a:chExt cx="12725144" cy="758866"/>
          </a:xfrm>
        </p:grpSpPr>
        <p:grpSp>
          <p:nvGrpSpPr>
            <p:cNvPr name="Group 25" id="25"/>
            <p:cNvGrpSpPr/>
            <p:nvPr/>
          </p:nvGrpSpPr>
          <p:grpSpPr>
            <a:xfrm rot="0">
              <a:off x="0" y="318606"/>
              <a:ext cx="106976" cy="107081"/>
              <a:chOff x="0" y="0"/>
              <a:chExt cx="146161" cy="146304"/>
            </a:xfrm>
          </p:grpSpPr>
          <p:sp>
            <p:nvSpPr>
              <p:cNvPr name="Freeform 26" id="26"/>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27" id="27"/>
            <p:cNvSpPr txBox="true"/>
            <p:nvPr/>
          </p:nvSpPr>
          <p:spPr>
            <a:xfrm rot="0">
              <a:off x="230317" y="-28575"/>
              <a:ext cx="12494826" cy="787441"/>
            </a:xfrm>
            <a:prstGeom prst="rect">
              <a:avLst/>
            </a:prstGeom>
          </p:spPr>
          <p:txBody>
            <a:bodyPr anchor="t" rtlCol="false" tIns="0" lIns="0" bIns="0" rIns="0">
              <a:spAutoFit/>
            </a:bodyPr>
            <a:lstStyle/>
            <a:p>
              <a:pPr algn="just">
                <a:lnSpc>
                  <a:spcPts val="2374"/>
                </a:lnSpc>
              </a:pPr>
              <a:r>
                <a:rPr lang="en-US" sz="1838" b="true">
                  <a:solidFill>
                    <a:srgbClr val="000000"/>
                  </a:solidFill>
                  <a:latin typeface="Poppins Bold"/>
                  <a:ea typeface="Poppins Bold"/>
                  <a:cs typeface="Poppins Bold"/>
                  <a:sym typeface="Poppins Bold"/>
                </a:rPr>
                <a:t>Maîtrise d'Ouvrage</a:t>
              </a:r>
              <a:r>
                <a:rPr lang="en-US" sz="1838">
                  <a:solidFill>
                    <a:srgbClr val="000000"/>
                  </a:solidFill>
                  <a:latin typeface="Poppins"/>
                  <a:ea typeface="Poppins"/>
                  <a:cs typeface="Poppins"/>
                  <a:sym typeface="Poppins"/>
                </a:rPr>
                <a:t> (MOA) en pilotant la définition et la réalisati</a:t>
              </a:r>
              <a:r>
                <a:rPr lang="en-US" sz="1838">
                  <a:solidFill>
                    <a:srgbClr val="000000"/>
                  </a:solidFill>
                  <a:latin typeface="Poppins"/>
                  <a:ea typeface="Poppins"/>
                  <a:cs typeface="Poppins"/>
                  <a:sym typeface="Poppins"/>
                </a:rPr>
                <a:t>on de vos besoins métiers</a:t>
              </a:r>
            </a:p>
          </p:txBody>
        </p:sp>
      </p:grpSp>
      <p:grpSp>
        <p:nvGrpSpPr>
          <p:cNvPr name="Group 28" id="28"/>
          <p:cNvGrpSpPr/>
          <p:nvPr/>
        </p:nvGrpSpPr>
        <p:grpSpPr>
          <a:xfrm rot="0">
            <a:off x="1051560" y="7074941"/>
            <a:ext cx="9464040" cy="2183359"/>
            <a:chOff x="0" y="0"/>
            <a:chExt cx="12618720" cy="2911145"/>
          </a:xfrm>
        </p:grpSpPr>
        <p:sp>
          <p:nvSpPr>
            <p:cNvPr name="Freeform 29" id="29"/>
            <p:cNvSpPr/>
            <p:nvPr/>
          </p:nvSpPr>
          <p:spPr>
            <a:xfrm flipH="false" flipV="false" rot="0">
              <a:off x="0" y="0"/>
              <a:ext cx="12618720" cy="2911145"/>
            </a:xfrm>
            <a:custGeom>
              <a:avLst/>
              <a:gdLst/>
              <a:ahLst/>
              <a:cxnLst/>
              <a:rect r="r" b="b" t="t" l="l"/>
              <a:pathLst>
                <a:path h="2911145" w="12618720">
                  <a:moveTo>
                    <a:pt x="0" y="0"/>
                  </a:moveTo>
                  <a:lnTo>
                    <a:pt x="12618720" y="0"/>
                  </a:lnTo>
                  <a:lnTo>
                    <a:pt x="12618720" y="2911145"/>
                  </a:lnTo>
                  <a:lnTo>
                    <a:pt x="0" y="2911145"/>
                  </a:lnTo>
                  <a:close/>
                </a:path>
              </a:pathLst>
            </a:custGeom>
            <a:blipFill>
              <a:blip r:embed="rId5">
                <a:alphaModFix amt="0"/>
              </a:blip>
              <a:stretch>
                <a:fillRect l="0" t="-56191" r="0" b="-12729"/>
              </a:stretch>
            </a:blipFill>
          </p:spPr>
        </p:sp>
        <p:sp>
          <p:nvSpPr>
            <p:cNvPr name="TextBox 30" id="30"/>
            <p:cNvSpPr txBox="true"/>
            <p:nvPr/>
          </p:nvSpPr>
          <p:spPr>
            <a:xfrm>
              <a:off x="0" y="-66675"/>
              <a:ext cx="12618720" cy="2977820"/>
            </a:xfrm>
            <a:prstGeom prst="rect">
              <a:avLst/>
            </a:prstGeom>
          </p:spPr>
          <p:txBody>
            <a:bodyPr anchor="ctr" rtlCol="false" tIns="0" lIns="0" bIns="0" rIns="0"/>
            <a:lstStyle/>
            <a:p>
              <a:pPr algn="just">
                <a:lnSpc>
                  <a:spcPts val="2736"/>
                </a:lnSpc>
              </a:pPr>
              <a:r>
                <a:rPr lang="en-US" sz="1900">
                  <a:solidFill>
                    <a:srgbClr val="000000"/>
                  </a:solidFill>
                  <a:latin typeface="Poppins"/>
                  <a:ea typeface="Poppins"/>
                  <a:cs typeface="Poppins"/>
                  <a:sym typeface="Poppins"/>
                </a:rPr>
                <a:t>Selon</a:t>
              </a:r>
              <a:r>
                <a:rPr lang="en-US" sz="1900">
                  <a:solidFill>
                    <a:srgbClr val="000000"/>
                  </a:solidFill>
                  <a:latin typeface="Poppins"/>
                  <a:ea typeface="Poppins"/>
                  <a:cs typeface="Poppins"/>
                  <a:sym typeface="Poppins"/>
                </a:rPr>
                <a:t> le contexte, nous pouvons également jouer un rôle de conseil stratégique, d'intégrateur de solutions ou de tiers de confiance pour l'exploitation et la maintenance de vos systèmes. </a:t>
              </a:r>
            </a:p>
            <a:p>
              <a:pPr algn="just">
                <a:lnSpc>
                  <a:spcPts val="2736"/>
                </a:lnSpc>
              </a:pPr>
              <a:r>
                <a:rPr lang="en-US" sz="1900">
                  <a:solidFill>
                    <a:srgbClr val="000000"/>
                  </a:solidFill>
                  <a:latin typeface="Poppins"/>
                  <a:ea typeface="Poppins"/>
                  <a:cs typeface="Poppins"/>
                  <a:sym typeface="Poppins"/>
                </a:rPr>
                <a:t>Cette flexibilité, associée à notre méthodologie certifiée, permet  de vous accompagner à </a:t>
              </a:r>
              <a:r>
                <a:rPr lang="en-US" sz="1900" b="true">
                  <a:solidFill>
                    <a:srgbClr val="000000"/>
                  </a:solidFill>
                  <a:latin typeface="Poppins Bold"/>
                  <a:ea typeface="Poppins Bold"/>
                  <a:cs typeface="Poppins Bold"/>
                  <a:sym typeface="Poppins Bold"/>
                </a:rPr>
                <a:t>360°</a:t>
              </a:r>
              <a:r>
                <a:rPr lang="en-US" sz="1900">
                  <a:solidFill>
                    <a:srgbClr val="000000"/>
                  </a:solidFill>
                  <a:latin typeface="Poppins"/>
                  <a:ea typeface="Poppins"/>
                  <a:cs typeface="Poppins"/>
                  <a:sym typeface="Poppins"/>
                </a:rPr>
                <a:t>, d'adapter notre posture à vos enjeux, de l'identification du besoin à l'accompagnement post-déploiement.</a:t>
              </a:r>
            </a:p>
          </p:txBody>
        </p:sp>
      </p:grpSp>
      <p:grpSp>
        <p:nvGrpSpPr>
          <p:cNvPr name="Group 31" id="31"/>
          <p:cNvGrpSpPr/>
          <p:nvPr/>
        </p:nvGrpSpPr>
        <p:grpSpPr>
          <a:xfrm rot="0">
            <a:off x="13196111" y="4825880"/>
            <a:ext cx="2879588" cy="3039072"/>
            <a:chOff x="0" y="0"/>
            <a:chExt cx="3829888" cy="4042004"/>
          </a:xfrm>
        </p:grpSpPr>
        <p:sp>
          <p:nvSpPr>
            <p:cNvPr name="Freeform 32" id="32"/>
            <p:cNvSpPr/>
            <p:nvPr/>
          </p:nvSpPr>
          <p:spPr>
            <a:xfrm flipH="false" flipV="false" rot="0">
              <a:off x="0" y="0"/>
              <a:ext cx="3829939" cy="4042029"/>
            </a:xfrm>
            <a:custGeom>
              <a:avLst/>
              <a:gdLst/>
              <a:ahLst/>
              <a:cxnLst/>
              <a:rect r="r" b="b" t="t" l="l"/>
              <a:pathLst>
                <a:path h="4042029" w="3829939">
                  <a:moveTo>
                    <a:pt x="0" y="2020951"/>
                  </a:moveTo>
                  <a:cubicBezTo>
                    <a:pt x="0" y="904748"/>
                    <a:pt x="857377" y="0"/>
                    <a:pt x="1914906" y="0"/>
                  </a:cubicBezTo>
                  <a:cubicBezTo>
                    <a:pt x="2972435" y="0"/>
                    <a:pt x="3829939" y="904748"/>
                    <a:pt x="3829939" y="2020951"/>
                  </a:cubicBezTo>
                  <a:cubicBezTo>
                    <a:pt x="3829939" y="3137154"/>
                    <a:pt x="2972562" y="4042029"/>
                    <a:pt x="1914906" y="4042029"/>
                  </a:cubicBezTo>
                  <a:cubicBezTo>
                    <a:pt x="857250" y="4042029"/>
                    <a:pt x="0" y="3137154"/>
                    <a:pt x="0" y="2020951"/>
                  </a:cubicBezTo>
                  <a:close/>
                </a:path>
              </a:pathLst>
            </a:custGeom>
            <a:solidFill>
              <a:srgbClr val="0072CE">
                <a:alpha val="0"/>
              </a:srgbClr>
            </a:solidFill>
            <a:ln w="64293" cap="sq">
              <a:solidFill>
                <a:srgbClr val="0072CE"/>
              </a:solidFill>
              <a:prstDash val="solid"/>
              <a:miter/>
            </a:ln>
          </p:spPr>
        </p:sp>
      </p:grpSp>
      <p:grpSp>
        <p:nvGrpSpPr>
          <p:cNvPr name="Group 33" id="33"/>
          <p:cNvGrpSpPr/>
          <p:nvPr/>
        </p:nvGrpSpPr>
        <p:grpSpPr>
          <a:xfrm rot="0">
            <a:off x="13990704" y="5664473"/>
            <a:ext cx="1290413" cy="1361876"/>
            <a:chOff x="0" y="0"/>
            <a:chExt cx="1716265" cy="1811312"/>
          </a:xfrm>
        </p:grpSpPr>
        <p:sp>
          <p:nvSpPr>
            <p:cNvPr name="Freeform 34" id="34"/>
            <p:cNvSpPr/>
            <p:nvPr/>
          </p:nvSpPr>
          <p:spPr>
            <a:xfrm flipH="false" flipV="false" rot="0">
              <a:off x="0" y="0"/>
              <a:ext cx="1716278" cy="1811274"/>
            </a:xfrm>
            <a:custGeom>
              <a:avLst/>
              <a:gdLst/>
              <a:ahLst/>
              <a:cxnLst/>
              <a:rect r="r" b="b" t="t" l="l"/>
              <a:pathLst>
                <a:path h="1811274" w="1716278">
                  <a:moveTo>
                    <a:pt x="0" y="905637"/>
                  </a:moveTo>
                  <a:cubicBezTo>
                    <a:pt x="0" y="405511"/>
                    <a:pt x="384175" y="0"/>
                    <a:pt x="858139" y="0"/>
                  </a:cubicBezTo>
                  <a:cubicBezTo>
                    <a:pt x="1332103" y="0"/>
                    <a:pt x="1716278" y="405511"/>
                    <a:pt x="1716278" y="905637"/>
                  </a:cubicBezTo>
                  <a:cubicBezTo>
                    <a:pt x="1716278" y="1405763"/>
                    <a:pt x="1332103" y="1811274"/>
                    <a:pt x="858139" y="1811274"/>
                  </a:cubicBezTo>
                  <a:cubicBezTo>
                    <a:pt x="384175" y="1811274"/>
                    <a:pt x="0" y="1405763"/>
                    <a:pt x="0" y="905637"/>
                  </a:cubicBezTo>
                  <a:close/>
                </a:path>
              </a:pathLst>
            </a:custGeom>
            <a:solidFill>
              <a:srgbClr val="0072CE"/>
            </a:solidFill>
          </p:spPr>
        </p:sp>
      </p:grpSp>
      <p:grpSp>
        <p:nvGrpSpPr>
          <p:cNvPr name="Group 35" id="35"/>
          <p:cNvGrpSpPr/>
          <p:nvPr/>
        </p:nvGrpSpPr>
        <p:grpSpPr>
          <a:xfrm rot="0">
            <a:off x="14158457" y="5841517"/>
            <a:ext cx="954936" cy="1007817"/>
            <a:chOff x="0" y="0"/>
            <a:chExt cx="1270076" cy="1340409"/>
          </a:xfrm>
        </p:grpSpPr>
        <p:sp>
          <p:nvSpPr>
            <p:cNvPr name="Freeform 36" id="36" descr="icons/users.png"/>
            <p:cNvSpPr/>
            <p:nvPr/>
          </p:nvSpPr>
          <p:spPr>
            <a:xfrm flipH="false" flipV="false" rot="0">
              <a:off x="0" y="0"/>
              <a:ext cx="1270127" cy="1340358"/>
            </a:xfrm>
            <a:custGeom>
              <a:avLst/>
              <a:gdLst/>
              <a:ahLst/>
              <a:cxnLst/>
              <a:rect r="r" b="b" t="t" l="l"/>
              <a:pathLst>
                <a:path h="1340358" w="1270127">
                  <a:moveTo>
                    <a:pt x="0" y="0"/>
                  </a:moveTo>
                  <a:lnTo>
                    <a:pt x="1270127" y="0"/>
                  </a:lnTo>
                  <a:lnTo>
                    <a:pt x="1270127" y="1340358"/>
                  </a:lnTo>
                  <a:lnTo>
                    <a:pt x="0" y="1340358"/>
                  </a:lnTo>
                  <a:lnTo>
                    <a:pt x="0" y="0"/>
                  </a:lnTo>
                  <a:close/>
                </a:path>
              </a:pathLst>
            </a:custGeom>
            <a:blipFill>
              <a:blip r:embed="rId6"/>
              <a:stretch>
                <a:fillRect l="-2768" t="0" r="-2764" b="-3"/>
              </a:stretch>
            </a:blipFill>
          </p:spPr>
        </p:sp>
      </p:grpSp>
      <p:sp>
        <p:nvSpPr>
          <p:cNvPr name="Freeform 37" id="37"/>
          <p:cNvSpPr/>
          <p:nvPr/>
        </p:nvSpPr>
        <p:spPr>
          <a:xfrm flipH="false" flipV="false" rot="0">
            <a:off x="14112393" y="4307219"/>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38" id="38"/>
          <p:cNvGrpSpPr/>
          <p:nvPr/>
        </p:nvGrpSpPr>
        <p:grpSpPr>
          <a:xfrm rot="0">
            <a:off x="14276938" y="4480882"/>
            <a:ext cx="717954" cy="757715"/>
            <a:chOff x="0" y="0"/>
            <a:chExt cx="954888" cy="1007770"/>
          </a:xfrm>
        </p:grpSpPr>
        <p:sp>
          <p:nvSpPr>
            <p:cNvPr name="Freeform 39" id="39" descr="icons_dark/target.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9"/>
              <a:stretch>
                <a:fillRect l="-2768" t="0" r="-2766" b="-2"/>
              </a:stretch>
            </a:blipFill>
          </p:spPr>
        </p:sp>
      </p:grpSp>
      <p:sp>
        <p:nvSpPr>
          <p:cNvPr name="Freeform 40" id="40"/>
          <p:cNvSpPr/>
          <p:nvPr/>
        </p:nvSpPr>
        <p:spPr>
          <a:xfrm flipH="false" flipV="false" rot="0">
            <a:off x="14785793" y="5017915"/>
            <a:ext cx="418160" cy="441316"/>
          </a:xfrm>
          <a:custGeom>
            <a:avLst/>
            <a:gdLst/>
            <a:ahLst/>
            <a:cxnLst/>
            <a:rect r="r" b="b" t="t" l="l"/>
            <a:pathLst>
              <a:path h="441316" w="418160">
                <a:moveTo>
                  <a:pt x="0" y="0"/>
                </a:moveTo>
                <a:lnTo>
                  <a:pt x="418160" y="0"/>
                </a:lnTo>
                <a:lnTo>
                  <a:pt x="418160" y="441316"/>
                </a:lnTo>
                <a:lnTo>
                  <a:pt x="0" y="4413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41" id="41"/>
          <p:cNvGrpSpPr/>
          <p:nvPr/>
        </p:nvGrpSpPr>
        <p:grpSpPr>
          <a:xfrm rot="0">
            <a:off x="14807182" y="5040489"/>
            <a:ext cx="375391" cy="396179"/>
            <a:chOff x="0" y="0"/>
            <a:chExt cx="499275" cy="526923"/>
          </a:xfrm>
        </p:grpSpPr>
        <p:sp>
          <p:nvSpPr>
            <p:cNvPr name="Freeform 42" id="42"/>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43" id="43"/>
          <p:cNvGrpSpPr/>
          <p:nvPr/>
        </p:nvGrpSpPr>
        <p:grpSpPr>
          <a:xfrm rot="0">
            <a:off x="14807182" y="5034034"/>
            <a:ext cx="375391" cy="402634"/>
            <a:chOff x="0" y="0"/>
            <a:chExt cx="499275" cy="535508"/>
          </a:xfrm>
        </p:grpSpPr>
        <p:sp>
          <p:nvSpPr>
            <p:cNvPr name="Freeform 44" id="44"/>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45" id="45"/>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1</a:t>
              </a:r>
            </a:p>
          </p:txBody>
        </p:sp>
      </p:grpSp>
      <p:sp>
        <p:nvSpPr>
          <p:cNvPr name="Freeform 46" id="46"/>
          <p:cNvSpPr/>
          <p:nvPr/>
        </p:nvSpPr>
        <p:spPr>
          <a:xfrm flipH="false" flipV="false" rot="0">
            <a:off x="15451209" y="5333799"/>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47" id="47"/>
          <p:cNvGrpSpPr/>
          <p:nvPr/>
        </p:nvGrpSpPr>
        <p:grpSpPr>
          <a:xfrm rot="0">
            <a:off x="15615763" y="5507462"/>
            <a:ext cx="717954" cy="757715"/>
            <a:chOff x="0" y="0"/>
            <a:chExt cx="954888" cy="1007770"/>
          </a:xfrm>
        </p:grpSpPr>
        <p:sp>
          <p:nvSpPr>
            <p:cNvPr name="Freeform 48" id="48" descr="icons_dark/trending.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3"/>
              <a:stretch>
                <a:fillRect l="-2768" t="0" r="-2766" b="-2"/>
              </a:stretch>
            </a:blipFill>
          </p:spPr>
        </p:sp>
      </p:grpSp>
      <p:sp>
        <p:nvSpPr>
          <p:cNvPr name="Freeform 49" id="49"/>
          <p:cNvSpPr/>
          <p:nvPr/>
        </p:nvSpPr>
        <p:spPr>
          <a:xfrm flipH="false" flipV="false" rot="0">
            <a:off x="16124618" y="6044495"/>
            <a:ext cx="418160" cy="441316"/>
          </a:xfrm>
          <a:custGeom>
            <a:avLst/>
            <a:gdLst/>
            <a:ahLst/>
            <a:cxnLst/>
            <a:rect r="r" b="b" t="t" l="l"/>
            <a:pathLst>
              <a:path h="441316" w="418160">
                <a:moveTo>
                  <a:pt x="0" y="0"/>
                </a:moveTo>
                <a:lnTo>
                  <a:pt x="418160" y="0"/>
                </a:lnTo>
                <a:lnTo>
                  <a:pt x="418160" y="441316"/>
                </a:lnTo>
                <a:lnTo>
                  <a:pt x="0" y="4413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50" id="50"/>
          <p:cNvGrpSpPr/>
          <p:nvPr/>
        </p:nvGrpSpPr>
        <p:grpSpPr>
          <a:xfrm rot="0">
            <a:off x="16145998" y="6067069"/>
            <a:ext cx="375391" cy="396179"/>
            <a:chOff x="0" y="0"/>
            <a:chExt cx="499275" cy="526923"/>
          </a:xfrm>
        </p:grpSpPr>
        <p:sp>
          <p:nvSpPr>
            <p:cNvPr name="Freeform 51" id="51"/>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52" id="52"/>
          <p:cNvGrpSpPr/>
          <p:nvPr/>
        </p:nvGrpSpPr>
        <p:grpSpPr>
          <a:xfrm rot="0">
            <a:off x="16145998" y="6060623"/>
            <a:ext cx="375391" cy="402634"/>
            <a:chOff x="0" y="0"/>
            <a:chExt cx="499275" cy="535508"/>
          </a:xfrm>
        </p:grpSpPr>
        <p:sp>
          <p:nvSpPr>
            <p:cNvPr name="Freeform 53" id="53"/>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54" id="54"/>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2</a:t>
              </a:r>
            </a:p>
          </p:txBody>
        </p:sp>
      </p:grpSp>
      <p:sp>
        <p:nvSpPr>
          <p:cNvPr name="Freeform 55" id="55"/>
          <p:cNvSpPr/>
          <p:nvPr/>
        </p:nvSpPr>
        <p:spPr>
          <a:xfrm flipH="false" flipV="false" rot="0">
            <a:off x="14939824" y="6994838"/>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56" id="56"/>
          <p:cNvGrpSpPr/>
          <p:nvPr/>
        </p:nvGrpSpPr>
        <p:grpSpPr>
          <a:xfrm rot="0">
            <a:off x="15104369" y="7168502"/>
            <a:ext cx="717954" cy="757715"/>
            <a:chOff x="0" y="0"/>
            <a:chExt cx="954888" cy="1007770"/>
          </a:xfrm>
        </p:grpSpPr>
        <p:sp>
          <p:nvSpPr>
            <p:cNvPr name="Freeform 57" id="57" descr="icons_dark/fileCheck.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4"/>
              <a:stretch>
                <a:fillRect l="-2768" t="0" r="-2766" b="-2"/>
              </a:stretch>
            </a:blipFill>
          </p:spPr>
        </p:sp>
      </p:grpSp>
      <p:sp>
        <p:nvSpPr>
          <p:cNvPr name="Freeform 58" id="58"/>
          <p:cNvSpPr/>
          <p:nvPr/>
        </p:nvSpPr>
        <p:spPr>
          <a:xfrm flipH="false" flipV="false" rot="0">
            <a:off x="15613223" y="7705535"/>
            <a:ext cx="418160" cy="441316"/>
          </a:xfrm>
          <a:custGeom>
            <a:avLst/>
            <a:gdLst/>
            <a:ahLst/>
            <a:cxnLst/>
            <a:rect r="r" b="b" t="t" l="l"/>
            <a:pathLst>
              <a:path h="441316" w="418160">
                <a:moveTo>
                  <a:pt x="0" y="0"/>
                </a:moveTo>
                <a:lnTo>
                  <a:pt x="418161" y="0"/>
                </a:lnTo>
                <a:lnTo>
                  <a:pt x="418161" y="441316"/>
                </a:lnTo>
                <a:lnTo>
                  <a:pt x="0" y="441316"/>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nvGrpSpPr>
          <p:cNvPr name="Group 59" id="59"/>
          <p:cNvGrpSpPr/>
          <p:nvPr/>
        </p:nvGrpSpPr>
        <p:grpSpPr>
          <a:xfrm rot="0">
            <a:off x="15634613" y="7728108"/>
            <a:ext cx="375391" cy="396179"/>
            <a:chOff x="0" y="0"/>
            <a:chExt cx="499275" cy="526923"/>
          </a:xfrm>
        </p:grpSpPr>
        <p:sp>
          <p:nvSpPr>
            <p:cNvPr name="Freeform 60" id="60"/>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61" id="61"/>
          <p:cNvGrpSpPr/>
          <p:nvPr/>
        </p:nvGrpSpPr>
        <p:grpSpPr>
          <a:xfrm rot="0">
            <a:off x="15634613" y="7721663"/>
            <a:ext cx="375391" cy="402634"/>
            <a:chOff x="0" y="0"/>
            <a:chExt cx="499275" cy="535508"/>
          </a:xfrm>
        </p:grpSpPr>
        <p:sp>
          <p:nvSpPr>
            <p:cNvPr name="Freeform 62" id="62"/>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63" id="63"/>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3</a:t>
              </a:r>
            </a:p>
          </p:txBody>
        </p:sp>
      </p:grpSp>
      <p:sp>
        <p:nvSpPr>
          <p:cNvPr name="Freeform 64" id="64"/>
          <p:cNvSpPr/>
          <p:nvPr/>
        </p:nvSpPr>
        <p:spPr>
          <a:xfrm flipH="false" flipV="false" rot="0">
            <a:off x="13284953" y="6994838"/>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65" id="65"/>
          <p:cNvGrpSpPr/>
          <p:nvPr/>
        </p:nvGrpSpPr>
        <p:grpSpPr>
          <a:xfrm rot="0">
            <a:off x="13449507" y="7168502"/>
            <a:ext cx="717954" cy="757715"/>
            <a:chOff x="0" y="0"/>
            <a:chExt cx="954888" cy="1007770"/>
          </a:xfrm>
        </p:grpSpPr>
        <p:sp>
          <p:nvSpPr>
            <p:cNvPr name="Freeform 66" id="66" descr="icons_dark/clipboard.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7"/>
              <a:stretch>
                <a:fillRect l="-2768" t="0" r="-2766" b="-2"/>
              </a:stretch>
            </a:blipFill>
          </p:spPr>
        </p:sp>
      </p:grpSp>
      <p:sp>
        <p:nvSpPr>
          <p:cNvPr name="Freeform 67" id="67"/>
          <p:cNvSpPr/>
          <p:nvPr/>
        </p:nvSpPr>
        <p:spPr>
          <a:xfrm flipH="false" flipV="false" rot="0">
            <a:off x="13958362" y="7705535"/>
            <a:ext cx="418160" cy="441316"/>
          </a:xfrm>
          <a:custGeom>
            <a:avLst/>
            <a:gdLst/>
            <a:ahLst/>
            <a:cxnLst/>
            <a:rect r="r" b="b" t="t" l="l"/>
            <a:pathLst>
              <a:path h="441316" w="418160">
                <a:moveTo>
                  <a:pt x="0" y="0"/>
                </a:moveTo>
                <a:lnTo>
                  <a:pt x="418160" y="0"/>
                </a:lnTo>
                <a:lnTo>
                  <a:pt x="418160" y="441316"/>
                </a:lnTo>
                <a:lnTo>
                  <a:pt x="0" y="4413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68" id="68"/>
          <p:cNvGrpSpPr/>
          <p:nvPr/>
        </p:nvGrpSpPr>
        <p:grpSpPr>
          <a:xfrm rot="0">
            <a:off x="13979742" y="7728108"/>
            <a:ext cx="375391" cy="396179"/>
            <a:chOff x="0" y="0"/>
            <a:chExt cx="499275" cy="526923"/>
          </a:xfrm>
        </p:grpSpPr>
        <p:sp>
          <p:nvSpPr>
            <p:cNvPr name="Freeform 69" id="69"/>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70" id="70"/>
          <p:cNvGrpSpPr/>
          <p:nvPr/>
        </p:nvGrpSpPr>
        <p:grpSpPr>
          <a:xfrm rot="0">
            <a:off x="13979742" y="7721663"/>
            <a:ext cx="375391" cy="402634"/>
            <a:chOff x="0" y="0"/>
            <a:chExt cx="499275" cy="535508"/>
          </a:xfrm>
        </p:grpSpPr>
        <p:sp>
          <p:nvSpPr>
            <p:cNvPr name="Freeform 71" id="71"/>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72" id="72"/>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4</a:t>
              </a:r>
            </a:p>
          </p:txBody>
        </p:sp>
      </p:grpSp>
      <p:sp>
        <p:nvSpPr>
          <p:cNvPr name="Freeform 73" id="73"/>
          <p:cNvSpPr/>
          <p:nvPr/>
        </p:nvSpPr>
        <p:spPr>
          <a:xfrm flipH="false" flipV="false" rot="0">
            <a:off x="12773568" y="5333799"/>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74" id="74"/>
          <p:cNvGrpSpPr/>
          <p:nvPr/>
        </p:nvGrpSpPr>
        <p:grpSpPr>
          <a:xfrm rot="0">
            <a:off x="12938113" y="5507462"/>
            <a:ext cx="717954" cy="757715"/>
            <a:chOff x="0" y="0"/>
            <a:chExt cx="954888" cy="1007770"/>
          </a:xfrm>
        </p:grpSpPr>
        <p:sp>
          <p:nvSpPr>
            <p:cNvPr name="Freeform 75" id="75" descr="icons_dark/settings.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8"/>
              <a:stretch>
                <a:fillRect l="-2768" t="0" r="-2766" b="-2"/>
              </a:stretch>
            </a:blipFill>
          </p:spPr>
        </p:sp>
      </p:grpSp>
      <p:sp>
        <p:nvSpPr>
          <p:cNvPr name="Freeform 76" id="76"/>
          <p:cNvSpPr/>
          <p:nvPr/>
        </p:nvSpPr>
        <p:spPr>
          <a:xfrm flipH="false" flipV="false" rot="0">
            <a:off x="13446967" y="6044495"/>
            <a:ext cx="418160" cy="441316"/>
          </a:xfrm>
          <a:custGeom>
            <a:avLst/>
            <a:gdLst/>
            <a:ahLst/>
            <a:cxnLst/>
            <a:rect r="r" b="b" t="t" l="l"/>
            <a:pathLst>
              <a:path h="441316" w="418160">
                <a:moveTo>
                  <a:pt x="0" y="0"/>
                </a:moveTo>
                <a:lnTo>
                  <a:pt x="418161" y="0"/>
                </a:lnTo>
                <a:lnTo>
                  <a:pt x="418161" y="441316"/>
                </a:lnTo>
                <a:lnTo>
                  <a:pt x="0" y="441316"/>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nvGrpSpPr>
          <p:cNvPr name="Group 77" id="77"/>
          <p:cNvGrpSpPr/>
          <p:nvPr/>
        </p:nvGrpSpPr>
        <p:grpSpPr>
          <a:xfrm rot="0">
            <a:off x="13468357" y="6067069"/>
            <a:ext cx="375391" cy="396179"/>
            <a:chOff x="0" y="0"/>
            <a:chExt cx="499275" cy="526923"/>
          </a:xfrm>
        </p:grpSpPr>
        <p:sp>
          <p:nvSpPr>
            <p:cNvPr name="Freeform 78" id="78"/>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79" id="79"/>
          <p:cNvGrpSpPr/>
          <p:nvPr/>
        </p:nvGrpSpPr>
        <p:grpSpPr>
          <a:xfrm rot="0">
            <a:off x="13468357" y="6060623"/>
            <a:ext cx="375391" cy="402634"/>
            <a:chOff x="0" y="0"/>
            <a:chExt cx="499275" cy="535508"/>
          </a:xfrm>
        </p:grpSpPr>
        <p:sp>
          <p:nvSpPr>
            <p:cNvPr name="Freeform 80" id="80"/>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81" id="81"/>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5</a:t>
              </a:r>
            </a:p>
          </p:txBody>
        </p:sp>
      </p:grpSp>
      <p:grpSp>
        <p:nvGrpSpPr>
          <p:cNvPr name="Group 82" id="82"/>
          <p:cNvGrpSpPr/>
          <p:nvPr/>
        </p:nvGrpSpPr>
        <p:grpSpPr>
          <a:xfrm rot="0">
            <a:off x="13656048" y="3634430"/>
            <a:ext cx="2042618" cy="576583"/>
            <a:chOff x="0" y="0"/>
            <a:chExt cx="2716708" cy="766862"/>
          </a:xfrm>
        </p:grpSpPr>
        <p:sp>
          <p:nvSpPr>
            <p:cNvPr name="Freeform 83" id="83"/>
            <p:cNvSpPr/>
            <p:nvPr/>
          </p:nvSpPr>
          <p:spPr>
            <a:xfrm flipH="false" flipV="false" rot="0">
              <a:off x="0" y="0"/>
              <a:ext cx="2716704" cy="766864"/>
            </a:xfrm>
            <a:custGeom>
              <a:avLst/>
              <a:gdLst/>
              <a:ahLst/>
              <a:cxnLst/>
              <a:rect r="r" b="b" t="t" l="l"/>
              <a:pathLst>
                <a:path h="766864" w="2716704">
                  <a:moveTo>
                    <a:pt x="0" y="0"/>
                  </a:moveTo>
                  <a:lnTo>
                    <a:pt x="2716704" y="0"/>
                  </a:lnTo>
                  <a:lnTo>
                    <a:pt x="2716704" y="766864"/>
                  </a:lnTo>
                  <a:lnTo>
                    <a:pt x="0" y="766864"/>
                  </a:lnTo>
                  <a:close/>
                </a:path>
              </a:pathLst>
            </a:custGeom>
            <a:blipFill>
              <a:blip r:embed="rId5">
                <a:alphaModFix amt="0"/>
              </a:blip>
              <a:stretch>
                <a:fillRect l="0" t="-38789" r="0" b="733"/>
              </a:stretch>
            </a:blipFill>
          </p:spPr>
        </p:sp>
        <p:sp>
          <p:nvSpPr>
            <p:cNvPr name="TextBox 84" id="84"/>
            <p:cNvSpPr txBox="true"/>
            <p:nvPr/>
          </p:nvSpPr>
          <p:spPr>
            <a:xfrm>
              <a:off x="0" y="-9525"/>
              <a:ext cx="2716708" cy="776387"/>
            </a:xfrm>
            <a:prstGeom prst="rect">
              <a:avLst/>
            </a:prstGeom>
          </p:spPr>
          <p:txBody>
            <a:bodyPr anchor="ctr" rtlCol="false" tIns="0" lIns="0" bIns="0" rIns="0"/>
            <a:lstStyle/>
            <a:p>
              <a:pPr algn="ctr">
                <a:lnSpc>
                  <a:spcPts val="1714"/>
                </a:lnSpc>
              </a:pPr>
              <a:r>
                <a:rPr lang="en-US" b="true" sz="1500">
                  <a:solidFill>
                    <a:srgbClr val="000000"/>
                  </a:solidFill>
                  <a:latin typeface="Poppins Bold"/>
                  <a:ea typeface="Poppins Bold"/>
                  <a:cs typeface="Poppins Bold"/>
                  <a:sym typeface="Poppins Bold"/>
                </a:rPr>
                <a:t>Cadrage de la mission</a:t>
              </a:r>
            </a:p>
          </p:txBody>
        </p:sp>
      </p:grpSp>
      <p:grpSp>
        <p:nvGrpSpPr>
          <p:cNvPr name="Group 85" id="85"/>
          <p:cNvGrpSpPr/>
          <p:nvPr/>
        </p:nvGrpSpPr>
        <p:grpSpPr>
          <a:xfrm rot="0">
            <a:off x="16673575" y="5725749"/>
            <a:ext cx="1500909" cy="576275"/>
            <a:chOff x="0" y="0"/>
            <a:chExt cx="1996228" cy="766453"/>
          </a:xfrm>
        </p:grpSpPr>
        <p:sp>
          <p:nvSpPr>
            <p:cNvPr name="Freeform 86" id="86"/>
            <p:cNvSpPr/>
            <p:nvPr/>
          </p:nvSpPr>
          <p:spPr>
            <a:xfrm flipH="false" flipV="false" rot="0">
              <a:off x="0" y="0"/>
              <a:ext cx="1996225" cy="766455"/>
            </a:xfrm>
            <a:custGeom>
              <a:avLst/>
              <a:gdLst/>
              <a:ahLst/>
              <a:cxnLst/>
              <a:rect r="r" b="b" t="t" l="l"/>
              <a:pathLst>
                <a:path h="766455" w="1996225">
                  <a:moveTo>
                    <a:pt x="0" y="0"/>
                  </a:moveTo>
                  <a:lnTo>
                    <a:pt x="1996225" y="0"/>
                  </a:lnTo>
                  <a:lnTo>
                    <a:pt x="1996225" y="766455"/>
                  </a:lnTo>
                  <a:lnTo>
                    <a:pt x="0" y="766455"/>
                  </a:lnTo>
                  <a:close/>
                </a:path>
              </a:pathLst>
            </a:custGeom>
            <a:blipFill>
              <a:blip r:embed="rId5">
                <a:alphaModFix amt="0"/>
              </a:blip>
              <a:stretch>
                <a:fillRect l="0" t="-38810" r="-36092" b="680"/>
              </a:stretch>
            </a:blipFill>
          </p:spPr>
        </p:sp>
        <p:sp>
          <p:nvSpPr>
            <p:cNvPr name="TextBox 87" id="87"/>
            <p:cNvSpPr txBox="true"/>
            <p:nvPr/>
          </p:nvSpPr>
          <p:spPr>
            <a:xfrm>
              <a:off x="0" y="-9525"/>
              <a:ext cx="1996228" cy="775978"/>
            </a:xfrm>
            <a:prstGeom prst="rect">
              <a:avLst/>
            </a:prstGeom>
          </p:spPr>
          <p:txBody>
            <a:bodyPr anchor="ctr" rtlCol="false" tIns="0" lIns="0" bIns="0" rIns="0"/>
            <a:lstStyle/>
            <a:p>
              <a:pPr algn="ctr">
                <a:lnSpc>
                  <a:spcPts val="1714"/>
                </a:lnSpc>
              </a:pPr>
              <a:r>
                <a:rPr lang="en-US" sz="1500" b="true">
                  <a:solidFill>
                    <a:srgbClr val="000000"/>
                  </a:solidFill>
                  <a:latin typeface="Poppins Bold"/>
                  <a:ea typeface="Poppins Bold"/>
                  <a:cs typeface="Poppins Bold"/>
                  <a:sym typeface="Poppins Bold"/>
                </a:rPr>
                <a:t>Planification et démarrage</a:t>
              </a:r>
            </a:p>
          </p:txBody>
        </p:sp>
      </p:grpSp>
      <p:grpSp>
        <p:nvGrpSpPr>
          <p:cNvPr name="Group 88" id="88"/>
          <p:cNvGrpSpPr/>
          <p:nvPr/>
        </p:nvGrpSpPr>
        <p:grpSpPr>
          <a:xfrm rot="0">
            <a:off x="14759457" y="8397143"/>
            <a:ext cx="2042618" cy="576275"/>
            <a:chOff x="0" y="0"/>
            <a:chExt cx="2716708" cy="766453"/>
          </a:xfrm>
        </p:grpSpPr>
        <p:sp>
          <p:nvSpPr>
            <p:cNvPr name="Freeform 89" id="89"/>
            <p:cNvSpPr/>
            <p:nvPr/>
          </p:nvSpPr>
          <p:spPr>
            <a:xfrm flipH="false" flipV="false" rot="0">
              <a:off x="0" y="0"/>
              <a:ext cx="2716704" cy="766455"/>
            </a:xfrm>
            <a:custGeom>
              <a:avLst/>
              <a:gdLst/>
              <a:ahLst/>
              <a:cxnLst/>
              <a:rect r="r" b="b" t="t" l="l"/>
              <a:pathLst>
                <a:path h="766455" w="2716704">
                  <a:moveTo>
                    <a:pt x="0" y="0"/>
                  </a:moveTo>
                  <a:lnTo>
                    <a:pt x="2716704" y="0"/>
                  </a:lnTo>
                  <a:lnTo>
                    <a:pt x="2716704" y="766455"/>
                  </a:lnTo>
                  <a:lnTo>
                    <a:pt x="0" y="766455"/>
                  </a:lnTo>
                  <a:close/>
                </a:path>
              </a:pathLst>
            </a:custGeom>
            <a:blipFill>
              <a:blip r:embed="rId5">
                <a:alphaModFix amt="0"/>
              </a:blip>
              <a:stretch>
                <a:fillRect l="0" t="-38810" r="0" b="680"/>
              </a:stretch>
            </a:blipFill>
          </p:spPr>
        </p:sp>
        <p:sp>
          <p:nvSpPr>
            <p:cNvPr name="TextBox 90" id="90"/>
            <p:cNvSpPr txBox="true"/>
            <p:nvPr/>
          </p:nvSpPr>
          <p:spPr>
            <a:xfrm>
              <a:off x="0" y="-9525"/>
              <a:ext cx="2716708" cy="775978"/>
            </a:xfrm>
            <a:prstGeom prst="rect">
              <a:avLst/>
            </a:prstGeom>
          </p:spPr>
          <p:txBody>
            <a:bodyPr anchor="ctr" rtlCol="false" tIns="0" lIns="0" bIns="0" rIns="0"/>
            <a:lstStyle/>
            <a:p>
              <a:pPr algn="ctr">
                <a:lnSpc>
                  <a:spcPts val="1713"/>
                </a:lnSpc>
              </a:pPr>
              <a:r>
                <a:rPr lang="en-US" sz="1500" b="true">
                  <a:solidFill>
                    <a:srgbClr val="000000"/>
                  </a:solidFill>
                  <a:latin typeface="Poppins Bold"/>
                  <a:ea typeface="Poppins Bold"/>
                  <a:cs typeface="Poppins Bold"/>
                  <a:sym typeface="Poppins Bold"/>
                </a:rPr>
                <a:t>Suivi et c</a:t>
              </a:r>
              <a:r>
                <a:rPr lang="en-US" b="true" sz="1500">
                  <a:solidFill>
                    <a:srgbClr val="000000"/>
                  </a:solidFill>
                  <a:latin typeface="Poppins Bold"/>
                  <a:ea typeface="Poppins Bold"/>
                  <a:cs typeface="Poppins Bold"/>
                  <a:sym typeface="Poppins Bold"/>
                </a:rPr>
                <a:t>ontrôle</a:t>
              </a:r>
            </a:p>
            <a:p>
              <a:pPr algn="ctr">
                <a:lnSpc>
                  <a:spcPts val="1714"/>
                </a:lnSpc>
              </a:pPr>
              <a:r>
                <a:rPr lang="en-US" b="true" sz="1500">
                  <a:solidFill>
                    <a:srgbClr val="000000"/>
                  </a:solidFill>
                  <a:latin typeface="Poppins Bold"/>
                  <a:ea typeface="Poppins Bold"/>
                  <a:cs typeface="Poppins Bold"/>
                  <a:sym typeface="Poppins Bold"/>
                </a:rPr>
                <a:t>qualité</a:t>
              </a:r>
            </a:p>
          </p:txBody>
        </p:sp>
      </p:grpSp>
      <p:grpSp>
        <p:nvGrpSpPr>
          <p:cNvPr name="Group 91" id="91"/>
          <p:cNvGrpSpPr/>
          <p:nvPr/>
        </p:nvGrpSpPr>
        <p:grpSpPr>
          <a:xfrm rot="0">
            <a:off x="12938113" y="8397143"/>
            <a:ext cx="1532236" cy="567406"/>
            <a:chOff x="0" y="0"/>
            <a:chExt cx="2037893" cy="754657"/>
          </a:xfrm>
        </p:grpSpPr>
        <p:sp>
          <p:nvSpPr>
            <p:cNvPr name="Freeform 92" id="92"/>
            <p:cNvSpPr/>
            <p:nvPr/>
          </p:nvSpPr>
          <p:spPr>
            <a:xfrm flipH="false" flipV="false" rot="0">
              <a:off x="0" y="0"/>
              <a:ext cx="2037890" cy="754659"/>
            </a:xfrm>
            <a:custGeom>
              <a:avLst/>
              <a:gdLst/>
              <a:ahLst/>
              <a:cxnLst/>
              <a:rect r="r" b="b" t="t" l="l"/>
              <a:pathLst>
                <a:path h="754659" w="2037890">
                  <a:moveTo>
                    <a:pt x="0" y="0"/>
                  </a:moveTo>
                  <a:lnTo>
                    <a:pt x="2037890" y="0"/>
                  </a:lnTo>
                  <a:lnTo>
                    <a:pt x="2037890" y="754659"/>
                  </a:lnTo>
                  <a:lnTo>
                    <a:pt x="0" y="754659"/>
                  </a:lnTo>
                  <a:close/>
                </a:path>
              </a:pathLst>
            </a:custGeom>
            <a:blipFill>
              <a:blip r:embed="rId5">
                <a:alphaModFix amt="0"/>
              </a:blip>
              <a:stretch>
                <a:fillRect l="0" t="-39416" r="-33309" b="-872"/>
              </a:stretch>
            </a:blipFill>
          </p:spPr>
        </p:sp>
        <p:sp>
          <p:nvSpPr>
            <p:cNvPr name="TextBox 93" id="93"/>
            <p:cNvSpPr txBox="true"/>
            <p:nvPr/>
          </p:nvSpPr>
          <p:spPr>
            <a:xfrm>
              <a:off x="0" y="0"/>
              <a:ext cx="2037893" cy="754657"/>
            </a:xfrm>
            <a:prstGeom prst="rect">
              <a:avLst/>
            </a:prstGeom>
          </p:spPr>
          <p:txBody>
            <a:bodyPr anchor="ctr" rtlCol="false" tIns="0" lIns="0" bIns="0" rIns="0"/>
            <a:lstStyle/>
            <a:p>
              <a:pPr algn="ctr">
                <a:lnSpc>
                  <a:spcPts val="1636"/>
                </a:lnSpc>
              </a:pPr>
              <a:r>
                <a:rPr lang="en-US" sz="1500" b="true">
                  <a:solidFill>
                    <a:srgbClr val="000000"/>
                  </a:solidFill>
                  <a:latin typeface="Poppins Bold"/>
                  <a:ea typeface="Poppins Bold"/>
                  <a:cs typeface="Poppins Bold"/>
                  <a:sym typeface="Poppins Bold"/>
                </a:rPr>
                <a:t>Tests et déploiement</a:t>
              </a:r>
            </a:p>
          </p:txBody>
        </p:sp>
      </p:grpSp>
      <p:grpSp>
        <p:nvGrpSpPr>
          <p:cNvPr name="Group 94" id="94"/>
          <p:cNvGrpSpPr/>
          <p:nvPr/>
        </p:nvGrpSpPr>
        <p:grpSpPr>
          <a:xfrm rot="0">
            <a:off x="10872330" y="5745905"/>
            <a:ext cx="1872372" cy="576583"/>
            <a:chOff x="0" y="0"/>
            <a:chExt cx="2490278" cy="766862"/>
          </a:xfrm>
        </p:grpSpPr>
        <p:sp>
          <p:nvSpPr>
            <p:cNvPr name="Freeform 95" id="95"/>
            <p:cNvSpPr/>
            <p:nvPr/>
          </p:nvSpPr>
          <p:spPr>
            <a:xfrm flipH="false" flipV="false" rot="0">
              <a:off x="0" y="0"/>
              <a:ext cx="2490279" cy="766864"/>
            </a:xfrm>
            <a:custGeom>
              <a:avLst/>
              <a:gdLst/>
              <a:ahLst/>
              <a:cxnLst/>
              <a:rect r="r" b="b" t="t" l="l"/>
              <a:pathLst>
                <a:path h="766864" w="2490279">
                  <a:moveTo>
                    <a:pt x="0" y="0"/>
                  </a:moveTo>
                  <a:lnTo>
                    <a:pt x="2490279" y="0"/>
                  </a:lnTo>
                  <a:lnTo>
                    <a:pt x="2490279" y="766864"/>
                  </a:lnTo>
                  <a:lnTo>
                    <a:pt x="0" y="766864"/>
                  </a:lnTo>
                  <a:close/>
                </a:path>
              </a:pathLst>
            </a:custGeom>
            <a:blipFill>
              <a:blip r:embed="rId5">
                <a:alphaModFix amt="0"/>
              </a:blip>
              <a:stretch>
                <a:fillRect l="0" t="-46285" r="-20938" b="-6762"/>
              </a:stretch>
            </a:blipFill>
          </p:spPr>
        </p:sp>
        <p:sp>
          <p:nvSpPr>
            <p:cNvPr name="TextBox 96" id="96"/>
            <p:cNvSpPr txBox="true"/>
            <p:nvPr/>
          </p:nvSpPr>
          <p:spPr>
            <a:xfrm>
              <a:off x="0" y="-9525"/>
              <a:ext cx="2490278" cy="776387"/>
            </a:xfrm>
            <a:prstGeom prst="rect">
              <a:avLst/>
            </a:prstGeom>
          </p:spPr>
          <p:txBody>
            <a:bodyPr anchor="ctr" rtlCol="false" tIns="0" lIns="0" bIns="0" rIns="0"/>
            <a:lstStyle/>
            <a:p>
              <a:pPr algn="ctr">
                <a:lnSpc>
                  <a:spcPts val="1714"/>
                </a:lnSpc>
              </a:pPr>
              <a:r>
                <a:rPr lang="en-US" b="true" sz="1500">
                  <a:solidFill>
                    <a:srgbClr val="000000"/>
                  </a:solidFill>
                  <a:latin typeface="Poppins Bold"/>
                  <a:ea typeface="Poppins Bold"/>
                  <a:cs typeface="Poppins Bold"/>
                  <a:sym typeface="Poppins Bold"/>
                </a:rPr>
                <a:t>Accompagnement post-déploiement</a:t>
              </a:r>
            </a:p>
          </p:txBody>
        </p:sp>
      </p:grpSp>
      <p:grpSp>
        <p:nvGrpSpPr>
          <p:cNvPr name="Group 97" id="97"/>
          <p:cNvGrpSpPr/>
          <p:nvPr/>
        </p:nvGrpSpPr>
        <p:grpSpPr>
          <a:xfrm rot="0">
            <a:off x="17595342" y="9613982"/>
            <a:ext cx="386698" cy="516970"/>
            <a:chOff x="0" y="0"/>
            <a:chExt cx="515598" cy="689293"/>
          </a:xfrm>
        </p:grpSpPr>
        <p:sp>
          <p:nvSpPr>
            <p:cNvPr name="Freeform 98" id="98"/>
            <p:cNvSpPr/>
            <p:nvPr/>
          </p:nvSpPr>
          <p:spPr>
            <a:xfrm flipH="false" flipV="false" rot="0">
              <a:off x="0" y="0"/>
              <a:ext cx="515598" cy="689293"/>
            </a:xfrm>
            <a:custGeom>
              <a:avLst/>
              <a:gdLst/>
              <a:ahLst/>
              <a:cxnLst/>
              <a:rect r="r" b="b" t="t" l="l"/>
              <a:pathLst>
                <a:path h="689293" w="515598">
                  <a:moveTo>
                    <a:pt x="0" y="0"/>
                  </a:moveTo>
                  <a:lnTo>
                    <a:pt x="515598" y="0"/>
                  </a:lnTo>
                  <a:lnTo>
                    <a:pt x="515598" y="689293"/>
                  </a:lnTo>
                  <a:lnTo>
                    <a:pt x="0" y="689293"/>
                  </a:lnTo>
                  <a:close/>
                </a:path>
              </a:pathLst>
            </a:custGeom>
            <a:blipFill>
              <a:blip r:embed="rId5">
                <a:alphaModFix amt="0"/>
              </a:blip>
              <a:stretch>
                <a:fillRect l="-70193" t="0" r="-139265" b="9792"/>
              </a:stretch>
            </a:blipFill>
          </p:spPr>
        </p:sp>
        <p:sp>
          <p:nvSpPr>
            <p:cNvPr name="TextBox 99" id="99"/>
            <p:cNvSpPr txBox="true"/>
            <p:nvPr/>
          </p:nvSpPr>
          <p:spPr>
            <a:xfrm>
              <a:off x="0" y="-28575"/>
              <a:ext cx="515598"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04</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10" id="10"/>
          <p:cNvGrpSpPr/>
          <p:nvPr/>
        </p:nvGrpSpPr>
        <p:grpSpPr>
          <a:xfrm rot="0">
            <a:off x="1043940" y="2435733"/>
            <a:ext cx="12337081" cy="1044626"/>
            <a:chOff x="0" y="0"/>
            <a:chExt cx="16449442" cy="1392834"/>
          </a:xfrm>
        </p:grpSpPr>
        <p:sp>
          <p:nvSpPr>
            <p:cNvPr name="Freeform 11" id="11"/>
            <p:cNvSpPr/>
            <p:nvPr/>
          </p:nvSpPr>
          <p:spPr>
            <a:xfrm flipH="false" flipV="false" rot="0">
              <a:off x="0" y="0"/>
              <a:ext cx="16449446" cy="1392840"/>
            </a:xfrm>
            <a:custGeom>
              <a:avLst/>
              <a:gdLst/>
              <a:ahLst/>
              <a:cxnLst/>
              <a:rect r="r" b="b" t="t" l="l"/>
              <a:pathLst>
                <a:path h="1392840" w="16449446">
                  <a:moveTo>
                    <a:pt x="0" y="0"/>
                  </a:moveTo>
                  <a:lnTo>
                    <a:pt x="16449446" y="0"/>
                  </a:lnTo>
                  <a:lnTo>
                    <a:pt x="16449446" y="1392840"/>
                  </a:lnTo>
                  <a:lnTo>
                    <a:pt x="0" y="1392840"/>
                  </a:lnTo>
                  <a:close/>
                </a:path>
              </a:pathLst>
            </a:custGeom>
            <a:blipFill>
              <a:blip r:embed="rId5">
                <a:alphaModFix amt="0"/>
              </a:blip>
              <a:stretch>
                <a:fillRect l="0" t="-197450" r="-2053" b="-172239"/>
              </a:stretch>
            </a:blipFill>
          </p:spPr>
        </p:sp>
        <p:sp>
          <p:nvSpPr>
            <p:cNvPr name="TextBox 12" id="12"/>
            <p:cNvSpPr txBox="true"/>
            <p:nvPr/>
          </p:nvSpPr>
          <p:spPr>
            <a:xfrm>
              <a:off x="0" y="-38100"/>
              <a:ext cx="16449442"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Döhler </a:t>
              </a:r>
              <a:r>
                <a:rPr lang="en-US" b="true" sz="4200">
                  <a:solidFill>
                    <a:srgbClr val="014276"/>
                  </a:solidFill>
                  <a:latin typeface="Poppins Bold"/>
                  <a:ea typeface="Poppins Bold"/>
                  <a:cs typeface="Poppins Bold"/>
                  <a:sym typeface="Poppins Bold"/>
                </a:rPr>
                <a:t>Afrique de l’Ouest &amp; Afrique Centrale</a:t>
              </a:r>
            </a:p>
          </p:txBody>
        </p:sp>
      </p:grpSp>
      <p:grpSp>
        <p:nvGrpSpPr>
          <p:cNvPr name="Group 13" id="13"/>
          <p:cNvGrpSpPr/>
          <p:nvPr/>
        </p:nvGrpSpPr>
        <p:grpSpPr>
          <a:xfrm rot="0">
            <a:off x="1043940" y="3859066"/>
            <a:ext cx="6323076" cy="5399234"/>
            <a:chOff x="0" y="0"/>
            <a:chExt cx="8430768" cy="7198978"/>
          </a:xfrm>
        </p:grpSpPr>
        <p:grpSp>
          <p:nvGrpSpPr>
            <p:cNvPr name="Group 14" id="14"/>
            <p:cNvGrpSpPr/>
            <p:nvPr/>
          </p:nvGrpSpPr>
          <p:grpSpPr>
            <a:xfrm rot="0">
              <a:off x="201168" y="582270"/>
              <a:ext cx="8229600" cy="6616708"/>
              <a:chOff x="0" y="0"/>
              <a:chExt cx="8229600" cy="6616708"/>
            </a:xfrm>
          </p:grpSpPr>
          <p:sp>
            <p:nvSpPr>
              <p:cNvPr name="Freeform 15" id="15"/>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9C4E0F"/>
              </a:solidFill>
            </p:spPr>
          </p:sp>
        </p:grpSp>
        <p:grpSp>
          <p:nvGrpSpPr>
            <p:cNvPr name="Group 16" id="16"/>
            <p:cNvGrpSpPr/>
            <p:nvPr/>
          </p:nvGrpSpPr>
          <p:grpSpPr>
            <a:xfrm rot="0">
              <a:off x="110642" y="320249"/>
              <a:ext cx="8229600" cy="6616708"/>
              <a:chOff x="0" y="0"/>
              <a:chExt cx="8229600" cy="6616708"/>
            </a:xfrm>
          </p:grpSpPr>
          <p:sp>
            <p:nvSpPr>
              <p:cNvPr name="Freeform 17" id="17"/>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CC6614"/>
              </a:solidFill>
            </p:spPr>
          </p:sp>
        </p:grpSp>
        <p:grpSp>
          <p:nvGrpSpPr>
            <p:cNvPr name="Group 18" id="18"/>
            <p:cNvGrpSpPr/>
            <p:nvPr/>
          </p:nvGrpSpPr>
          <p:grpSpPr>
            <a:xfrm rot="0">
              <a:off x="0" y="0"/>
              <a:ext cx="8229600" cy="6616708"/>
              <a:chOff x="0" y="0"/>
              <a:chExt cx="8229600" cy="6616708"/>
            </a:xfrm>
          </p:grpSpPr>
          <p:sp>
            <p:nvSpPr>
              <p:cNvPr name="Freeform 19" id="19"/>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FEF6EF"/>
              </a:solidFill>
            </p:spPr>
          </p:sp>
        </p:grpSp>
      </p:grpSp>
      <p:grpSp>
        <p:nvGrpSpPr>
          <p:cNvPr name="Group 20" id="20"/>
          <p:cNvGrpSpPr/>
          <p:nvPr/>
        </p:nvGrpSpPr>
        <p:grpSpPr>
          <a:xfrm rot="0">
            <a:off x="17595342" y="9613982"/>
            <a:ext cx="352044" cy="516970"/>
            <a:chOff x="0" y="0"/>
            <a:chExt cx="469392" cy="689293"/>
          </a:xfrm>
        </p:grpSpPr>
        <p:sp>
          <p:nvSpPr>
            <p:cNvPr name="Freeform 21" id="2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22" id="2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05</a:t>
              </a:r>
            </a:p>
          </p:txBody>
        </p:sp>
      </p:grpSp>
      <p:grpSp>
        <p:nvGrpSpPr>
          <p:cNvPr name="Group 23" id="23"/>
          <p:cNvGrpSpPr/>
          <p:nvPr/>
        </p:nvGrpSpPr>
        <p:grpSpPr>
          <a:xfrm rot="0">
            <a:off x="1455420" y="6307575"/>
            <a:ext cx="5500116" cy="1942338"/>
            <a:chOff x="0" y="0"/>
            <a:chExt cx="7333488" cy="2589784"/>
          </a:xfrm>
        </p:grpSpPr>
        <p:sp>
          <p:nvSpPr>
            <p:cNvPr name="Freeform 24" id="24"/>
            <p:cNvSpPr/>
            <p:nvPr/>
          </p:nvSpPr>
          <p:spPr>
            <a:xfrm flipH="false" flipV="false" rot="0">
              <a:off x="0" y="0"/>
              <a:ext cx="7333488" cy="2589784"/>
            </a:xfrm>
            <a:custGeom>
              <a:avLst/>
              <a:gdLst/>
              <a:ahLst/>
              <a:cxnLst/>
              <a:rect r="r" b="b" t="t" l="l"/>
              <a:pathLst>
                <a:path h="2589784" w="7333488">
                  <a:moveTo>
                    <a:pt x="0" y="0"/>
                  </a:moveTo>
                  <a:lnTo>
                    <a:pt x="7333488" y="0"/>
                  </a:lnTo>
                  <a:lnTo>
                    <a:pt x="7333488" y="2589784"/>
                  </a:lnTo>
                  <a:lnTo>
                    <a:pt x="0" y="2589784"/>
                  </a:lnTo>
                  <a:close/>
                </a:path>
              </a:pathLst>
            </a:custGeom>
            <a:blipFill>
              <a:blip r:embed="rId5">
                <a:alphaModFix amt="0"/>
              </a:blip>
              <a:stretch>
                <a:fillRect l="0" t="-41052" r="0" b="30701"/>
              </a:stretch>
            </a:blipFill>
          </p:spPr>
        </p:sp>
        <p:sp>
          <p:nvSpPr>
            <p:cNvPr name="TextBox 25" id="25"/>
            <p:cNvSpPr txBox="true"/>
            <p:nvPr/>
          </p:nvSpPr>
          <p:spPr>
            <a:xfrm>
              <a:off x="0" y="-66675"/>
              <a:ext cx="7333488" cy="2656459"/>
            </a:xfrm>
            <a:prstGeom prst="rect">
              <a:avLst/>
            </a:prstGeom>
          </p:spPr>
          <p:txBody>
            <a:bodyPr anchor="ctr" rtlCol="false" tIns="0" lIns="0" bIns="0" rIns="0"/>
            <a:lstStyle/>
            <a:p>
              <a:pPr algn="ctr" marL="0" indent="0" lvl="0">
                <a:lnSpc>
                  <a:spcPts val="2880"/>
                </a:lnSpc>
                <a:spcBef>
                  <a:spcPct val="0"/>
                </a:spcBef>
              </a:pPr>
              <a:r>
                <a:rPr lang="en-US" sz="2000">
                  <a:solidFill>
                    <a:srgbClr val="000000"/>
                  </a:solidFill>
                  <a:latin typeface="Poppins"/>
                  <a:ea typeface="Poppins"/>
                  <a:cs typeface="Poppins"/>
                  <a:sym typeface="Poppins"/>
                </a:rPr>
                <a:t>P</a:t>
              </a:r>
              <a:r>
                <a:rPr lang="en-US" sz="2000" strike="noStrike" u="none">
                  <a:solidFill>
                    <a:srgbClr val="000000"/>
                  </a:solidFill>
                  <a:latin typeface="Poppins"/>
                  <a:ea typeface="Poppins"/>
                  <a:cs typeface="Poppins"/>
                  <a:sym typeface="Poppins"/>
                </a:rPr>
                <a:t>roducteur, distributeur et fournisseur mondial d’ingrédients naturels et de systèmes d’ingrédients, notamment des additifs alimentaires, destinés aux industries agroalimentaires.</a:t>
              </a:r>
            </a:p>
          </p:txBody>
        </p:sp>
      </p:grpSp>
      <p:sp>
        <p:nvSpPr>
          <p:cNvPr name="Freeform 26" id="26"/>
          <p:cNvSpPr/>
          <p:nvPr/>
        </p:nvSpPr>
        <p:spPr>
          <a:xfrm flipH="false" flipV="false" rot="0">
            <a:off x="2537404" y="4867453"/>
            <a:ext cx="2716596" cy="1154371"/>
          </a:xfrm>
          <a:custGeom>
            <a:avLst/>
            <a:gdLst/>
            <a:ahLst/>
            <a:cxnLst/>
            <a:rect r="r" b="b" t="t" l="l"/>
            <a:pathLst>
              <a:path h="1154371" w="2716596">
                <a:moveTo>
                  <a:pt x="0" y="0"/>
                </a:moveTo>
                <a:lnTo>
                  <a:pt x="2716597" y="0"/>
                </a:lnTo>
                <a:lnTo>
                  <a:pt x="2716597" y="1154372"/>
                </a:lnTo>
                <a:lnTo>
                  <a:pt x="0" y="1154372"/>
                </a:lnTo>
                <a:lnTo>
                  <a:pt x="0" y="0"/>
                </a:lnTo>
                <a:close/>
              </a:path>
            </a:pathLst>
          </a:custGeom>
          <a:blipFill>
            <a:blip r:embed="rId6"/>
            <a:stretch>
              <a:fillRect l="-11936" t="-91736" r="-11273" b="-98213"/>
            </a:stretch>
          </a:blipFill>
        </p:spPr>
      </p:sp>
      <p:grpSp>
        <p:nvGrpSpPr>
          <p:cNvPr name="Group 27" id="27"/>
          <p:cNvGrpSpPr/>
          <p:nvPr/>
        </p:nvGrpSpPr>
        <p:grpSpPr>
          <a:xfrm rot="0">
            <a:off x="8131302" y="3867313"/>
            <a:ext cx="9464040" cy="1380951"/>
            <a:chOff x="0" y="0"/>
            <a:chExt cx="12618720" cy="1841268"/>
          </a:xfrm>
        </p:grpSpPr>
        <p:sp>
          <p:nvSpPr>
            <p:cNvPr name="Freeform 28" id="28"/>
            <p:cNvSpPr/>
            <p:nvPr/>
          </p:nvSpPr>
          <p:spPr>
            <a:xfrm flipH="false" flipV="false" rot="0">
              <a:off x="0" y="0"/>
              <a:ext cx="12618720" cy="1841268"/>
            </a:xfrm>
            <a:custGeom>
              <a:avLst/>
              <a:gdLst/>
              <a:ahLst/>
              <a:cxnLst/>
              <a:rect r="r" b="b" t="t" l="l"/>
              <a:pathLst>
                <a:path h="1841268" w="12618720">
                  <a:moveTo>
                    <a:pt x="0" y="0"/>
                  </a:moveTo>
                  <a:lnTo>
                    <a:pt x="12618720" y="0"/>
                  </a:lnTo>
                  <a:lnTo>
                    <a:pt x="12618720" y="1841268"/>
                  </a:lnTo>
                  <a:lnTo>
                    <a:pt x="0" y="1841268"/>
                  </a:lnTo>
                  <a:close/>
                </a:path>
              </a:pathLst>
            </a:custGeom>
            <a:blipFill>
              <a:blip r:embed="rId5">
                <a:alphaModFix amt="0"/>
              </a:blip>
              <a:stretch>
                <a:fillRect l="0" t="-88841" r="0" b="-78231"/>
              </a:stretch>
            </a:blipFill>
          </p:spPr>
        </p:sp>
        <p:sp>
          <p:nvSpPr>
            <p:cNvPr name="TextBox 29" id="29"/>
            <p:cNvSpPr txBox="true"/>
            <p:nvPr/>
          </p:nvSpPr>
          <p:spPr>
            <a:xfrm>
              <a:off x="0" y="-38100"/>
              <a:ext cx="12618720" cy="1879368"/>
            </a:xfrm>
            <a:prstGeom prst="rect">
              <a:avLst/>
            </a:prstGeom>
          </p:spPr>
          <p:txBody>
            <a:bodyPr anchor="ctr" rtlCol="false" tIns="0" lIns="0" bIns="0" rIns="0"/>
            <a:lstStyle/>
            <a:p>
              <a:pPr algn="just" marL="0" indent="0" lvl="0">
                <a:lnSpc>
                  <a:spcPts val="2454"/>
                </a:lnSpc>
                <a:spcBef>
                  <a:spcPct val="0"/>
                </a:spcBef>
              </a:pPr>
              <a:r>
                <a:rPr lang="en-US" b="true" sz="1900">
                  <a:solidFill>
                    <a:srgbClr val="000000"/>
                  </a:solidFill>
                  <a:latin typeface="Poppins Bold"/>
                  <a:ea typeface="Poppins Bold"/>
                  <a:cs typeface="Poppins Bold"/>
                  <a:sym typeface="Poppins Bold"/>
                </a:rPr>
                <a:t>Contexte </a:t>
              </a:r>
              <a:r>
                <a:rPr lang="en-US" sz="1900">
                  <a:solidFill>
                    <a:srgbClr val="000000"/>
                  </a:solidFill>
                  <a:latin typeface="Poppins"/>
                  <a:ea typeface="Poppins"/>
                  <a:cs typeface="Poppins"/>
                  <a:sym typeface="Poppins"/>
                </a:rPr>
                <a:t>: Présent sur </a:t>
              </a:r>
              <a:r>
                <a:rPr lang="en-US" sz="1900" strike="noStrike" u="none">
                  <a:solidFill>
                    <a:srgbClr val="000000"/>
                  </a:solidFill>
                  <a:latin typeface="Poppins"/>
                  <a:ea typeface="Poppins"/>
                  <a:cs typeface="Poppins"/>
                  <a:sym typeface="Poppins"/>
                </a:rPr>
                <a:t>22 pays et pilotée depuis 7 bureaux, avec des entités juridiques distinctes et autonomes; Döhler n’avait pas d’outil centralisé à l’échelle régionale, pour les recettes, les stocks, le RH et le contrôle d’accès. Tout le pilotage se faisait via des fichiers excels.</a:t>
              </a:r>
            </a:p>
          </p:txBody>
        </p:sp>
      </p:grpSp>
      <p:grpSp>
        <p:nvGrpSpPr>
          <p:cNvPr name="Group 30" id="30"/>
          <p:cNvGrpSpPr/>
          <p:nvPr/>
        </p:nvGrpSpPr>
        <p:grpSpPr>
          <a:xfrm rot="0">
            <a:off x="8490463" y="6707586"/>
            <a:ext cx="1428610" cy="451771"/>
            <a:chOff x="0" y="0"/>
            <a:chExt cx="1502502" cy="475137"/>
          </a:xfrm>
        </p:grpSpPr>
        <p:sp>
          <p:nvSpPr>
            <p:cNvPr name="Freeform 31" id="31"/>
            <p:cNvSpPr/>
            <p:nvPr/>
          </p:nvSpPr>
          <p:spPr>
            <a:xfrm flipH="false" flipV="false" rot="0">
              <a:off x="0" y="0"/>
              <a:ext cx="1502502" cy="475138"/>
            </a:xfrm>
            <a:custGeom>
              <a:avLst/>
              <a:gdLst/>
              <a:ahLst/>
              <a:cxnLst/>
              <a:rect r="r" b="b" t="t" l="l"/>
              <a:pathLst>
                <a:path h="475138" w="1502502">
                  <a:moveTo>
                    <a:pt x="0" y="0"/>
                  </a:moveTo>
                  <a:lnTo>
                    <a:pt x="1502502" y="0"/>
                  </a:lnTo>
                  <a:lnTo>
                    <a:pt x="1502502" y="475138"/>
                  </a:lnTo>
                  <a:lnTo>
                    <a:pt x="0" y="475138"/>
                  </a:lnTo>
                  <a:close/>
                </a:path>
              </a:pathLst>
            </a:custGeom>
            <a:blipFill>
              <a:blip r:embed="rId5">
                <a:alphaModFix amt="0"/>
              </a:blip>
              <a:stretch>
                <a:fillRect l="0" t="-344279" r="-739847" b="-590688"/>
              </a:stretch>
            </a:blipFill>
          </p:spPr>
        </p:sp>
        <p:sp>
          <p:nvSpPr>
            <p:cNvPr name="TextBox 32" id="32"/>
            <p:cNvSpPr txBox="true"/>
            <p:nvPr/>
          </p:nvSpPr>
          <p:spPr>
            <a:xfrm>
              <a:off x="0" y="-28575"/>
              <a:ext cx="1502502"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Résultats</a:t>
              </a:r>
            </a:p>
          </p:txBody>
        </p:sp>
      </p:grpSp>
      <p:sp>
        <p:nvSpPr>
          <p:cNvPr name="TextBox 33" id="33"/>
          <p:cNvSpPr txBox="true"/>
          <p:nvPr/>
        </p:nvSpPr>
        <p:spPr>
          <a:xfrm rot="0">
            <a:off x="8670894" y="7130782"/>
            <a:ext cx="8726534"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Référentiel unique : Ag</a:t>
            </a:r>
            <a:r>
              <a:rPr lang="en-US" sz="1838">
                <a:solidFill>
                  <a:srgbClr val="000000"/>
                </a:solidFill>
                <a:latin typeface="Poppins"/>
                <a:ea typeface="Poppins"/>
                <a:cs typeface="Poppins"/>
                <a:sym typeface="Poppins"/>
              </a:rPr>
              <a:t>ents, sites et entités centralisés</a:t>
            </a:r>
          </a:p>
        </p:txBody>
      </p:sp>
      <p:grpSp>
        <p:nvGrpSpPr>
          <p:cNvPr name="Group 34" id="34"/>
          <p:cNvGrpSpPr/>
          <p:nvPr/>
        </p:nvGrpSpPr>
        <p:grpSpPr>
          <a:xfrm rot="0">
            <a:off x="8499231" y="7253406"/>
            <a:ext cx="80232" cy="80311"/>
            <a:chOff x="0" y="0"/>
            <a:chExt cx="146161" cy="146304"/>
          </a:xfrm>
        </p:grpSpPr>
        <p:sp>
          <p:nvSpPr>
            <p:cNvPr name="Freeform 35" id="3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6" id="36"/>
          <p:cNvSpPr txBox="true"/>
          <p:nvPr/>
        </p:nvSpPr>
        <p:spPr>
          <a:xfrm rot="0">
            <a:off x="8672507" y="7502609"/>
            <a:ext cx="8727609"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Vision régionale : Recettes et stocks consolidés sur 22 pays</a:t>
            </a:r>
          </a:p>
        </p:txBody>
      </p:sp>
      <p:grpSp>
        <p:nvGrpSpPr>
          <p:cNvPr name="Group 37" id="37"/>
          <p:cNvGrpSpPr/>
          <p:nvPr/>
        </p:nvGrpSpPr>
        <p:grpSpPr>
          <a:xfrm rot="0">
            <a:off x="8499769" y="7625233"/>
            <a:ext cx="80232" cy="80311"/>
            <a:chOff x="0" y="0"/>
            <a:chExt cx="146161" cy="146304"/>
          </a:xfrm>
        </p:grpSpPr>
        <p:sp>
          <p:nvSpPr>
            <p:cNvPr name="Freeform 38" id="38"/>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9" id="39"/>
          <p:cNvSpPr txBox="true"/>
          <p:nvPr/>
        </p:nvSpPr>
        <p:spPr>
          <a:xfrm rot="0">
            <a:off x="8681813" y="7875793"/>
            <a:ext cx="8746222"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Mobilité simplifié</a:t>
            </a:r>
            <a:r>
              <a:rPr lang="en-US" sz="1838">
                <a:solidFill>
                  <a:srgbClr val="000000"/>
                </a:solidFill>
                <a:latin typeface="Poppins"/>
                <a:ea typeface="Poppins"/>
                <a:cs typeface="Poppins"/>
                <a:sym typeface="Poppins"/>
              </a:rPr>
              <a:t>e : Droits d’accès adaptés automatiquement</a:t>
            </a:r>
          </a:p>
        </p:txBody>
      </p:sp>
      <p:grpSp>
        <p:nvGrpSpPr>
          <p:cNvPr name="Group 40" id="40"/>
          <p:cNvGrpSpPr/>
          <p:nvPr/>
        </p:nvGrpSpPr>
        <p:grpSpPr>
          <a:xfrm rot="0">
            <a:off x="8490463" y="7998418"/>
            <a:ext cx="80232" cy="80311"/>
            <a:chOff x="0" y="0"/>
            <a:chExt cx="146161" cy="146304"/>
          </a:xfrm>
        </p:grpSpPr>
        <p:sp>
          <p:nvSpPr>
            <p:cNvPr name="Freeform 41" id="4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2" id="42"/>
          <p:cNvSpPr txBox="true"/>
          <p:nvPr/>
        </p:nvSpPr>
        <p:spPr>
          <a:xfrm rot="0">
            <a:off x="8671432" y="8248978"/>
            <a:ext cx="8765909" cy="297140"/>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Suivi centralisé : 54</a:t>
            </a:r>
            <a:r>
              <a:rPr lang="en-US" sz="1838">
                <a:solidFill>
                  <a:srgbClr val="000000"/>
                </a:solidFill>
                <a:latin typeface="Poppins"/>
                <a:ea typeface="Poppins"/>
                <a:cs typeface="Poppins"/>
                <a:sym typeface="Poppins"/>
              </a:rPr>
              <a:t> utilisateurs et 7 bureaux sur une plateforme unique</a:t>
            </a:r>
          </a:p>
        </p:txBody>
      </p:sp>
      <p:grpSp>
        <p:nvGrpSpPr>
          <p:cNvPr name="Group 43" id="43"/>
          <p:cNvGrpSpPr/>
          <p:nvPr/>
        </p:nvGrpSpPr>
        <p:grpSpPr>
          <a:xfrm rot="0">
            <a:off x="8499769" y="8371603"/>
            <a:ext cx="80232" cy="80311"/>
            <a:chOff x="0" y="0"/>
            <a:chExt cx="146161" cy="146304"/>
          </a:xfrm>
        </p:grpSpPr>
        <p:sp>
          <p:nvSpPr>
            <p:cNvPr name="Freeform 44" id="4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5" id="45"/>
          <p:cNvSpPr txBox="true"/>
          <p:nvPr/>
        </p:nvSpPr>
        <p:spPr>
          <a:xfrm rot="0">
            <a:off x="8672507" y="8612794"/>
            <a:ext cx="8727609"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Logistique intégrée : Expéditions des commandes connectées aux </a:t>
            </a:r>
            <a:r>
              <a:rPr lang="en-US" sz="1838">
                <a:solidFill>
                  <a:srgbClr val="000000"/>
                </a:solidFill>
                <a:latin typeface="Poppins"/>
                <a:ea typeface="Poppins"/>
                <a:cs typeface="Poppins"/>
                <a:sym typeface="Poppins"/>
              </a:rPr>
              <a:t> transporteurs internationaux (DHL, UPS)</a:t>
            </a:r>
          </a:p>
        </p:txBody>
      </p:sp>
      <p:grpSp>
        <p:nvGrpSpPr>
          <p:cNvPr name="Group 46" id="46"/>
          <p:cNvGrpSpPr/>
          <p:nvPr/>
        </p:nvGrpSpPr>
        <p:grpSpPr>
          <a:xfrm rot="0">
            <a:off x="8499769" y="8880323"/>
            <a:ext cx="80232" cy="80311"/>
            <a:chOff x="0" y="0"/>
            <a:chExt cx="146161" cy="146304"/>
          </a:xfrm>
        </p:grpSpPr>
        <p:sp>
          <p:nvSpPr>
            <p:cNvPr name="Freeform 47" id="4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48" id="48"/>
          <p:cNvGrpSpPr/>
          <p:nvPr/>
        </p:nvGrpSpPr>
        <p:grpSpPr>
          <a:xfrm rot="0">
            <a:off x="8452333" y="5350138"/>
            <a:ext cx="8970865" cy="451771"/>
            <a:chOff x="0" y="0"/>
            <a:chExt cx="9434863" cy="475137"/>
          </a:xfrm>
        </p:grpSpPr>
        <p:sp>
          <p:nvSpPr>
            <p:cNvPr name="Freeform 49" id="49"/>
            <p:cNvSpPr/>
            <p:nvPr/>
          </p:nvSpPr>
          <p:spPr>
            <a:xfrm flipH="false" flipV="false" rot="0">
              <a:off x="0" y="0"/>
              <a:ext cx="9434862" cy="475138"/>
            </a:xfrm>
            <a:custGeom>
              <a:avLst/>
              <a:gdLst/>
              <a:ahLst/>
              <a:cxnLst/>
              <a:rect r="r" b="b" t="t" l="l"/>
              <a:pathLst>
                <a:path h="475138" w="9434862">
                  <a:moveTo>
                    <a:pt x="0" y="0"/>
                  </a:moveTo>
                  <a:lnTo>
                    <a:pt x="9434862" y="0"/>
                  </a:lnTo>
                  <a:lnTo>
                    <a:pt x="9434862" y="475138"/>
                  </a:lnTo>
                  <a:lnTo>
                    <a:pt x="0" y="475138"/>
                  </a:lnTo>
                  <a:close/>
                </a:path>
              </a:pathLst>
            </a:custGeom>
            <a:blipFill>
              <a:blip r:embed="rId5">
                <a:alphaModFix amt="0"/>
              </a:blip>
              <a:stretch>
                <a:fillRect l="0" t="-344279" r="-33745" b="-590688"/>
              </a:stretch>
            </a:blipFill>
          </p:spPr>
        </p:sp>
        <p:sp>
          <p:nvSpPr>
            <p:cNvPr name="TextBox 50" id="50"/>
            <p:cNvSpPr txBox="true"/>
            <p:nvPr/>
          </p:nvSpPr>
          <p:spPr>
            <a:xfrm>
              <a:off x="0" y="-28575"/>
              <a:ext cx="9434863"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Mission</a:t>
              </a:r>
            </a:p>
          </p:txBody>
        </p:sp>
      </p:grpSp>
      <p:grpSp>
        <p:nvGrpSpPr>
          <p:cNvPr name="Group 51" id="51"/>
          <p:cNvGrpSpPr/>
          <p:nvPr/>
        </p:nvGrpSpPr>
        <p:grpSpPr>
          <a:xfrm rot="0">
            <a:off x="8452333" y="5764656"/>
            <a:ext cx="8952234" cy="780202"/>
            <a:chOff x="0" y="0"/>
            <a:chExt cx="9415268" cy="820557"/>
          </a:xfrm>
        </p:grpSpPr>
        <p:sp>
          <p:nvSpPr>
            <p:cNvPr name="Freeform 52" id="52"/>
            <p:cNvSpPr/>
            <p:nvPr/>
          </p:nvSpPr>
          <p:spPr>
            <a:xfrm flipH="false" flipV="false" rot="0">
              <a:off x="0" y="0"/>
              <a:ext cx="9415268" cy="820557"/>
            </a:xfrm>
            <a:custGeom>
              <a:avLst/>
              <a:gdLst/>
              <a:ahLst/>
              <a:cxnLst/>
              <a:rect r="r" b="b" t="t" l="l"/>
              <a:pathLst>
                <a:path h="820557" w="9415268">
                  <a:moveTo>
                    <a:pt x="0" y="0"/>
                  </a:moveTo>
                  <a:lnTo>
                    <a:pt x="9415268" y="0"/>
                  </a:lnTo>
                  <a:lnTo>
                    <a:pt x="9415268" y="820557"/>
                  </a:lnTo>
                  <a:lnTo>
                    <a:pt x="0" y="820557"/>
                  </a:lnTo>
                  <a:close/>
                </a:path>
              </a:pathLst>
            </a:custGeom>
            <a:solidFill>
              <a:srgbClr val="F07817">
                <a:alpha val="0"/>
              </a:srgbClr>
            </a:solidFill>
          </p:spPr>
        </p:sp>
        <p:sp>
          <p:nvSpPr>
            <p:cNvPr name="TextBox 53" id="53"/>
            <p:cNvSpPr txBox="true"/>
            <p:nvPr/>
          </p:nvSpPr>
          <p:spPr>
            <a:xfrm>
              <a:off x="0" y="-28575"/>
              <a:ext cx="9415268" cy="849132"/>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Un système de gestion conçu sur mesure, de zéro, pour piloter les activités du groupe dans 22 pays et gérer le contrôle d’accès à ses bureaux.</a:t>
              </a:r>
            </a:p>
          </p:txBody>
        </p:sp>
      </p:grpSp>
      <p:sp>
        <p:nvSpPr>
          <p:cNvPr name="Freeform 54" id="54"/>
          <p:cNvSpPr/>
          <p:nvPr/>
        </p:nvSpPr>
        <p:spPr>
          <a:xfrm flipH="false" flipV="false" rot="0">
            <a:off x="8131302" y="5428268"/>
            <a:ext cx="225781" cy="3010407"/>
          </a:xfrm>
          <a:custGeom>
            <a:avLst/>
            <a:gdLst/>
            <a:ahLst/>
            <a:cxnLst/>
            <a:rect r="r" b="b" t="t" l="l"/>
            <a:pathLst>
              <a:path h="3010407" w="225781">
                <a:moveTo>
                  <a:pt x="0" y="0"/>
                </a:moveTo>
                <a:lnTo>
                  <a:pt x="225781" y="0"/>
                </a:lnTo>
                <a:lnTo>
                  <a:pt x="225781" y="3010407"/>
                </a:lnTo>
                <a:lnTo>
                  <a:pt x="0" y="301040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4049516"/>
            <a:ext cx="16566642" cy="2164532"/>
            <a:chOff x="0" y="0"/>
            <a:chExt cx="22088856" cy="2886042"/>
          </a:xfrm>
        </p:grpSpPr>
        <p:grpSp>
          <p:nvGrpSpPr>
            <p:cNvPr name="Group 5" id="5"/>
            <p:cNvGrpSpPr/>
            <p:nvPr/>
          </p:nvGrpSpPr>
          <p:grpSpPr>
            <a:xfrm rot="0">
              <a:off x="45720" y="7174"/>
              <a:ext cx="6278118" cy="2878868"/>
              <a:chOff x="0" y="0"/>
              <a:chExt cx="6859826" cy="3145614"/>
            </a:xfrm>
          </p:grpSpPr>
          <p:sp>
            <p:nvSpPr>
              <p:cNvPr name="Freeform 6" id="6"/>
              <p:cNvSpPr/>
              <p:nvPr/>
            </p:nvSpPr>
            <p:spPr>
              <a:xfrm flipH="false" flipV="false" rot="0">
                <a:off x="0" y="0"/>
                <a:ext cx="6859826" cy="3145614"/>
              </a:xfrm>
              <a:custGeom>
                <a:avLst/>
                <a:gdLst/>
                <a:ahLst/>
                <a:cxnLst/>
                <a:rect r="r" b="b" t="t" l="l"/>
                <a:pathLst>
                  <a:path h="3145614" w="6859826">
                    <a:moveTo>
                      <a:pt x="0" y="0"/>
                    </a:moveTo>
                    <a:lnTo>
                      <a:pt x="6859826" y="0"/>
                    </a:lnTo>
                    <a:lnTo>
                      <a:pt x="6859826" y="3145614"/>
                    </a:lnTo>
                    <a:lnTo>
                      <a:pt x="0" y="3145614"/>
                    </a:lnTo>
                    <a:close/>
                  </a:path>
                </a:pathLst>
              </a:custGeom>
              <a:solidFill>
                <a:srgbClr val="FFFFFF"/>
              </a:solidFill>
            </p:spPr>
          </p:sp>
        </p:grpSp>
        <p:grpSp>
          <p:nvGrpSpPr>
            <p:cNvPr name="Group 7" id="7"/>
            <p:cNvGrpSpPr/>
            <p:nvPr/>
          </p:nvGrpSpPr>
          <p:grpSpPr>
            <a:xfrm rot="0">
              <a:off x="0" y="0"/>
              <a:ext cx="6323838" cy="63500"/>
              <a:chOff x="0" y="0"/>
              <a:chExt cx="5248656" cy="52704"/>
            </a:xfrm>
          </p:grpSpPr>
          <p:sp>
            <p:nvSpPr>
              <p:cNvPr name="Freeform 8" id="8"/>
              <p:cNvSpPr/>
              <p:nvPr/>
            </p:nvSpPr>
            <p:spPr>
              <a:xfrm flipH="false" flipV="false" rot="0">
                <a:off x="0" y="0"/>
                <a:ext cx="5248656" cy="52704"/>
              </a:xfrm>
              <a:custGeom>
                <a:avLst/>
                <a:gdLst/>
                <a:ahLst/>
                <a:cxnLst/>
                <a:rect r="r" b="b" t="t" l="l"/>
                <a:pathLst>
                  <a:path h="52704" w="5248656">
                    <a:moveTo>
                      <a:pt x="0" y="0"/>
                    </a:moveTo>
                    <a:lnTo>
                      <a:pt x="5248656" y="0"/>
                    </a:lnTo>
                    <a:lnTo>
                      <a:pt x="5248656" y="52704"/>
                    </a:lnTo>
                    <a:lnTo>
                      <a:pt x="0" y="52704"/>
                    </a:lnTo>
                    <a:close/>
                  </a:path>
                </a:pathLst>
              </a:custGeom>
              <a:solidFill>
                <a:srgbClr val="0072CE"/>
              </a:solidFill>
            </p:spPr>
          </p:sp>
        </p:grpSp>
        <p:grpSp>
          <p:nvGrpSpPr>
            <p:cNvPr name="Group 9" id="9"/>
            <p:cNvGrpSpPr/>
            <p:nvPr/>
          </p:nvGrpSpPr>
          <p:grpSpPr>
            <a:xfrm rot="0">
              <a:off x="15727745" y="17935"/>
              <a:ext cx="6361111" cy="2868107"/>
              <a:chOff x="0" y="0"/>
              <a:chExt cx="6958439" cy="3137431"/>
            </a:xfrm>
          </p:grpSpPr>
          <p:sp>
            <p:nvSpPr>
              <p:cNvPr name="Freeform 10" id="10"/>
              <p:cNvSpPr/>
              <p:nvPr/>
            </p:nvSpPr>
            <p:spPr>
              <a:xfrm flipH="false" flipV="false" rot="0">
                <a:off x="0" y="0"/>
                <a:ext cx="6958440" cy="3137432"/>
              </a:xfrm>
              <a:custGeom>
                <a:avLst/>
                <a:gdLst/>
                <a:ahLst/>
                <a:cxnLst/>
                <a:rect r="r" b="b" t="t" l="l"/>
                <a:pathLst>
                  <a:path h="3137432" w="6958440">
                    <a:moveTo>
                      <a:pt x="0" y="0"/>
                    </a:moveTo>
                    <a:lnTo>
                      <a:pt x="6958440" y="0"/>
                    </a:lnTo>
                    <a:lnTo>
                      <a:pt x="6958440" y="3137432"/>
                    </a:lnTo>
                    <a:lnTo>
                      <a:pt x="0" y="3137432"/>
                    </a:lnTo>
                    <a:close/>
                  </a:path>
                </a:pathLst>
              </a:custGeom>
              <a:solidFill>
                <a:srgbClr val="FFFFFF"/>
              </a:solidFill>
            </p:spPr>
          </p:sp>
        </p:grpSp>
        <p:grpSp>
          <p:nvGrpSpPr>
            <p:cNvPr name="Group 11" id="11"/>
            <p:cNvGrpSpPr/>
            <p:nvPr/>
          </p:nvGrpSpPr>
          <p:grpSpPr>
            <a:xfrm rot="0">
              <a:off x="7784021" y="17935"/>
              <a:ext cx="6323838" cy="2868107"/>
              <a:chOff x="0" y="0"/>
              <a:chExt cx="6909782" cy="3133856"/>
            </a:xfrm>
          </p:grpSpPr>
          <p:sp>
            <p:nvSpPr>
              <p:cNvPr name="Freeform 12" id="12"/>
              <p:cNvSpPr/>
              <p:nvPr/>
            </p:nvSpPr>
            <p:spPr>
              <a:xfrm flipH="false" flipV="false" rot="0">
                <a:off x="0" y="0"/>
                <a:ext cx="6909783" cy="3133856"/>
              </a:xfrm>
              <a:custGeom>
                <a:avLst/>
                <a:gdLst/>
                <a:ahLst/>
                <a:cxnLst/>
                <a:rect r="r" b="b" t="t" l="l"/>
                <a:pathLst>
                  <a:path h="3133856" w="6909783">
                    <a:moveTo>
                      <a:pt x="0" y="0"/>
                    </a:moveTo>
                    <a:lnTo>
                      <a:pt x="6909783" y="0"/>
                    </a:lnTo>
                    <a:lnTo>
                      <a:pt x="6909783" y="3133856"/>
                    </a:lnTo>
                    <a:lnTo>
                      <a:pt x="0" y="3133856"/>
                    </a:lnTo>
                    <a:close/>
                  </a:path>
                </a:pathLst>
              </a:custGeom>
              <a:solidFill>
                <a:srgbClr val="FFFFFF"/>
              </a:solidFill>
            </p:spPr>
          </p:sp>
        </p:grpSp>
      </p:grpSp>
      <p:grpSp>
        <p:nvGrpSpPr>
          <p:cNvPr name="Group 13" id="13"/>
          <p:cNvGrpSpPr/>
          <p:nvPr/>
        </p:nvGrpSpPr>
        <p:grpSpPr>
          <a:xfrm rot="0">
            <a:off x="15797822" y="335433"/>
            <a:ext cx="1797520" cy="411476"/>
            <a:chOff x="0" y="0"/>
            <a:chExt cx="2637333" cy="603720"/>
          </a:xfrm>
        </p:grpSpPr>
        <p:sp>
          <p:nvSpPr>
            <p:cNvPr name="Freeform 14" id="14"/>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5" id="15"/>
          <p:cNvGrpSpPr/>
          <p:nvPr/>
        </p:nvGrpSpPr>
        <p:grpSpPr>
          <a:xfrm rot="0">
            <a:off x="1062990" y="335433"/>
            <a:ext cx="1958950" cy="407517"/>
            <a:chOff x="0" y="0"/>
            <a:chExt cx="2637333" cy="548640"/>
          </a:xfrm>
        </p:grpSpPr>
        <p:sp>
          <p:nvSpPr>
            <p:cNvPr name="Freeform 16" id="16"/>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7" id="17"/>
          <p:cNvGrpSpPr/>
          <p:nvPr/>
        </p:nvGrpSpPr>
        <p:grpSpPr>
          <a:xfrm rot="0">
            <a:off x="1043940" y="1028700"/>
            <a:ext cx="8505877" cy="1121283"/>
            <a:chOff x="0" y="0"/>
            <a:chExt cx="11341170" cy="1495044"/>
          </a:xfrm>
        </p:grpSpPr>
        <p:sp>
          <p:nvSpPr>
            <p:cNvPr name="Freeform 18" id="18"/>
            <p:cNvSpPr/>
            <p:nvPr/>
          </p:nvSpPr>
          <p:spPr>
            <a:xfrm flipH="false" flipV="false" rot="0">
              <a:off x="0" y="0"/>
              <a:ext cx="11341170" cy="1495044"/>
            </a:xfrm>
            <a:custGeom>
              <a:avLst/>
              <a:gdLst/>
              <a:ahLst/>
              <a:cxnLst/>
              <a:rect r="r" b="b" t="t" l="l"/>
              <a:pathLst>
                <a:path h="1495044" w="11341170">
                  <a:moveTo>
                    <a:pt x="0" y="0"/>
                  </a:moveTo>
                  <a:lnTo>
                    <a:pt x="11341170" y="0"/>
                  </a:lnTo>
                  <a:lnTo>
                    <a:pt x="11341170" y="1495044"/>
                  </a:lnTo>
                  <a:lnTo>
                    <a:pt x="0" y="1495044"/>
                  </a:lnTo>
                  <a:close/>
                </a:path>
              </a:pathLst>
            </a:custGeom>
            <a:blipFill>
              <a:blip r:embed="rId6">
                <a:alphaModFix amt="0"/>
              </a:blip>
              <a:stretch>
                <a:fillRect l="0" t="-171107" r="-29002" b="-110251"/>
              </a:stretch>
            </a:blipFill>
          </p:spPr>
        </p:sp>
        <p:sp>
          <p:nvSpPr>
            <p:cNvPr name="TextBox 19" id="19"/>
            <p:cNvSpPr txBox="true"/>
            <p:nvPr/>
          </p:nvSpPr>
          <p:spPr>
            <a:xfrm>
              <a:off x="0" y="-47625"/>
              <a:ext cx="1134117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20" id="20"/>
          <p:cNvGrpSpPr/>
          <p:nvPr/>
        </p:nvGrpSpPr>
        <p:grpSpPr>
          <a:xfrm rot="0">
            <a:off x="1028700" y="2304055"/>
            <a:ext cx="16566642" cy="1044626"/>
            <a:chOff x="0" y="0"/>
            <a:chExt cx="22088856" cy="1392834"/>
          </a:xfrm>
        </p:grpSpPr>
        <p:sp>
          <p:nvSpPr>
            <p:cNvPr name="Freeform 21" id="21"/>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22" id="22"/>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Döhler : Notre démarche projet</a:t>
              </a:r>
            </a:p>
          </p:txBody>
        </p:sp>
      </p:grpSp>
      <p:grpSp>
        <p:nvGrpSpPr>
          <p:cNvPr name="Group 23" id="23"/>
          <p:cNvGrpSpPr/>
          <p:nvPr/>
        </p:nvGrpSpPr>
        <p:grpSpPr>
          <a:xfrm rot="0">
            <a:off x="17595342" y="9613982"/>
            <a:ext cx="352044" cy="516970"/>
            <a:chOff x="0" y="0"/>
            <a:chExt cx="469392" cy="689293"/>
          </a:xfrm>
        </p:grpSpPr>
        <p:sp>
          <p:nvSpPr>
            <p:cNvPr name="Freeform 24" id="24"/>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25" id="25"/>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06</a:t>
              </a:r>
            </a:p>
          </p:txBody>
        </p:sp>
      </p:grpSp>
      <p:grpSp>
        <p:nvGrpSpPr>
          <p:cNvPr name="Group 26" id="26"/>
          <p:cNvGrpSpPr/>
          <p:nvPr/>
        </p:nvGrpSpPr>
        <p:grpSpPr>
          <a:xfrm rot="0">
            <a:off x="12824509" y="4049516"/>
            <a:ext cx="4770833" cy="83116"/>
            <a:chOff x="0" y="0"/>
            <a:chExt cx="5248656" cy="91440"/>
          </a:xfrm>
        </p:grpSpPr>
        <p:sp>
          <p:nvSpPr>
            <p:cNvPr name="Freeform 27" id="27"/>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28" id="28"/>
          <p:cNvGrpSpPr/>
          <p:nvPr/>
        </p:nvGrpSpPr>
        <p:grpSpPr>
          <a:xfrm rot="0">
            <a:off x="6881679" y="4049516"/>
            <a:ext cx="4742879" cy="82629"/>
            <a:chOff x="0" y="0"/>
            <a:chExt cx="5248656" cy="91440"/>
          </a:xfrm>
        </p:grpSpPr>
        <p:sp>
          <p:nvSpPr>
            <p:cNvPr name="Freeform 29" id="29"/>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grpSp>
        <p:nvGrpSpPr>
          <p:cNvPr name="Group 30" id="30"/>
          <p:cNvGrpSpPr/>
          <p:nvPr/>
        </p:nvGrpSpPr>
        <p:grpSpPr>
          <a:xfrm rot="0">
            <a:off x="989124" y="7063387"/>
            <a:ext cx="4708589" cy="2159151"/>
            <a:chOff x="0" y="0"/>
            <a:chExt cx="6859826" cy="3145614"/>
          </a:xfrm>
        </p:grpSpPr>
        <p:sp>
          <p:nvSpPr>
            <p:cNvPr name="Freeform 31" id="31"/>
            <p:cNvSpPr/>
            <p:nvPr/>
          </p:nvSpPr>
          <p:spPr>
            <a:xfrm flipH="false" flipV="false" rot="0">
              <a:off x="0" y="0"/>
              <a:ext cx="6859826" cy="3145614"/>
            </a:xfrm>
            <a:custGeom>
              <a:avLst/>
              <a:gdLst/>
              <a:ahLst/>
              <a:cxnLst/>
              <a:rect r="r" b="b" t="t" l="l"/>
              <a:pathLst>
                <a:path h="3145614" w="6859826">
                  <a:moveTo>
                    <a:pt x="0" y="0"/>
                  </a:moveTo>
                  <a:lnTo>
                    <a:pt x="6859826" y="0"/>
                  </a:lnTo>
                  <a:lnTo>
                    <a:pt x="6859826" y="3145614"/>
                  </a:lnTo>
                  <a:lnTo>
                    <a:pt x="0" y="3145614"/>
                  </a:lnTo>
                  <a:close/>
                </a:path>
              </a:pathLst>
            </a:custGeom>
            <a:solidFill>
              <a:srgbClr val="FFFFFF"/>
            </a:solidFill>
          </p:spPr>
        </p:sp>
      </p:grpSp>
      <p:grpSp>
        <p:nvGrpSpPr>
          <p:cNvPr name="Group 32" id="32"/>
          <p:cNvGrpSpPr/>
          <p:nvPr/>
        </p:nvGrpSpPr>
        <p:grpSpPr>
          <a:xfrm rot="0">
            <a:off x="954834" y="7063387"/>
            <a:ext cx="4742879" cy="47625"/>
            <a:chOff x="0" y="0"/>
            <a:chExt cx="5248656" cy="52704"/>
          </a:xfrm>
        </p:grpSpPr>
        <p:sp>
          <p:nvSpPr>
            <p:cNvPr name="Freeform 33" id="33"/>
            <p:cNvSpPr/>
            <p:nvPr/>
          </p:nvSpPr>
          <p:spPr>
            <a:xfrm flipH="false" flipV="false" rot="0">
              <a:off x="0" y="0"/>
              <a:ext cx="5248656" cy="52704"/>
            </a:xfrm>
            <a:custGeom>
              <a:avLst/>
              <a:gdLst/>
              <a:ahLst/>
              <a:cxnLst/>
              <a:rect r="r" b="b" t="t" l="l"/>
              <a:pathLst>
                <a:path h="52704" w="5248656">
                  <a:moveTo>
                    <a:pt x="0" y="0"/>
                  </a:moveTo>
                  <a:lnTo>
                    <a:pt x="5248656" y="0"/>
                  </a:lnTo>
                  <a:lnTo>
                    <a:pt x="5248656" y="52704"/>
                  </a:lnTo>
                  <a:lnTo>
                    <a:pt x="0" y="52704"/>
                  </a:lnTo>
                  <a:close/>
                </a:path>
              </a:pathLst>
            </a:custGeom>
            <a:solidFill>
              <a:srgbClr val="F07817"/>
            </a:solidFill>
          </p:spPr>
        </p:sp>
      </p:grpSp>
      <p:grpSp>
        <p:nvGrpSpPr>
          <p:cNvPr name="Group 34" id="34"/>
          <p:cNvGrpSpPr/>
          <p:nvPr/>
        </p:nvGrpSpPr>
        <p:grpSpPr>
          <a:xfrm rot="0">
            <a:off x="12750643" y="7071457"/>
            <a:ext cx="4770833" cy="2151080"/>
            <a:chOff x="0" y="0"/>
            <a:chExt cx="6958439" cy="3137431"/>
          </a:xfrm>
        </p:grpSpPr>
        <p:sp>
          <p:nvSpPr>
            <p:cNvPr name="Freeform 35" id="35"/>
            <p:cNvSpPr/>
            <p:nvPr/>
          </p:nvSpPr>
          <p:spPr>
            <a:xfrm flipH="false" flipV="false" rot="0">
              <a:off x="0" y="0"/>
              <a:ext cx="6958440" cy="3137432"/>
            </a:xfrm>
            <a:custGeom>
              <a:avLst/>
              <a:gdLst/>
              <a:ahLst/>
              <a:cxnLst/>
              <a:rect r="r" b="b" t="t" l="l"/>
              <a:pathLst>
                <a:path h="3137432" w="6958440">
                  <a:moveTo>
                    <a:pt x="0" y="0"/>
                  </a:moveTo>
                  <a:lnTo>
                    <a:pt x="6958440" y="0"/>
                  </a:lnTo>
                  <a:lnTo>
                    <a:pt x="6958440" y="3137432"/>
                  </a:lnTo>
                  <a:lnTo>
                    <a:pt x="0" y="3137432"/>
                  </a:lnTo>
                  <a:close/>
                </a:path>
              </a:pathLst>
            </a:custGeom>
            <a:solidFill>
              <a:srgbClr val="FFFFFF"/>
            </a:solidFill>
          </p:spPr>
        </p:sp>
      </p:grpSp>
      <p:grpSp>
        <p:nvGrpSpPr>
          <p:cNvPr name="Group 36" id="36"/>
          <p:cNvGrpSpPr/>
          <p:nvPr/>
        </p:nvGrpSpPr>
        <p:grpSpPr>
          <a:xfrm rot="0">
            <a:off x="6792850" y="7071457"/>
            <a:ext cx="4742879" cy="2151080"/>
            <a:chOff x="0" y="0"/>
            <a:chExt cx="6909782" cy="3133856"/>
          </a:xfrm>
        </p:grpSpPr>
        <p:sp>
          <p:nvSpPr>
            <p:cNvPr name="Freeform 37" id="37"/>
            <p:cNvSpPr/>
            <p:nvPr/>
          </p:nvSpPr>
          <p:spPr>
            <a:xfrm flipH="false" flipV="false" rot="0">
              <a:off x="0" y="0"/>
              <a:ext cx="6909783" cy="3133856"/>
            </a:xfrm>
            <a:custGeom>
              <a:avLst/>
              <a:gdLst/>
              <a:ahLst/>
              <a:cxnLst/>
              <a:rect r="r" b="b" t="t" l="l"/>
              <a:pathLst>
                <a:path h="3133856" w="6909783">
                  <a:moveTo>
                    <a:pt x="0" y="0"/>
                  </a:moveTo>
                  <a:lnTo>
                    <a:pt x="6909783" y="0"/>
                  </a:lnTo>
                  <a:lnTo>
                    <a:pt x="6909783" y="3133856"/>
                  </a:lnTo>
                  <a:lnTo>
                    <a:pt x="0" y="3133856"/>
                  </a:lnTo>
                  <a:close/>
                </a:path>
              </a:pathLst>
            </a:custGeom>
            <a:solidFill>
              <a:srgbClr val="FFFFFF"/>
            </a:solidFill>
          </p:spPr>
        </p:sp>
      </p:grpSp>
      <p:grpSp>
        <p:nvGrpSpPr>
          <p:cNvPr name="Group 38" id="38"/>
          <p:cNvGrpSpPr/>
          <p:nvPr/>
        </p:nvGrpSpPr>
        <p:grpSpPr>
          <a:xfrm rot="0">
            <a:off x="6792850" y="7063387"/>
            <a:ext cx="4742879" cy="47625"/>
            <a:chOff x="0" y="0"/>
            <a:chExt cx="5248656" cy="52704"/>
          </a:xfrm>
        </p:grpSpPr>
        <p:sp>
          <p:nvSpPr>
            <p:cNvPr name="Freeform 39" id="39"/>
            <p:cNvSpPr/>
            <p:nvPr/>
          </p:nvSpPr>
          <p:spPr>
            <a:xfrm flipH="false" flipV="false" rot="0">
              <a:off x="0" y="0"/>
              <a:ext cx="5248656" cy="52704"/>
            </a:xfrm>
            <a:custGeom>
              <a:avLst/>
              <a:gdLst/>
              <a:ahLst/>
              <a:cxnLst/>
              <a:rect r="r" b="b" t="t" l="l"/>
              <a:pathLst>
                <a:path h="52704" w="5248656">
                  <a:moveTo>
                    <a:pt x="0" y="0"/>
                  </a:moveTo>
                  <a:lnTo>
                    <a:pt x="5248656" y="0"/>
                  </a:lnTo>
                  <a:lnTo>
                    <a:pt x="5248656" y="52704"/>
                  </a:lnTo>
                  <a:lnTo>
                    <a:pt x="0" y="52704"/>
                  </a:lnTo>
                  <a:close/>
                </a:path>
              </a:pathLst>
            </a:custGeom>
            <a:solidFill>
              <a:srgbClr val="0072CE"/>
            </a:solidFill>
          </p:spPr>
        </p:sp>
      </p:grpSp>
      <p:grpSp>
        <p:nvGrpSpPr>
          <p:cNvPr name="Group 40" id="40"/>
          <p:cNvGrpSpPr/>
          <p:nvPr/>
        </p:nvGrpSpPr>
        <p:grpSpPr>
          <a:xfrm rot="0">
            <a:off x="12750643" y="7071457"/>
            <a:ext cx="4770833" cy="47625"/>
            <a:chOff x="0" y="0"/>
            <a:chExt cx="5279592" cy="52704"/>
          </a:xfrm>
        </p:grpSpPr>
        <p:sp>
          <p:nvSpPr>
            <p:cNvPr name="Freeform 41" id="41"/>
            <p:cNvSpPr/>
            <p:nvPr/>
          </p:nvSpPr>
          <p:spPr>
            <a:xfrm flipH="false" flipV="false" rot="0">
              <a:off x="0" y="0"/>
              <a:ext cx="5279592" cy="52704"/>
            </a:xfrm>
            <a:custGeom>
              <a:avLst/>
              <a:gdLst/>
              <a:ahLst/>
              <a:cxnLst/>
              <a:rect r="r" b="b" t="t" l="l"/>
              <a:pathLst>
                <a:path h="52704" w="5279592">
                  <a:moveTo>
                    <a:pt x="0" y="0"/>
                  </a:moveTo>
                  <a:lnTo>
                    <a:pt x="5279592" y="0"/>
                  </a:lnTo>
                  <a:lnTo>
                    <a:pt x="5279592" y="52704"/>
                  </a:lnTo>
                  <a:lnTo>
                    <a:pt x="0" y="52704"/>
                  </a:lnTo>
                  <a:close/>
                </a:path>
              </a:pathLst>
            </a:custGeom>
            <a:solidFill>
              <a:srgbClr val="F07817"/>
            </a:solidFill>
          </p:spPr>
        </p:sp>
      </p:grpSp>
      <p:grpSp>
        <p:nvGrpSpPr>
          <p:cNvPr name="Group 42" id="42"/>
          <p:cNvGrpSpPr/>
          <p:nvPr/>
        </p:nvGrpSpPr>
        <p:grpSpPr>
          <a:xfrm rot="0">
            <a:off x="1361756" y="4528043"/>
            <a:ext cx="3963324" cy="1207477"/>
            <a:chOff x="0" y="0"/>
            <a:chExt cx="4168318" cy="1269931"/>
          </a:xfrm>
        </p:grpSpPr>
        <p:sp>
          <p:nvSpPr>
            <p:cNvPr name="Freeform 43" id="43"/>
            <p:cNvSpPr/>
            <p:nvPr/>
          </p:nvSpPr>
          <p:spPr>
            <a:xfrm flipH="false" flipV="false" rot="0">
              <a:off x="0" y="0"/>
              <a:ext cx="4168318" cy="1269931"/>
            </a:xfrm>
            <a:custGeom>
              <a:avLst/>
              <a:gdLst/>
              <a:ahLst/>
              <a:cxnLst/>
              <a:rect r="r" b="b" t="t" l="l"/>
              <a:pathLst>
                <a:path h="1269931" w="4168318">
                  <a:moveTo>
                    <a:pt x="0" y="0"/>
                  </a:moveTo>
                  <a:lnTo>
                    <a:pt x="4168318" y="0"/>
                  </a:lnTo>
                  <a:lnTo>
                    <a:pt x="4168318" y="1269931"/>
                  </a:lnTo>
                  <a:lnTo>
                    <a:pt x="0" y="1269931"/>
                  </a:lnTo>
                  <a:close/>
                </a:path>
              </a:pathLst>
            </a:custGeom>
            <a:blipFill>
              <a:blip r:embed="rId6">
                <a:alphaModFix amt="0"/>
              </a:blip>
              <a:stretch>
                <a:fillRect l="0" t="-128810" r="-202729" b="-158417"/>
              </a:stretch>
            </a:blipFill>
          </p:spPr>
        </p:sp>
        <p:sp>
          <p:nvSpPr>
            <p:cNvPr name="TextBox 44" id="44"/>
            <p:cNvSpPr txBox="true"/>
            <p:nvPr/>
          </p:nvSpPr>
          <p:spPr>
            <a:xfrm>
              <a:off x="0" y="-38100"/>
              <a:ext cx="4168318" cy="1308031"/>
            </a:xfrm>
            <a:prstGeom prst="rect">
              <a:avLst/>
            </a:prstGeom>
          </p:spPr>
          <p:txBody>
            <a:bodyPr anchor="ctr" rtlCol="false" tIns="0" lIns="0" bIns="0" rIns="0"/>
            <a:lstStyle/>
            <a:p>
              <a:pPr algn="ctr" marL="0" indent="0" lvl="0">
                <a:lnSpc>
                  <a:spcPts val="2712"/>
                </a:lnSpc>
                <a:spcBef>
                  <a:spcPct val="0"/>
                </a:spcBef>
              </a:pPr>
              <a:r>
                <a:rPr lang="en-US" sz="2100">
                  <a:solidFill>
                    <a:srgbClr val="000000"/>
                  </a:solidFill>
                  <a:latin typeface="Poppins"/>
                  <a:ea typeface="Poppins"/>
                  <a:cs typeface="Poppins"/>
                  <a:sym typeface="Poppins"/>
                </a:rPr>
                <a:t>Identification du besoin par analyse du contexte et exploration de l’organisation</a:t>
              </a:r>
            </a:p>
          </p:txBody>
        </p:sp>
      </p:grpSp>
      <p:grpSp>
        <p:nvGrpSpPr>
          <p:cNvPr name="Group 45" id="45"/>
          <p:cNvGrpSpPr/>
          <p:nvPr/>
        </p:nvGrpSpPr>
        <p:grpSpPr>
          <a:xfrm rot="0">
            <a:off x="1361756" y="7543259"/>
            <a:ext cx="3963324" cy="1207656"/>
            <a:chOff x="0" y="0"/>
            <a:chExt cx="4168318" cy="1270119"/>
          </a:xfrm>
        </p:grpSpPr>
        <p:sp>
          <p:nvSpPr>
            <p:cNvPr name="Freeform 46" id="46"/>
            <p:cNvSpPr/>
            <p:nvPr/>
          </p:nvSpPr>
          <p:spPr>
            <a:xfrm flipH="false" flipV="false" rot="0">
              <a:off x="0" y="0"/>
              <a:ext cx="4168318" cy="1270119"/>
            </a:xfrm>
            <a:custGeom>
              <a:avLst/>
              <a:gdLst/>
              <a:ahLst/>
              <a:cxnLst/>
              <a:rect r="r" b="b" t="t" l="l"/>
              <a:pathLst>
                <a:path h="1270119" w="4168318">
                  <a:moveTo>
                    <a:pt x="0" y="0"/>
                  </a:moveTo>
                  <a:lnTo>
                    <a:pt x="4168318" y="0"/>
                  </a:lnTo>
                  <a:lnTo>
                    <a:pt x="4168318" y="1270119"/>
                  </a:lnTo>
                  <a:lnTo>
                    <a:pt x="0" y="1270119"/>
                  </a:lnTo>
                  <a:close/>
                </a:path>
              </a:pathLst>
            </a:custGeom>
            <a:blipFill>
              <a:blip r:embed="rId6">
                <a:alphaModFix amt="0"/>
              </a:blip>
              <a:stretch>
                <a:fillRect l="0" t="-128791" r="-202729" b="-158379"/>
              </a:stretch>
            </a:blipFill>
          </p:spPr>
        </p:sp>
        <p:sp>
          <p:nvSpPr>
            <p:cNvPr name="TextBox 47" id="47"/>
            <p:cNvSpPr txBox="true"/>
            <p:nvPr/>
          </p:nvSpPr>
          <p:spPr>
            <a:xfrm>
              <a:off x="0" y="-38100"/>
              <a:ext cx="4168318" cy="1308219"/>
            </a:xfrm>
            <a:prstGeom prst="rect">
              <a:avLst/>
            </a:prstGeom>
          </p:spPr>
          <p:txBody>
            <a:bodyPr anchor="ctr" rtlCol="false" tIns="0" lIns="0" bIns="0" rIns="0"/>
            <a:lstStyle/>
            <a:p>
              <a:pPr algn="ctr" marL="0" indent="0" lvl="0">
                <a:lnSpc>
                  <a:spcPts val="2711"/>
                </a:lnSpc>
                <a:spcBef>
                  <a:spcPct val="0"/>
                </a:spcBef>
              </a:pPr>
              <a:r>
                <a:rPr lang="en-US" sz="2100">
                  <a:solidFill>
                    <a:srgbClr val="000000"/>
                  </a:solidFill>
                  <a:latin typeface="Poppins"/>
                  <a:ea typeface="Poppins"/>
                  <a:cs typeface="Poppins"/>
                  <a:sym typeface="Poppins"/>
                </a:rPr>
                <a:t>Conseil sur l'architecture serveur de déploiement à l'échelle de l'organisation</a:t>
              </a:r>
            </a:p>
          </p:txBody>
        </p:sp>
      </p:grpSp>
      <p:grpSp>
        <p:nvGrpSpPr>
          <p:cNvPr name="Group 48" id="48"/>
          <p:cNvGrpSpPr/>
          <p:nvPr/>
        </p:nvGrpSpPr>
        <p:grpSpPr>
          <a:xfrm rot="0">
            <a:off x="7242516" y="7543438"/>
            <a:ext cx="3963324" cy="1207477"/>
            <a:chOff x="0" y="0"/>
            <a:chExt cx="4168318" cy="1269931"/>
          </a:xfrm>
        </p:grpSpPr>
        <p:sp>
          <p:nvSpPr>
            <p:cNvPr name="Freeform 49" id="49"/>
            <p:cNvSpPr/>
            <p:nvPr/>
          </p:nvSpPr>
          <p:spPr>
            <a:xfrm flipH="false" flipV="false" rot="0">
              <a:off x="0" y="0"/>
              <a:ext cx="4168318" cy="1269931"/>
            </a:xfrm>
            <a:custGeom>
              <a:avLst/>
              <a:gdLst/>
              <a:ahLst/>
              <a:cxnLst/>
              <a:rect r="r" b="b" t="t" l="l"/>
              <a:pathLst>
                <a:path h="1269931" w="4168318">
                  <a:moveTo>
                    <a:pt x="0" y="0"/>
                  </a:moveTo>
                  <a:lnTo>
                    <a:pt x="4168318" y="0"/>
                  </a:lnTo>
                  <a:lnTo>
                    <a:pt x="4168318" y="1269931"/>
                  </a:lnTo>
                  <a:lnTo>
                    <a:pt x="0" y="1269931"/>
                  </a:lnTo>
                  <a:close/>
                </a:path>
              </a:pathLst>
            </a:custGeom>
            <a:blipFill>
              <a:blip r:embed="rId6">
                <a:alphaModFix amt="0"/>
              </a:blip>
              <a:stretch>
                <a:fillRect l="0" t="-128810" r="-202729" b="-158417"/>
              </a:stretch>
            </a:blipFill>
          </p:spPr>
        </p:sp>
        <p:sp>
          <p:nvSpPr>
            <p:cNvPr name="TextBox 50" id="50"/>
            <p:cNvSpPr txBox="true"/>
            <p:nvPr/>
          </p:nvSpPr>
          <p:spPr>
            <a:xfrm>
              <a:off x="0" y="-38100"/>
              <a:ext cx="4168318" cy="1308031"/>
            </a:xfrm>
            <a:prstGeom prst="rect">
              <a:avLst/>
            </a:prstGeom>
          </p:spPr>
          <p:txBody>
            <a:bodyPr anchor="ctr" rtlCol="false" tIns="0" lIns="0" bIns="0" rIns="0"/>
            <a:lstStyle/>
            <a:p>
              <a:pPr algn="ctr" marL="0" indent="0" lvl="0">
                <a:lnSpc>
                  <a:spcPts val="2712"/>
                </a:lnSpc>
                <a:spcBef>
                  <a:spcPct val="0"/>
                </a:spcBef>
              </a:pPr>
              <a:r>
                <a:rPr lang="en-US" sz="2100">
                  <a:solidFill>
                    <a:srgbClr val="000000"/>
                  </a:solidFill>
                  <a:latin typeface="Poppins"/>
                  <a:ea typeface="Poppins"/>
                  <a:cs typeface="Poppins"/>
                  <a:sym typeface="Poppins"/>
                </a:rPr>
                <a:t>Déploiement de la solution MVP en 2020 &amp; amélioration continue</a:t>
              </a:r>
            </a:p>
          </p:txBody>
        </p:sp>
      </p:grpSp>
      <p:grpSp>
        <p:nvGrpSpPr>
          <p:cNvPr name="Group 51" id="51"/>
          <p:cNvGrpSpPr/>
          <p:nvPr/>
        </p:nvGrpSpPr>
        <p:grpSpPr>
          <a:xfrm rot="0">
            <a:off x="13228263" y="7371899"/>
            <a:ext cx="3963324" cy="1550377"/>
            <a:chOff x="0" y="0"/>
            <a:chExt cx="4168318" cy="1630567"/>
          </a:xfrm>
        </p:grpSpPr>
        <p:sp>
          <p:nvSpPr>
            <p:cNvPr name="Freeform 52" id="52"/>
            <p:cNvSpPr/>
            <p:nvPr/>
          </p:nvSpPr>
          <p:spPr>
            <a:xfrm flipH="false" flipV="false" rot="0">
              <a:off x="0" y="0"/>
              <a:ext cx="4168318" cy="1630567"/>
            </a:xfrm>
            <a:custGeom>
              <a:avLst/>
              <a:gdLst/>
              <a:ahLst/>
              <a:cxnLst/>
              <a:rect r="r" b="b" t="t" l="l"/>
              <a:pathLst>
                <a:path h="1630567" w="4168318">
                  <a:moveTo>
                    <a:pt x="0" y="0"/>
                  </a:moveTo>
                  <a:lnTo>
                    <a:pt x="4168318" y="0"/>
                  </a:lnTo>
                  <a:lnTo>
                    <a:pt x="4168318" y="1630567"/>
                  </a:lnTo>
                  <a:lnTo>
                    <a:pt x="0" y="1630567"/>
                  </a:lnTo>
                  <a:close/>
                </a:path>
              </a:pathLst>
            </a:custGeom>
            <a:blipFill>
              <a:blip r:embed="rId6">
                <a:alphaModFix amt="0"/>
              </a:blip>
              <a:stretch>
                <a:fillRect l="0" t="-100321" r="-202729" b="-101262"/>
              </a:stretch>
            </a:blipFill>
          </p:spPr>
        </p:sp>
        <p:sp>
          <p:nvSpPr>
            <p:cNvPr name="TextBox 53" id="53"/>
            <p:cNvSpPr txBox="true"/>
            <p:nvPr/>
          </p:nvSpPr>
          <p:spPr>
            <a:xfrm>
              <a:off x="0" y="-38100"/>
              <a:ext cx="4168318" cy="1668667"/>
            </a:xfrm>
            <a:prstGeom prst="rect">
              <a:avLst/>
            </a:prstGeom>
          </p:spPr>
          <p:txBody>
            <a:bodyPr anchor="ctr" rtlCol="false" tIns="0" lIns="0" bIns="0" rIns="0"/>
            <a:lstStyle/>
            <a:p>
              <a:pPr algn="ctr" marL="0" indent="0" lvl="0">
                <a:lnSpc>
                  <a:spcPts val="2712"/>
                </a:lnSpc>
                <a:spcBef>
                  <a:spcPct val="0"/>
                </a:spcBef>
              </a:pPr>
              <a:r>
                <a:rPr lang="en-US" sz="2100">
                  <a:solidFill>
                    <a:srgbClr val="000000"/>
                  </a:solidFill>
                  <a:latin typeface="Poppins"/>
                  <a:ea typeface="Poppins"/>
                  <a:cs typeface="Poppins"/>
                  <a:sym typeface="Poppins"/>
                </a:rPr>
                <a:t>Accompagnement de l'organisation via formation et support technique depuis 6 ans</a:t>
              </a:r>
            </a:p>
          </p:txBody>
        </p:sp>
      </p:grpSp>
      <p:grpSp>
        <p:nvGrpSpPr>
          <p:cNvPr name="Group 54" id="54"/>
          <p:cNvGrpSpPr/>
          <p:nvPr/>
        </p:nvGrpSpPr>
        <p:grpSpPr>
          <a:xfrm rot="0">
            <a:off x="13228263" y="4675681"/>
            <a:ext cx="4031037" cy="1207477"/>
            <a:chOff x="0" y="0"/>
            <a:chExt cx="4239533" cy="1269931"/>
          </a:xfrm>
        </p:grpSpPr>
        <p:sp>
          <p:nvSpPr>
            <p:cNvPr name="Freeform 55" id="55"/>
            <p:cNvSpPr/>
            <p:nvPr/>
          </p:nvSpPr>
          <p:spPr>
            <a:xfrm flipH="false" flipV="false" rot="0">
              <a:off x="0" y="0"/>
              <a:ext cx="4239533" cy="1269931"/>
            </a:xfrm>
            <a:custGeom>
              <a:avLst/>
              <a:gdLst/>
              <a:ahLst/>
              <a:cxnLst/>
              <a:rect r="r" b="b" t="t" l="l"/>
              <a:pathLst>
                <a:path h="1269931" w="4239533">
                  <a:moveTo>
                    <a:pt x="0" y="0"/>
                  </a:moveTo>
                  <a:lnTo>
                    <a:pt x="4239533" y="0"/>
                  </a:lnTo>
                  <a:lnTo>
                    <a:pt x="4239533" y="1269931"/>
                  </a:lnTo>
                  <a:lnTo>
                    <a:pt x="0" y="1269931"/>
                  </a:lnTo>
                  <a:close/>
                </a:path>
              </a:pathLst>
            </a:custGeom>
            <a:blipFill>
              <a:blip r:embed="rId6">
                <a:alphaModFix amt="0"/>
              </a:blip>
              <a:stretch>
                <a:fillRect l="0" t="-128810" r="-197644" b="-158417"/>
              </a:stretch>
            </a:blipFill>
          </p:spPr>
        </p:sp>
        <p:sp>
          <p:nvSpPr>
            <p:cNvPr name="TextBox 56" id="56"/>
            <p:cNvSpPr txBox="true"/>
            <p:nvPr/>
          </p:nvSpPr>
          <p:spPr>
            <a:xfrm>
              <a:off x="0" y="-38100"/>
              <a:ext cx="4239533" cy="1308031"/>
            </a:xfrm>
            <a:prstGeom prst="rect">
              <a:avLst/>
            </a:prstGeom>
          </p:spPr>
          <p:txBody>
            <a:bodyPr anchor="ctr" rtlCol="false" tIns="0" lIns="0" bIns="0" rIns="0"/>
            <a:lstStyle/>
            <a:p>
              <a:pPr algn="ctr" marL="0" indent="0" lvl="0">
                <a:lnSpc>
                  <a:spcPts val="2712"/>
                </a:lnSpc>
                <a:spcBef>
                  <a:spcPct val="0"/>
                </a:spcBef>
              </a:pPr>
              <a:r>
                <a:rPr lang="en-US" sz="2100">
                  <a:solidFill>
                    <a:srgbClr val="000000"/>
                  </a:solidFill>
                  <a:latin typeface="Poppins"/>
                  <a:ea typeface="Poppins"/>
                  <a:cs typeface="Poppins"/>
                  <a:sym typeface="Poppins"/>
                </a:rPr>
                <a:t>Planification et développement itératif de la solution MVP</a:t>
              </a:r>
            </a:p>
          </p:txBody>
        </p:sp>
      </p:grpSp>
      <p:grpSp>
        <p:nvGrpSpPr>
          <p:cNvPr name="Group 57" id="57"/>
          <p:cNvGrpSpPr/>
          <p:nvPr/>
        </p:nvGrpSpPr>
        <p:grpSpPr>
          <a:xfrm rot="0">
            <a:off x="7271457" y="4539761"/>
            <a:ext cx="3963324" cy="1207477"/>
            <a:chOff x="0" y="0"/>
            <a:chExt cx="4168318" cy="1269931"/>
          </a:xfrm>
        </p:grpSpPr>
        <p:sp>
          <p:nvSpPr>
            <p:cNvPr name="Freeform 58" id="58"/>
            <p:cNvSpPr/>
            <p:nvPr/>
          </p:nvSpPr>
          <p:spPr>
            <a:xfrm flipH="false" flipV="false" rot="0">
              <a:off x="0" y="0"/>
              <a:ext cx="4168318" cy="1269931"/>
            </a:xfrm>
            <a:custGeom>
              <a:avLst/>
              <a:gdLst/>
              <a:ahLst/>
              <a:cxnLst/>
              <a:rect r="r" b="b" t="t" l="l"/>
              <a:pathLst>
                <a:path h="1269931" w="4168318">
                  <a:moveTo>
                    <a:pt x="0" y="0"/>
                  </a:moveTo>
                  <a:lnTo>
                    <a:pt x="4168318" y="0"/>
                  </a:lnTo>
                  <a:lnTo>
                    <a:pt x="4168318" y="1269931"/>
                  </a:lnTo>
                  <a:lnTo>
                    <a:pt x="0" y="1269931"/>
                  </a:lnTo>
                  <a:close/>
                </a:path>
              </a:pathLst>
            </a:custGeom>
            <a:blipFill>
              <a:blip r:embed="rId6">
                <a:alphaModFix amt="0"/>
              </a:blip>
              <a:stretch>
                <a:fillRect l="0" t="-128810" r="-202729" b="-158417"/>
              </a:stretch>
            </a:blipFill>
          </p:spPr>
        </p:sp>
        <p:sp>
          <p:nvSpPr>
            <p:cNvPr name="TextBox 59" id="59"/>
            <p:cNvSpPr txBox="true"/>
            <p:nvPr/>
          </p:nvSpPr>
          <p:spPr>
            <a:xfrm>
              <a:off x="0" y="-38100"/>
              <a:ext cx="4168318" cy="1308031"/>
            </a:xfrm>
            <a:prstGeom prst="rect">
              <a:avLst/>
            </a:prstGeom>
          </p:spPr>
          <p:txBody>
            <a:bodyPr anchor="ctr" rtlCol="false" tIns="0" lIns="0" bIns="0" rIns="0"/>
            <a:lstStyle/>
            <a:p>
              <a:pPr algn="ctr" marL="0" indent="0" lvl="0">
                <a:lnSpc>
                  <a:spcPts val="2712"/>
                </a:lnSpc>
                <a:spcBef>
                  <a:spcPct val="0"/>
                </a:spcBef>
              </a:pPr>
              <a:r>
                <a:rPr lang="en-US" sz="2100">
                  <a:solidFill>
                    <a:srgbClr val="000000"/>
                  </a:solidFill>
                  <a:latin typeface="Poppins"/>
                  <a:ea typeface="Poppins"/>
                  <a:cs typeface="Poppins"/>
                  <a:sym typeface="Poppins"/>
                </a:rPr>
                <a:t>Conseil dans la digitalisation des processus à mettre en place après analyse</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10" id="10"/>
          <p:cNvGrpSpPr/>
          <p:nvPr/>
        </p:nvGrpSpPr>
        <p:grpSpPr>
          <a:xfrm rot="0">
            <a:off x="11272266" y="3859066"/>
            <a:ext cx="6323076" cy="5399234"/>
            <a:chOff x="0" y="0"/>
            <a:chExt cx="8430768" cy="7198978"/>
          </a:xfrm>
        </p:grpSpPr>
        <p:grpSp>
          <p:nvGrpSpPr>
            <p:cNvPr name="Group 11" id="11"/>
            <p:cNvGrpSpPr/>
            <p:nvPr/>
          </p:nvGrpSpPr>
          <p:grpSpPr>
            <a:xfrm rot="0">
              <a:off x="201168" y="582270"/>
              <a:ext cx="8229600" cy="6616708"/>
              <a:chOff x="0" y="0"/>
              <a:chExt cx="8229600" cy="6616708"/>
            </a:xfrm>
          </p:grpSpPr>
          <p:sp>
            <p:nvSpPr>
              <p:cNvPr name="Freeform 12" id="12"/>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004A86"/>
              </a:solidFill>
            </p:spPr>
          </p:sp>
        </p:grpSp>
        <p:grpSp>
          <p:nvGrpSpPr>
            <p:cNvPr name="Group 13" id="13"/>
            <p:cNvGrpSpPr/>
            <p:nvPr/>
          </p:nvGrpSpPr>
          <p:grpSpPr>
            <a:xfrm rot="0">
              <a:off x="110642" y="320249"/>
              <a:ext cx="8229600" cy="6616708"/>
              <a:chOff x="0" y="0"/>
              <a:chExt cx="8229600" cy="6616708"/>
            </a:xfrm>
          </p:grpSpPr>
          <p:sp>
            <p:nvSpPr>
              <p:cNvPr name="Freeform 14" id="14"/>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0061AF"/>
              </a:solidFill>
            </p:spPr>
          </p:sp>
        </p:grpSp>
        <p:grpSp>
          <p:nvGrpSpPr>
            <p:cNvPr name="Group 15" id="15"/>
            <p:cNvGrpSpPr/>
            <p:nvPr/>
          </p:nvGrpSpPr>
          <p:grpSpPr>
            <a:xfrm rot="0">
              <a:off x="0" y="0"/>
              <a:ext cx="8229600" cy="6616708"/>
              <a:chOff x="0" y="0"/>
              <a:chExt cx="8229600" cy="6616708"/>
            </a:xfrm>
          </p:grpSpPr>
          <p:sp>
            <p:nvSpPr>
              <p:cNvPr name="Freeform 16" id="16"/>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EDF5FC"/>
              </a:solidFill>
            </p:spPr>
          </p:sp>
        </p:grpSp>
      </p:grpSp>
      <p:grpSp>
        <p:nvGrpSpPr>
          <p:cNvPr name="Group 17" id="17"/>
          <p:cNvGrpSpPr/>
          <p:nvPr/>
        </p:nvGrpSpPr>
        <p:grpSpPr>
          <a:xfrm rot="0">
            <a:off x="17595342" y="9613982"/>
            <a:ext cx="352044" cy="516970"/>
            <a:chOff x="0" y="0"/>
            <a:chExt cx="469392" cy="689293"/>
          </a:xfrm>
        </p:grpSpPr>
        <p:sp>
          <p:nvSpPr>
            <p:cNvPr name="Freeform 18" id="18"/>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9" id="19"/>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07</a:t>
              </a:r>
            </a:p>
          </p:txBody>
        </p:sp>
      </p:grpSp>
      <p:grpSp>
        <p:nvGrpSpPr>
          <p:cNvPr name="Group 20" id="20"/>
          <p:cNvGrpSpPr/>
          <p:nvPr/>
        </p:nvGrpSpPr>
        <p:grpSpPr>
          <a:xfrm rot="0">
            <a:off x="1043940" y="2301237"/>
            <a:ext cx="14318725" cy="1044626"/>
            <a:chOff x="0" y="0"/>
            <a:chExt cx="19091633" cy="1392834"/>
          </a:xfrm>
        </p:grpSpPr>
        <p:sp>
          <p:nvSpPr>
            <p:cNvPr name="Freeform 21" id="21"/>
            <p:cNvSpPr/>
            <p:nvPr/>
          </p:nvSpPr>
          <p:spPr>
            <a:xfrm flipH="false" flipV="false" rot="0">
              <a:off x="0" y="0"/>
              <a:ext cx="19091638" cy="1392840"/>
            </a:xfrm>
            <a:custGeom>
              <a:avLst/>
              <a:gdLst/>
              <a:ahLst/>
              <a:cxnLst/>
              <a:rect r="r" b="b" t="t" l="l"/>
              <a:pathLst>
                <a:path h="1392840" w="19091638">
                  <a:moveTo>
                    <a:pt x="0" y="0"/>
                  </a:moveTo>
                  <a:lnTo>
                    <a:pt x="19091638" y="0"/>
                  </a:lnTo>
                  <a:lnTo>
                    <a:pt x="19091638" y="1392840"/>
                  </a:lnTo>
                  <a:lnTo>
                    <a:pt x="0" y="1392840"/>
                  </a:lnTo>
                  <a:close/>
                </a:path>
              </a:pathLst>
            </a:custGeom>
            <a:blipFill>
              <a:blip r:embed="rId5">
                <a:alphaModFix amt="0"/>
              </a:blip>
              <a:stretch>
                <a:fillRect l="0" t="-197450" r="12069" b="-172239"/>
              </a:stretch>
            </a:blipFill>
          </p:spPr>
        </p:sp>
        <p:sp>
          <p:nvSpPr>
            <p:cNvPr name="TextBox 22" id="22"/>
            <p:cNvSpPr txBox="true"/>
            <p:nvPr/>
          </p:nvSpPr>
          <p:spPr>
            <a:xfrm>
              <a:off x="0" y="-38100"/>
              <a:ext cx="19091633"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SDP Groupe</a:t>
              </a:r>
            </a:p>
          </p:txBody>
        </p:sp>
      </p:grpSp>
      <p:grpSp>
        <p:nvGrpSpPr>
          <p:cNvPr name="Group 23" id="23"/>
          <p:cNvGrpSpPr/>
          <p:nvPr/>
        </p:nvGrpSpPr>
        <p:grpSpPr>
          <a:xfrm rot="0">
            <a:off x="11683746" y="4521267"/>
            <a:ext cx="5500116" cy="3699549"/>
            <a:chOff x="0" y="0"/>
            <a:chExt cx="7333488" cy="4932732"/>
          </a:xfrm>
        </p:grpSpPr>
        <p:grpSp>
          <p:nvGrpSpPr>
            <p:cNvPr name="Group 24" id="24"/>
            <p:cNvGrpSpPr/>
            <p:nvPr/>
          </p:nvGrpSpPr>
          <p:grpSpPr>
            <a:xfrm rot="0">
              <a:off x="1332004" y="0"/>
              <a:ext cx="4448196" cy="1880421"/>
              <a:chOff x="0" y="0"/>
              <a:chExt cx="3081551" cy="1302688"/>
            </a:xfrm>
          </p:grpSpPr>
          <p:sp>
            <p:nvSpPr>
              <p:cNvPr name="Freeform 25" id="25"/>
              <p:cNvSpPr/>
              <p:nvPr/>
            </p:nvSpPr>
            <p:spPr>
              <a:xfrm flipH="false" flipV="false" rot="0">
                <a:off x="0" y="0"/>
                <a:ext cx="3081589" cy="1302726"/>
              </a:xfrm>
              <a:custGeom>
                <a:avLst/>
                <a:gdLst/>
                <a:ahLst/>
                <a:cxnLst/>
                <a:rect r="r" b="b" t="t" l="l"/>
                <a:pathLst>
                  <a:path h="1302726" w="3081589">
                    <a:moveTo>
                      <a:pt x="0" y="0"/>
                    </a:moveTo>
                    <a:lnTo>
                      <a:pt x="3081589" y="0"/>
                    </a:lnTo>
                    <a:lnTo>
                      <a:pt x="3081589" y="1302726"/>
                    </a:lnTo>
                    <a:lnTo>
                      <a:pt x="0" y="1302726"/>
                    </a:lnTo>
                    <a:lnTo>
                      <a:pt x="0" y="0"/>
                    </a:lnTo>
                    <a:close/>
                  </a:path>
                </a:pathLst>
              </a:custGeom>
              <a:blipFill>
                <a:blip r:embed="rId6"/>
                <a:stretch>
                  <a:fillRect l="-1" t="-68278" r="0" b="-68274"/>
                </a:stretch>
              </a:blipFill>
            </p:spPr>
          </p:sp>
        </p:grpSp>
        <p:grpSp>
          <p:nvGrpSpPr>
            <p:cNvPr name="Group 26" id="26"/>
            <p:cNvGrpSpPr/>
            <p:nvPr/>
          </p:nvGrpSpPr>
          <p:grpSpPr>
            <a:xfrm rot="0">
              <a:off x="0" y="2207109"/>
              <a:ext cx="7333488" cy="2725623"/>
              <a:chOff x="0" y="0"/>
              <a:chExt cx="7333488" cy="2725623"/>
            </a:xfrm>
          </p:grpSpPr>
          <p:sp>
            <p:nvSpPr>
              <p:cNvPr name="Freeform 27" id="27"/>
              <p:cNvSpPr/>
              <p:nvPr/>
            </p:nvSpPr>
            <p:spPr>
              <a:xfrm flipH="false" flipV="false" rot="0">
                <a:off x="0" y="0"/>
                <a:ext cx="7333488" cy="2725623"/>
              </a:xfrm>
              <a:custGeom>
                <a:avLst/>
                <a:gdLst/>
                <a:ahLst/>
                <a:cxnLst/>
                <a:rect r="r" b="b" t="t" l="l"/>
                <a:pathLst>
                  <a:path h="2725623" w="7333488">
                    <a:moveTo>
                      <a:pt x="0" y="0"/>
                    </a:moveTo>
                    <a:lnTo>
                      <a:pt x="7333488" y="0"/>
                    </a:lnTo>
                    <a:lnTo>
                      <a:pt x="7333488" y="2725623"/>
                    </a:lnTo>
                    <a:lnTo>
                      <a:pt x="0" y="2725623"/>
                    </a:lnTo>
                    <a:close/>
                  </a:path>
                </a:pathLst>
              </a:custGeom>
              <a:blipFill>
                <a:blip r:embed="rId5">
                  <a:alphaModFix amt="0"/>
                </a:blip>
                <a:stretch>
                  <a:fillRect l="0" t="-39006" r="0" b="34154"/>
                </a:stretch>
              </a:blipFill>
            </p:spPr>
          </p:sp>
          <p:sp>
            <p:nvSpPr>
              <p:cNvPr name="TextBox 28" id="28"/>
              <p:cNvSpPr txBox="true"/>
              <p:nvPr/>
            </p:nvSpPr>
            <p:spPr>
              <a:xfrm>
                <a:off x="0" y="-66675"/>
                <a:ext cx="7333488" cy="2792298"/>
              </a:xfrm>
              <a:prstGeom prst="rect">
                <a:avLst/>
              </a:prstGeom>
            </p:spPr>
            <p:txBody>
              <a:bodyPr anchor="ctr" rtlCol="false" tIns="0" lIns="0" bIns="0" rIns="0"/>
              <a:lstStyle/>
              <a:p>
                <a:pPr algn="ctr" marL="0" indent="0" lvl="0">
                  <a:lnSpc>
                    <a:spcPts val="3024"/>
                  </a:lnSpc>
                  <a:spcBef>
                    <a:spcPct val="0"/>
                  </a:spcBef>
                </a:pPr>
                <a:r>
                  <a:rPr lang="en-US" sz="2100">
                    <a:solidFill>
                      <a:srgbClr val="000000"/>
                    </a:solidFill>
                    <a:latin typeface="Poppins"/>
                    <a:ea typeface="Poppins"/>
                    <a:cs typeface="Poppins"/>
                    <a:sym typeface="Poppins"/>
                  </a:rPr>
                  <a:t>G</a:t>
                </a:r>
                <a:r>
                  <a:rPr lang="en-US" sz="2100" strike="noStrike" u="none">
                    <a:solidFill>
                      <a:srgbClr val="000000"/>
                    </a:solidFill>
                    <a:latin typeface="Poppins"/>
                    <a:ea typeface="Poppins"/>
                    <a:cs typeface="Poppins"/>
                    <a:sym typeface="Poppins"/>
                  </a:rPr>
                  <a:t>roupe qui met au service des maîtres d’ouvrage publics et privés une expertise internationale sur des projets d’infrastructures de transport, d’ouvrages d’art et immobiliers.</a:t>
                </a:r>
              </a:p>
            </p:txBody>
          </p:sp>
        </p:grpSp>
      </p:grpSp>
      <p:grpSp>
        <p:nvGrpSpPr>
          <p:cNvPr name="Group 29" id="29"/>
          <p:cNvGrpSpPr/>
          <p:nvPr/>
        </p:nvGrpSpPr>
        <p:grpSpPr>
          <a:xfrm rot="0">
            <a:off x="1028700" y="3859066"/>
            <a:ext cx="9464040" cy="1381113"/>
            <a:chOff x="0" y="0"/>
            <a:chExt cx="12618720" cy="1841484"/>
          </a:xfrm>
        </p:grpSpPr>
        <p:sp>
          <p:nvSpPr>
            <p:cNvPr name="Freeform 30" id="30"/>
            <p:cNvSpPr/>
            <p:nvPr/>
          </p:nvSpPr>
          <p:spPr>
            <a:xfrm flipH="false" flipV="false" rot="0">
              <a:off x="0" y="0"/>
              <a:ext cx="12618720" cy="1841484"/>
            </a:xfrm>
            <a:custGeom>
              <a:avLst/>
              <a:gdLst/>
              <a:ahLst/>
              <a:cxnLst/>
              <a:rect r="r" b="b" t="t" l="l"/>
              <a:pathLst>
                <a:path h="1841484" w="12618720">
                  <a:moveTo>
                    <a:pt x="0" y="0"/>
                  </a:moveTo>
                  <a:lnTo>
                    <a:pt x="12618720" y="0"/>
                  </a:lnTo>
                  <a:lnTo>
                    <a:pt x="12618720" y="1841484"/>
                  </a:lnTo>
                  <a:lnTo>
                    <a:pt x="0" y="1841484"/>
                  </a:lnTo>
                  <a:close/>
                </a:path>
              </a:pathLst>
            </a:custGeom>
            <a:blipFill>
              <a:blip r:embed="rId5">
                <a:alphaModFix amt="0"/>
              </a:blip>
              <a:stretch>
                <a:fillRect l="0" t="-88830" r="0" b="-78210"/>
              </a:stretch>
            </a:blipFill>
          </p:spPr>
        </p:sp>
        <p:sp>
          <p:nvSpPr>
            <p:cNvPr name="TextBox 31" id="31"/>
            <p:cNvSpPr txBox="true"/>
            <p:nvPr/>
          </p:nvSpPr>
          <p:spPr>
            <a:xfrm>
              <a:off x="0" y="-38100"/>
              <a:ext cx="12618720" cy="1879584"/>
            </a:xfrm>
            <a:prstGeom prst="rect">
              <a:avLst/>
            </a:prstGeom>
          </p:spPr>
          <p:txBody>
            <a:bodyPr anchor="ctr" rtlCol="false" tIns="0" lIns="0" bIns="0" rIns="0"/>
            <a:lstStyle/>
            <a:p>
              <a:pPr algn="just" marL="0" indent="0" lvl="0">
                <a:lnSpc>
                  <a:spcPts val="2452"/>
                </a:lnSpc>
                <a:spcBef>
                  <a:spcPct val="0"/>
                </a:spcBef>
              </a:pPr>
              <a:r>
                <a:rPr lang="en-US" b="true" sz="1900">
                  <a:solidFill>
                    <a:srgbClr val="000000"/>
                  </a:solidFill>
                  <a:latin typeface="Poppins Bold"/>
                  <a:ea typeface="Poppins Bold"/>
                  <a:cs typeface="Poppins Bold"/>
                  <a:sym typeface="Poppins Bold"/>
                </a:rPr>
                <a:t>Contexte </a:t>
              </a:r>
              <a:r>
                <a:rPr lang="en-US" sz="1900">
                  <a:solidFill>
                    <a:srgbClr val="000000"/>
                  </a:solidFill>
                  <a:latin typeface="Poppins"/>
                  <a:ea typeface="Poppins"/>
                  <a:cs typeface="Poppins"/>
                  <a:sym typeface="Poppins"/>
                </a:rPr>
                <a:t>: Ce</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tifié</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ISO 9001, 14001</a:t>
              </a:r>
              <a:r>
                <a:rPr lang="en-US" sz="1900" strike="noStrike" u="none">
                  <a:solidFill>
                    <a:srgbClr val="000000"/>
                  </a:solidFill>
                  <a:latin typeface="Poppins"/>
                  <a:ea typeface="Poppins"/>
                  <a:cs typeface="Poppins"/>
                  <a:sym typeface="Poppins"/>
                </a:rPr>
                <a:t> e</a:t>
              </a:r>
              <a:r>
                <a:rPr lang="en-US" sz="1900" strike="noStrike" u="none">
                  <a:solidFill>
                    <a:srgbClr val="000000"/>
                  </a:solidFill>
                  <a:latin typeface="Poppins"/>
                  <a:ea typeface="Poppins"/>
                  <a:cs typeface="Poppins"/>
                  <a:sym typeface="Poppins"/>
                </a:rPr>
                <a:t>t</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45001</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D</a:t>
              </a:r>
              <a:r>
                <a:rPr lang="en-US" sz="1900" strike="noStrike" u="none">
                  <a:solidFill>
                    <a:srgbClr val="000000"/>
                  </a:solidFill>
                  <a:latin typeface="Poppins"/>
                  <a:ea typeface="Poppins"/>
                  <a:cs typeface="Poppins"/>
                  <a:sym typeface="Poppins"/>
                </a:rPr>
                <a:t>P</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Gr</a:t>
              </a:r>
              <a:r>
                <a:rPr lang="en-US" sz="1900" strike="noStrike" u="none">
                  <a:solidFill>
                    <a:srgbClr val="000000"/>
                  </a:solidFill>
                  <a:latin typeface="Poppins"/>
                  <a:ea typeface="Poppins"/>
                  <a:cs typeface="Poppins"/>
                  <a:sym typeface="Poppins"/>
                </a:rPr>
                <a:t>ou</a:t>
              </a:r>
              <a:r>
                <a:rPr lang="en-US" sz="1900" strike="noStrike" u="none">
                  <a:solidFill>
                    <a:srgbClr val="000000"/>
                  </a:solidFill>
                  <a:latin typeface="Poppins"/>
                  <a:ea typeface="Poppins"/>
                  <a:cs typeface="Poppins"/>
                  <a:sym typeface="Poppins"/>
                </a:rPr>
                <a:t>pe </a:t>
              </a:r>
              <a:r>
                <a:rPr lang="en-US" sz="1900" strike="noStrike" u="none">
                  <a:solidFill>
                    <a:srgbClr val="000000"/>
                  </a:solidFill>
                  <a:latin typeface="Poppins"/>
                  <a:ea typeface="Poppins"/>
                  <a:cs typeface="Poppins"/>
                  <a:sym typeface="Poppins"/>
                </a:rPr>
                <a:t>a</a:t>
              </a:r>
              <a:r>
                <a:rPr lang="en-US" sz="1900" strike="noStrike" u="none">
                  <a:solidFill>
                    <a:srgbClr val="000000"/>
                  </a:solidFill>
                  <a:latin typeface="Poppins"/>
                  <a:ea typeface="Poppins"/>
                  <a:cs typeface="Poppins"/>
                  <a:sym typeface="Poppins"/>
                </a:rPr>
                <a:t>v</a:t>
              </a:r>
              <a:r>
                <a:rPr lang="en-US" sz="1900" strike="noStrike" u="none">
                  <a:solidFill>
                    <a:srgbClr val="000000"/>
                  </a:solidFill>
                  <a:latin typeface="Poppins"/>
                  <a:ea typeface="Poppins"/>
                  <a:cs typeface="Poppins"/>
                  <a:sym typeface="Poppins"/>
                </a:rPr>
                <a:t>ait </a:t>
              </a:r>
              <a:r>
                <a:rPr lang="en-US" sz="1900" strike="noStrike" u="none">
                  <a:solidFill>
                    <a:srgbClr val="000000"/>
                  </a:solidFill>
                  <a:latin typeface="Poppins"/>
                  <a:ea typeface="Poppins"/>
                  <a:cs typeface="Poppins"/>
                  <a:sym typeface="Poppins"/>
                </a:rPr>
                <a:t>be</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oin d</a:t>
              </a:r>
              <a:r>
                <a:rPr lang="en-US" sz="1900" strike="noStrike" u="none">
                  <a:solidFill>
                    <a:srgbClr val="000000"/>
                  </a:solidFill>
                  <a:latin typeface="Poppins"/>
                  <a:ea typeface="Poppins"/>
                  <a:cs typeface="Poppins"/>
                  <a:sym typeface="Poppins"/>
                </a:rPr>
                <a:t>e </a:t>
              </a:r>
              <a:r>
                <a:rPr lang="en-US" sz="1900" strike="noStrike" u="none">
                  <a:solidFill>
                    <a:srgbClr val="000000"/>
                  </a:solidFill>
                  <a:latin typeface="Poppins"/>
                  <a:ea typeface="Poppins"/>
                  <a:cs typeface="Poppins"/>
                  <a:sym typeface="Poppins"/>
                </a:rPr>
                <a:t>c</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n</a:t>
              </a:r>
              <a:r>
                <a:rPr lang="en-US" sz="1900" strike="noStrike" u="none">
                  <a:solidFill>
                    <a:srgbClr val="000000"/>
                  </a:solidFill>
                  <a:latin typeface="Poppins"/>
                  <a:ea typeface="Poppins"/>
                  <a:cs typeface="Poppins"/>
                  <a:sym typeface="Poppins"/>
                </a:rPr>
                <a:t>t</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aliser ses </a:t>
              </a:r>
              <a:r>
                <a:rPr lang="en-US" sz="1900" strike="noStrike" u="none">
                  <a:solidFill>
                    <a:srgbClr val="000000"/>
                  </a:solidFill>
                  <a:latin typeface="Poppins"/>
                  <a:ea typeface="Poppins"/>
                  <a:cs typeface="Poppins"/>
                  <a:sym typeface="Poppins"/>
                </a:rPr>
                <a:t>données et </a:t>
              </a:r>
              <a:r>
                <a:rPr lang="en-US" sz="1900" strike="noStrike" u="none">
                  <a:solidFill>
                    <a:srgbClr val="000000"/>
                  </a:solidFill>
                  <a:latin typeface="Poppins"/>
                  <a:ea typeface="Poppins"/>
                  <a:cs typeface="Poppins"/>
                  <a:sym typeface="Poppins"/>
                </a:rPr>
                <a:t>processus</a:t>
              </a:r>
              <a:r>
                <a:rPr lang="en-US" sz="1900" strike="noStrike" u="none">
                  <a:solidFill>
                    <a:srgbClr val="000000"/>
                  </a:solidFill>
                  <a:latin typeface="Poppins"/>
                  <a:ea typeface="Poppins"/>
                  <a:cs typeface="Poppins"/>
                  <a:sym typeface="Poppins"/>
                </a:rPr>
                <a:t>.</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é</a:t>
              </a:r>
              <a:r>
                <a:rPr lang="en-US" sz="1900" strike="noStrike" u="none">
                  <a:solidFill>
                    <a:srgbClr val="000000"/>
                  </a:solidFill>
                  <a:latin typeface="Poppins"/>
                  <a:ea typeface="Poppins"/>
                  <a:cs typeface="Poppins"/>
                  <a:sym typeface="Poppins"/>
                </a:rPr>
                <a:t>par</a:t>
              </a:r>
              <a:r>
                <a:rPr lang="en-US" sz="1900" strike="noStrike" u="none">
                  <a:solidFill>
                    <a:srgbClr val="000000"/>
                  </a:solidFill>
                  <a:latin typeface="Poppins"/>
                  <a:ea typeface="Poppins"/>
                  <a:cs typeface="Poppins"/>
                  <a:sym typeface="Poppins"/>
                </a:rPr>
                <a:t>tis </a:t>
              </a:r>
              <a:r>
                <a:rPr lang="en-US" sz="1900" strike="noStrike" u="none">
                  <a:solidFill>
                    <a:srgbClr val="000000"/>
                  </a:solidFill>
                  <a:latin typeface="Poppins"/>
                  <a:ea typeface="Poppins"/>
                  <a:cs typeface="Poppins"/>
                  <a:sym typeface="Poppins"/>
                </a:rPr>
                <a:t>sur</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p</a:t>
              </a:r>
              <a:r>
                <a:rPr lang="en-US" sz="1900" strike="noStrike" u="none">
                  <a:solidFill>
                    <a:srgbClr val="000000"/>
                  </a:solidFill>
                  <a:latin typeface="Poppins"/>
                  <a:ea typeface="Poppins"/>
                  <a:cs typeface="Poppins"/>
                  <a:sym typeface="Poppins"/>
                </a:rPr>
                <a:t>l</a:t>
              </a:r>
              <a:r>
                <a:rPr lang="en-US" sz="1900" strike="noStrike" u="none">
                  <a:solidFill>
                    <a:srgbClr val="000000"/>
                  </a:solidFill>
                  <a:latin typeface="Poppins"/>
                  <a:ea typeface="Poppins"/>
                  <a:cs typeface="Poppins"/>
                  <a:sym typeface="Poppins"/>
                </a:rPr>
                <a:t>us</a:t>
              </a:r>
              <a:r>
                <a:rPr lang="en-US" sz="1900" strike="noStrike" u="none">
                  <a:solidFill>
                    <a:srgbClr val="000000"/>
                  </a:solidFill>
                  <a:latin typeface="Poppins"/>
                  <a:ea typeface="Poppins"/>
                  <a:cs typeface="Poppins"/>
                  <a:sym typeface="Poppins"/>
                </a:rPr>
                <a:t>i</a:t>
              </a:r>
              <a:r>
                <a:rPr lang="en-US" sz="1900" strike="noStrike" u="none">
                  <a:solidFill>
                    <a:srgbClr val="000000"/>
                  </a:solidFill>
                  <a:latin typeface="Poppins"/>
                  <a:ea typeface="Poppins"/>
                  <a:cs typeface="Poppins"/>
                  <a:sym typeface="Poppins"/>
                </a:rPr>
                <a:t>eurs supp</a:t>
              </a:r>
              <a:r>
                <a:rPr lang="en-US" sz="1900" strike="noStrike" u="none">
                  <a:solidFill>
                    <a:srgbClr val="000000"/>
                  </a:solidFill>
                  <a:latin typeface="Poppins"/>
                  <a:ea typeface="Poppins"/>
                  <a:cs typeface="Poppins"/>
                  <a:sym typeface="Poppins"/>
                </a:rPr>
                <a:t>or</a:t>
              </a:r>
              <a:r>
                <a:rPr lang="en-US" sz="1900" strike="noStrike" u="none">
                  <a:solidFill>
                    <a:srgbClr val="000000"/>
                  </a:solidFill>
                  <a:latin typeface="Poppins"/>
                  <a:ea typeface="Poppins"/>
                  <a:cs typeface="Poppins"/>
                  <a:sym typeface="Poppins"/>
                </a:rPr>
                <a:t>ts, l</a:t>
              </a:r>
              <a:r>
                <a:rPr lang="en-US" sz="1900" strike="noStrike" u="none">
                  <a:solidFill>
                    <a:srgbClr val="000000"/>
                  </a:solidFill>
                  <a:latin typeface="Poppins"/>
                  <a:ea typeface="Poppins"/>
                  <a:cs typeface="Poppins"/>
                  <a:sym typeface="Poppins"/>
                </a:rPr>
                <a:t>e </a:t>
              </a:r>
              <a:r>
                <a:rPr lang="en-US" sz="1900" strike="noStrike" u="none">
                  <a:solidFill>
                    <a:srgbClr val="000000"/>
                  </a:solidFill>
                  <a:latin typeface="Poppins"/>
                  <a:ea typeface="Poppins"/>
                  <a:cs typeface="Poppins"/>
                  <a:sym typeface="Poppins"/>
                </a:rPr>
                <a:t>pi</a:t>
              </a:r>
              <a:r>
                <a:rPr lang="en-US" sz="1900" strike="noStrike" u="none">
                  <a:solidFill>
                    <a:srgbClr val="000000"/>
                  </a:solidFill>
                  <a:latin typeface="Poppins"/>
                  <a:ea typeface="Poppins"/>
                  <a:cs typeface="Poppins"/>
                  <a:sym typeface="Poppins"/>
                </a:rPr>
                <a:t>l</a:t>
              </a:r>
              <a:r>
                <a:rPr lang="en-US" sz="1900" strike="noStrike" u="none">
                  <a:solidFill>
                    <a:srgbClr val="000000"/>
                  </a:solidFill>
                  <a:latin typeface="Poppins"/>
                  <a:ea typeface="Poppins"/>
                  <a:cs typeface="Poppins"/>
                  <a:sym typeface="Poppins"/>
                </a:rPr>
                <a:t>ot</a:t>
              </a:r>
              <a:r>
                <a:rPr lang="en-US" sz="1900" strike="noStrike" u="none">
                  <a:solidFill>
                    <a:srgbClr val="000000"/>
                  </a:solidFill>
                  <a:latin typeface="Poppins"/>
                  <a:ea typeface="Poppins"/>
                  <a:cs typeface="Poppins"/>
                  <a:sym typeface="Poppins"/>
                </a:rPr>
                <a:t>age de</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projet</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 l</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u</a:t>
              </a:r>
              <a:r>
                <a:rPr lang="en-US" sz="1900" strike="noStrike" u="none">
                  <a:solidFill>
                    <a:srgbClr val="000000"/>
                  </a:solidFill>
                  <a:latin typeface="Poppins"/>
                  <a:ea typeface="Poppins"/>
                  <a:cs typeface="Poppins"/>
                  <a:sym typeface="Poppins"/>
                </a:rPr>
                <a:t>ivi de</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 r</a:t>
              </a:r>
              <a:r>
                <a:rPr lang="en-US" sz="1900" strike="noStrike" u="none">
                  <a:solidFill>
                    <a:srgbClr val="000000"/>
                  </a:solidFill>
                  <a:latin typeface="Poppins"/>
                  <a:ea typeface="Poppins"/>
                  <a:cs typeface="Poppins"/>
                  <a:sym typeface="Poppins"/>
                </a:rPr>
                <a:t>ess</a:t>
              </a:r>
              <a:r>
                <a:rPr lang="en-US" sz="1900" strike="noStrike" u="none">
                  <a:solidFill>
                    <a:srgbClr val="000000"/>
                  </a:solidFill>
                  <a:latin typeface="Poppins"/>
                  <a:ea typeface="Poppins"/>
                  <a:cs typeface="Poppins"/>
                  <a:sym typeface="Poppins"/>
                </a:rPr>
                <a:t>o</a:t>
              </a:r>
              <a:r>
                <a:rPr lang="en-US" sz="1900" strike="noStrike" u="none">
                  <a:solidFill>
                    <a:srgbClr val="000000"/>
                  </a:solidFill>
                  <a:latin typeface="Poppins"/>
                  <a:ea typeface="Poppins"/>
                  <a:cs typeface="Poppins"/>
                  <a:sym typeface="Poppins"/>
                </a:rPr>
                <a:t>u</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c</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s et</a:t>
              </a:r>
              <a:r>
                <a:rPr lang="en-US" sz="1900" strike="noStrike" u="none">
                  <a:solidFill>
                    <a:srgbClr val="000000"/>
                  </a:solidFill>
                  <a:latin typeface="Poppins"/>
                  <a:ea typeface="Poppins"/>
                  <a:cs typeface="Poppins"/>
                  <a:sym typeface="Poppins"/>
                </a:rPr>
                <a:t> l</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s </a:t>
              </a:r>
              <a:r>
                <a:rPr lang="en-US" sz="1900" strike="noStrike" u="none">
                  <a:solidFill>
                    <a:srgbClr val="000000"/>
                  </a:solidFill>
                  <a:latin typeface="Poppins"/>
                  <a:ea typeface="Poppins"/>
                  <a:cs typeface="Poppins"/>
                  <a:sym typeface="Poppins"/>
                </a:rPr>
                <a:t>ind</a:t>
              </a:r>
              <a:r>
                <a:rPr lang="en-US" sz="1900" strike="noStrike" u="none">
                  <a:solidFill>
                    <a:srgbClr val="000000"/>
                  </a:solidFill>
                  <a:latin typeface="Poppins"/>
                  <a:ea typeface="Poppins"/>
                  <a:cs typeface="Poppins"/>
                  <a:sym typeface="Poppins"/>
                </a:rPr>
                <a:t>ica</a:t>
              </a:r>
              <a:r>
                <a:rPr lang="en-US" sz="1900" strike="noStrike" u="none">
                  <a:solidFill>
                    <a:srgbClr val="000000"/>
                  </a:solidFill>
                  <a:latin typeface="Poppins"/>
                  <a:ea typeface="Poppins"/>
                  <a:cs typeface="Poppins"/>
                  <a:sym typeface="Poppins"/>
                </a:rPr>
                <a:t>t</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urs </a:t>
              </a:r>
              <a:r>
                <a:rPr lang="en-US" sz="1900" strike="noStrike" u="none">
                  <a:solidFill>
                    <a:srgbClr val="000000"/>
                  </a:solidFill>
                  <a:latin typeface="Poppins"/>
                  <a:ea typeface="Poppins"/>
                  <a:cs typeface="Poppins"/>
                  <a:sym typeface="Poppins"/>
                </a:rPr>
                <a:t>m</a:t>
              </a:r>
              <a:r>
                <a:rPr lang="en-US" sz="1900" strike="noStrike" u="none">
                  <a:solidFill>
                    <a:srgbClr val="000000"/>
                  </a:solidFill>
                  <a:latin typeface="Poppins"/>
                  <a:ea typeface="Poppins"/>
                  <a:cs typeface="Poppins"/>
                  <a:sym typeface="Poppins"/>
                </a:rPr>
                <a:t>anquai</a:t>
              </a:r>
              <a:r>
                <a:rPr lang="en-US" sz="1900" strike="noStrike" u="none">
                  <a:solidFill>
                    <a:srgbClr val="000000"/>
                  </a:solidFill>
                  <a:latin typeface="Poppins"/>
                  <a:ea typeface="Poppins"/>
                  <a:cs typeface="Poppins"/>
                  <a:sym typeface="Poppins"/>
                </a:rPr>
                <a:t>ent </a:t>
              </a:r>
              <a:r>
                <a:rPr lang="en-US" sz="1900" strike="noStrike" u="none">
                  <a:solidFill>
                    <a:srgbClr val="000000"/>
                  </a:solidFill>
                  <a:latin typeface="Poppins"/>
                  <a:ea typeface="Poppins"/>
                  <a:cs typeface="Poppins"/>
                  <a:sym typeface="Poppins"/>
                </a:rPr>
                <a:t>d’u</a:t>
              </a:r>
              <a:r>
                <a:rPr lang="en-US" sz="1900" strike="noStrike" u="none">
                  <a:solidFill>
                    <a:srgbClr val="000000"/>
                  </a:solidFill>
                  <a:latin typeface="Poppins"/>
                  <a:ea typeface="Poppins"/>
                  <a:cs typeface="Poppins"/>
                  <a:sym typeface="Poppins"/>
                </a:rPr>
                <a:t>n outil centralisé.</a:t>
              </a:r>
            </a:p>
          </p:txBody>
        </p:sp>
      </p:grpSp>
      <p:grpSp>
        <p:nvGrpSpPr>
          <p:cNvPr name="Group 32" id="32"/>
          <p:cNvGrpSpPr/>
          <p:nvPr/>
        </p:nvGrpSpPr>
        <p:grpSpPr>
          <a:xfrm rot="0">
            <a:off x="1387861" y="6832973"/>
            <a:ext cx="4540993" cy="451771"/>
            <a:chOff x="0" y="0"/>
            <a:chExt cx="4775866" cy="475137"/>
          </a:xfrm>
        </p:grpSpPr>
        <p:sp>
          <p:nvSpPr>
            <p:cNvPr name="Freeform 33" id="33"/>
            <p:cNvSpPr/>
            <p:nvPr/>
          </p:nvSpPr>
          <p:spPr>
            <a:xfrm flipH="false" flipV="false" rot="0">
              <a:off x="0" y="0"/>
              <a:ext cx="4775865" cy="475138"/>
            </a:xfrm>
            <a:custGeom>
              <a:avLst/>
              <a:gdLst/>
              <a:ahLst/>
              <a:cxnLst/>
              <a:rect r="r" b="b" t="t" l="l"/>
              <a:pathLst>
                <a:path h="475138" w="4775865">
                  <a:moveTo>
                    <a:pt x="0" y="0"/>
                  </a:moveTo>
                  <a:lnTo>
                    <a:pt x="4775865" y="0"/>
                  </a:lnTo>
                  <a:lnTo>
                    <a:pt x="4775865" y="475138"/>
                  </a:lnTo>
                  <a:lnTo>
                    <a:pt x="0" y="475138"/>
                  </a:lnTo>
                  <a:close/>
                </a:path>
              </a:pathLst>
            </a:custGeom>
            <a:blipFill>
              <a:blip r:embed="rId5">
                <a:alphaModFix amt="0"/>
              </a:blip>
              <a:stretch>
                <a:fillRect l="0" t="-344279" r="-164218" b="-590688"/>
              </a:stretch>
            </a:blipFill>
          </p:spPr>
        </p:sp>
        <p:sp>
          <p:nvSpPr>
            <p:cNvPr name="TextBox 34" id="34"/>
            <p:cNvSpPr txBox="true"/>
            <p:nvPr/>
          </p:nvSpPr>
          <p:spPr>
            <a:xfrm>
              <a:off x="0" y="-28575"/>
              <a:ext cx="4775866"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Résultats</a:t>
              </a:r>
            </a:p>
          </p:txBody>
        </p:sp>
      </p:grpSp>
      <p:sp>
        <p:nvSpPr>
          <p:cNvPr name="TextBox 35" id="35"/>
          <p:cNvSpPr txBox="true"/>
          <p:nvPr/>
        </p:nvSpPr>
        <p:spPr>
          <a:xfrm rot="0">
            <a:off x="1568292" y="7256168"/>
            <a:ext cx="8726534"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Référentiel unique : Ag</a:t>
            </a:r>
            <a:r>
              <a:rPr lang="en-US" sz="1838">
                <a:solidFill>
                  <a:srgbClr val="000000"/>
                </a:solidFill>
                <a:latin typeface="Poppins"/>
                <a:ea typeface="Poppins"/>
                <a:cs typeface="Poppins"/>
                <a:sym typeface="Poppins"/>
              </a:rPr>
              <a:t>ents, clients, projet,  centralisés</a:t>
            </a:r>
          </a:p>
        </p:txBody>
      </p:sp>
      <p:grpSp>
        <p:nvGrpSpPr>
          <p:cNvPr name="Group 36" id="36"/>
          <p:cNvGrpSpPr/>
          <p:nvPr/>
        </p:nvGrpSpPr>
        <p:grpSpPr>
          <a:xfrm rot="0">
            <a:off x="1396629" y="7378793"/>
            <a:ext cx="80232" cy="80311"/>
            <a:chOff x="0" y="0"/>
            <a:chExt cx="146161" cy="146304"/>
          </a:xfrm>
        </p:grpSpPr>
        <p:sp>
          <p:nvSpPr>
            <p:cNvPr name="Freeform 37" id="3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8" id="38"/>
          <p:cNvSpPr txBox="true"/>
          <p:nvPr/>
        </p:nvSpPr>
        <p:spPr>
          <a:xfrm rot="0">
            <a:off x="1569905" y="7627995"/>
            <a:ext cx="8727609"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Optimisation commerciale </a:t>
            </a:r>
            <a:r>
              <a:rPr lang="en-US" sz="1838">
                <a:solidFill>
                  <a:srgbClr val="000000"/>
                </a:solidFill>
                <a:latin typeface="Poppins"/>
                <a:ea typeface="Poppins"/>
                <a:cs typeface="Poppins"/>
                <a:sym typeface="Poppins"/>
              </a:rPr>
              <a:t>: Traitement , soumission et transmission d’AO</a:t>
            </a:r>
          </a:p>
        </p:txBody>
      </p:sp>
      <p:grpSp>
        <p:nvGrpSpPr>
          <p:cNvPr name="Group 39" id="39"/>
          <p:cNvGrpSpPr/>
          <p:nvPr/>
        </p:nvGrpSpPr>
        <p:grpSpPr>
          <a:xfrm rot="0">
            <a:off x="1397167" y="7750620"/>
            <a:ext cx="80232" cy="80311"/>
            <a:chOff x="0" y="0"/>
            <a:chExt cx="146161" cy="146304"/>
          </a:xfrm>
        </p:grpSpPr>
        <p:sp>
          <p:nvSpPr>
            <p:cNvPr name="Freeform 40" id="4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1" id="41"/>
          <p:cNvSpPr txBox="true"/>
          <p:nvPr/>
        </p:nvSpPr>
        <p:spPr>
          <a:xfrm rot="0">
            <a:off x="1579211" y="8001180"/>
            <a:ext cx="8746222"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Visibilité en temps réel </a:t>
            </a:r>
            <a:r>
              <a:rPr lang="en-US" sz="1838">
                <a:solidFill>
                  <a:srgbClr val="000000"/>
                </a:solidFill>
                <a:latin typeface="Poppins"/>
                <a:ea typeface="Poppins"/>
                <a:cs typeface="Poppins"/>
                <a:sym typeface="Poppins"/>
              </a:rPr>
              <a:t>: Suivi actualisé des avancés projet opérationnel et terrain</a:t>
            </a:r>
          </a:p>
        </p:txBody>
      </p:sp>
      <p:grpSp>
        <p:nvGrpSpPr>
          <p:cNvPr name="Group 42" id="42"/>
          <p:cNvGrpSpPr/>
          <p:nvPr/>
        </p:nvGrpSpPr>
        <p:grpSpPr>
          <a:xfrm rot="0">
            <a:off x="1387861" y="8123804"/>
            <a:ext cx="80232" cy="80311"/>
            <a:chOff x="0" y="0"/>
            <a:chExt cx="146161" cy="146304"/>
          </a:xfrm>
        </p:grpSpPr>
        <p:sp>
          <p:nvSpPr>
            <p:cNvPr name="Freeform 43" id="43"/>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4" id="44"/>
          <p:cNvSpPr txBox="true"/>
          <p:nvPr/>
        </p:nvSpPr>
        <p:spPr>
          <a:xfrm rot="0">
            <a:off x="1579211" y="8614520"/>
            <a:ext cx="8765909" cy="297140"/>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RH digitalisé : s</a:t>
            </a:r>
            <a:r>
              <a:rPr lang="en-US" sz="1838">
                <a:solidFill>
                  <a:srgbClr val="000000"/>
                </a:solidFill>
                <a:latin typeface="Poppins"/>
                <a:ea typeface="Poppins"/>
                <a:cs typeface="Poppins"/>
                <a:sym typeface="Poppins"/>
              </a:rPr>
              <a:t>uivi des dossiers collaboreurs incluant paies et congés</a:t>
            </a:r>
          </a:p>
        </p:txBody>
      </p:sp>
      <p:grpSp>
        <p:nvGrpSpPr>
          <p:cNvPr name="Group 45" id="45"/>
          <p:cNvGrpSpPr/>
          <p:nvPr/>
        </p:nvGrpSpPr>
        <p:grpSpPr>
          <a:xfrm rot="0">
            <a:off x="1387861" y="8737222"/>
            <a:ext cx="80232" cy="80311"/>
            <a:chOff x="0" y="0"/>
            <a:chExt cx="146161" cy="146304"/>
          </a:xfrm>
        </p:grpSpPr>
        <p:sp>
          <p:nvSpPr>
            <p:cNvPr name="Freeform 46" id="46"/>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7" id="47"/>
          <p:cNvSpPr txBox="true"/>
          <p:nvPr/>
        </p:nvSpPr>
        <p:spPr>
          <a:xfrm rot="0">
            <a:off x="1617512" y="8961315"/>
            <a:ext cx="8727609"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Finance unifiée : Suivi budgétaire et analyse de rentabilité simplifiée</a:t>
            </a:r>
          </a:p>
        </p:txBody>
      </p:sp>
      <p:grpSp>
        <p:nvGrpSpPr>
          <p:cNvPr name="Group 48" id="48"/>
          <p:cNvGrpSpPr/>
          <p:nvPr/>
        </p:nvGrpSpPr>
        <p:grpSpPr>
          <a:xfrm rot="0">
            <a:off x="1397167" y="9083940"/>
            <a:ext cx="80232" cy="80311"/>
            <a:chOff x="0" y="0"/>
            <a:chExt cx="146161" cy="146304"/>
          </a:xfrm>
        </p:grpSpPr>
        <p:sp>
          <p:nvSpPr>
            <p:cNvPr name="Freeform 49" id="4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50" id="50"/>
          <p:cNvGrpSpPr/>
          <p:nvPr/>
        </p:nvGrpSpPr>
        <p:grpSpPr>
          <a:xfrm rot="0">
            <a:off x="1349731" y="5475524"/>
            <a:ext cx="8970865" cy="451771"/>
            <a:chOff x="0" y="0"/>
            <a:chExt cx="9434863" cy="475137"/>
          </a:xfrm>
        </p:grpSpPr>
        <p:sp>
          <p:nvSpPr>
            <p:cNvPr name="Freeform 51" id="51"/>
            <p:cNvSpPr/>
            <p:nvPr/>
          </p:nvSpPr>
          <p:spPr>
            <a:xfrm flipH="false" flipV="false" rot="0">
              <a:off x="0" y="0"/>
              <a:ext cx="9434862" cy="475138"/>
            </a:xfrm>
            <a:custGeom>
              <a:avLst/>
              <a:gdLst/>
              <a:ahLst/>
              <a:cxnLst/>
              <a:rect r="r" b="b" t="t" l="l"/>
              <a:pathLst>
                <a:path h="475138" w="9434862">
                  <a:moveTo>
                    <a:pt x="0" y="0"/>
                  </a:moveTo>
                  <a:lnTo>
                    <a:pt x="9434862" y="0"/>
                  </a:lnTo>
                  <a:lnTo>
                    <a:pt x="9434862" y="475138"/>
                  </a:lnTo>
                  <a:lnTo>
                    <a:pt x="0" y="475138"/>
                  </a:lnTo>
                  <a:close/>
                </a:path>
              </a:pathLst>
            </a:custGeom>
            <a:blipFill>
              <a:blip r:embed="rId5">
                <a:alphaModFix amt="0"/>
              </a:blip>
              <a:stretch>
                <a:fillRect l="0" t="-344279" r="-33745" b="-590688"/>
              </a:stretch>
            </a:blipFill>
          </p:spPr>
        </p:sp>
        <p:sp>
          <p:nvSpPr>
            <p:cNvPr name="TextBox 52" id="52"/>
            <p:cNvSpPr txBox="true"/>
            <p:nvPr/>
          </p:nvSpPr>
          <p:spPr>
            <a:xfrm>
              <a:off x="0" y="-28575"/>
              <a:ext cx="9434863"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Mission</a:t>
              </a:r>
            </a:p>
          </p:txBody>
        </p:sp>
      </p:grpSp>
      <p:grpSp>
        <p:nvGrpSpPr>
          <p:cNvPr name="Group 53" id="53"/>
          <p:cNvGrpSpPr/>
          <p:nvPr/>
        </p:nvGrpSpPr>
        <p:grpSpPr>
          <a:xfrm rot="0">
            <a:off x="1349731" y="5890042"/>
            <a:ext cx="8952234" cy="780202"/>
            <a:chOff x="0" y="0"/>
            <a:chExt cx="9415268" cy="820557"/>
          </a:xfrm>
        </p:grpSpPr>
        <p:sp>
          <p:nvSpPr>
            <p:cNvPr name="Freeform 54" id="54"/>
            <p:cNvSpPr/>
            <p:nvPr/>
          </p:nvSpPr>
          <p:spPr>
            <a:xfrm flipH="false" flipV="false" rot="0">
              <a:off x="0" y="0"/>
              <a:ext cx="9415268" cy="820557"/>
            </a:xfrm>
            <a:custGeom>
              <a:avLst/>
              <a:gdLst/>
              <a:ahLst/>
              <a:cxnLst/>
              <a:rect r="r" b="b" t="t" l="l"/>
              <a:pathLst>
                <a:path h="820557" w="9415268">
                  <a:moveTo>
                    <a:pt x="0" y="0"/>
                  </a:moveTo>
                  <a:lnTo>
                    <a:pt x="9415268" y="0"/>
                  </a:lnTo>
                  <a:lnTo>
                    <a:pt x="9415268" y="820557"/>
                  </a:lnTo>
                  <a:lnTo>
                    <a:pt x="0" y="820557"/>
                  </a:lnTo>
                  <a:close/>
                </a:path>
              </a:pathLst>
            </a:custGeom>
            <a:solidFill>
              <a:srgbClr val="F07817">
                <a:alpha val="0"/>
              </a:srgbClr>
            </a:solidFill>
          </p:spPr>
        </p:sp>
        <p:sp>
          <p:nvSpPr>
            <p:cNvPr name="TextBox 55" id="55"/>
            <p:cNvSpPr txBox="true"/>
            <p:nvPr/>
          </p:nvSpPr>
          <p:spPr>
            <a:xfrm>
              <a:off x="0" y="-28575"/>
              <a:ext cx="9415268" cy="849132"/>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Une plateforme intégrée conçue pour piloter les opérations administratives, commerciale, et les projets.</a:t>
              </a:r>
            </a:p>
          </p:txBody>
        </p:sp>
      </p:grpSp>
      <p:sp>
        <p:nvSpPr>
          <p:cNvPr name="Freeform 56" id="56"/>
          <p:cNvSpPr/>
          <p:nvPr/>
        </p:nvSpPr>
        <p:spPr>
          <a:xfrm flipH="false" flipV="false" rot="0">
            <a:off x="1028700" y="5553655"/>
            <a:ext cx="225781" cy="3010407"/>
          </a:xfrm>
          <a:custGeom>
            <a:avLst/>
            <a:gdLst/>
            <a:ahLst/>
            <a:cxnLst/>
            <a:rect r="r" b="b" t="t" l="l"/>
            <a:pathLst>
              <a:path h="3010407" w="225781">
                <a:moveTo>
                  <a:pt x="0" y="0"/>
                </a:moveTo>
                <a:lnTo>
                  <a:pt x="225781" y="0"/>
                </a:lnTo>
                <a:lnTo>
                  <a:pt x="225781" y="3010407"/>
                </a:lnTo>
                <a:lnTo>
                  <a:pt x="0" y="301040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4049516"/>
            <a:ext cx="16566642" cy="2164532"/>
            <a:chOff x="0" y="0"/>
            <a:chExt cx="22088856" cy="2886042"/>
          </a:xfrm>
        </p:grpSpPr>
        <p:grpSp>
          <p:nvGrpSpPr>
            <p:cNvPr name="Group 5" id="5"/>
            <p:cNvGrpSpPr/>
            <p:nvPr/>
          </p:nvGrpSpPr>
          <p:grpSpPr>
            <a:xfrm rot="0">
              <a:off x="45720" y="7174"/>
              <a:ext cx="6278118" cy="2878868"/>
              <a:chOff x="0" y="0"/>
              <a:chExt cx="6859826" cy="3145614"/>
            </a:xfrm>
          </p:grpSpPr>
          <p:sp>
            <p:nvSpPr>
              <p:cNvPr name="Freeform 6" id="6"/>
              <p:cNvSpPr/>
              <p:nvPr/>
            </p:nvSpPr>
            <p:spPr>
              <a:xfrm flipH="false" flipV="false" rot="0">
                <a:off x="0" y="0"/>
                <a:ext cx="6859826" cy="3145614"/>
              </a:xfrm>
              <a:custGeom>
                <a:avLst/>
                <a:gdLst/>
                <a:ahLst/>
                <a:cxnLst/>
                <a:rect r="r" b="b" t="t" l="l"/>
                <a:pathLst>
                  <a:path h="3145614" w="6859826">
                    <a:moveTo>
                      <a:pt x="0" y="0"/>
                    </a:moveTo>
                    <a:lnTo>
                      <a:pt x="6859826" y="0"/>
                    </a:lnTo>
                    <a:lnTo>
                      <a:pt x="6859826" y="3145614"/>
                    </a:lnTo>
                    <a:lnTo>
                      <a:pt x="0" y="3145614"/>
                    </a:lnTo>
                    <a:close/>
                  </a:path>
                </a:pathLst>
              </a:custGeom>
              <a:solidFill>
                <a:srgbClr val="FFFFFF"/>
              </a:solidFill>
            </p:spPr>
          </p:sp>
        </p:grpSp>
        <p:grpSp>
          <p:nvGrpSpPr>
            <p:cNvPr name="Group 7" id="7"/>
            <p:cNvGrpSpPr/>
            <p:nvPr/>
          </p:nvGrpSpPr>
          <p:grpSpPr>
            <a:xfrm rot="0">
              <a:off x="0" y="0"/>
              <a:ext cx="6323838" cy="63500"/>
              <a:chOff x="0" y="0"/>
              <a:chExt cx="5248656" cy="52704"/>
            </a:xfrm>
          </p:grpSpPr>
          <p:sp>
            <p:nvSpPr>
              <p:cNvPr name="Freeform 8" id="8"/>
              <p:cNvSpPr/>
              <p:nvPr/>
            </p:nvSpPr>
            <p:spPr>
              <a:xfrm flipH="false" flipV="false" rot="0">
                <a:off x="0" y="0"/>
                <a:ext cx="5248656" cy="52704"/>
              </a:xfrm>
              <a:custGeom>
                <a:avLst/>
                <a:gdLst/>
                <a:ahLst/>
                <a:cxnLst/>
                <a:rect r="r" b="b" t="t" l="l"/>
                <a:pathLst>
                  <a:path h="52704" w="5248656">
                    <a:moveTo>
                      <a:pt x="0" y="0"/>
                    </a:moveTo>
                    <a:lnTo>
                      <a:pt x="5248656" y="0"/>
                    </a:lnTo>
                    <a:lnTo>
                      <a:pt x="5248656" y="52704"/>
                    </a:lnTo>
                    <a:lnTo>
                      <a:pt x="0" y="52704"/>
                    </a:lnTo>
                    <a:close/>
                  </a:path>
                </a:pathLst>
              </a:custGeom>
              <a:solidFill>
                <a:srgbClr val="0072CE"/>
              </a:solidFill>
            </p:spPr>
          </p:sp>
        </p:grpSp>
        <p:grpSp>
          <p:nvGrpSpPr>
            <p:cNvPr name="Group 9" id="9"/>
            <p:cNvGrpSpPr/>
            <p:nvPr/>
          </p:nvGrpSpPr>
          <p:grpSpPr>
            <a:xfrm rot="0">
              <a:off x="15727745" y="17935"/>
              <a:ext cx="6361111" cy="2868107"/>
              <a:chOff x="0" y="0"/>
              <a:chExt cx="6958439" cy="3137431"/>
            </a:xfrm>
          </p:grpSpPr>
          <p:sp>
            <p:nvSpPr>
              <p:cNvPr name="Freeform 10" id="10"/>
              <p:cNvSpPr/>
              <p:nvPr/>
            </p:nvSpPr>
            <p:spPr>
              <a:xfrm flipH="false" flipV="false" rot="0">
                <a:off x="0" y="0"/>
                <a:ext cx="6958440" cy="3137432"/>
              </a:xfrm>
              <a:custGeom>
                <a:avLst/>
                <a:gdLst/>
                <a:ahLst/>
                <a:cxnLst/>
                <a:rect r="r" b="b" t="t" l="l"/>
                <a:pathLst>
                  <a:path h="3137432" w="6958440">
                    <a:moveTo>
                      <a:pt x="0" y="0"/>
                    </a:moveTo>
                    <a:lnTo>
                      <a:pt x="6958440" y="0"/>
                    </a:lnTo>
                    <a:lnTo>
                      <a:pt x="6958440" y="3137432"/>
                    </a:lnTo>
                    <a:lnTo>
                      <a:pt x="0" y="3137432"/>
                    </a:lnTo>
                    <a:close/>
                  </a:path>
                </a:pathLst>
              </a:custGeom>
              <a:solidFill>
                <a:srgbClr val="FFFFFF"/>
              </a:solidFill>
            </p:spPr>
          </p:sp>
        </p:grpSp>
        <p:grpSp>
          <p:nvGrpSpPr>
            <p:cNvPr name="Group 11" id="11"/>
            <p:cNvGrpSpPr/>
            <p:nvPr/>
          </p:nvGrpSpPr>
          <p:grpSpPr>
            <a:xfrm rot="0">
              <a:off x="7784021" y="17935"/>
              <a:ext cx="6323838" cy="2868107"/>
              <a:chOff x="0" y="0"/>
              <a:chExt cx="6909782" cy="3133856"/>
            </a:xfrm>
          </p:grpSpPr>
          <p:sp>
            <p:nvSpPr>
              <p:cNvPr name="Freeform 12" id="12"/>
              <p:cNvSpPr/>
              <p:nvPr/>
            </p:nvSpPr>
            <p:spPr>
              <a:xfrm flipH="false" flipV="false" rot="0">
                <a:off x="0" y="0"/>
                <a:ext cx="6909783" cy="3133856"/>
              </a:xfrm>
              <a:custGeom>
                <a:avLst/>
                <a:gdLst/>
                <a:ahLst/>
                <a:cxnLst/>
                <a:rect r="r" b="b" t="t" l="l"/>
                <a:pathLst>
                  <a:path h="3133856" w="6909783">
                    <a:moveTo>
                      <a:pt x="0" y="0"/>
                    </a:moveTo>
                    <a:lnTo>
                      <a:pt x="6909783" y="0"/>
                    </a:lnTo>
                    <a:lnTo>
                      <a:pt x="6909783" y="3133856"/>
                    </a:lnTo>
                    <a:lnTo>
                      <a:pt x="0" y="3133856"/>
                    </a:lnTo>
                    <a:close/>
                  </a:path>
                </a:pathLst>
              </a:custGeom>
              <a:solidFill>
                <a:srgbClr val="FFFFFF"/>
              </a:solidFill>
            </p:spPr>
          </p:sp>
        </p:grpSp>
      </p:grpSp>
      <p:grpSp>
        <p:nvGrpSpPr>
          <p:cNvPr name="Group 13" id="13"/>
          <p:cNvGrpSpPr/>
          <p:nvPr/>
        </p:nvGrpSpPr>
        <p:grpSpPr>
          <a:xfrm rot="0">
            <a:off x="15797822" y="335433"/>
            <a:ext cx="1797520" cy="411476"/>
            <a:chOff x="0" y="0"/>
            <a:chExt cx="2637333" cy="603720"/>
          </a:xfrm>
        </p:grpSpPr>
        <p:sp>
          <p:nvSpPr>
            <p:cNvPr name="Freeform 14" id="14"/>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5" id="15"/>
          <p:cNvGrpSpPr/>
          <p:nvPr/>
        </p:nvGrpSpPr>
        <p:grpSpPr>
          <a:xfrm rot="0">
            <a:off x="1062990" y="335433"/>
            <a:ext cx="1958950" cy="407517"/>
            <a:chOff x="0" y="0"/>
            <a:chExt cx="2637333" cy="548640"/>
          </a:xfrm>
        </p:grpSpPr>
        <p:sp>
          <p:nvSpPr>
            <p:cNvPr name="Freeform 16" id="16"/>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7" id="17"/>
          <p:cNvGrpSpPr/>
          <p:nvPr/>
        </p:nvGrpSpPr>
        <p:grpSpPr>
          <a:xfrm rot="0">
            <a:off x="1043940" y="1028700"/>
            <a:ext cx="8505877" cy="1121283"/>
            <a:chOff x="0" y="0"/>
            <a:chExt cx="11341170" cy="1495044"/>
          </a:xfrm>
        </p:grpSpPr>
        <p:sp>
          <p:nvSpPr>
            <p:cNvPr name="Freeform 18" id="18"/>
            <p:cNvSpPr/>
            <p:nvPr/>
          </p:nvSpPr>
          <p:spPr>
            <a:xfrm flipH="false" flipV="false" rot="0">
              <a:off x="0" y="0"/>
              <a:ext cx="11341170" cy="1495044"/>
            </a:xfrm>
            <a:custGeom>
              <a:avLst/>
              <a:gdLst/>
              <a:ahLst/>
              <a:cxnLst/>
              <a:rect r="r" b="b" t="t" l="l"/>
              <a:pathLst>
                <a:path h="1495044" w="11341170">
                  <a:moveTo>
                    <a:pt x="0" y="0"/>
                  </a:moveTo>
                  <a:lnTo>
                    <a:pt x="11341170" y="0"/>
                  </a:lnTo>
                  <a:lnTo>
                    <a:pt x="11341170" y="1495044"/>
                  </a:lnTo>
                  <a:lnTo>
                    <a:pt x="0" y="1495044"/>
                  </a:lnTo>
                  <a:close/>
                </a:path>
              </a:pathLst>
            </a:custGeom>
            <a:blipFill>
              <a:blip r:embed="rId6">
                <a:alphaModFix amt="0"/>
              </a:blip>
              <a:stretch>
                <a:fillRect l="0" t="-171107" r="-29002" b="-110251"/>
              </a:stretch>
            </a:blipFill>
          </p:spPr>
        </p:sp>
        <p:sp>
          <p:nvSpPr>
            <p:cNvPr name="TextBox 19" id="19"/>
            <p:cNvSpPr txBox="true"/>
            <p:nvPr/>
          </p:nvSpPr>
          <p:spPr>
            <a:xfrm>
              <a:off x="0" y="-47625"/>
              <a:ext cx="1134117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20" id="20"/>
          <p:cNvGrpSpPr/>
          <p:nvPr/>
        </p:nvGrpSpPr>
        <p:grpSpPr>
          <a:xfrm rot="0">
            <a:off x="1028700" y="2304055"/>
            <a:ext cx="16566642" cy="1044626"/>
            <a:chOff x="0" y="0"/>
            <a:chExt cx="22088856" cy="1392834"/>
          </a:xfrm>
        </p:grpSpPr>
        <p:sp>
          <p:nvSpPr>
            <p:cNvPr name="Freeform 21" id="21"/>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22" id="22"/>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SDP : Notre démarche projet</a:t>
              </a:r>
            </a:p>
          </p:txBody>
        </p:sp>
      </p:grpSp>
      <p:grpSp>
        <p:nvGrpSpPr>
          <p:cNvPr name="Group 23" id="23"/>
          <p:cNvGrpSpPr/>
          <p:nvPr/>
        </p:nvGrpSpPr>
        <p:grpSpPr>
          <a:xfrm rot="0">
            <a:off x="17595342" y="9613982"/>
            <a:ext cx="352044" cy="516970"/>
            <a:chOff x="0" y="0"/>
            <a:chExt cx="469392" cy="689293"/>
          </a:xfrm>
        </p:grpSpPr>
        <p:sp>
          <p:nvSpPr>
            <p:cNvPr name="Freeform 24" id="24"/>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25" id="25"/>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08</a:t>
              </a:r>
            </a:p>
          </p:txBody>
        </p:sp>
      </p:grpSp>
      <p:grpSp>
        <p:nvGrpSpPr>
          <p:cNvPr name="Group 26" id="26"/>
          <p:cNvGrpSpPr/>
          <p:nvPr/>
        </p:nvGrpSpPr>
        <p:grpSpPr>
          <a:xfrm rot="0">
            <a:off x="12824509" y="4049516"/>
            <a:ext cx="4770833" cy="83116"/>
            <a:chOff x="0" y="0"/>
            <a:chExt cx="5248656" cy="91440"/>
          </a:xfrm>
        </p:grpSpPr>
        <p:sp>
          <p:nvSpPr>
            <p:cNvPr name="Freeform 27" id="27"/>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28" id="28"/>
          <p:cNvGrpSpPr/>
          <p:nvPr/>
        </p:nvGrpSpPr>
        <p:grpSpPr>
          <a:xfrm rot="0">
            <a:off x="6852739" y="4049516"/>
            <a:ext cx="4742879" cy="82629"/>
            <a:chOff x="0" y="0"/>
            <a:chExt cx="5248656" cy="91440"/>
          </a:xfrm>
        </p:grpSpPr>
        <p:sp>
          <p:nvSpPr>
            <p:cNvPr name="Freeform 29" id="29"/>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grpSp>
        <p:nvGrpSpPr>
          <p:cNvPr name="Group 30" id="30"/>
          <p:cNvGrpSpPr/>
          <p:nvPr/>
        </p:nvGrpSpPr>
        <p:grpSpPr>
          <a:xfrm rot="0">
            <a:off x="3887843" y="6918898"/>
            <a:ext cx="4708589" cy="2159151"/>
            <a:chOff x="0" y="0"/>
            <a:chExt cx="6859826" cy="3145614"/>
          </a:xfrm>
        </p:grpSpPr>
        <p:sp>
          <p:nvSpPr>
            <p:cNvPr name="Freeform 31" id="31"/>
            <p:cNvSpPr/>
            <p:nvPr/>
          </p:nvSpPr>
          <p:spPr>
            <a:xfrm flipH="false" flipV="false" rot="0">
              <a:off x="0" y="0"/>
              <a:ext cx="6859826" cy="3145614"/>
            </a:xfrm>
            <a:custGeom>
              <a:avLst/>
              <a:gdLst/>
              <a:ahLst/>
              <a:cxnLst/>
              <a:rect r="r" b="b" t="t" l="l"/>
              <a:pathLst>
                <a:path h="3145614" w="6859826">
                  <a:moveTo>
                    <a:pt x="0" y="0"/>
                  </a:moveTo>
                  <a:lnTo>
                    <a:pt x="6859826" y="0"/>
                  </a:lnTo>
                  <a:lnTo>
                    <a:pt x="6859826" y="3145614"/>
                  </a:lnTo>
                  <a:lnTo>
                    <a:pt x="0" y="3145614"/>
                  </a:lnTo>
                  <a:close/>
                </a:path>
              </a:pathLst>
            </a:custGeom>
            <a:solidFill>
              <a:srgbClr val="FFFFFF"/>
            </a:solidFill>
          </p:spPr>
        </p:sp>
      </p:grpSp>
      <p:grpSp>
        <p:nvGrpSpPr>
          <p:cNvPr name="Group 32" id="32"/>
          <p:cNvGrpSpPr/>
          <p:nvPr/>
        </p:nvGrpSpPr>
        <p:grpSpPr>
          <a:xfrm rot="0">
            <a:off x="3853553" y="6918898"/>
            <a:ext cx="4742879" cy="47625"/>
            <a:chOff x="0" y="0"/>
            <a:chExt cx="5248656" cy="52704"/>
          </a:xfrm>
        </p:grpSpPr>
        <p:sp>
          <p:nvSpPr>
            <p:cNvPr name="Freeform 33" id="33"/>
            <p:cNvSpPr/>
            <p:nvPr/>
          </p:nvSpPr>
          <p:spPr>
            <a:xfrm flipH="false" flipV="false" rot="0">
              <a:off x="0" y="0"/>
              <a:ext cx="5248656" cy="52704"/>
            </a:xfrm>
            <a:custGeom>
              <a:avLst/>
              <a:gdLst/>
              <a:ahLst/>
              <a:cxnLst/>
              <a:rect r="r" b="b" t="t" l="l"/>
              <a:pathLst>
                <a:path h="52704" w="5248656">
                  <a:moveTo>
                    <a:pt x="0" y="0"/>
                  </a:moveTo>
                  <a:lnTo>
                    <a:pt x="5248656" y="0"/>
                  </a:lnTo>
                  <a:lnTo>
                    <a:pt x="5248656" y="52704"/>
                  </a:lnTo>
                  <a:lnTo>
                    <a:pt x="0" y="52704"/>
                  </a:lnTo>
                  <a:close/>
                </a:path>
              </a:pathLst>
            </a:custGeom>
            <a:solidFill>
              <a:srgbClr val="F07817"/>
            </a:solidFill>
          </p:spPr>
        </p:sp>
      </p:grpSp>
      <p:grpSp>
        <p:nvGrpSpPr>
          <p:cNvPr name="Group 34" id="34"/>
          <p:cNvGrpSpPr/>
          <p:nvPr/>
        </p:nvGrpSpPr>
        <p:grpSpPr>
          <a:xfrm rot="0">
            <a:off x="9691569" y="6926968"/>
            <a:ext cx="4742879" cy="2151080"/>
            <a:chOff x="0" y="0"/>
            <a:chExt cx="6909782" cy="3133856"/>
          </a:xfrm>
        </p:grpSpPr>
        <p:sp>
          <p:nvSpPr>
            <p:cNvPr name="Freeform 35" id="35"/>
            <p:cNvSpPr/>
            <p:nvPr/>
          </p:nvSpPr>
          <p:spPr>
            <a:xfrm flipH="false" flipV="false" rot="0">
              <a:off x="0" y="0"/>
              <a:ext cx="6909783" cy="3133856"/>
            </a:xfrm>
            <a:custGeom>
              <a:avLst/>
              <a:gdLst/>
              <a:ahLst/>
              <a:cxnLst/>
              <a:rect r="r" b="b" t="t" l="l"/>
              <a:pathLst>
                <a:path h="3133856" w="6909783">
                  <a:moveTo>
                    <a:pt x="0" y="0"/>
                  </a:moveTo>
                  <a:lnTo>
                    <a:pt x="6909783" y="0"/>
                  </a:lnTo>
                  <a:lnTo>
                    <a:pt x="6909783" y="3133856"/>
                  </a:lnTo>
                  <a:lnTo>
                    <a:pt x="0" y="3133856"/>
                  </a:lnTo>
                  <a:close/>
                </a:path>
              </a:pathLst>
            </a:custGeom>
            <a:solidFill>
              <a:srgbClr val="FFFFFF"/>
            </a:solidFill>
          </p:spPr>
        </p:sp>
      </p:grpSp>
      <p:grpSp>
        <p:nvGrpSpPr>
          <p:cNvPr name="Group 36" id="36"/>
          <p:cNvGrpSpPr/>
          <p:nvPr/>
        </p:nvGrpSpPr>
        <p:grpSpPr>
          <a:xfrm rot="0">
            <a:off x="9691569" y="6918898"/>
            <a:ext cx="4742879" cy="47625"/>
            <a:chOff x="0" y="0"/>
            <a:chExt cx="5248656" cy="52704"/>
          </a:xfrm>
        </p:grpSpPr>
        <p:sp>
          <p:nvSpPr>
            <p:cNvPr name="Freeform 37" id="37"/>
            <p:cNvSpPr/>
            <p:nvPr/>
          </p:nvSpPr>
          <p:spPr>
            <a:xfrm flipH="false" flipV="false" rot="0">
              <a:off x="0" y="0"/>
              <a:ext cx="5248656" cy="52704"/>
            </a:xfrm>
            <a:custGeom>
              <a:avLst/>
              <a:gdLst/>
              <a:ahLst/>
              <a:cxnLst/>
              <a:rect r="r" b="b" t="t" l="l"/>
              <a:pathLst>
                <a:path h="52704" w="5248656">
                  <a:moveTo>
                    <a:pt x="0" y="0"/>
                  </a:moveTo>
                  <a:lnTo>
                    <a:pt x="5248656" y="0"/>
                  </a:lnTo>
                  <a:lnTo>
                    <a:pt x="5248656" y="52704"/>
                  </a:lnTo>
                  <a:lnTo>
                    <a:pt x="0" y="52704"/>
                  </a:lnTo>
                  <a:close/>
                </a:path>
              </a:pathLst>
            </a:custGeom>
            <a:solidFill>
              <a:srgbClr val="0072CE"/>
            </a:solidFill>
          </p:spPr>
        </p:sp>
      </p:grpSp>
      <p:grpSp>
        <p:nvGrpSpPr>
          <p:cNvPr name="Group 38" id="38"/>
          <p:cNvGrpSpPr/>
          <p:nvPr/>
        </p:nvGrpSpPr>
        <p:grpSpPr>
          <a:xfrm rot="0">
            <a:off x="1361756" y="4528043"/>
            <a:ext cx="3963324" cy="1207477"/>
            <a:chOff x="0" y="0"/>
            <a:chExt cx="4168318" cy="1269931"/>
          </a:xfrm>
        </p:grpSpPr>
        <p:sp>
          <p:nvSpPr>
            <p:cNvPr name="Freeform 39" id="39"/>
            <p:cNvSpPr/>
            <p:nvPr/>
          </p:nvSpPr>
          <p:spPr>
            <a:xfrm flipH="false" flipV="false" rot="0">
              <a:off x="0" y="0"/>
              <a:ext cx="4168318" cy="1269931"/>
            </a:xfrm>
            <a:custGeom>
              <a:avLst/>
              <a:gdLst/>
              <a:ahLst/>
              <a:cxnLst/>
              <a:rect r="r" b="b" t="t" l="l"/>
              <a:pathLst>
                <a:path h="1269931" w="4168318">
                  <a:moveTo>
                    <a:pt x="0" y="0"/>
                  </a:moveTo>
                  <a:lnTo>
                    <a:pt x="4168318" y="0"/>
                  </a:lnTo>
                  <a:lnTo>
                    <a:pt x="4168318" y="1269931"/>
                  </a:lnTo>
                  <a:lnTo>
                    <a:pt x="0" y="1269931"/>
                  </a:lnTo>
                  <a:close/>
                </a:path>
              </a:pathLst>
            </a:custGeom>
            <a:blipFill>
              <a:blip r:embed="rId6">
                <a:alphaModFix amt="0"/>
              </a:blip>
              <a:stretch>
                <a:fillRect l="0" t="-128810" r="-202729" b="-158417"/>
              </a:stretch>
            </a:blipFill>
          </p:spPr>
        </p:sp>
        <p:sp>
          <p:nvSpPr>
            <p:cNvPr name="TextBox 40" id="40"/>
            <p:cNvSpPr txBox="true"/>
            <p:nvPr/>
          </p:nvSpPr>
          <p:spPr>
            <a:xfrm>
              <a:off x="0" y="-38100"/>
              <a:ext cx="4168318" cy="1308031"/>
            </a:xfrm>
            <a:prstGeom prst="rect">
              <a:avLst/>
            </a:prstGeom>
          </p:spPr>
          <p:txBody>
            <a:bodyPr anchor="ctr" rtlCol="false" tIns="0" lIns="0" bIns="0" rIns="0"/>
            <a:lstStyle/>
            <a:p>
              <a:pPr algn="ctr" marL="0" indent="0" lvl="0">
                <a:lnSpc>
                  <a:spcPts val="2712"/>
                </a:lnSpc>
                <a:spcBef>
                  <a:spcPct val="0"/>
                </a:spcBef>
              </a:pPr>
              <a:r>
                <a:rPr lang="en-US" sz="2100">
                  <a:solidFill>
                    <a:srgbClr val="000000"/>
                  </a:solidFill>
                  <a:latin typeface="Poppins"/>
                  <a:ea typeface="Poppins"/>
                  <a:cs typeface="Poppins"/>
                  <a:sym typeface="Poppins"/>
                </a:rPr>
                <a:t>Identification du besoin par analyse du contexte et interview des dirigeants</a:t>
              </a:r>
            </a:p>
          </p:txBody>
        </p:sp>
      </p:grpSp>
      <p:grpSp>
        <p:nvGrpSpPr>
          <p:cNvPr name="Group 41" id="41"/>
          <p:cNvGrpSpPr/>
          <p:nvPr/>
        </p:nvGrpSpPr>
        <p:grpSpPr>
          <a:xfrm rot="0">
            <a:off x="4260475" y="7398770"/>
            <a:ext cx="3963324" cy="1207656"/>
            <a:chOff x="0" y="0"/>
            <a:chExt cx="4168318" cy="1270119"/>
          </a:xfrm>
        </p:grpSpPr>
        <p:sp>
          <p:nvSpPr>
            <p:cNvPr name="Freeform 42" id="42"/>
            <p:cNvSpPr/>
            <p:nvPr/>
          </p:nvSpPr>
          <p:spPr>
            <a:xfrm flipH="false" flipV="false" rot="0">
              <a:off x="0" y="0"/>
              <a:ext cx="4168318" cy="1270119"/>
            </a:xfrm>
            <a:custGeom>
              <a:avLst/>
              <a:gdLst/>
              <a:ahLst/>
              <a:cxnLst/>
              <a:rect r="r" b="b" t="t" l="l"/>
              <a:pathLst>
                <a:path h="1270119" w="4168318">
                  <a:moveTo>
                    <a:pt x="0" y="0"/>
                  </a:moveTo>
                  <a:lnTo>
                    <a:pt x="4168318" y="0"/>
                  </a:lnTo>
                  <a:lnTo>
                    <a:pt x="4168318" y="1270119"/>
                  </a:lnTo>
                  <a:lnTo>
                    <a:pt x="0" y="1270119"/>
                  </a:lnTo>
                  <a:close/>
                </a:path>
              </a:pathLst>
            </a:custGeom>
            <a:blipFill>
              <a:blip r:embed="rId6">
                <a:alphaModFix amt="0"/>
              </a:blip>
              <a:stretch>
                <a:fillRect l="0" t="-128791" r="-202729" b="-158379"/>
              </a:stretch>
            </a:blipFill>
          </p:spPr>
        </p:sp>
        <p:sp>
          <p:nvSpPr>
            <p:cNvPr name="TextBox 43" id="43"/>
            <p:cNvSpPr txBox="true"/>
            <p:nvPr/>
          </p:nvSpPr>
          <p:spPr>
            <a:xfrm>
              <a:off x="0" y="-38100"/>
              <a:ext cx="4168318" cy="1308219"/>
            </a:xfrm>
            <a:prstGeom prst="rect">
              <a:avLst/>
            </a:prstGeom>
          </p:spPr>
          <p:txBody>
            <a:bodyPr anchor="ctr" rtlCol="false" tIns="0" lIns="0" bIns="0" rIns="0"/>
            <a:lstStyle/>
            <a:p>
              <a:pPr algn="ctr" marL="0" indent="0" lvl="0">
                <a:lnSpc>
                  <a:spcPts val="2711"/>
                </a:lnSpc>
                <a:spcBef>
                  <a:spcPct val="0"/>
                </a:spcBef>
              </a:pPr>
              <a:r>
                <a:rPr lang="en-US" sz="2100">
                  <a:solidFill>
                    <a:srgbClr val="000000"/>
                  </a:solidFill>
                  <a:latin typeface="Poppins"/>
                  <a:ea typeface="Poppins"/>
                  <a:cs typeface="Poppins"/>
                  <a:sym typeface="Poppins"/>
                </a:rPr>
                <a:t>Validation et réalisation de la mise en production avec la documentation disponible</a:t>
              </a:r>
            </a:p>
          </p:txBody>
        </p:sp>
      </p:grpSp>
      <p:grpSp>
        <p:nvGrpSpPr>
          <p:cNvPr name="Group 44" id="44"/>
          <p:cNvGrpSpPr/>
          <p:nvPr/>
        </p:nvGrpSpPr>
        <p:grpSpPr>
          <a:xfrm rot="0">
            <a:off x="10141234" y="7398949"/>
            <a:ext cx="3963324" cy="1207477"/>
            <a:chOff x="0" y="0"/>
            <a:chExt cx="4168318" cy="1269931"/>
          </a:xfrm>
        </p:grpSpPr>
        <p:sp>
          <p:nvSpPr>
            <p:cNvPr name="Freeform 45" id="45"/>
            <p:cNvSpPr/>
            <p:nvPr/>
          </p:nvSpPr>
          <p:spPr>
            <a:xfrm flipH="false" flipV="false" rot="0">
              <a:off x="0" y="0"/>
              <a:ext cx="4168318" cy="1269931"/>
            </a:xfrm>
            <a:custGeom>
              <a:avLst/>
              <a:gdLst/>
              <a:ahLst/>
              <a:cxnLst/>
              <a:rect r="r" b="b" t="t" l="l"/>
              <a:pathLst>
                <a:path h="1269931" w="4168318">
                  <a:moveTo>
                    <a:pt x="0" y="0"/>
                  </a:moveTo>
                  <a:lnTo>
                    <a:pt x="4168318" y="0"/>
                  </a:lnTo>
                  <a:lnTo>
                    <a:pt x="4168318" y="1269931"/>
                  </a:lnTo>
                  <a:lnTo>
                    <a:pt x="0" y="1269931"/>
                  </a:lnTo>
                  <a:close/>
                </a:path>
              </a:pathLst>
            </a:custGeom>
            <a:blipFill>
              <a:blip r:embed="rId6">
                <a:alphaModFix amt="0"/>
              </a:blip>
              <a:stretch>
                <a:fillRect l="0" t="-128810" r="-202729" b="-158417"/>
              </a:stretch>
            </a:blipFill>
          </p:spPr>
        </p:sp>
        <p:sp>
          <p:nvSpPr>
            <p:cNvPr name="TextBox 46" id="46"/>
            <p:cNvSpPr txBox="true"/>
            <p:nvPr/>
          </p:nvSpPr>
          <p:spPr>
            <a:xfrm>
              <a:off x="0" y="-38100"/>
              <a:ext cx="4168318" cy="1308031"/>
            </a:xfrm>
            <a:prstGeom prst="rect">
              <a:avLst/>
            </a:prstGeom>
          </p:spPr>
          <p:txBody>
            <a:bodyPr anchor="ctr" rtlCol="false" tIns="0" lIns="0" bIns="0" rIns="0"/>
            <a:lstStyle/>
            <a:p>
              <a:pPr algn="ctr" marL="0" indent="0" lvl="0">
                <a:lnSpc>
                  <a:spcPts val="2712"/>
                </a:lnSpc>
                <a:spcBef>
                  <a:spcPct val="0"/>
                </a:spcBef>
              </a:pPr>
              <a:r>
                <a:rPr lang="en-US" sz="2100">
                  <a:solidFill>
                    <a:srgbClr val="000000"/>
                  </a:solidFill>
                  <a:latin typeface="Poppins"/>
                  <a:ea typeface="Poppins"/>
                  <a:cs typeface="Poppins"/>
                  <a:sym typeface="Poppins"/>
                </a:rPr>
                <a:t>Migration puis formation par atelier et accompagnement au changement</a:t>
              </a:r>
            </a:p>
          </p:txBody>
        </p:sp>
      </p:grpSp>
      <p:grpSp>
        <p:nvGrpSpPr>
          <p:cNvPr name="Group 47" id="47"/>
          <p:cNvGrpSpPr/>
          <p:nvPr/>
        </p:nvGrpSpPr>
        <p:grpSpPr>
          <a:xfrm rot="0">
            <a:off x="13228263" y="4675681"/>
            <a:ext cx="4031037" cy="1207477"/>
            <a:chOff x="0" y="0"/>
            <a:chExt cx="4239533" cy="1269931"/>
          </a:xfrm>
        </p:grpSpPr>
        <p:sp>
          <p:nvSpPr>
            <p:cNvPr name="Freeform 48" id="48"/>
            <p:cNvSpPr/>
            <p:nvPr/>
          </p:nvSpPr>
          <p:spPr>
            <a:xfrm flipH="false" flipV="false" rot="0">
              <a:off x="0" y="0"/>
              <a:ext cx="4239533" cy="1269931"/>
            </a:xfrm>
            <a:custGeom>
              <a:avLst/>
              <a:gdLst/>
              <a:ahLst/>
              <a:cxnLst/>
              <a:rect r="r" b="b" t="t" l="l"/>
              <a:pathLst>
                <a:path h="1269931" w="4239533">
                  <a:moveTo>
                    <a:pt x="0" y="0"/>
                  </a:moveTo>
                  <a:lnTo>
                    <a:pt x="4239533" y="0"/>
                  </a:lnTo>
                  <a:lnTo>
                    <a:pt x="4239533" y="1269931"/>
                  </a:lnTo>
                  <a:lnTo>
                    <a:pt x="0" y="1269931"/>
                  </a:lnTo>
                  <a:close/>
                </a:path>
              </a:pathLst>
            </a:custGeom>
            <a:blipFill>
              <a:blip r:embed="rId6">
                <a:alphaModFix amt="0"/>
              </a:blip>
              <a:stretch>
                <a:fillRect l="0" t="-128810" r="-197644" b="-158417"/>
              </a:stretch>
            </a:blipFill>
          </p:spPr>
        </p:sp>
        <p:sp>
          <p:nvSpPr>
            <p:cNvPr name="TextBox 49" id="49"/>
            <p:cNvSpPr txBox="true"/>
            <p:nvPr/>
          </p:nvSpPr>
          <p:spPr>
            <a:xfrm>
              <a:off x="0" y="-38100"/>
              <a:ext cx="4239533" cy="1308031"/>
            </a:xfrm>
            <a:prstGeom prst="rect">
              <a:avLst/>
            </a:prstGeom>
          </p:spPr>
          <p:txBody>
            <a:bodyPr anchor="ctr" rtlCol="false" tIns="0" lIns="0" bIns="0" rIns="0"/>
            <a:lstStyle/>
            <a:p>
              <a:pPr algn="ctr" marL="0" indent="0" lvl="0">
                <a:lnSpc>
                  <a:spcPts val="2712"/>
                </a:lnSpc>
                <a:spcBef>
                  <a:spcPct val="0"/>
                </a:spcBef>
              </a:pPr>
              <a:r>
                <a:rPr lang="en-US" sz="2100">
                  <a:solidFill>
                    <a:srgbClr val="000000"/>
                  </a:solidFill>
                  <a:latin typeface="Poppins"/>
                  <a:ea typeface="Poppins"/>
                  <a:cs typeface="Poppins"/>
                  <a:sym typeface="Poppins"/>
                </a:rPr>
                <a:t>Conception et pilotage de la solution MVP et vérification des recettes</a:t>
              </a:r>
            </a:p>
          </p:txBody>
        </p:sp>
      </p:grpSp>
      <p:grpSp>
        <p:nvGrpSpPr>
          <p:cNvPr name="Group 50" id="50"/>
          <p:cNvGrpSpPr/>
          <p:nvPr/>
        </p:nvGrpSpPr>
        <p:grpSpPr>
          <a:xfrm rot="0">
            <a:off x="7271457" y="4539761"/>
            <a:ext cx="3963324" cy="1207477"/>
            <a:chOff x="0" y="0"/>
            <a:chExt cx="4168318" cy="1269931"/>
          </a:xfrm>
        </p:grpSpPr>
        <p:sp>
          <p:nvSpPr>
            <p:cNvPr name="Freeform 51" id="51"/>
            <p:cNvSpPr/>
            <p:nvPr/>
          </p:nvSpPr>
          <p:spPr>
            <a:xfrm flipH="false" flipV="false" rot="0">
              <a:off x="0" y="0"/>
              <a:ext cx="4168318" cy="1269931"/>
            </a:xfrm>
            <a:custGeom>
              <a:avLst/>
              <a:gdLst/>
              <a:ahLst/>
              <a:cxnLst/>
              <a:rect r="r" b="b" t="t" l="l"/>
              <a:pathLst>
                <a:path h="1269931" w="4168318">
                  <a:moveTo>
                    <a:pt x="0" y="0"/>
                  </a:moveTo>
                  <a:lnTo>
                    <a:pt x="4168318" y="0"/>
                  </a:lnTo>
                  <a:lnTo>
                    <a:pt x="4168318" y="1269931"/>
                  </a:lnTo>
                  <a:lnTo>
                    <a:pt x="0" y="1269931"/>
                  </a:lnTo>
                  <a:close/>
                </a:path>
              </a:pathLst>
            </a:custGeom>
            <a:blipFill>
              <a:blip r:embed="rId6">
                <a:alphaModFix amt="0"/>
              </a:blip>
              <a:stretch>
                <a:fillRect l="0" t="-128810" r="-202729" b="-158417"/>
              </a:stretch>
            </a:blipFill>
          </p:spPr>
        </p:sp>
        <p:sp>
          <p:nvSpPr>
            <p:cNvPr name="TextBox 52" id="52"/>
            <p:cNvSpPr txBox="true"/>
            <p:nvPr/>
          </p:nvSpPr>
          <p:spPr>
            <a:xfrm>
              <a:off x="0" y="-38100"/>
              <a:ext cx="4168318" cy="1308031"/>
            </a:xfrm>
            <a:prstGeom prst="rect">
              <a:avLst/>
            </a:prstGeom>
          </p:spPr>
          <p:txBody>
            <a:bodyPr anchor="ctr" rtlCol="false" tIns="0" lIns="0" bIns="0" rIns="0"/>
            <a:lstStyle/>
            <a:p>
              <a:pPr algn="ctr" marL="0" indent="0" lvl="0">
                <a:lnSpc>
                  <a:spcPts val="2712"/>
                </a:lnSpc>
                <a:spcBef>
                  <a:spcPct val="0"/>
                </a:spcBef>
              </a:pPr>
              <a:r>
                <a:rPr lang="en-US" sz="2100">
                  <a:solidFill>
                    <a:srgbClr val="000000"/>
                  </a:solidFill>
                  <a:latin typeface="Poppins"/>
                  <a:ea typeface="Poppins"/>
                  <a:cs typeface="Poppins"/>
                  <a:sym typeface="Poppins"/>
                </a:rPr>
                <a:t>Formalisation des besoins par processus et validation des workflows </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10" id="10"/>
          <p:cNvGrpSpPr/>
          <p:nvPr/>
        </p:nvGrpSpPr>
        <p:grpSpPr>
          <a:xfrm rot="0">
            <a:off x="1043940" y="2435733"/>
            <a:ext cx="12337081" cy="1044626"/>
            <a:chOff x="0" y="0"/>
            <a:chExt cx="16449442" cy="1392834"/>
          </a:xfrm>
        </p:grpSpPr>
        <p:sp>
          <p:nvSpPr>
            <p:cNvPr name="Freeform 11" id="11"/>
            <p:cNvSpPr/>
            <p:nvPr/>
          </p:nvSpPr>
          <p:spPr>
            <a:xfrm flipH="false" flipV="false" rot="0">
              <a:off x="0" y="0"/>
              <a:ext cx="16449446" cy="1392840"/>
            </a:xfrm>
            <a:custGeom>
              <a:avLst/>
              <a:gdLst/>
              <a:ahLst/>
              <a:cxnLst/>
              <a:rect r="r" b="b" t="t" l="l"/>
              <a:pathLst>
                <a:path h="1392840" w="16449446">
                  <a:moveTo>
                    <a:pt x="0" y="0"/>
                  </a:moveTo>
                  <a:lnTo>
                    <a:pt x="16449446" y="0"/>
                  </a:lnTo>
                  <a:lnTo>
                    <a:pt x="16449446" y="1392840"/>
                  </a:lnTo>
                  <a:lnTo>
                    <a:pt x="0" y="1392840"/>
                  </a:lnTo>
                  <a:close/>
                </a:path>
              </a:pathLst>
            </a:custGeom>
            <a:blipFill>
              <a:blip r:embed="rId5">
                <a:alphaModFix amt="0"/>
              </a:blip>
              <a:stretch>
                <a:fillRect l="0" t="-197450" r="-2053" b="-172239"/>
              </a:stretch>
            </a:blipFill>
          </p:spPr>
        </p:sp>
        <p:sp>
          <p:nvSpPr>
            <p:cNvPr name="TextBox 12" id="12"/>
            <p:cNvSpPr txBox="true"/>
            <p:nvPr/>
          </p:nvSpPr>
          <p:spPr>
            <a:xfrm>
              <a:off x="0" y="-38100"/>
              <a:ext cx="16449442"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Cab</a:t>
              </a:r>
              <a:r>
                <a:rPr lang="en-US" b="true" sz="4200">
                  <a:solidFill>
                    <a:srgbClr val="014276"/>
                  </a:solidFill>
                  <a:latin typeface="Poppins Bold"/>
                  <a:ea typeface="Poppins Bold"/>
                  <a:cs typeface="Poppins Bold"/>
                  <a:sym typeface="Poppins Bold"/>
                </a:rPr>
                <a:t>inet Notarial ADYK</a:t>
              </a:r>
            </a:p>
          </p:txBody>
        </p:sp>
      </p:grpSp>
      <p:grpSp>
        <p:nvGrpSpPr>
          <p:cNvPr name="Group 13" id="13"/>
          <p:cNvGrpSpPr/>
          <p:nvPr/>
        </p:nvGrpSpPr>
        <p:grpSpPr>
          <a:xfrm rot="0">
            <a:off x="1043940" y="3859066"/>
            <a:ext cx="6323076" cy="5399234"/>
            <a:chOff x="0" y="0"/>
            <a:chExt cx="8430768" cy="7198978"/>
          </a:xfrm>
        </p:grpSpPr>
        <p:grpSp>
          <p:nvGrpSpPr>
            <p:cNvPr name="Group 14" id="14"/>
            <p:cNvGrpSpPr/>
            <p:nvPr/>
          </p:nvGrpSpPr>
          <p:grpSpPr>
            <a:xfrm rot="0">
              <a:off x="201168" y="582270"/>
              <a:ext cx="8229600" cy="6616708"/>
              <a:chOff x="0" y="0"/>
              <a:chExt cx="8229600" cy="6616708"/>
            </a:xfrm>
          </p:grpSpPr>
          <p:sp>
            <p:nvSpPr>
              <p:cNvPr name="Freeform 15" id="15"/>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9C4E0F"/>
              </a:solidFill>
            </p:spPr>
          </p:sp>
        </p:grpSp>
        <p:grpSp>
          <p:nvGrpSpPr>
            <p:cNvPr name="Group 16" id="16"/>
            <p:cNvGrpSpPr/>
            <p:nvPr/>
          </p:nvGrpSpPr>
          <p:grpSpPr>
            <a:xfrm rot="0">
              <a:off x="110642" y="320249"/>
              <a:ext cx="8229600" cy="6616708"/>
              <a:chOff x="0" y="0"/>
              <a:chExt cx="8229600" cy="6616708"/>
            </a:xfrm>
          </p:grpSpPr>
          <p:sp>
            <p:nvSpPr>
              <p:cNvPr name="Freeform 17" id="17"/>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CC6614"/>
              </a:solidFill>
            </p:spPr>
          </p:sp>
        </p:grpSp>
        <p:grpSp>
          <p:nvGrpSpPr>
            <p:cNvPr name="Group 18" id="18"/>
            <p:cNvGrpSpPr/>
            <p:nvPr/>
          </p:nvGrpSpPr>
          <p:grpSpPr>
            <a:xfrm rot="0">
              <a:off x="0" y="0"/>
              <a:ext cx="8229600" cy="6616708"/>
              <a:chOff x="0" y="0"/>
              <a:chExt cx="8229600" cy="6616708"/>
            </a:xfrm>
          </p:grpSpPr>
          <p:sp>
            <p:nvSpPr>
              <p:cNvPr name="Freeform 19" id="19"/>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FEF6EF"/>
              </a:solidFill>
            </p:spPr>
          </p:sp>
        </p:grpSp>
      </p:grpSp>
      <p:grpSp>
        <p:nvGrpSpPr>
          <p:cNvPr name="Group 20" id="20"/>
          <p:cNvGrpSpPr/>
          <p:nvPr/>
        </p:nvGrpSpPr>
        <p:grpSpPr>
          <a:xfrm rot="0">
            <a:off x="17595342" y="9613982"/>
            <a:ext cx="352044" cy="516970"/>
            <a:chOff x="0" y="0"/>
            <a:chExt cx="469392" cy="689293"/>
          </a:xfrm>
        </p:grpSpPr>
        <p:sp>
          <p:nvSpPr>
            <p:cNvPr name="Freeform 21" id="2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22" id="2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09</a:t>
              </a:r>
            </a:p>
          </p:txBody>
        </p:sp>
      </p:grpSp>
      <p:grpSp>
        <p:nvGrpSpPr>
          <p:cNvPr name="Group 23" id="23"/>
          <p:cNvGrpSpPr/>
          <p:nvPr/>
        </p:nvGrpSpPr>
        <p:grpSpPr>
          <a:xfrm rot="0">
            <a:off x="8131302" y="3867313"/>
            <a:ext cx="9464040" cy="1076151"/>
            <a:chOff x="0" y="0"/>
            <a:chExt cx="12618720" cy="1434868"/>
          </a:xfrm>
        </p:grpSpPr>
        <p:sp>
          <p:nvSpPr>
            <p:cNvPr name="Freeform 24" id="24"/>
            <p:cNvSpPr/>
            <p:nvPr/>
          </p:nvSpPr>
          <p:spPr>
            <a:xfrm flipH="false" flipV="false" rot="0">
              <a:off x="0" y="0"/>
              <a:ext cx="12618720" cy="1434868"/>
            </a:xfrm>
            <a:custGeom>
              <a:avLst/>
              <a:gdLst/>
              <a:ahLst/>
              <a:cxnLst/>
              <a:rect r="r" b="b" t="t" l="l"/>
              <a:pathLst>
                <a:path h="1434868" w="12618720">
                  <a:moveTo>
                    <a:pt x="0" y="0"/>
                  </a:moveTo>
                  <a:lnTo>
                    <a:pt x="12618720" y="0"/>
                  </a:lnTo>
                  <a:lnTo>
                    <a:pt x="12618720" y="1434868"/>
                  </a:lnTo>
                  <a:lnTo>
                    <a:pt x="0" y="1434868"/>
                  </a:lnTo>
                  <a:close/>
                </a:path>
              </a:pathLst>
            </a:custGeom>
            <a:blipFill>
              <a:blip r:embed="rId5">
                <a:alphaModFix amt="0"/>
              </a:blip>
              <a:stretch>
                <a:fillRect l="0" t="-114003" r="0" b="-128712"/>
              </a:stretch>
            </a:blipFill>
          </p:spPr>
        </p:sp>
        <p:sp>
          <p:nvSpPr>
            <p:cNvPr name="TextBox 25" id="25"/>
            <p:cNvSpPr txBox="true"/>
            <p:nvPr/>
          </p:nvSpPr>
          <p:spPr>
            <a:xfrm>
              <a:off x="0" y="-38100"/>
              <a:ext cx="12618720" cy="1472968"/>
            </a:xfrm>
            <a:prstGeom prst="rect">
              <a:avLst/>
            </a:prstGeom>
          </p:spPr>
          <p:txBody>
            <a:bodyPr anchor="ctr" rtlCol="false" tIns="0" lIns="0" bIns="0" rIns="0"/>
            <a:lstStyle/>
            <a:p>
              <a:pPr algn="just" marL="0" indent="0" lvl="0">
                <a:lnSpc>
                  <a:spcPts val="2454"/>
                </a:lnSpc>
                <a:spcBef>
                  <a:spcPct val="0"/>
                </a:spcBef>
              </a:pPr>
              <a:r>
                <a:rPr lang="en-US" b="true" sz="1900">
                  <a:solidFill>
                    <a:srgbClr val="000000"/>
                  </a:solidFill>
                  <a:latin typeface="Poppins Bold"/>
                  <a:ea typeface="Poppins Bold"/>
                  <a:cs typeface="Poppins Bold"/>
                  <a:sym typeface="Poppins Bold"/>
                </a:rPr>
                <a:t>Contexte : </a:t>
              </a:r>
              <a:r>
                <a:rPr lang="en-US" sz="1900">
                  <a:solidFill>
                    <a:srgbClr val="000000"/>
                  </a:solidFill>
                  <a:latin typeface="Poppins"/>
                  <a:ea typeface="Poppins"/>
                  <a:cs typeface="Poppins"/>
                  <a:sym typeface="Poppins"/>
                </a:rPr>
                <a:t>Dans le cadre de ses activités, le cabinet ADYK</a:t>
              </a:r>
              <a:r>
                <a:rPr lang="en-US" sz="1900" strike="noStrike" u="none">
                  <a:solidFill>
                    <a:srgbClr val="000000"/>
                  </a:solidFill>
                  <a:latin typeface="Poppins"/>
                  <a:ea typeface="Poppins"/>
                  <a:cs typeface="Poppins"/>
                  <a:sym typeface="Poppins"/>
                </a:rPr>
                <a:t> souhaitait digitaliser le suivi de ses dossiers et améliorer les performances de ses collaborateurs. Elle ambitionnait également une visibilité globale de son activité.</a:t>
              </a:r>
            </a:p>
          </p:txBody>
        </p:sp>
      </p:grpSp>
      <p:grpSp>
        <p:nvGrpSpPr>
          <p:cNvPr name="Group 26" id="26"/>
          <p:cNvGrpSpPr/>
          <p:nvPr/>
        </p:nvGrpSpPr>
        <p:grpSpPr>
          <a:xfrm rot="0">
            <a:off x="8515511" y="6690099"/>
            <a:ext cx="4540993" cy="451771"/>
            <a:chOff x="0" y="0"/>
            <a:chExt cx="4775866" cy="475137"/>
          </a:xfrm>
        </p:grpSpPr>
        <p:sp>
          <p:nvSpPr>
            <p:cNvPr name="Freeform 27" id="27"/>
            <p:cNvSpPr/>
            <p:nvPr/>
          </p:nvSpPr>
          <p:spPr>
            <a:xfrm flipH="false" flipV="false" rot="0">
              <a:off x="0" y="0"/>
              <a:ext cx="4775865" cy="475138"/>
            </a:xfrm>
            <a:custGeom>
              <a:avLst/>
              <a:gdLst/>
              <a:ahLst/>
              <a:cxnLst/>
              <a:rect r="r" b="b" t="t" l="l"/>
              <a:pathLst>
                <a:path h="475138" w="4775865">
                  <a:moveTo>
                    <a:pt x="0" y="0"/>
                  </a:moveTo>
                  <a:lnTo>
                    <a:pt x="4775865" y="0"/>
                  </a:lnTo>
                  <a:lnTo>
                    <a:pt x="4775865" y="475138"/>
                  </a:lnTo>
                  <a:lnTo>
                    <a:pt x="0" y="475138"/>
                  </a:lnTo>
                  <a:close/>
                </a:path>
              </a:pathLst>
            </a:custGeom>
            <a:blipFill>
              <a:blip r:embed="rId5">
                <a:alphaModFix amt="0"/>
              </a:blip>
              <a:stretch>
                <a:fillRect l="0" t="-344279" r="-164218" b="-590688"/>
              </a:stretch>
            </a:blipFill>
          </p:spPr>
        </p:sp>
        <p:sp>
          <p:nvSpPr>
            <p:cNvPr name="TextBox 28" id="28"/>
            <p:cNvSpPr txBox="true"/>
            <p:nvPr/>
          </p:nvSpPr>
          <p:spPr>
            <a:xfrm>
              <a:off x="0" y="-28575"/>
              <a:ext cx="4775866"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R</a:t>
              </a:r>
              <a:r>
                <a:rPr lang="en-US" b="true" sz="1838" strike="noStrike" u="none">
                  <a:solidFill>
                    <a:srgbClr val="000000"/>
                  </a:solidFill>
                  <a:latin typeface="Poppins Bold"/>
                  <a:ea typeface="Poppins Bold"/>
                  <a:cs typeface="Poppins Bold"/>
                  <a:sym typeface="Poppins Bold"/>
                </a:rPr>
                <a:t>ésultats</a:t>
              </a:r>
            </a:p>
          </p:txBody>
        </p:sp>
      </p:grpSp>
      <p:sp>
        <p:nvSpPr>
          <p:cNvPr name="TextBox 29" id="29"/>
          <p:cNvSpPr txBox="true"/>
          <p:nvPr/>
        </p:nvSpPr>
        <p:spPr>
          <a:xfrm rot="0">
            <a:off x="8695943" y="7179969"/>
            <a:ext cx="8726534" cy="296984"/>
          </a:xfrm>
          <a:prstGeom prst="rect">
            <a:avLst/>
          </a:prstGeom>
        </p:spPr>
        <p:txBody>
          <a:bodyPr anchor="t" rtlCol="false" tIns="0" lIns="0" bIns="0" rIns="0">
            <a:spAutoFit/>
          </a:bodyPr>
          <a:lstStyle/>
          <a:p>
            <a:pPr algn="just" marL="0" indent="0" lvl="0">
              <a:lnSpc>
                <a:spcPts val="2374"/>
              </a:lnSpc>
              <a:spcBef>
                <a:spcPct val="0"/>
              </a:spcBef>
            </a:pPr>
            <a:r>
              <a:rPr lang="en-US" sz="1838">
                <a:solidFill>
                  <a:srgbClr val="000000"/>
                </a:solidFill>
                <a:latin typeface="Poppins"/>
                <a:ea typeface="Poppins"/>
                <a:cs typeface="Poppins"/>
                <a:sym typeface="Poppins"/>
              </a:rPr>
              <a:t>Visibilité globale des activités du cabinet</a:t>
            </a:r>
          </a:p>
        </p:txBody>
      </p:sp>
      <p:grpSp>
        <p:nvGrpSpPr>
          <p:cNvPr name="Group 30" id="30"/>
          <p:cNvGrpSpPr/>
          <p:nvPr/>
        </p:nvGrpSpPr>
        <p:grpSpPr>
          <a:xfrm rot="0">
            <a:off x="8524280" y="7302594"/>
            <a:ext cx="80232" cy="80311"/>
            <a:chOff x="0" y="0"/>
            <a:chExt cx="146161" cy="146304"/>
          </a:xfrm>
        </p:grpSpPr>
        <p:sp>
          <p:nvSpPr>
            <p:cNvPr name="Freeform 31" id="3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2" id="32"/>
          <p:cNvSpPr txBox="true"/>
          <p:nvPr/>
        </p:nvSpPr>
        <p:spPr>
          <a:xfrm rot="0">
            <a:off x="8697556" y="7551796"/>
            <a:ext cx="8727609" cy="296984"/>
          </a:xfrm>
          <a:prstGeom prst="rect">
            <a:avLst/>
          </a:prstGeom>
        </p:spPr>
        <p:txBody>
          <a:bodyPr anchor="t" rtlCol="false" tIns="0" lIns="0" bIns="0" rIns="0">
            <a:spAutoFit/>
          </a:bodyPr>
          <a:lstStyle/>
          <a:p>
            <a:pPr algn="just" marL="0" indent="0" lvl="0">
              <a:lnSpc>
                <a:spcPts val="2374"/>
              </a:lnSpc>
              <a:spcBef>
                <a:spcPct val="0"/>
              </a:spcBef>
            </a:pPr>
            <a:r>
              <a:rPr lang="en-US" sz="1838" strike="noStrike" u="none">
                <a:solidFill>
                  <a:srgbClr val="000000"/>
                </a:solidFill>
                <a:latin typeface="Poppins"/>
                <a:ea typeface="Poppins"/>
                <a:cs typeface="Poppins"/>
                <a:sym typeface="Poppins"/>
              </a:rPr>
              <a:t>Amélioration du délai de traitements des dossiers</a:t>
            </a:r>
          </a:p>
        </p:txBody>
      </p:sp>
      <p:grpSp>
        <p:nvGrpSpPr>
          <p:cNvPr name="Group 33" id="33"/>
          <p:cNvGrpSpPr/>
          <p:nvPr/>
        </p:nvGrpSpPr>
        <p:grpSpPr>
          <a:xfrm rot="0">
            <a:off x="8524818" y="7674420"/>
            <a:ext cx="80232" cy="80311"/>
            <a:chOff x="0" y="0"/>
            <a:chExt cx="146161" cy="146304"/>
          </a:xfrm>
        </p:grpSpPr>
        <p:sp>
          <p:nvSpPr>
            <p:cNvPr name="Freeform 34" id="3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5" id="35"/>
          <p:cNvSpPr txBox="true"/>
          <p:nvPr/>
        </p:nvSpPr>
        <p:spPr>
          <a:xfrm rot="0">
            <a:off x="8706862" y="7924981"/>
            <a:ext cx="8746222" cy="296984"/>
          </a:xfrm>
          <a:prstGeom prst="rect">
            <a:avLst/>
          </a:prstGeom>
        </p:spPr>
        <p:txBody>
          <a:bodyPr anchor="t" rtlCol="false" tIns="0" lIns="0" bIns="0" rIns="0">
            <a:spAutoFit/>
          </a:bodyPr>
          <a:lstStyle/>
          <a:p>
            <a:pPr algn="just" marL="0" indent="0" lvl="0">
              <a:lnSpc>
                <a:spcPts val="2374"/>
              </a:lnSpc>
              <a:spcBef>
                <a:spcPct val="0"/>
              </a:spcBef>
            </a:pPr>
            <a:r>
              <a:rPr lang="en-US" sz="1838">
                <a:solidFill>
                  <a:srgbClr val="000000"/>
                </a:solidFill>
                <a:latin typeface="Poppins"/>
                <a:ea typeface="Poppins"/>
                <a:cs typeface="Poppins"/>
                <a:sym typeface="Poppins"/>
              </a:rPr>
              <a:t>Centralisation des informations et des documents</a:t>
            </a:r>
          </a:p>
        </p:txBody>
      </p:sp>
      <p:grpSp>
        <p:nvGrpSpPr>
          <p:cNvPr name="Group 36" id="36"/>
          <p:cNvGrpSpPr/>
          <p:nvPr/>
        </p:nvGrpSpPr>
        <p:grpSpPr>
          <a:xfrm rot="0">
            <a:off x="8515511" y="8047605"/>
            <a:ext cx="80232" cy="80311"/>
            <a:chOff x="0" y="0"/>
            <a:chExt cx="146161" cy="146304"/>
          </a:xfrm>
        </p:grpSpPr>
        <p:sp>
          <p:nvSpPr>
            <p:cNvPr name="Freeform 37" id="3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8" id="38"/>
          <p:cNvSpPr txBox="true"/>
          <p:nvPr/>
        </p:nvSpPr>
        <p:spPr>
          <a:xfrm rot="0">
            <a:off x="8696481" y="8298165"/>
            <a:ext cx="8765909" cy="297140"/>
          </a:xfrm>
          <a:prstGeom prst="rect">
            <a:avLst/>
          </a:prstGeom>
        </p:spPr>
        <p:txBody>
          <a:bodyPr anchor="t" rtlCol="false" tIns="0" lIns="0" bIns="0" rIns="0">
            <a:spAutoFit/>
          </a:bodyPr>
          <a:lstStyle/>
          <a:p>
            <a:pPr algn="just" marL="0" indent="0" lvl="0">
              <a:lnSpc>
                <a:spcPts val="2373"/>
              </a:lnSpc>
              <a:spcBef>
                <a:spcPct val="0"/>
              </a:spcBef>
            </a:pPr>
            <a:r>
              <a:rPr lang="en-US" sz="1838">
                <a:solidFill>
                  <a:srgbClr val="000000"/>
                </a:solidFill>
                <a:latin typeface="Poppins"/>
                <a:ea typeface="Poppins"/>
                <a:cs typeface="Poppins"/>
                <a:sym typeface="Poppins"/>
              </a:rPr>
              <a:t>Performance collaborateur mesurable</a:t>
            </a:r>
          </a:p>
        </p:txBody>
      </p:sp>
      <p:grpSp>
        <p:nvGrpSpPr>
          <p:cNvPr name="Group 39" id="39"/>
          <p:cNvGrpSpPr/>
          <p:nvPr/>
        </p:nvGrpSpPr>
        <p:grpSpPr>
          <a:xfrm rot="0">
            <a:off x="8524818" y="8420790"/>
            <a:ext cx="80232" cy="80311"/>
            <a:chOff x="0" y="0"/>
            <a:chExt cx="146161" cy="146304"/>
          </a:xfrm>
        </p:grpSpPr>
        <p:sp>
          <p:nvSpPr>
            <p:cNvPr name="Freeform 40" id="4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1" id="41"/>
          <p:cNvSpPr txBox="true"/>
          <p:nvPr/>
        </p:nvSpPr>
        <p:spPr>
          <a:xfrm rot="0">
            <a:off x="8697556" y="8671506"/>
            <a:ext cx="6727328" cy="296984"/>
          </a:xfrm>
          <a:prstGeom prst="rect">
            <a:avLst/>
          </a:prstGeom>
        </p:spPr>
        <p:txBody>
          <a:bodyPr anchor="t" rtlCol="false" tIns="0" lIns="0" bIns="0" rIns="0">
            <a:spAutoFit/>
          </a:bodyPr>
          <a:lstStyle/>
          <a:p>
            <a:pPr algn="just" marL="0" indent="0" lvl="0">
              <a:lnSpc>
                <a:spcPts val="2374"/>
              </a:lnSpc>
              <a:spcBef>
                <a:spcPct val="0"/>
              </a:spcBef>
            </a:pPr>
            <a:r>
              <a:rPr lang="en-US" sz="1838">
                <a:solidFill>
                  <a:srgbClr val="000000"/>
                </a:solidFill>
                <a:latin typeface="Poppins"/>
                <a:ea typeface="Poppins"/>
                <a:cs typeface="Poppins"/>
                <a:sym typeface="Poppins"/>
              </a:rPr>
              <a:t>Archivage numérique des dossiers notariaux</a:t>
            </a:r>
          </a:p>
        </p:txBody>
      </p:sp>
      <p:grpSp>
        <p:nvGrpSpPr>
          <p:cNvPr name="Group 42" id="42"/>
          <p:cNvGrpSpPr/>
          <p:nvPr/>
        </p:nvGrpSpPr>
        <p:grpSpPr>
          <a:xfrm rot="0">
            <a:off x="8524818" y="8834285"/>
            <a:ext cx="80232" cy="80311"/>
            <a:chOff x="0" y="0"/>
            <a:chExt cx="146161" cy="146304"/>
          </a:xfrm>
        </p:grpSpPr>
        <p:sp>
          <p:nvSpPr>
            <p:cNvPr name="Freeform 43" id="43"/>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44" id="44"/>
          <p:cNvGrpSpPr/>
          <p:nvPr/>
        </p:nvGrpSpPr>
        <p:grpSpPr>
          <a:xfrm rot="0">
            <a:off x="8491525" y="5276498"/>
            <a:ext cx="8970865" cy="451771"/>
            <a:chOff x="0" y="0"/>
            <a:chExt cx="9434863" cy="475137"/>
          </a:xfrm>
        </p:grpSpPr>
        <p:sp>
          <p:nvSpPr>
            <p:cNvPr name="Freeform 45" id="45"/>
            <p:cNvSpPr/>
            <p:nvPr/>
          </p:nvSpPr>
          <p:spPr>
            <a:xfrm flipH="false" flipV="false" rot="0">
              <a:off x="0" y="0"/>
              <a:ext cx="9434862" cy="475138"/>
            </a:xfrm>
            <a:custGeom>
              <a:avLst/>
              <a:gdLst/>
              <a:ahLst/>
              <a:cxnLst/>
              <a:rect r="r" b="b" t="t" l="l"/>
              <a:pathLst>
                <a:path h="475138" w="9434862">
                  <a:moveTo>
                    <a:pt x="0" y="0"/>
                  </a:moveTo>
                  <a:lnTo>
                    <a:pt x="9434862" y="0"/>
                  </a:lnTo>
                  <a:lnTo>
                    <a:pt x="9434862" y="475138"/>
                  </a:lnTo>
                  <a:lnTo>
                    <a:pt x="0" y="475138"/>
                  </a:lnTo>
                  <a:close/>
                </a:path>
              </a:pathLst>
            </a:custGeom>
            <a:blipFill>
              <a:blip r:embed="rId5">
                <a:alphaModFix amt="0"/>
              </a:blip>
              <a:stretch>
                <a:fillRect l="0" t="-344279" r="-33745" b="-590688"/>
              </a:stretch>
            </a:blipFill>
            <a:ln cap="sq">
              <a:noFill/>
              <a:prstDash val="solid"/>
              <a:miter/>
            </a:ln>
          </p:spPr>
        </p:sp>
        <p:sp>
          <p:nvSpPr>
            <p:cNvPr name="TextBox 46" id="46"/>
            <p:cNvSpPr txBox="true"/>
            <p:nvPr/>
          </p:nvSpPr>
          <p:spPr>
            <a:xfrm>
              <a:off x="0" y="-28575"/>
              <a:ext cx="9434863"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Mission</a:t>
              </a:r>
            </a:p>
          </p:txBody>
        </p:sp>
      </p:grpSp>
      <p:grpSp>
        <p:nvGrpSpPr>
          <p:cNvPr name="Group 47" id="47"/>
          <p:cNvGrpSpPr/>
          <p:nvPr/>
        </p:nvGrpSpPr>
        <p:grpSpPr>
          <a:xfrm rot="0">
            <a:off x="8491525" y="5767475"/>
            <a:ext cx="8952234" cy="747046"/>
            <a:chOff x="0" y="0"/>
            <a:chExt cx="9415268" cy="785685"/>
          </a:xfrm>
        </p:grpSpPr>
        <p:sp>
          <p:nvSpPr>
            <p:cNvPr name="Freeform 48" id="48"/>
            <p:cNvSpPr/>
            <p:nvPr/>
          </p:nvSpPr>
          <p:spPr>
            <a:xfrm flipH="false" flipV="false" rot="0">
              <a:off x="0" y="0"/>
              <a:ext cx="9415268" cy="785685"/>
            </a:xfrm>
            <a:custGeom>
              <a:avLst/>
              <a:gdLst/>
              <a:ahLst/>
              <a:cxnLst/>
              <a:rect r="r" b="b" t="t" l="l"/>
              <a:pathLst>
                <a:path h="785685" w="9415268">
                  <a:moveTo>
                    <a:pt x="0" y="0"/>
                  </a:moveTo>
                  <a:lnTo>
                    <a:pt x="9415268" y="0"/>
                  </a:lnTo>
                  <a:lnTo>
                    <a:pt x="9415268" y="785685"/>
                  </a:lnTo>
                  <a:lnTo>
                    <a:pt x="0" y="785685"/>
                  </a:lnTo>
                  <a:close/>
                </a:path>
              </a:pathLst>
            </a:custGeom>
            <a:solidFill>
              <a:srgbClr val="F07817">
                <a:alpha val="0"/>
              </a:srgbClr>
            </a:solidFill>
          </p:spPr>
        </p:sp>
        <p:sp>
          <p:nvSpPr>
            <p:cNvPr name="TextBox 49" id="49"/>
            <p:cNvSpPr txBox="true"/>
            <p:nvPr/>
          </p:nvSpPr>
          <p:spPr>
            <a:xfrm>
              <a:off x="0" y="-28575"/>
              <a:ext cx="9415268" cy="814260"/>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U</a:t>
              </a:r>
              <a:r>
                <a:rPr lang="en-US" sz="1838" strike="noStrike" u="none">
                  <a:solidFill>
                    <a:srgbClr val="000000"/>
                  </a:solidFill>
                  <a:latin typeface="Poppins"/>
                  <a:ea typeface="Poppins"/>
                  <a:cs typeface="Poppins"/>
                  <a:sym typeface="Poppins"/>
                </a:rPr>
                <a:t>n logiciel de gestion sur mesure, </a:t>
              </a:r>
              <a:r>
                <a:rPr lang="en-US" sz="1838" strike="noStrike" u="none">
                  <a:solidFill>
                    <a:srgbClr val="000000"/>
                  </a:solidFill>
                  <a:latin typeface="Poppins"/>
                  <a:ea typeface="Poppins"/>
                  <a:cs typeface="Poppins"/>
                  <a:sym typeface="Poppins"/>
                </a:rPr>
                <a:t>a</a:t>
              </a:r>
              <a:r>
                <a:rPr lang="en-US" sz="1838" strike="noStrike" u="none">
                  <a:solidFill>
                    <a:srgbClr val="000000"/>
                  </a:solidFill>
                  <a:latin typeface="Poppins"/>
                  <a:ea typeface="Poppins"/>
                  <a:cs typeface="Poppins"/>
                  <a:sym typeface="Poppins"/>
                </a:rPr>
                <a:t>d</a:t>
              </a:r>
              <a:r>
                <a:rPr lang="en-US" sz="1838" strike="noStrike" u="none">
                  <a:solidFill>
                    <a:srgbClr val="000000"/>
                  </a:solidFill>
                  <a:latin typeface="Poppins"/>
                  <a:ea typeface="Poppins"/>
                  <a:cs typeface="Poppins"/>
                  <a:sym typeface="Poppins"/>
                </a:rPr>
                <a:t>apt</a:t>
              </a:r>
              <a:r>
                <a:rPr lang="en-US" sz="1838" strike="noStrike" u="none">
                  <a:solidFill>
                    <a:srgbClr val="000000"/>
                  </a:solidFill>
                  <a:latin typeface="Poppins"/>
                  <a:ea typeface="Poppins"/>
                  <a:cs typeface="Poppins"/>
                  <a:sym typeface="Poppins"/>
                </a:rPr>
                <a:t>é </a:t>
              </a:r>
              <a:r>
                <a:rPr lang="en-US" sz="1838" strike="noStrike" u="none">
                  <a:solidFill>
                    <a:srgbClr val="000000"/>
                  </a:solidFill>
                  <a:latin typeface="Poppins"/>
                  <a:ea typeface="Poppins"/>
                  <a:cs typeface="Poppins"/>
                  <a:sym typeface="Poppins"/>
                </a:rPr>
                <a:t>a</a:t>
              </a:r>
              <a:r>
                <a:rPr lang="en-US" sz="1838" strike="noStrike" u="none">
                  <a:solidFill>
                    <a:srgbClr val="000000"/>
                  </a:solidFill>
                  <a:latin typeface="Poppins"/>
                  <a:ea typeface="Poppins"/>
                  <a:cs typeface="Poppins"/>
                  <a:sym typeface="Poppins"/>
                </a:rPr>
                <a:t>u suivi des dossiers notariaux et des performances des utilisateurs</a:t>
              </a:r>
            </a:p>
          </p:txBody>
        </p:sp>
      </p:grpSp>
      <p:sp>
        <p:nvSpPr>
          <p:cNvPr name="Freeform 50" id="50"/>
          <p:cNvSpPr/>
          <p:nvPr/>
        </p:nvSpPr>
        <p:spPr>
          <a:xfrm flipH="false" flipV="false" rot="0">
            <a:off x="8131302" y="5276498"/>
            <a:ext cx="245923" cy="3278973"/>
          </a:xfrm>
          <a:custGeom>
            <a:avLst/>
            <a:gdLst/>
            <a:ahLst/>
            <a:cxnLst/>
            <a:rect r="r" b="b" t="t" l="l"/>
            <a:pathLst>
              <a:path h="3278973" w="245923">
                <a:moveTo>
                  <a:pt x="0" y="0"/>
                </a:moveTo>
                <a:lnTo>
                  <a:pt x="245923" y="0"/>
                </a:lnTo>
                <a:lnTo>
                  <a:pt x="245923" y="3278972"/>
                </a:lnTo>
                <a:lnTo>
                  <a:pt x="0" y="32789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1" id="51"/>
          <p:cNvGrpSpPr/>
          <p:nvPr/>
        </p:nvGrpSpPr>
        <p:grpSpPr>
          <a:xfrm rot="0">
            <a:off x="1455420" y="4600145"/>
            <a:ext cx="5500116" cy="3216501"/>
            <a:chOff x="0" y="0"/>
            <a:chExt cx="7333488" cy="4288668"/>
          </a:xfrm>
        </p:grpSpPr>
        <p:grpSp>
          <p:nvGrpSpPr>
            <p:cNvPr name="Group 52" id="52"/>
            <p:cNvGrpSpPr/>
            <p:nvPr/>
          </p:nvGrpSpPr>
          <p:grpSpPr>
            <a:xfrm rot="0">
              <a:off x="0" y="2071045"/>
              <a:ext cx="7333488" cy="2217623"/>
              <a:chOff x="0" y="0"/>
              <a:chExt cx="7333488" cy="2217623"/>
            </a:xfrm>
          </p:grpSpPr>
          <p:sp>
            <p:nvSpPr>
              <p:cNvPr name="Freeform 53" id="53"/>
              <p:cNvSpPr/>
              <p:nvPr/>
            </p:nvSpPr>
            <p:spPr>
              <a:xfrm flipH="false" flipV="false" rot="0">
                <a:off x="0" y="0"/>
                <a:ext cx="7333488" cy="2217623"/>
              </a:xfrm>
              <a:custGeom>
                <a:avLst/>
                <a:gdLst/>
                <a:ahLst/>
                <a:cxnLst/>
                <a:rect r="r" b="b" t="t" l="l"/>
                <a:pathLst>
                  <a:path h="2217623" w="7333488">
                    <a:moveTo>
                      <a:pt x="0" y="0"/>
                    </a:moveTo>
                    <a:lnTo>
                      <a:pt x="7333488" y="0"/>
                    </a:lnTo>
                    <a:lnTo>
                      <a:pt x="7333488" y="2217623"/>
                    </a:lnTo>
                    <a:lnTo>
                      <a:pt x="0" y="2217623"/>
                    </a:lnTo>
                    <a:close/>
                  </a:path>
                </a:pathLst>
              </a:custGeom>
              <a:blipFill>
                <a:blip r:embed="rId5">
                  <a:alphaModFix amt="0"/>
                </a:blip>
                <a:stretch>
                  <a:fillRect l="0" t="-47942" r="0" b="19071"/>
                </a:stretch>
              </a:blipFill>
            </p:spPr>
          </p:sp>
          <p:sp>
            <p:nvSpPr>
              <p:cNvPr name="TextBox 54" id="54"/>
              <p:cNvSpPr txBox="true"/>
              <p:nvPr/>
            </p:nvSpPr>
            <p:spPr>
              <a:xfrm>
                <a:off x="0" y="-66675"/>
                <a:ext cx="7333488" cy="2284298"/>
              </a:xfrm>
              <a:prstGeom prst="rect">
                <a:avLst/>
              </a:prstGeom>
            </p:spPr>
            <p:txBody>
              <a:bodyPr anchor="ctr" rtlCol="false" tIns="0" lIns="0" bIns="0" rIns="0"/>
              <a:lstStyle/>
              <a:p>
                <a:pPr algn="ctr" marL="0" indent="0" lvl="0">
                  <a:lnSpc>
                    <a:spcPts val="3024"/>
                  </a:lnSpc>
                  <a:spcBef>
                    <a:spcPct val="0"/>
                  </a:spcBef>
                </a:pPr>
                <a:r>
                  <a:rPr lang="en-US" sz="2100">
                    <a:solidFill>
                      <a:srgbClr val="000000"/>
                    </a:solidFill>
                    <a:latin typeface="Poppins"/>
                    <a:ea typeface="Poppins"/>
                    <a:cs typeface="Poppins"/>
                    <a:sym typeface="Poppins"/>
                  </a:rPr>
                  <a:t>C</a:t>
                </a:r>
                <a:r>
                  <a:rPr lang="en-US" sz="2100" strike="noStrike" u="none">
                    <a:solidFill>
                      <a:srgbClr val="000000"/>
                    </a:solidFill>
                    <a:latin typeface="Poppins"/>
                    <a:ea typeface="Poppins"/>
                    <a:cs typeface="Poppins"/>
                    <a:sym typeface="Poppins"/>
                  </a:rPr>
                  <a:t>ab</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et </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ta</a:t>
                </a:r>
                <a:r>
                  <a:rPr lang="en-US" sz="2100" strike="noStrike" u="none">
                    <a:solidFill>
                      <a:srgbClr val="000000"/>
                    </a:solidFill>
                    <a:latin typeface="Poppins"/>
                    <a:ea typeface="Poppins"/>
                    <a:cs typeface="Poppins"/>
                    <a:sym typeface="Poppins"/>
                  </a:rPr>
                  <a:t>ri</a:t>
                </a:r>
                <a:r>
                  <a:rPr lang="en-US" sz="2100" strike="noStrike" u="none">
                    <a:solidFill>
                      <a:srgbClr val="000000"/>
                    </a:solidFill>
                    <a:latin typeface="Poppins"/>
                    <a:ea typeface="Poppins"/>
                    <a:cs typeface="Poppins"/>
                    <a:sym typeface="Poppins"/>
                  </a:rPr>
                  <a:t>al</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spéc</a:t>
                </a:r>
                <a:r>
                  <a:rPr lang="en-US" sz="2100" strike="noStrike" u="none">
                    <a:solidFill>
                      <a:srgbClr val="000000"/>
                    </a:solidFill>
                    <a:latin typeface="Poppins"/>
                    <a:ea typeface="Poppins"/>
                    <a:cs typeface="Poppins"/>
                    <a:sym typeface="Poppins"/>
                  </a:rPr>
                  <a:t>iali</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é</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ns </a:t>
                </a:r>
                <a:r>
                  <a:rPr lang="en-US" sz="2100" strike="noStrike" u="none">
                    <a:solidFill>
                      <a:srgbClr val="000000"/>
                    </a:solidFill>
                    <a:latin typeface="Poppins"/>
                    <a:ea typeface="Poppins"/>
                    <a:cs typeface="Poppins"/>
                    <a:sym typeface="Poppins"/>
                  </a:rPr>
                  <a:t>l’</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ccompagn</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m</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t </a:t>
                </a:r>
                <a:r>
                  <a:rPr lang="en-US" sz="2100" strike="noStrike" u="none">
                    <a:solidFill>
                      <a:srgbClr val="000000"/>
                    </a:solidFill>
                    <a:latin typeface="Poppins"/>
                    <a:ea typeface="Poppins"/>
                    <a:cs typeface="Poppins"/>
                    <a:sym typeface="Poppins"/>
                  </a:rPr>
                  <a:t>juri</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iqu</a:t>
                </a:r>
                <a:r>
                  <a:rPr lang="en-US" sz="2100" strike="noStrike" u="none">
                    <a:solidFill>
                      <a:srgbClr val="000000"/>
                    </a:solidFill>
                    <a:latin typeface="Poppins"/>
                    <a:ea typeface="Poppins"/>
                    <a:cs typeface="Poppins"/>
                    <a:sym typeface="Poppins"/>
                  </a:rPr>
                  <a:t>e des </a:t>
                </a:r>
                <a:r>
                  <a:rPr lang="en-US" sz="2100" strike="noStrike" u="none">
                    <a:solidFill>
                      <a:srgbClr val="000000"/>
                    </a:solidFill>
                    <a:latin typeface="Poppins"/>
                    <a:ea typeface="Poppins"/>
                    <a:cs typeface="Poppins"/>
                    <a:sym typeface="Poppins"/>
                  </a:rPr>
                  <a:t>p</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c</a:t>
                </a:r>
                <a:r>
                  <a:rPr lang="en-US" sz="2100" strike="noStrike" u="none">
                    <a:solidFill>
                      <a:srgbClr val="000000"/>
                    </a:solidFill>
                    <a:latin typeface="Poppins"/>
                    <a:ea typeface="Poppins"/>
                    <a:cs typeface="Poppins"/>
                    <a:sym typeface="Poppins"/>
                  </a:rPr>
                  <a:t>u</a:t>
                </a:r>
                <a:r>
                  <a:rPr lang="en-US" sz="2100" strike="noStrike" u="none">
                    <a:solidFill>
                      <a:srgbClr val="000000"/>
                    </a:solidFill>
                    <a:latin typeface="Poppins"/>
                    <a:ea typeface="Poppins"/>
                    <a:cs typeface="Poppins"/>
                    <a:sym typeface="Poppins"/>
                  </a:rPr>
                  <a:t>lie</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s, des </a:t>
                </a:r>
                <a:r>
                  <a:rPr lang="en-US" sz="2100" strike="noStrike" u="none">
                    <a:solidFill>
                      <a:srgbClr val="000000"/>
                    </a:solidFill>
                    <a:latin typeface="Poppins"/>
                    <a:ea typeface="Poppins"/>
                    <a:cs typeface="Poppins"/>
                    <a:sym typeface="Poppins"/>
                  </a:rPr>
                  <a:t>en</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repr</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se</a:t>
                </a:r>
                <a:r>
                  <a:rPr lang="en-US" sz="2100" strike="noStrike" u="none">
                    <a:solidFill>
                      <a:srgbClr val="000000"/>
                    </a:solidFill>
                    <a:latin typeface="Poppins"/>
                    <a:ea typeface="Poppins"/>
                    <a:cs typeface="Poppins"/>
                    <a:sym typeface="Poppins"/>
                  </a:rPr>
                  <a:t>s et des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ins</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utions.</a:t>
                </a:r>
              </a:p>
            </p:txBody>
          </p:sp>
        </p:grpSp>
        <p:grpSp>
          <p:nvGrpSpPr>
            <p:cNvPr name="Group 55" id="55"/>
            <p:cNvGrpSpPr/>
            <p:nvPr/>
          </p:nvGrpSpPr>
          <p:grpSpPr>
            <a:xfrm rot="0">
              <a:off x="2721651" y="0"/>
              <a:ext cx="1890185" cy="1890185"/>
              <a:chOff x="0" y="0"/>
              <a:chExt cx="2286470" cy="2286470"/>
            </a:xfrm>
          </p:grpSpPr>
          <p:sp>
            <p:nvSpPr>
              <p:cNvPr name="Freeform 56" id="56"/>
              <p:cNvSpPr/>
              <p:nvPr/>
            </p:nvSpPr>
            <p:spPr>
              <a:xfrm flipH="false" flipV="false" rot="0">
                <a:off x="0" y="0"/>
                <a:ext cx="2286508" cy="2286508"/>
              </a:xfrm>
              <a:custGeom>
                <a:avLst/>
                <a:gdLst/>
                <a:ahLst/>
                <a:cxnLst/>
                <a:rect r="r" b="b" t="t" l="l"/>
                <a:pathLst>
                  <a:path h="2286508" w="2286508">
                    <a:moveTo>
                      <a:pt x="0" y="0"/>
                    </a:moveTo>
                    <a:lnTo>
                      <a:pt x="2286508" y="0"/>
                    </a:lnTo>
                    <a:lnTo>
                      <a:pt x="2286508" y="2286508"/>
                    </a:lnTo>
                    <a:lnTo>
                      <a:pt x="0" y="2286508"/>
                    </a:lnTo>
                    <a:lnTo>
                      <a:pt x="0" y="0"/>
                    </a:lnTo>
                    <a:close/>
                  </a:path>
                </a:pathLst>
              </a:custGeom>
              <a:blipFill>
                <a:blip r:embed="rId8"/>
                <a:stretch>
                  <a:fillRect l="0" t="0" r="1" b="1"/>
                </a:stretch>
              </a:blipFill>
            </p:spPr>
          </p:sp>
        </p:gr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62990" y="4054897"/>
            <a:ext cx="4708589" cy="2159151"/>
            <a:chOff x="0" y="0"/>
            <a:chExt cx="6859826" cy="3145614"/>
          </a:xfrm>
        </p:grpSpPr>
        <p:sp>
          <p:nvSpPr>
            <p:cNvPr name="Freeform 5" id="5"/>
            <p:cNvSpPr/>
            <p:nvPr/>
          </p:nvSpPr>
          <p:spPr>
            <a:xfrm flipH="false" flipV="false" rot="0">
              <a:off x="0" y="0"/>
              <a:ext cx="6859826" cy="3145614"/>
            </a:xfrm>
            <a:custGeom>
              <a:avLst/>
              <a:gdLst/>
              <a:ahLst/>
              <a:cxnLst/>
              <a:rect r="r" b="b" t="t" l="l"/>
              <a:pathLst>
                <a:path h="3145614" w="6859826">
                  <a:moveTo>
                    <a:pt x="0" y="0"/>
                  </a:moveTo>
                  <a:lnTo>
                    <a:pt x="6859826" y="0"/>
                  </a:lnTo>
                  <a:lnTo>
                    <a:pt x="6859826" y="3145614"/>
                  </a:lnTo>
                  <a:lnTo>
                    <a:pt x="0" y="3145614"/>
                  </a:lnTo>
                  <a:close/>
                </a:path>
              </a:pathLst>
            </a:custGeom>
            <a:solidFill>
              <a:srgbClr val="FFFFFF"/>
            </a:solidFill>
          </p:spPr>
        </p:sp>
      </p:grpSp>
      <p:grpSp>
        <p:nvGrpSpPr>
          <p:cNvPr name="Group 6" id="6"/>
          <p:cNvGrpSpPr/>
          <p:nvPr/>
        </p:nvGrpSpPr>
        <p:grpSpPr>
          <a:xfrm rot="0">
            <a:off x="1028700" y="4049516"/>
            <a:ext cx="4742879" cy="47625"/>
            <a:chOff x="0" y="0"/>
            <a:chExt cx="5248656" cy="52704"/>
          </a:xfrm>
        </p:grpSpPr>
        <p:sp>
          <p:nvSpPr>
            <p:cNvPr name="Freeform 7" id="7"/>
            <p:cNvSpPr/>
            <p:nvPr/>
          </p:nvSpPr>
          <p:spPr>
            <a:xfrm flipH="false" flipV="false" rot="0">
              <a:off x="0" y="0"/>
              <a:ext cx="5248656" cy="52704"/>
            </a:xfrm>
            <a:custGeom>
              <a:avLst/>
              <a:gdLst/>
              <a:ahLst/>
              <a:cxnLst/>
              <a:rect r="r" b="b" t="t" l="l"/>
              <a:pathLst>
                <a:path h="52704" w="5248656">
                  <a:moveTo>
                    <a:pt x="0" y="0"/>
                  </a:moveTo>
                  <a:lnTo>
                    <a:pt x="5248656" y="0"/>
                  </a:lnTo>
                  <a:lnTo>
                    <a:pt x="5248656" y="52704"/>
                  </a:lnTo>
                  <a:lnTo>
                    <a:pt x="0" y="52704"/>
                  </a:lnTo>
                  <a:close/>
                </a:path>
              </a:pathLst>
            </a:custGeom>
            <a:solidFill>
              <a:srgbClr val="0072CE"/>
            </a:solidFill>
          </p:spPr>
        </p:sp>
      </p:grpSp>
      <p:grpSp>
        <p:nvGrpSpPr>
          <p:cNvPr name="Group 8" id="8"/>
          <p:cNvGrpSpPr/>
          <p:nvPr/>
        </p:nvGrpSpPr>
        <p:grpSpPr>
          <a:xfrm rot="0">
            <a:off x="12824509" y="4062967"/>
            <a:ext cx="4770833" cy="2151080"/>
            <a:chOff x="0" y="0"/>
            <a:chExt cx="6958439" cy="3137431"/>
          </a:xfrm>
        </p:grpSpPr>
        <p:sp>
          <p:nvSpPr>
            <p:cNvPr name="Freeform 9" id="9"/>
            <p:cNvSpPr/>
            <p:nvPr/>
          </p:nvSpPr>
          <p:spPr>
            <a:xfrm flipH="false" flipV="false" rot="0">
              <a:off x="0" y="0"/>
              <a:ext cx="6958440" cy="3137432"/>
            </a:xfrm>
            <a:custGeom>
              <a:avLst/>
              <a:gdLst/>
              <a:ahLst/>
              <a:cxnLst/>
              <a:rect r="r" b="b" t="t" l="l"/>
              <a:pathLst>
                <a:path h="3137432" w="6958440">
                  <a:moveTo>
                    <a:pt x="0" y="0"/>
                  </a:moveTo>
                  <a:lnTo>
                    <a:pt x="6958440" y="0"/>
                  </a:lnTo>
                  <a:lnTo>
                    <a:pt x="6958440" y="3137432"/>
                  </a:lnTo>
                  <a:lnTo>
                    <a:pt x="0" y="3137432"/>
                  </a:lnTo>
                  <a:close/>
                </a:path>
              </a:pathLst>
            </a:custGeom>
            <a:solidFill>
              <a:srgbClr val="FFFFFF"/>
            </a:solidFill>
          </p:spPr>
        </p:sp>
      </p:grpSp>
      <p:grpSp>
        <p:nvGrpSpPr>
          <p:cNvPr name="Group 10" id="10"/>
          <p:cNvGrpSpPr/>
          <p:nvPr/>
        </p:nvGrpSpPr>
        <p:grpSpPr>
          <a:xfrm rot="0">
            <a:off x="15797822" y="335433"/>
            <a:ext cx="1797520" cy="411476"/>
            <a:chOff x="0" y="0"/>
            <a:chExt cx="2637333" cy="603720"/>
          </a:xfrm>
        </p:grpSpPr>
        <p:sp>
          <p:nvSpPr>
            <p:cNvPr name="Freeform 11" id="11"/>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2" id="12"/>
          <p:cNvGrpSpPr/>
          <p:nvPr/>
        </p:nvGrpSpPr>
        <p:grpSpPr>
          <a:xfrm rot="0">
            <a:off x="1062990" y="335433"/>
            <a:ext cx="1958950" cy="407517"/>
            <a:chOff x="0" y="0"/>
            <a:chExt cx="2637333" cy="548640"/>
          </a:xfrm>
        </p:grpSpPr>
        <p:sp>
          <p:nvSpPr>
            <p:cNvPr name="Freeform 13" id="13"/>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4" id="14"/>
          <p:cNvGrpSpPr/>
          <p:nvPr/>
        </p:nvGrpSpPr>
        <p:grpSpPr>
          <a:xfrm rot="0">
            <a:off x="1043940" y="1028700"/>
            <a:ext cx="8505877" cy="1121283"/>
            <a:chOff x="0" y="0"/>
            <a:chExt cx="11341170" cy="1495044"/>
          </a:xfrm>
        </p:grpSpPr>
        <p:sp>
          <p:nvSpPr>
            <p:cNvPr name="Freeform 15" id="15"/>
            <p:cNvSpPr/>
            <p:nvPr/>
          </p:nvSpPr>
          <p:spPr>
            <a:xfrm flipH="false" flipV="false" rot="0">
              <a:off x="0" y="0"/>
              <a:ext cx="11341170" cy="1495044"/>
            </a:xfrm>
            <a:custGeom>
              <a:avLst/>
              <a:gdLst/>
              <a:ahLst/>
              <a:cxnLst/>
              <a:rect r="r" b="b" t="t" l="l"/>
              <a:pathLst>
                <a:path h="1495044" w="11341170">
                  <a:moveTo>
                    <a:pt x="0" y="0"/>
                  </a:moveTo>
                  <a:lnTo>
                    <a:pt x="11341170" y="0"/>
                  </a:lnTo>
                  <a:lnTo>
                    <a:pt x="11341170" y="1495044"/>
                  </a:lnTo>
                  <a:lnTo>
                    <a:pt x="0" y="1495044"/>
                  </a:lnTo>
                  <a:close/>
                </a:path>
              </a:pathLst>
            </a:custGeom>
            <a:blipFill>
              <a:blip r:embed="rId6">
                <a:alphaModFix amt="0"/>
              </a:blip>
              <a:stretch>
                <a:fillRect l="0" t="-171107" r="-29002" b="-110251"/>
              </a:stretch>
            </a:blipFill>
          </p:spPr>
        </p:sp>
        <p:sp>
          <p:nvSpPr>
            <p:cNvPr name="TextBox 16" id="16"/>
            <p:cNvSpPr txBox="true"/>
            <p:nvPr/>
          </p:nvSpPr>
          <p:spPr>
            <a:xfrm>
              <a:off x="0" y="-47625"/>
              <a:ext cx="1134117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17" id="17"/>
          <p:cNvGrpSpPr/>
          <p:nvPr/>
        </p:nvGrpSpPr>
        <p:grpSpPr>
          <a:xfrm rot="0">
            <a:off x="1028700" y="2304055"/>
            <a:ext cx="16566642" cy="1044626"/>
            <a:chOff x="0" y="0"/>
            <a:chExt cx="22088856" cy="1392834"/>
          </a:xfrm>
        </p:grpSpPr>
        <p:sp>
          <p:nvSpPr>
            <p:cNvPr name="Freeform 18" id="18"/>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19" id="19"/>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ADYK : Notre démarche projet</a:t>
              </a:r>
            </a:p>
          </p:txBody>
        </p:sp>
      </p:grpSp>
      <p:grpSp>
        <p:nvGrpSpPr>
          <p:cNvPr name="Group 20" id="20"/>
          <p:cNvGrpSpPr/>
          <p:nvPr/>
        </p:nvGrpSpPr>
        <p:grpSpPr>
          <a:xfrm rot="0">
            <a:off x="17595342" y="9613982"/>
            <a:ext cx="352044" cy="516970"/>
            <a:chOff x="0" y="0"/>
            <a:chExt cx="469392" cy="689293"/>
          </a:xfrm>
        </p:grpSpPr>
        <p:sp>
          <p:nvSpPr>
            <p:cNvPr name="Freeform 21" id="2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22" id="2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a:solidFill>
                    <a:srgbClr val="F07817"/>
                  </a:solidFill>
                  <a:latin typeface="Poppins Bold"/>
                  <a:ea typeface="Poppins Bold"/>
                  <a:cs typeface="Poppins Bold"/>
                  <a:sym typeface="Poppins Bold"/>
                </a:rPr>
                <a:t>10</a:t>
              </a:r>
            </a:p>
          </p:txBody>
        </p:sp>
      </p:grpSp>
      <p:grpSp>
        <p:nvGrpSpPr>
          <p:cNvPr name="Group 23" id="23"/>
          <p:cNvGrpSpPr/>
          <p:nvPr/>
        </p:nvGrpSpPr>
        <p:grpSpPr>
          <a:xfrm rot="0">
            <a:off x="12824509" y="4049516"/>
            <a:ext cx="4770833" cy="83116"/>
            <a:chOff x="0" y="0"/>
            <a:chExt cx="5248656" cy="91440"/>
          </a:xfrm>
        </p:grpSpPr>
        <p:sp>
          <p:nvSpPr>
            <p:cNvPr name="Freeform 24" id="24"/>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25" id="25"/>
          <p:cNvGrpSpPr/>
          <p:nvPr/>
        </p:nvGrpSpPr>
        <p:grpSpPr>
          <a:xfrm rot="0">
            <a:off x="989124" y="7063387"/>
            <a:ext cx="4708589" cy="2159151"/>
            <a:chOff x="0" y="0"/>
            <a:chExt cx="6859826" cy="3145614"/>
          </a:xfrm>
        </p:grpSpPr>
        <p:sp>
          <p:nvSpPr>
            <p:cNvPr name="Freeform 26" id="26"/>
            <p:cNvSpPr/>
            <p:nvPr/>
          </p:nvSpPr>
          <p:spPr>
            <a:xfrm flipH="false" flipV="false" rot="0">
              <a:off x="0" y="0"/>
              <a:ext cx="6859826" cy="3145614"/>
            </a:xfrm>
            <a:custGeom>
              <a:avLst/>
              <a:gdLst/>
              <a:ahLst/>
              <a:cxnLst/>
              <a:rect r="r" b="b" t="t" l="l"/>
              <a:pathLst>
                <a:path h="3145614" w="6859826">
                  <a:moveTo>
                    <a:pt x="0" y="0"/>
                  </a:moveTo>
                  <a:lnTo>
                    <a:pt x="6859826" y="0"/>
                  </a:lnTo>
                  <a:lnTo>
                    <a:pt x="6859826" y="3145614"/>
                  </a:lnTo>
                  <a:lnTo>
                    <a:pt x="0" y="3145614"/>
                  </a:lnTo>
                  <a:close/>
                </a:path>
              </a:pathLst>
            </a:custGeom>
            <a:solidFill>
              <a:srgbClr val="FFFFFF"/>
            </a:solidFill>
          </p:spPr>
        </p:sp>
      </p:grpSp>
      <p:grpSp>
        <p:nvGrpSpPr>
          <p:cNvPr name="Group 27" id="27"/>
          <p:cNvGrpSpPr/>
          <p:nvPr/>
        </p:nvGrpSpPr>
        <p:grpSpPr>
          <a:xfrm rot="0">
            <a:off x="954834" y="7063387"/>
            <a:ext cx="4742879" cy="47625"/>
            <a:chOff x="0" y="0"/>
            <a:chExt cx="5248656" cy="52704"/>
          </a:xfrm>
        </p:grpSpPr>
        <p:sp>
          <p:nvSpPr>
            <p:cNvPr name="Freeform 28" id="28"/>
            <p:cNvSpPr/>
            <p:nvPr/>
          </p:nvSpPr>
          <p:spPr>
            <a:xfrm flipH="false" flipV="false" rot="0">
              <a:off x="0" y="0"/>
              <a:ext cx="5248656" cy="52704"/>
            </a:xfrm>
            <a:custGeom>
              <a:avLst/>
              <a:gdLst/>
              <a:ahLst/>
              <a:cxnLst/>
              <a:rect r="r" b="b" t="t" l="l"/>
              <a:pathLst>
                <a:path h="52704" w="5248656">
                  <a:moveTo>
                    <a:pt x="0" y="0"/>
                  </a:moveTo>
                  <a:lnTo>
                    <a:pt x="5248656" y="0"/>
                  </a:lnTo>
                  <a:lnTo>
                    <a:pt x="5248656" y="52704"/>
                  </a:lnTo>
                  <a:lnTo>
                    <a:pt x="0" y="52704"/>
                  </a:lnTo>
                  <a:close/>
                </a:path>
              </a:pathLst>
            </a:custGeom>
            <a:solidFill>
              <a:srgbClr val="F07817"/>
            </a:solidFill>
          </p:spPr>
        </p:sp>
      </p:grpSp>
      <p:grpSp>
        <p:nvGrpSpPr>
          <p:cNvPr name="Group 29" id="29"/>
          <p:cNvGrpSpPr/>
          <p:nvPr/>
        </p:nvGrpSpPr>
        <p:grpSpPr>
          <a:xfrm rot="0">
            <a:off x="12750643" y="7071457"/>
            <a:ext cx="4770833" cy="2151080"/>
            <a:chOff x="0" y="0"/>
            <a:chExt cx="6958439" cy="3137431"/>
          </a:xfrm>
        </p:grpSpPr>
        <p:sp>
          <p:nvSpPr>
            <p:cNvPr name="Freeform 30" id="30"/>
            <p:cNvSpPr/>
            <p:nvPr/>
          </p:nvSpPr>
          <p:spPr>
            <a:xfrm flipH="false" flipV="false" rot="0">
              <a:off x="0" y="0"/>
              <a:ext cx="6958440" cy="3137432"/>
            </a:xfrm>
            <a:custGeom>
              <a:avLst/>
              <a:gdLst/>
              <a:ahLst/>
              <a:cxnLst/>
              <a:rect r="r" b="b" t="t" l="l"/>
              <a:pathLst>
                <a:path h="3137432" w="6958440">
                  <a:moveTo>
                    <a:pt x="0" y="0"/>
                  </a:moveTo>
                  <a:lnTo>
                    <a:pt x="6958440" y="0"/>
                  </a:lnTo>
                  <a:lnTo>
                    <a:pt x="6958440" y="3137432"/>
                  </a:lnTo>
                  <a:lnTo>
                    <a:pt x="0" y="3137432"/>
                  </a:lnTo>
                  <a:close/>
                </a:path>
              </a:pathLst>
            </a:custGeom>
            <a:solidFill>
              <a:srgbClr val="FFFFFF"/>
            </a:solidFill>
          </p:spPr>
        </p:sp>
      </p:grpSp>
      <p:grpSp>
        <p:nvGrpSpPr>
          <p:cNvPr name="Group 31" id="31"/>
          <p:cNvGrpSpPr/>
          <p:nvPr/>
        </p:nvGrpSpPr>
        <p:grpSpPr>
          <a:xfrm rot="0">
            <a:off x="6948202" y="7071457"/>
            <a:ext cx="4742879" cy="2151080"/>
            <a:chOff x="0" y="0"/>
            <a:chExt cx="6909782" cy="3133856"/>
          </a:xfrm>
        </p:grpSpPr>
        <p:sp>
          <p:nvSpPr>
            <p:cNvPr name="Freeform 32" id="32"/>
            <p:cNvSpPr/>
            <p:nvPr/>
          </p:nvSpPr>
          <p:spPr>
            <a:xfrm flipH="false" flipV="false" rot="0">
              <a:off x="0" y="0"/>
              <a:ext cx="6909783" cy="3133856"/>
            </a:xfrm>
            <a:custGeom>
              <a:avLst/>
              <a:gdLst/>
              <a:ahLst/>
              <a:cxnLst/>
              <a:rect r="r" b="b" t="t" l="l"/>
              <a:pathLst>
                <a:path h="3133856" w="6909783">
                  <a:moveTo>
                    <a:pt x="0" y="0"/>
                  </a:moveTo>
                  <a:lnTo>
                    <a:pt x="6909783" y="0"/>
                  </a:lnTo>
                  <a:lnTo>
                    <a:pt x="6909783" y="3133856"/>
                  </a:lnTo>
                  <a:lnTo>
                    <a:pt x="0" y="3133856"/>
                  </a:lnTo>
                  <a:close/>
                </a:path>
              </a:pathLst>
            </a:custGeom>
            <a:solidFill>
              <a:srgbClr val="FFFFFF"/>
            </a:solidFill>
          </p:spPr>
        </p:sp>
      </p:grpSp>
      <p:grpSp>
        <p:nvGrpSpPr>
          <p:cNvPr name="Group 33" id="33"/>
          <p:cNvGrpSpPr/>
          <p:nvPr/>
        </p:nvGrpSpPr>
        <p:grpSpPr>
          <a:xfrm rot="0">
            <a:off x="6948202" y="7063387"/>
            <a:ext cx="4742879" cy="47625"/>
            <a:chOff x="0" y="0"/>
            <a:chExt cx="5248656" cy="52704"/>
          </a:xfrm>
        </p:grpSpPr>
        <p:sp>
          <p:nvSpPr>
            <p:cNvPr name="Freeform 34" id="34"/>
            <p:cNvSpPr/>
            <p:nvPr/>
          </p:nvSpPr>
          <p:spPr>
            <a:xfrm flipH="false" flipV="false" rot="0">
              <a:off x="0" y="0"/>
              <a:ext cx="5248656" cy="52704"/>
            </a:xfrm>
            <a:custGeom>
              <a:avLst/>
              <a:gdLst/>
              <a:ahLst/>
              <a:cxnLst/>
              <a:rect r="r" b="b" t="t" l="l"/>
              <a:pathLst>
                <a:path h="52704" w="5248656">
                  <a:moveTo>
                    <a:pt x="0" y="0"/>
                  </a:moveTo>
                  <a:lnTo>
                    <a:pt x="5248656" y="0"/>
                  </a:lnTo>
                  <a:lnTo>
                    <a:pt x="5248656" y="52704"/>
                  </a:lnTo>
                  <a:lnTo>
                    <a:pt x="0" y="52704"/>
                  </a:lnTo>
                  <a:close/>
                </a:path>
              </a:pathLst>
            </a:custGeom>
            <a:solidFill>
              <a:srgbClr val="0072CE"/>
            </a:solidFill>
          </p:spPr>
        </p:sp>
      </p:grpSp>
      <p:grpSp>
        <p:nvGrpSpPr>
          <p:cNvPr name="Group 35" id="35"/>
          <p:cNvGrpSpPr/>
          <p:nvPr/>
        </p:nvGrpSpPr>
        <p:grpSpPr>
          <a:xfrm rot="0">
            <a:off x="12750643" y="7071457"/>
            <a:ext cx="4770833" cy="47625"/>
            <a:chOff x="0" y="0"/>
            <a:chExt cx="5279592" cy="52704"/>
          </a:xfrm>
        </p:grpSpPr>
        <p:sp>
          <p:nvSpPr>
            <p:cNvPr name="Freeform 36" id="36"/>
            <p:cNvSpPr/>
            <p:nvPr/>
          </p:nvSpPr>
          <p:spPr>
            <a:xfrm flipH="false" flipV="false" rot="0">
              <a:off x="0" y="0"/>
              <a:ext cx="5279592" cy="52704"/>
            </a:xfrm>
            <a:custGeom>
              <a:avLst/>
              <a:gdLst/>
              <a:ahLst/>
              <a:cxnLst/>
              <a:rect r="r" b="b" t="t" l="l"/>
              <a:pathLst>
                <a:path h="52704" w="5279592">
                  <a:moveTo>
                    <a:pt x="0" y="0"/>
                  </a:moveTo>
                  <a:lnTo>
                    <a:pt x="5279592" y="0"/>
                  </a:lnTo>
                  <a:lnTo>
                    <a:pt x="5279592" y="52704"/>
                  </a:lnTo>
                  <a:lnTo>
                    <a:pt x="0" y="52704"/>
                  </a:lnTo>
                  <a:close/>
                </a:path>
              </a:pathLst>
            </a:custGeom>
            <a:solidFill>
              <a:srgbClr val="F07817"/>
            </a:solidFill>
          </p:spPr>
        </p:sp>
      </p:grpSp>
      <p:grpSp>
        <p:nvGrpSpPr>
          <p:cNvPr name="Group 37" id="37"/>
          <p:cNvGrpSpPr/>
          <p:nvPr/>
        </p:nvGrpSpPr>
        <p:grpSpPr>
          <a:xfrm rot="0">
            <a:off x="1361756" y="4528043"/>
            <a:ext cx="3963324" cy="1207477"/>
            <a:chOff x="0" y="0"/>
            <a:chExt cx="4168318" cy="1269931"/>
          </a:xfrm>
        </p:grpSpPr>
        <p:sp>
          <p:nvSpPr>
            <p:cNvPr name="Freeform 38" id="38"/>
            <p:cNvSpPr/>
            <p:nvPr/>
          </p:nvSpPr>
          <p:spPr>
            <a:xfrm flipH="false" flipV="false" rot="0">
              <a:off x="0" y="0"/>
              <a:ext cx="4168318" cy="1269931"/>
            </a:xfrm>
            <a:custGeom>
              <a:avLst/>
              <a:gdLst/>
              <a:ahLst/>
              <a:cxnLst/>
              <a:rect r="r" b="b" t="t" l="l"/>
              <a:pathLst>
                <a:path h="1269931" w="4168318">
                  <a:moveTo>
                    <a:pt x="0" y="0"/>
                  </a:moveTo>
                  <a:lnTo>
                    <a:pt x="4168318" y="0"/>
                  </a:lnTo>
                  <a:lnTo>
                    <a:pt x="4168318" y="1269931"/>
                  </a:lnTo>
                  <a:lnTo>
                    <a:pt x="0" y="1269931"/>
                  </a:lnTo>
                  <a:close/>
                </a:path>
              </a:pathLst>
            </a:custGeom>
            <a:blipFill>
              <a:blip r:embed="rId6">
                <a:alphaModFix amt="0"/>
              </a:blip>
              <a:stretch>
                <a:fillRect l="0" t="-128810" r="-202729" b="-158417"/>
              </a:stretch>
            </a:blipFill>
          </p:spPr>
        </p:sp>
        <p:sp>
          <p:nvSpPr>
            <p:cNvPr name="TextBox 39" id="39"/>
            <p:cNvSpPr txBox="true"/>
            <p:nvPr/>
          </p:nvSpPr>
          <p:spPr>
            <a:xfrm>
              <a:off x="0" y="-38100"/>
              <a:ext cx="4168318" cy="1308031"/>
            </a:xfrm>
            <a:prstGeom prst="rect">
              <a:avLst/>
            </a:prstGeom>
          </p:spPr>
          <p:txBody>
            <a:bodyPr anchor="ctr" rtlCol="false" tIns="0" lIns="0" bIns="0" rIns="0"/>
            <a:lstStyle/>
            <a:p>
              <a:pPr algn="ctr" marL="0" indent="0" lvl="0">
                <a:lnSpc>
                  <a:spcPts val="2712"/>
                </a:lnSpc>
                <a:spcBef>
                  <a:spcPct val="0"/>
                </a:spcBef>
              </a:pPr>
              <a:r>
                <a:rPr lang="en-US" sz="2100">
                  <a:solidFill>
                    <a:srgbClr val="000000"/>
                  </a:solidFill>
                  <a:latin typeface="Poppins"/>
                  <a:ea typeface="Poppins"/>
                  <a:cs typeface="Poppins"/>
                  <a:sym typeface="Poppins"/>
                </a:rPr>
                <a:t>Cadrage fonctionnel du besoin identifié avec les parties prenantes</a:t>
              </a:r>
            </a:p>
          </p:txBody>
        </p:sp>
      </p:grpSp>
      <p:grpSp>
        <p:nvGrpSpPr>
          <p:cNvPr name="Group 40" id="40"/>
          <p:cNvGrpSpPr/>
          <p:nvPr/>
        </p:nvGrpSpPr>
        <p:grpSpPr>
          <a:xfrm rot="0">
            <a:off x="1361756" y="7543259"/>
            <a:ext cx="3963324" cy="1207656"/>
            <a:chOff x="0" y="0"/>
            <a:chExt cx="4168318" cy="1270119"/>
          </a:xfrm>
        </p:grpSpPr>
        <p:sp>
          <p:nvSpPr>
            <p:cNvPr name="Freeform 41" id="41"/>
            <p:cNvSpPr/>
            <p:nvPr/>
          </p:nvSpPr>
          <p:spPr>
            <a:xfrm flipH="false" flipV="false" rot="0">
              <a:off x="0" y="0"/>
              <a:ext cx="4168318" cy="1270119"/>
            </a:xfrm>
            <a:custGeom>
              <a:avLst/>
              <a:gdLst/>
              <a:ahLst/>
              <a:cxnLst/>
              <a:rect r="r" b="b" t="t" l="l"/>
              <a:pathLst>
                <a:path h="1270119" w="4168318">
                  <a:moveTo>
                    <a:pt x="0" y="0"/>
                  </a:moveTo>
                  <a:lnTo>
                    <a:pt x="4168318" y="0"/>
                  </a:lnTo>
                  <a:lnTo>
                    <a:pt x="4168318" y="1270119"/>
                  </a:lnTo>
                  <a:lnTo>
                    <a:pt x="0" y="1270119"/>
                  </a:lnTo>
                  <a:close/>
                </a:path>
              </a:pathLst>
            </a:custGeom>
            <a:blipFill>
              <a:blip r:embed="rId6">
                <a:alphaModFix amt="0"/>
              </a:blip>
              <a:stretch>
                <a:fillRect l="0" t="-128791" r="-202729" b="-158379"/>
              </a:stretch>
            </a:blipFill>
          </p:spPr>
        </p:sp>
        <p:sp>
          <p:nvSpPr>
            <p:cNvPr name="TextBox 42" id="42"/>
            <p:cNvSpPr txBox="true"/>
            <p:nvPr/>
          </p:nvSpPr>
          <p:spPr>
            <a:xfrm>
              <a:off x="0" y="-38100"/>
              <a:ext cx="4168318" cy="1308219"/>
            </a:xfrm>
            <a:prstGeom prst="rect">
              <a:avLst/>
            </a:prstGeom>
          </p:spPr>
          <p:txBody>
            <a:bodyPr anchor="ctr" rtlCol="false" tIns="0" lIns="0" bIns="0" rIns="0"/>
            <a:lstStyle/>
            <a:p>
              <a:pPr algn="ctr" marL="0" indent="0" lvl="0">
                <a:lnSpc>
                  <a:spcPts val="2711"/>
                </a:lnSpc>
                <a:spcBef>
                  <a:spcPct val="0"/>
                </a:spcBef>
              </a:pPr>
              <a:r>
                <a:rPr lang="en-US" sz="2100">
                  <a:solidFill>
                    <a:srgbClr val="000000"/>
                  </a:solidFill>
                  <a:latin typeface="Poppins"/>
                  <a:ea typeface="Poppins"/>
                  <a:cs typeface="Poppins"/>
                  <a:sym typeface="Poppins"/>
                </a:rPr>
                <a:t>Intégration des parties prenantes pour validations itératives</a:t>
              </a:r>
            </a:p>
          </p:txBody>
        </p:sp>
      </p:grpSp>
      <p:grpSp>
        <p:nvGrpSpPr>
          <p:cNvPr name="Group 43" id="43"/>
          <p:cNvGrpSpPr/>
          <p:nvPr/>
        </p:nvGrpSpPr>
        <p:grpSpPr>
          <a:xfrm rot="0">
            <a:off x="7397867" y="7543438"/>
            <a:ext cx="3963324" cy="1207477"/>
            <a:chOff x="0" y="0"/>
            <a:chExt cx="4168318" cy="1269931"/>
          </a:xfrm>
        </p:grpSpPr>
        <p:sp>
          <p:nvSpPr>
            <p:cNvPr name="Freeform 44" id="44"/>
            <p:cNvSpPr/>
            <p:nvPr/>
          </p:nvSpPr>
          <p:spPr>
            <a:xfrm flipH="false" flipV="false" rot="0">
              <a:off x="0" y="0"/>
              <a:ext cx="4168318" cy="1269931"/>
            </a:xfrm>
            <a:custGeom>
              <a:avLst/>
              <a:gdLst/>
              <a:ahLst/>
              <a:cxnLst/>
              <a:rect r="r" b="b" t="t" l="l"/>
              <a:pathLst>
                <a:path h="1269931" w="4168318">
                  <a:moveTo>
                    <a:pt x="0" y="0"/>
                  </a:moveTo>
                  <a:lnTo>
                    <a:pt x="4168318" y="0"/>
                  </a:lnTo>
                  <a:lnTo>
                    <a:pt x="4168318" y="1269931"/>
                  </a:lnTo>
                  <a:lnTo>
                    <a:pt x="0" y="1269931"/>
                  </a:lnTo>
                  <a:close/>
                </a:path>
              </a:pathLst>
            </a:custGeom>
            <a:blipFill>
              <a:blip r:embed="rId6">
                <a:alphaModFix amt="0"/>
              </a:blip>
              <a:stretch>
                <a:fillRect l="0" t="-128810" r="-202729" b="-158417"/>
              </a:stretch>
            </a:blipFill>
          </p:spPr>
        </p:sp>
        <p:sp>
          <p:nvSpPr>
            <p:cNvPr name="TextBox 45" id="45"/>
            <p:cNvSpPr txBox="true"/>
            <p:nvPr/>
          </p:nvSpPr>
          <p:spPr>
            <a:xfrm>
              <a:off x="0" y="-38100"/>
              <a:ext cx="4168318" cy="1308031"/>
            </a:xfrm>
            <a:prstGeom prst="rect">
              <a:avLst/>
            </a:prstGeom>
          </p:spPr>
          <p:txBody>
            <a:bodyPr anchor="ctr" rtlCol="false" tIns="0" lIns="0" bIns="0" rIns="0"/>
            <a:lstStyle/>
            <a:p>
              <a:pPr algn="ctr" marL="0" indent="0" lvl="0">
                <a:lnSpc>
                  <a:spcPts val="2712"/>
                </a:lnSpc>
                <a:spcBef>
                  <a:spcPct val="0"/>
                </a:spcBef>
              </a:pPr>
              <a:r>
                <a:rPr lang="en-US" sz="2100">
                  <a:solidFill>
                    <a:srgbClr val="000000"/>
                  </a:solidFill>
                  <a:latin typeface="Poppins"/>
                  <a:ea typeface="Poppins"/>
                  <a:cs typeface="Poppins"/>
                  <a:sym typeface="Poppins"/>
                </a:rPr>
                <a:t>Mise en production de la solution dans une architecture sécurisée locale</a:t>
              </a:r>
            </a:p>
          </p:txBody>
        </p:sp>
      </p:grpSp>
      <p:grpSp>
        <p:nvGrpSpPr>
          <p:cNvPr name="Group 46" id="46"/>
          <p:cNvGrpSpPr/>
          <p:nvPr/>
        </p:nvGrpSpPr>
        <p:grpSpPr>
          <a:xfrm rot="0">
            <a:off x="13077903" y="7543438"/>
            <a:ext cx="4116313" cy="1207477"/>
            <a:chOff x="0" y="0"/>
            <a:chExt cx="4329220" cy="1269931"/>
          </a:xfrm>
        </p:grpSpPr>
        <p:sp>
          <p:nvSpPr>
            <p:cNvPr name="Freeform 47" id="47"/>
            <p:cNvSpPr/>
            <p:nvPr/>
          </p:nvSpPr>
          <p:spPr>
            <a:xfrm flipH="false" flipV="false" rot="0">
              <a:off x="0" y="0"/>
              <a:ext cx="4329220" cy="1269931"/>
            </a:xfrm>
            <a:custGeom>
              <a:avLst/>
              <a:gdLst/>
              <a:ahLst/>
              <a:cxnLst/>
              <a:rect r="r" b="b" t="t" l="l"/>
              <a:pathLst>
                <a:path h="1269931" w="4329220">
                  <a:moveTo>
                    <a:pt x="0" y="0"/>
                  </a:moveTo>
                  <a:lnTo>
                    <a:pt x="4329220" y="0"/>
                  </a:lnTo>
                  <a:lnTo>
                    <a:pt x="4329220" y="1269931"/>
                  </a:lnTo>
                  <a:lnTo>
                    <a:pt x="0" y="1269931"/>
                  </a:lnTo>
                  <a:close/>
                </a:path>
              </a:pathLst>
            </a:custGeom>
            <a:blipFill>
              <a:blip r:embed="rId6">
                <a:alphaModFix amt="0"/>
              </a:blip>
              <a:stretch>
                <a:fillRect l="0" t="-128810" r="-191477" b="-158417"/>
              </a:stretch>
            </a:blipFill>
          </p:spPr>
        </p:sp>
        <p:sp>
          <p:nvSpPr>
            <p:cNvPr name="TextBox 48" id="48"/>
            <p:cNvSpPr txBox="true"/>
            <p:nvPr/>
          </p:nvSpPr>
          <p:spPr>
            <a:xfrm>
              <a:off x="0" y="-38100"/>
              <a:ext cx="4329220" cy="1308031"/>
            </a:xfrm>
            <a:prstGeom prst="rect">
              <a:avLst/>
            </a:prstGeom>
          </p:spPr>
          <p:txBody>
            <a:bodyPr anchor="ctr" rtlCol="false" tIns="0" lIns="0" bIns="0" rIns="0"/>
            <a:lstStyle/>
            <a:p>
              <a:pPr algn="ctr" marL="0" indent="0" lvl="0">
                <a:lnSpc>
                  <a:spcPts val="2712"/>
                </a:lnSpc>
                <a:spcBef>
                  <a:spcPct val="0"/>
                </a:spcBef>
              </a:pPr>
              <a:r>
                <a:rPr lang="en-US" sz="2100">
                  <a:solidFill>
                    <a:srgbClr val="000000"/>
                  </a:solidFill>
                  <a:latin typeface="Poppins"/>
                  <a:ea typeface="Poppins"/>
                  <a:cs typeface="Poppins"/>
                  <a:sym typeface="Poppins"/>
                </a:rPr>
                <a:t>Formation, accompagnement au changement et support continu</a:t>
              </a:r>
            </a:p>
          </p:txBody>
        </p:sp>
      </p:grpSp>
      <p:grpSp>
        <p:nvGrpSpPr>
          <p:cNvPr name="Group 49" id="49"/>
          <p:cNvGrpSpPr/>
          <p:nvPr/>
        </p:nvGrpSpPr>
        <p:grpSpPr>
          <a:xfrm rot="0">
            <a:off x="13228263" y="4675681"/>
            <a:ext cx="4031037" cy="1207477"/>
            <a:chOff x="0" y="0"/>
            <a:chExt cx="4239533" cy="1269931"/>
          </a:xfrm>
        </p:grpSpPr>
        <p:sp>
          <p:nvSpPr>
            <p:cNvPr name="Freeform 50" id="50"/>
            <p:cNvSpPr/>
            <p:nvPr/>
          </p:nvSpPr>
          <p:spPr>
            <a:xfrm flipH="false" flipV="false" rot="0">
              <a:off x="0" y="0"/>
              <a:ext cx="4239533" cy="1269931"/>
            </a:xfrm>
            <a:custGeom>
              <a:avLst/>
              <a:gdLst/>
              <a:ahLst/>
              <a:cxnLst/>
              <a:rect r="r" b="b" t="t" l="l"/>
              <a:pathLst>
                <a:path h="1269931" w="4239533">
                  <a:moveTo>
                    <a:pt x="0" y="0"/>
                  </a:moveTo>
                  <a:lnTo>
                    <a:pt x="4239533" y="0"/>
                  </a:lnTo>
                  <a:lnTo>
                    <a:pt x="4239533" y="1269931"/>
                  </a:lnTo>
                  <a:lnTo>
                    <a:pt x="0" y="1269931"/>
                  </a:lnTo>
                  <a:close/>
                </a:path>
              </a:pathLst>
            </a:custGeom>
            <a:blipFill>
              <a:blip r:embed="rId6">
                <a:alphaModFix amt="0"/>
              </a:blip>
              <a:stretch>
                <a:fillRect l="0" t="-128810" r="-197644" b="-158417"/>
              </a:stretch>
            </a:blipFill>
          </p:spPr>
        </p:sp>
        <p:sp>
          <p:nvSpPr>
            <p:cNvPr name="TextBox 51" id="51"/>
            <p:cNvSpPr txBox="true"/>
            <p:nvPr/>
          </p:nvSpPr>
          <p:spPr>
            <a:xfrm>
              <a:off x="0" y="-38100"/>
              <a:ext cx="4239533" cy="1308031"/>
            </a:xfrm>
            <a:prstGeom prst="rect">
              <a:avLst/>
            </a:prstGeom>
          </p:spPr>
          <p:txBody>
            <a:bodyPr anchor="ctr" rtlCol="false" tIns="0" lIns="0" bIns="0" rIns="0"/>
            <a:lstStyle/>
            <a:p>
              <a:pPr algn="ctr" marL="0" indent="0" lvl="0">
                <a:lnSpc>
                  <a:spcPts val="2712"/>
                </a:lnSpc>
                <a:spcBef>
                  <a:spcPct val="0"/>
                </a:spcBef>
              </a:pPr>
              <a:r>
                <a:rPr lang="en-US" sz="2100">
                  <a:solidFill>
                    <a:srgbClr val="000000"/>
                  </a:solidFill>
                  <a:latin typeface="Poppins"/>
                  <a:ea typeface="Poppins"/>
                  <a:cs typeface="Poppins"/>
                  <a:sym typeface="Poppins"/>
                </a:rPr>
                <a:t>Exécution et suivi du plan de développement avec rapport d’avancement</a:t>
              </a:r>
            </a:p>
          </p:txBody>
        </p:sp>
      </p:grpSp>
      <p:grpSp>
        <p:nvGrpSpPr>
          <p:cNvPr name="Group 52" id="52"/>
          <p:cNvGrpSpPr/>
          <p:nvPr/>
        </p:nvGrpSpPr>
        <p:grpSpPr>
          <a:xfrm rot="0">
            <a:off x="6919123" y="4049516"/>
            <a:ext cx="4757842" cy="2164532"/>
            <a:chOff x="0" y="0"/>
            <a:chExt cx="6343790" cy="2886042"/>
          </a:xfrm>
        </p:grpSpPr>
        <p:grpSp>
          <p:nvGrpSpPr>
            <p:cNvPr name="Group 53" id="53"/>
            <p:cNvGrpSpPr/>
            <p:nvPr/>
          </p:nvGrpSpPr>
          <p:grpSpPr>
            <a:xfrm rot="0">
              <a:off x="0" y="17935"/>
              <a:ext cx="6323838" cy="2868107"/>
              <a:chOff x="0" y="0"/>
              <a:chExt cx="6909782" cy="3133856"/>
            </a:xfrm>
          </p:grpSpPr>
          <p:sp>
            <p:nvSpPr>
              <p:cNvPr name="Freeform 54" id="54"/>
              <p:cNvSpPr/>
              <p:nvPr/>
            </p:nvSpPr>
            <p:spPr>
              <a:xfrm flipH="false" flipV="false" rot="0">
                <a:off x="0" y="0"/>
                <a:ext cx="6909783" cy="3133856"/>
              </a:xfrm>
              <a:custGeom>
                <a:avLst/>
                <a:gdLst/>
                <a:ahLst/>
                <a:cxnLst/>
                <a:rect r="r" b="b" t="t" l="l"/>
                <a:pathLst>
                  <a:path h="3133856" w="6909783">
                    <a:moveTo>
                      <a:pt x="0" y="0"/>
                    </a:moveTo>
                    <a:lnTo>
                      <a:pt x="6909783" y="0"/>
                    </a:lnTo>
                    <a:lnTo>
                      <a:pt x="6909783" y="3133856"/>
                    </a:lnTo>
                    <a:lnTo>
                      <a:pt x="0" y="3133856"/>
                    </a:lnTo>
                    <a:close/>
                  </a:path>
                </a:pathLst>
              </a:custGeom>
              <a:solidFill>
                <a:srgbClr val="FFFFFF"/>
              </a:solidFill>
            </p:spPr>
          </p:sp>
        </p:grpSp>
        <p:grpSp>
          <p:nvGrpSpPr>
            <p:cNvPr name="Group 55" id="55"/>
            <p:cNvGrpSpPr/>
            <p:nvPr/>
          </p:nvGrpSpPr>
          <p:grpSpPr>
            <a:xfrm rot="0">
              <a:off x="19951" y="0"/>
              <a:ext cx="6323838" cy="110171"/>
              <a:chOff x="0" y="0"/>
              <a:chExt cx="5248656" cy="91440"/>
            </a:xfrm>
          </p:grpSpPr>
          <p:sp>
            <p:nvSpPr>
              <p:cNvPr name="Freeform 56" id="56"/>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grpSp>
          <p:nvGrpSpPr>
            <p:cNvPr name="Group 57" id="57"/>
            <p:cNvGrpSpPr/>
            <p:nvPr/>
          </p:nvGrpSpPr>
          <p:grpSpPr>
            <a:xfrm rot="0">
              <a:off x="539654" y="653661"/>
              <a:ext cx="5284432" cy="1609969"/>
              <a:chOff x="0" y="0"/>
              <a:chExt cx="4168318" cy="1269931"/>
            </a:xfrm>
          </p:grpSpPr>
          <p:sp>
            <p:nvSpPr>
              <p:cNvPr name="Freeform 58" id="58"/>
              <p:cNvSpPr/>
              <p:nvPr/>
            </p:nvSpPr>
            <p:spPr>
              <a:xfrm flipH="false" flipV="false" rot="0">
                <a:off x="0" y="0"/>
                <a:ext cx="4168318" cy="1269931"/>
              </a:xfrm>
              <a:custGeom>
                <a:avLst/>
                <a:gdLst/>
                <a:ahLst/>
                <a:cxnLst/>
                <a:rect r="r" b="b" t="t" l="l"/>
                <a:pathLst>
                  <a:path h="1269931" w="4168318">
                    <a:moveTo>
                      <a:pt x="0" y="0"/>
                    </a:moveTo>
                    <a:lnTo>
                      <a:pt x="4168318" y="0"/>
                    </a:lnTo>
                    <a:lnTo>
                      <a:pt x="4168318" y="1269931"/>
                    </a:lnTo>
                    <a:lnTo>
                      <a:pt x="0" y="1269931"/>
                    </a:lnTo>
                    <a:close/>
                  </a:path>
                </a:pathLst>
              </a:custGeom>
              <a:blipFill>
                <a:blip r:embed="rId6">
                  <a:alphaModFix amt="0"/>
                </a:blip>
                <a:stretch>
                  <a:fillRect l="0" t="-128810" r="-202729" b="-158417"/>
                </a:stretch>
              </a:blipFill>
            </p:spPr>
          </p:sp>
          <p:sp>
            <p:nvSpPr>
              <p:cNvPr name="TextBox 59" id="59"/>
              <p:cNvSpPr txBox="true"/>
              <p:nvPr/>
            </p:nvSpPr>
            <p:spPr>
              <a:xfrm>
                <a:off x="0" y="-38100"/>
                <a:ext cx="4168318" cy="1308031"/>
              </a:xfrm>
              <a:prstGeom prst="rect">
                <a:avLst/>
              </a:prstGeom>
            </p:spPr>
            <p:txBody>
              <a:bodyPr anchor="ctr" rtlCol="false" tIns="0" lIns="0" bIns="0" rIns="0"/>
              <a:lstStyle/>
              <a:p>
                <a:pPr algn="ctr" marL="0" indent="0" lvl="0">
                  <a:lnSpc>
                    <a:spcPts val="2712"/>
                  </a:lnSpc>
                  <a:spcBef>
                    <a:spcPct val="0"/>
                  </a:spcBef>
                </a:pPr>
                <a:r>
                  <a:rPr lang="en-US" sz="2100">
                    <a:solidFill>
                      <a:srgbClr val="000000"/>
                    </a:solidFill>
                    <a:latin typeface="Poppins"/>
                    <a:ea typeface="Poppins"/>
                    <a:cs typeface="Poppins"/>
                    <a:sym typeface="Poppins"/>
                  </a:rPr>
                  <a:t>Conseil de l’architecture de la solution et validation des spécifications fonctionnelles</a:t>
                </a:r>
              </a:p>
            </p:txBody>
          </p:sp>
        </p:gr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11</a:t>
              </a:r>
            </a:p>
          </p:txBody>
        </p:sp>
      </p:grpSp>
      <p:grpSp>
        <p:nvGrpSpPr>
          <p:cNvPr name="Group 13" id="13"/>
          <p:cNvGrpSpPr/>
          <p:nvPr/>
        </p:nvGrpSpPr>
        <p:grpSpPr>
          <a:xfrm rot="0">
            <a:off x="1043940" y="2301237"/>
            <a:ext cx="12829716" cy="1044626"/>
            <a:chOff x="0" y="0"/>
            <a:chExt cx="17106288" cy="1392834"/>
          </a:xfrm>
        </p:grpSpPr>
        <p:sp>
          <p:nvSpPr>
            <p:cNvPr name="Freeform 14" id="14"/>
            <p:cNvSpPr/>
            <p:nvPr/>
          </p:nvSpPr>
          <p:spPr>
            <a:xfrm flipH="false" flipV="false" rot="0">
              <a:off x="0" y="0"/>
              <a:ext cx="17106292" cy="1392840"/>
            </a:xfrm>
            <a:custGeom>
              <a:avLst/>
              <a:gdLst/>
              <a:ahLst/>
              <a:cxnLst/>
              <a:rect r="r" b="b" t="t" l="l"/>
              <a:pathLst>
                <a:path h="1392840" w="17106292">
                  <a:moveTo>
                    <a:pt x="0" y="0"/>
                  </a:moveTo>
                  <a:lnTo>
                    <a:pt x="17106292" y="0"/>
                  </a:lnTo>
                  <a:lnTo>
                    <a:pt x="17106292" y="1392840"/>
                  </a:lnTo>
                  <a:lnTo>
                    <a:pt x="0" y="1392840"/>
                  </a:lnTo>
                  <a:close/>
                </a:path>
              </a:pathLst>
            </a:custGeom>
            <a:blipFill>
              <a:blip r:embed="rId5">
                <a:alphaModFix amt="0"/>
              </a:blip>
              <a:stretch>
                <a:fillRect l="0" t="-197450" r="1864" b="-172239"/>
              </a:stretch>
            </a:blipFill>
          </p:spPr>
        </p:sp>
        <p:sp>
          <p:nvSpPr>
            <p:cNvPr name="TextBox 15" id="15"/>
            <p:cNvSpPr txBox="true"/>
            <p:nvPr/>
          </p:nvSpPr>
          <p:spPr>
            <a:xfrm>
              <a:off x="0" y="-38100"/>
              <a:ext cx="17106288"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EN CONTIN</a:t>
              </a:r>
              <a:r>
                <a:rPr lang="en-US" b="true" sz="4200">
                  <a:solidFill>
                    <a:srgbClr val="014276"/>
                  </a:solidFill>
                  <a:latin typeface="Poppins Bold"/>
                  <a:ea typeface="Poppins Bold"/>
                  <a:cs typeface="Poppins Bold"/>
                  <a:sym typeface="Poppins Bold"/>
                </a:rPr>
                <a:t>U, PENDANT ET APRÈS LES PROJETS</a:t>
              </a:r>
            </a:p>
          </p:txBody>
        </p:sp>
      </p:grpSp>
      <p:grpSp>
        <p:nvGrpSpPr>
          <p:cNvPr name="Group 16" id="16"/>
          <p:cNvGrpSpPr/>
          <p:nvPr/>
        </p:nvGrpSpPr>
        <p:grpSpPr>
          <a:xfrm rot="0">
            <a:off x="1043940" y="3859066"/>
            <a:ext cx="245923" cy="4798619"/>
            <a:chOff x="0" y="0"/>
            <a:chExt cx="327897" cy="6398159"/>
          </a:xfrm>
        </p:grpSpPr>
        <p:sp>
          <p:nvSpPr>
            <p:cNvPr name="Freeform 17" id="17"/>
            <p:cNvSpPr/>
            <p:nvPr/>
          </p:nvSpPr>
          <p:spPr>
            <a:xfrm flipH="false" flipV="false" rot="0">
              <a:off x="0" y="0"/>
              <a:ext cx="327897" cy="4371963"/>
            </a:xfrm>
            <a:custGeom>
              <a:avLst/>
              <a:gdLst/>
              <a:ahLst/>
              <a:cxnLst/>
              <a:rect r="r" b="b" t="t" l="l"/>
              <a:pathLst>
                <a:path h="4371963" w="327897">
                  <a:moveTo>
                    <a:pt x="0" y="0"/>
                  </a:moveTo>
                  <a:lnTo>
                    <a:pt x="327897" y="0"/>
                  </a:lnTo>
                  <a:lnTo>
                    <a:pt x="327897" y="4371963"/>
                  </a:lnTo>
                  <a:lnTo>
                    <a:pt x="0" y="43719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8" id="18"/>
            <p:cNvSpPr/>
            <p:nvPr/>
          </p:nvSpPr>
          <p:spPr>
            <a:xfrm flipH="false" flipV="false" rot="0">
              <a:off x="0" y="2026195"/>
              <a:ext cx="327897" cy="4371963"/>
            </a:xfrm>
            <a:custGeom>
              <a:avLst/>
              <a:gdLst/>
              <a:ahLst/>
              <a:cxnLst/>
              <a:rect r="r" b="b" t="t" l="l"/>
              <a:pathLst>
                <a:path h="4371963" w="327897">
                  <a:moveTo>
                    <a:pt x="0" y="0"/>
                  </a:moveTo>
                  <a:lnTo>
                    <a:pt x="327897" y="0"/>
                  </a:lnTo>
                  <a:lnTo>
                    <a:pt x="327897" y="4371964"/>
                  </a:lnTo>
                  <a:lnTo>
                    <a:pt x="0" y="437196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grpSp>
        <p:nvGrpSpPr>
          <p:cNvPr name="Group 19" id="19"/>
          <p:cNvGrpSpPr/>
          <p:nvPr/>
        </p:nvGrpSpPr>
        <p:grpSpPr>
          <a:xfrm rot="0">
            <a:off x="1488938" y="3953875"/>
            <a:ext cx="4476117" cy="521677"/>
            <a:chOff x="0" y="0"/>
            <a:chExt cx="4707634" cy="548660"/>
          </a:xfrm>
        </p:grpSpPr>
        <p:sp>
          <p:nvSpPr>
            <p:cNvPr name="Freeform 20" id="20"/>
            <p:cNvSpPr/>
            <p:nvPr/>
          </p:nvSpPr>
          <p:spPr>
            <a:xfrm flipH="false" flipV="false" rot="0">
              <a:off x="0" y="0"/>
              <a:ext cx="4707634" cy="548660"/>
            </a:xfrm>
            <a:custGeom>
              <a:avLst/>
              <a:gdLst/>
              <a:ahLst/>
              <a:cxnLst/>
              <a:rect r="r" b="b" t="t" l="l"/>
              <a:pathLst>
                <a:path h="548660" w="4707634">
                  <a:moveTo>
                    <a:pt x="0" y="0"/>
                  </a:moveTo>
                  <a:lnTo>
                    <a:pt x="4707634" y="0"/>
                  </a:lnTo>
                  <a:lnTo>
                    <a:pt x="4707634" y="548660"/>
                  </a:lnTo>
                  <a:lnTo>
                    <a:pt x="0" y="548660"/>
                  </a:lnTo>
                  <a:close/>
                </a:path>
              </a:pathLst>
            </a:custGeom>
            <a:blipFill>
              <a:blip r:embed="rId5">
                <a:alphaModFix amt="0"/>
              </a:blip>
              <a:stretch>
                <a:fillRect l="0" t="-298145" r="-168048" b="-498134"/>
              </a:stretch>
            </a:blipFill>
            <a:ln cap="sq">
              <a:noFill/>
              <a:prstDash val="solid"/>
              <a:miter/>
            </a:ln>
          </p:spPr>
        </p:sp>
        <p:sp>
          <p:nvSpPr>
            <p:cNvPr name="TextBox 21" id="21"/>
            <p:cNvSpPr txBox="true"/>
            <p:nvPr/>
          </p:nvSpPr>
          <p:spPr>
            <a:xfrm>
              <a:off x="0" y="-38100"/>
              <a:ext cx="4707634" cy="586760"/>
            </a:xfrm>
            <a:prstGeom prst="rect">
              <a:avLst/>
            </a:prstGeom>
          </p:spPr>
          <p:txBody>
            <a:bodyPr anchor="ctr" rtlCol="false" tIns="0" lIns="0" bIns="0" rIns="0"/>
            <a:lstStyle/>
            <a:p>
              <a:pPr algn="just" marL="0" indent="0" lvl="0">
                <a:lnSpc>
                  <a:spcPts val="2712"/>
                </a:lnSpc>
                <a:spcBef>
                  <a:spcPct val="0"/>
                </a:spcBef>
              </a:pPr>
              <a:r>
                <a:rPr lang="en-US" b="true" sz="2100">
                  <a:solidFill>
                    <a:srgbClr val="000000"/>
                  </a:solidFill>
                  <a:latin typeface="Poppins Bold"/>
                  <a:ea typeface="Poppins Bold"/>
                  <a:cs typeface="Poppins Bold"/>
                  <a:sym typeface="Poppins Bold"/>
                </a:rPr>
                <a:t>Infrastructure &amp; hébergement</a:t>
              </a:r>
            </a:p>
          </p:txBody>
        </p:sp>
      </p:grpSp>
      <p:grpSp>
        <p:nvGrpSpPr>
          <p:cNvPr name="Group 22" id="22"/>
          <p:cNvGrpSpPr/>
          <p:nvPr/>
        </p:nvGrpSpPr>
        <p:grpSpPr>
          <a:xfrm rot="0">
            <a:off x="1488938" y="4475552"/>
            <a:ext cx="8952234" cy="817964"/>
            <a:chOff x="0" y="0"/>
            <a:chExt cx="9415268" cy="860271"/>
          </a:xfrm>
        </p:grpSpPr>
        <p:sp>
          <p:nvSpPr>
            <p:cNvPr name="Freeform 23" id="23"/>
            <p:cNvSpPr/>
            <p:nvPr/>
          </p:nvSpPr>
          <p:spPr>
            <a:xfrm flipH="false" flipV="false" rot="0">
              <a:off x="0" y="0"/>
              <a:ext cx="9415268" cy="860271"/>
            </a:xfrm>
            <a:custGeom>
              <a:avLst/>
              <a:gdLst/>
              <a:ahLst/>
              <a:cxnLst/>
              <a:rect r="r" b="b" t="t" l="l"/>
              <a:pathLst>
                <a:path h="860271" w="9415268">
                  <a:moveTo>
                    <a:pt x="0" y="0"/>
                  </a:moveTo>
                  <a:lnTo>
                    <a:pt x="9415268" y="0"/>
                  </a:lnTo>
                  <a:lnTo>
                    <a:pt x="9415268" y="860271"/>
                  </a:lnTo>
                  <a:lnTo>
                    <a:pt x="0" y="860271"/>
                  </a:lnTo>
                  <a:close/>
                </a:path>
              </a:pathLst>
            </a:custGeom>
            <a:solidFill>
              <a:srgbClr val="F07817">
                <a:alpha val="0"/>
              </a:srgbClr>
            </a:solidFill>
          </p:spPr>
        </p:sp>
        <p:sp>
          <p:nvSpPr>
            <p:cNvPr name="TextBox 24" id="24"/>
            <p:cNvSpPr txBox="true"/>
            <p:nvPr/>
          </p:nvSpPr>
          <p:spPr>
            <a:xfrm>
              <a:off x="0" y="-38100"/>
              <a:ext cx="9415268" cy="898371"/>
            </a:xfrm>
            <a:prstGeom prst="rect">
              <a:avLst/>
            </a:prstGeom>
          </p:spPr>
          <p:txBody>
            <a:bodyPr anchor="ctr" rtlCol="false" tIns="0" lIns="0" bIns="0" rIns="0"/>
            <a:lstStyle/>
            <a:p>
              <a:pPr algn="just" marL="0" indent="0" lvl="0">
                <a:lnSpc>
                  <a:spcPts val="2583"/>
                </a:lnSpc>
                <a:spcBef>
                  <a:spcPct val="0"/>
                </a:spcBef>
              </a:pPr>
              <a:r>
                <a:rPr lang="en-US" sz="2000">
                  <a:solidFill>
                    <a:srgbClr val="000000"/>
                  </a:solidFill>
                  <a:latin typeface="Poppins"/>
                  <a:ea typeface="Poppins"/>
                  <a:cs typeface="Poppins"/>
                  <a:sym typeface="Poppins"/>
                </a:rPr>
                <a:t>Dimensionnement, mise </a:t>
              </a:r>
              <a:r>
                <a:rPr lang="en-US" sz="2000" strike="noStrike" u="none">
                  <a:solidFill>
                    <a:srgbClr val="000000"/>
                  </a:solidFill>
                  <a:latin typeface="Poppins"/>
                  <a:ea typeface="Poppins"/>
                  <a:cs typeface="Poppins"/>
                  <a:sym typeface="Poppins"/>
                </a:rPr>
                <a:t>en place et administration </a:t>
              </a:r>
              <a:r>
                <a:rPr lang="en-US" sz="2000" strike="noStrike" u="none">
                  <a:solidFill>
                    <a:srgbClr val="000000"/>
                  </a:solidFill>
                  <a:latin typeface="Poppins"/>
                  <a:ea typeface="Poppins"/>
                  <a:cs typeface="Poppins"/>
                  <a:sym typeface="Poppins"/>
                </a:rPr>
                <a:t>d</a:t>
              </a:r>
              <a:r>
                <a:rPr lang="en-US" sz="2000" strike="noStrike" u="none">
                  <a:solidFill>
                    <a:srgbClr val="000000"/>
                  </a:solidFill>
                  <a:latin typeface="Poppins"/>
                  <a:ea typeface="Poppins"/>
                  <a:cs typeface="Poppins"/>
                  <a:sym typeface="Poppins"/>
                </a:rPr>
                <a:t>es e</a:t>
              </a:r>
              <a:r>
                <a:rPr lang="en-US" sz="2000" strike="noStrike" u="none">
                  <a:solidFill>
                    <a:srgbClr val="000000"/>
                  </a:solidFill>
                  <a:latin typeface="Poppins"/>
                  <a:ea typeface="Poppins"/>
                  <a:cs typeface="Poppins"/>
                  <a:sym typeface="Poppins"/>
                </a:rPr>
                <a:t>nv</a:t>
              </a:r>
              <a:r>
                <a:rPr lang="en-US" sz="2000" strike="noStrike" u="none">
                  <a:solidFill>
                    <a:srgbClr val="000000"/>
                  </a:solidFill>
                  <a:latin typeface="Poppins"/>
                  <a:ea typeface="Poppins"/>
                  <a:cs typeface="Poppins"/>
                  <a:sym typeface="Poppins"/>
                </a:rPr>
                <a:t>ironnements</a:t>
              </a:r>
            </a:p>
          </p:txBody>
        </p:sp>
      </p:grpSp>
      <p:grpSp>
        <p:nvGrpSpPr>
          <p:cNvPr name="Group 25" id="25"/>
          <p:cNvGrpSpPr/>
          <p:nvPr/>
        </p:nvGrpSpPr>
        <p:grpSpPr>
          <a:xfrm rot="0">
            <a:off x="1488938" y="5246526"/>
            <a:ext cx="3735685" cy="521677"/>
            <a:chOff x="0" y="0"/>
            <a:chExt cx="3928905" cy="548660"/>
          </a:xfrm>
        </p:grpSpPr>
        <p:sp>
          <p:nvSpPr>
            <p:cNvPr name="Freeform 26" id="26"/>
            <p:cNvSpPr/>
            <p:nvPr/>
          </p:nvSpPr>
          <p:spPr>
            <a:xfrm flipH="false" flipV="false" rot="0">
              <a:off x="0" y="0"/>
              <a:ext cx="3928905" cy="548660"/>
            </a:xfrm>
            <a:custGeom>
              <a:avLst/>
              <a:gdLst/>
              <a:ahLst/>
              <a:cxnLst/>
              <a:rect r="r" b="b" t="t" l="l"/>
              <a:pathLst>
                <a:path h="548660" w="3928905">
                  <a:moveTo>
                    <a:pt x="0" y="0"/>
                  </a:moveTo>
                  <a:lnTo>
                    <a:pt x="3928905" y="0"/>
                  </a:lnTo>
                  <a:lnTo>
                    <a:pt x="3928905" y="548660"/>
                  </a:lnTo>
                  <a:lnTo>
                    <a:pt x="0" y="548660"/>
                  </a:lnTo>
                  <a:close/>
                </a:path>
              </a:pathLst>
            </a:custGeom>
            <a:blipFill>
              <a:blip r:embed="rId5">
                <a:alphaModFix amt="0"/>
              </a:blip>
              <a:stretch>
                <a:fillRect l="0" t="-298145" r="-221176" b="-498134"/>
              </a:stretch>
            </a:blipFill>
            <a:ln cap="sq">
              <a:noFill/>
              <a:prstDash val="solid"/>
              <a:miter/>
            </a:ln>
          </p:spPr>
        </p:sp>
        <p:sp>
          <p:nvSpPr>
            <p:cNvPr name="TextBox 27" id="27"/>
            <p:cNvSpPr txBox="true"/>
            <p:nvPr/>
          </p:nvSpPr>
          <p:spPr>
            <a:xfrm>
              <a:off x="0" y="-38100"/>
              <a:ext cx="3928905" cy="586760"/>
            </a:xfrm>
            <a:prstGeom prst="rect">
              <a:avLst/>
            </a:prstGeom>
          </p:spPr>
          <p:txBody>
            <a:bodyPr anchor="ctr" rtlCol="false" tIns="0" lIns="0" bIns="0" rIns="0"/>
            <a:lstStyle/>
            <a:p>
              <a:pPr algn="just" marL="0" indent="0" lvl="0">
                <a:lnSpc>
                  <a:spcPts val="2712"/>
                </a:lnSpc>
                <a:spcBef>
                  <a:spcPct val="0"/>
                </a:spcBef>
              </a:pPr>
              <a:r>
                <a:rPr lang="en-US" b="true" sz="2100" strike="noStrike" u="none">
                  <a:solidFill>
                    <a:srgbClr val="000000"/>
                  </a:solidFill>
                  <a:latin typeface="Poppins Bold"/>
                  <a:ea typeface="Poppins Bold"/>
                  <a:cs typeface="Poppins Bold"/>
                  <a:sym typeface="Poppins Bold"/>
                </a:rPr>
                <a:t>Sécurité applicative</a:t>
              </a:r>
            </a:p>
          </p:txBody>
        </p:sp>
      </p:grpSp>
      <p:grpSp>
        <p:nvGrpSpPr>
          <p:cNvPr name="Group 28" id="28"/>
          <p:cNvGrpSpPr/>
          <p:nvPr/>
        </p:nvGrpSpPr>
        <p:grpSpPr>
          <a:xfrm rot="0">
            <a:off x="1488938" y="5838238"/>
            <a:ext cx="8952234" cy="817964"/>
            <a:chOff x="0" y="0"/>
            <a:chExt cx="9415268" cy="860271"/>
          </a:xfrm>
        </p:grpSpPr>
        <p:sp>
          <p:nvSpPr>
            <p:cNvPr name="Freeform 29" id="29"/>
            <p:cNvSpPr/>
            <p:nvPr/>
          </p:nvSpPr>
          <p:spPr>
            <a:xfrm flipH="false" flipV="false" rot="0">
              <a:off x="0" y="0"/>
              <a:ext cx="9415268" cy="860271"/>
            </a:xfrm>
            <a:custGeom>
              <a:avLst/>
              <a:gdLst/>
              <a:ahLst/>
              <a:cxnLst/>
              <a:rect r="r" b="b" t="t" l="l"/>
              <a:pathLst>
                <a:path h="860271" w="9415268">
                  <a:moveTo>
                    <a:pt x="0" y="0"/>
                  </a:moveTo>
                  <a:lnTo>
                    <a:pt x="9415268" y="0"/>
                  </a:lnTo>
                  <a:lnTo>
                    <a:pt x="9415268" y="860271"/>
                  </a:lnTo>
                  <a:lnTo>
                    <a:pt x="0" y="860271"/>
                  </a:lnTo>
                  <a:close/>
                </a:path>
              </a:pathLst>
            </a:custGeom>
            <a:solidFill>
              <a:srgbClr val="F07817">
                <a:alpha val="0"/>
              </a:srgbClr>
            </a:solidFill>
          </p:spPr>
        </p:sp>
        <p:sp>
          <p:nvSpPr>
            <p:cNvPr name="TextBox 30" id="30"/>
            <p:cNvSpPr txBox="true"/>
            <p:nvPr/>
          </p:nvSpPr>
          <p:spPr>
            <a:xfrm>
              <a:off x="0" y="-38100"/>
              <a:ext cx="9415268" cy="898371"/>
            </a:xfrm>
            <a:prstGeom prst="rect">
              <a:avLst/>
            </a:prstGeom>
          </p:spPr>
          <p:txBody>
            <a:bodyPr anchor="ctr" rtlCol="false" tIns="0" lIns="0" bIns="0" rIns="0"/>
            <a:lstStyle/>
            <a:p>
              <a:pPr algn="just" marL="0" indent="0" lvl="0">
                <a:lnSpc>
                  <a:spcPts val="2583"/>
                </a:lnSpc>
                <a:spcBef>
                  <a:spcPct val="0"/>
                </a:spcBef>
              </a:pPr>
              <a:r>
                <a:rPr lang="en-US" sz="2000" strike="noStrike" u="none">
                  <a:solidFill>
                    <a:srgbClr val="000000"/>
                  </a:solidFill>
                  <a:latin typeface="Poppins"/>
                  <a:ea typeface="Poppins"/>
                  <a:cs typeface="Poppins"/>
                  <a:sym typeface="Poppins"/>
                </a:rPr>
                <a:t>Authentification et habilitations, chiffrement des échanges, sauvegardes, correctifs et journalisation</a:t>
              </a:r>
            </a:p>
          </p:txBody>
        </p:sp>
      </p:grpSp>
      <p:grpSp>
        <p:nvGrpSpPr>
          <p:cNvPr name="Group 31" id="31"/>
          <p:cNvGrpSpPr/>
          <p:nvPr/>
        </p:nvGrpSpPr>
        <p:grpSpPr>
          <a:xfrm rot="0">
            <a:off x="1488938" y="6751640"/>
            <a:ext cx="3735685" cy="521677"/>
            <a:chOff x="0" y="0"/>
            <a:chExt cx="3928905" cy="548660"/>
          </a:xfrm>
        </p:grpSpPr>
        <p:sp>
          <p:nvSpPr>
            <p:cNvPr name="Freeform 32" id="32"/>
            <p:cNvSpPr/>
            <p:nvPr/>
          </p:nvSpPr>
          <p:spPr>
            <a:xfrm flipH="false" flipV="false" rot="0">
              <a:off x="0" y="0"/>
              <a:ext cx="3928905" cy="548660"/>
            </a:xfrm>
            <a:custGeom>
              <a:avLst/>
              <a:gdLst/>
              <a:ahLst/>
              <a:cxnLst/>
              <a:rect r="r" b="b" t="t" l="l"/>
              <a:pathLst>
                <a:path h="548660" w="3928905">
                  <a:moveTo>
                    <a:pt x="0" y="0"/>
                  </a:moveTo>
                  <a:lnTo>
                    <a:pt x="3928905" y="0"/>
                  </a:lnTo>
                  <a:lnTo>
                    <a:pt x="3928905" y="548660"/>
                  </a:lnTo>
                  <a:lnTo>
                    <a:pt x="0" y="548660"/>
                  </a:lnTo>
                  <a:close/>
                </a:path>
              </a:pathLst>
            </a:custGeom>
            <a:blipFill>
              <a:blip r:embed="rId5">
                <a:alphaModFix amt="0"/>
              </a:blip>
              <a:stretch>
                <a:fillRect l="0" t="-298145" r="-221176" b="-498134"/>
              </a:stretch>
            </a:blipFill>
            <a:ln cap="sq">
              <a:noFill/>
              <a:prstDash val="solid"/>
              <a:miter/>
            </a:ln>
          </p:spPr>
        </p:sp>
        <p:sp>
          <p:nvSpPr>
            <p:cNvPr name="TextBox 33" id="33"/>
            <p:cNvSpPr txBox="true"/>
            <p:nvPr/>
          </p:nvSpPr>
          <p:spPr>
            <a:xfrm>
              <a:off x="0" y="-38100"/>
              <a:ext cx="3928905" cy="586760"/>
            </a:xfrm>
            <a:prstGeom prst="rect">
              <a:avLst/>
            </a:prstGeom>
          </p:spPr>
          <p:txBody>
            <a:bodyPr anchor="ctr" rtlCol="false" tIns="0" lIns="0" bIns="0" rIns="0"/>
            <a:lstStyle/>
            <a:p>
              <a:pPr algn="just" marL="0" indent="0" lvl="0">
                <a:lnSpc>
                  <a:spcPts val="2712"/>
                </a:lnSpc>
                <a:spcBef>
                  <a:spcPct val="0"/>
                </a:spcBef>
              </a:pPr>
              <a:r>
                <a:rPr lang="en-US" b="true" sz="2100" strike="noStrike" u="none">
                  <a:solidFill>
                    <a:srgbClr val="000000"/>
                  </a:solidFill>
                  <a:latin typeface="Poppins Bold"/>
                  <a:ea typeface="Poppins Bold"/>
                  <a:cs typeface="Poppins Bold"/>
                  <a:sym typeface="Poppins Bold"/>
                </a:rPr>
                <a:t>Monitoring &amp; supervision</a:t>
              </a:r>
            </a:p>
          </p:txBody>
        </p:sp>
      </p:grpSp>
      <p:grpSp>
        <p:nvGrpSpPr>
          <p:cNvPr name="Group 34" id="34"/>
          <p:cNvGrpSpPr/>
          <p:nvPr/>
        </p:nvGrpSpPr>
        <p:grpSpPr>
          <a:xfrm rot="0">
            <a:off x="1488938" y="7339992"/>
            <a:ext cx="8952234" cy="494114"/>
            <a:chOff x="0" y="0"/>
            <a:chExt cx="9415268" cy="519671"/>
          </a:xfrm>
        </p:grpSpPr>
        <p:sp>
          <p:nvSpPr>
            <p:cNvPr name="Freeform 35" id="35"/>
            <p:cNvSpPr/>
            <p:nvPr/>
          </p:nvSpPr>
          <p:spPr>
            <a:xfrm flipH="false" flipV="false" rot="0">
              <a:off x="0" y="0"/>
              <a:ext cx="9415268" cy="519671"/>
            </a:xfrm>
            <a:custGeom>
              <a:avLst/>
              <a:gdLst/>
              <a:ahLst/>
              <a:cxnLst/>
              <a:rect r="r" b="b" t="t" l="l"/>
              <a:pathLst>
                <a:path h="519671" w="9415268">
                  <a:moveTo>
                    <a:pt x="0" y="0"/>
                  </a:moveTo>
                  <a:lnTo>
                    <a:pt x="9415268" y="0"/>
                  </a:lnTo>
                  <a:lnTo>
                    <a:pt x="9415268" y="519671"/>
                  </a:lnTo>
                  <a:lnTo>
                    <a:pt x="0" y="519671"/>
                  </a:lnTo>
                  <a:close/>
                </a:path>
              </a:pathLst>
            </a:custGeom>
            <a:solidFill>
              <a:srgbClr val="F07817">
                <a:alpha val="0"/>
              </a:srgbClr>
            </a:solidFill>
          </p:spPr>
        </p:sp>
        <p:sp>
          <p:nvSpPr>
            <p:cNvPr name="TextBox 36" id="36"/>
            <p:cNvSpPr txBox="true"/>
            <p:nvPr/>
          </p:nvSpPr>
          <p:spPr>
            <a:xfrm>
              <a:off x="0" y="-38100"/>
              <a:ext cx="9415268" cy="557771"/>
            </a:xfrm>
            <a:prstGeom prst="rect">
              <a:avLst/>
            </a:prstGeom>
          </p:spPr>
          <p:txBody>
            <a:bodyPr anchor="ctr" rtlCol="false" tIns="0" lIns="0" bIns="0" rIns="0"/>
            <a:lstStyle/>
            <a:p>
              <a:pPr algn="just" marL="0" indent="0" lvl="0">
                <a:lnSpc>
                  <a:spcPts val="2583"/>
                </a:lnSpc>
                <a:spcBef>
                  <a:spcPct val="0"/>
                </a:spcBef>
              </a:pPr>
              <a:r>
                <a:rPr lang="en-US" sz="2000" strike="noStrike" u="none">
                  <a:solidFill>
                    <a:srgbClr val="000000"/>
                  </a:solidFill>
                  <a:latin typeface="Poppins"/>
                  <a:ea typeface="Poppins"/>
                  <a:cs typeface="Poppins"/>
                  <a:sym typeface="Poppins"/>
                </a:rPr>
                <a:t>Disponibilité, performance et alertes sur l'ensemble des bureaux</a:t>
              </a:r>
            </a:p>
          </p:txBody>
        </p:sp>
      </p:grpSp>
      <p:grpSp>
        <p:nvGrpSpPr>
          <p:cNvPr name="Group 37" id="37"/>
          <p:cNvGrpSpPr/>
          <p:nvPr/>
        </p:nvGrpSpPr>
        <p:grpSpPr>
          <a:xfrm rot="0">
            <a:off x="1488938" y="8238383"/>
            <a:ext cx="3528720" cy="521677"/>
            <a:chOff x="0" y="0"/>
            <a:chExt cx="3711235" cy="548660"/>
          </a:xfrm>
        </p:grpSpPr>
        <p:sp>
          <p:nvSpPr>
            <p:cNvPr name="Freeform 38" id="38"/>
            <p:cNvSpPr/>
            <p:nvPr/>
          </p:nvSpPr>
          <p:spPr>
            <a:xfrm flipH="false" flipV="false" rot="0">
              <a:off x="0" y="0"/>
              <a:ext cx="3711235" cy="548660"/>
            </a:xfrm>
            <a:custGeom>
              <a:avLst/>
              <a:gdLst/>
              <a:ahLst/>
              <a:cxnLst/>
              <a:rect r="r" b="b" t="t" l="l"/>
              <a:pathLst>
                <a:path h="548660" w="3711235">
                  <a:moveTo>
                    <a:pt x="0" y="0"/>
                  </a:moveTo>
                  <a:lnTo>
                    <a:pt x="3711235" y="0"/>
                  </a:lnTo>
                  <a:lnTo>
                    <a:pt x="3711235" y="548660"/>
                  </a:lnTo>
                  <a:lnTo>
                    <a:pt x="0" y="548660"/>
                  </a:lnTo>
                  <a:close/>
                </a:path>
              </a:pathLst>
            </a:custGeom>
            <a:blipFill>
              <a:blip r:embed="rId5">
                <a:alphaModFix amt="0"/>
              </a:blip>
              <a:stretch>
                <a:fillRect l="0" t="-298145" r="-240014" b="-498134"/>
              </a:stretch>
            </a:blipFill>
            <a:ln cap="sq">
              <a:noFill/>
              <a:prstDash val="solid"/>
              <a:miter/>
            </a:ln>
          </p:spPr>
        </p:sp>
        <p:sp>
          <p:nvSpPr>
            <p:cNvPr name="TextBox 39" id="39"/>
            <p:cNvSpPr txBox="true"/>
            <p:nvPr/>
          </p:nvSpPr>
          <p:spPr>
            <a:xfrm>
              <a:off x="0" y="-38100"/>
              <a:ext cx="3711235" cy="586760"/>
            </a:xfrm>
            <a:prstGeom prst="rect">
              <a:avLst/>
            </a:prstGeom>
          </p:spPr>
          <p:txBody>
            <a:bodyPr anchor="ctr" rtlCol="false" tIns="0" lIns="0" bIns="0" rIns="0"/>
            <a:lstStyle/>
            <a:p>
              <a:pPr algn="just" marL="0" indent="0" lvl="0">
                <a:lnSpc>
                  <a:spcPts val="2712"/>
                </a:lnSpc>
                <a:spcBef>
                  <a:spcPct val="0"/>
                </a:spcBef>
              </a:pPr>
              <a:r>
                <a:rPr lang="en-US" b="true" sz="2100" strike="noStrike" u="none">
                  <a:solidFill>
                    <a:srgbClr val="000000"/>
                  </a:solidFill>
                  <a:latin typeface="Poppins Bold"/>
                  <a:ea typeface="Poppins Bold"/>
                  <a:cs typeface="Poppins Bold"/>
                  <a:sym typeface="Poppins Bold"/>
                </a:rPr>
                <a:t>Support &amp; maintenance</a:t>
              </a:r>
            </a:p>
          </p:txBody>
        </p:sp>
      </p:grpSp>
      <p:grpSp>
        <p:nvGrpSpPr>
          <p:cNvPr name="Group 40" id="40"/>
          <p:cNvGrpSpPr/>
          <p:nvPr/>
        </p:nvGrpSpPr>
        <p:grpSpPr>
          <a:xfrm rot="0">
            <a:off x="1488938" y="8760060"/>
            <a:ext cx="8952234" cy="494114"/>
            <a:chOff x="0" y="0"/>
            <a:chExt cx="9415268" cy="519671"/>
          </a:xfrm>
        </p:grpSpPr>
        <p:sp>
          <p:nvSpPr>
            <p:cNvPr name="Freeform 41" id="41"/>
            <p:cNvSpPr/>
            <p:nvPr/>
          </p:nvSpPr>
          <p:spPr>
            <a:xfrm flipH="false" flipV="false" rot="0">
              <a:off x="0" y="0"/>
              <a:ext cx="9415268" cy="519671"/>
            </a:xfrm>
            <a:custGeom>
              <a:avLst/>
              <a:gdLst/>
              <a:ahLst/>
              <a:cxnLst/>
              <a:rect r="r" b="b" t="t" l="l"/>
              <a:pathLst>
                <a:path h="519671" w="9415268">
                  <a:moveTo>
                    <a:pt x="0" y="0"/>
                  </a:moveTo>
                  <a:lnTo>
                    <a:pt x="9415268" y="0"/>
                  </a:lnTo>
                  <a:lnTo>
                    <a:pt x="9415268" y="519671"/>
                  </a:lnTo>
                  <a:lnTo>
                    <a:pt x="0" y="519671"/>
                  </a:lnTo>
                  <a:close/>
                </a:path>
              </a:pathLst>
            </a:custGeom>
            <a:solidFill>
              <a:srgbClr val="F07817">
                <a:alpha val="0"/>
              </a:srgbClr>
            </a:solidFill>
          </p:spPr>
        </p:sp>
        <p:sp>
          <p:nvSpPr>
            <p:cNvPr name="TextBox 42" id="42"/>
            <p:cNvSpPr txBox="true"/>
            <p:nvPr/>
          </p:nvSpPr>
          <p:spPr>
            <a:xfrm>
              <a:off x="0" y="-38100"/>
              <a:ext cx="9415268" cy="557771"/>
            </a:xfrm>
            <a:prstGeom prst="rect">
              <a:avLst/>
            </a:prstGeom>
          </p:spPr>
          <p:txBody>
            <a:bodyPr anchor="ctr" rtlCol="false" tIns="0" lIns="0" bIns="0" rIns="0"/>
            <a:lstStyle/>
            <a:p>
              <a:pPr algn="just" marL="0" indent="0" lvl="0">
                <a:lnSpc>
                  <a:spcPts val="2583"/>
                </a:lnSpc>
                <a:spcBef>
                  <a:spcPct val="0"/>
                </a:spcBef>
              </a:pPr>
              <a:r>
                <a:rPr lang="en-US" sz="2000" strike="noStrike" u="none">
                  <a:solidFill>
                    <a:srgbClr val="000000"/>
                  </a:solidFill>
                  <a:latin typeface="Poppins"/>
                  <a:ea typeface="Poppins"/>
                  <a:cs typeface="Poppins"/>
                  <a:sym typeface="Poppins"/>
                </a:rPr>
                <a:t>Support de proximité, correctif et évolutif</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04192" y="-445313"/>
            <a:ext cx="19921556" cy="11000843"/>
            <a:chOff x="0" y="0"/>
            <a:chExt cx="23072148" cy="12740625"/>
          </a:xfrm>
        </p:grpSpPr>
        <p:sp>
          <p:nvSpPr>
            <p:cNvPr name="Freeform 3" id="3"/>
            <p:cNvSpPr/>
            <p:nvPr/>
          </p:nvSpPr>
          <p:spPr>
            <a:xfrm flipH="false" flipV="false" rot="0">
              <a:off x="0" y="0"/>
              <a:ext cx="23072185" cy="12740675"/>
            </a:xfrm>
            <a:custGeom>
              <a:avLst/>
              <a:gdLst/>
              <a:ahLst/>
              <a:cxnLst/>
              <a:rect r="r" b="b" t="t" l="l"/>
              <a:pathLst>
                <a:path h="12740675" w="23072185">
                  <a:moveTo>
                    <a:pt x="0" y="0"/>
                  </a:moveTo>
                  <a:lnTo>
                    <a:pt x="23072185" y="0"/>
                  </a:lnTo>
                  <a:lnTo>
                    <a:pt x="23072185" y="12740675"/>
                  </a:lnTo>
                  <a:lnTo>
                    <a:pt x="0" y="12740675"/>
                  </a:lnTo>
                  <a:lnTo>
                    <a:pt x="0" y="0"/>
                  </a:lnTo>
                  <a:close/>
                </a:path>
              </a:pathLst>
            </a:custGeom>
            <a:blipFill>
              <a:blip r:embed="rId3"/>
              <a:stretch>
                <a:fillRect l="0" t="-14007" r="0" b="-14006"/>
              </a:stretch>
            </a:blipFill>
          </p:spPr>
        </p:sp>
      </p:grpSp>
      <p:grpSp>
        <p:nvGrpSpPr>
          <p:cNvPr name="Group 4" id="4"/>
          <p:cNvGrpSpPr/>
          <p:nvPr/>
        </p:nvGrpSpPr>
        <p:grpSpPr>
          <a:xfrm rot="0">
            <a:off x="1062990" y="335433"/>
            <a:ext cx="16532352" cy="411476"/>
            <a:chOff x="0" y="0"/>
            <a:chExt cx="22043136" cy="548634"/>
          </a:xfrm>
        </p:grpSpPr>
        <p:grpSp>
          <p:nvGrpSpPr>
            <p:cNvPr name="Group 5" id="5"/>
            <p:cNvGrpSpPr/>
            <p:nvPr/>
          </p:nvGrpSpPr>
          <p:grpSpPr>
            <a:xfrm rot="0">
              <a:off x="19646443" y="0"/>
              <a:ext cx="2396693" cy="548634"/>
              <a:chOff x="0" y="0"/>
              <a:chExt cx="2637333" cy="603720"/>
            </a:xfrm>
          </p:grpSpPr>
          <p:sp>
            <p:nvSpPr>
              <p:cNvPr name="Freeform 6" id="6"/>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7" id="7"/>
            <p:cNvGrpSpPr/>
            <p:nvPr/>
          </p:nvGrpSpPr>
          <p:grpSpPr>
            <a:xfrm rot="0">
              <a:off x="0" y="0"/>
              <a:ext cx="2611933" cy="543356"/>
              <a:chOff x="0" y="0"/>
              <a:chExt cx="2637333" cy="548640"/>
            </a:xfrm>
          </p:grpSpPr>
          <p:sp>
            <p:nvSpPr>
              <p:cNvPr name="Freeform 8" id="8"/>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grpSp>
        <p:nvGrpSpPr>
          <p:cNvPr name="Group 9" id="9"/>
          <p:cNvGrpSpPr/>
          <p:nvPr/>
        </p:nvGrpSpPr>
        <p:grpSpPr>
          <a:xfrm rot="0">
            <a:off x="1043940" y="1028700"/>
            <a:ext cx="14165985" cy="1121283"/>
            <a:chOff x="0" y="0"/>
            <a:chExt cx="18887980" cy="1495044"/>
          </a:xfrm>
        </p:grpSpPr>
        <p:sp>
          <p:nvSpPr>
            <p:cNvPr name="Freeform 10" id="10"/>
            <p:cNvSpPr/>
            <p:nvPr/>
          </p:nvSpPr>
          <p:spPr>
            <a:xfrm flipH="false" flipV="false" rot="0">
              <a:off x="0" y="0"/>
              <a:ext cx="18887980" cy="1495044"/>
            </a:xfrm>
            <a:custGeom>
              <a:avLst/>
              <a:gdLst/>
              <a:ahLst/>
              <a:cxnLst/>
              <a:rect r="r" b="b" t="t" l="l"/>
              <a:pathLst>
                <a:path h="1495044" w="18887980">
                  <a:moveTo>
                    <a:pt x="0" y="0"/>
                  </a:moveTo>
                  <a:lnTo>
                    <a:pt x="18887980" y="0"/>
                  </a:lnTo>
                  <a:lnTo>
                    <a:pt x="18887980" y="1495044"/>
                  </a:lnTo>
                  <a:lnTo>
                    <a:pt x="0" y="1495044"/>
                  </a:lnTo>
                  <a:close/>
                </a:path>
              </a:pathLst>
            </a:custGeom>
            <a:blipFill>
              <a:blip r:embed="rId6">
                <a:alphaModFix amt="0"/>
              </a:blip>
              <a:stretch>
                <a:fillRect l="0" t="-171107" r="22541" b="-110251"/>
              </a:stretch>
            </a:blipFill>
          </p:spPr>
        </p:sp>
        <p:sp>
          <p:nvSpPr>
            <p:cNvPr name="TextBox 11" id="11"/>
            <p:cNvSpPr txBox="true"/>
            <p:nvPr/>
          </p:nvSpPr>
          <p:spPr>
            <a:xfrm>
              <a:off x="0" y="-47625"/>
              <a:ext cx="1888798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CATALOGUE SUR LE MARCHÉ </a:t>
              </a:r>
            </a:p>
          </p:txBody>
        </p:sp>
      </p:grpSp>
      <p:grpSp>
        <p:nvGrpSpPr>
          <p:cNvPr name="Group 12" id="12"/>
          <p:cNvGrpSpPr/>
          <p:nvPr/>
        </p:nvGrpSpPr>
        <p:grpSpPr>
          <a:xfrm rot="0">
            <a:off x="1028700" y="2304055"/>
            <a:ext cx="16566642" cy="1044626"/>
            <a:chOff x="0" y="0"/>
            <a:chExt cx="22088856" cy="1392834"/>
          </a:xfrm>
        </p:grpSpPr>
        <p:sp>
          <p:nvSpPr>
            <p:cNvPr name="Freeform 13" id="13"/>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14" id="14"/>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Des solutio</a:t>
              </a:r>
              <a:r>
                <a:rPr lang="en-US" sz="4200" b="true">
                  <a:solidFill>
                    <a:srgbClr val="FFFFFF"/>
                  </a:solidFill>
                  <a:latin typeface="Poppins Bold"/>
                  <a:ea typeface="Poppins Bold"/>
                  <a:cs typeface="Poppins Bold"/>
                  <a:sym typeface="Poppins Bold"/>
                </a:rPr>
                <a:t>ns adaptées à vos besoins</a:t>
              </a:r>
            </a:p>
          </p:txBody>
        </p:sp>
      </p:grpSp>
      <p:grpSp>
        <p:nvGrpSpPr>
          <p:cNvPr name="Group 15" id="15"/>
          <p:cNvGrpSpPr/>
          <p:nvPr/>
        </p:nvGrpSpPr>
        <p:grpSpPr>
          <a:xfrm rot="0">
            <a:off x="17595342" y="9613982"/>
            <a:ext cx="352044" cy="516970"/>
            <a:chOff x="0" y="0"/>
            <a:chExt cx="469392" cy="689293"/>
          </a:xfrm>
        </p:grpSpPr>
        <p:sp>
          <p:nvSpPr>
            <p:cNvPr name="Freeform 16" id="16"/>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17" id="17"/>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a:solidFill>
                    <a:srgbClr val="F07817"/>
                  </a:solidFill>
                  <a:latin typeface="Poppins Bold"/>
                  <a:ea typeface="Poppins Bold"/>
                  <a:cs typeface="Poppins Bold"/>
                  <a:sym typeface="Poppins Bold"/>
                </a:rPr>
                <a:t>12</a:t>
              </a:r>
            </a:p>
          </p:txBody>
        </p:sp>
      </p:grpSp>
      <p:grpSp>
        <p:nvGrpSpPr>
          <p:cNvPr name="Group 18" id="18"/>
          <p:cNvGrpSpPr/>
          <p:nvPr/>
        </p:nvGrpSpPr>
        <p:grpSpPr>
          <a:xfrm rot="0">
            <a:off x="2360738" y="3859066"/>
            <a:ext cx="13566525" cy="4703880"/>
            <a:chOff x="0" y="0"/>
            <a:chExt cx="18088700" cy="6271840"/>
          </a:xfrm>
        </p:grpSpPr>
        <p:sp>
          <p:nvSpPr>
            <p:cNvPr name="Freeform 19" id="19"/>
            <p:cNvSpPr/>
            <p:nvPr/>
          </p:nvSpPr>
          <p:spPr>
            <a:xfrm flipH="false" flipV="false" rot="0">
              <a:off x="0" y="467506"/>
              <a:ext cx="10542616" cy="5297664"/>
            </a:xfrm>
            <a:custGeom>
              <a:avLst/>
              <a:gdLst/>
              <a:ahLst/>
              <a:cxnLst/>
              <a:rect r="r" b="b" t="t" l="l"/>
              <a:pathLst>
                <a:path h="5297664" w="10542616">
                  <a:moveTo>
                    <a:pt x="0" y="0"/>
                  </a:moveTo>
                  <a:lnTo>
                    <a:pt x="10542616" y="0"/>
                  </a:lnTo>
                  <a:lnTo>
                    <a:pt x="10542616" y="5297664"/>
                  </a:lnTo>
                  <a:lnTo>
                    <a:pt x="0" y="5297664"/>
                  </a:lnTo>
                  <a:lnTo>
                    <a:pt x="0" y="0"/>
                  </a:lnTo>
                  <a:close/>
                </a:path>
              </a:pathLst>
            </a:custGeom>
            <a:blipFill>
              <a:blip r:embed="rId7"/>
              <a:stretch>
                <a:fillRect l="0" t="0" r="0" b="0"/>
              </a:stretch>
            </a:blipFill>
          </p:spPr>
        </p:sp>
        <p:sp>
          <p:nvSpPr>
            <p:cNvPr name="Freeform 20" id="20"/>
            <p:cNvSpPr/>
            <p:nvPr/>
          </p:nvSpPr>
          <p:spPr>
            <a:xfrm flipH="false" flipV="false" rot="0">
              <a:off x="11816859" y="0"/>
              <a:ext cx="6271840" cy="6271840"/>
            </a:xfrm>
            <a:custGeom>
              <a:avLst/>
              <a:gdLst/>
              <a:ahLst/>
              <a:cxnLst/>
              <a:rect r="r" b="b" t="t" l="l"/>
              <a:pathLst>
                <a:path h="6271840" w="6271840">
                  <a:moveTo>
                    <a:pt x="0" y="0"/>
                  </a:moveTo>
                  <a:lnTo>
                    <a:pt x="6271841" y="0"/>
                  </a:lnTo>
                  <a:lnTo>
                    <a:pt x="6271841" y="6271840"/>
                  </a:lnTo>
                  <a:lnTo>
                    <a:pt x="0" y="6271840"/>
                  </a:lnTo>
                  <a:lnTo>
                    <a:pt x="0" y="0"/>
                  </a:lnTo>
                  <a:close/>
                </a:path>
              </a:pathLst>
            </a:custGeom>
            <a:blipFill>
              <a:blip r:embed="rId8"/>
              <a:stretch>
                <a:fillRect l="0" t="0" r="0" b="0"/>
              </a:stretch>
            </a:blipFill>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ECOSYSTEME FINTECH</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13</a:t>
              </a:r>
            </a:p>
          </p:txBody>
        </p:sp>
      </p:grpSp>
      <p:grpSp>
        <p:nvGrpSpPr>
          <p:cNvPr name="Group 13" id="13"/>
          <p:cNvGrpSpPr/>
          <p:nvPr/>
        </p:nvGrpSpPr>
        <p:grpSpPr>
          <a:xfrm rot="0">
            <a:off x="1043940" y="2301237"/>
            <a:ext cx="11682089" cy="1044626"/>
            <a:chOff x="0" y="0"/>
            <a:chExt cx="15576118" cy="1392834"/>
          </a:xfrm>
        </p:grpSpPr>
        <p:sp>
          <p:nvSpPr>
            <p:cNvPr name="Freeform 14" id="14"/>
            <p:cNvSpPr/>
            <p:nvPr/>
          </p:nvSpPr>
          <p:spPr>
            <a:xfrm flipH="false" flipV="false" rot="0">
              <a:off x="0" y="0"/>
              <a:ext cx="15576122" cy="1392840"/>
            </a:xfrm>
            <a:custGeom>
              <a:avLst/>
              <a:gdLst/>
              <a:ahLst/>
              <a:cxnLst/>
              <a:rect r="r" b="b" t="t" l="l"/>
              <a:pathLst>
                <a:path h="1392840" w="15576122">
                  <a:moveTo>
                    <a:pt x="0" y="0"/>
                  </a:moveTo>
                  <a:lnTo>
                    <a:pt x="15576122" y="0"/>
                  </a:lnTo>
                  <a:lnTo>
                    <a:pt x="15576122" y="1392840"/>
                  </a:lnTo>
                  <a:lnTo>
                    <a:pt x="0" y="1392840"/>
                  </a:lnTo>
                  <a:close/>
                </a:path>
              </a:pathLst>
            </a:custGeom>
            <a:blipFill>
              <a:blip r:embed="rId5">
                <a:alphaModFix amt="0"/>
              </a:blip>
              <a:stretch>
                <a:fillRect l="0" t="-197450" r="-7775" b="-172239"/>
              </a:stretch>
            </a:blipFill>
          </p:spPr>
        </p:sp>
        <p:sp>
          <p:nvSpPr>
            <p:cNvPr name="TextBox 15" id="15"/>
            <p:cNvSpPr txBox="true"/>
            <p:nvPr/>
          </p:nvSpPr>
          <p:spPr>
            <a:xfrm>
              <a:off x="0" y="-38100"/>
              <a:ext cx="15576118"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ECU, votre coach financier</a:t>
              </a:r>
            </a:p>
          </p:txBody>
        </p:sp>
      </p:grpSp>
      <p:grpSp>
        <p:nvGrpSpPr>
          <p:cNvPr name="Group 16" id="16"/>
          <p:cNvGrpSpPr/>
          <p:nvPr/>
        </p:nvGrpSpPr>
        <p:grpSpPr>
          <a:xfrm rot="0">
            <a:off x="1028700" y="3859066"/>
            <a:ext cx="9464040" cy="1663217"/>
            <a:chOff x="0" y="0"/>
            <a:chExt cx="12618720" cy="2217623"/>
          </a:xfrm>
        </p:grpSpPr>
        <p:sp>
          <p:nvSpPr>
            <p:cNvPr name="Freeform 17" id="17"/>
            <p:cNvSpPr/>
            <p:nvPr/>
          </p:nvSpPr>
          <p:spPr>
            <a:xfrm flipH="false" flipV="false" rot="0">
              <a:off x="0" y="0"/>
              <a:ext cx="12618720" cy="2217623"/>
            </a:xfrm>
            <a:custGeom>
              <a:avLst/>
              <a:gdLst/>
              <a:ahLst/>
              <a:cxnLst/>
              <a:rect r="r" b="b" t="t" l="l"/>
              <a:pathLst>
                <a:path h="2217623" w="12618720">
                  <a:moveTo>
                    <a:pt x="0" y="0"/>
                  </a:moveTo>
                  <a:lnTo>
                    <a:pt x="12618720" y="0"/>
                  </a:lnTo>
                  <a:lnTo>
                    <a:pt x="12618720" y="2217623"/>
                  </a:lnTo>
                  <a:lnTo>
                    <a:pt x="0" y="2217623"/>
                  </a:lnTo>
                  <a:close/>
                </a:path>
              </a:pathLst>
            </a:custGeom>
            <a:blipFill>
              <a:blip r:embed="rId5">
                <a:alphaModFix amt="0"/>
              </a:blip>
              <a:stretch>
                <a:fillRect l="0" t="-73763" r="0" b="-47983"/>
              </a:stretch>
            </a:blipFill>
          </p:spPr>
        </p:sp>
        <p:sp>
          <p:nvSpPr>
            <p:cNvPr name="TextBox 18" id="18"/>
            <p:cNvSpPr txBox="true"/>
            <p:nvPr/>
          </p:nvSpPr>
          <p:spPr>
            <a:xfrm>
              <a:off x="0" y="-66675"/>
              <a:ext cx="12618720"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ECU </a:t>
              </a:r>
              <a:r>
                <a:rPr lang="en-US" sz="2100">
                  <a:solidFill>
                    <a:srgbClr val="000000"/>
                  </a:solidFill>
                  <a:latin typeface="Poppins"/>
                  <a:ea typeface="Poppins"/>
                  <a:cs typeface="Poppins"/>
                  <a:sym typeface="Poppins"/>
                </a:rPr>
                <a:t>vou</a:t>
              </a:r>
              <a:r>
                <a:rPr lang="en-US" sz="2100">
                  <a:solidFill>
                    <a:srgbClr val="000000"/>
                  </a:solidFill>
                  <a:latin typeface="Poppins"/>
                  <a:ea typeface="Poppins"/>
                  <a:cs typeface="Poppins"/>
                  <a:sym typeface="Poppins"/>
                </a:rPr>
                <a:t>s aide à mieux comprendre, organiser vos finances personnelles au quotidien. Conçue pour les étudiants, salariés et entrepreneurs, elle transforme la gestion de l'argent en une habitude simple, accessible et rassurante.</a:t>
              </a:r>
            </a:p>
          </p:txBody>
        </p:sp>
      </p:grpSp>
      <p:grpSp>
        <p:nvGrpSpPr>
          <p:cNvPr name="Group 19" id="19"/>
          <p:cNvGrpSpPr/>
          <p:nvPr/>
        </p:nvGrpSpPr>
        <p:grpSpPr>
          <a:xfrm rot="0">
            <a:off x="10707035" y="3859066"/>
            <a:ext cx="6888307" cy="5399234"/>
            <a:chOff x="0" y="0"/>
            <a:chExt cx="5810362" cy="4554312"/>
          </a:xfrm>
        </p:grpSpPr>
        <p:sp>
          <p:nvSpPr>
            <p:cNvPr name="Freeform 20" id="20"/>
            <p:cNvSpPr/>
            <p:nvPr/>
          </p:nvSpPr>
          <p:spPr>
            <a:xfrm flipH="false" flipV="false" rot="6000">
              <a:off x="-3970" y="-5067"/>
              <a:ext cx="5818328" cy="4564420"/>
            </a:xfrm>
            <a:custGeom>
              <a:avLst/>
              <a:gdLst/>
              <a:ahLst/>
              <a:cxnLst/>
              <a:rect r="r" b="b" t="t" l="l"/>
              <a:pathLst>
                <a:path h="4564420" w="5818328">
                  <a:moveTo>
                    <a:pt x="0" y="10141"/>
                  </a:moveTo>
                  <a:lnTo>
                    <a:pt x="5810379" y="0"/>
                  </a:lnTo>
                  <a:lnTo>
                    <a:pt x="5818328" y="4554279"/>
                  </a:lnTo>
                  <a:lnTo>
                    <a:pt x="7949" y="4564420"/>
                  </a:lnTo>
                  <a:lnTo>
                    <a:pt x="0" y="10141"/>
                  </a:lnTo>
                  <a:close/>
                </a:path>
              </a:pathLst>
            </a:custGeom>
            <a:blipFill>
              <a:blip r:embed="rId6"/>
              <a:stretch>
                <a:fillRect l="-4219" t="-16489" r="-4595" b="0"/>
              </a:stretch>
            </a:blipFill>
          </p:spPr>
        </p:sp>
      </p:grpSp>
      <p:grpSp>
        <p:nvGrpSpPr>
          <p:cNvPr name="Group 21" id="21"/>
          <p:cNvGrpSpPr/>
          <p:nvPr/>
        </p:nvGrpSpPr>
        <p:grpSpPr>
          <a:xfrm rot="0">
            <a:off x="1043940" y="5931475"/>
            <a:ext cx="71570" cy="71570"/>
            <a:chOff x="0" y="0"/>
            <a:chExt cx="146304" cy="146304"/>
          </a:xfrm>
        </p:grpSpPr>
        <p:sp>
          <p:nvSpPr>
            <p:cNvPr name="Freeform 22" id="22"/>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nvGrpSpPr>
          <p:cNvPr name="Group 23" id="23"/>
          <p:cNvGrpSpPr/>
          <p:nvPr/>
        </p:nvGrpSpPr>
        <p:grpSpPr>
          <a:xfrm rot="0">
            <a:off x="1043940" y="6488619"/>
            <a:ext cx="71570" cy="71570"/>
            <a:chOff x="0" y="0"/>
            <a:chExt cx="146304" cy="146304"/>
          </a:xfrm>
        </p:grpSpPr>
        <p:sp>
          <p:nvSpPr>
            <p:cNvPr name="Freeform 24" id="24"/>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nvGrpSpPr>
          <p:cNvPr name="Group 25" id="25"/>
          <p:cNvGrpSpPr/>
          <p:nvPr/>
        </p:nvGrpSpPr>
        <p:grpSpPr>
          <a:xfrm rot="0">
            <a:off x="1043940" y="7042913"/>
            <a:ext cx="71570" cy="71570"/>
            <a:chOff x="0" y="0"/>
            <a:chExt cx="146304" cy="146304"/>
          </a:xfrm>
        </p:grpSpPr>
        <p:sp>
          <p:nvSpPr>
            <p:cNvPr name="Freeform 26" id="26"/>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7" id="27"/>
          <p:cNvSpPr txBox="true"/>
          <p:nvPr/>
        </p:nvSpPr>
        <p:spPr>
          <a:xfrm rot="0">
            <a:off x="1185339" y="5769934"/>
            <a:ext cx="9307401"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Ant</a:t>
            </a:r>
            <a:r>
              <a:rPr lang="en-US" sz="2100">
                <a:solidFill>
                  <a:srgbClr val="000000"/>
                </a:solidFill>
                <a:latin typeface="Poppins"/>
                <a:ea typeface="Poppins"/>
                <a:cs typeface="Poppins"/>
                <a:sym typeface="Poppins"/>
              </a:rPr>
              <a:t>icipez vos dépenses avant qu'elles ne dérapent </a:t>
            </a:r>
          </a:p>
        </p:txBody>
      </p:sp>
      <p:sp>
        <p:nvSpPr>
          <p:cNvPr name="TextBox 28" id="28"/>
          <p:cNvSpPr txBox="true"/>
          <p:nvPr/>
        </p:nvSpPr>
        <p:spPr>
          <a:xfrm rot="0">
            <a:off x="1185339" y="6327078"/>
            <a:ext cx="9307401"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Ayez un</a:t>
            </a:r>
            <a:r>
              <a:rPr lang="en-US" sz="2100">
                <a:solidFill>
                  <a:srgbClr val="000000"/>
                </a:solidFill>
                <a:latin typeface="Poppins"/>
                <a:ea typeface="Poppins"/>
                <a:cs typeface="Poppins"/>
                <a:sym typeface="Poppins"/>
              </a:rPr>
              <a:t>e vue d'ensemble de votre patrimoine et de vos crédits </a:t>
            </a:r>
          </a:p>
        </p:txBody>
      </p:sp>
      <p:sp>
        <p:nvSpPr>
          <p:cNvPr name="TextBox 29" id="29"/>
          <p:cNvSpPr txBox="true"/>
          <p:nvPr/>
        </p:nvSpPr>
        <p:spPr>
          <a:xfrm rot="0">
            <a:off x="1185339" y="6881373"/>
            <a:ext cx="9307401" cy="35673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Do</a:t>
            </a:r>
            <a:r>
              <a:rPr lang="en-US" sz="2100" strike="noStrike" u="none">
                <a:solidFill>
                  <a:srgbClr val="000000"/>
                </a:solidFill>
                <a:latin typeface="Poppins"/>
                <a:ea typeface="Poppins"/>
                <a:cs typeface="Poppins"/>
                <a:sym typeface="Poppins"/>
              </a:rPr>
              <a:t>nnez un objectif concret à votre épargne et suivez-le progresser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ECOSYSTEME FINTECH</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14</a:t>
              </a:r>
            </a:p>
          </p:txBody>
        </p:sp>
      </p:grpSp>
      <p:grpSp>
        <p:nvGrpSpPr>
          <p:cNvPr name="Group 13" id="13"/>
          <p:cNvGrpSpPr/>
          <p:nvPr/>
        </p:nvGrpSpPr>
        <p:grpSpPr>
          <a:xfrm rot="0">
            <a:off x="1043940" y="2301237"/>
            <a:ext cx="13235993" cy="1044626"/>
            <a:chOff x="0" y="0"/>
            <a:chExt cx="17647991" cy="1392834"/>
          </a:xfrm>
        </p:grpSpPr>
        <p:sp>
          <p:nvSpPr>
            <p:cNvPr name="Freeform 14" id="14"/>
            <p:cNvSpPr/>
            <p:nvPr/>
          </p:nvSpPr>
          <p:spPr>
            <a:xfrm flipH="false" flipV="false" rot="0">
              <a:off x="0" y="0"/>
              <a:ext cx="17647996" cy="1392840"/>
            </a:xfrm>
            <a:custGeom>
              <a:avLst/>
              <a:gdLst/>
              <a:ahLst/>
              <a:cxnLst/>
              <a:rect r="r" b="b" t="t" l="l"/>
              <a:pathLst>
                <a:path h="1392840" w="17647996">
                  <a:moveTo>
                    <a:pt x="0" y="0"/>
                  </a:moveTo>
                  <a:lnTo>
                    <a:pt x="17647996" y="0"/>
                  </a:lnTo>
                  <a:lnTo>
                    <a:pt x="17647996" y="1392840"/>
                  </a:lnTo>
                  <a:lnTo>
                    <a:pt x="0" y="1392840"/>
                  </a:lnTo>
                  <a:close/>
                </a:path>
              </a:pathLst>
            </a:custGeom>
            <a:blipFill>
              <a:blip r:embed="rId5">
                <a:alphaModFix amt="0"/>
              </a:blip>
              <a:stretch>
                <a:fillRect l="0" t="-197450" r="4876" b="-172239"/>
              </a:stretch>
            </a:blipFill>
          </p:spPr>
        </p:sp>
        <p:sp>
          <p:nvSpPr>
            <p:cNvPr name="TextBox 15" id="15"/>
            <p:cNvSpPr txBox="true"/>
            <p:nvPr/>
          </p:nvSpPr>
          <p:spPr>
            <a:xfrm>
              <a:off x="0" y="-38100"/>
              <a:ext cx="17647991"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KÔBÔ, vos avantages collaborateurs digitalisés</a:t>
              </a:r>
            </a:p>
          </p:txBody>
        </p:sp>
      </p:grpSp>
      <p:grpSp>
        <p:nvGrpSpPr>
          <p:cNvPr name="Group 16" id="16"/>
          <p:cNvGrpSpPr/>
          <p:nvPr/>
        </p:nvGrpSpPr>
        <p:grpSpPr>
          <a:xfrm rot="0">
            <a:off x="8131302" y="3859066"/>
            <a:ext cx="9464040" cy="2044217"/>
            <a:chOff x="0" y="0"/>
            <a:chExt cx="12618720" cy="2725623"/>
          </a:xfrm>
        </p:grpSpPr>
        <p:sp>
          <p:nvSpPr>
            <p:cNvPr name="Freeform 17" id="17"/>
            <p:cNvSpPr/>
            <p:nvPr/>
          </p:nvSpPr>
          <p:spPr>
            <a:xfrm flipH="false" flipV="false" rot="0">
              <a:off x="0" y="0"/>
              <a:ext cx="12618720" cy="2725623"/>
            </a:xfrm>
            <a:custGeom>
              <a:avLst/>
              <a:gdLst/>
              <a:ahLst/>
              <a:cxnLst/>
              <a:rect r="r" b="b" t="t" l="l"/>
              <a:pathLst>
                <a:path h="2725623" w="12618720">
                  <a:moveTo>
                    <a:pt x="0" y="0"/>
                  </a:moveTo>
                  <a:lnTo>
                    <a:pt x="12618720" y="0"/>
                  </a:lnTo>
                  <a:lnTo>
                    <a:pt x="12618720" y="2725623"/>
                  </a:lnTo>
                  <a:lnTo>
                    <a:pt x="0" y="2725623"/>
                  </a:lnTo>
                  <a:close/>
                </a:path>
              </a:pathLst>
            </a:custGeom>
            <a:blipFill>
              <a:blip r:embed="rId5">
                <a:alphaModFix amt="0"/>
              </a:blip>
              <a:stretch>
                <a:fillRect l="0" t="-60015" r="0" b="-20402"/>
              </a:stretch>
            </a:blipFill>
          </p:spPr>
        </p:sp>
        <p:sp>
          <p:nvSpPr>
            <p:cNvPr name="TextBox 18" id="18"/>
            <p:cNvSpPr txBox="true"/>
            <p:nvPr/>
          </p:nvSpPr>
          <p:spPr>
            <a:xfrm>
              <a:off x="0" y="-66675"/>
              <a:ext cx="12618720" cy="2792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KÔBÔ</a:t>
              </a:r>
              <a:r>
                <a:rPr lang="en-US" sz="2100">
                  <a:solidFill>
                    <a:srgbClr val="000000"/>
                  </a:solidFill>
                  <a:latin typeface="Poppins"/>
                  <a:ea typeface="Poppins"/>
                  <a:cs typeface="Poppins"/>
                  <a:sym typeface="Poppins"/>
                </a:rPr>
                <a:t> est une solution numérique conçue pour simplifier et sécuriser la gestion des avantages accordés aux collaborateurs. Elle permet de centraliser l’administration des cartes et avantages, d’automatiser les processus de distribution, de suivre leur utilisation en temps réel et d’assurer un contrôle optimal des dépenses et des bénéficiaires.</a:t>
              </a:r>
            </a:p>
          </p:txBody>
        </p:sp>
      </p:grpSp>
      <p:grpSp>
        <p:nvGrpSpPr>
          <p:cNvPr name="Group 19" id="19"/>
          <p:cNvGrpSpPr/>
          <p:nvPr/>
        </p:nvGrpSpPr>
        <p:grpSpPr>
          <a:xfrm rot="0">
            <a:off x="1043940" y="3868145"/>
            <a:ext cx="6323076" cy="5390155"/>
            <a:chOff x="0" y="0"/>
            <a:chExt cx="10424160" cy="8886156"/>
          </a:xfrm>
        </p:grpSpPr>
        <p:sp>
          <p:nvSpPr>
            <p:cNvPr name="Freeform 20" id="20"/>
            <p:cNvSpPr/>
            <p:nvPr/>
          </p:nvSpPr>
          <p:spPr>
            <a:xfrm flipH="false" flipV="false" rot="0">
              <a:off x="0" y="0"/>
              <a:ext cx="10424160" cy="8886156"/>
            </a:xfrm>
            <a:custGeom>
              <a:avLst/>
              <a:gdLst/>
              <a:ahLst/>
              <a:cxnLst/>
              <a:rect r="r" b="b" t="t" l="l"/>
              <a:pathLst>
                <a:path h="8886156" w="10424160">
                  <a:moveTo>
                    <a:pt x="0" y="0"/>
                  </a:moveTo>
                  <a:lnTo>
                    <a:pt x="10424160" y="0"/>
                  </a:lnTo>
                  <a:lnTo>
                    <a:pt x="10424160" y="8886156"/>
                  </a:lnTo>
                  <a:lnTo>
                    <a:pt x="0" y="8886156"/>
                  </a:lnTo>
                  <a:lnTo>
                    <a:pt x="0" y="0"/>
                  </a:lnTo>
                  <a:close/>
                </a:path>
              </a:pathLst>
            </a:custGeom>
            <a:blipFill>
              <a:blip r:embed="rId6"/>
              <a:stretch>
                <a:fillRect l="-741" t="0" r="-741" b="0"/>
              </a:stretch>
            </a:blipFill>
          </p:spPr>
        </p:sp>
      </p:grpSp>
      <p:grpSp>
        <p:nvGrpSpPr>
          <p:cNvPr name="Group 21" id="21"/>
          <p:cNvGrpSpPr/>
          <p:nvPr/>
        </p:nvGrpSpPr>
        <p:grpSpPr>
          <a:xfrm rot="0">
            <a:off x="8131302" y="6312475"/>
            <a:ext cx="71570" cy="71570"/>
            <a:chOff x="0" y="0"/>
            <a:chExt cx="146304" cy="146304"/>
          </a:xfrm>
        </p:grpSpPr>
        <p:sp>
          <p:nvSpPr>
            <p:cNvPr name="Freeform 22" id="22"/>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3" id="23"/>
          <p:cNvGrpSpPr/>
          <p:nvPr/>
        </p:nvGrpSpPr>
        <p:grpSpPr>
          <a:xfrm rot="0">
            <a:off x="8131302" y="6866769"/>
            <a:ext cx="71570" cy="71570"/>
            <a:chOff x="0" y="0"/>
            <a:chExt cx="146304" cy="146304"/>
          </a:xfrm>
        </p:grpSpPr>
        <p:sp>
          <p:nvSpPr>
            <p:cNvPr name="Freeform 24" id="24"/>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5" id="25"/>
          <p:cNvGrpSpPr/>
          <p:nvPr/>
        </p:nvGrpSpPr>
        <p:grpSpPr>
          <a:xfrm rot="0">
            <a:off x="8131302" y="7419943"/>
            <a:ext cx="71570" cy="71570"/>
            <a:chOff x="0" y="0"/>
            <a:chExt cx="146304" cy="146304"/>
          </a:xfrm>
        </p:grpSpPr>
        <p:sp>
          <p:nvSpPr>
            <p:cNvPr name="Freeform 26" id="26"/>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27" id="27"/>
          <p:cNvSpPr txBox="true"/>
          <p:nvPr/>
        </p:nvSpPr>
        <p:spPr>
          <a:xfrm rot="0">
            <a:off x="8272701" y="6150934"/>
            <a:ext cx="9322641"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A</a:t>
            </a:r>
            <a:r>
              <a:rPr lang="en-US" sz="2100">
                <a:solidFill>
                  <a:srgbClr val="000000"/>
                </a:solidFill>
                <a:latin typeface="Poppins"/>
                <a:ea typeface="Poppins"/>
                <a:cs typeface="Poppins"/>
                <a:sym typeface="Poppins"/>
              </a:rPr>
              <a:t>ccès simplifié pour les collaborateurs, à tout moment</a:t>
            </a:r>
          </a:p>
        </p:txBody>
      </p:sp>
      <p:sp>
        <p:nvSpPr>
          <p:cNvPr name="TextBox 28" id="28"/>
          <p:cNvSpPr txBox="true"/>
          <p:nvPr/>
        </p:nvSpPr>
        <p:spPr>
          <a:xfrm rot="0">
            <a:off x="8272701" y="6705228"/>
            <a:ext cx="9322641"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Maî</a:t>
            </a:r>
            <a:r>
              <a:rPr lang="en-US" sz="2100" strike="noStrike" u="none">
                <a:solidFill>
                  <a:srgbClr val="000000"/>
                </a:solidFill>
                <a:latin typeface="Poppins"/>
                <a:ea typeface="Poppins"/>
                <a:cs typeface="Poppins"/>
                <a:sym typeface="Poppins"/>
              </a:rPr>
              <a:t>trise bu</a:t>
            </a:r>
            <a:r>
              <a:rPr lang="en-US" sz="2100" strike="noStrike" u="none">
                <a:solidFill>
                  <a:srgbClr val="000000"/>
                </a:solidFill>
                <a:latin typeface="Poppins"/>
                <a:ea typeface="Poppins"/>
                <a:cs typeface="Poppins"/>
                <a:sym typeface="Poppins"/>
              </a:rPr>
              <a:t>dgé</a:t>
            </a:r>
            <a:r>
              <a:rPr lang="en-US" sz="2100" strike="noStrike" u="none">
                <a:solidFill>
                  <a:srgbClr val="000000"/>
                </a:solidFill>
                <a:latin typeface="Poppins"/>
                <a:ea typeface="Poppins"/>
                <a:cs typeface="Poppins"/>
                <a:sym typeface="Poppins"/>
              </a:rPr>
              <a:t>taire grâce à une visibilité claire des coûts</a:t>
            </a:r>
          </a:p>
        </p:txBody>
      </p:sp>
      <p:sp>
        <p:nvSpPr>
          <p:cNvPr name="TextBox 29" id="29"/>
          <p:cNvSpPr txBox="true"/>
          <p:nvPr/>
        </p:nvSpPr>
        <p:spPr>
          <a:xfrm rot="0">
            <a:off x="8271844" y="7258403"/>
            <a:ext cx="9323498"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u</a:t>
            </a:r>
            <a:r>
              <a:rPr lang="en-US" sz="2100" strike="noStrike" u="none">
                <a:solidFill>
                  <a:srgbClr val="000000"/>
                </a:solidFill>
                <a:latin typeface="Poppins"/>
                <a:ea typeface="Poppins"/>
                <a:cs typeface="Poppins"/>
                <a:sym typeface="Poppins"/>
              </a:rPr>
              <a:t>tomati</a:t>
            </a:r>
            <a:r>
              <a:rPr lang="en-US" sz="2100" strike="noStrike" u="none">
                <a:solidFill>
                  <a:srgbClr val="000000"/>
                </a:solidFill>
                <a:latin typeface="Poppins"/>
                <a:ea typeface="Poppins"/>
                <a:cs typeface="Poppins"/>
                <a:sym typeface="Poppins"/>
              </a:rPr>
              <a:t>sation des processus de distr</a:t>
            </a:r>
            <a:r>
              <a:rPr lang="en-US" sz="2100" strike="noStrike" u="none">
                <a:solidFill>
                  <a:srgbClr val="000000"/>
                </a:solidFill>
                <a:latin typeface="Poppins"/>
                <a:ea typeface="Poppins"/>
                <a:cs typeface="Poppins"/>
                <a:sym typeface="Poppins"/>
              </a:rPr>
              <a:t>ib</a:t>
            </a:r>
            <a:r>
              <a:rPr lang="en-US" sz="2100" strike="noStrike" u="none">
                <a:solidFill>
                  <a:srgbClr val="000000"/>
                </a:solidFill>
                <a:latin typeface="Poppins"/>
                <a:ea typeface="Poppins"/>
                <a:cs typeface="Poppins"/>
                <a:sym typeface="Poppins"/>
              </a:rPr>
              <a:t>ution, sans gestion manuelle</a:t>
            </a:r>
          </a:p>
        </p:txBody>
      </p:sp>
      <p:sp>
        <p:nvSpPr>
          <p:cNvPr name="Freeform 30" id="30"/>
          <p:cNvSpPr/>
          <p:nvPr/>
        </p:nvSpPr>
        <p:spPr>
          <a:xfrm flipH="false" flipV="false" rot="0">
            <a:off x="1043940" y="3868145"/>
            <a:ext cx="1627543" cy="724399"/>
          </a:xfrm>
          <a:custGeom>
            <a:avLst/>
            <a:gdLst/>
            <a:ahLst/>
            <a:cxnLst/>
            <a:rect r="r" b="b" t="t" l="l"/>
            <a:pathLst>
              <a:path h="724399" w="1627543">
                <a:moveTo>
                  <a:pt x="0" y="0"/>
                </a:moveTo>
                <a:lnTo>
                  <a:pt x="1627543" y="0"/>
                </a:lnTo>
                <a:lnTo>
                  <a:pt x="1627543" y="724399"/>
                </a:lnTo>
                <a:lnTo>
                  <a:pt x="0" y="724399"/>
                </a:lnTo>
                <a:lnTo>
                  <a:pt x="0" y="0"/>
                </a:lnTo>
                <a:close/>
              </a:path>
            </a:pathLst>
          </a:custGeom>
          <a:blipFill>
            <a:blip r:embed="rId7"/>
            <a:stretch>
              <a:fillRect l="0" t="-682" r="0" b="-682"/>
            </a:stretch>
          </a:blipFill>
        </p:spPr>
      </p:sp>
      <p:grpSp>
        <p:nvGrpSpPr>
          <p:cNvPr name="Group 31" id="31"/>
          <p:cNvGrpSpPr/>
          <p:nvPr/>
        </p:nvGrpSpPr>
        <p:grpSpPr>
          <a:xfrm rot="0">
            <a:off x="8131302" y="7890795"/>
            <a:ext cx="71570" cy="71570"/>
            <a:chOff x="0" y="0"/>
            <a:chExt cx="146304" cy="146304"/>
          </a:xfrm>
        </p:grpSpPr>
        <p:sp>
          <p:nvSpPr>
            <p:cNvPr name="Freeform 32" id="32"/>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33" id="33"/>
          <p:cNvGrpSpPr/>
          <p:nvPr/>
        </p:nvGrpSpPr>
        <p:grpSpPr>
          <a:xfrm rot="0">
            <a:off x="8131302" y="8443970"/>
            <a:ext cx="71570" cy="71570"/>
            <a:chOff x="0" y="0"/>
            <a:chExt cx="146304" cy="146304"/>
          </a:xfrm>
        </p:grpSpPr>
        <p:sp>
          <p:nvSpPr>
            <p:cNvPr name="Freeform 34" id="34"/>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35" id="35"/>
          <p:cNvSpPr txBox="true"/>
          <p:nvPr/>
        </p:nvSpPr>
        <p:spPr>
          <a:xfrm rot="0">
            <a:off x="8272701" y="7729254"/>
            <a:ext cx="9322641"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Sécuri</a:t>
            </a:r>
            <a:r>
              <a:rPr lang="en-US" sz="2100" strike="noStrike" u="none">
                <a:solidFill>
                  <a:srgbClr val="000000"/>
                </a:solidFill>
                <a:latin typeface="Poppins"/>
                <a:ea typeface="Poppins"/>
                <a:cs typeface="Poppins"/>
                <a:sym typeface="Poppins"/>
              </a:rPr>
              <a:t>té renforcée avec un co</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trôle total des accès e</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 transactions</a:t>
            </a:r>
          </a:p>
        </p:txBody>
      </p:sp>
      <p:sp>
        <p:nvSpPr>
          <p:cNvPr name="TextBox 36" id="36"/>
          <p:cNvSpPr txBox="true"/>
          <p:nvPr/>
        </p:nvSpPr>
        <p:spPr>
          <a:xfrm rot="0">
            <a:off x="8271844" y="8282429"/>
            <a:ext cx="9323498"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Centralisation</a:t>
            </a:r>
            <a:r>
              <a:rPr lang="en-US" sz="2100" strike="noStrike" u="none">
                <a:solidFill>
                  <a:srgbClr val="000000"/>
                </a:solidFill>
                <a:latin typeface="Poppins"/>
                <a:ea typeface="Poppins"/>
                <a:cs typeface="Poppins"/>
                <a:sym typeface="Poppins"/>
              </a:rPr>
              <a:t> complète des avantages sur u</a:t>
            </a:r>
            <a:r>
              <a:rPr lang="en-US" sz="2100" strike="noStrike" u="none">
                <a:solidFill>
                  <a:srgbClr val="000000"/>
                </a:solidFill>
                <a:latin typeface="Poppins"/>
                <a:ea typeface="Poppins"/>
                <a:cs typeface="Poppins"/>
                <a:sym typeface="Poppins"/>
              </a:rPr>
              <a:t>ne </a:t>
            </a:r>
            <a:r>
              <a:rPr lang="en-US" sz="2100" strike="noStrike" u="none">
                <a:solidFill>
                  <a:srgbClr val="000000"/>
                </a:solidFill>
                <a:latin typeface="Poppins"/>
                <a:ea typeface="Poppins"/>
                <a:cs typeface="Poppins"/>
                <a:sym typeface="Poppins"/>
              </a:rPr>
              <a:t>seu</a:t>
            </a:r>
            <a:r>
              <a:rPr lang="en-US" sz="2100" strike="noStrike" u="none">
                <a:solidFill>
                  <a:srgbClr val="000000"/>
                </a:solidFill>
                <a:latin typeface="Poppins"/>
                <a:ea typeface="Poppins"/>
                <a:cs typeface="Poppins"/>
                <a:sym typeface="Poppins"/>
              </a:rPr>
              <a:t>l</a:t>
            </a:r>
            <a:r>
              <a:rPr lang="en-US" sz="2100" strike="noStrike" u="none">
                <a:solidFill>
                  <a:srgbClr val="000000"/>
                </a:solidFill>
                <a:latin typeface="Poppins"/>
                <a:ea typeface="Poppins"/>
                <a:cs typeface="Poppins"/>
                <a:sym typeface="Poppins"/>
              </a:rPr>
              <a:t>e carte</a:t>
            </a:r>
          </a:p>
        </p:txBody>
      </p:sp>
      <p:grpSp>
        <p:nvGrpSpPr>
          <p:cNvPr name="Group 37" id="37"/>
          <p:cNvGrpSpPr/>
          <p:nvPr/>
        </p:nvGrpSpPr>
        <p:grpSpPr>
          <a:xfrm rot="0">
            <a:off x="8131302" y="8914822"/>
            <a:ext cx="71570" cy="71570"/>
            <a:chOff x="0" y="0"/>
            <a:chExt cx="146304" cy="146304"/>
          </a:xfrm>
        </p:grpSpPr>
        <p:sp>
          <p:nvSpPr>
            <p:cNvPr name="Freeform 38" id="38"/>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39" id="39"/>
          <p:cNvSpPr txBox="true"/>
          <p:nvPr/>
        </p:nvSpPr>
        <p:spPr>
          <a:xfrm rot="0">
            <a:off x="8272701" y="8753281"/>
            <a:ext cx="9322641"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Process avancé de vérification des utilisateurs (KYC)</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ECOSYSTEME DE GESTION</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15</a:t>
              </a:r>
            </a:p>
          </p:txBody>
        </p:sp>
      </p:grpSp>
      <p:grpSp>
        <p:nvGrpSpPr>
          <p:cNvPr name="Group 13" id="13"/>
          <p:cNvGrpSpPr/>
          <p:nvPr/>
        </p:nvGrpSpPr>
        <p:grpSpPr>
          <a:xfrm rot="0">
            <a:off x="1043940" y="2301237"/>
            <a:ext cx="11570768" cy="1044626"/>
            <a:chOff x="0" y="0"/>
            <a:chExt cx="15427691" cy="1392834"/>
          </a:xfrm>
        </p:grpSpPr>
        <p:sp>
          <p:nvSpPr>
            <p:cNvPr name="Freeform 14" id="14"/>
            <p:cNvSpPr/>
            <p:nvPr/>
          </p:nvSpPr>
          <p:spPr>
            <a:xfrm flipH="false" flipV="false" rot="0">
              <a:off x="0" y="0"/>
              <a:ext cx="15427696" cy="1392840"/>
            </a:xfrm>
            <a:custGeom>
              <a:avLst/>
              <a:gdLst/>
              <a:ahLst/>
              <a:cxnLst/>
              <a:rect r="r" b="b" t="t" l="l"/>
              <a:pathLst>
                <a:path h="1392840" w="15427696">
                  <a:moveTo>
                    <a:pt x="0" y="0"/>
                  </a:moveTo>
                  <a:lnTo>
                    <a:pt x="15427696" y="0"/>
                  </a:lnTo>
                  <a:lnTo>
                    <a:pt x="15427696" y="1392840"/>
                  </a:lnTo>
                  <a:lnTo>
                    <a:pt x="0" y="1392840"/>
                  </a:lnTo>
                  <a:close/>
                </a:path>
              </a:pathLst>
            </a:custGeom>
            <a:blipFill>
              <a:blip r:embed="rId5">
                <a:alphaModFix amt="0"/>
              </a:blip>
              <a:stretch>
                <a:fillRect l="0" t="-197450" r="-8812" b="-172239"/>
              </a:stretch>
            </a:blipFill>
          </p:spPr>
        </p:sp>
        <p:sp>
          <p:nvSpPr>
            <p:cNvPr name="TextBox 15" id="15"/>
            <p:cNvSpPr txBox="true"/>
            <p:nvPr/>
          </p:nvSpPr>
          <p:spPr>
            <a:xfrm>
              <a:off x="0" y="-38100"/>
              <a:ext cx="15427691"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BY+ SHOP, votre commerce sous contrôle</a:t>
              </a:r>
            </a:p>
          </p:txBody>
        </p:sp>
      </p:grpSp>
      <p:grpSp>
        <p:nvGrpSpPr>
          <p:cNvPr name="Group 16" id="16"/>
          <p:cNvGrpSpPr/>
          <p:nvPr/>
        </p:nvGrpSpPr>
        <p:grpSpPr>
          <a:xfrm rot="0">
            <a:off x="8131302" y="3859066"/>
            <a:ext cx="9464040" cy="1663217"/>
            <a:chOff x="0" y="0"/>
            <a:chExt cx="12618720" cy="2217623"/>
          </a:xfrm>
        </p:grpSpPr>
        <p:sp>
          <p:nvSpPr>
            <p:cNvPr name="Freeform 17" id="17"/>
            <p:cNvSpPr/>
            <p:nvPr/>
          </p:nvSpPr>
          <p:spPr>
            <a:xfrm flipH="false" flipV="false" rot="0">
              <a:off x="0" y="0"/>
              <a:ext cx="12618720" cy="2217623"/>
            </a:xfrm>
            <a:custGeom>
              <a:avLst/>
              <a:gdLst/>
              <a:ahLst/>
              <a:cxnLst/>
              <a:rect r="r" b="b" t="t" l="l"/>
              <a:pathLst>
                <a:path h="2217623" w="12618720">
                  <a:moveTo>
                    <a:pt x="0" y="0"/>
                  </a:moveTo>
                  <a:lnTo>
                    <a:pt x="12618720" y="0"/>
                  </a:lnTo>
                  <a:lnTo>
                    <a:pt x="12618720" y="2217623"/>
                  </a:lnTo>
                  <a:lnTo>
                    <a:pt x="0" y="2217623"/>
                  </a:lnTo>
                  <a:close/>
                </a:path>
              </a:pathLst>
            </a:custGeom>
            <a:blipFill>
              <a:blip r:embed="rId5">
                <a:alphaModFix amt="0"/>
              </a:blip>
              <a:stretch>
                <a:fillRect l="0" t="-73763" r="0" b="-47983"/>
              </a:stretch>
            </a:blipFill>
          </p:spPr>
        </p:sp>
        <p:sp>
          <p:nvSpPr>
            <p:cNvPr name="TextBox 18" id="18"/>
            <p:cNvSpPr txBox="true"/>
            <p:nvPr/>
          </p:nvSpPr>
          <p:spPr>
            <a:xfrm>
              <a:off x="0" y="-66675"/>
              <a:ext cx="12618720"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SHOP</a:t>
              </a:r>
              <a:r>
                <a:rPr lang="en-US" sz="2100">
                  <a:solidFill>
                    <a:srgbClr val="000000"/>
                  </a:solidFill>
                  <a:latin typeface="Poppins"/>
                  <a:ea typeface="Poppins"/>
                  <a:cs typeface="Poppins"/>
                  <a:sym typeface="Poppins"/>
                </a:rPr>
                <a:t> est une solution complète de gestion de commerce et de point de vente (POS), conçue pour les entreprises, boutiques et franchises. Disponible en deux versions Mini et Lite c'est un écosystème unifié qui s'adapte à toutes les tailles de commerce.</a:t>
              </a:r>
            </a:p>
          </p:txBody>
        </p:sp>
      </p:grpSp>
      <p:grpSp>
        <p:nvGrpSpPr>
          <p:cNvPr name="Group 19" id="19"/>
          <p:cNvGrpSpPr/>
          <p:nvPr/>
        </p:nvGrpSpPr>
        <p:grpSpPr>
          <a:xfrm rot="0">
            <a:off x="1043940" y="3868145"/>
            <a:ext cx="6323076" cy="5390155"/>
            <a:chOff x="0" y="0"/>
            <a:chExt cx="10424160" cy="8886156"/>
          </a:xfrm>
        </p:grpSpPr>
        <p:sp>
          <p:nvSpPr>
            <p:cNvPr name="Freeform 20" id="20"/>
            <p:cNvSpPr/>
            <p:nvPr/>
          </p:nvSpPr>
          <p:spPr>
            <a:xfrm flipH="false" flipV="false" rot="0">
              <a:off x="0" y="0"/>
              <a:ext cx="10424160" cy="8886156"/>
            </a:xfrm>
            <a:custGeom>
              <a:avLst/>
              <a:gdLst/>
              <a:ahLst/>
              <a:cxnLst/>
              <a:rect r="r" b="b" t="t" l="l"/>
              <a:pathLst>
                <a:path h="8886156" w="10424160">
                  <a:moveTo>
                    <a:pt x="0" y="0"/>
                  </a:moveTo>
                  <a:lnTo>
                    <a:pt x="10424160" y="0"/>
                  </a:lnTo>
                  <a:lnTo>
                    <a:pt x="10424160" y="8886156"/>
                  </a:lnTo>
                  <a:lnTo>
                    <a:pt x="0" y="8886156"/>
                  </a:lnTo>
                  <a:lnTo>
                    <a:pt x="0" y="0"/>
                  </a:lnTo>
                  <a:close/>
                </a:path>
              </a:pathLst>
            </a:custGeom>
            <a:blipFill>
              <a:blip r:embed="rId6"/>
              <a:stretch>
                <a:fillRect l="-752" t="0" r="-752" b="0"/>
              </a:stretch>
            </a:blipFill>
          </p:spPr>
        </p:sp>
      </p:grpSp>
      <p:sp>
        <p:nvSpPr>
          <p:cNvPr name="Freeform 21" id="21"/>
          <p:cNvSpPr/>
          <p:nvPr/>
        </p:nvSpPr>
        <p:spPr>
          <a:xfrm flipH="false" flipV="false" rot="0">
            <a:off x="1043940" y="3868145"/>
            <a:ext cx="1656730" cy="746426"/>
          </a:xfrm>
          <a:custGeom>
            <a:avLst/>
            <a:gdLst/>
            <a:ahLst/>
            <a:cxnLst/>
            <a:rect r="r" b="b" t="t" l="l"/>
            <a:pathLst>
              <a:path h="746426" w="1656730">
                <a:moveTo>
                  <a:pt x="0" y="0"/>
                </a:moveTo>
                <a:lnTo>
                  <a:pt x="1656730" y="0"/>
                </a:lnTo>
                <a:lnTo>
                  <a:pt x="1656730" y="746426"/>
                </a:lnTo>
                <a:lnTo>
                  <a:pt x="0" y="746426"/>
                </a:lnTo>
                <a:lnTo>
                  <a:pt x="0" y="0"/>
                </a:lnTo>
                <a:close/>
              </a:path>
            </a:pathLst>
          </a:custGeom>
          <a:blipFill>
            <a:blip r:embed="rId7"/>
            <a:stretch>
              <a:fillRect l="0" t="-3962" r="0" b="0"/>
            </a:stretch>
          </a:blipFill>
        </p:spPr>
      </p:sp>
      <p:grpSp>
        <p:nvGrpSpPr>
          <p:cNvPr name="Group 22" id="22"/>
          <p:cNvGrpSpPr/>
          <p:nvPr/>
        </p:nvGrpSpPr>
        <p:grpSpPr>
          <a:xfrm rot="0">
            <a:off x="8131302" y="5931475"/>
            <a:ext cx="71570" cy="71570"/>
            <a:chOff x="0" y="0"/>
            <a:chExt cx="146304" cy="146304"/>
          </a:xfrm>
        </p:grpSpPr>
        <p:sp>
          <p:nvSpPr>
            <p:cNvPr name="Freeform 23" id="23"/>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4" id="24"/>
          <p:cNvGrpSpPr/>
          <p:nvPr/>
        </p:nvGrpSpPr>
        <p:grpSpPr>
          <a:xfrm rot="0">
            <a:off x="8131302" y="6488619"/>
            <a:ext cx="71570" cy="71570"/>
            <a:chOff x="0" y="0"/>
            <a:chExt cx="146304" cy="146304"/>
          </a:xfrm>
        </p:grpSpPr>
        <p:sp>
          <p:nvSpPr>
            <p:cNvPr name="Freeform 25" id="25"/>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6" id="26"/>
          <p:cNvGrpSpPr/>
          <p:nvPr/>
        </p:nvGrpSpPr>
        <p:grpSpPr>
          <a:xfrm rot="0">
            <a:off x="8131302" y="7042913"/>
            <a:ext cx="71570" cy="71570"/>
            <a:chOff x="0" y="0"/>
            <a:chExt cx="146304" cy="146304"/>
          </a:xfrm>
        </p:grpSpPr>
        <p:sp>
          <p:nvSpPr>
            <p:cNvPr name="Freeform 27" id="2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8" id="28"/>
          <p:cNvGrpSpPr/>
          <p:nvPr/>
        </p:nvGrpSpPr>
        <p:grpSpPr>
          <a:xfrm rot="0">
            <a:off x="8131302" y="7596088"/>
            <a:ext cx="71570" cy="71570"/>
            <a:chOff x="0" y="0"/>
            <a:chExt cx="146304" cy="146304"/>
          </a:xfrm>
        </p:grpSpPr>
        <p:sp>
          <p:nvSpPr>
            <p:cNvPr name="Freeform 29" id="29"/>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30" id="30"/>
          <p:cNvSpPr txBox="true"/>
          <p:nvPr/>
        </p:nvSpPr>
        <p:spPr>
          <a:xfrm rot="0">
            <a:off x="8272701" y="5769934"/>
            <a:ext cx="9322641"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Décidez avec de</a:t>
            </a:r>
            <a:r>
              <a:rPr lang="en-US" sz="2100">
                <a:solidFill>
                  <a:srgbClr val="000000"/>
                </a:solidFill>
                <a:latin typeface="Poppins"/>
                <a:ea typeface="Poppins"/>
                <a:cs typeface="Poppins"/>
                <a:sym typeface="Poppins"/>
              </a:rPr>
              <a:t>s chiffres, pas au feeling</a:t>
            </a:r>
          </a:p>
        </p:txBody>
      </p:sp>
      <p:sp>
        <p:nvSpPr>
          <p:cNvPr name="TextBox 31" id="31"/>
          <p:cNvSpPr txBox="true"/>
          <p:nvPr/>
        </p:nvSpPr>
        <p:spPr>
          <a:xfrm rot="0">
            <a:off x="8272701" y="6327078"/>
            <a:ext cx="9322641"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E</a:t>
            </a:r>
            <a:r>
              <a:rPr lang="en-US" sz="2100">
                <a:solidFill>
                  <a:srgbClr val="000000"/>
                </a:solidFill>
                <a:latin typeface="Poppins"/>
                <a:ea typeface="Poppins"/>
                <a:cs typeface="Poppins"/>
                <a:sym typeface="Poppins"/>
              </a:rPr>
              <a:t>ncaissez partout, sans matériel imposé</a:t>
            </a:r>
          </a:p>
        </p:txBody>
      </p:sp>
      <p:sp>
        <p:nvSpPr>
          <p:cNvPr name="TextBox 32" id="32"/>
          <p:cNvSpPr txBox="true"/>
          <p:nvPr/>
        </p:nvSpPr>
        <p:spPr>
          <a:xfrm rot="0">
            <a:off x="8272701" y="6881373"/>
            <a:ext cx="9322641"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Pi</a:t>
            </a:r>
            <a:r>
              <a:rPr lang="en-US" sz="2100" strike="noStrike" u="none">
                <a:solidFill>
                  <a:srgbClr val="000000"/>
                </a:solidFill>
                <a:latin typeface="Poppins"/>
                <a:ea typeface="Poppins"/>
                <a:cs typeface="Poppins"/>
                <a:sym typeface="Poppins"/>
              </a:rPr>
              <a:t>lote</a:t>
            </a:r>
            <a:r>
              <a:rPr lang="en-US" sz="2100" strike="noStrike" u="none">
                <a:solidFill>
                  <a:srgbClr val="000000"/>
                </a:solidFill>
                <a:latin typeface="Poppins"/>
                <a:ea typeface="Poppins"/>
                <a:cs typeface="Poppins"/>
                <a:sym typeface="Poppins"/>
              </a:rPr>
              <a:t>z</a:t>
            </a:r>
            <a:r>
              <a:rPr lang="en-US" sz="2100" strike="noStrike" u="none">
                <a:solidFill>
                  <a:srgbClr val="000000"/>
                </a:solidFill>
                <a:latin typeface="Poppins"/>
                <a:ea typeface="Poppins"/>
                <a:cs typeface="Poppins"/>
                <a:sym typeface="Poppins"/>
              </a:rPr>
              <a:t> toutes vo</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bou</a:t>
            </a:r>
            <a:r>
              <a:rPr lang="en-US" sz="2100" strike="noStrike" u="none">
                <a:solidFill>
                  <a:srgbClr val="000000"/>
                </a:solidFill>
                <a:latin typeface="Poppins"/>
                <a:ea typeface="Poppins"/>
                <a:cs typeface="Poppins"/>
                <a:sym typeface="Poppins"/>
              </a:rPr>
              <a:t>tiques depuis u</a:t>
            </a:r>
            <a:r>
              <a:rPr lang="en-US" sz="2100" strike="noStrike" u="none">
                <a:solidFill>
                  <a:srgbClr val="000000"/>
                </a:solidFill>
                <a:latin typeface="Poppins"/>
                <a:ea typeface="Poppins"/>
                <a:cs typeface="Poppins"/>
                <a:sym typeface="Poppins"/>
              </a:rPr>
              <a:t>n </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eul</a:t>
            </a:r>
            <a:r>
              <a:rPr lang="en-US" sz="2100" strike="noStrike" u="none">
                <a:solidFill>
                  <a:srgbClr val="000000"/>
                </a:solidFill>
                <a:latin typeface="Poppins"/>
                <a:ea typeface="Poppins"/>
                <a:cs typeface="Poppins"/>
                <a:sym typeface="Poppins"/>
              </a:rPr>
              <a:t> endroit </a:t>
            </a:r>
          </a:p>
        </p:txBody>
      </p:sp>
      <p:sp>
        <p:nvSpPr>
          <p:cNvPr name="TextBox 33" id="33"/>
          <p:cNvSpPr txBox="true"/>
          <p:nvPr/>
        </p:nvSpPr>
        <p:spPr>
          <a:xfrm rot="0">
            <a:off x="8271844" y="7434548"/>
            <a:ext cx="9323498"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Ne</a:t>
            </a:r>
            <a:r>
              <a:rPr lang="en-US" sz="2100" strike="noStrike" u="none">
                <a:solidFill>
                  <a:srgbClr val="000000"/>
                </a:solidFill>
                <a:latin typeface="Poppins"/>
                <a:ea typeface="Poppins"/>
                <a:cs typeface="Poppins"/>
                <a:sym typeface="Poppins"/>
              </a:rPr>
              <a:t> perdez </a:t>
            </a:r>
            <a:r>
              <a:rPr lang="en-US" sz="2100" strike="noStrike" u="none">
                <a:solidFill>
                  <a:srgbClr val="000000"/>
                </a:solidFill>
                <a:latin typeface="Poppins"/>
                <a:ea typeface="Poppins"/>
                <a:cs typeface="Poppins"/>
                <a:sym typeface="Poppins"/>
              </a:rPr>
              <a:t>plu</a:t>
            </a:r>
            <a:r>
              <a:rPr lang="en-US" sz="2100" strike="noStrike" u="none">
                <a:solidFill>
                  <a:srgbClr val="000000"/>
                </a:solidFill>
                <a:latin typeface="Poppins"/>
                <a:ea typeface="Poppins"/>
                <a:cs typeface="Poppins"/>
                <a:sym typeface="Poppins"/>
              </a:rPr>
              <a:t>s une vente </a:t>
            </a:r>
            <a:r>
              <a:rPr lang="en-US" sz="2100" strike="noStrike" u="none">
                <a:solidFill>
                  <a:srgbClr val="000000"/>
                </a:solidFill>
                <a:latin typeface="Poppins"/>
                <a:ea typeface="Poppins"/>
                <a:cs typeface="Poppins"/>
                <a:sym typeface="Poppins"/>
              </a:rPr>
              <a:t>à </a:t>
            </a:r>
            <a:r>
              <a:rPr lang="en-US" sz="2100" strike="noStrike" u="none">
                <a:solidFill>
                  <a:srgbClr val="000000"/>
                </a:solidFill>
                <a:latin typeface="Poppins"/>
                <a:ea typeface="Poppins"/>
                <a:cs typeface="Poppins"/>
                <a:sym typeface="Poppins"/>
              </a:rPr>
              <a:t>ca</a:t>
            </a:r>
            <a:r>
              <a:rPr lang="en-US" sz="2100" strike="noStrike" u="none">
                <a:solidFill>
                  <a:srgbClr val="000000"/>
                </a:solidFill>
                <a:latin typeface="Poppins"/>
                <a:ea typeface="Poppins"/>
                <a:cs typeface="Poppins"/>
                <a:sym typeface="Poppins"/>
              </a:rPr>
              <a:t>u</a:t>
            </a:r>
            <a:r>
              <a:rPr lang="en-US" sz="2100" strike="noStrike" u="none">
                <a:solidFill>
                  <a:srgbClr val="000000"/>
                </a:solidFill>
                <a:latin typeface="Poppins"/>
                <a:ea typeface="Poppins"/>
                <a:cs typeface="Poppins"/>
                <a:sym typeface="Poppins"/>
              </a:rPr>
              <a:t>se d</a:t>
            </a:r>
            <a:r>
              <a:rPr lang="en-US" sz="2100" strike="noStrike" u="none">
                <a:solidFill>
                  <a:srgbClr val="000000"/>
                </a:solidFill>
                <a:latin typeface="Poppins"/>
                <a:ea typeface="Poppins"/>
                <a:cs typeface="Poppins"/>
                <a:sym typeface="Poppins"/>
              </a:rPr>
              <a:t>'un</a:t>
            </a:r>
            <a:r>
              <a:rPr lang="en-US" sz="2100" strike="noStrike" u="none">
                <a:solidFill>
                  <a:srgbClr val="000000"/>
                </a:solidFill>
                <a:latin typeface="Poppins"/>
                <a:ea typeface="Poppins"/>
                <a:cs typeface="Poppins"/>
                <a:sym typeface="Poppins"/>
              </a:rPr>
              <a:t>e </a:t>
            </a:r>
            <a:r>
              <a:rPr lang="en-US" sz="2100" strike="noStrike" u="none">
                <a:solidFill>
                  <a:srgbClr val="000000"/>
                </a:solidFill>
                <a:latin typeface="Poppins"/>
                <a:ea typeface="Poppins"/>
                <a:cs typeface="Poppins"/>
                <a:sym typeface="Poppins"/>
              </a:rPr>
              <a:t>rup</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ur</a:t>
            </a:r>
            <a:r>
              <a:rPr lang="en-US" sz="2100" strike="noStrike" u="none">
                <a:solidFill>
                  <a:srgbClr val="000000"/>
                </a:solidFill>
                <a:latin typeface="Poppins"/>
                <a:ea typeface="Poppins"/>
                <a:cs typeface="Poppins"/>
                <a:sym typeface="Poppins"/>
              </a:rPr>
              <a:t>e </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e stock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ECOSYSTEME DE GESTION</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16</a:t>
              </a:r>
            </a:p>
          </p:txBody>
        </p:sp>
      </p:grpSp>
      <p:grpSp>
        <p:nvGrpSpPr>
          <p:cNvPr name="Group 13" id="13"/>
          <p:cNvGrpSpPr/>
          <p:nvPr/>
        </p:nvGrpSpPr>
        <p:grpSpPr>
          <a:xfrm rot="0">
            <a:off x="1043940" y="2301237"/>
            <a:ext cx="14589072" cy="1044626"/>
            <a:chOff x="0" y="0"/>
            <a:chExt cx="19452096" cy="1392834"/>
          </a:xfrm>
        </p:grpSpPr>
        <p:sp>
          <p:nvSpPr>
            <p:cNvPr name="Freeform 14" id="14"/>
            <p:cNvSpPr/>
            <p:nvPr/>
          </p:nvSpPr>
          <p:spPr>
            <a:xfrm flipH="false" flipV="false" rot="0">
              <a:off x="0" y="0"/>
              <a:ext cx="19452099" cy="1392840"/>
            </a:xfrm>
            <a:custGeom>
              <a:avLst/>
              <a:gdLst/>
              <a:ahLst/>
              <a:cxnLst/>
              <a:rect r="r" b="b" t="t" l="l"/>
              <a:pathLst>
                <a:path h="1392840" w="19452099">
                  <a:moveTo>
                    <a:pt x="0" y="0"/>
                  </a:moveTo>
                  <a:lnTo>
                    <a:pt x="19452099" y="0"/>
                  </a:lnTo>
                  <a:lnTo>
                    <a:pt x="19452099" y="1392840"/>
                  </a:lnTo>
                  <a:lnTo>
                    <a:pt x="0" y="1392840"/>
                  </a:lnTo>
                  <a:close/>
                </a:path>
              </a:pathLst>
            </a:custGeom>
            <a:blipFill>
              <a:blip r:embed="rId5">
                <a:alphaModFix amt="0"/>
              </a:blip>
              <a:stretch>
                <a:fillRect l="0" t="-197450" r="13699" b="-172239"/>
              </a:stretch>
            </a:blipFill>
          </p:spPr>
        </p:sp>
        <p:sp>
          <p:nvSpPr>
            <p:cNvPr name="TextBox 15" id="15"/>
            <p:cNvSpPr txBox="true"/>
            <p:nvPr/>
          </p:nvSpPr>
          <p:spPr>
            <a:xfrm>
              <a:off x="0" y="-38100"/>
              <a:ext cx="19452096"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BY+ EVENT, l'évén</a:t>
              </a:r>
              <a:r>
                <a:rPr lang="en-US" b="true" sz="4200">
                  <a:solidFill>
                    <a:srgbClr val="014276"/>
                  </a:solidFill>
                  <a:latin typeface="Poppins Bold"/>
                  <a:ea typeface="Poppins Bold"/>
                  <a:cs typeface="Poppins Bold"/>
                  <a:sym typeface="Poppins Bold"/>
                </a:rPr>
                <a:t>ementiel digitalisé de bout en bout</a:t>
              </a:r>
            </a:p>
          </p:txBody>
        </p:sp>
      </p:grpSp>
      <p:grpSp>
        <p:nvGrpSpPr>
          <p:cNvPr name="Group 16" id="16"/>
          <p:cNvGrpSpPr/>
          <p:nvPr/>
        </p:nvGrpSpPr>
        <p:grpSpPr>
          <a:xfrm rot="0">
            <a:off x="1079725" y="3859066"/>
            <a:ext cx="9428255" cy="2044217"/>
            <a:chOff x="0" y="0"/>
            <a:chExt cx="12571006" cy="2725623"/>
          </a:xfrm>
        </p:grpSpPr>
        <p:sp>
          <p:nvSpPr>
            <p:cNvPr name="Freeform 17" id="17"/>
            <p:cNvSpPr/>
            <p:nvPr/>
          </p:nvSpPr>
          <p:spPr>
            <a:xfrm flipH="false" flipV="false" rot="0">
              <a:off x="0" y="0"/>
              <a:ext cx="12571006" cy="2725623"/>
            </a:xfrm>
            <a:custGeom>
              <a:avLst/>
              <a:gdLst/>
              <a:ahLst/>
              <a:cxnLst/>
              <a:rect r="r" b="b" t="t" l="l"/>
              <a:pathLst>
                <a:path h="2725623" w="12571006">
                  <a:moveTo>
                    <a:pt x="0" y="0"/>
                  </a:moveTo>
                  <a:lnTo>
                    <a:pt x="12571006" y="0"/>
                  </a:lnTo>
                  <a:lnTo>
                    <a:pt x="12571006" y="2725623"/>
                  </a:lnTo>
                  <a:lnTo>
                    <a:pt x="0" y="2725623"/>
                  </a:lnTo>
                  <a:close/>
                </a:path>
              </a:pathLst>
            </a:custGeom>
            <a:blipFill>
              <a:blip r:embed="rId5">
                <a:alphaModFix amt="0"/>
              </a:blip>
              <a:stretch>
                <a:fillRect l="0" t="-60015" r="-379" b="-20402"/>
              </a:stretch>
            </a:blipFill>
          </p:spPr>
        </p:sp>
        <p:sp>
          <p:nvSpPr>
            <p:cNvPr name="TextBox 18" id="18"/>
            <p:cNvSpPr txBox="true"/>
            <p:nvPr/>
          </p:nvSpPr>
          <p:spPr>
            <a:xfrm>
              <a:off x="0" y="-66675"/>
              <a:ext cx="12571006" cy="2792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Event </a:t>
              </a:r>
              <a:r>
                <a:rPr lang="en-US" sz="2100">
                  <a:solidFill>
                    <a:srgbClr val="000000"/>
                  </a:solidFill>
                  <a:latin typeface="Poppins"/>
                  <a:ea typeface="Poppins"/>
                  <a:cs typeface="Poppins"/>
                  <a:sym typeface="Poppins"/>
                </a:rPr>
                <a:t>automatise et fluidifie toutes les étapes d'un événement : de l'inscription des participants jusqu'à la collecte des retours post-événement. Elle offre une expérience fluide, moderne et mesurable à toutes les parties prenantes (organisateurs, intervenants, participants).</a:t>
              </a:r>
            </a:p>
          </p:txBody>
        </p:sp>
      </p:grpSp>
      <p:sp>
        <p:nvSpPr>
          <p:cNvPr name="TextBox 19" id="19"/>
          <p:cNvSpPr txBox="true"/>
          <p:nvPr/>
        </p:nvSpPr>
        <p:spPr>
          <a:xfrm rot="0">
            <a:off x="1197877" y="6017584"/>
            <a:ext cx="9310103"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Gér</a:t>
            </a:r>
            <a:r>
              <a:rPr lang="en-US" sz="2100" strike="noStrike" u="none">
                <a:solidFill>
                  <a:srgbClr val="000000"/>
                </a:solidFill>
                <a:latin typeface="Poppins"/>
                <a:ea typeface="Poppins"/>
                <a:cs typeface="Poppins"/>
                <a:sym typeface="Poppins"/>
              </a:rPr>
              <a:t>ez inscripti</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et</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b</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lle</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ter</a:t>
            </a:r>
            <a:r>
              <a:rPr lang="en-US" sz="2100" strike="noStrike" u="none">
                <a:solidFill>
                  <a:srgbClr val="000000"/>
                </a:solidFill>
                <a:latin typeface="Poppins"/>
                <a:ea typeface="Poppins"/>
                <a:cs typeface="Poppins"/>
                <a:sym typeface="Poppins"/>
              </a:rPr>
              <a:t>ie sa</a:t>
            </a:r>
            <a:r>
              <a:rPr lang="en-US" sz="2100" strike="noStrike" u="none">
                <a:solidFill>
                  <a:srgbClr val="000000"/>
                </a:solidFill>
                <a:latin typeface="Poppins"/>
                <a:ea typeface="Poppins"/>
                <a:cs typeface="Poppins"/>
                <a:sym typeface="Poppins"/>
              </a:rPr>
              <a:t>ns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j</a:t>
            </a:r>
            <a:r>
              <a:rPr lang="en-US" sz="2100" strike="noStrike" u="none">
                <a:solidFill>
                  <a:srgbClr val="000000"/>
                </a:solidFill>
                <a:latin typeface="Poppins"/>
                <a:ea typeface="Poppins"/>
                <a:cs typeface="Poppins"/>
                <a:sym typeface="Poppins"/>
              </a:rPr>
              <a:t>ongler en</a:t>
            </a:r>
            <a:r>
              <a:rPr lang="en-US" sz="2100" strike="noStrike" u="none">
                <a:solidFill>
                  <a:srgbClr val="000000"/>
                </a:solidFill>
                <a:latin typeface="Poppins"/>
                <a:ea typeface="Poppins"/>
                <a:cs typeface="Poppins"/>
                <a:sym typeface="Poppins"/>
              </a:rPr>
              <a:t>tr</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rois outils</a:t>
            </a:r>
          </a:p>
        </p:txBody>
      </p:sp>
      <p:grpSp>
        <p:nvGrpSpPr>
          <p:cNvPr name="Group 20" id="20"/>
          <p:cNvGrpSpPr/>
          <p:nvPr/>
        </p:nvGrpSpPr>
        <p:grpSpPr>
          <a:xfrm rot="0">
            <a:off x="1058917" y="6179124"/>
            <a:ext cx="70336" cy="71570"/>
            <a:chOff x="0" y="0"/>
            <a:chExt cx="143781" cy="146304"/>
          </a:xfrm>
        </p:grpSpPr>
        <p:sp>
          <p:nvSpPr>
            <p:cNvPr name="Freeform 21" id="21"/>
            <p:cNvSpPr/>
            <p:nvPr/>
          </p:nvSpPr>
          <p:spPr>
            <a:xfrm flipH="false" flipV="false" rot="0">
              <a:off x="0" y="0"/>
              <a:ext cx="143781" cy="146304"/>
            </a:xfrm>
            <a:custGeom>
              <a:avLst/>
              <a:gdLst/>
              <a:ahLst/>
              <a:cxnLst/>
              <a:rect r="r" b="b" t="t" l="l"/>
              <a:pathLst>
                <a:path h="146304" w="143781">
                  <a:moveTo>
                    <a:pt x="0" y="73152"/>
                  </a:moveTo>
                  <a:cubicBezTo>
                    <a:pt x="0" y="32766"/>
                    <a:pt x="32201" y="0"/>
                    <a:pt x="71890" y="0"/>
                  </a:cubicBezTo>
                  <a:cubicBezTo>
                    <a:pt x="111580" y="0"/>
                    <a:pt x="143781" y="32766"/>
                    <a:pt x="143781" y="73152"/>
                  </a:cubicBezTo>
                  <a:cubicBezTo>
                    <a:pt x="143781" y="113538"/>
                    <a:pt x="111580" y="146304"/>
                    <a:pt x="71890" y="146304"/>
                  </a:cubicBezTo>
                  <a:cubicBezTo>
                    <a:pt x="32201" y="146304"/>
                    <a:pt x="0" y="113538"/>
                    <a:pt x="0" y="73152"/>
                  </a:cubicBezTo>
                  <a:close/>
                </a:path>
              </a:pathLst>
            </a:custGeom>
            <a:solidFill>
              <a:srgbClr val="0072CE"/>
            </a:solidFill>
          </p:spPr>
        </p:sp>
      </p:grpSp>
      <p:sp>
        <p:nvSpPr>
          <p:cNvPr name="TextBox 22" id="22"/>
          <p:cNvSpPr txBox="true"/>
          <p:nvPr/>
        </p:nvSpPr>
        <p:spPr>
          <a:xfrm rot="0">
            <a:off x="1197877" y="6574728"/>
            <a:ext cx="9146892"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Accueillez vos participants en u</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 sca</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 s</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ns f</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l</a:t>
            </a:r>
            <a:r>
              <a:rPr lang="en-US" sz="2100" strike="noStrike" u="none">
                <a:solidFill>
                  <a:srgbClr val="000000"/>
                </a:solidFill>
                <a:latin typeface="Poppins"/>
                <a:ea typeface="Poppins"/>
                <a:cs typeface="Poppins"/>
                <a:sym typeface="Poppins"/>
              </a:rPr>
              <a:t>e d</a:t>
            </a:r>
            <a:r>
              <a:rPr lang="en-US" sz="2100" strike="noStrike" u="none">
                <a:solidFill>
                  <a:srgbClr val="000000"/>
                </a:solidFill>
                <a:latin typeface="Poppins"/>
                <a:ea typeface="Poppins"/>
                <a:cs typeface="Poppins"/>
                <a:sym typeface="Poppins"/>
              </a:rPr>
              <a:t>'</a:t>
            </a:r>
            <a:r>
              <a:rPr lang="en-US" sz="2100" strike="noStrike" u="none">
                <a:solidFill>
                  <a:srgbClr val="000000"/>
                </a:solidFill>
                <a:latin typeface="Poppins"/>
                <a:ea typeface="Poppins"/>
                <a:cs typeface="Poppins"/>
                <a:sym typeface="Poppins"/>
              </a:rPr>
              <a:t>atten</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e ni pa</a:t>
            </a:r>
            <a:r>
              <a:rPr lang="en-US" sz="2100" strike="noStrike" u="none">
                <a:solidFill>
                  <a:srgbClr val="000000"/>
                </a:solidFill>
                <a:latin typeface="Poppins"/>
                <a:ea typeface="Poppins"/>
                <a:cs typeface="Poppins"/>
                <a:sym typeface="Poppins"/>
              </a:rPr>
              <a:t>p</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er </a:t>
            </a:r>
          </a:p>
        </p:txBody>
      </p:sp>
      <p:grpSp>
        <p:nvGrpSpPr>
          <p:cNvPr name="Group 23" id="23"/>
          <p:cNvGrpSpPr/>
          <p:nvPr/>
        </p:nvGrpSpPr>
        <p:grpSpPr>
          <a:xfrm rot="0">
            <a:off x="1058917" y="6736269"/>
            <a:ext cx="70336" cy="71570"/>
            <a:chOff x="0" y="0"/>
            <a:chExt cx="143781" cy="146304"/>
          </a:xfrm>
        </p:grpSpPr>
        <p:sp>
          <p:nvSpPr>
            <p:cNvPr name="Freeform 24" id="24"/>
            <p:cNvSpPr/>
            <p:nvPr/>
          </p:nvSpPr>
          <p:spPr>
            <a:xfrm flipH="false" flipV="false" rot="0">
              <a:off x="0" y="0"/>
              <a:ext cx="143781" cy="146304"/>
            </a:xfrm>
            <a:custGeom>
              <a:avLst/>
              <a:gdLst/>
              <a:ahLst/>
              <a:cxnLst/>
              <a:rect r="r" b="b" t="t" l="l"/>
              <a:pathLst>
                <a:path h="146304" w="143781">
                  <a:moveTo>
                    <a:pt x="0" y="73152"/>
                  </a:moveTo>
                  <a:cubicBezTo>
                    <a:pt x="0" y="32766"/>
                    <a:pt x="32201" y="0"/>
                    <a:pt x="71890" y="0"/>
                  </a:cubicBezTo>
                  <a:cubicBezTo>
                    <a:pt x="111580" y="0"/>
                    <a:pt x="143781" y="32766"/>
                    <a:pt x="143781" y="73152"/>
                  </a:cubicBezTo>
                  <a:cubicBezTo>
                    <a:pt x="143781" y="113538"/>
                    <a:pt x="111580" y="146304"/>
                    <a:pt x="71890" y="146304"/>
                  </a:cubicBezTo>
                  <a:cubicBezTo>
                    <a:pt x="32201" y="146304"/>
                    <a:pt x="0" y="113538"/>
                    <a:pt x="0" y="73152"/>
                  </a:cubicBezTo>
                  <a:close/>
                </a:path>
              </a:pathLst>
            </a:custGeom>
            <a:solidFill>
              <a:srgbClr val="0072CE"/>
            </a:solidFill>
          </p:spPr>
        </p:sp>
      </p:grpSp>
      <p:sp>
        <p:nvSpPr>
          <p:cNvPr name="TextBox 25" id="25"/>
          <p:cNvSpPr txBox="true"/>
          <p:nvPr/>
        </p:nvSpPr>
        <p:spPr>
          <a:xfrm rot="0">
            <a:off x="1182900" y="7131305"/>
            <a:ext cx="9310103" cy="689875"/>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Su</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vez v</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tre évé</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me</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n </a:t>
            </a:r>
            <a:r>
              <a:rPr lang="en-US" sz="2100" strike="noStrike" u="none">
                <a:solidFill>
                  <a:srgbClr val="000000"/>
                </a:solidFill>
                <a:latin typeface="Poppins"/>
                <a:ea typeface="Poppins"/>
                <a:cs typeface="Poppins"/>
                <a:sym typeface="Poppins"/>
              </a:rPr>
              <a:t>te</a:t>
            </a:r>
            <a:r>
              <a:rPr lang="en-US" sz="2100" strike="noStrike" u="none">
                <a:solidFill>
                  <a:srgbClr val="000000"/>
                </a:solidFill>
                <a:latin typeface="Poppins"/>
                <a:ea typeface="Poppins"/>
                <a:cs typeface="Poppins"/>
                <a:sym typeface="Poppins"/>
              </a:rPr>
              <a:t>mps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réel,</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sall</a:t>
            </a:r>
            <a:r>
              <a:rPr lang="en-US" sz="2100" strike="noStrike" u="none">
                <a:solidFill>
                  <a:srgbClr val="000000"/>
                </a:solidFill>
                <a:latin typeface="Poppins"/>
                <a:ea typeface="Poppins"/>
                <a:cs typeface="Poppins"/>
                <a:sym typeface="Poppins"/>
              </a:rPr>
              <a:t>e par salle</a:t>
            </a:r>
            <a:r>
              <a:rPr lang="en-US" sz="2100" strike="noStrike" u="none">
                <a:solidFill>
                  <a:srgbClr val="000000"/>
                </a:solidFill>
                <a:latin typeface="Poppins"/>
                <a:ea typeface="Poppins"/>
                <a:cs typeface="Poppins"/>
                <a:sym typeface="Poppins"/>
              </a:rPr>
              <a:t>,</a:t>
            </a:r>
            <a:r>
              <a:rPr lang="en-US" sz="2100" strike="noStrike" u="none">
                <a:solidFill>
                  <a:srgbClr val="000000"/>
                </a:solidFill>
                <a:latin typeface="Poppins"/>
                <a:ea typeface="Poppins"/>
                <a:cs typeface="Poppins"/>
                <a:sym typeface="Poppins"/>
              </a:rPr>
              <a:t> atelier </a:t>
            </a:r>
            <a:r>
              <a:rPr lang="en-US" sz="2100" strike="noStrike" u="none">
                <a:solidFill>
                  <a:srgbClr val="000000"/>
                </a:solidFill>
                <a:latin typeface="Poppins"/>
                <a:ea typeface="Poppins"/>
                <a:cs typeface="Poppins"/>
                <a:sym typeface="Poppins"/>
              </a:rPr>
              <a:t>p</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r </a:t>
            </a:r>
            <a:r>
              <a:rPr lang="en-US" sz="2100" strike="noStrike" u="none">
                <a:solidFill>
                  <a:srgbClr val="000000"/>
                </a:solidFill>
                <a:latin typeface="Poppins"/>
                <a:ea typeface="Poppins"/>
                <a:cs typeface="Poppins"/>
                <a:sym typeface="Poppins"/>
              </a:rPr>
              <a:t>atelie</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 </a:t>
            </a:r>
          </a:p>
        </p:txBody>
      </p:sp>
      <p:grpSp>
        <p:nvGrpSpPr>
          <p:cNvPr name="Group 26" id="26"/>
          <p:cNvGrpSpPr/>
          <p:nvPr/>
        </p:nvGrpSpPr>
        <p:grpSpPr>
          <a:xfrm rot="0">
            <a:off x="1058917" y="7423722"/>
            <a:ext cx="70336" cy="71570"/>
            <a:chOff x="0" y="0"/>
            <a:chExt cx="143781" cy="146304"/>
          </a:xfrm>
        </p:grpSpPr>
        <p:sp>
          <p:nvSpPr>
            <p:cNvPr name="Freeform 27" id="27"/>
            <p:cNvSpPr/>
            <p:nvPr/>
          </p:nvSpPr>
          <p:spPr>
            <a:xfrm flipH="false" flipV="false" rot="0">
              <a:off x="0" y="0"/>
              <a:ext cx="143781" cy="146304"/>
            </a:xfrm>
            <a:custGeom>
              <a:avLst/>
              <a:gdLst/>
              <a:ahLst/>
              <a:cxnLst/>
              <a:rect r="r" b="b" t="t" l="l"/>
              <a:pathLst>
                <a:path h="146304" w="143781">
                  <a:moveTo>
                    <a:pt x="0" y="73152"/>
                  </a:moveTo>
                  <a:cubicBezTo>
                    <a:pt x="0" y="32766"/>
                    <a:pt x="32201" y="0"/>
                    <a:pt x="71890" y="0"/>
                  </a:cubicBezTo>
                  <a:cubicBezTo>
                    <a:pt x="111580" y="0"/>
                    <a:pt x="143781" y="32766"/>
                    <a:pt x="143781" y="73152"/>
                  </a:cubicBezTo>
                  <a:cubicBezTo>
                    <a:pt x="143781" y="113538"/>
                    <a:pt x="111580" y="146304"/>
                    <a:pt x="71890" y="146304"/>
                  </a:cubicBezTo>
                  <a:cubicBezTo>
                    <a:pt x="32201" y="146304"/>
                    <a:pt x="0" y="113538"/>
                    <a:pt x="0" y="73152"/>
                  </a:cubicBezTo>
                  <a:close/>
                </a:path>
              </a:pathLst>
            </a:custGeom>
            <a:solidFill>
              <a:srgbClr val="0072CE"/>
            </a:solidFill>
          </p:spPr>
        </p:sp>
      </p:grpSp>
      <p:sp>
        <p:nvSpPr>
          <p:cNvPr name="TextBox 28" id="28"/>
          <p:cNvSpPr txBox="true"/>
          <p:nvPr/>
        </p:nvSpPr>
        <p:spPr>
          <a:xfrm rot="0">
            <a:off x="1225969" y="7876543"/>
            <a:ext cx="9302819" cy="689875"/>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Offrez à chaqu</a:t>
            </a:r>
            <a:r>
              <a:rPr lang="en-US" sz="2100" strike="noStrike" u="none">
                <a:solidFill>
                  <a:srgbClr val="000000"/>
                </a:solidFill>
                <a:latin typeface="Poppins"/>
                <a:ea typeface="Poppins"/>
                <a:cs typeface="Poppins"/>
                <a:sym typeface="Poppins"/>
              </a:rPr>
              <a:t>e participant son pro</a:t>
            </a:r>
            <a:r>
              <a:rPr lang="en-US" sz="2100" strike="noStrike" u="none">
                <a:solidFill>
                  <a:srgbClr val="000000"/>
                </a:solidFill>
                <a:latin typeface="Poppins"/>
                <a:ea typeface="Poppins"/>
                <a:cs typeface="Poppins"/>
                <a:sym typeface="Poppins"/>
              </a:rPr>
              <a:t>gra</a:t>
            </a:r>
            <a:r>
              <a:rPr lang="en-US" sz="2100" strike="noStrike" u="none">
                <a:solidFill>
                  <a:srgbClr val="000000"/>
                </a:solidFill>
                <a:latin typeface="Poppins"/>
                <a:ea typeface="Poppins"/>
                <a:cs typeface="Poppins"/>
                <a:sym typeface="Poppins"/>
              </a:rPr>
              <a:t>m</a:t>
            </a:r>
            <a:r>
              <a:rPr lang="en-US" sz="2100" strike="noStrike" u="none">
                <a:solidFill>
                  <a:srgbClr val="000000"/>
                </a:solidFill>
                <a:latin typeface="Poppins"/>
                <a:ea typeface="Poppins"/>
                <a:cs typeface="Poppins"/>
                <a:sym typeface="Poppins"/>
              </a:rPr>
              <a:t>m</a:t>
            </a:r>
            <a:r>
              <a:rPr lang="en-US" sz="2100" strike="noStrike" u="none">
                <a:solidFill>
                  <a:srgbClr val="000000"/>
                </a:solidFill>
                <a:latin typeface="Poppins"/>
                <a:ea typeface="Poppins"/>
                <a:cs typeface="Poppins"/>
                <a:sym typeface="Poppins"/>
              </a:rPr>
              <a:t>e et ses </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nf</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s, directement s</a:t>
            </a:r>
            <a:r>
              <a:rPr lang="en-US" sz="2100" strike="noStrike" u="none">
                <a:solidFill>
                  <a:srgbClr val="000000"/>
                </a:solidFill>
                <a:latin typeface="Poppins"/>
                <a:ea typeface="Poppins"/>
                <a:cs typeface="Poppins"/>
                <a:sym typeface="Poppins"/>
              </a:rPr>
              <a:t>ur</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n </a:t>
            </a:r>
            <a:r>
              <a:rPr lang="en-US" sz="2100" strike="noStrike" u="none">
                <a:solidFill>
                  <a:srgbClr val="000000"/>
                </a:solidFill>
                <a:latin typeface="Poppins"/>
                <a:ea typeface="Poppins"/>
                <a:cs typeface="Poppins"/>
                <a:sym typeface="Poppins"/>
              </a:rPr>
              <a:t>m</a:t>
            </a:r>
            <a:r>
              <a:rPr lang="en-US" sz="2100" strike="noStrike" u="none">
                <a:solidFill>
                  <a:srgbClr val="000000"/>
                </a:solidFill>
                <a:latin typeface="Poppins"/>
                <a:ea typeface="Poppins"/>
                <a:cs typeface="Poppins"/>
                <a:sym typeface="Poppins"/>
              </a:rPr>
              <a:t>ob</a:t>
            </a:r>
            <a:r>
              <a:rPr lang="en-US" sz="2100" strike="noStrike" u="none">
                <a:solidFill>
                  <a:srgbClr val="000000"/>
                </a:solidFill>
                <a:latin typeface="Poppins"/>
                <a:ea typeface="Poppins"/>
                <a:cs typeface="Poppins"/>
                <a:sym typeface="Poppins"/>
              </a:rPr>
              <a:t>ile </a:t>
            </a:r>
          </a:p>
        </p:txBody>
      </p:sp>
      <p:grpSp>
        <p:nvGrpSpPr>
          <p:cNvPr name="Group 29" id="29"/>
          <p:cNvGrpSpPr/>
          <p:nvPr/>
        </p:nvGrpSpPr>
        <p:grpSpPr>
          <a:xfrm rot="0">
            <a:off x="1079725" y="8204745"/>
            <a:ext cx="70336" cy="71570"/>
            <a:chOff x="0" y="0"/>
            <a:chExt cx="143781" cy="146304"/>
          </a:xfrm>
        </p:grpSpPr>
        <p:sp>
          <p:nvSpPr>
            <p:cNvPr name="Freeform 30" id="30"/>
            <p:cNvSpPr/>
            <p:nvPr/>
          </p:nvSpPr>
          <p:spPr>
            <a:xfrm flipH="false" flipV="false" rot="0">
              <a:off x="0" y="0"/>
              <a:ext cx="143781" cy="146304"/>
            </a:xfrm>
            <a:custGeom>
              <a:avLst/>
              <a:gdLst/>
              <a:ahLst/>
              <a:cxnLst/>
              <a:rect r="r" b="b" t="t" l="l"/>
              <a:pathLst>
                <a:path h="146304" w="143781">
                  <a:moveTo>
                    <a:pt x="0" y="73152"/>
                  </a:moveTo>
                  <a:cubicBezTo>
                    <a:pt x="0" y="32766"/>
                    <a:pt x="32201" y="0"/>
                    <a:pt x="71890" y="0"/>
                  </a:cubicBezTo>
                  <a:cubicBezTo>
                    <a:pt x="111580" y="0"/>
                    <a:pt x="143781" y="32766"/>
                    <a:pt x="143781" y="73152"/>
                  </a:cubicBezTo>
                  <a:cubicBezTo>
                    <a:pt x="143781" y="113538"/>
                    <a:pt x="111580" y="146304"/>
                    <a:pt x="71890" y="146304"/>
                  </a:cubicBezTo>
                  <a:cubicBezTo>
                    <a:pt x="32201" y="146304"/>
                    <a:pt x="0" y="113538"/>
                    <a:pt x="0" y="73152"/>
                  </a:cubicBezTo>
                  <a:close/>
                </a:path>
              </a:pathLst>
            </a:custGeom>
            <a:solidFill>
              <a:srgbClr val="0072CE"/>
            </a:solidFill>
          </p:spPr>
        </p:sp>
      </p:grpSp>
      <p:grpSp>
        <p:nvGrpSpPr>
          <p:cNvPr name="Group 31" id="31"/>
          <p:cNvGrpSpPr/>
          <p:nvPr/>
        </p:nvGrpSpPr>
        <p:grpSpPr>
          <a:xfrm rot="0">
            <a:off x="11272266" y="3859066"/>
            <a:ext cx="6323076" cy="5399234"/>
            <a:chOff x="0" y="0"/>
            <a:chExt cx="10262760" cy="8763305"/>
          </a:xfrm>
        </p:grpSpPr>
        <p:sp>
          <p:nvSpPr>
            <p:cNvPr name="Freeform 32" id="32"/>
            <p:cNvSpPr/>
            <p:nvPr/>
          </p:nvSpPr>
          <p:spPr>
            <a:xfrm flipH="false" flipV="false" rot="0">
              <a:off x="0" y="0"/>
              <a:ext cx="10262786" cy="8763254"/>
            </a:xfrm>
            <a:custGeom>
              <a:avLst/>
              <a:gdLst/>
              <a:ahLst/>
              <a:cxnLst/>
              <a:rect r="r" b="b" t="t" l="l"/>
              <a:pathLst>
                <a:path h="8763254" w="10262786">
                  <a:moveTo>
                    <a:pt x="0" y="0"/>
                  </a:moveTo>
                  <a:lnTo>
                    <a:pt x="10262786" y="0"/>
                  </a:lnTo>
                  <a:lnTo>
                    <a:pt x="10262786" y="8763254"/>
                  </a:lnTo>
                  <a:lnTo>
                    <a:pt x="0" y="8763254"/>
                  </a:lnTo>
                  <a:lnTo>
                    <a:pt x="0" y="0"/>
                  </a:lnTo>
                  <a:close/>
                </a:path>
              </a:pathLst>
            </a:custGeom>
            <a:blipFill>
              <a:blip r:embed="rId6"/>
              <a:stretch>
                <a:fillRect l="-838" t="0" r="-837" b="0"/>
              </a:stretch>
            </a:blipFill>
          </p:spPr>
        </p:sp>
      </p:grpSp>
      <p:sp>
        <p:nvSpPr>
          <p:cNvPr name="Freeform 33" id="33"/>
          <p:cNvSpPr/>
          <p:nvPr/>
        </p:nvSpPr>
        <p:spPr>
          <a:xfrm flipH="false" flipV="false" rot="0">
            <a:off x="16632559" y="3859066"/>
            <a:ext cx="972308" cy="1061084"/>
          </a:xfrm>
          <a:custGeom>
            <a:avLst/>
            <a:gdLst/>
            <a:ahLst/>
            <a:cxnLst/>
            <a:rect r="r" b="b" t="t" l="l"/>
            <a:pathLst>
              <a:path h="1061084" w="972308">
                <a:moveTo>
                  <a:pt x="0" y="0"/>
                </a:moveTo>
                <a:lnTo>
                  <a:pt x="972308" y="0"/>
                </a:lnTo>
                <a:lnTo>
                  <a:pt x="972308" y="1061084"/>
                </a:lnTo>
                <a:lnTo>
                  <a:pt x="0" y="1061084"/>
                </a:lnTo>
                <a:lnTo>
                  <a:pt x="0" y="0"/>
                </a:lnTo>
                <a:close/>
              </a:path>
            </a:pathLst>
          </a:custGeom>
          <a:blipFill>
            <a:blip r:embed="rId7"/>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ECOSYSTEME DE GESTION</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17</a:t>
              </a:r>
            </a:p>
          </p:txBody>
        </p:sp>
      </p:grpSp>
      <p:grpSp>
        <p:nvGrpSpPr>
          <p:cNvPr name="Group 13" id="13"/>
          <p:cNvGrpSpPr/>
          <p:nvPr/>
        </p:nvGrpSpPr>
        <p:grpSpPr>
          <a:xfrm rot="0">
            <a:off x="1043940" y="2301237"/>
            <a:ext cx="12590693" cy="1044626"/>
            <a:chOff x="0" y="0"/>
            <a:chExt cx="16787591" cy="1392834"/>
          </a:xfrm>
        </p:grpSpPr>
        <p:sp>
          <p:nvSpPr>
            <p:cNvPr name="Freeform 14" id="14"/>
            <p:cNvSpPr/>
            <p:nvPr/>
          </p:nvSpPr>
          <p:spPr>
            <a:xfrm flipH="false" flipV="false" rot="0">
              <a:off x="0" y="0"/>
              <a:ext cx="16787595" cy="1392840"/>
            </a:xfrm>
            <a:custGeom>
              <a:avLst/>
              <a:gdLst/>
              <a:ahLst/>
              <a:cxnLst/>
              <a:rect r="r" b="b" t="t" l="l"/>
              <a:pathLst>
                <a:path h="1392840" w="16787595">
                  <a:moveTo>
                    <a:pt x="0" y="0"/>
                  </a:moveTo>
                  <a:lnTo>
                    <a:pt x="16787595" y="0"/>
                  </a:lnTo>
                  <a:lnTo>
                    <a:pt x="16787595" y="1392840"/>
                  </a:lnTo>
                  <a:lnTo>
                    <a:pt x="0" y="1392840"/>
                  </a:lnTo>
                  <a:close/>
                </a:path>
              </a:pathLst>
            </a:custGeom>
            <a:blipFill>
              <a:blip r:embed="rId5">
                <a:alphaModFix amt="0"/>
              </a:blip>
              <a:stretch>
                <a:fillRect l="0" t="-197450" r="1" b="-172239"/>
              </a:stretch>
            </a:blipFill>
          </p:spPr>
        </p:sp>
        <p:sp>
          <p:nvSpPr>
            <p:cNvPr name="TextBox 15" id="15"/>
            <p:cNvSpPr txBox="true"/>
            <p:nvPr/>
          </p:nvSpPr>
          <p:spPr>
            <a:xfrm>
              <a:off x="0" y="-38100"/>
              <a:ext cx="16787591"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BY+ ACCESS, contrôlé l’accès à votre espace</a:t>
              </a:r>
            </a:p>
          </p:txBody>
        </p:sp>
      </p:grpSp>
      <p:grpSp>
        <p:nvGrpSpPr>
          <p:cNvPr name="Group 16" id="16"/>
          <p:cNvGrpSpPr/>
          <p:nvPr/>
        </p:nvGrpSpPr>
        <p:grpSpPr>
          <a:xfrm rot="0">
            <a:off x="8131302" y="3859066"/>
            <a:ext cx="9464040" cy="1663217"/>
            <a:chOff x="0" y="0"/>
            <a:chExt cx="12618720" cy="2217623"/>
          </a:xfrm>
        </p:grpSpPr>
        <p:sp>
          <p:nvSpPr>
            <p:cNvPr name="Freeform 17" id="17"/>
            <p:cNvSpPr/>
            <p:nvPr/>
          </p:nvSpPr>
          <p:spPr>
            <a:xfrm flipH="false" flipV="false" rot="0">
              <a:off x="0" y="0"/>
              <a:ext cx="12618720" cy="2217623"/>
            </a:xfrm>
            <a:custGeom>
              <a:avLst/>
              <a:gdLst/>
              <a:ahLst/>
              <a:cxnLst/>
              <a:rect r="r" b="b" t="t" l="l"/>
              <a:pathLst>
                <a:path h="2217623" w="12618720">
                  <a:moveTo>
                    <a:pt x="0" y="0"/>
                  </a:moveTo>
                  <a:lnTo>
                    <a:pt x="12618720" y="0"/>
                  </a:lnTo>
                  <a:lnTo>
                    <a:pt x="12618720" y="2217623"/>
                  </a:lnTo>
                  <a:lnTo>
                    <a:pt x="0" y="2217623"/>
                  </a:lnTo>
                  <a:close/>
                </a:path>
              </a:pathLst>
            </a:custGeom>
            <a:blipFill>
              <a:blip r:embed="rId5">
                <a:alphaModFix amt="0"/>
              </a:blip>
              <a:stretch>
                <a:fillRect l="0" t="-73763" r="0" b="-47983"/>
              </a:stretch>
            </a:blipFill>
          </p:spPr>
        </p:sp>
        <p:sp>
          <p:nvSpPr>
            <p:cNvPr name="TextBox 18" id="18"/>
            <p:cNvSpPr txBox="true"/>
            <p:nvPr/>
          </p:nvSpPr>
          <p:spPr>
            <a:xfrm>
              <a:off x="0" y="-66675"/>
              <a:ext cx="12618720"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Access</a:t>
              </a:r>
              <a:r>
                <a:rPr lang="en-US" sz="2100">
                  <a:solidFill>
                    <a:srgbClr val="000000"/>
                  </a:solidFill>
                  <a:latin typeface="Poppins"/>
                  <a:ea typeface="Poppins"/>
                  <a:cs typeface="Poppins"/>
                  <a:sym typeface="Poppins"/>
                </a:rPr>
                <a:t> est une solution intégrée combinant sécurité, contrôle d'accès et gestion des présences connectée à un cloud souverain. Elle combine un dispositif matériel intelligent (borne ou terminal connecté), une plateforme web centralisée et une application mobile.</a:t>
              </a:r>
            </a:p>
          </p:txBody>
        </p:sp>
      </p:grpSp>
      <p:grpSp>
        <p:nvGrpSpPr>
          <p:cNvPr name="Group 19" id="19"/>
          <p:cNvGrpSpPr/>
          <p:nvPr/>
        </p:nvGrpSpPr>
        <p:grpSpPr>
          <a:xfrm rot="0">
            <a:off x="1043940" y="4218300"/>
            <a:ext cx="6338316" cy="5040000"/>
            <a:chOff x="0" y="0"/>
            <a:chExt cx="10424160" cy="8288915"/>
          </a:xfrm>
        </p:grpSpPr>
        <p:sp>
          <p:nvSpPr>
            <p:cNvPr name="Freeform 20" id="20"/>
            <p:cNvSpPr/>
            <p:nvPr/>
          </p:nvSpPr>
          <p:spPr>
            <a:xfrm flipH="false" flipV="false" rot="0">
              <a:off x="0" y="0"/>
              <a:ext cx="10424160" cy="8288916"/>
            </a:xfrm>
            <a:custGeom>
              <a:avLst/>
              <a:gdLst/>
              <a:ahLst/>
              <a:cxnLst/>
              <a:rect r="r" b="b" t="t" l="l"/>
              <a:pathLst>
                <a:path h="8288916" w="10424160">
                  <a:moveTo>
                    <a:pt x="0" y="0"/>
                  </a:moveTo>
                  <a:lnTo>
                    <a:pt x="10424160" y="0"/>
                  </a:lnTo>
                  <a:lnTo>
                    <a:pt x="10424160" y="8288916"/>
                  </a:lnTo>
                  <a:lnTo>
                    <a:pt x="0" y="8288916"/>
                  </a:lnTo>
                  <a:lnTo>
                    <a:pt x="0" y="0"/>
                  </a:lnTo>
                  <a:close/>
                </a:path>
              </a:pathLst>
            </a:custGeom>
            <a:blipFill>
              <a:blip r:embed="rId6"/>
              <a:stretch>
                <a:fillRect l="0" t="-2807" r="0" b="-2807"/>
              </a:stretch>
            </a:blipFill>
          </p:spPr>
        </p:sp>
      </p:grpSp>
      <p:grpSp>
        <p:nvGrpSpPr>
          <p:cNvPr name="Group 21" id="21"/>
          <p:cNvGrpSpPr/>
          <p:nvPr/>
        </p:nvGrpSpPr>
        <p:grpSpPr>
          <a:xfrm rot="0">
            <a:off x="8131302" y="5808034"/>
            <a:ext cx="9464040" cy="2592133"/>
            <a:chOff x="0" y="0"/>
            <a:chExt cx="12618720" cy="3456178"/>
          </a:xfrm>
        </p:grpSpPr>
        <p:grpSp>
          <p:nvGrpSpPr>
            <p:cNvPr name="Group 22" id="22"/>
            <p:cNvGrpSpPr/>
            <p:nvPr/>
          </p:nvGrpSpPr>
          <p:grpSpPr>
            <a:xfrm rot="0">
              <a:off x="0" y="164588"/>
              <a:ext cx="95427" cy="95427"/>
              <a:chOff x="0" y="0"/>
              <a:chExt cx="146304" cy="146304"/>
            </a:xfrm>
          </p:grpSpPr>
          <p:sp>
            <p:nvSpPr>
              <p:cNvPr name="Freeform 23" id="23"/>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4" id="24"/>
            <p:cNvGrpSpPr/>
            <p:nvPr/>
          </p:nvGrpSpPr>
          <p:grpSpPr>
            <a:xfrm rot="0">
              <a:off x="0" y="907448"/>
              <a:ext cx="95427" cy="95427"/>
              <a:chOff x="0" y="0"/>
              <a:chExt cx="146304" cy="146304"/>
            </a:xfrm>
          </p:grpSpPr>
          <p:sp>
            <p:nvSpPr>
              <p:cNvPr name="Freeform 25" id="25"/>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6" id="26"/>
            <p:cNvGrpSpPr/>
            <p:nvPr/>
          </p:nvGrpSpPr>
          <p:grpSpPr>
            <a:xfrm rot="0">
              <a:off x="0" y="1996504"/>
              <a:ext cx="95427" cy="95427"/>
              <a:chOff x="0" y="0"/>
              <a:chExt cx="146304" cy="146304"/>
            </a:xfrm>
          </p:grpSpPr>
          <p:sp>
            <p:nvSpPr>
              <p:cNvPr name="Freeform 27" id="2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8" id="28"/>
            <p:cNvGrpSpPr/>
            <p:nvPr/>
          </p:nvGrpSpPr>
          <p:grpSpPr>
            <a:xfrm rot="0">
              <a:off x="0" y="2967444"/>
              <a:ext cx="95427" cy="95427"/>
              <a:chOff x="0" y="0"/>
              <a:chExt cx="146304" cy="146304"/>
            </a:xfrm>
          </p:grpSpPr>
          <p:sp>
            <p:nvSpPr>
              <p:cNvPr name="Freeform 29" id="29"/>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30" id="30"/>
            <p:cNvSpPr txBox="true"/>
            <p:nvPr/>
          </p:nvSpPr>
          <p:spPr>
            <a:xfrm rot="0">
              <a:off x="188531" y="-38100"/>
              <a:ext cx="12430189"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Choisissez le mode d'accès adapté : visage, empreinte ou QR code</a:t>
              </a:r>
            </a:p>
          </p:txBody>
        </p:sp>
        <p:sp>
          <p:nvSpPr>
            <p:cNvPr name="TextBox 31" id="31"/>
            <p:cNvSpPr txBox="true"/>
            <p:nvPr/>
          </p:nvSpPr>
          <p:spPr>
            <a:xfrm rot="0">
              <a:off x="188531" y="704760"/>
              <a:ext cx="12430189" cy="9199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Révoqu</a:t>
              </a:r>
              <a:r>
                <a:rPr lang="en-US" sz="2100">
                  <a:solidFill>
                    <a:srgbClr val="000000"/>
                  </a:solidFill>
                  <a:latin typeface="Poppins"/>
                  <a:ea typeface="Poppins"/>
                  <a:cs typeface="Poppins"/>
                  <a:sym typeface="Poppins"/>
                </a:rPr>
                <a:t>ez un accès en un clic, plus jamais un badge oublié dans la nature</a:t>
              </a:r>
            </a:p>
          </p:txBody>
        </p:sp>
        <p:sp>
          <p:nvSpPr>
            <p:cNvPr name="TextBox 32" id="32"/>
            <p:cNvSpPr txBox="true"/>
            <p:nvPr/>
          </p:nvSpPr>
          <p:spPr>
            <a:xfrm rot="0">
              <a:off x="188531" y="1793697"/>
              <a:ext cx="12430189" cy="462940"/>
            </a:xfrm>
            <a:prstGeom prst="rect">
              <a:avLst/>
            </a:prstGeom>
          </p:spPr>
          <p:txBody>
            <a:bodyPr anchor="t" rtlCol="false" tIns="0" lIns="0" bIns="0" rIns="0">
              <a:spAutoFit/>
            </a:bodyPr>
            <a:lstStyle/>
            <a:p>
              <a:pPr algn="just" marL="0" indent="0" lvl="0">
                <a:lnSpc>
                  <a:spcPts val="2711"/>
                </a:lnSpc>
                <a:spcBef>
                  <a:spcPct val="0"/>
                </a:spcBef>
              </a:pPr>
              <a:r>
                <a:rPr lang="en-US" sz="2100" strike="noStrike" u="none">
                  <a:solidFill>
                    <a:srgbClr val="000000"/>
                  </a:solidFill>
                  <a:latin typeface="Poppins"/>
                  <a:ea typeface="Poppins"/>
                  <a:cs typeface="Poppins"/>
                  <a:sym typeface="Poppins"/>
                </a:rPr>
                <a:t>Prouvez qui était présent, à tout moment, en cas d'incident</a:t>
              </a:r>
            </a:p>
          </p:txBody>
        </p:sp>
        <p:sp>
          <p:nvSpPr>
            <p:cNvPr name="TextBox 33" id="33"/>
            <p:cNvSpPr txBox="true"/>
            <p:nvPr/>
          </p:nvSpPr>
          <p:spPr>
            <a:xfrm rot="0">
              <a:off x="188531" y="2536037"/>
              <a:ext cx="12430189" cy="92014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Superv</a:t>
              </a:r>
              <a:r>
                <a:rPr lang="en-US" sz="2100" strike="noStrike" u="none">
                  <a:solidFill>
                    <a:srgbClr val="000000"/>
                  </a:solidFill>
                  <a:latin typeface="Poppins"/>
                  <a:ea typeface="Poppins"/>
                  <a:cs typeface="Poppins"/>
                  <a:sym typeface="Poppins"/>
                </a:rPr>
                <a:t>isez tous vos sites depuis une seule pl</a:t>
              </a:r>
              <a:r>
                <a:rPr lang="en-US" sz="2100" strike="noStrike" u="none">
                  <a:solidFill>
                    <a:srgbClr val="000000"/>
                  </a:solidFill>
                  <a:latin typeface="Poppins"/>
                  <a:ea typeface="Poppins"/>
                  <a:cs typeface="Poppins"/>
                  <a:sym typeface="Poppins"/>
                </a:rPr>
                <a:t>atef</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rme,</a:t>
              </a:r>
              <a:r>
                <a:rPr lang="en-US" sz="2100" strike="noStrike" u="none">
                  <a:solidFill>
                    <a:srgbClr val="000000"/>
                  </a:solidFill>
                  <a:latin typeface="Poppins"/>
                  <a:ea typeface="Poppins"/>
                  <a:cs typeface="Poppins"/>
                  <a:sym typeface="Poppins"/>
                </a:rPr>
                <a:t> où que vous soyez</a:t>
              </a:r>
            </a:p>
          </p:txBody>
        </p:sp>
      </p:grpSp>
      <p:sp>
        <p:nvSpPr>
          <p:cNvPr name="Freeform 34" id="34"/>
          <p:cNvSpPr/>
          <p:nvPr/>
        </p:nvSpPr>
        <p:spPr>
          <a:xfrm flipH="false" flipV="false" rot="0">
            <a:off x="1043940" y="3859066"/>
            <a:ext cx="828365" cy="1032032"/>
          </a:xfrm>
          <a:custGeom>
            <a:avLst/>
            <a:gdLst/>
            <a:ahLst/>
            <a:cxnLst/>
            <a:rect r="r" b="b" t="t" l="l"/>
            <a:pathLst>
              <a:path h="1032032" w="828365">
                <a:moveTo>
                  <a:pt x="0" y="0"/>
                </a:moveTo>
                <a:lnTo>
                  <a:pt x="828365" y="0"/>
                </a:lnTo>
                <a:lnTo>
                  <a:pt x="828365" y="1032032"/>
                </a:lnTo>
                <a:lnTo>
                  <a:pt x="0" y="1032032"/>
                </a:lnTo>
                <a:lnTo>
                  <a:pt x="0" y="0"/>
                </a:lnTo>
                <a:close/>
              </a:path>
            </a:pathLst>
          </a:custGeom>
          <a:blipFill>
            <a:blip r:embed="rId7"/>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ECOSYSTEME DE GESTION</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18</a:t>
              </a:r>
            </a:p>
          </p:txBody>
        </p:sp>
      </p:grpSp>
      <p:grpSp>
        <p:nvGrpSpPr>
          <p:cNvPr name="Group 13" id="13"/>
          <p:cNvGrpSpPr/>
          <p:nvPr/>
        </p:nvGrpSpPr>
        <p:grpSpPr>
          <a:xfrm rot="0">
            <a:off x="1043940" y="2301237"/>
            <a:ext cx="11530068" cy="1044626"/>
            <a:chOff x="0" y="0"/>
            <a:chExt cx="15373424" cy="1392834"/>
          </a:xfrm>
        </p:grpSpPr>
        <p:sp>
          <p:nvSpPr>
            <p:cNvPr name="Freeform 14" id="14"/>
            <p:cNvSpPr/>
            <p:nvPr/>
          </p:nvSpPr>
          <p:spPr>
            <a:xfrm flipH="false" flipV="false" rot="0">
              <a:off x="0" y="0"/>
              <a:ext cx="15373428" cy="1392840"/>
            </a:xfrm>
            <a:custGeom>
              <a:avLst/>
              <a:gdLst/>
              <a:ahLst/>
              <a:cxnLst/>
              <a:rect r="r" b="b" t="t" l="l"/>
              <a:pathLst>
                <a:path h="1392840" w="15373428">
                  <a:moveTo>
                    <a:pt x="0" y="0"/>
                  </a:moveTo>
                  <a:lnTo>
                    <a:pt x="15373428" y="0"/>
                  </a:lnTo>
                  <a:lnTo>
                    <a:pt x="15373428" y="1392840"/>
                  </a:lnTo>
                  <a:lnTo>
                    <a:pt x="0" y="1392840"/>
                  </a:lnTo>
                  <a:close/>
                </a:path>
              </a:pathLst>
            </a:custGeom>
            <a:blipFill>
              <a:blip r:embed="rId5">
                <a:alphaModFix amt="0"/>
              </a:blip>
              <a:stretch>
                <a:fillRect l="0" t="-197450" r="-9196" b="-172239"/>
              </a:stretch>
            </a:blipFill>
          </p:spPr>
        </p:sp>
        <p:sp>
          <p:nvSpPr>
            <p:cNvPr name="TextBox 15" id="15"/>
            <p:cNvSpPr txBox="true"/>
            <p:nvPr/>
          </p:nvSpPr>
          <p:spPr>
            <a:xfrm>
              <a:off x="0" y="-38100"/>
              <a:ext cx="15373424"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BY+ ERP, des processus à la performance</a:t>
              </a:r>
            </a:p>
          </p:txBody>
        </p:sp>
      </p:grpSp>
      <p:grpSp>
        <p:nvGrpSpPr>
          <p:cNvPr name="Group 16" id="16"/>
          <p:cNvGrpSpPr/>
          <p:nvPr/>
        </p:nvGrpSpPr>
        <p:grpSpPr>
          <a:xfrm rot="0">
            <a:off x="1028700" y="3873112"/>
            <a:ext cx="10626727" cy="1663217"/>
            <a:chOff x="0" y="0"/>
            <a:chExt cx="14168969" cy="2217623"/>
          </a:xfrm>
        </p:grpSpPr>
        <p:sp>
          <p:nvSpPr>
            <p:cNvPr name="Freeform 17" id="17"/>
            <p:cNvSpPr/>
            <p:nvPr/>
          </p:nvSpPr>
          <p:spPr>
            <a:xfrm flipH="false" flipV="false" rot="0">
              <a:off x="0" y="0"/>
              <a:ext cx="14168969" cy="2217623"/>
            </a:xfrm>
            <a:custGeom>
              <a:avLst/>
              <a:gdLst/>
              <a:ahLst/>
              <a:cxnLst/>
              <a:rect r="r" b="b" t="t" l="l"/>
              <a:pathLst>
                <a:path h="2217623" w="14168969">
                  <a:moveTo>
                    <a:pt x="0" y="0"/>
                  </a:moveTo>
                  <a:lnTo>
                    <a:pt x="14168969" y="0"/>
                  </a:lnTo>
                  <a:lnTo>
                    <a:pt x="14168969" y="2217623"/>
                  </a:lnTo>
                  <a:lnTo>
                    <a:pt x="0" y="2217623"/>
                  </a:lnTo>
                  <a:close/>
                </a:path>
              </a:pathLst>
            </a:custGeom>
            <a:blipFill>
              <a:blip r:embed="rId5">
                <a:alphaModFix amt="0"/>
              </a:blip>
              <a:stretch>
                <a:fillRect l="0" t="-73763" r="10941" b="-47983"/>
              </a:stretch>
            </a:blipFill>
          </p:spPr>
        </p:sp>
        <p:sp>
          <p:nvSpPr>
            <p:cNvPr name="TextBox 18" id="18"/>
            <p:cNvSpPr txBox="true"/>
            <p:nvPr/>
          </p:nvSpPr>
          <p:spPr>
            <a:xfrm>
              <a:off x="0" y="-66675"/>
              <a:ext cx="14168969"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ERP</a:t>
              </a:r>
              <a:r>
                <a:rPr lang="en-US" sz="2100">
                  <a:solidFill>
                    <a:srgbClr val="000000"/>
                  </a:solidFill>
                  <a:latin typeface="Poppins"/>
                  <a:ea typeface="Poppins"/>
                  <a:cs typeface="Poppins"/>
                  <a:sym typeface="Poppins"/>
                </a:rPr>
                <a:t> est une solution logicielle complète et modulaire conçue pour digitaliser, centraliser et automatiser l'ensemble des processus métiers d'une entreprise. Elle répond aux besoins spécifiques des entreprises africaines tout en respectant les standards internationaux de performance et de sécurité.</a:t>
              </a:r>
            </a:p>
          </p:txBody>
        </p:sp>
      </p:grpSp>
      <p:grpSp>
        <p:nvGrpSpPr>
          <p:cNvPr name="Group 19" id="19"/>
          <p:cNvGrpSpPr/>
          <p:nvPr/>
        </p:nvGrpSpPr>
        <p:grpSpPr>
          <a:xfrm rot="0">
            <a:off x="1028700" y="5822079"/>
            <a:ext cx="10320250" cy="1988751"/>
            <a:chOff x="0" y="0"/>
            <a:chExt cx="13760333" cy="2651667"/>
          </a:xfrm>
        </p:grpSpPr>
        <p:sp>
          <p:nvSpPr>
            <p:cNvPr name="TextBox 20" id="20"/>
            <p:cNvSpPr txBox="true"/>
            <p:nvPr/>
          </p:nvSpPr>
          <p:spPr>
            <a:xfrm rot="0">
              <a:off x="188531" y="-38100"/>
              <a:ext cx="13202082"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G</a:t>
              </a:r>
              <a:r>
                <a:rPr lang="en-US" sz="2100">
                  <a:solidFill>
                    <a:srgbClr val="000000"/>
                  </a:solidFill>
                  <a:latin typeface="Poppins"/>
                  <a:ea typeface="Poppins"/>
                  <a:cs typeface="Poppins"/>
                  <a:sym typeface="Poppins"/>
                </a:rPr>
                <a:t>ardez une vision claire de la performance de votre entreprise</a:t>
              </a:r>
            </a:p>
          </p:txBody>
        </p:sp>
        <p:grpSp>
          <p:nvGrpSpPr>
            <p:cNvPr name="Group 21" id="21"/>
            <p:cNvGrpSpPr/>
            <p:nvPr/>
          </p:nvGrpSpPr>
          <p:grpSpPr>
            <a:xfrm rot="0">
              <a:off x="0" y="164588"/>
              <a:ext cx="95427" cy="95427"/>
              <a:chOff x="0" y="0"/>
              <a:chExt cx="146304" cy="146304"/>
            </a:xfrm>
          </p:grpSpPr>
          <p:sp>
            <p:nvSpPr>
              <p:cNvPr name="Freeform 22" id="22"/>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3" id="23"/>
            <p:cNvSpPr txBox="true"/>
            <p:nvPr/>
          </p:nvSpPr>
          <p:spPr>
            <a:xfrm rot="0">
              <a:off x="187390" y="704760"/>
              <a:ext cx="13062305"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Maîtrisez vos finances et gardez le contrôle de votre trésorerie</a:t>
              </a:r>
            </a:p>
          </p:txBody>
        </p:sp>
        <p:grpSp>
          <p:nvGrpSpPr>
            <p:cNvPr name="Group 24" id="24"/>
            <p:cNvGrpSpPr/>
            <p:nvPr/>
          </p:nvGrpSpPr>
          <p:grpSpPr>
            <a:xfrm rot="0">
              <a:off x="0" y="907448"/>
              <a:ext cx="95427" cy="95427"/>
              <a:chOff x="0" y="0"/>
              <a:chExt cx="146304" cy="146304"/>
            </a:xfrm>
          </p:grpSpPr>
          <p:sp>
            <p:nvSpPr>
              <p:cNvPr name="Freeform 25" id="25"/>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6" id="26"/>
            <p:cNvSpPr txBox="true"/>
            <p:nvPr/>
          </p:nvSpPr>
          <p:spPr>
            <a:xfrm rot="0">
              <a:off x="188531" y="1446863"/>
              <a:ext cx="13202082"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Simplif</a:t>
              </a:r>
              <a:r>
                <a:rPr lang="en-US" sz="2100">
                  <a:solidFill>
                    <a:srgbClr val="000000"/>
                  </a:solidFill>
                  <a:latin typeface="Poppins"/>
                  <a:ea typeface="Poppins"/>
                  <a:cs typeface="Poppins"/>
                  <a:sym typeface="Poppins"/>
                </a:rPr>
                <a:t>iez la gestion de vos collaborateurs, de l'embauche à la paie</a:t>
              </a:r>
            </a:p>
          </p:txBody>
        </p:sp>
        <p:grpSp>
          <p:nvGrpSpPr>
            <p:cNvPr name="Group 27" id="27"/>
            <p:cNvGrpSpPr/>
            <p:nvPr/>
          </p:nvGrpSpPr>
          <p:grpSpPr>
            <a:xfrm rot="0">
              <a:off x="0" y="1649551"/>
              <a:ext cx="95427" cy="95427"/>
              <a:chOff x="0" y="0"/>
              <a:chExt cx="146304" cy="146304"/>
            </a:xfrm>
          </p:grpSpPr>
          <p:sp>
            <p:nvSpPr>
              <p:cNvPr name="Freeform 28" id="28"/>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9" id="29"/>
            <p:cNvSpPr txBox="true"/>
            <p:nvPr/>
          </p:nvSpPr>
          <p:spPr>
            <a:xfrm rot="0">
              <a:off x="187390" y="2188965"/>
              <a:ext cx="13572944"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Des équipes mieux coordonnées et une communication plus efficace</a:t>
              </a:r>
            </a:p>
          </p:txBody>
        </p:sp>
        <p:grpSp>
          <p:nvGrpSpPr>
            <p:cNvPr name="Group 30" id="30"/>
            <p:cNvGrpSpPr/>
            <p:nvPr/>
          </p:nvGrpSpPr>
          <p:grpSpPr>
            <a:xfrm rot="0">
              <a:off x="0" y="2391653"/>
              <a:ext cx="95427" cy="95427"/>
              <a:chOff x="0" y="0"/>
              <a:chExt cx="146304" cy="146304"/>
            </a:xfrm>
          </p:grpSpPr>
          <p:sp>
            <p:nvSpPr>
              <p:cNvPr name="Freeform 31" id="31"/>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grpSp>
        <p:nvGrpSpPr>
          <p:cNvPr name="Group 32" id="32"/>
          <p:cNvGrpSpPr/>
          <p:nvPr/>
        </p:nvGrpSpPr>
        <p:grpSpPr>
          <a:xfrm rot="0">
            <a:off x="11272266" y="3859066"/>
            <a:ext cx="6462989" cy="5399234"/>
            <a:chOff x="0" y="0"/>
            <a:chExt cx="8430768" cy="7043132"/>
          </a:xfrm>
        </p:grpSpPr>
        <p:sp>
          <p:nvSpPr>
            <p:cNvPr name="Freeform 33" id="33"/>
            <p:cNvSpPr/>
            <p:nvPr/>
          </p:nvSpPr>
          <p:spPr>
            <a:xfrm flipH="false" flipV="false" rot="0">
              <a:off x="0" y="0"/>
              <a:ext cx="8430768" cy="7043132"/>
            </a:xfrm>
            <a:custGeom>
              <a:avLst/>
              <a:gdLst/>
              <a:ahLst/>
              <a:cxnLst/>
              <a:rect r="r" b="b" t="t" l="l"/>
              <a:pathLst>
                <a:path h="7043132" w="8430768">
                  <a:moveTo>
                    <a:pt x="0" y="0"/>
                  </a:moveTo>
                  <a:lnTo>
                    <a:pt x="8430768" y="0"/>
                  </a:lnTo>
                  <a:lnTo>
                    <a:pt x="8430768" y="7043132"/>
                  </a:lnTo>
                  <a:lnTo>
                    <a:pt x="0" y="7043132"/>
                  </a:lnTo>
                  <a:lnTo>
                    <a:pt x="0" y="0"/>
                  </a:lnTo>
                  <a:close/>
                </a:path>
              </a:pathLst>
            </a:custGeom>
            <a:blipFill>
              <a:blip r:embed="rId6"/>
              <a:stretch>
                <a:fillRect l="0" t="-263" r="0" b="-263"/>
              </a:stretch>
            </a:blipFill>
          </p:spPr>
        </p:sp>
      </p:grpSp>
      <p:sp>
        <p:nvSpPr>
          <p:cNvPr name="Freeform 34" id="34"/>
          <p:cNvSpPr/>
          <p:nvPr/>
        </p:nvSpPr>
        <p:spPr>
          <a:xfrm flipH="false" flipV="false" rot="0">
            <a:off x="16632559" y="3840598"/>
            <a:ext cx="962783" cy="1098021"/>
          </a:xfrm>
          <a:custGeom>
            <a:avLst/>
            <a:gdLst/>
            <a:ahLst/>
            <a:cxnLst/>
            <a:rect r="r" b="b" t="t" l="l"/>
            <a:pathLst>
              <a:path h="1098021" w="962783">
                <a:moveTo>
                  <a:pt x="0" y="0"/>
                </a:moveTo>
                <a:lnTo>
                  <a:pt x="962783" y="0"/>
                </a:lnTo>
                <a:lnTo>
                  <a:pt x="962783" y="1098021"/>
                </a:lnTo>
                <a:lnTo>
                  <a:pt x="0" y="1098021"/>
                </a:lnTo>
                <a:lnTo>
                  <a:pt x="0" y="0"/>
                </a:lnTo>
                <a:close/>
              </a:path>
            </a:pathLst>
          </a:custGeom>
          <a:blipFill>
            <a:blip r:embed="rId7"/>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ECOSYSTEME DE GESTION</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19</a:t>
              </a:r>
            </a:p>
          </p:txBody>
        </p:sp>
      </p:grpSp>
      <p:grpSp>
        <p:nvGrpSpPr>
          <p:cNvPr name="Group 13" id="13"/>
          <p:cNvGrpSpPr/>
          <p:nvPr/>
        </p:nvGrpSpPr>
        <p:grpSpPr>
          <a:xfrm rot="0">
            <a:off x="1043940" y="2301237"/>
            <a:ext cx="16371880" cy="1044626"/>
            <a:chOff x="0" y="0"/>
            <a:chExt cx="21829174" cy="1392834"/>
          </a:xfrm>
        </p:grpSpPr>
        <p:sp>
          <p:nvSpPr>
            <p:cNvPr name="Freeform 14" id="14"/>
            <p:cNvSpPr/>
            <p:nvPr/>
          </p:nvSpPr>
          <p:spPr>
            <a:xfrm flipH="false" flipV="false" rot="0">
              <a:off x="0" y="0"/>
              <a:ext cx="21829178" cy="1392840"/>
            </a:xfrm>
            <a:custGeom>
              <a:avLst/>
              <a:gdLst/>
              <a:ahLst/>
              <a:cxnLst/>
              <a:rect r="r" b="b" t="t" l="l"/>
              <a:pathLst>
                <a:path h="1392840" w="21829178">
                  <a:moveTo>
                    <a:pt x="0" y="0"/>
                  </a:moveTo>
                  <a:lnTo>
                    <a:pt x="21829178" y="0"/>
                  </a:lnTo>
                  <a:lnTo>
                    <a:pt x="21829178" y="1392840"/>
                  </a:lnTo>
                  <a:lnTo>
                    <a:pt x="0" y="1392840"/>
                  </a:lnTo>
                  <a:close/>
                </a:path>
              </a:pathLst>
            </a:custGeom>
            <a:blipFill>
              <a:blip r:embed="rId5">
                <a:alphaModFix amt="0"/>
              </a:blip>
              <a:stretch>
                <a:fillRect l="0" t="-197450" r="23096" b="-172239"/>
              </a:stretch>
            </a:blipFill>
          </p:spPr>
        </p:sp>
        <p:sp>
          <p:nvSpPr>
            <p:cNvPr name="TextBox 15" id="15"/>
            <p:cNvSpPr txBox="true"/>
            <p:nvPr/>
          </p:nvSpPr>
          <p:spPr>
            <a:xfrm>
              <a:off x="0" y="-38100"/>
              <a:ext cx="21829174"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BY+ CRM, structurez vos relations clients</a:t>
              </a:r>
            </a:p>
          </p:txBody>
        </p:sp>
      </p:grpSp>
      <p:grpSp>
        <p:nvGrpSpPr>
          <p:cNvPr name="Group 16" id="16"/>
          <p:cNvGrpSpPr/>
          <p:nvPr/>
        </p:nvGrpSpPr>
        <p:grpSpPr>
          <a:xfrm rot="0">
            <a:off x="8131302" y="3870066"/>
            <a:ext cx="9464040" cy="1663217"/>
            <a:chOff x="0" y="0"/>
            <a:chExt cx="12618720" cy="2217623"/>
          </a:xfrm>
        </p:grpSpPr>
        <p:sp>
          <p:nvSpPr>
            <p:cNvPr name="Freeform 17" id="17"/>
            <p:cNvSpPr/>
            <p:nvPr/>
          </p:nvSpPr>
          <p:spPr>
            <a:xfrm flipH="false" flipV="false" rot="0">
              <a:off x="0" y="0"/>
              <a:ext cx="12618720" cy="2217623"/>
            </a:xfrm>
            <a:custGeom>
              <a:avLst/>
              <a:gdLst/>
              <a:ahLst/>
              <a:cxnLst/>
              <a:rect r="r" b="b" t="t" l="l"/>
              <a:pathLst>
                <a:path h="2217623" w="12618720">
                  <a:moveTo>
                    <a:pt x="0" y="0"/>
                  </a:moveTo>
                  <a:lnTo>
                    <a:pt x="12618720" y="0"/>
                  </a:lnTo>
                  <a:lnTo>
                    <a:pt x="12618720" y="2217623"/>
                  </a:lnTo>
                  <a:lnTo>
                    <a:pt x="0" y="2217623"/>
                  </a:lnTo>
                  <a:close/>
                </a:path>
              </a:pathLst>
            </a:custGeom>
            <a:blipFill>
              <a:blip r:embed="rId5">
                <a:alphaModFix amt="0"/>
              </a:blip>
              <a:stretch>
                <a:fillRect l="0" t="-73763" r="0" b="-47983"/>
              </a:stretch>
            </a:blipFill>
          </p:spPr>
        </p:sp>
        <p:sp>
          <p:nvSpPr>
            <p:cNvPr name="TextBox 18" id="18"/>
            <p:cNvSpPr txBox="true"/>
            <p:nvPr/>
          </p:nvSpPr>
          <p:spPr>
            <a:xfrm>
              <a:off x="0" y="-66675"/>
              <a:ext cx="12618720"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CRM</a:t>
              </a:r>
              <a:r>
                <a:rPr lang="en-US" sz="2100">
                  <a:solidFill>
                    <a:srgbClr val="000000"/>
                  </a:solidFill>
                  <a:latin typeface="Poppins"/>
                  <a:ea typeface="Poppins"/>
                  <a:cs typeface="Poppins"/>
                  <a:sym typeface="Poppins"/>
                </a:rPr>
                <a:t> est la porte d'entrée commerciale de la suite BY+. Cette plateforme web et mobile centralise les contacts, les opportunités, les devis, les interactions et le suivi après-vente dans un seul espace intelligent et connecté.</a:t>
              </a:r>
            </a:p>
          </p:txBody>
        </p:sp>
      </p:grpSp>
      <p:grpSp>
        <p:nvGrpSpPr>
          <p:cNvPr name="Group 19" id="19"/>
          <p:cNvGrpSpPr/>
          <p:nvPr/>
        </p:nvGrpSpPr>
        <p:grpSpPr>
          <a:xfrm rot="0">
            <a:off x="1043940" y="3859066"/>
            <a:ext cx="6323076" cy="5406926"/>
            <a:chOff x="0" y="0"/>
            <a:chExt cx="8900382" cy="7610806"/>
          </a:xfrm>
        </p:grpSpPr>
        <p:sp>
          <p:nvSpPr>
            <p:cNvPr name="Freeform 20" id="20"/>
            <p:cNvSpPr/>
            <p:nvPr/>
          </p:nvSpPr>
          <p:spPr>
            <a:xfrm flipH="false" flipV="false" rot="0">
              <a:off x="0" y="0"/>
              <a:ext cx="8900394" cy="7610784"/>
            </a:xfrm>
            <a:custGeom>
              <a:avLst/>
              <a:gdLst/>
              <a:ahLst/>
              <a:cxnLst/>
              <a:rect r="r" b="b" t="t" l="l"/>
              <a:pathLst>
                <a:path h="7610784" w="8900394">
                  <a:moveTo>
                    <a:pt x="0" y="0"/>
                  </a:moveTo>
                  <a:lnTo>
                    <a:pt x="8900394" y="0"/>
                  </a:lnTo>
                  <a:lnTo>
                    <a:pt x="8900394" y="7610784"/>
                  </a:lnTo>
                  <a:lnTo>
                    <a:pt x="0" y="7610784"/>
                  </a:lnTo>
                  <a:lnTo>
                    <a:pt x="0" y="0"/>
                  </a:lnTo>
                  <a:close/>
                </a:path>
              </a:pathLst>
            </a:custGeom>
            <a:blipFill>
              <a:blip r:embed="rId6"/>
              <a:stretch>
                <a:fillRect l="-910" t="0" r="-910" b="0"/>
              </a:stretch>
            </a:blipFill>
          </p:spPr>
        </p:sp>
      </p:grpSp>
      <p:grpSp>
        <p:nvGrpSpPr>
          <p:cNvPr name="Group 21" id="21"/>
          <p:cNvGrpSpPr/>
          <p:nvPr/>
        </p:nvGrpSpPr>
        <p:grpSpPr>
          <a:xfrm rot="0">
            <a:off x="8131302" y="5838083"/>
            <a:ext cx="9464040" cy="3061128"/>
            <a:chOff x="0" y="0"/>
            <a:chExt cx="12618720" cy="4081504"/>
          </a:xfrm>
        </p:grpSpPr>
        <p:grpSp>
          <p:nvGrpSpPr>
            <p:cNvPr name="Group 22" id="22"/>
            <p:cNvGrpSpPr/>
            <p:nvPr/>
          </p:nvGrpSpPr>
          <p:grpSpPr>
            <a:xfrm rot="0">
              <a:off x="0" y="164588"/>
              <a:ext cx="93517" cy="95427"/>
              <a:chOff x="0" y="0"/>
              <a:chExt cx="143375" cy="146304"/>
            </a:xfrm>
          </p:grpSpPr>
          <p:sp>
            <p:nvSpPr>
              <p:cNvPr name="Freeform 23" id="23"/>
              <p:cNvSpPr/>
              <p:nvPr/>
            </p:nvSpPr>
            <p:spPr>
              <a:xfrm flipH="false" flipV="false" rot="0">
                <a:off x="0" y="0"/>
                <a:ext cx="143375" cy="146304"/>
              </a:xfrm>
              <a:custGeom>
                <a:avLst/>
                <a:gdLst/>
                <a:ahLst/>
                <a:cxnLst/>
                <a:rect r="r" b="b" t="t" l="l"/>
                <a:pathLst>
                  <a:path h="146304" w="143375">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p:spPr>
          </p:sp>
        </p:grpSp>
        <p:sp>
          <p:nvSpPr>
            <p:cNvPr name="TextBox 24" id="24"/>
            <p:cNvSpPr txBox="true"/>
            <p:nvPr/>
          </p:nvSpPr>
          <p:spPr>
            <a:xfrm rot="0">
              <a:off x="184757" y="-38100"/>
              <a:ext cx="12181345" cy="462940"/>
            </a:xfrm>
            <a:prstGeom prst="rect">
              <a:avLst/>
            </a:prstGeom>
          </p:spPr>
          <p:txBody>
            <a:bodyPr anchor="t" rtlCol="false" tIns="0" lIns="0" bIns="0" rIns="0">
              <a:spAutoFit/>
            </a:bodyPr>
            <a:lstStyle/>
            <a:p>
              <a:pPr algn="just">
                <a:lnSpc>
                  <a:spcPts val="2711"/>
                </a:lnSpc>
              </a:pPr>
              <a:r>
                <a:rPr lang="en-US" sz="2100">
                  <a:solidFill>
                    <a:srgbClr val="000000"/>
                  </a:solidFill>
                  <a:latin typeface="Poppins"/>
                  <a:ea typeface="Poppins"/>
                  <a:cs typeface="Poppins"/>
                  <a:sym typeface="Poppins"/>
                </a:rPr>
                <a:t>un cycle de vente plus fluide et moins de tâches admi</a:t>
              </a:r>
              <a:r>
                <a:rPr lang="en-US" sz="2100">
                  <a:solidFill>
                    <a:srgbClr val="000000"/>
                  </a:solidFill>
                  <a:latin typeface="Poppins"/>
                  <a:ea typeface="Poppins"/>
                  <a:cs typeface="Poppins"/>
                  <a:sym typeface="Poppins"/>
                </a:rPr>
                <a:t>nistratives</a:t>
              </a:r>
            </a:p>
          </p:txBody>
        </p:sp>
        <p:grpSp>
          <p:nvGrpSpPr>
            <p:cNvPr name="Group 25" id="25"/>
            <p:cNvGrpSpPr/>
            <p:nvPr/>
          </p:nvGrpSpPr>
          <p:grpSpPr>
            <a:xfrm rot="0">
              <a:off x="0" y="1747544"/>
              <a:ext cx="93517" cy="95427"/>
              <a:chOff x="0" y="0"/>
              <a:chExt cx="143375" cy="146304"/>
            </a:xfrm>
          </p:grpSpPr>
          <p:sp>
            <p:nvSpPr>
              <p:cNvPr name="Freeform 26" id="26"/>
              <p:cNvSpPr/>
              <p:nvPr/>
            </p:nvSpPr>
            <p:spPr>
              <a:xfrm flipH="false" flipV="false" rot="0">
                <a:off x="0" y="0"/>
                <a:ext cx="143375" cy="146304"/>
              </a:xfrm>
              <a:custGeom>
                <a:avLst/>
                <a:gdLst/>
                <a:ahLst/>
                <a:cxnLst/>
                <a:rect r="r" b="b" t="t" l="l"/>
                <a:pathLst>
                  <a:path h="146304" w="143375">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p:spPr>
          </p:sp>
        </p:grpSp>
        <p:sp>
          <p:nvSpPr>
            <p:cNvPr name="TextBox 27" id="27"/>
            <p:cNvSpPr txBox="true"/>
            <p:nvPr/>
          </p:nvSpPr>
          <p:spPr>
            <a:xfrm rot="0">
              <a:off x="207377" y="1268543"/>
              <a:ext cx="12411343" cy="9199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des dé</a:t>
              </a:r>
              <a:r>
                <a:rPr lang="en-US" sz="2100">
                  <a:solidFill>
                    <a:srgbClr val="000000"/>
                  </a:solidFill>
                  <a:latin typeface="Poppins"/>
                  <a:ea typeface="Poppins"/>
                  <a:cs typeface="Poppins"/>
                  <a:sym typeface="Poppins"/>
                </a:rPr>
                <a:t>cisions commerciales plus rapides, basées sur des données fiables</a:t>
              </a:r>
            </a:p>
          </p:txBody>
        </p:sp>
        <p:grpSp>
          <p:nvGrpSpPr>
            <p:cNvPr name="Group 28" id="28"/>
            <p:cNvGrpSpPr/>
            <p:nvPr/>
          </p:nvGrpSpPr>
          <p:grpSpPr>
            <a:xfrm rot="0">
              <a:off x="22620" y="3592889"/>
              <a:ext cx="93517" cy="95427"/>
              <a:chOff x="0" y="0"/>
              <a:chExt cx="143375" cy="146304"/>
            </a:xfrm>
          </p:grpSpPr>
          <p:sp>
            <p:nvSpPr>
              <p:cNvPr name="Freeform 29" id="29"/>
              <p:cNvSpPr/>
              <p:nvPr/>
            </p:nvSpPr>
            <p:spPr>
              <a:xfrm flipH="false" flipV="false" rot="0">
                <a:off x="0" y="0"/>
                <a:ext cx="143375" cy="146304"/>
              </a:xfrm>
              <a:custGeom>
                <a:avLst/>
                <a:gdLst/>
                <a:ahLst/>
                <a:cxnLst/>
                <a:rect r="r" b="b" t="t" l="l"/>
                <a:pathLst>
                  <a:path h="146304" w="143375">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p:spPr>
          </p:sp>
        </p:grpSp>
        <p:grpSp>
          <p:nvGrpSpPr>
            <p:cNvPr name="Group 30" id="30"/>
            <p:cNvGrpSpPr/>
            <p:nvPr/>
          </p:nvGrpSpPr>
          <p:grpSpPr>
            <a:xfrm rot="0">
              <a:off x="0" y="2647587"/>
              <a:ext cx="93517" cy="95427"/>
              <a:chOff x="0" y="0"/>
              <a:chExt cx="143375" cy="146304"/>
            </a:xfrm>
          </p:grpSpPr>
          <p:sp>
            <p:nvSpPr>
              <p:cNvPr name="Freeform 31" id="31"/>
              <p:cNvSpPr/>
              <p:nvPr/>
            </p:nvSpPr>
            <p:spPr>
              <a:xfrm flipH="false" flipV="false" rot="0">
                <a:off x="0" y="0"/>
                <a:ext cx="143375" cy="146304"/>
              </a:xfrm>
              <a:custGeom>
                <a:avLst/>
                <a:gdLst/>
                <a:ahLst/>
                <a:cxnLst/>
                <a:rect r="r" b="b" t="t" l="l"/>
                <a:pathLst>
                  <a:path h="146304" w="143375">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p:spPr>
          </p:sp>
        </p:grpSp>
        <p:sp>
          <p:nvSpPr>
            <p:cNvPr name="TextBox 32" id="32"/>
            <p:cNvSpPr txBox="true"/>
            <p:nvPr/>
          </p:nvSpPr>
          <p:spPr>
            <a:xfrm rot="0">
              <a:off x="184757" y="2216299"/>
              <a:ext cx="12181345" cy="9199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un meilleur suivi des opportunité</a:t>
              </a:r>
              <a:r>
                <a:rPr lang="en-US" sz="2100" strike="noStrike" u="none">
                  <a:solidFill>
                    <a:srgbClr val="000000"/>
                  </a:solidFill>
                  <a:latin typeface="Poppins"/>
                  <a:ea typeface="Poppins"/>
                  <a:cs typeface="Poppins"/>
                  <a:sym typeface="Poppins"/>
                </a:rPr>
                <a:t>s et </a:t>
              </a:r>
              <a:r>
                <a:rPr lang="en-US" sz="2100" strike="noStrike" u="none">
                  <a:solidFill>
                    <a:srgbClr val="000000"/>
                  </a:solidFill>
                  <a:latin typeface="Poppins"/>
                  <a:ea typeface="Poppins"/>
                  <a:cs typeface="Poppins"/>
                  <a:sym typeface="Poppins"/>
                </a:rPr>
                <a:t>un taux</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e conversion mieux maîtrisé</a:t>
              </a:r>
            </a:p>
          </p:txBody>
        </p:sp>
        <p:sp>
          <p:nvSpPr>
            <p:cNvPr name="TextBox 33" id="33"/>
            <p:cNvSpPr txBox="true"/>
            <p:nvPr/>
          </p:nvSpPr>
          <p:spPr>
            <a:xfrm rot="0">
              <a:off x="183638" y="3161601"/>
              <a:ext cx="12182464" cy="9199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une connaissance client plus précise et des actions commerciales m</a:t>
              </a:r>
              <a:r>
                <a:rPr lang="en-US" sz="2100" strike="noStrike" u="none">
                  <a:solidFill>
                    <a:srgbClr val="000000"/>
                  </a:solidFill>
                  <a:latin typeface="Poppins"/>
                  <a:ea typeface="Poppins"/>
                  <a:cs typeface="Poppins"/>
                  <a:sym typeface="Poppins"/>
                </a:rPr>
                <a:t>ieux ciblées</a:t>
              </a:r>
            </a:p>
          </p:txBody>
        </p:sp>
        <p:grpSp>
          <p:nvGrpSpPr>
            <p:cNvPr name="Group 34" id="34"/>
            <p:cNvGrpSpPr/>
            <p:nvPr/>
          </p:nvGrpSpPr>
          <p:grpSpPr>
            <a:xfrm rot="0">
              <a:off x="22620" y="843428"/>
              <a:ext cx="93517" cy="95427"/>
              <a:chOff x="0" y="0"/>
              <a:chExt cx="143375" cy="146304"/>
            </a:xfrm>
          </p:grpSpPr>
          <p:sp>
            <p:nvSpPr>
              <p:cNvPr name="Freeform 35" id="35"/>
              <p:cNvSpPr/>
              <p:nvPr/>
            </p:nvSpPr>
            <p:spPr>
              <a:xfrm flipH="false" flipV="false" rot="0">
                <a:off x="0" y="0"/>
                <a:ext cx="143375" cy="146304"/>
              </a:xfrm>
              <a:custGeom>
                <a:avLst/>
                <a:gdLst/>
                <a:ahLst/>
                <a:cxnLst/>
                <a:rect r="r" b="b" t="t" l="l"/>
                <a:pathLst>
                  <a:path h="146304" w="143375">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p:spPr>
          </p:sp>
        </p:grpSp>
        <p:sp>
          <p:nvSpPr>
            <p:cNvPr name="TextBox 36" id="36"/>
            <p:cNvSpPr txBox="true"/>
            <p:nvPr/>
          </p:nvSpPr>
          <p:spPr>
            <a:xfrm rot="0">
              <a:off x="206259" y="640740"/>
              <a:ext cx="12182464"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moins d'informa</a:t>
              </a:r>
              <a:r>
                <a:rPr lang="en-US" sz="2100" strike="noStrike" u="none">
                  <a:solidFill>
                    <a:srgbClr val="000000"/>
                  </a:solidFill>
                  <a:latin typeface="Poppins"/>
                  <a:ea typeface="Poppins"/>
                  <a:cs typeface="Poppins"/>
                  <a:sym typeface="Poppins"/>
                </a:rPr>
                <a:t>tions dispersées et une relation client plus réactive</a:t>
              </a:r>
            </a:p>
          </p:txBody>
        </p:sp>
      </p:grpSp>
      <p:sp>
        <p:nvSpPr>
          <p:cNvPr name="Freeform 37" id="37"/>
          <p:cNvSpPr/>
          <p:nvPr/>
        </p:nvSpPr>
        <p:spPr>
          <a:xfrm flipH="false" flipV="false" rot="0">
            <a:off x="1028700" y="3906691"/>
            <a:ext cx="970075" cy="814034"/>
          </a:xfrm>
          <a:custGeom>
            <a:avLst/>
            <a:gdLst/>
            <a:ahLst/>
            <a:cxnLst/>
            <a:rect r="r" b="b" t="t" l="l"/>
            <a:pathLst>
              <a:path h="814034" w="970075">
                <a:moveTo>
                  <a:pt x="0" y="0"/>
                </a:moveTo>
                <a:lnTo>
                  <a:pt x="970075" y="0"/>
                </a:lnTo>
                <a:lnTo>
                  <a:pt x="970075" y="814034"/>
                </a:lnTo>
                <a:lnTo>
                  <a:pt x="0" y="814034"/>
                </a:lnTo>
                <a:lnTo>
                  <a:pt x="0" y="0"/>
                </a:lnTo>
                <a:close/>
              </a:path>
            </a:pathLst>
          </a:custGeom>
          <a:blipFill>
            <a:blip r:embed="rId7"/>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POURQUOI NOUS CHOISIR ?</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a:solidFill>
                    <a:srgbClr val="F07817"/>
                  </a:solidFill>
                  <a:latin typeface="Poppins Bold"/>
                  <a:ea typeface="Poppins Bold"/>
                  <a:cs typeface="Poppins Bold"/>
                  <a:sym typeface="Poppins Bold"/>
                </a:rPr>
                <a:t>20</a:t>
              </a:r>
            </a:p>
          </p:txBody>
        </p:sp>
      </p:grpSp>
      <p:grpSp>
        <p:nvGrpSpPr>
          <p:cNvPr name="Group 13" id="13"/>
          <p:cNvGrpSpPr/>
          <p:nvPr/>
        </p:nvGrpSpPr>
        <p:grpSpPr>
          <a:xfrm rot="0">
            <a:off x="1043940" y="2301237"/>
            <a:ext cx="16551402" cy="1044626"/>
            <a:chOff x="0" y="0"/>
            <a:chExt cx="22068536" cy="1392834"/>
          </a:xfrm>
        </p:grpSpPr>
        <p:sp>
          <p:nvSpPr>
            <p:cNvPr name="Freeform 14" id="14"/>
            <p:cNvSpPr/>
            <p:nvPr/>
          </p:nvSpPr>
          <p:spPr>
            <a:xfrm flipH="false" flipV="false" rot="0">
              <a:off x="0" y="0"/>
              <a:ext cx="22068540" cy="1392840"/>
            </a:xfrm>
            <a:custGeom>
              <a:avLst/>
              <a:gdLst/>
              <a:ahLst/>
              <a:cxnLst/>
              <a:rect r="r" b="b" t="t" l="l"/>
              <a:pathLst>
                <a:path h="1392840" w="22068540">
                  <a:moveTo>
                    <a:pt x="0" y="0"/>
                  </a:moveTo>
                  <a:lnTo>
                    <a:pt x="22068540" y="0"/>
                  </a:lnTo>
                  <a:lnTo>
                    <a:pt x="22068540" y="1392840"/>
                  </a:lnTo>
                  <a:lnTo>
                    <a:pt x="0" y="1392840"/>
                  </a:lnTo>
                  <a:close/>
                </a:path>
              </a:pathLst>
            </a:custGeom>
            <a:blipFill>
              <a:blip r:embed="rId5">
                <a:alphaModFix amt="0"/>
              </a:blip>
              <a:stretch>
                <a:fillRect l="0" t="-197450" r="23931" b="-172239"/>
              </a:stretch>
            </a:blipFill>
          </p:spPr>
        </p:sp>
        <p:sp>
          <p:nvSpPr>
            <p:cNvPr name="TextBox 15" id="15"/>
            <p:cNvSpPr txBox="true"/>
            <p:nvPr/>
          </p:nvSpPr>
          <p:spPr>
            <a:xfrm>
              <a:off x="0" y="-38100"/>
              <a:ext cx="22068536"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Deux approches, une seule ambition : votre réussite digitale</a:t>
              </a:r>
            </a:p>
          </p:txBody>
        </p:sp>
      </p:grpSp>
      <p:sp>
        <p:nvSpPr>
          <p:cNvPr name="TextBox 16" id="16"/>
          <p:cNvSpPr txBox="true"/>
          <p:nvPr/>
        </p:nvSpPr>
        <p:spPr>
          <a:xfrm rot="0">
            <a:off x="986971" y="2984897"/>
            <a:ext cx="13986634" cy="515684"/>
          </a:xfrm>
          <a:prstGeom prst="rect">
            <a:avLst/>
          </a:prstGeom>
        </p:spPr>
        <p:txBody>
          <a:bodyPr anchor="t" rtlCol="false" tIns="0" lIns="0" bIns="0" rIns="0">
            <a:spAutoFit/>
          </a:bodyPr>
          <a:lstStyle/>
          <a:p>
            <a:pPr algn="l">
              <a:lnSpc>
                <a:spcPts val="2850"/>
              </a:lnSpc>
            </a:pPr>
            <a:r>
              <a:rPr lang="en-US" sz="2400">
                <a:solidFill>
                  <a:srgbClr val="FFFFFF"/>
                </a:solidFill>
                <a:latin typeface="Poppins"/>
                <a:ea typeface="Poppins"/>
                <a:cs typeface="Poppins"/>
                <a:sym typeface="Poppins"/>
              </a:rPr>
              <a:t>NetByUs est prêt à devenir votre partenaire technologique.</a:t>
            </a:r>
          </a:p>
        </p:txBody>
      </p:sp>
      <p:sp>
        <p:nvSpPr>
          <p:cNvPr name="TextBox 17" id="17"/>
          <p:cNvSpPr txBox="true"/>
          <p:nvPr/>
        </p:nvSpPr>
        <p:spPr>
          <a:xfrm rot="0">
            <a:off x="1043940" y="3849541"/>
            <a:ext cx="16551402" cy="641642"/>
          </a:xfrm>
          <a:prstGeom prst="rect">
            <a:avLst/>
          </a:prstGeom>
        </p:spPr>
        <p:txBody>
          <a:bodyPr anchor="t" rtlCol="false" tIns="0" lIns="0" bIns="0" rIns="0">
            <a:spAutoFit/>
          </a:bodyPr>
          <a:lstStyle/>
          <a:p>
            <a:pPr algn="just">
              <a:lnSpc>
                <a:spcPts val="2492"/>
              </a:lnSpc>
            </a:pPr>
            <a:r>
              <a:rPr lang="en-US" sz="2100">
                <a:solidFill>
                  <a:srgbClr val="000000"/>
                </a:solidFill>
                <a:latin typeface="Poppins"/>
                <a:ea typeface="Poppins"/>
                <a:cs typeface="Poppins"/>
                <a:sym typeface="Poppins"/>
              </a:rPr>
              <a:t>Que votre besoin appelle une solution unique ou un outil déjà éprouvé, NetByUs met à votre disposition son expertise, sa méthodologie certifiée et sa présence régionale pour garantir un projet maîtrisé, livré dans les délais et durable.</a:t>
            </a:r>
          </a:p>
        </p:txBody>
      </p:sp>
      <p:grpSp>
        <p:nvGrpSpPr>
          <p:cNvPr name="Group 18" id="18"/>
          <p:cNvGrpSpPr/>
          <p:nvPr/>
        </p:nvGrpSpPr>
        <p:grpSpPr>
          <a:xfrm rot="0">
            <a:off x="1022756" y="5074735"/>
            <a:ext cx="7473304" cy="4176499"/>
            <a:chOff x="0" y="0"/>
            <a:chExt cx="9964406" cy="5568665"/>
          </a:xfrm>
        </p:grpSpPr>
        <p:sp>
          <p:nvSpPr>
            <p:cNvPr name="Freeform 19" id="19"/>
            <p:cNvSpPr/>
            <p:nvPr/>
          </p:nvSpPr>
          <p:spPr>
            <a:xfrm flipH="false" flipV="false" rot="0">
              <a:off x="0" y="0"/>
              <a:ext cx="9964406" cy="5568665"/>
            </a:xfrm>
            <a:custGeom>
              <a:avLst/>
              <a:gdLst/>
              <a:ahLst/>
              <a:cxnLst/>
              <a:rect r="r" b="b" t="t" l="l"/>
              <a:pathLst>
                <a:path h="5568665" w="9964406">
                  <a:moveTo>
                    <a:pt x="0" y="0"/>
                  </a:moveTo>
                  <a:lnTo>
                    <a:pt x="9964406" y="0"/>
                  </a:lnTo>
                  <a:lnTo>
                    <a:pt x="9964406" y="5568665"/>
                  </a:lnTo>
                  <a:lnTo>
                    <a:pt x="0" y="5568665"/>
                  </a:lnTo>
                  <a:close/>
                </a:path>
              </a:pathLst>
            </a:custGeom>
            <a:solidFill>
              <a:srgbClr val="FEF6EF"/>
            </a:solidFill>
          </p:spPr>
        </p:sp>
      </p:grpSp>
      <p:grpSp>
        <p:nvGrpSpPr>
          <p:cNvPr name="Group 20" id="20"/>
          <p:cNvGrpSpPr/>
          <p:nvPr/>
        </p:nvGrpSpPr>
        <p:grpSpPr>
          <a:xfrm rot="0">
            <a:off x="1208107" y="5361271"/>
            <a:ext cx="7102602" cy="901217"/>
            <a:chOff x="0" y="0"/>
            <a:chExt cx="9470136" cy="1201623"/>
          </a:xfrm>
        </p:grpSpPr>
        <p:sp>
          <p:nvSpPr>
            <p:cNvPr name="Freeform 21" id="21"/>
            <p:cNvSpPr/>
            <p:nvPr/>
          </p:nvSpPr>
          <p:spPr>
            <a:xfrm flipH="false" flipV="false" rot="0">
              <a:off x="0" y="0"/>
              <a:ext cx="9470136" cy="1201623"/>
            </a:xfrm>
            <a:custGeom>
              <a:avLst/>
              <a:gdLst/>
              <a:ahLst/>
              <a:cxnLst/>
              <a:rect r="r" b="b" t="t" l="l"/>
              <a:pathLst>
                <a:path h="1201623" w="9470136">
                  <a:moveTo>
                    <a:pt x="0" y="0"/>
                  </a:moveTo>
                  <a:lnTo>
                    <a:pt x="9470136" y="0"/>
                  </a:lnTo>
                  <a:lnTo>
                    <a:pt x="9470136" y="1201623"/>
                  </a:lnTo>
                  <a:lnTo>
                    <a:pt x="0" y="1201623"/>
                  </a:lnTo>
                  <a:close/>
                </a:path>
              </a:pathLst>
            </a:custGeom>
            <a:blipFill>
              <a:blip r:embed="rId5">
                <a:alphaModFix amt="0"/>
              </a:blip>
              <a:stretch>
                <a:fillRect l="0" t="-136132" r="-33247" b="-173107"/>
              </a:stretch>
            </a:blipFill>
          </p:spPr>
        </p:sp>
        <p:sp>
          <p:nvSpPr>
            <p:cNvPr name="TextBox 22" id="22"/>
            <p:cNvSpPr txBox="true"/>
            <p:nvPr/>
          </p:nvSpPr>
          <p:spPr>
            <a:xfrm>
              <a:off x="0" y="-66675"/>
              <a:ext cx="9470136" cy="1268298"/>
            </a:xfrm>
            <a:prstGeom prst="rect">
              <a:avLst/>
            </a:prstGeom>
          </p:spPr>
          <p:txBody>
            <a:bodyPr anchor="ctr" rtlCol="false" tIns="0" lIns="0" bIns="0" rIns="0"/>
            <a:lstStyle/>
            <a:p>
              <a:pPr algn="ctr">
                <a:lnSpc>
                  <a:spcPts val="3024"/>
                </a:lnSpc>
              </a:pPr>
              <a:r>
                <a:rPr lang="en-US" sz="2100" b="true">
                  <a:solidFill>
                    <a:srgbClr val="000000"/>
                  </a:solidFill>
                  <a:latin typeface="Poppins Bold"/>
                  <a:ea typeface="Poppins Bold"/>
                  <a:cs typeface="Poppins Bold"/>
                  <a:sym typeface="Poppins Bold"/>
                </a:rPr>
                <a:t>Solution sur mesure </a:t>
              </a:r>
            </a:p>
            <a:p>
              <a:pPr algn="ctr">
                <a:lnSpc>
                  <a:spcPts val="3024"/>
                </a:lnSpc>
              </a:pPr>
              <a:r>
                <a:rPr lang="en-US" sz="2100" b="true">
                  <a:solidFill>
                    <a:srgbClr val="000000"/>
                  </a:solidFill>
                  <a:latin typeface="Poppins Bold"/>
                  <a:ea typeface="Poppins Bold"/>
                  <a:cs typeface="Poppins Bold"/>
                  <a:sym typeface="Poppins Bold"/>
                </a:rPr>
                <a:t>(Partir d'une feuille blanche)</a:t>
              </a:r>
            </a:p>
          </p:txBody>
        </p:sp>
      </p:grpSp>
      <p:sp>
        <p:nvSpPr>
          <p:cNvPr name="TextBox 23" id="23"/>
          <p:cNvSpPr txBox="true"/>
          <p:nvPr/>
        </p:nvSpPr>
        <p:spPr>
          <a:xfrm rot="0">
            <a:off x="1215727" y="6376788"/>
            <a:ext cx="7108546" cy="930380"/>
          </a:xfrm>
          <a:prstGeom prst="rect">
            <a:avLst/>
          </a:prstGeom>
        </p:spPr>
        <p:txBody>
          <a:bodyPr anchor="t" rtlCol="false" tIns="0" lIns="0" bIns="0" rIns="0">
            <a:spAutoFit/>
          </a:bodyPr>
          <a:lstStyle/>
          <a:p>
            <a:pPr algn="just" marL="0" indent="0" lvl="0">
              <a:lnSpc>
                <a:spcPts val="2454"/>
              </a:lnSpc>
              <a:spcBef>
                <a:spcPct val="0"/>
              </a:spcBef>
            </a:pPr>
            <a:r>
              <a:rPr lang="en-US" sz="1900">
                <a:solidFill>
                  <a:srgbClr val="000000"/>
                </a:solidFill>
                <a:latin typeface="Poppins"/>
                <a:ea typeface="Poppins"/>
                <a:cs typeface="Poppins"/>
                <a:sym typeface="Poppins"/>
              </a:rPr>
              <a:t>Nous</a:t>
            </a:r>
            <a:r>
              <a:rPr lang="en-US" sz="1900" strike="noStrike" u="none">
                <a:solidFill>
                  <a:srgbClr val="000000"/>
                </a:solidFill>
                <a:latin typeface="Poppins"/>
                <a:ea typeface="Poppins"/>
                <a:cs typeface="Poppins"/>
                <a:sym typeface="Poppins"/>
              </a:rPr>
              <a:t> concevons et dével</a:t>
            </a:r>
            <a:r>
              <a:rPr lang="en-US" sz="1900" strike="noStrike" u="none">
                <a:solidFill>
                  <a:srgbClr val="000000"/>
                </a:solidFill>
                <a:latin typeface="Poppins"/>
                <a:ea typeface="Poppins"/>
                <a:cs typeface="Poppins"/>
                <a:sym typeface="Poppins"/>
              </a:rPr>
              <a:t>oppons vo</a:t>
            </a:r>
            <a:r>
              <a:rPr lang="en-US" sz="1900" strike="noStrike" u="none">
                <a:solidFill>
                  <a:srgbClr val="000000"/>
                </a:solidFill>
                <a:latin typeface="Poppins"/>
                <a:ea typeface="Poppins"/>
                <a:cs typeface="Poppins"/>
                <a:sym typeface="Poppins"/>
              </a:rPr>
              <a:t>tr</a:t>
            </a:r>
            <a:r>
              <a:rPr lang="en-US" sz="1900" strike="noStrike" u="none">
                <a:solidFill>
                  <a:srgbClr val="000000"/>
                </a:solidFill>
                <a:latin typeface="Poppins"/>
                <a:ea typeface="Poppins"/>
                <a:cs typeface="Poppins"/>
                <a:sym typeface="Poppins"/>
              </a:rPr>
              <a:t>e solut</a:t>
            </a:r>
            <a:r>
              <a:rPr lang="en-US" sz="1900" strike="noStrike" u="none">
                <a:solidFill>
                  <a:srgbClr val="000000"/>
                </a:solidFill>
                <a:latin typeface="Poppins"/>
                <a:ea typeface="Poppins"/>
                <a:cs typeface="Poppins"/>
                <a:sym typeface="Poppins"/>
              </a:rPr>
              <a:t>ion de A à Z, spécifiquemen</a:t>
            </a:r>
            <a:r>
              <a:rPr lang="en-US" sz="1900" strike="noStrike" u="none">
                <a:solidFill>
                  <a:srgbClr val="000000"/>
                </a:solidFill>
                <a:latin typeface="Poppins"/>
                <a:ea typeface="Poppins"/>
                <a:cs typeface="Poppins"/>
                <a:sym typeface="Poppins"/>
              </a:rPr>
              <a:t>t pour vo</a:t>
            </a:r>
            <a:r>
              <a:rPr lang="en-US" sz="1900" strike="noStrike" u="none">
                <a:solidFill>
                  <a:srgbClr val="000000"/>
                </a:solidFill>
                <a:latin typeface="Poppins"/>
                <a:ea typeface="Poppins"/>
                <a:cs typeface="Poppins"/>
                <a:sym typeface="Poppins"/>
              </a:rPr>
              <a:t>s processus, vos contr</a:t>
            </a:r>
            <a:r>
              <a:rPr lang="en-US" sz="1900" strike="noStrike" u="none">
                <a:solidFill>
                  <a:srgbClr val="000000"/>
                </a:solidFill>
                <a:latin typeface="Poppins"/>
                <a:ea typeface="Poppins"/>
                <a:cs typeface="Poppins"/>
                <a:sym typeface="Poppins"/>
              </a:rPr>
              <a:t>aint</a:t>
            </a:r>
            <a:r>
              <a:rPr lang="en-US" sz="1900" strike="noStrike" u="none">
                <a:solidFill>
                  <a:srgbClr val="000000"/>
                </a:solidFill>
                <a:latin typeface="Poppins"/>
                <a:ea typeface="Poppins"/>
                <a:cs typeface="Poppins"/>
                <a:sym typeface="Poppins"/>
              </a:rPr>
              <a:t>es </a:t>
            </a:r>
            <a:r>
              <a:rPr lang="en-US" sz="1900" strike="noStrike" u="none">
                <a:solidFill>
                  <a:srgbClr val="000000"/>
                </a:solidFill>
                <a:latin typeface="Poppins"/>
                <a:ea typeface="Poppins"/>
                <a:cs typeface="Poppins"/>
                <a:sym typeface="Poppins"/>
              </a:rPr>
              <a:t>mé</a:t>
            </a:r>
            <a:r>
              <a:rPr lang="en-US" sz="1900" strike="noStrike" u="none">
                <a:solidFill>
                  <a:srgbClr val="000000"/>
                </a:solidFill>
                <a:latin typeface="Poppins"/>
                <a:ea typeface="Poppins"/>
                <a:cs typeface="Poppins"/>
                <a:sym typeface="Poppins"/>
              </a:rPr>
              <a:t>tier</a:t>
            </a:r>
            <a:r>
              <a:rPr lang="en-US" sz="1900" strike="noStrike" u="none">
                <a:solidFill>
                  <a:srgbClr val="000000"/>
                </a:solidFill>
                <a:latin typeface="Poppins"/>
                <a:ea typeface="Poppins"/>
                <a:cs typeface="Poppins"/>
                <a:sym typeface="Poppins"/>
              </a:rPr>
              <a:t>s et v</a:t>
            </a:r>
            <a:r>
              <a:rPr lang="en-US" sz="1900" strike="noStrike" u="none">
                <a:solidFill>
                  <a:srgbClr val="000000"/>
                </a:solidFill>
                <a:latin typeface="Poppins"/>
                <a:ea typeface="Poppins"/>
                <a:cs typeface="Poppins"/>
                <a:sym typeface="Poppins"/>
              </a:rPr>
              <a:t>os o</a:t>
            </a:r>
            <a:r>
              <a:rPr lang="en-US" sz="1900" strike="noStrike" u="none">
                <a:solidFill>
                  <a:srgbClr val="000000"/>
                </a:solidFill>
                <a:latin typeface="Poppins"/>
                <a:ea typeface="Poppins"/>
                <a:cs typeface="Poppins"/>
                <a:sym typeface="Poppins"/>
              </a:rPr>
              <a:t>bjec</a:t>
            </a:r>
            <a:r>
              <a:rPr lang="en-US" sz="1900" strike="noStrike" u="none">
                <a:solidFill>
                  <a:srgbClr val="000000"/>
                </a:solidFill>
                <a:latin typeface="Poppins"/>
                <a:ea typeface="Poppins"/>
                <a:cs typeface="Poppins"/>
                <a:sym typeface="Poppins"/>
              </a:rPr>
              <a:t>ti</a:t>
            </a:r>
            <a:r>
              <a:rPr lang="en-US" sz="1900" strike="noStrike" u="none">
                <a:solidFill>
                  <a:srgbClr val="000000"/>
                </a:solidFill>
                <a:latin typeface="Poppins"/>
                <a:ea typeface="Poppins"/>
                <a:cs typeface="Poppins"/>
                <a:sym typeface="Poppins"/>
              </a:rPr>
              <a:t>f</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a:t>
            </a:r>
          </a:p>
        </p:txBody>
      </p:sp>
      <p:grpSp>
        <p:nvGrpSpPr>
          <p:cNvPr name="Group 24" id="24"/>
          <p:cNvGrpSpPr/>
          <p:nvPr/>
        </p:nvGrpSpPr>
        <p:grpSpPr>
          <a:xfrm rot="0">
            <a:off x="1407510" y="7545293"/>
            <a:ext cx="6724980" cy="1382070"/>
            <a:chOff x="0" y="0"/>
            <a:chExt cx="8966640" cy="1842760"/>
          </a:xfrm>
        </p:grpSpPr>
        <p:sp>
          <p:nvSpPr>
            <p:cNvPr name="TextBox 25" id="25"/>
            <p:cNvSpPr txBox="true"/>
            <p:nvPr/>
          </p:nvSpPr>
          <p:spPr>
            <a:xfrm rot="0">
              <a:off x="253485" y="-38100"/>
              <a:ext cx="7451478" cy="462702"/>
            </a:xfrm>
            <a:prstGeom prst="rect">
              <a:avLst/>
            </a:prstGeom>
          </p:spPr>
          <p:txBody>
            <a:bodyPr anchor="t" rtlCol="false" tIns="0" lIns="0" bIns="0" rIns="0">
              <a:spAutoFit/>
            </a:bodyPr>
            <a:lstStyle/>
            <a:p>
              <a:pPr algn="just" marL="0" indent="0" lvl="0">
                <a:lnSpc>
                  <a:spcPts val="2712"/>
                </a:lnSpc>
                <a:spcBef>
                  <a:spcPct val="0"/>
                </a:spcBef>
              </a:pPr>
              <a:r>
                <a:rPr lang="en-US" sz="2100" strike="noStrike" u="none">
                  <a:solidFill>
                    <a:srgbClr val="000000"/>
                  </a:solidFill>
                  <a:latin typeface="Poppins"/>
                  <a:ea typeface="Poppins"/>
                  <a:cs typeface="Poppins"/>
                  <a:sym typeface="Poppins"/>
                </a:rPr>
                <a:t>Évolut</a:t>
              </a:r>
              <a:r>
                <a:rPr lang="en-US" sz="2100" strike="noStrike" u="none">
                  <a:solidFill>
                    <a:srgbClr val="000000"/>
                  </a:solidFill>
                  <a:latin typeface="Poppins"/>
                  <a:ea typeface="Poppins"/>
                  <a:cs typeface="Poppins"/>
                  <a:sym typeface="Poppins"/>
                </a:rPr>
                <a:t>ivité totale selon vos besoins futur</a:t>
              </a:r>
              <a:r>
                <a:rPr lang="en-US" sz="2100" strike="noStrike" u="none">
                  <a:solidFill>
                    <a:srgbClr val="000000"/>
                  </a:solidFill>
                  <a:latin typeface="Poppins"/>
                  <a:ea typeface="Poppins"/>
                  <a:cs typeface="Poppins"/>
                  <a:sym typeface="Poppins"/>
                </a:rPr>
                <a:t>s</a:t>
              </a:r>
            </a:p>
          </p:txBody>
        </p:sp>
        <p:sp>
          <p:nvSpPr>
            <p:cNvPr name="TextBox 26" id="26"/>
            <p:cNvSpPr txBox="true"/>
            <p:nvPr/>
          </p:nvSpPr>
          <p:spPr>
            <a:xfrm rot="0">
              <a:off x="233165" y="659931"/>
              <a:ext cx="8733474" cy="456556"/>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Cad</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ag</a:t>
              </a:r>
              <a:r>
                <a:rPr lang="en-US" sz="2100" strike="noStrike" u="none">
                  <a:solidFill>
                    <a:srgbClr val="000000"/>
                  </a:solidFill>
                  <a:latin typeface="Poppins"/>
                  <a:ea typeface="Poppins"/>
                  <a:cs typeface="Poppins"/>
                  <a:sym typeface="Poppins"/>
                </a:rPr>
                <a:t>e et </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alys</a:t>
              </a:r>
              <a:r>
                <a:rPr lang="en-US" sz="2100" strike="noStrike" u="none">
                  <a:solidFill>
                    <a:srgbClr val="000000"/>
                  </a:solidFill>
                  <a:latin typeface="Poppins"/>
                  <a:ea typeface="Poppins"/>
                  <a:cs typeface="Poppins"/>
                  <a:sym typeface="Poppins"/>
                </a:rPr>
                <a:t>e dédiés à votre organisa</a:t>
              </a:r>
              <a:r>
                <a:rPr lang="en-US" sz="2100" strike="noStrike" u="none">
                  <a:solidFill>
                    <a:srgbClr val="000000"/>
                  </a:solidFill>
                  <a:latin typeface="Poppins"/>
                  <a:ea typeface="Poppins"/>
                  <a:cs typeface="Poppins"/>
                  <a:sym typeface="Poppins"/>
                </a:rPr>
                <a:t>tion</a:t>
              </a:r>
              <a:r>
                <a:rPr lang="en-US" sz="2100" strike="noStrike" u="none">
                  <a:solidFill>
                    <a:srgbClr val="000000"/>
                  </a:solidFill>
                  <a:latin typeface="Poppins"/>
                  <a:ea typeface="Poppins"/>
                  <a:cs typeface="Poppins"/>
                  <a:sym typeface="Poppins"/>
                </a:rPr>
                <a:t> </a:t>
              </a:r>
            </a:p>
          </p:txBody>
        </p:sp>
        <p:sp>
          <p:nvSpPr>
            <p:cNvPr name="TextBox 27" id="27"/>
            <p:cNvSpPr txBox="true"/>
            <p:nvPr/>
          </p:nvSpPr>
          <p:spPr>
            <a:xfrm rot="0">
              <a:off x="253485" y="1386442"/>
              <a:ext cx="8713154" cy="456318"/>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Archi</a:t>
              </a:r>
              <a:r>
                <a:rPr lang="en-US" sz="2100" strike="noStrike" u="none">
                  <a:solidFill>
                    <a:srgbClr val="000000"/>
                  </a:solidFill>
                  <a:latin typeface="Poppins"/>
                  <a:ea typeface="Poppins"/>
                  <a:cs typeface="Poppins"/>
                  <a:sym typeface="Poppins"/>
                </a:rPr>
                <a:t>tecture et dévelo</a:t>
              </a:r>
              <a:r>
                <a:rPr lang="en-US" sz="2100" strike="noStrike" u="none">
                  <a:solidFill>
                    <a:srgbClr val="000000"/>
                  </a:solidFill>
                  <a:latin typeface="Poppins"/>
                  <a:ea typeface="Poppins"/>
                  <a:cs typeface="Poppins"/>
                  <a:sym typeface="Poppins"/>
                </a:rPr>
                <a:t>pp</a:t>
              </a:r>
              <a:r>
                <a:rPr lang="en-US" sz="2100" strike="noStrike" u="none">
                  <a:solidFill>
                    <a:srgbClr val="000000"/>
                  </a:solidFill>
                  <a:latin typeface="Poppins"/>
                  <a:ea typeface="Poppins"/>
                  <a:cs typeface="Poppins"/>
                  <a:sym typeface="Poppins"/>
                </a:rPr>
                <a:t>ement 100% sur mesure </a:t>
              </a:r>
            </a:p>
          </p:txBody>
        </p:sp>
        <p:grpSp>
          <p:nvGrpSpPr>
            <p:cNvPr name="Group 28" id="28"/>
            <p:cNvGrpSpPr/>
            <p:nvPr/>
          </p:nvGrpSpPr>
          <p:grpSpPr>
            <a:xfrm rot="0">
              <a:off x="20320" y="148870"/>
              <a:ext cx="95427" cy="95427"/>
              <a:chOff x="0" y="0"/>
              <a:chExt cx="146304" cy="146304"/>
            </a:xfrm>
          </p:grpSpPr>
          <p:sp>
            <p:nvSpPr>
              <p:cNvPr name="Freeform 29" id="29"/>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nvGrpSpPr>
            <p:cNvPr name="Group 30" id="30"/>
            <p:cNvGrpSpPr/>
            <p:nvPr/>
          </p:nvGrpSpPr>
          <p:grpSpPr>
            <a:xfrm rot="0">
              <a:off x="0" y="843709"/>
              <a:ext cx="95427" cy="95427"/>
              <a:chOff x="0" y="0"/>
              <a:chExt cx="146304" cy="146304"/>
            </a:xfrm>
          </p:grpSpPr>
          <p:sp>
            <p:nvSpPr>
              <p:cNvPr name="Freeform 31" id="31"/>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nvGrpSpPr>
            <p:cNvPr name="Group 32" id="32"/>
            <p:cNvGrpSpPr/>
            <p:nvPr/>
          </p:nvGrpSpPr>
          <p:grpSpPr>
            <a:xfrm rot="0">
              <a:off x="11829" y="1570221"/>
              <a:ext cx="83599" cy="95427"/>
              <a:chOff x="0" y="0"/>
              <a:chExt cx="128169" cy="146304"/>
            </a:xfrm>
          </p:grpSpPr>
          <p:sp>
            <p:nvSpPr>
              <p:cNvPr name="Freeform 33" id="33"/>
              <p:cNvSpPr/>
              <p:nvPr/>
            </p:nvSpPr>
            <p:spPr>
              <a:xfrm flipH="false" flipV="false" rot="0">
                <a:off x="0" y="0"/>
                <a:ext cx="128169" cy="146304"/>
              </a:xfrm>
              <a:custGeom>
                <a:avLst/>
                <a:gdLst/>
                <a:ahLst/>
                <a:cxnLst/>
                <a:rect r="r" b="b" t="t" l="l"/>
                <a:pathLst>
                  <a:path h="146304" w="128169">
                    <a:moveTo>
                      <a:pt x="0" y="73152"/>
                    </a:moveTo>
                    <a:cubicBezTo>
                      <a:pt x="0" y="32766"/>
                      <a:pt x="28705" y="0"/>
                      <a:pt x="64085" y="0"/>
                    </a:cubicBezTo>
                    <a:cubicBezTo>
                      <a:pt x="99465" y="0"/>
                      <a:pt x="128169" y="32766"/>
                      <a:pt x="128169" y="73152"/>
                    </a:cubicBezTo>
                    <a:cubicBezTo>
                      <a:pt x="128169" y="113538"/>
                      <a:pt x="99465" y="146304"/>
                      <a:pt x="64085" y="146304"/>
                    </a:cubicBezTo>
                    <a:cubicBezTo>
                      <a:pt x="28705" y="146304"/>
                      <a:pt x="0" y="113538"/>
                      <a:pt x="0" y="73152"/>
                    </a:cubicBezTo>
                    <a:close/>
                  </a:path>
                </a:pathLst>
              </a:custGeom>
              <a:solidFill>
                <a:srgbClr val="0072CE"/>
              </a:solidFill>
            </p:spPr>
          </p:sp>
        </p:grpSp>
      </p:grpSp>
      <p:grpSp>
        <p:nvGrpSpPr>
          <p:cNvPr name="Group 34" id="34"/>
          <p:cNvGrpSpPr/>
          <p:nvPr/>
        </p:nvGrpSpPr>
        <p:grpSpPr>
          <a:xfrm rot="0">
            <a:off x="9959601" y="5085164"/>
            <a:ext cx="7299699" cy="4173136"/>
            <a:chOff x="0" y="0"/>
            <a:chExt cx="9732932" cy="5564181"/>
          </a:xfrm>
        </p:grpSpPr>
        <p:sp>
          <p:nvSpPr>
            <p:cNvPr name="Freeform 35" id="35"/>
            <p:cNvSpPr/>
            <p:nvPr/>
          </p:nvSpPr>
          <p:spPr>
            <a:xfrm flipH="false" flipV="false" rot="0">
              <a:off x="0" y="0"/>
              <a:ext cx="9732931" cy="5564181"/>
            </a:xfrm>
            <a:custGeom>
              <a:avLst/>
              <a:gdLst/>
              <a:ahLst/>
              <a:cxnLst/>
              <a:rect r="r" b="b" t="t" l="l"/>
              <a:pathLst>
                <a:path h="5564181" w="9732931">
                  <a:moveTo>
                    <a:pt x="0" y="0"/>
                  </a:moveTo>
                  <a:lnTo>
                    <a:pt x="9732931" y="0"/>
                  </a:lnTo>
                  <a:lnTo>
                    <a:pt x="9732931" y="5564181"/>
                  </a:lnTo>
                  <a:lnTo>
                    <a:pt x="0" y="5564181"/>
                  </a:lnTo>
                  <a:close/>
                </a:path>
              </a:pathLst>
            </a:custGeom>
            <a:solidFill>
              <a:srgbClr val="EDF5FC"/>
            </a:solidFill>
          </p:spPr>
        </p:sp>
      </p:grpSp>
      <p:grpSp>
        <p:nvGrpSpPr>
          <p:cNvPr name="Group 36" id="36"/>
          <p:cNvGrpSpPr/>
          <p:nvPr/>
        </p:nvGrpSpPr>
        <p:grpSpPr>
          <a:xfrm rot="0">
            <a:off x="1043940" y="5047969"/>
            <a:ext cx="7452120" cy="74391"/>
            <a:chOff x="0" y="0"/>
            <a:chExt cx="5279592" cy="52704"/>
          </a:xfrm>
        </p:grpSpPr>
        <p:sp>
          <p:nvSpPr>
            <p:cNvPr name="Freeform 37" id="37"/>
            <p:cNvSpPr/>
            <p:nvPr/>
          </p:nvSpPr>
          <p:spPr>
            <a:xfrm flipH="false" flipV="false" rot="0">
              <a:off x="0" y="0"/>
              <a:ext cx="5279592" cy="52704"/>
            </a:xfrm>
            <a:custGeom>
              <a:avLst/>
              <a:gdLst/>
              <a:ahLst/>
              <a:cxnLst/>
              <a:rect r="r" b="b" t="t" l="l"/>
              <a:pathLst>
                <a:path h="52704" w="5279592">
                  <a:moveTo>
                    <a:pt x="0" y="0"/>
                  </a:moveTo>
                  <a:lnTo>
                    <a:pt x="5279592" y="0"/>
                  </a:lnTo>
                  <a:lnTo>
                    <a:pt x="5279592" y="52704"/>
                  </a:lnTo>
                  <a:lnTo>
                    <a:pt x="0" y="52704"/>
                  </a:lnTo>
                  <a:close/>
                </a:path>
              </a:pathLst>
            </a:custGeom>
            <a:solidFill>
              <a:srgbClr val="F07817"/>
            </a:solidFill>
          </p:spPr>
        </p:sp>
      </p:grpSp>
      <p:grpSp>
        <p:nvGrpSpPr>
          <p:cNvPr name="Group 38" id="38"/>
          <p:cNvGrpSpPr/>
          <p:nvPr/>
        </p:nvGrpSpPr>
        <p:grpSpPr>
          <a:xfrm rot="0">
            <a:off x="10051368" y="5361271"/>
            <a:ext cx="7102602" cy="901217"/>
            <a:chOff x="0" y="0"/>
            <a:chExt cx="9470136" cy="1201623"/>
          </a:xfrm>
        </p:grpSpPr>
        <p:sp>
          <p:nvSpPr>
            <p:cNvPr name="Freeform 39" id="39"/>
            <p:cNvSpPr/>
            <p:nvPr/>
          </p:nvSpPr>
          <p:spPr>
            <a:xfrm flipH="false" flipV="false" rot="0">
              <a:off x="0" y="0"/>
              <a:ext cx="9470136" cy="1201623"/>
            </a:xfrm>
            <a:custGeom>
              <a:avLst/>
              <a:gdLst/>
              <a:ahLst/>
              <a:cxnLst/>
              <a:rect r="r" b="b" t="t" l="l"/>
              <a:pathLst>
                <a:path h="1201623" w="9470136">
                  <a:moveTo>
                    <a:pt x="0" y="0"/>
                  </a:moveTo>
                  <a:lnTo>
                    <a:pt x="9470136" y="0"/>
                  </a:lnTo>
                  <a:lnTo>
                    <a:pt x="9470136" y="1201623"/>
                  </a:lnTo>
                  <a:lnTo>
                    <a:pt x="0" y="1201623"/>
                  </a:lnTo>
                  <a:close/>
                </a:path>
              </a:pathLst>
            </a:custGeom>
            <a:blipFill>
              <a:blip r:embed="rId5">
                <a:alphaModFix amt="0"/>
              </a:blip>
              <a:stretch>
                <a:fillRect l="0" t="-136132" r="-33247" b="-173107"/>
              </a:stretch>
            </a:blipFill>
          </p:spPr>
        </p:sp>
        <p:sp>
          <p:nvSpPr>
            <p:cNvPr name="TextBox 40" id="40"/>
            <p:cNvSpPr txBox="true"/>
            <p:nvPr/>
          </p:nvSpPr>
          <p:spPr>
            <a:xfrm>
              <a:off x="0" y="-66675"/>
              <a:ext cx="9470136" cy="1268298"/>
            </a:xfrm>
            <a:prstGeom prst="rect">
              <a:avLst/>
            </a:prstGeom>
          </p:spPr>
          <p:txBody>
            <a:bodyPr anchor="ctr" rtlCol="false" tIns="0" lIns="0" bIns="0" rIns="0"/>
            <a:lstStyle/>
            <a:p>
              <a:pPr algn="ctr">
                <a:lnSpc>
                  <a:spcPts val="3024"/>
                </a:lnSpc>
              </a:pPr>
              <a:r>
                <a:rPr lang="en-US" sz="2100" b="true">
                  <a:solidFill>
                    <a:srgbClr val="000000"/>
                  </a:solidFill>
                  <a:latin typeface="Poppins Bold"/>
                  <a:ea typeface="Poppins Bold"/>
                  <a:cs typeface="Poppins Bold"/>
                  <a:sym typeface="Poppins Bold"/>
                </a:rPr>
                <a:t>Solution prête à l'emploi </a:t>
              </a:r>
            </a:p>
            <a:p>
              <a:pPr algn="ctr">
                <a:lnSpc>
                  <a:spcPts val="3024"/>
                </a:lnSpc>
              </a:pPr>
              <a:r>
                <a:rPr lang="en-US" sz="2100" b="true">
                  <a:solidFill>
                    <a:srgbClr val="000000"/>
                  </a:solidFill>
                  <a:latin typeface="Poppins Bold"/>
                  <a:ea typeface="Poppins Bold"/>
                  <a:cs typeface="Poppins Bold"/>
                  <a:sym typeface="Poppins Bold"/>
                </a:rPr>
                <a:t>(Adapter et personnaliser)</a:t>
              </a:r>
            </a:p>
          </p:txBody>
        </p:sp>
      </p:grpSp>
      <p:sp>
        <p:nvSpPr>
          <p:cNvPr name="TextBox 41" id="41"/>
          <p:cNvSpPr txBox="true"/>
          <p:nvPr/>
        </p:nvSpPr>
        <p:spPr>
          <a:xfrm rot="0">
            <a:off x="10055178" y="6376788"/>
            <a:ext cx="7108546" cy="930380"/>
          </a:xfrm>
          <a:prstGeom prst="rect">
            <a:avLst/>
          </a:prstGeom>
        </p:spPr>
        <p:txBody>
          <a:bodyPr anchor="t" rtlCol="false" tIns="0" lIns="0" bIns="0" rIns="0">
            <a:spAutoFit/>
          </a:bodyPr>
          <a:lstStyle/>
          <a:p>
            <a:pPr algn="just" marL="0" indent="0" lvl="0">
              <a:lnSpc>
                <a:spcPts val="2454"/>
              </a:lnSpc>
              <a:spcBef>
                <a:spcPct val="0"/>
              </a:spcBef>
            </a:pPr>
            <a:r>
              <a:rPr lang="en-US" sz="1900">
                <a:solidFill>
                  <a:srgbClr val="000000"/>
                </a:solidFill>
                <a:latin typeface="Poppins"/>
                <a:ea typeface="Poppins"/>
                <a:cs typeface="Poppins"/>
                <a:sym typeface="Poppins"/>
              </a:rPr>
              <a:t>Nous</a:t>
            </a:r>
            <a:r>
              <a:rPr lang="en-US" sz="1900" strike="noStrike" u="none">
                <a:solidFill>
                  <a:srgbClr val="000000"/>
                </a:solidFill>
                <a:latin typeface="Poppins"/>
                <a:ea typeface="Poppins"/>
                <a:cs typeface="Poppins"/>
                <a:sym typeface="Poppins"/>
              </a:rPr>
              <a:t> nous app</a:t>
            </a:r>
            <a:r>
              <a:rPr lang="en-US" sz="1900" strike="noStrike" u="none">
                <a:solidFill>
                  <a:srgbClr val="000000"/>
                </a:solidFill>
                <a:latin typeface="Poppins"/>
                <a:ea typeface="Poppins"/>
                <a:cs typeface="Poppins"/>
                <a:sym typeface="Poppins"/>
              </a:rPr>
              <a:t>uy</a:t>
            </a:r>
            <a:r>
              <a:rPr lang="en-US" sz="1900" strike="noStrike" u="none">
                <a:solidFill>
                  <a:srgbClr val="000000"/>
                </a:solidFill>
                <a:latin typeface="Poppins"/>
                <a:ea typeface="Poppins"/>
                <a:cs typeface="Poppins"/>
                <a:sym typeface="Poppins"/>
              </a:rPr>
              <a:t>ons </a:t>
            </a:r>
            <a:r>
              <a:rPr lang="en-US" sz="1900" strike="noStrike" u="none">
                <a:solidFill>
                  <a:srgbClr val="000000"/>
                </a:solidFill>
                <a:latin typeface="Poppins"/>
                <a:ea typeface="Poppins"/>
                <a:cs typeface="Poppins"/>
                <a:sym typeface="Poppins"/>
              </a:rPr>
              <a:t>sur n</a:t>
            </a:r>
            <a:r>
              <a:rPr lang="en-US" sz="1900" strike="noStrike" u="none">
                <a:solidFill>
                  <a:srgbClr val="000000"/>
                </a:solidFill>
                <a:latin typeface="Poppins"/>
                <a:ea typeface="Poppins"/>
                <a:cs typeface="Poppins"/>
                <a:sym typeface="Poppins"/>
              </a:rPr>
              <a:t>otre </a:t>
            </a:r>
            <a:r>
              <a:rPr lang="en-US" sz="1900" strike="noStrike" u="none">
                <a:solidFill>
                  <a:srgbClr val="000000"/>
                </a:solidFill>
                <a:latin typeface="Poppins"/>
                <a:ea typeface="Poppins"/>
                <a:cs typeface="Poppins"/>
                <a:sym typeface="Poppins"/>
              </a:rPr>
              <a:t>catal</a:t>
            </a:r>
            <a:r>
              <a:rPr lang="en-US" sz="1900" strike="noStrike" u="none">
                <a:solidFill>
                  <a:srgbClr val="000000"/>
                </a:solidFill>
                <a:latin typeface="Poppins"/>
                <a:ea typeface="Poppins"/>
                <a:cs typeface="Poppins"/>
                <a:sym typeface="Poppins"/>
              </a:rPr>
              <a:t>o</a:t>
            </a:r>
            <a:r>
              <a:rPr lang="en-US" sz="1900" strike="noStrike" u="none">
                <a:solidFill>
                  <a:srgbClr val="000000"/>
                </a:solidFill>
                <a:latin typeface="Poppins"/>
                <a:ea typeface="Poppins"/>
                <a:cs typeface="Poppins"/>
                <a:sym typeface="Poppins"/>
              </a:rPr>
              <a:t>g</a:t>
            </a:r>
            <a:r>
              <a:rPr lang="en-US" sz="1900" strike="noStrike" u="none">
                <a:solidFill>
                  <a:srgbClr val="000000"/>
                </a:solidFill>
                <a:latin typeface="Poppins"/>
                <a:ea typeface="Poppins"/>
                <a:cs typeface="Poppins"/>
                <a:sym typeface="Poppins"/>
              </a:rPr>
              <a:t>u</a:t>
            </a:r>
            <a:r>
              <a:rPr lang="en-US" sz="1900" strike="noStrike" u="none">
                <a:solidFill>
                  <a:srgbClr val="000000"/>
                </a:solidFill>
                <a:latin typeface="Poppins"/>
                <a:ea typeface="Poppins"/>
                <a:cs typeface="Poppins"/>
                <a:sym typeface="Poppins"/>
              </a:rPr>
              <a:t>e épr</a:t>
            </a:r>
            <a:r>
              <a:rPr lang="en-US" sz="1900" strike="noStrike" u="none">
                <a:solidFill>
                  <a:srgbClr val="000000"/>
                </a:solidFill>
                <a:latin typeface="Poppins"/>
                <a:ea typeface="Poppins"/>
                <a:cs typeface="Poppins"/>
                <a:sym typeface="Poppins"/>
              </a:rPr>
              <a:t>ouvé (BY+ SHOP, EVENT, ACCESS, ERP, CRM, ECU) pour </a:t>
            </a:r>
            <a:r>
              <a:rPr lang="en-US" sz="1900" strike="noStrike" u="none">
                <a:solidFill>
                  <a:srgbClr val="000000"/>
                </a:solidFill>
                <a:latin typeface="Poppins"/>
                <a:ea typeface="Poppins"/>
                <a:cs typeface="Poppins"/>
                <a:sym typeface="Poppins"/>
              </a:rPr>
              <a:t>un</a:t>
            </a:r>
            <a:r>
              <a:rPr lang="en-US" sz="1900" strike="noStrike" u="none">
                <a:solidFill>
                  <a:srgbClr val="000000"/>
                </a:solidFill>
                <a:latin typeface="Poppins"/>
                <a:ea typeface="Poppins"/>
                <a:cs typeface="Poppins"/>
                <a:sym typeface="Poppins"/>
              </a:rPr>
              <a:t> déploiement ra</a:t>
            </a:r>
            <a:r>
              <a:rPr lang="en-US" sz="1900" strike="noStrike" u="none">
                <a:solidFill>
                  <a:srgbClr val="000000"/>
                </a:solidFill>
                <a:latin typeface="Poppins"/>
                <a:ea typeface="Poppins"/>
                <a:cs typeface="Poppins"/>
                <a:sym typeface="Poppins"/>
              </a:rPr>
              <a:t>p</a:t>
            </a:r>
            <a:r>
              <a:rPr lang="en-US" sz="1900" strike="noStrike" u="none">
                <a:solidFill>
                  <a:srgbClr val="000000"/>
                </a:solidFill>
                <a:latin typeface="Poppins"/>
                <a:ea typeface="Poppins"/>
                <a:cs typeface="Poppins"/>
                <a:sym typeface="Poppins"/>
              </a:rPr>
              <a:t>i</a:t>
            </a:r>
            <a:r>
              <a:rPr lang="en-US" sz="1900" strike="noStrike" u="none">
                <a:solidFill>
                  <a:srgbClr val="000000"/>
                </a:solidFill>
                <a:latin typeface="Poppins"/>
                <a:ea typeface="Poppins"/>
                <a:cs typeface="Poppins"/>
                <a:sym typeface="Poppins"/>
              </a:rPr>
              <a:t>d</a:t>
            </a:r>
            <a:r>
              <a:rPr lang="en-US" sz="1900" strike="noStrike" u="none">
                <a:solidFill>
                  <a:srgbClr val="000000"/>
                </a:solidFill>
                <a:latin typeface="Poppins"/>
                <a:ea typeface="Poppins"/>
                <a:cs typeface="Poppins"/>
                <a:sym typeface="Poppins"/>
              </a:rPr>
              <a:t>e et </a:t>
            </a:r>
            <a:r>
              <a:rPr lang="en-US" sz="1900" strike="noStrike" u="none">
                <a:solidFill>
                  <a:srgbClr val="000000"/>
                </a:solidFill>
                <a:latin typeface="Poppins"/>
                <a:ea typeface="Poppins"/>
                <a:cs typeface="Poppins"/>
                <a:sym typeface="Poppins"/>
              </a:rPr>
              <a:t>maî</a:t>
            </a:r>
            <a:r>
              <a:rPr lang="en-US" sz="1900" strike="noStrike" u="none">
                <a:solidFill>
                  <a:srgbClr val="000000"/>
                </a:solidFill>
                <a:latin typeface="Poppins"/>
                <a:ea typeface="Poppins"/>
                <a:cs typeface="Poppins"/>
                <a:sym typeface="Poppins"/>
              </a:rPr>
              <a:t>trisé.</a:t>
            </a:r>
          </a:p>
        </p:txBody>
      </p:sp>
      <p:sp>
        <p:nvSpPr>
          <p:cNvPr name="TextBox 42" id="42"/>
          <p:cNvSpPr txBox="true"/>
          <p:nvPr/>
        </p:nvSpPr>
        <p:spPr>
          <a:xfrm rot="0">
            <a:off x="10424695" y="7421468"/>
            <a:ext cx="5588608"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C</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û</a:t>
            </a:r>
            <a:r>
              <a:rPr lang="en-US" sz="2100" strike="noStrike" u="none">
                <a:solidFill>
                  <a:srgbClr val="000000"/>
                </a:solidFill>
                <a:latin typeface="Poppins"/>
                <a:ea typeface="Poppins"/>
                <a:cs typeface="Poppins"/>
                <a:sym typeface="Poppins"/>
              </a:rPr>
              <a:t>t et délai optimisés</a:t>
            </a:r>
          </a:p>
        </p:txBody>
      </p:sp>
      <p:sp>
        <p:nvSpPr>
          <p:cNvPr name="TextBox 43" id="43"/>
          <p:cNvSpPr txBox="true"/>
          <p:nvPr/>
        </p:nvSpPr>
        <p:spPr>
          <a:xfrm rot="0">
            <a:off x="10409455" y="7944992"/>
            <a:ext cx="6550106" cy="351942"/>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Mis</a:t>
            </a:r>
            <a:r>
              <a:rPr lang="en-US" sz="2100" strike="noStrike" u="none">
                <a:solidFill>
                  <a:srgbClr val="000000"/>
                </a:solidFill>
                <a:latin typeface="Poppins"/>
                <a:ea typeface="Poppins"/>
                <a:cs typeface="Poppins"/>
                <a:sym typeface="Poppins"/>
              </a:rPr>
              <a:t>e en œuvre rapide sur une base éprouvée</a:t>
            </a:r>
          </a:p>
        </p:txBody>
      </p:sp>
      <p:sp>
        <p:nvSpPr>
          <p:cNvPr name="TextBox 44" id="44"/>
          <p:cNvSpPr txBox="true"/>
          <p:nvPr/>
        </p:nvSpPr>
        <p:spPr>
          <a:xfrm rot="0">
            <a:off x="10424695" y="8489875"/>
            <a:ext cx="6534866" cy="689875"/>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Paramé</a:t>
            </a:r>
            <a:r>
              <a:rPr lang="en-US" sz="2100" strike="noStrike" u="none">
                <a:solidFill>
                  <a:srgbClr val="000000"/>
                </a:solidFill>
                <a:latin typeface="Poppins"/>
                <a:ea typeface="Poppins"/>
                <a:cs typeface="Poppins"/>
                <a:sym typeface="Poppins"/>
              </a:rPr>
              <a:t>trage et personnalisation selon vos besoins </a:t>
            </a:r>
          </a:p>
        </p:txBody>
      </p:sp>
      <p:grpSp>
        <p:nvGrpSpPr>
          <p:cNvPr name="Group 45" id="45"/>
          <p:cNvGrpSpPr/>
          <p:nvPr/>
        </p:nvGrpSpPr>
        <p:grpSpPr>
          <a:xfrm rot="0">
            <a:off x="10259341" y="7571221"/>
            <a:ext cx="86810" cy="1137583"/>
            <a:chOff x="0" y="0"/>
            <a:chExt cx="115747" cy="1516777"/>
          </a:xfrm>
        </p:grpSpPr>
        <p:grpSp>
          <p:nvGrpSpPr>
            <p:cNvPr name="Group 46" id="46"/>
            <p:cNvGrpSpPr/>
            <p:nvPr/>
          </p:nvGrpSpPr>
          <p:grpSpPr>
            <a:xfrm rot="0">
              <a:off x="20320" y="0"/>
              <a:ext cx="95427" cy="95427"/>
              <a:chOff x="0" y="0"/>
              <a:chExt cx="146304" cy="146304"/>
            </a:xfrm>
          </p:grpSpPr>
          <p:sp>
            <p:nvSpPr>
              <p:cNvPr name="Freeform 47" id="4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nvGrpSpPr>
            <p:cNvPr name="Group 48" id="48"/>
            <p:cNvGrpSpPr/>
            <p:nvPr/>
          </p:nvGrpSpPr>
          <p:grpSpPr>
            <a:xfrm rot="0">
              <a:off x="0" y="694839"/>
              <a:ext cx="95427" cy="95427"/>
              <a:chOff x="0" y="0"/>
              <a:chExt cx="146304" cy="146304"/>
            </a:xfrm>
          </p:grpSpPr>
          <p:sp>
            <p:nvSpPr>
              <p:cNvPr name="Freeform 49" id="49"/>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nvGrpSpPr>
            <p:cNvPr name="Group 50" id="50"/>
            <p:cNvGrpSpPr/>
            <p:nvPr/>
          </p:nvGrpSpPr>
          <p:grpSpPr>
            <a:xfrm rot="0">
              <a:off x="11829" y="1421350"/>
              <a:ext cx="83599" cy="95427"/>
              <a:chOff x="0" y="0"/>
              <a:chExt cx="128169" cy="146304"/>
            </a:xfrm>
          </p:grpSpPr>
          <p:sp>
            <p:nvSpPr>
              <p:cNvPr name="Freeform 51" id="51"/>
              <p:cNvSpPr/>
              <p:nvPr/>
            </p:nvSpPr>
            <p:spPr>
              <a:xfrm flipH="false" flipV="false" rot="0">
                <a:off x="0" y="0"/>
                <a:ext cx="128169" cy="146304"/>
              </a:xfrm>
              <a:custGeom>
                <a:avLst/>
                <a:gdLst/>
                <a:ahLst/>
                <a:cxnLst/>
                <a:rect r="r" b="b" t="t" l="l"/>
                <a:pathLst>
                  <a:path h="146304" w="128169">
                    <a:moveTo>
                      <a:pt x="0" y="73152"/>
                    </a:moveTo>
                    <a:cubicBezTo>
                      <a:pt x="0" y="32766"/>
                      <a:pt x="28705" y="0"/>
                      <a:pt x="64085" y="0"/>
                    </a:cubicBezTo>
                    <a:cubicBezTo>
                      <a:pt x="99465" y="0"/>
                      <a:pt x="128169" y="32766"/>
                      <a:pt x="128169" y="73152"/>
                    </a:cubicBezTo>
                    <a:cubicBezTo>
                      <a:pt x="128169" y="113538"/>
                      <a:pt x="99465" y="146304"/>
                      <a:pt x="64085" y="146304"/>
                    </a:cubicBezTo>
                    <a:cubicBezTo>
                      <a:pt x="28705" y="146304"/>
                      <a:pt x="0" y="113538"/>
                      <a:pt x="0" y="73152"/>
                    </a:cubicBezTo>
                    <a:close/>
                  </a:path>
                </a:pathLst>
              </a:custGeom>
              <a:solidFill>
                <a:srgbClr val="0072CE"/>
              </a:solidFill>
            </p:spPr>
          </p:sp>
        </p:grpSp>
      </p:grpSp>
      <p:grpSp>
        <p:nvGrpSpPr>
          <p:cNvPr name="Group 52" id="52"/>
          <p:cNvGrpSpPr/>
          <p:nvPr/>
        </p:nvGrpSpPr>
        <p:grpSpPr>
          <a:xfrm rot="0">
            <a:off x="9959601" y="5049061"/>
            <a:ext cx="7299699" cy="73299"/>
            <a:chOff x="0" y="0"/>
            <a:chExt cx="5248656" cy="52704"/>
          </a:xfrm>
        </p:grpSpPr>
        <p:sp>
          <p:nvSpPr>
            <p:cNvPr name="Freeform 53" id="53"/>
            <p:cNvSpPr/>
            <p:nvPr/>
          </p:nvSpPr>
          <p:spPr>
            <a:xfrm flipH="false" flipV="false" rot="0">
              <a:off x="0" y="0"/>
              <a:ext cx="5248656" cy="52704"/>
            </a:xfrm>
            <a:custGeom>
              <a:avLst/>
              <a:gdLst/>
              <a:ahLst/>
              <a:cxnLst/>
              <a:rect r="r" b="b" t="t" l="l"/>
              <a:pathLst>
                <a:path h="52704" w="5248656">
                  <a:moveTo>
                    <a:pt x="0" y="0"/>
                  </a:moveTo>
                  <a:lnTo>
                    <a:pt x="5248656" y="0"/>
                  </a:lnTo>
                  <a:lnTo>
                    <a:pt x="5248656" y="52704"/>
                  </a:lnTo>
                  <a:lnTo>
                    <a:pt x="0" y="52704"/>
                  </a:lnTo>
                  <a:close/>
                </a:path>
              </a:pathLst>
            </a:custGeom>
            <a:solidFill>
              <a:srgbClr val="0072CE"/>
            </a:solidFill>
          </p:spPr>
        </p:sp>
      </p:gr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85390" y="-833114"/>
            <a:ext cx="20827433" cy="11712884"/>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sp>
        <p:nvSpPr>
          <p:cNvPr name="TextBox 4" id="4"/>
          <p:cNvSpPr txBox="true"/>
          <p:nvPr/>
        </p:nvSpPr>
        <p:spPr>
          <a:xfrm rot="0">
            <a:off x="986971" y="2984897"/>
            <a:ext cx="13986634" cy="515684"/>
          </a:xfrm>
          <a:prstGeom prst="rect">
            <a:avLst/>
          </a:prstGeom>
        </p:spPr>
        <p:txBody>
          <a:bodyPr anchor="t" rtlCol="false" tIns="0" lIns="0" bIns="0" rIns="0">
            <a:spAutoFit/>
          </a:bodyPr>
          <a:lstStyle/>
          <a:p>
            <a:pPr algn="l">
              <a:lnSpc>
                <a:spcPts val="2850"/>
              </a:lnSpc>
            </a:pPr>
            <a:r>
              <a:rPr lang="en-US" sz="2400">
                <a:solidFill>
                  <a:srgbClr val="FFFFFF"/>
                </a:solidFill>
                <a:latin typeface="Poppins"/>
                <a:ea typeface="Poppins"/>
                <a:cs typeface="Poppins"/>
                <a:sym typeface="Poppins"/>
              </a:rPr>
              <a:t>NetByUs est prêt à devenir votre partenaire technologique.</a:t>
            </a:r>
          </a:p>
        </p:txBody>
      </p:sp>
      <p:grpSp>
        <p:nvGrpSpPr>
          <p:cNvPr name="Group 5" id="5"/>
          <p:cNvGrpSpPr/>
          <p:nvPr/>
        </p:nvGrpSpPr>
        <p:grpSpPr>
          <a:xfrm rot="0">
            <a:off x="2203228" y="4506420"/>
            <a:ext cx="5099999" cy="546277"/>
            <a:chOff x="0" y="0"/>
            <a:chExt cx="6799999" cy="728369"/>
          </a:xfrm>
        </p:grpSpPr>
        <p:sp>
          <p:nvSpPr>
            <p:cNvPr name="Freeform 6" id="6"/>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7" id="7"/>
            <p:cNvSpPr txBox="true"/>
            <p:nvPr/>
          </p:nvSpPr>
          <p:spPr>
            <a:xfrm>
              <a:off x="0" y="-19050"/>
              <a:ext cx="6799999" cy="747419"/>
            </a:xfrm>
            <a:prstGeom prst="rect">
              <a:avLst/>
            </a:prstGeom>
          </p:spPr>
          <p:txBody>
            <a:bodyPr anchor="ctr" rtlCol="false" tIns="0" lIns="0" bIns="0" rIns="0"/>
            <a:lstStyle/>
            <a:p>
              <a:pPr algn="l">
                <a:lnSpc>
                  <a:spcPts val="2639"/>
                </a:lnSpc>
              </a:pPr>
              <a:r>
                <a:rPr lang="en-US" b="true" sz="2199" spc="109">
                  <a:solidFill>
                    <a:srgbClr val="FFFFFF"/>
                  </a:solidFill>
                  <a:latin typeface="Poppins Bold"/>
                  <a:ea typeface="Poppins Bold"/>
                  <a:cs typeface="Poppins Bold"/>
                  <a:sym typeface="Poppins Bold"/>
                </a:rPr>
                <a:t>SITE WEB</a:t>
              </a:r>
            </a:p>
          </p:txBody>
        </p:sp>
      </p:grpSp>
      <p:grpSp>
        <p:nvGrpSpPr>
          <p:cNvPr name="Group 8" id="8"/>
          <p:cNvGrpSpPr/>
          <p:nvPr/>
        </p:nvGrpSpPr>
        <p:grpSpPr>
          <a:xfrm rot="0">
            <a:off x="2203228" y="4986480"/>
            <a:ext cx="5099999" cy="630000"/>
            <a:chOff x="0" y="0"/>
            <a:chExt cx="6799999" cy="840000"/>
          </a:xfrm>
        </p:grpSpPr>
        <p:sp>
          <p:nvSpPr>
            <p:cNvPr name="Freeform 9" id="9"/>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10" id="10"/>
            <p:cNvSpPr txBox="true"/>
            <p:nvPr/>
          </p:nvSpPr>
          <p:spPr>
            <a:xfrm>
              <a:off x="0" y="-28575"/>
              <a:ext cx="6799999" cy="868575"/>
            </a:xfrm>
            <a:prstGeom prst="rect">
              <a:avLst/>
            </a:prstGeom>
          </p:spPr>
          <p:txBody>
            <a:bodyPr anchor="ctr" rtlCol="false" tIns="0" lIns="0" bIns="0" rIns="0"/>
            <a:lstStyle/>
            <a:p>
              <a:pPr algn="l">
                <a:lnSpc>
                  <a:spcPts val="2400"/>
                </a:lnSpc>
              </a:pPr>
              <a:r>
                <a:rPr lang="en-US" b="true" sz="2000">
                  <a:solidFill>
                    <a:srgbClr val="F07817"/>
                  </a:solidFill>
                  <a:latin typeface="Poppins Bold"/>
                  <a:ea typeface="Poppins Bold"/>
                  <a:cs typeface="Poppins Bold"/>
                  <a:sym typeface="Poppins Bold"/>
                </a:rPr>
                <a:t>netbyus.com</a:t>
              </a:r>
            </a:p>
          </p:txBody>
        </p:sp>
      </p:grpSp>
      <p:grpSp>
        <p:nvGrpSpPr>
          <p:cNvPr name="Group 11" id="11"/>
          <p:cNvGrpSpPr/>
          <p:nvPr/>
        </p:nvGrpSpPr>
        <p:grpSpPr>
          <a:xfrm rot="0">
            <a:off x="2203228" y="5826423"/>
            <a:ext cx="5099999" cy="546277"/>
            <a:chOff x="0" y="0"/>
            <a:chExt cx="6799999" cy="728369"/>
          </a:xfrm>
        </p:grpSpPr>
        <p:sp>
          <p:nvSpPr>
            <p:cNvPr name="Freeform 12" id="12"/>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13" id="13"/>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EMAIL</a:t>
              </a:r>
            </a:p>
          </p:txBody>
        </p:sp>
      </p:grpSp>
      <p:grpSp>
        <p:nvGrpSpPr>
          <p:cNvPr name="Group 14" id="14"/>
          <p:cNvGrpSpPr/>
          <p:nvPr/>
        </p:nvGrpSpPr>
        <p:grpSpPr>
          <a:xfrm rot="0">
            <a:off x="2203228" y="6306483"/>
            <a:ext cx="5099999" cy="630000"/>
            <a:chOff x="0" y="0"/>
            <a:chExt cx="6799999" cy="840000"/>
          </a:xfrm>
        </p:grpSpPr>
        <p:sp>
          <p:nvSpPr>
            <p:cNvPr name="Freeform 15" id="15"/>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16" id="16"/>
            <p:cNvSpPr txBox="true"/>
            <p:nvPr/>
          </p:nvSpPr>
          <p:spPr>
            <a:xfrm>
              <a:off x="0" y="-28575"/>
              <a:ext cx="6799999"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contact@netbyus.com</a:t>
              </a:r>
            </a:p>
          </p:txBody>
        </p:sp>
      </p:grpSp>
      <p:grpSp>
        <p:nvGrpSpPr>
          <p:cNvPr name="Group 17" id="17"/>
          <p:cNvGrpSpPr/>
          <p:nvPr/>
        </p:nvGrpSpPr>
        <p:grpSpPr>
          <a:xfrm rot="0">
            <a:off x="2203228" y="7146417"/>
            <a:ext cx="5099999" cy="546277"/>
            <a:chOff x="0" y="0"/>
            <a:chExt cx="6799999" cy="728369"/>
          </a:xfrm>
        </p:grpSpPr>
        <p:sp>
          <p:nvSpPr>
            <p:cNvPr name="Freeform 18" id="18"/>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19" id="19"/>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TÉLÉPHONE</a:t>
              </a:r>
            </a:p>
          </p:txBody>
        </p:sp>
      </p:grpSp>
      <p:grpSp>
        <p:nvGrpSpPr>
          <p:cNvPr name="Group 20" id="20"/>
          <p:cNvGrpSpPr/>
          <p:nvPr/>
        </p:nvGrpSpPr>
        <p:grpSpPr>
          <a:xfrm rot="0">
            <a:off x="2203228" y="7626477"/>
            <a:ext cx="5099999" cy="630000"/>
            <a:chOff x="0" y="0"/>
            <a:chExt cx="6799999" cy="840000"/>
          </a:xfrm>
        </p:grpSpPr>
        <p:sp>
          <p:nvSpPr>
            <p:cNvPr name="Freeform 21" id="21"/>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22" id="22"/>
            <p:cNvSpPr txBox="true"/>
            <p:nvPr/>
          </p:nvSpPr>
          <p:spPr>
            <a:xfrm>
              <a:off x="0" y="-28575"/>
              <a:ext cx="6799999"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+229 01 55 01 83 63</a:t>
              </a:r>
            </a:p>
          </p:txBody>
        </p:sp>
      </p:grpSp>
      <p:grpSp>
        <p:nvGrpSpPr>
          <p:cNvPr name="Group 23" id="23"/>
          <p:cNvGrpSpPr/>
          <p:nvPr/>
        </p:nvGrpSpPr>
        <p:grpSpPr>
          <a:xfrm rot="0">
            <a:off x="10132504" y="5166417"/>
            <a:ext cx="5099999" cy="546277"/>
            <a:chOff x="0" y="0"/>
            <a:chExt cx="6799999" cy="728369"/>
          </a:xfrm>
        </p:grpSpPr>
        <p:sp>
          <p:nvSpPr>
            <p:cNvPr name="Freeform 24" id="24"/>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25" id="25"/>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LOCALISATION</a:t>
              </a:r>
            </a:p>
          </p:txBody>
        </p:sp>
      </p:grpSp>
      <p:grpSp>
        <p:nvGrpSpPr>
          <p:cNvPr name="Group 26" id="26"/>
          <p:cNvGrpSpPr/>
          <p:nvPr/>
        </p:nvGrpSpPr>
        <p:grpSpPr>
          <a:xfrm rot="0">
            <a:off x="10132504" y="5646477"/>
            <a:ext cx="5099999" cy="630000"/>
            <a:chOff x="0" y="0"/>
            <a:chExt cx="6799999" cy="840000"/>
          </a:xfrm>
        </p:grpSpPr>
        <p:sp>
          <p:nvSpPr>
            <p:cNvPr name="Freeform 27" id="27"/>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28" id="28"/>
            <p:cNvSpPr txBox="true"/>
            <p:nvPr/>
          </p:nvSpPr>
          <p:spPr>
            <a:xfrm>
              <a:off x="0" y="-28575"/>
              <a:ext cx="6799999"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Cotonou, Bénin</a:t>
              </a:r>
            </a:p>
          </p:txBody>
        </p:sp>
      </p:grpSp>
      <p:grpSp>
        <p:nvGrpSpPr>
          <p:cNvPr name="Group 29" id="29"/>
          <p:cNvGrpSpPr/>
          <p:nvPr/>
        </p:nvGrpSpPr>
        <p:grpSpPr>
          <a:xfrm rot="0">
            <a:off x="10132504" y="6486420"/>
            <a:ext cx="5099999" cy="546277"/>
            <a:chOff x="0" y="0"/>
            <a:chExt cx="6799999" cy="728369"/>
          </a:xfrm>
        </p:grpSpPr>
        <p:sp>
          <p:nvSpPr>
            <p:cNvPr name="Freeform 30" id="30"/>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31" id="31"/>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RÉSEAUX SOCIAUX</a:t>
              </a:r>
            </a:p>
          </p:txBody>
        </p:sp>
      </p:grpSp>
      <p:grpSp>
        <p:nvGrpSpPr>
          <p:cNvPr name="Group 32" id="32"/>
          <p:cNvGrpSpPr/>
          <p:nvPr/>
        </p:nvGrpSpPr>
        <p:grpSpPr>
          <a:xfrm rot="0">
            <a:off x="10132504" y="6966480"/>
            <a:ext cx="3000175" cy="630000"/>
            <a:chOff x="0" y="0"/>
            <a:chExt cx="4000233" cy="840000"/>
          </a:xfrm>
        </p:grpSpPr>
        <p:sp>
          <p:nvSpPr>
            <p:cNvPr name="Freeform 33" id="33"/>
            <p:cNvSpPr/>
            <p:nvPr/>
          </p:nvSpPr>
          <p:spPr>
            <a:xfrm flipH="false" flipV="false" rot="0">
              <a:off x="0" y="0"/>
              <a:ext cx="4000234" cy="839997"/>
            </a:xfrm>
            <a:custGeom>
              <a:avLst/>
              <a:gdLst/>
              <a:ahLst/>
              <a:cxnLst/>
              <a:rect r="r" b="b" t="t" l="l"/>
              <a:pathLst>
                <a:path h="839997" w="4000234">
                  <a:moveTo>
                    <a:pt x="0" y="0"/>
                  </a:moveTo>
                  <a:lnTo>
                    <a:pt x="4000234" y="0"/>
                  </a:lnTo>
                  <a:lnTo>
                    <a:pt x="4000234" y="839997"/>
                  </a:lnTo>
                  <a:lnTo>
                    <a:pt x="0" y="839997"/>
                  </a:lnTo>
                  <a:close/>
                </a:path>
              </a:pathLst>
            </a:custGeom>
            <a:blipFill>
              <a:blip r:embed="rId4">
                <a:alphaModFix amt="0"/>
              </a:blip>
              <a:stretch>
                <a:fillRect l="0" t="-42791" r="0" b="-42792"/>
              </a:stretch>
            </a:blipFill>
          </p:spPr>
        </p:sp>
        <p:sp>
          <p:nvSpPr>
            <p:cNvPr name="TextBox 34" id="34"/>
            <p:cNvSpPr txBox="true"/>
            <p:nvPr/>
          </p:nvSpPr>
          <p:spPr>
            <a:xfrm>
              <a:off x="0" y="-28575"/>
              <a:ext cx="4000233"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LinkedIn · Facebook</a:t>
              </a:r>
            </a:p>
          </p:txBody>
        </p:sp>
      </p:grpSp>
      <p:grpSp>
        <p:nvGrpSpPr>
          <p:cNvPr name="Group 35" id="35"/>
          <p:cNvGrpSpPr/>
          <p:nvPr/>
        </p:nvGrpSpPr>
        <p:grpSpPr>
          <a:xfrm rot="0">
            <a:off x="12838224" y="8893143"/>
            <a:ext cx="4800000" cy="998534"/>
            <a:chOff x="0" y="0"/>
            <a:chExt cx="6400000" cy="1331379"/>
          </a:xfrm>
        </p:grpSpPr>
        <p:sp>
          <p:nvSpPr>
            <p:cNvPr name="Freeform 36" id="36"/>
            <p:cNvSpPr/>
            <p:nvPr/>
          </p:nvSpPr>
          <p:spPr>
            <a:xfrm flipH="false" flipV="false" rot="0">
              <a:off x="0" y="0"/>
              <a:ext cx="6400038" cy="1331341"/>
            </a:xfrm>
            <a:custGeom>
              <a:avLst/>
              <a:gdLst/>
              <a:ahLst/>
              <a:cxnLst/>
              <a:rect r="r" b="b" t="t" l="l"/>
              <a:pathLst>
                <a:path h="1331341" w="6400038">
                  <a:moveTo>
                    <a:pt x="0" y="0"/>
                  </a:moveTo>
                  <a:lnTo>
                    <a:pt x="6400038" y="0"/>
                  </a:lnTo>
                  <a:lnTo>
                    <a:pt x="6400038" y="1331341"/>
                  </a:lnTo>
                  <a:lnTo>
                    <a:pt x="0" y="1331341"/>
                  </a:lnTo>
                  <a:lnTo>
                    <a:pt x="0" y="0"/>
                  </a:lnTo>
                  <a:close/>
                </a:path>
              </a:pathLst>
            </a:custGeom>
            <a:blipFill>
              <a:blip r:embed="rId5"/>
              <a:stretch>
                <a:fillRect l="0" t="0" r="0" b="-2"/>
              </a:stretch>
            </a:blipFill>
          </p:spPr>
        </p:sp>
      </p:grpSp>
      <p:grpSp>
        <p:nvGrpSpPr>
          <p:cNvPr name="Group 37" id="37"/>
          <p:cNvGrpSpPr/>
          <p:nvPr/>
        </p:nvGrpSpPr>
        <p:grpSpPr>
          <a:xfrm rot="0">
            <a:off x="891540" y="1028700"/>
            <a:ext cx="10972800" cy="438912"/>
            <a:chOff x="0" y="0"/>
            <a:chExt cx="14630400" cy="585216"/>
          </a:xfrm>
        </p:grpSpPr>
        <p:sp>
          <p:nvSpPr>
            <p:cNvPr name="Freeform 38" id="38"/>
            <p:cNvSpPr/>
            <p:nvPr/>
          </p:nvSpPr>
          <p:spPr>
            <a:xfrm flipH="false" flipV="false" rot="0">
              <a:off x="0" y="0"/>
              <a:ext cx="14630400" cy="585216"/>
            </a:xfrm>
            <a:custGeom>
              <a:avLst/>
              <a:gdLst/>
              <a:ahLst/>
              <a:cxnLst/>
              <a:rect r="r" b="b" t="t" l="l"/>
              <a:pathLst>
                <a:path h="585216" w="14630400">
                  <a:moveTo>
                    <a:pt x="0" y="0"/>
                  </a:moveTo>
                  <a:lnTo>
                    <a:pt x="14630400" y="0"/>
                  </a:lnTo>
                  <a:lnTo>
                    <a:pt x="14630400" y="585216"/>
                  </a:lnTo>
                  <a:lnTo>
                    <a:pt x="0" y="585216"/>
                  </a:lnTo>
                  <a:close/>
                </a:path>
              </a:pathLst>
            </a:custGeom>
            <a:blipFill>
              <a:blip r:embed="rId4">
                <a:alphaModFix amt="0"/>
              </a:blip>
              <a:stretch>
                <a:fillRect l="0" t="-437125" r="0" b="-437125"/>
              </a:stretch>
            </a:blipFill>
          </p:spPr>
        </p:sp>
        <p:sp>
          <p:nvSpPr>
            <p:cNvPr name="TextBox 39" id="39"/>
            <p:cNvSpPr txBox="true"/>
            <p:nvPr/>
          </p:nvSpPr>
          <p:spPr>
            <a:xfrm>
              <a:off x="0" y="-28575"/>
              <a:ext cx="14630400" cy="613791"/>
            </a:xfrm>
            <a:prstGeom prst="rect">
              <a:avLst/>
            </a:prstGeom>
          </p:spPr>
          <p:txBody>
            <a:bodyPr anchor="ctr" rtlCol="false" tIns="0" lIns="0" bIns="0" rIns="0"/>
            <a:lstStyle/>
            <a:p>
              <a:pPr algn="l">
                <a:lnSpc>
                  <a:spcPts val="4590"/>
                </a:lnSpc>
              </a:pPr>
              <a:r>
                <a:rPr lang="en-US" b="true" sz="3825" spc="209">
                  <a:solidFill>
                    <a:srgbClr val="F07817"/>
                  </a:solidFill>
                  <a:latin typeface="Poppins Bold"/>
                  <a:ea typeface="Poppins Bold"/>
                  <a:cs typeface="Poppins Bold"/>
                  <a:sym typeface="Poppins Bold"/>
                </a:rPr>
                <a:t>NOS COORDONNEES</a:t>
              </a:r>
            </a:p>
          </p:txBody>
        </p:sp>
      </p:grpSp>
      <p:grpSp>
        <p:nvGrpSpPr>
          <p:cNvPr name="Group 40" id="40"/>
          <p:cNvGrpSpPr/>
          <p:nvPr/>
        </p:nvGrpSpPr>
        <p:grpSpPr>
          <a:xfrm rot="0">
            <a:off x="891540" y="1604772"/>
            <a:ext cx="16847820" cy="822960"/>
            <a:chOff x="0" y="0"/>
            <a:chExt cx="22463760" cy="1097280"/>
          </a:xfrm>
        </p:grpSpPr>
        <p:sp>
          <p:nvSpPr>
            <p:cNvPr name="Freeform 41" id="41"/>
            <p:cNvSpPr/>
            <p:nvPr/>
          </p:nvSpPr>
          <p:spPr>
            <a:xfrm flipH="false" flipV="false" rot="0">
              <a:off x="0" y="0"/>
              <a:ext cx="22463761" cy="1097280"/>
            </a:xfrm>
            <a:custGeom>
              <a:avLst/>
              <a:gdLst/>
              <a:ahLst/>
              <a:cxnLst/>
              <a:rect r="r" b="b" t="t" l="l"/>
              <a:pathLst>
                <a:path h="1097280" w="22463761">
                  <a:moveTo>
                    <a:pt x="0" y="0"/>
                  </a:moveTo>
                  <a:lnTo>
                    <a:pt x="22463761" y="0"/>
                  </a:lnTo>
                  <a:lnTo>
                    <a:pt x="22463761" y="1097280"/>
                  </a:lnTo>
                  <a:lnTo>
                    <a:pt x="0" y="1097280"/>
                  </a:lnTo>
                  <a:close/>
                </a:path>
              </a:pathLst>
            </a:custGeom>
            <a:blipFill>
              <a:blip r:embed="rId4">
                <a:alphaModFix amt="0"/>
              </a:blip>
              <a:stretch>
                <a:fillRect l="0" t="-348902" r="0" b="-348902"/>
              </a:stretch>
            </a:blipFill>
          </p:spPr>
        </p:sp>
        <p:sp>
          <p:nvSpPr>
            <p:cNvPr name="TextBox 42" id="42"/>
            <p:cNvSpPr txBox="true"/>
            <p:nvPr/>
          </p:nvSpPr>
          <p:spPr>
            <a:xfrm>
              <a:off x="0" y="-47625"/>
              <a:ext cx="22463760" cy="1144905"/>
            </a:xfrm>
            <a:prstGeom prst="rect">
              <a:avLst/>
            </a:prstGeom>
          </p:spPr>
          <p:txBody>
            <a:bodyPr anchor="ctr" rtlCol="false" tIns="0" lIns="0" bIns="0" rIns="0"/>
            <a:lstStyle/>
            <a:p>
              <a:pPr algn="l">
                <a:lnSpc>
                  <a:spcPts val="5607"/>
                </a:lnSpc>
              </a:pPr>
              <a:r>
                <a:rPr lang="en-US" sz="4672" b="true">
                  <a:solidFill>
                    <a:srgbClr val="FFFFFF"/>
                  </a:solidFill>
                  <a:latin typeface="Poppins Bold"/>
                  <a:ea typeface="Poppins Bold"/>
                  <a:cs typeface="Poppins Bold"/>
                  <a:sym typeface="Poppins Bold"/>
                </a:rPr>
                <a:t>Discutons de votre projet</a:t>
              </a:r>
            </a:p>
          </p:txBody>
        </p:sp>
      </p:grpSp>
      <p:sp>
        <p:nvSpPr>
          <p:cNvPr name="Freeform 43" id="43"/>
          <p:cNvSpPr/>
          <p:nvPr/>
        </p:nvSpPr>
        <p:spPr>
          <a:xfrm flipH="false" flipV="false" rot="0">
            <a:off x="13867908" y="991806"/>
            <a:ext cx="4420092" cy="3728640"/>
          </a:xfrm>
          <a:custGeom>
            <a:avLst/>
            <a:gdLst/>
            <a:ahLst/>
            <a:cxnLst/>
            <a:rect r="r" b="b" t="t" l="l"/>
            <a:pathLst>
              <a:path h="3728640" w="4420092">
                <a:moveTo>
                  <a:pt x="0" y="0"/>
                </a:moveTo>
                <a:lnTo>
                  <a:pt x="4420092" y="0"/>
                </a:lnTo>
                <a:lnTo>
                  <a:pt x="4420092" y="3728640"/>
                </a:lnTo>
                <a:lnTo>
                  <a:pt x="0" y="3728640"/>
                </a:lnTo>
                <a:lnTo>
                  <a:pt x="0" y="0"/>
                </a:lnTo>
                <a:close/>
              </a:path>
            </a:pathLst>
          </a:custGeom>
          <a:blipFill>
            <a:blip r:embed="rId6"/>
            <a:stretch>
              <a:fillRect l="-295346" t="0" r="0" b="-182158"/>
            </a:stretch>
          </a:blipFill>
        </p:spPr>
      </p:sp>
      <p:grpSp>
        <p:nvGrpSpPr>
          <p:cNvPr name="Group 44" id="44"/>
          <p:cNvGrpSpPr/>
          <p:nvPr/>
        </p:nvGrpSpPr>
        <p:grpSpPr>
          <a:xfrm rot="0">
            <a:off x="1220724" y="4667079"/>
            <a:ext cx="712499" cy="712499"/>
            <a:chOff x="0" y="0"/>
            <a:chExt cx="949998" cy="949998"/>
          </a:xfrm>
        </p:grpSpPr>
        <p:grpSp>
          <p:nvGrpSpPr>
            <p:cNvPr name="Group 45" id="45"/>
            <p:cNvGrpSpPr/>
            <p:nvPr/>
          </p:nvGrpSpPr>
          <p:grpSpPr>
            <a:xfrm rot="0">
              <a:off x="0" y="0"/>
              <a:ext cx="949998" cy="949998"/>
              <a:chOff x="0" y="0"/>
              <a:chExt cx="949998" cy="949998"/>
            </a:xfrm>
          </p:grpSpPr>
          <p:sp>
            <p:nvSpPr>
              <p:cNvPr name="Freeform 46" id="46"/>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47" id="47"/>
            <p:cNvSpPr/>
            <p:nvPr/>
          </p:nvSpPr>
          <p:spPr>
            <a:xfrm flipH="false" flipV="false" rot="0">
              <a:off x="185466" y="185459"/>
              <a:ext cx="579080" cy="579080"/>
            </a:xfrm>
            <a:custGeom>
              <a:avLst/>
              <a:gdLst/>
              <a:ahLst/>
              <a:cxnLst/>
              <a:rect r="r" b="b" t="t" l="l"/>
              <a:pathLst>
                <a:path h="579080" w="579080">
                  <a:moveTo>
                    <a:pt x="0" y="0"/>
                  </a:moveTo>
                  <a:lnTo>
                    <a:pt x="579079" y="0"/>
                  </a:lnTo>
                  <a:lnTo>
                    <a:pt x="579079" y="579080"/>
                  </a:lnTo>
                  <a:lnTo>
                    <a:pt x="0" y="57908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grpSp>
        <p:nvGrpSpPr>
          <p:cNvPr name="Group 48" id="48"/>
          <p:cNvGrpSpPr/>
          <p:nvPr/>
        </p:nvGrpSpPr>
        <p:grpSpPr>
          <a:xfrm rot="0">
            <a:off x="1220724" y="6016451"/>
            <a:ext cx="712499" cy="712499"/>
            <a:chOff x="0" y="0"/>
            <a:chExt cx="949998" cy="949998"/>
          </a:xfrm>
        </p:grpSpPr>
        <p:grpSp>
          <p:nvGrpSpPr>
            <p:cNvPr name="Group 49" id="49"/>
            <p:cNvGrpSpPr/>
            <p:nvPr/>
          </p:nvGrpSpPr>
          <p:grpSpPr>
            <a:xfrm rot="0">
              <a:off x="0" y="0"/>
              <a:ext cx="949998" cy="949998"/>
              <a:chOff x="0" y="0"/>
              <a:chExt cx="949998" cy="949998"/>
            </a:xfrm>
          </p:grpSpPr>
          <p:sp>
            <p:nvSpPr>
              <p:cNvPr name="Freeform 50" id="50"/>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51" id="51"/>
            <p:cNvSpPr/>
            <p:nvPr/>
          </p:nvSpPr>
          <p:spPr>
            <a:xfrm flipH="false" flipV="false" rot="0">
              <a:off x="197235" y="276393"/>
              <a:ext cx="555541" cy="397212"/>
            </a:xfrm>
            <a:custGeom>
              <a:avLst/>
              <a:gdLst/>
              <a:ahLst/>
              <a:cxnLst/>
              <a:rect r="r" b="b" t="t" l="l"/>
              <a:pathLst>
                <a:path h="397212" w="555541">
                  <a:moveTo>
                    <a:pt x="0" y="0"/>
                  </a:moveTo>
                  <a:lnTo>
                    <a:pt x="555541" y="0"/>
                  </a:lnTo>
                  <a:lnTo>
                    <a:pt x="555541" y="397212"/>
                  </a:lnTo>
                  <a:lnTo>
                    <a:pt x="0" y="39721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grpSp>
        <p:nvGrpSpPr>
          <p:cNvPr name="Group 52" id="52"/>
          <p:cNvGrpSpPr/>
          <p:nvPr/>
        </p:nvGrpSpPr>
        <p:grpSpPr>
          <a:xfrm rot="0">
            <a:off x="1220724" y="7336445"/>
            <a:ext cx="712499" cy="712499"/>
            <a:chOff x="0" y="0"/>
            <a:chExt cx="949998" cy="949998"/>
          </a:xfrm>
        </p:grpSpPr>
        <p:grpSp>
          <p:nvGrpSpPr>
            <p:cNvPr name="Group 53" id="53"/>
            <p:cNvGrpSpPr/>
            <p:nvPr/>
          </p:nvGrpSpPr>
          <p:grpSpPr>
            <a:xfrm rot="0">
              <a:off x="0" y="0"/>
              <a:ext cx="949998" cy="949998"/>
              <a:chOff x="0" y="0"/>
              <a:chExt cx="949998" cy="949998"/>
            </a:xfrm>
          </p:grpSpPr>
          <p:sp>
            <p:nvSpPr>
              <p:cNvPr name="Freeform 54" id="54"/>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55" id="55"/>
            <p:cNvSpPr/>
            <p:nvPr/>
          </p:nvSpPr>
          <p:spPr>
            <a:xfrm flipH="false" flipV="false" rot="0">
              <a:off x="306100" y="188729"/>
              <a:ext cx="337799" cy="572540"/>
            </a:xfrm>
            <a:custGeom>
              <a:avLst/>
              <a:gdLst/>
              <a:ahLst/>
              <a:cxnLst/>
              <a:rect r="r" b="b" t="t" l="l"/>
              <a:pathLst>
                <a:path h="572540" w="337799">
                  <a:moveTo>
                    <a:pt x="0" y="0"/>
                  </a:moveTo>
                  <a:lnTo>
                    <a:pt x="337798" y="0"/>
                  </a:lnTo>
                  <a:lnTo>
                    <a:pt x="337798" y="572540"/>
                  </a:lnTo>
                  <a:lnTo>
                    <a:pt x="0" y="57254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grpSp>
        <p:nvGrpSpPr>
          <p:cNvPr name="Group 56" id="56"/>
          <p:cNvGrpSpPr/>
          <p:nvPr/>
        </p:nvGrpSpPr>
        <p:grpSpPr>
          <a:xfrm rot="0">
            <a:off x="9150001" y="5356445"/>
            <a:ext cx="712499" cy="712499"/>
            <a:chOff x="0" y="0"/>
            <a:chExt cx="949998" cy="949998"/>
          </a:xfrm>
        </p:grpSpPr>
        <p:grpSp>
          <p:nvGrpSpPr>
            <p:cNvPr name="Group 57" id="57"/>
            <p:cNvGrpSpPr/>
            <p:nvPr/>
          </p:nvGrpSpPr>
          <p:grpSpPr>
            <a:xfrm rot="0">
              <a:off x="0" y="0"/>
              <a:ext cx="949998" cy="949998"/>
              <a:chOff x="0" y="0"/>
              <a:chExt cx="949998" cy="949998"/>
            </a:xfrm>
          </p:grpSpPr>
          <p:sp>
            <p:nvSpPr>
              <p:cNvPr name="Freeform 58" id="58"/>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59" id="59"/>
            <p:cNvSpPr/>
            <p:nvPr/>
          </p:nvSpPr>
          <p:spPr>
            <a:xfrm flipH="false" flipV="false" rot="0">
              <a:off x="300538" y="193611"/>
              <a:ext cx="348922" cy="562777"/>
            </a:xfrm>
            <a:custGeom>
              <a:avLst/>
              <a:gdLst/>
              <a:ahLst/>
              <a:cxnLst/>
              <a:rect r="r" b="b" t="t" l="l"/>
              <a:pathLst>
                <a:path h="562777" w="348922">
                  <a:moveTo>
                    <a:pt x="0" y="0"/>
                  </a:moveTo>
                  <a:lnTo>
                    <a:pt x="348922" y="0"/>
                  </a:lnTo>
                  <a:lnTo>
                    <a:pt x="348922" y="562777"/>
                  </a:lnTo>
                  <a:lnTo>
                    <a:pt x="0" y="562777"/>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grpSp>
      <p:grpSp>
        <p:nvGrpSpPr>
          <p:cNvPr name="Group 60" id="60"/>
          <p:cNvGrpSpPr/>
          <p:nvPr/>
        </p:nvGrpSpPr>
        <p:grpSpPr>
          <a:xfrm rot="0">
            <a:off x="9150001" y="6676448"/>
            <a:ext cx="712499" cy="712499"/>
            <a:chOff x="0" y="0"/>
            <a:chExt cx="949998" cy="949998"/>
          </a:xfrm>
        </p:grpSpPr>
        <p:grpSp>
          <p:nvGrpSpPr>
            <p:cNvPr name="Group 61" id="61"/>
            <p:cNvGrpSpPr/>
            <p:nvPr/>
          </p:nvGrpSpPr>
          <p:grpSpPr>
            <a:xfrm rot="0">
              <a:off x="0" y="0"/>
              <a:ext cx="949998" cy="949998"/>
              <a:chOff x="0" y="0"/>
              <a:chExt cx="949998" cy="949998"/>
            </a:xfrm>
          </p:grpSpPr>
          <p:sp>
            <p:nvSpPr>
              <p:cNvPr name="Freeform 62" id="62"/>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63" id="63"/>
            <p:cNvSpPr/>
            <p:nvPr/>
          </p:nvSpPr>
          <p:spPr>
            <a:xfrm flipH="false" flipV="false" rot="0">
              <a:off x="214715" y="193611"/>
              <a:ext cx="520569" cy="562777"/>
            </a:xfrm>
            <a:custGeom>
              <a:avLst/>
              <a:gdLst/>
              <a:ahLst/>
              <a:cxnLst/>
              <a:rect r="r" b="b" t="t" l="l"/>
              <a:pathLst>
                <a:path h="562777" w="520569">
                  <a:moveTo>
                    <a:pt x="0" y="0"/>
                  </a:moveTo>
                  <a:lnTo>
                    <a:pt x="520568" y="0"/>
                  </a:lnTo>
                  <a:lnTo>
                    <a:pt x="520568" y="562777"/>
                  </a:lnTo>
                  <a:lnTo>
                    <a:pt x="0" y="562777"/>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grpSp>
        <p:nvGrpSpPr>
          <p:cNvPr name="Group 64" id="64"/>
          <p:cNvGrpSpPr/>
          <p:nvPr/>
        </p:nvGrpSpPr>
        <p:grpSpPr>
          <a:xfrm rot="0">
            <a:off x="171450" y="9395460"/>
            <a:ext cx="4514898" cy="496217"/>
            <a:chOff x="0" y="0"/>
            <a:chExt cx="6019864" cy="661623"/>
          </a:xfrm>
        </p:grpSpPr>
        <p:sp>
          <p:nvSpPr>
            <p:cNvPr name="Freeform 65" id="65"/>
            <p:cNvSpPr/>
            <p:nvPr/>
          </p:nvSpPr>
          <p:spPr>
            <a:xfrm flipH="false" flipV="false" rot="0">
              <a:off x="0" y="0"/>
              <a:ext cx="6019858" cy="661623"/>
            </a:xfrm>
            <a:custGeom>
              <a:avLst/>
              <a:gdLst/>
              <a:ahLst/>
              <a:cxnLst/>
              <a:rect r="r" b="b" t="t" l="l"/>
              <a:pathLst>
                <a:path h="661623" w="6019858">
                  <a:moveTo>
                    <a:pt x="0" y="0"/>
                  </a:moveTo>
                  <a:lnTo>
                    <a:pt x="6019858" y="0"/>
                  </a:lnTo>
                  <a:lnTo>
                    <a:pt x="6019858" y="661623"/>
                  </a:lnTo>
                  <a:lnTo>
                    <a:pt x="0" y="661623"/>
                  </a:lnTo>
                  <a:close/>
                </a:path>
              </a:pathLst>
            </a:custGeom>
            <a:blipFill>
              <a:blip r:embed="rId4">
                <a:alphaModFix amt="0"/>
              </a:blip>
              <a:stretch>
                <a:fillRect l="0" t="-128915" r="0" b="-125659"/>
              </a:stretch>
            </a:blipFill>
          </p:spPr>
        </p:sp>
        <p:sp>
          <p:nvSpPr>
            <p:cNvPr name="TextBox 66" id="66"/>
            <p:cNvSpPr txBox="true"/>
            <p:nvPr/>
          </p:nvSpPr>
          <p:spPr>
            <a:xfrm>
              <a:off x="0" y="0"/>
              <a:ext cx="6019864" cy="661623"/>
            </a:xfrm>
            <a:prstGeom prst="rect">
              <a:avLst/>
            </a:prstGeom>
          </p:spPr>
          <p:txBody>
            <a:bodyPr anchor="ctr" rtlCol="false" tIns="0" lIns="0" bIns="0" rIns="0"/>
            <a:lstStyle/>
            <a:p>
              <a:pPr algn="ctr">
                <a:lnSpc>
                  <a:spcPts val="2191"/>
                </a:lnSpc>
              </a:pPr>
              <a:r>
                <a:rPr lang="en-US" sz="2000">
                  <a:solidFill>
                    <a:srgbClr val="FFFFFF"/>
                  </a:solidFill>
                  <a:latin typeface="Poppins"/>
                  <a:ea typeface="Poppins"/>
                  <a:cs typeface="Poppins"/>
                  <a:sym typeface="Poppins"/>
                </a:rPr>
                <a:t>Let's grow together</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DAHR-r35M-w</dc:identifier>
  <dcterms:modified xsi:type="dcterms:W3CDTF">2011-08-01T06:04:30Z</dcterms:modified>
  <cp:revision>1</cp:revision>
  <dc:title>Copie de Présentation_NetByUs_AMOA</dc:title>
</cp:coreProperties>
</file>