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grandir Bold" pitchFamily="2" charset="77"/>
      <p:regular r:id="rId15"/>
      <p:bold r:id="rId16"/>
    </p:embeddedFont>
    <p:embeddedFont>
      <p:font typeface="Calibri" panose="020F0502020204030204" pitchFamily="34" charset="0"/>
      <p:regular r:id="rId17"/>
      <p:bold r:id="rId18"/>
      <p:italic r:id="rId19"/>
      <p:boldItalic r:id="rId20"/>
    </p:embeddedFont>
    <p:embeddedFont>
      <p:font typeface="Poppins" pitchFamily="2" charset="77"/>
      <p:regular r:id="rId21"/>
      <p:bold r:id="rId22"/>
      <p:italic r:id="rId23"/>
      <p:boldItalic r:id="rId24"/>
    </p:embeddedFont>
    <p:embeddedFont>
      <p:font typeface="Poppins Bold" pitchFamily="2" charset="77"/>
      <p:regular r:id="rId25"/>
      <p:bold r:id="rId26"/>
    </p:embeddedFont>
    <p:embeddedFont>
      <p:font typeface="Poppins Medium" panose="020B0604020202020204" pitchFamily="3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85" autoAdjust="0"/>
  </p:normalViewPr>
  <p:slideViewPr>
    <p:cSldViewPr>
      <p:cViewPr varScale="1">
        <p:scale>
          <a:sx n="51" d="100"/>
          <a:sy n="51" d="100"/>
        </p:scale>
        <p:origin x="216"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21.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1.sv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1.svg"/><Relationship Id="rId7"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14.png"/><Relationship Id="rId4" Type="http://schemas.openxmlformats.org/officeDocument/2006/relationships/image" Target="../media/image22.jpe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6.sv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1.svg"/><Relationship Id="rId7" Type="http://schemas.openxmlformats.org/officeDocument/2006/relationships/image" Target="../media/image3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hyperlink" Target="https://mattermost.intranet-netbyus.com/netbyus/messages/@belfrid"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14.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20.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svg"/><Relationship Id="rId11" Type="http://schemas.openxmlformats.org/officeDocument/2006/relationships/image" Target="../media/image19.png"/><Relationship Id="rId5" Type="http://schemas.openxmlformats.org/officeDocument/2006/relationships/image" Target="../media/image37.png"/><Relationship Id="rId10" Type="http://schemas.openxmlformats.org/officeDocument/2006/relationships/image" Target="../media/image11.svg"/><Relationship Id="rId4" Type="http://schemas.openxmlformats.org/officeDocument/2006/relationships/image" Target="../media/image36.svg"/><Relationship Id="rId9" Type="http://schemas.openxmlformats.org/officeDocument/2006/relationships/image" Target="../media/image10.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512444" y="-451825"/>
            <a:ext cx="19312888" cy="11190650"/>
          </a:xfrm>
          <a:custGeom>
            <a:avLst/>
            <a:gdLst/>
            <a:ahLst/>
            <a:cxnLst/>
            <a:rect l="l" t="t" r="r" b="b"/>
            <a:pathLst>
              <a:path w="19312888" h="11190650">
                <a:moveTo>
                  <a:pt x="0" y="0"/>
                </a:moveTo>
                <a:lnTo>
                  <a:pt x="19312888" y="0"/>
                </a:lnTo>
                <a:lnTo>
                  <a:pt x="19312888" y="11190650"/>
                </a:lnTo>
                <a:lnTo>
                  <a:pt x="0" y="11190650"/>
                </a:lnTo>
                <a:lnTo>
                  <a:pt x="0" y="0"/>
                </a:lnTo>
                <a:close/>
              </a:path>
            </a:pathLst>
          </a:custGeom>
          <a:blipFill>
            <a:blip r:embed="rId3"/>
            <a:stretch>
              <a:fillRect l="-1505" r="-1505"/>
            </a:stretch>
          </a:blipFill>
        </p:spPr>
      </p:sp>
      <p:sp>
        <p:nvSpPr>
          <p:cNvPr id="4" name="Freeform 4"/>
          <p:cNvSpPr/>
          <p:nvPr/>
        </p:nvSpPr>
        <p:spPr>
          <a:xfrm>
            <a:off x="4225112" y="1864241"/>
            <a:ext cx="9837776" cy="6558517"/>
          </a:xfrm>
          <a:custGeom>
            <a:avLst/>
            <a:gdLst/>
            <a:ahLst/>
            <a:cxnLst/>
            <a:rect l="l" t="t" r="r" b="b"/>
            <a:pathLst>
              <a:path w="9837776" h="6558517">
                <a:moveTo>
                  <a:pt x="0" y="0"/>
                </a:moveTo>
                <a:lnTo>
                  <a:pt x="9837776" y="0"/>
                </a:lnTo>
                <a:lnTo>
                  <a:pt x="9837776" y="6558518"/>
                </a:lnTo>
                <a:lnTo>
                  <a:pt x="0" y="6558518"/>
                </a:lnTo>
                <a:lnTo>
                  <a:pt x="0" y="0"/>
                </a:lnTo>
                <a:close/>
              </a:path>
            </a:pathLst>
          </a:custGeom>
          <a:blipFill>
            <a:blip r:embed="rId4"/>
            <a:stretch>
              <a:fillRect/>
            </a:stretch>
          </a:blipFill>
        </p:spPr>
      </p:sp>
      <p:grpSp>
        <p:nvGrpSpPr>
          <p:cNvPr id="5" name="Group 5"/>
          <p:cNvGrpSpPr/>
          <p:nvPr/>
        </p:nvGrpSpPr>
        <p:grpSpPr>
          <a:xfrm>
            <a:off x="1028700" y="1028700"/>
            <a:ext cx="16230600" cy="6811325"/>
            <a:chOff x="0" y="0"/>
            <a:chExt cx="2514545" cy="1055252"/>
          </a:xfrm>
        </p:grpSpPr>
        <p:sp>
          <p:nvSpPr>
            <p:cNvPr id="6" name="Freeform 6"/>
            <p:cNvSpPr/>
            <p:nvPr/>
          </p:nvSpPr>
          <p:spPr>
            <a:xfrm>
              <a:off x="0" y="0"/>
              <a:ext cx="2514545" cy="1055252"/>
            </a:xfrm>
            <a:custGeom>
              <a:avLst/>
              <a:gdLst/>
              <a:ahLst/>
              <a:cxnLst/>
              <a:rect l="l" t="t" r="r" b="b"/>
              <a:pathLst>
                <a:path w="2514545" h="1055252">
                  <a:moveTo>
                    <a:pt x="18603" y="0"/>
                  </a:moveTo>
                  <a:lnTo>
                    <a:pt x="2495942" y="0"/>
                  </a:lnTo>
                  <a:cubicBezTo>
                    <a:pt x="2500875" y="0"/>
                    <a:pt x="2505607" y="1960"/>
                    <a:pt x="2509096" y="5449"/>
                  </a:cubicBezTo>
                  <a:cubicBezTo>
                    <a:pt x="2512585" y="8937"/>
                    <a:pt x="2514545" y="13669"/>
                    <a:pt x="2514545" y="18603"/>
                  </a:cubicBezTo>
                  <a:lnTo>
                    <a:pt x="2514545" y="1036650"/>
                  </a:lnTo>
                  <a:cubicBezTo>
                    <a:pt x="2514545" y="1041583"/>
                    <a:pt x="2512585" y="1046315"/>
                    <a:pt x="2509096" y="1049804"/>
                  </a:cubicBezTo>
                  <a:cubicBezTo>
                    <a:pt x="2505607" y="1053292"/>
                    <a:pt x="2500875" y="1055252"/>
                    <a:pt x="2495942" y="1055252"/>
                  </a:cubicBezTo>
                  <a:lnTo>
                    <a:pt x="18603" y="1055252"/>
                  </a:lnTo>
                  <a:cubicBezTo>
                    <a:pt x="13669" y="1055252"/>
                    <a:pt x="8937" y="1053292"/>
                    <a:pt x="5449" y="1049804"/>
                  </a:cubicBezTo>
                  <a:cubicBezTo>
                    <a:pt x="1960" y="1046315"/>
                    <a:pt x="0" y="1041583"/>
                    <a:pt x="0" y="1036650"/>
                  </a:cubicBezTo>
                  <a:lnTo>
                    <a:pt x="0" y="18603"/>
                  </a:lnTo>
                  <a:cubicBezTo>
                    <a:pt x="0" y="13669"/>
                    <a:pt x="1960" y="8937"/>
                    <a:pt x="5449" y="5449"/>
                  </a:cubicBezTo>
                  <a:cubicBezTo>
                    <a:pt x="8937" y="1960"/>
                    <a:pt x="13669" y="0"/>
                    <a:pt x="18603" y="0"/>
                  </a:cubicBezTo>
                  <a:close/>
                </a:path>
              </a:pathLst>
            </a:custGeom>
            <a:blipFill>
              <a:blip r:embed="rId5"/>
              <a:stretch>
                <a:fillRect t="-29429" b="-29429"/>
              </a:stretch>
            </a:blipFill>
          </p:spPr>
        </p:sp>
      </p:grpSp>
      <p:grpSp>
        <p:nvGrpSpPr>
          <p:cNvPr id="7" name="Group 7"/>
          <p:cNvGrpSpPr/>
          <p:nvPr/>
        </p:nvGrpSpPr>
        <p:grpSpPr>
          <a:xfrm>
            <a:off x="1706603" y="5902744"/>
            <a:ext cx="14874793" cy="3355556"/>
            <a:chOff x="0" y="0"/>
            <a:chExt cx="3917641" cy="883768"/>
          </a:xfrm>
        </p:grpSpPr>
        <p:sp>
          <p:nvSpPr>
            <p:cNvPr id="8" name="Freeform 8"/>
            <p:cNvSpPr/>
            <p:nvPr/>
          </p:nvSpPr>
          <p:spPr>
            <a:xfrm>
              <a:off x="0" y="0"/>
              <a:ext cx="3917641" cy="883768"/>
            </a:xfrm>
            <a:custGeom>
              <a:avLst/>
              <a:gdLst/>
              <a:ahLst/>
              <a:cxnLst/>
              <a:rect l="l" t="t" r="r" b="b"/>
              <a:pathLst>
                <a:path w="3917641" h="883768">
                  <a:moveTo>
                    <a:pt x="26544" y="0"/>
                  </a:moveTo>
                  <a:lnTo>
                    <a:pt x="3891097" y="0"/>
                  </a:lnTo>
                  <a:cubicBezTo>
                    <a:pt x="3905757" y="0"/>
                    <a:pt x="3917641" y="11884"/>
                    <a:pt x="3917641" y="26544"/>
                  </a:cubicBezTo>
                  <a:lnTo>
                    <a:pt x="3917641" y="857224"/>
                  </a:lnTo>
                  <a:cubicBezTo>
                    <a:pt x="3917641" y="864264"/>
                    <a:pt x="3914844" y="871015"/>
                    <a:pt x="3909866" y="875993"/>
                  </a:cubicBezTo>
                  <a:cubicBezTo>
                    <a:pt x="3904888" y="880971"/>
                    <a:pt x="3898137" y="883768"/>
                    <a:pt x="3891097" y="883768"/>
                  </a:cubicBezTo>
                  <a:lnTo>
                    <a:pt x="26544" y="883768"/>
                  </a:lnTo>
                  <a:cubicBezTo>
                    <a:pt x="11884" y="883768"/>
                    <a:pt x="0" y="871884"/>
                    <a:pt x="0" y="857224"/>
                  </a:cubicBezTo>
                  <a:lnTo>
                    <a:pt x="0" y="26544"/>
                  </a:lnTo>
                  <a:cubicBezTo>
                    <a:pt x="0" y="11884"/>
                    <a:pt x="11884" y="0"/>
                    <a:pt x="26544" y="0"/>
                  </a:cubicBezTo>
                  <a:close/>
                </a:path>
              </a:pathLst>
            </a:custGeom>
            <a:solidFill>
              <a:srgbClr val="FFFFFF"/>
            </a:solidFill>
          </p:spPr>
        </p:sp>
        <p:sp>
          <p:nvSpPr>
            <p:cNvPr id="9" name="TextBox 9"/>
            <p:cNvSpPr txBox="1"/>
            <p:nvPr/>
          </p:nvSpPr>
          <p:spPr>
            <a:xfrm>
              <a:off x="0" y="-57150"/>
              <a:ext cx="3917641" cy="940918"/>
            </a:xfrm>
            <a:prstGeom prst="rect">
              <a:avLst/>
            </a:prstGeom>
          </p:spPr>
          <p:txBody>
            <a:bodyPr lIns="50800" tIns="50800" rIns="50800" bIns="50800" rtlCol="0" anchor="ctr"/>
            <a:lstStyle/>
            <a:p>
              <a:pPr algn="ctr">
                <a:lnSpc>
                  <a:spcPts val="3220"/>
                </a:lnSpc>
              </a:pPr>
              <a:endParaRPr/>
            </a:p>
          </p:txBody>
        </p:sp>
      </p:grpSp>
      <p:sp>
        <p:nvSpPr>
          <p:cNvPr id="10" name="AutoShape 10"/>
          <p:cNvSpPr/>
          <p:nvPr/>
        </p:nvSpPr>
        <p:spPr>
          <a:xfrm>
            <a:off x="2008851" y="4540744"/>
            <a:ext cx="2601880" cy="28575"/>
          </a:xfrm>
          <a:prstGeom prst="line">
            <a:avLst/>
          </a:prstGeom>
          <a:ln w="57150" cap="rnd">
            <a:solidFill>
              <a:srgbClr val="FFFFFF"/>
            </a:solidFill>
            <a:prstDash val="solid"/>
            <a:headEnd type="none" w="sm" len="sm"/>
            <a:tailEnd type="none" w="sm" len="sm"/>
          </a:ln>
        </p:spPr>
      </p:sp>
      <p:sp>
        <p:nvSpPr>
          <p:cNvPr id="11" name="Freeform 11"/>
          <p:cNvSpPr/>
          <p:nvPr/>
        </p:nvSpPr>
        <p:spPr>
          <a:xfrm>
            <a:off x="14806660" y="7343771"/>
            <a:ext cx="826751" cy="473503"/>
          </a:xfrm>
          <a:custGeom>
            <a:avLst/>
            <a:gdLst/>
            <a:ahLst/>
            <a:cxnLst/>
            <a:rect l="l" t="t" r="r" b="b"/>
            <a:pathLst>
              <a:path w="826751" h="473503">
                <a:moveTo>
                  <a:pt x="0" y="0"/>
                </a:moveTo>
                <a:lnTo>
                  <a:pt x="826751" y="0"/>
                </a:lnTo>
                <a:lnTo>
                  <a:pt x="826751" y="473503"/>
                </a:lnTo>
                <a:lnTo>
                  <a:pt x="0" y="4735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6175835" y="6665287"/>
            <a:ext cx="5936330" cy="1235499"/>
          </a:xfrm>
          <a:custGeom>
            <a:avLst/>
            <a:gdLst/>
            <a:ahLst/>
            <a:cxnLst/>
            <a:rect l="l" t="t" r="r" b="b"/>
            <a:pathLst>
              <a:path w="5936330" h="1235499">
                <a:moveTo>
                  <a:pt x="0" y="0"/>
                </a:moveTo>
                <a:lnTo>
                  <a:pt x="5936330" y="0"/>
                </a:lnTo>
                <a:lnTo>
                  <a:pt x="5936330" y="1235499"/>
                </a:lnTo>
                <a:lnTo>
                  <a:pt x="0" y="1235499"/>
                </a:lnTo>
                <a:lnTo>
                  <a:pt x="0" y="0"/>
                </a:lnTo>
                <a:close/>
              </a:path>
            </a:pathLst>
          </a:custGeom>
          <a:blipFill>
            <a:blip r:embed="rId8"/>
            <a:stretch>
              <a:fillRect/>
            </a:stretch>
          </a:blipFill>
        </p:spPr>
      </p:sp>
      <p:sp>
        <p:nvSpPr>
          <p:cNvPr id="13" name="TextBox 13"/>
          <p:cNvSpPr txBox="1"/>
          <p:nvPr/>
        </p:nvSpPr>
        <p:spPr>
          <a:xfrm>
            <a:off x="2008851" y="3444698"/>
            <a:ext cx="10907483" cy="1124621"/>
          </a:xfrm>
          <a:prstGeom prst="rect">
            <a:avLst/>
          </a:prstGeom>
        </p:spPr>
        <p:txBody>
          <a:bodyPr lIns="0" tIns="0" rIns="0" bIns="0" rtlCol="0" anchor="t">
            <a:spAutoFit/>
          </a:bodyPr>
          <a:lstStyle/>
          <a:p>
            <a:pPr algn="l">
              <a:lnSpc>
                <a:spcPts val="7840"/>
              </a:lnSpc>
            </a:pPr>
            <a:r>
              <a:rPr lang="en-US" sz="5600" b="1">
                <a:solidFill>
                  <a:srgbClr val="FFFFFF"/>
                </a:solidFill>
                <a:latin typeface="Agrandir Bold"/>
                <a:ea typeface="Agrandir Bold"/>
                <a:cs typeface="Agrandir Bold"/>
                <a:sym typeface="Agrandir Bold"/>
              </a:rPr>
              <a:t>PRÉSENTATION D’ENTREPRISE</a:t>
            </a:r>
          </a:p>
        </p:txBody>
      </p:sp>
      <p:sp>
        <p:nvSpPr>
          <p:cNvPr id="14" name="TextBox 14"/>
          <p:cNvSpPr txBox="1"/>
          <p:nvPr/>
        </p:nvSpPr>
        <p:spPr>
          <a:xfrm>
            <a:off x="7613385" y="8026927"/>
            <a:ext cx="3061229" cy="424815"/>
          </a:xfrm>
          <a:prstGeom prst="rect">
            <a:avLst/>
          </a:prstGeom>
        </p:spPr>
        <p:txBody>
          <a:bodyPr lIns="0" tIns="0" rIns="0" bIns="0" rtlCol="0" anchor="t">
            <a:spAutoFit/>
          </a:bodyPr>
          <a:lstStyle/>
          <a:p>
            <a:pPr algn="l">
              <a:lnSpc>
                <a:spcPts val="3359"/>
              </a:lnSpc>
            </a:pPr>
            <a:r>
              <a:rPr lang="en-US" sz="2400">
                <a:solidFill>
                  <a:srgbClr val="0072CE"/>
                </a:solidFill>
                <a:latin typeface="Poppins"/>
                <a:ea typeface="Poppins"/>
                <a:cs typeface="Poppins"/>
                <a:sym typeface="Poppins"/>
              </a:rPr>
              <a:t>Let’s </a:t>
            </a:r>
            <a:r>
              <a:rPr lang="en-US" sz="2400">
                <a:solidFill>
                  <a:srgbClr val="F07817"/>
                </a:solidFill>
                <a:latin typeface="Poppins"/>
                <a:ea typeface="Poppins"/>
                <a:cs typeface="Poppins"/>
                <a:sym typeface="Poppins"/>
              </a:rPr>
              <a:t>grow </a:t>
            </a:r>
            <a:r>
              <a:rPr lang="en-US" sz="2400">
                <a:solidFill>
                  <a:srgbClr val="0072CE"/>
                </a:solidFill>
                <a:latin typeface="Poppins"/>
                <a:ea typeface="Poppins"/>
                <a:cs typeface="Poppins"/>
                <a:sym typeface="Poppins"/>
              </a:rPr>
              <a:t>together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61039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sp>
      <p:grpSp>
        <p:nvGrpSpPr>
          <p:cNvPr id="3" name="Group 3"/>
          <p:cNvGrpSpPr/>
          <p:nvPr/>
        </p:nvGrpSpPr>
        <p:grpSpPr>
          <a:xfrm>
            <a:off x="990600" y="3408468"/>
            <a:ext cx="7861885" cy="9964632"/>
            <a:chOff x="0" y="0"/>
            <a:chExt cx="1659844" cy="2613402"/>
          </a:xfrm>
        </p:grpSpPr>
        <p:sp>
          <p:nvSpPr>
            <p:cNvPr id="4" name="Freeform 4"/>
            <p:cNvSpPr/>
            <p:nvPr/>
          </p:nvSpPr>
          <p:spPr>
            <a:xfrm>
              <a:off x="0" y="0"/>
              <a:ext cx="1659844" cy="2613402"/>
            </a:xfrm>
            <a:custGeom>
              <a:avLst/>
              <a:gdLst/>
              <a:ahLst/>
              <a:cxnLst/>
              <a:rect l="l" t="t" r="r" b="b"/>
              <a:pathLst>
                <a:path w="1659844" h="2613402">
                  <a:moveTo>
                    <a:pt x="62651" y="0"/>
                  </a:moveTo>
                  <a:lnTo>
                    <a:pt x="1597193" y="0"/>
                  </a:lnTo>
                  <a:cubicBezTo>
                    <a:pt x="1613809" y="0"/>
                    <a:pt x="1629745" y="6601"/>
                    <a:pt x="1641494" y="18350"/>
                  </a:cubicBezTo>
                  <a:cubicBezTo>
                    <a:pt x="1653243" y="30099"/>
                    <a:pt x="1659844" y="46035"/>
                    <a:pt x="1659844" y="62651"/>
                  </a:cubicBezTo>
                  <a:lnTo>
                    <a:pt x="1659844" y="2550751"/>
                  </a:lnTo>
                  <a:cubicBezTo>
                    <a:pt x="1659844" y="2585352"/>
                    <a:pt x="1631794" y="2613402"/>
                    <a:pt x="1597193" y="2613402"/>
                  </a:cubicBezTo>
                  <a:lnTo>
                    <a:pt x="62651" y="2613402"/>
                  </a:lnTo>
                  <a:cubicBezTo>
                    <a:pt x="28050" y="2613402"/>
                    <a:pt x="0" y="2585352"/>
                    <a:pt x="0" y="2550751"/>
                  </a:cubicBezTo>
                  <a:lnTo>
                    <a:pt x="0" y="62651"/>
                  </a:lnTo>
                  <a:cubicBezTo>
                    <a:pt x="0" y="28050"/>
                    <a:pt x="28050" y="0"/>
                    <a:pt x="62651" y="0"/>
                  </a:cubicBezTo>
                  <a:close/>
                </a:path>
              </a:pathLst>
            </a:custGeom>
            <a:solidFill>
              <a:srgbClr val="0072CE"/>
            </a:solidFill>
          </p:spPr>
        </p:sp>
        <p:sp>
          <p:nvSpPr>
            <p:cNvPr id="5" name="TextBox 5"/>
            <p:cNvSpPr txBox="1"/>
            <p:nvPr/>
          </p:nvSpPr>
          <p:spPr>
            <a:xfrm>
              <a:off x="0" y="-57150"/>
              <a:ext cx="1659844" cy="2670552"/>
            </a:xfrm>
            <a:prstGeom prst="rect">
              <a:avLst/>
            </a:prstGeom>
          </p:spPr>
          <p:txBody>
            <a:bodyPr lIns="50800" tIns="50800" rIns="50800" bIns="50800" rtlCol="0" anchor="ctr"/>
            <a:lstStyle/>
            <a:p>
              <a:pPr algn="ctr">
                <a:lnSpc>
                  <a:spcPts val="3220"/>
                </a:lnSpc>
              </a:pPr>
              <a:endParaRPr/>
            </a:p>
          </p:txBody>
        </p:sp>
      </p:grpSp>
      <p:grpSp>
        <p:nvGrpSpPr>
          <p:cNvPr id="6" name="Group 6"/>
          <p:cNvGrpSpPr/>
          <p:nvPr/>
        </p:nvGrpSpPr>
        <p:grpSpPr>
          <a:xfrm>
            <a:off x="9763438" y="4486186"/>
            <a:ext cx="7868332" cy="5251406"/>
            <a:chOff x="0" y="0"/>
            <a:chExt cx="986987" cy="575622"/>
          </a:xfrm>
        </p:grpSpPr>
        <p:sp>
          <p:nvSpPr>
            <p:cNvPr id="7" name="Freeform 7"/>
            <p:cNvSpPr/>
            <p:nvPr/>
          </p:nvSpPr>
          <p:spPr>
            <a:xfrm>
              <a:off x="0" y="0"/>
              <a:ext cx="986987" cy="575622"/>
            </a:xfrm>
            <a:custGeom>
              <a:avLst/>
              <a:gdLst/>
              <a:ahLst/>
              <a:cxnLst/>
              <a:rect l="l" t="t" r="r" b="b"/>
              <a:pathLst>
                <a:path w="986987" h="575622">
                  <a:moveTo>
                    <a:pt x="76560" y="0"/>
                  </a:moveTo>
                  <a:lnTo>
                    <a:pt x="910426" y="0"/>
                  </a:lnTo>
                  <a:cubicBezTo>
                    <a:pt x="930731" y="0"/>
                    <a:pt x="950205" y="8066"/>
                    <a:pt x="964563" y="22424"/>
                  </a:cubicBezTo>
                  <a:cubicBezTo>
                    <a:pt x="978920" y="36782"/>
                    <a:pt x="986987" y="56255"/>
                    <a:pt x="986987" y="76560"/>
                  </a:cubicBezTo>
                  <a:lnTo>
                    <a:pt x="986987" y="499062"/>
                  </a:lnTo>
                  <a:cubicBezTo>
                    <a:pt x="986987" y="519367"/>
                    <a:pt x="978920" y="538840"/>
                    <a:pt x="964563" y="553198"/>
                  </a:cubicBezTo>
                  <a:cubicBezTo>
                    <a:pt x="950205" y="567556"/>
                    <a:pt x="930731" y="575622"/>
                    <a:pt x="910426" y="575622"/>
                  </a:cubicBezTo>
                  <a:lnTo>
                    <a:pt x="76560" y="575622"/>
                  </a:lnTo>
                  <a:cubicBezTo>
                    <a:pt x="34277" y="575622"/>
                    <a:pt x="0" y="541345"/>
                    <a:pt x="0" y="499062"/>
                  </a:cubicBezTo>
                  <a:lnTo>
                    <a:pt x="0" y="76560"/>
                  </a:lnTo>
                  <a:cubicBezTo>
                    <a:pt x="0" y="56255"/>
                    <a:pt x="8066" y="36782"/>
                    <a:pt x="22424" y="22424"/>
                  </a:cubicBezTo>
                  <a:cubicBezTo>
                    <a:pt x="36782" y="8066"/>
                    <a:pt x="56255" y="0"/>
                    <a:pt x="76560" y="0"/>
                  </a:cubicBezTo>
                  <a:close/>
                </a:path>
              </a:pathLst>
            </a:custGeom>
            <a:blipFill>
              <a:blip r:embed="rId3"/>
              <a:stretch>
                <a:fillRect t="-7154" b="-7154"/>
              </a:stretch>
            </a:blipFill>
          </p:spPr>
        </p:sp>
      </p:grpSp>
      <p:sp>
        <p:nvSpPr>
          <p:cNvPr id="8" name="Freeform 8"/>
          <p:cNvSpPr/>
          <p:nvPr/>
        </p:nvSpPr>
        <p:spPr>
          <a:xfrm>
            <a:off x="17079391" y="2091057"/>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4">
              <a:extLst>
                <a:ext uri="{96DAC541-7B7A-43D3-8B79-37D633B846F1}">
                  <asvg:svgBlip xmlns:asvg="http://schemas.microsoft.com/office/drawing/2016/SVG/main" r:embed="rId5"/>
                </a:ext>
              </a:extLst>
            </a:blip>
            <a:stretch>
              <a:fillRect r="-172393" b="-48853"/>
            </a:stretch>
          </a:blipFill>
        </p:spPr>
      </p:sp>
      <p:sp>
        <p:nvSpPr>
          <p:cNvPr id="9" name="Freeform 9"/>
          <p:cNvSpPr/>
          <p:nvPr/>
        </p:nvSpPr>
        <p:spPr>
          <a:xfrm>
            <a:off x="1577662" y="9621498"/>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4">
              <a:extLst>
                <a:ext uri="{96DAC541-7B7A-43D3-8B79-37D633B846F1}">
                  <asvg:svgBlip xmlns:asvg="http://schemas.microsoft.com/office/drawing/2016/SVG/main" r:embed="rId5"/>
                </a:ext>
              </a:extLst>
            </a:blip>
            <a:stretch>
              <a:fillRect r="-172393" b="-48853"/>
            </a:stretch>
          </a:blipFill>
        </p:spPr>
      </p:sp>
      <p:sp>
        <p:nvSpPr>
          <p:cNvPr id="10" name="Freeform 10"/>
          <p:cNvSpPr/>
          <p:nvPr/>
        </p:nvSpPr>
        <p:spPr>
          <a:xfrm>
            <a:off x="-1305238" y="7111889"/>
            <a:ext cx="5878729" cy="3840613"/>
          </a:xfrm>
          <a:custGeom>
            <a:avLst/>
            <a:gdLst/>
            <a:ahLst/>
            <a:cxnLst/>
            <a:rect l="l" t="t" r="r" b="b"/>
            <a:pathLst>
              <a:path w="5878729" h="3840613">
                <a:moveTo>
                  <a:pt x="0" y="0"/>
                </a:moveTo>
                <a:lnTo>
                  <a:pt x="5878730" y="0"/>
                </a:lnTo>
                <a:lnTo>
                  <a:pt x="5878730" y="3840612"/>
                </a:lnTo>
                <a:lnTo>
                  <a:pt x="0" y="3840612"/>
                </a:lnTo>
                <a:lnTo>
                  <a:pt x="0" y="0"/>
                </a:lnTo>
                <a:close/>
              </a:path>
            </a:pathLst>
          </a:custGeom>
          <a:blipFill>
            <a:blip r:embed="rId6"/>
            <a:stretch>
              <a:fillRect/>
            </a:stretch>
          </a:blipFill>
        </p:spPr>
      </p:sp>
      <p:sp>
        <p:nvSpPr>
          <p:cNvPr id="11" name="Freeform 11"/>
          <p:cNvSpPr/>
          <p:nvPr/>
        </p:nvSpPr>
        <p:spPr>
          <a:xfrm>
            <a:off x="14319935" y="-418551"/>
            <a:ext cx="5878729" cy="3840613"/>
          </a:xfrm>
          <a:custGeom>
            <a:avLst/>
            <a:gdLst/>
            <a:ahLst/>
            <a:cxnLst/>
            <a:rect l="l" t="t" r="r" b="b"/>
            <a:pathLst>
              <a:path w="5878729" h="3840613">
                <a:moveTo>
                  <a:pt x="0" y="0"/>
                </a:moveTo>
                <a:lnTo>
                  <a:pt x="5878730" y="0"/>
                </a:lnTo>
                <a:lnTo>
                  <a:pt x="5878730" y="3840612"/>
                </a:lnTo>
                <a:lnTo>
                  <a:pt x="0" y="3840612"/>
                </a:lnTo>
                <a:lnTo>
                  <a:pt x="0" y="0"/>
                </a:lnTo>
                <a:close/>
              </a:path>
            </a:pathLst>
          </a:custGeom>
          <a:blipFill>
            <a:blip r:embed="rId6"/>
            <a:stretch>
              <a:fillRect/>
            </a:stretch>
          </a:blipFill>
        </p:spPr>
      </p:sp>
      <p:sp>
        <p:nvSpPr>
          <p:cNvPr id="12" name="Freeform 12"/>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7"/>
            <a:stretch>
              <a:fillRect/>
            </a:stretch>
          </a:blipFill>
        </p:spPr>
      </p:sp>
      <p:sp>
        <p:nvSpPr>
          <p:cNvPr id="13" name="Freeform 13"/>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8"/>
            <a:stretch>
              <a:fillRect/>
            </a:stretch>
          </a:blipFill>
        </p:spPr>
      </p:sp>
      <p:sp>
        <p:nvSpPr>
          <p:cNvPr id="15" name="TextBox 15"/>
          <p:cNvSpPr txBox="1"/>
          <p:nvPr/>
        </p:nvSpPr>
        <p:spPr>
          <a:xfrm>
            <a:off x="1054100" y="1845711"/>
            <a:ext cx="10404543" cy="915635"/>
          </a:xfrm>
          <a:prstGeom prst="rect">
            <a:avLst/>
          </a:prstGeom>
        </p:spPr>
        <p:txBody>
          <a:bodyPr wrap="square" lIns="0" tIns="0" rIns="0" bIns="0" rtlCol="0" anchor="t">
            <a:spAutoFit/>
          </a:bodyPr>
          <a:lstStyle/>
          <a:p>
            <a:pPr algn="l">
              <a:lnSpc>
                <a:spcPts val="6800"/>
              </a:lnSpc>
            </a:pPr>
            <a:r>
              <a:rPr lang="en-US" sz="6800" b="1" dirty="0">
                <a:solidFill>
                  <a:srgbClr val="000000"/>
                </a:solidFill>
                <a:latin typeface="Agrandir Bold"/>
                <a:ea typeface="Agrandir Bold"/>
                <a:cs typeface="Agrandir Bold"/>
                <a:sym typeface="Agrandir Bold"/>
              </a:rPr>
              <a:t>Qui </a:t>
            </a:r>
            <a:r>
              <a:rPr lang="en-US" sz="6800" b="1" dirty="0" err="1">
                <a:solidFill>
                  <a:srgbClr val="000000"/>
                </a:solidFill>
                <a:latin typeface="Agrandir Bold"/>
                <a:ea typeface="Agrandir Bold"/>
                <a:cs typeface="Agrandir Bold"/>
                <a:sym typeface="Agrandir Bold"/>
              </a:rPr>
              <a:t>sommes</a:t>
            </a:r>
            <a:r>
              <a:rPr lang="en-US" sz="6800" b="1" dirty="0">
                <a:solidFill>
                  <a:srgbClr val="000000"/>
                </a:solidFill>
                <a:latin typeface="Agrandir Bold"/>
                <a:ea typeface="Agrandir Bold"/>
                <a:cs typeface="Agrandir Bold"/>
                <a:sym typeface="Agrandir Bold"/>
              </a:rPr>
              <a:t>-nous ?</a:t>
            </a:r>
          </a:p>
        </p:txBody>
      </p:sp>
      <p:sp>
        <p:nvSpPr>
          <p:cNvPr id="16" name="ZoneTexte 15">
            <a:extLst>
              <a:ext uri="{FF2B5EF4-FFF2-40B4-BE49-F238E27FC236}">
                <a16:creationId xmlns:a16="http://schemas.microsoft.com/office/drawing/2014/main" id="{B36D0359-BC13-E7DA-FE12-FD861FAA97DC}"/>
              </a:ext>
            </a:extLst>
          </p:cNvPr>
          <p:cNvSpPr txBox="1"/>
          <p:nvPr/>
        </p:nvSpPr>
        <p:spPr>
          <a:xfrm>
            <a:off x="1429105" y="3701950"/>
            <a:ext cx="7029095" cy="5693866"/>
          </a:xfrm>
          <a:prstGeom prst="rect">
            <a:avLst/>
          </a:prstGeom>
          <a:noFill/>
        </p:spPr>
        <p:txBody>
          <a:bodyPr wrap="square" rtlCol="0">
            <a:spAutoFit/>
          </a:bodyPr>
          <a:lstStyle/>
          <a:p>
            <a:pPr algn="just"/>
            <a:r>
              <a:rPr lang="fr-FR" sz="2800" dirty="0">
                <a:solidFill>
                  <a:schemeClr val="bg1"/>
                </a:solidFill>
                <a:effectLst/>
                <a:latin typeface="Times New Roman" panose="02020603050405020304" pitchFamily="18" charset="0"/>
                <a:ea typeface="Times New Roman" panose="02020603050405020304" pitchFamily="18" charset="0"/>
              </a:rPr>
              <a:t>Fondée au Bénin en 2017, </a:t>
            </a:r>
            <a:r>
              <a:rPr lang="fr-FR" sz="2800" dirty="0" err="1">
                <a:solidFill>
                  <a:schemeClr val="bg1"/>
                </a:solidFill>
                <a:effectLst/>
                <a:latin typeface="Times New Roman" panose="02020603050405020304" pitchFamily="18" charset="0"/>
                <a:ea typeface="Times New Roman" panose="02020603050405020304" pitchFamily="18" charset="0"/>
              </a:rPr>
              <a:t>NetByUs</a:t>
            </a:r>
            <a:r>
              <a:rPr lang="fr-FR" sz="2800" dirty="0">
                <a:solidFill>
                  <a:schemeClr val="bg1"/>
                </a:solidFill>
                <a:effectLst/>
                <a:latin typeface="Times New Roman" panose="02020603050405020304" pitchFamily="18" charset="0"/>
                <a:ea typeface="Times New Roman" panose="02020603050405020304" pitchFamily="18" charset="0"/>
              </a:rPr>
              <a:t> est une Entreprise de Services du Numérique (ESN) spécialisée dans la conception et le déploiement de solutions digitales innovantes. Nous accompagnons les entreprises (B2B) et développons également des solutions destinées au grand public (B2C), en répondant aux besoins spécifiques de chaque marché. Présente au Bénin, au Togo, au Cameroun et en France, </a:t>
            </a:r>
            <a:r>
              <a:rPr lang="fr-FR" sz="2800" dirty="0" err="1">
                <a:solidFill>
                  <a:schemeClr val="bg1"/>
                </a:solidFill>
                <a:effectLst/>
                <a:latin typeface="Times New Roman" panose="02020603050405020304" pitchFamily="18" charset="0"/>
                <a:ea typeface="Times New Roman" panose="02020603050405020304" pitchFamily="18" charset="0"/>
              </a:rPr>
              <a:t>NetByUs</a:t>
            </a:r>
            <a:r>
              <a:rPr lang="fr-FR" sz="2800" dirty="0">
                <a:solidFill>
                  <a:schemeClr val="bg1"/>
                </a:solidFill>
                <a:effectLst/>
                <a:latin typeface="Times New Roman" panose="02020603050405020304" pitchFamily="18" charset="0"/>
                <a:ea typeface="Times New Roman" panose="02020603050405020304" pitchFamily="18" charset="0"/>
              </a:rPr>
              <a:t> s'appuie sur une équipe jeune, dynamique et passionnée pour relever les défis de la transformation numérique et créer des solutions à forte valeur ajoutée.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23581" y="2157078"/>
            <a:ext cx="6302219" cy="2089700"/>
            <a:chOff x="0" y="0"/>
            <a:chExt cx="1659844" cy="550374"/>
          </a:xfrm>
        </p:grpSpPr>
        <p:sp>
          <p:nvSpPr>
            <p:cNvPr id="3" name="Freeform 3"/>
            <p:cNvSpPr/>
            <p:nvPr/>
          </p:nvSpPr>
          <p:spPr>
            <a:xfrm>
              <a:off x="0" y="0"/>
              <a:ext cx="1659844" cy="550374"/>
            </a:xfrm>
            <a:custGeom>
              <a:avLst/>
              <a:gdLst/>
              <a:ahLst/>
              <a:cxnLst/>
              <a:rect l="l" t="t" r="r" b="b"/>
              <a:pathLst>
                <a:path w="1659844" h="550374">
                  <a:moveTo>
                    <a:pt x="62651" y="0"/>
                  </a:moveTo>
                  <a:lnTo>
                    <a:pt x="1597193" y="0"/>
                  </a:lnTo>
                  <a:cubicBezTo>
                    <a:pt x="1613809" y="0"/>
                    <a:pt x="1629745" y="6601"/>
                    <a:pt x="1641494" y="18350"/>
                  </a:cubicBezTo>
                  <a:cubicBezTo>
                    <a:pt x="1653243" y="30099"/>
                    <a:pt x="1659844" y="46035"/>
                    <a:pt x="1659844" y="62651"/>
                  </a:cubicBezTo>
                  <a:lnTo>
                    <a:pt x="1659844" y="487723"/>
                  </a:lnTo>
                  <a:cubicBezTo>
                    <a:pt x="1659844" y="522324"/>
                    <a:pt x="1631794" y="550374"/>
                    <a:pt x="1597193" y="550374"/>
                  </a:cubicBezTo>
                  <a:lnTo>
                    <a:pt x="62651" y="550374"/>
                  </a:lnTo>
                  <a:cubicBezTo>
                    <a:pt x="28050" y="550374"/>
                    <a:pt x="0" y="522324"/>
                    <a:pt x="0" y="487723"/>
                  </a:cubicBezTo>
                  <a:lnTo>
                    <a:pt x="0" y="62651"/>
                  </a:lnTo>
                  <a:cubicBezTo>
                    <a:pt x="0" y="28050"/>
                    <a:pt x="28050" y="0"/>
                    <a:pt x="62651" y="0"/>
                  </a:cubicBezTo>
                  <a:close/>
                </a:path>
              </a:pathLst>
            </a:custGeom>
            <a:solidFill>
              <a:srgbClr val="E6F3FA"/>
            </a:solidFill>
          </p:spPr>
        </p:sp>
        <p:sp>
          <p:nvSpPr>
            <p:cNvPr id="4" name="TextBox 4"/>
            <p:cNvSpPr txBox="1"/>
            <p:nvPr/>
          </p:nvSpPr>
          <p:spPr>
            <a:xfrm>
              <a:off x="0" y="-57150"/>
              <a:ext cx="1659844" cy="607524"/>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2684789" y="2363702"/>
            <a:ext cx="268667" cy="268667"/>
          </a:xfrm>
          <a:custGeom>
            <a:avLst/>
            <a:gdLst/>
            <a:ahLst/>
            <a:cxnLst/>
            <a:rect l="l" t="t" r="r" b="b"/>
            <a:pathLst>
              <a:path w="268667" h="268667">
                <a:moveTo>
                  <a:pt x="0" y="0"/>
                </a:moveTo>
                <a:lnTo>
                  <a:pt x="268666" y="0"/>
                </a:lnTo>
                <a:lnTo>
                  <a:pt x="268666" y="268667"/>
                </a:lnTo>
                <a:lnTo>
                  <a:pt x="0" y="2686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2423581" y="4439668"/>
            <a:ext cx="6302219" cy="2214652"/>
            <a:chOff x="0" y="0"/>
            <a:chExt cx="1659844" cy="583283"/>
          </a:xfrm>
        </p:grpSpPr>
        <p:sp>
          <p:nvSpPr>
            <p:cNvPr id="7" name="Freeform 7"/>
            <p:cNvSpPr/>
            <p:nvPr/>
          </p:nvSpPr>
          <p:spPr>
            <a:xfrm>
              <a:off x="0" y="0"/>
              <a:ext cx="1659844" cy="583283"/>
            </a:xfrm>
            <a:custGeom>
              <a:avLst/>
              <a:gdLst/>
              <a:ahLst/>
              <a:cxnLst/>
              <a:rect l="l" t="t" r="r" b="b"/>
              <a:pathLst>
                <a:path w="1659844" h="583283">
                  <a:moveTo>
                    <a:pt x="62651" y="0"/>
                  </a:moveTo>
                  <a:lnTo>
                    <a:pt x="1597193" y="0"/>
                  </a:lnTo>
                  <a:cubicBezTo>
                    <a:pt x="1613809" y="0"/>
                    <a:pt x="1629745" y="6601"/>
                    <a:pt x="1641494" y="18350"/>
                  </a:cubicBezTo>
                  <a:cubicBezTo>
                    <a:pt x="1653243" y="30099"/>
                    <a:pt x="1659844" y="46035"/>
                    <a:pt x="1659844" y="62651"/>
                  </a:cubicBezTo>
                  <a:lnTo>
                    <a:pt x="1659844" y="520632"/>
                  </a:lnTo>
                  <a:cubicBezTo>
                    <a:pt x="1659844" y="537248"/>
                    <a:pt x="1653243" y="553184"/>
                    <a:pt x="1641494" y="564933"/>
                  </a:cubicBezTo>
                  <a:cubicBezTo>
                    <a:pt x="1629745" y="576682"/>
                    <a:pt x="1613809" y="583283"/>
                    <a:pt x="1597193" y="583283"/>
                  </a:cubicBezTo>
                  <a:lnTo>
                    <a:pt x="62651" y="583283"/>
                  </a:lnTo>
                  <a:cubicBezTo>
                    <a:pt x="28050" y="583283"/>
                    <a:pt x="0" y="555233"/>
                    <a:pt x="0" y="520632"/>
                  </a:cubicBezTo>
                  <a:lnTo>
                    <a:pt x="0" y="62651"/>
                  </a:lnTo>
                  <a:cubicBezTo>
                    <a:pt x="0" y="28050"/>
                    <a:pt x="28050" y="0"/>
                    <a:pt x="62651" y="0"/>
                  </a:cubicBezTo>
                  <a:close/>
                </a:path>
              </a:pathLst>
            </a:custGeom>
            <a:solidFill>
              <a:srgbClr val="E6F3FA"/>
            </a:solidFill>
          </p:spPr>
        </p:sp>
        <p:sp>
          <p:nvSpPr>
            <p:cNvPr id="8" name="TextBox 8"/>
            <p:cNvSpPr txBox="1"/>
            <p:nvPr/>
          </p:nvSpPr>
          <p:spPr>
            <a:xfrm>
              <a:off x="0" y="-57150"/>
              <a:ext cx="1659844" cy="640433"/>
            </a:xfrm>
            <a:prstGeom prst="rect">
              <a:avLst/>
            </a:prstGeom>
          </p:spPr>
          <p:txBody>
            <a:bodyPr lIns="50800" tIns="50800" rIns="50800" bIns="50800" rtlCol="0" anchor="ctr"/>
            <a:lstStyle/>
            <a:p>
              <a:pPr algn="ctr">
                <a:lnSpc>
                  <a:spcPts val="3220"/>
                </a:lnSpc>
              </a:pPr>
              <a:endParaRPr/>
            </a:p>
          </p:txBody>
        </p:sp>
      </p:grpSp>
      <p:grpSp>
        <p:nvGrpSpPr>
          <p:cNvPr id="9" name="Group 9"/>
          <p:cNvGrpSpPr/>
          <p:nvPr/>
        </p:nvGrpSpPr>
        <p:grpSpPr>
          <a:xfrm>
            <a:off x="2423581" y="6844820"/>
            <a:ext cx="6302219" cy="2181140"/>
            <a:chOff x="0" y="0"/>
            <a:chExt cx="1659844" cy="574457"/>
          </a:xfrm>
        </p:grpSpPr>
        <p:sp>
          <p:nvSpPr>
            <p:cNvPr id="10" name="Freeform 10"/>
            <p:cNvSpPr/>
            <p:nvPr/>
          </p:nvSpPr>
          <p:spPr>
            <a:xfrm>
              <a:off x="0" y="0"/>
              <a:ext cx="1659844" cy="574457"/>
            </a:xfrm>
            <a:custGeom>
              <a:avLst/>
              <a:gdLst/>
              <a:ahLst/>
              <a:cxnLst/>
              <a:rect l="l" t="t" r="r" b="b"/>
              <a:pathLst>
                <a:path w="1659844" h="574457">
                  <a:moveTo>
                    <a:pt x="62651" y="0"/>
                  </a:moveTo>
                  <a:lnTo>
                    <a:pt x="1597193" y="0"/>
                  </a:lnTo>
                  <a:cubicBezTo>
                    <a:pt x="1613809" y="0"/>
                    <a:pt x="1629745" y="6601"/>
                    <a:pt x="1641494" y="18350"/>
                  </a:cubicBezTo>
                  <a:cubicBezTo>
                    <a:pt x="1653243" y="30099"/>
                    <a:pt x="1659844" y="46035"/>
                    <a:pt x="1659844" y="62651"/>
                  </a:cubicBezTo>
                  <a:lnTo>
                    <a:pt x="1659844" y="511806"/>
                  </a:lnTo>
                  <a:cubicBezTo>
                    <a:pt x="1659844" y="546407"/>
                    <a:pt x="1631794" y="574457"/>
                    <a:pt x="1597193" y="574457"/>
                  </a:cubicBezTo>
                  <a:lnTo>
                    <a:pt x="62651" y="574457"/>
                  </a:lnTo>
                  <a:cubicBezTo>
                    <a:pt x="28050" y="574457"/>
                    <a:pt x="0" y="546407"/>
                    <a:pt x="0" y="511806"/>
                  </a:cubicBezTo>
                  <a:lnTo>
                    <a:pt x="0" y="62651"/>
                  </a:lnTo>
                  <a:cubicBezTo>
                    <a:pt x="0" y="28050"/>
                    <a:pt x="28050" y="0"/>
                    <a:pt x="62651" y="0"/>
                  </a:cubicBezTo>
                  <a:close/>
                </a:path>
              </a:pathLst>
            </a:custGeom>
            <a:solidFill>
              <a:srgbClr val="E6F3FA"/>
            </a:solidFill>
          </p:spPr>
        </p:sp>
        <p:sp>
          <p:nvSpPr>
            <p:cNvPr id="11" name="TextBox 11"/>
            <p:cNvSpPr txBox="1"/>
            <p:nvPr/>
          </p:nvSpPr>
          <p:spPr>
            <a:xfrm>
              <a:off x="0" y="-57150"/>
              <a:ext cx="1659844" cy="631607"/>
            </a:xfrm>
            <a:prstGeom prst="rect">
              <a:avLst/>
            </a:prstGeom>
          </p:spPr>
          <p:txBody>
            <a:bodyPr lIns="50800" tIns="50800" rIns="50800" bIns="50800" rtlCol="0" anchor="ctr"/>
            <a:lstStyle/>
            <a:p>
              <a:pPr algn="ctr">
                <a:lnSpc>
                  <a:spcPts val="3220"/>
                </a:lnSpc>
              </a:pPr>
              <a:endParaRPr/>
            </a:p>
          </p:txBody>
        </p:sp>
      </p:grpSp>
      <p:sp>
        <p:nvSpPr>
          <p:cNvPr id="12" name="AutoShape 12"/>
          <p:cNvSpPr/>
          <p:nvPr/>
        </p:nvSpPr>
        <p:spPr>
          <a:xfrm flipH="1" flipV="1">
            <a:off x="1968191" y="2358262"/>
            <a:ext cx="0" cy="3063451"/>
          </a:xfrm>
          <a:prstGeom prst="line">
            <a:avLst/>
          </a:prstGeom>
          <a:ln w="28575" cap="rnd">
            <a:solidFill>
              <a:srgbClr val="004E7A"/>
            </a:solidFill>
            <a:prstDash val="solid"/>
            <a:headEnd type="oval" w="lg" len="lg"/>
            <a:tailEnd type="oval" w="lg" len="lg"/>
          </a:ln>
        </p:spPr>
      </p:sp>
      <p:sp>
        <p:nvSpPr>
          <p:cNvPr id="13" name="AutoShape 13"/>
          <p:cNvSpPr/>
          <p:nvPr/>
        </p:nvSpPr>
        <p:spPr>
          <a:xfrm flipH="1" flipV="1">
            <a:off x="1968191" y="5332116"/>
            <a:ext cx="14288" cy="3693844"/>
          </a:xfrm>
          <a:prstGeom prst="line">
            <a:avLst/>
          </a:prstGeom>
          <a:ln w="28575" cap="rnd">
            <a:solidFill>
              <a:srgbClr val="004E7A"/>
            </a:solidFill>
            <a:prstDash val="solid"/>
            <a:headEnd type="oval" w="lg" len="lg"/>
            <a:tailEnd type="none" w="sm" len="sm"/>
          </a:ln>
        </p:spPr>
      </p:sp>
      <p:grpSp>
        <p:nvGrpSpPr>
          <p:cNvPr id="14" name="Group 14"/>
          <p:cNvGrpSpPr/>
          <p:nvPr/>
        </p:nvGrpSpPr>
        <p:grpSpPr>
          <a:xfrm>
            <a:off x="13129190" y="5588395"/>
            <a:ext cx="3204907" cy="3322925"/>
            <a:chOff x="0" y="0"/>
            <a:chExt cx="399412" cy="414121"/>
          </a:xfrm>
        </p:grpSpPr>
        <p:sp>
          <p:nvSpPr>
            <p:cNvPr id="15" name="Freeform 15"/>
            <p:cNvSpPr/>
            <p:nvPr/>
          </p:nvSpPr>
          <p:spPr>
            <a:xfrm>
              <a:off x="0" y="0"/>
              <a:ext cx="399412" cy="414121"/>
            </a:xfrm>
            <a:custGeom>
              <a:avLst/>
              <a:gdLst/>
              <a:ahLst/>
              <a:cxnLst/>
              <a:rect l="l" t="t" r="r" b="b"/>
              <a:pathLst>
                <a:path w="399412" h="414121">
                  <a:moveTo>
                    <a:pt x="120782" y="0"/>
                  </a:moveTo>
                  <a:lnTo>
                    <a:pt x="278630" y="0"/>
                  </a:lnTo>
                  <a:cubicBezTo>
                    <a:pt x="310664" y="0"/>
                    <a:pt x="341385" y="12725"/>
                    <a:pt x="364036" y="35376"/>
                  </a:cubicBezTo>
                  <a:cubicBezTo>
                    <a:pt x="386687" y="58027"/>
                    <a:pt x="399412" y="88749"/>
                    <a:pt x="399412" y="120782"/>
                  </a:cubicBezTo>
                  <a:lnTo>
                    <a:pt x="399412" y="293338"/>
                  </a:lnTo>
                  <a:cubicBezTo>
                    <a:pt x="399412" y="325372"/>
                    <a:pt x="386687" y="356093"/>
                    <a:pt x="364036" y="378744"/>
                  </a:cubicBezTo>
                  <a:cubicBezTo>
                    <a:pt x="341385" y="401395"/>
                    <a:pt x="310664" y="414121"/>
                    <a:pt x="278630" y="414121"/>
                  </a:cubicBezTo>
                  <a:lnTo>
                    <a:pt x="120782" y="414121"/>
                  </a:lnTo>
                  <a:cubicBezTo>
                    <a:pt x="88749" y="414121"/>
                    <a:pt x="58027" y="401395"/>
                    <a:pt x="35376" y="378744"/>
                  </a:cubicBezTo>
                  <a:cubicBezTo>
                    <a:pt x="12725" y="356093"/>
                    <a:pt x="0" y="325372"/>
                    <a:pt x="0" y="293338"/>
                  </a:cubicBezTo>
                  <a:lnTo>
                    <a:pt x="0" y="120782"/>
                  </a:lnTo>
                  <a:cubicBezTo>
                    <a:pt x="0" y="88749"/>
                    <a:pt x="12725" y="58027"/>
                    <a:pt x="35376" y="35376"/>
                  </a:cubicBezTo>
                  <a:cubicBezTo>
                    <a:pt x="58027" y="12725"/>
                    <a:pt x="88749" y="0"/>
                    <a:pt x="120782" y="0"/>
                  </a:cubicBezTo>
                  <a:close/>
                </a:path>
              </a:pathLst>
            </a:custGeom>
            <a:blipFill>
              <a:blip r:embed="rId4"/>
              <a:stretch>
                <a:fillRect l="-27903" r="-27903"/>
              </a:stretch>
            </a:blipFill>
          </p:spPr>
        </p:sp>
      </p:grpSp>
      <p:grpSp>
        <p:nvGrpSpPr>
          <p:cNvPr id="16" name="Group 16"/>
          <p:cNvGrpSpPr/>
          <p:nvPr/>
        </p:nvGrpSpPr>
        <p:grpSpPr>
          <a:xfrm>
            <a:off x="13119665" y="3518052"/>
            <a:ext cx="3204907" cy="1831676"/>
            <a:chOff x="0" y="0"/>
            <a:chExt cx="399412" cy="228273"/>
          </a:xfrm>
        </p:grpSpPr>
        <p:sp>
          <p:nvSpPr>
            <p:cNvPr id="17" name="Freeform 17"/>
            <p:cNvSpPr/>
            <p:nvPr/>
          </p:nvSpPr>
          <p:spPr>
            <a:xfrm>
              <a:off x="0" y="0"/>
              <a:ext cx="399412" cy="228273"/>
            </a:xfrm>
            <a:custGeom>
              <a:avLst/>
              <a:gdLst/>
              <a:ahLst/>
              <a:cxnLst/>
              <a:rect l="l" t="t" r="r" b="b"/>
              <a:pathLst>
                <a:path w="399412" h="228273">
                  <a:moveTo>
                    <a:pt x="114137" y="0"/>
                  </a:moveTo>
                  <a:lnTo>
                    <a:pt x="285276" y="0"/>
                  </a:lnTo>
                  <a:cubicBezTo>
                    <a:pt x="315547" y="0"/>
                    <a:pt x="344578" y="12025"/>
                    <a:pt x="365983" y="33430"/>
                  </a:cubicBezTo>
                  <a:cubicBezTo>
                    <a:pt x="387387" y="54835"/>
                    <a:pt x="399412" y="83866"/>
                    <a:pt x="399412" y="114137"/>
                  </a:cubicBezTo>
                  <a:lnTo>
                    <a:pt x="399412" y="114137"/>
                  </a:lnTo>
                  <a:cubicBezTo>
                    <a:pt x="399412" y="144408"/>
                    <a:pt x="387387" y="173439"/>
                    <a:pt x="365983" y="194843"/>
                  </a:cubicBezTo>
                  <a:cubicBezTo>
                    <a:pt x="344578" y="216248"/>
                    <a:pt x="315547" y="228273"/>
                    <a:pt x="285276" y="228273"/>
                  </a:cubicBezTo>
                  <a:lnTo>
                    <a:pt x="114137" y="228273"/>
                  </a:lnTo>
                  <a:cubicBezTo>
                    <a:pt x="83866" y="228273"/>
                    <a:pt x="54835" y="216248"/>
                    <a:pt x="33430" y="194843"/>
                  </a:cubicBezTo>
                  <a:cubicBezTo>
                    <a:pt x="12025" y="173439"/>
                    <a:pt x="0" y="144408"/>
                    <a:pt x="0" y="114137"/>
                  </a:cubicBezTo>
                  <a:lnTo>
                    <a:pt x="0" y="114137"/>
                  </a:lnTo>
                  <a:cubicBezTo>
                    <a:pt x="0" y="83866"/>
                    <a:pt x="12025" y="54835"/>
                    <a:pt x="33430" y="33430"/>
                  </a:cubicBezTo>
                  <a:cubicBezTo>
                    <a:pt x="54835" y="12025"/>
                    <a:pt x="83866" y="0"/>
                    <a:pt x="114137" y="0"/>
                  </a:cubicBezTo>
                  <a:close/>
                </a:path>
              </a:pathLst>
            </a:custGeom>
            <a:blipFill>
              <a:blip r:embed="rId4"/>
              <a:stretch>
                <a:fillRect t="-8217" b="-8217"/>
              </a:stretch>
            </a:blipFill>
          </p:spPr>
        </p:sp>
      </p:grpSp>
      <p:grpSp>
        <p:nvGrpSpPr>
          <p:cNvPr id="18" name="Group 18"/>
          <p:cNvGrpSpPr/>
          <p:nvPr/>
        </p:nvGrpSpPr>
        <p:grpSpPr>
          <a:xfrm>
            <a:off x="9680760" y="3518052"/>
            <a:ext cx="3204907" cy="5393268"/>
            <a:chOff x="0" y="0"/>
            <a:chExt cx="399412" cy="672138"/>
          </a:xfrm>
        </p:grpSpPr>
        <p:sp>
          <p:nvSpPr>
            <p:cNvPr id="19" name="Freeform 19"/>
            <p:cNvSpPr/>
            <p:nvPr/>
          </p:nvSpPr>
          <p:spPr>
            <a:xfrm>
              <a:off x="0" y="0"/>
              <a:ext cx="399412" cy="672138"/>
            </a:xfrm>
            <a:custGeom>
              <a:avLst/>
              <a:gdLst/>
              <a:ahLst/>
              <a:cxnLst/>
              <a:rect l="l" t="t" r="r" b="b"/>
              <a:pathLst>
                <a:path w="399412" h="672138">
                  <a:moveTo>
                    <a:pt x="120782" y="0"/>
                  </a:moveTo>
                  <a:lnTo>
                    <a:pt x="278630" y="0"/>
                  </a:lnTo>
                  <a:cubicBezTo>
                    <a:pt x="310664" y="0"/>
                    <a:pt x="341385" y="12725"/>
                    <a:pt x="364036" y="35376"/>
                  </a:cubicBezTo>
                  <a:cubicBezTo>
                    <a:pt x="386687" y="58027"/>
                    <a:pt x="399412" y="88749"/>
                    <a:pt x="399412" y="120782"/>
                  </a:cubicBezTo>
                  <a:lnTo>
                    <a:pt x="399412" y="551355"/>
                  </a:lnTo>
                  <a:cubicBezTo>
                    <a:pt x="399412" y="583389"/>
                    <a:pt x="386687" y="614110"/>
                    <a:pt x="364036" y="636761"/>
                  </a:cubicBezTo>
                  <a:cubicBezTo>
                    <a:pt x="341385" y="659412"/>
                    <a:pt x="310664" y="672138"/>
                    <a:pt x="278630" y="672138"/>
                  </a:cubicBezTo>
                  <a:lnTo>
                    <a:pt x="120782" y="672138"/>
                  </a:lnTo>
                  <a:cubicBezTo>
                    <a:pt x="88749" y="672138"/>
                    <a:pt x="58027" y="659412"/>
                    <a:pt x="35376" y="636761"/>
                  </a:cubicBezTo>
                  <a:cubicBezTo>
                    <a:pt x="12725" y="614110"/>
                    <a:pt x="0" y="583389"/>
                    <a:pt x="0" y="551355"/>
                  </a:cubicBezTo>
                  <a:lnTo>
                    <a:pt x="0" y="120782"/>
                  </a:lnTo>
                  <a:cubicBezTo>
                    <a:pt x="0" y="88749"/>
                    <a:pt x="12725" y="58027"/>
                    <a:pt x="35376" y="35376"/>
                  </a:cubicBezTo>
                  <a:cubicBezTo>
                    <a:pt x="58027" y="12725"/>
                    <a:pt x="88749" y="0"/>
                    <a:pt x="120782" y="0"/>
                  </a:cubicBezTo>
                  <a:close/>
                </a:path>
              </a:pathLst>
            </a:custGeom>
            <a:blipFill>
              <a:blip r:embed="rId4"/>
              <a:stretch>
                <a:fillRect l="-76441" r="-76441"/>
              </a:stretch>
            </a:blipFill>
          </p:spPr>
        </p:sp>
      </p:grpSp>
      <p:sp>
        <p:nvSpPr>
          <p:cNvPr id="20" name="TextBox 20"/>
          <p:cNvSpPr txBox="1"/>
          <p:nvPr/>
        </p:nvSpPr>
        <p:spPr>
          <a:xfrm>
            <a:off x="9680760" y="2012078"/>
            <a:ext cx="6069138"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domaines </a:t>
            </a:r>
          </a:p>
        </p:txBody>
      </p:sp>
      <p:sp>
        <p:nvSpPr>
          <p:cNvPr id="21" name="Freeform 21"/>
          <p:cNvSpPr/>
          <p:nvPr/>
        </p:nvSpPr>
        <p:spPr>
          <a:xfrm>
            <a:off x="16498016" y="2358252"/>
            <a:ext cx="1522568" cy="617347"/>
          </a:xfrm>
          <a:custGeom>
            <a:avLst/>
            <a:gdLst/>
            <a:ahLst/>
            <a:cxnLst/>
            <a:rect l="l" t="t" r="r" b="b"/>
            <a:pathLst>
              <a:path w="1522568" h="617347">
                <a:moveTo>
                  <a:pt x="0" y="0"/>
                </a:moveTo>
                <a:lnTo>
                  <a:pt x="1522568" y="0"/>
                </a:lnTo>
                <a:lnTo>
                  <a:pt x="1522568" y="617347"/>
                </a:lnTo>
                <a:lnTo>
                  <a:pt x="0" y="617347"/>
                </a:lnTo>
                <a:lnTo>
                  <a:pt x="0" y="0"/>
                </a:lnTo>
                <a:close/>
              </a:path>
            </a:pathLst>
          </a:custGeom>
          <a:blipFill>
            <a:blip r:embed="rId5">
              <a:extLst>
                <a:ext uri="{96DAC541-7B7A-43D3-8B79-37D633B846F1}">
                  <asvg:svgBlip xmlns:asvg="http://schemas.microsoft.com/office/drawing/2016/SVG/main" r:embed="rId6"/>
                </a:ext>
              </a:extLst>
            </a:blip>
            <a:stretch>
              <a:fillRect r="-256064" b="-220928"/>
            </a:stretch>
          </a:blipFill>
        </p:spPr>
      </p:sp>
      <p:sp>
        <p:nvSpPr>
          <p:cNvPr id="22" name="Freeform 22"/>
          <p:cNvSpPr/>
          <p:nvPr/>
        </p:nvSpPr>
        <p:spPr>
          <a:xfrm>
            <a:off x="8583357" y="9621498"/>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23" name="TextBox 23"/>
          <p:cNvSpPr txBox="1"/>
          <p:nvPr/>
        </p:nvSpPr>
        <p:spPr>
          <a:xfrm>
            <a:off x="3155716" y="2746841"/>
            <a:ext cx="5194552" cy="1291726"/>
          </a:xfrm>
          <a:prstGeom prst="rect">
            <a:avLst/>
          </a:prstGeom>
        </p:spPr>
        <p:txBody>
          <a:bodyPr lIns="0" tIns="0" rIns="0" bIns="0" rtlCol="0" anchor="t">
            <a:spAutoFit/>
          </a:bodyPr>
          <a:lstStyle/>
          <a:p>
            <a:pPr algn="l">
              <a:lnSpc>
                <a:spcPts val="2095"/>
              </a:lnSpc>
            </a:pPr>
            <a:r>
              <a:rPr lang="en-US" sz="1599">
                <a:solidFill>
                  <a:srgbClr val="0B0A0A"/>
                </a:solidFill>
                <a:latin typeface="Poppins"/>
                <a:ea typeface="Poppins"/>
                <a:cs typeface="Poppins"/>
                <a:sym typeface="Poppins"/>
              </a:rPr>
              <a:t>Nous concevons des applications web, mobiles et des logiciels métiers sur mesure, sécurisés et évolutifs, pour accompagner les organisations dans leur transformation digitale et améliorer leur performance. Consulting &amp; Conseil</a:t>
            </a:r>
          </a:p>
        </p:txBody>
      </p:sp>
      <p:sp>
        <p:nvSpPr>
          <p:cNvPr id="24" name="TextBox 24"/>
          <p:cNvSpPr txBox="1"/>
          <p:nvPr/>
        </p:nvSpPr>
        <p:spPr>
          <a:xfrm>
            <a:off x="3155716" y="5329646"/>
            <a:ext cx="5194552" cy="1112034"/>
          </a:xfrm>
          <a:prstGeom prst="rect">
            <a:avLst/>
          </a:prstGeom>
        </p:spPr>
        <p:txBody>
          <a:bodyPr lIns="0" tIns="0" rIns="0" bIns="0" rtlCol="0" anchor="t">
            <a:spAutoFit/>
          </a:bodyPr>
          <a:lstStyle/>
          <a:p>
            <a:pPr algn="l">
              <a:lnSpc>
                <a:spcPts val="2239"/>
              </a:lnSpc>
            </a:pPr>
            <a:r>
              <a:rPr lang="en-US" sz="1599">
                <a:solidFill>
                  <a:srgbClr val="0B0A0A"/>
                </a:solidFill>
                <a:latin typeface="Poppins"/>
                <a:ea typeface="Poppins"/>
                <a:cs typeface="Poppins"/>
                <a:sym typeface="Poppins"/>
              </a:rPr>
              <a:t>gestion de projet et transformation digitale. Nos consultants apportent les compétences et les recommandations nécessaires à la réussite de vos projets.</a:t>
            </a:r>
          </a:p>
        </p:txBody>
      </p:sp>
      <p:sp>
        <p:nvSpPr>
          <p:cNvPr id="25" name="TextBox 25"/>
          <p:cNvSpPr txBox="1"/>
          <p:nvPr/>
        </p:nvSpPr>
        <p:spPr>
          <a:xfrm>
            <a:off x="3155716" y="7418300"/>
            <a:ext cx="5194552" cy="1388296"/>
          </a:xfrm>
          <a:prstGeom prst="rect">
            <a:avLst/>
          </a:prstGeom>
        </p:spPr>
        <p:txBody>
          <a:bodyPr lIns="0" tIns="0" rIns="0" bIns="0" rtlCol="0" anchor="t">
            <a:spAutoFit/>
          </a:bodyPr>
          <a:lstStyle/>
          <a:p>
            <a:pPr algn="l">
              <a:lnSpc>
                <a:spcPts val="2239"/>
              </a:lnSpc>
            </a:pPr>
            <a:r>
              <a:rPr lang="en-US" sz="1599">
                <a:solidFill>
                  <a:srgbClr val="0B0A0A"/>
                </a:solidFill>
                <a:latin typeface="Poppins"/>
                <a:ea typeface="Poppins"/>
                <a:cs typeface="Poppins"/>
                <a:sym typeface="Poppins"/>
              </a:rPr>
              <a:t>Nous concevons, déployons et administrons des infrastructures cloud fiables et sécurisées. De l'hébergement à l'infogérance, nous assurons la disponibilité, la sécurité et la continuité de vos services numériques.</a:t>
            </a:r>
          </a:p>
        </p:txBody>
      </p:sp>
      <p:sp>
        <p:nvSpPr>
          <p:cNvPr id="26" name="TextBox 26"/>
          <p:cNvSpPr txBox="1"/>
          <p:nvPr/>
        </p:nvSpPr>
        <p:spPr>
          <a:xfrm>
            <a:off x="3155716" y="2306552"/>
            <a:ext cx="4671165" cy="325829"/>
          </a:xfrm>
          <a:prstGeom prst="rect">
            <a:avLst/>
          </a:prstGeom>
        </p:spPr>
        <p:txBody>
          <a:bodyPr lIns="0" tIns="0" rIns="0" bIns="0" rtlCol="0" anchor="t">
            <a:spAutoFit/>
          </a:bodyPr>
          <a:lstStyle/>
          <a:p>
            <a:pPr algn="l">
              <a:lnSpc>
                <a:spcPts val="2520"/>
              </a:lnSpc>
              <a:spcBef>
                <a:spcPct val="0"/>
              </a:spcBef>
            </a:pPr>
            <a:r>
              <a:rPr lang="en-US" sz="1800" b="1">
                <a:solidFill>
                  <a:srgbClr val="0B0A0A"/>
                </a:solidFill>
                <a:latin typeface="Poppins Bold"/>
                <a:ea typeface="Poppins Bold"/>
                <a:cs typeface="Poppins Bold"/>
                <a:sym typeface="Poppins Bold"/>
              </a:rPr>
              <a:t>Développement de solutions logicielles</a:t>
            </a:r>
          </a:p>
        </p:txBody>
      </p:sp>
      <p:sp>
        <p:nvSpPr>
          <p:cNvPr id="27" name="TextBox 27"/>
          <p:cNvSpPr txBox="1"/>
          <p:nvPr/>
        </p:nvSpPr>
        <p:spPr>
          <a:xfrm>
            <a:off x="2423581" y="1194365"/>
            <a:ext cx="6176661" cy="720576"/>
          </a:xfrm>
          <a:prstGeom prst="rect">
            <a:avLst/>
          </a:prstGeom>
        </p:spPr>
        <p:txBody>
          <a:bodyPr lIns="0" tIns="0" rIns="0" bIns="0" rtlCol="0" anchor="t">
            <a:spAutoFit/>
          </a:bodyPr>
          <a:lstStyle/>
          <a:p>
            <a:pPr algn="l">
              <a:lnSpc>
                <a:spcPts val="2800"/>
              </a:lnSpc>
              <a:spcBef>
                <a:spcPct val="0"/>
              </a:spcBef>
            </a:pPr>
            <a:r>
              <a:rPr lang="en-US" sz="2000" b="1">
                <a:solidFill>
                  <a:srgbClr val="0B0A0A"/>
                </a:solidFill>
                <a:latin typeface="Poppins Bold"/>
                <a:ea typeface="Poppins Bold"/>
                <a:cs typeface="Poppins Bold"/>
                <a:sym typeface="Poppins Bold"/>
              </a:rPr>
              <a:t>NetByUs intervient principalement dans trois domaines :</a:t>
            </a:r>
          </a:p>
        </p:txBody>
      </p:sp>
      <p:sp>
        <p:nvSpPr>
          <p:cNvPr id="28" name="TextBox 28"/>
          <p:cNvSpPr txBox="1"/>
          <p:nvPr/>
        </p:nvSpPr>
        <p:spPr>
          <a:xfrm>
            <a:off x="3155716" y="4594167"/>
            <a:ext cx="5489118" cy="640229"/>
          </a:xfrm>
          <a:prstGeom prst="rect">
            <a:avLst/>
          </a:prstGeom>
        </p:spPr>
        <p:txBody>
          <a:bodyPr lIns="0" tIns="0" rIns="0" bIns="0" rtlCol="0" anchor="t">
            <a:spAutoFit/>
          </a:bodyPr>
          <a:lstStyle/>
          <a:p>
            <a:pPr algn="l">
              <a:lnSpc>
                <a:spcPts val="2520"/>
              </a:lnSpc>
              <a:spcBef>
                <a:spcPct val="0"/>
              </a:spcBef>
            </a:pPr>
            <a:r>
              <a:rPr lang="en-US" sz="1800" b="1">
                <a:solidFill>
                  <a:srgbClr val="0B0A0A"/>
                </a:solidFill>
                <a:latin typeface="Poppins Bold"/>
                <a:ea typeface="Poppins Bold"/>
                <a:cs typeface="Poppins Bold"/>
                <a:sym typeface="Poppins Bold"/>
              </a:rPr>
              <a:t>Nous accompagnons les entreprises grâce à notre expertise en IT</a:t>
            </a:r>
          </a:p>
        </p:txBody>
      </p:sp>
      <p:sp>
        <p:nvSpPr>
          <p:cNvPr id="29" name="TextBox 29"/>
          <p:cNvSpPr txBox="1"/>
          <p:nvPr/>
        </p:nvSpPr>
        <p:spPr>
          <a:xfrm>
            <a:off x="3155716" y="6997220"/>
            <a:ext cx="4880242" cy="325829"/>
          </a:xfrm>
          <a:prstGeom prst="rect">
            <a:avLst/>
          </a:prstGeom>
        </p:spPr>
        <p:txBody>
          <a:bodyPr lIns="0" tIns="0" rIns="0" bIns="0" rtlCol="0" anchor="t">
            <a:spAutoFit/>
          </a:bodyPr>
          <a:lstStyle/>
          <a:p>
            <a:pPr algn="l">
              <a:lnSpc>
                <a:spcPts val="2520"/>
              </a:lnSpc>
              <a:spcBef>
                <a:spcPct val="0"/>
              </a:spcBef>
            </a:pPr>
            <a:r>
              <a:rPr lang="en-US" sz="1800" b="1">
                <a:solidFill>
                  <a:srgbClr val="0B0A0A"/>
                </a:solidFill>
                <a:latin typeface="Poppins Bold"/>
                <a:ea typeface="Poppins Bold"/>
                <a:cs typeface="Poppins Bold"/>
                <a:sym typeface="Poppins Bold"/>
              </a:rPr>
              <a:t>Infrastructure Cloud &amp; Services Managés</a:t>
            </a:r>
          </a:p>
        </p:txBody>
      </p:sp>
      <p:sp>
        <p:nvSpPr>
          <p:cNvPr id="30" name="Freeform 30"/>
          <p:cNvSpPr/>
          <p:nvPr/>
        </p:nvSpPr>
        <p:spPr>
          <a:xfrm>
            <a:off x="2684789" y="4651317"/>
            <a:ext cx="268667" cy="268667"/>
          </a:xfrm>
          <a:custGeom>
            <a:avLst/>
            <a:gdLst/>
            <a:ahLst/>
            <a:cxnLst/>
            <a:rect l="l" t="t" r="r" b="b"/>
            <a:pathLst>
              <a:path w="268667" h="268667">
                <a:moveTo>
                  <a:pt x="0" y="0"/>
                </a:moveTo>
                <a:lnTo>
                  <a:pt x="268666" y="0"/>
                </a:lnTo>
                <a:lnTo>
                  <a:pt x="268666" y="268667"/>
                </a:lnTo>
                <a:lnTo>
                  <a:pt x="0" y="2686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1" name="Freeform 31"/>
          <p:cNvSpPr/>
          <p:nvPr/>
        </p:nvSpPr>
        <p:spPr>
          <a:xfrm>
            <a:off x="2684789" y="7054370"/>
            <a:ext cx="268667" cy="268667"/>
          </a:xfrm>
          <a:custGeom>
            <a:avLst/>
            <a:gdLst/>
            <a:ahLst/>
            <a:cxnLst/>
            <a:rect l="l" t="t" r="r" b="b"/>
            <a:pathLst>
              <a:path w="268667" h="268667">
                <a:moveTo>
                  <a:pt x="0" y="0"/>
                </a:moveTo>
                <a:lnTo>
                  <a:pt x="268666" y="0"/>
                </a:lnTo>
                <a:lnTo>
                  <a:pt x="268666" y="268667"/>
                </a:lnTo>
                <a:lnTo>
                  <a:pt x="0" y="2686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2" name="Freeform 32"/>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7"/>
            <a:stretch>
              <a:fillRect/>
            </a:stretch>
          </a:blipFill>
        </p:spPr>
      </p:sp>
      <p:sp>
        <p:nvSpPr>
          <p:cNvPr id="33" name="Freeform 33"/>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8"/>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3262" y="540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13" b="-9313"/>
            </a:stretch>
          </a:blipFill>
        </p:spPr>
      </p:sp>
      <p:grpSp>
        <p:nvGrpSpPr>
          <p:cNvPr id="3" name="Group 3"/>
          <p:cNvGrpSpPr/>
          <p:nvPr/>
        </p:nvGrpSpPr>
        <p:grpSpPr>
          <a:xfrm>
            <a:off x="11090898" y="1201814"/>
            <a:ext cx="7581202" cy="2837228"/>
            <a:chOff x="0" y="0"/>
            <a:chExt cx="1996695" cy="747253"/>
          </a:xfrm>
        </p:grpSpPr>
        <p:sp>
          <p:nvSpPr>
            <p:cNvPr id="4" name="Freeform 4"/>
            <p:cNvSpPr/>
            <p:nvPr/>
          </p:nvSpPr>
          <p:spPr>
            <a:xfrm>
              <a:off x="0" y="0"/>
              <a:ext cx="1996695" cy="747254"/>
            </a:xfrm>
            <a:custGeom>
              <a:avLst/>
              <a:gdLst/>
              <a:ahLst/>
              <a:cxnLst/>
              <a:rect l="l" t="t" r="r" b="b"/>
              <a:pathLst>
                <a:path w="1996695" h="747254">
                  <a:moveTo>
                    <a:pt x="52081" y="0"/>
                  </a:moveTo>
                  <a:lnTo>
                    <a:pt x="1944614" y="0"/>
                  </a:lnTo>
                  <a:cubicBezTo>
                    <a:pt x="1973378" y="0"/>
                    <a:pt x="1996695" y="23318"/>
                    <a:pt x="1996695" y="52081"/>
                  </a:cubicBezTo>
                  <a:lnTo>
                    <a:pt x="1996695" y="695172"/>
                  </a:lnTo>
                  <a:cubicBezTo>
                    <a:pt x="1996695" y="708985"/>
                    <a:pt x="1991208" y="722232"/>
                    <a:pt x="1981441" y="731999"/>
                  </a:cubicBezTo>
                  <a:cubicBezTo>
                    <a:pt x="1971674" y="741766"/>
                    <a:pt x="1958427" y="747254"/>
                    <a:pt x="1944614" y="747254"/>
                  </a:cubicBezTo>
                  <a:lnTo>
                    <a:pt x="52081" y="747254"/>
                  </a:lnTo>
                  <a:cubicBezTo>
                    <a:pt x="23318" y="747254"/>
                    <a:pt x="0" y="723936"/>
                    <a:pt x="0" y="695172"/>
                  </a:cubicBezTo>
                  <a:lnTo>
                    <a:pt x="0" y="52081"/>
                  </a:lnTo>
                  <a:cubicBezTo>
                    <a:pt x="0" y="38268"/>
                    <a:pt x="5487" y="25021"/>
                    <a:pt x="15254" y="15254"/>
                  </a:cubicBezTo>
                  <a:cubicBezTo>
                    <a:pt x="25021" y="5487"/>
                    <a:pt x="38268" y="0"/>
                    <a:pt x="52081" y="0"/>
                  </a:cubicBezTo>
                  <a:close/>
                </a:path>
              </a:pathLst>
            </a:custGeom>
            <a:solidFill>
              <a:srgbClr val="367EA7"/>
            </a:solidFill>
          </p:spPr>
        </p:sp>
        <p:sp>
          <p:nvSpPr>
            <p:cNvPr id="5" name="TextBox 5"/>
            <p:cNvSpPr txBox="1"/>
            <p:nvPr/>
          </p:nvSpPr>
          <p:spPr>
            <a:xfrm>
              <a:off x="0" y="-57150"/>
              <a:ext cx="1996695" cy="804403"/>
            </a:xfrm>
            <a:prstGeom prst="rect">
              <a:avLst/>
            </a:prstGeom>
          </p:spPr>
          <p:txBody>
            <a:bodyPr lIns="50800" tIns="50800" rIns="50800" bIns="50800" rtlCol="0" anchor="ctr"/>
            <a:lstStyle/>
            <a:p>
              <a:pPr algn="ctr">
                <a:lnSpc>
                  <a:spcPts val="3220"/>
                </a:lnSpc>
              </a:pPr>
              <a:endParaRPr/>
            </a:p>
          </p:txBody>
        </p:sp>
      </p:grpSp>
      <p:grpSp>
        <p:nvGrpSpPr>
          <p:cNvPr id="6" name="Group 6"/>
          <p:cNvGrpSpPr/>
          <p:nvPr/>
        </p:nvGrpSpPr>
        <p:grpSpPr>
          <a:xfrm>
            <a:off x="-3419392" y="6063889"/>
            <a:ext cx="10423720" cy="3789790"/>
            <a:chOff x="0" y="0"/>
            <a:chExt cx="2745342" cy="998134"/>
          </a:xfrm>
        </p:grpSpPr>
        <p:sp>
          <p:nvSpPr>
            <p:cNvPr id="7" name="Freeform 7"/>
            <p:cNvSpPr/>
            <p:nvPr/>
          </p:nvSpPr>
          <p:spPr>
            <a:xfrm>
              <a:off x="0" y="0"/>
              <a:ext cx="2745342" cy="998134"/>
            </a:xfrm>
            <a:custGeom>
              <a:avLst/>
              <a:gdLst/>
              <a:ahLst/>
              <a:cxnLst/>
              <a:rect l="l" t="t" r="r" b="b"/>
              <a:pathLst>
                <a:path w="2745342" h="998134">
                  <a:moveTo>
                    <a:pt x="37879" y="0"/>
                  </a:moveTo>
                  <a:lnTo>
                    <a:pt x="2707463" y="0"/>
                  </a:lnTo>
                  <a:cubicBezTo>
                    <a:pt x="2717509" y="0"/>
                    <a:pt x="2727144" y="3991"/>
                    <a:pt x="2734247" y="11094"/>
                  </a:cubicBezTo>
                  <a:cubicBezTo>
                    <a:pt x="2741351" y="18198"/>
                    <a:pt x="2745342" y="27833"/>
                    <a:pt x="2745342" y="37879"/>
                  </a:cubicBezTo>
                  <a:lnTo>
                    <a:pt x="2745342" y="960255"/>
                  </a:lnTo>
                  <a:cubicBezTo>
                    <a:pt x="2745342" y="970301"/>
                    <a:pt x="2741351" y="979936"/>
                    <a:pt x="2734247" y="987040"/>
                  </a:cubicBezTo>
                  <a:cubicBezTo>
                    <a:pt x="2727144" y="994143"/>
                    <a:pt x="2717509" y="998134"/>
                    <a:pt x="2707463" y="998134"/>
                  </a:cubicBezTo>
                  <a:lnTo>
                    <a:pt x="37879" y="998134"/>
                  </a:lnTo>
                  <a:cubicBezTo>
                    <a:pt x="27833" y="998134"/>
                    <a:pt x="18198" y="994143"/>
                    <a:pt x="11094" y="987040"/>
                  </a:cubicBezTo>
                  <a:cubicBezTo>
                    <a:pt x="3991" y="979936"/>
                    <a:pt x="0" y="970301"/>
                    <a:pt x="0" y="960255"/>
                  </a:cubicBezTo>
                  <a:lnTo>
                    <a:pt x="0" y="37879"/>
                  </a:lnTo>
                  <a:cubicBezTo>
                    <a:pt x="0" y="27833"/>
                    <a:pt x="3991" y="18198"/>
                    <a:pt x="11094" y="11094"/>
                  </a:cubicBezTo>
                  <a:cubicBezTo>
                    <a:pt x="18198" y="3991"/>
                    <a:pt x="27833" y="0"/>
                    <a:pt x="37879" y="0"/>
                  </a:cubicBezTo>
                  <a:close/>
                </a:path>
              </a:pathLst>
            </a:custGeom>
            <a:solidFill>
              <a:srgbClr val="367EA7"/>
            </a:solidFill>
          </p:spPr>
        </p:sp>
        <p:sp>
          <p:nvSpPr>
            <p:cNvPr id="8" name="TextBox 8"/>
            <p:cNvSpPr txBox="1"/>
            <p:nvPr/>
          </p:nvSpPr>
          <p:spPr>
            <a:xfrm>
              <a:off x="0" y="-57150"/>
              <a:ext cx="2745342" cy="1055284"/>
            </a:xfrm>
            <a:prstGeom prst="rect">
              <a:avLst/>
            </a:prstGeom>
          </p:spPr>
          <p:txBody>
            <a:bodyPr lIns="50800" tIns="50800" rIns="50800" bIns="50800" rtlCol="0" anchor="ctr"/>
            <a:lstStyle/>
            <a:p>
              <a:pPr algn="ctr">
                <a:lnSpc>
                  <a:spcPts val="3220"/>
                </a:lnSpc>
              </a:pPr>
              <a:endParaRPr/>
            </a:p>
          </p:txBody>
        </p:sp>
      </p:grpSp>
      <p:sp>
        <p:nvSpPr>
          <p:cNvPr id="9" name="Freeform 9"/>
          <p:cNvSpPr/>
          <p:nvPr/>
        </p:nvSpPr>
        <p:spPr>
          <a:xfrm>
            <a:off x="-1243806" y="807957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3">
              <a:extLst>
                <a:ext uri="{96DAC541-7B7A-43D3-8B79-37D633B846F1}">
                  <asvg:svgBlip xmlns:asvg="http://schemas.microsoft.com/office/drawing/2016/SVG/main" r:embed="rId4"/>
                </a:ext>
              </a:extLst>
            </a:blip>
            <a:stretch>
              <a:fillRect r="-172393" b="-48853"/>
            </a:stretch>
          </a:blipFill>
        </p:spPr>
      </p:sp>
      <p:sp>
        <p:nvSpPr>
          <p:cNvPr id="10" name="Freeform 10"/>
          <p:cNvSpPr/>
          <p:nvPr/>
        </p:nvSpPr>
        <p:spPr>
          <a:xfrm>
            <a:off x="16297744" y="5615042"/>
            <a:ext cx="1990256" cy="1331004"/>
          </a:xfrm>
          <a:custGeom>
            <a:avLst/>
            <a:gdLst/>
            <a:ahLst/>
            <a:cxnLst/>
            <a:rect l="l" t="t" r="r" b="b"/>
            <a:pathLst>
              <a:path w="1990256" h="1331004">
                <a:moveTo>
                  <a:pt x="0" y="0"/>
                </a:moveTo>
                <a:lnTo>
                  <a:pt x="1990256" y="0"/>
                </a:lnTo>
                <a:lnTo>
                  <a:pt x="1990256" y="1331005"/>
                </a:lnTo>
                <a:lnTo>
                  <a:pt x="0" y="1331005"/>
                </a:lnTo>
                <a:lnTo>
                  <a:pt x="0" y="0"/>
                </a:lnTo>
                <a:close/>
              </a:path>
            </a:pathLst>
          </a:custGeom>
          <a:blipFill>
            <a:blip r:embed="rId3">
              <a:extLst>
                <a:ext uri="{96DAC541-7B7A-43D3-8B79-37D633B846F1}">
                  <asvg:svgBlip xmlns:asvg="http://schemas.microsoft.com/office/drawing/2016/SVG/main" r:embed="rId4"/>
                </a:ext>
              </a:extLst>
            </a:blip>
            <a:stretch>
              <a:fillRect r="-172393" b="-48853"/>
            </a:stretch>
          </a:blipFill>
        </p:spPr>
      </p:sp>
      <p:sp>
        <p:nvSpPr>
          <p:cNvPr id="11" name="Freeform 11"/>
          <p:cNvSpPr/>
          <p:nvPr/>
        </p:nvSpPr>
        <p:spPr>
          <a:xfrm>
            <a:off x="8730624" y="8937072"/>
            <a:ext cx="826751" cy="473503"/>
          </a:xfrm>
          <a:custGeom>
            <a:avLst/>
            <a:gdLst/>
            <a:ahLst/>
            <a:cxnLst/>
            <a:rect l="l" t="t" r="r" b="b"/>
            <a:pathLst>
              <a:path w="826751" h="473503">
                <a:moveTo>
                  <a:pt x="0" y="0"/>
                </a:moveTo>
                <a:lnTo>
                  <a:pt x="826752" y="0"/>
                </a:lnTo>
                <a:lnTo>
                  <a:pt x="826752" y="473503"/>
                </a:lnTo>
                <a:lnTo>
                  <a:pt x="0" y="4735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12668813" y="6800703"/>
            <a:ext cx="4797408" cy="1944370"/>
          </a:xfrm>
          <a:prstGeom prst="rect">
            <a:avLst/>
          </a:prstGeom>
        </p:spPr>
        <p:txBody>
          <a:bodyPr lIns="0" tIns="0" rIns="0" bIns="0" rtlCol="0" anchor="t">
            <a:spAutoFit/>
          </a:bodyPr>
          <a:lstStyle/>
          <a:p>
            <a:pPr algn="l">
              <a:lnSpc>
                <a:spcPts val="6800"/>
              </a:lnSpc>
            </a:pPr>
            <a:r>
              <a:rPr lang="en-US" sz="6800" b="1">
                <a:solidFill>
                  <a:srgbClr val="000000"/>
                </a:solidFill>
                <a:latin typeface="Agrandir Bold"/>
                <a:ea typeface="Agrandir Bold"/>
                <a:cs typeface="Agrandir Bold"/>
                <a:sym typeface="Agrandir Bold"/>
              </a:rPr>
              <a:t>Notre </a:t>
            </a:r>
          </a:p>
          <a:p>
            <a:pPr algn="l">
              <a:lnSpc>
                <a:spcPts val="6800"/>
              </a:lnSpc>
            </a:pPr>
            <a:r>
              <a:rPr lang="en-US" sz="6800" b="1">
                <a:solidFill>
                  <a:srgbClr val="000000"/>
                </a:solidFill>
                <a:latin typeface="Agrandir Bold"/>
                <a:ea typeface="Agrandir Bold"/>
                <a:cs typeface="Agrandir Bold"/>
                <a:sym typeface="Agrandir Bold"/>
              </a:rPr>
              <a:t>approche</a:t>
            </a:r>
          </a:p>
        </p:txBody>
      </p:sp>
      <p:sp>
        <p:nvSpPr>
          <p:cNvPr id="13" name="TextBox 13"/>
          <p:cNvSpPr txBox="1"/>
          <p:nvPr/>
        </p:nvSpPr>
        <p:spPr>
          <a:xfrm>
            <a:off x="12042491" y="1490094"/>
            <a:ext cx="5288481" cy="2212226"/>
          </a:xfrm>
          <a:prstGeom prst="rect">
            <a:avLst/>
          </a:prstGeom>
        </p:spPr>
        <p:txBody>
          <a:bodyPr lIns="0" tIns="0" rIns="0" bIns="0" rtlCol="0" anchor="t">
            <a:spAutoFit/>
          </a:bodyPr>
          <a:lstStyle/>
          <a:p>
            <a:pPr algn="l">
              <a:lnSpc>
                <a:spcPts val="2520"/>
              </a:lnSpc>
            </a:pPr>
            <a:r>
              <a:rPr lang="en-US" sz="1800">
                <a:solidFill>
                  <a:srgbClr val="FFFFFF"/>
                </a:solidFill>
                <a:latin typeface="Poppins"/>
                <a:ea typeface="Poppins"/>
                <a:cs typeface="Poppins"/>
                <a:sym typeface="Poppins"/>
              </a:rPr>
              <a:t>Chez NetByUs, nous mettons en œuvre une approche méthodologique éprouvée, fondée sur les meilleures pratiques internationales telles que PRINCE2® pour la gestion de projet, ITIL® pour la gestion des services informatiques et les méthodes Agile pour le développement.</a:t>
            </a:r>
          </a:p>
        </p:txBody>
      </p:sp>
      <p:sp>
        <p:nvSpPr>
          <p:cNvPr id="14" name="TextBox 14"/>
          <p:cNvSpPr txBox="1"/>
          <p:nvPr/>
        </p:nvSpPr>
        <p:spPr>
          <a:xfrm>
            <a:off x="952500" y="6352170"/>
            <a:ext cx="4493568" cy="3155424"/>
          </a:xfrm>
          <a:prstGeom prst="rect">
            <a:avLst/>
          </a:prstGeom>
        </p:spPr>
        <p:txBody>
          <a:bodyPr lIns="0" tIns="0" rIns="0" bIns="0" rtlCol="0" anchor="t">
            <a:spAutoFit/>
          </a:bodyPr>
          <a:lstStyle/>
          <a:p>
            <a:pPr algn="just">
              <a:lnSpc>
                <a:spcPts val="2520"/>
              </a:lnSpc>
            </a:pPr>
            <a:r>
              <a:rPr lang="en-US" sz="1800">
                <a:solidFill>
                  <a:srgbClr val="FFFFFF"/>
                </a:solidFill>
                <a:latin typeface="Poppins"/>
                <a:ea typeface="Poppins"/>
                <a:cs typeface="Poppins"/>
                <a:sym typeface="Poppins"/>
              </a:rPr>
              <a:t>Notre expertise nous permet d'accompagner nos clients à 360°, depuis le cadrage du besoin jusqu'à la mise en production, en passant par le pilotage, le contrôle qualité, les recettes et l'accompagnement au changement. Cette démarche garantit des projets maîtrisés, des livrables conformes aux standards de qualité et une création de valeur durable.</a:t>
            </a:r>
          </a:p>
        </p:txBody>
      </p:sp>
      <p:grpSp>
        <p:nvGrpSpPr>
          <p:cNvPr id="15" name="Group 15"/>
          <p:cNvGrpSpPr/>
          <p:nvPr/>
        </p:nvGrpSpPr>
        <p:grpSpPr>
          <a:xfrm>
            <a:off x="7217574" y="4510148"/>
            <a:ext cx="6412292" cy="3684044"/>
            <a:chOff x="0" y="0"/>
            <a:chExt cx="960674" cy="551935"/>
          </a:xfrm>
        </p:grpSpPr>
        <p:sp>
          <p:nvSpPr>
            <p:cNvPr id="16" name="Freeform 16"/>
            <p:cNvSpPr/>
            <p:nvPr/>
          </p:nvSpPr>
          <p:spPr>
            <a:xfrm>
              <a:off x="0" y="0"/>
              <a:ext cx="960674" cy="551935"/>
            </a:xfrm>
            <a:custGeom>
              <a:avLst/>
              <a:gdLst/>
              <a:ahLst/>
              <a:cxnLst/>
              <a:rect l="l" t="t" r="r" b="b"/>
              <a:pathLst>
                <a:path w="960674" h="551935">
                  <a:moveTo>
                    <a:pt x="76063" y="0"/>
                  </a:moveTo>
                  <a:lnTo>
                    <a:pt x="884611" y="0"/>
                  </a:lnTo>
                  <a:cubicBezTo>
                    <a:pt x="926619" y="0"/>
                    <a:pt x="960674" y="34055"/>
                    <a:pt x="960674" y="76063"/>
                  </a:cubicBezTo>
                  <a:lnTo>
                    <a:pt x="960674" y="475871"/>
                  </a:lnTo>
                  <a:cubicBezTo>
                    <a:pt x="960674" y="496044"/>
                    <a:pt x="952660" y="515391"/>
                    <a:pt x="938396" y="529656"/>
                  </a:cubicBezTo>
                  <a:cubicBezTo>
                    <a:pt x="924131" y="543921"/>
                    <a:pt x="904784" y="551935"/>
                    <a:pt x="884611" y="551935"/>
                  </a:cubicBezTo>
                  <a:lnTo>
                    <a:pt x="76063" y="551935"/>
                  </a:lnTo>
                  <a:cubicBezTo>
                    <a:pt x="55890" y="551935"/>
                    <a:pt x="36543" y="543921"/>
                    <a:pt x="22278" y="529656"/>
                  </a:cubicBezTo>
                  <a:cubicBezTo>
                    <a:pt x="8014" y="515391"/>
                    <a:pt x="0" y="496044"/>
                    <a:pt x="0" y="475871"/>
                  </a:cubicBezTo>
                  <a:lnTo>
                    <a:pt x="0" y="76063"/>
                  </a:lnTo>
                  <a:cubicBezTo>
                    <a:pt x="0" y="55890"/>
                    <a:pt x="8014" y="36543"/>
                    <a:pt x="22278" y="22278"/>
                  </a:cubicBezTo>
                  <a:cubicBezTo>
                    <a:pt x="36543" y="8014"/>
                    <a:pt x="55890" y="0"/>
                    <a:pt x="76063" y="0"/>
                  </a:cubicBezTo>
                  <a:close/>
                </a:path>
              </a:pathLst>
            </a:custGeom>
            <a:blipFill>
              <a:blip r:embed="rId7"/>
              <a:stretch>
                <a:fillRect t="-427" b="-15755"/>
              </a:stretch>
            </a:blipFill>
          </p:spPr>
        </p:sp>
      </p:grpSp>
      <p:grpSp>
        <p:nvGrpSpPr>
          <p:cNvPr id="17" name="Group 17"/>
          <p:cNvGrpSpPr/>
          <p:nvPr/>
        </p:nvGrpSpPr>
        <p:grpSpPr>
          <a:xfrm>
            <a:off x="2929284" y="2000496"/>
            <a:ext cx="4507318" cy="2589582"/>
            <a:chOff x="0" y="0"/>
            <a:chExt cx="960674" cy="551935"/>
          </a:xfrm>
        </p:grpSpPr>
        <p:sp>
          <p:nvSpPr>
            <p:cNvPr id="18" name="Freeform 18"/>
            <p:cNvSpPr/>
            <p:nvPr/>
          </p:nvSpPr>
          <p:spPr>
            <a:xfrm>
              <a:off x="0" y="0"/>
              <a:ext cx="960674" cy="551935"/>
            </a:xfrm>
            <a:custGeom>
              <a:avLst/>
              <a:gdLst/>
              <a:ahLst/>
              <a:cxnLst/>
              <a:rect l="l" t="t" r="r" b="b"/>
              <a:pathLst>
                <a:path w="960674" h="551935">
                  <a:moveTo>
                    <a:pt x="108211" y="0"/>
                  </a:moveTo>
                  <a:lnTo>
                    <a:pt x="852463" y="0"/>
                  </a:lnTo>
                  <a:cubicBezTo>
                    <a:pt x="881163" y="0"/>
                    <a:pt x="908686" y="11401"/>
                    <a:pt x="928980" y="31694"/>
                  </a:cubicBezTo>
                  <a:cubicBezTo>
                    <a:pt x="949273" y="51988"/>
                    <a:pt x="960674" y="79512"/>
                    <a:pt x="960674" y="108211"/>
                  </a:cubicBezTo>
                  <a:lnTo>
                    <a:pt x="960674" y="443724"/>
                  </a:lnTo>
                  <a:cubicBezTo>
                    <a:pt x="960674" y="472423"/>
                    <a:pt x="949273" y="499947"/>
                    <a:pt x="928980" y="520240"/>
                  </a:cubicBezTo>
                  <a:cubicBezTo>
                    <a:pt x="908686" y="540534"/>
                    <a:pt x="881163" y="551935"/>
                    <a:pt x="852463" y="551935"/>
                  </a:cubicBezTo>
                  <a:lnTo>
                    <a:pt x="108211" y="551935"/>
                  </a:lnTo>
                  <a:cubicBezTo>
                    <a:pt x="79512" y="551935"/>
                    <a:pt x="51988" y="540534"/>
                    <a:pt x="31694" y="520240"/>
                  </a:cubicBezTo>
                  <a:cubicBezTo>
                    <a:pt x="11401" y="499947"/>
                    <a:pt x="0" y="472423"/>
                    <a:pt x="0" y="443724"/>
                  </a:cubicBezTo>
                  <a:lnTo>
                    <a:pt x="0" y="108211"/>
                  </a:lnTo>
                  <a:cubicBezTo>
                    <a:pt x="0" y="79512"/>
                    <a:pt x="11401" y="51988"/>
                    <a:pt x="31694" y="31694"/>
                  </a:cubicBezTo>
                  <a:cubicBezTo>
                    <a:pt x="51988" y="11401"/>
                    <a:pt x="79512" y="0"/>
                    <a:pt x="108211" y="0"/>
                  </a:cubicBezTo>
                  <a:close/>
                </a:path>
              </a:pathLst>
            </a:custGeom>
            <a:blipFill>
              <a:blip r:embed="rId7"/>
              <a:stretch>
                <a:fillRect t="-427" b="-15755"/>
              </a:stretch>
            </a:blipFill>
          </p:spPr>
        </p:sp>
      </p:grpSp>
      <p:sp>
        <p:nvSpPr>
          <p:cNvPr id="19" name="Freeform 19"/>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8"/>
            <a:stretch>
              <a:fillRect/>
            </a:stretch>
          </a:blipFill>
        </p:spPr>
      </p:sp>
      <p:sp>
        <p:nvSpPr>
          <p:cNvPr id="20" name="Freeform 20"/>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726800" y="1444217"/>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2">
              <a:extLst>
                <a:ext uri="{96DAC541-7B7A-43D3-8B79-37D633B846F1}">
                  <asvg:svgBlip xmlns:asvg="http://schemas.microsoft.com/office/drawing/2016/SVG/main" r:embed="rId3"/>
                </a:ext>
              </a:extLst>
            </a:blip>
            <a:stretch>
              <a:fillRect r="-172393" b="-48853"/>
            </a:stretch>
          </a:blipFill>
        </p:spPr>
      </p:sp>
      <p:grpSp>
        <p:nvGrpSpPr>
          <p:cNvPr id="3" name="Group 3"/>
          <p:cNvGrpSpPr/>
          <p:nvPr/>
        </p:nvGrpSpPr>
        <p:grpSpPr>
          <a:xfrm>
            <a:off x="10490003" y="1494606"/>
            <a:ext cx="6573025" cy="3190592"/>
            <a:chOff x="0" y="0"/>
            <a:chExt cx="853636" cy="414361"/>
          </a:xfrm>
        </p:grpSpPr>
        <p:sp>
          <p:nvSpPr>
            <p:cNvPr id="4" name="Freeform 4"/>
            <p:cNvSpPr/>
            <p:nvPr/>
          </p:nvSpPr>
          <p:spPr>
            <a:xfrm>
              <a:off x="0" y="0"/>
              <a:ext cx="853636" cy="414361"/>
            </a:xfrm>
            <a:custGeom>
              <a:avLst/>
              <a:gdLst/>
              <a:ahLst/>
              <a:cxnLst/>
              <a:rect l="l" t="t" r="r" b="b"/>
              <a:pathLst>
                <a:path w="853636" h="414361">
                  <a:moveTo>
                    <a:pt x="35335" y="0"/>
                  </a:moveTo>
                  <a:lnTo>
                    <a:pt x="818301" y="0"/>
                  </a:lnTo>
                  <a:cubicBezTo>
                    <a:pt x="837816" y="0"/>
                    <a:pt x="853636" y="15820"/>
                    <a:pt x="853636" y="35335"/>
                  </a:cubicBezTo>
                  <a:lnTo>
                    <a:pt x="853636" y="379026"/>
                  </a:lnTo>
                  <a:cubicBezTo>
                    <a:pt x="853636" y="398541"/>
                    <a:pt x="837816" y="414361"/>
                    <a:pt x="818301" y="414361"/>
                  </a:cubicBezTo>
                  <a:lnTo>
                    <a:pt x="35335" y="414361"/>
                  </a:lnTo>
                  <a:cubicBezTo>
                    <a:pt x="15820" y="414361"/>
                    <a:pt x="0" y="398541"/>
                    <a:pt x="0" y="379026"/>
                  </a:cubicBezTo>
                  <a:lnTo>
                    <a:pt x="0" y="35335"/>
                  </a:lnTo>
                  <a:cubicBezTo>
                    <a:pt x="0" y="15820"/>
                    <a:pt x="15820" y="0"/>
                    <a:pt x="35335" y="0"/>
                  </a:cubicBezTo>
                  <a:close/>
                </a:path>
              </a:pathLst>
            </a:custGeom>
            <a:blipFill>
              <a:blip r:embed="rId4"/>
              <a:stretch>
                <a:fillRect t="-18756" b="-18756"/>
              </a:stretch>
            </a:blipFill>
            <a:ln cap="rnd">
              <a:noFill/>
              <a:prstDash val="solid"/>
              <a:round/>
            </a:ln>
          </p:spPr>
        </p:sp>
      </p:grpSp>
      <p:grpSp>
        <p:nvGrpSpPr>
          <p:cNvPr id="5" name="Group 5"/>
          <p:cNvGrpSpPr/>
          <p:nvPr/>
        </p:nvGrpSpPr>
        <p:grpSpPr>
          <a:xfrm>
            <a:off x="1038225" y="5123347"/>
            <a:ext cx="3862083" cy="3951299"/>
            <a:chOff x="0" y="0"/>
            <a:chExt cx="1017199" cy="1040725"/>
          </a:xfrm>
        </p:grpSpPr>
        <p:sp>
          <p:nvSpPr>
            <p:cNvPr id="6" name="Freeform 6"/>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E6F3FA"/>
            </a:solidFill>
          </p:spPr>
        </p:sp>
        <p:sp>
          <p:nvSpPr>
            <p:cNvPr id="7" name="TextBox 7"/>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grpSp>
        <p:nvGrpSpPr>
          <p:cNvPr id="8" name="Group 8"/>
          <p:cNvGrpSpPr/>
          <p:nvPr/>
        </p:nvGrpSpPr>
        <p:grpSpPr>
          <a:xfrm>
            <a:off x="5091038" y="5123347"/>
            <a:ext cx="3862083" cy="3951299"/>
            <a:chOff x="0" y="0"/>
            <a:chExt cx="1017199" cy="1040725"/>
          </a:xfrm>
        </p:grpSpPr>
        <p:sp>
          <p:nvSpPr>
            <p:cNvPr id="9" name="Freeform 9"/>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367EA7"/>
            </a:solidFill>
          </p:spPr>
        </p:sp>
        <p:sp>
          <p:nvSpPr>
            <p:cNvPr id="10" name="TextBox 10"/>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grpSp>
        <p:nvGrpSpPr>
          <p:cNvPr id="11" name="Group 11"/>
          <p:cNvGrpSpPr/>
          <p:nvPr/>
        </p:nvGrpSpPr>
        <p:grpSpPr>
          <a:xfrm>
            <a:off x="9090428" y="5123347"/>
            <a:ext cx="3862083" cy="3951299"/>
            <a:chOff x="0" y="0"/>
            <a:chExt cx="1017199" cy="1040725"/>
          </a:xfrm>
        </p:grpSpPr>
        <p:sp>
          <p:nvSpPr>
            <p:cNvPr id="12" name="Freeform 12"/>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004E7A"/>
            </a:solidFill>
          </p:spPr>
        </p:sp>
        <p:sp>
          <p:nvSpPr>
            <p:cNvPr id="13" name="TextBox 13"/>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grpSp>
        <p:nvGrpSpPr>
          <p:cNvPr id="14" name="Group 14"/>
          <p:cNvGrpSpPr/>
          <p:nvPr/>
        </p:nvGrpSpPr>
        <p:grpSpPr>
          <a:xfrm>
            <a:off x="13200161" y="5123347"/>
            <a:ext cx="3862083" cy="3951299"/>
            <a:chOff x="0" y="0"/>
            <a:chExt cx="1017199" cy="1040725"/>
          </a:xfrm>
        </p:grpSpPr>
        <p:sp>
          <p:nvSpPr>
            <p:cNvPr id="15" name="Freeform 15"/>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E6F3FA"/>
            </a:solidFill>
          </p:spPr>
        </p:sp>
        <p:sp>
          <p:nvSpPr>
            <p:cNvPr id="16" name="TextBox 16"/>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sp>
        <p:nvSpPr>
          <p:cNvPr id="17" name="AutoShape 17"/>
          <p:cNvSpPr/>
          <p:nvPr/>
        </p:nvSpPr>
        <p:spPr>
          <a:xfrm>
            <a:off x="1359726" y="7068496"/>
            <a:ext cx="3138128" cy="0"/>
          </a:xfrm>
          <a:prstGeom prst="line">
            <a:avLst/>
          </a:prstGeom>
          <a:ln w="19050" cap="rnd">
            <a:solidFill>
              <a:srgbClr val="0B0A0A">
                <a:alpha val="40000"/>
              </a:srgbClr>
            </a:solidFill>
            <a:prstDash val="solid"/>
            <a:headEnd type="none" w="sm" len="sm"/>
            <a:tailEnd type="none" w="sm" len="sm"/>
          </a:ln>
        </p:spPr>
      </p:sp>
      <p:sp>
        <p:nvSpPr>
          <p:cNvPr id="18" name="AutoShape 18"/>
          <p:cNvSpPr/>
          <p:nvPr/>
        </p:nvSpPr>
        <p:spPr>
          <a:xfrm>
            <a:off x="5506181" y="7068496"/>
            <a:ext cx="3108256" cy="0"/>
          </a:xfrm>
          <a:prstGeom prst="line">
            <a:avLst/>
          </a:prstGeom>
          <a:ln w="19050" cap="rnd">
            <a:solidFill>
              <a:srgbClr val="0B0A0A">
                <a:alpha val="40000"/>
              </a:srgbClr>
            </a:solidFill>
            <a:prstDash val="solid"/>
            <a:headEnd type="none" w="sm" len="sm"/>
            <a:tailEnd type="none" w="sm" len="sm"/>
          </a:ln>
        </p:spPr>
      </p:sp>
      <p:sp>
        <p:nvSpPr>
          <p:cNvPr id="19" name="AutoShape 19"/>
          <p:cNvSpPr/>
          <p:nvPr/>
        </p:nvSpPr>
        <p:spPr>
          <a:xfrm>
            <a:off x="9441204" y="7068496"/>
            <a:ext cx="3092948" cy="0"/>
          </a:xfrm>
          <a:prstGeom prst="line">
            <a:avLst/>
          </a:prstGeom>
          <a:ln w="19050" cap="rnd">
            <a:solidFill>
              <a:srgbClr val="FFFFFF">
                <a:alpha val="40000"/>
              </a:srgbClr>
            </a:solidFill>
            <a:prstDash val="solid"/>
            <a:headEnd type="none" w="sm" len="sm"/>
            <a:tailEnd type="none" w="sm" len="sm"/>
          </a:ln>
        </p:spPr>
      </p:sp>
      <p:sp>
        <p:nvSpPr>
          <p:cNvPr id="20" name="AutoShape 20"/>
          <p:cNvSpPr/>
          <p:nvPr/>
        </p:nvSpPr>
        <p:spPr>
          <a:xfrm>
            <a:off x="13543453" y="7073072"/>
            <a:ext cx="3092948" cy="0"/>
          </a:xfrm>
          <a:prstGeom prst="line">
            <a:avLst/>
          </a:prstGeom>
          <a:ln w="19050" cap="rnd">
            <a:solidFill>
              <a:srgbClr val="0B0A0A">
                <a:alpha val="40000"/>
              </a:srgbClr>
            </a:solidFill>
            <a:prstDash val="solid"/>
            <a:headEnd type="none" w="sm" len="sm"/>
            <a:tailEnd type="none" w="sm" len="sm"/>
          </a:ln>
        </p:spPr>
      </p:sp>
      <p:sp>
        <p:nvSpPr>
          <p:cNvPr id="21" name="Freeform 21"/>
          <p:cNvSpPr/>
          <p:nvPr/>
        </p:nvSpPr>
        <p:spPr>
          <a:xfrm>
            <a:off x="10712098" y="5411735"/>
            <a:ext cx="618742" cy="618742"/>
          </a:xfrm>
          <a:custGeom>
            <a:avLst/>
            <a:gdLst/>
            <a:ahLst/>
            <a:cxnLst/>
            <a:rect l="l" t="t" r="r" b="b"/>
            <a:pathLst>
              <a:path w="618742" h="618742">
                <a:moveTo>
                  <a:pt x="0" y="0"/>
                </a:moveTo>
                <a:lnTo>
                  <a:pt x="618742" y="0"/>
                </a:lnTo>
                <a:lnTo>
                  <a:pt x="618742" y="618741"/>
                </a:lnTo>
                <a:lnTo>
                  <a:pt x="0" y="6187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2" name="Freeform 22"/>
          <p:cNvSpPr/>
          <p:nvPr/>
        </p:nvSpPr>
        <p:spPr>
          <a:xfrm>
            <a:off x="2659896" y="5411735"/>
            <a:ext cx="618742" cy="618742"/>
          </a:xfrm>
          <a:custGeom>
            <a:avLst/>
            <a:gdLst/>
            <a:ahLst/>
            <a:cxnLst/>
            <a:rect l="l" t="t" r="r" b="b"/>
            <a:pathLst>
              <a:path w="618742" h="618742">
                <a:moveTo>
                  <a:pt x="0" y="0"/>
                </a:moveTo>
                <a:lnTo>
                  <a:pt x="618741" y="0"/>
                </a:lnTo>
                <a:lnTo>
                  <a:pt x="618741" y="618741"/>
                </a:lnTo>
                <a:lnTo>
                  <a:pt x="0" y="61874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23" name="Freeform 23"/>
          <p:cNvSpPr/>
          <p:nvPr/>
        </p:nvSpPr>
        <p:spPr>
          <a:xfrm>
            <a:off x="6712708" y="5411735"/>
            <a:ext cx="618742" cy="618742"/>
          </a:xfrm>
          <a:custGeom>
            <a:avLst/>
            <a:gdLst/>
            <a:ahLst/>
            <a:cxnLst/>
            <a:rect l="l" t="t" r="r" b="b"/>
            <a:pathLst>
              <a:path w="618742" h="618742">
                <a:moveTo>
                  <a:pt x="0" y="0"/>
                </a:moveTo>
                <a:lnTo>
                  <a:pt x="618742" y="0"/>
                </a:lnTo>
                <a:lnTo>
                  <a:pt x="618742" y="618741"/>
                </a:lnTo>
                <a:lnTo>
                  <a:pt x="0" y="61874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24" name="Freeform 24"/>
          <p:cNvSpPr/>
          <p:nvPr/>
        </p:nvSpPr>
        <p:spPr>
          <a:xfrm>
            <a:off x="14821832" y="5411735"/>
            <a:ext cx="618742" cy="618742"/>
          </a:xfrm>
          <a:custGeom>
            <a:avLst/>
            <a:gdLst/>
            <a:ahLst/>
            <a:cxnLst/>
            <a:rect l="l" t="t" r="r" b="b"/>
            <a:pathLst>
              <a:path w="618742" h="618742">
                <a:moveTo>
                  <a:pt x="0" y="0"/>
                </a:moveTo>
                <a:lnTo>
                  <a:pt x="618741" y="0"/>
                </a:lnTo>
                <a:lnTo>
                  <a:pt x="618741" y="618741"/>
                </a:lnTo>
                <a:lnTo>
                  <a:pt x="0" y="61874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25" name="Freeform 25"/>
          <p:cNvSpPr/>
          <p:nvPr/>
        </p:nvSpPr>
        <p:spPr>
          <a:xfrm>
            <a:off x="5507539" y="9730835"/>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2">
              <a:extLst>
                <a:ext uri="{96DAC541-7B7A-43D3-8B79-37D633B846F1}">
                  <asvg:svgBlip xmlns:asvg="http://schemas.microsoft.com/office/drawing/2016/SVG/main" r:embed="rId3"/>
                </a:ext>
              </a:extLst>
            </a:blip>
            <a:stretch>
              <a:fillRect r="-172393" b="-48853"/>
            </a:stretch>
          </a:blipFill>
        </p:spPr>
      </p:sp>
      <p:sp>
        <p:nvSpPr>
          <p:cNvPr id="26" name="Freeform 26"/>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9"/>
            <a:stretch>
              <a:fillRect/>
            </a:stretch>
          </a:blipFill>
        </p:spPr>
      </p:sp>
      <p:sp>
        <p:nvSpPr>
          <p:cNvPr id="27" name="TextBox 27"/>
          <p:cNvSpPr txBox="1"/>
          <p:nvPr/>
        </p:nvSpPr>
        <p:spPr>
          <a:xfrm>
            <a:off x="1028700" y="2008668"/>
            <a:ext cx="6470287" cy="1162722"/>
          </a:xfrm>
          <a:prstGeom prst="rect">
            <a:avLst/>
          </a:prstGeom>
        </p:spPr>
        <p:txBody>
          <a:bodyPr lIns="0" tIns="0" rIns="0" bIns="0" rtlCol="0" anchor="t">
            <a:spAutoFit/>
          </a:bodyPr>
          <a:lstStyle/>
          <a:p>
            <a:pPr marL="0" lvl="0" indent="0" algn="l">
              <a:lnSpc>
                <a:spcPts val="7479"/>
              </a:lnSpc>
              <a:spcBef>
                <a:spcPct val="0"/>
              </a:spcBef>
            </a:pPr>
            <a:r>
              <a:rPr lang="en-US" sz="6799" b="1">
                <a:solidFill>
                  <a:srgbClr val="0B0A0A"/>
                </a:solidFill>
                <a:latin typeface="Agrandir Bold"/>
                <a:ea typeface="Agrandir Bold"/>
                <a:cs typeface="Agrandir Bold"/>
                <a:sym typeface="Agrandir Bold"/>
              </a:rPr>
              <a:t>A</a:t>
            </a:r>
            <a:r>
              <a:rPr lang="en-US" sz="6799" b="1" u="none" strike="noStrike">
                <a:solidFill>
                  <a:srgbClr val="0B0A0A"/>
                </a:solidFill>
                <a:latin typeface="Agrandir Bold"/>
                <a:ea typeface="Agrandir Bold"/>
                <a:cs typeface="Agrandir Bold"/>
                <a:sym typeface="Agrandir Bold"/>
              </a:rPr>
              <a:t>MOA</a:t>
            </a:r>
          </a:p>
        </p:txBody>
      </p:sp>
      <p:sp>
        <p:nvSpPr>
          <p:cNvPr id="28" name="TextBox 28"/>
          <p:cNvSpPr txBox="1"/>
          <p:nvPr/>
        </p:nvSpPr>
        <p:spPr>
          <a:xfrm>
            <a:off x="1359726" y="7125646"/>
            <a:ext cx="3219081" cy="1664335"/>
          </a:xfrm>
          <a:prstGeom prst="rect">
            <a:avLst/>
          </a:prstGeom>
        </p:spPr>
        <p:txBody>
          <a:bodyPr lIns="0" tIns="0" rIns="0" bIns="0" rtlCol="0" anchor="t">
            <a:spAutoFit/>
          </a:bodyPr>
          <a:lstStyle/>
          <a:p>
            <a:pPr algn="ctr">
              <a:lnSpc>
                <a:spcPts val="2239"/>
              </a:lnSpc>
            </a:pPr>
            <a:r>
              <a:rPr lang="en-US" sz="1599" dirty="0" err="1">
                <a:solidFill>
                  <a:srgbClr val="0B0A0A"/>
                </a:solidFill>
                <a:latin typeface="Poppins"/>
                <a:ea typeface="Poppins"/>
                <a:cs typeface="Poppins"/>
                <a:sym typeface="Poppins"/>
              </a:rPr>
              <a:t>Recueillir</a:t>
            </a:r>
            <a:r>
              <a:rPr lang="en-US" sz="1599" dirty="0">
                <a:solidFill>
                  <a:srgbClr val="0B0A0A"/>
                </a:solidFill>
                <a:latin typeface="Poppins"/>
                <a:ea typeface="Poppins"/>
                <a:cs typeface="Poppins"/>
                <a:sym typeface="Poppins"/>
              </a:rPr>
              <a:t> et </a:t>
            </a:r>
            <a:r>
              <a:rPr lang="en-US" sz="1599" dirty="0" err="1">
                <a:solidFill>
                  <a:srgbClr val="0B0A0A"/>
                </a:solidFill>
                <a:latin typeface="Poppins"/>
                <a:ea typeface="Poppins"/>
                <a:cs typeface="Poppins"/>
                <a:sym typeface="Poppins"/>
              </a:rPr>
              <a:t>formaliser</a:t>
            </a:r>
            <a:r>
              <a:rPr lang="en-US" sz="1599" dirty="0">
                <a:solidFill>
                  <a:srgbClr val="0B0A0A"/>
                </a:solidFill>
                <a:latin typeface="Poppins"/>
                <a:ea typeface="Poppins"/>
                <a:cs typeface="Poppins"/>
                <a:sym typeface="Poppins"/>
              </a:rPr>
              <a:t> les </a:t>
            </a:r>
            <a:r>
              <a:rPr lang="en-US" sz="1599" dirty="0" err="1">
                <a:solidFill>
                  <a:srgbClr val="0B0A0A"/>
                </a:solidFill>
                <a:latin typeface="Poppins"/>
                <a:ea typeface="Poppins"/>
                <a:cs typeface="Poppins"/>
                <a:sym typeface="Poppins"/>
              </a:rPr>
              <a:t>besoins</a:t>
            </a:r>
            <a:r>
              <a:rPr lang="en-US" sz="1599" dirty="0">
                <a:solidFill>
                  <a:srgbClr val="0B0A0A"/>
                </a:solidFill>
                <a:latin typeface="Poppins"/>
                <a:ea typeface="Poppins"/>
                <a:cs typeface="Poppins"/>
                <a:sym typeface="Poppins"/>
              </a:rPr>
              <a:t> métiers </a:t>
            </a:r>
            <a:r>
              <a:rPr lang="en-US" sz="1599" dirty="0" err="1">
                <a:solidFill>
                  <a:srgbClr val="0B0A0A"/>
                </a:solidFill>
                <a:latin typeface="Poppins"/>
                <a:ea typeface="Poppins"/>
                <a:cs typeface="Poppins"/>
                <a:sym typeface="Poppins"/>
              </a:rPr>
              <a:t>Piloter</a:t>
            </a:r>
            <a:r>
              <a:rPr lang="en-US" sz="1599" dirty="0">
                <a:solidFill>
                  <a:srgbClr val="0B0A0A"/>
                </a:solidFill>
                <a:latin typeface="Poppins"/>
                <a:ea typeface="Poppins"/>
                <a:cs typeface="Poppins"/>
                <a:sym typeface="Poppins"/>
              </a:rPr>
              <a:t> le </a:t>
            </a:r>
            <a:r>
              <a:rPr lang="en-US" sz="1599" dirty="0" err="1">
                <a:solidFill>
                  <a:srgbClr val="0B0A0A"/>
                </a:solidFill>
                <a:latin typeface="Poppins"/>
                <a:ea typeface="Poppins"/>
                <a:cs typeface="Poppins"/>
                <a:sym typeface="Poppins"/>
              </a:rPr>
              <a:t>projet</a:t>
            </a:r>
            <a:r>
              <a:rPr lang="en-US" sz="1599" dirty="0">
                <a:solidFill>
                  <a:srgbClr val="0B0A0A"/>
                </a:solidFill>
                <a:latin typeface="Poppins"/>
                <a:ea typeface="Poppins"/>
                <a:cs typeface="Poppins"/>
                <a:sym typeface="Poppins"/>
              </a:rPr>
              <a:t> et </a:t>
            </a:r>
            <a:r>
              <a:rPr lang="en-US" sz="1599" dirty="0" err="1">
                <a:solidFill>
                  <a:srgbClr val="0B0A0A"/>
                </a:solidFill>
                <a:latin typeface="Poppins"/>
                <a:ea typeface="Poppins"/>
                <a:cs typeface="Poppins"/>
                <a:sym typeface="Poppins"/>
              </a:rPr>
              <a:t>gérer</a:t>
            </a:r>
            <a:r>
              <a:rPr lang="en-US" sz="1599" dirty="0">
                <a:solidFill>
                  <a:srgbClr val="0B0A0A"/>
                </a:solidFill>
                <a:latin typeface="Poppins"/>
                <a:ea typeface="Poppins"/>
                <a:cs typeface="Poppins"/>
                <a:sym typeface="Poppins"/>
              </a:rPr>
              <a:t> les </a:t>
            </a:r>
            <a:r>
              <a:rPr lang="en-US" sz="1599" dirty="0" err="1">
                <a:solidFill>
                  <a:srgbClr val="0B0A0A"/>
                </a:solidFill>
                <a:latin typeface="Poppins"/>
                <a:ea typeface="Poppins"/>
                <a:cs typeface="Poppins"/>
                <a:sym typeface="Poppins"/>
              </a:rPr>
              <a:t>demandes</a:t>
            </a:r>
            <a:r>
              <a:rPr lang="en-US" sz="1599" dirty="0">
                <a:solidFill>
                  <a:srgbClr val="0B0A0A"/>
                </a:solidFill>
                <a:latin typeface="Poppins"/>
                <a:ea typeface="Poppins"/>
                <a:cs typeface="Poppins"/>
                <a:sym typeface="Poppins"/>
              </a:rPr>
              <a:t> </a:t>
            </a:r>
            <a:r>
              <a:rPr lang="en-US" sz="1599" dirty="0" err="1">
                <a:solidFill>
                  <a:srgbClr val="0B0A0A"/>
                </a:solidFill>
                <a:latin typeface="Poppins"/>
                <a:ea typeface="Poppins"/>
                <a:cs typeface="Poppins"/>
                <a:sym typeface="Poppins"/>
              </a:rPr>
              <a:t>d'évolution</a:t>
            </a:r>
            <a:r>
              <a:rPr lang="en-US" sz="1599" dirty="0">
                <a:solidFill>
                  <a:srgbClr val="0B0A0A"/>
                </a:solidFill>
                <a:latin typeface="Poppins"/>
                <a:ea typeface="Poppins"/>
                <a:cs typeface="Poppins"/>
                <a:sym typeface="Poppins"/>
              </a:rPr>
              <a:t> Assurer </a:t>
            </a:r>
            <a:r>
              <a:rPr lang="en-US" sz="1599" dirty="0" err="1">
                <a:solidFill>
                  <a:srgbClr val="0B0A0A"/>
                </a:solidFill>
                <a:latin typeface="Poppins"/>
                <a:ea typeface="Poppins"/>
                <a:cs typeface="Poppins"/>
                <a:sym typeface="Poppins"/>
              </a:rPr>
              <a:t>l'interface</a:t>
            </a:r>
            <a:r>
              <a:rPr lang="en-US" sz="1599" dirty="0">
                <a:solidFill>
                  <a:srgbClr val="0B0A0A"/>
                </a:solidFill>
                <a:latin typeface="Poppins"/>
                <a:ea typeface="Poppins"/>
                <a:cs typeface="Poppins"/>
                <a:sym typeface="Poppins"/>
              </a:rPr>
              <a:t> entre les métiers et les </a:t>
            </a:r>
            <a:r>
              <a:rPr lang="en-US" sz="1599" dirty="0" err="1">
                <a:solidFill>
                  <a:srgbClr val="0B0A0A"/>
                </a:solidFill>
                <a:latin typeface="Poppins"/>
                <a:ea typeface="Poppins"/>
                <a:cs typeface="Poppins"/>
                <a:sym typeface="Poppins"/>
              </a:rPr>
              <a:t>équipes</a:t>
            </a:r>
            <a:r>
              <a:rPr lang="en-US" sz="1599" dirty="0">
                <a:solidFill>
                  <a:srgbClr val="0B0A0A"/>
                </a:solidFill>
                <a:latin typeface="Poppins"/>
                <a:ea typeface="Poppins"/>
                <a:cs typeface="Poppins"/>
                <a:sym typeface="Poppins"/>
              </a:rPr>
              <a:t> de </a:t>
            </a:r>
            <a:r>
              <a:rPr lang="en-US" sz="1599" dirty="0" err="1">
                <a:solidFill>
                  <a:srgbClr val="0B0A0A"/>
                </a:solidFill>
                <a:latin typeface="Poppins"/>
                <a:ea typeface="Poppins"/>
                <a:cs typeface="Poppins"/>
                <a:sym typeface="Poppins"/>
              </a:rPr>
              <a:t>développement</a:t>
            </a:r>
            <a:r>
              <a:rPr lang="en-US" sz="1599" dirty="0">
                <a:solidFill>
                  <a:srgbClr val="0B0A0A"/>
                </a:solidFill>
                <a:latin typeface="Poppins"/>
                <a:ea typeface="Poppins"/>
                <a:cs typeface="Poppins"/>
                <a:sym typeface="Poppins"/>
              </a:rPr>
              <a:t> </a:t>
            </a:r>
          </a:p>
        </p:txBody>
      </p:sp>
      <p:sp>
        <p:nvSpPr>
          <p:cNvPr id="29" name="TextBox 29"/>
          <p:cNvSpPr txBox="1"/>
          <p:nvPr/>
        </p:nvSpPr>
        <p:spPr>
          <a:xfrm>
            <a:off x="5403684" y="7125646"/>
            <a:ext cx="3236790" cy="1664335"/>
          </a:xfrm>
          <a:prstGeom prst="rect">
            <a:avLst/>
          </a:prstGeom>
        </p:spPr>
        <p:txBody>
          <a:bodyPr lIns="0" tIns="0" rIns="0" bIns="0" rtlCol="0" anchor="t">
            <a:spAutoFit/>
          </a:bodyPr>
          <a:lstStyle/>
          <a:p>
            <a:pPr algn="ctr">
              <a:lnSpc>
                <a:spcPts val="2239"/>
              </a:lnSpc>
            </a:pPr>
            <a:r>
              <a:rPr lang="en-US" sz="1599" dirty="0" err="1">
                <a:solidFill>
                  <a:srgbClr val="FFFFFF"/>
                </a:solidFill>
                <a:latin typeface="Poppins"/>
                <a:ea typeface="Poppins"/>
                <a:cs typeface="Poppins"/>
                <a:sym typeface="Poppins"/>
              </a:rPr>
              <a:t>Vérifier</a:t>
            </a:r>
            <a:r>
              <a:rPr lang="en-US" sz="1599" dirty="0">
                <a:solidFill>
                  <a:srgbClr val="FFFFFF"/>
                </a:solidFill>
                <a:latin typeface="Poppins"/>
                <a:ea typeface="Poppins"/>
                <a:cs typeface="Poppins"/>
                <a:sym typeface="Poppins"/>
              </a:rPr>
              <a:t> la </a:t>
            </a:r>
            <a:r>
              <a:rPr lang="en-US" sz="1599" dirty="0" err="1">
                <a:solidFill>
                  <a:srgbClr val="FFFFFF"/>
                </a:solidFill>
                <a:latin typeface="Poppins"/>
                <a:ea typeface="Poppins"/>
                <a:cs typeface="Poppins"/>
                <a:sym typeface="Poppins"/>
              </a:rPr>
              <a:t>cohérence</a:t>
            </a:r>
            <a:r>
              <a:rPr lang="en-US" sz="1599" dirty="0">
                <a:solidFill>
                  <a:srgbClr val="FFFFFF"/>
                </a:solidFill>
                <a:latin typeface="Poppins"/>
                <a:ea typeface="Poppins"/>
                <a:cs typeface="Poppins"/>
                <a:sym typeface="Poppins"/>
              </a:rPr>
              <a:t> des </a:t>
            </a:r>
            <a:r>
              <a:rPr lang="en-US" sz="1599" dirty="0" err="1">
                <a:solidFill>
                  <a:srgbClr val="FFFFFF"/>
                </a:solidFill>
                <a:latin typeface="Poppins"/>
                <a:ea typeface="Poppins"/>
                <a:cs typeface="Poppins"/>
                <a:sym typeface="Poppins"/>
              </a:rPr>
              <a:t>règles</a:t>
            </a:r>
            <a:r>
              <a:rPr lang="en-US" sz="1599" dirty="0">
                <a:solidFill>
                  <a:srgbClr val="FFFFFF"/>
                </a:solidFill>
                <a:latin typeface="Poppins"/>
                <a:ea typeface="Poppins"/>
                <a:cs typeface="Poppins"/>
                <a:sym typeface="Poppins"/>
              </a:rPr>
              <a:t> de gestion </a:t>
            </a:r>
            <a:r>
              <a:rPr lang="en-US" sz="1599" dirty="0" err="1">
                <a:solidFill>
                  <a:srgbClr val="FFFFFF"/>
                </a:solidFill>
                <a:latin typeface="Poppins"/>
                <a:ea typeface="Poppins"/>
                <a:cs typeface="Poppins"/>
                <a:sym typeface="Poppins"/>
              </a:rPr>
              <a:t>Valider</a:t>
            </a:r>
            <a:r>
              <a:rPr lang="en-US" sz="1599" dirty="0">
                <a:solidFill>
                  <a:srgbClr val="FFFFFF"/>
                </a:solidFill>
                <a:latin typeface="Poppins"/>
                <a:ea typeface="Poppins"/>
                <a:cs typeface="Poppins"/>
                <a:sym typeface="Poppins"/>
              </a:rPr>
              <a:t> les workflows et circuits de validation Identifier les </a:t>
            </a:r>
            <a:r>
              <a:rPr lang="en-US" sz="1599" dirty="0" err="1">
                <a:solidFill>
                  <a:srgbClr val="FFFFFF"/>
                </a:solidFill>
                <a:latin typeface="Poppins"/>
                <a:ea typeface="Poppins"/>
                <a:cs typeface="Poppins"/>
                <a:sym typeface="Poppins"/>
              </a:rPr>
              <a:t>processus</a:t>
            </a:r>
            <a:r>
              <a:rPr lang="en-US" sz="1599" dirty="0">
                <a:solidFill>
                  <a:srgbClr val="FFFFFF"/>
                </a:solidFill>
                <a:latin typeface="Poppins"/>
                <a:ea typeface="Poppins"/>
                <a:cs typeface="Poppins"/>
                <a:sym typeface="Poppins"/>
              </a:rPr>
              <a:t> </a:t>
            </a:r>
            <a:r>
              <a:rPr lang="en-US" sz="1599" dirty="0" err="1">
                <a:solidFill>
                  <a:srgbClr val="FFFFFF"/>
                </a:solidFill>
                <a:latin typeface="Poppins"/>
                <a:ea typeface="Poppins"/>
                <a:cs typeface="Poppins"/>
                <a:sym typeface="Poppins"/>
              </a:rPr>
              <a:t>à</a:t>
            </a:r>
            <a:r>
              <a:rPr lang="en-US" sz="1599" dirty="0">
                <a:solidFill>
                  <a:srgbClr val="FFFFFF"/>
                </a:solidFill>
                <a:latin typeface="Poppins"/>
                <a:ea typeface="Poppins"/>
                <a:cs typeface="Poppins"/>
                <a:sym typeface="Poppins"/>
              </a:rPr>
              <a:t> </a:t>
            </a:r>
            <a:r>
              <a:rPr lang="en-US" sz="1599" dirty="0" err="1">
                <a:solidFill>
                  <a:srgbClr val="FFFFFF"/>
                </a:solidFill>
                <a:latin typeface="Poppins"/>
                <a:ea typeface="Poppins"/>
                <a:cs typeface="Poppins"/>
                <a:sym typeface="Poppins"/>
              </a:rPr>
              <a:t>automatiser</a:t>
            </a:r>
            <a:r>
              <a:rPr lang="en-US" sz="1599" dirty="0">
                <a:solidFill>
                  <a:srgbClr val="FFFFFF"/>
                </a:solidFill>
                <a:latin typeface="Poppins"/>
                <a:ea typeface="Poppins"/>
                <a:cs typeface="Poppins"/>
                <a:sym typeface="Poppins"/>
              </a:rPr>
              <a:t> pour </a:t>
            </a:r>
            <a:r>
              <a:rPr lang="en-US" sz="1599" dirty="0" err="1">
                <a:solidFill>
                  <a:srgbClr val="FFFFFF"/>
                </a:solidFill>
                <a:latin typeface="Poppins"/>
                <a:ea typeface="Poppins"/>
                <a:cs typeface="Poppins"/>
                <a:sym typeface="Poppins"/>
              </a:rPr>
              <a:t>optimiser</a:t>
            </a:r>
            <a:r>
              <a:rPr lang="en-US" sz="1599" dirty="0">
                <a:solidFill>
                  <a:srgbClr val="FFFFFF"/>
                </a:solidFill>
                <a:latin typeface="Poppins"/>
                <a:ea typeface="Poppins"/>
                <a:cs typeface="Poppins"/>
                <a:sym typeface="Poppins"/>
              </a:rPr>
              <a:t> les </a:t>
            </a:r>
            <a:r>
              <a:rPr lang="en-US" sz="1599" dirty="0" err="1">
                <a:solidFill>
                  <a:srgbClr val="FFFFFF"/>
                </a:solidFill>
                <a:latin typeface="Poppins"/>
                <a:ea typeface="Poppins"/>
                <a:cs typeface="Poppins"/>
                <a:sym typeface="Poppins"/>
              </a:rPr>
              <a:t>opérations</a:t>
            </a:r>
            <a:endParaRPr lang="en-US" sz="1599" dirty="0">
              <a:solidFill>
                <a:srgbClr val="FFFFFF"/>
              </a:solidFill>
              <a:latin typeface="Poppins"/>
              <a:ea typeface="Poppins"/>
              <a:cs typeface="Poppins"/>
              <a:sym typeface="Poppins"/>
            </a:endParaRPr>
          </a:p>
        </p:txBody>
      </p:sp>
      <p:sp>
        <p:nvSpPr>
          <p:cNvPr id="30" name="TextBox 30"/>
          <p:cNvSpPr txBox="1"/>
          <p:nvPr/>
        </p:nvSpPr>
        <p:spPr>
          <a:xfrm>
            <a:off x="1363561" y="6240026"/>
            <a:ext cx="3134293" cy="705321"/>
          </a:xfrm>
          <a:prstGeom prst="rect">
            <a:avLst/>
          </a:prstGeom>
        </p:spPr>
        <p:txBody>
          <a:bodyPr lIns="0" tIns="0" rIns="0" bIns="0" rtlCol="0" anchor="t">
            <a:spAutoFit/>
          </a:bodyPr>
          <a:lstStyle/>
          <a:p>
            <a:pPr algn="ctr">
              <a:lnSpc>
                <a:spcPts val="2800"/>
              </a:lnSpc>
              <a:spcBef>
                <a:spcPct val="0"/>
              </a:spcBef>
            </a:pPr>
            <a:r>
              <a:rPr lang="en-US" sz="2000" b="1" u="sng" dirty="0" err="1">
                <a:solidFill>
                  <a:srgbClr val="0B0A0A"/>
                </a:solidFill>
                <a:latin typeface="Poppins Bold"/>
                <a:ea typeface="Poppins Bold"/>
                <a:cs typeface="Poppins Bold"/>
                <a:sym typeface="Poppins Bold"/>
              </a:rPr>
              <a:t>Cadrage</a:t>
            </a:r>
            <a:r>
              <a:rPr lang="en-US" sz="2000" b="1" dirty="0">
                <a:solidFill>
                  <a:srgbClr val="0B0A0A"/>
                </a:solidFill>
                <a:latin typeface="Poppins Bold"/>
                <a:ea typeface="Poppins Bold"/>
                <a:cs typeface="Poppins Bold"/>
                <a:sym typeface="Poppins Bold"/>
              </a:rPr>
              <a:t> et pilotage </a:t>
            </a:r>
            <a:r>
              <a:rPr lang="en-US" sz="2000" b="1" dirty="0" err="1">
                <a:solidFill>
                  <a:srgbClr val="0B0A0A"/>
                </a:solidFill>
                <a:latin typeface="Poppins Bold"/>
                <a:ea typeface="Poppins Bold"/>
                <a:cs typeface="Poppins Bold"/>
                <a:sym typeface="Poppins Bold"/>
              </a:rPr>
              <a:t>fonctionnel</a:t>
            </a:r>
            <a:endParaRPr lang="en-US" sz="2000" b="1" dirty="0">
              <a:solidFill>
                <a:srgbClr val="0B0A0A"/>
              </a:solidFill>
              <a:latin typeface="Poppins Bold"/>
              <a:ea typeface="Poppins Bold"/>
              <a:cs typeface="Poppins Bold"/>
              <a:sym typeface="Poppins Bold"/>
            </a:endParaRPr>
          </a:p>
        </p:txBody>
      </p:sp>
      <p:sp>
        <p:nvSpPr>
          <p:cNvPr id="31" name="TextBox 31"/>
          <p:cNvSpPr txBox="1"/>
          <p:nvPr/>
        </p:nvSpPr>
        <p:spPr>
          <a:xfrm>
            <a:off x="1028700" y="3166288"/>
            <a:ext cx="8238588" cy="1583427"/>
          </a:xfrm>
          <a:prstGeom prst="rect">
            <a:avLst/>
          </a:prstGeom>
        </p:spPr>
        <p:txBody>
          <a:bodyPr lIns="0" tIns="0" rIns="0" bIns="0" rtlCol="0" anchor="t">
            <a:spAutoFit/>
          </a:bodyPr>
          <a:lstStyle/>
          <a:p>
            <a:pPr algn="l">
              <a:lnSpc>
                <a:spcPts val="2520"/>
              </a:lnSpc>
              <a:spcBef>
                <a:spcPct val="0"/>
              </a:spcBef>
            </a:pPr>
            <a:r>
              <a:rPr lang="en-US" sz="1800">
                <a:solidFill>
                  <a:srgbClr val="0B0A0A"/>
                </a:solidFill>
                <a:latin typeface="Poppins"/>
                <a:ea typeface="Poppins"/>
                <a:cs typeface="Poppins"/>
                <a:sym typeface="Poppins"/>
              </a:rPr>
              <a:t>Selon les besoins de nos clients, NetByUs intervient en tant que Maîtrise d'Ouvrage (MOA) ou Assistance à Maîtrise d'Ouvrage (AMOA). Nous mettons en œuvre une approche méthodique, conforme aux meilleures pratiques, afin d'assurer le cadrage, le pilotage et la réussite des projets et programmes.</a:t>
            </a:r>
          </a:p>
        </p:txBody>
      </p:sp>
      <p:sp>
        <p:nvSpPr>
          <p:cNvPr id="32" name="TextBox 32"/>
          <p:cNvSpPr txBox="1"/>
          <p:nvPr/>
        </p:nvSpPr>
        <p:spPr>
          <a:xfrm>
            <a:off x="5925990" y="6246936"/>
            <a:ext cx="2138757" cy="705321"/>
          </a:xfrm>
          <a:prstGeom prst="rect">
            <a:avLst/>
          </a:prstGeom>
        </p:spPr>
        <p:txBody>
          <a:bodyPr lIns="0" tIns="0" rIns="0" bIns="0" rtlCol="0" anchor="t">
            <a:spAutoFit/>
          </a:bodyPr>
          <a:lstStyle/>
          <a:p>
            <a:pPr algn="ctr">
              <a:lnSpc>
                <a:spcPts val="2800"/>
              </a:lnSpc>
              <a:spcBef>
                <a:spcPct val="0"/>
              </a:spcBef>
            </a:pPr>
            <a:r>
              <a:rPr lang="en-US" sz="2000" b="1" u="sng" dirty="0" err="1">
                <a:solidFill>
                  <a:srgbClr val="FFFFFF"/>
                </a:solidFill>
                <a:latin typeface="Poppins Bold"/>
                <a:ea typeface="Poppins Bold"/>
                <a:cs typeface="Poppins Bold"/>
                <a:sym typeface="Poppins Bold"/>
              </a:rPr>
              <a:t>Automatisation</a:t>
            </a:r>
            <a:r>
              <a:rPr lang="en-US" sz="2000" b="1" dirty="0">
                <a:solidFill>
                  <a:srgbClr val="FFFFFF"/>
                </a:solidFill>
                <a:latin typeface="Poppins Bold"/>
                <a:ea typeface="Poppins Bold"/>
                <a:cs typeface="Poppins Bold"/>
                <a:sym typeface="Poppins Bold"/>
              </a:rPr>
              <a:t> des </a:t>
            </a:r>
            <a:r>
              <a:rPr lang="en-US" sz="2000" b="1" dirty="0" err="1">
                <a:solidFill>
                  <a:srgbClr val="FFFFFF"/>
                </a:solidFill>
                <a:latin typeface="Poppins Bold"/>
                <a:ea typeface="Poppins Bold"/>
                <a:cs typeface="Poppins Bold"/>
                <a:sym typeface="Poppins Bold"/>
              </a:rPr>
              <a:t>procèssus</a:t>
            </a:r>
            <a:endParaRPr lang="en-US" sz="2000" b="1" dirty="0">
              <a:solidFill>
                <a:srgbClr val="FFFFFF"/>
              </a:solidFill>
              <a:latin typeface="Poppins Bold"/>
              <a:ea typeface="Poppins Bold"/>
              <a:cs typeface="Poppins Bold"/>
              <a:sym typeface="Poppins Bold"/>
            </a:endParaRPr>
          </a:p>
        </p:txBody>
      </p:sp>
      <p:sp>
        <p:nvSpPr>
          <p:cNvPr id="33" name="TextBox 33"/>
          <p:cNvSpPr txBox="1"/>
          <p:nvPr/>
        </p:nvSpPr>
        <p:spPr>
          <a:xfrm>
            <a:off x="9426201" y="7125646"/>
            <a:ext cx="3190536" cy="1664335"/>
          </a:xfrm>
          <a:prstGeom prst="rect">
            <a:avLst/>
          </a:prstGeom>
        </p:spPr>
        <p:txBody>
          <a:bodyPr lIns="0" tIns="0" rIns="0" bIns="0" rtlCol="0" anchor="t">
            <a:spAutoFit/>
          </a:bodyPr>
          <a:lstStyle/>
          <a:p>
            <a:pPr algn="ctr">
              <a:lnSpc>
                <a:spcPts val="2239"/>
              </a:lnSpc>
            </a:pPr>
            <a:r>
              <a:rPr lang="en-US" sz="1599" dirty="0" err="1">
                <a:solidFill>
                  <a:srgbClr val="FFFFFF"/>
                </a:solidFill>
                <a:latin typeface="Poppins"/>
                <a:ea typeface="Poppins"/>
                <a:cs typeface="Poppins"/>
                <a:sym typeface="Poppins"/>
              </a:rPr>
              <a:t>Superviser</a:t>
            </a:r>
            <a:r>
              <a:rPr lang="en-US" sz="1599" dirty="0">
                <a:solidFill>
                  <a:srgbClr val="FFFFFF"/>
                </a:solidFill>
                <a:latin typeface="Poppins"/>
                <a:ea typeface="Poppins"/>
                <a:cs typeface="Poppins"/>
                <a:sym typeface="Poppins"/>
              </a:rPr>
              <a:t> les tests </a:t>
            </a:r>
            <a:r>
              <a:rPr lang="en-US" sz="1599" dirty="0" err="1">
                <a:solidFill>
                  <a:srgbClr val="FFFFFF"/>
                </a:solidFill>
                <a:latin typeface="Poppins"/>
                <a:ea typeface="Poppins"/>
                <a:cs typeface="Poppins"/>
                <a:sym typeface="Poppins"/>
              </a:rPr>
              <a:t>d'intégration</a:t>
            </a:r>
            <a:r>
              <a:rPr lang="en-US" sz="1599" dirty="0">
                <a:solidFill>
                  <a:srgbClr val="FFFFFF"/>
                </a:solidFill>
                <a:latin typeface="Poppins"/>
                <a:ea typeface="Poppins"/>
                <a:cs typeface="Poppins"/>
                <a:sym typeface="Poppins"/>
              </a:rPr>
              <a:t> et de </a:t>
            </a:r>
            <a:r>
              <a:rPr lang="en-US" sz="1599" dirty="0" err="1">
                <a:solidFill>
                  <a:srgbClr val="FFFFFF"/>
                </a:solidFill>
                <a:latin typeface="Poppins"/>
                <a:ea typeface="Poppins"/>
                <a:cs typeface="Poppins"/>
                <a:sym typeface="Poppins"/>
              </a:rPr>
              <a:t>sécurité</a:t>
            </a:r>
            <a:r>
              <a:rPr lang="en-US" sz="1599" dirty="0">
                <a:solidFill>
                  <a:srgbClr val="FFFFFF"/>
                </a:solidFill>
                <a:latin typeface="Poppins"/>
                <a:ea typeface="Poppins"/>
                <a:cs typeface="Poppins"/>
                <a:sym typeface="Poppins"/>
              </a:rPr>
              <a:t> </a:t>
            </a:r>
            <a:r>
              <a:rPr lang="en-US" sz="1599" dirty="0" err="1">
                <a:solidFill>
                  <a:srgbClr val="FFFFFF"/>
                </a:solidFill>
                <a:latin typeface="Poppins"/>
                <a:ea typeface="Poppins"/>
                <a:cs typeface="Poppins"/>
                <a:sym typeface="Poppins"/>
              </a:rPr>
              <a:t>Garantir</a:t>
            </a:r>
            <a:r>
              <a:rPr lang="en-US" sz="1599" dirty="0">
                <a:solidFill>
                  <a:srgbClr val="FFFFFF"/>
                </a:solidFill>
                <a:latin typeface="Poppins"/>
                <a:ea typeface="Poppins"/>
                <a:cs typeface="Poppins"/>
                <a:sym typeface="Poppins"/>
              </a:rPr>
              <a:t> la </a:t>
            </a:r>
            <a:r>
              <a:rPr lang="en-US" sz="1599" dirty="0" err="1">
                <a:solidFill>
                  <a:srgbClr val="FFFFFF"/>
                </a:solidFill>
                <a:latin typeface="Poppins"/>
                <a:ea typeface="Poppins"/>
                <a:cs typeface="Poppins"/>
                <a:sym typeface="Poppins"/>
              </a:rPr>
              <a:t>qualité</a:t>
            </a:r>
            <a:r>
              <a:rPr lang="en-US" sz="1599" dirty="0">
                <a:solidFill>
                  <a:srgbClr val="FFFFFF"/>
                </a:solidFill>
                <a:latin typeface="Poppins"/>
                <a:ea typeface="Poppins"/>
                <a:cs typeface="Poppins"/>
                <a:sym typeface="Poppins"/>
              </a:rPr>
              <a:t> et la </a:t>
            </a:r>
            <a:r>
              <a:rPr lang="en-US" sz="1599" dirty="0" err="1">
                <a:solidFill>
                  <a:srgbClr val="FFFFFF"/>
                </a:solidFill>
                <a:latin typeface="Poppins"/>
                <a:ea typeface="Poppins"/>
                <a:cs typeface="Poppins"/>
                <a:sym typeface="Poppins"/>
              </a:rPr>
              <a:t>conformité</a:t>
            </a:r>
            <a:r>
              <a:rPr lang="en-US" sz="1599" dirty="0">
                <a:solidFill>
                  <a:srgbClr val="FFFFFF"/>
                </a:solidFill>
                <a:latin typeface="Poppins"/>
                <a:ea typeface="Poppins"/>
                <a:cs typeface="Poppins"/>
                <a:sym typeface="Poppins"/>
              </a:rPr>
              <a:t> des </a:t>
            </a:r>
            <a:r>
              <a:rPr lang="en-US" sz="1599" dirty="0" err="1">
                <a:solidFill>
                  <a:srgbClr val="FFFFFF"/>
                </a:solidFill>
                <a:latin typeface="Poppins"/>
                <a:ea typeface="Poppins"/>
                <a:cs typeface="Poppins"/>
                <a:sym typeface="Poppins"/>
              </a:rPr>
              <a:t>livrables</a:t>
            </a:r>
            <a:r>
              <a:rPr lang="en-US" sz="1599" dirty="0">
                <a:solidFill>
                  <a:srgbClr val="FFFFFF"/>
                </a:solidFill>
                <a:latin typeface="Poppins"/>
                <a:ea typeface="Poppins"/>
                <a:cs typeface="Poppins"/>
                <a:sym typeface="Poppins"/>
              </a:rPr>
              <a:t> </a:t>
            </a:r>
            <a:r>
              <a:rPr lang="en-US" sz="1599" dirty="0" err="1">
                <a:solidFill>
                  <a:srgbClr val="FFFFFF"/>
                </a:solidFill>
                <a:latin typeface="Poppins"/>
                <a:ea typeface="Poppins"/>
                <a:cs typeface="Poppins"/>
                <a:sym typeface="Poppins"/>
              </a:rPr>
              <a:t>Piloter</a:t>
            </a:r>
            <a:r>
              <a:rPr lang="en-US" sz="1599" dirty="0">
                <a:solidFill>
                  <a:srgbClr val="FFFFFF"/>
                </a:solidFill>
                <a:latin typeface="Poppins"/>
                <a:ea typeface="Poppins"/>
                <a:cs typeface="Poppins"/>
                <a:sym typeface="Poppins"/>
              </a:rPr>
              <a:t> la </a:t>
            </a:r>
            <a:r>
              <a:rPr lang="en-US" sz="1599" dirty="0" err="1">
                <a:solidFill>
                  <a:srgbClr val="FFFFFF"/>
                </a:solidFill>
                <a:latin typeface="Poppins"/>
                <a:ea typeface="Poppins"/>
                <a:cs typeface="Poppins"/>
                <a:sym typeface="Poppins"/>
              </a:rPr>
              <a:t>recette</a:t>
            </a:r>
            <a:r>
              <a:rPr lang="en-US" sz="1599" dirty="0">
                <a:solidFill>
                  <a:srgbClr val="FFFFFF"/>
                </a:solidFill>
                <a:latin typeface="Poppins"/>
                <a:ea typeface="Poppins"/>
                <a:cs typeface="Poppins"/>
                <a:sym typeface="Poppins"/>
              </a:rPr>
              <a:t> </a:t>
            </a:r>
            <a:r>
              <a:rPr lang="en-US" sz="1599" dirty="0" err="1">
                <a:solidFill>
                  <a:srgbClr val="FFFFFF"/>
                </a:solidFill>
                <a:latin typeface="Poppins"/>
                <a:ea typeface="Poppins"/>
                <a:cs typeface="Poppins"/>
                <a:sym typeface="Poppins"/>
              </a:rPr>
              <a:t>fonctionnelle</a:t>
            </a:r>
            <a:r>
              <a:rPr lang="en-US" sz="1599" dirty="0">
                <a:solidFill>
                  <a:srgbClr val="FFFFFF"/>
                </a:solidFill>
                <a:latin typeface="Poppins"/>
                <a:ea typeface="Poppins"/>
                <a:cs typeface="Poppins"/>
                <a:sym typeface="Poppins"/>
              </a:rPr>
              <a:t> et le </a:t>
            </a:r>
            <a:r>
              <a:rPr lang="en-US" sz="1599" dirty="0" err="1">
                <a:solidFill>
                  <a:srgbClr val="FFFFFF"/>
                </a:solidFill>
                <a:latin typeface="Poppins"/>
                <a:ea typeface="Poppins"/>
                <a:cs typeface="Poppins"/>
                <a:sym typeface="Poppins"/>
              </a:rPr>
              <a:t>traitement</a:t>
            </a:r>
            <a:r>
              <a:rPr lang="en-US" sz="1599" dirty="0">
                <a:solidFill>
                  <a:srgbClr val="FFFFFF"/>
                </a:solidFill>
                <a:latin typeface="Poppins"/>
                <a:ea typeface="Poppins"/>
                <a:cs typeface="Poppins"/>
                <a:sym typeface="Poppins"/>
              </a:rPr>
              <a:t> des anomalies </a:t>
            </a:r>
          </a:p>
        </p:txBody>
      </p:sp>
      <p:sp>
        <p:nvSpPr>
          <p:cNvPr id="34" name="TextBox 34"/>
          <p:cNvSpPr txBox="1"/>
          <p:nvPr/>
        </p:nvSpPr>
        <p:spPr>
          <a:xfrm>
            <a:off x="13535605" y="7131131"/>
            <a:ext cx="3191195" cy="1388296"/>
          </a:xfrm>
          <a:prstGeom prst="rect">
            <a:avLst/>
          </a:prstGeom>
        </p:spPr>
        <p:txBody>
          <a:bodyPr lIns="0" tIns="0" rIns="0" bIns="0" rtlCol="0" anchor="t">
            <a:spAutoFit/>
          </a:bodyPr>
          <a:lstStyle/>
          <a:p>
            <a:pPr algn="l">
              <a:lnSpc>
                <a:spcPts val="2239"/>
              </a:lnSpc>
            </a:pPr>
            <a:r>
              <a:rPr lang="en-US" sz="1599" dirty="0" err="1">
                <a:solidFill>
                  <a:srgbClr val="0B0A0A"/>
                </a:solidFill>
                <a:latin typeface="Poppins"/>
                <a:ea typeface="Poppins"/>
                <a:cs typeface="Poppins"/>
                <a:sym typeface="Poppins"/>
              </a:rPr>
              <a:t>Accompagner</a:t>
            </a:r>
            <a:r>
              <a:rPr lang="en-US" sz="1599" dirty="0">
                <a:solidFill>
                  <a:srgbClr val="0B0A0A"/>
                </a:solidFill>
                <a:latin typeface="Poppins"/>
                <a:ea typeface="Poppins"/>
                <a:cs typeface="Poppins"/>
                <a:sym typeface="Poppins"/>
              </a:rPr>
              <a:t> la </a:t>
            </a:r>
            <a:r>
              <a:rPr lang="en-US" sz="1599" dirty="0" err="1">
                <a:solidFill>
                  <a:srgbClr val="0B0A0A"/>
                </a:solidFill>
                <a:latin typeface="Poppins"/>
                <a:ea typeface="Poppins"/>
                <a:cs typeface="Poppins"/>
                <a:sym typeface="Poppins"/>
              </a:rPr>
              <a:t>prise</a:t>
            </a:r>
            <a:r>
              <a:rPr lang="en-US" sz="1599" dirty="0">
                <a:solidFill>
                  <a:srgbClr val="0B0A0A"/>
                </a:solidFill>
                <a:latin typeface="Poppins"/>
                <a:ea typeface="Poppins"/>
                <a:cs typeface="Poppins"/>
                <a:sym typeface="Poppins"/>
              </a:rPr>
              <a:t> </a:t>
            </a:r>
            <a:r>
              <a:rPr lang="en-US" sz="1599" dirty="0" err="1">
                <a:solidFill>
                  <a:srgbClr val="0B0A0A"/>
                </a:solidFill>
                <a:latin typeface="Poppins"/>
                <a:ea typeface="Poppins"/>
                <a:cs typeface="Poppins"/>
                <a:sym typeface="Poppins"/>
              </a:rPr>
              <a:t>en</a:t>
            </a:r>
            <a:r>
              <a:rPr lang="en-US" sz="1599" dirty="0">
                <a:solidFill>
                  <a:srgbClr val="0B0A0A"/>
                </a:solidFill>
                <a:latin typeface="Poppins"/>
                <a:ea typeface="Poppins"/>
                <a:cs typeface="Poppins"/>
                <a:sym typeface="Poppins"/>
              </a:rPr>
              <a:t> main </a:t>
            </a:r>
            <a:r>
              <a:rPr lang="en-US" sz="1599" dirty="0" err="1">
                <a:solidFill>
                  <a:srgbClr val="0B0A0A"/>
                </a:solidFill>
                <a:latin typeface="Poppins"/>
                <a:ea typeface="Poppins"/>
                <a:cs typeface="Poppins"/>
                <a:sym typeface="Poppins"/>
              </a:rPr>
              <a:t>Accompagner</a:t>
            </a:r>
            <a:r>
              <a:rPr lang="en-US" sz="1599" dirty="0">
                <a:solidFill>
                  <a:srgbClr val="0B0A0A"/>
                </a:solidFill>
                <a:latin typeface="Poppins"/>
                <a:ea typeface="Poppins"/>
                <a:cs typeface="Poppins"/>
                <a:sym typeface="Poppins"/>
              </a:rPr>
              <a:t> la </a:t>
            </a:r>
            <a:r>
              <a:rPr lang="en-US" sz="1599" dirty="0" err="1">
                <a:solidFill>
                  <a:srgbClr val="0B0A0A"/>
                </a:solidFill>
                <a:latin typeface="Poppins"/>
                <a:ea typeface="Poppins"/>
                <a:cs typeface="Poppins"/>
                <a:sym typeface="Poppins"/>
              </a:rPr>
              <a:t>conduite</a:t>
            </a:r>
            <a:r>
              <a:rPr lang="en-US" sz="1599" dirty="0">
                <a:solidFill>
                  <a:srgbClr val="0B0A0A"/>
                </a:solidFill>
                <a:latin typeface="Poppins"/>
                <a:ea typeface="Poppins"/>
                <a:cs typeface="Poppins"/>
                <a:sym typeface="Poppins"/>
              </a:rPr>
              <a:t> du </a:t>
            </a:r>
            <a:r>
              <a:rPr lang="en-US" sz="1599" dirty="0" err="1">
                <a:solidFill>
                  <a:srgbClr val="0B0A0A"/>
                </a:solidFill>
                <a:latin typeface="Poppins"/>
                <a:ea typeface="Poppins"/>
                <a:cs typeface="Poppins"/>
                <a:sym typeface="Poppins"/>
              </a:rPr>
              <a:t>changement</a:t>
            </a:r>
            <a:r>
              <a:rPr lang="en-US" sz="1599" dirty="0">
                <a:solidFill>
                  <a:srgbClr val="0B0A0A"/>
                </a:solidFill>
                <a:latin typeface="Poppins"/>
                <a:ea typeface="Poppins"/>
                <a:cs typeface="Poppins"/>
                <a:sym typeface="Poppins"/>
              </a:rPr>
              <a:t> </a:t>
            </a:r>
            <a:r>
              <a:rPr lang="en-US" sz="1599" dirty="0" err="1">
                <a:solidFill>
                  <a:srgbClr val="0B0A0A"/>
                </a:solidFill>
                <a:latin typeface="Poppins"/>
                <a:ea typeface="Poppins"/>
                <a:cs typeface="Poppins"/>
                <a:sym typeface="Poppins"/>
              </a:rPr>
              <a:t>Piloter</a:t>
            </a:r>
            <a:r>
              <a:rPr lang="en-US" sz="1599" dirty="0">
                <a:solidFill>
                  <a:srgbClr val="0B0A0A"/>
                </a:solidFill>
                <a:latin typeface="Poppins"/>
                <a:ea typeface="Poppins"/>
                <a:cs typeface="Poppins"/>
                <a:sym typeface="Poppins"/>
              </a:rPr>
              <a:t> la mise </a:t>
            </a:r>
            <a:r>
              <a:rPr lang="en-US" sz="1599" dirty="0" err="1">
                <a:solidFill>
                  <a:srgbClr val="0B0A0A"/>
                </a:solidFill>
                <a:latin typeface="Poppins"/>
                <a:ea typeface="Poppins"/>
                <a:cs typeface="Poppins"/>
                <a:sym typeface="Poppins"/>
              </a:rPr>
              <a:t>en</a:t>
            </a:r>
            <a:r>
              <a:rPr lang="en-US" sz="1599" dirty="0">
                <a:solidFill>
                  <a:srgbClr val="0B0A0A"/>
                </a:solidFill>
                <a:latin typeface="Poppins"/>
                <a:ea typeface="Poppins"/>
                <a:cs typeface="Poppins"/>
                <a:sym typeface="Poppins"/>
              </a:rPr>
              <a:t> production et le </a:t>
            </a:r>
            <a:r>
              <a:rPr lang="en-US" sz="1599" dirty="0" err="1">
                <a:solidFill>
                  <a:srgbClr val="0B0A0A"/>
                </a:solidFill>
                <a:latin typeface="Poppins"/>
                <a:ea typeface="Poppins"/>
                <a:cs typeface="Poppins"/>
                <a:sym typeface="Poppins"/>
              </a:rPr>
              <a:t>suivi</a:t>
            </a:r>
            <a:r>
              <a:rPr lang="en-US" sz="1599" dirty="0">
                <a:solidFill>
                  <a:srgbClr val="0B0A0A"/>
                </a:solidFill>
                <a:latin typeface="Poppins"/>
                <a:ea typeface="Poppins"/>
                <a:cs typeface="Poppins"/>
                <a:sym typeface="Poppins"/>
              </a:rPr>
              <a:t> post-</a:t>
            </a:r>
            <a:r>
              <a:rPr lang="en-US" sz="1599" dirty="0" err="1">
                <a:solidFill>
                  <a:srgbClr val="0B0A0A"/>
                </a:solidFill>
                <a:latin typeface="Poppins"/>
                <a:ea typeface="Poppins"/>
                <a:cs typeface="Poppins"/>
                <a:sym typeface="Poppins"/>
              </a:rPr>
              <a:t>déploiement</a:t>
            </a:r>
            <a:endParaRPr lang="en-US" sz="1599" dirty="0">
              <a:solidFill>
                <a:srgbClr val="0B0A0A"/>
              </a:solidFill>
              <a:latin typeface="Poppins"/>
              <a:ea typeface="Poppins"/>
              <a:cs typeface="Poppins"/>
              <a:sym typeface="Poppins"/>
            </a:endParaRPr>
          </a:p>
        </p:txBody>
      </p:sp>
      <p:sp>
        <p:nvSpPr>
          <p:cNvPr id="35" name="TextBox 35"/>
          <p:cNvSpPr txBox="1"/>
          <p:nvPr/>
        </p:nvSpPr>
        <p:spPr>
          <a:xfrm>
            <a:off x="10004360" y="6240026"/>
            <a:ext cx="2034220" cy="720725"/>
          </a:xfrm>
          <a:prstGeom prst="rect">
            <a:avLst/>
          </a:prstGeom>
        </p:spPr>
        <p:txBody>
          <a:bodyPr lIns="0" tIns="0" rIns="0" bIns="0" rtlCol="0" anchor="t">
            <a:spAutoFit/>
          </a:bodyPr>
          <a:lstStyle/>
          <a:p>
            <a:pPr algn="ctr">
              <a:lnSpc>
                <a:spcPts val="2800"/>
              </a:lnSpc>
            </a:pPr>
            <a:r>
              <a:rPr lang="en-US" sz="2000" b="1" dirty="0" err="1">
                <a:solidFill>
                  <a:srgbClr val="FFFFFF"/>
                </a:solidFill>
                <a:latin typeface="Poppins Bold"/>
                <a:ea typeface="Poppins Bold"/>
                <a:cs typeface="Poppins Bold"/>
                <a:sym typeface="Poppins Bold"/>
              </a:rPr>
              <a:t>Qualité</a:t>
            </a:r>
            <a:r>
              <a:rPr lang="en-US" sz="2000" b="1" dirty="0">
                <a:solidFill>
                  <a:srgbClr val="FFFFFF"/>
                </a:solidFill>
                <a:latin typeface="Poppins Bold"/>
                <a:ea typeface="Poppins Bold"/>
                <a:cs typeface="Poppins Bold"/>
                <a:sym typeface="Poppins Bold"/>
              </a:rPr>
              <a:t>, </a:t>
            </a:r>
          </a:p>
          <a:p>
            <a:pPr algn="ctr">
              <a:lnSpc>
                <a:spcPts val="2800"/>
              </a:lnSpc>
              <a:spcBef>
                <a:spcPct val="0"/>
              </a:spcBef>
            </a:pPr>
            <a:r>
              <a:rPr lang="en-US" sz="2000" b="1" dirty="0" err="1">
                <a:solidFill>
                  <a:srgbClr val="FFFFFF"/>
                </a:solidFill>
                <a:latin typeface="Poppins Bold"/>
                <a:ea typeface="Poppins Bold"/>
                <a:cs typeface="Poppins Bold"/>
                <a:sym typeface="Poppins Bold"/>
              </a:rPr>
              <a:t>recette</a:t>
            </a:r>
            <a:r>
              <a:rPr lang="en-US" sz="2000" b="1" dirty="0">
                <a:solidFill>
                  <a:srgbClr val="FFFFFF"/>
                </a:solidFill>
                <a:latin typeface="Poppins Bold"/>
                <a:ea typeface="Poppins Bold"/>
                <a:cs typeface="Poppins Bold"/>
                <a:sym typeface="Poppins Bold"/>
              </a:rPr>
              <a:t> et tests</a:t>
            </a:r>
          </a:p>
        </p:txBody>
      </p:sp>
      <p:sp>
        <p:nvSpPr>
          <p:cNvPr id="36" name="TextBox 36"/>
          <p:cNvSpPr txBox="1"/>
          <p:nvPr/>
        </p:nvSpPr>
        <p:spPr>
          <a:xfrm>
            <a:off x="13698204" y="6246936"/>
            <a:ext cx="2865997" cy="720576"/>
          </a:xfrm>
          <a:prstGeom prst="rect">
            <a:avLst/>
          </a:prstGeom>
        </p:spPr>
        <p:txBody>
          <a:bodyPr lIns="0" tIns="0" rIns="0" bIns="0" rtlCol="0" anchor="t">
            <a:spAutoFit/>
          </a:bodyPr>
          <a:lstStyle/>
          <a:p>
            <a:pPr algn="ctr">
              <a:lnSpc>
                <a:spcPts val="2800"/>
              </a:lnSpc>
              <a:spcBef>
                <a:spcPct val="0"/>
              </a:spcBef>
            </a:pPr>
            <a:r>
              <a:rPr lang="en-US" sz="2000" b="1">
                <a:solidFill>
                  <a:srgbClr val="0B0A0A"/>
                </a:solidFill>
                <a:latin typeface="Poppins Bold"/>
                <a:ea typeface="Poppins Bold"/>
                <a:cs typeface="Poppins Bold"/>
                <a:sym typeface="Poppins Bold"/>
              </a:rPr>
              <a:t>Accompagnement et déploiement</a:t>
            </a:r>
          </a:p>
        </p:txBody>
      </p:sp>
      <p:sp>
        <p:nvSpPr>
          <p:cNvPr id="37" name="Freeform 3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10"/>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79265" y="1923265"/>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5045" r="-5045"/>
              </a:stretch>
            </a:blipFill>
          </p:spPr>
        </p:sp>
      </p:grpSp>
      <p:grpSp>
        <p:nvGrpSpPr>
          <p:cNvPr id="4" name="Group 4"/>
          <p:cNvGrpSpPr/>
          <p:nvPr/>
        </p:nvGrpSpPr>
        <p:grpSpPr>
          <a:xfrm>
            <a:off x="1272639" y="3095845"/>
            <a:ext cx="8157549" cy="6162455"/>
            <a:chOff x="0" y="0"/>
            <a:chExt cx="2148490" cy="1623033"/>
          </a:xfrm>
        </p:grpSpPr>
        <p:sp>
          <p:nvSpPr>
            <p:cNvPr id="5" name="Freeform 5"/>
            <p:cNvSpPr/>
            <p:nvPr/>
          </p:nvSpPr>
          <p:spPr>
            <a:xfrm>
              <a:off x="0" y="0"/>
              <a:ext cx="2148490" cy="1623033"/>
            </a:xfrm>
            <a:custGeom>
              <a:avLst/>
              <a:gdLst/>
              <a:ahLst/>
              <a:cxnLst/>
              <a:rect l="l" t="t" r="r" b="b"/>
              <a:pathLst>
                <a:path w="2148490" h="1623033">
                  <a:moveTo>
                    <a:pt x="28471" y="0"/>
                  </a:moveTo>
                  <a:lnTo>
                    <a:pt x="2120019" y="0"/>
                  </a:lnTo>
                  <a:cubicBezTo>
                    <a:pt x="2135743" y="0"/>
                    <a:pt x="2148490" y="12747"/>
                    <a:pt x="2148490" y="28471"/>
                  </a:cubicBezTo>
                  <a:lnTo>
                    <a:pt x="2148490" y="1594562"/>
                  </a:lnTo>
                  <a:cubicBezTo>
                    <a:pt x="2148490" y="1610286"/>
                    <a:pt x="2135743" y="1623033"/>
                    <a:pt x="2120019" y="1623033"/>
                  </a:cubicBezTo>
                  <a:lnTo>
                    <a:pt x="28471" y="1623033"/>
                  </a:lnTo>
                  <a:cubicBezTo>
                    <a:pt x="12747" y="1623033"/>
                    <a:pt x="0" y="1610286"/>
                    <a:pt x="0" y="1594562"/>
                  </a:cubicBezTo>
                  <a:lnTo>
                    <a:pt x="0" y="28471"/>
                  </a:lnTo>
                  <a:cubicBezTo>
                    <a:pt x="0" y="12747"/>
                    <a:pt x="12747" y="0"/>
                    <a:pt x="28471" y="0"/>
                  </a:cubicBezTo>
                  <a:close/>
                </a:path>
              </a:pathLst>
            </a:custGeom>
            <a:solidFill>
              <a:srgbClr val="004E7A"/>
            </a:solidFill>
          </p:spPr>
        </p:sp>
        <p:sp>
          <p:nvSpPr>
            <p:cNvPr id="6" name="TextBox 6"/>
            <p:cNvSpPr txBox="1"/>
            <p:nvPr/>
          </p:nvSpPr>
          <p:spPr>
            <a:xfrm>
              <a:off x="0" y="-66675"/>
              <a:ext cx="2148490" cy="1689708"/>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1885733" y="4068046"/>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1940265" y="4122578"/>
            <a:ext cx="366780" cy="366780"/>
          </a:xfrm>
          <a:custGeom>
            <a:avLst/>
            <a:gdLst/>
            <a:ahLst/>
            <a:cxnLst/>
            <a:rect l="l" t="t" r="r" b="b"/>
            <a:pathLst>
              <a:path w="366780" h="366780">
                <a:moveTo>
                  <a:pt x="0" y="0"/>
                </a:moveTo>
                <a:lnTo>
                  <a:pt x="366781" y="0"/>
                </a:lnTo>
                <a:lnTo>
                  <a:pt x="366781" y="366780"/>
                </a:lnTo>
                <a:lnTo>
                  <a:pt x="0" y="366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43806" y="711530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3252287" y="9703755"/>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432549" y="8784797"/>
            <a:ext cx="826751" cy="473503"/>
          </a:xfrm>
          <a:custGeom>
            <a:avLst/>
            <a:gdLst/>
            <a:ahLst/>
            <a:cxnLst/>
            <a:rect l="l" t="t" r="r" b="b"/>
            <a:pathLst>
              <a:path w="826751" h="473503">
                <a:moveTo>
                  <a:pt x="0" y="0"/>
                </a:moveTo>
                <a:lnTo>
                  <a:pt x="826751" y="0"/>
                </a:lnTo>
                <a:lnTo>
                  <a:pt x="826751"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1272639" y="1808965"/>
            <a:ext cx="8823477"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5" name="TextBox 15"/>
          <p:cNvSpPr txBox="1"/>
          <p:nvPr/>
        </p:nvSpPr>
        <p:spPr>
          <a:xfrm>
            <a:off x="2556220" y="4477216"/>
            <a:ext cx="5444949" cy="4244082"/>
          </a:xfrm>
          <a:prstGeom prst="rect">
            <a:avLst/>
          </a:prstGeom>
        </p:spPr>
        <p:txBody>
          <a:bodyPr lIns="0" tIns="0" rIns="0" bIns="0" rtlCol="0" anchor="t">
            <a:spAutoFit/>
          </a:bodyPr>
          <a:lstStyle/>
          <a:p>
            <a:pPr algn="l">
              <a:lnSpc>
                <a:spcPts val="2800"/>
              </a:lnSpc>
            </a:pPr>
            <a:r>
              <a:rPr lang="en-US" sz="2000">
                <a:solidFill>
                  <a:srgbClr val="FFFFFF"/>
                </a:solidFill>
                <a:latin typeface="Poppins"/>
                <a:ea typeface="Poppins"/>
                <a:cs typeface="Poppins"/>
                <a:sym typeface="Poppins"/>
              </a:rPr>
              <a:t>BY+ Event est une solution digitale de gestion d’événements professionnels et institutionnels, conçue pour automatiser et fluidifier toutes les étapes d’un évènement de l’inscription des participants jusqu’à la collecte des retours après l’évènement.</a:t>
            </a:r>
          </a:p>
          <a:p>
            <a:pPr algn="l">
              <a:lnSpc>
                <a:spcPts val="2800"/>
              </a:lnSpc>
            </a:pPr>
            <a:r>
              <a:rPr lang="en-US" sz="2000">
                <a:solidFill>
                  <a:srgbClr val="FFFFFF"/>
                </a:solidFill>
                <a:latin typeface="Poppins"/>
                <a:ea typeface="Poppins"/>
                <a:cs typeface="Poppins"/>
                <a:sym typeface="Poppins"/>
              </a:rPr>
              <a:t>Gestion des inscription et billetterie Gestion des accès Espace participant mobile Gestion des panels et ateliers Gestion de vente (Foire) Gestion de la satisfaction client Gestion des communication Statistiques avancées</a:t>
            </a:r>
          </a:p>
        </p:txBody>
      </p:sp>
      <p:sp>
        <p:nvSpPr>
          <p:cNvPr id="16" name="TextBox 16"/>
          <p:cNvSpPr txBox="1"/>
          <p:nvPr/>
        </p:nvSpPr>
        <p:spPr>
          <a:xfrm>
            <a:off x="2556220" y="3983977"/>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Poppins Bold"/>
                <a:ea typeface="Poppins Bold"/>
                <a:cs typeface="Poppins Bold"/>
                <a:sym typeface="Poppins Bold"/>
              </a:rPr>
              <a:t>BY+ EVENT</a:t>
            </a:r>
          </a:p>
        </p:txBody>
      </p:sp>
      <p:sp>
        <p:nvSpPr>
          <p:cNvPr id="17" name="Freeform 1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3890" y="2160016"/>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31801" r="-31801"/>
              </a:stretch>
            </a:blipFill>
          </p:spPr>
        </p:sp>
      </p:grpSp>
      <p:grpSp>
        <p:nvGrpSpPr>
          <p:cNvPr id="4" name="Group 4"/>
          <p:cNvGrpSpPr/>
          <p:nvPr/>
        </p:nvGrpSpPr>
        <p:grpSpPr>
          <a:xfrm>
            <a:off x="8676560" y="3095845"/>
            <a:ext cx="8157549" cy="6162455"/>
            <a:chOff x="0" y="0"/>
            <a:chExt cx="2148490" cy="1623033"/>
          </a:xfrm>
        </p:grpSpPr>
        <p:sp>
          <p:nvSpPr>
            <p:cNvPr id="5" name="Freeform 5"/>
            <p:cNvSpPr/>
            <p:nvPr/>
          </p:nvSpPr>
          <p:spPr>
            <a:xfrm>
              <a:off x="0" y="0"/>
              <a:ext cx="2148490" cy="1623033"/>
            </a:xfrm>
            <a:custGeom>
              <a:avLst/>
              <a:gdLst/>
              <a:ahLst/>
              <a:cxnLst/>
              <a:rect l="l" t="t" r="r" b="b"/>
              <a:pathLst>
                <a:path w="2148490" h="1623033">
                  <a:moveTo>
                    <a:pt x="28471" y="0"/>
                  </a:moveTo>
                  <a:lnTo>
                    <a:pt x="2120019" y="0"/>
                  </a:lnTo>
                  <a:cubicBezTo>
                    <a:pt x="2135743" y="0"/>
                    <a:pt x="2148490" y="12747"/>
                    <a:pt x="2148490" y="28471"/>
                  </a:cubicBezTo>
                  <a:lnTo>
                    <a:pt x="2148490" y="1594562"/>
                  </a:lnTo>
                  <a:cubicBezTo>
                    <a:pt x="2148490" y="1610286"/>
                    <a:pt x="2135743" y="1623033"/>
                    <a:pt x="2120019" y="1623033"/>
                  </a:cubicBezTo>
                  <a:lnTo>
                    <a:pt x="28471" y="1623033"/>
                  </a:lnTo>
                  <a:cubicBezTo>
                    <a:pt x="12747" y="1623033"/>
                    <a:pt x="0" y="1610286"/>
                    <a:pt x="0" y="1594562"/>
                  </a:cubicBezTo>
                  <a:lnTo>
                    <a:pt x="0" y="28471"/>
                  </a:lnTo>
                  <a:cubicBezTo>
                    <a:pt x="0" y="12747"/>
                    <a:pt x="12747" y="0"/>
                    <a:pt x="28471" y="0"/>
                  </a:cubicBezTo>
                  <a:close/>
                </a:path>
              </a:pathLst>
            </a:custGeom>
            <a:solidFill>
              <a:srgbClr val="E6F3FA"/>
            </a:solidFill>
          </p:spPr>
        </p:sp>
        <p:sp>
          <p:nvSpPr>
            <p:cNvPr id="6" name="TextBox 6"/>
            <p:cNvSpPr txBox="1"/>
            <p:nvPr/>
          </p:nvSpPr>
          <p:spPr>
            <a:xfrm>
              <a:off x="0" y="-66675"/>
              <a:ext cx="2148490" cy="1689708"/>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9289654" y="4068046"/>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9344187" y="4122578"/>
            <a:ext cx="366780" cy="366780"/>
          </a:xfrm>
          <a:custGeom>
            <a:avLst/>
            <a:gdLst/>
            <a:ahLst/>
            <a:cxnLst/>
            <a:rect l="l" t="t" r="r" b="b"/>
            <a:pathLst>
              <a:path w="366780" h="366780">
                <a:moveTo>
                  <a:pt x="0" y="0"/>
                </a:moveTo>
                <a:lnTo>
                  <a:pt x="366780" y="0"/>
                </a:lnTo>
                <a:lnTo>
                  <a:pt x="366780" y="366780"/>
                </a:lnTo>
                <a:lnTo>
                  <a:pt x="0" y="366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694856" y="8841696"/>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6510363" y="2119240"/>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623137" y="9467004"/>
            <a:ext cx="826751" cy="473503"/>
          </a:xfrm>
          <a:custGeom>
            <a:avLst/>
            <a:gdLst/>
            <a:ahLst/>
            <a:cxnLst/>
            <a:rect l="l" t="t" r="r" b="b"/>
            <a:pathLst>
              <a:path w="826751" h="473503">
                <a:moveTo>
                  <a:pt x="0" y="0"/>
                </a:moveTo>
                <a:lnTo>
                  <a:pt x="826752" y="0"/>
                </a:lnTo>
                <a:lnTo>
                  <a:pt x="826752"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8718810" y="1742623"/>
            <a:ext cx="7655515"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5" name="TextBox 15"/>
          <p:cNvSpPr txBox="1"/>
          <p:nvPr/>
        </p:nvSpPr>
        <p:spPr>
          <a:xfrm>
            <a:off x="9960141" y="4477216"/>
            <a:ext cx="5444949" cy="3891731"/>
          </a:xfrm>
          <a:prstGeom prst="rect">
            <a:avLst/>
          </a:prstGeom>
        </p:spPr>
        <p:txBody>
          <a:bodyPr lIns="0" tIns="0" rIns="0" bIns="0" rtlCol="0" anchor="t">
            <a:spAutoFit/>
          </a:bodyPr>
          <a:lstStyle/>
          <a:p>
            <a:pPr algn="l">
              <a:lnSpc>
                <a:spcPts val="2800"/>
              </a:lnSpc>
            </a:pPr>
            <a:r>
              <a:rPr lang="en-US" sz="2000">
                <a:solidFill>
                  <a:srgbClr val="004E7A"/>
                </a:solidFill>
                <a:latin typeface="Poppins"/>
                <a:ea typeface="Poppins"/>
                <a:cs typeface="Poppins"/>
                <a:sym typeface="Poppins"/>
              </a:rPr>
              <a:t>BY+ Shop est une solution complète de gestion de commerce, de point de vente (POS) et de suivi d’activité en temps réel, destinée aux entreprises, boutiques et franchises souhaitant digitaliser leurs opérations commerciales. Ce produit est disponible en 2 versions : Mini et Lite.</a:t>
            </a:r>
          </a:p>
          <a:p>
            <a:pPr algn="l">
              <a:lnSpc>
                <a:spcPts val="2800"/>
              </a:lnSpc>
            </a:pPr>
            <a:r>
              <a:rPr lang="en-US" sz="2000">
                <a:solidFill>
                  <a:srgbClr val="004E7A"/>
                </a:solidFill>
                <a:latin typeface="Poppins"/>
                <a:ea typeface="Poppins"/>
                <a:cs typeface="Poppins"/>
                <a:sym typeface="Poppins"/>
              </a:rPr>
              <a:t>Logiciel de caisse Gestion de stocks Gestion clients Gestion fournisseur Multi-boutique Statistiques analytiques avancées</a:t>
            </a:r>
          </a:p>
        </p:txBody>
      </p:sp>
      <p:sp>
        <p:nvSpPr>
          <p:cNvPr id="16" name="TextBox 16"/>
          <p:cNvSpPr txBox="1"/>
          <p:nvPr/>
        </p:nvSpPr>
        <p:spPr>
          <a:xfrm>
            <a:off x="9960141" y="3983977"/>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004E7A"/>
                </a:solidFill>
                <a:latin typeface="Poppins Bold"/>
                <a:ea typeface="Poppins Bold"/>
                <a:cs typeface="Poppins Bold"/>
                <a:sym typeface="Poppins Bold"/>
              </a:rPr>
              <a:t>BY+ SHOP</a:t>
            </a:r>
          </a:p>
        </p:txBody>
      </p:sp>
      <p:sp>
        <p:nvSpPr>
          <p:cNvPr id="17" name="Freeform 1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79265" y="1923265"/>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31801" r="-31801"/>
              </a:stretch>
            </a:blipFill>
          </p:spPr>
        </p:sp>
      </p:grpSp>
      <p:grpSp>
        <p:nvGrpSpPr>
          <p:cNvPr id="4" name="Group 4"/>
          <p:cNvGrpSpPr/>
          <p:nvPr/>
        </p:nvGrpSpPr>
        <p:grpSpPr>
          <a:xfrm>
            <a:off x="1272639" y="3095845"/>
            <a:ext cx="8157549" cy="6162455"/>
            <a:chOff x="0" y="0"/>
            <a:chExt cx="2148490" cy="1623033"/>
          </a:xfrm>
        </p:grpSpPr>
        <p:sp>
          <p:nvSpPr>
            <p:cNvPr id="5" name="Freeform 5"/>
            <p:cNvSpPr/>
            <p:nvPr/>
          </p:nvSpPr>
          <p:spPr>
            <a:xfrm>
              <a:off x="0" y="0"/>
              <a:ext cx="2148490" cy="1623033"/>
            </a:xfrm>
            <a:custGeom>
              <a:avLst/>
              <a:gdLst/>
              <a:ahLst/>
              <a:cxnLst/>
              <a:rect l="l" t="t" r="r" b="b"/>
              <a:pathLst>
                <a:path w="2148490" h="1623033">
                  <a:moveTo>
                    <a:pt x="28471" y="0"/>
                  </a:moveTo>
                  <a:lnTo>
                    <a:pt x="2120019" y="0"/>
                  </a:lnTo>
                  <a:cubicBezTo>
                    <a:pt x="2135743" y="0"/>
                    <a:pt x="2148490" y="12747"/>
                    <a:pt x="2148490" y="28471"/>
                  </a:cubicBezTo>
                  <a:lnTo>
                    <a:pt x="2148490" y="1594562"/>
                  </a:lnTo>
                  <a:cubicBezTo>
                    <a:pt x="2148490" y="1610286"/>
                    <a:pt x="2135743" y="1623033"/>
                    <a:pt x="2120019" y="1623033"/>
                  </a:cubicBezTo>
                  <a:lnTo>
                    <a:pt x="28471" y="1623033"/>
                  </a:lnTo>
                  <a:cubicBezTo>
                    <a:pt x="12747" y="1623033"/>
                    <a:pt x="0" y="1610286"/>
                    <a:pt x="0" y="1594562"/>
                  </a:cubicBezTo>
                  <a:lnTo>
                    <a:pt x="0" y="28471"/>
                  </a:lnTo>
                  <a:cubicBezTo>
                    <a:pt x="0" y="12747"/>
                    <a:pt x="12747" y="0"/>
                    <a:pt x="28471" y="0"/>
                  </a:cubicBezTo>
                  <a:close/>
                </a:path>
              </a:pathLst>
            </a:custGeom>
            <a:solidFill>
              <a:srgbClr val="004E7A"/>
            </a:solidFill>
          </p:spPr>
        </p:sp>
        <p:sp>
          <p:nvSpPr>
            <p:cNvPr id="6" name="TextBox 6"/>
            <p:cNvSpPr txBox="1"/>
            <p:nvPr/>
          </p:nvSpPr>
          <p:spPr>
            <a:xfrm>
              <a:off x="0" y="-66675"/>
              <a:ext cx="2148490" cy="1689708"/>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1885733" y="4063929"/>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1940265" y="4118461"/>
            <a:ext cx="366780" cy="366780"/>
          </a:xfrm>
          <a:custGeom>
            <a:avLst/>
            <a:gdLst/>
            <a:ahLst/>
            <a:cxnLst/>
            <a:rect l="l" t="t" r="r" b="b"/>
            <a:pathLst>
              <a:path w="366780" h="366780">
                <a:moveTo>
                  <a:pt x="0" y="0"/>
                </a:moveTo>
                <a:lnTo>
                  <a:pt x="366781" y="0"/>
                </a:lnTo>
                <a:lnTo>
                  <a:pt x="366781" y="366781"/>
                </a:lnTo>
                <a:lnTo>
                  <a:pt x="0" y="366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43806" y="711530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3252287" y="9703755"/>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432549" y="9230252"/>
            <a:ext cx="826751" cy="473503"/>
          </a:xfrm>
          <a:custGeom>
            <a:avLst/>
            <a:gdLst/>
            <a:ahLst/>
            <a:cxnLst/>
            <a:rect l="l" t="t" r="r" b="b"/>
            <a:pathLst>
              <a:path w="826751" h="473503">
                <a:moveTo>
                  <a:pt x="0" y="0"/>
                </a:moveTo>
                <a:lnTo>
                  <a:pt x="826751" y="0"/>
                </a:lnTo>
                <a:lnTo>
                  <a:pt x="826751"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4"/>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5" name="TextBox 15"/>
          <p:cNvSpPr txBox="1"/>
          <p:nvPr/>
        </p:nvSpPr>
        <p:spPr>
          <a:xfrm>
            <a:off x="1272639" y="1808965"/>
            <a:ext cx="8823477"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6" name="TextBox 16"/>
          <p:cNvSpPr txBox="1"/>
          <p:nvPr/>
        </p:nvSpPr>
        <p:spPr>
          <a:xfrm>
            <a:off x="2556220" y="4473099"/>
            <a:ext cx="5453510" cy="3187030"/>
          </a:xfrm>
          <a:prstGeom prst="rect">
            <a:avLst/>
          </a:prstGeom>
        </p:spPr>
        <p:txBody>
          <a:bodyPr lIns="0" tIns="0" rIns="0" bIns="0" rtlCol="0" anchor="t">
            <a:spAutoFit/>
          </a:bodyPr>
          <a:lstStyle/>
          <a:p>
            <a:pPr algn="l">
              <a:lnSpc>
                <a:spcPts val="2800"/>
              </a:lnSpc>
            </a:pPr>
            <a:r>
              <a:rPr lang="en-US" sz="2000">
                <a:solidFill>
                  <a:srgbClr val="FFFFFF"/>
                </a:solidFill>
                <a:latin typeface="Poppins"/>
                <a:ea typeface="Poppins"/>
                <a:cs typeface="Poppins"/>
                <a:sym typeface="Poppins"/>
              </a:rPr>
              <a:t>BY+ Access est une solution complète de sécurité et de contrôle d’accès. Elle combine un dispositif matériel intelligent (borne ou terminal connecté), une plateforme web centralisée et une application mobile pour la gestion des droits d’accès, la supervision des présences, et la traçabilité des entrées et sorties dans les locaux</a:t>
            </a:r>
          </a:p>
        </p:txBody>
      </p:sp>
      <p:sp>
        <p:nvSpPr>
          <p:cNvPr id="17" name="TextBox 17"/>
          <p:cNvSpPr txBox="1"/>
          <p:nvPr/>
        </p:nvSpPr>
        <p:spPr>
          <a:xfrm>
            <a:off x="2556220" y="3979861"/>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Poppins Bold"/>
                <a:ea typeface="Poppins Bold"/>
                <a:cs typeface="Poppins Bold"/>
                <a:sym typeface="Poppins Bold"/>
              </a:rPr>
              <a:t>BY+ ACCESS</a:t>
            </a:r>
          </a:p>
        </p:txBody>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3890" y="2160016"/>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31801" r="-31801"/>
              </a:stretch>
            </a:blipFill>
          </p:spPr>
        </p:sp>
      </p:grpSp>
      <p:grpSp>
        <p:nvGrpSpPr>
          <p:cNvPr id="4" name="Group 4"/>
          <p:cNvGrpSpPr/>
          <p:nvPr/>
        </p:nvGrpSpPr>
        <p:grpSpPr>
          <a:xfrm>
            <a:off x="8676560" y="2732348"/>
            <a:ext cx="8157549" cy="6476906"/>
            <a:chOff x="0" y="0"/>
            <a:chExt cx="2148490" cy="1705852"/>
          </a:xfrm>
        </p:grpSpPr>
        <p:sp>
          <p:nvSpPr>
            <p:cNvPr id="5" name="Freeform 5"/>
            <p:cNvSpPr/>
            <p:nvPr/>
          </p:nvSpPr>
          <p:spPr>
            <a:xfrm>
              <a:off x="0" y="0"/>
              <a:ext cx="2148490" cy="1705852"/>
            </a:xfrm>
            <a:custGeom>
              <a:avLst/>
              <a:gdLst/>
              <a:ahLst/>
              <a:cxnLst/>
              <a:rect l="l" t="t" r="r" b="b"/>
              <a:pathLst>
                <a:path w="2148490" h="1705852">
                  <a:moveTo>
                    <a:pt x="28471" y="0"/>
                  </a:moveTo>
                  <a:lnTo>
                    <a:pt x="2120019" y="0"/>
                  </a:lnTo>
                  <a:cubicBezTo>
                    <a:pt x="2135743" y="0"/>
                    <a:pt x="2148490" y="12747"/>
                    <a:pt x="2148490" y="28471"/>
                  </a:cubicBezTo>
                  <a:lnTo>
                    <a:pt x="2148490" y="1677380"/>
                  </a:lnTo>
                  <a:cubicBezTo>
                    <a:pt x="2148490" y="1693105"/>
                    <a:pt x="2135743" y="1705852"/>
                    <a:pt x="2120019" y="1705852"/>
                  </a:cubicBezTo>
                  <a:lnTo>
                    <a:pt x="28471" y="1705852"/>
                  </a:lnTo>
                  <a:cubicBezTo>
                    <a:pt x="12747" y="1705852"/>
                    <a:pt x="0" y="1693105"/>
                    <a:pt x="0" y="1677380"/>
                  </a:cubicBezTo>
                  <a:lnTo>
                    <a:pt x="0" y="28471"/>
                  </a:lnTo>
                  <a:cubicBezTo>
                    <a:pt x="0" y="12747"/>
                    <a:pt x="12747" y="0"/>
                    <a:pt x="28471" y="0"/>
                  </a:cubicBezTo>
                  <a:close/>
                </a:path>
              </a:pathLst>
            </a:custGeom>
            <a:solidFill>
              <a:srgbClr val="E6F3FA"/>
            </a:solidFill>
          </p:spPr>
        </p:sp>
        <p:sp>
          <p:nvSpPr>
            <p:cNvPr id="6" name="TextBox 6"/>
            <p:cNvSpPr txBox="1"/>
            <p:nvPr/>
          </p:nvSpPr>
          <p:spPr>
            <a:xfrm>
              <a:off x="0" y="-66675"/>
              <a:ext cx="2148490" cy="1772527"/>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986434" y="3252796"/>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9040966" y="3307328"/>
            <a:ext cx="366780" cy="366780"/>
          </a:xfrm>
          <a:custGeom>
            <a:avLst/>
            <a:gdLst/>
            <a:ahLst/>
            <a:cxnLst/>
            <a:rect l="l" t="t" r="r" b="b"/>
            <a:pathLst>
              <a:path w="366780" h="366780">
                <a:moveTo>
                  <a:pt x="0" y="0"/>
                </a:moveTo>
                <a:lnTo>
                  <a:pt x="366780" y="0"/>
                </a:lnTo>
                <a:lnTo>
                  <a:pt x="366780" y="366780"/>
                </a:lnTo>
                <a:lnTo>
                  <a:pt x="0" y="366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43806" y="711530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3252287" y="9703755"/>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623137" y="9467004"/>
            <a:ext cx="826751" cy="473503"/>
          </a:xfrm>
          <a:custGeom>
            <a:avLst/>
            <a:gdLst/>
            <a:ahLst/>
            <a:cxnLst/>
            <a:rect l="l" t="t" r="r" b="b"/>
            <a:pathLst>
              <a:path w="826751" h="473503">
                <a:moveTo>
                  <a:pt x="0" y="0"/>
                </a:moveTo>
                <a:lnTo>
                  <a:pt x="826752" y="0"/>
                </a:lnTo>
                <a:lnTo>
                  <a:pt x="826752"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8718810" y="1625005"/>
            <a:ext cx="7655515"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5" name="TextBox 15"/>
          <p:cNvSpPr txBox="1"/>
          <p:nvPr/>
        </p:nvSpPr>
        <p:spPr>
          <a:xfrm>
            <a:off x="9656920" y="3661966"/>
            <a:ext cx="6966217" cy="5301134"/>
          </a:xfrm>
          <a:prstGeom prst="rect">
            <a:avLst/>
          </a:prstGeom>
        </p:spPr>
        <p:txBody>
          <a:bodyPr lIns="0" tIns="0" rIns="0" bIns="0" rtlCol="0" anchor="t">
            <a:spAutoFit/>
          </a:bodyPr>
          <a:lstStyle/>
          <a:p>
            <a:pPr algn="l">
              <a:lnSpc>
                <a:spcPts val="2800"/>
              </a:lnSpc>
            </a:pPr>
            <a:r>
              <a:rPr lang="en-US" sz="2000">
                <a:solidFill>
                  <a:srgbClr val="004E7A"/>
                </a:solidFill>
                <a:latin typeface="Poppins"/>
                <a:ea typeface="Poppins"/>
                <a:cs typeface="Poppins"/>
                <a:sym typeface="Poppins"/>
              </a:rPr>
              <a:t>BY+ ERP est une solution pour digitaliser, centraliser et automatiser l’ensemble des processus métiers d’une entreprise. C’est une plateforme tout-en-un, conçue pour répondre aux besoins spécifiques des entreprises africaines tout en respectant les standards internationaux de performance et de sécurité.</a:t>
            </a:r>
          </a:p>
          <a:p>
            <a:pPr algn="l">
              <a:lnSpc>
                <a:spcPts val="2800"/>
              </a:lnSpc>
            </a:pPr>
            <a:r>
              <a:rPr lang="en-US" sz="2000">
                <a:solidFill>
                  <a:srgbClr val="004E7A"/>
                </a:solidFill>
                <a:latin typeface="Poppins"/>
                <a:ea typeface="Poppins"/>
                <a:cs typeface="Poppins"/>
                <a:sym typeface="Poppins"/>
              </a:rPr>
              <a:t>RH </a:t>
            </a:r>
          </a:p>
          <a:p>
            <a:pPr algn="l">
              <a:lnSpc>
                <a:spcPts val="2800"/>
              </a:lnSpc>
            </a:pPr>
            <a:r>
              <a:rPr lang="en-US" sz="2000">
                <a:solidFill>
                  <a:srgbClr val="004E7A"/>
                </a:solidFill>
                <a:latin typeface="Poppins"/>
                <a:ea typeface="Poppins"/>
                <a:cs typeface="Poppins"/>
                <a:sym typeface="Poppins"/>
              </a:rPr>
              <a:t>Finance </a:t>
            </a:r>
          </a:p>
          <a:p>
            <a:pPr algn="l">
              <a:lnSpc>
                <a:spcPts val="2800"/>
              </a:lnSpc>
            </a:pPr>
            <a:r>
              <a:rPr lang="en-US" sz="2000">
                <a:solidFill>
                  <a:srgbClr val="004E7A"/>
                </a:solidFill>
                <a:latin typeface="Poppins"/>
                <a:ea typeface="Poppins"/>
                <a:cs typeface="Poppins"/>
                <a:sym typeface="Poppins"/>
              </a:rPr>
              <a:t>CRM </a:t>
            </a:r>
          </a:p>
          <a:p>
            <a:pPr algn="l">
              <a:lnSpc>
                <a:spcPts val="2800"/>
              </a:lnSpc>
            </a:pPr>
            <a:r>
              <a:rPr lang="en-US" sz="2000">
                <a:solidFill>
                  <a:srgbClr val="004E7A"/>
                </a:solidFill>
                <a:latin typeface="Poppins"/>
                <a:ea typeface="Poppins"/>
                <a:cs typeface="Poppins"/>
                <a:sym typeface="Poppins"/>
              </a:rPr>
              <a:t>Projet </a:t>
            </a:r>
          </a:p>
          <a:p>
            <a:pPr algn="l">
              <a:lnSpc>
                <a:spcPts val="2800"/>
              </a:lnSpc>
            </a:pPr>
            <a:r>
              <a:rPr lang="en-US" sz="2000">
                <a:solidFill>
                  <a:srgbClr val="004E7A"/>
                </a:solidFill>
                <a:latin typeface="Poppins"/>
                <a:ea typeface="Poppins"/>
                <a:cs typeface="Poppins"/>
                <a:sym typeface="Poppins"/>
              </a:rPr>
              <a:t>Document </a:t>
            </a:r>
          </a:p>
          <a:p>
            <a:pPr algn="l">
              <a:lnSpc>
                <a:spcPts val="2800"/>
              </a:lnSpc>
            </a:pPr>
            <a:r>
              <a:rPr lang="en-US" sz="2000">
                <a:solidFill>
                  <a:srgbClr val="004E7A"/>
                </a:solidFill>
                <a:latin typeface="Poppins"/>
                <a:ea typeface="Poppins"/>
                <a:cs typeface="Poppins"/>
                <a:sym typeface="Poppins"/>
              </a:rPr>
              <a:t>RDV </a:t>
            </a:r>
          </a:p>
          <a:p>
            <a:pPr algn="l">
              <a:lnSpc>
                <a:spcPts val="2800"/>
              </a:lnSpc>
            </a:pPr>
            <a:r>
              <a:rPr lang="en-US" sz="2000">
                <a:solidFill>
                  <a:srgbClr val="004E7A"/>
                </a:solidFill>
                <a:latin typeface="Poppins"/>
                <a:ea typeface="Poppins"/>
                <a:cs typeface="Poppins"/>
                <a:sym typeface="Poppins"/>
              </a:rPr>
              <a:t>Espace Client </a:t>
            </a:r>
          </a:p>
          <a:p>
            <a:pPr algn="l">
              <a:lnSpc>
                <a:spcPts val="2800"/>
              </a:lnSpc>
            </a:pPr>
            <a:r>
              <a:rPr lang="en-US" sz="2000">
                <a:solidFill>
                  <a:srgbClr val="004E7A"/>
                </a:solidFill>
                <a:latin typeface="Poppins"/>
                <a:ea typeface="Poppins"/>
                <a:cs typeface="Poppins"/>
                <a:sym typeface="Poppins"/>
              </a:rPr>
              <a:t>Statistiques </a:t>
            </a:r>
          </a:p>
          <a:p>
            <a:pPr algn="l">
              <a:lnSpc>
                <a:spcPts val="2800"/>
              </a:lnSpc>
            </a:pPr>
            <a:r>
              <a:rPr lang="en-US" sz="2000">
                <a:solidFill>
                  <a:srgbClr val="004E7A"/>
                </a:solidFill>
                <a:latin typeface="Poppins"/>
                <a:ea typeface="Poppins"/>
                <a:cs typeface="Poppins"/>
                <a:sym typeface="Poppins"/>
              </a:rPr>
              <a:t>Reporting</a:t>
            </a:r>
          </a:p>
        </p:txBody>
      </p:sp>
      <p:sp>
        <p:nvSpPr>
          <p:cNvPr id="16" name="TextBox 16"/>
          <p:cNvSpPr txBox="1"/>
          <p:nvPr/>
        </p:nvSpPr>
        <p:spPr>
          <a:xfrm>
            <a:off x="9656920" y="3168727"/>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004E7A"/>
                </a:solidFill>
                <a:latin typeface="Poppins Bold"/>
                <a:ea typeface="Poppins Bold"/>
                <a:cs typeface="Poppins Bold"/>
                <a:sym typeface="Poppins Bold"/>
              </a:rPr>
              <a:t>BY+ ERP</a:t>
            </a:r>
          </a:p>
        </p:txBody>
      </p:sp>
      <p:sp>
        <p:nvSpPr>
          <p:cNvPr id="17" name="Freeform 1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79265" y="1923265"/>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31801" r="-31801"/>
              </a:stretch>
            </a:blipFill>
          </p:spPr>
        </p:sp>
      </p:grpSp>
      <p:grpSp>
        <p:nvGrpSpPr>
          <p:cNvPr id="4" name="Group 4"/>
          <p:cNvGrpSpPr/>
          <p:nvPr/>
        </p:nvGrpSpPr>
        <p:grpSpPr>
          <a:xfrm>
            <a:off x="1272639" y="3095845"/>
            <a:ext cx="8157549" cy="6162455"/>
            <a:chOff x="0" y="0"/>
            <a:chExt cx="2148490" cy="1623033"/>
          </a:xfrm>
        </p:grpSpPr>
        <p:sp>
          <p:nvSpPr>
            <p:cNvPr id="5" name="Freeform 5"/>
            <p:cNvSpPr/>
            <p:nvPr/>
          </p:nvSpPr>
          <p:spPr>
            <a:xfrm>
              <a:off x="0" y="0"/>
              <a:ext cx="2148490" cy="1623033"/>
            </a:xfrm>
            <a:custGeom>
              <a:avLst/>
              <a:gdLst/>
              <a:ahLst/>
              <a:cxnLst/>
              <a:rect l="l" t="t" r="r" b="b"/>
              <a:pathLst>
                <a:path w="2148490" h="1623033">
                  <a:moveTo>
                    <a:pt x="28471" y="0"/>
                  </a:moveTo>
                  <a:lnTo>
                    <a:pt x="2120019" y="0"/>
                  </a:lnTo>
                  <a:cubicBezTo>
                    <a:pt x="2135743" y="0"/>
                    <a:pt x="2148490" y="12747"/>
                    <a:pt x="2148490" y="28471"/>
                  </a:cubicBezTo>
                  <a:lnTo>
                    <a:pt x="2148490" y="1594562"/>
                  </a:lnTo>
                  <a:cubicBezTo>
                    <a:pt x="2148490" y="1610286"/>
                    <a:pt x="2135743" y="1623033"/>
                    <a:pt x="2120019" y="1623033"/>
                  </a:cubicBezTo>
                  <a:lnTo>
                    <a:pt x="28471" y="1623033"/>
                  </a:lnTo>
                  <a:cubicBezTo>
                    <a:pt x="12747" y="1623033"/>
                    <a:pt x="0" y="1610286"/>
                    <a:pt x="0" y="1594562"/>
                  </a:cubicBezTo>
                  <a:lnTo>
                    <a:pt x="0" y="28471"/>
                  </a:lnTo>
                  <a:cubicBezTo>
                    <a:pt x="0" y="12747"/>
                    <a:pt x="12747" y="0"/>
                    <a:pt x="28471" y="0"/>
                  </a:cubicBezTo>
                  <a:close/>
                </a:path>
              </a:pathLst>
            </a:custGeom>
            <a:solidFill>
              <a:srgbClr val="004E7A"/>
            </a:solidFill>
          </p:spPr>
        </p:sp>
        <p:sp>
          <p:nvSpPr>
            <p:cNvPr id="6" name="TextBox 6"/>
            <p:cNvSpPr txBox="1"/>
            <p:nvPr/>
          </p:nvSpPr>
          <p:spPr>
            <a:xfrm>
              <a:off x="0" y="-66675"/>
              <a:ext cx="2148490" cy="1689708"/>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1885733" y="4063929"/>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1940265" y="4118461"/>
            <a:ext cx="366780" cy="366780"/>
          </a:xfrm>
          <a:custGeom>
            <a:avLst/>
            <a:gdLst/>
            <a:ahLst/>
            <a:cxnLst/>
            <a:rect l="l" t="t" r="r" b="b"/>
            <a:pathLst>
              <a:path w="366780" h="366780">
                <a:moveTo>
                  <a:pt x="0" y="0"/>
                </a:moveTo>
                <a:lnTo>
                  <a:pt x="366781" y="0"/>
                </a:lnTo>
                <a:lnTo>
                  <a:pt x="366781" y="366781"/>
                </a:lnTo>
                <a:lnTo>
                  <a:pt x="0" y="366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43806" y="711530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3252287" y="9703755"/>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432549" y="9230252"/>
            <a:ext cx="826751" cy="473503"/>
          </a:xfrm>
          <a:custGeom>
            <a:avLst/>
            <a:gdLst/>
            <a:ahLst/>
            <a:cxnLst/>
            <a:rect l="l" t="t" r="r" b="b"/>
            <a:pathLst>
              <a:path w="826751" h="473503">
                <a:moveTo>
                  <a:pt x="0" y="0"/>
                </a:moveTo>
                <a:lnTo>
                  <a:pt x="826751" y="0"/>
                </a:lnTo>
                <a:lnTo>
                  <a:pt x="826751"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1272639" y="1808965"/>
            <a:ext cx="8823477"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5" name="TextBox 15"/>
          <p:cNvSpPr txBox="1"/>
          <p:nvPr/>
        </p:nvSpPr>
        <p:spPr>
          <a:xfrm>
            <a:off x="2556220" y="4473099"/>
            <a:ext cx="5787040" cy="4244082"/>
          </a:xfrm>
          <a:prstGeom prst="rect">
            <a:avLst/>
          </a:prstGeom>
        </p:spPr>
        <p:txBody>
          <a:bodyPr lIns="0" tIns="0" rIns="0" bIns="0" rtlCol="0" anchor="t">
            <a:spAutoFit/>
          </a:bodyPr>
          <a:lstStyle/>
          <a:p>
            <a:pPr algn="l">
              <a:lnSpc>
                <a:spcPts val="2800"/>
              </a:lnSpc>
            </a:pPr>
            <a:r>
              <a:rPr lang="en-US" sz="2000">
                <a:solidFill>
                  <a:srgbClr val="FFFFFF"/>
                </a:solidFill>
                <a:latin typeface="Poppins"/>
                <a:ea typeface="Poppins"/>
                <a:cs typeface="Poppins"/>
                <a:sym typeface="Poppins"/>
              </a:rPr>
              <a:t>BY+ CRM est notre solution de gestion commerciale et relation client, conçue pour aider les entreprises à structurer leurs interactions clients, piloter leurs ventes et renforcer la performance commerciale. C’est une plateforme web et mobile qui centralise les contacts, les opportunités, les devis, les interactions et le suivi après-vente dans un seul espace intelligent et connecté.</a:t>
            </a:r>
          </a:p>
          <a:p>
            <a:pPr algn="l">
              <a:lnSpc>
                <a:spcPts val="2800"/>
              </a:lnSpc>
            </a:pPr>
            <a:r>
              <a:rPr lang="en-US" sz="2000">
                <a:solidFill>
                  <a:srgbClr val="FFFFFF"/>
                </a:solidFill>
                <a:latin typeface="Poppins"/>
                <a:ea typeface="Poppins"/>
                <a:cs typeface="Poppins"/>
                <a:sym typeface="Poppins"/>
              </a:rPr>
              <a:t>Gestion des contacts/prospects Pipeline d’opportunité Devis, Facturation et Paiement RDV Messagerie Statistique et reporting</a:t>
            </a:r>
          </a:p>
        </p:txBody>
      </p:sp>
      <p:sp>
        <p:nvSpPr>
          <p:cNvPr id="16" name="TextBox 16"/>
          <p:cNvSpPr txBox="1"/>
          <p:nvPr/>
        </p:nvSpPr>
        <p:spPr>
          <a:xfrm>
            <a:off x="2556220" y="3979861"/>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FFFFFF"/>
                </a:solidFill>
                <a:latin typeface="Poppins Bold"/>
                <a:ea typeface="Poppins Bold"/>
                <a:cs typeface="Poppins Bold"/>
                <a:sym typeface="Poppins Bold"/>
              </a:rPr>
              <a:t>BY+ CRM</a:t>
            </a:r>
          </a:p>
        </p:txBody>
      </p:sp>
      <p:sp>
        <p:nvSpPr>
          <p:cNvPr id="17" name="Freeform 1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53890" y="2160016"/>
            <a:ext cx="6447610" cy="7098284"/>
            <a:chOff x="0" y="0"/>
            <a:chExt cx="998903" cy="1099710"/>
          </a:xfrm>
        </p:grpSpPr>
        <p:sp>
          <p:nvSpPr>
            <p:cNvPr id="3" name="Freeform 3"/>
            <p:cNvSpPr/>
            <p:nvPr/>
          </p:nvSpPr>
          <p:spPr>
            <a:xfrm>
              <a:off x="0" y="0"/>
              <a:ext cx="998903" cy="1099710"/>
            </a:xfrm>
            <a:custGeom>
              <a:avLst/>
              <a:gdLst/>
              <a:ahLst/>
              <a:cxnLst/>
              <a:rect l="l" t="t" r="r" b="b"/>
              <a:pathLst>
                <a:path w="998903" h="1099710">
                  <a:moveTo>
                    <a:pt x="60037" y="0"/>
                  </a:moveTo>
                  <a:lnTo>
                    <a:pt x="938866" y="0"/>
                  </a:lnTo>
                  <a:cubicBezTo>
                    <a:pt x="972024" y="0"/>
                    <a:pt x="998903" y="26880"/>
                    <a:pt x="998903" y="60037"/>
                  </a:cubicBezTo>
                  <a:lnTo>
                    <a:pt x="998903" y="1039673"/>
                  </a:lnTo>
                  <a:cubicBezTo>
                    <a:pt x="998903" y="1055596"/>
                    <a:pt x="992578" y="1070866"/>
                    <a:pt x="981319" y="1082125"/>
                  </a:cubicBezTo>
                  <a:cubicBezTo>
                    <a:pt x="970060" y="1093385"/>
                    <a:pt x="954789" y="1099710"/>
                    <a:pt x="938866" y="1099710"/>
                  </a:cubicBezTo>
                  <a:lnTo>
                    <a:pt x="60037" y="1099710"/>
                  </a:lnTo>
                  <a:cubicBezTo>
                    <a:pt x="44114" y="1099710"/>
                    <a:pt x="28844" y="1093385"/>
                    <a:pt x="17584" y="1082125"/>
                  </a:cubicBezTo>
                  <a:cubicBezTo>
                    <a:pt x="6325" y="1070866"/>
                    <a:pt x="0" y="1055596"/>
                    <a:pt x="0" y="1039673"/>
                  </a:cubicBezTo>
                  <a:lnTo>
                    <a:pt x="0" y="60037"/>
                  </a:lnTo>
                  <a:cubicBezTo>
                    <a:pt x="0" y="26880"/>
                    <a:pt x="26880" y="0"/>
                    <a:pt x="60037" y="0"/>
                  </a:cubicBezTo>
                  <a:close/>
                </a:path>
              </a:pathLst>
            </a:custGeom>
            <a:blipFill>
              <a:blip r:embed="rId2"/>
              <a:stretch>
                <a:fillRect l="-5045" r="-5045"/>
              </a:stretch>
            </a:blipFill>
          </p:spPr>
        </p:sp>
      </p:grpSp>
      <p:grpSp>
        <p:nvGrpSpPr>
          <p:cNvPr id="4" name="Group 4"/>
          <p:cNvGrpSpPr/>
          <p:nvPr/>
        </p:nvGrpSpPr>
        <p:grpSpPr>
          <a:xfrm>
            <a:off x="8676560" y="3178678"/>
            <a:ext cx="8157549" cy="6030576"/>
            <a:chOff x="0" y="0"/>
            <a:chExt cx="2148490" cy="1588300"/>
          </a:xfrm>
        </p:grpSpPr>
        <p:sp>
          <p:nvSpPr>
            <p:cNvPr id="5" name="Freeform 5"/>
            <p:cNvSpPr/>
            <p:nvPr/>
          </p:nvSpPr>
          <p:spPr>
            <a:xfrm>
              <a:off x="0" y="0"/>
              <a:ext cx="2148490" cy="1588300"/>
            </a:xfrm>
            <a:custGeom>
              <a:avLst/>
              <a:gdLst/>
              <a:ahLst/>
              <a:cxnLst/>
              <a:rect l="l" t="t" r="r" b="b"/>
              <a:pathLst>
                <a:path w="2148490" h="1588300">
                  <a:moveTo>
                    <a:pt x="28471" y="0"/>
                  </a:moveTo>
                  <a:lnTo>
                    <a:pt x="2120019" y="0"/>
                  </a:lnTo>
                  <a:cubicBezTo>
                    <a:pt x="2135743" y="0"/>
                    <a:pt x="2148490" y="12747"/>
                    <a:pt x="2148490" y="28471"/>
                  </a:cubicBezTo>
                  <a:lnTo>
                    <a:pt x="2148490" y="1559828"/>
                  </a:lnTo>
                  <a:cubicBezTo>
                    <a:pt x="2148490" y="1575553"/>
                    <a:pt x="2135743" y="1588300"/>
                    <a:pt x="2120019" y="1588300"/>
                  </a:cubicBezTo>
                  <a:lnTo>
                    <a:pt x="28471" y="1588300"/>
                  </a:lnTo>
                  <a:cubicBezTo>
                    <a:pt x="12747" y="1588300"/>
                    <a:pt x="0" y="1575553"/>
                    <a:pt x="0" y="1559828"/>
                  </a:cubicBezTo>
                  <a:lnTo>
                    <a:pt x="0" y="28471"/>
                  </a:lnTo>
                  <a:cubicBezTo>
                    <a:pt x="0" y="12747"/>
                    <a:pt x="12747" y="0"/>
                    <a:pt x="28471" y="0"/>
                  </a:cubicBezTo>
                  <a:close/>
                </a:path>
              </a:pathLst>
            </a:custGeom>
            <a:solidFill>
              <a:srgbClr val="E6F3FA"/>
            </a:solidFill>
          </p:spPr>
        </p:sp>
        <p:sp>
          <p:nvSpPr>
            <p:cNvPr id="6" name="TextBox 6"/>
            <p:cNvSpPr txBox="1"/>
            <p:nvPr/>
          </p:nvSpPr>
          <p:spPr>
            <a:xfrm>
              <a:off x="0" y="-66675"/>
              <a:ext cx="2148490" cy="1654975"/>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986434" y="4145403"/>
            <a:ext cx="475845" cy="4758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9525"/>
              <a:ext cx="660400" cy="746125"/>
            </a:xfrm>
            <a:prstGeom prst="rect">
              <a:avLst/>
            </a:prstGeom>
          </p:spPr>
          <p:txBody>
            <a:bodyPr lIns="50800" tIns="50800" rIns="50800" bIns="50800" rtlCol="0" anchor="ctr"/>
            <a:lstStyle/>
            <a:p>
              <a:pPr algn="ctr">
                <a:lnSpc>
                  <a:spcPts val="2239"/>
                </a:lnSpc>
              </a:pPr>
              <a:endParaRPr/>
            </a:p>
          </p:txBody>
        </p:sp>
      </p:grpSp>
      <p:sp>
        <p:nvSpPr>
          <p:cNvPr id="10" name="Freeform 10"/>
          <p:cNvSpPr/>
          <p:nvPr/>
        </p:nvSpPr>
        <p:spPr>
          <a:xfrm>
            <a:off x="9040966" y="4199936"/>
            <a:ext cx="366780" cy="366780"/>
          </a:xfrm>
          <a:custGeom>
            <a:avLst/>
            <a:gdLst/>
            <a:ahLst/>
            <a:cxnLst/>
            <a:rect l="l" t="t" r="r" b="b"/>
            <a:pathLst>
              <a:path w="366780" h="366780">
                <a:moveTo>
                  <a:pt x="0" y="0"/>
                </a:moveTo>
                <a:lnTo>
                  <a:pt x="366780" y="0"/>
                </a:lnTo>
                <a:lnTo>
                  <a:pt x="366780" y="366780"/>
                </a:lnTo>
                <a:lnTo>
                  <a:pt x="0" y="366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243806" y="7115301"/>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2" name="Freeform 12"/>
          <p:cNvSpPr/>
          <p:nvPr/>
        </p:nvSpPr>
        <p:spPr>
          <a:xfrm>
            <a:off x="13252287" y="9703755"/>
            <a:ext cx="1990256" cy="1331004"/>
          </a:xfrm>
          <a:custGeom>
            <a:avLst/>
            <a:gdLst/>
            <a:ahLst/>
            <a:cxnLst/>
            <a:rect l="l" t="t" r="r" b="b"/>
            <a:pathLst>
              <a:path w="1990256" h="1331004">
                <a:moveTo>
                  <a:pt x="0" y="0"/>
                </a:moveTo>
                <a:lnTo>
                  <a:pt x="1990257" y="0"/>
                </a:lnTo>
                <a:lnTo>
                  <a:pt x="1990257" y="1331005"/>
                </a:lnTo>
                <a:lnTo>
                  <a:pt x="0" y="1331005"/>
                </a:lnTo>
                <a:lnTo>
                  <a:pt x="0" y="0"/>
                </a:lnTo>
                <a:close/>
              </a:path>
            </a:pathLst>
          </a:custGeom>
          <a:blipFill>
            <a:blip r:embed="rId5">
              <a:extLst>
                <a:ext uri="{96DAC541-7B7A-43D3-8B79-37D633B846F1}">
                  <asvg:svgBlip xmlns:asvg="http://schemas.microsoft.com/office/drawing/2016/SVG/main" r:embed="rId6"/>
                </a:ext>
              </a:extLst>
            </a:blip>
            <a:stretch>
              <a:fillRect r="-172393" b="-48853"/>
            </a:stretch>
          </a:blipFill>
        </p:spPr>
      </p:sp>
      <p:sp>
        <p:nvSpPr>
          <p:cNvPr id="13" name="Freeform 13"/>
          <p:cNvSpPr/>
          <p:nvPr/>
        </p:nvSpPr>
        <p:spPr>
          <a:xfrm>
            <a:off x="16623137" y="9467004"/>
            <a:ext cx="826751" cy="473503"/>
          </a:xfrm>
          <a:custGeom>
            <a:avLst/>
            <a:gdLst/>
            <a:ahLst/>
            <a:cxnLst/>
            <a:rect l="l" t="t" r="r" b="b"/>
            <a:pathLst>
              <a:path w="826751" h="473503">
                <a:moveTo>
                  <a:pt x="0" y="0"/>
                </a:moveTo>
                <a:lnTo>
                  <a:pt x="826752" y="0"/>
                </a:lnTo>
                <a:lnTo>
                  <a:pt x="826752" y="473503"/>
                </a:lnTo>
                <a:lnTo>
                  <a:pt x="0" y="47350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8718810" y="1625005"/>
            <a:ext cx="7655515" cy="1143672"/>
          </a:xfrm>
          <a:prstGeom prst="rect">
            <a:avLst/>
          </a:prstGeom>
        </p:spPr>
        <p:txBody>
          <a:bodyPr lIns="0" tIns="0" rIns="0" bIns="0" rtlCol="0" anchor="t">
            <a:spAutoFit/>
          </a:bodyPr>
          <a:lstStyle/>
          <a:p>
            <a:pPr algn="l">
              <a:lnSpc>
                <a:spcPts val="7480"/>
              </a:lnSpc>
            </a:pPr>
            <a:r>
              <a:rPr lang="en-US" sz="6800" b="1">
                <a:solidFill>
                  <a:srgbClr val="0B0A0A"/>
                </a:solidFill>
                <a:latin typeface="Agrandir Bold"/>
                <a:ea typeface="Agrandir Bold"/>
                <a:cs typeface="Agrandir Bold"/>
                <a:sym typeface="Agrandir Bold"/>
              </a:rPr>
              <a:t>Nos réalisations</a:t>
            </a:r>
          </a:p>
        </p:txBody>
      </p:sp>
      <p:sp>
        <p:nvSpPr>
          <p:cNvPr id="15" name="TextBox 15"/>
          <p:cNvSpPr txBox="1"/>
          <p:nvPr/>
        </p:nvSpPr>
        <p:spPr>
          <a:xfrm>
            <a:off x="9656920" y="4554573"/>
            <a:ext cx="5585623" cy="3891731"/>
          </a:xfrm>
          <a:prstGeom prst="rect">
            <a:avLst/>
          </a:prstGeom>
        </p:spPr>
        <p:txBody>
          <a:bodyPr lIns="0" tIns="0" rIns="0" bIns="0" rtlCol="0" anchor="t">
            <a:spAutoFit/>
          </a:bodyPr>
          <a:lstStyle/>
          <a:p>
            <a:pPr algn="l">
              <a:lnSpc>
                <a:spcPts val="2800"/>
              </a:lnSpc>
            </a:pPr>
            <a:r>
              <a:rPr lang="en-US" sz="2000">
                <a:solidFill>
                  <a:srgbClr val="004E7A"/>
                </a:solidFill>
                <a:latin typeface="Poppins"/>
                <a:ea typeface="Poppins"/>
                <a:cs typeface="Poppins"/>
                <a:sym typeface="Poppins"/>
              </a:rPr>
              <a:t>BY+ Notaire est une solution numérique complète dédiée aux études notariales, conçue pour moderniser la gestion, la communication et le suivi des dossiers clients. Elle permet de centraliser l’ensemble des activités du notaire du contact initial au suivi post-acte, en passant par la gestion documentaire, la planification des rendez-vous, la facturation et la satisfaction client dans un espace sécurisé et ergonomique.</a:t>
            </a:r>
          </a:p>
        </p:txBody>
      </p:sp>
      <p:sp>
        <p:nvSpPr>
          <p:cNvPr id="16" name="TextBox 16"/>
          <p:cNvSpPr txBox="1"/>
          <p:nvPr/>
        </p:nvSpPr>
        <p:spPr>
          <a:xfrm>
            <a:off x="9656920" y="4061335"/>
            <a:ext cx="4613900" cy="424852"/>
          </a:xfrm>
          <a:prstGeom prst="rect">
            <a:avLst/>
          </a:prstGeom>
        </p:spPr>
        <p:txBody>
          <a:bodyPr lIns="0" tIns="0" rIns="0" bIns="0" rtlCol="0" anchor="t">
            <a:spAutoFit/>
          </a:bodyPr>
          <a:lstStyle/>
          <a:p>
            <a:pPr algn="l">
              <a:lnSpc>
                <a:spcPts val="3360"/>
              </a:lnSpc>
              <a:spcBef>
                <a:spcPct val="0"/>
              </a:spcBef>
            </a:pPr>
            <a:r>
              <a:rPr lang="en-US" sz="2400" b="1">
                <a:solidFill>
                  <a:srgbClr val="004E7A"/>
                </a:solidFill>
                <a:latin typeface="Poppins Bold"/>
                <a:ea typeface="Poppins Bold"/>
                <a:cs typeface="Poppins Bold"/>
                <a:sym typeface="Poppins Bold"/>
              </a:rPr>
              <a:t>BY+ NOTAIRE</a:t>
            </a:r>
          </a:p>
        </p:txBody>
      </p:sp>
      <p:sp>
        <p:nvSpPr>
          <p:cNvPr id="17" name="Freeform 17"/>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9"/>
            <a:stretch>
              <a:fillRect/>
            </a:stretch>
          </a:blipFill>
        </p:spPr>
      </p:sp>
      <p:sp>
        <p:nvSpPr>
          <p:cNvPr id="18" name="Freeform 18"/>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0"/>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70242" y="501982"/>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2">
              <a:extLst>
                <a:ext uri="{96DAC541-7B7A-43D3-8B79-37D633B846F1}">
                  <asvg:svgBlip xmlns:asvg="http://schemas.microsoft.com/office/drawing/2016/SVG/main" r:embed="rId3"/>
                </a:ext>
              </a:extLst>
            </a:blip>
            <a:stretch>
              <a:fillRect r="-172393" b="-48853"/>
            </a:stretch>
          </a:blipFill>
        </p:spPr>
      </p:sp>
      <p:grpSp>
        <p:nvGrpSpPr>
          <p:cNvPr id="3" name="Group 3"/>
          <p:cNvGrpSpPr/>
          <p:nvPr/>
        </p:nvGrpSpPr>
        <p:grpSpPr>
          <a:xfrm>
            <a:off x="3186857" y="3404118"/>
            <a:ext cx="3862083" cy="3951299"/>
            <a:chOff x="0" y="0"/>
            <a:chExt cx="1017199" cy="1040725"/>
          </a:xfrm>
        </p:grpSpPr>
        <p:sp>
          <p:nvSpPr>
            <p:cNvPr id="4" name="Freeform 4"/>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E6F3FA"/>
            </a:solidFill>
          </p:spPr>
        </p:sp>
        <p:sp>
          <p:nvSpPr>
            <p:cNvPr id="5" name="TextBox 5"/>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grpSp>
        <p:nvGrpSpPr>
          <p:cNvPr id="6" name="Group 6"/>
          <p:cNvGrpSpPr/>
          <p:nvPr/>
        </p:nvGrpSpPr>
        <p:grpSpPr>
          <a:xfrm>
            <a:off x="7239670" y="3404118"/>
            <a:ext cx="3862083" cy="3951299"/>
            <a:chOff x="0" y="0"/>
            <a:chExt cx="1017199" cy="1040725"/>
          </a:xfrm>
        </p:grpSpPr>
        <p:sp>
          <p:nvSpPr>
            <p:cNvPr id="7" name="Freeform 7"/>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FF914D"/>
            </a:solidFill>
          </p:spPr>
        </p:sp>
        <p:sp>
          <p:nvSpPr>
            <p:cNvPr id="8" name="TextBox 8"/>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grpSp>
        <p:nvGrpSpPr>
          <p:cNvPr id="9" name="Group 9"/>
          <p:cNvGrpSpPr/>
          <p:nvPr/>
        </p:nvGrpSpPr>
        <p:grpSpPr>
          <a:xfrm>
            <a:off x="11239060" y="3404118"/>
            <a:ext cx="3862083" cy="3951299"/>
            <a:chOff x="0" y="0"/>
            <a:chExt cx="1017199" cy="1040725"/>
          </a:xfrm>
        </p:grpSpPr>
        <p:sp>
          <p:nvSpPr>
            <p:cNvPr id="10" name="Freeform 10"/>
            <p:cNvSpPr/>
            <p:nvPr/>
          </p:nvSpPr>
          <p:spPr>
            <a:xfrm>
              <a:off x="0" y="0"/>
              <a:ext cx="1017199" cy="1040725"/>
            </a:xfrm>
            <a:custGeom>
              <a:avLst/>
              <a:gdLst/>
              <a:ahLst/>
              <a:cxnLst/>
              <a:rect l="l" t="t" r="r" b="b"/>
              <a:pathLst>
                <a:path w="1017199" h="1040725">
                  <a:moveTo>
                    <a:pt x="1017199" y="70161"/>
                  </a:moveTo>
                  <a:lnTo>
                    <a:pt x="1017199" y="970564"/>
                  </a:lnTo>
                  <a:cubicBezTo>
                    <a:pt x="1017199" y="989172"/>
                    <a:pt x="1009807" y="1007017"/>
                    <a:pt x="996649" y="1020175"/>
                  </a:cubicBezTo>
                  <a:cubicBezTo>
                    <a:pt x="983492" y="1033333"/>
                    <a:pt x="965646" y="1040725"/>
                    <a:pt x="947038" y="1040725"/>
                  </a:cubicBezTo>
                  <a:lnTo>
                    <a:pt x="70161" y="1040725"/>
                  </a:lnTo>
                  <a:cubicBezTo>
                    <a:pt x="51553" y="1040725"/>
                    <a:pt x="33707" y="1033333"/>
                    <a:pt x="20550" y="1020175"/>
                  </a:cubicBezTo>
                  <a:cubicBezTo>
                    <a:pt x="7392" y="1007017"/>
                    <a:pt x="0" y="989172"/>
                    <a:pt x="0" y="970564"/>
                  </a:cubicBezTo>
                  <a:lnTo>
                    <a:pt x="0" y="70161"/>
                  </a:lnTo>
                  <a:cubicBezTo>
                    <a:pt x="0" y="51553"/>
                    <a:pt x="7392" y="33707"/>
                    <a:pt x="20550" y="20550"/>
                  </a:cubicBezTo>
                  <a:cubicBezTo>
                    <a:pt x="33707" y="7392"/>
                    <a:pt x="51553" y="0"/>
                    <a:pt x="70161" y="0"/>
                  </a:cubicBezTo>
                  <a:lnTo>
                    <a:pt x="947038" y="0"/>
                  </a:lnTo>
                  <a:cubicBezTo>
                    <a:pt x="965646" y="0"/>
                    <a:pt x="983492" y="7392"/>
                    <a:pt x="996649" y="20550"/>
                  </a:cubicBezTo>
                  <a:cubicBezTo>
                    <a:pt x="1009807" y="33707"/>
                    <a:pt x="1017199" y="51553"/>
                    <a:pt x="1017199" y="70161"/>
                  </a:cubicBezTo>
                  <a:close/>
                </a:path>
              </a:pathLst>
            </a:custGeom>
            <a:solidFill>
              <a:srgbClr val="E6F3FA"/>
            </a:solidFill>
          </p:spPr>
        </p:sp>
        <p:sp>
          <p:nvSpPr>
            <p:cNvPr id="11" name="TextBox 11"/>
            <p:cNvSpPr txBox="1"/>
            <p:nvPr/>
          </p:nvSpPr>
          <p:spPr>
            <a:xfrm>
              <a:off x="0" y="-57150"/>
              <a:ext cx="1017199" cy="1097875"/>
            </a:xfrm>
            <a:prstGeom prst="rect">
              <a:avLst/>
            </a:prstGeom>
          </p:spPr>
          <p:txBody>
            <a:bodyPr lIns="50800" tIns="50800" rIns="50800" bIns="50800" rtlCol="0" anchor="ctr"/>
            <a:lstStyle/>
            <a:p>
              <a:pPr algn="ctr">
                <a:lnSpc>
                  <a:spcPts val="3306"/>
                </a:lnSpc>
              </a:pPr>
              <a:endParaRPr/>
            </a:p>
          </p:txBody>
        </p:sp>
      </p:grpSp>
      <p:sp>
        <p:nvSpPr>
          <p:cNvPr id="12" name="Freeform 12"/>
          <p:cNvSpPr/>
          <p:nvPr/>
        </p:nvSpPr>
        <p:spPr>
          <a:xfrm>
            <a:off x="5507539" y="9730835"/>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2">
              <a:extLst>
                <a:ext uri="{96DAC541-7B7A-43D3-8B79-37D633B846F1}">
                  <asvg:svgBlip xmlns:asvg="http://schemas.microsoft.com/office/drawing/2016/SVG/main" r:embed="rId3"/>
                </a:ext>
              </a:extLst>
            </a:blip>
            <a:stretch>
              <a:fillRect r="-172393" b="-48853"/>
            </a:stretch>
          </a:blipFill>
        </p:spPr>
      </p:sp>
      <p:sp>
        <p:nvSpPr>
          <p:cNvPr id="13" name="Freeform 13"/>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4"/>
            <a:stretch>
              <a:fillRect/>
            </a:stretch>
          </a:blipFill>
        </p:spPr>
      </p:sp>
      <p:sp>
        <p:nvSpPr>
          <p:cNvPr id="14" name="Freeform 14"/>
          <p:cNvSpPr/>
          <p:nvPr/>
        </p:nvSpPr>
        <p:spPr>
          <a:xfrm>
            <a:off x="4098253" y="4066251"/>
            <a:ext cx="2039292" cy="809490"/>
          </a:xfrm>
          <a:custGeom>
            <a:avLst/>
            <a:gdLst/>
            <a:ahLst/>
            <a:cxnLst/>
            <a:rect l="l" t="t" r="r" b="b"/>
            <a:pathLst>
              <a:path w="2039292" h="809490">
                <a:moveTo>
                  <a:pt x="0" y="0"/>
                </a:moveTo>
                <a:lnTo>
                  <a:pt x="2039292" y="0"/>
                </a:lnTo>
                <a:lnTo>
                  <a:pt x="2039292" y="809490"/>
                </a:lnTo>
                <a:lnTo>
                  <a:pt x="0" y="8094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a:off x="8221501" y="3781179"/>
            <a:ext cx="1844998" cy="1844998"/>
          </a:xfrm>
          <a:custGeom>
            <a:avLst/>
            <a:gdLst/>
            <a:ahLst/>
            <a:cxnLst/>
            <a:rect l="l" t="t" r="r" b="b"/>
            <a:pathLst>
              <a:path w="1844998" h="1844998">
                <a:moveTo>
                  <a:pt x="0" y="0"/>
                </a:moveTo>
                <a:lnTo>
                  <a:pt x="1844998" y="0"/>
                </a:lnTo>
                <a:lnTo>
                  <a:pt x="1844998" y="1844998"/>
                </a:lnTo>
                <a:lnTo>
                  <a:pt x="0" y="1844998"/>
                </a:lnTo>
                <a:lnTo>
                  <a:pt x="0" y="0"/>
                </a:lnTo>
                <a:close/>
              </a:path>
            </a:pathLst>
          </a:custGeom>
          <a:blipFill>
            <a:blip r:embed="rId7"/>
            <a:stretch>
              <a:fillRect/>
            </a:stretch>
          </a:blipFill>
        </p:spPr>
      </p:sp>
      <p:sp>
        <p:nvSpPr>
          <p:cNvPr id="16" name="Freeform 16"/>
          <p:cNvSpPr/>
          <p:nvPr/>
        </p:nvSpPr>
        <p:spPr>
          <a:xfrm>
            <a:off x="12604912" y="4013122"/>
            <a:ext cx="1130378" cy="1130378"/>
          </a:xfrm>
          <a:custGeom>
            <a:avLst/>
            <a:gdLst/>
            <a:ahLst/>
            <a:cxnLst/>
            <a:rect l="l" t="t" r="r" b="b"/>
            <a:pathLst>
              <a:path w="1130378" h="1130378">
                <a:moveTo>
                  <a:pt x="0" y="0"/>
                </a:moveTo>
                <a:lnTo>
                  <a:pt x="1130379" y="0"/>
                </a:lnTo>
                <a:lnTo>
                  <a:pt x="1130379" y="1130378"/>
                </a:lnTo>
                <a:lnTo>
                  <a:pt x="0" y="1130378"/>
                </a:lnTo>
                <a:lnTo>
                  <a:pt x="0" y="0"/>
                </a:lnTo>
                <a:close/>
              </a:path>
            </a:pathLst>
          </a:custGeom>
          <a:blipFill>
            <a:blip r:embed="rId8"/>
            <a:stretch>
              <a:fillRect/>
            </a:stretch>
          </a:blipFill>
        </p:spPr>
      </p:sp>
      <p:sp>
        <p:nvSpPr>
          <p:cNvPr id="17" name="TextBox 17"/>
          <p:cNvSpPr txBox="1"/>
          <p:nvPr/>
        </p:nvSpPr>
        <p:spPr>
          <a:xfrm>
            <a:off x="1028700" y="1668144"/>
            <a:ext cx="9738570" cy="854149"/>
          </a:xfrm>
          <a:prstGeom prst="rect">
            <a:avLst/>
          </a:prstGeom>
        </p:spPr>
        <p:txBody>
          <a:bodyPr lIns="0" tIns="0" rIns="0" bIns="0" rtlCol="0" anchor="t">
            <a:spAutoFit/>
          </a:bodyPr>
          <a:lstStyle/>
          <a:p>
            <a:pPr marL="0" lvl="0" indent="0" algn="l">
              <a:lnSpc>
                <a:spcPts val="5500"/>
              </a:lnSpc>
              <a:spcBef>
                <a:spcPct val="0"/>
              </a:spcBef>
            </a:pPr>
            <a:r>
              <a:rPr lang="en-US" sz="5000" b="1" dirty="0" err="1">
                <a:solidFill>
                  <a:srgbClr val="0B0A0A"/>
                </a:solidFill>
                <a:latin typeface="Agrandir Bold"/>
                <a:ea typeface="Agrandir Bold"/>
                <a:cs typeface="Agrandir Bold"/>
                <a:sym typeface="Agrandir Bold"/>
              </a:rPr>
              <a:t>Ils</a:t>
            </a:r>
            <a:r>
              <a:rPr lang="en-US" sz="5000" b="1" dirty="0">
                <a:solidFill>
                  <a:srgbClr val="0B0A0A"/>
                </a:solidFill>
                <a:latin typeface="Agrandir Bold"/>
                <a:ea typeface="Agrandir Bold"/>
                <a:cs typeface="Agrandir Bold"/>
                <a:sym typeface="Agrandir Bold"/>
              </a:rPr>
              <a:t> nous font </a:t>
            </a:r>
            <a:r>
              <a:rPr lang="en-US" sz="5000" b="1" dirty="0" err="1">
                <a:solidFill>
                  <a:srgbClr val="0B0A0A"/>
                </a:solidFill>
                <a:latin typeface="Agrandir Bold"/>
                <a:ea typeface="Agrandir Bold"/>
                <a:cs typeface="Agrandir Bold"/>
                <a:sym typeface="Agrandir Bold"/>
              </a:rPr>
              <a:t>confiance</a:t>
            </a:r>
            <a:r>
              <a:rPr lang="en-US" sz="5000" b="1" dirty="0">
                <a:solidFill>
                  <a:srgbClr val="0B0A0A"/>
                </a:solidFill>
                <a:latin typeface="Agrandir Bold"/>
                <a:ea typeface="Agrandir Bold"/>
                <a:cs typeface="Agrandir Bold"/>
                <a:sym typeface="Agrandir Bold"/>
              </a:rPr>
              <a:t>.</a:t>
            </a:r>
          </a:p>
        </p:txBody>
      </p:sp>
      <p:sp>
        <p:nvSpPr>
          <p:cNvPr id="18" name="TextBox 18"/>
          <p:cNvSpPr txBox="1"/>
          <p:nvPr/>
        </p:nvSpPr>
        <p:spPr>
          <a:xfrm>
            <a:off x="3524352" y="5243993"/>
            <a:ext cx="3134293" cy="346249"/>
          </a:xfrm>
          <a:prstGeom prst="rect">
            <a:avLst/>
          </a:prstGeom>
        </p:spPr>
        <p:txBody>
          <a:bodyPr lIns="0" tIns="0" rIns="0" bIns="0" rtlCol="0" anchor="t">
            <a:spAutoFit/>
          </a:bodyPr>
          <a:lstStyle/>
          <a:p>
            <a:pPr algn="ctr">
              <a:lnSpc>
                <a:spcPts val="2800"/>
              </a:lnSpc>
              <a:spcBef>
                <a:spcPct val="0"/>
              </a:spcBef>
            </a:pPr>
            <a:r>
              <a:rPr lang="en-US" sz="2000" b="1" dirty="0">
                <a:solidFill>
                  <a:srgbClr val="0B0A0A"/>
                </a:solidFill>
                <a:latin typeface="Poppins Bold"/>
                <a:ea typeface="Poppins Bold"/>
                <a:cs typeface="Poppins Bold"/>
                <a:sym typeface="Poppins Bold"/>
              </a:rPr>
              <a:t>WAF - Doehler Afrique</a:t>
            </a:r>
            <a:endParaRPr lang="en-US" sz="2000" b="1" dirty="0">
              <a:solidFill>
                <a:srgbClr val="0B0A0A"/>
              </a:solidFill>
              <a:latin typeface="Poppins Bold"/>
              <a:ea typeface="Poppins Bold"/>
              <a:cs typeface="Poppins Bold"/>
              <a:sym typeface="Poppins Bold"/>
              <a:hlinkClick r:id="rId9" tooltip="https://mattermost.intranet-netbyus.com/netbyus/messages/@belfrid"/>
            </a:endParaRPr>
          </a:p>
        </p:txBody>
      </p:sp>
      <p:sp>
        <p:nvSpPr>
          <p:cNvPr id="19" name="TextBox 19"/>
          <p:cNvSpPr txBox="1"/>
          <p:nvPr/>
        </p:nvSpPr>
        <p:spPr>
          <a:xfrm>
            <a:off x="3550752" y="5664569"/>
            <a:ext cx="3134293" cy="1112034"/>
          </a:xfrm>
          <a:prstGeom prst="rect">
            <a:avLst/>
          </a:prstGeom>
        </p:spPr>
        <p:txBody>
          <a:bodyPr lIns="0" tIns="0" rIns="0" bIns="0" rtlCol="0" anchor="t">
            <a:spAutoFit/>
          </a:bodyPr>
          <a:lstStyle/>
          <a:p>
            <a:pPr algn="ctr">
              <a:lnSpc>
                <a:spcPts val="2240"/>
              </a:lnSpc>
              <a:spcBef>
                <a:spcPct val="0"/>
              </a:spcBef>
            </a:pPr>
            <a:r>
              <a:rPr lang="en-US" sz="1600" dirty="0">
                <a:solidFill>
                  <a:srgbClr val="0B0A0A"/>
                </a:solidFill>
                <a:latin typeface="Poppins"/>
                <a:ea typeface="Poppins"/>
                <a:cs typeface="Poppins"/>
                <a:sym typeface="Poppins"/>
              </a:rPr>
              <a:t>WAF : Accompagnement digital sur mesure pour structurer et fiabiliser leurs opérations.</a:t>
            </a:r>
            <a:endParaRPr lang="en-US" sz="1600" dirty="0">
              <a:solidFill>
                <a:srgbClr val="0B0A0A"/>
              </a:solidFill>
              <a:latin typeface="Poppins"/>
              <a:ea typeface="Poppins"/>
              <a:cs typeface="Poppins"/>
              <a:sym typeface="Poppins"/>
              <a:hlinkClick r:id="rId9" tooltip="https://mattermost.intranet-netbyus.com/netbyus/messages/@belfrid"/>
            </a:endParaRPr>
          </a:p>
        </p:txBody>
      </p:sp>
      <p:sp>
        <p:nvSpPr>
          <p:cNvPr id="20" name="TextBox 20"/>
          <p:cNvSpPr txBox="1"/>
          <p:nvPr/>
        </p:nvSpPr>
        <p:spPr>
          <a:xfrm>
            <a:off x="7719841" y="6014305"/>
            <a:ext cx="3134293" cy="835771"/>
          </a:xfrm>
          <a:prstGeom prst="rect">
            <a:avLst/>
          </a:prstGeom>
        </p:spPr>
        <p:txBody>
          <a:bodyPr lIns="0" tIns="0" rIns="0" bIns="0" rtlCol="0" anchor="t">
            <a:spAutoFit/>
          </a:bodyPr>
          <a:lstStyle/>
          <a:p>
            <a:pPr algn="ctr">
              <a:lnSpc>
                <a:spcPts val="2240"/>
              </a:lnSpc>
              <a:spcBef>
                <a:spcPct val="0"/>
              </a:spcBef>
            </a:pPr>
            <a:r>
              <a:rPr lang="en-US" sz="1600" u="sng">
                <a:solidFill>
                  <a:srgbClr val="FFFFFF"/>
                </a:solidFill>
                <a:latin typeface="Poppins"/>
                <a:ea typeface="Poppins"/>
                <a:cs typeface="Poppins"/>
                <a:sym typeface="Poppins"/>
                <a:hlinkClick r:id="rId9" tooltip="https://mattermost.intranet-netbyus.com/netbyus/messages/@belfrid"/>
              </a:rPr>
              <a:t>SDP : Plateforme de gestion développée pour fluidifier les activités du groupe</a:t>
            </a:r>
          </a:p>
        </p:txBody>
      </p:sp>
      <p:sp>
        <p:nvSpPr>
          <p:cNvPr id="21" name="TextBox 21"/>
          <p:cNvSpPr txBox="1"/>
          <p:nvPr/>
        </p:nvSpPr>
        <p:spPr>
          <a:xfrm>
            <a:off x="11602955" y="6014305"/>
            <a:ext cx="3134293" cy="835771"/>
          </a:xfrm>
          <a:prstGeom prst="rect">
            <a:avLst/>
          </a:prstGeom>
        </p:spPr>
        <p:txBody>
          <a:bodyPr lIns="0" tIns="0" rIns="0" bIns="0" rtlCol="0" anchor="t">
            <a:spAutoFit/>
          </a:bodyPr>
          <a:lstStyle/>
          <a:p>
            <a:pPr algn="ctr">
              <a:lnSpc>
                <a:spcPts val="2240"/>
              </a:lnSpc>
              <a:spcBef>
                <a:spcPct val="0"/>
              </a:spcBef>
            </a:pPr>
            <a:r>
              <a:rPr lang="en-US" sz="1600" u="sng">
                <a:solidFill>
                  <a:srgbClr val="0B0A0A"/>
                </a:solidFill>
                <a:latin typeface="Poppins"/>
                <a:ea typeface="Poppins"/>
                <a:cs typeface="Poppins"/>
                <a:sym typeface="Poppins"/>
                <a:hlinkClick r:id="rId9" tooltip="https://mattermost.intranet-netbyus.com/netbyus/messages/@belfrid"/>
              </a:rPr>
              <a:t>ADYK : Digitalisation des services et de la relation client de l'étude.</a:t>
            </a:r>
          </a:p>
        </p:txBody>
      </p:sp>
      <p:sp>
        <p:nvSpPr>
          <p:cNvPr id="22" name="TextBox 22"/>
          <p:cNvSpPr txBox="1"/>
          <p:nvPr/>
        </p:nvSpPr>
        <p:spPr>
          <a:xfrm>
            <a:off x="8101333" y="5243993"/>
            <a:ext cx="2138757" cy="720576"/>
          </a:xfrm>
          <a:prstGeom prst="rect">
            <a:avLst/>
          </a:prstGeom>
        </p:spPr>
        <p:txBody>
          <a:bodyPr lIns="0" tIns="0" rIns="0" bIns="0" rtlCol="0" anchor="t">
            <a:spAutoFit/>
          </a:bodyPr>
          <a:lstStyle/>
          <a:p>
            <a:pPr algn="ctr">
              <a:lnSpc>
                <a:spcPts val="2800"/>
              </a:lnSpc>
              <a:spcBef>
                <a:spcPct val="0"/>
              </a:spcBef>
            </a:pPr>
            <a:r>
              <a:rPr lang="en-US" sz="2000" b="1" u="sng">
                <a:solidFill>
                  <a:srgbClr val="FFFFFF"/>
                </a:solidFill>
                <a:latin typeface="Poppins Bold"/>
                <a:ea typeface="Poppins Bold"/>
                <a:cs typeface="Poppins Bold"/>
                <a:sym typeface="Poppins Bold"/>
                <a:hlinkClick r:id="rId9" tooltip="https://mattermost.intranet-netbyus.com/netbyus/messages/@belfrid"/>
              </a:rPr>
              <a:t>SDP</a:t>
            </a:r>
            <a:r>
              <a:rPr lang="en-US" sz="2000" b="1" u="sng">
                <a:solidFill>
                  <a:srgbClr val="FFFFFF"/>
                </a:solidFill>
                <a:latin typeface="Poppins Bold"/>
                <a:ea typeface="Poppins Bold"/>
                <a:cs typeface="Poppins Bold"/>
                <a:sym typeface="Poppins Bold"/>
                <a:hlinkClick r:id="rId9" tooltip="https://mattermost.intranet-netbyus.com/netbyus/messages/@belfrid"/>
              </a:rPr>
              <a:t> CONNECT - SDP GROUPE</a:t>
            </a:r>
          </a:p>
        </p:txBody>
      </p:sp>
      <p:sp>
        <p:nvSpPr>
          <p:cNvPr id="23" name="TextBox 23"/>
          <p:cNvSpPr txBox="1"/>
          <p:nvPr/>
        </p:nvSpPr>
        <p:spPr>
          <a:xfrm>
            <a:off x="12060373" y="5243993"/>
            <a:ext cx="2234550" cy="720576"/>
          </a:xfrm>
          <a:prstGeom prst="rect">
            <a:avLst/>
          </a:prstGeom>
        </p:spPr>
        <p:txBody>
          <a:bodyPr lIns="0" tIns="0" rIns="0" bIns="0" rtlCol="0" anchor="t">
            <a:spAutoFit/>
          </a:bodyPr>
          <a:lstStyle/>
          <a:p>
            <a:pPr algn="ctr">
              <a:lnSpc>
                <a:spcPts val="2800"/>
              </a:lnSpc>
              <a:spcBef>
                <a:spcPct val="0"/>
              </a:spcBef>
            </a:pPr>
            <a:r>
              <a:rPr lang="en-US" sz="2000" b="1" u="sng">
                <a:solidFill>
                  <a:srgbClr val="0B0A0A"/>
                </a:solidFill>
                <a:latin typeface="Poppins Bold"/>
                <a:ea typeface="Poppins Bold"/>
                <a:cs typeface="Poppins Bold"/>
                <a:sym typeface="Poppins Bold"/>
                <a:hlinkClick r:id="rId9" tooltip="https://mattermost.intranet-netbyus.com/netbyus/messages/@belfrid"/>
              </a:rPr>
              <a:t>QADYK Cabinet Notarial ADYK</a:t>
            </a:r>
          </a:p>
        </p:txBody>
      </p:sp>
      <p:sp>
        <p:nvSpPr>
          <p:cNvPr id="24" name="Freeform 24"/>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10"/>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26440" y="5082476"/>
            <a:ext cx="6745177" cy="3719605"/>
            <a:chOff x="0" y="0"/>
            <a:chExt cx="913527" cy="503762"/>
          </a:xfrm>
        </p:grpSpPr>
        <p:sp>
          <p:nvSpPr>
            <p:cNvPr id="3" name="Freeform 3"/>
            <p:cNvSpPr/>
            <p:nvPr/>
          </p:nvSpPr>
          <p:spPr>
            <a:xfrm>
              <a:off x="0" y="0"/>
              <a:ext cx="913527" cy="503762"/>
            </a:xfrm>
            <a:custGeom>
              <a:avLst/>
              <a:gdLst/>
              <a:ahLst/>
              <a:cxnLst/>
              <a:rect l="l" t="t" r="r" b="b"/>
              <a:pathLst>
                <a:path w="913527" h="503762">
                  <a:moveTo>
                    <a:pt x="28694" y="0"/>
                  </a:moveTo>
                  <a:lnTo>
                    <a:pt x="884833" y="0"/>
                  </a:lnTo>
                  <a:cubicBezTo>
                    <a:pt x="892443" y="0"/>
                    <a:pt x="899742" y="3023"/>
                    <a:pt x="905123" y="8404"/>
                  </a:cubicBezTo>
                  <a:cubicBezTo>
                    <a:pt x="910504" y="13786"/>
                    <a:pt x="913527" y="21084"/>
                    <a:pt x="913527" y="28694"/>
                  </a:cubicBezTo>
                  <a:lnTo>
                    <a:pt x="913527" y="475067"/>
                  </a:lnTo>
                  <a:cubicBezTo>
                    <a:pt x="913527" y="482677"/>
                    <a:pt x="910504" y="489976"/>
                    <a:pt x="905123" y="495357"/>
                  </a:cubicBezTo>
                  <a:cubicBezTo>
                    <a:pt x="899742" y="500738"/>
                    <a:pt x="892443" y="503762"/>
                    <a:pt x="884833" y="503762"/>
                  </a:cubicBezTo>
                  <a:lnTo>
                    <a:pt x="28694" y="503762"/>
                  </a:lnTo>
                  <a:cubicBezTo>
                    <a:pt x="21084" y="503762"/>
                    <a:pt x="13786" y="500738"/>
                    <a:pt x="8404" y="495357"/>
                  </a:cubicBezTo>
                  <a:cubicBezTo>
                    <a:pt x="3023" y="489976"/>
                    <a:pt x="0" y="482677"/>
                    <a:pt x="0" y="475067"/>
                  </a:cubicBezTo>
                  <a:lnTo>
                    <a:pt x="0" y="28694"/>
                  </a:lnTo>
                  <a:cubicBezTo>
                    <a:pt x="0" y="21084"/>
                    <a:pt x="3023" y="13786"/>
                    <a:pt x="8404" y="8404"/>
                  </a:cubicBezTo>
                  <a:cubicBezTo>
                    <a:pt x="13786" y="3023"/>
                    <a:pt x="21084" y="0"/>
                    <a:pt x="28694" y="0"/>
                  </a:cubicBezTo>
                  <a:close/>
                </a:path>
              </a:pathLst>
            </a:custGeom>
            <a:blipFill>
              <a:blip r:embed="rId2"/>
              <a:stretch>
                <a:fillRect t="-10465" b="-10465"/>
              </a:stretch>
            </a:blipFill>
            <a:ln cap="rnd">
              <a:noFill/>
              <a:prstDash val="solid"/>
              <a:round/>
            </a:ln>
          </p:spPr>
        </p:sp>
      </p:grpSp>
      <p:grpSp>
        <p:nvGrpSpPr>
          <p:cNvPr id="4" name="Group 4"/>
          <p:cNvGrpSpPr/>
          <p:nvPr/>
        </p:nvGrpSpPr>
        <p:grpSpPr>
          <a:xfrm>
            <a:off x="9647947" y="6396907"/>
            <a:ext cx="6745177" cy="2405174"/>
            <a:chOff x="0" y="0"/>
            <a:chExt cx="1776551" cy="633494"/>
          </a:xfrm>
        </p:grpSpPr>
        <p:sp>
          <p:nvSpPr>
            <p:cNvPr id="5" name="Freeform 5"/>
            <p:cNvSpPr/>
            <p:nvPr/>
          </p:nvSpPr>
          <p:spPr>
            <a:xfrm>
              <a:off x="0" y="0"/>
              <a:ext cx="1776551" cy="633494"/>
            </a:xfrm>
            <a:custGeom>
              <a:avLst/>
              <a:gdLst/>
              <a:ahLst/>
              <a:cxnLst/>
              <a:rect l="l" t="t" r="r" b="b"/>
              <a:pathLst>
                <a:path w="1776551" h="633494">
                  <a:moveTo>
                    <a:pt x="1776551" y="40172"/>
                  </a:moveTo>
                  <a:lnTo>
                    <a:pt x="1776551" y="593322"/>
                  </a:lnTo>
                  <a:cubicBezTo>
                    <a:pt x="1776551" y="603976"/>
                    <a:pt x="1772319" y="614194"/>
                    <a:pt x="1764785" y="621728"/>
                  </a:cubicBezTo>
                  <a:cubicBezTo>
                    <a:pt x="1757251" y="629262"/>
                    <a:pt x="1747033" y="633494"/>
                    <a:pt x="1736379" y="633494"/>
                  </a:cubicBezTo>
                  <a:lnTo>
                    <a:pt x="40172" y="633494"/>
                  </a:lnTo>
                  <a:cubicBezTo>
                    <a:pt x="29518" y="633494"/>
                    <a:pt x="19300" y="629262"/>
                    <a:pt x="11766" y="621728"/>
                  </a:cubicBezTo>
                  <a:cubicBezTo>
                    <a:pt x="4232" y="614194"/>
                    <a:pt x="0" y="603976"/>
                    <a:pt x="0" y="593322"/>
                  </a:cubicBezTo>
                  <a:lnTo>
                    <a:pt x="0" y="40172"/>
                  </a:lnTo>
                  <a:cubicBezTo>
                    <a:pt x="0" y="29518"/>
                    <a:pt x="4232" y="19300"/>
                    <a:pt x="11766" y="11766"/>
                  </a:cubicBezTo>
                  <a:cubicBezTo>
                    <a:pt x="19300" y="4232"/>
                    <a:pt x="29518" y="0"/>
                    <a:pt x="40172" y="0"/>
                  </a:cubicBezTo>
                  <a:lnTo>
                    <a:pt x="1736379" y="0"/>
                  </a:lnTo>
                  <a:cubicBezTo>
                    <a:pt x="1758566" y="0"/>
                    <a:pt x="1776551" y="17986"/>
                    <a:pt x="1776551" y="40172"/>
                  </a:cubicBezTo>
                  <a:close/>
                </a:path>
              </a:pathLst>
            </a:custGeom>
            <a:solidFill>
              <a:srgbClr val="E6F3FA"/>
            </a:solidFill>
          </p:spPr>
        </p:sp>
        <p:sp>
          <p:nvSpPr>
            <p:cNvPr id="6" name="TextBox 6"/>
            <p:cNvSpPr txBox="1"/>
            <p:nvPr/>
          </p:nvSpPr>
          <p:spPr>
            <a:xfrm>
              <a:off x="0" y="-57150"/>
              <a:ext cx="1776551" cy="690644"/>
            </a:xfrm>
            <a:prstGeom prst="rect">
              <a:avLst/>
            </a:prstGeom>
          </p:spPr>
          <p:txBody>
            <a:bodyPr lIns="50800" tIns="50800" rIns="50800" bIns="50800" rtlCol="0" anchor="ctr"/>
            <a:lstStyle/>
            <a:p>
              <a:pPr algn="ctr">
                <a:lnSpc>
                  <a:spcPts val="3306"/>
                </a:lnSpc>
              </a:pPr>
              <a:endParaRPr/>
            </a:p>
          </p:txBody>
        </p:sp>
      </p:grpSp>
      <p:grpSp>
        <p:nvGrpSpPr>
          <p:cNvPr id="7" name="Group 7"/>
          <p:cNvGrpSpPr/>
          <p:nvPr/>
        </p:nvGrpSpPr>
        <p:grpSpPr>
          <a:xfrm>
            <a:off x="9647947" y="2420227"/>
            <a:ext cx="6745177" cy="3719605"/>
            <a:chOff x="0" y="0"/>
            <a:chExt cx="1776551" cy="979699"/>
          </a:xfrm>
        </p:grpSpPr>
        <p:sp>
          <p:nvSpPr>
            <p:cNvPr id="8" name="Freeform 8"/>
            <p:cNvSpPr/>
            <p:nvPr/>
          </p:nvSpPr>
          <p:spPr>
            <a:xfrm>
              <a:off x="0" y="0"/>
              <a:ext cx="1776551" cy="979699"/>
            </a:xfrm>
            <a:custGeom>
              <a:avLst/>
              <a:gdLst/>
              <a:ahLst/>
              <a:cxnLst/>
              <a:rect l="l" t="t" r="r" b="b"/>
              <a:pathLst>
                <a:path w="1776551" h="979699">
                  <a:moveTo>
                    <a:pt x="1776551" y="40172"/>
                  </a:moveTo>
                  <a:lnTo>
                    <a:pt x="1776551" y="939527"/>
                  </a:lnTo>
                  <a:cubicBezTo>
                    <a:pt x="1776551" y="950182"/>
                    <a:pt x="1772319" y="960400"/>
                    <a:pt x="1764785" y="967933"/>
                  </a:cubicBezTo>
                  <a:cubicBezTo>
                    <a:pt x="1757251" y="975467"/>
                    <a:pt x="1747033" y="979699"/>
                    <a:pt x="1736379" y="979699"/>
                  </a:cubicBezTo>
                  <a:lnTo>
                    <a:pt x="40172" y="979699"/>
                  </a:lnTo>
                  <a:cubicBezTo>
                    <a:pt x="29518" y="979699"/>
                    <a:pt x="19300" y="975467"/>
                    <a:pt x="11766" y="967933"/>
                  </a:cubicBezTo>
                  <a:cubicBezTo>
                    <a:pt x="4232" y="960400"/>
                    <a:pt x="0" y="950182"/>
                    <a:pt x="0" y="939527"/>
                  </a:cubicBezTo>
                  <a:lnTo>
                    <a:pt x="0" y="40172"/>
                  </a:lnTo>
                  <a:cubicBezTo>
                    <a:pt x="0" y="29518"/>
                    <a:pt x="4232" y="19300"/>
                    <a:pt x="11766" y="11766"/>
                  </a:cubicBezTo>
                  <a:cubicBezTo>
                    <a:pt x="19300" y="4232"/>
                    <a:pt x="29518" y="0"/>
                    <a:pt x="40172" y="0"/>
                  </a:cubicBezTo>
                  <a:lnTo>
                    <a:pt x="1736379" y="0"/>
                  </a:lnTo>
                  <a:cubicBezTo>
                    <a:pt x="1758566" y="0"/>
                    <a:pt x="1776551" y="17986"/>
                    <a:pt x="1776551" y="40172"/>
                  </a:cubicBezTo>
                  <a:close/>
                </a:path>
              </a:pathLst>
            </a:custGeom>
            <a:solidFill>
              <a:srgbClr val="E6F3FA"/>
            </a:solidFill>
          </p:spPr>
        </p:sp>
        <p:sp>
          <p:nvSpPr>
            <p:cNvPr id="9" name="TextBox 9"/>
            <p:cNvSpPr txBox="1"/>
            <p:nvPr/>
          </p:nvSpPr>
          <p:spPr>
            <a:xfrm>
              <a:off x="0" y="-57150"/>
              <a:ext cx="1776551" cy="1036849"/>
            </a:xfrm>
            <a:prstGeom prst="rect">
              <a:avLst/>
            </a:prstGeom>
          </p:spPr>
          <p:txBody>
            <a:bodyPr lIns="50800" tIns="50800" rIns="50800" bIns="50800" rtlCol="0" anchor="ctr"/>
            <a:lstStyle/>
            <a:p>
              <a:pPr algn="ctr">
                <a:lnSpc>
                  <a:spcPts val="3306"/>
                </a:lnSpc>
              </a:pPr>
              <a:endParaRPr/>
            </a:p>
          </p:txBody>
        </p:sp>
      </p:grpSp>
      <p:sp>
        <p:nvSpPr>
          <p:cNvPr id="10" name="Freeform 10"/>
          <p:cNvSpPr/>
          <p:nvPr/>
        </p:nvSpPr>
        <p:spPr>
          <a:xfrm>
            <a:off x="9963539" y="7378891"/>
            <a:ext cx="355223" cy="355223"/>
          </a:xfrm>
          <a:custGeom>
            <a:avLst/>
            <a:gdLst/>
            <a:ahLst/>
            <a:cxnLst/>
            <a:rect l="l" t="t" r="r" b="b"/>
            <a:pathLst>
              <a:path w="355223" h="355223">
                <a:moveTo>
                  <a:pt x="0" y="0"/>
                </a:moveTo>
                <a:lnTo>
                  <a:pt x="355224" y="0"/>
                </a:lnTo>
                <a:lnTo>
                  <a:pt x="355224" y="355224"/>
                </a:lnTo>
                <a:lnTo>
                  <a:pt x="0" y="3552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9963539" y="6667963"/>
            <a:ext cx="355223" cy="355223"/>
          </a:xfrm>
          <a:custGeom>
            <a:avLst/>
            <a:gdLst/>
            <a:ahLst/>
            <a:cxnLst/>
            <a:rect l="l" t="t" r="r" b="b"/>
            <a:pathLst>
              <a:path w="355223" h="355223">
                <a:moveTo>
                  <a:pt x="0" y="0"/>
                </a:moveTo>
                <a:lnTo>
                  <a:pt x="355224" y="0"/>
                </a:lnTo>
                <a:lnTo>
                  <a:pt x="355224" y="355223"/>
                </a:lnTo>
                <a:lnTo>
                  <a:pt x="0" y="3552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9963539" y="8162740"/>
            <a:ext cx="355223" cy="248656"/>
          </a:xfrm>
          <a:custGeom>
            <a:avLst/>
            <a:gdLst/>
            <a:ahLst/>
            <a:cxnLst/>
            <a:rect l="l" t="t" r="r" b="b"/>
            <a:pathLst>
              <a:path w="355223" h="248656">
                <a:moveTo>
                  <a:pt x="0" y="0"/>
                </a:moveTo>
                <a:lnTo>
                  <a:pt x="355224" y="0"/>
                </a:lnTo>
                <a:lnTo>
                  <a:pt x="355224" y="248656"/>
                </a:lnTo>
                <a:lnTo>
                  <a:pt x="0" y="2486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7030843" y="6695107"/>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9">
              <a:extLst>
                <a:ext uri="{96DAC541-7B7A-43D3-8B79-37D633B846F1}">
                  <asvg:svgBlip xmlns:asvg="http://schemas.microsoft.com/office/drawing/2016/SVG/main" r:embed="rId10"/>
                </a:ext>
              </a:extLst>
            </a:blip>
            <a:stretch>
              <a:fillRect r="-172393" b="-48853"/>
            </a:stretch>
          </a:blipFill>
        </p:spPr>
      </p:sp>
      <p:sp>
        <p:nvSpPr>
          <p:cNvPr id="14" name="Freeform 14"/>
          <p:cNvSpPr/>
          <p:nvPr/>
        </p:nvSpPr>
        <p:spPr>
          <a:xfrm>
            <a:off x="-1243806" y="2668377"/>
            <a:ext cx="1990256" cy="1331004"/>
          </a:xfrm>
          <a:custGeom>
            <a:avLst/>
            <a:gdLst/>
            <a:ahLst/>
            <a:cxnLst/>
            <a:rect l="l" t="t" r="r" b="b"/>
            <a:pathLst>
              <a:path w="1990256" h="1331004">
                <a:moveTo>
                  <a:pt x="0" y="0"/>
                </a:moveTo>
                <a:lnTo>
                  <a:pt x="1990256" y="0"/>
                </a:lnTo>
                <a:lnTo>
                  <a:pt x="1990256" y="1331004"/>
                </a:lnTo>
                <a:lnTo>
                  <a:pt x="0" y="1331004"/>
                </a:lnTo>
                <a:lnTo>
                  <a:pt x="0" y="0"/>
                </a:lnTo>
                <a:close/>
              </a:path>
            </a:pathLst>
          </a:custGeom>
          <a:blipFill>
            <a:blip r:embed="rId9">
              <a:extLst>
                <a:ext uri="{96DAC541-7B7A-43D3-8B79-37D633B846F1}">
                  <asvg:svgBlip xmlns:asvg="http://schemas.microsoft.com/office/drawing/2016/SVG/main" r:embed="rId10"/>
                </a:ext>
              </a:extLst>
            </a:blip>
            <a:stretch>
              <a:fillRect r="-172393" b="-48853"/>
            </a:stretch>
          </a:blipFill>
        </p:spPr>
      </p:sp>
      <p:sp>
        <p:nvSpPr>
          <p:cNvPr id="15" name="Freeform 15"/>
          <p:cNvSpPr/>
          <p:nvPr/>
        </p:nvSpPr>
        <p:spPr>
          <a:xfrm flipH="1">
            <a:off x="1028700" y="8784797"/>
            <a:ext cx="826751" cy="473503"/>
          </a:xfrm>
          <a:custGeom>
            <a:avLst/>
            <a:gdLst/>
            <a:ahLst/>
            <a:cxnLst/>
            <a:rect l="l" t="t" r="r" b="b"/>
            <a:pathLst>
              <a:path w="826751" h="473503">
                <a:moveTo>
                  <a:pt x="826751" y="0"/>
                </a:moveTo>
                <a:lnTo>
                  <a:pt x="0" y="0"/>
                </a:lnTo>
                <a:lnTo>
                  <a:pt x="0" y="473503"/>
                </a:lnTo>
                <a:lnTo>
                  <a:pt x="826751" y="473503"/>
                </a:lnTo>
                <a:lnTo>
                  <a:pt x="826751"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TextBox 16"/>
          <p:cNvSpPr txBox="1"/>
          <p:nvPr/>
        </p:nvSpPr>
        <p:spPr>
          <a:xfrm>
            <a:off x="2402685" y="2239252"/>
            <a:ext cx="5590886" cy="2238375"/>
          </a:xfrm>
          <a:prstGeom prst="rect">
            <a:avLst/>
          </a:prstGeom>
        </p:spPr>
        <p:txBody>
          <a:bodyPr lIns="0" tIns="0" rIns="0" bIns="0" rtlCol="0" anchor="t">
            <a:spAutoFit/>
          </a:bodyPr>
          <a:lstStyle/>
          <a:p>
            <a:pPr algn="just">
              <a:lnSpc>
                <a:spcPts val="8160"/>
              </a:lnSpc>
            </a:pPr>
            <a:r>
              <a:rPr lang="en-US" sz="6800" b="1">
                <a:solidFill>
                  <a:srgbClr val="0B0A0A"/>
                </a:solidFill>
                <a:latin typeface="Agrandir Bold"/>
                <a:ea typeface="Agrandir Bold"/>
                <a:cs typeface="Agrandir Bold"/>
                <a:sym typeface="Agrandir Bold"/>
              </a:rPr>
              <a:t>Discutons de votre projet.</a:t>
            </a:r>
          </a:p>
        </p:txBody>
      </p:sp>
      <p:sp>
        <p:nvSpPr>
          <p:cNvPr id="17" name="TextBox 17"/>
          <p:cNvSpPr txBox="1"/>
          <p:nvPr/>
        </p:nvSpPr>
        <p:spPr>
          <a:xfrm>
            <a:off x="10490204" y="6564046"/>
            <a:ext cx="3055358" cy="424815"/>
          </a:xfrm>
          <a:prstGeom prst="rect">
            <a:avLst/>
          </a:prstGeom>
        </p:spPr>
        <p:txBody>
          <a:bodyPr lIns="0" tIns="0" rIns="0" bIns="0" rtlCol="0" anchor="t">
            <a:spAutoFit/>
          </a:bodyPr>
          <a:lstStyle/>
          <a:p>
            <a:pPr algn="l">
              <a:lnSpc>
                <a:spcPts val="3359"/>
              </a:lnSpc>
            </a:pPr>
            <a:r>
              <a:rPr lang="en-US" sz="2400" b="1">
                <a:solidFill>
                  <a:srgbClr val="0B0A0A"/>
                </a:solidFill>
                <a:latin typeface="Poppins Medium"/>
                <a:ea typeface="Poppins Medium"/>
                <a:cs typeface="Poppins Medium"/>
                <a:sym typeface="Poppins Medium"/>
              </a:rPr>
              <a:t>netbyus.com</a:t>
            </a:r>
          </a:p>
        </p:txBody>
      </p:sp>
      <p:sp>
        <p:nvSpPr>
          <p:cNvPr id="18" name="TextBox 18"/>
          <p:cNvSpPr txBox="1"/>
          <p:nvPr/>
        </p:nvSpPr>
        <p:spPr>
          <a:xfrm>
            <a:off x="10483147" y="7293934"/>
            <a:ext cx="3538566" cy="424815"/>
          </a:xfrm>
          <a:prstGeom prst="rect">
            <a:avLst/>
          </a:prstGeom>
        </p:spPr>
        <p:txBody>
          <a:bodyPr lIns="0" tIns="0" rIns="0" bIns="0" rtlCol="0" anchor="t">
            <a:spAutoFit/>
          </a:bodyPr>
          <a:lstStyle/>
          <a:p>
            <a:pPr marL="0" lvl="1" indent="0" algn="l">
              <a:lnSpc>
                <a:spcPts val="3359"/>
              </a:lnSpc>
              <a:spcBef>
                <a:spcPct val="0"/>
              </a:spcBef>
            </a:pPr>
            <a:r>
              <a:rPr lang="en-US" sz="2400" b="1">
                <a:solidFill>
                  <a:srgbClr val="0B0A0A"/>
                </a:solidFill>
                <a:latin typeface="Poppins Medium"/>
                <a:ea typeface="Poppins Medium"/>
                <a:cs typeface="Poppins Medium"/>
                <a:sym typeface="Poppins Medium"/>
              </a:rPr>
              <a:t>+229 67 59 77 40</a:t>
            </a:r>
          </a:p>
        </p:txBody>
      </p:sp>
      <p:sp>
        <p:nvSpPr>
          <p:cNvPr id="19" name="TextBox 19"/>
          <p:cNvSpPr txBox="1"/>
          <p:nvPr/>
        </p:nvSpPr>
        <p:spPr>
          <a:xfrm>
            <a:off x="10465792" y="8023887"/>
            <a:ext cx="4631593" cy="424815"/>
          </a:xfrm>
          <a:prstGeom prst="rect">
            <a:avLst/>
          </a:prstGeom>
        </p:spPr>
        <p:txBody>
          <a:bodyPr lIns="0" tIns="0" rIns="0" bIns="0" rtlCol="0" anchor="t">
            <a:spAutoFit/>
          </a:bodyPr>
          <a:lstStyle/>
          <a:p>
            <a:pPr marL="0" lvl="1" indent="0" algn="l">
              <a:lnSpc>
                <a:spcPts val="3359"/>
              </a:lnSpc>
              <a:spcBef>
                <a:spcPct val="0"/>
              </a:spcBef>
            </a:pPr>
            <a:r>
              <a:rPr lang="en-US" sz="2400" b="1">
                <a:solidFill>
                  <a:srgbClr val="0B0A0A"/>
                </a:solidFill>
                <a:latin typeface="Poppins Medium"/>
                <a:ea typeface="Poppins Medium"/>
                <a:cs typeface="Poppins Medium"/>
                <a:sym typeface="Poppins Medium"/>
              </a:rPr>
              <a:t>contact@netbyus.com</a:t>
            </a:r>
          </a:p>
        </p:txBody>
      </p:sp>
      <p:sp>
        <p:nvSpPr>
          <p:cNvPr id="20" name="TextBox 20"/>
          <p:cNvSpPr txBox="1"/>
          <p:nvPr/>
        </p:nvSpPr>
        <p:spPr>
          <a:xfrm>
            <a:off x="10224168" y="3196063"/>
            <a:ext cx="4750865" cy="2101258"/>
          </a:xfrm>
          <a:prstGeom prst="rect">
            <a:avLst/>
          </a:prstGeom>
        </p:spPr>
        <p:txBody>
          <a:bodyPr lIns="0" tIns="0" rIns="0" bIns="0" rtlCol="0" anchor="t">
            <a:spAutoFit/>
          </a:bodyPr>
          <a:lstStyle/>
          <a:p>
            <a:pPr algn="l">
              <a:lnSpc>
                <a:spcPts val="3357"/>
              </a:lnSpc>
            </a:pPr>
            <a:r>
              <a:rPr lang="en-US" sz="2398" spc="-47">
                <a:solidFill>
                  <a:srgbClr val="0B0A0A"/>
                </a:solidFill>
                <a:latin typeface="Poppins"/>
                <a:ea typeface="Poppins"/>
                <a:cs typeface="Poppins"/>
                <a:sym typeface="Poppins"/>
              </a:rPr>
              <a:t>Localisation</a:t>
            </a:r>
          </a:p>
          <a:p>
            <a:pPr algn="l">
              <a:lnSpc>
                <a:spcPts val="3357"/>
              </a:lnSpc>
            </a:pPr>
            <a:r>
              <a:rPr lang="en-US" sz="2398" b="1" spc="-47">
                <a:solidFill>
                  <a:srgbClr val="0B0A0A"/>
                </a:solidFill>
                <a:latin typeface="Poppins Bold"/>
                <a:ea typeface="Poppins Bold"/>
                <a:cs typeface="Poppins Bold"/>
                <a:sym typeface="Poppins Bold"/>
              </a:rPr>
              <a:t>Cotonou, Benin</a:t>
            </a:r>
          </a:p>
          <a:p>
            <a:pPr algn="l">
              <a:lnSpc>
                <a:spcPts val="3357"/>
              </a:lnSpc>
            </a:pPr>
            <a:endParaRPr lang="en-US" sz="2398" b="1" spc="-47">
              <a:solidFill>
                <a:srgbClr val="0B0A0A"/>
              </a:solidFill>
              <a:latin typeface="Poppins Bold"/>
              <a:ea typeface="Poppins Bold"/>
              <a:cs typeface="Poppins Bold"/>
              <a:sym typeface="Poppins Bold"/>
            </a:endParaRPr>
          </a:p>
          <a:p>
            <a:pPr algn="l">
              <a:lnSpc>
                <a:spcPts val="3357"/>
              </a:lnSpc>
            </a:pPr>
            <a:r>
              <a:rPr lang="en-US" sz="2398" spc="-47">
                <a:solidFill>
                  <a:srgbClr val="0B0A0A"/>
                </a:solidFill>
                <a:latin typeface="Poppins"/>
                <a:ea typeface="Poppins"/>
                <a:cs typeface="Poppins"/>
                <a:sym typeface="Poppins"/>
              </a:rPr>
              <a:t>Reseaux sociaux</a:t>
            </a:r>
          </a:p>
          <a:p>
            <a:pPr algn="l">
              <a:lnSpc>
                <a:spcPts val="3357"/>
              </a:lnSpc>
            </a:pPr>
            <a:r>
              <a:rPr lang="en-US" sz="2398" b="1" spc="-47">
                <a:solidFill>
                  <a:srgbClr val="0B0A0A"/>
                </a:solidFill>
                <a:latin typeface="Poppins Bold"/>
                <a:ea typeface="Poppins Bold"/>
                <a:cs typeface="Poppins Bold"/>
                <a:sym typeface="Poppins Bold"/>
              </a:rPr>
              <a:t>Linkedin; Facebook; Instagram</a:t>
            </a:r>
          </a:p>
        </p:txBody>
      </p:sp>
      <p:sp>
        <p:nvSpPr>
          <p:cNvPr id="21" name="TextBox 21"/>
          <p:cNvSpPr txBox="1"/>
          <p:nvPr/>
        </p:nvSpPr>
        <p:spPr>
          <a:xfrm>
            <a:off x="2126440" y="1195269"/>
            <a:ext cx="14266684" cy="843958"/>
          </a:xfrm>
          <a:prstGeom prst="rect">
            <a:avLst/>
          </a:prstGeom>
        </p:spPr>
        <p:txBody>
          <a:bodyPr lIns="0" tIns="0" rIns="0" bIns="0" rtlCol="0" anchor="t">
            <a:spAutoFit/>
          </a:bodyPr>
          <a:lstStyle/>
          <a:p>
            <a:pPr algn="l">
              <a:lnSpc>
                <a:spcPts val="3357"/>
              </a:lnSpc>
            </a:pPr>
            <a:r>
              <a:rPr lang="en-US" sz="2398" spc="-47">
                <a:solidFill>
                  <a:srgbClr val="0B0A0A"/>
                </a:solidFill>
                <a:latin typeface="Poppins"/>
                <a:ea typeface="Poppins"/>
                <a:cs typeface="Poppins"/>
                <a:sym typeface="Poppins"/>
              </a:rPr>
              <a:t>NetByUs est prêt à devenir votre partenaire technologique : solutions sur mesure, suite BY+, AMOA et expertise cloud, au Bénin, au Togo, au Cameroun et en France.</a:t>
            </a:r>
          </a:p>
        </p:txBody>
      </p:sp>
      <p:sp>
        <p:nvSpPr>
          <p:cNvPr id="22" name="Freeform 22"/>
          <p:cNvSpPr/>
          <p:nvPr/>
        </p:nvSpPr>
        <p:spPr>
          <a:xfrm>
            <a:off x="14570242" y="428537"/>
            <a:ext cx="2765258" cy="590638"/>
          </a:xfrm>
          <a:custGeom>
            <a:avLst/>
            <a:gdLst/>
            <a:ahLst/>
            <a:cxnLst/>
            <a:rect l="l" t="t" r="r" b="b"/>
            <a:pathLst>
              <a:path w="2765258" h="590638">
                <a:moveTo>
                  <a:pt x="0" y="0"/>
                </a:moveTo>
                <a:lnTo>
                  <a:pt x="2765258" y="0"/>
                </a:lnTo>
                <a:lnTo>
                  <a:pt x="2765258" y="590638"/>
                </a:lnTo>
                <a:lnTo>
                  <a:pt x="0" y="590638"/>
                </a:lnTo>
                <a:lnTo>
                  <a:pt x="0" y="0"/>
                </a:lnTo>
                <a:close/>
              </a:path>
            </a:pathLst>
          </a:custGeom>
          <a:blipFill>
            <a:blip r:embed="rId13"/>
            <a:stretch>
              <a:fillRect/>
            </a:stretch>
          </a:blipFill>
        </p:spPr>
      </p:sp>
      <p:sp>
        <p:nvSpPr>
          <p:cNvPr id="23" name="Freeform 23"/>
          <p:cNvSpPr/>
          <p:nvPr/>
        </p:nvSpPr>
        <p:spPr>
          <a:xfrm>
            <a:off x="1028700" y="474768"/>
            <a:ext cx="2361498" cy="553932"/>
          </a:xfrm>
          <a:custGeom>
            <a:avLst/>
            <a:gdLst/>
            <a:ahLst/>
            <a:cxnLst/>
            <a:rect l="l" t="t" r="r" b="b"/>
            <a:pathLst>
              <a:path w="2361498" h="553932">
                <a:moveTo>
                  <a:pt x="0" y="0"/>
                </a:moveTo>
                <a:lnTo>
                  <a:pt x="2361498" y="0"/>
                </a:lnTo>
                <a:lnTo>
                  <a:pt x="2361498" y="553932"/>
                </a:lnTo>
                <a:lnTo>
                  <a:pt x="0" y="553932"/>
                </a:lnTo>
                <a:lnTo>
                  <a:pt x="0" y="0"/>
                </a:lnTo>
                <a:close/>
              </a:path>
            </a:pathLst>
          </a:custGeom>
          <a:blipFill>
            <a:blip r:embed="rId14"/>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1031</Words>
  <Application>Microsoft Macintosh PowerPoint</Application>
  <PresentationFormat>Personnalisé</PresentationFormat>
  <Paragraphs>74</Paragraphs>
  <Slides>13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Poppins</vt:lpstr>
      <vt:lpstr>Poppins Bold</vt:lpstr>
      <vt:lpstr>Arial</vt:lpstr>
      <vt:lpstr>Times New Roman</vt:lpstr>
      <vt:lpstr>Poppins Medium</vt:lpstr>
      <vt:lpstr>Calibri</vt:lpstr>
      <vt:lpstr>Agrandir 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Pitch Deck</dc:title>
  <cp:lastModifiedBy>Microsoft Office User</cp:lastModifiedBy>
  <cp:revision>3</cp:revision>
  <dcterms:created xsi:type="dcterms:W3CDTF">2006-08-16T00:00:00Z</dcterms:created>
  <dcterms:modified xsi:type="dcterms:W3CDTF">2026-08-04T21:58:39Z</dcterms:modified>
  <dc:identifier>DAHRV1XvlHw</dc:identifier>
</cp:coreProperties>
</file>