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ZoneTexte 6"/>
          <p:cNvSpPr/>
          <p:nvPr/>
        </p:nvSpPr>
        <p:spPr>
          <a:xfrm>
            <a:off x="10424160" y="6373800"/>
            <a:ext cx="1495800" cy="43956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1100" spc="-1" strike="noStrike">
                <a:solidFill>
                  <a:srgbClr val="0072ce"/>
                </a:solidFill>
                <a:latin typeface="Poppins"/>
                <a:ea typeface="DejaVu Sans"/>
              </a:rPr>
              <a:t>SYSTÈMES</a:t>
            </a:r>
            <a:br>
              <a:rPr sz="1200"/>
            </a:br>
            <a:r>
              <a:rPr b="0" lang="fr-FR" sz="1200" spc="-1" strike="noStrike">
                <a:solidFill>
                  <a:srgbClr val="f07817"/>
                </a:solidFill>
                <a:latin typeface="Poppins"/>
                <a:ea typeface="DejaVu Sans"/>
              </a:rPr>
              <a:t>INTERNES</a:t>
            </a:r>
            <a:endParaRPr b="0" lang="fr-FR" sz="1200" spc="-1" strike="noStrike">
              <a:latin typeface="Arial"/>
            </a:endParaRPr>
          </a:p>
        </p:txBody>
      </p:sp>
      <p:pic>
        <p:nvPicPr>
          <p:cNvPr id="1" name="Image 7" descr=""/>
          <p:cNvPicPr/>
          <p:nvPr/>
        </p:nvPicPr>
        <p:blipFill>
          <a:blip r:embed="rId2"/>
          <a:stretch/>
        </p:blipFill>
        <p:spPr>
          <a:xfrm>
            <a:off x="454320" y="101520"/>
            <a:ext cx="1225440" cy="437040"/>
          </a:xfrm>
          <a:prstGeom prst="rect">
            <a:avLst/>
          </a:prstGeom>
          <a:ln w="0">
            <a:noFill/>
          </a:ln>
        </p:spPr>
      </p:pic>
      <p:pic>
        <p:nvPicPr>
          <p:cNvPr id="2" name="Image 8" descr=""/>
          <p:cNvPicPr/>
          <p:nvPr/>
        </p:nvPicPr>
        <p:blipFill>
          <a:blip r:embed="rId3"/>
          <a:stretch/>
        </p:blipFill>
        <p:spPr>
          <a:xfrm>
            <a:off x="1787760" y="206640"/>
            <a:ext cx="10056600" cy="111960"/>
          </a:xfrm>
          <a:prstGeom prst="rect">
            <a:avLst/>
          </a:prstGeom>
          <a:ln w="0">
            <a:noFill/>
          </a:ln>
        </p:spPr>
      </p:pic>
      <p:pic>
        <p:nvPicPr>
          <p:cNvPr id="3" name="Image 9" descr=""/>
          <p:cNvPicPr/>
          <p:nvPr/>
        </p:nvPicPr>
        <p:blipFill>
          <a:blip r:embed="rId4"/>
          <a:stretch/>
        </p:blipFill>
        <p:spPr>
          <a:xfrm>
            <a:off x="347040" y="6639840"/>
            <a:ext cx="10076400" cy="1130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latin typeface="Arial"/>
              </a:rPr>
              <a:t>Cliquez pour </a:t>
            </a:r>
            <a:r>
              <a:rPr b="0" lang="fr-FR" sz="4400" spc="-1" strike="noStrike">
                <a:latin typeface="Arial"/>
              </a:rPr>
              <a:t>éditer le format </a:t>
            </a:r>
            <a:r>
              <a:rPr b="0" lang="fr-FR" sz="4400" spc="-1" strike="noStrike">
                <a:latin typeface="Arial"/>
              </a:rPr>
              <a:t>du texte-titre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latin typeface="Arial"/>
              </a:rPr>
              <a:t>Cliquez pour éditer le format du plan de texte</a:t>
            </a:r>
            <a:endParaRPr b="0" lang="fr-F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latin typeface="Arial"/>
              </a:rPr>
              <a:t>Second niveau de plan</a:t>
            </a:r>
            <a:endParaRPr b="0" lang="fr-F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latin typeface="Arial"/>
              </a:rPr>
              <a:t>Troisième niveau de plan</a:t>
            </a:r>
            <a:endParaRPr b="0" lang="fr-F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latin typeface="Arial"/>
              </a:rPr>
              <a:t>Quatrième niveau de plan</a:t>
            </a:r>
            <a:endParaRPr b="0" lang="fr-F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Cinquième niveau de plan</a:t>
            </a:r>
            <a:endParaRPr b="0" lang="fr-F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Sixième niveau de plan</a:t>
            </a:r>
            <a:endParaRPr b="0" lang="fr-F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latin typeface="Arial"/>
              </a:rPr>
              <a:t>Septième niveau de plan</a:t>
            </a:r>
            <a:endParaRPr b="0" lang="fr-F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oneTexte 7"/>
          <p:cNvSpPr/>
          <p:nvPr/>
        </p:nvSpPr>
        <p:spPr>
          <a:xfrm>
            <a:off x="2068560" y="2895840"/>
            <a:ext cx="806040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4000" spc="-1" strike="noStrike">
                <a:solidFill>
                  <a:srgbClr val="000000"/>
                </a:solidFill>
                <a:latin typeface="Poppins"/>
                <a:ea typeface="DejaVu Sans"/>
              </a:rPr>
              <a:t>Bilan annuel 2024 de la DSI</a:t>
            </a:r>
            <a:endParaRPr b="0" lang="fr-FR" sz="4000" spc="-1" strike="noStrike">
              <a:latin typeface="Arial"/>
            </a:endParaRPr>
          </a:p>
        </p:txBody>
      </p:sp>
      <p:sp>
        <p:nvSpPr>
          <p:cNvPr id="43" name="ZoneTexte 8"/>
          <p:cNvSpPr/>
          <p:nvPr/>
        </p:nvSpPr>
        <p:spPr>
          <a:xfrm>
            <a:off x="2248560" y="3603600"/>
            <a:ext cx="77065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0" lang="fr-FR" sz="2400" spc="-1" strike="noStrike">
                <a:solidFill>
                  <a:srgbClr val="000000"/>
                </a:solidFill>
                <a:latin typeface="Poppins"/>
                <a:ea typeface="DejaVu Sans"/>
              </a:rPr>
              <a:t>Bilan des réalisations, challenges et perspectives</a:t>
            </a:r>
            <a:endParaRPr b="0" lang="fr-FR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114;p16"/>
          <p:cNvSpPr/>
          <p:nvPr/>
        </p:nvSpPr>
        <p:spPr>
          <a:xfrm>
            <a:off x="6643440" y="972000"/>
            <a:ext cx="4588560" cy="62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Garantir la continuté des activités</a:t>
            </a:r>
            <a:endParaRPr b="1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Google Shape;115;p16"/>
          <p:cNvSpPr/>
          <p:nvPr/>
        </p:nvSpPr>
        <p:spPr>
          <a:xfrm>
            <a:off x="6715440" y="1150920"/>
            <a:ext cx="3832560" cy="791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200" spc="-1" strike="noStrike">
                <a:solidFill>
                  <a:srgbClr val="000000"/>
                </a:solidFill>
                <a:latin typeface="Roboto"/>
                <a:ea typeface="Roboto"/>
              </a:rPr>
              <a:t>Neptune is the farthest planet from the Sun and a gas giant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6" name="Google Shape;116;p16"/>
          <p:cNvSpPr/>
          <p:nvPr/>
        </p:nvSpPr>
        <p:spPr>
          <a:xfrm>
            <a:off x="6679440" y="5131440"/>
            <a:ext cx="3832560" cy="62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Renforcer la cybersécurité</a:t>
            </a:r>
            <a:endParaRPr b="1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Google Shape;118;p16"/>
          <p:cNvSpPr/>
          <p:nvPr/>
        </p:nvSpPr>
        <p:spPr>
          <a:xfrm>
            <a:off x="6715440" y="3720960"/>
            <a:ext cx="3832560" cy="62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Favoriser la collaboration et l’innovation</a:t>
            </a:r>
            <a:endParaRPr b="1" lang="fr-FR" sz="1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Google Shape;120;p16"/>
          <p:cNvGrpSpPr/>
          <p:nvPr/>
        </p:nvGrpSpPr>
        <p:grpSpPr>
          <a:xfrm>
            <a:off x="2431800" y="1002960"/>
            <a:ext cx="3803040" cy="4762080"/>
            <a:chOff x="2431800" y="1002960"/>
            <a:chExt cx="3803040" cy="4762080"/>
          </a:xfrm>
        </p:grpSpPr>
        <p:grpSp>
          <p:nvGrpSpPr>
            <p:cNvPr id="49" name="Google Shape;121;p16"/>
            <p:cNvGrpSpPr/>
            <p:nvPr/>
          </p:nvGrpSpPr>
          <p:grpSpPr>
            <a:xfrm>
              <a:off x="2431800" y="1129680"/>
              <a:ext cx="2544120" cy="4503600"/>
              <a:chOff x="2431800" y="1129680"/>
              <a:chExt cx="2544120" cy="4503600"/>
            </a:xfrm>
          </p:grpSpPr>
          <p:sp>
            <p:nvSpPr>
              <p:cNvPr id="50" name="Google Shape;122;p16"/>
              <p:cNvSpPr/>
              <p:nvPr/>
            </p:nvSpPr>
            <p:spPr>
              <a:xfrm>
                <a:off x="2472120" y="1165680"/>
                <a:ext cx="2503800" cy="4430880"/>
              </a:xfrm>
              <a:custGeom>
                <a:avLst/>
                <a:gdLst/>
                <a:ahLst/>
                <a:rect l="l" t="t" r="r" b="b"/>
                <a:pathLst>
                  <a:path w="71403" h="141363">
                    <a:moveTo>
                      <a:pt x="727" y="0"/>
                    </a:moveTo>
                    <a:cubicBezTo>
                      <a:pt x="322" y="0"/>
                      <a:pt x="1" y="322"/>
                      <a:pt x="1" y="714"/>
                    </a:cubicBezTo>
                    <a:cubicBezTo>
                      <a:pt x="1" y="1107"/>
                      <a:pt x="322" y="1429"/>
                      <a:pt x="727" y="1429"/>
                    </a:cubicBezTo>
                    <a:cubicBezTo>
                      <a:pt x="10074" y="1429"/>
                      <a:pt x="19134" y="3262"/>
                      <a:pt x="27683" y="6870"/>
                    </a:cubicBezTo>
                    <a:cubicBezTo>
                      <a:pt x="35922" y="10359"/>
                      <a:pt x="43328" y="15359"/>
                      <a:pt x="49686" y="21717"/>
                    </a:cubicBezTo>
                    <a:cubicBezTo>
                      <a:pt x="56044" y="28075"/>
                      <a:pt x="61044" y="35481"/>
                      <a:pt x="64533" y="43732"/>
                    </a:cubicBezTo>
                    <a:cubicBezTo>
                      <a:pt x="68140" y="52268"/>
                      <a:pt x="69974" y="61329"/>
                      <a:pt x="69974" y="70675"/>
                    </a:cubicBezTo>
                    <a:cubicBezTo>
                      <a:pt x="69974" y="80034"/>
                      <a:pt x="68140" y="89094"/>
                      <a:pt x="64533" y="97631"/>
                    </a:cubicBezTo>
                    <a:cubicBezTo>
                      <a:pt x="61044" y="105882"/>
                      <a:pt x="56044" y="113288"/>
                      <a:pt x="49686" y="119646"/>
                    </a:cubicBezTo>
                    <a:cubicBezTo>
                      <a:pt x="43328" y="126004"/>
                      <a:pt x="35922" y="131004"/>
                      <a:pt x="27683" y="134493"/>
                    </a:cubicBezTo>
                    <a:cubicBezTo>
                      <a:pt x="19134" y="138100"/>
                      <a:pt x="10074" y="139934"/>
                      <a:pt x="727" y="139934"/>
                    </a:cubicBezTo>
                    <a:cubicBezTo>
                      <a:pt x="322" y="139934"/>
                      <a:pt x="1" y="140255"/>
                      <a:pt x="1" y="140648"/>
                    </a:cubicBezTo>
                    <a:cubicBezTo>
                      <a:pt x="1" y="141041"/>
                      <a:pt x="322" y="141363"/>
                      <a:pt x="727" y="141363"/>
                    </a:cubicBezTo>
                    <a:cubicBezTo>
                      <a:pt x="10264" y="141363"/>
                      <a:pt x="19515" y="139493"/>
                      <a:pt x="28231" y="135802"/>
                    </a:cubicBezTo>
                    <a:cubicBezTo>
                      <a:pt x="36648" y="132243"/>
                      <a:pt x="44209" y="127147"/>
                      <a:pt x="50698" y="120658"/>
                    </a:cubicBezTo>
                    <a:cubicBezTo>
                      <a:pt x="57187" y="114169"/>
                      <a:pt x="62294" y="106608"/>
                      <a:pt x="65854" y="98191"/>
                    </a:cubicBezTo>
                    <a:cubicBezTo>
                      <a:pt x="69533" y="89475"/>
                      <a:pt x="71403" y="80224"/>
                      <a:pt x="71403" y="70675"/>
                    </a:cubicBezTo>
                    <a:cubicBezTo>
                      <a:pt x="71403" y="61139"/>
                      <a:pt x="69533" y="51887"/>
                      <a:pt x="65854" y="43172"/>
                    </a:cubicBezTo>
                    <a:cubicBezTo>
                      <a:pt x="62294" y="34754"/>
                      <a:pt x="57187" y="27194"/>
                      <a:pt x="50698" y="20705"/>
                    </a:cubicBezTo>
                    <a:cubicBezTo>
                      <a:pt x="44209" y="14216"/>
                      <a:pt x="36648" y="9120"/>
                      <a:pt x="28231" y="5560"/>
                    </a:cubicBezTo>
                    <a:cubicBezTo>
                      <a:pt x="19515" y="1869"/>
                      <a:pt x="10264" y="0"/>
                      <a:pt x="72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1" name="Google Shape;123;p16"/>
              <p:cNvSpPr/>
              <p:nvPr/>
            </p:nvSpPr>
            <p:spPr>
              <a:xfrm>
                <a:off x="2431800" y="1129680"/>
                <a:ext cx="130320" cy="115920"/>
              </a:xfrm>
              <a:custGeom>
                <a:avLst/>
                <a:gdLst/>
                <a:ah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4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4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2" name="Google Shape;124;p16"/>
              <p:cNvSpPr/>
              <p:nvPr/>
            </p:nvSpPr>
            <p:spPr>
              <a:xfrm>
                <a:off x="2431800" y="5516640"/>
                <a:ext cx="130320" cy="116640"/>
              </a:xfrm>
              <a:custGeom>
                <a:avLst/>
                <a:gdLst/>
                <a:ahLst/>
                <a:rect l="l" t="t" r="r" b="b"/>
                <a:pathLst>
                  <a:path w="3728" h="3739">
                    <a:moveTo>
                      <a:pt x="1870" y="0"/>
                    </a:moveTo>
                    <a:cubicBezTo>
                      <a:pt x="834" y="0"/>
                      <a:pt x="1" y="833"/>
                      <a:pt x="1" y="1869"/>
                    </a:cubicBezTo>
                    <a:cubicBezTo>
                      <a:pt x="1" y="2905"/>
                      <a:pt x="834" y="3739"/>
                      <a:pt x="1870" y="3739"/>
                    </a:cubicBezTo>
                    <a:cubicBezTo>
                      <a:pt x="2894" y="3739"/>
                      <a:pt x="3727" y="2905"/>
                      <a:pt x="3727" y="1869"/>
                    </a:cubicBezTo>
                    <a:cubicBezTo>
                      <a:pt x="3727" y="833"/>
                      <a:pt x="2894" y="0"/>
                      <a:pt x="187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3" name="Google Shape;125;p16"/>
            <p:cNvSpPr/>
            <p:nvPr/>
          </p:nvSpPr>
          <p:spPr>
            <a:xfrm>
              <a:off x="3654360" y="1295640"/>
              <a:ext cx="2580480" cy="72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111111"/>
              </a:solidFill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" name="Google Shape;126;p16"/>
            <p:cNvSpPr/>
            <p:nvPr/>
          </p:nvSpPr>
          <p:spPr>
            <a:xfrm>
              <a:off x="3103920" y="1002960"/>
              <a:ext cx="654120" cy="585000"/>
            </a:xfrm>
            <a:custGeom>
              <a:avLst/>
              <a:gdLst/>
              <a:ahLst/>
              <a:rect l="l" t="t" r="r" b="b"/>
              <a:pathLst>
                <a:path w="14146" h="14134">
                  <a:moveTo>
                    <a:pt x="7073" y="0"/>
                  </a:moveTo>
                  <a:cubicBezTo>
                    <a:pt x="3168" y="0"/>
                    <a:pt x="1" y="3167"/>
                    <a:pt x="1" y="7073"/>
                  </a:cubicBezTo>
                  <a:cubicBezTo>
                    <a:pt x="1" y="10978"/>
                    <a:pt x="3168" y="14133"/>
                    <a:pt x="7073" y="14133"/>
                  </a:cubicBezTo>
                  <a:cubicBezTo>
                    <a:pt x="10978" y="14133"/>
                    <a:pt x="14145" y="10978"/>
                    <a:pt x="14145" y="7073"/>
                  </a:cubicBezTo>
                  <a:cubicBezTo>
                    <a:pt x="14145" y="3167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" sz="1800" spc="-1" strike="noStrike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01</a:t>
              </a:r>
              <a:endParaRPr b="0" lang="fr-FR" sz="1800" spc="-1" strike="noStrike">
                <a:latin typeface="Arial"/>
              </a:endParaRPr>
            </a:p>
          </p:txBody>
        </p:sp>
        <p:sp>
          <p:nvSpPr>
            <p:cNvPr id="55" name="Google Shape;127;p16"/>
            <p:cNvSpPr/>
            <p:nvPr/>
          </p:nvSpPr>
          <p:spPr>
            <a:xfrm>
              <a:off x="3654360" y="5472720"/>
              <a:ext cx="258048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" name="Google Shape;128;p16"/>
            <p:cNvSpPr/>
            <p:nvPr/>
          </p:nvSpPr>
          <p:spPr>
            <a:xfrm>
              <a:off x="3103920" y="5180040"/>
              <a:ext cx="654120" cy="585000"/>
            </a:xfrm>
            <a:custGeom>
              <a:avLst/>
              <a:gdLst/>
              <a:ahLst/>
              <a:rect l="l" t="t" r="r" b="b"/>
              <a:pathLst>
                <a:path w="14134" h="14134">
                  <a:moveTo>
                    <a:pt x="7073" y="0"/>
                  </a:moveTo>
                  <a:cubicBezTo>
                    <a:pt x="3168" y="0"/>
                    <a:pt x="1" y="3168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78" y="14133"/>
                    <a:pt x="14133" y="10966"/>
                    <a:pt x="14133" y="7061"/>
                  </a:cubicBezTo>
                  <a:cubicBezTo>
                    <a:pt x="14133" y="3168"/>
                    <a:pt x="10978" y="0"/>
                    <a:pt x="7073" y="0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" sz="1800" spc="-1" strike="noStrike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04</a:t>
              </a:r>
              <a:endParaRPr b="0" lang="fr-FR" sz="1800" spc="-1" strike="noStrike">
                <a:latin typeface="Arial"/>
              </a:endParaRPr>
            </a:p>
          </p:txBody>
        </p:sp>
        <p:sp>
          <p:nvSpPr>
            <p:cNvPr id="57" name="Google Shape;129;p16"/>
            <p:cNvSpPr/>
            <p:nvPr/>
          </p:nvSpPr>
          <p:spPr>
            <a:xfrm>
              <a:off x="4835520" y="4080240"/>
              <a:ext cx="1399320" cy="72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8" name="Google Shape;130;p16"/>
            <p:cNvSpPr/>
            <p:nvPr/>
          </p:nvSpPr>
          <p:spPr>
            <a:xfrm>
              <a:off x="4466880" y="3787920"/>
              <a:ext cx="654480" cy="584640"/>
            </a:xfrm>
            <a:custGeom>
              <a:avLst/>
              <a:gdLst/>
              <a:ahLst/>
              <a:rect l="l" t="t" r="r" b="b"/>
              <a:pathLst>
                <a:path w="14133" h="14133">
                  <a:moveTo>
                    <a:pt x="7072" y="0"/>
                  </a:moveTo>
                  <a:cubicBezTo>
                    <a:pt x="3167" y="0"/>
                    <a:pt x="0" y="3167"/>
                    <a:pt x="0" y="7060"/>
                  </a:cubicBezTo>
                  <a:cubicBezTo>
                    <a:pt x="0" y="10966"/>
                    <a:pt x="3167" y="14133"/>
                    <a:pt x="7072" y="14133"/>
                  </a:cubicBezTo>
                  <a:cubicBezTo>
                    <a:pt x="10978" y="14133"/>
                    <a:pt x="14133" y="10966"/>
                    <a:pt x="14133" y="7060"/>
                  </a:cubicBezTo>
                  <a:cubicBezTo>
                    <a:pt x="14133" y="3167"/>
                    <a:pt x="10978" y="0"/>
                    <a:pt x="7072" y="0"/>
                  </a:cubicBezTo>
                  <a:close/>
                </a:path>
              </a:pathLst>
            </a:custGeom>
            <a:solidFill>
              <a:srgbClr val="0072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" sz="1800" spc="-1" strike="noStrike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03</a:t>
              </a:r>
              <a:endParaRPr b="0" lang="fr-FR" sz="1800" spc="-1" strike="noStrike">
                <a:latin typeface="Arial"/>
              </a:endParaRPr>
            </a:p>
          </p:txBody>
        </p:sp>
        <p:sp>
          <p:nvSpPr>
            <p:cNvPr id="59" name="Google Shape;131;p16"/>
            <p:cNvSpPr/>
            <p:nvPr/>
          </p:nvSpPr>
          <p:spPr>
            <a:xfrm>
              <a:off x="4859640" y="2688120"/>
              <a:ext cx="137448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tailEnd len="med" type="oval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" name="Google Shape;132;p16"/>
            <p:cNvSpPr/>
            <p:nvPr/>
          </p:nvSpPr>
          <p:spPr>
            <a:xfrm>
              <a:off x="4466880" y="2395440"/>
              <a:ext cx="654480" cy="584280"/>
            </a:xfrm>
            <a:custGeom>
              <a:avLst/>
              <a:gdLst/>
              <a:ahLst/>
              <a:rect l="l" t="t" r="r" b="b"/>
              <a:pathLst>
                <a:path w="14134" h="14134">
                  <a:moveTo>
                    <a:pt x="7073" y="1"/>
                  </a:moveTo>
                  <a:cubicBezTo>
                    <a:pt x="3168" y="1"/>
                    <a:pt x="1" y="3156"/>
                    <a:pt x="1" y="7061"/>
                  </a:cubicBezTo>
                  <a:cubicBezTo>
                    <a:pt x="1" y="10966"/>
                    <a:pt x="3168" y="14133"/>
                    <a:pt x="7073" y="14133"/>
                  </a:cubicBezTo>
                  <a:cubicBezTo>
                    <a:pt x="10966" y="14133"/>
                    <a:pt x="14133" y="10966"/>
                    <a:pt x="14133" y="7061"/>
                  </a:cubicBezTo>
                  <a:cubicBezTo>
                    <a:pt x="14133" y="3156"/>
                    <a:pt x="10966" y="1"/>
                    <a:pt x="7073" y="1"/>
                  </a:cubicBezTo>
                  <a:close/>
                </a:path>
              </a:pathLst>
            </a:custGeom>
            <a:solidFill>
              <a:srgbClr val="f0781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" sz="1800" spc="-1" strike="noStrike">
                  <a:solidFill>
                    <a:srgbClr val="ffffff"/>
                  </a:solidFill>
                  <a:latin typeface="Fira Sans Extra Condensed Medium"/>
                  <a:ea typeface="Fira Sans Extra Condensed Medium"/>
                </a:rPr>
                <a:t>02</a:t>
              </a:r>
              <a:endParaRPr b="0" lang="fr-FR" sz="1800" spc="-1" strike="noStrike">
                <a:latin typeface="Arial"/>
              </a:endParaRPr>
            </a:p>
          </p:txBody>
        </p:sp>
      </p:grpSp>
      <p:sp>
        <p:nvSpPr>
          <p:cNvPr id="61" name="Google Shape;133;p16"/>
          <p:cNvSpPr/>
          <p:nvPr/>
        </p:nvSpPr>
        <p:spPr>
          <a:xfrm>
            <a:off x="6679440" y="2688480"/>
            <a:ext cx="4876560" cy="62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Accélérer </a:t>
            </a: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la </a:t>
            </a: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transform</a:t>
            </a: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ation </a:t>
            </a:r>
            <a:r>
              <a:rPr b="1" lang="en" sz="1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numérique</a:t>
            </a:r>
            <a:endParaRPr b="0" lang="fr-FR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fr-FR" sz="22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fr-FR" sz="2200" spc="-1" strike="noStrike">
              <a:latin typeface="Arial"/>
            </a:endParaRPr>
          </a:p>
        </p:txBody>
      </p:sp>
      <p:sp>
        <p:nvSpPr>
          <p:cNvPr id="62" name="Google Shape;135;p16"/>
          <p:cNvSpPr/>
          <p:nvPr/>
        </p:nvSpPr>
        <p:spPr>
          <a:xfrm>
            <a:off x="2484000" y="3043080"/>
            <a:ext cx="30240" cy="52920"/>
          </a:xfrm>
          <a:custGeom>
            <a:avLst/>
            <a:gdLst/>
            <a:ahLst/>
            <a:rect l="l" t="t" r="r" b="b"/>
            <a:pathLst>
              <a:path fill="none" w="768" h="1468">
                <a:moveTo>
                  <a:pt x="768" y="1468"/>
                </a:moveTo>
                <a:cubicBezTo>
                  <a:pt x="534" y="968"/>
                  <a:pt x="267" y="467"/>
                  <a:pt x="0" y="0"/>
                </a:cubicBezTo>
              </a:path>
            </a:pathLst>
          </a:custGeom>
          <a:noFill/>
          <a:ln cap="rnd" w="41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"/>
          <p:cNvSpPr txBox="1"/>
          <p:nvPr/>
        </p:nvSpPr>
        <p:spPr>
          <a:xfrm>
            <a:off x="1584000" y="3096000"/>
            <a:ext cx="2169360" cy="504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800" spc="-1" strike="noStrike">
                <a:latin typeface="Arial"/>
              </a:rPr>
              <a:t>Missions</a:t>
            </a:r>
            <a:endParaRPr b="1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ZoneTexte 1"/>
          <p:cNvSpPr/>
          <p:nvPr/>
        </p:nvSpPr>
        <p:spPr>
          <a:xfrm>
            <a:off x="2506680" y="2861640"/>
            <a:ext cx="6746400" cy="62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Les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me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mbr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es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de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l’éq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uipe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s</a:t>
            </a:r>
            <a:endParaRPr b="0" lang="fr-FR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ZoneTexte 7"/>
          <p:cNvSpPr/>
          <p:nvPr/>
        </p:nvSpPr>
        <p:spPr>
          <a:xfrm>
            <a:off x="2721600" y="413640"/>
            <a:ext cx="6746400" cy="62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Les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me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mbr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es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de 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l’éq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uipe</a:t>
            </a: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s</a:t>
            </a:r>
            <a:endParaRPr b="0" lang="fr-FR" sz="3500" spc="-1" strike="noStrike">
              <a:latin typeface="Arial"/>
            </a:endParaRPr>
          </a:p>
        </p:txBody>
      </p:sp>
      <p:sp>
        <p:nvSpPr>
          <p:cNvPr id="66" name="Google Shape;722;p29"/>
          <p:cNvSpPr/>
          <p:nvPr/>
        </p:nvSpPr>
        <p:spPr>
          <a:xfrm>
            <a:off x="396000" y="239688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Google Shape;723;p29"/>
          <p:cNvSpPr/>
          <p:nvPr/>
        </p:nvSpPr>
        <p:spPr>
          <a:xfrm>
            <a:off x="834480" y="239688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Google Shape;724;p29"/>
          <p:cNvSpPr/>
          <p:nvPr/>
        </p:nvSpPr>
        <p:spPr>
          <a:xfrm>
            <a:off x="612000" y="109872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Google Shape;746;p29"/>
          <p:cNvSpPr/>
          <p:nvPr/>
        </p:nvSpPr>
        <p:spPr>
          <a:xfrm>
            <a:off x="626400" y="3134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Google Shape;747;p29"/>
          <p:cNvSpPr/>
          <p:nvPr/>
        </p:nvSpPr>
        <p:spPr>
          <a:xfrm>
            <a:off x="590400" y="2748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AYAM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Rafiou</a:t>
            </a:r>
            <a:endParaRPr b="1" lang="fr-FR" sz="1900" spc="-1" strike="noStrike">
              <a:latin typeface="Arial"/>
            </a:endParaRPr>
          </a:p>
        </p:txBody>
      </p:sp>
      <p:sp>
        <p:nvSpPr>
          <p:cNvPr id="71" name="Google Shape;747;p 1"/>
          <p:cNvSpPr/>
          <p:nvPr/>
        </p:nvSpPr>
        <p:spPr>
          <a:xfrm>
            <a:off x="582480" y="3324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E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S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P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O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N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S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B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L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E</a:t>
            </a:r>
            <a:endParaRPr b="0" lang="fr-FR" sz="1300" spc="-1" strike="noStrike">
              <a:latin typeface="Arial"/>
            </a:endParaRPr>
          </a:p>
        </p:txBody>
      </p:sp>
      <p:grpSp>
        <p:nvGrpSpPr>
          <p:cNvPr id="72" name="Google Shape;6882;p172"/>
          <p:cNvGrpSpPr/>
          <p:nvPr/>
        </p:nvGrpSpPr>
        <p:grpSpPr>
          <a:xfrm>
            <a:off x="936000" y="1440000"/>
            <a:ext cx="828000" cy="756000"/>
            <a:chOff x="936000" y="1440000"/>
            <a:chExt cx="828000" cy="756000"/>
          </a:xfrm>
        </p:grpSpPr>
        <p:sp>
          <p:nvSpPr>
            <p:cNvPr id="73" name="Google Shape;6883;p 1"/>
            <p:cNvSpPr/>
            <p:nvPr/>
          </p:nvSpPr>
          <p:spPr>
            <a:xfrm>
              <a:off x="1424160" y="1837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Google Shape;6884;p 1"/>
            <p:cNvSpPr/>
            <p:nvPr/>
          </p:nvSpPr>
          <p:spPr>
            <a:xfrm>
              <a:off x="936000" y="1440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Google Shape;6885;p 1"/>
            <p:cNvSpPr/>
            <p:nvPr/>
          </p:nvSpPr>
          <p:spPr>
            <a:xfrm>
              <a:off x="1081800" y="1780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Google Shape;6886;p 1"/>
            <p:cNvSpPr/>
            <p:nvPr/>
          </p:nvSpPr>
          <p:spPr>
            <a:xfrm>
              <a:off x="1258200" y="1750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7" name="Google Shape;722;p 1"/>
          <p:cNvSpPr/>
          <p:nvPr/>
        </p:nvSpPr>
        <p:spPr>
          <a:xfrm>
            <a:off x="2412000" y="502488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Google Shape;723;p 1"/>
          <p:cNvSpPr/>
          <p:nvPr/>
        </p:nvSpPr>
        <p:spPr>
          <a:xfrm>
            <a:off x="2850480" y="502488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Google Shape;724;p 1"/>
          <p:cNvSpPr/>
          <p:nvPr/>
        </p:nvSpPr>
        <p:spPr>
          <a:xfrm>
            <a:off x="2628000" y="372672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Google Shape;746;p 1"/>
          <p:cNvSpPr/>
          <p:nvPr/>
        </p:nvSpPr>
        <p:spPr>
          <a:xfrm>
            <a:off x="2642400" y="5762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Google Shape;747;p 2"/>
          <p:cNvSpPr/>
          <p:nvPr/>
        </p:nvSpPr>
        <p:spPr>
          <a:xfrm>
            <a:off x="2606400" y="5376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5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5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LALATIANA </a:t>
            </a:r>
            <a:r>
              <a:rPr b="1" lang="en" sz="15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MINAH</a:t>
            </a:r>
            <a:endParaRPr b="1" lang="fr-FR" sz="1500" spc="-1" strike="noStrike">
              <a:latin typeface="Arial"/>
            </a:endParaRPr>
          </a:p>
        </p:txBody>
      </p:sp>
      <p:sp>
        <p:nvSpPr>
          <p:cNvPr id="82" name="Google Shape;747;p 3"/>
          <p:cNvSpPr/>
          <p:nvPr/>
        </p:nvSpPr>
        <p:spPr>
          <a:xfrm>
            <a:off x="2598480" y="5952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BACKEND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83" name="Google Shape;722;p 2"/>
          <p:cNvSpPr/>
          <p:nvPr/>
        </p:nvSpPr>
        <p:spPr>
          <a:xfrm>
            <a:off x="4320000" y="236088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Google Shape;723;p 2"/>
          <p:cNvSpPr/>
          <p:nvPr/>
        </p:nvSpPr>
        <p:spPr>
          <a:xfrm>
            <a:off x="4758480" y="236088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Google Shape;724;p 2"/>
          <p:cNvSpPr/>
          <p:nvPr/>
        </p:nvSpPr>
        <p:spPr>
          <a:xfrm>
            <a:off x="4536000" y="106272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Google Shape;746;p 2"/>
          <p:cNvSpPr/>
          <p:nvPr/>
        </p:nvSpPr>
        <p:spPr>
          <a:xfrm>
            <a:off x="4550400" y="309852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Google Shape;747;p 4"/>
          <p:cNvSpPr/>
          <p:nvPr/>
        </p:nvSpPr>
        <p:spPr>
          <a:xfrm>
            <a:off x="4514400" y="2712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E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O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T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I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F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w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z</a:t>
            </a:r>
            <a:endParaRPr b="1" lang="fr-FR" sz="1900" spc="-1" strike="noStrike">
              <a:latin typeface="Arial"/>
            </a:endParaRPr>
          </a:p>
        </p:txBody>
      </p:sp>
      <p:sp>
        <p:nvSpPr>
          <p:cNvPr id="88" name="Google Shape;747;p 5"/>
          <p:cNvSpPr/>
          <p:nvPr/>
        </p:nvSpPr>
        <p:spPr>
          <a:xfrm>
            <a:off x="4506480" y="328896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RESPONSABLE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89" name="Google Shape;722;p 3"/>
          <p:cNvSpPr/>
          <p:nvPr/>
        </p:nvSpPr>
        <p:spPr>
          <a:xfrm>
            <a:off x="6516000" y="496296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Google Shape;723;p 3"/>
          <p:cNvSpPr/>
          <p:nvPr/>
        </p:nvSpPr>
        <p:spPr>
          <a:xfrm>
            <a:off x="6954480" y="496296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Google Shape;724;p 3"/>
          <p:cNvSpPr/>
          <p:nvPr/>
        </p:nvSpPr>
        <p:spPr>
          <a:xfrm>
            <a:off x="6732000" y="366480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" name="Google Shape;746;p 3"/>
          <p:cNvSpPr/>
          <p:nvPr/>
        </p:nvSpPr>
        <p:spPr>
          <a:xfrm>
            <a:off x="6746400" y="570060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" name="Google Shape;747;p 6"/>
          <p:cNvSpPr/>
          <p:nvPr/>
        </p:nvSpPr>
        <p:spPr>
          <a:xfrm>
            <a:off x="6710400" y="53143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DOLIN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Yvan</a:t>
            </a:r>
            <a:endParaRPr b="1" lang="fr-FR" sz="1900" spc="-1" strike="noStrike">
              <a:latin typeface="Arial"/>
            </a:endParaRPr>
          </a:p>
        </p:txBody>
      </p:sp>
      <p:sp>
        <p:nvSpPr>
          <p:cNvPr id="94" name="Google Shape;747;p 7"/>
          <p:cNvSpPr/>
          <p:nvPr/>
        </p:nvSpPr>
        <p:spPr>
          <a:xfrm>
            <a:off x="6702480" y="58910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E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V 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B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C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K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E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N</a:t>
            </a:r>
            <a:r>
              <a:rPr b="0" lang="en" sz="13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</a:t>
            </a:r>
            <a:endParaRPr b="1" lang="fr-FR" sz="1300" spc="-1" strike="noStrike">
              <a:latin typeface="Arial"/>
            </a:endParaRPr>
          </a:p>
        </p:txBody>
      </p:sp>
      <p:sp>
        <p:nvSpPr>
          <p:cNvPr id="95" name="Google Shape;722;p 4"/>
          <p:cNvSpPr/>
          <p:nvPr/>
        </p:nvSpPr>
        <p:spPr>
          <a:xfrm>
            <a:off x="8460000" y="237816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Google Shape;723;p 4"/>
          <p:cNvSpPr/>
          <p:nvPr/>
        </p:nvSpPr>
        <p:spPr>
          <a:xfrm>
            <a:off x="8898480" y="237816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Google Shape;724;p 4"/>
          <p:cNvSpPr/>
          <p:nvPr/>
        </p:nvSpPr>
        <p:spPr>
          <a:xfrm>
            <a:off x="8676000" y="108000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" name="Google Shape;746;p 4"/>
          <p:cNvSpPr/>
          <p:nvPr/>
        </p:nvSpPr>
        <p:spPr>
          <a:xfrm>
            <a:off x="8690400" y="311580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Google Shape;747;p 8"/>
          <p:cNvSpPr/>
          <p:nvPr/>
        </p:nvSpPr>
        <p:spPr>
          <a:xfrm>
            <a:off x="8690400" y="26215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KOUNOU </a:t>
            </a:r>
            <a:r>
              <a:rPr b="1" lang="en" sz="19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Fanta</a:t>
            </a:r>
            <a:endParaRPr b="1" lang="fr-FR" sz="1900" spc="-1" strike="noStrike">
              <a:latin typeface="Arial"/>
            </a:endParaRPr>
          </a:p>
        </p:txBody>
      </p:sp>
      <p:sp>
        <p:nvSpPr>
          <p:cNvPr id="100" name="Google Shape;747;p 9"/>
          <p:cNvSpPr/>
          <p:nvPr/>
        </p:nvSpPr>
        <p:spPr>
          <a:xfrm>
            <a:off x="8646480" y="330624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5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ADMIN SYS</a:t>
            </a:r>
            <a:endParaRPr b="0" lang="fr-FR" sz="1500" spc="-1" strike="noStrike">
              <a:latin typeface="Arial"/>
            </a:endParaRPr>
          </a:p>
        </p:txBody>
      </p:sp>
      <p:sp>
        <p:nvSpPr>
          <p:cNvPr id="101" name="Google Shape;722;p 5"/>
          <p:cNvSpPr/>
          <p:nvPr/>
        </p:nvSpPr>
        <p:spPr>
          <a:xfrm>
            <a:off x="10152000" y="4951440"/>
            <a:ext cx="1800000" cy="1383120"/>
          </a:xfrm>
          <a:custGeom>
            <a:avLst/>
            <a:gdLst/>
            <a:ahLst/>
            <a:rect l="l" t="t" r="r" b="b"/>
            <a:pathLst>
              <a:path w="26086" h="24819">
                <a:moveTo>
                  <a:pt x="1268" y="0"/>
                </a:moveTo>
                <a:cubicBezTo>
                  <a:pt x="568" y="0"/>
                  <a:pt x="0" y="568"/>
                  <a:pt x="0" y="1268"/>
                </a:cubicBezTo>
                <a:lnTo>
                  <a:pt x="0" y="23551"/>
                </a:lnTo>
                <a:cubicBezTo>
                  <a:pt x="0" y="24251"/>
                  <a:pt x="568" y="24818"/>
                  <a:pt x="1268" y="24818"/>
                </a:cubicBezTo>
                <a:lnTo>
                  <a:pt x="24818" y="24818"/>
                </a:lnTo>
                <a:cubicBezTo>
                  <a:pt x="25519" y="24818"/>
                  <a:pt x="26086" y="24251"/>
                  <a:pt x="26086" y="23551"/>
                </a:cubicBezTo>
                <a:lnTo>
                  <a:pt x="26086" y="1268"/>
                </a:lnTo>
                <a:cubicBezTo>
                  <a:pt x="26086" y="568"/>
                  <a:pt x="25519" y="0"/>
                  <a:pt x="24818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Google Shape;723;p 5"/>
          <p:cNvSpPr/>
          <p:nvPr/>
        </p:nvSpPr>
        <p:spPr>
          <a:xfrm>
            <a:off x="10590480" y="4951440"/>
            <a:ext cx="981360" cy="194760"/>
          </a:xfrm>
          <a:custGeom>
            <a:avLst/>
            <a:gdLst/>
            <a:ahLst/>
            <a:rect l="l" t="t" r="r" b="b"/>
            <a:pathLst>
              <a:path w="17614" h="3503">
                <a:moveTo>
                  <a:pt x="1" y="0"/>
                </a:moveTo>
                <a:cubicBezTo>
                  <a:pt x="2302" y="2169"/>
                  <a:pt x="5405" y="3503"/>
                  <a:pt x="8807" y="3503"/>
                </a:cubicBezTo>
                <a:cubicBezTo>
                  <a:pt x="12210" y="3503"/>
                  <a:pt x="15312" y="2169"/>
                  <a:pt x="17613" y="0"/>
                </a:cubicBezTo>
                <a:close/>
              </a:path>
            </a:pathLst>
          </a:custGeom>
          <a:solidFill>
            <a:srgbClr val="3465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Google Shape;724;p 5"/>
          <p:cNvSpPr/>
          <p:nvPr/>
        </p:nvSpPr>
        <p:spPr>
          <a:xfrm>
            <a:off x="10368000" y="3653280"/>
            <a:ext cx="1425960" cy="1425960"/>
          </a:xfrm>
          <a:custGeom>
            <a:avLst/>
            <a:gdLst/>
            <a:ahLst/>
            <a:rect l="l" t="t" r="r" b="b"/>
            <a:pathLst>
              <a:path w="25586" h="25586">
                <a:moveTo>
                  <a:pt x="12776" y="0"/>
                </a:moveTo>
                <a:cubicBezTo>
                  <a:pt x="5704" y="0"/>
                  <a:pt x="0" y="5704"/>
                  <a:pt x="0" y="12776"/>
                </a:cubicBezTo>
                <a:cubicBezTo>
                  <a:pt x="0" y="19848"/>
                  <a:pt x="5704" y="25585"/>
                  <a:pt x="12776" y="25585"/>
                </a:cubicBezTo>
                <a:cubicBezTo>
                  <a:pt x="19848" y="25585"/>
                  <a:pt x="25585" y="19848"/>
                  <a:pt x="25585" y="12776"/>
                </a:cubicBezTo>
                <a:cubicBezTo>
                  <a:pt x="25585" y="5704"/>
                  <a:pt x="19848" y="0"/>
                  <a:pt x="12776" y="0"/>
                </a:cubicBez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4" name="Google Shape;746;p 5"/>
          <p:cNvSpPr/>
          <p:nvPr/>
        </p:nvSpPr>
        <p:spPr>
          <a:xfrm>
            <a:off x="10382400" y="5689080"/>
            <a:ext cx="13975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Google Shape;747;p 10"/>
          <p:cNvSpPr/>
          <p:nvPr/>
        </p:nvSpPr>
        <p:spPr>
          <a:xfrm>
            <a:off x="10346400" y="523080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 </a:t>
            </a:r>
            <a:r>
              <a:rPr b="1" lang="en" sz="18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RAJAONA Andson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06" name="Google Shape;747;p 11"/>
          <p:cNvSpPr/>
          <p:nvPr/>
        </p:nvSpPr>
        <p:spPr>
          <a:xfrm>
            <a:off x="10338480" y="5915520"/>
            <a:ext cx="1397520" cy="2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182880" bIns="18288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2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DEV FRONTEND</a:t>
            </a:r>
            <a:endParaRPr b="0" lang="fr-FR" sz="1200" spc="-1" strike="noStrike">
              <a:latin typeface="Arial"/>
            </a:endParaRPr>
          </a:p>
        </p:txBody>
      </p:sp>
      <p:grpSp>
        <p:nvGrpSpPr>
          <p:cNvPr id="107" name="Google Shape;6882;p 2"/>
          <p:cNvGrpSpPr/>
          <p:nvPr/>
        </p:nvGrpSpPr>
        <p:grpSpPr>
          <a:xfrm>
            <a:off x="4860000" y="1404000"/>
            <a:ext cx="828000" cy="756000"/>
            <a:chOff x="4860000" y="1404000"/>
            <a:chExt cx="828000" cy="756000"/>
          </a:xfrm>
        </p:grpSpPr>
        <p:sp>
          <p:nvSpPr>
            <p:cNvPr id="108" name="Google Shape;6883;p 3"/>
            <p:cNvSpPr/>
            <p:nvPr/>
          </p:nvSpPr>
          <p:spPr>
            <a:xfrm>
              <a:off x="5348160" y="1801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9" name="Google Shape;6884;p 3"/>
            <p:cNvSpPr/>
            <p:nvPr/>
          </p:nvSpPr>
          <p:spPr>
            <a:xfrm>
              <a:off x="4860000" y="1404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" name="Google Shape;6885;p 3"/>
            <p:cNvSpPr/>
            <p:nvPr/>
          </p:nvSpPr>
          <p:spPr>
            <a:xfrm>
              <a:off x="5005800" y="1744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" name="Google Shape;6886;p 3"/>
            <p:cNvSpPr/>
            <p:nvPr/>
          </p:nvSpPr>
          <p:spPr>
            <a:xfrm>
              <a:off x="5182200" y="1714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12" name="Google Shape;6882;p 4"/>
          <p:cNvGrpSpPr/>
          <p:nvPr/>
        </p:nvGrpSpPr>
        <p:grpSpPr>
          <a:xfrm>
            <a:off x="9000000" y="1404000"/>
            <a:ext cx="828000" cy="756000"/>
            <a:chOff x="9000000" y="1404000"/>
            <a:chExt cx="828000" cy="756000"/>
          </a:xfrm>
        </p:grpSpPr>
        <p:sp>
          <p:nvSpPr>
            <p:cNvPr id="113" name="Google Shape;6883;p 5"/>
            <p:cNvSpPr/>
            <p:nvPr/>
          </p:nvSpPr>
          <p:spPr>
            <a:xfrm>
              <a:off x="9488160" y="1801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4" name="Google Shape;6884;p 5"/>
            <p:cNvSpPr/>
            <p:nvPr/>
          </p:nvSpPr>
          <p:spPr>
            <a:xfrm>
              <a:off x="9000000" y="1404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5" name="Google Shape;6885;p 5"/>
            <p:cNvSpPr/>
            <p:nvPr/>
          </p:nvSpPr>
          <p:spPr>
            <a:xfrm>
              <a:off x="9145800" y="1744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6" name="Google Shape;6886;p 5"/>
            <p:cNvSpPr/>
            <p:nvPr/>
          </p:nvSpPr>
          <p:spPr>
            <a:xfrm>
              <a:off x="9322200" y="1714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17" name="Google Shape;6882;p 1"/>
          <p:cNvGrpSpPr/>
          <p:nvPr/>
        </p:nvGrpSpPr>
        <p:grpSpPr>
          <a:xfrm>
            <a:off x="2952000" y="4104000"/>
            <a:ext cx="828000" cy="756000"/>
            <a:chOff x="2952000" y="4104000"/>
            <a:chExt cx="828000" cy="756000"/>
          </a:xfrm>
        </p:grpSpPr>
        <p:sp>
          <p:nvSpPr>
            <p:cNvPr id="118" name="Google Shape;6883;p 2"/>
            <p:cNvSpPr/>
            <p:nvPr/>
          </p:nvSpPr>
          <p:spPr>
            <a:xfrm>
              <a:off x="3440160" y="4501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Google Shape;6884;p 2"/>
            <p:cNvSpPr/>
            <p:nvPr/>
          </p:nvSpPr>
          <p:spPr>
            <a:xfrm>
              <a:off x="2952000" y="4104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0" name="Google Shape;6885;p 2"/>
            <p:cNvSpPr/>
            <p:nvPr/>
          </p:nvSpPr>
          <p:spPr>
            <a:xfrm>
              <a:off x="3097800" y="4444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1" name="Google Shape;6886;p 2"/>
            <p:cNvSpPr/>
            <p:nvPr/>
          </p:nvSpPr>
          <p:spPr>
            <a:xfrm>
              <a:off x="3274200" y="4414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2" name="Google Shape;6882;p 6"/>
          <p:cNvGrpSpPr/>
          <p:nvPr/>
        </p:nvGrpSpPr>
        <p:grpSpPr>
          <a:xfrm>
            <a:off x="7056000" y="3996000"/>
            <a:ext cx="828000" cy="756000"/>
            <a:chOff x="7056000" y="3996000"/>
            <a:chExt cx="828000" cy="756000"/>
          </a:xfrm>
        </p:grpSpPr>
        <p:sp>
          <p:nvSpPr>
            <p:cNvPr id="123" name="Google Shape;6883;p 7"/>
            <p:cNvSpPr/>
            <p:nvPr/>
          </p:nvSpPr>
          <p:spPr>
            <a:xfrm>
              <a:off x="7544160" y="4393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4" name="Google Shape;6884;p 7"/>
            <p:cNvSpPr/>
            <p:nvPr/>
          </p:nvSpPr>
          <p:spPr>
            <a:xfrm>
              <a:off x="7056000" y="3996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5" name="Google Shape;6885;p 7"/>
            <p:cNvSpPr/>
            <p:nvPr/>
          </p:nvSpPr>
          <p:spPr>
            <a:xfrm>
              <a:off x="7201800" y="4336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Google Shape;6886;p 7"/>
            <p:cNvSpPr/>
            <p:nvPr/>
          </p:nvSpPr>
          <p:spPr>
            <a:xfrm>
              <a:off x="7378200" y="4306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7" name="Google Shape;6882;p 3"/>
          <p:cNvGrpSpPr/>
          <p:nvPr/>
        </p:nvGrpSpPr>
        <p:grpSpPr>
          <a:xfrm>
            <a:off x="10692000" y="3996000"/>
            <a:ext cx="828000" cy="756000"/>
            <a:chOff x="10692000" y="3996000"/>
            <a:chExt cx="828000" cy="756000"/>
          </a:xfrm>
        </p:grpSpPr>
        <p:sp>
          <p:nvSpPr>
            <p:cNvPr id="128" name="Google Shape;6883;p 4"/>
            <p:cNvSpPr/>
            <p:nvPr/>
          </p:nvSpPr>
          <p:spPr>
            <a:xfrm>
              <a:off x="11180160" y="4393800"/>
              <a:ext cx="44640" cy="41400"/>
            </a:xfrm>
            <a:custGeom>
              <a:avLst/>
              <a:gdLst/>
              <a:ahLst/>
              <a:rect l="l" t="t" r="r" b="b"/>
              <a:pathLst>
                <a:path w="694" h="725">
                  <a:moveTo>
                    <a:pt x="347" y="0"/>
                  </a:moveTo>
                  <a:cubicBezTo>
                    <a:pt x="158" y="0"/>
                    <a:pt x="1" y="189"/>
                    <a:pt x="1" y="378"/>
                  </a:cubicBezTo>
                  <a:cubicBezTo>
                    <a:pt x="1" y="567"/>
                    <a:pt x="158" y="725"/>
                    <a:pt x="347" y="725"/>
                  </a:cubicBezTo>
                  <a:cubicBezTo>
                    <a:pt x="536" y="725"/>
                    <a:pt x="694" y="567"/>
                    <a:pt x="694" y="378"/>
                  </a:cubicBezTo>
                  <a:cubicBezTo>
                    <a:pt x="694" y="189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Google Shape;6884;p 4"/>
            <p:cNvSpPr/>
            <p:nvPr/>
          </p:nvSpPr>
          <p:spPr>
            <a:xfrm>
              <a:off x="10692000" y="3996000"/>
              <a:ext cx="828000" cy="309240"/>
            </a:xfrm>
            <a:custGeom>
              <a:avLst/>
              <a:gdLst/>
              <a:ahLst/>
              <a:rect l="l" t="t" r="r" b="b"/>
              <a:pathLst>
                <a:path w="12729" h="5231">
                  <a:moveTo>
                    <a:pt x="7081" y="1521"/>
                  </a:moveTo>
                  <a:cubicBezTo>
                    <a:pt x="7176" y="1521"/>
                    <a:pt x="7262" y="1560"/>
                    <a:pt x="7310" y="1639"/>
                  </a:cubicBezTo>
                  <a:cubicBezTo>
                    <a:pt x="7436" y="1796"/>
                    <a:pt x="7467" y="2048"/>
                    <a:pt x="7310" y="2174"/>
                  </a:cubicBezTo>
                  <a:lnTo>
                    <a:pt x="6837" y="2647"/>
                  </a:lnTo>
                  <a:lnTo>
                    <a:pt x="7310" y="3120"/>
                  </a:lnTo>
                  <a:cubicBezTo>
                    <a:pt x="7467" y="3246"/>
                    <a:pt x="7467" y="3498"/>
                    <a:pt x="7310" y="3624"/>
                  </a:cubicBezTo>
                  <a:cubicBezTo>
                    <a:pt x="7231" y="3702"/>
                    <a:pt x="7136" y="3742"/>
                    <a:pt x="7046" y="3742"/>
                  </a:cubicBezTo>
                  <a:cubicBezTo>
                    <a:pt x="6955" y="3742"/>
                    <a:pt x="6869" y="3702"/>
                    <a:pt x="6806" y="3624"/>
                  </a:cubicBezTo>
                  <a:lnTo>
                    <a:pt x="6333" y="3151"/>
                  </a:lnTo>
                  <a:lnTo>
                    <a:pt x="5860" y="3624"/>
                  </a:lnTo>
                  <a:cubicBezTo>
                    <a:pt x="5782" y="3702"/>
                    <a:pt x="5687" y="3742"/>
                    <a:pt x="5597" y="3742"/>
                  </a:cubicBezTo>
                  <a:cubicBezTo>
                    <a:pt x="5506" y="3742"/>
                    <a:pt x="5419" y="3702"/>
                    <a:pt x="5356" y="3624"/>
                  </a:cubicBezTo>
                  <a:cubicBezTo>
                    <a:pt x="5199" y="3466"/>
                    <a:pt x="5199" y="3214"/>
                    <a:pt x="5356" y="3120"/>
                  </a:cubicBezTo>
                  <a:lnTo>
                    <a:pt x="5829" y="2647"/>
                  </a:lnTo>
                  <a:lnTo>
                    <a:pt x="5356" y="2174"/>
                  </a:lnTo>
                  <a:cubicBezTo>
                    <a:pt x="5199" y="2017"/>
                    <a:pt x="5199" y="1765"/>
                    <a:pt x="5356" y="1639"/>
                  </a:cubicBezTo>
                  <a:cubicBezTo>
                    <a:pt x="5435" y="1560"/>
                    <a:pt x="5530" y="1521"/>
                    <a:pt x="5620" y="1521"/>
                  </a:cubicBezTo>
                  <a:cubicBezTo>
                    <a:pt x="5711" y="1521"/>
                    <a:pt x="5797" y="1560"/>
                    <a:pt x="5860" y="1639"/>
                  </a:cubicBezTo>
                  <a:lnTo>
                    <a:pt x="6333" y="2111"/>
                  </a:lnTo>
                  <a:lnTo>
                    <a:pt x="6806" y="1639"/>
                  </a:lnTo>
                  <a:cubicBezTo>
                    <a:pt x="6884" y="1560"/>
                    <a:pt x="6987" y="1521"/>
                    <a:pt x="7081" y="1521"/>
                  </a:cubicBezTo>
                  <a:close/>
                  <a:moveTo>
                    <a:pt x="6333" y="1"/>
                  </a:moveTo>
                  <a:cubicBezTo>
                    <a:pt x="5388" y="1"/>
                    <a:pt x="4506" y="379"/>
                    <a:pt x="3907" y="1072"/>
                  </a:cubicBezTo>
                  <a:cubicBezTo>
                    <a:pt x="3389" y="1628"/>
                    <a:pt x="2673" y="1927"/>
                    <a:pt x="1944" y="1927"/>
                  </a:cubicBezTo>
                  <a:cubicBezTo>
                    <a:pt x="1474" y="1927"/>
                    <a:pt x="999" y="1803"/>
                    <a:pt x="568" y="1544"/>
                  </a:cubicBezTo>
                  <a:cubicBezTo>
                    <a:pt x="505" y="1505"/>
                    <a:pt x="438" y="1487"/>
                    <a:pt x="373" y="1487"/>
                  </a:cubicBezTo>
                  <a:cubicBezTo>
                    <a:pt x="178" y="1487"/>
                    <a:pt x="1" y="1647"/>
                    <a:pt x="1" y="1859"/>
                  </a:cubicBezTo>
                  <a:lnTo>
                    <a:pt x="1" y="2426"/>
                  </a:lnTo>
                  <a:cubicBezTo>
                    <a:pt x="1" y="3970"/>
                    <a:pt x="1261" y="5230"/>
                    <a:pt x="2804" y="5230"/>
                  </a:cubicBezTo>
                  <a:cubicBezTo>
                    <a:pt x="3624" y="5230"/>
                    <a:pt x="4096" y="4915"/>
                    <a:pt x="4884" y="4537"/>
                  </a:cubicBezTo>
                  <a:cubicBezTo>
                    <a:pt x="4915" y="4474"/>
                    <a:pt x="5010" y="4474"/>
                    <a:pt x="5041" y="4474"/>
                  </a:cubicBezTo>
                  <a:lnTo>
                    <a:pt x="7688" y="4474"/>
                  </a:lnTo>
                  <a:cubicBezTo>
                    <a:pt x="7719" y="4474"/>
                    <a:pt x="7782" y="4474"/>
                    <a:pt x="7845" y="4537"/>
                  </a:cubicBezTo>
                  <a:cubicBezTo>
                    <a:pt x="8664" y="4915"/>
                    <a:pt x="9105" y="5230"/>
                    <a:pt x="9925" y="5230"/>
                  </a:cubicBezTo>
                  <a:cubicBezTo>
                    <a:pt x="11468" y="5230"/>
                    <a:pt x="12729" y="3970"/>
                    <a:pt x="12729" y="2426"/>
                  </a:cubicBezTo>
                  <a:lnTo>
                    <a:pt x="12729" y="1891"/>
                  </a:lnTo>
                  <a:cubicBezTo>
                    <a:pt x="12729" y="1698"/>
                    <a:pt x="12543" y="1523"/>
                    <a:pt x="12329" y="1523"/>
                  </a:cubicBezTo>
                  <a:cubicBezTo>
                    <a:pt x="12264" y="1523"/>
                    <a:pt x="12196" y="1539"/>
                    <a:pt x="12130" y="1576"/>
                  </a:cubicBezTo>
                  <a:cubicBezTo>
                    <a:pt x="11708" y="1824"/>
                    <a:pt x="11233" y="1945"/>
                    <a:pt x="10762" y="1945"/>
                  </a:cubicBezTo>
                  <a:cubicBezTo>
                    <a:pt x="10036" y="1945"/>
                    <a:pt x="9319" y="1657"/>
                    <a:pt x="8822" y="1103"/>
                  </a:cubicBezTo>
                  <a:cubicBezTo>
                    <a:pt x="8192" y="442"/>
                    <a:pt x="7310" y="1"/>
                    <a:pt x="6333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Google Shape;6885;p 4"/>
            <p:cNvSpPr/>
            <p:nvPr/>
          </p:nvSpPr>
          <p:spPr>
            <a:xfrm>
              <a:off x="10837800" y="4336200"/>
              <a:ext cx="532440" cy="415800"/>
            </a:xfrm>
            <a:custGeom>
              <a:avLst/>
              <a:gdLst/>
              <a:ahLst/>
              <a:rect l="l" t="t" r="r" b="b"/>
              <a:pathLst>
                <a:path w="8192" h="7027">
                  <a:moveTo>
                    <a:pt x="2615" y="1009"/>
                  </a:moveTo>
                  <a:cubicBezTo>
                    <a:pt x="2804" y="1009"/>
                    <a:pt x="2962" y="1166"/>
                    <a:pt x="2962" y="1355"/>
                  </a:cubicBezTo>
                  <a:cubicBezTo>
                    <a:pt x="2962" y="1544"/>
                    <a:pt x="2804" y="1702"/>
                    <a:pt x="2615" y="1702"/>
                  </a:cubicBezTo>
                  <a:cubicBezTo>
                    <a:pt x="2395" y="1702"/>
                    <a:pt x="2237" y="1576"/>
                    <a:pt x="2237" y="1355"/>
                  </a:cubicBezTo>
                  <a:cubicBezTo>
                    <a:pt x="2237" y="1166"/>
                    <a:pt x="2395" y="1009"/>
                    <a:pt x="2615" y="1009"/>
                  </a:cubicBezTo>
                  <a:close/>
                  <a:moveTo>
                    <a:pt x="5163" y="3600"/>
                  </a:moveTo>
                  <a:cubicBezTo>
                    <a:pt x="5262" y="3600"/>
                    <a:pt x="5356" y="3639"/>
                    <a:pt x="5419" y="3718"/>
                  </a:cubicBezTo>
                  <a:cubicBezTo>
                    <a:pt x="5608" y="3844"/>
                    <a:pt x="5608" y="4065"/>
                    <a:pt x="5451" y="4222"/>
                  </a:cubicBezTo>
                  <a:cubicBezTo>
                    <a:pt x="5073" y="4569"/>
                    <a:pt x="4600" y="4789"/>
                    <a:pt x="4096" y="4789"/>
                  </a:cubicBezTo>
                  <a:cubicBezTo>
                    <a:pt x="3592" y="4789"/>
                    <a:pt x="3119" y="4569"/>
                    <a:pt x="2804" y="4222"/>
                  </a:cubicBezTo>
                  <a:cubicBezTo>
                    <a:pt x="2647" y="4065"/>
                    <a:pt x="2647" y="3844"/>
                    <a:pt x="2804" y="3718"/>
                  </a:cubicBezTo>
                  <a:cubicBezTo>
                    <a:pt x="2883" y="3639"/>
                    <a:pt x="2978" y="3600"/>
                    <a:pt x="3068" y="3600"/>
                  </a:cubicBezTo>
                  <a:cubicBezTo>
                    <a:pt x="3159" y="3600"/>
                    <a:pt x="3245" y="3639"/>
                    <a:pt x="3308" y="3718"/>
                  </a:cubicBezTo>
                  <a:cubicBezTo>
                    <a:pt x="3529" y="3939"/>
                    <a:pt x="3812" y="4049"/>
                    <a:pt x="4096" y="4049"/>
                  </a:cubicBezTo>
                  <a:cubicBezTo>
                    <a:pt x="4380" y="4049"/>
                    <a:pt x="4663" y="3939"/>
                    <a:pt x="4884" y="3718"/>
                  </a:cubicBezTo>
                  <a:cubicBezTo>
                    <a:pt x="4962" y="3639"/>
                    <a:pt x="5065" y="3600"/>
                    <a:pt x="5163" y="3600"/>
                  </a:cubicBezTo>
                  <a:close/>
                  <a:moveTo>
                    <a:pt x="1828" y="0"/>
                  </a:moveTo>
                  <a:cubicBezTo>
                    <a:pt x="1418" y="158"/>
                    <a:pt x="977" y="253"/>
                    <a:pt x="567" y="253"/>
                  </a:cubicBezTo>
                  <a:cubicBezTo>
                    <a:pt x="347" y="253"/>
                    <a:pt x="221" y="221"/>
                    <a:pt x="0" y="221"/>
                  </a:cubicBezTo>
                  <a:lnTo>
                    <a:pt x="0" y="2899"/>
                  </a:lnTo>
                  <a:cubicBezTo>
                    <a:pt x="0" y="5136"/>
                    <a:pt x="1859" y="7026"/>
                    <a:pt x="4096" y="7026"/>
                  </a:cubicBezTo>
                  <a:cubicBezTo>
                    <a:pt x="6270" y="7026"/>
                    <a:pt x="8097" y="5262"/>
                    <a:pt x="8192" y="3119"/>
                  </a:cubicBezTo>
                  <a:lnTo>
                    <a:pt x="6333" y="2206"/>
                  </a:lnTo>
                  <a:cubicBezTo>
                    <a:pt x="6144" y="2363"/>
                    <a:pt x="5860" y="2489"/>
                    <a:pt x="5608" y="2489"/>
                  </a:cubicBezTo>
                  <a:cubicBezTo>
                    <a:pt x="4978" y="2489"/>
                    <a:pt x="4474" y="1985"/>
                    <a:pt x="4506" y="1324"/>
                  </a:cubicBezTo>
                  <a:lnTo>
                    <a:pt x="182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1" name="Google Shape;6886;p 4"/>
            <p:cNvSpPr/>
            <p:nvPr/>
          </p:nvSpPr>
          <p:spPr>
            <a:xfrm>
              <a:off x="11014200" y="4306320"/>
              <a:ext cx="360000" cy="165240"/>
            </a:xfrm>
            <a:custGeom>
              <a:avLst/>
              <a:gdLst/>
              <a:ahLst/>
              <a:rect l="l" t="t" r="r" b="b"/>
              <a:pathLst>
                <a:path w="5546" h="2805">
                  <a:moveTo>
                    <a:pt x="221" y="0"/>
                  </a:moveTo>
                  <a:lnTo>
                    <a:pt x="1" y="95"/>
                  </a:lnTo>
                  <a:lnTo>
                    <a:pt x="2112" y="1103"/>
                  </a:lnTo>
                  <a:cubicBezTo>
                    <a:pt x="2301" y="883"/>
                    <a:pt x="2616" y="757"/>
                    <a:pt x="2931" y="757"/>
                  </a:cubicBezTo>
                  <a:cubicBezTo>
                    <a:pt x="3592" y="757"/>
                    <a:pt x="4159" y="1355"/>
                    <a:pt x="4033" y="2048"/>
                  </a:cubicBezTo>
                  <a:lnTo>
                    <a:pt x="5546" y="2804"/>
                  </a:lnTo>
                  <a:lnTo>
                    <a:pt x="5546" y="725"/>
                  </a:lnTo>
                  <a:cubicBezTo>
                    <a:pt x="5325" y="725"/>
                    <a:pt x="5136" y="757"/>
                    <a:pt x="4979" y="757"/>
                  </a:cubicBezTo>
                  <a:cubicBezTo>
                    <a:pt x="4033" y="757"/>
                    <a:pt x="3435" y="410"/>
                    <a:pt x="2647" y="0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ZoneTexte 7"/>
          <p:cNvSpPr/>
          <p:nvPr/>
        </p:nvSpPr>
        <p:spPr>
          <a:xfrm>
            <a:off x="4301640" y="2969640"/>
            <a:ext cx="3302280" cy="62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Bilan annuel</a:t>
            </a:r>
            <a:endParaRPr b="0" lang="fr-FR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590;p45"/>
          <p:cNvSpPr/>
          <p:nvPr/>
        </p:nvSpPr>
        <p:spPr>
          <a:xfrm>
            <a:off x="999360" y="1895760"/>
            <a:ext cx="38052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4" name="Google Shape;1591;p45"/>
          <p:cNvSpPr/>
          <p:nvPr/>
        </p:nvSpPr>
        <p:spPr>
          <a:xfrm>
            <a:off x="1380240" y="1512000"/>
            <a:ext cx="4271760" cy="90000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Google Shape;1592;p45"/>
          <p:cNvSpPr/>
          <p:nvPr/>
        </p:nvSpPr>
        <p:spPr>
          <a:xfrm>
            <a:off x="794520" y="1332000"/>
            <a:ext cx="933480" cy="126000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36" name=""/>
          <p:cNvSpPr txBox="1"/>
          <p:nvPr/>
        </p:nvSpPr>
        <p:spPr>
          <a:xfrm>
            <a:off x="1891800" y="1652760"/>
            <a:ext cx="4228200" cy="88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Maintenir l’infrastructure </a:t>
            </a:r>
            <a:endParaRPr b="1" lang="fr-FR" sz="1800" spc="-1" strike="noStrike">
              <a:latin typeface="Arial"/>
            </a:endParaRPr>
          </a:p>
          <a:p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37" name="Google Shape;1590;p 3"/>
          <p:cNvSpPr/>
          <p:nvPr/>
        </p:nvSpPr>
        <p:spPr>
          <a:xfrm>
            <a:off x="6720840" y="1859760"/>
            <a:ext cx="38052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Google Shape;1591;p 3"/>
          <p:cNvSpPr/>
          <p:nvPr/>
        </p:nvSpPr>
        <p:spPr>
          <a:xfrm>
            <a:off x="7101720" y="1476000"/>
            <a:ext cx="4271760" cy="90000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Google Shape;1592;p 3"/>
          <p:cNvSpPr/>
          <p:nvPr/>
        </p:nvSpPr>
        <p:spPr>
          <a:xfrm>
            <a:off x="6516000" y="1296000"/>
            <a:ext cx="933480" cy="126000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2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40" name=""/>
          <p:cNvSpPr txBox="1"/>
          <p:nvPr/>
        </p:nvSpPr>
        <p:spPr>
          <a:xfrm>
            <a:off x="7613280" y="1616760"/>
            <a:ext cx="3400200" cy="6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Fourniture et gestion de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matériel de travail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41" name="Google Shape;1590;p 1"/>
          <p:cNvSpPr/>
          <p:nvPr/>
        </p:nvSpPr>
        <p:spPr>
          <a:xfrm>
            <a:off x="999360" y="3732120"/>
            <a:ext cx="38052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Google Shape;1591;p 1"/>
          <p:cNvSpPr/>
          <p:nvPr/>
        </p:nvSpPr>
        <p:spPr>
          <a:xfrm>
            <a:off x="1380240" y="3348360"/>
            <a:ext cx="4271760" cy="90000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3465a4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Google Shape;1592;p 1"/>
          <p:cNvSpPr/>
          <p:nvPr/>
        </p:nvSpPr>
        <p:spPr>
          <a:xfrm>
            <a:off x="794520" y="3168360"/>
            <a:ext cx="933480" cy="126000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0072c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3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44" name=""/>
          <p:cNvSpPr txBox="1"/>
          <p:nvPr/>
        </p:nvSpPr>
        <p:spPr>
          <a:xfrm>
            <a:off x="1891800" y="3489120"/>
            <a:ext cx="3400200" cy="6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F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’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p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p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45" name="Google Shape;1590;p 2"/>
          <p:cNvSpPr/>
          <p:nvPr/>
        </p:nvSpPr>
        <p:spPr>
          <a:xfrm>
            <a:off x="6720840" y="3696120"/>
            <a:ext cx="38052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Google Shape;1591;p 2"/>
          <p:cNvSpPr/>
          <p:nvPr/>
        </p:nvSpPr>
        <p:spPr>
          <a:xfrm>
            <a:off x="7101720" y="3312360"/>
            <a:ext cx="4271760" cy="90000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f8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7" name="Google Shape;1592;p 2"/>
          <p:cNvSpPr/>
          <p:nvPr/>
        </p:nvSpPr>
        <p:spPr>
          <a:xfrm>
            <a:off x="6516000" y="3132360"/>
            <a:ext cx="933480" cy="126000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4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48" name=""/>
          <p:cNvSpPr txBox="1"/>
          <p:nvPr/>
        </p:nvSpPr>
        <p:spPr>
          <a:xfrm>
            <a:off x="7649280" y="3309120"/>
            <a:ext cx="3510720" cy="88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é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r,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q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à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j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g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v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49" name="Google Shape;1590;p 4"/>
          <p:cNvSpPr/>
          <p:nvPr/>
        </p:nvSpPr>
        <p:spPr>
          <a:xfrm>
            <a:off x="3049200" y="5496480"/>
            <a:ext cx="38052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0" name="Google Shape;1591;p 4"/>
          <p:cNvSpPr/>
          <p:nvPr/>
        </p:nvSpPr>
        <p:spPr>
          <a:xfrm>
            <a:off x="3430080" y="5112720"/>
            <a:ext cx="5929920" cy="90000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Google Shape;1592;p 4"/>
          <p:cNvSpPr/>
          <p:nvPr/>
        </p:nvSpPr>
        <p:spPr>
          <a:xfrm>
            <a:off x="2844360" y="4932720"/>
            <a:ext cx="933480" cy="126000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0781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5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52" name=""/>
          <p:cNvSpPr txBox="1"/>
          <p:nvPr/>
        </p:nvSpPr>
        <p:spPr>
          <a:xfrm>
            <a:off x="3869640" y="5145480"/>
            <a:ext cx="5130360" cy="886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u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o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v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v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c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ff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é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é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p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a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rt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l’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n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tr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p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ri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s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e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53" name="Google Shape;1594;p45"/>
          <p:cNvSpPr txBox="1"/>
          <p:nvPr/>
        </p:nvSpPr>
        <p:spPr>
          <a:xfrm>
            <a:off x="2514960" y="60156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Objectifs de l’année</a:t>
            </a:r>
            <a:endParaRPr b="1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90;p 5"/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Google Shape;1591;p 5"/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Google Shape;1592;p 5"/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57" name=""/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Maintenir </a:t>
            </a: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l’infrastructure </a:t>
            </a:r>
            <a:endParaRPr b="1" lang="fr-FR" sz="1800" spc="-1" strike="noStrike">
              <a:latin typeface="Arial"/>
            </a:endParaRPr>
          </a:p>
          <a:p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de NetByUs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58" name="Google Shape;1594;p 1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b="1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4;p 2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b="1" lang="fr-FR" sz="2800" spc="-1" strike="noStrike">
              <a:latin typeface="Arial"/>
            </a:endParaRPr>
          </a:p>
        </p:txBody>
      </p:sp>
      <p:sp>
        <p:nvSpPr>
          <p:cNvPr id="160" name=""/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u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p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e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r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v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i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i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o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n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e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t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M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o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n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it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o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ri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n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g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61" name=""/>
          <p:cNvSpPr txBox="1"/>
          <p:nvPr/>
        </p:nvSpPr>
        <p:spPr>
          <a:xfrm>
            <a:off x="687960" y="1570320"/>
            <a:ext cx="2840040" cy="37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Installation de Zabbix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62" name=""/>
          <p:cNvSpPr txBox="1"/>
          <p:nvPr/>
        </p:nvSpPr>
        <p:spPr>
          <a:xfrm>
            <a:off x="6280560" y="110268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fr-FR" sz="2500" spc="-1" strike="noStrike">
                <a:solidFill>
                  <a:srgbClr val="f07817"/>
                </a:solidFill>
                <a:latin typeface="Arial"/>
                <a:ea typeface="Noto Sans CJK SC"/>
              </a:rPr>
              <a:t>Migration des Serveurs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63" name=""/>
          <p:cNvSpPr txBox="1"/>
          <p:nvPr/>
        </p:nvSpPr>
        <p:spPr>
          <a:xfrm>
            <a:off x="6520320" y="1570680"/>
            <a:ext cx="382608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</a:t>
            </a:r>
            <a:r>
              <a:rPr b="0" lang="fr-FR" sz="2000" spc="-1" strike="noStrike">
                <a:latin typeface="Arial"/>
              </a:rPr>
              <a:t>M</a:t>
            </a:r>
            <a:r>
              <a:rPr b="0" lang="fr-FR" sz="2000" spc="-1" strike="noStrike">
                <a:latin typeface="Arial"/>
              </a:rPr>
              <a:t>ig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at</a:t>
            </a:r>
            <a:r>
              <a:rPr b="0" lang="fr-FR" sz="2000" spc="-1" strike="noStrike">
                <a:latin typeface="Arial"/>
              </a:rPr>
              <a:t>io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a</a:t>
            </a:r>
            <a:r>
              <a:rPr b="0" lang="fr-FR" sz="2000" spc="-1" strike="noStrike">
                <a:latin typeface="Arial"/>
              </a:rPr>
              <a:t>p</a:t>
            </a:r>
            <a:r>
              <a:rPr b="0" lang="fr-FR" sz="2000" spc="-1" strike="noStrike">
                <a:latin typeface="Arial"/>
              </a:rPr>
              <a:t>pl</a:t>
            </a:r>
            <a:r>
              <a:rPr b="0" lang="fr-FR" sz="2000" spc="-1" strike="noStrike">
                <a:latin typeface="Arial"/>
              </a:rPr>
              <a:t>ic</a:t>
            </a:r>
            <a:r>
              <a:rPr b="0" lang="fr-FR" sz="2000" spc="-1" strike="noStrike">
                <a:latin typeface="Arial"/>
              </a:rPr>
              <a:t>at</a:t>
            </a:r>
            <a:r>
              <a:rPr b="0" lang="fr-FR" sz="2000" spc="-1" strike="noStrike">
                <a:latin typeface="Arial"/>
              </a:rPr>
              <a:t>io</a:t>
            </a:r>
            <a:r>
              <a:rPr b="0" lang="fr-FR" sz="2000" spc="-1" strike="noStrike">
                <a:latin typeface="Arial"/>
              </a:rPr>
              <a:t>n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W</a:t>
            </a:r>
            <a:r>
              <a:rPr b="0" lang="fr-FR" sz="2000" spc="-1" strike="noStrike">
                <a:latin typeface="Arial"/>
              </a:rPr>
              <a:t>A</a:t>
            </a:r>
            <a:r>
              <a:rPr b="0" lang="fr-FR" sz="2000" spc="-1" strike="noStrike">
                <a:latin typeface="Arial"/>
              </a:rPr>
              <a:t>F.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64" name=""/>
          <p:cNvSpPr txBox="1"/>
          <p:nvPr/>
        </p:nvSpPr>
        <p:spPr>
          <a:xfrm>
            <a:off x="6280200" y="236412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Gestion des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sauvegardes et de la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récupération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65" name=""/>
          <p:cNvSpPr txBox="1"/>
          <p:nvPr/>
        </p:nvSpPr>
        <p:spPr>
          <a:xfrm>
            <a:off x="6456240" y="3190320"/>
            <a:ext cx="3839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Implémentation de script de </a:t>
            </a:r>
            <a:r>
              <a:rPr b="0" lang="fr-FR" sz="2000" spc="-1" strike="noStrike">
                <a:latin typeface="Arial"/>
              </a:rPr>
              <a:t>sauvegarde </a:t>
            </a:r>
            <a:r>
              <a:rPr b="0" lang="fr-FR" sz="1300" spc="-1" strike="noStrike">
                <a:latin typeface="Arial"/>
              </a:rPr>
              <a:t>(Base de données, fichiers)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66" name=""/>
          <p:cNvSpPr txBox="1"/>
          <p:nvPr/>
        </p:nvSpPr>
        <p:spPr>
          <a:xfrm>
            <a:off x="6456240" y="3910320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</a:t>
            </a:r>
            <a:r>
              <a:rPr b="0" lang="fr-FR" sz="2000" spc="-1" strike="noStrike">
                <a:latin typeface="Arial"/>
              </a:rPr>
              <a:t>T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st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p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o</a:t>
            </a:r>
            <a:r>
              <a:rPr b="0" lang="fr-FR" sz="2000" spc="-1" strike="noStrike">
                <a:latin typeface="Arial"/>
              </a:rPr>
              <a:t>c</a:t>
            </a:r>
            <a:r>
              <a:rPr b="0" lang="fr-FR" sz="2000" spc="-1" strike="noStrike">
                <a:latin typeface="Arial"/>
              </a:rPr>
              <a:t>é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u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st</a:t>
            </a:r>
            <a:r>
              <a:rPr b="0" lang="fr-FR" sz="2000" spc="-1" strike="noStrike">
                <a:latin typeface="Arial"/>
              </a:rPr>
              <a:t>a</a:t>
            </a:r>
            <a:r>
              <a:rPr b="0" lang="fr-FR" sz="2000" spc="-1" strike="noStrike">
                <a:latin typeface="Arial"/>
              </a:rPr>
              <a:t>u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at</a:t>
            </a:r>
            <a:r>
              <a:rPr b="0" lang="fr-FR" sz="2000" spc="-1" strike="noStrike">
                <a:latin typeface="Arial"/>
              </a:rPr>
              <a:t>io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c</a:t>
            </a:r>
            <a:r>
              <a:rPr b="0" lang="fr-FR" sz="2000" spc="-1" strike="noStrike">
                <a:latin typeface="Arial"/>
              </a:rPr>
              <a:t>a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p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o</a:t>
            </a:r>
            <a:r>
              <a:rPr b="0" lang="fr-FR" sz="2000" spc="-1" strike="noStrike">
                <a:latin typeface="Arial"/>
              </a:rPr>
              <a:t>bl</a:t>
            </a:r>
            <a:r>
              <a:rPr b="0" lang="fr-FR" sz="2000" spc="-1" strike="noStrike">
                <a:latin typeface="Arial"/>
              </a:rPr>
              <a:t>è</a:t>
            </a:r>
            <a:r>
              <a:rPr b="0" lang="fr-FR" sz="2000" spc="-1" strike="noStrike">
                <a:latin typeface="Arial"/>
              </a:rPr>
              <a:t>m</a:t>
            </a:r>
            <a:r>
              <a:rPr b="0" lang="fr-FR" sz="2000" spc="-1" strike="noStrike">
                <a:latin typeface="Arial"/>
              </a:rPr>
              <a:t>e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67" name=""/>
          <p:cNvSpPr txBox="1"/>
          <p:nvPr/>
        </p:nvSpPr>
        <p:spPr>
          <a:xfrm>
            <a:off x="412560" y="2760480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Sécurisation des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Infrastructures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68" name=""/>
          <p:cNvSpPr txBox="1"/>
          <p:nvPr/>
        </p:nvSpPr>
        <p:spPr>
          <a:xfrm>
            <a:off x="616320" y="3227040"/>
            <a:ext cx="3703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</a:t>
            </a:r>
            <a:r>
              <a:rPr b="0" lang="fr-FR" sz="2000" spc="-1" strike="noStrike">
                <a:latin typeface="Arial"/>
              </a:rPr>
              <a:t>M</a:t>
            </a:r>
            <a:r>
              <a:rPr b="0" lang="fr-FR" sz="2000" spc="-1" strike="noStrike">
                <a:latin typeface="Arial"/>
              </a:rPr>
              <a:t>is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pl</a:t>
            </a:r>
            <a:r>
              <a:rPr b="0" lang="fr-FR" sz="2000" spc="-1" strike="noStrike">
                <a:latin typeface="Arial"/>
              </a:rPr>
              <a:t>a</a:t>
            </a:r>
            <a:r>
              <a:rPr b="0" lang="fr-FR" sz="2000" spc="-1" strike="noStrike">
                <a:latin typeface="Arial"/>
              </a:rPr>
              <a:t>c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 </a:t>
            </a:r>
            <a:r>
              <a:rPr b="0" lang="fr-FR" sz="2000" spc="-1" strike="noStrike">
                <a:latin typeface="Arial"/>
              </a:rPr>
              <a:t>r</a:t>
            </a:r>
            <a:r>
              <a:rPr b="0" lang="fr-FR" sz="2000" spc="-1" strike="noStrike">
                <a:latin typeface="Arial"/>
              </a:rPr>
              <a:t>è</a:t>
            </a:r>
            <a:r>
              <a:rPr b="0" lang="fr-FR" sz="2000" spc="-1" strike="noStrike">
                <a:latin typeface="Arial"/>
              </a:rPr>
              <a:t>gl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et </a:t>
            </a:r>
            <a:r>
              <a:rPr b="0" lang="fr-FR" sz="2000" spc="-1" strike="noStrike">
                <a:latin typeface="Arial"/>
              </a:rPr>
              <a:t>s</a:t>
            </a:r>
            <a:r>
              <a:rPr b="0" lang="fr-FR" sz="2000" spc="-1" strike="noStrike">
                <a:latin typeface="Arial"/>
              </a:rPr>
              <a:t>é</a:t>
            </a:r>
            <a:r>
              <a:rPr b="0" lang="fr-FR" sz="2000" spc="-1" strike="noStrike">
                <a:latin typeface="Arial"/>
              </a:rPr>
              <a:t>c</a:t>
            </a:r>
            <a:r>
              <a:rPr b="0" lang="fr-FR" sz="2000" spc="-1" strike="noStrike">
                <a:latin typeface="Arial"/>
              </a:rPr>
              <a:t>u</a:t>
            </a:r>
            <a:r>
              <a:rPr b="0" lang="fr-FR" sz="2000" spc="-1" strike="noStrike">
                <a:latin typeface="Arial"/>
              </a:rPr>
              <a:t>ri</a:t>
            </a:r>
            <a:r>
              <a:rPr b="0" lang="fr-FR" sz="2000" spc="-1" strike="noStrike">
                <a:latin typeface="Arial"/>
              </a:rPr>
              <a:t>s</a:t>
            </a:r>
            <a:r>
              <a:rPr b="0" lang="fr-FR" sz="2000" spc="-1" strike="noStrike">
                <a:latin typeface="Arial"/>
              </a:rPr>
              <a:t>at</a:t>
            </a:r>
            <a:r>
              <a:rPr b="0" lang="fr-FR" sz="2000" spc="-1" strike="noStrike">
                <a:latin typeface="Arial"/>
              </a:rPr>
              <a:t>io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s </a:t>
            </a:r>
            <a:r>
              <a:rPr b="0" lang="fr-FR" sz="2000" spc="-1" strike="noStrike">
                <a:latin typeface="Arial"/>
              </a:rPr>
              <a:t>s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rv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u</a:t>
            </a:r>
            <a:r>
              <a:rPr b="0" lang="fr-FR" sz="2000" spc="-1" strike="noStrike">
                <a:latin typeface="Arial"/>
              </a:rPr>
              <a:t>rs</a:t>
            </a:r>
            <a:r>
              <a:rPr b="0" lang="fr-FR" sz="2000" spc="-1" strike="noStrike">
                <a:latin typeface="Arial"/>
              </a:rPr>
              <a:t>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69" name=""/>
          <p:cNvSpPr txBox="1"/>
          <p:nvPr/>
        </p:nvSpPr>
        <p:spPr>
          <a:xfrm>
            <a:off x="3852000" y="15840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</a:t>
            </a:r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70" name=""/>
          <p:cNvSpPr txBox="1"/>
          <p:nvPr/>
        </p:nvSpPr>
        <p:spPr>
          <a:xfrm>
            <a:off x="10044000" y="170568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71" name=""/>
          <p:cNvSpPr txBox="1"/>
          <p:nvPr/>
        </p:nvSpPr>
        <p:spPr>
          <a:xfrm>
            <a:off x="10080000" y="329004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</a:t>
            </a:r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72" name=""/>
          <p:cNvSpPr txBox="1"/>
          <p:nvPr/>
        </p:nvSpPr>
        <p:spPr>
          <a:xfrm>
            <a:off x="10296000" y="40464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</a:t>
            </a:r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73" name=""/>
          <p:cNvSpPr txBox="1"/>
          <p:nvPr/>
        </p:nvSpPr>
        <p:spPr>
          <a:xfrm>
            <a:off x="616320" y="3983040"/>
            <a:ext cx="2911680" cy="48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</a:t>
            </a:r>
            <a:r>
              <a:rPr b="0" lang="fr-FR" sz="2000" spc="-1" strike="noStrike">
                <a:latin typeface="Arial"/>
              </a:rPr>
              <a:t>D</a:t>
            </a:r>
            <a:r>
              <a:rPr b="0" lang="fr-FR" sz="2000" spc="-1" strike="noStrike">
                <a:latin typeface="Arial"/>
              </a:rPr>
              <a:t>é</a:t>
            </a:r>
            <a:r>
              <a:rPr b="0" lang="fr-FR" sz="2000" spc="-1" strike="noStrike">
                <a:latin typeface="Arial"/>
              </a:rPr>
              <a:t>pl</a:t>
            </a:r>
            <a:r>
              <a:rPr b="0" lang="fr-FR" sz="2000" spc="-1" strike="noStrike">
                <a:latin typeface="Arial"/>
              </a:rPr>
              <a:t>oi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m</a:t>
            </a:r>
            <a:r>
              <a:rPr b="0" lang="fr-FR" sz="2000" spc="-1" strike="noStrike">
                <a:latin typeface="Arial"/>
              </a:rPr>
              <a:t>e</a:t>
            </a:r>
            <a:r>
              <a:rPr b="0" lang="fr-FR" sz="2000" spc="-1" strike="noStrike">
                <a:latin typeface="Arial"/>
              </a:rPr>
              <a:t>nt </a:t>
            </a:r>
            <a:r>
              <a:rPr b="0" lang="fr-FR" sz="2000" spc="-1" strike="noStrike">
                <a:latin typeface="Arial"/>
              </a:rPr>
              <a:t>d’</a:t>
            </a:r>
            <a:r>
              <a:rPr b="0" lang="fr-FR" sz="2000" spc="-1" strike="noStrike">
                <a:latin typeface="Arial"/>
              </a:rPr>
              <a:t>u</a:t>
            </a:r>
            <a:r>
              <a:rPr b="0" lang="fr-FR" sz="2000" spc="-1" strike="noStrike">
                <a:latin typeface="Arial"/>
              </a:rPr>
              <a:t>n </a:t>
            </a:r>
            <a:r>
              <a:rPr b="0" lang="fr-FR" sz="2000" spc="-1" strike="noStrike">
                <a:latin typeface="Arial"/>
              </a:rPr>
              <a:t>V</a:t>
            </a:r>
            <a:r>
              <a:rPr b="0" lang="fr-FR" sz="2000" spc="-1" strike="noStrike">
                <a:latin typeface="Arial"/>
              </a:rPr>
              <a:t>P</a:t>
            </a:r>
            <a:r>
              <a:rPr b="0" lang="fr-FR" sz="2000" spc="-1" strike="noStrike">
                <a:latin typeface="Arial"/>
              </a:rPr>
              <a:t>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74" name=""/>
          <p:cNvSpPr txBox="1"/>
          <p:nvPr/>
        </p:nvSpPr>
        <p:spPr>
          <a:xfrm>
            <a:off x="4536000" y="397476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</a:t>
            </a:r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  <p:sp>
        <p:nvSpPr>
          <p:cNvPr id="175" name=""/>
          <p:cNvSpPr txBox="1"/>
          <p:nvPr/>
        </p:nvSpPr>
        <p:spPr>
          <a:xfrm>
            <a:off x="4536000" y="336312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76" name=""/>
          <p:cNvSpPr txBox="1"/>
          <p:nvPr/>
        </p:nvSpPr>
        <p:spPr>
          <a:xfrm>
            <a:off x="688320" y="196668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Utilisation au quotidien pour analyse des </a:t>
            </a:r>
            <a:r>
              <a:rPr b="0" lang="fr-FR" sz="2000" spc="-1" strike="noStrike">
                <a:latin typeface="Arial"/>
              </a:rPr>
              <a:t>alertes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77" name=""/>
          <p:cNvSpPr txBox="1"/>
          <p:nvPr/>
        </p:nvSpPr>
        <p:spPr>
          <a:xfrm>
            <a:off x="4009680" y="20880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  <p:sp>
        <p:nvSpPr>
          <p:cNvPr id="178" name=""/>
          <p:cNvSpPr txBox="1"/>
          <p:nvPr/>
        </p:nvSpPr>
        <p:spPr>
          <a:xfrm>
            <a:off x="412560" y="4560480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Documentation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79" name=""/>
          <p:cNvSpPr txBox="1"/>
          <p:nvPr/>
        </p:nvSpPr>
        <p:spPr>
          <a:xfrm>
            <a:off x="616320" y="495504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Documentation des processus pour </a:t>
            </a:r>
            <a:r>
              <a:rPr b="0" lang="fr-FR" sz="2000" spc="-1" strike="noStrike">
                <a:latin typeface="Arial"/>
              </a:rPr>
              <a:t>faciliter la gestion et la continuité.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80" name=""/>
          <p:cNvSpPr txBox="1"/>
          <p:nvPr/>
        </p:nvSpPr>
        <p:spPr>
          <a:xfrm>
            <a:off x="3996000" y="527112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181" name=""/>
          <p:cNvSpPr txBox="1"/>
          <p:nvPr/>
        </p:nvSpPr>
        <p:spPr>
          <a:xfrm>
            <a:off x="6280560" y="470448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Gestion des sauvegardes et de </a:t>
            </a:r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la récupération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82" name=""/>
          <p:cNvSpPr txBox="1"/>
          <p:nvPr/>
        </p:nvSpPr>
        <p:spPr>
          <a:xfrm>
            <a:off x="6456240" y="5566680"/>
            <a:ext cx="3623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Rééquilibrage des </a:t>
            </a:r>
            <a:r>
              <a:rPr b="0" lang="fr-FR" sz="2000" spc="-1" strike="noStrike">
                <a:latin typeface="Arial"/>
              </a:rPr>
              <a:t>charges sur les </a:t>
            </a:r>
            <a:r>
              <a:rPr b="0" lang="fr-FR" sz="2000" spc="-1" strike="noStrike">
                <a:latin typeface="Arial"/>
              </a:rPr>
              <a:t>serveurs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83" name=""/>
          <p:cNvSpPr txBox="1"/>
          <p:nvPr/>
        </p:nvSpPr>
        <p:spPr>
          <a:xfrm>
            <a:off x="10296000" y="570276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590;p 6"/>
          <p:cNvSpPr/>
          <p:nvPr/>
        </p:nvSpPr>
        <p:spPr>
          <a:xfrm>
            <a:off x="3657960" y="2940120"/>
            <a:ext cx="352080" cy="478080"/>
          </a:xfrm>
          <a:custGeom>
            <a:avLst/>
            <a:gdLst/>
            <a:ahLst/>
            <a:rect l="l" t="t" r="r" b="b"/>
            <a:pathLst>
              <a:path w="16872" h="9216">
                <a:moveTo>
                  <a:pt x="1" y="1"/>
                </a:moveTo>
                <a:lnTo>
                  <a:pt x="3346" y="9216"/>
                </a:lnTo>
                <a:lnTo>
                  <a:pt x="16872" y="7013"/>
                </a:lnTo>
                <a:lnTo>
                  <a:pt x="16872" y="1"/>
                </a:lnTo>
                <a:close/>
              </a:path>
            </a:pathLst>
          </a:custGeom>
          <a:solidFill>
            <a:srgbClr val="a0a44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Google Shape;1591;p 6"/>
          <p:cNvSpPr/>
          <p:nvPr/>
        </p:nvSpPr>
        <p:spPr>
          <a:xfrm>
            <a:off x="4010400" y="2556360"/>
            <a:ext cx="4629600" cy="1223640"/>
          </a:xfrm>
          <a:custGeom>
            <a:avLst/>
            <a:gdLst/>
            <a:ahLst/>
            <a:rect l="l" t="t" r="r" b="b"/>
            <a:pathLst>
              <a:path w="172487" h="22004">
                <a:moveTo>
                  <a:pt x="6347" y="1"/>
                </a:moveTo>
                <a:lnTo>
                  <a:pt x="1" y="11002"/>
                </a:lnTo>
                <a:lnTo>
                  <a:pt x="6347" y="22004"/>
                </a:lnTo>
                <a:lnTo>
                  <a:pt x="166129" y="22004"/>
                </a:lnTo>
                <a:lnTo>
                  <a:pt x="172487" y="11002"/>
                </a:lnTo>
                <a:lnTo>
                  <a:pt x="166129" y="1"/>
                </a:lnTo>
                <a:close/>
              </a:path>
            </a:pathLst>
          </a:custGeom>
          <a:solidFill>
            <a:srgbClr val="ffffff"/>
          </a:solidFill>
          <a:ln w="38160">
            <a:solidFill>
              <a:srgbClr val="f07817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6" name="Google Shape;1592;p 6"/>
          <p:cNvSpPr/>
          <p:nvPr/>
        </p:nvSpPr>
        <p:spPr>
          <a:xfrm>
            <a:off x="3468240" y="2376360"/>
            <a:ext cx="864360" cy="1583640"/>
          </a:xfrm>
          <a:custGeom>
            <a:avLst/>
            <a:gdLst/>
            <a:ahLst/>
            <a:rect l="l" t="t" r="r" b="b"/>
            <a:pathLst>
              <a:path w="50912" h="28016">
                <a:moveTo>
                  <a:pt x="10180" y="1"/>
                </a:moveTo>
                <a:lnTo>
                  <a:pt x="0" y="28016"/>
                </a:lnTo>
                <a:lnTo>
                  <a:pt x="41779" y="28016"/>
                </a:lnTo>
                <a:lnTo>
                  <a:pt x="50911" y="1"/>
                </a:lnTo>
                <a:close/>
              </a:path>
            </a:pathLst>
          </a:custGeom>
          <a:solidFill>
            <a:srgbClr val="ff8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600" spc="-1" strike="noStrike">
                <a:solidFill>
                  <a:srgbClr val="ffffff"/>
                </a:solidFill>
                <a:latin typeface="Fira Sans Extra Condensed Medium"/>
                <a:ea typeface="Fira Sans Extra Condensed Medium"/>
              </a:rPr>
              <a:t>1</a:t>
            </a:r>
            <a:endParaRPr b="0" lang="fr-FR" sz="2600" spc="-1" strike="noStrike">
              <a:latin typeface="Arial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4484160" y="2877120"/>
            <a:ext cx="3615840" cy="6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Roboto"/>
                <a:ea typeface="Roboto"/>
              </a:rPr>
              <a:t>Fourniture et gestion de matériel de travail</a:t>
            </a:r>
            <a:endParaRPr b="1" lang="fr-FR" sz="1800" spc="-1" strike="noStrike">
              <a:latin typeface="Arial"/>
            </a:endParaRPr>
          </a:p>
        </p:txBody>
      </p:sp>
      <p:sp>
        <p:nvSpPr>
          <p:cNvPr id="188" name="Google Shape;1594;p 3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b="1" lang="fr-F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594;p 4"/>
          <p:cNvSpPr txBox="1"/>
          <p:nvPr/>
        </p:nvSpPr>
        <p:spPr>
          <a:xfrm>
            <a:off x="2514960" y="559080"/>
            <a:ext cx="6665040" cy="320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800" spc="-1" strike="noStrike">
                <a:solidFill>
                  <a:srgbClr val="000000"/>
                </a:solidFill>
                <a:latin typeface="Fira Sans Extra Condensed Medium"/>
                <a:ea typeface="Fira Sans Extra Condensed Medium"/>
              </a:rPr>
              <a:t>Réalisations</a:t>
            </a:r>
            <a:endParaRPr b="1" lang="fr-FR" sz="2800" spc="-1" strike="noStrike">
              <a:latin typeface="Arial"/>
            </a:endParaRPr>
          </a:p>
        </p:txBody>
      </p:sp>
      <p:sp>
        <p:nvSpPr>
          <p:cNvPr id="190" name=""/>
          <p:cNvSpPr txBox="1"/>
          <p:nvPr/>
        </p:nvSpPr>
        <p:spPr>
          <a:xfrm>
            <a:off x="448200" y="110232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Supervision et Monitoring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687960" y="1570320"/>
            <a:ext cx="2840040" cy="373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Installation de Zabbix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92" name=""/>
          <p:cNvSpPr txBox="1"/>
          <p:nvPr/>
        </p:nvSpPr>
        <p:spPr>
          <a:xfrm>
            <a:off x="6280560" y="1102680"/>
            <a:ext cx="487980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</a:pPr>
            <a:r>
              <a:rPr b="1" lang="fr-FR" sz="2500" spc="-1" strike="noStrike">
                <a:solidFill>
                  <a:srgbClr val="f07817"/>
                </a:solidFill>
                <a:latin typeface="Arial"/>
                <a:ea typeface="Noto Sans CJK SC"/>
              </a:rPr>
              <a:t>Migration des Serveurs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93" name=""/>
          <p:cNvSpPr txBox="1"/>
          <p:nvPr/>
        </p:nvSpPr>
        <p:spPr>
          <a:xfrm>
            <a:off x="6520320" y="1570680"/>
            <a:ext cx="382608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Migration des applications de WAF.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94" name=""/>
          <p:cNvSpPr txBox="1"/>
          <p:nvPr/>
        </p:nvSpPr>
        <p:spPr>
          <a:xfrm>
            <a:off x="6280200" y="236412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Gestion des sauvegardes et de la récupération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95" name=""/>
          <p:cNvSpPr txBox="1"/>
          <p:nvPr/>
        </p:nvSpPr>
        <p:spPr>
          <a:xfrm>
            <a:off x="6456240" y="3190320"/>
            <a:ext cx="3839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Implémentation de script de sauvegarde </a:t>
            </a:r>
            <a:r>
              <a:rPr b="0" lang="fr-FR" sz="1300" spc="-1" strike="noStrike">
                <a:latin typeface="Arial"/>
              </a:rPr>
              <a:t>(Base de données, fichiers)</a:t>
            </a:r>
            <a:endParaRPr b="0" lang="fr-FR" sz="1300" spc="-1" strike="noStrike">
              <a:latin typeface="Arial"/>
            </a:endParaRPr>
          </a:p>
        </p:txBody>
      </p:sp>
      <p:sp>
        <p:nvSpPr>
          <p:cNvPr id="196" name=""/>
          <p:cNvSpPr txBox="1"/>
          <p:nvPr/>
        </p:nvSpPr>
        <p:spPr>
          <a:xfrm>
            <a:off x="6456240" y="3910320"/>
            <a:ext cx="4019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Tests des procédures de restauration en cas de problème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97" name=""/>
          <p:cNvSpPr txBox="1"/>
          <p:nvPr/>
        </p:nvSpPr>
        <p:spPr>
          <a:xfrm>
            <a:off x="412560" y="2760480"/>
            <a:ext cx="516744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Sécurisation des Infrastructures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198" name=""/>
          <p:cNvSpPr txBox="1"/>
          <p:nvPr/>
        </p:nvSpPr>
        <p:spPr>
          <a:xfrm>
            <a:off x="616320" y="3227040"/>
            <a:ext cx="3703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Mise en place de règles et sécurisation des serveurs.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199" name=""/>
          <p:cNvSpPr txBox="1"/>
          <p:nvPr/>
        </p:nvSpPr>
        <p:spPr>
          <a:xfrm>
            <a:off x="3852000" y="15840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00" name=""/>
          <p:cNvSpPr txBox="1"/>
          <p:nvPr/>
        </p:nvSpPr>
        <p:spPr>
          <a:xfrm>
            <a:off x="10044000" y="170568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01" name=""/>
          <p:cNvSpPr txBox="1"/>
          <p:nvPr/>
        </p:nvSpPr>
        <p:spPr>
          <a:xfrm>
            <a:off x="10080000" y="329004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02" name=""/>
          <p:cNvSpPr txBox="1"/>
          <p:nvPr/>
        </p:nvSpPr>
        <p:spPr>
          <a:xfrm>
            <a:off x="10296000" y="40464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03" name=""/>
          <p:cNvSpPr txBox="1"/>
          <p:nvPr/>
        </p:nvSpPr>
        <p:spPr>
          <a:xfrm>
            <a:off x="616320" y="3983040"/>
            <a:ext cx="2911680" cy="480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Déploiement d’un VPN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04" name=""/>
          <p:cNvSpPr txBox="1"/>
          <p:nvPr/>
        </p:nvSpPr>
        <p:spPr>
          <a:xfrm>
            <a:off x="4536000" y="397476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  <p:sp>
        <p:nvSpPr>
          <p:cNvPr id="205" name=""/>
          <p:cNvSpPr txBox="1"/>
          <p:nvPr/>
        </p:nvSpPr>
        <p:spPr>
          <a:xfrm>
            <a:off x="4536000" y="336312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06" name=""/>
          <p:cNvSpPr txBox="1"/>
          <p:nvPr/>
        </p:nvSpPr>
        <p:spPr>
          <a:xfrm>
            <a:off x="688320" y="196668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Utilisation au quotidien pour analyse des alertes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07" name=""/>
          <p:cNvSpPr txBox="1"/>
          <p:nvPr/>
        </p:nvSpPr>
        <p:spPr>
          <a:xfrm>
            <a:off x="4009680" y="208800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  <p:sp>
        <p:nvSpPr>
          <p:cNvPr id="208" name=""/>
          <p:cNvSpPr txBox="1"/>
          <p:nvPr/>
        </p:nvSpPr>
        <p:spPr>
          <a:xfrm>
            <a:off x="412560" y="4560480"/>
            <a:ext cx="4087440" cy="443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Documentation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209" name=""/>
          <p:cNvSpPr txBox="1"/>
          <p:nvPr/>
        </p:nvSpPr>
        <p:spPr>
          <a:xfrm>
            <a:off x="616320" y="4955040"/>
            <a:ext cx="3271680" cy="940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Documentation des processus pour faciliter la gestion et la continuité.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10" name=""/>
          <p:cNvSpPr txBox="1"/>
          <p:nvPr/>
        </p:nvSpPr>
        <p:spPr>
          <a:xfrm>
            <a:off x="3996000" y="527112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00a933"/>
                </a:solidFill>
                <a:latin typeface="Arial"/>
              </a:rPr>
              <a:t>OK</a:t>
            </a:r>
            <a:endParaRPr b="1" lang="fr-FR" sz="2200" spc="-1" strike="noStrike">
              <a:solidFill>
                <a:srgbClr val="00a933"/>
              </a:solidFill>
              <a:latin typeface="Arial"/>
            </a:endParaRPr>
          </a:p>
        </p:txBody>
      </p:sp>
      <p:sp>
        <p:nvSpPr>
          <p:cNvPr id="211" name=""/>
          <p:cNvSpPr txBox="1"/>
          <p:nvPr/>
        </p:nvSpPr>
        <p:spPr>
          <a:xfrm>
            <a:off x="6280560" y="4704480"/>
            <a:ext cx="4879800" cy="797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500" spc="-1" strike="noStrike">
                <a:solidFill>
                  <a:srgbClr val="f07817"/>
                </a:solidFill>
                <a:latin typeface="Arial"/>
              </a:rPr>
              <a:t>Gestion des sauvegardes et de la récupération</a:t>
            </a:r>
            <a:endParaRPr b="1" lang="fr-FR" sz="2500" spc="-1" strike="noStrike">
              <a:solidFill>
                <a:srgbClr val="f07817"/>
              </a:solidFill>
              <a:latin typeface="Arial"/>
            </a:endParaRPr>
          </a:p>
        </p:txBody>
      </p:sp>
      <p:sp>
        <p:nvSpPr>
          <p:cNvPr id="212" name=""/>
          <p:cNvSpPr txBox="1"/>
          <p:nvPr/>
        </p:nvSpPr>
        <p:spPr>
          <a:xfrm>
            <a:off x="6456240" y="5566680"/>
            <a:ext cx="3623760" cy="657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fr-FR" sz="2000" spc="-1" strike="noStrike">
                <a:latin typeface="Arial"/>
              </a:rPr>
              <a:t>- Rééquilibrage des charges sur les serveurs</a:t>
            </a:r>
            <a:endParaRPr b="0" lang="fr-FR" sz="2000" spc="-1" strike="noStrike">
              <a:latin typeface="Arial"/>
            </a:endParaRPr>
          </a:p>
        </p:txBody>
      </p:sp>
      <p:sp>
        <p:nvSpPr>
          <p:cNvPr id="213" name=""/>
          <p:cNvSpPr txBox="1"/>
          <p:nvPr/>
        </p:nvSpPr>
        <p:spPr>
          <a:xfrm>
            <a:off x="10296000" y="5702760"/>
            <a:ext cx="598320" cy="40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fr-FR" sz="2200" spc="-1" strike="noStrike">
                <a:solidFill>
                  <a:srgbClr val="ff3838"/>
                </a:solidFill>
                <a:latin typeface="Arial"/>
              </a:rPr>
              <a:t>KO</a:t>
            </a:r>
            <a:endParaRPr b="1" lang="fr-FR" sz="2200" spc="-1" strike="noStrike">
              <a:solidFill>
                <a:srgbClr val="ff3838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ZoneTexte 7"/>
          <p:cNvSpPr/>
          <p:nvPr/>
        </p:nvSpPr>
        <p:spPr>
          <a:xfrm>
            <a:off x="4396680" y="3113640"/>
            <a:ext cx="3398400" cy="62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Perspectives</a:t>
            </a:r>
            <a:endParaRPr b="0" lang="fr-FR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ZoneTexte 7"/>
          <p:cNvSpPr/>
          <p:nvPr/>
        </p:nvSpPr>
        <p:spPr>
          <a:xfrm>
            <a:off x="2564280" y="2767320"/>
            <a:ext cx="7063560" cy="115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f07817"/>
                </a:solidFill>
                <a:latin typeface="Poppins"/>
                <a:ea typeface="DejaVu Sans"/>
              </a:rPr>
              <a:t>Sentiment d’appartenance,</a:t>
            </a:r>
            <a:endParaRPr b="0" lang="fr-FR" sz="35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72ce"/>
                </a:solidFill>
                <a:latin typeface="Poppins"/>
                <a:ea typeface="DejaVu Sans"/>
              </a:rPr>
              <a:t>levier de performance</a:t>
            </a:r>
            <a:endParaRPr b="0" lang="fr-FR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ZoneTexte 7"/>
          <p:cNvSpPr/>
          <p:nvPr/>
        </p:nvSpPr>
        <p:spPr>
          <a:xfrm>
            <a:off x="3886200" y="3062520"/>
            <a:ext cx="4419360" cy="623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fr-FR" sz="3500" spc="-1" strike="noStrike">
                <a:solidFill>
                  <a:srgbClr val="000000"/>
                </a:solidFill>
                <a:latin typeface="Poppins"/>
                <a:ea typeface="DejaVu Sans"/>
              </a:rPr>
              <a:t>FORMULE DE FIN</a:t>
            </a:r>
            <a:endParaRPr b="0" lang="fr-FR" sz="35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</TotalTime>
  <Application>LibreOffice/7.3.7.2$Linux_X86_64 LibreOffice_project/30$Build-2</Application>
  <AppVersion>15.0000</AppVersion>
  <Words>22</Words>
  <Paragraphs>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2023-12-08T09:42:19Z</dcterms:created>
  <dc:creator>akoumigornbu@gmail.com</dc:creator>
  <dc:description/>
  <dc:language>fr-FR</dc:language>
  <cp:lastModifiedBy/>
  <dcterms:modified xsi:type="dcterms:W3CDTF">2024-12-10T10:04:21Z</dcterms:modified>
  <cp:revision>23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Grand écran</vt:lpwstr>
  </property>
  <property fmtid="{D5CDD505-2E9C-101B-9397-08002B2CF9AE}" pid="3" name="Slides">
    <vt:i4>11</vt:i4>
  </property>
</Properties>
</file>