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5"/>
  </p:notesMasterIdLst>
  <p:sldIdLst>
    <p:sldId id="257" r:id="rId3"/>
    <p:sldId id="266" r:id="rId4"/>
    <p:sldId id="280" r:id="rId5"/>
    <p:sldId id="273" r:id="rId6"/>
    <p:sldId id="306" r:id="rId7"/>
    <p:sldId id="307" r:id="rId8"/>
    <p:sldId id="278" r:id="rId9"/>
    <p:sldId id="276" r:id="rId10"/>
    <p:sldId id="298" r:id="rId11"/>
    <p:sldId id="300" r:id="rId12"/>
    <p:sldId id="279" r:id="rId13"/>
    <p:sldId id="290" r:id="rId14"/>
    <p:sldId id="282" r:id="rId15"/>
    <p:sldId id="284" r:id="rId16"/>
    <p:sldId id="291" r:id="rId17"/>
    <p:sldId id="288" r:id="rId18"/>
    <p:sldId id="293" r:id="rId19"/>
    <p:sldId id="294" r:id="rId20"/>
    <p:sldId id="295" r:id="rId21"/>
    <p:sldId id="297" r:id="rId22"/>
    <p:sldId id="261" r:id="rId23"/>
    <p:sldId id="302" r:id="rId2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tion par défaut" id="{2AEFF815-9D9E-4E87-90E6-1B32E9BC79BA}">
          <p14:sldIdLst>
            <p14:sldId id="257"/>
          </p14:sldIdLst>
        </p14:section>
        <p14:section name="Section sans titre" id="{5C83E7ED-D719-444C-A503-C8832C1F7A46}">
          <p14:sldIdLst>
            <p14:sldId id="266"/>
            <p14:sldId id="280"/>
            <p14:sldId id="273"/>
            <p14:sldId id="306"/>
            <p14:sldId id="307"/>
            <p14:sldId id="278"/>
            <p14:sldId id="276"/>
            <p14:sldId id="298"/>
            <p14:sldId id="300"/>
            <p14:sldId id="279"/>
            <p14:sldId id="290"/>
            <p14:sldId id="282"/>
            <p14:sldId id="284"/>
            <p14:sldId id="291"/>
            <p14:sldId id="288"/>
            <p14:sldId id="293"/>
            <p14:sldId id="294"/>
            <p14:sldId id="295"/>
            <p14:sldId id="297"/>
            <p14:sldId id="261"/>
            <p14:sldId id="302"/>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7817"/>
    <a:srgbClr val="0072CE"/>
    <a:srgbClr val="9BD2FF"/>
    <a:srgbClr val="00203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2309" autoAdjust="0"/>
    <p:restoredTop sz="94660"/>
  </p:normalViewPr>
  <p:slideViewPr>
    <p:cSldViewPr snapToGrid="0">
      <p:cViewPr varScale="1">
        <p:scale>
          <a:sx n="86" d="100"/>
          <a:sy n="86" d="100"/>
        </p:scale>
        <p:origin x="226"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84A0905-FEE4-437E-B2A9-455E1F3A6C89}"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fr-FR"/>
        </a:p>
      </dgm:t>
    </dgm:pt>
    <dgm:pt modelId="{680160F2-8126-4FB3-ACA1-49E991D32CAB}">
      <dgm:prSet phldrT="[Texte]"/>
      <dgm:spPr/>
      <dgm:t>
        <a:bodyPr/>
        <a:lstStyle/>
        <a:p>
          <a:r>
            <a:rPr lang="fr-FR" b="1" dirty="0">
              <a:solidFill>
                <a:schemeClr val="bg1"/>
              </a:solidFill>
              <a:latin typeface="Montserrat" panose="00000500000000000000" pitchFamily="50" charset="0"/>
              <a:cs typeface="Poppins Light" panose="00000400000000000000" pitchFamily="2" charset="0"/>
            </a:rPr>
            <a:t>Innovation</a:t>
          </a:r>
          <a:endParaRPr lang="fr-FR" dirty="0">
            <a:solidFill>
              <a:schemeClr val="bg1"/>
            </a:solidFill>
          </a:endParaRPr>
        </a:p>
      </dgm:t>
    </dgm:pt>
    <dgm:pt modelId="{40134982-3ADD-4426-9996-CAAFC8C6C681}" type="parTrans" cxnId="{0FE8BF70-B5E4-41FE-91FC-99AA6EF4C22B}">
      <dgm:prSet/>
      <dgm:spPr/>
      <dgm:t>
        <a:bodyPr/>
        <a:lstStyle/>
        <a:p>
          <a:endParaRPr lang="fr-FR"/>
        </a:p>
      </dgm:t>
    </dgm:pt>
    <dgm:pt modelId="{AAD2780E-0ED9-4FDB-AF7B-38D59C53F234}" type="sibTrans" cxnId="{0FE8BF70-B5E4-41FE-91FC-99AA6EF4C22B}">
      <dgm:prSet/>
      <dgm:spPr/>
      <dgm:t>
        <a:bodyPr/>
        <a:lstStyle/>
        <a:p>
          <a:endParaRPr lang="fr-FR"/>
        </a:p>
      </dgm:t>
    </dgm:pt>
    <dgm:pt modelId="{EB1FE59F-3495-45F9-87E2-01A9289E2DCC}">
      <dgm:prSet phldrT="[Texte]"/>
      <dgm:spPr/>
      <dgm:t>
        <a:bodyPr/>
        <a:lstStyle/>
        <a:p>
          <a:r>
            <a:rPr lang="fr-FR" b="1" dirty="0">
              <a:solidFill>
                <a:schemeClr val="bg1"/>
              </a:solidFill>
              <a:latin typeface="Montserrat" panose="00000500000000000000" pitchFamily="50" charset="0"/>
            </a:rPr>
            <a:t>Excellence</a:t>
          </a:r>
        </a:p>
      </dgm:t>
    </dgm:pt>
    <dgm:pt modelId="{EE8D6F93-602E-4262-8C27-7C44C6A13ABC}" type="parTrans" cxnId="{4D8D8DD9-D8BC-4421-9DA1-0EDADF68B4CF}">
      <dgm:prSet/>
      <dgm:spPr/>
      <dgm:t>
        <a:bodyPr/>
        <a:lstStyle/>
        <a:p>
          <a:endParaRPr lang="fr-FR"/>
        </a:p>
      </dgm:t>
    </dgm:pt>
    <dgm:pt modelId="{EE90F290-7D11-4DB3-892B-FE3AEA2D35D9}" type="sibTrans" cxnId="{4D8D8DD9-D8BC-4421-9DA1-0EDADF68B4CF}">
      <dgm:prSet/>
      <dgm:spPr/>
      <dgm:t>
        <a:bodyPr/>
        <a:lstStyle/>
        <a:p>
          <a:endParaRPr lang="fr-FR"/>
        </a:p>
      </dgm:t>
    </dgm:pt>
    <dgm:pt modelId="{A1250A05-7FE1-4384-BA1B-F964AB559501}">
      <dgm:prSet phldrT="[Texte]"/>
      <dgm:spPr/>
      <dgm:t>
        <a:bodyPr/>
        <a:lstStyle/>
        <a:p>
          <a:r>
            <a:rPr lang="fr-FR" b="1" dirty="0">
              <a:solidFill>
                <a:schemeClr val="bg1"/>
              </a:solidFill>
              <a:latin typeface="Montserrat" panose="00000500000000000000" pitchFamily="50" charset="0"/>
            </a:rPr>
            <a:t>Ecoute</a:t>
          </a:r>
        </a:p>
      </dgm:t>
    </dgm:pt>
    <dgm:pt modelId="{A2742C07-2B50-48D8-9934-AE3738C28CDD}" type="parTrans" cxnId="{76A79B52-F96F-4D1A-87EC-3EA9F935E7DB}">
      <dgm:prSet/>
      <dgm:spPr/>
      <dgm:t>
        <a:bodyPr/>
        <a:lstStyle/>
        <a:p>
          <a:endParaRPr lang="fr-FR"/>
        </a:p>
      </dgm:t>
    </dgm:pt>
    <dgm:pt modelId="{2D354C04-0E2B-47D0-BC48-BD0DF3B45410}" type="sibTrans" cxnId="{76A79B52-F96F-4D1A-87EC-3EA9F935E7DB}">
      <dgm:prSet/>
      <dgm:spPr/>
      <dgm:t>
        <a:bodyPr/>
        <a:lstStyle/>
        <a:p>
          <a:endParaRPr lang="fr-FR"/>
        </a:p>
      </dgm:t>
    </dgm:pt>
    <dgm:pt modelId="{D1327985-642F-4A6E-B5CD-5F7751CE333D}">
      <dgm:prSet phldrT="[Texte]"/>
      <dgm:spPr/>
      <dgm:t>
        <a:bodyPr/>
        <a:lstStyle/>
        <a:p>
          <a:r>
            <a:rPr lang="fr-FR" b="1" dirty="0">
              <a:solidFill>
                <a:schemeClr val="bg1"/>
              </a:solidFill>
              <a:latin typeface="Montserrat" panose="00000500000000000000" pitchFamily="50" charset="0"/>
            </a:rPr>
            <a:t>Fiabilité</a:t>
          </a:r>
        </a:p>
      </dgm:t>
    </dgm:pt>
    <dgm:pt modelId="{E91F6141-B22D-4FFF-8B76-F1ACE223B1F0}" type="parTrans" cxnId="{86E52963-9CD6-4623-9FC2-A68837F9C4CD}">
      <dgm:prSet/>
      <dgm:spPr/>
      <dgm:t>
        <a:bodyPr/>
        <a:lstStyle/>
        <a:p>
          <a:endParaRPr lang="fr-FR"/>
        </a:p>
      </dgm:t>
    </dgm:pt>
    <dgm:pt modelId="{8C5F08D3-C4F6-4047-B6D9-8DC39A653772}" type="sibTrans" cxnId="{86E52963-9CD6-4623-9FC2-A68837F9C4CD}">
      <dgm:prSet/>
      <dgm:spPr/>
      <dgm:t>
        <a:bodyPr/>
        <a:lstStyle/>
        <a:p>
          <a:endParaRPr lang="fr-FR"/>
        </a:p>
      </dgm:t>
    </dgm:pt>
    <dgm:pt modelId="{BE51456A-3276-494D-8F34-BAD16A3D9242}">
      <dgm:prSet phldrT="[Texte]"/>
      <dgm:spPr/>
      <dgm:t>
        <a:bodyPr/>
        <a:lstStyle/>
        <a:p>
          <a:r>
            <a:rPr lang="fr-FR" b="1" dirty="0">
              <a:solidFill>
                <a:schemeClr val="bg1"/>
              </a:solidFill>
              <a:latin typeface="Montserrat" panose="00000500000000000000" pitchFamily="50" charset="0"/>
            </a:rPr>
            <a:t>Efficacité</a:t>
          </a:r>
        </a:p>
      </dgm:t>
    </dgm:pt>
    <dgm:pt modelId="{EF402234-4EED-4C2A-824A-FFC2500F37B3}" type="parTrans" cxnId="{127E4B92-2366-4259-87BD-A01AACEE8D5B}">
      <dgm:prSet/>
      <dgm:spPr/>
      <dgm:t>
        <a:bodyPr/>
        <a:lstStyle/>
        <a:p>
          <a:endParaRPr lang="fr-FR"/>
        </a:p>
      </dgm:t>
    </dgm:pt>
    <dgm:pt modelId="{794D0757-8BCF-45B3-993E-BB01B7E6D2B1}" type="sibTrans" cxnId="{127E4B92-2366-4259-87BD-A01AACEE8D5B}">
      <dgm:prSet/>
      <dgm:spPr/>
      <dgm:t>
        <a:bodyPr/>
        <a:lstStyle/>
        <a:p>
          <a:endParaRPr lang="fr-FR"/>
        </a:p>
      </dgm:t>
    </dgm:pt>
    <dgm:pt modelId="{F7EA3DA5-3939-440F-B4BA-54071D8D810D}" type="pres">
      <dgm:prSet presAssocID="{884A0905-FEE4-437E-B2A9-455E1F3A6C89}" presName="cycle" presStyleCnt="0">
        <dgm:presLayoutVars>
          <dgm:dir/>
          <dgm:resizeHandles val="exact"/>
        </dgm:presLayoutVars>
      </dgm:prSet>
      <dgm:spPr/>
    </dgm:pt>
    <dgm:pt modelId="{FE7DF599-CD52-4E5F-A9B2-62788A7D2071}" type="pres">
      <dgm:prSet presAssocID="{680160F2-8126-4FB3-ACA1-49E991D32CAB}" presName="node" presStyleLbl="node1" presStyleIdx="0" presStyleCnt="5">
        <dgm:presLayoutVars>
          <dgm:bulletEnabled val="1"/>
        </dgm:presLayoutVars>
      </dgm:prSet>
      <dgm:spPr/>
    </dgm:pt>
    <dgm:pt modelId="{FDA4E08C-5D94-4DBF-B449-918DD535F169}" type="pres">
      <dgm:prSet presAssocID="{AAD2780E-0ED9-4FDB-AF7B-38D59C53F234}" presName="sibTrans" presStyleLbl="sibTrans2D1" presStyleIdx="0" presStyleCnt="5"/>
      <dgm:spPr/>
    </dgm:pt>
    <dgm:pt modelId="{E2E6F068-C007-4063-9CA9-CE7C929CACCB}" type="pres">
      <dgm:prSet presAssocID="{AAD2780E-0ED9-4FDB-AF7B-38D59C53F234}" presName="connectorText" presStyleLbl="sibTrans2D1" presStyleIdx="0" presStyleCnt="5"/>
      <dgm:spPr/>
    </dgm:pt>
    <dgm:pt modelId="{4BBDAC79-8B30-4C6E-8E3F-7228C9C560D7}" type="pres">
      <dgm:prSet presAssocID="{EB1FE59F-3495-45F9-87E2-01A9289E2DCC}" presName="node" presStyleLbl="node1" presStyleIdx="1" presStyleCnt="5">
        <dgm:presLayoutVars>
          <dgm:bulletEnabled val="1"/>
        </dgm:presLayoutVars>
      </dgm:prSet>
      <dgm:spPr/>
    </dgm:pt>
    <dgm:pt modelId="{A2AD7A4D-58BC-41A6-9CD4-788C2055E62C}" type="pres">
      <dgm:prSet presAssocID="{EE90F290-7D11-4DB3-892B-FE3AEA2D35D9}" presName="sibTrans" presStyleLbl="sibTrans2D1" presStyleIdx="1" presStyleCnt="5"/>
      <dgm:spPr/>
    </dgm:pt>
    <dgm:pt modelId="{08ABE7C8-E11D-44FD-AF2D-949A559F08E7}" type="pres">
      <dgm:prSet presAssocID="{EE90F290-7D11-4DB3-892B-FE3AEA2D35D9}" presName="connectorText" presStyleLbl="sibTrans2D1" presStyleIdx="1" presStyleCnt="5"/>
      <dgm:spPr/>
    </dgm:pt>
    <dgm:pt modelId="{F3258577-B28F-467E-8EBF-E255A4F0D67E}" type="pres">
      <dgm:prSet presAssocID="{A1250A05-7FE1-4384-BA1B-F964AB559501}" presName="node" presStyleLbl="node1" presStyleIdx="2" presStyleCnt="5">
        <dgm:presLayoutVars>
          <dgm:bulletEnabled val="1"/>
        </dgm:presLayoutVars>
      </dgm:prSet>
      <dgm:spPr/>
    </dgm:pt>
    <dgm:pt modelId="{A330B292-9C45-47F0-BBBD-40369E4D1A9A}" type="pres">
      <dgm:prSet presAssocID="{2D354C04-0E2B-47D0-BC48-BD0DF3B45410}" presName="sibTrans" presStyleLbl="sibTrans2D1" presStyleIdx="2" presStyleCnt="5"/>
      <dgm:spPr/>
    </dgm:pt>
    <dgm:pt modelId="{B3588B88-B56A-4C14-83AF-744AE0E66C28}" type="pres">
      <dgm:prSet presAssocID="{2D354C04-0E2B-47D0-BC48-BD0DF3B45410}" presName="connectorText" presStyleLbl="sibTrans2D1" presStyleIdx="2" presStyleCnt="5"/>
      <dgm:spPr/>
    </dgm:pt>
    <dgm:pt modelId="{ECBA750E-A3F6-409F-B5DF-3598E3D7FCBC}" type="pres">
      <dgm:prSet presAssocID="{D1327985-642F-4A6E-B5CD-5F7751CE333D}" presName="node" presStyleLbl="node1" presStyleIdx="3" presStyleCnt="5">
        <dgm:presLayoutVars>
          <dgm:bulletEnabled val="1"/>
        </dgm:presLayoutVars>
      </dgm:prSet>
      <dgm:spPr/>
    </dgm:pt>
    <dgm:pt modelId="{064B9BD1-3965-4F50-89F0-08F64972F5CC}" type="pres">
      <dgm:prSet presAssocID="{8C5F08D3-C4F6-4047-B6D9-8DC39A653772}" presName="sibTrans" presStyleLbl="sibTrans2D1" presStyleIdx="3" presStyleCnt="5"/>
      <dgm:spPr/>
    </dgm:pt>
    <dgm:pt modelId="{8132851D-B0E8-4067-91EA-51B55C12E572}" type="pres">
      <dgm:prSet presAssocID="{8C5F08D3-C4F6-4047-B6D9-8DC39A653772}" presName="connectorText" presStyleLbl="sibTrans2D1" presStyleIdx="3" presStyleCnt="5"/>
      <dgm:spPr/>
    </dgm:pt>
    <dgm:pt modelId="{EE34A24D-97A4-468E-937A-6202FD7F5DDA}" type="pres">
      <dgm:prSet presAssocID="{BE51456A-3276-494D-8F34-BAD16A3D9242}" presName="node" presStyleLbl="node1" presStyleIdx="4" presStyleCnt="5">
        <dgm:presLayoutVars>
          <dgm:bulletEnabled val="1"/>
        </dgm:presLayoutVars>
      </dgm:prSet>
      <dgm:spPr/>
    </dgm:pt>
    <dgm:pt modelId="{6CDADA0B-3864-4508-977E-18D3729A953B}" type="pres">
      <dgm:prSet presAssocID="{794D0757-8BCF-45B3-993E-BB01B7E6D2B1}" presName="sibTrans" presStyleLbl="sibTrans2D1" presStyleIdx="4" presStyleCnt="5"/>
      <dgm:spPr/>
    </dgm:pt>
    <dgm:pt modelId="{5A7EF525-A2C4-4D7B-877D-4DD2F856FC6B}" type="pres">
      <dgm:prSet presAssocID="{794D0757-8BCF-45B3-993E-BB01B7E6D2B1}" presName="connectorText" presStyleLbl="sibTrans2D1" presStyleIdx="4" presStyleCnt="5"/>
      <dgm:spPr/>
    </dgm:pt>
  </dgm:ptLst>
  <dgm:cxnLst>
    <dgm:cxn modelId="{0CDDFC0E-4B04-4EFC-B91C-DB5BADDCA89A}" type="presOf" srcId="{A1250A05-7FE1-4384-BA1B-F964AB559501}" destId="{F3258577-B28F-467E-8EBF-E255A4F0D67E}" srcOrd="0" destOrd="0" presId="urn:microsoft.com/office/officeart/2005/8/layout/cycle2"/>
    <dgm:cxn modelId="{AFCCA413-4805-4519-8F53-015C90019B50}" type="presOf" srcId="{EE90F290-7D11-4DB3-892B-FE3AEA2D35D9}" destId="{08ABE7C8-E11D-44FD-AF2D-949A559F08E7}" srcOrd="1" destOrd="0" presId="urn:microsoft.com/office/officeart/2005/8/layout/cycle2"/>
    <dgm:cxn modelId="{25134E2A-786C-44E4-9055-84D2EA0E82B2}" type="presOf" srcId="{8C5F08D3-C4F6-4047-B6D9-8DC39A653772}" destId="{064B9BD1-3965-4F50-89F0-08F64972F5CC}" srcOrd="0" destOrd="0" presId="urn:microsoft.com/office/officeart/2005/8/layout/cycle2"/>
    <dgm:cxn modelId="{8398835B-D7D7-444B-B14F-80656C4F7EF9}" type="presOf" srcId="{BE51456A-3276-494D-8F34-BAD16A3D9242}" destId="{EE34A24D-97A4-468E-937A-6202FD7F5DDA}" srcOrd="0" destOrd="0" presId="urn:microsoft.com/office/officeart/2005/8/layout/cycle2"/>
    <dgm:cxn modelId="{88031041-7FF5-485C-88AE-B210D09BA955}" type="presOf" srcId="{EE90F290-7D11-4DB3-892B-FE3AEA2D35D9}" destId="{A2AD7A4D-58BC-41A6-9CD4-788C2055E62C}" srcOrd="0" destOrd="0" presId="urn:microsoft.com/office/officeart/2005/8/layout/cycle2"/>
    <dgm:cxn modelId="{86E52963-9CD6-4623-9FC2-A68837F9C4CD}" srcId="{884A0905-FEE4-437E-B2A9-455E1F3A6C89}" destId="{D1327985-642F-4A6E-B5CD-5F7751CE333D}" srcOrd="3" destOrd="0" parTransId="{E91F6141-B22D-4FFF-8B76-F1ACE223B1F0}" sibTransId="{8C5F08D3-C4F6-4047-B6D9-8DC39A653772}"/>
    <dgm:cxn modelId="{5F4A7C49-1404-4EF9-B453-E6E083799E51}" type="presOf" srcId="{884A0905-FEE4-437E-B2A9-455E1F3A6C89}" destId="{F7EA3DA5-3939-440F-B4BA-54071D8D810D}" srcOrd="0" destOrd="0" presId="urn:microsoft.com/office/officeart/2005/8/layout/cycle2"/>
    <dgm:cxn modelId="{0FE8BF70-B5E4-41FE-91FC-99AA6EF4C22B}" srcId="{884A0905-FEE4-437E-B2A9-455E1F3A6C89}" destId="{680160F2-8126-4FB3-ACA1-49E991D32CAB}" srcOrd="0" destOrd="0" parTransId="{40134982-3ADD-4426-9996-CAAFC8C6C681}" sibTransId="{AAD2780E-0ED9-4FDB-AF7B-38D59C53F234}"/>
    <dgm:cxn modelId="{76A79B52-F96F-4D1A-87EC-3EA9F935E7DB}" srcId="{884A0905-FEE4-437E-B2A9-455E1F3A6C89}" destId="{A1250A05-7FE1-4384-BA1B-F964AB559501}" srcOrd="2" destOrd="0" parTransId="{A2742C07-2B50-48D8-9934-AE3738C28CDD}" sibTransId="{2D354C04-0E2B-47D0-BC48-BD0DF3B45410}"/>
    <dgm:cxn modelId="{601BF953-6D5B-43ED-B036-095DBB7F18F5}" type="presOf" srcId="{2D354C04-0E2B-47D0-BC48-BD0DF3B45410}" destId="{B3588B88-B56A-4C14-83AF-744AE0E66C28}" srcOrd="1" destOrd="0" presId="urn:microsoft.com/office/officeart/2005/8/layout/cycle2"/>
    <dgm:cxn modelId="{8F85A355-A7E9-40E4-86C3-43B109F8BB5C}" type="presOf" srcId="{680160F2-8126-4FB3-ACA1-49E991D32CAB}" destId="{FE7DF599-CD52-4E5F-A9B2-62788A7D2071}" srcOrd="0" destOrd="0" presId="urn:microsoft.com/office/officeart/2005/8/layout/cycle2"/>
    <dgm:cxn modelId="{47A4947F-744B-4E41-A62E-EB2B32F6C0C4}" type="presOf" srcId="{AAD2780E-0ED9-4FDB-AF7B-38D59C53F234}" destId="{FDA4E08C-5D94-4DBF-B449-918DD535F169}" srcOrd="0" destOrd="0" presId="urn:microsoft.com/office/officeart/2005/8/layout/cycle2"/>
    <dgm:cxn modelId="{E4A8B288-6355-44E1-AFF9-0D1D36DFF627}" type="presOf" srcId="{794D0757-8BCF-45B3-993E-BB01B7E6D2B1}" destId="{5A7EF525-A2C4-4D7B-877D-4DD2F856FC6B}" srcOrd="1" destOrd="0" presId="urn:microsoft.com/office/officeart/2005/8/layout/cycle2"/>
    <dgm:cxn modelId="{0CBB8F8F-B231-4E8B-AD34-19B1A93F1EBB}" type="presOf" srcId="{8C5F08D3-C4F6-4047-B6D9-8DC39A653772}" destId="{8132851D-B0E8-4067-91EA-51B55C12E572}" srcOrd="1" destOrd="0" presId="urn:microsoft.com/office/officeart/2005/8/layout/cycle2"/>
    <dgm:cxn modelId="{127E4B92-2366-4259-87BD-A01AACEE8D5B}" srcId="{884A0905-FEE4-437E-B2A9-455E1F3A6C89}" destId="{BE51456A-3276-494D-8F34-BAD16A3D9242}" srcOrd="4" destOrd="0" parTransId="{EF402234-4EED-4C2A-824A-FFC2500F37B3}" sibTransId="{794D0757-8BCF-45B3-993E-BB01B7E6D2B1}"/>
    <dgm:cxn modelId="{88E793A4-F3AF-4768-95AF-FEA790A22422}" type="presOf" srcId="{AAD2780E-0ED9-4FDB-AF7B-38D59C53F234}" destId="{E2E6F068-C007-4063-9CA9-CE7C929CACCB}" srcOrd="1" destOrd="0" presId="urn:microsoft.com/office/officeart/2005/8/layout/cycle2"/>
    <dgm:cxn modelId="{4D8D8DD9-D8BC-4421-9DA1-0EDADF68B4CF}" srcId="{884A0905-FEE4-437E-B2A9-455E1F3A6C89}" destId="{EB1FE59F-3495-45F9-87E2-01A9289E2DCC}" srcOrd="1" destOrd="0" parTransId="{EE8D6F93-602E-4262-8C27-7C44C6A13ABC}" sibTransId="{EE90F290-7D11-4DB3-892B-FE3AEA2D35D9}"/>
    <dgm:cxn modelId="{C488ADEB-345E-4A4E-99BE-17C6F970DB1E}" type="presOf" srcId="{794D0757-8BCF-45B3-993E-BB01B7E6D2B1}" destId="{6CDADA0B-3864-4508-977E-18D3729A953B}" srcOrd="0" destOrd="0" presId="urn:microsoft.com/office/officeart/2005/8/layout/cycle2"/>
    <dgm:cxn modelId="{C75BB3EF-B709-408B-9D66-CEBE95F2D647}" type="presOf" srcId="{EB1FE59F-3495-45F9-87E2-01A9289E2DCC}" destId="{4BBDAC79-8B30-4C6E-8E3F-7228C9C560D7}" srcOrd="0" destOrd="0" presId="urn:microsoft.com/office/officeart/2005/8/layout/cycle2"/>
    <dgm:cxn modelId="{5FC713FA-F15B-4350-B59E-F7D39A9AF9AE}" type="presOf" srcId="{2D354C04-0E2B-47D0-BC48-BD0DF3B45410}" destId="{A330B292-9C45-47F0-BBBD-40369E4D1A9A}" srcOrd="0" destOrd="0" presId="urn:microsoft.com/office/officeart/2005/8/layout/cycle2"/>
    <dgm:cxn modelId="{F8D4BDFA-6CA7-4AAB-80B1-2542CA51BB37}" type="presOf" srcId="{D1327985-642F-4A6E-B5CD-5F7751CE333D}" destId="{ECBA750E-A3F6-409F-B5DF-3598E3D7FCBC}" srcOrd="0" destOrd="0" presId="urn:microsoft.com/office/officeart/2005/8/layout/cycle2"/>
    <dgm:cxn modelId="{CD7DED7C-8259-42EA-9174-BBDF69D5D358}" type="presParOf" srcId="{F7EA3DA5-3939-440F-B4BA-54071D8D810D}" destId="{FE7DF599-CD52-4E5F-A9B2-62788A7D2071}" srcOrd="0" destOrd="0" presId="urn:microsoft.com/office/officeart/2005/8/layout/cycle2"/>
    <dgm:cxn modelId="{E1DB7672-608D-4DAD-BF44-2D5A1BC6E26A}" type="presParOf" srcId="{F7EA3DA5-3939-440F-B4BA-54071D8D810D}" destId="{FDA4E08C-5D94-4DBF-B449-918DD535F169}" srcOrd="1" destOrd="0" presId="urn:microsoft.com/office/officeart/2005/8/layout/cycle2"/>
    <dgm:cxn modelId="{B7BAD5D4-C45C-43A5-ABBA-4DD51484FDD6}" type="presParOf" srcId="{FDA4E08C-5D94-4DBF-B449-918DD535F169}" destId="{E2E6F068-C007-4063-9CA9-CE7C929CACCB}" srcOrd="0" destOrd="0" presId="urn:microsoft.com/office/officeart/2005/8/layout/cycle2"/>
    <dgm:cxn modelId="{FFA43B82-0793-4BC3-A8B9-D55269B11DA2}" type="presParOf" srcId="{F7EA3DA5-3939-440F-B4BA-54071D8D810D}" destId="{4BBDAC79-8B30-4C6E-8E3F-7228C9C560D7}" srcOrd="2" destOrd="0" presId="urn:microsoft.com/office/officeart/2005/8/layout/cycle2"/>
    <dgm:cxn modelId="{35446CAA-4D78-48AC-BCB0-7D37E10E5168}" type="presParOf" srcId="{F7EA3DA5-3939-440F-B4BA-54071D8D810D}" destId="{A2AD7A4D-58BC-41A6-9CD4-788C2055E62C}" srcOrd="3" destOrd="0" presId="urn:microsoft.com/office/officeart/2005/8/layout/cycle2"/>
    <dgm:cxn modelId="{9F865931-7E2E-4453-A28C-863FD3C9E7EB}" type="presParOf" srcId="{A2AD7A4D-58BC-41A6-9CD4-788C2055E62C}" destId="{08ABE7C8-E11D-44FD-AF2D-949A559F08E7}" srcOrd="0" destOrd="0" presId="urn:microsoft.com/office/officeart/2005/8/layout/cycle2"/>
    <dgm:cxn modelId="{39D12D81-8547-4FED-9C65-BABDE073FF4F}" type="presParOf" srcId="{F7EA3DA5-3939-440F-B4BA-54071D8D810D}" destId="{F3258577-B28F-467E-8EBF-E255A4F0D67E}" srcOrd="4" destOrd="0" presId="urn:microsoft.com/office/officeart/2005/8/layout/cycle2"/>
    <dgm:cxn modelId="{E2F3B50A-E913-48DD-A86A-1869EDC405BB}" type="presParOf" srcId="{F7EA3DA5-3939-440F-B4BA-54071D8D810D}" destId="{A330B292-9C45-47F0-BBBD-40369E4D1A9A}" srcOrd="5" destOrd="0" presId="urn:microsoft.com/office/officeart/2005/8/layout/cycle2"/>
    <dgm:cxn modelId="{F7EF003A-00EA-4C02-968E-7AA94B3FF16E}" type="presParOf" srcId="{A330B292-9C45-47F0-BBBD-40369E4D1A9A}" destId="{B3588B88-B56A-4C14-83AF-744AE0E66C28}" srcOrd="0" destOrd="0" presId="urn:microsoft.com/office/officeart/2005/8/layout/cycle2"/>
    <dgm:cxn modelId="{BF794389-D1FA-40ED-A9BA-B380420E97D1}" type="presParOf" srcId="{F7EA3DA5-3939-440F-B4BA-54071D8D810D}" destId="{ECBA750E-A3F6-409F-B5DF-3598E3D7FCBC}" srcOrd="6" destOrd="0" presId="urn:microsoft.com/office/officeart/2005/8/layout/cycle2"/>
    <dgm:cxn modelId="{23F1B4A1-6FCA-4F3E-BAB8-B76F9BF6E905}" type="presParOf" srcId="{F7EA3DA5-3939-440F-B4BA-54071D8D810D}" destId="{064B9BD1-3965-4F50-89F0-08F64972F5CC}" srcOrd="7" destOrd="0" presId="urn:microsoft.com/office/officeart/2005/8/layout/cycle2"/>
    <dgm:cxn modelId="{84D29221-775E-4BC7-9804-1EE85535A6AE}" type="presParOf" srcId="{064B9BD1-3965-4F50-89F0-08F64972F5CC}" destId="{8132851D-B0E8-4067-91EA-51B55C12E572}" srcOrd="0" destOrd="0" presId="urn:microsoft.com/office/officeart/2005/8/layout/cycle2"/>
    <dgm:cxn modelId="{7D1A0E99-3E67-47A1-81F2-68E32E8A299C}" type="presParOf" srcId="{F7EA3DA5-3939-440F-B4BA-54071D8D810D}" destId="{EE34A24D-97A4-468E-937A-6202FD7F5DDA}" srcOrd="8" destOrd="0" presId="urn:microsoft.com/office/officeart/2005/8/layout/cycle2"/>
    <dgm:cxn modelId="{25C8AA00-87F6-4194-80FA-6AF8AF26262E}" type="presParOf" srcId="{F7EA3DA5-3939-440F-B4BA-54071D8D810D}" destId="{6CDADA0B-3864-4508-977E-18D3729A953B}" srcOrd="9" destOrd="0" presId="urn:microsoft.com/office/officeart/2005/8/layout/cycle2"/>
    <dgm:cxn modelId="{0DBA9F3E-224C-4A6D-A9F9-44BDCED7506D}" type="presParOf" srcId="{6CDADA0B-3864-4508-977E-18D3729A953B}" destId="{5A7EF525-A2C4-4D7B-877D-4DD2F856FC6B}"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7DF599-CD52-4E5F-A9B2-62788A7D2071}">
      <dsp:nvSpPr>
        <dsp:cNvPr id="0" name=""/>
        <dsp:cNvSpPr/>
      </dsp:nvSpPr>
      <dsp:spPr>
        <a:xfrm>
          <a:off x="2595868" y="1310"/>
          <a:ext cx="1057265" cy="105726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fr-FR" sz="1000" b="1" kern="1200" dirty="0">
              <a:solidFill>
                <a:schemeClr val="bg1"/>
              </a:solidFill>
              <a:latin typeface="Montserrat" panose="00000500000000000000" pitchFamily="50" charset="0"/>
              <a:cs typeface="Poppins Light" panose="00000400000000000000" pitchFamily="2" charset="0"/>
            </a:rPr>
            <a:t>Innovation</a:t>
          </a:r>
          <a:endParaRPr lang="fr-FR" sz="1000" kern="1200" dirty="0">
            <a:solidFill>
              <a:schemeClr val="bg1"/>
            </a:solidFill>
          </a:endParaRPr>
        </a:p>
      </dsp:txBody>
      <dsp:txXfrm>
        <a:off x="2750701" y="156143"/>
        <a:ext cx="747599" cy="747599"/>
      </dsp:txXfrm>
    </dsp:sp>
    <dsp:sp modelId="{FDA4E08C-5D94-4DBF-B449-918DD535F169}">
      <dsp:nvSpPr>
        <dsp:cNvPr id="0" name=""/>
        <dsp:cNvSpPr/>
      </dsp:nvSpPr>
      <dsp:spPr>
        <a:xfrm rot="2160000">
          <a:off x="3619654" y="813281"/>
          <a:ext cx="280786" cy="3568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fr-FR" sz="800" kern="1200"/>
        </a:p>
      </dsp:txBody>
      <dsp:txXfrm>
        <a:off x="3627698" y="859890"/>
        <a:ext cx="196550" cy="214097"/>
      </dsp:txXfrm>
    </dsp:sp>
    <dsp:sp modelId="{4BBDAC79-8B30-4C6E-8E3F-7228C9C560D7}">
      <dsp:nvSpPr>
        <dsp:cNvPr id="0" name=""/>
        <dsp:cNvSpPr/>
      </dsp:nvSpPr>
      <dsp:spPr>
        <a:xfrm>
          <a:off x="3879819" y="934155"/>
          <a:ext cx="1057265" cy="105726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fr-FR" sz="1000" b="1" kern="1200" dirty="0">
              <a:solidFill>
                <a:schemeClr val="bg1"/>
              </a:solidFill>
              <a:latin typeface="Montserrat" panose="00000500000000000000" pitchFamily="50" charset="0"/>
            </a:rPr>
            <a:t>Excellence</a:t>
          </a:r>
        </a:p>
      </dsp:txBody>
      <dsp:txXfrm>
        <a:off x="4034652" y="1088988"/>
        <a:ext cx="747599" cy="747599"/>
      </dsp:txXfrm>
    </dsp:sp>
    <dsp:sp modelId="{A2AD7A4D-58BC-41A6-9CD4-788C2055E62C}">
      <dsp:nvSpPr>
        <dsp:cNvPr id="0" name=""/>
        <dsp:cNvSpPr/>
      </dsp:nvSpPr>
      <dsp:spPr>
        <a:xfrm rot="6480000">
          <a:off x="4025301" y="2031504"/>
          <a:ext cx="280786" cy="3568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fr-FR" sz="800" kern="1200"/>
        </a:p>
      </dsp:txBody>
      <dsp:txXfrm rot="10800000">
        <a:off x="4080434" y="2062812"/>
        <a:ext cx="196550" cy="214097"/>
      </dsp:txXfrm>
    </dsp:sp>
    <dsp:sp modelId="{F3258577-B28F-467E-8EBF-E255A4F0D67E}">
      <dsp:nvSpPr>
        <dsp:cNvPr id="0" name=""/>
        <dsp:cNvSpPr/>
      </dsp:nvSpPr>
      <dsp:spPr>
        <a:xfrm>
          <a:off x="3389393" y="2443530"/>
          <a:ext cx="1057265" cy="105726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fr-FR" sz="1000" b="1" kern="1200" dirty="0">
              <a:solidFill>
                <a:schemeClr val="bg1"/>
              </a:solidFill>
              <a:latin typeface="Montserrat" panose="00000500000000000000" pitchFamily="50" charset="0"/>
            </a:rPr>
            <a:t>Ecoute</a:t>
          </a:r>
        </a:p>
      </dsp:txBody>
      <dsp:txXfrm>
        <a:off x="3544226" y="2598363"/>
        <a:ext cx="747599" cy="747599"/>
      </dsp:txXfrm>
    </dsp:sp>
    <dsp:sp modelId="{A330B292-9C45-47F0-BBBD-40369E4D1A9A}">
      <dsp:nvSpPr>
        <dsp:cNvPr id="0" name=""/>
        <dsp:cNvSpPr/>
      </dsp:nvSpPr>
      <dsp:spPr>
        <a:xfrm rot="10800000">
          <a:off x="2992054" y="2793749"/>
          <a:ext cx="280786" cy="3568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fr-FR" sz="800" kern="1200"/>
        </a:p>
      </dsp:txBody>
      <dsp:txXfrm rot="10800000">
        <a:off x="3076290" y="2865114"/>
        <a:ext cx="196550" cy="214097"/>
      </dsp:txXfrm>
    </dsp:sp>
    <dsp:sp modelId="{ECBA750E-A3F6-409F-B5DF-3598E3D7FCBC}">
      <dsp:nvSpPr>
        <dsp:cNvPr id="0" name=""/>
        <dsp:cNvSpPr/>
      </dsp:nvSpPr>
      <dsp:spPr>
        <a:xfrm>
          <a:off x="1802343" y="2443530"/>
          <a:ext cx="1057265" cy="105726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fr-FR" sz="1000" b="1" kern="1200" dirty="0">
              <a:solidFill>
                <a:schemeClr val="bg1"/>
              </a:solidFill>
              <a:latin typeface="Montserrat" panose="00000500000000000000" pitchFamily="50" charset="0"/>
            </a:rPr>
            <a:t>Fiabilité</a:t>
          </a:r>
        </a:p>
      </dsp:txBody>
      <dsp:txXfrm>
        <a:off x="1957176" y="2598363"/>
        <a:ext cx="747599" cy="747599"/>
      </dsp:txXfrm>
    </dsp:sp>
    <dsp:sp modelId="{064B9BD1-3965-4F50-89F0-08F64972F5CC}">
      <dsp:nvSpPr>
        <dsp:cNvPr id="0" name=""/>
        <dsp:cNvSpPr/>
      </dsp:nvSpPr>
      <dsp:spPr>
        <a:xfrm rot="15120000">
          <a:off x="1947825" y="2046620"/>
          <a:ext cx="280786" cy="3568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fr-FR" sz="800" kern="1200"/>
        </a:p>
      </dsp:txBody>
      <dsp:txXfrm rot="10800000">
        <a:off x="2002958" y="2158042"/>
        <a:ext cx="196550" cy="214097"/>
      </dsp:txXfrm>
    </dsp:sp>
    <dsp:sp modelId="{EE34A24D-97A4-468E-937A-6202FD7F5DDA}">
      <dsp:nvSpPr>
        <dsp:cNvPr id="0" name=""/>
        <dsp:cNvSpPr/>
      </dsp:nvSpPr>
      <dsp:spPr>
        <a:xfrm>
          <a:off x="1311917" y="934155"/>
          <a:ext cx="1057265" cy="105726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fr-FR" sz="1000" b="1" kern="1200" dirty="0">
              <a:solidFill>
                <a:schemeClr val="bg1"/>
              </a:solidFill>
              <a:latin typeface="Montserrat" panose="00000500000000000000" pitchFamily="50" charset="0"/>
            </a:rPr>
            <a:t>Efficacité</a:t>
          </a:r>
        </a:p>
      </dsp:txBody>
      <dsp:txXfrm>
        <a:off x="1466750" y="1088988"/>
        <a:ext cx="747599" cy="747599"/>
      </dsp:txXfrm>
    </dsp:sp>
    <dsp:sp modelId="{6CDADA0B-3864-4508-977E-18D3729A953B}">
      <dsp:nvSpPr>
        <dsp:cNvPr id="0" name=""/>
        <dsp:cNvSpPr/>
      </dsp:nvSpPr>
      <dsp:spPr>
        <a:xfrm rot="19440000">
          <a:off x="2335703" y="822623"/>
          <a:ext cx="280786" cy="3568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fr-FR" sz="800" kern="1200"/>
        </a:p>
      </dsp:txBody>
      <dsp:txXfrm>
        <a:off x="2343747" y="918744"/>
        <a:ext cx="196550" cy="214097"/>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257EA6-9233-4721-A81B-9D46D46A3841}" type="datetimeFigureOut">
              <a:rPr lang="fr-FR" smtClean="0"/>
              <a:t>19/12/2024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42AFD4E-D810-4E06-9FFC-60A276732D99}" type="slidenum">
              <a:rPr lang="fr-FR" smtClean="0"/>
              <a:t>‹N°›</a:t>
            </a:fld>
            <a:endParaRPr lang="fr-FR"/>
          </a:p>
        </p:txBody>
      </p:sp>
    </p:spTree>
    <p:extLst>
      <p:ext uri="{BB962C8B-B14F-4D97-AF65-F5344CB8AC3E}">
        <p14:creationId xmlns:p14="http://schemas.microsoft.com/office/powerpoint/2010/main" val="986301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Diapositive de titre">
    <p:spTree>
      <p:nvGrpSpPr>
        <p:cNvPr id="1" name=""/>
        <p:cNvGrpSpPr/>
        <p:nvPr/>
      </p:nvGrpSpPr>
      <p:grpSpPr>
        <a:xfrm>
          <a:off x="0" y="0"/>
          <a:ext cx="0" cy="0"/>
          <a:chOff x="0" y="0"/>
          <a:chExt cx="0" cy="0"/>
        </a:xfrm>
      </p:grpSpPr>
      <p:pic>
        <p:nvPicPr>
          <p:cNvPr id="6" name="Image 5">
            <a:extLst>
              <a:ext uri="{FF2B5EF4-FFF2-40B4-BE49-F238E27FC236}">
                <a16:creationId xmlns:a16="http://schemas.microsoft.com/office/drawing/2014/main" id="{1CC5EC1F-72C5-420A-8F36-9473533A83C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20848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F44710E-A9C5-4CB3-814D-2B0AD8B79FA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000736" y="6470990"/>
            <a:ext cx="1934043" cy="209896"/>
          </a:xfrm>
          <a:prstGeom prst="rect">
            <a:avLst/>
          </a:prstGeom>
        </p:spPr>
      </p:pic>
    </p:spTree>
    <p:extLst>
      <p:ext uri="{BB962C8B-B14F-4D97-AF65-F5344CB8AC3E}">
        <p14:creationId xmlns:p14="http://schemas.microsoft.com/office/powerpoint/2010/main" val="40506102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re de sec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2816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eux contenus">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F453F7A8-002C-48D2-ADE1-784C04C7CEC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000736" y="6470990"/>
            <a:ext cx="1934043" cy="209896"/>
          </a:xfrm>
          <a:prstGeom prst="rect">
            <a:avLst/>
          </a:prstGeom>
        </p:spPr>
      </p:pic>
    </p:spTree>
    <p:extLst>
      <p:ext uri="{BB962C8B-B14F-4D97-AF65-F5344CB8AC3E}">
        <p14:creationId xmlns:p14="http://schemas.microsoft.com/office/powerpoint/2010/main" val="20304437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a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1824983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re seul">
    <p:spTree>
      <p:nvGrpSpPr>
        <p:cNvPr id="1" name=""/>
        <p:cNvGrpSpPr/>
        <p:nvPr/>
      </p:nvGrpSpPr>
      <p:grpSpPr>
        <a:xfrm>
          <a:off x="0" y="0"/>
          <a:ext cx="0" cy="0"/>
          <a:chOff x="0" y="0"/>
          <a:chExt cx="0" cy="0"/>
        </a:xfrm>
      </p:grpSpPr>
    </p:spTree>
    <p:extLst>
      <p:ext uri="{BB962C8B-B14F-4D97-AF65-F5344CB8AC3E}">
        <p14:creationId xmlns:p14="http://schemas.microsoft.com/office/powerpoint/2010/main" val="9107364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7565608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901BAC3-1DDD-446D-BE2D-D62E1A35CB5A}"/>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26570A01-D8DE-4AA6-B2DA-977E0317090F}"/>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1D7123ED-023E-4E9F-81B7-7F9D11467D73}"/>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F714DD9-4AF1-41B8-8FF2-D922926E764E}"/>
              </a:ext>
            </a:extLst>
          </p:cNvPr>
          <p:cNvSpPr>
            <a:spLocks noGrp="1"/>
          </p:cNvSpPr>
          <p:nvPr>
            <p:ph type="dt" sz="half" idx="10"/>
          </p:nvPr>
        </p:nvSpPr>
        <p:spPr>
          <a:xfrm>
            <a:off x="314324" y="6464773"/>
            <a:ext cx="4953001" cy="239877"/>
          </a:xfrm>
          <a:prstGeom prst="rect">
            <a:avLst/>
          </a:prstGeom>
        </p:spPr>
        <p:txBody>
          <a:bodyPr/>
          <a:lstStyle/>
          <a:p>
            <a:fld id="{80D5F1DB-232D-4CE2-A914-3ED5497E010D}" type="datetimeFigureOut">
              <a:rPr lang="fr-FR" smtClean="0"/>
              <a:t>19/12/2024</a:t>
            </a:fld>
            <a:endParaRPr lang="fr-FR"/>
          </a:p>
        </p:txBody>
      </p:sp>
      <p:sp>
        <p:nvSpPr>
          <p:cNvPr id="6" name="Espace réservé du pied de page 5">
            <a:extLst>
              <a:ext uri="{FF2B5EF4-FFF2-40B4-BE49-F238E27FC236}">
                <a16:creationId xmlns:a16="http://schemas.microsoft.com/office/drawing/2014/main" id="{B14D25E6-9475-4D9E-932B-65E5AC19EF9B}"/>
              </a:ext>
            </a:extLst>
          </p:cNvPr>
          <p:cNvSpPr>
            <a:spLocks noGrp="1"/>
          </p:cNvSpPr>
          <p:nvPr>
            <p:ph type="ftr" sz="quarter" idx="11"/>
          </p:nvPr>
        </p:nvSpPr>
        <p:spPr>
          <a:xfrm>
            <a:off x="4038600" y="6356350"/>
            <a:ext cx="4114800" cy="365125"/>
          </a:xfrm>
          <a:prstGeom prst="rect">
            <a:avLst/>
          </a:prstGeom>
        </p:spPr>
        <p:txBody>
          <a:bodyPr/>
          <a:lstStyle/>
          <a:p>
            <a:endParaRPr lang="fr-FR"/>
          </a:p>
        </p:txBody>
      </p:sp>
      <p:sp>
        <p:nvSpPr>
          <p:cNvPr id="7" name="Espace réservé du numéro de diapositive 6">
            <a:extLst>
              <a:ext uri="{FF2B5EF4-FFF2-40B4-BE49-F238E27FC236}">
                <a16:creationId xmlns:a16="http://schemas.microsoft.com/office/drawing/2014/main" id="{77428552-CDA3-4FE2-AE36-63F6BCDAB893}"/>
              </a:ext>
            </a:extLst>
          </p:cNvPr>
          <p:cNvSpPr>
            <a:spLocks noGrp="1"/>
          </p:cNvSpPr>
          <p:nvPr>
            <p:ph type="sldNum" sz="quarter" idx="12"/>
          </p:nvPr>
        </p:nvSpPr>
        <p:spPr>
          <a:xfrm>
            <a:off x="8610600" y="6356350"/>
            <a:ext cx="2743200" cy="365125"/>
          </a:xfrm>
          <a:prstGeom prst="rect">
            <a:avLst/>
          </a:prstGeom>
        </p:spPr>
        <p:txBody>
          <a:bodyPr/>
          <a:lstStyle/>
          <a:p>
            <a:fld id="{3C4E77BF-D1A0-4779-ADE9-7E36129EBE64}" type="slidenum">
              <a:rPr lang="fr-FR" smtClean="0"/>
              <a:t>‹N°›</a:t>
            </a:fld>
            <a:endParaRPr lang="fr-FR"/>
          </a:p>
        </p:txBody>
      </p:sp>
    </p:spTree>
    <p:extLst>
      <p:ext uri="{BB962C8B-B14F-4D97-AF65-F5344CB8AC3E}">
        <p14:creationId xmlns:p14="http://schemas.microsoft.com/office/powerpoint/2010/main" val="40298697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CFFB921-5F69-44E3-B3F8-973A25651BD9}"/>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E7AABD3-FFB4-42C7-BDC3-33BFAE9903A0}"/>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F0B45E9-1F88-4CDA-995C-000406D4E7E1}"/>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C4CB431-7850-4D3A-89D8-D1FFD67BC259}"/>
              </a:ext>
            </a:extLst>
          </p:cNvPr>
          <p:cNvSpPr>
            <a:spLocks noGrp="1"/>
          </p:cNvSpPr>
          <p:nvPr>
            <p:ph type="dt" sz="half" idx="10"/>
          </p:nvPr>
        </p:nvSpPr>
        <p:spPr>
          <a:xfrm>
            <a:off x="314324" y="6464773"/>
            <a:ext cx="4953001" cy="239877"/>
          </a:xfrm>
          <a:prstGeom prst="rect">
            <a:avLst/>
          </a:prstGeom>
        </p:spPr>
        <p:txBody>
          <a:bodyPr/>
          <a:lstStyle/>
          <a:p>
            <a:fld id="{80D5F1DB-232D-4CE2-A914-3ED5497E010D}" type="datetimeFigureOut">
              <a:rPr lang="fr-FR" smtClean="0"/>
              <a:t>19/12/2024</a:t>
            </a:fld>
            <a:endParaRPr lang="fr-FR"/>
          </a:p>
        </p:txBody>
      </p:sp>
      <p:sp>
        <p:nvSpPr>
          <p:cNvPr id="6" name="Espace réservé du pied de page 5">
            <a:extLst>
              <a:ext uri="{FF2B5EF4-FFF2-40B4-BE49-F238E27FC236}">
                <a16:creationId xmlns:a16="http://schemas.microsoft.com/office/drawing/2014/main" id="{EDD3A034-FF69-46A4-B2E0-E6FB0804D11E}"/>
              </a:ext>
            </a:extLst>
          </p:cNvPr>
          <p:cNvSpPr>
            <a:spLocks noGrp="1"/>
          </p:cNvSpPr>
          <p:nvPr>
            <p:ph type="ftr" sz="quarter" idx="11"/>
          </p:nvPr>
        </p:nvSpPr>
        <p:spPr>
          <a:xfrm>
            <a:off x="4038600" y="6356350"/>
            <a:ext cx="4114800" cy="365125"/>
          </a:xfrm>
          <a:prstGeom prst="rect">
            <a:avLst/>
          </a:prstGeom>
        </p:spPr>
        <p:txBody>
          <a:bodyPr/>
          <a:lstStyle/>
          <a:p>
            <a:endParaRPr lang="fr-FR"/>
          </a:p>
        </p:txBody>
      </p:sp>
      <p:sp>
        <p:nvSpPr>
          <p:cNvPr id="7" name="Espace réservé du numéro de diapositive 6">
            <a:extLst>
              <a:ext uri="{FF2B5EF4-FFF2-40B4-BE49-F238E27FC236}">
                <a16:creationId xmlns:a16="http://schemas.microsoft.com/office/drawing/2014/main" id="{F3374A57-4E01-4BF8-9B97-E61D6B968A17}"/>
              </a:ext>
            </a:extLst>
          </p:cNvPr>
          <p:cNvSpPr>
            <a:spLocks noGrp="1"/>
          </p:cNvSpPr>
          <p:nvPr>
            <p:ph type="sldNum" sz="quarter" idx="12"/>
          </p:nvPr>
        </p:nvSpPr>
        <p:spPr>
          <a:xfrm>
            <a:off x="8610600" y="6356350"/>
            <a:ext cx="2743200" cy="365125"/>
          </a:xfrm>
          <a:prstGeom prst="rect">
            <a:avLst/>
          </a:prstGeom>
        </p:spPr>
        <p:txBody>
          <a:bodyPr/>
          <a:lstStyle/>
          <a:p>
            <a:fld id="{3C4E77BF-D1A0-4779-ADE9-7E36129EBE64}" type="slidenum">
              <a:rPr lang="fr-FR" smtClean="0"/>
              <a:t>‹N°›</a:t>
            </a:fld>
            <a:endParaRPr lang="fr-FR"/>
          </a:p>
        </p:txBody>
      </p:sp>
    </p:spTree>
    <p:extLst>
      <p:ext uri="{BB962C8B-B14F-4D97-AF65-F5344CB8AC3E}">
        <p14:creationId xmlns:p14="http://schemas.microsoft.com/office/powerpoint/2010/main" val="35402434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B0BB1A4-E486-47C8-9575-F1E15DEAD1DF}"/>
              </a:ext>
            </a:extLst>
          </p:cNvPr>
          <p:cNvSpPr>
            <a:spLocks noGrp="1"/>
          </p:cNvSpPr>
          <p:nvPr>
            <p:ph type="title"/>
          </p:nvPr>
        </p:nvSpPr>
        <p:spPr>
          <a:xfrm>
            <a:off x="838200" y="365125"/>
            <a:ext cx="10515600" cy="1325563"/>
          </a:xfrm>
          <a:prstGeom prst="rect">
            <a:avLst/>
          </a:prstGeom>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ED021288-73E6-4856-B18D-B1056A0A960D}"/>
              </a:ext>
            </a:extLst>
          </p:cNvPr>
          <p:cNvSpPr>
            <a:spLocks noGrp="1"/>
          </p:cNvSpPr>
          <p:nvPr>
            <p:ph type="body" orient="vert" idx="1"/>
          </p:nvPr>
        </p:nvSpPr>
        <p:spPr>
          <a:xfrm>
            <a:off x="838200" y="1825625"/>
            <a:ext cx="10515600" cy="4351338"/>
          </a:xfrm>
          <a:prstGeom prst="rect">
            <a:avLst/>
          </a:prstGeo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C650394-2638-40C9-82AC-3EF9BB2E028B}"/>
              </a:ext>
            </a:extLst>
          </p:cNvPr>
          <p:cNvSpPr>
            <a:spLocks noGrp="1"/>
          </p:cNvSpPr>
          <p:nvPr>
            <p:ph type="dt" sz="half" idx="10"/>
          </p:nvPr>
        </p:nvSpPr>
        <p:spPr>
          <a:xfrm>
            <a:off x="314324" y="6464773"/>
            <a:ext cx="4953001" cy="239877"/>
          </a:xfrm>
          <a:prstGeom prst="rect">
            <a:avLst/>
          </a:prstGeom>
        </p:spPr>
        <p:txBody>
          <a:bodyPr/>
          <a:lstStyle/>
          <a:p>
            <a:fld id="{80D5F1DB-232D-4CE2-A914-3ED5497E010D}" type="datetimeFigureOut">
              <a:rPr lang="fr-FR" smtClean="0"/>
              <a:t>19/12/2024</a:t>
            </a:fld>
            <a:endParaRPr lang="fr-FR"/>
          </a:p>
        </p:txBody>
      </p:sp>
      <p:sp>
        <p:nvSpPr>
          <p:cNvPr id="5" name="Espace réservé du pied de page 4">
            <a:extLst>
              <a:ext uri="{FF2B5EF4-FFF2-40B4-BE49-F238E27FC236}">
                <a16:creationId xmlns:a16="http://schemas.microsoft.com/office/drawing/2014/main" id="{4EA8D8BA-032E-47FB-9C13-1BEDF9820A85}"/>
              </a:ext>
            </a:extLst>
          </p:cNvPr>
          <p:cNvSpPr>
            <a:spLocks noGrp="1"/>
          </p:cNvSpPr>
          <p:nvPr>
            <p:ph type="ftr" sz="quarter" idx="11"/>
          </p:nvPr>
        </p:nvSpPr>
        <p:spPr>
          <a:xfrm>
            <a:off x="4038600" y="6356350"/>
            <a:ext cx="4114800" cy="365125"/>
          </a:xfrm>
          <a:prstGeom prst="rect">
            <a:avLst/>
          </a:prstGeom>
        </p:spPr>
        <p:txBody>
          <a:bodyPr/>
          <a:lstStyle/>
          <a:p>
            <a:endParaRPr lang="fr-FR"/>
          </a:p>
        </p:txBody>
      </p:sp>
      <p:sp>
        <p:nvSpPr>
          <p:cNvPr id="6" name="Espace réservé du numéro de diapositive 5">
            <a:extLst>
              <a:ext uri="{FF2B5EF4-FFF2-40B4-BE49-F238E27FC236}">
                <a16:creationId xmlns:a16="http://schemas.microsoft.com/office/drawing/2014/main" id="{E52801C1-F5FD-45A3-A449-A1D5A0187D26}"/>
              </a:ext>
            </a:extLst>
          </p:cNvPr>
          <p:cNvSpPr>
            <a:spLocks noGrp="1"/>
          </p:cNvSpPr>
          <p:nvPr>
            <p:ph type="sldNum" sz="quarter" idx="12"/>
          </p:nvPr>
        </p:nvSpPr>
        <p:spPr>
          <a:xfrm>
            <a:off x="8610600" y="6356350"/>
            <a:ext cx="2743200" cy="365125"/>
          </a:xfrm>
          <a:prstGeom prst="rect">
            <a:avLst/>
          </a:prstGeom>
        </p:spPr>
        <p:txBody>
          <a:bodyPr/>
          <a:lstStyle/>
          <a:p>
            <a:fld id="{3C4E77BF-D1A0-4779-ADE9-7E36129EBE64}" type="slidenum">
              <a:rPr lang="fr-FR" smtClean="0"/>
              <a:t>‹N°›</a:t>
            </a:fld>
            <a:endParaRPr lang="fr-FR"/>
          </a:p>
        </p:txBody>
      </p:sp>
    </p:spTree>
    <p:extLst>
      <p:ext uri="{BB962C8B-B14F-4D97-AF65-F5344CB8AC3E}">
        <p14:creationId xmlns:p14="http://schemas.microsoft.com/office/powerpoint/2010/main" val="24870747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760822F-69CB-4689-A209-2C0DA6A1C92A}"/>
              </a:ext>
            </a:extLst>
          </p:cNvPr>
          <p:cNvSpPr>
            <a:spLocks noGrp="1"/>
          </p:cNvSpPr>
          <p:nvPr>
            <p:ph type="title" orient="vert"/>
          </p:nvPr>
        </p:nvSpPr>
        <p:spPr>
          <a:xfrm>
            <a:off x="8724900" y="365125"/>
            <a:ext cx="2628900" cy="5811838"/>
          </a:xfrm>
          <a:prstGeom prst="rect">
            <a:avLst/>
          </a:prstGeo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5643645B-0DF3-4130-9502-6E5FD228AD04}"/>
              </a:ext>
            </a:extLst>
          </p:cNvPr>
          <p:cNvSpPr>
            <a:spLocks noGrp="1"/>
          </p:cNvSpPr>
          <p:nvPr>
            <p:ph type="body" orient="vert" idx="1"/>
          </p:nvPr>
        </p:nvSpPr>
        <p:spPr>
          <a:xfrm>
            <a:off x="838200" y="365125"/>
            <a:ext cx="7734300" cy="5811838"/>
          </a:xfrm>
          <a:prstGeom prst="rect">
            <a:avLst/>
          </a:prstGeo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21F2FF3-A2C6-4211-ACCE-DB83DC86B067}"/>
              </a:ext>
            </a:extLst>
          </p:cNvPr>
          <p:cNvSpPr>
            <a:spLocks noGrp="1"/>
          </p:cNvSpPr>
          <p:nvPr>
            <p:ph type="dt" sz="half" idx="10"/>
          </p:nvPr>
        </p:nvSpPr>
        <p:spPr>
          <a:xfrm>
            <a:off x="314324" y="6464773"/>
            <a:ext cx="4953001" cy="239877"/>
          </a:xfrm>
          <a:prstGeom prst="rect">
            <a:avLst/>
          </a:prstGeom>
        </p:spPr>
        <p:txBody>
          <a:bodyPr/>
          <a:lstStyle/>
          <a:p>
            <a:fld id="{80D5F1DB-232D-4CE2-A914-3ED5497E010D}" type="datetimeFigureOut">
              <a:rPr lang="fr-FR" smtClean="0"/>
              <a:t>19/12/2024</a:t>
            </a:fld>
            <a:endParaRPr lang="fr-FR"/>
          </a:p>
        </p:txBody>
      </p:sp>
      <p:sp>
        <p:nvSpPr>
          <p:cNvPr id="5" name="Espace réservé du pied de page 4">
            <a:extLst>
              <a:ext uri="{FF2B5EF4-FFF2-40B4-BE49-F238E27FC236}">
                <a16:creationId xmlns:a16="http://schemas.microsoft.com/office/drawing/2014/main" id="{5FA11596-F807-45DE-8E43-A7832F7854B0}"/>
              </a:ext>
            </a:extLst>
          </p:cNvPr>
          <p:cNvSpPr>
            <a:spLocks noGrp="1"/>
          </p:cNvSpPr>
          <p:nvPr>
            <p:ph type="ftr" sz="quarter" idx="11"/>
          </p:nvPr>
        </p:nvSpPr>
        <p:spPr>
          <a:xfrm>
            <a:off x="4038600" y="6356350"/>
            <a:ext cx="4114800" cy="365125"/>
          </a:xfrm>
          <a:prstGeom prst="rect">
            <a:avLst/>
          </a:prstGeom>
        </p:spPr>
        <p:txBody>
          <a:bodyPr/>
          <a:lstStyle/>
          <a:p>
            <a:endParaRPr lang="fr-FR"/>
          </a:p>
        </p:txBody>
      </p:sp>
      <p:sp>
        <p:nvSpPr>
          <p:cNvPr id="6" name="Espace réservé du numéro de diapositive 5">
            <a:extLst>
              <a:ext uri="{FF2B5EF4-FFF2-40B4-BE49-F238E27FC236}">
                <a16:creationId xmlns:a16="http://schemas.microsoft.com/office/drawing/2014/main" id="{F685C382-C66F-4D7B-9EC9-13013C2D9A93}"/>
              </a:ext>
            </a:extLst>
          </p:cNvPr>
          <p:cNvSpPr>
            <a:spLocks noGrp="1"/>
          </p:cNvSpPr>
          <p:nvPr>
            <p:ph type="sldNum" sz="quarter" idx="12"/>
          </p:nvPr>
        </p:nvSpPr>
        <p:spPr>
          <a:xfrm>
            <a:off x="8610600" y="6356350"/>
            <a:ext cx="2743200" cy="365125"/>
          </a:xfrm>
          <a:prstGeom prst="rect">
            <a:avLst/>
          </a:prstGeom>
        </p:spPr>
        <p:txBody>
          <a:bodyPr/>
          <a:lstStyle/>
          <a:p>
            <a:fld id="{3C4E77BF-D1A0-4779-ADE9-7E36129EBE64}" type="slidenum">
              <a:rPr lang="fr-FR" smtClean="0"/>
              <a:t>‹N°›</a:t>
            </a:fld>
            <a:endParaRPr lang="fr-FR"/>
          </a:p>
        </p:txBody>
      </p:sp>
    </p:spTree>
    <p:extLst>
      <p:ext uri="{BB962C8B-B14F-4D97-AF65-F5344CB8AC3E}">
        <p14:creationId xmlns:p14="http://schemas.microsoft.com/office/powerpoint/2010/main" val="8639231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812E46-687D-4111-8680-6CEBDAE62EC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7EE6901-1E6A-4C4E-AD72-172E065355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F2A51DFC-E920-4FE8-82FC-8C8A6409AD1C}"/>
              </a:ext>
            </a:extLst>
          </p:cNvPr>
          <p:cNvSpPr>
            <a:spLocks noGrp="1"/>
          </p:cNvSpPr>
          <p:nvPr>
            <p:ph type="dt" sz="half" idx="10"/>
          </p:nvPr>
        </p:nvSpPr>
        <p:spPr/>
        <p:txBody>
          <a:bodyPr/>
          <a:lstStyle/>
          <a:p>
            <a:fld id="{61B1661B-8D1B-4D95-9756-4A019AB133A9}" type="datetimeFigureOut">
              <a:rPr lang="fr-FR" smtClean="0"/>
              <a:t>19/12/2024</a:t>
            </a:fld>
            <a:endParaRPr lang="fr-FR"/>
          </a:p>
        </p:txBody>
      </p:sp>
      <p:sp>
        <p:nvSpPr>
          <p:cNvPr id="5" name="Espace réservé du pied de page 4">
            <a:extLst>
              <a:ext uri="{FF2B5EF4-FFF2-40B4-BE49-F238E27FC236}">
                <a16:creationId xmlns:a16="http://schemas.microsoft.com/office/drawing/2014/main" id="{B0FA1244-5C0F-43A3-A446-49DE7F6AE64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CF0CF80-F3E1-4099-AF4D-9D8AAB88F7A0}"/>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9658305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4EA0494-3E04-4901-B72D-5D3C82027A2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ACC92E0-844F-4C6A-B1D2-19AE8A63986C}"/>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244FB59-AA97-41AD-A0C3-1A99F04A0697}"/>
              </a:ext>
            </a:extLst>
          </p:cNvPr>
          <p:cNvSpPr>
            <a:spLocks noGrp="1"/>
          </p:cNvSpPr>
          <p:nvPr>
            <p:ph type="dt" sz="half" idx="10"/>
          </p:nvPr>
        </p:nvSpPr>
        <p:spPr/>
        <p:txBody>
          <a:bodyPr/>
          <a:lstStyle/>
          <a:p>
            <a:fld id="{61B1661B-8D1B-4D95-9756-4A019AB133A9}" type="datetimeFigureOut">
              <a:rPr lang="fr-FR" smtClean="0"/>
              <a:t>19/12/2024</a:t>
            </a:fld>
            <a:endParaRPr lang="fr-FR"/>
          </a:p>
        </p:txBody>
      </p:sp>
      <p:sp>
        <p:nvSpPr>
          <p:cNvPr id="5" name="Espace réservé du pied de page 4">
            <a:extLst>
              <a:ext uri="{FF2B5EF4-FFF2-40B4-BE49-F238E27FC236}">
                <a16:creationId xmlns:a16="http://schemas.microsoft.com/office/drawing/2014/main" id="{6FB14534-CDD9-419C-AFC5-E18A47A418D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8E4A237-17F6-4BF5-83F7-9E293D16ADE7}"/>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8406492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F01C3F-497E-4BE5-8C6A-FC3F638CA09D}"/>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824775AC-E6CB-4F13-A33F-ABBB322C0CE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C32A51C2-676E-49A2-88A5-B8007A72EF6A}"/>
              </a:ext>
            </a:extLst>
          </p:cNvPr>
          <p:cNvSpPr>
            <a:spLocks noGrp="1"/>
          </p:cNvSpPr>
          <p:nvPr>
            <p:ph type="dt" sz="half" idx="10"/>
          </p:nvPr>
        </p:nvSpPr>
        <p:spPr/>
        <p:txBody>
          <a:bodyPr/>
          <a:lstStyle/>
          <a:p>
            <a:fld id="{61B1661B-8D1B-4D95-9756-4A019AB133A9}" type="datetimeFigureOut">
              <a:rPr lang="fr-FR" smtClean="0"/>
              <a:t>19/12/2024</a:t>
            </a:fld>
            <a:endParaRPr lang="fr-FR"/>
          </a:p>
        </p:txBody>
      </p:sp>
      <p:sp>
        <p:nvSpPr>
          <p:cNvPr id="5" name="Espace réservé du pied de page 4">
            <a:extLst>
              <a:ext uri="{FF2B5EF4-FFF2-40B4-BE49-F238E27FC236}">
                <a16:creationId xmlns:a16="http://schemas.microsoft.com/office/drawing/2014/main" id="{AFD020C2-D47F-4F64-8A77-5C75ABA19A6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1C778C8-D0D0-45A4-A28B-A847EC946F17}"/>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6313937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C507B3D-6226-46BE-8707-991C16DF588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E7E9716-04E7-403F-9C46-6F12C6E8EF76}"/>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91E4B1B1-6991-44EB-A529-53187B0EC9C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B80BEEB6-7D69-437E-AF1D-39CB6993F5ED}"/>
              </a:ext>
            </a:extLst>
          </p:cNvPr>
          <p:cNvSpPr>
            <a:spLocks noGrp="1"/>
          </p:cNvSpPr>
          <p:nvPr>
            <p:ph type="dt" sz="half" idx="10"/>
          </p:nvPr>
        </p:nvSpPr>
        <p:spPr/>
        <p:txBody>
          <a:bodyPr/>
          <a:lstStyle/>
          <a:p>
            <a:fld id="{61B1661B-8D1B-4D95-9756-4A019AB133A9}" type="datetimeFigureOut">
              <a:rPr lang="fr-FR" smtClean="0"/>
              <a:t>19/12/2024</a:t>
            </a:fld>
            <a:endParaRPr lang="fr-FR"/>
          </a:p>
        </p:txBody>
      </p:sp>
      <p:sp>
        <p:nvSpPr>
          <p:cNvPr id="6" name="Espace réservé du pied de page 5">
            <a:extLst>
              <a:ext uri="{FF2B5EF4-FFF2-40B4-BE49-F238E27FC236}">
                <a16:creationId xmlns:a16="http://schemas.microsoft.com/office/drawing/2014/main" id="{647AD98A-9A05-47D7-AA9B-C61D55E5E82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7EE572B-44A6-4EB4-9C92-67A30624D86E}"/>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5758067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2AB6A79-10D4-4E7A-B31D-2877E909C29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62E90B9B-1A53-4626-A093-938AC5F1CDA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82DC87F1-A713-4FDA-8A2D-E9C5B30D9134}"/>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3D6201DA-2C18-4C82-9E42-61A8AA8847B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221729BC-7A19-4CF0-9BB1-545424F144C9}"/>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CEC850DA-AC83-4198-B236-2C6890FC07D1}"/>
              </a:ext>
            </a:extLst>
          </p:cNvPr>
          <p:cNvSpPr>
            <a:spLocks noGrp="1"/>
          </p:cNvSpPr>
          <p:nvPr>
            <p:ph type="dt" sz="half" idx="10"/>
          </p:nvPr>
        </p:nvSpPr>
        <p:spPr/>
        <p:txBody>
          <a:bodyPr/>
          <a:lstStyle/>
          <a:p>
            <a:fld id="{61B1661B-8D1B-4D95-9756-4A019AB133A9}" type="datetimeFigureOut">
              <a:rPr lang="fr-FR" smtClean="0"/>
              <a:t>19/12/2024</a:t>
            </a:fld>
            <a:endParaRPr lang="fr-FR"/>
          </a:p>
        </p:txBody>
      </p:sp>
      <p:sp>
        <p:nvSpPr>
          <p:cNvPr id="8" name="Espace réservé du pied de page 7">
            <a:extLst>
              <a:ext uri="{FF2B5EF4-FFF2-40B4-BE49-F238E27FC236}">
                <a16:creationId xmlns:a16="http://schemas.microsoft.com/office/drawing/2014/main" id="{708D200A-5C21-43E1-8372-F2BC7A6513C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A70C023-D2F4-4BCC-BC8F-EDB577AFF4A8}"/>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29776970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E1442A-ADB1-4B20-85EC-95735CFF3DC0}"/>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1720117B-4268-48D4-9740-4828DF71D1E0}"/>
              </a:ext>
            </a:extLst>
          </p:cNvPr>
          <p:cNvSpPr>
            <a:spLocks noGrp="1"/>
          </p:cNvSpPr>
          <p:nvPr>
            <p:ph type="dt" sz="half" idx="10"/>
          </p:nvPr>
        </p:nvSpPr>
        <p:spPr/>
        <p:txBody>
          <a:bodyPr/>
          <a:lstStyle/>
          <a:p>
            <a:fld id="{61B1661B-8D1B-4D95-9756-4A019AB133A9}" type="datetimeFigureOut">
              <a:rPr lang="fr-FR" smtClean="0"/>
              <a:t>19/12/2024</a:t>
            </a:fld>
            <a:endParaRPr lang="fr-FR"/>
          </a:p>
        </p:txBody>
      </p:sp>
      <p:sp>
        <p:nvSpPr>
          <p:cNvPr id="4" name="Espace réservé du pied de page 3">
            <a:extLst>
              <a:ext uri="{FF2B5EF4-FFF2-40B4-BE49-F238E27FC236}">
                <a16:creationId xmlns:a16="http://schemas.microsoft.com/office/drawing/2014/main" id="{616BFEE5-37DA-4DB7-9872-CF35A36CC816}"/>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1F6629BD-4B6F-4E00-92D2-3B3EAC04C23B}"/>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96477804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C1D849E-C24D-4A9F-9147-0D57C06A4DE7}"/>
              </a:ext>
            </a:extLst>
          </p:cNvPr>
          <p:cNvSpPr>
            <a:spLocks noGrp="1"/>
          </p:cNvSpPr>
          <p:nvPr>
            <p:ph type="dt" sz="half" idx="10"/>
          </p:nvPr>
        </p:nvSpPr>
        <p:spPr/>
        <p:txBody>
          <a:bodyPr/>
          <a:lstStyle/>
          <a:p>
            <a:fld id="{61B1661B-8D1B-4D95-9756-4A019AB133A9}" type="datetimeFigureOut">
              <a:rPr lang="fr-FR" smtClean="0"/>
              <a:t>19/12/2024</a:t>
            </a:fld>
            <a:endParaRPr lang="fr-FR"/>
          </a:p>
        </p:txBody>
      </p:sp>
      <p:sp>
        <p:nvSpPr>
          <p:cNvPr id="3" name="Espace réservé du pied de page 2">
            <a:extLst>
              <a:ext uri="{FF2B5EF4-FFF2-40B4-BE49-F238E27FC236}">
                <a16:creationId xmlns:a16="http://schemas.microsoft.com/office/drawing/2014/main" id="{1BF279FB-C6EF-4843-BE25-C08725DC6AD7}"/>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033FE0F-1AD5-4D70-B8E6-097381E97CB5}"/>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9408338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BE976ED-12FC-4924-83C4-DF8C9022CEF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D558FDE6-6CC9-412A-8AFA-C941B1CC3DD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5691384A-45DA-435D-89B1-FB1CDDDFDB3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BFB2699-E60D-403D-A9D1-56E8F01DA394}"/>
              </a:ext>
            </a:extLst>
          </p:cNvPr>
          <p:cNvSpPr>
            <a:spLocks noGrp="1"/>
          </p:cNvSpPr>
          <p:nvPr>
            <p:ph type="dt" sz="half" idx="10"/>
          </p:nvPr>
        </p:nvSpPr>
        <p:spPr/>
        <p:txBody>
          <a:bodyPr/>
          <a:lstStyle/>
          <a:p>
            <a:fld id="{61B1661B-8D1B-4D95-9756-4A019AB133A9}" type="datetimeFigureOut">
              <a:rPr lang="fr-FR" smtClean="0"/>
              <a:t>19/12/2024</a:t>
            </a:fld>
            <a:endParaRPr lang="fr-FR"/>
          </a:p>
        </p:txBody>
      </p:sp>
      <p:sp>
        <p:nvSpPr>
          <p:cNvPr id="6" name="Espace réservé du pied de page 5">
            <a:extLst>
              <a:ext uri="{FF2B5EF4-FFF2-40B4-BE49-F238E27FC236}">
                <a16:creationId xmlns:a16="http://schemas.microsoft.com/office/drawing/2014/main" id="{E2642BCE-3BB9-4330-B7EE-E95F909D418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1A85286-99C6-4800-9329-81A00AADAA59}"/>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4622275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5BB472-89BF-43A4-8747-F76A0853213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966E889-C220-410B-B997-AFF150E7734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03FF372-D136-46EC-887D-316EE177A52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27E7DDC-16FE-4A09-A806-B182980BF7D3}"/>
              </a:ext>
            </a:extLst>
          </p:cNvPr>
          <p:cNvSpPr>
            <a:spLocks noGrp="1"/>
          </p:cNvSpPr>
          <p:nvPr>
            <p:ph type="dt" sz="half" idx="10"/>
          </p:nvPr>
        </p:nvSpPr>
        <p:spPr/>
        <p:txBody>
          <a:bodyPr/>
          <a:lstStyle/>
          <a:p>
            <a:fld id="{61B1661B-8D1B-4D95-9756-4A019AB133A9}" type="datetimeFigureOut">
              <a:rPr lang="fr-FR" smtClean="0"/>
              <a:t>19/12/2024</a:t>
            </a:fld>
            <a:endParaRPr lang="fr-FR"/>
          </a:p>
        </p:txBody>
      </p:sp>
      <p:sp>
        <p:nvSpPr>
          <p:cNvPr id="6" name="Espace réservé du pied de page 5">
            <a:extLst>
              <a:ext uri="{FF2B5EF4-FFF2-40B4-BE49-F238E27FC236}">
                <a16:creationId xmlns:a16="http://schemas.microsoft.com/office/drawing/2014/main" id="{FC4CC2F6-1B7E-4A10-B082-A2ECDE77226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E4818B4-3912-448C-B541-BE668D7F2128}"/>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25526945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C155AD-FAEA-4C63-AAD4-63386B5B88C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3456EFF4-03EE-42AF-A103-525F473BBFE5}"/>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D80696C-B777-46F7-A188-3C062D45C4E0}"/>
              </a:ext>
            </a:extLst>
          </p:cNvPr>
          <p:cNvSpPr>
            <a:spLocks noGrp="1"/>
          </p:cNvSpPr>
          <p:nvPr>
            <p:ph type="dt" sz="half" idx="10"/>
          </p:nvPr>
        </p:nvSpPr>
        <p:spPr/>
        <p:txBody>
          <a:bodyPr/>
          <a:lstStyle/>
          <a:p>
            <a:fld id="{61B1661B-8D1B-4D95-9756-4A019AB133A9}" type="datetimeFigureOut">
              <a:rPr lang="fr-FR" smtClean="0"/>
              <a:t>19/12/2024</a:t>
            </a:fld>
            <a:endParaRPr lang="fr-FR"/>
          </a:p>
        </p:txBody>
      </p:sp>
      <p:sp>
        <p:nvSpPr>
          <p:cNvPr id="5" name="Espace réservé du pied de page 4">
            <a:extLst>
              <a:ext uri="{FF2B5EF4-FFF2-40B4-BE49-F238E27FC236}">
                <a16:creationId xmlns:a16="http://schemas.microsoft.com/office/drawing/2014/main" id="{33365343-9357-436E-8C51-07732507644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B5A81FD-B3D2-459C-9035-79823B3DCC13}"/>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2494904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F27E5E2C-61BC-4B44-A081-ECC2E57A0BF9}"/>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3DE47E8-1415-4F84-841A-8DBCB6116DB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8B5F15F-8D0C-492D-B25E-AE8E4B3616BA}"/>
              </a:ext>
            </a:extLst>
          </p:cNvPr>
          <p:cNvSpPr>
            <a:spLocks noGrp="1"/>
          </p:cNvSpPr>
          <p:nvPr>
            <p:ph type="dt" sz="half" idx="10"/>
          </p:nvPr>
        </p:nvSpPr>
        <p:spPr/>
        <p:txBody>
          <a:bodyPr/>
          <a:lstStyle/>
          <a:p>
            <a:fld id="{61B1661B-8D1B-4D95-9756-4A019AB133A9}" type="datetimeFigureOut">
              <a:rPr lang="fr-FR" smtClean="0"/>
              <a:t>19/12/2024</a:t>
            </a:fld>
            <a:endParaRPr lang="fr-FR"/>
          </a:p>
        </p:txBody>
      </p:sp>
      <p:sp>
        <p:nvSpPr>
          <p:cNvPr id="5" name="Espace réservé du pied de page 4">
            <a:extLst>
              <a:ext uri="{FF2B5EF4-FFF2-40B4-BE49-F238E27FC236}">
                <a16:creationId xmlns:a16="http://schemas.microsoft.com/office/drawing/2014/main" id="{358F2DE7-4C19-4930-86C8-31704CB7677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AD8E8AA-102D-43DC-9304-AAE5D3D6C44A}"/>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2574769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18BF9C25-3145-4769-8D94-5E9D29560D6D}"/>
              </a:ext>
            </a:extLst>
          </p:cNvPr>
          <p:cNvPicPr>
            <a:picLocks noChangeAspect="1"/>
          </p:cNvPicPr>
          <p:nvPr userDrawn="1"/>
        </p:nvPicPr>
        <p:blipFill>
          <a:blip r:embed="rId13"/>
          <a:stretch>
            <a:fillRect/>
          </a:stretch>
        </p:blipFill>
        <p:spPr>
          <a:xfrm>
            <a:off x="10088501" y="6484384"/>
            <a:ext cx="1832681" cy="198127"/>
          </a:xfrm>
          <a:prstGeom prst="rect">
            <a:avLst/>
          </a:prstGeom>
        </p:spPr>
      </p:pic>
      <p:grpSp>
        <p:nvGrpSpPr>
          <p:cNvPr id="2" name="Groupe 1">
            <a:extLst>
              <a:ext uri="{FF2B5EF4-FFF2-40B4-BE49-F238E27FC236}">
                <a16:creationId xmlns:a16="http://schemas.microsoft.com/office/drawing/2014/main" id="{FB66229C-AD4D-486F-BCF6-4197D814090E}"/>
              </a:ext>
            </a:extLst>
          </p:cNvPr>
          <p:cNvGrpSpPr/>
          <p:nvPr userDrawn="1"/>
        </p:nvGrpSpPr>
        <p:grpSpPr>
          <a:xfrm>
            <a:off x="270818" y="282132"/>
            <a:ext cx="1570734" cy="513130"/>
            <a:chOff x="419099" y="240943"/>
            <a:chExt cx="1570734" cy="513130"/>
          </a:xfrm>
        </p:grpSpPr>
        <p:pic>
          <p:nvPicPr>
            <p:cNvPr id="17" name="Image 16">
              <a:extLst>
                <a:ext uri="{FF2B5EF4-FFF2-40B4-BE49-F238E27FC236}">
                  <a16:creationId xmlns:a16="http://schemas.microsoft.com/office/drawing/2014/main" id="{BEB6A16C-E658-4BA8-A54B-601336A1F88E}"/>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419099" y="240943"/>
              <a:ext cx="1570734" cy="328464"/>
            </a:xfrm>
            <a:prstGeom prst="rect">
              <a:avLst/>
            </a:prstGeom>
          </p:spPr>
        </p:pic>
        <p:sp>
          <p:nvSpPr>
            <p:cNvPr id="18" name="ZoneTexte 17">
              <a:extLst>
                <a:ext uri="{FF2B5EF4-FFF2-40B4-BE49-F238E27FC236}">
                  <a16:creationId xmlns:a16="http://schemas.microsoft.com/office/drawing/2014/main" id="{9476ED11-1FD5-4CE4-A2AA-F3CAD2CDAC3A}"/>
                </a:ext>
              </a:extLst>
            </p:cNvPr>
            <p:cNvSpPr txBox="1"/>
            <p:nvPr userDrawn="1"/>
          </p:nvSpPr>
          <p:spPr>
            <a:xfrm>
              <a:off x="419099" y="569407"/>
              <a:ext cx="1570734" cy="184666"/>
            </a:xfrm>
            <a:prstGeom prst="rect">
              <a:avLst/>
            </a:prstGeom>
            <a:noFill/>
          </p:spPr>
          <p:txBody>
            <a:bodyPr wrap="square" rtlCol="0">
              <a:spAutoFit/>
            </a:bodyPr>
            <a:lstStyle/>
            <a:p>
              <a:r>
                <a:rPr lang="fr-FR" sz="600" b="0" dirty="0">
                  <a:solidFill>
                    <a:srgbClr val="0072CE"/>
                  </a:solidFill>
                  <a:latin typeface="Poppins "/>
                  <a:cs typeface="Poppins Medium" panose="00000600000000000000" pitchFamily="2" charset="0"/>
                </a:rPr>
                <a:t>Entreprise de services numériques</a:t>
              </a:r>
            </a:p>
          </p:txBody>
        </p:sp>
      </p:grpSp>
      <p:sp>
        <p:nvSpPr>
          <p:cNvPr id="7" name="Espace réservé du numéro de diapositive 6">
            <a:extLst>
              <a:ext uri="{FF2B5EF4-FFF2-40B4-BE49-F238E27FC236}">
                <a16:creationId xmlns:a16="http://schemas.microsoft.com/office/drawing/2014/main" id="{BD70E0F1-5FEB-4A32-9C0D-13530E0F9AE7}"/>
              </a:ext>
            </a:extLst>
          </p:cNvPr>
          <p:cNvSpPr>
            <a:spLocks noGrp="1"/>
          </p:cNvSpPr>
          <p:nvPr>
            <p:ph type="sldNum" sz="quarter" idx="4"/>
          </p:nvPr>
        </p:nvSpPr>
        <p:spPr>
          <a:xfrm>
            <a:off x="270818" y="6311036"/>
            <a:ext cx="595956" cy="365125"/>
          </a:xfrm>
          <a:prstGeom prst="rect">
            <a:avLst/>
          </a:prstGeom>
        </p:spPr>
        <p:txBody>
          <a:bodyPr vert="horz" lIns="91440" tIns="45720" rIns="91440" bIns="45720" rtlCol="0" anchor="ctr"/>
          <a:lstStyle>
            <a:lvl1pPr algn="r">
              <a:defRPr sz="2800">
                <a:solidFill>
                  <a:srgbClr val="9BD2FF"/>
                </a:solidFill>
              </a:defRPr>
            </a:lvl1pPr>
          </a:lstStyle>
          <a:p>
            <a:r>
              <a:rPr lang="fr-FR" dirty="0"/>
              <a:t>01</a:t>
            </a:r>
          </a:p>
        </p:txBody>
      </p:sp>
    </p:spTree>
    <p:extLst>
      <p:ext uri="{BB962C8B-B14F-4D97-AF65-F5344CB8AC3E}">
        <p14:creationId xmlns:p14="http://schemas.microsoft.com/office/powerpoint/2010/main" val="28584720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E1717D6-75AD-4916-8B3A-737EAD04F78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6CBA266D-9598-4ED2-81BA-BA1756826A0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099C9FA-9CFE-47FF-BCD1-D4B23EBD319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B1661B-8D1B-4D95-9756-4A019AB133A9}" type="datetimeFigureOut">
              <a:rPr lang="fr-FR" smtClean="0"/>
              <a:t>19/12/2024</a:t>
            </a:fld>
            <a:endParaRPr lang="fr-FR"/>
          </a:p>
        </p:txBody>
      </p:sp>
      <p:sp>
        <p:nvSpPr>
          <p:cNvPr id="5" name="Espace réservé du pied de page 4">
            <a:extLst>
              <a:ext uri="{FF2B5EF4-FFF2-40B4-BE49-F238E27FC236}">
                <a16:creationId xmlns:a16="http://schemas.microsoft.com/office/drawing/2014/main" id="{4A702B79-4220-497A-9BE0-9263CA260CC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3069B4DB-738D-46F3-BA54-7B40D349F68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F089166-8BAD-4588-85A1-D5E223A2D9C3}" type="slidenum">
              <a:rPr lang="fr-FR" smtClean="0"/>
              <a:t>‹N°›</a:t>
            </a:fld>
            <a:endParaRPr lang="fr-FR"/>
          </a:p>
        </p:txBody>
      </p:sp>
    </p:spTree>
    <p:extLst>
      <p:ext uri="{BB962C8B-B14F-4D97-AF65-F5344CB8AC3E}">
        <p14:creationId xmlns:p14="http://schemas.microsoft.com/office/powerpoint/2010/main" val="187262151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884699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346445CF-1A6F-460B-BCB3-178F88731C10}"/>
              </a:ext>
            </a:extLst>
          </p:cNvPr>
          <p:cNvSpPr txBox="1"/>
          <p:nvPr/>
        </p:nvSpPr>
        <p:spPr>
          <a:xfrm>
            <a:off x="3306864" y="3013501"/>
            <a:ext cx="5578272" cy="830997"/>
          </a:xfrm>
          <a:prstGeom prst="rect">
            <a:avLst/>
          </a:prstGeom>
          <a:noFill/>
          <a:ln>
            <a:noFill/>
          </a:ln>
        </p:spPr>
        <p:txBody>
          <a:bodyPr wrap="square" rtlCol="0">
            <a:spAutoFit/>
          </a:bodyPr>
          <a:lstStyle/>
          <a:p>
            <a:pPr algn="ctr"/>
            <a:r>
              <a:rPr lang="fr-FR" sz="4800" b="1" dirty="0">
                <a:solidFill>
                  <a:srgbClr val="0072CE"/>
                </a:solidFill>
                <a:latin typeface="Poppins Medium" panose="00000600000000000000" pitchFamily="2" charset="0"/>
                <a:cs typeface="Poppins Medium" panose="00000600000000000000" pitchFamily="2" charset="0"/>
              </a:rPr>
              <a:t>INTRODUCTION</a:t>
            </a:r>
          </a:p>
        </p:txBody>
      </p:sp>
      <p:sp>
        <p:nvSpPr>
          <p:cNvPr id="2" name="Rectangle 1">
            <a:extLst>
              <a:ext uri="{FF2B5EF4-FFF2-40B4-BE49-F238E27FC236}">
                <a16:creationId xmlns:a16="http://schemas.microsoft.com/office/drawing/2014/main" id="{D842B7E3-6AA4-4F0F-82BC-DECC9FB7E926}"/>
              </a:ext>
            </a:extLst>
          </p:cNvPr>
          <p:cNvSpPr/>
          <p:nvPr/>
        </p:nvSpPr>
        <p:spPr>
          <a:xfrm>
            <a:off x="0" y="0"/>
            <a:ext cx="2028305" cy="9642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3635283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88541CB1-1201-9C0A-22EF-000FB1A8E758}"/>
              </a:ext>
            </a:extLst>
          </p:cNvPr>
          <p:cNvSpPr txBox="1"/>
          <p:nvPr/>
        </p:nvSpPr>
        <p:spPr>
          <a:xfrm>
            <a:off x="752475" y="2233106"/>
            <a:ext cx="10687049" cy="2616101"/>
          </a:xfrm>
          <a:prstGeom prst="rect">
            <a:avLst/>
          </a:prstGeom>
          <a:noFill/>
          <a:ln>
            <a:noFill/>
          </a:ln>
        </p:spPr>
        <p:txBody>
          <a:bodyPr wrap="square" rtlCol="0">
            <a:spAutoFit/>
          </a:bodyPr>
          <a:lstStyle/>
          <a:p>
            <a:pPr algn="ctr"/>
            <a:r>
              <a:rPr lang="fr-FR" sz="2800" dirty="0">
                <a:latin typeface="Montserrat" panose="00000500000000000000" pitchFamily="50" charset="0"/>
                <a:cs typeface="Poppins Light" panose="00000400000000000000" pitchFamily="2" charset="0"/>
              </a:rPr>
              <a:t>Depuis 2017, </a:t>
            </a:r>
            <a:r>
              <a:rPr lang="fr-FR" sz="2800" dirty="0" err="1">
                <a:solidFill>
                  <a:srgbClr val="0072CE"/>
                </a:solidFill>
                <a:latin typeface="Montserrat" panose="00000500000000000000" pitchFamily="50" charset="0"/>
                <a:cs typeface="Poppins Light" panose="00000400000000000000" pitchFamily="2" charset="0"/>
              </a:rPr>
              <a:t>NetByUs</a:t>
            </a:r>
            <a:r>
              <a:rPr lang="fr-FR" sz="2800" dirty="0">
                <a:latin typeface="Montserrat" panose="00000500000000000000" pitchFamily="50" charset="0"/>
                <a:cs typeface="Poppins Light" panose="00000400000000000000" pitchFamily="2" charset="0"/>
              </a:rPr>
              <a:t> est le fruit de la vision d'un entrepreneur passionné par le numérique et les finances.</a:t>
            </a:r>
          </a:p>
          <a:p>
            <a:pPr algn="ctr"/>
            <a:endParaRPr lang="fr-FR" sz="2800" dirty="0">
              <a:latin typeface="Montserrat" panose="00000500000000000000" pitchFamily="50" charset="0"/>
              <a:cs typeface="Poppins Light" panose="00000400000000000000" pitchFamily="2" charset="0"/>
            </a:endParaRPr>
          </a:p>
          <a:p>
            <a:pPr algn="ctr"/>
            <a:endParaRPr lang="fr-FR" sz="2000" dirty="0">
              <a:latin typeface="Montserrat" panose="00000500000000000000" pitchFamily="50" charset="0"/>
              <a:cs typeface="Poppins Light" panose="00000400000000000000" pitchFamily="2" charset="0"/>
            </a:endParaRPr>
          </a:p>
          <a:p>
            <a:pPr algn="ctr"/>
            <a:r>
              <a:rPr lang="fr-FR" sz="2000" dirty="0">
                <a:latin typeface="Montserrat" panose="00000500000000000000" pitchFamily="50" charset="0"/>
                <a:cs typeface="Poppins Light" panose="00000400000000000000" pitchFamily="2" charset="0"/>
              </a:rPr>
              <a:t>Il s’agit d’une entreprise multinationale de services numériques </a:t>
            </a:r>
            <a:r>
              <a:rPr lang="fr-FR" sz="2000" dirty="0" err="1">
                <a:latin typeface="Montserrat" panose="00000500000000000000" pitchFamily="50" charset="0"/>
                <a:cs typeface="Poppins Light" panose="00000400000000000000" pitchFamily="2" charset="0"/>
              </a:rPr>
              <a:t>BtoB</a:t>
            </a:r>
            <a:r>
              <a:rPr lang="fr-FR" sz="2000" dirty="0">
                <a:latin typeface="Montserrat" panose="00000500000000000000" pitchFamily="50" charset="0"/>
                <a:cs typeface="Poppins Light" panose="00000400000000000000" pitchFamily="2" charset="0"/>
              </a:rPr>
              <a:t>, opérant dans l'édition de logiciels SaaS, le consulting, et les services d’infrastructure informatique.</a:t>
            </a:r>
            <a:endParaRPr lang="fr-FR" sz="2000" dirty="0">
              <a:solidFill>
                <a:srgbClr val="0072CE"/>
              </a:solidFill>
              <a:latin typeface="Montserrat" panose="00000500000000000000" pitchFamily="50" charset="0"/>
              <a:cs typeface="Poppins Light" panose="00000400000000000000" pitchFamily="2" charset="0"/>
            </a:endParaRPr>
          </a:p>
        </p:txBody>
      </p:sp>
    </p:spTree>
    <p:extLst>
      <p:ext uri="{BB962C8B-B14F-4D97-AF65-F5344CB8AC3E}">
        <p14:creationId xmlns:p14="http://schemas.microsoft.com/office/powerpoint/2010/main" val="35919503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346445CF-1A6F-460B-BCB3-178F88731C10}"/>
              </a:ext>
            </a:extLst>
          </p:cNvPr>
          <p:cNvSpPr txBox="1"/>
          <p:nvPr/>
        </p:nvSpPr>
        <p:spPr>
          <a:xfrm>
            <a:off x="2224087" y="2644170"/>
            <a:ext cx="7743825" cy="1569660"/>
          </a:xfrm>
          <a:prstGeom prst="rect">
            <a:avLst/>
          </a:prstGeom>
          <a:noFill/>
          <a:ln>
            <a:noFill/>
          </a:ln>
        </p:spPr>
        <p:txBody>
          <a:bodyPr wrap="square" rtlCol="0">
            <a:spAutoFit/>
          </a:bodyPr>
          <a:lstStyle/>
          <a:p>
            <a:pPr algn="ctr"/>
            <a:r>
              <a:rPr lang="fr-FR" sz="4800" b="1" dirty="0">
                <a:solidFill>
                  <a:srgbClr val="0072CE"/>
                </a:solidFill>
                <a:latin typeface="Poppins Medium" panose="00000600000000000000" pitchFamily="2" charset="0"/>
                <a:cs typeface="Poppins Medium" panose="00000600000000000000" pitchFamily="2" charset="0"/>
              </a:rPr>
              <a:t>PRESENTATION DU GROUPE NETBYUS</a:t>
            </a:r>
          </a:p>
        </p:txBody>
      </p:sp>
      <p:sp>
        <p:nvSpPr>
          <p:cNvPr id="2" name="Rectangle 1">
            <a:extLst>
              <a:ext uri="{FF2B5EF4-FFF2-40B4-BE49-F238E27FC236}">
                <a16:creationId xmlns:a16="http://schemas.microsoft.com/office/drawing/2014/main" id="{D842B7E3-6AA4-4F0F-82BC-DECC9FB7E926}"/>
              </a:ext>
            </a:extLst>
          </p:cNvPr>
          <p:cNvSpPr/>
          <p:nvPr/>
        </p:nvSpPr>
        <p:spPr>
          <a:xfrm>
            <a:off x="0" y="0"/>
            <a:ext cx="2028305" cy="9642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432101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446E2BC3-9AED-8A38-F7B2-5C64E9EF434E}"/>
              </a:ext>
            </a:extLst>
          </p:cNvPr>
          <p:cNvSpPr txBox="1"/>
          <p:nvPr/>
        </p:nvSpPr>
        <p:spPr>
          <a:xfrm>
            <a:off x="3762375" y="1112936"/>
            <a:ext cx="4686300" cy="707886"/>
          </a:xfrm>
          <a:prstGeom prst="rect">
            <a:avLst/>
          </a:prstGeom>
          <a:noFill/>
          <a:ln>
            <a:noFill/>
          </a:ln>
        </p:spPr>
        <p:txBody>
          <a:bodyPr wrap="square" rtlCol="0">
            <a:spAutoFit/>
          </a:bodyPr>
          <a:lstStyle/>
          <a:p>
            <a:pPr algn="ctr"/>
            <a:r>
              <a:rPr lang="fr-FR" sz="4000" b="1" dirty="0">
                <a:solidFill>
                  <a:srgbClr val="F07817"/>
                </a:solidFill>
                <a:latin typeface="Poppins Light" panose="00000400000000000000" pitchFamily="2" charset="0"/>
                <a:cs typeface="Poppins Light" panose="00000400000000000000" pitchFamily="2" charset="0"/>
              </a:rPr>
              <a:t>LA RAISON D’ETRE</a:t>
            </a:r>
          </a:p>
        </p:txBody>
      </p:sp>
      <p:sp>
        <p:nvSpPr>
          <p:cNvPr id="3" name="ZoneTexte 2">
            <a:extLst>
              <a:ext uri="{FF2B5EF4-FFF2-40B4-BE49-F238E27FC236}">
                <a16:creationId xmlns:a16="http://schemas.microsoft.com/office/drawing/2014/main" id="{EF6E673E-6B79-311E-1066-289DDBB5FCD9}"/>
              </a:ext>
            </a:extLst>
          </p:cNvPr>
          <p:cNvSpPr txBox="1"/>
          <p:nvPr/>
        </p:nvSpPr>
        <p:spPr>
          <a:xfrm>
            <a:off x="885825" y="2210039"/>
            <a:ext cx="10420350" cy="3477875"/>
          </a:xfrm>
          <a:prstGeom prst="rect">
            <a:avLst/>
          </a:prstGeom>
          <a:noFill/>
          <a:ln>
            <a:noFill/>
          </a:ln>
        </p:spPr>
        <p:txBody>
          <a:bodyPr wrap="square" rtlCol="0">
            <a:spAutoFit/>
          </a:bodyPr>
          <a:lstStyle/>
          <a:p>
            <a:pPr algn="ctr"/>
            <a:r>
              <a:rPr lang="fr-FR" sz="2000" dirty="0">
                <a:latin typeface="Montserrat" panose="00000500000000000000" pitchFamily="50" charset="0"/>
                <a:cs typeface="Poppins Light" panose="00000400000000000000" pitchFamily="2" charset="0"/>
              </a:rPr>
              <a:t>Associant expertise et créativité, nous pensons, concevons et mettons à disposition des entreprises et des particuliers des solutions digitales innovantes.</a:t>
            </a:r>
          </a:p>
          <a:p>
            <a:pPr algn="ctr"/>
            <a:endParaRPr lang="fr-FR" sz="2000" dirty="0">
              <a:latin typeface="Montserrat" panose="00000500000000000000" pitchFamily="50" charset="0"/>
              <a:cs typeface="Poppins Light" panose="00000400000000000000" pitchFamily="2" charset="0"/>
            </a:endParaRPr>
          </a:p>
          <a:p>
            <a:pPr algn="ctr"/>
            <a:r>
              <a:rPr lang="fr-FR" sz="2000" spc="-150" dirty="0">
                <a:latin typeface="Montserrat" panose="00000500000000000000" pitchFamily="50" charset="0"/>
                <a:cs typeface="Poppins Light" panose="00000400000000000000" pitchFamily="2" charset="0"/>
              </a:rPr>
              <a:t> </a:t>
            </a:r>
            <a:endParaRPr lang="fr-FR" sz="2000" b="1" spc="-150" dirty="0">
              <a:latin typeface="Montserrat" panose="00000500000000000000" pitchFamily="50" charset="0"/>
              <a:cs typeface="Poppins Light" panose="00000400000000000000" pitchFamily="2" charset="0"/>
            </a:endParaRPr>
          </a:p>
          <a:p>
            <a:pPr algn="ctr"/>
            <a:r>
              <a:rPr lang="fr-FR" sz="2000" spc="-150" dirty="0">
                <a:solidFill>
                  <a:schemeClr val="bg1">
                    <a:lumMod val="95000"/>
                  </a:schemeClr>
                </a:solidFill>
                <a:latin typeface="Montserrat" panose="00000500000000000000" pitchFamily="50" charset="0"/>
                <a:cs typeface="Poppins Light" panose="00000400000000000000" pitchFamily="2" charset="0"/>
              </a:rPr>
              <a:t>Notre POURQUOI : Bâtir des passerelles numériques qui rapprochent les individus, les cultures et les idées. </a:t>
            </a:r>
          </a:p>
          <a:p>
            <a:pPr algn="ctr"/>
            <a:endParaRPr lang="fr-FR" sz="2000" b="1" dirty="0">
              <a:latin typeface="Montserrat" panose="00000500000000000000" pitchFamily="50" charset="0"/>
              <a:cs typeface="Poppins Light" panose="00000400000000000000" pitchFamily="2" charset="0"/>
            </a:endParaRPr>
          </a:p>
          <a:p>
            <a:pPr algn="ctr"/>
            <a:endParaRPr lang="fr-FR" sz="2000" b="1" dirty="0">
              <a:latin typeface="Montserrat" panose="00000500000000000000" pitchFamily="50" charset="0"/>
              <a:cs typeface="Poppins Light" panose="00000400000000000000" pitchFamily="2" charset="0"/>
            </a:endParaRPr>
          </a:p>
          <a:p>
            <a:pPr algn="ctr"/>
            <a:r>
              <a:rPr lang="fr-FR" sz="2000" dirty="0">
                <a:latin typeface="Montserrat" panose="00000500000000000000" pitchFamily="50" charset="0"/>
                <a:cs typeface="Poppins Light" panose="00000400000000000000" pitchFamily="2" charset="0"/>
              </a:rPr>
              <a:t>Nous digitalisons les processus métiers pour permettre aux entreprises d’améliorer leur productivité et d’augmenter leur chiffre d’affaires tout en restant à la pointe des nouvelles tendances du marché.</a:t>
            </a:r>
          </a:p>
        </p:txBody>
      </p:sp>
      <p:sp>
        <p:nvSpPr>
          <p:cNvPr id="4" name="Flèche : bas 3">
            <a:extLst>
              <a:ext uri="{FF2B5EF4-FFF2-40B4-BE49-F238E27FC236}">
                <a16:creationId xmlns:a16="http://schemas.microsoft.com/office/drawing/2014/main" id="{C6563334-A820-C901-D2E5-9E9B90AABA87}"/>
              </a:ext>
            </a:extLst>
          </p:cNvPr>
          <p:cNvSpPr/>
          <p:nvPr/>
        </p:nvSpPr>
        <p:spPr>
          <a:xfrm>
            <a:off x="5857876" y="3030109"/>
            <a:ext cx="238124" cy="436991"/>
          </a:xfrm>
          <a:prstGeom prst="downArrow">
            <a:avLst/>
          </a:prstGeom>
          <a:effectLst>
            <a:outerShdw blurRad="50800" dist="38100" dir="16200000"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Flèche : bas 5">
            <a:extLst>
              <a:ext uri="{FF2B5EF4-FFF2-40B4-BE49-F238E27FC236}">
                <a16:creationId xmlns:a16="http://schemas.microsoft.com/office/drawing/2014/main" id="{3CF8187A-D07D-CAFE-A102-744205A7BD54}"/>
              </a:ext>
            </a:extLst>
          </p:cNvPr>
          <p:cNvSpPr/>
          <p:nvPr/>
        </p:nvSpPr>
        <p:spPr>
          <a:xfrm rot="10800000">
            <a:off x="5857876" y="4115959"/>
            <a:ext cx="238124" cy="436991"/>
          </a:xfrm>
          <a:prstGeom prst="downArrow">
            <a:avLst/>
          </a:prstGeom>
          <a:effectLst>
            <a:outerShdw blurRad="50800" dist="38100" dir="16200000"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3616162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446E2BC3-9AED-8A38-F7B2-5C64E9EF434E}"/>
              </a:ext>
            </a:extLst>
          </p:cNvPr>
          <p:cNvSpPr txBox="1"/>
          <p:nvPr/>
        </p:nvSpPr>
        <p:spPr>
          <a:xfrm>
            <a:off x="3762375" y="1112936"/>
            <a:ext cx="4686300" cy="707886"/>
          </a:xfrm>
          <a:prstGeom prst="rect">
            <a:avLst/>
          </a:prstGeom>
          <a:noFill/>
          <a:ln>
            <a:noFill/>
          </a:ln>
        </p:spPr>
        <p:txBody>
          <a:bodyPr wrap="square" rtlCol="0">
            <a:spAutoFit/>
          </a:bodyPr>
          <a:lstStyle/>
          <a:p>
            <a:pPr algn="ctr"/>
            <a:r>
              <a:rPr lang="fr-FR" sz="4000" b="1" dirty="0">
                <a:solidFill>
                  <a:srgbClr val="F07817"/>
                </a:solidFill>
                <a:latin typeface="Poppins Light" panose="00000400000000000000" pitchFamily="2" charset="0"/>
                <a:cs typeface="Poppins Light" panose="00000400000000000000" pitchFamily="2" charset="0"/>
              </a:rPr>
              <a:t>LA RAISON D’ETRE</a:t>
            </a:r>
          </a:p>
        </p:txBody>
      </p:sp>
      <p:sp>
        <p:nvSpPr>
          <p:cNvPr id="3" name="ZoneTexte 2">
            <a:extLst>
              <a:ext uri="{FF2B5EF4-FFF2-40B4-BE49-F238E27FC236}">
                <a16:creationId xmlns:a16="http://schemas.microsoft.com/office/drawing/2014/main" id="{EF6E673E-6B79-311E-1066-289DDBB5FCD9}"/>
              </a:ext>
            </a:extLst>
          </p:cNvPr>
          <p:cNvSpPr txBox="1"/>
          <p:nvPr/>
        </p:nvSpPr>
        <p:spPr>
          <a:xfrm>
            <a:off x="885825" y="2210039"/>
            <a:ext cx="10420350" cy="3477875"/>
          </a:xfrm>
          <a:prstGeom prst="rect">
            <a:avLst/>
          </a:prstGeom>
          <a:noFill/>
          <a:ln>
            <a:noFill/>
          </a:ln>
        </p:spPr>
        <p:txBody>
          <a:bodyPr wrap="square" rtlCol="0">
            <a:spAutoFit/>
          </a:bodyPr>
          <a:lstStyle/>
          <a:p>
            <a:pPr algn="ctr"/>
            <a:r>
              <a:rPr lang="fr-FR" sz="2000" dirty="0">
                <a:solidFill>
                  <a:schemeClr val="bg1">
                    <a:lumMod val="50000"/>
                  </a:schemeClr>
                </a:solidFill>
                <a:latin typeface="Montserrat" panose="00000500000000000000" pitchFamily="50" charset="0"/>
                <a:cs typeface="Poppins Light" panose="00000400000000000000" pitchFamily="2" charset="0"/>
              </a:rPr>
              <a:t>Associant expertise et créativité, nous pensons, concevons et mettons à disposition des entreprises et des particuliers des solutions digitales innovantes.</a:t>
            </a:r>
          </a:p>
          <a:p>
            <a:pPr algn="ctr"/>
            <a:endParaRPr lang="fr-FR" sz="2000" dirty="0">
              <a:solidFill>
                <a:schemeClr val="bg1">
                  <a:lumMod val="50000"/>
                </a:schemeClr>
              </a:solidFill>
              <a:latin typeface="Montserrat" panose="00000500000000000000" pitchFamily="50" charset="0"/>
              <a:cs typeface="Poppins Light" panose="00000400000000000000" pitchFamily="2" charset="0"/>
            </a:endParaRPr>
          </a:p>
          <a:p>
            <a:pPr algn="ctr"/>
            <a:r>
              <a:rPr lang="fr-FR" sz="2000" dirty="0">
                <a:latin typeface="Montserrat" panose="00000500000000000000" pitchFamily="50" charset="0"/>
                <a:cs typeface="Poppins Light" panose="00000400000000000000" pitchFamily="2" charset="0"/>
              </a:rPr>
              <a:t> </a:t>
            </a:r>
            <a:endParaRPr lang="fr-FR" sz="2000" b="1" dirty="0">
              <a:latin typeface="Montserrat" panose="00000500000000000000" pitchFamily="50" charset="0"/>
              <a:cs typeface="Poppins Light" panose="00000400000000000000" pitchFamily="2" charset="0"/>
            </a:endParaRPr>
          </a:p>
          <a:p>
            <a:pPr algn="ctr"/>
            <a:r>
              <a:rPr lang="fr-FR" sz="2000" spc="-150" dirty="0">
                <a:solidFill>
                  <a:srgbClr val="F07817"/>
                </a:solidFill>
                <a:latin typeface="Montserrat" panose="00000500000000000000" pitchFamily="50" charset="0"/>
                <a:cs typeface="Poppins Light" panose="00000400000000000000" pitchFamily="2" charset="0"/>
              </a:rPr>
              <a:t>Notre POURQUOI </a:t>
            </a:r>
            <a:r>
              <a:rPr lang="fr-FR" sz="2000" spc="-150" dirty="0">
                <a:solidFill>
                  <a:srgbClr val="0072CE"/>
                </a:solidFill>
                <a:latin typeface="Montserrat" panose="00000500000000000000" pitchFamily="50" charset="0"/>
                <a:cs typeface="Poppins Light" panose="00000400000000000000" pitchFamily="2" charset="0"/>
              </a:rPr>
              <a:t>: Bâtir des passerelles numériques qui rapprochent les individus, les cultures et les idées. </a:t>
            </a:r>
          </a:p>
          <a:p>
            <a:pPr algn="ctr"/>
            <a:endParaRPr lang="fr-FR" sz="2000" b="1" dirty="0">
              <a:latin typeface="Montserrat" panose="00000500000000000000" pitchFamily="50" charset="0"/>
              <a:cs typeface="Poppins Light" panose="00000400000000000000" pitchFamily="2" charset="0"/>
            </a:endParaRPr>
          </a:p>
          <a:p>
            <a:pPr algn="ctr"/>
            <a:endParaRPr lang="fr-FR" sz="2000" b="1" dirty="0">
              <a:latin typeface="Montserrat" panose="00000500000000000000" pitchFamily="50" charset="0"/>
              <a:cs typeface="Poppins Light" panose="00000400000000000000" pitchFamily="2" charset="0"/>
            </a:endParaRPr>
          </a:p>
          <a:p>
            <a:pPr algn="ctr"/>
            <a:r>
              <a:rPr lang="fr-FR" sz="2000" dirty="0">
                <a:solidFill>
                  <a:schemeClr val="bg1">
                    <a:lumMod val="50000"/>
                  </a:schemeClr>
                </a:solidFill>
                <a:latin typeface="Montserrat" panose="00000500000000000000" pitchFamily="50" charset="0"/>
                <a:cs typeface="Poppins Light" panose="00000400000000000000" pitchFamily="2" charset="0"/>
              </a:rPr>
              <a:t>Nous digitalisons les processus métiers pour permettre aux entreprises d’améliorer leur productivité et d’augmenter leur chiffre d’affaires tout en restant à la pointe des nouvelles tendances du marché.</a:t>
            </a:r>
          </a:p>
        </p:txBody>
      </p:sp>
      <p:sp>
        <p:nvSpPr>
          <p:cNvPr id="4" name="Flèche : bas 3">
            <a:extLst>
              <a:ext uri="{FF2B5EF4-FFF2-40B4-BE49-F238E27FC236}">
                <a16:creationId xmlns:a16="http://schemas.microsoft.com/office/drawing/2014/main" id="{C6563334-A820-C901-D2E5-9E9B90AABA87}"/>
              </a:ext>
            </a:extLst>
          </p:cNvPr>
          <p:cNvSpPr/>
          <p:nvPr/>
        </p:nvSpPr>
        <p:spPr>
          <a:xfrm>
            <a:off x="5857876" y="3030109"/>
            <a:ext cx="238124" cy="436991"/>
          </a:xfrm>
          <a:prstGeom prst="downArrow">
            <a:avLst/>
          </a:prstGeom>
          <a:effectLst>
            <a:outerShdw blurRad="50800" dist="38100" dir="16200000"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Flèche : bas 5">
            <a:extLst>
              <a:ext uri="{FF2B5EF4-FFF2-40B4-BE49-F238E27FC236}">
                <a16:creationId xmlns:a16="http://schemas.microsoft.com/office/drawing/2014/main" id="{3CF8187A-D07D-CAFE-A102-744205A7BD54}"/>
              </a:ext>
            </a:extLst>
          </p:cNvPr>
          <p:cNvSpPr/>
          <p:nvPr/>
        </p:nvSpPr>
        <p:spPr>
          <a:xfrm rot="10800000">
            <a:off x="5857876" y="4115959"/>
            <a:ext cx="238124" cy="436991"/>
          </a:xfrm>
          <a:prstGeom prst="downArrow">
            <a:avLst/>
          </a:prstGeom>
          <a:effectLst>
            <a:outerShdw blurRad="50800" dist="38100" dir="16200000"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8847108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446E2BC3-9AED-8A38-F7B2-5C64E9EF434E}"/>
              </a:ext>
            </a:extLst>
          </p:cNvPr>
          <p:cNvSpPr txBox="1"/>
          <p:nvPr/>
        </p:nvSpPr>
        <p:spPr>
          <a:xfrm>
            <a:off x="4191989" y="1112936"/>
            <a:ext cx="3932836" cy="707886"/>
          </a:xfrm>
          <a:prstGeom prst="rect">
            <a:avLst/>
          </a:prstGeom>
          <a:noFill/>
          <a:ln>
            <a:noFill/>
          </a:ln>
        </p:spPr>
        <p:txBody>
          <a:bodyPr wrap="square" rtlCol="0">
            <a:spAutoFit/>
          </a:bodyPr>
          <a:lstStyle/>
          <a:p>
            <a:pPr algn="ctr"/>
            <a:r>
              <a:rPr lang="fr-FR" sz="4000" b="1" dirty="0">
                <a:solidFill>
                  <a:srgbClr val="F07817"/>
                </a:solidFill>
                <a:latin typeface="Poppins Light" panose="00000400000000000000" pitchFamily="2" charset="0"/>
                <a:cs typeface="Poppins Light" panose="00000400000000000000" pitchFamily="2" charset="0"/>
              </a:rPr>
              <a:t>NOTRE VISION</a:t>
            </a:r>
          </a:p>
        </p:txBody>
      </p:sp>
      <p:sp>
        <p:nvSpPr>
          <p:cNvPr id="4" name="ZoneTexte 3">
            <a:extLst>
              <a:ext uri="{FF2B5EF4-FFF2-40B4-BE49-F238E27FC236}">
                <a16:creationId xmlns:a16="http://schemas.microsoft.com/office/drawing/2014/main" id="{22F4AF65-5E3B-C4FA-EEBF-726004B30A83}"/>
              </a:ext>
            </a:extLst>
          </p:cNvPr>
          <p:cNvSpPr txBox="1"/>
          <p:nvPr/>
        </p:nvSpPr>
        <p:spPr>
          <a:xfrm>
            <a:off x="1257301" y="2869799"/>
            <a:ext cx="9029700" cy="1323439"/>
          </a:xfrm>
          <a:prstGeom prst="rect">
            <a:avLst/>
          </a:prstGeom>
          <a:noFill/>
          <a:ln>
            <a:noFill/>
          </a:ln>
        </p:spPr>
        <p:txBody>
          <a:bodyPr wrap="square" rtlCol="0">
            <a:spAutoFit/>
          </a:bodyPr>
          <a:lstStyle/>
          <a:p>
            <a:pPr algn="ctr"/>
            <a:r>
              <a:rPr lang="fr-FR" sz="2000" b="1" dirty="0">
                <a:latin typeface="Montserrat" panose="00000500000000000000" pitchFamily="50" charset="0"/>
                <a:cs typeface="Poppins Light" panose="00000400000000000000" pitchFamily="2" charset="0"/>
              </a:rPr>
              <a:t>Fournir des solutions numériques adaptées et évolutives pour répondre aux besoins des entreprises et des particuliers, tout en créant un écosystème propice à la créativité et à l'innovation numérique dans le monde. </a:t>
            </a:r>
          </a:p>
        </p:txBody>
      </p:sp>
      <p:sp>
        <p:nvSpPr>
          <p:cNvPr id="6" name="Flèche : bas 5">
            <a:extLst>
              <a:ext uri="{FF2B5EF4-FFF2-40B4-BE49-F238E27FC236}">
                <a16:creationId xmlns:a16="http://schemas.microsoft.com/office/drawing/2014/main" id="{1C944839-3555-FE7B-B02B-9AC37A637BB2}"/>
              </a:ext>
            </a:extLst>
          </p:cNvPr>
          <p:cNvSpPr/>
          <p:nvPr/>
        </p:nvSpPr>
        <p:spPr>
          <a:xfrm rot="12637421">
            <a:off x="2298501" y="4035872"/>
            <a:ext cx="486521" cy="962910"/>
          </a:xfrm>
          <a:prstGeom prst="downArrow">
            <a:avLst/>
          </a:prstGeom>
          <a:effectLst>
            <a:outerShdw blurRad="50800" dist="38100" dir="16200000"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5076445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446E2BC3-9AED-8A38-F7B2-5C64E9EF434E}"/>
              </a:ext>
            </a:extLst>
          </p:cNvPr>
          <p:cNvSpPr txBox="1"/>
          <p:nvPr/>
        </p:nvSpPr>
        <p:spPr>
          <a:xfrm>
            <a:off x="4296764" y="1112936"/>
            <a:ext cx="3598472" cy="707886"/>
          </a:xfrm>
          <a:prstGeom prst="rect">
            <a:avLst/>
          </a:prstGeom>
          <a:noFill/>
          <a:ln>
            <a:noFill/>
          </a:ln>
        </p:spPr>
        <p:txBody>
          <a:bodyPr wrap="square" rtlCol="0">
            <a:spAutoFit/>
          </a:bodyPr>
          <a:lstStyle/>
          <a:p>
            <a:pPr algn="ctr"/>
            <a:r>
              <a:rPr lang="fr-FR" sz="4000" b="1" dirty="0">
                <a:solidFill>
                  <a:srgbClr val="F07817"/>
                </a:solidFill>
                <a:latin typeface="Poppins Light" panose="00000400000000000000" pitchFamily="2" charset="0"/>
                <a:cs typeface="Poppins Light" panose="00000400000000000000" pitchFamily="2" charset="0"/>
              </a:rPr>
              <a:t>NOS VALEURS</a:t>
            </a:r>
          </a:p>
        </p:txBody>
      </p:sp>
      <p:grpSp>
        <p:nvGrpSpPr>
          <p:cNvPr id="4" name="Groupe 3">
            <a:extLst>
              <a:ext uri="{FF2B5EF4-FFF2-40B4-BE49-F238E27FC236}">
                <a16:creationId xmlns:a16="http://schemas.microsoft.com/office/drawing/2014/main" id="{99070482-AA2E-807C-6989-C14C7A7B6CFE}"/>
              </a:ext>
            </a:extLst>
          </p:cNvPr>
          <p:cNvGrpSpPr/>
          <p:nvPr/>
        </p:nvGrpSpPr>
        <p:grpSpPr>
          <a:xfrm>
            <a:off x="2370737" y="2199915"/>
            <a:ext cx="8573488" cy="3502107"/>
            <a:chOff x="1846862" y="2068472"/>
            <a:chExt cx="9278338" cy="3502107"/>
          </a:xfrm>
        </p:grpSpPr>
        <p:sp>
          <p:nvSpPr>
            <p:cNvPr id="5" name="ZoneTexte 4">
              <a:extLst>
                <a:ext uri="{FF2B5EF4-FFF2-40B4-BE49-F238E27FC236}">
                  <a16:creationId xmlns:a16="http://schemas.microsoft.com/office/drawing/2014/main" id="{9ED3A2A7-F873-D851-8F27-D9EA647138BE}"/>
                </a:ext>
              </a:extLst>
            </p:cNvPr>
            <p:cNvSpPr txBox="1"/>
            <p:nvPr/>
          </p:nvSpPr>
          <p:spPr>
            <a:xfrm>
              <a:off x="1846862" y="2637502"/>
              <a:ext cx="3772888" cy="2554545"/>
            </a:xfrm>
            <a:prstGeom prst="rect">
              <a:avLst/>
            </a:prstGeom>
            <a:noFill/>
            <a:ln>
              <a:noFill/>
            </a:ln>
          </p:spPr>
          <p:txBody>
            <a:bodyPr wrap="square" rtlCol="0">
              <a:spAutoFit/>
            </a:bodyPr>
            <a:lstStyle/>
            <a:p>
              <a:pPr marL="457200" indent="-457200">
                <a:buFont typeface="Wingdings" panose="05000000000000000000" pitchFamily="2" charset="2"/>
                <a:buChar char="ü"/>
              </a:pPr>
              <a:r>
                <a:rPr lang="fr-FR" sz="3200" b="1" dirty="0">
                  <a:latin typeface="Montserrat" panose="00000500000000000000" pitchFamily="50" charset="0"/>
                  <a:cs typeface="Poppins Light" panose="00000400000000000000" pitchFamily="2" charset="0"/>
                </a:rPr>
                <a:t>Innovation </a:t>
              </a:r>
            </a:p>
            <a:p>
              <a:pPr marL="457200" indent="-457200">
                <a:buFont typeface="Wingdings" panose="05000000000000000000" pitchFamily="2" charset="2"/>
                <a:buChar char="ü"/>
              </a:pPr>
              <a:r>
                <a:rPr lang="fr-FR" sz="3200" b="1" dirty="0">
                  <a:solidFill>
                    <a:srgbClr val="0072CE"/>
                  </a:solidFill>
                  <a:latin typeface="Montserrat" panose="00000500000000000000" pitchFamily="50" charset="0"/>
                  <a:cs typeface="Poppins Light" panose="00000400000000000000" pitchFamily="2" charset="0"/>
                </a:rPr>
                <a:t>Excellence</a:t>
              </a:r>
            </a:p>
            <a:p>
              <a:pPr marL="457200" indent="-457200">
                <a:buFont typeface="Wingdings" panose="05000000000000000000" pitchFamily="2" charset="2"/>
                <a:buChar char="ü"/>
              </a:pPr>
              <a:r>
                <a:rPr lang="fr-FR" sz="3200" b="1" dirty="0">
                  <a:solidFill>
                    <a:srgbClr val="F07817"/>
                  </a:solidFill>
                  <a:latin typeface="Montserrat" panose="00000500000000000000" pitchFamily="50" charset="0"/>
                  <a:cs typeface="Poppins Light" panose="00000400000000000000" pitchFamily="2" charset="0"/>
                </a:rPr>
                <a:t>Écoute </a:t>
              </a:r>
            </a:p>
            <a:p>
              <a:pPr marL="457200" indent="-457200">
                <a:buFont typeface="Wingdings" panose="05000000000000000000" pitchFamily="2" charset="2"/>
                <a:buChar char="ü"/>
              </a:pPr>
              <a:r>
                <a:rPr lang="fr-FR" sz="3200" b="1" dirty="0">
                  <a:solidFill>
                    <a:srgbClr val="00B050"/>
                  </a:solidFill>
                  <a:latin typeface="Montserrat" panose="00000500000000000000" pitchFamily="50" charset="0"/>
                  <a:cs typeface="Poppins Light" panose="00000400000000000000" pitchFamily="2" charset="0"/>
                </a:rPr>
                <a:t>Fiabilité </a:t>
              </a:r>
            </a:p>
            <a:p>
              <a:pPr marL="457200" indent="-457200">
                <a:buFont typeface="Wingdings" panose="05000000000000000000" pitchFamily="2" charset="2"/>
                <a:buChar char="ü"/>
              </a:pPr>
              <a:r>
                <a:rPr lang="fr-FR" sz="3200" b="1" dirty="0">
                  <a:solidFill>
                    <a:srgbClr val="0072CE"/>
                  </a:solidFill>
                  <a:latin typeface="Montserrat" panose="00000500000000000000" pitchFamily="50" charset="0"/>
                  <a:cs typeface="Poppins Light" panose="00000400000000000000" pitchFamily="2" charset="0"/>
                </a:rPr>
                <a:t>Efficacité</a:t>
              </a:r>
              <a:endParaRPr lang="fr-FR" sz="2400" b="1" dirty="0">
                <a:solidFill>
                  <a:srgbClr val="0072CE"/>
                </a:solidFill>
                <a:latin typeface="Montserrat" panose="00000500000000000000" pitchFamily="50" charset="0"/>
                <a:cs typeface="Poppins Light" panose="00000400000000000000" pitchFamily="2" charset="0"/>
              </a:endParaRPr>
            </a:p>
          </p:txBody>
        </p:sp>
        <p:graphicFrame>
          <p:nvGraphicFramePr>
            <p:cNvPr id="3" name="Diagramme 2">
              <a:extLst>
                <a:ext uri="{FF2B5EF4-FFF2-40B4-BE49-F238E27FC236}">
                  <a16:creationId xmlns:a16="http://schemas.microsoft.com/office/drawing/2014/main" id="{BF6571C0-7A32-618B-8552-415C8ADD7774}"/>
                </a:ext>
              </a:extLst>
            </p:cNvPr>
            <p:cNvGraphicFramePr/>
            <p:nvPr>
              <p:extLst>
                <p:ext uri="{D42A27DB-BD31-4B8C-83A1-F6EECF244321}">
                  <p14:modId xmlns:p14="http://schemas.microsoft.com/office/powerpoint/2010/main" val="2761788333"/>
                </p:ext>
              </p:extLst>
            </p:nvPr>
          </p:nvGraphicFramePr>
          <p:xfrm>
            <a:off x="4362450" y="2068472"/>
            <a:ext cx="6762750" cy="35021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spTree>
    <p:extLst>
      <p:ext uri="{BB962C8B-B14F-4D97-AF65-F5344CB8AC3E}">
        <p14:creationId xmlns:p14="http://schemas.microsoft.com/office/powerpoint/2010/main" val="24185960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9ED3A2A7-F873-D851-8F27-D9EA647138BE}"/>
              </a:ext>
            </a:extLst>
          </p:cNvPr>
          <p:cNvSpPr txBox="1"/>
          <p:nvPr/>
        </p:nvSpPr>
        <p:spPr>
          <a:xfrm>
            <a:off x="1280618" y="2472720"/>
            <a:ext cx="8649687" cy="1246495"/>
          </a:xfrm>
          <a:prstGeom prst="rect">
            <a:avLst/>
          </a:prstGeom>
          <a:noFill/>
          <a:ln>
            <a:noFill/>
          </a:ln>
        </p:spPr>
        <p:txBody>
          <a:bodyPr wrap="square" rtlCol="0">
            <a:spAutoFit/>
          </a:bodyPr>
          <a:lstStyle/>
          <a:p>
            <a:pPr marL="457200" indent="-457200">
              <a:buFont typeface="Wingdings" panose="05000000000000000000" pitchFamily="2" charset="2"/>
              <a:buChar char="ü"/>
            </a:pPr>
            <a:r>
              <a:rPr lang="fr-FR" sz="2500" b="1" dirty="0">
                <a:latin typeface="Montserrat" panose="00000500000000000000" pitchFamily="50" charset="0"/>
                <a:cs typeface="Poppins Light" panose="00000400000000000000" pitchFamily="2" charset="0"/>
              </a:rPr>
              <a:t>Innovation : </a:t>
            </a:r>
            <a:r>
              <a:rPr lang="fr-FR" sz="2500" dirty="0">
                <a:latin typeface="Montserrat" panose="00000500000000000000" pitchFamily="50" charset="0"/>
                <a:cs typeface="Poppins Light" panose="00000400000000000000" pitchFamily="2" charset="0"/>
              </a:rPr>
              <a:t>Nous valorisons l'innovation et encourageons des idées nouvelles et des approches uniques </a:t>
            </a:r>
          </a:p>
        </p:txBody>
      </p:sp>
      <p:sp>
        <p:nvSpPr>
          <p:cNvPr id="3" name="ZoneTexte 2">
            <a:extLst>
              <a:ext uri="{FF2B5EF4-FFF2-40B4-BE49-F238E27FC236}">
                <a16:creationId xmlns:a16="http://schemas.microsoft.com/office/drawing/2014/main" id="{7274065D-AAC3-DE5C-68F4-84A7633421C7}"/>
              </a:ext>
            </a:extLst>
          </p:cNvPr>
          <p:cNvSpPr txBox="1"/>
          <p:nvPr/>
        </p:nvSpPr>
        <p:spPr>
          <a:xfrm>
            <a:off x="4296764" y="1112936"/>
            <a:ext cx="3598472" cy="707886"/>
          </a:xfrm>
          <a:prstGeom prst="rect">
            <a:avLst/>
          </a:prstGeom>
          <a:noFill/>
          <a:ln>
            <a:noFill/>
          </a:ln>
        </p:spPr>
        <p:txBody>
          <a:bodyPr wrap="square" rtlCol="0">
            <a:spAutoFit/>
          </a:bodyPr>
          <a:lstStyle/>
          <a:p>
            <a:pPr algn="ctr"/>
            <a:r>
              <a:rPr lang="fr-FR" sz="4000" b="1" dirty="0">
                <a:solidFill>
                  <a:srgbClr val="F07817"/>
                </a:solidFill>
                <a:latin typeface="Poppins Light" panose="00000400000000000000" pitchFamily="2" charset="0"/>
                <a:cs typeface="Poppins Light" panose="00000400000000000000" pitchFamily="2" charset="0"/>
              </a:rPr>
              <a:t>NOS VALEURS</a:t>
            </a:r>
          </a:p>
        </p:txBody>
      </p:sp>
      <p:sp>
        <p:nvSpPr>
          <p:cNvPr id="4" name="ZoneTexte 3">
            <a:extLst>
              <a:ext uri="{FF2B5EF4-FFF2-40B4-BE49-F238E27FC236}">
                <a16:creationId xmlns:a16="http://schemas.microsoft.com/office/drawing/2014/main" id="{DD54E2BA-33C4-2AEB-5FCB-19A86A2C937F}"/>
              </a:ext>
            </a:extLst>
          </p:cNvPr>
          <p:cNvSpPr txBox="1"/>
          <p:nvPr/>
        </p:nvSpPr>
        <p:spPr>
          <a:xfrm>
            <a:off x="1280618" y="4196745"/>
            <a:ext cx="8649688" cy="1246495"/>
          </a:xfrm>
          <a:prstGeom prst="rect">
            <a:avLst/>
          </a:prstGeom>
          <a:noFill/>
          <a:ln>
            <a:noFill/>
          </a:ln>
        </p:spPr>
        <p:txBody>
          <a:bodyPr wrap="square" rtlCol="0">
            <a:spAutoFit/>
          </a:bodyPr>
          <a:lstStyle/>
          <a:p>
            <a:pPr marL="457200" indent="-457200">
              <a:buFont typeface="Wingdings" panose="05000000000000000000" pitchFamily="2" charset="2"/>
              <a:buChar char="ü"/>
            </a:pPr>
            <a:r>
              <a:rPr lang="fr-FR" sz="2500" b="1" dirty="0">
                <a:solidFill>
                  <a:srgbClr val="0072CE"/>
                </a:solidFill>
                <a:latin typeface="Montserrat" panose="00000500000000000000" pitchFamily="50" charset="0"/>
                <a:cs typeface="Poppins Light" panose="00000400000000000000" pitchFamily="2" charset="0"/>
              </a:rPr>
              <a:t>Excellence : </a:t>
            </a:r>
            <a:r>
              <a:rPr lang="fr-FR" sz="2500" dirty="0">
                <a:solidFill>
                  <a:srgbClr val="0072CE"/>
                </a:solidFill>
                <a:latin typeface="Montserrat" panose="00000500000000000000" pitchFamily="50" charset="0"/>
                <a:cs typeface="Poppins Light" panose="00000400000000000000" pitchFamily="2" charset="0"/>
              </a:rPr>
              <a:t>Nous nous efforçons de maintenir des standards élevés dans tout ce que nous entreprenons</a:t>
            </a:r>
          </a:p>
        </p:txBody>
      </p:sp>
    </p:spTree>
    <p:extLst>
      <p:ext uri="{BB962C8B-B14F-4D97-AF65-F5344CB8AC3E}">
        <p14:creationId xmlns:p14="http://schemas.microsoft.com/office/powerpoint/2010/main" val="755327748"/>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9ED3A2A7-F873-D851-8F27-D9EA647138BE}"/>
              </a:ext>
            </a:extLst>
          </p:cNvPr>
          <p:cNvSpPr txBox="1"/>
          <p:nvPr/>
        </p:nvSpPr>
        <p:spPr>
          <a:xfrm>
            <a:off x="1428256" y="2082195"/>
            <a:ext cx="9335488" cy="861774"/>
          </a:xfrm>
          <a:prstGeom prst="rect">
            <a:avLst/>
          </a:prstGeom>
          <a:noFill/>
          <a:ln>
            <a:noFill/>
          </a:ln>
        </p:spPr>
        <p:txBody>
          <a:bodyPr wrap="square" rtlCol="0">
            <a:spAutoFit/>
          </a:bodyPr>
          <a:lstStyle/>
          <a:p>
            <a:pPr marL="457200" indent="-457200">
              <a:buFont typeface="Wingdings" panose="05000000000000000000" pitchFamily="2" charset="2"/>
              <a:buChar char="ü"/>
            </a:pPr>
            <a:r>
              <a:rPr lang="fr-FR" sz="2500" b="1" dirty="0">
                <a:solidFill>
                  <a:srgbClr val="F07817"/>
                </a:solidFill>
                <a:latin typeface="Montserrat" panose="00000500000000000000" pitchFamily="50" charset="0"/>
                <a:cs typeface="Poppins Light" panose="00000400000000000000" pitchFamily="2" charset="0"/>
              </a:rPr>
              <a:t>Écoute : </a:t>
            </a:r>
            <a:r>
              <a:rPr lang="fr-FR" sz="2500" dirty="0">
                <a:solidFill>
                  <a:srgbClr val="F07817"/>
                </a:solidFill>
                <a:latin typeface="Montserrat" panose="00000500000000000000" pitchFamily="50" charset="0"/>
                <a:cs typeface="Poppins Light" panose="00000400000000000000" pitchFamily="2" charset="0"/>
              </a:rPr>
              <a:t>Nous croyons en une communication ouverte et transparente avec nos partenaires et clients.</a:t>
            </a:r>
          </a:p>
        </p:txBody>
      </p:sp>
      <p:sp>
        <p:nvSpPr>
          <p:cNvPr id="3" name="ZoneTexte 2">
            <a:extLst>
              <a:ext uri="{FF2B5EF4-FFF2-40B4-BE49-F238E27FC236}">
                <a16:creationId xmlns:a16="http://schemas.microsoft.com/office/drawing/2014/main" id="{CEC2178C-60D9-1BB5-A929-B23D1BBD11DB}"/>
              </a:ext>
            </a:extLst>
          </p:cNvPr>
          <p:cNvSpPr txBox="1"/>
          <p:nvPr/>
        </p:nvSpPr>
        <p:spPr>
          <a:xfrm>
            <a:off x="4296764" y="1112936"/>
            <a:ext cx="3598472" cy="707886"/>
          </a:xfrm>
          <a:prstGeom prst="rect">
            <a:avLst/>
          </a:prstGeom>
          <a:noFill/>
          <a:ln>
            <a:noFill/>
          </a:ln>
        </p:spPr>
        <p:txBody>
          <a:bodyPr wrap="square" rtlCol="0">
            <a:spAutoFit/>
          </a:bodyPr>
          <a:lstStyle/>
          <a:p>
            <a:pPr algn="ctr"/>
            <a:r>
              <a:rPr lang="fr-FR" sz="4000" b="1" dirty="0">
                <a:solidFill>
                  <a:srgbClr val="F07817"/>
                </a:solidFill>
                <a:latin typeface="Poppins Light" panose="00000400000000000000" pitchFamily="2" charset="0"/>
                <a:cs typeface="Poppins Light" panose="00000400000000000000" pitchFamily="2" charset="0"/>
              </a:rPr>
              <a:t>NOS VALEURS</a:t>
            </a:r>
          </a:p>
        </p:txBody>
      </p:sp>
      <p:sp>
        <p:nvSpPr>
          <p:cNvPr id="4" name="ZoneTexte 3">
            <a:extLst>
              <a:ext uri="{FF2B5EF4-FFF2-40B4-BE49-F238E27FC236}">
                <a16:creationId xmlns:a16="http://schemas.microsoft.com/office/drawing/2014/main" id="{0DD9F157-EA8C-A0A8-D3C9-88D06C3E08F1}"/>
              </a:ext>
            </a:extLst>
          </p:cNvPr>
          <p:cNvSpPr txBox="1"/>
          <p:nvPr/>
        </p:nvSpPr>
        <p:spPr>
          <a:xfrm>
            <a:off x="1437781" y="3501420"/>
            <a:ext cx="9316438" cy="861774"/>
          </a:xfrm>
          <a:prstGeom prst="rect">
            <a:avLst/>
          </a:prstGeom>
          <a:noFill/>
          <a:ln>
            <a:noFill/>
          </a:ln>
        </p:spPr>
        <p:txBody>
          <a:bodyPr wrap="square" rtlCol="0">
            <a:spAutoFit/>
          </a:bodyPr>
          <a:lstStyle/>
          <a:p>
            <a:pPr marL="457200" indent="-457200">
              <a:buFont typeface="Wingdings" panose="05000000000000000000" pitchFamily="2" charset="2"/>
              <a:buChar char="ü"/>
            </a:pPr>
            <a:r>
              <a:rPr lang="fr-FR" sz="2500" b="1" dirty="0">
                <a:solidFill>
                  <a:srgbClr val="00B050"/>
                </a:solidFill>
                <a:latin typeface="Montserrat" panose="00000500000000000000" pitchFamily="50" charset="0"/>
                <a:cs typeface="Poppins Light" panose="00000400000000000000" pitchFamily="2" charset="0"/>
              </a:rPr>
              <a:t>Fiabilité : </a:t>
            </a:r>
            <a:r>
              <a:rPr lang="fr-FR" sz="2500" dirty="0">
                <a:solidFill>
                  <a:srgbClr val="00B050"/>
                </a:solidFill>
                <a:latin typeface="Montserrat" panose="00000500000000000000" pitchFamily="50" charset="0"/>
                <a:cs typeface="Poppins Light" panose="00000400000000000000" pitchFamily="2" charset="0"/>
              </a:rPr>
              <a:t>Nous nous engageons à être un partenaire de confiance, respectant nos engagements</a:t>
            </a:r>
            <a:r>
              <a:rPr lang="fr-FR" sz="2500" b="1" dirty="0">
                <a:solidFill>
                  <a:srgbClr val="00B050"/>
                </a:solidFill>
                <a:latin typeface="Montserrat" panose="00000500000000000000" pitchFamily="50" charset="0"/>
                <a:cs typeface="Poppins Light" panose="00000400000000000000" pitchFamily="2" charset="0"/>
              </a:rPr>
              <a:t>.</a:t>
            </a:r>
          </a:p>
        </p:txBody>
      </p:sp>
      <p:sp>
        <p:nvSpPr>
          <p:cNvPr id="6" name="ZoneTexte 5">
            <a:extLst>
              <a:ext uri="{FF2B5EF4-FFF2-40B4-BE49-F238E27FC236}">
                <a16:creationId xmlns:a16="http://schemas.microsoft.com/office/drawing/2014/main" id="{45A66339-9A54-5855-26F2-CCB17781E344}"/>
              </a:ext>
            </a:extLst>
          </p:cNvPr>
          <p:cNvSpPr txBox="1"/>
          <p:nvPr/>
        </p:nvSpPr>
        <p:spPr>
          <a:xfrm>
            <a:off x="1428256" y="4745474"/>
            <a:ext cx="8649688" cy="861774"/>
          </a:xfrm>
          <a:prstGeom prst="rect">
            <a:avLst/>
          </a:prstGeom>
          <a:noFill/>
          <a:ln>
            <a:noFill/>
          </a:ln>
        </p:spPr>
        <p:txBody>
          <a:bodyPr wrap="square" rtlCol="0">
            <a:spAutoFit/>
          </a:bodyPr>
          <a:lstStyle/>
          <a:p>
            <a:pPr marL="457200" indent="-457200">
              <a:buFont typeface="Wingdings" panose="05000000000000000000" pitchFamily="2" charset="2"/>
              <a:buChar char="ü"/>
            </a:pPr>
            <a:r>
              <a:rPr lang="fr-FR" sz="2500" b="1" dirty="0">
                <a:solidFill>
                  <a:srgbClr val="0072CE"/>
                </a:solidFill>
                <a:latin typeface="Montserrat" panose="00000500000000000000" pitchFamily="50" charset="0"/>
                <a:cs typeface="Poppins Light" panose="00000400000000000000" pitchFamily="2" charset="0"/>
              </a:rPr>
              <a:t>Efficacité : </a:t>
            </a:r>
            <a:r>
              <a:rPr lang="fr-FR" sz="2500" dirty="0">
                <a:solidFill>
                  <a:srgbClr val="0072CE"/>
                </a:solidFill>
                <a:latin typeface="Montserrat" panose="00000500000000000000" pitchFamily="50" charset="0"/>
                <a:cs typeface="Poppins Light" panose="00000400000000000000" pitchFamily="2" charset="0"/>
              </a:rPr>
              <a:t>Nous visons à offrir des solutions efficaces et pertinentes à nos clients.</a:t>
            </a:r>
          </a:p>
        </p:txBody>
      </p:sp>
    </p:spTree>
    <p:extLst>
      <p:ext uri="{BB962C8B-B14F-4D97-AF65-F5344CB8AC3E}">
        <p14:creationId xmlns:p14="http://schemas.microsoft.com/office/powerpoint/2010/main" val="1708625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346445CF-1A6F-460B-BCB3-178F88731C10}"/>
              </a:ext>
            </a:extLst>
          </p:cNvPr>
          <p:cNvSpPr txBox="1"/>
          <p:nvPr/>
        </p:nvSpPr>
        <p:spPr>
          <a:xfrm>
            <a:off x="2224087" y="3013501"/>
            <a:ext cx="7743825" cy="1569660"/>
          </a:xfrm>
          <a:prstGeom prst="rect">
            <a:avLst/>
          </a:prstGeom>
          <a:noFill/>
          <a:ln>
            <a:noFill/>
          </a:ln>
        </p:spPr>
        <p:txBody>
          <a:bodyPr wrap="square" rtlCol="0">
            <a:spAutoFit/>
          </a:bodyPr>
          <a:lstStyle/>
          <a:p>
            <a:pPr algn="ctr"/>
            <a:r>
              <a:rPr lang="fr-FR" sz="4800" b="1" dirty="0">
                <a:solidFill>
                  <a:srgbClr val="0072CE"/>
                </a:solidFill>
                <a:latin typeface="Poppins Medium" panose="00000600000000000000" pitchFamily="2" charset="0"/>
                <a:cs typeface="Poppins Medium" panose="00000600000000000000" pitchFamily="2" charset="0"/>
              </a:rPr>
              <a:t>IMPLANTATIONS DU GROUPE</a:t>
            </a:r>
          </a:p>
        </p:txBody>
      </p:sp>
      <p:sp>
        <p:nvSpPr>
          <p:cNvPr id="2" name="Rectangle 1">
            <a:extLst>
              <a:ext uri="{FF2B5EF4-FFF2-40B4-BE49-F238E27FC236}">
                <a16:creationId xmlns:a16="http://schemas.microsoft.com/office/drawing/2014/main" id="{D842B7E3-6AA4-4F0F-82BC-DECC9FB7E926}"/>
              </a:ext>
            </a:extLst>
          </p:cNvPr>
          <p:cNvSpPr/>
          <p:nvPr/>
        </p:nvSpPr>
        <p:spPr>
          <a:xfrm>
            <a:off x="0" y="0"/>
            <a:ext cx="2028305" cy="9642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2122302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BA75D317-79ED-B8CB-CA64-A1380A0024BC}"/>
              </a:ext>
            </a:extLst>
          </p:cNvPr>
          <p:cNvSpPr txBox="1"/>
          <p:nvPr/>
        </p:nvSpPr>
        <p:spPr>
          <a:xfrm>
            <a:off x="952006" y="1762126"/>
            <a:ext cx="10287988" cy="3939540"/>
          </a:xfrm>
          <a:prstGeom prst="rect">
            <a:avLst/>
          </a:prstGeom>
          <a:noFill/>
          <a:ln>
            <a:noFill/>
          </a:ln>
        </p:spPr>
        <p:txBody>
          <a:bodyPr wrap="square" rtlCol="0">
            <a:spAutoFit/>
          </a:bodyPr>
          <a:lstStyle/>
          <a:p>
            <a:pPr algn="just"/>
            <a:r>
              <a:rPr lang="fr-FR" sz="2500" dirty="0">
                <a:latin typeface="Montserrat" panose="00000500000000000000" pitchFamily="50" charset="0"/>
                <a:cs typeface="Poppins Light" panose="00000400000000000000" pitchFamily="2" charset="0"/>
              </a:rPr>
              <a:t>Nous accompagnons nos clients dans les pays suivants, dans leur transformation digitale avec des solutions sur mesure.</a:t>
            </a:r>
          </a:p>
          <a:p>
            <a:endParaRPr lang="fr-FR" sz="2500" dirty="0">
              <a:solidFill>
                <a:srgbClr val="F07817"/>
              </a:solidFill>
              <a:latin typeface="Montserrat" panose="00000500000000000000" pitchFamily="50" charset="0"/>
              <a:cs typeface="Poppins Light" panose="00000400000000000000" pitchFamily="2" charset="0"/>
            </a:endParaRPr>
          </a:p>
          <a:p>
            <a:endParaRPr lang="fr-FR" sz="2500" dirty="0">
              <a:solidFill>
                <a:srgbClr val="F07817"/>
              </a:solidFill>
              <a:latin typeface="Montserrat" panose="00000500000000000000" pitchFamily="50" charset="0"/>
              <a:cs typeface="Poppins Light" panose="00000400000000000000" pitchFamily="2" charset="0"/>
            </a:endParaRPr>
          </a:p>
          <a:p>
            <a:pPr algn="ctr"/>
            <a:r>
              <a:rPr lang="fr-FR" sz="2500" b="1" dirty="0">
                <a:solidFill>
                  <a:srgbClr val="F07817"/>
                </a:solidFill>
                <a:latin typeface="Montserrat" panose="00000500000000000000" pitchFamily="50" charset="0"/>
                <a:cs typeface="Poppins Light" panose="00000400000000000000" pitchFamily="2" charset="0"/>
              </a:rPr>
              <a:t>Estonie	 Bénin	   Togo 	  France 	   Madagascar</a:t>
            </a:r>
          </a:p>
          <a:p>
            <a:endParaRPr lang="fr-FR" sz="2500" dirty="0">
              <a:latin typeface="Montserrat" panose="00000500000000000000" pitchFamily="50" charset="0"/>
              <a:cs typeface="Poppins Light" panose="00000400000000000000" pitchFamily="2" charset="0"/>
            </a:endParaRPr>
          </a:p>
          <a:p>
            <a:endParaRPr lang="fr-FR" sz="2500" dirty="0">
              <a:latin typeface="Montserrat" panose="00000500000000000000" pitchFamily="50" charset="0"/>
              <a:cs typeface="Poppins Light" panose="00000400000000000000" pitchFamily="2" charset="0"/>
            </a:endParaRPr>
          </a:p>
          <a:p>
            <a:pPr algn="just"/>
            <a:r>
              <a:rPr lang="fr-FR" sz="2500" dirty="0">
                <a:latin typeface="Montserrat" panose="00000500000000000000" pitchFamily="50" charset="0"/>
                <a:cs typeface="Poppins Light" panose="00000400000000000000" pitchFamily="2" charset="0"/>
              </a:rPr>
              <a:t>Notre présence sur ces marchés nous permet de comprendre les besoins variés et de proposer des solutions à forte valeur ajoutée, adaptées à chaque contexte. </a:t>
            </a:r>
          </a:p>
        </p:txBody>
      </p:sp>
    </p:spTree>
    <p:extLst>
      <p:ext uri="{BB962C8B-B14F-4D97-AF65-F5344CB8AC3E}">
        <p14:creationId xmlns:p14="http://schemas.microsoft.com/office/powerpoint/2010/main" val="952842793"/>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346445CF-1A6F-460B-BCB3-178F88731C10}"/>
              </a:ext>
            </a:extLst>
          </p:cNvPr>
          <p:cNvSpPr txBox="1"/>
          <p:nvPr/>
        </p:nvSpPr>
        <p:spPr>
          <a:xfrm>
            <a:off x="2224087" y="3013501"/>
            <a:ext cx="7743825" cy="830997"/>
          </a:xfrm>
          <a:prstGeom prst="rect">
            <a:avLst/>
          </a:prstGeom>
          <a:noFill/>
          <a:ln>
            <a:noFill/>
          </a:ln>
        </p:spPr>
        <p:txBody>
          <a:bodyPr wrap="square" rtlCol="0">
            <a:spAutoFit/>
          </a:bodyPr>
          <a:lstStyle/>
          <a:p>
            <a:pPr algn="ctr"/>
            <a:r>
              <a:rPr lang="fr-FR" sz="4800" b="1" dirty="0">
                <a:solidFill>
                  <a:srgbClr val="0072CE"/>
                </a:solidFill>
                <a:latin typeface="Poppins Medium" panose="00000600000000000000" pitchFamily="2" charset="0"/>
                <a:cs typeface="Poppins Medium" panose="00000600000000000000" pitchFamily="2" charset="0"/>
              </a:rPr>
              <a:t>BUSINESS UNITS</a:t>
            </a:r>
          </a:p>
        </p:txBody>
      </p:sp>
      <p:sp>
        <p:nvSpPr>
          <p:cNvPr id="2" name="Rectangle 1">
            <a:extLst>
              <a:ext uri="{FF2B5EF4-FFF2-40B4-BE49-F238E27FC236}">
                <a16:creationId xmlns:a16="http://schemas.microsoft.com/office/drawing/2014/main" id="{D842B7E3-6AA4-4F0F-82BC-DECC9FB7E926}"/>
              </a:ext>
            </a:extLst>
          </p:cNvPr>
          <p:cNvSpPr/>
          <p:nvPr/>
        </p:nvSpPr>
        <p:spPr>
          <a:xfrm>
            <a:off x="0" y="0"/>
            <a:ext cx="2028305" cy="9642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0921677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BA75D317-79ED-B8CB-CA64-A1380A0024BC}"/>
              </a:ext>
            </a:extLst>
          </p:cNvPr>
          <p:cNvSpPr txBox="1"/>
          <p:nvPr/>
        </p:nvSpPr>
        <p:spPr>
          <a:xfrm>
            <a:off x="704850" y="2921168"/>
            <a:ext cx="10782300" cy="1015663"/>
          </a:xfrm>
          <a:prstGeom prst="rect">
            <a:avLst/>
          </a:prstGeom>
          <a:noFill/>
          <a:ln>
            <a:noFill/>
          </a:ln>
        </p:spPr>
        <p:txBody>
          <a:bodyPr wrap="square" rtlCol="0">
            <a:spAutoFit/>
          </a:bodyPr>
          <a:lstStyle/>
          <a:p>
            <a:pPr algn="ctr"/>
            <a:r>
              <a:rPr lang="fr-FR" sz="2000" dirty="0">
                <a:latin typeface="Montserrat" panose="00000500000000000000" pitchFamily="50" charset="0"/>
                <a:cs typeface="Poppins Light" panose="00000400000000000000" pitchFamily="2" charset="0"/>
              </a:rPr>
              <a:t>Notre business model repose sur l'interconnexion de nos différentes business </a:t>
            </a:r>
            <a:r>
              <a:rPr lang="fr-FR" sz="2000" dirty="0" err="1">
                <a:latin typeface="Montserrat" panose="00000500000000000000" pitchFamily="50" charset="0"/>
                <a:cs typeface="Poppins Light" panose="00000400000000000000" pitchFamily="2" charset="0"/>
              </a:rPr>
              <a:t>units</a:t>
            </a:r>
            <a:r>
              <a:rPr lang="fr-FR" sz="2000" dirty="0">
                <a:latin typeface="Montserrat" panose="00000500000000000000" pitchFamily="50" charset="0"/>
                <a:cs typeface="Poppins Light" panose="00000400000000000000" pitchFamily="2" charset="0"/>
              </a:rPr>
              <a:t>, offrant une solution complète à nos clients. Qu’ils s'agissent de petites, moyennes ou grandes entreprises, nous couvrons chaque étape de leur cycle de vie.</a:t>
            </a:r>
          </a:p>
        </p:txBody>
      </p:sp>
    </p:spTree>
    <p:extLst>
      <p:ext uri="{BB962C8B-B14F-4D97-AF65-F5344CB8AC3E}">
        <p14:creationId xmlns:p14="http://schemas.microsoft.com/office/powerpoint/2010/main" val="26431920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BA75D317-79ED-B8CB-CA64-A1380A0024BC}"/>
              </a:ext>
            </a:extLst>
          </p:cNvPr>
          <p:cNvSpPr txBox="1"/>
          <p:nvPr/>
        </p:nvSpPr>
        <p:spPr>
          <a:xfrm>
            <a:off x="1494436" y="1390651"/>
            <a:ext cx="9840313" cy="4708981"/>
          </a:xfrm>
          <a:prstGeom prst="rect">
            <a:avLst/>
          </a:prstGeom>
          <a:noFill/>
          <a:ln>
            <a:noFill/>
          </a:ln>
        </p:spPr>
        <p:txBody>
          <a:bodyPr wrap="square" rtlCol="0">
            <a:spAutoFit/>
          </a:bodyPr>
          <a:lstStyle/>
          <a:p>
            <a:r>
              <a:rPr lang="fr-FR" sz="2000" dirty="0">
                <a:solidFill>
                  <a:srgbClr val="0072CE"/>
                </a:solidFill>
                <a:latin typeface="Montserrat" panose="00000500000000000000" pitchFamily="50" charset="0"/>
                <a:cs typeface="Poppins Light" panose="00000400000000000000" pitchFamily="2" charset="0"/>
              </a:rPr>
              <a:t>Édition de logiciels SaaS </a:t>
            </a:r>
            <a:r>
              <a:rPr lang="fr-FR" sz="2000" dirty="0">
                <a:latin typeface="Montserrat" panose="00000500000000000000" pitchFamily="50" charset="0"/>
                <a:cs typeface="Poppins Light" panose="00000400000000000000" pitchFamily="2" charset="0"/>
              </a:rPr>
              <a:t>: Nous développons des solutions logicielles (Web ou mobile) innovantes et adaptées aux besoins métiers spécifiques, favorisant la productivité et l’efficacité des entreprises</a:t>
            </a:r>
            <a:r>
              <a:rPr lang="fr-FR" sz="2000" dirty="0">
                <a:latin typeface="Poppins Light" panose="00000400000000000000" pitchFamily="2" charset="0"/>
                <a:cs typeface="Poppins Light" panose="00000400000000000000" pitchFamily="2" charset="0"/>
              </a:rPr>
              <a:t>. </a:t>
            </a:r>
          </a:p>
          <a:p>
            <a:endParaRPr lang="fr-FR" sz="2000" dirty="0">
              <a:latin typeface="Montserrat" panose="00000500000000000000" pitchFamily="50" charset="0"/>
              <a:cs typeface="Poppins Light" panose="00000400000000000000" pitchFamily="2" charset="0"/>
            </a:endParaRPr>
          </a:p>
          <a:p>
            <a:endParaRPr lang="fr-FR" sz="2000" dirty="0">
              <a:latin typeface="Montserrat" panose="00000500000000000000" pitchFamily="50" charset="0"/>
              <a:cs typeface="Poppins Light" panose="00000400000000000000" pitchFamily="2" charset="0"/>
            </a:endParaRPr>
          </a:p>
          <a:p>
            <a:r>
              <a:rPr lang="fr-FR" sz="2000" dirty="0" err="1">
                <a:solidFill>
                  <a:srgbClr val="00B050"/>
                </a:solidFill>
                <a:latin typeface="Montserrat" panose="00000500000000000000" pitchFamily="50" charset="0"/>
                <a:cs typeface="Poppins Light" panose="00000400000000000000" pitchFamily="2" charset="0"/>
              </a:rPr>
              <a:t>NetByUs</a:t>
            </a:r>
            <a:r>
              <a:rPr lang="fr-FR" sz="2000" dirty="0">
                <a:solidFill>
                  <a:srgbClr val="00B050"/>
                </a:solidFill>
                <a:latin typeface="Montserrat" panose="00000500000000000000" pitchFamily="50" charset="0"/>
                <a:cs typeface="Poppins Light" panose="00000400000000000000" pitchFamily="2" charset="0"/>
              </a:rPr>
              <a:t> Consulting Services : </a:t>
            </a:r>
            <a:r>
              <a:rPr lang="fr-FR" sz="2000" dirty="0">
                <a:latin typeface="Montserrat" panose="00000500000000000000" pitchFamily="50" charset="0"/>
                <a:cs typeface="Poppins Light" panose="00000400000000000000" pitchFamily="2" charset="0"/>
              </a:rPr>
              <a:t>Nous fournissons des experts et consultants en IT, gestion de projets, et support digital pour accompagner nos clients dans l’optimisation de leurs processus et la réussite de leurs projets.</a:t>
            </a:r>
          </a:p>
          <a:p>
            <a:endParaRPr lang="fr-FR" sz="2000" dirty="0">
              <a:latin typeface="Montserrat" panose="00000500000000000000" pitchFamily="50" charset="0"/>
              <a:cs typeface="Poppins Light" panose="00000400000000000000" pitchFamily="2" charset="0"/>
            </a:endParaRPr>
          </a:p>
          <a:p>
            <a:endParaRPr lang="fr-FR" sz="2000" dirty="0">
              <a:latin typeface="Montserrat" panose="00000500000000000000" pitchFamily="50" charset="0"/>
              <a:cs typeface="Poppins Light" panose="00000400000000000000" pitchFamily="2" charset="0"/>
            </a:endParaRPr>
          </a:p>
          <a:p>
            <a:r>
              <a:rPr lang="fr-FR" sz="2000" dirty="0" err="1">
                <a:solidFill>
                  <a:schemeClr val="accent2"/>
                </a:solidFill>
                <a:latin typeface="Montserrat" panose="00000500000000000000" pitchFamily="50" charset="0"/>
                <a:cs typeface="Poppins Light" panose="00000400000000000000" pitchFamily="2" charset="0"/>
              </a:rPr>
              <a:t>NetByUs</a:t>
            </a:r>
            <a:r>
              <a:rPr lang="fr-FR" sz="2000" dirty="0">
                <a:solidFill>
                  <a:schemeClr val="accent2"/>
                </a:solidFill>
                <a:latin typeface="Montserrat" panose="00000500000000000000" pitchFamily="50" charset="0"/>
                <a:cs typeface="Poppins Light" panose="00000400000000000000" pitchFamily="2" charset="0"/>
              </a:rPr>
              <a:t> Infrastructure Services </a:t>
            </a:r>
            <a:r>
              <a:rPr lang="fr-FR" sz="2000" dirty="0">
                <a:latin typeface="Montserrat" panose="00000500000000000000" pitchFamily="50" charset="0"/>
                <a:cs typeface="Poppins Light" panose="00000400000000000000" pitchFamily="2" charset="0"/>
              </a:rPr>
              <a:t>: Ce business unit couvre la mise en place, la gestion et la maintenance d’infrastructures informatiques fiables et évolutives pour assurer un fonctionnement sans faille des systèmes de nos clients. (noms de domaines, site web, mail, création de site web, Hébergement…)</a:t>
            </a:r>
            <a:endParaRPr lang="fr-FR" sz="1400" b="1" dirty="0">
              <a:solidFill>
                <a:schemeClr val="tx1">
                  <a:lumMod val="65000"/>
                  <a:lumOff val="35000"/>
                </a:schemeClr>
              </a:solidFill>
              <a:latin typeface="Poppins Light" panose="00000400000000000000" pitchFamily="2" charset="0"/>
              <a:cs typeface="Poppins Light" panose="00000400000000000000" pitchFamily="2" charset="0"/>
            </a:endParaRPr>
          </a:p>
        </p:txBody>
      </p:sp>
    </p:spTree>
    <p:extLst>
      <p:ext uri="{BB962C8B-B14F-4D97-AF65-F5344CB8AC3E}">
        <p14:creationId xmlns:p14="http://schemas.microsoft.com/office/powerpoint/2010/main" val="11736005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346445CF-1A6F-460B-BCB3-178F88731C10}"/>
              </a:ext>
            </a:extLst>
          </p:cNvPr>
          <p:cNvSpPr txBox="1"/>
          <p:nvPr/>
        </p:nvSpPr>
        <p:spPr>
          <a:xfrm>
            <a:off x="2224087" y="2644170"/>
            <a:ext cx="7743825" cy="1569660"/>
          </a:xfrm>
          <a:prstGeom prst="rect">
            <a:avLst/>
          </a:prstGeom>
          <a:noFill/>
          <a:ln>
            <a:noFill/>
          </a:ln>
        </p:spPr>
        <p:txBody>
          <a:bodyPr wrap="square" rtlCol="0">
            <a:spAutoFit/>
          </a:bodyPr>
          <a:lstStyle/>
          <a:p>
            <a:pPr algn="ctr"/>
            <a:r>
              <a:rPr lang="fr-FR" sz="4800" b="1" dirty="0">
                <a:solidFill>
                  <a:srgbClr val="0072CE"/>
                </a:solidFill>
                <a:latin typeface="Poppins Medium" panose="00000600000000000000" pitchFamily="2" charset="0"/>
                <a:cs typeface="Poppins Medium" panose="00000600000000000000" pitchFamily="2" charset="0"/>
              </a:rPr>
              <a:t>TOUT POUR NOS TALENTS</a:t>
            </a:r>
            <a:endParaRPr lang="fr-FR" sz="4800" b="1" dirty="0">
              <a:solidFill>
                <a:srgbClr val="00B050"/>
              </a:solidFill>
              <a:latin typeface="Poppins Medium" panose="00000600000000000000" pitchFamily="2" charset="0"/>
              <a:cs typeface="Poppins Medium" panose="00000600000000000000" pitchFamily="2" charset="0"/>
            </a:endParaRPr>
          </a:p>
        </p:txBody>
      </p:sp>
      <p:sp>
        <p:nvSpPr>
          <p:cNvPr id="2" name="Rectangle 1">
            <a:extLst>
              <a:ext uri="{FF2B5EF4-FFF2-40B4-BE49-F238E27FC236}">
                <a16:creationId xmlns:a16="http://schemas.microsoft.com/office/drawing/2014/main" id="{D842B7E3-6AA4-4F0F-82BC-DECC9FB7E926}"/>
              </a:ext>
            </a:extLst>
          </p:cNvPr>
          <p:cNvSpPr/>
          <p:nvPr/>
        </p:nvSpPr>
        <p:spPr>
          <a:xfrm>
            <a:off x="0" y="0"/>
            <a:ext cx="2028305" cy="9642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6858668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69C7BA22-5B82-45F7-4825-E250A0D7939C}"/>
              </a:ext>
            </a:extLst>
          </p:cNvPr>
          <p:cNvSpPr txBox="1"/>
          <p:nvPr/>
        </p:nvSpPr>
        <p:spPr>
          <a:xfrm>
            <a:off x="1494436" y="2505076"/>
            <a:ext cx="9325963" cy="2308324"/>
          </a:xfrm>
          <a:prstGeom prst="rect">
            <a:avLst/>
          </a:prstGeom>
          <a:noFill/>
          <a:ln>
            <a:noFill/>
          </a:ln>
        </p:spPr>
        <p:txBody>
          <a:bodyPr wrap="square" rtlCol="0">
            <a:spAutoFit/>
          </a:bodyPr>
          <a:lstStyle/>
          <a:p>
            <a:pPr algn="ctr"/>
            <a:r>
              <a:rPr lang="fr-FR" sz="2400" dirty="0">
                <a:latin typeface="Montserrat" panose="00000500000000000000" pitchFamily="50" charset="0"/>
                <a:cs typeface="Poppins Light" panose="00000400000000000000" pitchFamily="2" charset="0"/>
              </a:rPr>
              <a:t>Chez </a:t>
            </a:r>
            <a:r>
              <a:rPr lang="fr-FR" sz="2400" dirty="0" err="1">
                <a:latin typeface="Montserrat" panose="00000500000000000000" pitchFamily="50" charset="0"/>
                <a:cs typeface="Poppins Light" panose="00000400000000000000" pitchFamily="2" charset="0"/>
              </a:rPr>
              <a:t>NetByUs</a:t>
            </a:r>
            <a:r>
              <a:rPr lang="fr-FR" sz="2400" dirty="0">
                <a:latin typeface="Montserrat" panose="00000500000000000000" pitchFamily="50" charset="0"/>
                <a:cs typeface="Poppins Light" panose="00000400000000000000" pitchFamily="2" charset="0"/>
              </a:rPr>
              <a:t>, nous valorisons les talents qui apportent des solutions. Nous recherchons des experts passionnés par l’innovation et l’excellence. </a:t>
            </a:r>
          </a:p>
          <a:p>
            <a:pPr algn="ctr"/>
            <a:endParaRPr lang="fr-FR" sz="2400" dirty="0">
              <a:latin typeface="Montserrat" panose="00000500000000000000" pitchFamily="50" charset="0"/>
              <a:cs typeface="Poppins Light" panose="00000400000000000000" pitchFamily="2" charset="0"/>
            </a:endParaRPr>
          </a:p>
          <a:p>
            <a:pPr algn="ctr"/>
            <a:r>
              <a:rPr lang="fr-FR" sz="2400" b="1" dirty="0">
                <a:solidFill>
                  <a:srgbClr val="00B050"/>
                </a:solidFill>
                <a:latin typeface="Montserrat" panose="00000500000000000000" pitchFamily="50" charset="0"/>
                <a:cs typeface="Poppins Light" panose="00000400000000000000" pitchFamily="2" charset="0"/>
              </a:rPr>
              <a:t>Être </a:t>
            </a:r>
            <a:r>
              <a:rPr lang="fr-FR" sz="2400" b="1" dirty="0" err="1">
                <a:solidFill>
                  <a:srgbClr val="00B050"/>
                </a:solidFill>
                <a:latin typeface="Montserrat" panose="00000500000000000000" pitchFamily="50" charset="0"/>
                <a:cs typeface="Poppins Light" panose="00000400000000000000" pitchFamily="2" charset="0"/>
              </a:rPr>
              <a:t>netbusienne</a:t>
            </a:r>
            <a:r>
              <a:rPr lang="fr-FR" sz="2400" b="1" dirty="0">
                <a:solidFill>
                  <a:srgbClr val="00B050"/>
                </a:solidFill>
                <a:latin typeface="Montserrat" panose="00000500000000000000" pitchFamily="50" charset="0"/>
                <a:cs typeface="Poppins Light" panose="00000400000000000000" pitchFamily="2" charset="0"/>
              </a:rPr>
              <a:t> ou </a:t>
            </a:r>
            <a:r>
              <a:rPr lang="fr-FR" sz="2400" b="1" dirty="0" err="1">
                <a:solidFill>
                  <a:srgbClr val="00B050"/>
                </a:solidFill>
                <a:latin typeface="Montserrat" panose="00000500000000000000" pitchFamily="50" charset="0"/>
                <a:cs typeface="Poppins Light" panose="00000400000000000000" pitchFamily="2" charset="0"/>
              </a:rPr>
              <a:t>netbusien</a:t>
            </a:r>
            <a:r>
              <a:rPr lang="fr-FR" sz="2400" b="1" dirty="0">
                <a:solidFill>
                  <a:srgbClr val="00B050"/>
                </a:solidFill>
                <a:latin typeface="Montserrat" panose="00000500000000000000" pitchFamily="50" charset="0"/>
                <a:cs typeface="Poppins Light" panose="00000400000000000000" pitchFamily="2" charset="0"/>
              </a:rPr>
              <a:t>, c'est rejoindre une communauté de professionnels engagés et talentueux.</a:t>
            </a:r>
          </a:p>
        </p:txBody>
      </p:sp>
    </p:spTree>
    <p:extLst>
      <p:ext uri="{BB962C8B-B14F-4D97-AF65-F5344CB8AC3E}">
        <p14:creationId xmlns:p14="http://schemas.microsoft.com/office/powerpoint/2010/main" val="18099962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446E2BC3-9AED-8A38-F7B2-5C64E9EF434E}"/>
              </a:ext>
            </a:extLst>
          </p:cNvPr>
          <p:cNvSpPr txBox="1"/>
          <p:nvPr/>
        </p:nvSpPr>
        <p:spPr>
          <a:xfrm>
            <a:off x="2733675" y="1112936"/>
            <a:ext cx="6667499" cy="707886"/>
          </a:xfrm>
          <a:prstGeom prst="rect">
            <a:avLst/>
          </a:prstGeom>
          <a:noFill/>
          <a:ln>
            <a:noFill/>
          </a:ln>
        </p:spPr>
        <p:txBody>
          <a:bodyPr wrap="square" rtlCol="0">
            <a:spAutoFit/>
          </a:bodyPr>
          <a:lstStyle/>
          <a:p>
            <a:pPr algn="ctr"/>
            <a:r>
              <a:rPr lang="fr-FR" sz="4000" b="1" dirty="0">
                <a:solidFill>
                  <a:srgbClr val="F07817"/>
                </a:solidFill>
                <a:latin typeface="Poppins Light" panose="00000400000000000000" pitchFamily="2" charset="0"/>
                <a:cs typeface="Poppins Light" panose="00000400000000000000" pitchFamily="2" charset="0"/>
              </a:rPr>
              <a:t>¨</a:t>
            </a:r>
            <a:r>
              <a:rPr lang="fr-FR" sz="4000" b="1" dirty="0">
                <a:solidFill>
                  <a:srgbClr val="00B050"/>
                </a:solidFill>
                <a:latin typeface="Poppins Light" panose="00000400000000000000" pitchFamily="2" charset="0"/>
                <a:cs typeface="Poppins Light" panose="00000400000000000000" pitchFamily="2" charset="0"/>
              </a:rPr>
              <a:t>UNE CULTURE D’ENTREPRISE</a:t>
            </a:r>
          </a:p>
        </p:txBody>
      </p:sp>
      <p:sp>
        <p:nvSpPr>
          <p:cNvPr id="4" name="ZoneTexte 3">
            <a:extLst>
              <a:ext uri="{FF2B5EF4-FFF2-40B4-BE49-F238E27FC236}">
                <a16:creationId xmlns:a16="http://schemas.microsoft.com/office/drawing/2014/main" id="{69C7BA22-5B82-45F7-4825-E250A0D7939C}"/>
              </a:ext>
            </a:extLst>
          </p:cNvPr>
          <p:cNvSpPr txBox="1"/>
          <p:nvPr/>
        </p:nvSpPr>
        <p:spPr>
          <a:xfrm>
            <a:off x="1494437" y="2371726"/>
            <a:ext cx="9316438" cy="2246769"/>
          </a:xfrm>
          <a:prstGeom prst="rect">
            <a:avLst/>
          </a:prstGeom>
          <a:noFill/>
          <a:ln>
            <a:noFill/>
          </a:ln>
        </p:spPr>
        <p:txBody>
          <a:bodyPr wrap="square" rtlCol="0">
            <a:spAutoFit/>
          </a:bodyPr>
          <a:lstStyle/>
          <a:p>
            <a:pPr algn="ctr"/>
            <a:r>
              <a:rPr lang="fr-FR" sz="2000" dirty="0">
                <a:latin typeface="Montserrat" panose="00000500000000000000" pitchFamily="50" charset="0"/>
                <a:cs typeface="Poppins Light" panose="00000400000000000000" pitchFamily="2" charset="0"/>
              </a:rPr>
              <a:t>Nous vous offrons la possibilité de rejoindre une véritable famille où vous pouvez venir tel que vous êtes et bénéficiez d'un environnement de travail sain et bien équipé. </a:t>
            </a:r>
          </a:p>
          <a:p>
            <a:pPr algn="ctr"/>
            <a:endParaRPr lang="fr-FR" sz="2000" dirty="0">
              <a:latin typeface="Montserrat" panose="00000500000000000000" pitchFamily="50" charset="0"/>
              <a:cs typeface="Poppins Light" panose="00000400000000000000" pitchFamily="2" charset="0"/>
            </a:endParaRPr>
          </a:p>
          <a:p>
            <a:pPr algn="ctr"/>
            <a:r>
              <a:rPr lang="fr-FR" sz="2000" dirty="0">
                <a:solidFill>
                  <a:srgbClr val="00B050"/>
                </a:solidFill>
                <a:latin typeface="Montserrat" panose="00000500000000000000" pitchFamily="50" charset="0"/>
                <a:cs typeface="Poppins Light" panose="00000400000000000000" pitchFamily="2" charset="0"/>
              </a:rPr>
              <a:t>Nous prônons la transparence, le respect et l'intégrité </a:t>
            </a:r>
            <a:r>
              <a:rPr lang="fr-FR" sz="2000" dirty="0">
                <a:latin typeface="Montserrat" panose="00000500000000000000" pitchFamily="50" charset="0"/>
                <a:cs typeface="Poppins Light" panose="00000400000000000000" pitchFamily="2" charset="0"/>
              </a:rPr>
              <a:t>dans toutes nos interactions. Nous croyons en nos précieux collaborateurs, avec qui nous cocréons nos solutions digitales.</a:t>
            </a:r>
          </a:p>
        </p:txBody>
      </p:sp>
    </p:spTree>
    <p:extLst>
      <p:ext uri="{BB962C8B-B14F-4D97-AF65-F5344CB8AC3E}">
        <p14:creationId xmlns:p14="http://schemas.microsoft.com/office/powerpoint/2010/main" val="10238860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446E2BC3-9AED-8A38-F7B2-5C64E9EF434E}"/>
              </a:ext>
            </a:extLst>
          </p:cNvPr>
          <p:cNvSpPr txBox="1"/>
          <p:nvPr/>
        </p:nvSpPr>
        <p:spPr>
          <a:xfrm>
            <a:off x="3067051" y="1160561"/>
            <a:ext cx="5895974" cy="707886"/>
          </a:xfrm>
          <a:prstGeom prst="rect">
            <a:avLst/>
          </a:prstGeom>
          <a:noFill/>
          <a:ln>
            <a:noFill/>
          </a:ln>
        </p:spPr>
        <p:txBody>
          <a:bodyPr wrap="square" rtlCol="0">
            <a:spAutoFit/>
          </a:bodyPr>
          <a:lstStyle/>
          <a:p>
            <a:pPr algn="ctr"/>
            <a:r>
              <a:rPr lang="fr-FR" sz="4000" b="1" dirty="0">
                <a:solidFill>
                  <a:srgbClr val="F07817"/>
                </a:solidFill>
                <a:latin typeface="Poppins Light" panose="00000400000000000000" pitchFamily="2" charset="0"/>
                <a:cs typeface="Poppins Light" panose="00000400000000000000" pitchFamily="2" charset="0"/>
              </a:rPr>
              <a:t>¨</a:t>
            </a:r>
            <a:r>
              <a:rPr lang="fr-FR" sz="4000" b="1" dirty="0">
                <a:solidFill>
                  <a:srgbClr val="00B050"/>
                </a:solidFill>
                <a:latin typeface="Poppins Light" panose="00000400000000000000" pitchFamily="2" charset="0"/>
                <a:cs typeface="Poppins Light" panose="00000400000000000000" pitchFamily="2" charset="0"/>
              </a:rPr>
              <a:t>UNE COMMUNAUTE</a:t>
            </a:r>
          </a:p>
        </p:txBody>
      </p:sp>
      <p:sp>
        <p:nvSpPr>
          <p:cNvPr id="3" name="ZoneTexte 2">
            <a:extLst>
              <a:ext uri="{FF2B5EF4-FFF2-40B4-BE49-F238E27FC236}">
                <a16:creationId xmlns:a16="http://schemas.microsoft.com/office/drawing/2014/main" id="{23659E5F-1EA2-F9F7-70FE-323D37182F1D}"/>
              </a:ext>
            </a:extLst>
          </p:cNvPr>
          <p:cNvSpPr txBox="1"/>
          <p:nvPr/>
        </p:nvSpPr>
        <p:spPr>
          <a:xfrm>
            <a:off x="1494437" y="2495551"/>
            <a:ext cx="9316438" cy="1938992"/>
          </a:xfrm>
          <a:prstGeom prst="rect">
            <a:avLst/>
          </a:prstGeom>
          <a:noFill/>
          <a:ln>
            <a:noFill/>
          </a:ln>
        </p:spPr>
        <p:txBody>
          <a:bodyPr wrap="square" rtlCol="0">
            <a:spAutoFit/>
          </a:bodyPr>
          <a:lstStyle/>
          <a:p>
            <a:pPr algn="ctr"/>
            <a:r>
              <a:rPr lang="fr-FR" sz="2000" dirty="0">
                <a:latin typeface="Montserrat" panose="00000500000000000000" pitchFamily="50" charset="0"/>
                <a:cs typeface="Poppins Light" panose="00000400000000000000" pitchFamily="2" charset="0"/>
              </a:rPr>
              <a:t>Au sein de notre équipe, que nous appelons </a:t>
            </a:r>
            <a:r>
              <a:rPr lang="fr-FR" sz="2000" dirty="0">
                <a:solidFill>
                  <a:srgbClr val="F07817"/>
                </a:solidFill>
                <a:latin typeface="Montserrat" panose="00000500000000000000" pitchFamily="50" charset="0"/>
                <a:cs typeface="Poppins Light" panose="00000400000000000000" pitchFamily="2" charset="0"/>
              </a:rPr>
              <a:t>la #NoWahalaTeam,</a:t>
            </a:r>
            <a:r>
              <a:rPr lang="fr-FR" sz="2000" dirty="0">
                <a:latin typeface="Montserrat" panose="00000500000000000000" pitchFamily="50" charset="0"/>
                <a:cs typeface="Poppins Light" panose="00000400000000000000" pitchFamily="2" charset="0"/>
              </a:rPr>
              <a:t> nous encourageons l'innovation, la collaboration et l'apprentissage continu. </a:t>
            </a:r>
          </a:p>
          <a:p>
            <a:pPr algn="ctr"/>
            <a:endParaRPr lang="fr-FR" sz="2000" dirty="0">
              <a:latin typeface="Montserrat" panose="00000500000000000000" pitchFamily="50" charset="0"/>
              <a:cs typeface="Poppins Light" panose="00000400000000000000" pitchFamily="2" charset="0"/>
            </a:endParaRPr>
          </a:p>
          <a:p>
            <a:pPr algn="ctr"/>
            <a:r>
              <a:rPr lang="fr-FR" sz="2000" dirty="0">
                <a:latin typeface="Montserrat" panose="00000500000000000000" pitchFamily="50" charset="0"/>
                <a:cs typeface="Poppins Light" panose="00000400000000000000" pitchFamily="2" charset="0"/>
              </a:rPr>
              <a:t>Chez </a:t>
            </a:r>
            <a:r>
              <a:rPr lang="fr-FR" sz="2000" dirty="0" err="1">
                <a:latin typeface="Montserrat" panose="00000500000000000000" pitchFamily="50" charset="0"/>
                <a:cs typeface="Poppins Light" panose="00000400000000000000" pitchFamily="2" charset="0"/>
              </a:rPr>
              <a:t>NetByUs</a:t>
            </a:r>
            <a:r>
              <a:rPr lang="fr-FR" sz="2000" dirty="0">
                <a:latin typeface="Montserrat" panose="00000500000000000000" pitchFamily="50" charset="0"/>
                <a:cs typeface="Poppins Light" panose="00000400000000000000" pitchFamily="2" charset="0"/>
              </a:rPr>
              <a:t>, vous aurez l'opportunité de </a:t>
            </a:r>
            <a:r>
              <a:rPr lang="fr-FR" sz="2000" dirty="0">
                <a:solidFill>
                  <a:srgbClr val="0072CE"/>
                </a:solidFill>
                <a:latin typeface="Montserrat" panose="00000500000000000000" pitchFamily="50" charset="0"/>
                <a:cs typeface="Poppins Light" panose="00000400000000000000" pitchFamily="2" charset="0"/>
              </a:rPr>
              <a:t>grandir et d'évoluer</a:t>
            </a:r>
            <a:r>
              <a:rPr lang="fr-FR" sz="2000" dirty="0">
                <a:latin typeface="Montserrat" panose="00000500000000000000" pitchFamily="50" charset="0"/>
                <a:cs typeface="Poppins Light" panose="00000400000000000000" pitchFamily="2" charset="0"/>
              </a:rPr>
              <a:t> dans un cadre stimulant et dynamique, tout en contribuant activement à des </a:t>
            </a:r>
            <a:r>
              <a:rPr lang="fr-FR" sz="2000" dirty="0">
                <a:solidFill>
                  <a:srgbClr val="00B050"/>
                </a:solidFill>
                <a:latin typeface="Montserrat" panose="00000500000000000000" pitchFamily="50" charset="0"/>
                <a:cs typeface="Poppins Light" panose="00000400000000000000" pitchFamily="2" charset="0"/>
              </a:rPr>
              <a:t>projets significatifs </a:t>
            </a:r>
            <a:r>
              <a:rPr lang="fr-FR" sz="2000" dirty="0">
                <a:latin typeface="Montserrat" panose="00000500000000000000" pitchFamily="50" charset="0"/>
                <a:cs typeface="Poppins Light" panose="00000400000000000000" pitchFamily="2" charset="0"/>
              </a:rPr>
              <a:t>qui façonnent l'avenir numérique du monde.</a:t>
            </a:r>
          </a:p>
        </p:txBody>
      </p:sp>
    </p:spTree>
    <p:extLst>
      <p:ext uri="{BB962C8B-B14F-4D97-AF65-F5344CB8AC3E}">
        <p14:creationId xmlns:p14="http://schemas.microsoft.com/office/powerpoint/2010/main" val="8593697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88541CB1-1201-9C0A-22EF-000FB1A8E758}"/>
              </a:ext>
            </a:extLst>
          </p:cNvPr>
          <p:cNvSpPr txBox="1"/>
          <p:nvPr/>
        </p:nvSpPr>
        <p:spPr>
          <a:xfrm>
            <a:off x="1343025" y="2190751"/>
            <a:ext cx="10382250" cy="2684838"/>
          </a:xfrm>
          <a:prstGeom prst="rect">
            <a:avLst/>
          </a:prstGeom>
          <a:noFill/>
          <a:ln>
            <a:noFill/>
          </a:ln>
        </p:spPr>
        <p:txBody>
          <a:bodyPr wrap="square" rtlCol="0">
            <a:spAutoFit/>
          </a:bodyPr>
          <a:lstStyle/>
          <a:p>
            <a:pPr>
              <a:lnSpc>
                <a:spcPct val="107000"/>
              </a:lnSpc>
              <a:spcAft>
                <a:spcPts val="800"/>
              </a:spcAft>
            </a:pPr>
            <a:r>
              <a:rPr lang="fr-FR" sz="2800" b="1" kern="100" dirty="0">
                <a:solidFill>
                  <a:srgbClr val="F07817"/>
                </a:solidFill>
                <a:effectLst/>
                <a:latin typeface="Montserrat" panose="00000500000000000000" pitchFamily="50" charset="0"/>
                <a:ea typeface="Calibri" panose="020F0502020204030204" pitchFamily="34" charset="0"/>
                <a:cs typeface="Times New Roman" panose="02020603050405020304" pitchFamily="18" charset="0"/>
              </a:rPr>
              <a:t>Rejoignez-nous </a:t>
            </a:r>
          </a:p>
          <a:p>
            <a:pPr>
              <a:lnSpc>
                <a:spcPct val="107000"/>
              </a:lnSpc>
              <a:spcAft>
                <a:spcPts val="800"/>
              </a:spcAft>
            </a:pPr>
            <a:r>
              <a:rPr lang="fr-FR" sz="2800" kern="100" dirty="0">
                <a:solidFill>
                  <a:srgbClr val="0072CE"/>
                </a:solidFill>
                <a:effectLst/>
                <a:latin typeface="Montserrat" panose="00000500000000000000" pitchFamily="50" charset="0"/>
                <a:ea typeface="Calibri" panose="020F0502020204030204" pitchFamily="34" charset="0"/>
                <a:cs typeface="Times New Roman" panose="02020603050405020304" pitchFamily="18" charset="0"/>
              </a:rPr>
              <a:t>pour faire partie de cette aventure, </a:t>
            </a:r>
          </a:p>
          <a:p>
            <a:pPr>
              <a:lnSpc>
                <a:spcPct val="107000"/>
              </a:lnSpc>
              <a:spcAft>
                <a:spcPts val="800"/>
              </a:spcAft>
            </a:pPr>
            <a:r>
              <a:rPr lang="fr-FR" sz="2800" b="1" kern="100" dirty="0">
                <a:solidFill>
                  <a:srgbClr val="00B050"/>
                </a:solidFill>
                <a:effectLst/>
                <a:latin typeface="Montserrat" panose="00000500000000000000" pitchFamily="50" charset="0"/>
                <a:ea typeface="Calibri" panose="020F0502020204030204" pitchFamily="34" charset="0"/>
                <a:cs typeface="Times New Roman" panose="02020603050405020304" pitchFamily="18" charset="0"/>
              </a:rPr>
              <a:t>passionnante et contribuer à notre mission, </a:t>
            </a:r>
          </a:p>
          <a:p>
            <a:pPr>
              <a:lnSpc>
                <a:spcPct val="107000"/>
              </a:lnSpc>
              <a:spcAft>
                <a:spcPts val="800"/>
              </a:spcAft>
            </a:pPr>
            <a:r>
              <a:rPr lang="fr-FR" sz="2800" b="1" kern="100" dirty="0">
                <a:solidFill>
                  <a:schemeClr val="tx2"/>
                </a:solidFill>
                <a:latin typeface="Montserrat" panose="00000500000000000000" pitchFamily="50" charset="0"/>
                <a:ea typeface="Calibri" panose="020F0502020204030204" pitchFamily="34" charset="0"/>
                <a:cs typeface="Times New Roman" panose="02020603050405020304" pitchFamily="18" charset="0"/>
              </a:rPr>
              <a:t>de rapprocher les cultures et les idées à travers le numérique !</a:t>
            </a:r>
            <a:r>
              <a:rPr lang="fr-FR" sz="1200" b="1" kern="100" dirty="0">
                <a:solidFill>
                  <a:schemeClr val="tx2"/>
                </a:solidFill>
                <a:latin typeface="Montserrat" panose="00000500000000000000" pitchFamily="50"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2670401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0A98D27-D19B-456C-AE8F-9A196DAE9B04}"/>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a:extLst>
              <a:ext uri="{FF2B5EF4-FFF2-40B4-BE49-F238E27FC236}">
                <a16:creationId xmlns:a16="http://schemas.microsoft.com/office/drawing/2014/main" id="{1B2C2DD8-78FD-4F1F-BA0F-77ED32FAA8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ZoneTexte 2">
            <a:extLst>
              <a:ext uri="{FF2B5EF4-FFF2-40B4-BE49-F238E27FC236}">
                <a16:creationId xmlns:a16="http://schemas.microsoft.com/office/drawing/2014/main" id="{89A13FCA-471D-40F6-B11E-CBB52997A3EB}"/>
              </a:ext>
            </a:extLst>
          </p:cNvPr>
          <p:cNvSpPr txBox="1"/>
          <p:nvPr/>
        </p:nvSpPr>
        <p:spPr>
          <a:xfrm>
            <a:off x="4601181" y="3105835"/>
            <a:ext cx="2989638" cy="646331"/>
          </a:xfrm>
          <a:prstGeom prst="rect">
            <a:avLst/>
          </a:prstGeom>
          <a:noFill/>
          <a:ln>
            <a:noFill/>
          </a:ln>
        </p:spPr>
        <p:txBody>
          <a:bodyPr wrap="square" rtlCol="0">
            <a:spAutoFit/>
          </a:bodyPr>
          <a:lstStyle/>
          <a:p>
            <a:pPr algn="ctr"/>
            <a:r>
              <a:rPr lang="fr-FR" sz="3600" b="1" dirty="0">
                <a:solidFill>
                  <a:srgbClr val="0072CE"/>
                </a:solidFill>
                <a:latin typeface="Poppins Medium" panose="00000600000000000000" pitchFamily="2" charset="0"/>
                <a:cs typeface="Poppins Medium" panose="00000600000000000000" pitchFamily="2" charset="0"/>
              </a:rPr>
              <a:t>MERCI</a:t>
            </a:r>
          </a:p>
        </p:txBody>
      </p:sp>
    </p:spTree>
    <p:extLst>
      <p:ext uri="{BB962C8B-B14F-4D97-AF65-F5344CB8AC3E}">
        <p14:creationId xmlns:p14="http://schemas.microsoft.com/office/powerpoint/2010/main" val="25578693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731785877"/>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NBU TYPO">
      <a:majorFont>
        <a:latin typeface="Poppins Medium"/>
        <a:ea typeface=""/>
        <a:cs typeface=""/>
      </a:majorFont>
      <a:minorFont>
        <a:latin typeface="Poppi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nception personnalisé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1272</TotalTime>
  <Words>740</Words>
  <Application>Microsoft Office PowerPoint</Application>
  <PresentationFormat>Grand écran</PresentationFormat>
  <Paragraphs>76</Paragraphs>
  <Slides>22</Slides>
  <Notes>0</Notes>
  <HiddenSlides>0</HiddenSlides>
  <MMClips>0</MMClips>
  <ScaleCrop>false</ScaleCrop>
  <HeadingPairs>
    <vt:vector size="6" baseType="variant">
      <vt:variant>
        <vt:lpstr>Polices utilisées</vt:lpstr>
      </vt:variant>
      <vt:variant>
        <vt:i4>9</vt:i4>
      </vt:variant>
      <vt:variant>
        <vt:lpstr>Thème</vt:lpstr>
      </vt:variant>
      <vt:variant>
        <vt:i4>2</vt:i4>
      </vt:variant>
      <vt:variant>
        <vt:lpstr>Titres des diapositives</vt:lpstr>
      </vt:variant>
      <vt:variant>
        <vt:i4>22</vt:i4>
      </vt:variant>
    </vt:vector>
  </HeadingPairs>
  <TitlesOfParts>
    <vt:vector size="33" baseType="lpstr">
      <vt:lpstr>Arial</vt:lpstr>
      <vt:lpstr>Calibri</vt:lpstr>
      <vt:lpstr>Calibri Light</vt:lpstr>
      <vt:lpstr>Montserrat</vt:lpstr>
      <vt:lpstr>Poppins</vt:lpstr>
      <vt:lpstr>Poppins </vt:lpstr>
      <vt:lpstr>Poppins Light</vt:lpstr>
      <vt:lpstr>Poppins Medium</vt:lpstr>
      <vt:lpstr>Wingdings</vt:lpstr>
      <vt:lpstr>Thème Office</vt:lpstr>
      <vt:lpstr>Conception personnalisée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akoumigornbu@gmail.com</dc:creator>
  <cp:lastModifiedBy>Papiyo de SOUZA</cp:lastModifiedBy>
  <cp:revision>107</cp:revision>
  <dcterms:created xsi:type="dcterms:W3CDTF">2024-03-27T15:43:45Z</dcterms:created>
  <dcterms:modified xsi:type="dcterms:W3CDTF">2024-12-19T16:02:59Z</dcterms:modified>
</cp:coreProperties>
</file>