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Poppins" panose="00000500000000000000" pitchFamily="2" charset="0"/>
      <p:regular r:id="rId13"/>
      <p:bold r:id="rId14"/>
      <p:italic r:id="rId15"/>
      <p:boldItalic r:id="rId16"/>
    </p:embeddedFont>
    <p:embeddedFont>
      <p:font typeface="Poppins Bold" panose="00000800000000000000" charset="0"/>
      <p:regular r:id="rId17"/>
    </p:embeddedFont>
    <p:embeddedFont>
      <p:font typeface="Poppins Bold Italics" panose="020B0604020202020204" charset="0"/>
      <p:regular r:id="rId18"/>
    </p:embeddedFont>
    <p:embeddedFont>
      <p:font typeface="Poppins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1</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3</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4</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8</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1.7.2013</a:t>
            </a:r>
          </a:p>
          <a:p>
            <a:endParaRPr lang="en-US"/>
          </a:p>
          <a:p>
            <a:r>
              <a:rPr lang="en-US"/>
              <a:t>9</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5.jpeg"/><Relationship Id="rId10" Type="http://schemas.openxmlformats.org/officeDocument/2006/relationships/image" Target="../media/image16.png"/><Relationship Id="rId4" Type="http://schemas.openxmlformats.org/officeDocument/2006/relationships/image" Target="../media/image4.jpeg"/><Relationship Id="rId9" Type="http://schemas.openxmlformats.org/officeDocument/2006/relationships/image" Target="../media/image15.svg"/><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5.jpeg"/><Relationship Id="rId10" Type="http://schemas.openxmlformats.org/officeDocument/2006/relationships/image" Target="../media/image3.png"/><Relationship Id="rId4" Type="http://schemas.openxmlformats.org/officeDocument/2006/relationships/image" Target="../media/image4.jpe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www.linkedin.com/company/net-by-us" TargetMode="External"/><Relationship Id="rId3" Type="http://schemas.openxmlformats.org/officeDocument/2006/relationships/image" Target="../media/image2.png"/><Relationship Id="rId7" Type="http://schemas.openxmlformats.org/officeDocument/2006/relationships/hyperlink" Target="https://netbyus.com" TargetMode="External"/><Relationship Id="rId12" Type="http://schemas.openxmlformats.org/officeDocument/2006/relationships/image" Target="../media/image31.png"/><Relationship Id="rId2" Type="http://schemas.openxmlformats.org/officeDocument/2006/relationships/notesSlide" Target="../notesSlides/notesSlide5.xml"/><Relationship Id="rId16"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5.jpeg"/><Relationship Id="rId15" Type="http://schemas.openxmlformats.org/officeDocument/2006/relationships/hyperlink" Target="https://www.facebook.com/netbyus" TargetMode="External"/><Relationship Id="rId10" Type="http://schemas.openxmlformats.org/officeDocument/2006/relationships/image" Target="../media/image29.png"/><Relationship Id="rId4" Type="http://schemas.openxmlformats.org/officeDocument/2006/relationships/image" Target="../media/image4.jpeg"/><Relationship Id="rId9" Type="http://schemas.openxmlformats.org/officeDocument/2006/relationships/hyperlink" Target="mailto:contact@netbyus.com" TargetMode="External"/><Relationship Id="rId1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sp>
      </p:grpSp>
      <p:grpSp>
        <p:nvGrpSpPr>
          <p:cNvPr id="4" name="Group 4"/>
          <p:cNvGrpSpPr/>
          <p:nvPr/>
        </p:nvGrpSpPr>
        <p:grpSpPr>
          <a:xfrm>
            <a:off x="685800" y="274320"/>
            <a:ext cx="2057400" cy="471011"/>
            <a:chOff x="0" y="0"/>
            <a:chExt cx="2743200" cy="628015"/>
          </a:xfrm>
        </p:grpSpPr>
        <p:sp>
          <p:nvSpPr>
            <p:cNvPr id="5" name="Freeform 5" descr="logo_finances.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4"/>
              <a:stretch>
                <a:fillRect t="-357" b="-359"/>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94608" y="384048"/>
            <a:ext cx="1303020" cy="271082"/>
            <a:chOff x="0" y="0"/>
            <a:chExt cx="1737360" cy="361442"/>
          </a:xfrm>
        </p:grpSpPr>
        <p:sp>
          <p:nvSpPr>
            <p:cNvPr id="3" name="Freeform 3" descr="logos/ppt/media/image-1-2.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2"/>
              <a:stretch>
                <a:fillRect t="-151" b="-151"/>
              </a:stretch>
            </a:blipFill>
          </p:spPr>
        </p:sp>
      </p:grpSp>
      <p:grpSp>
        <p:nvGrpSpPr>
          <p:cNvPr id="4" name="Group 4"/>
          <p:cNvGrpSpPr/>
          <p:nvPr/>
        </p:nvGrpSpPr>
        <p:grpSpPr>
          <a:xfrm>
            <a:off x="685800" y="274320"/>
            <a:ext cx="2057400" cy="471011"/>
            <a:chOff x="0" y="0"/>
            <a:chExt cx="2743200" cy="628015"/>
          </a:xfrm>
        </p:grpSpPr>
        <p:sp>
          <p:nvSpPr>
            <p:cNvPr id="5" name="Freeform 5" descr="logos/ppt/media/image-1-1.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6" name="Group 6"/>
          <p:cNvGrpSpPr/>
          <p:nvPr/>
        </p:nvGrpSpPr>
        <p:grpSpPr>
          <a:xfrm>
            <a:off x="822960" y="1303020"/>
            <a:ext cx="16641623" cy="1188415"/>
            <a:chOff x="0" y="0"/>
            <a:chExt cx="22188830" cy="1584554"/>
          </a:xfrm>
        </p:grpSpPr>
        <p:sp>
          <p:nvSpPr>
            <p:cNvPr id="7" name="Freeform 7"/>
            <p:cNvSpPr/>
            <p:nvPr/>
          </p:nvSpPr>
          <p:spPr>
            <a:xfrm>
              <a:off x="0" y="0"/>
              <a:ext cx="22188805" cy="1584579"/>
            </a:xfrm>
            <a:custGeom>
              <a:avLst/>
              <a:gdLst/>
              <a:ahLst/>
              <a:cxnLst/>
              <a:rect l="l" t="t" r="r" b="b"/>
              <a:pathLst>
                <a:path w="22188805" h="1584579">
                  <a:moveTo>
                    <a:pt x="0" y="0"/>
                  </a:moveTo>
                  <a:lnTo>
                    <a:pt x="22188805" y="0"/>
                  </a:lnTo>
                  <a:lnTo>
                    <a:pt x="22188805" y="1584579"/>
                  </a:lnTo>
                  <a:lnTo>
                    <a:pt x="0" y="1584579"/>
                  </a:lnTo>
                  <a:close/>
                </a:path>
              </a:pathLst>
            </a:custGeom>
            <a:blipFill>
              <a:blip r:embed="rId4">
                <a:alphaModFix amt="0"/>
              </a:blip>
              <a:stretch>
                <a:fillRect t="-222660" b="-222657"/>
              </a:stretch>
            </a:blipFill>
          </p:spPr>
        </p:sp>
      </p:grpSp>
      <p:grpSp>
        <p:nvGrpSpPr>
          <p:cNvPr id="8" name="Group 8"/>
          <p:cNvGrpSpPr/>
          <p:nvPr/>
        </p:nvGrpSpPr>
        <p:grpSpPr>
          <a:xfrm>
            <a:off x="822960" y="1267301"/>
            <a:ext cx="16641623" cy="1224134"/>
            <a:chOff x="0" y="0"/>
            <a:chExt cx="22188830" cy="1632179"/>
          </a:xfrm>
        </p:grpSpPr>
        <p:sp>
          <p:nvSpPr>
            <p:cNvPr id="9" name="Freeform 9"/>
            <p:cNvSpPr/>
            <p:nvPr/>
          </p:nvSpPr>
          <p:spPr>
            <a:xfrm>
              <a:off x="0" y="0"/>
              <a:ext cx="22188830" cy="1632177"/>
            </a:xfrm>
            <a:custGeom>
              <a:avLst/>
              <a:gdLst/>
              <a:ahLst/>
              <a:cxnLst/>
              <a:rect l="l" t="t" r="r" b="b"/>
              <a:pathLst>
                <a:path w="22188830" h="1632177">
                  <a:moveTo>
                    <a:pt x="0" y="0"/>
                  </a:moveTo>
                  <a:lnTo>
                    <a:pt x="22188830" y="0"/>
                  </a:lnTo>
                  <a:lnTo>
                    <a:pt x="22188830" y="1632177"/>
                  </a:lnTo>
                  <a:lnTo>
                    <a:pt x="0" y="1632177"/>
                  </a:lnTo>
                  <a:close/>
                </a:path>
              </a:pathLst>
            </a:custGeom>
            <a:blipFill>
              <a:blip r:embed="rId5">
                <a:alphaModFix amt="0"/>
              </a:blip>
              <a:stretch>
                <a:fillRect t="-214891" b="-214891"/>
              </a:stretch>
            </a:blipFill>
          </p:spPr>
        </p:sp>
        <p:sp>
          <p:nvSpPr>
            <p:cNvPr id="10" name="TextBox 10"/>
            <p:cNvSpPr txBox="1"/>
            <p:nvPr/>
          </p:nvSpPr>
          <p:spPr>
            <a:xfrm>
              <a:off x="0" y="-47625"/>
              <a:ext cx="22188830" cy="1679804"/>
            </a:xfrm>
            <a:prstGeom prst="rect">
              <a:avLst/>
            </a:prstGeom>
          </p:spPr>
          <p:txBody>
            <a:bodyPr lIns="0" tIns="0" rIns="0" bIns="0" rtlCol="0" anchor="ctr"/>
            <a:lstStyle/>
            <a:p>
              <a:pPr algn="just">
                <a:lnSpc>
                  <a:spcPts val="5759"/>
                </a:lnSpc>
              </a:pPr>
              <a:r>
                <a:rPr lang="en-US" sz="4798" b="1">
                  <a:solidFill>
                    <a:srgbClr val="0072CE"/>
                  </a:solidFill>
                  <a:latin typeface="Poppins Bold"/>
                  <a:ea typeface="Poppins Bold"/>
                  <a:cs typeface="Poppins Bold"/>
                  <a:sym typeface="Poppins Bold"/>
                </a:rPr>
                <a:t>Qui sommes-nous ?</a:t>
              </a:r>
            </a:p>
          </p:txBody>
        </p:sp>
      </p:grpSp>
      <p:grpSp>
        <p:nvGrpSpPr>
          <p:cNvPr id="11" name="Group 11"/>
          <p:cNvGrpSpPr/>
          <p:nvPr/>
        </p:nvGrpSpPr>
        <p:grpSpPr>
          <a:xfrm>
            <a:off x="17254728" y="9756105"/>
            <a:ext cx="685800" cy="411480"/>
            <a:chOff x="0" y="0"/>
            <a:chExt cx="914400" cy="548640"/>
          </a:xfrm>
        </p:grpSpPr>
        <p:sp>
          <p:nvSpPr>
            <p:cNvPr id="12" name="Freeform 12"/>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13" name="Group 13"/>
          <p:cNvGrpSpPr/>
          <p:nvPr/>
        </p:nvGrpSpPr>
        <p:grpSpPr>
          <a:xfrm>
            <a:off x="17254728" y="9741818"/>
            <a:ext cx="685800" cy="425768"/>
            <a:chOff x="0" y="0"/>
            <a:chExt cx="914400" cy="567690"/>
          </a:xfrm>
        </p:grpSpPr>
        <p:sp>
          <p:nvSpPr>
            <p:cNvPr id="14" name="Freeform 14"/>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15" name="TextBox 15"/>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5E7A90"/>
                  </a:solidFill>
                  <a:latin typeface="Poppins"/>
                  <a:ea typeface="Poppins"/>
                  <a:cs typeface="Poppins"/>
                  <a:sym typeface="Poppins"/>
                </a:rPr>
                <a:t>2</a:t>
              </a:r>
            </a:p>
          </p:txBody>
        </p:sp>
      </p:grpSp>
      <p:grpSp>
        <p:nvGrpSpPr>
          <p:cNvPr id="16" name="Group 16"/>
          <p:cNvGrpSpPr/>
          <p:nvPr/>
        </p:nvGrpSpPr>
        <p:grpSpPr>
          <a:xfrm>
            <a:off x="822960" y="2537460"/>
            <a:ext cx="16641699" cy="7104888"/>
            <a:chOff x="0" y="0"/>
            <a:chExt cx="22188932" cy="9473184"/>
          </a:xfrm>
        </p:grpSpPr>
        <p:sp>
          <p:nvSpPr>
            <p:cNvPr id="17" name="Freeform 17"/>
            <p:cNvSpPr/>
            <p:nvPr/>
          </p:nvSpPr>
          <p:spPr>
            <a:xfrm>
              <a:off x="0" y="0"/>
              <a:ext cx="22188931" cy="9473184"/>
            </a:xfrm>
            <a:custGeom>
              <a:avLst/>
              <a:gdLst/>
              <a:ahLst/>
              <a:cxnLst/>
              <a:rect l="l" t="t" r="r" b="b"/>
              <a:pathLst>
                <a:path w="22188931" h="9473184">
                  <a:moveTo>
                    <a:pt x="0" y="386842"/>
                  </a:moveTo>
                  <a:cubicBezTo>
                    <a:pt x="0" y="173101"/>
                    <a:pt x="75184" y="0"/>
                    <a:pt x="168021" y="0"/>
                  </a:cubicBezTo>
                  <a:lnTo>
                    <a:pt x="22020910" y="0"/>
                  </a:lnTo>
                  <a:cubicBezTo>
                    <a:pt x="22113621" y="0"/>
                    <a:pt x="22188931" y="173101"/>
                    <a:pt x="22188931" y="386842"/>
                  </a:cubicBezTo>
                  <a:lnTo>
                    <a:pt x="22188931" y="9086342"/>
                  </a:lnTo>
                  <a:cubicBezTo>
                    <a:pt x="22188931" y="9299829"/>
                    <a:pt x="22113748" y="9473184"/>
                    <a:pt x="22020910" y="9473184"/>
                  </a:cubicBezTo>
                  <a:lnTo>
                    <a:pt x="168021" y="9473184"/>
                  </a:lnTo>
                  <a:cubicBezTo>
                    <a:pt x="75184" y="9473184"/>
                    <a:pt x="0" y="9300083"/>
                    <a:pt x="0" y="9086342"/>
                  </a:cubicBezTo>
                  <a:close/>
                </a:path>
              </a:pathLst>
            </a:custGeom>
            <a:solidFill>
              <a:srgbClr val="F2F8FC"/>
            </a:solidFill>
          </p:spPr>
        </p:sp>
      </p:grpSp>
      <p:sp>
        <p:nvSpPr>
          <p:cNvPr id="18" name="TextBox 18"/>
          <p:cNvSpPr txBox="1"/>
          <p:nvPr/>
        </p:nvSpPr>
        <p:spPr>
          <a:xfrm>
            <a:off x="1165860" y="2787015"/>
            <a:ext cx="15586234" cy="352425"/>
          </a:xfrm>
          <a:prstGeom prst="rect">
            <a:avLst/>
          </a:prstGeom>
        </p:spPr>
        <p:txBody>
          <a:bodyPr lIns="0" tIns="0" rIns="0" bIns="0" rtlCol="0" anchor="t">
            <a:spAutoFit/>
          </a:bodyPr>
          <a:lstStyle/>
          <a:p>
            <a:pPr algn="just">
              <a:lnSpc>
                <a:spcPts val="2520"/>
              </a:lnSpc>
            </a:pPr>
            <a:r>
              <a:rPr lang="en-US" sz="2100" b="1">
                <a:solidFill>
                  <a:srgbClr val="0072CE"/>
                </a:solidFill>
                <a:latin typeface="Poppins Bold"/>
                <a:ea typeface="Poppins Bold"/>
                <a:cs typeface="Poppins Bold"/>
                <a:sym typeface="Poppins Bold"/>
              </a:rPr>
              <a:t>NetByUs </a:t>
            </a:r>
            <a:r>
              <a:rPr lang="en-US" sz="2100">
                <a:solidFill>
                  <a:srgbClr val="000000"/>
                </a:solidFill>
                <a:latin typeface="Poppins"/>
                <a:ea typeface="Poppins"/>
                <a:cs typeface="Poppins"/>
                <a:sym typeface="Poppins"/>
              </a:rPr>
              <a:t>est une entreprise internationale de services numériques, organisée autour de trois domaines d'expertise : </a:t>
            </a:r>
          </a:p>
        </p:txBody>
      </p:sp>
      <p:grpSp>
        <p:nvGrpSpPr>
          <p:cNvPr id="19" name="Group 19"/>
          <p:cNvGrpSpPr/>
          <p:nvPr/>
        </p:nvGrpSpPr>
        <p:grpSpPr>
          <a:xfrm>
            <a:off x="6755130" y="3634740"/>
            <a:ext cx="4858207" cy="1577340"/>
            <a:chOff x="0" y="0"/>
            <a:chExt cx="6477610" cy="2103120"/>
          </a:xfrm>
        </p:grpSpPr>
        <p:sp>
          <p:nvSpPr>
            <p:cNvPr id="20" name="Freeform 20"/>
            <p:cNvSpPr/>
            <p:nvPr/>
          </p:nvSpPr>
          <p:spPr>
            <a:xfrm>
              <a:off x="0" y="0"/>
              <a:ext cx="6477635" cy="2103120"/>
            </a:xfrm>
            <a:custGeom>
              <a:avLst/>
              <a:gdLst/>
              <a:ahLst/>
              <a:cxnLst/>
              <a:rect l="l" t="t" r="r" b="b"/>
              <a:pathLst>
                <a:path w="6477635" h="2103120">
                  <a:moveTo>
                    <a:pt x="0" y="134620"/>
                  </a:moveTo>
                  <a:cubicBezTo>
                    <a:pt x="0" y="60325"/>
                    <a:pt x="60325" y="0"/>
                    <a:pt x="134620" y="0"/>
                  </a:cubicBezTo>
                  <a:lnTo>
                    <a:pt x="6343015" y="0"/>
                  </a:lnTo>
                  <a:cubicBezTo>
                    <a:pt x="6417310" y="0"/>
                    <a:pt x="6477635" y="60325"/>
                    <a:pt x="6477635" y="134620"/>
                  </a:cubicBezTo>
                  <a:lnTo>
                    <a:pt x="6477635" y="1968500"/>
                  </a:lnTo>
                  <a:cubicBezTo>
                    <a:pt x="6477635" y="2042795"/>
                    <a:pt x="6417310" y="2103120"/>
                    <a:pt x="6343015" y="2103120"/>
                  </a:cubicBezTo>
                  <a:lnTo>
                    <a:pt x="134620" y="2103120"/>
                  </a:lnTo>
                  <a:cubicBezTo>
                    <a:pt x="60325" y="2103120"/>
                    <a:pt x="0" y="2042795"/>
                    <a:pt x="0" y="1968500"/>
                  </a:cubicBezTo>
                  <a:close/>
                </a:path>
              </a:pathLst>
            </a:custGeom>
            <a:solidFill>
              <a:srgbClr val="00325A"/>
            </a:solidFill>
          </p:spPr>
        </p:sp>
      </p:grpSp>
      <p:grpSp>
        <p:nvGrpSpPr>
          <p:cNvPr id="21" name="Group 21"/>
          <p:cNvGrpSpPr/>
          <p:nvPr/>
        </p:nvGrpSpPr>
        <p:grpSpPr>
          <a:xfrm>
            <a:off x="7247258" y="3969134"/>
            <a:ext cx="908552" cy="908552"/>
            <a:chOff x="0" y="0"/>
            <a:chExt cx="1211402" cy="1211402"/>
          </a:xfrm>
        </p:grpSpPr>
        <p:sp>
          <p:nvSpPr>
            <p:cNvPr id="22" name="Freeform 22"/>
            <p:cNvSpPr/>
            <p:nvPr/>
          </p:nvSpPr>
          <p:spPr>
            <a:xfrm>
              <a:off x="0" y="0"/>
              <a:ext cx="1211453" cy="1211453"/>
            </a:xfrm>
            <a:custGeom>
              <a:avLst/>
              <a:gdLst/>
              <a:ahLst/>
              <a:cxnLst/>
              <a:rect l="l" t="t" r="r" b="b"/>
              <a:pathLst>
                <a:path w="1211453" h="1211453">
                  <a:moveTo>
                    <a:pt x="0" y="605663"/>
                  </a:moveTo>
                  <a:cubicBezTo>
                    <a:pt x="0" y="271145"/>
                    <a:pt x="271145" y="0"/>
                    <a:pt x="605663" y="0"/>
                  </a:cubicBezTo>
                  <a:cubicBezTo>
                    <a:pt x="940181" y="0"/>
                    <a:pt x="1211453" y="271145"/>
                    <a:pt x="1211453" y="605663"/>
                  </a:cubicBezTo>
                  <a:cubicBezTo>
                    <a:pt x="1211453" y="940181"/>
                    <a:pt x="940181" y="1211453"/>
                    <a:pt x="605663" y="1211453"/>
                  </a:cubicBezTo>
                  <a:cubicBezTo>
                    <a:pt x="271145" y="1211453"/>
                    <a:pt x="0" y="940181"/>
                    <a:pt x="0" y="605663"/>
                  </a:cubicBezTo>
                  <a:close/>
                </a:path>
              </a:pathLst>
            </a:custGeom>
            <a:solidFill>
              <a:srgbClr val="0072CE"/>
            </a:solidFill>
          </p:spPr>
        </p:sp>
      </p:grpSp>
      <p:grpSp>
        <p:nvGrpSpPr>
          <p:cNvPr id="23" name="Group 23"/>
          <p:cNvGrpSpPr/>
          <p:nvPr/>
        </p:nvGrpSpPr>
        <p:grpSpPr>
          <a:xfrm>
            <a:off x="7474401" y="4196277"/>
            <a:ext cx="454276" cy="454276"/>
            <a:chOff x="0" y="0"/>
            <a:chExt cx="605701" cy="605701"/>
          </a:xfrm>
        </p:grpSpPr>
        <p:sp>
          <p:nvSpPr>
            <p:cNvPr id="24" name="Freeform 24" descr="icons/handshake_white.png"/>
            <p:cNvSpPr/>
            <p:nvPr/>
          </p:nvSpPr>
          <p:spPr>
            <a:xfrm>
              <a:off x="0" y="0"/>
              <a:ext cx="605663" cy="605663"/>
            </a:xfrm>
            <a:custGeom>
              <a:avLst/>
              <a:gdLst/>
              <a:ahLst/>
              <a:cxnLst/>
              <a:rect l="l" t="t" r="r" b="b"/>
              <a:pathLst>
                <a:path w="605663" h="605663">
                  <a:moveTo>
                    <a:pt x="0" y="0"/>
                  </a:moveTo>
                  <a:lnTo>
                    <a:pt x="605663" y="0"/>
                  </a:lnTo>
                  <a:lnTo>
                    <a:pt x="605663" y="605663"/>
                  </a:lnTo>
                  <a:lnTo>
                    <a:pt x="0" y="605663"/>
                  </a:lnTo>
                  <a:lnTo>
                    <a:pt x="0" y="0"/>
                  </a:lnTo>
                  <a:close/>
                </a:path>
              </a:pathLst>
            </a:custGeom>
            <a:blipFill>
              <a:blip r:embed="rId6"/>
              <a:stretch>
                <a:fillRect r="-6" b="-6"/>
              </a:stretch>
            </a:blipFill>
          </p:spPr>
        </p:sp>
      </p:grpSp>
      <p:grpSp>
        <p:nvGrpSpPr>
          <p:cNvPr id="25" name="Group 25"/>
          <p:cNvGrpSpPr/>
          <p:nvPr/>
        </p:nvGrpSpPr>
        <p:grpSpPr>
          <a:xfrm>
            <a:off x="8395564" y="3634740"/>
            <a:ext cx="2965399" cy="1577340"/>
            <a:chOff x="0" y="0"/>
            <a:chExt cx="3953866" cy="2103120"/>
          </a:xfrm>
        </p:grpSpPr>
        <p:sp>
          <p:nvSpPr>
            <p:cNvPr id="26" name="Freeform 26"/>
            <p:cNvSpPr/>
            <p:nvPr/>
          </p:nvSpPr>
          <p:spPr>
            <a:xfrm>
              <a:off x="0" y="0"/>
              <a:ext cx="3953891" cy="2103120"/>
            </a:xfrm>
            <a:custGeom>
              <a:avLst/>
              <a:gdLst/>
              <a:ahLst/>
              <a:cxnLst/>
              <a:rect l="l" t="t" r="r" b="b"/>
              <a:pathLst>
                <a:path w="3953891" h="2103120">
                  <a:moveTo>
                    <a:pt x="0" y="0"/>
                  </a:moveTo>
                  <a:lnTo>
                    <a:pt x="3953891" y="0"/>
                  </a:lnTo>
                  <a:lnTo>
                    <a:pt x="3953891" y="2103120"/>
                  </a:lnTo>
                  <a:lnTo>
                    <a:pt x="0" y="2103120"/>
                  </a:lnTo>
                  <a:close/>
                </a:path>
              </a:pathLst>
            </a:custGeom>
            <a:blipFill>
              <a:blip r:embed="rId4">
                <a:alphaModFix amt="0"/>
              </a:blip>
              <a:stretch>
                <a:fillRect l="-18294" r="-18293"/>
              </a:stretch>
            </a:blipFill>
          </p:spPr>
        </p:sp>
      </p:grpSp>
      <p:grpSp>
        <p:nvGrpSpPr>
          <p:cNvPr id="27" name="Group 27"/>
          <p:cNvGrpSpPr/>
          <p:nvPr/>
        </p:nvGrpSpPr>
        <p:grpSpPr>
          <a:xfrm>
            <a:off x="8395564" y="3615023"/>
            <a:ext cx="2965399" cy="1597057"/>
            <a:chOff x="0" y="0"/>
            <a:chExt cx="3953866" cy="2129409"/>
          </a:xfrm>
        </p:grpSpPr>
        <p:sp>
          <p:nvSpPr>
            <p:cNvPr id="28" name="Freeform 28"/>
            <p:cNvSpPr/>
            <p:nvPr/>
          </p:nvSpPr>
          <p:spPr>
            <a:xfrm>
              <a:off x="0" y="0"/>
              <a:ext cx="3953865" cy="2129409"/>
            </a:xfrm>
            <a:custGeom>
              <a:avLst/>
              <a:gdLst/>
              <a:ahLst/>
              <a:cxnLst/>
              <a:rect l="l" t="t" r="r" b="b"/>
              <a:pathLst>
                <a:path w="3953865" h="2129409">
                  <a:moveTo>
                    <a:pt x="0" y="0"/>
                  </a:moveTo>
                  <a:lnTo>
                    <a:pt x="3953865" y="0"/>
                  </a:lnTo>
                  <a:lnTo>
                    <a:pt x="3953865" y="2129409"/>
                  </a:lnTo>
                  <a:lnTo>
                    <a:pt x="0" y="2129409"/>
                  </a:lnTo>
                  <a:close/>
                </a:path>
              </a:pathLst>
            </a:custGeom>
            <a:blipFill>
              <a:blip r:embed="rId5">
                <a:alphaModFix amt="0"/>
              </a:blip>
              <a:stretch>
                <a:fillRect l="-19099" r="-19099"/>
              </a:stretch>
            </a:blipFill>
          </p:spPr>
        </p:sp>
        <p:sp>
          <p:nvSpPr>
            <p:cNvPr id="29" name="TextBox 29"/>
            <p:cNvSpPr txBox="1"/>
            <p:nvPr/>
          </p:nvSpPr>
          <p:spPr>
            <a:xfrm>
              <a:off x="0" y="-28575"/>
              <a:ext cx="3953866" cy="2157984"/>
            </a:xfrm>
            <a:prstGeom prst="rect">
              <a:avLst/>
            </a:prstGeom>
          </p:spPr>
          <p:txBody>
            <a:bodyPr lIns="0" tIns="0" rIns="0" bIns="0" rtlCol="0" anchor="ctr"/>
            <a:lstStyle/>
            <a:p>
              <a:pPr algn="l">
                <a:lnSpc>
                  <a:spcPts val="2729"/>
                </a:lnSpc>
              </a:pPr>
              <a:r>
                <a:rPr lang="en-US" sz="2274" b="1">
                  <a:solidFill>
                    <a:srgbClr val="FFFFFF"/>
                  </a:solidFill>
                  <a:latin typeface="Poppins Bold"/>
                  <a:ea typeface="Poppins Bold"/>
                  <a:cs typeface="Poppins Bold"/>
                  <a:sym typeface="Poppins Bold"/>
                </a:rPr>
                <a:t>Conseil (Consulting)</a:t>
              </a:r>
            </a:p>
          </p:txBody>
        </p:sp>
      </p:grpSp>
      <p:grpSp>
        <p:nvGrpSpPr>
          <p:cNvPr id="30" name="Group 30"/>
          <p:cNvGrpSpPr/>
          <p:nvPr/>
        </p:nvGrpSpPr>
        <p:grpSpPr>
          <a:xfrm>
            <a:off x="822960" y="5554980"/>
            <a:ext cx="16641604" cy="4087368"/>
            <a:chOff x="0" y="0"/>
            <a:chExt cx="22188805" cy="5449824"/>
          </a:xfrm>
        </p:grpSpPr>
        <p:sp>
          <p:nvSpPr>
            <p:cNvPr id="31" name="Freeform 31"/>
            <p:cNvSpPr/>
            <p:nvPr/>
          </p:nvSpPr>
          <p:spPr>
            <a:xfrm>
              <a:off x="0" y="0"/>
              <a:ext cx="22188805" cy="5449824"/>
            </a:xfrm>
            <a:custGeom>
              <a:avLst/>
              <a:gdLst/>
              <a:ahLst/>
              <a:cxnLst/>
              <a:rect l="l" t="t" r="r" b="b"/>
              <a:pathLst>
                <a:path w="22188805" h="5449824">
                  <a:moveTo>
                    <a:pt x="0" y="198120"/>
                  </a:moveTo>
                  <a:cubicBezTo>
                    <a:pt x="0" y="88773"/>
                    <a:pt x="88773" y="0"/>
                    <a:pt x="198120" y="0"/>
                  </a:cubicBezTo>
                  <a:lnTo>
                    <a:pt x="21990686" y="0"/>
                  </a:lnTo>
                  <a:cubicBezTo>
                    <a:pt x="22100160" y="0"/>
                    <a:pt x="22188805" y="88773"/>
                    <a:pt x="22188805" y="198120"/>
                  </a:cubicBezTo>
                  <a:lnTo>
                    <a:pt x="22188805" y="5251704"/>
                  </a:lnTo>
                  <a:cubicBezTo>
                    <a:pt x="22188805" y="5361178"/>
                    <a:pt x="22100032" y="5449824"/>
                    <a:pt x="21990686" y="5449824"/>
                  </a:cubicBezTo>
                  <a:lnTo>
                    <a:pt x="198120" y="5449824"/>
                  </a:lnTo>
                  <a:cubicBezTo>
                    <a:pt x="88646" y="5449824"/>
                    <a:pt x="0" y="5361051"/>
                    <a:pt x="0" y="5251704"/>
                  </a:cubicBezTo>
                  <a:close/>
                </a:path>
              </a:pathLst>
            </a:custGeom>
            <a:solidFill>
              <a:srgbClr val="F2F8FC"/>
            </a:solidFill>
          </p:spPr>
        </p:sp>
      </p:grpSp>
      <p:grpSp>
        <p:nvGrpSpPr>
          <p:cNvPr id="32" name="Group 32"/>
          <p:cNvGrpSpPr/>
          <p:nvPr/>
        </p:nvGrpSpPr>
        <p:grpSpPr>
          <a:xfrm>
            <a:off x="1165860" y="5707380"/>
            <a:ext cx="15717088" cy="518160"/>
            <a:chOff x="0" y="0"/>
            <a:chExt cx="20956118" cy="690880"/>
          </a:xfrm>
        </p:grpSpPr>
        <p:sp>
          <p:nvSpPr>
            <p:cNvPr id="33" name="Freeform 33"/>
            <p:cNvSpPr/>
            <p:nvPr/>
          </p:nvSpPr>
          <p:spPr>
            <a:xfrm>
              <a:off x="0" y="0"/>
              <a:ext cx="20956143" cy="690880"/>
            </a:xfrm>
            <a:custGeom>
              <a:avLst/>
              <a:gdLst/>
              <a:ahLst/>
              <a:cxnLst/>
              <a:rect l="l" t="t" r="r" b="b"/>
              <a:pathLst>
                <a:path w="20956143" h="690880">
                  <a:moveTo>
                    <a:pt x="0" y="0"/>
                  </a:moveTo>
                  <a:lnTo>
                    <a:pt x="20956143" y="0"/>
                  </a:lnTo>
                  <a:lnTo>
                    <a:pt x="20956143" y="690880"/>
                  </a:lnTo>
                  <a:lnTo>
                    <a:pt x="0" y="690880"/>
                  </a:lnTo>
                  <a:close/>
                </a:path>
              </a:pathLst>
            </a:custGeom>
            <a:blipFill>
              <a:blip r:embed="rId4">
                <a:alphaModFix amt="0"/>
              </a:blip>
              <a:stretch>
                <a:fillRect t="-540619" b="-540617"/>
              </a:stretch>
            </a:blipFill>
          </p:spPr>
        </p:sp>
      </p:grpSp>
      <p:grpSp>
        <p:nvGrpSpPr>
          <p:cNvPr id="34" name="Group 34"/>
          <p:cNvGrpSpPr/>
          <p:nvPr/>
        </p:nvGrpSpPr>
        <p:grpSpPr>
          <a:xfrm>
            <a:off x="1165860" y="5693883"/>
            <a:ext cx="15717088" cy="531657"/>
            <a:chOff x="0" y="0"/>
            <a:chExt cx="20956118" cy="708876"/>
          </a:xfrm>
        </p:grpSpPr>
        <p:sp>
          <p:nvSpPr>
            <p:cNvPr id="35" name="Freeform 35"/>
            <p:cNvSpPr/>
            <p:nvPr/>
          </p:nvSpPr>
          <p:spPr>
            <a:xfrm>
              <a:off x="0" y="0"/>
              <a:ext cx="20956118" cy="708872"/>
            </a:xfrm>
            <a:custGeom>
              <a:avLst/>
              <a:gdLst/>
              <a:ahLst/>
              <a:cxnLst/>
              <a:rect l="l" t="t" r="r" b="b"/>
              <a:pathLst>
                <a:path w="20956118" h="708872">
                  <a:moveTo>
                    <a:pt x="0" y="0"/>
                  </a:moveTo>
                  <a:lnTo>
                    <a:pt x="20956118" y="0"/>
                  </a:lnTo>
                  <a:lnTo>
                    <a:pt x="20956118" y="708872"/>
                  </a:lnTo>
                  <a:lnTo>
                    <a:pt x="0" y="708872"/>
                  </a:lnTo>
                  <a:close/>
                </a:path>
              </a:pathLst>
            </a:custGeom>
            <a:blipFill>
              <a:blip r:embed="rId5">
                <a:alphaModFix amt="0"/>
              </a:blip>
              <a:stretch>
                <a:fillRect t="-526028" b="-526029"/>
              </a:stretch>
            </a:blipFill>
          </p:spPr>
        </p:sp>
        <p:sp>
          <p:nvSpPr>
            <p:cNvPr id="36" name="TextBox 36"/>
            <p:cNvSpPr txBox="1"/>
            <p:nvPr/>
          </p:nvSpPr>
          <p:spPr>
            <a:xfrm>
              <a:off x="0" y="-19050"/>
              <a:ext cx="20956118" cy="727926"/>
            </a:xfrm>
            <a:prstGeom prst="rect">
              <a:avLst/>
            </a:prstGeom>
          </p:spPr>
          <p:txBody>
            <a:bodyPr lIns="0" tIns="0" rIns="0" bIns="0" rtlCol="0" anchor="ctr"/>
            <a:lstStyle/>
            <a:p>
              <a:pPr algn="just">
                <a:lnSpc>
                  <a:spcPts val="2520"/>
                </a:lnSpc>
              </a:pPr>
              <a:r>
                <a:rPr lang="en-US" sz="2100" b="1">
                  <a:solidFill>
                    <a:srgbClr val="0072CE"/>
                  </a:solidFill>
                  <a:latin typeface="Poppins Bold"/>
                  <a:ea typeface="Poppins Bold"/>
                  <a:cs typeface="Poppins Bold"/>
                  <a:sym typeface="Poppins Bold"/>
                </a:rPr>
                <a:t>Notre approche 360° couvre tout le cycle de vie d’un projet informatique :</a:t>
              </a:r>
            </a:p>
          </p:txBody>
        </p:sp>
      </p:grpSp>
      <p:grpSp>
        <p:nvGrpSpPr>
          <p:cNvPr id="37" name="Group 37"/>
          <p:cNvGrpSpPr/>
          <p:nvPr/>
        </p:nvGrpSpPr>
        <p:grpSpPr>
          <a:xfrm>
            <a:off x="1165860" y="6556248"/>
            <a:ext cx="4858207" cy="2586838"/>
            <a:chOff x="0" y="0"/>
            <a:chExt cx="6477610" cy="3449117"/>
          </a:xfrm>
        </p:grpSpPr>
        <p:sp>
          <p:nvSpPr>
            <p:cNvPr id="38" name="Freeform 38"/>
            <p:cNvSpPr/>
            <p:nvPr/>
          </p:nvSpPr>
          <p:spPr>
            <a:xfrm>
              <a:off x="0" y="0"/>
              <a:ext cx="6477635" cy="3449193"/>
            </a:xfrm>
            <a:custGeom>
              <a:avLst/>
              <a:gdLst/>
              <a:ahLst/>
              <a:cxnLst/>
              <a:rect l="l" t="t" r="r" b="b"/>
              <a:pathLst>
                <a:path w="6477635" h="3449193">
                  <a:moveTo>
                    <a:pt x="0" y="134620"/>
                  </a:moveTo>
                  <a:cubicBezTo>
                    <a:pt x="0" y="60325"/>
                    <a:pt x="60325" y="0"/>
                    <a:pt x="134620" y="0"/>
                  </a:cubicBezTo>
                  <a:lnTo>
                    <a:pt x="6343015" y="0"/>
                  </a:lnTo>
                  <a:cubicBezTo>
                    <a:pt x="6417310" y="0"/>
                    <a:pt x="6477635" y="60325"/>
                    <a:pt x="6477635" y="134620"/>
                  </a:cubicBezTo>
                  <a:lnTo>
                    <a:pt x="6477635" y="3314573"/>
                  </a:lnTo>
                  <a:cubicBezTo>
                    <a:pt x="6477635" y="3388868"/>
                    <a:pt x="6417310" y="3449193"/>
                    <a:pt x="6343015" y="3449193"/>
                  </a:cubicBezTo>
                  <a:lnTo>
                    <a:pt x="134620" y="3449193"/>
                  </a:lnTo>
                  <a:cubicBezTo>
                    <a:pt x="60325" y="3449193"/>
                    <a:pt x="0" y="3388868"/>
                    <a:pt x="0" y="3314573"/>
                  </a:cubicBezTo>
                  <a:close/>
                </a:path>
              </a:pathLst>
            </a:custGeom>
            <a:solidFill>
              <a:srgbClr val="F2F8FC"/>
            </a:solidFill>
          </p:spPr>
        </p:sp>
      </p:grpSp>
      <p:grpSp>
        <p:nvGrpSpPr>
          <p:cNvPr id="39" name="Group 39"/>
          <p:cNvGrpSpPr/>
          <p:nvPr/>
        </p:nvGrpSpPr>
        <p:grpSpPr>
          <a:xfrm>
            <a:off x="1481328" y="6871716"/>
            <a:ext cx="757123" cy="757123"/>
            <a:chOff x="0" y="0"/>
            <a:chExt cx="1009498" cy="1009498"/>
          </a:xfrm>
        </p:grpSpPr>
        <p:sp>
          <p:nvSpPr>
            <p:cNvPr id="40" name="Freeform 40"/>
            <p:cNvSpPr/>
            <p:nvPr/>
          </p:nvSpPr>
          <p:spPr>
            <a:xfrm>
              <a:off x="0" y="0"/>
              <a:ext cx="1009523" cy="1009523"/>
            </a:xfrm>
            <a:custGeom>
              <a:avLst/>
              <a:gdLst/>
              <a:ahLst/>
              <a:cxnLst/>
              <a:rect l="l" t="t" r="r" b="b"/>
              <a:pathLst>
                <a:path w="1009523" h="1009523">
                  <a:moveTo>
                    <a:pt x="0" y="504698"/>
                  </a:moveTo>
                  <a:cubicBezTo>
                    <a:pt x="0" y="225933"/>
                    <a:pt x="225933" y="0"/>
                    <a:pt x="504698" y="0"/>
                  </a:cubicBezTo>
                  <a:cubicBezTo>
                    <a:pt x="783463" y="0"/>
                    <a:pt x="1009523" y="225933"/>
                    <a:pt x="1009523" y="504698"/>
                  </a:cubicBezTo>
                  <a:cubicBezTo>
                    <a:pt x="1009523" y="783463"/>
                    <a:pt x="783590" y="1009523"/>
                    <a:pt x="504698" y="1009523"/>
                  </a:cubicBezTo>
                  <a:cubicBezTo>
                    <a:pt x="225806" y="1009523"/>
                    <a:pt x="0" y="783590"/>
                    <a:pt x="0" y="504698"/>
                  </a:cubicBezTo>
                  <a:close/>
                </a:path>
              </a:pathLst>
            </a:custGeom>
            <a:solidFill>
              <a:srgbClr val="F2F8FC"/>
            </a:solidFill>
          </p:spPr>
        </p:sp>
      </p:grpSp>
      <p:grpSp>
        <p:nvGrpSpPr>
          <p:cNvPr id="41" name="Group 41"/>
          <p:cNvGrpSpPr/>
          <p:nvPr/>
        </p:nvGrpSpPr>
        <p:grpSpPr>
          <a:xfrm>
            <a:off x="1670609" y="7060997"/>
            <a:ext cx="378562" cy="378562"/>
            <a:chOff x="0" y="0"/>
            <a:chExt cx="504749" cy="504749"/>
          </a:xfrm>
        </p:grpSpPr>
        <p:sp>
          <p:nvSpPr>
            <p:cNvPr id="42" name="Freeform 42" descr="icons/compass_navy.png"/>
            <p:cNvSpPr/>
            <p:nvPr/>
          </p:nvSpPr>
          <p:spPr>
            <a:xfrm>
              <a:off x="0" y="0"/>
              <a:ext cx="504698" cy="504698"/>
            </a:xfrm>
            <a:custGeom>
              <a:avLst/>
              <a:gdLst/>
              <a:ahLst/>
              <a:cxnLst/>
              <a:rect l="l" t="t" r="r" b="b"/>
              <a:pathLst>
                <a:path w="504698" h="504698">
                  <a:moveTo>
                    <a:pt x="0" y="0"/>
                  </a:moveTo>
                  <a:lnTo>
                    <a:pt x="504698" y="0"/>
                  </a:lnTo>
                  <a:lnTo>
                    <a:pt x="504698" y="504698"/>
                  </a:lnTo>
                  <a:lnTo>
                    <a:pt x="0" y="504698"/>
                  </a:lnTo>
                  <a:lnTo>
                    <a:pt x="0" y="0"/>
                  </a:lnTo>
                  <a:close/>
                </a:path>
              </a:pathLst>
            </a:custGeom>
            <a:blipFill>
              <a:blip r:embed="rId7"/>
              <a:stretch>
                <a:fillRect r="-10" b="-10"/>
              </a:stretch>
            </a:blipFill>
          </p:spPr>
        </p:sp>
      </p:grpSp>
      <p:grpSp>
        <p:nvGrpSpPr>
          <p:cNvPr id="43" name="Group 43"/>
          <p:cNvGrpSpPr/>
          <p:nvPr/>
        </p:nvGrpSpPr>
        <p:grpSpPr>
          <a:xfrm>
            <a:off x="2364638" y="6859095"/>
            <a:ext cx="3470148" cy="757123"/>
            <a:chOff x="0" y="0"/>
            <a:chExt cx="4626864" cy="1009498"/>
          </a:xfrm>
        </p:grpSpPr>
        <p:sp>
          <p:nvSpPr>
            <p:cNvPr id="44" name="Freeform 44"/>
            <p:cNvSpPr/>
            <p:nvPr/>
          </p:nvSpPr>
          <p:spPr>
            <a:xfrm>
              <a:off x="0" y="0"/>
              <a:ext cx="4626864" cy="1009523"/>
            </a:xfrm>
            <a:custGeom>
              <a:avLst/>
              <a:gdLst/>
              <a:ahLst/>
              <a:cxnLst/>
              <a:rect l="l" t="t" r="r" b="b"/>
              <a:pathLst>
                <a:path w="4626864" h="1009523">
                  <a:moveTo>
                    <a:pt x="0" y="0"/>
                  </a:moveTo>
                  <a:lnTo>
                    <a:pt x="4626864" y="0"/>
                  </a:lnTo>
                  <a:lnTo>
                    <a:pt x="4626864" y="1009523"/>
                  </a:lnTo>
                  <a:lnTo>
                    <a:pt x="0" y="1009523"/>
                  </a:lnTo>
                  <a:close/>
                </a:path>
              </a:pathLst>
            </a:custGeom>
            <a:blipFill>
              <a:blip r:embed="rId4">
                <a:alphaModFix amt="0"/>
              </a:blip>
              <a:stretch>
                <a:fillRect t="-39243" b="-39240"/>
              </a:stretch>
            </a:blipFill>
          </p:spPr>
        </p:sp>
      </p:grpSp>
      <p:grpSp>
        <p:nvGrpSpPr>
          <p:cNvPr id="45" name="Group 45"/>
          <p:cNvGrpSpPr/>
          <p:nvPr/>
        </p:nvGrpSpPr>
        <p:grpSpPr>
          <a:xfrm>
            <a:off x="2364638" y="6845951"/>
            <a:ext cx="3470148" cy="770268"/>
            <a:chOff x="0" y="0"/>
            <a:chExt cx="4626864" cy="1027024"/>
          </a:xfrm>
        </p:grpSpPr>
        <p:sp>
          <p:nvSpPr>
            <p:cNvPr id="46" name="Freeform 46"/>
            <p:cNvSpPr/>
            <p:nvPr/>
          </p:nvSpPr>
          <p:spPr>
            <a:xfrm>
              <a:off x="0" y="0"/>
              <a:ext cx="4626864" cy="1027023"/>
            </a:xfrm>
            <a:custGeom>
              <a:avLst/>
              <a:gdLst/>
              <a:ahLst/>
              <a:cxnLst/>
              <a:rect l="l" t="t" r="r" b="b"/>
              <a:pathLst>
                <a:path w="4626864" h="1027023">
                  <a:moveTo>
                    <a:pt x="0" y="0"/>
                  </a:moveTo>
                  <a:lnTo>
                    <a:pt x="4626864" y="0"/>
                  </a:lnTo>
                  <a:lnTo>
                    <a:pt x="4626864" y="1027023"/>
                  </a:lnTo>
                  <a:lnTo>
                    <a:pt x="0" y="1027023"/>
                  </a:lnTo>
                  <a:close/>
                </a:path>
              </a:pathLst>
            </a:custGeom>
            <a:blipFill>
              <a:blip r:embed="rId5">
                <a:alphaModFix amt="0"/>
              </a:blip>
              <a:stretch>
                <a:fillRect t="-37782" b="-37782"/>
              </a:stretch>
            </a:blipFill>
          </p:spPr>
        </p:sp>
        <p:sp>
          <p:nvSpPr>
            <p:cNvPr id="47" name="TextBox 47"/>
            <p:cNvSpPr txBox="1"/>
            <p:nvPr/>
          </p:nvSpPr>
          <p:spPr>
            <a:xfrm>
              <a:off x="0" y="-19050"/>
              <a:ext cx="4626864" cy="1046074"/>
            </a:xfrm>
            <a:prstGeom prst="rect">
              <a:avLst/>
            </a:prstGeom>
          </p:spPr>
          <p:txBody>
            <a:bodyPr lIns="0" tIns="0" rIns="0" bIns="0" rtlCol="0" anchor="ctr"/>
            <a:lstStyle/>
            <a:p>
              <a:pPr algn="just">
                <a:lnSpc>
                  <a:spcPts val="2879"/>
                </a:lnSpc>
              </a:pPr>
              <a:r>
                <a:rPr lang="en-US" sz="2399" b="1">
                  <a:solidFill>
                    <a:srgbClr val="0072CE"/>
                  </a:solidFill>
                  <a:latin typeface="Poppins Bold"/>
                  <a:ea typeface="Poppins Bold"/>
                  <a:cs typeface="Poppins Bold"/>
                  <a:sym typeface="Poppins Bold"/>
                </a:rPr>
                <a:t>Conception</a:t>
              </a:r>
            </a:p>
          </p:txBody>
        </p:sp>
      </p:grpSp>
      <p:sp>
        <p:nvSpPr>
          <p:cNvPr id="48" name="TextBox 48"/>
          <p:cNvSpPr txBox="1"/>
          <p:nvPr/>
        </p:nvSpPr>
        <p:spPr>
          <a:xfrm>
            <a:off x="1607515" y="7659776"/>
            <a:ext cx="4164178" cy="921182"/>
          </a:xfrm>
          <a:prstGeom prst="rect">
            <a:avLst/>
          </a:prstGeom>
        </p:spPr>
        <p:txBody>
          <a:bodyPr lIns="0" tIns="0" rIns="0" bIns="0" rtlCol="0" anchor="t">
            <a:spAutoFit/>
          </a:bodyPr>
          <a:lstStyle/>
          <a:p>
            <a:pPr marL="377304" lvl="2" indent="-125768" algn="l">
              <a:lnSpc>
                <a:spcPts val="2466"/>
              </a:lnSpc>
              <a:buFont typeface="Arial"/>
              <a:buChar char="⚬"/>
            </a:pPr>
            <a:r>
              <a:rPr lang="en-US" sz="1787">
                <a:solidFill>
                  <a:srgbClr val="0B2E4A"/>
                </a:solidFill>
                <a:latin typeface="Poppins"/>
                <a:ea typeface="Poppins"/>
                <a:cs typeface="Poppins"/>
                <a:sym typeface="Poppins"/>
              </a:rPr>
              <a:t>Analyse des besoins</a:t>
            </a:r>
          </a:p>
          <a:p>
            <a:pPr marL="377304" lvl="2" indent="-125768" algn="l">
              <a:lnSpc>
                <a:spcPts val="2466"/>
              </a:lnSpc>
              <a:buFont typeface="Arial"/>
              <a:buChar char="⚬"/>
            </a:pPr>
            <a:r>
              <a:rPr lang="en-US" sz="1787">
                <a:solidFill>
                  <a:srgbClr val="0B2E4A"/>
                </a:solidFill>
                <a:latin typeface="Poppins"/>
                <a:ea typeface="Poppins"/>
                <a:cs typeface="Poppins"/>
                <a:sym typeface="Poppins"/>
              </a:rPr>
              <a:t>Conception technique</a:t>
            </a:r>
          </a:p>
          <a:p>
            <a:pPr marL="377304" lvl="2" indent="-125768" algn="l">
              <a:lnSpc>
                <a:spcPts val="2466"/>
              </a:lnSpc>
              <a:buFont typeface="Arial"/>
              <a:buChar char="⚬"/>
            </a:pPr>
            <a:r>
              <a:rPr lang="en-US" sz="1787">
                <a:solidFill>
                  <a:srgbClr val="0B2E4A"/>
                </a:solidFill>
                <a:latin typeface="Poppins"/>
                <a:ea typeface="Poppins"/>
                <a:cs typeface="Poppins"/>
                <a:sym typeface="Poppins"/>
              </a:rPr>
              <a:t>Assistance à maîtrise d’ouvrage </a:t>
            </a:r>
          </a:p>
        </p:txBody>
      </p:sp>
      <p:grpSp>
        <p:nvGrpSpPr>
          <p:cNvPr id="49" name="Group 49"/>
          <p:cNvGrpSpPr/>
          <p:nvPr/>
        </p:nvGrpSpPr>
        <p:grpSpPr>
          <a:xfrm>
            <a:off x="6755130" y="6556248"/>
            <a:ext cx="4858207" cy="2261606"/>
            <a:chOff x="0" y="0"/>
            <a:chExt cx="6477610" cy="3015475"/>
          </a:xfrm>
        </p:grpSpPr>
        <p:sp>
          <p:nvSpPr>
            <p:cNvPr id="50" name="Freeform 50"/>
            <p:cNvSpPr/>
            <p:nvPr/>
          </p:nvSpPr>
          <p:spPr>
            <a:xfrm>
              <a:off x="0" y="0"/>
              <a:ext cx="6477635" cy="3015488"/>
            </a:xfrm>
            <a:custGeom>
              <a:avLst/>
              <a:gdLst/>
              <a:ahLst/>
              <a:cxnLst/>
              <a:rect l="l" t="t" r="r" b="b"/>
              <a:pathLst>
                <a:path w="6477635" h="3015488">
                  <a:moveTo>
                    <a:pt x="0" y="117729"/>
                  </a:moveTo>
                  <a:cubicBezTo>
                    <a:pt x="0" y="52705"/>
                    <a:pt x="60325" y="0"/>
                    <a:pt x="134620" y="0"/>
                  </a:cubicBezTo>
                  <a:lnTo>
                    <a:pt x="6343015" y="0"/>
                  </a:lnTo>
                  <a:cubicBezTo>
                    <a:pt x="6417310" y="0"/>
                    <a:pt x="6477635" y="52705"/>
                    <a:pt x="6477635" y="117729"/>
                  </a:cubicBezTo>
                  <a:lnTo>
                    <a:pt x="6477635" y="2897759"/>
                  </a:lnTo>
                  <a:cubicBezTo>
                    <a:pt x="6477635" y="2962783"/>
                    <a:pt x="6417310" y="3015488"/>
                    <a:pt x="6343015" y="3015488"/>
                  </a:cubicBezTo>
                  <a:lnTo>
                    <a:pt x="134620" y="3015488"/>
                  </a:lnTo>
                  <a:cubicBezTo>
                    <a:pt x="60325" y="3015488"/>
                    <a:pt x="0" y="2962783"/>
                    <a:pt x="0" y="2897759"/>
                  </a:cubicBezTo>
                  <a:close/>
                </a:path>
              </a:pathLst>
            </a:custGeom>
            <a:solidFill>
              <a:srgbClr val="F2F8FC"/>
            </a:solidFill>
          </p:spPr>
        </p:sp>
      </p:grpSp>
      <p:grpSp>
        <p:nvGrpSpPr>
          <p:cNvPr id="51" name="Group 51"/>
          <p:cNvGrpSpPr/>
          <p:nvPr/>
        </p:nvGrpSpPr>
        <p:grpSpPr>
          <a:xfrm>
            <a:off x="7070598" y="6871716"/>
            <a:ext cx="757123" cy="757123"/>
            <a:chOff x="0" y="0"/>
            <a:chExt cx="1009498" cy="1009498"/>
          </a:xfrm>
        </p:grpSpPr>
        <p:sp>
          <p:nvSpPr>
            <p:cNvPr id="52" name="Freeform 52"/>
            <p:cNvSpPr/>
            <p:nvPr/>
          </p:nvSpPr>
          <p:spPr>
            <a:xfrm>
              <a:off x="0" y="0"/>
              <a:ext cx="1009523" cy="1009523"/>
            </a:xfrm>
            <a:custGeom>
              <a:avLst/>
              <a:gdLst/>
              <a:ahLst/>
              <a:cxnLst/>
              <a:rect l="l" t="t" r="r" b="b"/>
              <a:pathLst>
                <a:path w="1009523" h="1009523">
                  <a:moveTo>
                    <a:pt x="0" y="504698"/>
                  </a:moveTo>
                  <a:cubicBezTo>
                    <a:pt x="0" y="225933"/>
                    <a:pt x="225933" y="0"/>
                    <a:pt x="504698" y="0"/>
                  </a:cubicBezTo>
                  <a:cubicBezTo>
                    <a:pt x="783463" y="0"/>
                    <a:pt x="1009523" y="225933"/>
                    <a:pt x="1009523" y="504698"/>
                  </a:cubicBezTo>
                  <a:cubicBezTo>
                    <a:pt x="1009523" y="783463"/>
                    <a:pt x="783590" y="1009523"/>
                    <a:pt x="504698" y="1009523"/>
                  </a:cubicBezTo>
                  <a:cubicBezTo>
                    <a:pt x="225806" y="1009523"/>
                    <a:pt x="0" y="783590"/>
                    <a:pt x="0" y="504698"/>
                  </a:cubicBezTo>
                  <a:close/>
                </a:path>
              </a:pathLst>
            </a:custGeom>
            <a:solidFill>
              <a:srgbClr val="F2F8FC"/>
            </a:solidFill>
          </p:spPr>
        </p:sp>
      </p:grpSp>
      <p:grpSp>
        <p:nvGrpSpPr>
          <p:cNvPr id="53" name="Group 53"/>
          <p:cNvGrpSpPr/>
          <p:nvPr/>
        </p:nvGrpSpPr>
        <p:grpSpPr>
          <a:xfrm>
            <a:off x="7259879" y="7060997"/>
            <a:ext cx="378562" cy="378562"/>
            <a:chOff x="0" y="0"/>
            <a:chExt cx="504749" cy="504749"/>
          </a:xfrm>
        </p:grpSpPr>
        <p:sp>
          <p:nvSpPr>
            <p:cNvPr id="54" name="Freeform 54" descr="icons/settings_navy.png"/>
            <p:cNvSpPr/>
            <p:nvPr/>
          </p:nvSpPr>
          <p:spPr>
            <a:xfrm>
              <a:off x="0" y="0"/>
              <a:ext cx="504698" cy="504698"/>
            </a:xfrm>
            <a:custGeom>
              <a:avLst/>
              <a:gdLst/>
              <a:ahLst/>
              <a:cxnLst/>
              <a:rect l="l" t="t" r="r" b="b"/>
              <a:pathLst>
                <a:path w="504698" h="504698">
                  <a:moveTo>
                    <a:pt x="0" y="0"/>
                  </a:moveTo>
                  <a:lnTo>
                    <a:pt x="504698" y="0"/>
                  </a:lnTo>
                  <a:lnTo>
                    <a:pt x="504698" y="504698"/>
                  </a:lnTo>
                  <a:lnTo>
                    <a:pt x="0" y="504698"/>
                  </a:lnTo>
                  <a:lnTo>
                    <a:pt x="0" y="0"/>
                  </a:lnTo>
                  <a:close/>
                </a:path>
              </a:pathLst>
            </a:custGeom>
            <a:blipFill>
              <a:blip r:embed="rId8"/>
              <a:stretch>
                <a:fillRect r="-10" b="-10"/>
              </a:stretch>
            </a:blipFill>
          </p:spPr>
        </p:sp>
      </p:grpSp>
      <p:grpSp>
        <p:nvGrpSpPr>
          <p:cNvPr id="55" name="Group 55"/>
          <p:cNvGrpSpPr/>
          <p:nvPr/>
        </p:nvGrpSpPr>
        <p:grpSpPr>
          <a:xfrm>
            <a:off x="7953908" y="6859095"/>
            <a:ext cx="3470148" cy="757123"/>
            <a:chOff x="0" y="0"/>
            <a:chExt cx="4626864" cy="1009498"/>
          </a:xfrm>
        </p:grpSpPr>
        <p:sp>
          <p:nvSpPr>
            <p:cNvPr id="56" name="Freeform 56"/>
            <p:cNvSpPr/>
            <p:nvPr/>
          </p:nvSpPr>
          <p:spPr>
            <a:xfrm>
              <a:off x="0" y="0"/>
              <a:ext cx="4626864" cy="1009523"/>
            </a:xfrm>
            <a:custGeom>
              <a:avLst/>
              <a:gdLst/>
              <a:ahLst/>
              <a:cxnLst/>
              <a:rect l="l" t="t" r="r" b="b"/>
              <a:pathLst>
                <a:path w="4626864" h="1009523">
                  <a:moveTo>
                    <a:pt x="0" y="0"/>
                  </a:moveTo>
                  <a:lnTo>
                    <a:pt x="4626864" y="0"/>
                  </a:lnTo>
                  <a:lnTo>
                    <a:pt x="4626864" y="1009523"/>
                  </a:lnTo>
                  <a:lnTo>
                    <a:pt x="0" y="1009523"/>
                  </a:lnTo>
                  <a:close/>
                </a:path>
              </a:pathLst>
            </a:custGeom>
            <a:blipFill>
              <a:blip r:embed="rId4">
                <a:alphaModFix amt="0"/>
              </a:blip>
              <a:stretch>
                <a:fillRect t="-39243" b="-39240"/>
              </a:stretch>
            </a:blipFill>
          </p:spPr>
        </p:sp>
      </p:grpSp>
      <p:grpSp>
        <p:nvGrpSpPr>
          <p:cNvPr id="57" name="Group 57"/>
          <p:cNvGrpSpPr/>
          <p:nvPr/>
        </p:nvGrpSpPr>
        <p:grpSpPr>
          <a:xfrm>
            <a:off x="7953908" y="6845951"/>
            <a:ext cx="3470148" cy="770268"/>
            <a:chOff x="0" y="0"/>
            <a:chExt cx="4626864" cy="1027024"/>
          </a:xfrm>
        </p:grpSpPr>
        <p:sp>
          <p:nvSpPr>
            <p:cNvPr id="58" name="Freeform 58"/>
            <p:cNvSpPr/>
            <p:nvPr/>
          </p:nvSpPr>
          <p:spPr>
            <a:xfrm>
              <a:off x="0" y="0"/>
              <a:ext cx="4626864" cy="1027023"/>
            </a:xfrm>
            <a:custGeom>
              <a:avLst/>
              <a:gdLst/>
              <a:ahLst/>
              <a:cxnLst/>
              <a:rect l="l" t="t" r="r" b="b"/>
              <a:pathLst>
                <a:path w="4626864" h="1027023">
                  <a:moveTo>
                    <a:pt x="0" y="0"/>
                  </a:moveTo>
                  <a:lnTo>
                    <a:pt x="4626864" y="0"/>
                  </a:lnTo>
                  <a:lnTo>
                    <a:pt x="4626864" y="1027023"/>
                  </a:lnTo>
                  <a:lnTo>
                    <a:pt x="0" y="1027023"/>
                  </a:lnTo>
                  <a:close/>
                </a:path>
              </a:pathLst>
            </a:custGeom>
            <a:blipFill>
              <a:blip r:embed="rId5">
                <a:alphaModFix amt="0"/>
              </a:blip>
              <a:stretch>
                <a:fillRect t="-37782" b="-37782"/>
              </a:stretch>
            </a:blipFill>
          </p:spPr>
        </p:sp>
        <p:sp>
          <p:nvSpPr>
            <p:cNvPr id="59" name="TextBox 59"/>
            <p:cNvSpPr txBox="1"/>
            <p:nvPr/>
          </p:nvSpPr>
          <p:spPr>
            <a:xfrm>
              <a:off x="0" y="-19050"/>
              <a:ext cx="4626864" cy="1046074"/>
            </a:xfrm>
            <a:prstGeom prst="rect">
              <a:avLst/>
            </a:prstGeom>
          </p:spPr>
          <p:txBody>
            <a:bodyPr lIns="0" tIns="0" rIns="0" bIns="0" rtlCol="0" anchor="ctr"/>
            <a:lstStyle/>
            <a:p>
              <a:pPr algn="l">
                <a:lnSpc>
                  <a:spcPts val="2879"/>
                </a:lnSpc>
              </a:pPr>
              <a:r>
                <a:rPr lang="en-US" sz="2399" b="1">
                  <a:solidFill>
                    <a:srgbClr val="0072CE"/>
                  </a:solidFill>
                  <a:latin typeface="Poppins Bold"/>
                  <a:ea typeface="Poppins Bold"/>
                  <a:cs typeface="Poppins Bold"/>
                  <a:sym typeface="Poppins Bold"/>
                </a:rPr>
                <a:t>Réalisation</a:t>
              </a:r>
            </a:p>
          </p:txBody>
        </p:sp>
      </p:grpSp>
      <p:sp>
        <p:nvSpPr>
          <p:cNvPr id="60" name="TextBox 60"/>
          <p:cNvSpPr txBox="1"/>
          <p:nvPr/>
        </p:nvSpPr>
        <p:spPr>
          <a:xfrm>
            <a:off x="7196785" y="7659776"/>
            <a:ext cx="3974897" cy="968797"/>
          </a:xfrm>
          <a:prstGeom prst="rect">
            <a:avLst/>
          </a:prstGeom>
        </p:spPr>
        <p:txBody>
          <a:bodyPr lIns="0" tIns="0" rIns="0" bIns="0" rtlCol="0" anchor="t">
            <a:spAutoFit/>
          </a:bodyPr>
          <a:lstStyle/>
          <a:p>
            <a:pPr marL="377304" lvl="2" indent="-125768" algn="l">
              <a:lnSpc>
                <a:spcPts val="2466"/>
              </a:lnSpc>
              <a:buFont typeface="Arial"/>
              <a:buChar char="⚬"/>
            </a:pPr>
            <a:r>
              <a:rPr lang="en-US" sz="1787">
                <a:solidFill>
                  <a:srgbClr val="0B2E4A"/>
                </a:solidFill>
                <a:latin typeface="Poppins"/>
                <a:ea typeface="Poppins"/>
                <a:cs typeface="Poppins"/>
                <a:sym typeface="Poppins"/>
              </a:rPr>
              <a:t>Développement</a:t>
            </a:r>
          </a:p>
          <a:p>
            <a:pPr marL="377304" lvl="2" indent="-125768" algn="l">
              <a:lnSpc>
                <a:spcPts val="2466"/>
              </a:lnSpc>
              <a:buFont typeface="Arial"/>
              <a:buChar char="⚬"/>
            </a:pPr>
            <a:r>
              <a:rPr lang="en-US" sz="1787">
                <a:solidFill>
                  <a:srgbClr val="0B2E4A"/>
                </a:solidFill>
                <a:latin typeface="Poppins"/>
                <a:ea typeface="Poppins"/>
                <a:cs typeface="Poppins"/>
                <a:sym typeface="Poppins"/>
              </a:rPr>
              <a:t>Tests et validation</a:t>
            </a:r>
          </a:p>
          <a:p>
            <a:pPr marL="377304" lvl="2" indent="-125768" algn="l">
              <a:lnSpc>
                <a:spcPts val="2466"/>
              </a:lnSpc>
              <a:buFont typeface="Arial"/>
              <a:buChar char="⚬"/>
            </a:pPr>
            <a:r>
              <a:rPr lang="en-US" sz="1787">
                <a:solidFill>
                  <a:srgbClr val="0B2E4A"/>
                </a:solidFill>
                <a:latin typeface="Poppins"/>
                <a:ea typeface="Poppins"/>
                <a:cs typeface="Poppins"/>
                <a:sym typeface="Poppins"/>
              </a:rPr>
              <a:t>Déploiement</a:t>
            </a:r>
          </a:p>
        </p:txBody>
      </p:sp>
      <p:grpSp>
        <p:nvGrpSpPr>
          <p:cNvPr id="61" name="Group 61"/>
          <p:cNvGrpSpPr/>
          <p:nvPr/>
        </p:nvGrpSpPr>
        <p:grpSpPr>
          <a:xfrm>
            <a:off x="12344400" y="6556248"/>
            <a:ext cx="4601699" cy="2229469"/>
            <a:chOff x="0" y="0"/>
            <a:chExt cx="6135599" cy="2972626"/>
          </a:xfrm>
        </p:grpSpPr>
        <p:sp>
          <p:nvSpPr>
            <p:cNvPr id="62" name="Freeform 62"/>
            <p:cNvSpPr/>
            <p:nvPr/>
          </p:nvSpPr>
          <p:spPr>
            <a:xfrm>
              <a:off x="0" y="0"/>
              <a:ext cx="6135497" cy="2972562"/>
            </a:xfrm>
            <a:custGeom>
              <a:avLst/>
              <a:gdLst/>
              <a:ahLst/>
              <a:cxnLst/>
              <a:rect l="l" t="t" r="r" b="b"/>
              <a:pathLst>
                <a:path w="6135497" h="2972562">
                  <a:moveTo>
                    <a:pt x="0" y="115951"/>
                  </a:moveTo>
                  <a:cubicBezTo>
                    <a:pt x="0" y="51943"/>
                    <a:pt x="58928" y="0"/>
                    <a:pt x="131445" y="0"/>
                  </a:cubicBezTo>
                  <a:lnTo>
                    <a:pt x="6004052" y="0"/>
                  </a:lnTo>
                  <a:cubicBezTo>
                    <a:pt x="6076696" y="0"/>
                    <a:pt x="6135497" y="51943"/>
                    <a:pt x="6135497" y="115951"/>
                  </a:cubicBezTo>
                  <a:lnTo>
                    <a:pt x="6135497" y="2856611"/>
                  </a:lnTo>
                  <a:cubicBezTo>
                    <a:pt x="6135497" y="2920619"/>
                    <a:pt x="6076569" y="2972562"/>
                    <a:pt x="6004052" y="2972562"/>
                  </a:cubicBezTo>
                  <a:lnTo>
                    <a:pt x="131445" y="2972562"/>
                  </a:lnTo>
                  <a:cubicBezTo>
                    <a:pt x="58928" y="2972562"/>
                    <a:pt x="0" y="2920619"/>
                    <a:pt x="0" y="2856611"/>
                  </a:cubicBezTo>
                  <a:close/>
                </a:path>
              </a:pathLst>
            </a:custGeom>
            <a:solidFill>
              <a:srgbClr val="F2F8FC"/>
            </a:solidFill>
          </p:spPr>
        </p:sp>
      </p:grpSp>
      <p:grpSp>
        <p:nvGrpSpPr>
          <p:cNvPr id="63" name="Group 63"/>
          <p:cNvGrpSpPr/>
          <p:nvPr/>
        </p:nvGrpSpPr>
        <p:grpSpPr>
          <a:xfrm>
            <a:off x="12652581" y="6864429"/>
            <a:ext cx="739626" cy="739626"/>
            <a:chOff x="0" y="0"/>
            <a:chExt cx="986168" cy="986168"/>
          </a:xfrm>
        </p:grpSpPr>
        <p:sp>
          <p:nvSpPr>
            <p:cNvPr id="64" name="Freeform 64"/>
            <p:cNvSpPr/>
            <p:nvPr/>
          </p:nvSpPr>
          <p:spPr>
            <a:xfrm>
              <a:off x="0" y="0"/>
              <a:ext cx="986155" cy="986155"/>
            </a:xfrm>
            <a:custGeom>
              <a:avLst/>
              <a:gdLst/>
              <a:ahLst/>
              <a:cxnLst/>
              <a:rect l="l" t="t" r="r" b="b"/>
              <a:pathLst>
                <a:path w="986155" h="986155">
                  <a:moveTo>
                    <a:pt x="0" y="493141"/>
                  </a:moveTo>
                  <a:cubicBezTo>
                    <a:pt x="0" y="220726"/>
                    <a:pt x="220726" y="0"/>
                    <a:pt x="493141" y="0"/>
                  </a:cubicBezTo>
                  <a:cubicBezTo>
                    <a:pt x="765556" y="0"/>
                    <a:pt x="986155" y="220726"/>
                    <a:pt x="986155" y="493141"/>
                  </a:cubicBezTo>
                  <a:cubicBezTo>
                    <a:pt x="986155" y="765556"/>
                    <a:pt x="765429" y="986155"/>
                    <a:pt x="493141" y="986155"/>
                  </a:cubicBezTo>
                  <a:cubicBezTo>
                    <a:pt x="220853" y="986155"/>
                    <a:pt x="0" y="765429"/>
                    <a:pt x="0" y="493141"/>
                  </a:cubicBezTo>
                  <a:close/>
                </a:path>
              </a:pathLst>
            </a:custGeom>
            <a:solidFill>
              <a:srgbClr val="F2F8FC"/>
            </a:solidFill>
          </p:spPr>
        </p:sp>
      </p:grpSp>
      <p:grpSp>
        <p:nvGrpSpPr>
          <p:cNvPr id="65" name="Group 65"/>
          <p:cNvGrpSpPr/>
          <p:nvPr/>
        </p:nvGrpSpPr>
        <p:grpSpPr>
          <a:xfrm>
            <a:off x="12837481" y="7049329"/>
            <a:ext cx="369818" cy="369818"/>
            <a:chOff x="0" y="0"/>
            <a:chExt cx="493090" cy="493090"/>
          </a:xfrm>
        </p:grpSpPr>
        <p:sp>
          <p:nvSpPr>
            <p:cNvPr id="66" name="Freeform 66" descr="icons/headset_navy.png"/>
            <p:cNvSpPr/>
            <p:nvPr/>
          </p:nvSpPr>
          <p:spPr>
            <a:xfrm>
              <a:off x="0" y="0"/>
              <a:ext cx="493141" cy="493141"/>
            </a:xfrm>
            <a:custGeom>
              <a:avLst/>
              <a:gdLst/>
              <a:ahLst/>
              <a:cxnLst/>
              <a:rect l="l" t="t" r="r" b="b"/>
              <a:pathLst>
                <a:path w="493141" h="493141">
                  <a:moveTo>
                    <a:pt x="0" y="0"/>
                  </a:moveTo>
                  <a:lnTo>
                    <a:pt x="493141" y="0"/>
                  </a:lnTo>
                  <a:lnTo>
                    <a:pt x="493141" y="493141"/>
                  </a:lnTo>
                  <a:lnTo>
                    <a:pt x="0" y="493141"/>
                  </a:lnTo>
                  <a:lnTo>
                    <a:pt x="0" y="0"/>
                  </a:lnTo>
                  <a:close/>
                </a:path>
              </a:pathLst>
            </a:custGeom>
            <a:blipFill>
              <a:blip r:embed="rId9"/>
              <a:stretch>
                <a:fillRect r="10" b="10"/>
              </a:stretch>
            </a:blipFill>
          </p:spPr>
        </p:sp>
      </p:grpSp>
      <p:grpSp>
        <p:nvGrpSpPr>
          <p:cNvPr id="67" name="Group 67"/>
          <p:cNvGrpSpPr/>
          <p:nvPr/>
        </p:nvGrpSpPr>
        <p:grpSpPr>
          <a:xfrm>
            <a:off x="13515480" y="6852094"/>
            <a:ext cx="3389957" cy="739626"/>
            <a:chOff x="0" y="0"/>
            <a:chExt cx="4519943" cy="986168"/>
          </a:xfrm>
        </p:grpSpPr>
        <p:sp>
          <p:nvSpPr>
            <p:cNvPr id="68" name="Freeform 68"/>
            <p:cNvSpPr/>
            <p:nvPr/>
          </p:nvSpPr>
          <p:spPr>
            <a:xfrm>
              <a:off x="0" y="0"/>
              <a:ext cx="4519930" cy="986155"/>
            </a:xfrm>
            <a:custGeom>
              <a:avLst/>
              <a:gdLst/>
              <a:ahLst/>
              <a:cxnLst/>
              <a:rect l="l" t="t" r="r" b="b"/>
              <a:pathLst>
                <a:path w="4519930" h="986155">
                  <a:moveTo>
                    <a:pt x="0" y="0"/>
                  </a:moveTo>
                  <a:lnTo>
                    <a:pt x="4519930" y="0"/>
                  </a:lnTo>
                  <a:lnTo>
                    <a:pt x="4519930" y="986155"/>
                  </a:lnTo>
                  <a:lnTo>
                    <a:pt x="0" y="986155"/>
                  </a:lnTo>
                  <a:close/>
                </a:path>
              </a:pathLst>
            </a:custGeom>
            <a:blipFill>
              <a:blip r:embed="rId4">
                <a:alphaModFix amt="0"/>
              </a:blip>
              <a:stretch>
                <a:fillRect t="-39245" b="-39246"/>
              </a:stretch>
            </a:blipFill>
          </p:spPr>
        </p:sp>
      </p:grpSp>
      <p:grpSp>
        <p:nvGrpSpPr>
          <p:cNvPr id="69" name="Group 69"/>
          <p:cNvGrpSpPr/>
          <p:nvPr/>
        </p:nvGrpSpPr>
        <p:grpSpPr>
          <a:xfrm>
            <a:off x="13515480" y="6839255"/>
            <a:ext cx="3389957" cy="752465"/>
            <a:chOff x="0" y="0"/>
            <a:chExt cx="4519943" cy="1003287"/>
          </a:xfrm>
        </p:grpSpPr>
        <p:sp>
          <p:nvSpPr>
            <p:cNvPr id="70" name="Freeform 70"/>
            <p:cNvSpPr/>
            <p:nvPr/>
          </p:nvSpPr>
          <p:spPr>
            <a:xfrm>
              <a:off x="0" y="0"/>
              <a:ext cx="4519948" cy="1003291"/>
            </a:xfrm>
            <a:custGeom>
              <a:avLst/>
              <a:gdLst/>
              <a:ahLst/>
              <a:cxnLst/>
              <a:rect l="l" t="t" r="r" b="b"/>
              <a:pathLst>
                <a:path w="4519948" h="1003291">
                  <a:moveTo>
                    <a:pt x="0" y="0"/>
                  </a:moveTo>
                  <a:lnTo>
                    <a:pt x="4519948" y="0"/>
                  </a:lnTo>
                  <a:lnTo>
                    <a:pt x="4519948" y="1003291"/>
                  </a:lnTo>
                  <a:lnTo>
                    <a:pt x="0" y="1003291"/>
                  </a:lnTo>
                  <a:close/>
                </a:path>
              </a:pathLst>
            </a:custGeom>
            <a:blipFill>
              <a:blip r:embed="rId5">
                <a:alphaModFix amt="0"/>
              </a:blip>
              <a:stretch>
                <a:fillRect t="-37782" b="-37782"/>
              </a:stretch>
            </a:blipFill>
          </p:spPr>
        </p:sp>
        <p:sp>
          <p:nvSpPr>
            <p:cNvPr id="71" name="TextBox 71"/>
            <p:cNvSpPr txBox="1"/>
            <p:nvPr/>
          </p:nvSpPr>
          <p:spPr>
            <a:xfrm>
              <a:off x="0" y="-19050"/>
              <a:ext cx="4519943" cy="1022337"/>
            </a:xfrm>
            <a:prstGeom prst="rect">
              <a:avLst/>
            </a:prstGeom>
          </p:spPr>
          <p:txBody>
            <a:bodyPr lIns="0" tIns="0" rIns="0" bIns="0" rtlCol="0" anchor="ctr"/>
            <a:lstStyle/>
            <a:p>
              <a:pPr algn="l">
                <a:lnSpc>
                  <a:spcPts val="2879"/>
                </a:lnSpc>
              </a:pPr>
              <a:r>
                <a:rPr lang="en-US" sz="2400" b="1">
                  <a:solidFill>
                    <a:srgbClr val="0072CE"/>
                  </a:solidFill>
                  <a:latin typeface="Poppins Bold"/>
                  <a:ea typeface="Poppins Bold"/>
                  <a:cs typeface="Poppins Bold"/>
                  <a:sym typeface="Poppins Bold"/>
                </a:rPr>
                <a:t>Accompagnement</a:t>
              </a:r>
            </a:p>
          </p:txBody>
        </p:sp>
      </p:grpSp>
      <p:sp>
        <p:nvSpPr>
          <p:cNvPr id="72" name="TextBox 72"/>
          <p:cNvSpPr txBox="1"/>
          <p:nvPr/>
        </p:nvSpPr>
        <p:spPr>
          <a:xfrm>
            <a:off x="12775854" y="7643984"/>
            <a:ext cx="3883047" cy="956824"/>
          </a:xfrm>
          <a:prstGeom prst="rect">
            <a:avLst/>
          </a:prstGeom>
        </p:spPr>
        <p:txBody>
          <a:bodyPr lIns="0" tIns="0" rIns="0" bIns="0" rtlCol="0" anchor="t">
            <a:spAutoFit/>
          </a:bodyPr>
          <a:lstStyle/>
          <a:p>
            <a:pPr marL="377815" lvl="2" indent="-125938" algn="l">
              <a:lnSpc>
                <a:spcPts val="2470"/>
              </a:lnSpc>
              <a:buFont typeface="Arial"/>
              <a:buChar char="⚬"/>
            </a:pPr>
            <a:r>
              <a:rPr lang="en-US" sz="1789">
                <a:solidFill>
                  <a:srgbClr val="0B2E4A"/>
                </a:solidFill>
                <a:latin typeface="Poppins"/>
                <a:ea typeface="Poppins"/>
                <a:cs typeface="Poppins"/>
                <a:sym typeface="Poppins"/>
              </a:rPr>
              <a:t>Formation</a:t>
            </a:r>
          </a:p>
          <a:p>
            <a:pPr marL="377815" lvl="2" indent="-125938" algn="l">
              <a:lnSpc>
                <a:spcPts val="2470"/>
              </a:lnSpc>
              <a:buFont typeface="Arial"/>
              <a:buChar char="⚬"/>
            </a:pPr>
            <a:r>
              <a:rPr lang="en-US" sz="1789">
                <a:solidFill>
                  <a:srgbClr val="0B2E4A"/>
                </a:solidFill>
                <a:latin typeface="Poppins"/>
                <a:ea typeface="Poppins"/>
                <a:cs typeface="Poppins"/>
                <a:sym typeface="Poppins"/>
              </a:rPr>
              <a:t>Support</a:t>
            </a:r>
          </a:p>
          <a:p>
            <a:pPr marL="377815" lvl="2" indent="-125938" algn="l">
              <a:lnSpc>
                <a:spcPts val="2470"/>
              </a:lnSpc>
              <a:buFont typeface="Arial"/>
              <a:buChar char="⚬"/>
            </a:pPr>
            <a:r>
              <a:rPr lang="en-US" sz="1789">
                <a:solidFill>
                  <a:srgbClr val="0B2E4A"/>
                </a:solidFill>
                <a:latin typeface="Poppins"/>
                <a:ea typeface="Poppins"/>
                <a:cs typeface="Poppins"/>
                <a:sym typeface="Poppins"/>
              </a:rPr>
              <a:t>Amélioration continue</a:t>
            </a:r>
          </a:p>
        </p:txBody>
      </p:sp>
      <p:grpSp>
        <p:nvGrpSpPr>
          <p:cNvPr id="73" name="Group 73"/>
          <p:cNvGrpSpPr/>
          <p:nvPr/>
        </p:nvGrpSpPr>
        <p:grpSpPr>
          <a:xfrm>
            <a:off x="12344400" y="3634740"/>
            <a:ext cx="4710551" cy="1577340"/>
            <a:chOff x="0" y="0"/>
            <a:chExt cx="6280734" cy="2103120"/>
          </a:xfrm>
        </p:grpSpPr>
        <p:sp>
          <p:nvSpPr>
            <p:cNvPr id="74" name="Freeform 74"/>
            <p:cNvSpPr/>
            <p:nvPr/>
          </p:nvSpPr>
          <p:spPr>
            <a:xfrm>
              <a:off x="0" y="0"/>
              <a:ext cx="6280785" cy="2103120"/>
            </a:xfrm>
            <a:custGeom>
              <a:avLst/>
              <a:gdLst/>
              <a:ahLst/>
              <a:cxnLst/>
              <a:rect l="l" t="t" r="r" b="b"/>
              <a:pathLst>
                <a:path w="6280785" h="2103120">
                  <a:moveTo>
                    <a:pt x="0" y="134620"/>
                  </a:moveTo>
                  <a:cubicBezTo>
                    <a:pt x="0" y="60325"/>
                    <a:pt x="60325" y="0"/>
                    <a:pt x="134620" y="0"/>
                  </a:cubicBezTo>
                  <a:lnTo>
                    <a:pt x="6146165" y="0"/>
                  </a:lnTo>
                  <a:cubicBezTo>
                    <a:pt x="6220460" y="0"/>
                    <a:pt x="6280785" y="60325"/>
                    <a:pt x="6280785" y="134620"/>
                  </a:cubicBezTo>
                  <a:lnTo>
                    <a:pt x="6280785" y="1968500"/>
                  </a:lnTo>
                  <a:cubicBezTo>
                    <a:pt x="6280785" y="2042795"/>
                    <a:pt x="6220460" y="2103120"/>
                    <a:pt x="6146165" y="2103120"/>
                  </a:cubicBezTo>
                  <a:lnTo>
                    <a:pt x="134620" y="2103120"/>
                  </a:lnTo>
                  <a:cubicBezTo>
                    <a:pt x="60325" y="2103120"/>
                    <a:pt x="0" y="2042795"/>
                    <a:pt x="0" y="1968500"/>
                  </a:cubicBezTo>
                  <a:close/>
                </a:path>
              </a:pathLst>
            </a:custGeom>
            <a:solidFill>
              <a:srgbClr val="00325A"/>
            </a:solidFill>
          </p:spPr>
        </p:sp>
      </p:grpSp>
      <p:grpSp>
        <p:nvGrpSpPr>
          <p:cNvPr id="75" name="Group 75"/>
          <p:cNvGrpSpPr/>
          <p:nvPr/>
        </p:nvGrpSpPr>
        <p:grpSpPr>
          <a:xfrm>
            <a:off x="12836528" y="3969134"/>
            <a:ext cx="908552" cy="908552"/>
            <a:chOff x="0" y="0"/>
            <a:chExt cx="1211402" cy="1211402"/>
          </a:xfrm>
        </p:grpSpPr>
        <p:sp>
          <p:nvSpPr>
            <p:cNvPr id="76" name="Freeform 76"/>
            <p:cNvSpPr/>
            <p:nvPr/>
          </p:nvSpPr>
          <p:spPr>
            <a:xfrm>
              <a:off x="0" y="0"/>
              <a:ext cx="1211453" cy="1211453"/>
            </a:xfrm>
            <a:custGeom>
              <a:avLst/>
              <a:gdLst/>
              <a:ahLst/>
              <a:cxnLst/>
              <a:rect l="l" t="t" r="r" b="b"/>
              <a:pathLst>
                <a:path w="1211453" h="1211453">
                  <a:moveTo>
                    <a:pt x="0" y="605663"/>
                  </a:moveTo>
                  <a:cubicBezTo>
                    <a:pt x="0" y="271145"/>
                    <a:pt x="271145" y="0"/>
                    <a:pt x="605663" y="0"/>
                  </a:cubicBezTo>
                  <a:cubicBezTo>
                    <a:pt x="940181" y="0"/>
                    <a:pt x="1211453" y="271145"/>
                    <a:pt x="1211453" y="605663"/>
                  </a:cubicBezTo>
                  <a:cubicBezTo>
                    <a:pt x="1211453" y="940181"/>
                    <a:pt x="940181" y="1211453"/>
                    <a:pt x="605663" y="1211453"/>
                  </a:cubicBezTo>
                  <a:cubicBezTo>
                    <a:pt x="271145" y="1211453"/>
                    <a:pt x="0" y="940181"/>
                    <a:pt x="0" y="605663"/>
                  </a:cubicBezTo>
                  <a:close/>
                </a:path>
              </a:pathLst>
            </a:custGeom>
            <a:solidFill>
              <a:srgbClr val="0072CE"/>
            </a:solidFill>
          </p:spPr>
        </p:sp>
      </p:grpSp>
      <p:grpSp>
        <p:nvGrpSpPr>
          <p:cNvPr id="77" name="Group 77"/>
          <p:cNvGrpSpPr/>
          <p:nvPr/>
        </p:nvGrpSpPr>
        <p:grpSpPr>
          <a:xfrm>
            <a:off x="13082597" y="4196277"/>
            <a:ext cx="454276" cy="454276"/>
            <a:chOff x="0" y="0"/>
            <a:chExt cx="605701" cy="605701"/>
          </a:xfrm>
        </p:grpSpPr>
        <p:sp>
          <p:nvSpPr>
            <p:cNvPr id="78" name="Freeform 78" descr="icons/cloud_white.png"/>
            <p:cNvSpPr/>
            <p:nvPr/>
          </p:nvSpPr>
          <p:spPr>
            <a:xfrm>
              <a:off x="0" y="0"/>
              <a:ext cx="605663" cy="605663"/>
            </a:xfrm>
            <a:custGeom>
              <a:avLst/>
              <a:gdLst/>
              <a:ahLst/>
              <a:cxnLst/>
              <a:rect l="l" t="t" r="r" b="b"/>
              <a:pathLst>
                <a:path w="605663" h="605663">
                  <a:moveTo>
                    <a:pt x="0" y="0"/>
                  </a:moveTo>
                  <a:lnTo>
                    <a:pt x="605663" y="0"/>
                  </a:lnTo>
                  <a:lnTo>
                    <a:pt x="605663" y="605663"/>
                  </a:lnTo>
                  <a:lnTo>
                    <a:pt x="0" y="605663"/>
                  </a:lnTo>
                  <a:lnTo>
                    <a:pt x="0" y="0"/>
                  </a:lnTo>
                  <a:close/>
                </a:path>
              </a:pathLst>
            </a:custGeom>
            <a:blipFill>
              <a:blip r:embed="rId10"/>
              <a:stretch>
                <a:fillRect r="-6" b="-6"/>
              </a:stretch>
            </a:blipFill>
          </p:spPr>
        </p:sp>
      </p:grpSp>
      <p:grpSp>
        <p:nvGrpSpPr>
          <p:cNvPr id="79" name="Group 79"/>
          <p:cNvGrpSpPr/>
          <p:nvPr/>
        </p:nvGrpSpPr>
        <p:grpSpPr>
          <a:xfrm>
            <a:off x="13984834" y="3634740"/>
            <a:ext cx="2965399" cy="1577340"/>
            <a:chOff x="0" y="0"/>
            <a:chExt cx="3953866" cy="2103120"/>
          </a:xfrm>
        </p:grpSpPr>
        <p:sp>
          <p:nvSpPr>
            <p:cNvPr id="80" name="Freeform 80"/>
            <p:cNvSpPr/>
            <p:nvPr/>
          </p:nvSpPr>
          <p:spPr>
            <a:xfrm>
              <a:off x="0" y="0"/>
              <a:ext cx="3953891" cy="2103120"/>
            </a:xfrm>
            <a:custGeom>
              <a:avLst/>
              <a:gdLst/>
              <a:ahLst/>
              <a:cxnLst/>
              <a:rect l="l" t="t" r="r" b="b"/>
              <a:pathLst>
                <a:path w="3953891" h="2103120">
                  <a:moveTo>
                    <a:pt x="0" y="0"/>
                  </a:moveTo>
                  <a:lnTo>
                    <a:pt x="3953891" y="0"/>
                  </a:lnTo>
                  <a:lnTo>
                    <a:pt x="3953891" y="2103120"/>
                  </a:lnTo>
                  <a:lnTo>
                    <a:pt x="0" y="2103120"/>
                  </a:lnTo>
                  <a:close/>
                </a:path>
              </a:pathLst>
            </a:custGeom>
            <a:blipFill>
              <a:blip r:embed="rId4">
                <a:alphaModFix amt="0"/>
              </a:blip>
              <a:stretch>
                <a:fillRect l="-18294" r="-18293"/>
              </a:stretch>
            </a:blipFill>
          </p:spPr>
        </p:sp>
      </p:grpSp>
      <p:grpSp>
        <p:nvGrpSpPr>
          <p:cNvPr id="81" name="Group 81"/>
          <p:cNvGrpSpPr/>
          <p:nvPr/>
        </p:nvGrpSpPr>
        <p:grpSpPr>
          <a:xfrm>
            <a:off x="13984834" y="3615023"/>
            <a:ext cx="2965399" cy="1597057"/>
            <a:chOff x="0" y="0"/>
            <a:chExt cx="3953866" cy="2129409"/>
          </a:xfrm>
        </p:grpSpPr>
        <p:sp>
          <p:nvSpPr>
            <p:cNvPr id="82" name="Freeform 82"/>
            <p:cNvSpPr/>
            <p:nvPr/>
          </p:nvSpPr>
          <p:spPr>
            <a:xfrm>
              <a:off x="0" y="0"/>
              <a:ext cx="3953865" cy="2129409"/>
            </a:xfrm>
            <a:custGeom>
              <a:avLst/>
              <a:gdLst/>
              <a:ahLst/>
              <a:cxnLst/>
              <a:rect l="l" t="t" r="r" b="b"/>
              <a:pathLst>
                <a:path w="3953865" h="2129409">
                  <a:moveTo>
                    <a:pt x="0" y="0"/>
                  </a:moveTo>
                  <a:lnTo>
                    <a:pt x="3953865" y="0"/>
                  </a:lnTo>
                  <a:lnTo>
                    <a:pt x="3953865" y="2129409"/>
                  </a:lnTo>
                  <a:lnTo>
                    <a:pt x="0" y="2129409"/>
                  </a:lnTo>
                  <a:close/>
                </a:path>
              </a:pathLst>
            </a:custGeom>
            <a:blipFill>
              <a:blip r:embed="rId5">
                <a:alphaModFix amt="0"/>
              </a:blip>
              <a:stretch>
                <a:fillRect l="-19099" r="-19099"/>
              </a:stretch>
            </a:blipFill>
          </p:spPr>
        </p:sp>
        <p:sp>
          <p:nvSpPr>
            <p:cNvPr id="83" name="TextBox 83"/>
            <p:cNvSpPr txBox="1"/>
            <p:nvPr/>
          </p:nvSpPr>
          <p:spPr>
            <a:xfrm>
              <a:off x="0" y="-28575"/>
              <a:ext cx="3953866" cy="2157984"/>
            </a:xfrm>
            <a:prstGeom prst="rect">
              <a:avLst/>
            </a:prstGeom>
          </p:spPr>
          <p:txBody>
            <a:bodyPr lIns="0" tIns="0" rIns="0" bIns="0" rtlCol="0" anchor="ctr"/>
            <a:lstStyle/>
            <a:p>
              <a:pPr algn="l">
                <a:lnSpc>
                  <a:spcPts val="2729"/>
                </a:lnSpc>
              </a:pPr>
              <a:r>
                <a:rPr lang="en-US" sz="2274" b="1">
                  <a:solidFill>
                    <a:srgbClr val="FFFFFF"/>
                  </a:solidFill>
                  <a:latin typeface="Poppins Bold"/>
                  <a:ea typeface="Poppins Bold"/>
                  <a:cs typeface="Poppins Bold"/>
                  <a:sym typeface="Poppins Bold"/>
                </a:rPr>
                <a:t>Infrastructure &amp; Cloud</a:t>
              </a:r>
            </a:p>
          </p:txBody>
        </p:sp>
      </p:grpSp>
      <p:grpSp>
        <p:nvGrpSpPr>
          <p:cNvPr id="84" name="Group 84"/>
          <p:cNvGrpSpPr/>
          <p:nvPr/>
        </p:nvGrpSpPr>
        <p:grpSpPr>
          <a:xfrm>
            <a:off x="1165860" y="3634740"/>
            <a:ext cx="4858207" cy="1577340"/>
            <a:chOff x="0" y="0"/>
            <a:chExt cx="6477610" cy="2103120"/>
          </a:xfrm>
        </p:grpSpPr>
        <p:sp>
          <p:nvSpPr>
            <p:cNvPr id="85" name="Freeform 85"/>
            <p:cNvSpPr/>
            <p:nvPr/>
          </p:nvSpPr>
          <p:spPr>
            <a:xfrm>
              <a:off x="0" y="0"/>
              <a:ext cx="6477635" cy="2103120"/>
            </a:xfrm>
            <a:custGeom>
              <a:avLst/>
              <a:gdLst/>
              <a:ahLst/>
              <a:cxnLst/>
              <a:rect l="l" t="t" r="r" b="b"/>
              <a:pathLst>
                <a:path w="6477635" h="2103120">
                  <a:moveTo>
                    <a:pt x="0" y="134620"/>
                  </a:moveTo>
                  <a:cubicBezTo>
                    <a:pt x="0" y="60325"/>
                    <a:pt x="60325" y="0"/>
                    <a:pt x="134620" y="0"/>
                  </a:cubicBezTo>
                  <a:lnTo>
                    <a:pt x="6343015" y="0"/>
                  </a:lnTo>
                  <a:cubicBezTo>
                    <a:pt x="6417310" y="0"/>
                    <a:pt x="6477635" y="60325"/>
                    <a:pt x="6477635" y="134620"/>
                  </a:cubicBezTo>
                  <a:lnTo>
                    <a:pt x="6477635" y="1968500"/>
                  </a:lnTo>
                  <a:cubicBezTo>
                    <a:pt x="6477635" y="2042795"/>
                    <a:pt x="6417310" y="2103120"/>
                    <a:pt x="6343015" y="2103120"/>
                  </a:cubicBezTo>
                  <a:lnTo>
                    <a:pt x="134620" y="2103120"/>
                  </a:lnTo>
                  <a:cubicBezTo>
                    <a:pt x="60325" y="2103120"/>
                    <a:pt x="0" y="2042795"/>
                    <a:pt x="0" y="1968500"/>
                  </a:cubicBezTo>
                  <a:close/>
                </a:path>
              </a:pathLst>
            </a:custGeom>
            <a:solidFill>
              <a:srgbClr val="00325A"/>
            </a:solidFill>
          </p:spPr>
        </p:sp>
      </p:grpSp>
      <p:grpSp>
        <p:nvGrpSpPr>
          <p:cNvPr id="86" name="Group 86"/>
          <p:cNvGrpSpPr/>
          <p:nvPr/>
        </p:nvGrpSpPr>
        <p:grpSpPr>
          <a:xfrm>
            <a:off x="1657988" y="3969134"/>
            <a:ext cx="908552" cy="908552"/>
            <a:chOff x="0" y="0"/>
            <a:chExt cx="1211402" cy="1211402"/>
          </a:xfrm>
        </p:grpSpPr>
        <p:sp>
          <p:nvSpPr>
            <p:cNvPr id="87" name="Freeform 87"/>
            <p:cNvSpPr/>
            <p:nvPr/>
          </p:nvSpPr>
          <p:spPr>
            <a:xfrm>
              <a:off x="0" y="0"/>
              <a:ext cx="1211453" cy="1211453"/>
            </a:xfrm>
            <a:custGeom>
              <a:avLst/>
              <a:gdLst/>
              <a:ahLst/>
              <a:cxnLst/>
              <a:rect l="l" t="t" r="r" b="b"/>
              <a:pathLst>
                <a:path w="1211453" h="1211453">
                  <a:moveTo>
                    <a:pt x="0" y="605663"/>
                  </a:moveTo>
                  <a:cubicBezTo>
                    <a:pt x="0" y="271145"/>
                    <a:pt x="271145" y="0"/>
                    <a:pt x="605663" y="0"/>
                  </a:cubicBezTo>
                  <a:cubicBezTo>
                    <a:pt x="940181" y="0"/>
                    <a:pt x="1211453" y="271145"/>
                    <a:pt x="1211453" y="605663"/>
                  </a:cubicBezTo>
                  <a:cubicBezTo>
                    <a:pt x="1211453" y="940181"/>
                    <a:pt x="940181" y="1211453"/>
                    <a:pt x="605663" y="1211453"/>
                  </a:cubicBezTo>
                  <a:cubicBezTo>
                    <a:pt x="271145" y="1211453"/>
                    <a:pt x="0" y="940181"/>
                    <a:pt x="0" y="605663"/>
                  </a:cubicBezTo>
                  <a:close/>
                </a:path>
              </a:pathLst>
            </a:custGeom>
            <a:solidFill>
              <a:srgbClr val="0072CE"/>
            </a:solidFill>
          </p:spPr>
        </p:sp>
      </p:grpSp>
      <p:grpSp>
        <p:nvGrpSpPr>
          <p:cNvPr id="88" name="Group 88"/>
          <p:cNvGrpSpPr/>
          <p:nvPr/>
        </p:nvGrpSpPr>
        <p:grpSpPr>
          <a:xfrm>
            <a:off x="1895018" y="4196277"/>
            <a:ext cx="454276" cy="454276"/>
            <a:chOff x="0" y="0"/>
            <a:chExt cx="605701" cy="605701"/>
          </a:xfrm>
        </p:grpSpPr>
        <p:sp>
          <p:nvSpPr>
            <p:cNvPr id="89" name="Freeform 89" descr="icons/shield_white.png"/>
            <p:cNvSpPr/>
            <p:nvPr/>
          </p:nvSpPr>
          <p:spPr>
            <a:xfrm>
              <a:off x="0" y="0"/>
              <a:ext cx="605663" cy="605663"/>
            </a:xfrm>
            <a:custGeom>
              <a:avLst/>
              <a:gdLst/>
              <a:ahLst/>
              <a:cxnLst/>
              <a:rect l="l" t="t" r="r" b="b"/>
              <a:pathLst>
                <a:path w="605663" h="605663">
                  <a:moveTo>
                    <a:pt x="0" y="0"/>
                  </a:moveTo>
                  <a:lnTo>
                    <a:pt x="605663" y="0"/>
                  </a:lnTo>
                  <a:lnTo>
                    <a:pt x="605663" y="605663"/>
                  </a:lnTo>
                  <a:lnTo>
                    <a:pt x="0" y="605663"/>
                  </a:lnTo>
                  <a:lnTo>
                    <a:pt x="0" y="0"/>
                  </a:lnTo>
                  <a:close/>
                </a:path>
              </a:pathLst>
            </a:custGeom>
            <a:blipFill>
              <a:blip r:embed="rId11"/>
              <a:stretch>
                <a:fillRect r="-6" b="-6"/>
              </a:stretch>
            </a:blipFill>
          </p:spPr>
        </p:sp>
      </p:grpSp>
      <p:grpSp>
        <p:nvGrpSpPr>
          <p:cNvPr id="90" name="Group 90"/>
          <p:cNvGrpSpPr/>
          <p:nvPr/>
        </p:nvGrpSpPr>
        <p:grpSpPr>
          <a:xfrm>
            <a:off x="2806294" y="3634740"/>
            <a:ext cx="2965399" cy="1577340"/>
            <a:chOff x="0" y="0"/>
            <a:chExt cx="3953866" cy="2103120"/>
          </a:xfrm>
        </p:grpSpPr>
        <p:sp>
          <p:nvSpPr>
            <p:cNvPr id="91" name="Freeform 91"/>
            <p:cNvSpPr/>
            <p:nvPr/>
          </p:nvSpPr>
          <p:spPr>
            <a:xfrm>
              <a:off x="0" y="0"/>
              <a:ext cx="3953891" cy="2103120"/>
            </a:xfrm>
            <a:custGeom>
              <a:avLst/>
              <a:gdLst/>
              <a:ahLst/>
              <a:cxnLst/>
              <a:rect l="l" t="t" r="r" b="b"/>
              <a:pathLst>
                <a:path w="3953891" h="2103120">
                  <a:moveTo>
                    <a:pt x="0" y="0"/>
                  </a:moveTo>
                  <a:lnTo>
                    <a:pt x="3953891" y="0"/>
                  </a:lnTo>
                  <a:lnTo>
                    <a:pt x="3953891" y="2103120"/>
                  </a:lnTo>
                  <a:lnTo>
                    <a:pt x="0" y="2103120"/>
                  </a:lnTo>
                  <a:close/>
                </a:path>
              </a:pathLst>
            </a:custGeom>
            <a:blipFill>
              <a:blip r:embed="rId4">
                <a:alphaModFix amt="0"/>
              </a:blip>
              <a:stretch>
                <a:fillRect l="-18294" r="-18293"/>
              </a:stretch>
            </a:blipFill>
          </p:spPr>
        </p:sp>
      </p:grpSp>
      <p:grpSp>
        <p:nvGrpSpPr>
          <p:cNvPr id="92" name="Group 92"/>
          <p:cNvGrpSpPr/>
          <p:nvPr/>
        </p:nvGrpSpPr>
        <p:grpSpPr>
          <a:xfrm>
            <a:off x="2806294" y="3615023"/>
            <a:ext cx="2965399" cy="1597057"/>
            <a:chOff x="0" y="0"/>
            <a:chExt cx="3953866" cy="2129409"/>
          </a:xfrm>
        </p:grpSpPr>
        <p:sp>
          <p:nvSpPr>
            <p:cNvPr id="93" name="Freeform 93"/>
            <p:cNvSpPr/>
            <p:nvPr/>
          </p:nvSpPr>
          <p:spPr>
            <a:xfrm>
              <a:off x="0" y="0"/>
              <a:ext cx="3953865" cy="2129409"/>
            </a:xfrm>
            <a:custGeom>
              <a:avLst/>
              <a:gdLst/>
              <a:ahLst/>
              <a:cxnLst/>
              <a:rect l="l" t="t" r="r" b="b"/>
              <a:pathLst>
                <a:path w="3953865" h="2129409">
                  <a:moveTo>
                    <a:pt x="0" y="0"/>
                  </a:moveTo>
                  <a:lnTo>
                    <a:pt x="3953865" y="0"/>
                  </a:lnTo>
                  <a:lnTo>
                    <a:pt x="3953865" y="2129409"/>
                  </a:lnTo>
                  <a:lnTo>
                    <a:pt x="0" y="2129409"/>
                  </a:lnTo>
                  <a:close/>
                </a:path>
              </a:pathLst>
            </a:custGeom>
            <a:blipFill>
              <a:blip r:embed="rId5">
                <a:alphaModFix amt="0"/>
              </a:blip>
              <a:stretch>
                <a:fillRect l="-19099" r="-19099"/>
              </a:stretch>
            </a:blipFill>
          </p:spPr>
        </p:sp>
        <p:sp>
          <p:nvSpPr>
            <p:cNvPr id="94" name="TextBox 94"/>
            <p:cNvSpPr txBox="1"/>
            <p:nvPr/>
          </p:nvSpPr>
          <p:spPr>
            <a:xfrm>
              <a:off x="0" y="-28575"/>
              <a:ext cx="3953866" cy="2157984"/>
            </a:xfrm>
            <a:prstGeom prst="rect">
              <a:avLst/>
            </a:prstGeom>
          </p:spPr>
          <p:txBody>
            <a:bodyPr lIns="0" tIns="0" rIns="0" bIns="0" rtlCol="0" anchor="ctr"/>
            <a:lstStyle/>
            <a:p>
              <a:pPr algn="l">
                <a:lnSpc>
                  <a:spcPts val="2729"/>
                </a:lnSpc>
              </a:pPr>
              <a:r>
                <a:rPr lang="en-US" sz="2274" b="1">
                  <a:solidFill>
                    <a:srgbClr val="FFFFFF"/>
                  </a:solidFill>
                  <a:latin typeface="Poppins Bold"/>
                  <a:ea typeface="Poppins Bold"/>
                  <a:cs typeface="Poppins Bold"/>
                  <a:sym typeface="Poppins Bold"/>
                </a:rPr>
                <a:t>Édition de solutions SaaS</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274320"/>
            <a:ext cx="2057400" cy="471011"/>
            <a:chOff x="0" y="0"/>
            <a:chExt cx="2743200" cy="628015"/>
          </a:xfrm>
        </p:grpSpPr>
        <p:sp>
          <p:nvSpPr>
            <p:cNvPr id="3" name="Freeform 3" descr="logo_finances.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4" name="Group 4"/>
          <p:cNvGrpSpPr/>
          <p:nvPr/>
        </p:nvGrpSpPr>
        <p:grpSpPr>
          <a:xfrm>
            <a:off x="822960" y="850392"/>
            <a:ext cx="15087600" cy="960120"/>
            <a:chOff x="0" y="0"/>
            <a:chExt cx="20116800" cy="1280160"/>
          </a:xfrm>
        </p:grpSpPr>
        <p:sp>
          <p:nvSpPr>
            <p:cNvPr id="5" name="Freeform 5"/>
            <p:cNvSpPr/>
            <p:nvPr/>
          </p:nvSpPr>
          <p:spPr>
            <a:xfrm>
              <a:off x="0" y="0"/>
              <a:ext cx="20116800" cy="1280160"/>
            </a:xfrm>
            <a:custGeom>
              <a:avLst/>
              <a:gdLst/>
              <a:ahLst/>
              <a:cxnLst/>
              <a:rect l="l" t="t" r="r" b="b"/>
              <a:pathLst>
                <a:path w="20116800" h="1280160">
                  <a:moveTo>
                    <a:pt x="0" y="0"/>
                  </a:moveTo>
                  <a:lnTo>
                    <a:pt x="20116800" y="0"/>
                  </a:lnTo>
                  <a:lnTo>
                    <a:pt x="20116800" y="1280160"/>
                  </a:lnTo>
                  <a:lnTo>
                    <a:pt x="0" y="1280160"/>
                  </a:lnTo>
                  <a:close/>
                </a:path>
              </a:pathLst>
            </a:custGeom>
            <a:blipFill>
              <a:blip r:embed="rId4">
                <a:alphaModFix amt="0"/>
              </a:blip>
              <a:stretch>
                <a:fillRect t="-255980" b="-255981"/>
              </a:stretch>
            </a:blipFill>
          </p:spPr>
        </p:sp>
      </p:grpSp>
      <p:grpSp>
        <p:nvGrpSpPr>
          <p:cNvPr id="6" name="Group 6"/>
          <p:cNvGrpSpPr/>
          <p:nvPr/>
        </p:nvGrpSpPr>
        <p:grpSpPr>
          <a:xfrm>
            <a:off x="822960" y="814673"/>
            <a:ext cx="15087600" cy="995839"/>
            <a:chOff x="0" y="0"/>
            <a:chExt cx="20116800" cy="1327785"/>
          </a:xfrm>
        </p:grpSpPr>
        <p:sp>
          <p:nvSpPr>
            <p:cNvPr id="7" name="Freeform 7"/>
            <p:cNvSpPr/>
            <p:nvPr/>
          </p:nvSpPr>
          <p:spPr>
            <a:xfrm>
              <a:off x="0" y="0"/>
              <a:ext cx="20116800" cy="1327785"/>
            </a:xfrm>
            <a:custGeom>
              <a:avLst/>
              <a:gdLst/>
              <a:ahLst/>
              <a:cxnLst/>
              <a:rect l="l" t="t" r="r" b="b"/>
              <a:pathLst>
                <a:path w="20116800" h="1327785">
                  <a:moveTo>
                    <a:pt x="0" y="0"/>
                  </a:moveTo>
                  <a:lnTo>
                    <a:pt x="20116800" y="0"/>
                  </a:lnTo>
                  <a:lnTo>
                    <a:pt x="20116800" y="1327785"/>
                  </a:lnTo>
                  <a:lnTo>
                    <a:pt x="0" y="1327785"/>
                  </a:lnTo>
                  <a:close/>
                </a:path>
              </a:pathLst>
            </a:custGeom>
            <a:blipFill>
              <a:blip r:embed="rId5">
                <a:alphaModFix amt="0"/>
              </a:blip>
              <a:stretch>
                <a:fillRect t="-245210" b="-245210"/>
              </a:stretch>
            </a:blipFill>
          </p:spPr>
        </p:sp>
        <p:sp>
          <p:nvSpPr>
            <p:cNvPr id="8" name="TextBox 8"/>
            <p:cNvSpPr txBox="1"/>
            <p:nvPr/>
          </p:nvSpPr>
          <p:spPr>
            <a:xfrm>
              <a:off x="0" y="-47625"/>
              <a:ext cx="20116800" cy="1375410"/>
            </a:xfrm>
            <a:prstGeom prst="rect">
              <a:avLst/>
            </a:prstGeom>
          </p:spPr>
          <p:txBody>
            <a:bodyPr lIns="0" tIns="0" rIns="0" bIns="0" rtlCol="0" anchor="ctr"/>
            <a:lstStyle/>
            <a:p>
              <a:pPr algn="l">
                <a:lnSpc>
                  <a:spcPts val="5759"/>
                </a:lnSpc>
              </a:pPr>
              <a:r>
                <a:rPr lang="en-US" sz="4800" b="1">
                  <a:solidFill>
                    <a:srgbClr val="0072CE"/>
                  </a:solidFill>
                  <a:latin typeface="Poppins Bold"/>
                  <a:ea typeface="Poppins Bold"/>
                  <a:cs typeface="Poppins Bold"/>
                  <a:sym typeface="Poppins Bold"/>
                </a:rPr>
                <a:t>Notre approche méthodologique</a:t>
              </a:r>
            </a:p>
          </p:txBody>
        </p:sp>
      </p:grpSp>
      <p:sp>
        <p:nvSpPr>
          <p:cNvPr id="9" name="TextBox 9"/>
          <p:cNvSpPr txBox="1"/>
          <p:nvPr/>
        </p:nvSpPr>
        <p:spPr>
          <a:xfrm>
            <a:off x="914400" y="1676400"/>
            <a:ext cx="16413480" cy="1596390"/>
          </a:xfrm>
          <a:prstGeom prst="rect">
            <a:avLst/>
          </a:prstGeom>
        </p:spPr>
        <p:txBody>
          <a:bodyPr lIns="0" tIns="0" rIns="0" bIns="0" rtlCol="0" anchor="t">
            <a:spAutoFit/>
          </a:bodyPr>
          <a:lstStyle/>
          <a:p>
            <a:pPr algn="just">
              <a:lnSpc>
                <a:spcPts val="3150"/>
              </a:lnSpc>
            </a:pPr>
            <a:r>
              <a:rPr lang="en-US" sz="2100" b="1" i="1">
                <a:solidFill>
                  <a:srgbClr val="0072CE"/>
                </a:solidFill>
                <a:latin typeface="Poppins Bold Italics"/>
                <a:ea typeface="Poppins Bold Italics"/>
                <a:cs typeface="Poppins Bold Italics"/>
                <a:sym typeface="Poppins Bold Italics"/>
              </a:rPr>
              <a:t>NetByUs</a:t>
            </a:r>
            <a:r>
              <a:rPr lang="en-US" sz="2100" i="1">
                <a:solidFill>
                  <a:srgbClr val="0B2E4A"/>
                </a:solidFill>
                <a:latin typeface="Poppins Italics"/>
                <a:ea typeface="Poppins Italics"/>
                <a:cs typeface="Poppins Italics"/>
                <a:sym typeface="Poppins Italics"/>
              </a:rPr>
              <a:t> </a:t>
            </a:r>
            <a:r>
              <a:rPr lang="en-US" sz="2100" i="1">
                <a:solidFill>
                  <a:srgbClr val="014276"/>
                </a:solidFill>
                <a:latin typeface="Poppins Italics"/>
                <a:ea typeface="Poppins Italics"/>
                <a:cs typeface="Poppins Italics"/>
                <a:sym typeface="Poppins Italics"/>
              </a:rPr>
              <a:t>s’appuie sur une méthodologie d’intervention structurée, inspirée des meilleures pratiques internationales en gestion de projet et en gouvernance des systèmes d’information (PRINCE2, ITIL, etc.). Cette approche garantit une parfaite adéquation entre les besoins métiers, les solutions déployées et les objectifs stratégiques du projet.</a:t>
            </a:r>
          </a:p>
          <a:p>
            <a:pPr algn="just">
              <a:lnSpc>
                <a:spcPts val="3150"/>
              </a:lnSpc>
            </a:pPr>
            <a:endParaRPr lang="en-US" sz="2100" i="1">
              <a:solidFill>
                <a:srgbClr val="014276"/>
              </a:solidFill>
              <a:latin typeface="Poppins Italics"/>
              <a:ea typeface="Poppins Italics"/>
              <a:cs typeface="Poppins Italics"/>
              <a:sym typeface="Poppins Italics"/>
            </a:endParaRPr>
          </a:p>
        </p:txBody>
      </p:sp>
      <p:grpSp>
        <p:nvGrpSpPr>
          <p:cNvPr id="10" name="Group 10"/>
          <p:cNvGrpSpPr/>
          <p:nvPr/>
        </p:nvGrpSpPr>
        <p:grpSpPr>
          <a:xfrm>
            <a:off x="822960" y="3223260"/>
            <a:ext cx="16596360" cy="6377940"/>
            <a:chOff x="0" y="0"/>
            <a:chExt cx="22128480" cy="8503920"/>
          </a:xfrm>
        </p:grpSpPr>
        <p:sp>
          <p:nvSpPr>
            <p:cNvPr id="11" name="Freeform 11"/>
            <p:cNvSpPr/>
            <p:nvPr/>
          </p:nvSpPr>
          <p:spPr>
            <a:xfrm>
              <a:off x="0" y="0"/>
              <a:ext cx="22128480" cy="8503920"/>
            </a:xfrm>
            <a:custGeom>
              <a:avLst/>
              <a:gdLst/>
              <a:ahLst/>
              <a:cxnLst/>
              <a:rect l="l" t="t" r="r" b="b"/>
              <a:pathLst>
                <a:path w="22128480" h="8503920">
                  <a:moveTo>
                    <a:pt x="0" y="182880"/>
                  </a:moveTo>
                  <a:cubicBezTo>
                    <a:pt x="0" y="81915"/>
                    <a:pt x="81915" y="0"/>
                    <a:pt x="182880" y="0"/>
                  </a:cubicBezTo>
                  <a:lnTo>
                    <a:pt x="21945600" y="0"/>
                  </a:lnTo>
                  <a:cubicBezTo>
                    <a:pt x="22046564" y="0"/>
                    <a:pt x="22128480" y="81915"/>
                    <a:pt x="22128480" y="182880"/>
                  </a:cubicBezTo>
                  <a:lnTo>
                    <a:pt x="22128480" y="8321040"/>
                  </a:lnTo>
                  <a:cubicBezTo>
                    <a:pt x="22128480" y="8422005"/>
                    <a:pt x="22046564" y="8503920"/>
                    <a:pt x="21945600" y="8503920"/>
                  </a:cubicBezTo>
                  <a:lnTo>
                    <a:pt x="182880" y="8503920"/>
                  </a:lnTo>
                  <a:cubicBezTo>
                    <a:pt x="81915" y="8503920"/>
                    <a:pt x="0" y="8422005"/>
                    <a:pt x="0" y="8321040"/>
                  </a:cubicBezTo>
                  <a:close/>
                </a:path>
              </a:pathLst>
            </a:custGeom>
            <a:solidFill>
              <a:srgbClr val="F2F8FC"/>
            </a:solidFill>
          </p:spPr>
        </p:sp>
      </p:grpSp>
      <p:grpSp>
        <p:nvGrpSpPr>
          <p:cNvPr id="12" name="Group 12"/>
          <p:cNvGrpSpPr/>
          <p:nvPr/>
        </p:nvGrpSpPr>
        <p:grpSpPr>
          <a:xfrm>
            <a:off x="7458294" y="5311740"/>
            <a:ext cx="3366849" cy="3366849"/>
            <a:chOff x="0" y="0"/>
            <a:chExt cx="4489132" cy="4489132"/>
          </a:xfrm>
        </p:grpSpPr>
        <p:sp>
          <p:nvSpPr>
            <p:cNvPr id="13" name="Freeform 13"/>
            <p:cNvSpPr/>
            <p:nvPr/>
          </p:nvSpPr>
          <p:spPr>
            <a:xfrm>
              <a:off x="0" y="0"/>
              <a:ext cx="4489196" cy="4489196"/>
            </a:xfrm>
            <a:custGeom>
              <a:avLst/>
              <a:gdLst/>
              <a:ahLst/>
              <a:cxnLst/>
              <a:rect l="l" t="t" r="r" b="b"/>
              <a:pathLst>
                <a:path w="4489196" h="4489196">
                  <a:moveTo>
                    <a:pt x="0" y="2244598"/>
                  </a:moveTo>
                  <a:cubicBezTo>
                    <a:pt x="0" y="1004951"/>
                    <a:pt x="1004951" y="0"/>
                    <a:pt x="2244598" y="0"/>
                  </a:cubicBezTo>
                  <a:cubicBezTo>
                    <a:pt x="3484245" y="0"/>
                    <a:pt x="4489196" y="1004951"/>
                    <a:pt x="4489196" y="2244598"/>
                  </a:cubicBezTo>
                  <a:cubicBezTo>
                    <a:pt x="4489196" y="3484245"/>
                    <a:pt x="3484245" y="4489196"/>
                    <a:pt x="2244598" y="4489196"/>
                  </a:cubicBezTo>
                  <a:cubicBezTo>
                    <a:pt x="1004951" y="4489196"/>
                    <a:pt x="0" y="3484245"/>
                    <a:pt x="0" y="2244598"/>
                  </a:cubicBezTo>
                  <a:close/>
                </a:path>
              </a:pathLst>
            </a:custGeom>
            <a:solidFill>
              <a:srgbClr val="0072CE">
                <a:alpha val="0"/>
              </a:srgbClr>
            </a:solidFill>
            <a:ln w="42862" cap="sq">
              <a:solidFill>
                <a:srgbClr val="0072CE"/>
              </a:solidFill>
              <a:prstDash val="solid"/>
              <a:miter/>
            </a:ln>
          </p:spPr>
        </p:sp>
      </p:grpSp>
      <p:grpSp>
        <p:nvGrpSpPr>
          <p:cNvPr id="14" name="Group 14"/>
          <p:cNvGrpSpPr/>
          <p:nvPr/>
        </p:nvGrpSpPr>
        <p:grpSpPr>
          <a:xfrm rot="7560000">
            <a:off x="9930851" y="5485276"/>
            <a:ext cx="356616" cy="356616"/>
            <a:chOff x="0" y="0"/>
            <a:chExt cx="475488" cy="475488"/>
          </a:xfrm>
        </p:grpSpPr>
        <p:sp>
          <p:nvSpPr>
            <p:cNvPr id="15" name="Freeform 15"/>
            <p:cNvSpPr/>
            <p:nvPr/>
          </p:nvSpPr>
          <p:spPr>
            <a:xfrm>
              <a:off x="0" y="0"/>
              <a:ext cx="475488" cy="475488"/>
            </a:xfrm>
            <a:custGeom>
              <a:avLst/>
              <a:gdLst/>
              <a:ahLst/>
              <a:cxnLst/>
              <a:rect l="l" t="t" r="r" b="b"/>
              <a:pathLst>
                <a:path w="475488" h="475488">
                  <a:moveTo>
                    <a:pt x="0" y="475488"/>
                  </a:moveTo>
                  <a:lnTo>
                    <a:pt x="237744" y="0"/>
                  </a:lnTo>
                  <a:lnTo>
                    <a:pt x="475488" y="475488"/>
                  </a:lnTo>
                  <a:close/>
                </a:path>
              </a:pathLst>
            </a:custGeom>
            <a:solidFill>
              <a:srgbClr val="0072CE"/>
            </a:solidFill>
          </p:spPr>
        </p:sp>
      </p:grpSp>
      <p:grpSp>
        <p:nvGrpSpPr>
          <p:cNvPr id="16" name="Group 16"/>
          <p:cNvGrpSpPr/>
          <p:nvPr/>
        </p:nvGrpSpPr>
        <p:grpSpPr>
          <a:xfrm rot="-9720000">
            <a:off x="10528773" y="7325468"/>
            <a:ext cx="356616" cy="356616"/>
            <a:chOff x="0" y="0"/>
            <a:chExt cx="475488" cy="475488"/>
          </a:xfrm>
        </p:grpSpPr>
        <p:sp>
          <p:nvSpPr>
            <p:cNvPr id="17" name="Freeform 17"/>
            <p:cNvSpPr/>
            <p:nvPr/>
          </p:nvSpPr>
          <p:spPr>
            <a:xfrm>
              <a:off x="0" y="0"/>
              <a:ext cx="475488" cy="475488"/>
            </a:xfrm>
            <a:custGeom>
              <a:avLst/>
              <a:gdLst/>
              <a:ahLst/>
              <a:cxnLst/>
              <a:rect l="l" t="t" r="r" b="b"/>
              <a:pathLst>
                <a:path w="475488" h="475488">
                  <a:moveTo>
                    <a:pt x="0" y="475488"/>
                  </a:moveTo>
                  <a:lnTo>
                    <a:pt x="237744" y="0"/>
                  </a:lnTo>
                  <a:lnTo>
                    <a:pt x="475488" y="475488"/>
                  </a:lnTo>
                  <a:close/>
                </a:path>
              </a:pathLst>
            </a:custGeom>
            <a:solidFill>
              <a:srgbClr val="0072CE"/>
            </a:solidFill>
          </p:spPr>
        </p:sp>
      </p:grpSp>
      <p:grpSp>
        <p:nvGrpSpPr>
          <p:cNvPr id="18" name="Group 18"/>
          <p:cNvGrpSpPr/>
          <p:nvPr/>
        </p:nvGrpSpPr>
        <p:grpSpPr>
          <a:xfrm rot="-5400000">
            <a:off x="8963406" y="8462772"/>
            <a:ext cx="356616" cy="356616"/>
            <a:chOff x="0" y="0"/>
            <a:chExt cx="475488" cy="475488"/>
          </a:xfrm>
        </p:grpSpPr>
        <p:sp>
          <p:nvSpPr>
            <p:cNvPr id="19" name="Freeform 19"/>
            <p:cNvSpPr/>
            <p:nvPr/>
          </p:nvSpPr>
          <p:spPr>
            <a:xfrm>
              <a:off x="0" y="0"/>
              <a:ext cx="475488" cy="475488"/>
            </a:xfrm>
            <a:custGeom>
              <a:avLst/>
              <a:gdLst/>
              <a:ahLst/>
              <a:cxnLst/>
              <a:rect l="l" t="t" r="r" b="b"/>
              <a:pathLst>
                <a:path w="475488" h="475488">
                  <a:moveTo>
                    <a:pt x="0" y="475488"/>
                  </a:moveTo>
                  <a:lnTo>
                    <a:pt x="237744" y="0"/>
                  </a:lnTo>
                  <a:lnTo>
                    <a:pt x="475488" y="475488"/>
                  </a:lnTo>
                  <a:close/>
                </a:path>
              </a:pathLst>
            </a:custGeom>
            <a:solidFill>
              <a:srgbClr val="0072CE"/>
            </a:solidFill>
          </p:spPr>
        </p:sp>
      </p:grpSp>
      <p:grpSp>
        <p:nvGrpSpPr>
          <p:cNvPr id="20" name="Group 20"/>
          <p:cNvGrpSpPr/>
          <p:nvPr/>
        </p:nvGrpSpPr>
        <p:grpSpPr>
          <a:xfrm rot="-1080000">
            <a:off x="7398039" y="7325468"/>
            <a:ext cx="356616" cy="356616"/>
            <a:chOff x="0" y="0"/>
            <a:chExt cx="475488" cy="475488"/>
          </a:xfrm>
        </p:grpSpPr>
        <p:sp>
          <p:nvSpPr>
            <p:cNvPr id="21" name="Freeform 21"/>
            <p:cNvSpPr/>
            <p:nvPr/>
          </p:nvSpPr>
          <p:spPr>
            <a:xfrm>
              <a:off x="0" y="0"/>
              <a:ext cx="475488" cy="475488"/>
            </a:xfrm>
            <a:custGeom>
              <a:avLst/>
              <a:gdLst/>
              <a:ahLst/>
              <a:cxnLst/>
              <a:rect l="l" t="t" r="r" b="b"/>
              <a:pathLst>
                <a:path w="475488" h="475488">
                  <a:moveTo>
                    <a:pt x="0" y="475488"/>
                  </a:moveTo>
                  <a:lnTo>
                    <a:pt x="237744" y="0"/>
                  </a:lnTo>
                  <a:lnTo>
                    <a:pt x="475488" y="475488"/>
                  </a:lnTo>
                  <a:close/>
                </a:path>
              </a:pathLst>
            </a:custGeom>
            <a:solidFill>
              <a:srgbClr val="0072CE"/>
            </a:solidFill>
          </p:spPr>
        </p:sp>
      </p:grpSp>
      <p:grpSp>
        <p:nvGrpSpPr>
          <p:cNvPr id="22" name="Group 22"/>
          <p:cNvGrpSpPr/>
          <p:nvPr/>
        </p:nvGrpSpPr>
        <p:grpSpPr>
          <a:xfrm rot="3240000">
            <a:off x="7995961" y="5485276"/>
            <a:ext cx="356616" cy="356616"/>
            <a:chOff x="0" y="0"/>
            <a:chExt cx="475488" cy="475488"/>
          </a:xfrm>
        </p:grpSpPr>
        <p:sp>
          <p:nvSpPr>
            <p:cNvPr id="23" name="Freeform 23"/>
            <p:cNvSpPr/>
            <p:nvPr/>
          </p:nvSpPr>
          <p:spPr>
            <a:xfrm>
              <a:off x="0" y="0"/>
              <a:ext cx="475488" cy="475488"/>
            </a:xfrm>
            <a:custGeom>
              <a:avLst/>
              <a:gdLst/>
              <a:ahLst/>
              <a:cxnLst/>
              <a:rect l="l" t="t" r="r" b="b"/>
              <a:pathLst>
                <a:path w="475488" h="475488">
                  <a:moveTo>
                    <a:pt x="0" y="475488"/>
                  </a:moveTo>
                  <a:lnTo>
                    <a:pt x="237744" y="0"/>
                  </a:lnTo>
                  <a:lnTo>
                    <a:pt x="475488" y="475488"/>
                  </a:lnTo>
                  <a:close/>
                </a:path>
              </a:pathLst>
            </a:custGeom>
            <a:solidFill>
              <a:srgbClr val="0072CE"/>
            </a:solidFill>
          </p:spPr>
        </p:sp>
      </p:grpSp>
      <p:grpSp>
        <p:nvGrpSpPr>
          <p:cNvPr id="24" name="Group 24"/>
          <p:cNvGrpSpPr/>
          <p:nvPr/>
        </p:nvGrpSpPr>
        <p:grpSpPr>
          <a:xfrm>
            <a:off x="8387334" y="6240780"/>
            <a:ext cx="1508760" cy="1508760"/>
            <a:chOff x="0" y="0"/>
            <a:chExt cx="2011680" cy="2011680"/>
          </a:xfrm>
        </p:grpSpPr>
        <p:sp>
          <p:nvSpPr>
            <p:cNvPr id="25" name="Freeform 25"/>
            <p:cNvSpPr/>
            <p:nvPr/>
          </p:nvSpPr>
          <p:spPr>
            <a:xfrm>
              <a:off x="0" y="0"/>
              <a:ext cx="2011680" cy="2011680"/>
            </a:xfrm>
            <a:custGeom>
              <a:avLst/>
              <a:gdLst/>
              <a:ahLst/>
              <a:cxnLst/>
              <a:rect l="l" t="t" r="r" b="b"/>
              <a:pathLst>
                <a:path w="2011680" h="2011680">
                  <a:moveTo>
                    <a:pt x="0" y="1005840"/>
                  </a:moveTo>
                  <a:cubicBezTo>
                    <a:pt x="0" y="450342"/>
                    <a:pt x="450342" y="0"/>
                    <a:pt x="1005840" y="0"/>
                  </a:cubicBezTo>
                  <a:cubicBezTo>
                    <a:pt x="1561338" y="0"/>
                    <a:pt x="2011680" y="450342"/>
                    <a:pt x="2011680" y="1005840"/>
                  </a:cubicBezTo>
                  <a:cubicBezTo>
                    <a:pt x="2011680" y="1561338"/>
                    <a:pt x="1561338" y="2011680"/>
                    <a:pt x="1005840" y="2011680"/>
                  </a:cubicBezTo>
                  <a:cubicBezTo>
                    <a:pt x="450342" y="2011680"/>
                    <a:pt x="0" y="1561338"/>
                    <a:pt x="0" y="1005840"/>
                  </a:cubicBezTo>
                  <a:close/>
                </a:path>
              </a:pathLst>
            </a:custGeom>
            <a:solidFill>
              <a:srgbClr val="0072CE"/>
            </a:solidFill>
          </p:spPr>
        </p:sp>
      </p:grpSp>
      <p:grpSp>
        <p:nvGrpSpPr>
          <p:cNvPr id="26" name="Group 26"/>
          <p:cNvGrpSpPr/>
          <p:nvPr/>
        </p:nvGrpSpPr>
        <p:grpSpPr>
          <a:xfrm>
            <a:off x="8583473" y="6436919"/>
            <a:ext cx="1116520" cy="1116520"/>
            <a:chOff x="0" y="0"/>
            <a:chExt cx="1488694" cy="1488694"/>
          </a:xfrm>
        </p:grpSpPr>
        <p:sp>
          <p:nvSpPr>
            <p:cNvPr id="27" name="Freeform 27" descr="icons/users.png"/>
            <p:cNvSpPr/>
            <p:nvPr/>
          </p:nvSpPr>
          <p:spPr>
            <a:xfrm>
              <a:off x="0" y="0"/>
              <a:ext cx="1488694" cy="1488694"/>
            </a:xfrm>
            <a:custGeom>
              <a:avLst/>
              <a:gdLst/>
              <a:ahLst/>
              <a:cxnLst/>
              <a:rect l="l" t="t" r="r" b="b"/>
              <a:pathLst>
                <a:path w="1488694" h="1488694">
                  <a:moveTo>
                    <a:pt x="0" y="0"/>
                  </a:moveTo>
                  <a:lnTo>
                    <a:pt x="1488694" y="0"/>
                  </a:lnTo>
                  <a:lnTo>
                    <a:pt x="1488694" y="1488694"/>
                  </a:lnTo>
                  <a:lnTo>
                    <a:pt x="0" y="1488694"/>
                  </a:lnTo>
                  <a:lnTo>
                    <a:pt x="0" y="0"/>
                  </a:lnTo>
                  <a:close/>
                </a:path>
              </a:pathLst>
            </a:custGeom>
            <a:blipFill>
              <a:blip r:embed="rId6"/>
              <a:stretch>
                <a:fillRect/>
              </a:stretch>
            </a:blipFill>
          </p:spPr>
        </p:sp>
      </p:grpSp>
      <p:sp>
        <p:nvSpPr>
          <p:cNvPr id="28" name="Freeform 28"/>
          <p:cNvSpPr/>
          <p:nvPr/>
        </p:nvSpPr>
        <p:spPr>
          <a:xfrm>
            <a:off x="8529609" y="4737135"/>
            <a:ext cx="1224201" cy="1224201"/>
          </a:xfrm>
          <a:custGeom>
            <a:avLst/>
            <a:gdLst/>
            <a:ahLst/>
            <a:cxnLst/>
            <a:rect l="l" t="t" r="r" b="b"/>
            <a:pathLst>
              <a:path w="1224201" h="1224201">
                <a:moveTo>
                  <a:pt x="0" y="0"/>
                </a:moveTo>
                <a:lnTo>
                  <a:pt x="1224201" y="0"/>
                </a:lnTo>
                <a:lnTo>
                  <a:pt x="1224201" y="1224201"/>
                </a:lnTo>
                <a:lnTo>
                  <a:pt x="0" y="1224201"/>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29" name="Group 29"/>
          <p:cNvGrpSpPr/>
          <p:nvPr/>
        </p:nvGrpSpPr>
        <p:grpSpPr>
          <a:xfrm>
            <a:off x="8722004" y="4929530"/>
            <a:ext cx="839438" cy="839438"/>
            <a:chOff x="0" y="0"/>
            <a:chExt cx="1119251" cy="1119251"/>
          </a:xfrm>
        </p:grpSpPr>
        <p:sp>
          <p:nvSpPr>
            <p:cNvPr id="30" name="Freeform 30" descr="icons_dark/target.png"/>
            <p:cNvSpPr/>
            <p:nvPr/>
          </p:nvSpPr>
          <p:spPr>
            <a:xfrm>
              <a:off x="0" y="0"/>
              <a:ext cx="1119251" cy="1119251"/>
            </a:xfrm>
            <a:custGeom>
              <a:avLst/>
              <a:gdLst/>
              <a:ahLst/>
              <a:cxnLst/>
              <a:rect l="l" t="t" r="r" b="b"/>
              <a:pathLst>
                <a:path w="1119251" h="1119251">
                  <a:moveTo>
                    <a:pt x="0" y="0"/>
                  </a:moveTo>
                  <a:lnTo>
                    <a:pt x="1119251" y="0"/>
                  </a:lnTo>
                  <a:lnTo>
                    <a:pt x="1119251" y="1119251"/>
                  </a:lnTo>
                  <a:lnTo>
                    <a:pt x="0" y="1119251"/>
                  </a:lnTo>
                  <a:lnTo>
                    <a:pt x="0" y="0"/>
                  </a:lnTo>
                  <a:close/>
                </a:path>
              </a:pathLst>
            </a:custGeom>
            <a:blipFill>
              <a:blip r:embed="rId8"/>
              <a:stretch>
                <a:fillRect/>
              </a:stretch>
            </a:blipFill>
          </p:spPr>
        </p:sp>
      </p:grpSp>
      <p:sp>
        <p:nvSpPr>
          <p:cNvPr id="31" name="Freeform 31"/>
          <p:cNvSpPr/>
          <p:nvPr/>
        </p:nvSpPr>
        <p:spPr>
          <a:xfrm>
            <a:off x="9316964" y="5524490"/>
            <a:ext cx="488918" cy="488918"/>
          </a:xfrm>
          <a:custGeom>
            <a:avLst/>
            <a:gdLst/>
            <a:ahLst/>
            <a:cxnLst/>
            <a:rect l="l" t="t" r="r" b="b"/>
            <a:pathLst>
              <a:path w="488918" h="488918">
                <a:moveTo>
                  <a:pt x="0" y="0"/>
                </a:moveTo>
                <a:lnTo>
                  <a:pt x="488919" y="0"/>
                </a:lnTo>
                <a:lnTo>
                  <a:pt x="488919" y="488919"/>
                </a:lnTo>
                <a:lnTo>
                  <a:pt x="0" y="488919"/>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32" name="Group 32"/>
          <p:cNvGrpSpPr/>
          <p:nvPr/>
        </p:nvGrpSpPr>
        <p:grpSpPr>
          <a:xfrm>
            <a:off x="9341968" y="5549494"/>
            <a:ext cx="438912" cy="438912"/>
            <a:chOff x="0" y="0"/>
            <a:chExt cx="585216" cy="585216"/>
          </a:xfrm>
        </p:grpSpPr>
        <p:sp>
          <p:nvSpPr>
            <p:cNvPr id="33" name="Freeform 33"/>
            <p:cNvSpPr/>
            <p:nvPr/>
          </p:nvSpPr>
          <p:spPr>
            <a:xfrm>
              <a:off x="0" y="0"/>
              <a:ext cx="585216" cy="585216"/>
            </a:xfrm>
            <a:custGeom>
              <a:avLst/>
              <a:gdLst/>
              <a:ahLst/>
              <a:cxnLst/>
              <a:rect l="l" t="t" r="r" b="b"/>
              <a:pathLst>
                <a:path w="585216" h="585216">
                  <a:moveTo>
                    <a:pt x="0" y="0"/>
                  </a:moveTo>
                  <a:lnTo>
                    <a:pt x="585216" y="0"/>
                  </a:lnTo>
                  <a:lnTo>
                    <a:pt x="585216" y="585216"/>
                  </a:lnTo>
                  <a:lnTo>
                    <a:pt x="0" y="585216"/>
                  </a:lnTo>
                  <a:close/>
                </a:path>
              </a:pathLst>
            </a:custGeom>
            <a:blipFill>
              <a:blip r:embed="rId4">
                <a:alphaModFix amt="0"/>
              </a:blip>
              <a:stretch>
                <a:fillRect l="-78391" r="-78394"/>
              </a:stretch>
            </a:blipFill>
          </p:spPr>
        </p:sp>
      </p:grpSp>
      <p:grpSp>
        <p:nvGrpSpPr>
          <p:cNvPr id="34" name="Group 34"/>
          <p:cNvGrpSpPr/>
          <p:nvPr/>
        </p:nvGrpSpPr>
        <p:grpSpPr>
          <a:xfrm>
            <a:off x="9341968" y="5542350"/>
            <a:ext cx="438912" cy="446056"/>
            <a:chOff x="0" y="0"/>
            <a:chExt cx="585216" cy="594741"/>
          </a:xfrm>
        </p:grpSpPr>
        <p:sp>
          <p:nvSpPr>
            <p:cNvPr id="35" name="Freeform 35"/>
            <p:cNvSpPr/>
            <p:nvPr/>
          </p:nvSpPr>
          <p:spPr>
            <a:xfrm>
              <a:off x="0" y="0"/>
              <a:ext cx="585216" cy="594741"/>
            </a:xfrm>
            <a:custGeom>
              <a:avLst/>
              <a:gdLst/>
              <a:ahLst/>
              <a:cxnLst/>
              <a:rect l="l" t="t" r="r" b="b"/>
              <a:pathLst>
                <a:path w="585216" h="594741">
                  <a:moveTo>
                    <a:pt x="0" y="0"/>
                  </a:moveTo>
                  <a:lnTo>
                    <a:pt x="585216" y="0"/>
                  </a:lnTo>
                  <a:lnTo>
                    <a:pt x="585216" y="594741"/>
                  </a:lnTo>
                  <a:lnTo>
                    <a:pt x="0" y="594741"/>
                  </a:lnTo>
                  <a:close/>
                </a:path>
              </a:pathLst>
            </a:custGeom>
            <a:blipFill>
              <a:blip r:embed="rId5">
                <a:alphaModFix amt="0"/>
              </a:blip>
              <a:stretch>
                <a:fillRect l="-80391" r="-80391"/>
              </a:stretch>
            </a:blipFill>
          </p:spPr>
        </p:sp>
        <p:sp>
          <p:nvSpPr>
            <p:cNvPr id="36" name="TextBox 36"/>
            <p:cNvSpPr txBox="1"/>
            <p:nvPr/>
          </p:nvSpPr>
          <p:spPr>
            <a:xfrm>
              <a:off x="0" y="-9525"/>
              <a:ext cx="585216" cy="604266"/>
            </a:xfrm>
            <a:prstGeom prst="rect">
              <a:avLst/>
            </a:prstGeom>
          </p:spPr>
          <p:txBody>
            <a:bodyPr lIns="0" tIns="0" rIns="0" bIns="0" rtlCol="0" anchor="ctr"/>
            <a:lstStyle/>
            <a:p>
              <a:pPr algn="ctr">
                <a:lnSpc>
                  <a:spcPts val="1888"/>
                </a:lnSpc>
              </a:pPr>
              <a:r>
                <a:rPr lang="en-US" sz="1575" b="1">
                  <a:solidFill>
                    <a:srgbClr val="FFFFFF"/>
                  </a:solidFill>
                  <a:latin typeface="Poppins Bold"/>
                  <a:ea typeface="Poppins Bold"/>
                  <a:cs typeface="Poppins Bold"/>
                  <a:sym typeface="Poppins Bold"/>
                </a:rPr>
                <a:t>1</a:t>
              </a:r>
            </a:p>
          </p:txBody>
        </p:sp>
      </p:grpSp>
      <p:grpSp>
        <p:nvGrpSpPr>
          <p:cNvPr id="37" name="Group 37"/>
          <p:cNvGrpSpPr/>
          <p:nvPr/>
        </p:nvGrpSpPr>
        <p:grpSpPr>
          <a:xfrm>
            <a:off x="7539352" y="3649694"/>
            <a:ext cx="3223260" cy="576072"/>
            <a:chOff x="0" y="0"/>
            <a:chExt cx="4297680" cy="768096"/>
          </a:xfrm>
        </p:grpSpPr>
        <p:sp>
          <p:nvSpPr>
            <p:cNvPr id="38" name="Freeform 38"/>
            <p:cNvSpPr/>
            <p:nvPr/>
          </p:nvSpPr>
          <p:spPr>
            <a:xfrm>
              <a:off x="0" y="0"/>
              <a:ext cx="4297680" cy="768096"/>
            </a:xfrm>
            <a:custGeom>
              <a:avLst/>
              <a:gdLst/>
              <a:ahLst/>
              <a:cxnLst/>
              <a:rect l="l" t="t" r="r" b="b"/>
              <a:pathLst>
                <a:path w="4297680" h="768096">
                  <a:moveTo>
                    <a:pt x="0" y="0"/>
                  </a:moveTo>
                  <a:lnTo>
                    <a:pt x="4297680" y="0"/>
                  </a:lnTo>
                  <a:lnTo>
                    <a:pt x="4297680" y="768096"/>
                  </a:lnTo>
                  <a:lnTo>
                    <a:pt x="0" y="768096"/>
                  </a:lnTo>
                  <a:close/>
                </a:path>
              </a:pathLst>
            </a:custGeom>
            <a:blipFill>
              <a:blip r:embed="rId4">
                <a:alphaModFix amt="0"/>
              </a:blip>
              <a:stretch>
                <a:fillRect t="-58948" b="-58946"/>
              </a:stretch>
            </a:blipFill>
          </p:spPr>
        </p:sp>
      </p:grpSp>
      <p:grpSp>
        <p:nvGrpSpPr>
          <p:cNvPr id="39" name="Group 39"/>
          <p:cNvGrpSpPr/>
          <p:nvPr/>
        </p:nvGrpSpPr>
        <p:grpSpPr>
          <a:xfrm>
            <a:off x="7539352" y="3628263"/>
            <a:ext cx="3223260" cy="597503"/>
            <a:chOff x="0" y="0"/>
            <a:chExt cx="4297680" cy="796671"/>
          </a:xfrm>
        </p:grpSpPr>
        <p:sp>
          <p:nvSpPr>
            <p:cNvPr id="40" name="Freeform 40"/>
            <p:cNvSpPr/>
            <p:nvPr/>
          </p:nvSpPr>
          <p:spPr>
            <a:xfrm>
              <a:off x="0" y="0"/>
              <a:ext cx="4297680" cy="796671"/>
            </a:xfrm>
            <a:custGeom>
              <a:avLst/>
              <a:gdLst/>
              <a:ahLst/>
              <a:cxnLst/>
              <a:rect l="l" t="t" r="r" b="b"/>
              <a:pathLst>
                <a:path w="4297680" h="796671">
                  <a:moveTo>
                    <a:pt x="0" y="0"/>
                  </a:moveTo>
                  <a:lnTo>
                    <a:pt x="4297680" y="0"/>
                  </a:lnTo>
                  <a:lnTo>
                    <a:pt x="4297680" y="796671"/>
                  </a:lnTo>
                  <a:lnTo>
                    <a:pt x="0" y="796671"/>
                  </a:lnTo>
                  <a:close/>
                </a:path>
              </a:pathLst>
            </a:custGeom>
            <a:blipFill>
              <a:blip r:embed="rId5">
                <a:alphaModFix amt="0"/>
              </a:blip>
              <a:stretch>
                <a:fillRect t="-55112" b="-55112"/>
              </a:stretch>
            </a:blipFill>
          </p:spPr>
        </p:sp>
        <p:sp>
          <p:nvSpPr>
            <p:cNvPr id="41" name="TextBox 41"/>
            <p:cNvSpPr txBox="1"/>
            <p:nvPr/>
          </p:nvSpPr>
          <p:spPr>
            <a:xfrm>
              <a:off x="0" y="-28575"/>
              <a:ext cx="4297680" cy="825246"/>
            </a:xfrm>
            <a:prstGeom prst="rect">
              <a:avLst/>
            </a:prstGeom>
          </p:spPr>
          <p:txBody>
            <a:bodyPr lIns="0" tIns="0" rIns="0" bIns="0" rtlCol="0" anchor="ctr"/>
            <a:lstStyle/>
            <a:p>
              <a:pPr algn="ctr">
                <a:lnSpc>
                  <a:spcPts val="2550"/>
                </a:lnSpc>
              </a:pPr>
              <a:r>
                <a:rPr lang="en-US" sz="2025" b="1">
                  <a:solidFill>
                    <a:srgbClr val="0B2E4A"/>
                  </a:solidFill>
                  <a:latin typeface="Poppins Bold"/>
                  <a:ea typeface="Poppins Bold"/>
                  <a:cs typeface="Poppins Bold"/>
                  <a:sym typeface="Poppins Bold"/>
                </a:rPr>
                <a:t>Cadrage de la mission</a:t>
              </a:r>
            </a:p>
          </p:txBody>
        </p:sp>
      </p:grpSp>
      <p:grpSp>
        <p:nvGrpSpPr>
          <p:cNvPr id="42" name="Group 42"/>
          <p:cNvGrpSpPr/>
          <p:nvPr/>
        </p:nvGrpSpPr>
        <p:grpSpPr>
          <a:xfrm>
            <a:off x="7530084" y="4135374"/>
            <a:ext cx="3223260" cy="695306"/>
            <a:chOff x="0" y="0"/>
            <a:chExt cx="4297680" cy="927075"/>
          </a:xfrm>
        </p:grpSpPr>
        <p:sp>
          <p:nvSpPr>
            <p:cNvPr id="43" name="Freeform 43"/>
            <p:cNvSpPr/>
            <p:nvPr/>
          </p:nvSpPr>
          <p:spPr>
            <a:xfrm>
              <a:off x="0" y="0"/>
              <a:ext cx="4297680" cy="927100"/>
            </a:xfrm>
            <a:custGeom>
              <a:avLst/>
              <a:gdLst/>
              <a:ahLst/>
              <a:cxnLst/>
              <a:rect l="l" t="t" r="r" b="b"/>
              <a:pathLst>
                <a:path w="4297680" h="927100">
                  <a:moveTo>
                    <a:pt x="0" y="0"/>
                  </a:moveTo>
                  <a:lnTo>
                    <a:pt x="4297680" y="0"/>
                  </a:lnTo>
                  <a:lnTo>
                    <a:pt x="4297680" y="927100"/>
                  </a:lnTo>
                  <a:lnTo>
                    <a:pt x="0" y="927100"/>
                  </a:lnTo>
                  <a:close/>
                </a:path>
              </a:pathLst>
            </a:custGeom>
            <a:blipFill>
              <a:blip r:embed="rId4">
                <a:alphaModFix amt="0"/>
              </a:blip>
              <a:stretch>
                <a:fillRect t="-40264" b="-40260"/>
              </a:stretch>
            </a:blipFill>
          </p:spPr>
        </p:sp>
      </p:grpSp>
      <p:grpSp>
        <p:nvGrpSpPr>
          <p:cNvPr id="44" name="Group 44"/>
          <p:cNvGrpSpPr/>
          <p:nvPr/>
        </p:nvGrpSpPr>
        <p:grpSpPr>
          <a:xfrm>
            <a:off x="7530084" y="4092512"/>
            <a:ext cx="3223260" cy="738168"/>
            <a:chOff x="0" y="0"/>
            <a:chExt cx="4297680" cy="984225"/>
          </a:xfrm>
        </p:grpSpPr>
        <p:sp>
          <p:nvSpPr>
            <p:cNvPr id="45" name="Freeform 45"/>
            <p:cNvSpPr/>
            <p:nvPr/>
          </p:nvSpPr>
          <p:spPr>
            <a:xfrm>
              <a:off x="0" y="0"/>
              <a:ext cx="4297680" cy="984225"/>
            </a:xfrm>
            <a:custGeom>
              <a:avLst/>
              <a:gdLst/>
              <a:ahLst/>
              <a:cxnLst/>
              <a:rect l="l" t="t" r="r" b="b"/>
              <a:pathLst>
                <a:path w="4297680" h="984225">
                  <a:moveTo>
                    <a:pt x="0" y="0"/>
                  </a:moveTo>
                  <a:lnTo>
                    <a:pt x="4297680" y="0"/>
                  </a:lnTo>
                  <a:lnTo>
                    <a:pt x="4297680" y="984225"/>
                  </a:lnTo>
                  <a:lnTo>
                    <a:pt x="0" y="984225"/>
                  </a:lnTo>
                  <a:close/>
                </a:path>
              </a:pathLst>
            </a:custGeom>
            <a:blipFill>
              <a:blip r:embed="rId5">
                <a:alphaModFix amt="0"/>
              </a:blip>
              <a:stretch>
                <a:fillRect t="-35082" b="-35082"/>
              </a:stretch>
            </a:blipFill>
          </p:spPr>
        </p:sp>
        <p:sp>
          <p:nvSpPr>
            <p:cNvPr id="46" name="TextBox 46"/>
            <p:cNvSpPr txBox="1"/>
            <p:nvPr/>
          </p:nvSpPr>
          <p:spPr>
            <a:xfrm>
              <a:off x="0" y="-57150"/>
              <a:ext cx="4297680" cy="1041375"/>
            </a:xfrm>
            <a:prstGeom prst="rect">
              <a:avLst/>
            </a:prstGeom>
          </p:spPr>
          <p:txBody>
            <a:bodyPr lIns="0" tIns="0" rIns="0" bIns="0" rtlCol="0" anchor="ctr"/>
            <a:lstStyle/>
            <a:p>
              <a:pPr algn="ctr">
                <a:lnSpc>
                  <a:spcPts val="2311"/>
                </a:lnSpc>
              </a:pPr>
              <a:r>
                <a:rPr lang="en-US" sz="1674">
                  <a:solidFill>
                    <a:srgbClr val="5E7A90"/>
                  </a:solidFill>
                  <a:latin typeface="Poppins"/>
                  <a:ea typeface="Poppins"/>
                  <a:cs typeface="Poppins"/>
                  <a:sym typeface="Poppins"/>
                </a:rPr>
                <a:t>Définir les objectifs et la portée du projet</a:t>
              </a:r>
            </a:p>
          </p:txBody>
        </p:sp>
      </p:grpSp>
      <p:sp>
        <p:nvSpPr>
          <p:cNvPr id="47" name="Freeform 47"/>
          <p:cNvSpPr/>
          <p:nvPr/>
        </p:nvSpPr>
        <p:spPr>
          <a:xfrm>
            <a:off x="10094976" y="5874439"/>
            <a:ext cx="1224201" cy="1224201"/>
          </a:xfrm>
          <a:custGeom>
            <a:avLst/>
            <a:gdLst/>
            <a:ahLst/>
            <a:cxnLst/>
            <a:rect l="l" t="t" r="r" b="b"/>
            <a:pathLst>
              <a:path w="1224201" h="1224201">
                <a:moveTo>
                  <a:pt x="0" y="0"/>
                </a:moveTo>
                <a:lnTo>
                  <a:pt x="1224201" y="0"/>
                </a:lnTo>
                <a:lnTo>
                  <a:pt x="1224201" y="1224201"/>
                </a:lnTo>
                <a:lnTo>
                  <a:pt x="0" y="1224201"/>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48" name="Group 48"/>
          <p:cNvGrpSpPr/>
          <p:nvPr/>
        </p:nvGrpSpPr>
        <p:grpSpPr>
          <a:xfrm>
            <a:off x="10287371" y="6066834"/>
            <a:ext cx="839438" cy="839438"/>
            <a:chOff x="0" y="0"/>
            <a:chExt cx="1119251" cy="1119251"/>
          </a:xfrm>
        </p:grpSpPr>
        <p:sp>
          <p:nvSpPr>
            <p:cNvPr id="49" name="Freeform 49" descr="icons_dark/trending.png"/>
            <p:cNvSpPr/>
            <p:nvPr/>
          </p:nvSpPr>
          <p:spPr>
            <a:xfrm>
              <a:off x="0" y="0"/>
              <a:ext cx="1119251" cy="1119251"/>
            </a:xfrm>
            <a:custGeom>
              <a:avLst/>
              <a:gdLst/>
              <a:ahLst/>
              <a:cxnLst/>
              <a:rect l="l" t="t" r="r" b="b"/>
              <a:pathLst>
                <a:path w="1119251" h="1119251">
                  <a:moveTo>
                    <a:pt x="0" y="0"/>
                  </a:moveTo>
                  <a:lnTo>
                    <a:pt x="1119251" y="0"/>
                  </a:lnTo>
                  <a:lnTo>
                    <a:pt x="1119251" y="1119251"/>
                  </a:lnTo>
                  <a:lnTo>
                    <a:pt x="0" y="1119251"/>
                  </a:lnTo>
                  <a:lnTo>
                    <a:pt x="0" y="0"/>
                  </a:lnTo>
                  <a:close/>
                </a:path>
              </a:pathLst>
            </a:custGeom>
            <a:blipFill>
              <a:blip r:embed="rId10"/>
              <a:stretch>
                <a:fillRect/>
              </a:stretch>
            </a:blipFill>
          </p:spPr>
        </p:sp>
      </p:grpSp>
      <p:sp>
        <p:nvSpPr>
          <p:cNvPr id="50" name="Freeform 50"/>
          <p:cNvSpPr/>
          <p:nvPr/>
        </p:nvSpPr>
        <p:spPr>
          <a:xfrm>
            <a:off x="10882332" y="6661795"/>
            <a:ext cx="488918" cy="488918"/>
          </a:xfrm>
          <a:custGeom>
            <a:avLst/>
            <a:gdLst/>
            <a:ahLst/>
            <a:cxnLst/>
            <a:rect l="l" t="t" r="r" b="b"/>
            <a:pathLst>
              <a:path w="488918" h="488918">
                <a:moveTo>
                  <a:pt x="0" y="0"/>
                </a:moveTo>
                <a:lnTo>
                  <a:pt x="488918" y="0"/>
                </a:lnTo>
                <a:lnTo>
                  <a:pt x="488918" y="488918"/>
                </a:lnTo>
                <a:lnTo>
                  <a:pt x="0" y="488918"/>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51" name="Group 51"/>
          <p:cNvGrpSpPr/>
          <p:nvPr/>
        </p:nvGrpSpPr>
        <p:grpSpPr>
          <a:xfrm>
            <a:off x="10907335" y="6686798"/>
            <a:ext cx="438912" cy="438912"/>
            <a:chOff x="0" y="0"/>
            <a:chExt cx="585216" cy="585216"/>
          </a:xfrm>
        </p:grpSpPr>
        <p:sp>
          <p:nvSpPr>
            <p:cNvPr id="52" name="Freeform 52"/>
            <p:cNvSpPr/>
            <p:nvPr/>
          </p:nvSpPr>
          <p:spPr>
            <a:xfrm>
              <a:off x="0" y="0"/>
              <a:ext cx="585216" cy="585216"/>
            </a:xfrm>
            <a:custGeom>
              <a:avLst/>
              <a:gdLst/>
              <a:ahLst/>
              <a:cxnLst/>
              <a:rect l="l" t="t" r="r" b="b"/>
              <a:pathLst>
                <a:path w="585216" h="585216">
                  <a:moveTo>
                    <a:pt x="0" y="0"/>
                  </a:moveTo>
                  <a:lnTo>
                    <a:pt x="585216" y="0"/>
                  </a:lnTo>
                  <a:lnTo>
                    <a:pt x="585216" y="585216"/>
                  </a:lnTo>
                  <a:lnTo>
                    <a:pt x="0" y="585216"/>
                  </a:lnTo>
                  <a:close/>
                </a:path>
              </a:pathLst>
            </a:custGeom>
            <a:blipFill>
              <a:blip r:embed="rId4">
                <a:alphaModFix amt="0"/>
              </a:blip>
              <a:stretch>
                <a:fillRect l="-78391" r="-78394"/>
              </a:stretch>
            </a:blipFill>
          </p:spPr>
        </p:sp>
      </p:grpSp>
      <p:grpSp>
        <p:nvGrpSpPr>
          <p:cNvPr id="53" name="Group 53"/>
          <p:cNvGrpSpPr/>
          <p:nvPr/>
        </p:nvGrpSpPr>
        <p:grpSpPr>
          <a:xfrm>
            <a:off x="10907335" y="6679654"/>
            <a:ext cx="438912" cy="446056"/>
            <a:chOff x="0" y="0"/>
            <a:chExt cx="585216" cy="594741"/>
          </a:xfrm>
        </p:grpSpPr>
        <p:sp>
          <p:nvSpPr>
            <p:cNvPr id="54" name="Freeform 54"/>
            <p:cNvSpPr/>
            <p:nvPr/>
          </p:nvSpPr>
          <p:spPr>
            <a:xfrm>
              <a:off x="0" y="0"/>
              <a:ext cx="585216" cy="594741"/>
            </a:xfrm>
            <a:custGeom>
              <a:avLst/>
              <a:gdLst/>
              <a:ahLst/>
              <a:cxnLst/>
              <a:rect l="l" t="t" r="r" b="b"/>
              <a:pathLst>
                <a:path w="585216" h="594741">
                  <a:moveTo>
                    <a:pt x="0" y="0"/>
                  </a:moveTo>
                  <a:lnTo>
                    <a:pt x="585216" y="0"/>
                  </a:lnTo>
                  <a:lnTo>
                    <a:pt x="585216" y="594741"/>
                  </a:lnTo>
                  <a:lnTo>
                    <a:pt x="0" y="594741"/>
                  </a:lnTo>
                  <a:close/>
                </a:path>
              </a:pathLst>
            </a:custGeom>
            <a:blipFill>
              <a:blip r:embed="rId5">
                <a:alphaModFix amt="0"/>
              </a:blip>
              <a:stretch>
                <a:fillRect l="-80391" r="-80391"/>
              </a:stretch>
            </a:blipFill>
          </p:spPr>
        </p:sp>
        <p:sp>
          <p:nvSpPr>
            <p:cNvPr id="55" name="TextBox 55"/>
            <p:cNvSpPr txBox="1"/>
            <p:nvPr/>
          </p:nvSpPr>
          <p:spPr>
            <a:xfrm>
              <a:off x="0" y="-9525"/>
              <a:ext cx="585216" cy="604266"/>
            </a:xfrm>
            <a:prstGeom prst="rect">
              <a:avLst/>
            </a:prstGeom>
          </p:spPr>
          <p:txBody>
            <a:bodyPr lIns="0" tIns="0" rIns="0" bIns="0" rtlCol="0" anchor="ctr"/>
            <a:lstStyle/>
            <a:p>
              <a:pPr algn="ctr">
                <a:lnSpc>
                  <a:spcPts val="1888"/>
                </a:lnSpc>
              </a:pPr>
              <a:r>
                <a:rPr lang="en-US" sz="1575" b="1">
                  <a:solidFill>
                    <a:srgbClr val="FFFFFF"/>
                  </a:solidFill>
                  <a:latin typeface="Poppins Bold"/>
                  <a:ea typeface="Poppins Bold"/>
                  <a:cs typeface="Poppins Bold"/>
                  <a:sym typeface="Poppins Bold"/>
                </a:rPr>
                <a:t>2</a:t>
              </a:r>
            </a:p>
          </p:txBody>
        </p:sp>
      </p:grpSp>
      <p:grpSp>
        <p:nvGrpSpPr>
          <p:cNvPr id="56" name="Group 56"/>
          <p:cNvGrpSpPr/>
          <p:nvPr/>
        </p:nvGrpSpPr>
        <p:grpSpPr>
          <a:xfrm>
            <a:off x="11564331" y="6047632"/>
            <a:ext cx="3223260" cy="576072"/>
            <a:chOff x="0" y="0"/>
            <a:chExt cx="4297680" cy="768096"/>
          </a:xfrm>
        </p:grpSpPr>
        <p:sp>
          <p:nvSpPr>
            <p:cNvPr id="57" name="Freeform 57"/>
            <p:cNvSpPr/>
            <p:nvPr/>
          </p:nvSpPr>
          <p:spPr>
            <a:xfrm>
              <a:off x="0" y="0"/>
              <a:ext cx="4297680" cy="768096"/>
            </a:xfrm>
            <a:custGeom>
              <a:avLst/>
              <a:gdLst/>
              <a:ahLst/>
              <a:cxnLst/>
              <a:rect l="l" t="t" r="r" b="b"/>
              <a:pathLst>
                <a:path w="4297680" h="768096">
                  <a:moveTo>
                    <a:pt x="0" y="0"/>
                  </a:moveTo>
                  <a:lnTo>
                    <a:pt x="4297680" y="0"/>
                  </a:lnTo>
                  <a:lnTo>
                    <a:pt x="4297680" y="768096"/>
                  </a:lnTo>
                  <a:lnTo>
                    <a:pt x="0" y="768096"/>
                  </a:lnTo>
                  <a:close/>
                </a:path>
              </a:pathLst>
            </a:custGeom>
            <a:blipFill>
              <a:blip r:embed="rId4">
                <a:alphaModFix amt="0"/>
              </a:blip>
              <a:stretch>
                <a:fillRect t="-58948" b="-58946"/>
              </a:stretch>
            </a:blipFill>
          </p:spPr>
        </p:sp>
      </p:grpSp>
      <p:grpSp>
        <p:nvGrpSpPr>
          <p:cNvPr id="58" name="Group 58"/>
          <p:cNvGrpSpPr/>
          <p:nvPr/>
        </p:nvGrpSpPr>
        <p:grpSpPr>
          <a:xfrm>
            <a:off x="11564331" y="6026201"/>
            <a:ext cx="3223260" cy="597503"/>
            <a:chOff x="0" y="0"/>
            <a:chExt cx="4297680" cy="796671"/>
          </a:xfrm>
        </p:grpSpPr>
        <p:sp>
          <p:nvSpPr>
            <p:cNvPr id="59" name="Freeform 59"/>
            <p:cNvSpPr/>
            <p:nvPr/>
          </p:nvSpPr>
          <p:spPr>
            <a:xfrm>
              <a:off x="0" y="0"/>
              <a:ext cx="4297680" cy="796671"/>
            </a:xfrm>
            <a:custGeom>
              <a:avLst/>
              <a:gdLst/>
              <a:ahLst/>
              <a:cxnLst/>
              <a:rect l="l" t="t" r="r" b="b"/>
              <a:pathLst>
                <a:path w="4297680" h="796671">
                  <a:moveTo>
                    <a:pt x="0" y="0"/>
                  </a:moveTo>
                  <a:lnTo>
                    <a:pt x="4297680" y="0"/>
                  </a:lnTo>
                  <a:lnTo>
                    <a:pt x="4297680" y="796671"/>
                  </a:lnTo>
                  <a:lnTo>
                    <a:pt x="0" y="796671"/>
                  </a:lnTo>
                  <a:close/>
                </a:path>
              </a:pathLst>
            </a:custGeom>
            <a:blipFill>
              <a:blip r:embed="rId5">
                <a:alphaModFix amt="0"/>
              </a:blip>
              <a:stretch>
                <a:fillRect t="-55112" b="-55112"/>
              </a:stretch>
            </a:blipFill>
          </p:spPr>
        </p:sp>
        <p:sp>
          <p:nvSpPr>
            <p:cNvPr id="60" name="TextBox 60"/>
            <p:cNvSpPr txBox="1"/>
            <p:nvPr/>
          </p:nvSpPr>
          <p:spPr>
            <a:xfrm>
              <a:off x="0" y="-28575"/>
              <a:ext cx="4297680" cy="825246"/>
            </a:xfrm>
            <a:prstGeom prst="rect">
              <a:avLst/>
            </a:prstGeom>
          </p:spPr>
          <p:txBody>
            <a:bodyPr lIns="0" tIns="0" rIns="0" bIns="0" rtlCol="0" anchor="ctr"/>
            <a:lstStyle/>
            <a:p>
              <a:pPr algn="l">
                <a:lnSpc>
                  <a:spcPts val="2550"/>
                </a:lnSpc>
              </a:pPr>
              <a:r>
                <a:rPr lang="en-US" sz="2025" b="1">
                  <a:solidFill>
                    <a:srgbClr val="0B2E4A"/>
                  </a:solidFill>
                  <a:latin typeface="Poppins Bold"/>
                  <a:ea typeface="Poppins Bold"/>
                  <a:cs typeface="Poppins Bold"/>
                  <a:sym typeface="Poppins Bold"/>
                </a:rPr>
                <a:t>Suivi et pilotage du développement</a:t>
              </a:r>
            </a:p>
          </p:txBody>
        </p:sp>
      </p:grpSp>
      <p:grpSp>
        <p:nvGrpSpPr>
          <p:cNvPr id="61" name="Group 61"/>
          <p:cNvGrpSpPr/>
          <p:nvPr/>
        </p:nvGrpSpPr>
        <p:grpSpPr>
          <a:xfrm>
            <a:off x="11564331" y="6651136"/>
            <a:ext cx="3223260" cy="695306"/>
            <a:chOff x="0" y="0"/>
            <a:chExt cx="4297680" cy="927075"/>
          </a:xfrm>
        </p:grpSpPr>
        <p:sp>
          <p:nvSpPr>
            <p:cNvPr id="62" name="Freeform 62"/>
            <p:cNvSpPr/>
            <p:nvPr/>
          </p:nvSpPr>
          <p:spPr>
            <a:xfrm>
              <a:off x="0" y="0"/>
              <a:ext cx="4297680" cy="927100"/>
            </a:xfrm>
            <a:custGeom>
              <a:avLst/>
              <a:gdLst/>
              <a:ahLst/>
              <a:cxnLst/>
              <a:rect l="l" t="t" r="r" b="b"/>
              <a:pathLst>
                <a:path w="4297680" h="927100">
                  <a:moveTo>
                    <a:pt x="0" y="0"/>
                  </a:moveTo>
                  <a:lnTo>
                    <a:pt x="4297680" y="0"/>
                  </a:lnTo>
                  <a:lnTo>
                    <a:pt x="4297680" y="927100"/>
                  </a:lnTo>
                  <a:lnTo>
                    <a:pt x="0" y="927100"/>
                  </a:lnTo>
                  <a:close/>
                </a:path>
              </a:pathLst>
            </a:custGeom>
            <a:blipFill>
              <a:blip r:embed="rId4">
                <a:alphaModFix amt="0"/>
              </a:blip>
              <a:stretch>
                <a:fillRect t="-40264" b="-40260"/>
              </a:stretch>
            </a:blipFill>
          </p:spPr>
        </p:sp>
      </p:grpSp>
      <p:grpSp>
        <p:nvGrpSpPr>
          <p:cNvPr id="63" name="Group 63"/>
          <p:cNvGrpSpPr/>
          <p:nvPr/>
        </p:nvGrpSpPr>
        <p:grpSpPr>
          <a:xfrm>
            <a:off x="11564331" y="6608274"/>
            <a:ext cx="3223260" cy="738168"/>
            <a:chOff x="0" y="0"/>
            <a:chExt cx="4297680" cy="984225"/>
          </a:xfrm>
        </p:grpSpPr>
        <p:sp>
          <p:nvSpPr>
            <p:cNvPr id="64" name="Freeform 64"/>
            <p:cNvSpPr/>
            <p:nvPr/>
          </p:nvSpPr>
          <p:spPr>
            <a:xfrm>
              <a:off x="0" y="0"/>
              <a:ext cx="4297680" cy="984225"/>
            </a:xfrm>
            <a:custGeom>
              <a:avLst/>
              <a:gdLst/>
              <a:ahLst/>
              <a:cxnLst/>
              <a:rect l="l" t="t" r="r" b="b"/>
              <a:pathLst>
                <a:path w="4297680" h="984225">
                  <a:moveTo>
                    <a:pt x="0" y="0"/>
                  </a:moveTo>
                  <a:lnTo>
                    <a:pt x="4297680" y="0"/>
                  </a:lnTo>
                  <a:lnTo>
                    <a:pt x="4297680" y="984225"/>
                  </a:lnTo>
                  <a:lnTo>
                    <a:pt x="0" y="984225"/>
                  </a:lnTo>
                  <a:close/>
                </a:path>
              </a:pathLst>
            </a:custGeom>
            <a:blipFill>
              <a:blip r:embed="rId5">
                <a:alphaModFix amt="0"/>
              </a:blip>
              <a:stretch>
                <a:fillRect t="-35082" b="-35082"/>
              </a:stretch>
            </a:blipFill>
          </p:spPr>
        </p:sp>
        <p:sp>
          <p:nvSpPr>
            <p:cNvPr id="65" name="TextBox 65"/>
            <p:cNvSpPr txBox="1"/>
            <p:nvPr/>
          </p:nvSpPr>
          <p:spPr>
            <a:xfrm>
              <a:off x="0" y="-57150"/>
              <a:ext cx="4297680" cy="1041375"/>
            </a:xfrm>
            <a:prstGeom prst="rect">
              <a:avLst/>
            </a:prstGeom>
          </p:spPr>
          <p:txBody>
            <a:bodyPr lIns="0" tIns="0" rIns="0" bIns="0" rtlCol="0" anchor="ctr"/>
            <a:lstStyle/>
            <a:p>
              <a:pPr algn="l">
                <a:lnSpc>
                  <a:spcPts val="2311"/>
                </a:lnSpc>
              </a:pPr>
              <a:r>
                <a:rPr lang="en-US" sz="1674">
                  <a:solidFill>
                    <a:srgbClr val="5E7A90"/>
                  </a:solidFill>
                  <a:latin typeface="Poppins"/>
                  <a:ea typeface="Poppins"/>
                  <a:cs typeface="Poppins"/>
                  <a:sym typeface="Poppins"/>
                </a:rPr>
                <a:t>Surveiller les progrès et ajuster si nécessaire</a:t>
              </a:r>
            </a:p>
          </p:txBody>
        </p:sp>
      </p:grpSp>
      <p:sp>
        <p:nvSpPr>
          <p:cNvPr id="66" name="Freeform 66"/>
          <p:cNvSpPr/>
          <p:nvPr/>
        </p:nvSpPr>
        <p:spPr>
          <a:xfrm>
            <a:off x="9497054" y="7714631"/>
            <a:ext cx="1224201" cy="1224201"/>
          </a:xfrm>
          <a:custGeom>
            <a:avLst/>
            <a:gdLst/>
            <a:ahLst/>
            <a:cxnLst/>
            <a:rect l="l" t="t" r="r" b="b"/>
            <a:pathLst>
              <a:path w="1224201" h="1224201">
                <a:moveTo>
                  <a:pt x="0" y="0"/>
                </a:moveTo>
                <a:lnTo>
                  <a:pt x="1224200" y="0"/>
                </a:lnTo>
                <a:lnTo>
                  <a:pt x="1224200" y="1224201"/>
                </a:lnTo>
                <a:lnTo>
                  <a:pt x="0" y="1224201"/>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67" name="Group 67"/>
          <p:cNvGrpSpPr/>
          <p:nvPr/>
        </p:nvGrpSpPr>
        <p:grpSpPr>
          <a:xfrm>
            <a:off x="9689449" y="7907026"/>
            <a:ext cx="839438" cy="839438"/>
            <a:chOff x="0" y="0"/>
            <a:chExt cx="1119251" cy="1119251"/>
          </a:xfrm>
        </p:grpSpPr>
        <p:sp>
          <p:nvSpPr>
            <p:cNvPr id="68" name="Freeform 68" descr="icons_dark/fileCheck.png"/>
            <p:cNvSpPr/>
            <p:nvPr/>
          </p:nvSpPr>
          <p:spPr>
            <a:xfrm>
              <a:off x="0" y="0"/>
              <a:ext cx="1119251" cy="1119251"/>
            </a:xfrm>
            <a:custGeom>
              <a:avLst/>
              <a:gdLst/>
              <a:ahLst/>
              <a:cxnLst/>
              <a:rect l="l" t="t" r="r" b="b"/>
              <a:pathLst>
                <a:path w="1119251" h="1119251">
                  <a:moveTo>
                    <a:pt x="0" y="0"/>
                  </a:moveTo>
                  <a:lnTo>
                    <a:pt x="1119251" y="0"/>
                  </a:lnTo>
                  <a:lnTo>
                    <a:pt x="1119251" y="1119251"/>
                  </a:lnTo>
                  <a:lnTo>
                    <a:pt x="0" y="1119251"/>
                  </a:lnTo>
                  <a:lnTo>
                    <a:pt x="0" y="0"/>
                  </a:lnTo>
                  <a:close/>
                </a:path>
              </a:pathLst>
            </a:custGeom>
            <a:blipFill>
              <a:blip r:embed="rId11"/>
              <a:stretch>
                <a:fillRect/>
              </a:stretch>
            </a:blipFill>
          </p:spPr>
        </p:sp>
      </p:grpSp>
      <p:sp>
        <p:nvSpPr>
          <p:cNvPr id="69" name="Freeform 69"/>
          <p:cNvSpPr/>
          <p:nvPr/>
        </p:nvSpPr>
        <p:spPr>
          <a:xfrm>
            <a:off x="10284409" y="8501986"/>
            <a:ext cx="488918" cy="488918"/>
          </a:xfrm>
          <a:custGeom>
            <a:avLst/>
            <a:gdLst/>
            <a:ahLst/>
            <a:cxnLst/>
            <a:rect l="l" t="t" r="r" b="b"/>
            <a:pathLst>
              <a:path w="488918" h="488918">
                <a:moveTo>
                  <a:pt x="0" y="0"/>
                </a:moveTo>
                <a:lnTo>
                  <a:pt x="488918" y="0"/>
                </a:lnTo>
                <a:lnTo>
                  <a:pt x="488918" y="488919"/>
                </a:lnTo>
                <a:lnTo>
                  <a:pt x="0" y="488919"/>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70" name="Group 70"/>
          <p:cNvGrpSpPr/>
          <p:nvPr/>
        </p:nvGrpSpPr>
        <p:grpSpPr>
          <a:xfrm>
            <a:off x="10309412" y="8526990"/>
            <a:ext cx="438912" cy="438912"/>
            <a:chOff x="0" y="0"/>
            <a:chExt cx="585216" cy="585216"/>
          </a:xfrm>
        </p:grpSpPr>
        <p:sp>
          <p:nvSpPr>
            <p:cNvPr id="71" name="Freeform 71"/>
            <p:cNvSpPr/>
            <p:nvPr/>
          </p:nvSpPr>
          <p:spPr>
            <a:xfrm>
              <a:off x="0" y="0"/>
              <a:ext cx="585216" cy="585216"/>
            </a:xfrm>
            <a:custGeom>
              <a:avLst/>
              <a:gdLst/>
              <a:ahLst/>
              <a:cxnLst/>
              <a:rect l="l" t="t" r="r" b="b"/>
              <a:pathLst>
                <a:path w="585216" h="585216">
                  <a:moveTo>
                    <a:pt x="0" y="0"/>
                  </a:moveTo>
                  <a:lnTo>
                    <a:pt x="585216" y="0"/>
                  </a:lnTo>
                  <a:lnTo>
                    <a:pt x="585216" y="585216"/>
                  </a:lnTo>
                  <a:lnTo>
                    <a:pt x="0" y="585216"/>
                  </a:lnTo>
                  <a:close/>
                </a:path>
              </a:pathLst>
            </a:custGeom>
            <a:blipFill>
              <a:blip r:embed="rId4">
                <a:alphaModFix amt="0"/>
              </a:blip>
              <a:stretch>
                <a:fillRect l="-78391" r="-78394"/>
              </a:stretch>
            </a:blipFill>
          </p:spPr>
        </p:sp>
      </p:grpSp>
      <p:grpSp>
        <p:nvGrpSpPr>
          <p:cNvPr id="72" name="Group 72"/>
          <p:cNvGrpSpPr/>
          <p:nvPr/>
        </p:nvGrpSpPr>
        <p:grpSpPr>
          <a:xfrm>
            <a:off x="10309412" y="8519846"/>
            <a:ext cx="438912" cy="446056"/>
            <a:chOff x="0" y="0"/>
            <a:chExt cx="585216" cy="594741"/>
          </a:xfrm>
        </p:grpSpPr>
        <p:sp>
          <p:nvSpPr>
            <p:cNvPr id="73" name="Freeform 73"/>
            <p:cNvSpPr/>
            <p:nvPr/>
          </p:nvSpPr>
          <p:spPr>
            <a:xfrm>
              <a:off x="0" y="0"/>
              <a:ext cx="585216" cy="594741"/>
            </a:xfrm>
            <a:custGeom>
              <a:avLst/>
              <a:gdLst/>
              <a:ahLst/>
              <a:cxnLst/>
              <a:rect l="l" t="t" r="r" b="b"/>
              <a:pathLst>
                <a:path w="585216" h="594741">
                  <a:moveTo>
                    <a:pt x="0" y="0"/>
                  </a:moveTo>
                  <a:lnTo>
                    <a:pt x="585216" y="0"/>
                  </a:lnTo>
                  <a:lnTo>
                    <a:pt x="585216" y="594741"/>
                  </a:lnTo>
                  <a:lnTo>
                    <a:pt x="0" y="594741"/>
                  </a:lnTo>
                  <a:close/>
                </a:path>
              </a:pathLst>
            </a:custGeom>
            <a:blipFill>
              <a:blip r:embed="rId5">
                <a:alphaModFix amt="0"/>
              </a:blip>
              <a:stretch>
                <a:fillRect l="-80391" r="-80391"/>
              </a:stretch>
            </a:blipFill>
          </p:spPr>
        </p:sp>
        <p:sp>
          <p:nvSpPr>
            <p:cNvPr id="74" name="TextBox 74"/>
            <p:cNvSpPr txBox="1"/>
            <p:nvPr/>
          </p:nvSpPr>
          <p:spPr>
            <a:xfrm>
              <a:off x="0" y="-9525"/>
              <a:ext cx="585216" cy="604266"/>
            </a:xfrm>
            <a:prstGeom prst="rect">
              <a:avLst/>
            </a:prstGeom>
          </p:spPr>
          <p:txBody>
            <a:bodyPr lIns="0" tIns="0" rIns="0" bIns="0" rtlCol="0" anchor="ctr"/>
            <a:lstStyle/>
            <a:p>
              <a:pPr algn="ctr">
                <a:lnSpc>
                  <a:spcPts val="1888"/>
                </a:lnSpc>
              </a:pPr>
              <a:r>
                <a:rPr lang="en-US" sz="1575" b="1">
                  <a:solidFill>
                    <a:srgbClr val="FFFFFF"/>
                  </a:solidFill>
                  <a:latin typeface="Poppins Bold"/>
                  <a:ea typeface="Poppins Bold"/>
                  <a:cs typeface="Poppins Bold"/>
                  <a:sym typeface="Poppins Bold"/>
                </a:rPr>
                <a:t>3</a:t>
              </a:r>
            </a:p>
          </p:txBody>
        </p:sp>
      </p:grpSp>
      <p:grpSp>
        <p:nvGrpSpPr>
          <p:cNvPr id="75" name="Group 75"/>
          <p:cNvGrpSpPr/>
          <p:nvPr/>
        </p:nvGrpSpPr>
        <p:grpSpPr>
          <a:xfrm>
            <a:off x="10966409" y="7887824"/>
            <a:ext cx="3223260" cy="576072"/>
            <a:chOff x="0" y="0"/>
            <a:chExt cx="4297680" cy="768096"/>
          </a:xfrm>
        </p:grpSpPr>
        <p:sp>
          <p:nvSpPr>
            <p:cNvPr id="76" name="Freeform 76"/>
            <p:cNvSpPr/>
            <p:nvPr/>
          </p:nvSpPr>
          <p:spPr>
            <a:xfrm>
              <a:off x="0" y="0"/>
              <a:ext cx="4297680" cy="768096"/>
            </a:xfrm>
            <a:custGeom>
              <a:avLst/>
              <a:gdLst/>
              <a:ahLst/>
              <a:cxnLst/>
              <a:rect l="l" t="t" r="r" b="b"/>
              <a:pathLst>
                <a:path w="4297680" h="768096">
                  <a:moveTo>
                    <a:pt x="0" y="0"/>
                  </a:moveTo>
                  <a:lnTo>
                    <a:pt x="4297680" y="0"/>
                  </a:lnTo>
                  <a:lnTo>
                    <a:pt x="4297680" y="768096"/>
                  </a:lnTo>
                  <a:lnTo>
                    <a:pt x="0" y="768096"/>
                  </a:lnTo>
                  <a:close/>
                </a:path>
              </a:pathLst>
            </a:custGeom>
            <a:blipFill>
              <a:blip r:embed="rId4">
                <a:alphaModFix amt="0"/>
              </a:blip>
              <a:stretch>
                <a:fillRect t="-58948" b="-58946"/>
              </a:stretch>
            </a:blipFill>
          </p:spPr>
        </p:sp>
      </p:grpSp>
      <p:grpSp>
        <p:nvGrpSpPr>
          <p:cNvPr id="77" name="Group 77"/>
          <p:cNvGrpSpPr/>
          <p:nvPr/>
        </p:nvGrpSpPr>
        <p:grpSpPr>
          <a:xfrm>
            <a:off x="10966409" y="7866393"/>
            <a:ext cx="3223260" cy="597503"/>
            <a:chOff x="0" y="0"/>
            <a:chExt cx="4297680" cy="796671"/>
          </a:xfrm>
        </p:grpSpPr>
        <p:sp>
          <p:nvSpPr>
            <p:cNvPr id="78" name="Freeform 78"/>
            <p:cNvSpPr/>
            <p:nvPr/>
          </p:nvSpPr>
          <p:spPr>
            <a:xfrm>
              <a:off x="0" y="0"/>
              <a:ext cx="4297680" cy="796671"/>
            </a:xfrm>
            <a:custGeom>
              <a:avLst/>
              <a:gdLst/>
              <a:ahLst/>
              <a:cxnLst/>
              <a:rect l="l" t="t" r="r" b="b"/>
              <a:pathLst>
                <a:path w="4297680" h="796671">
                  <a:moveTo>
                    <a:pt x="0" y="0"/>
                  </a:moveTo>
                  <a:lnTo>
                    <a:pt x="4297680" y="0"/>
                  </a:lnTo>
                  <a:lnTo>
                    <a:pt x="4297680" y="796671"/>
                  </a:lnTo>
                  <a:lnTo>
                    <a:pt x="0" y="796671"/>
                  </a:lnTo>
                  <a:close/>
                </a:path>
              </a:pathLst>
            </a:custGeom>
            <a:blipFill>
              <a:blip r:embed="rId5">
                <a:alphaModFix amt="0"/>
              </a:blip>
              <a:stretch>
                <a:fillRect t="-55112" b="-55112"/>
              </a:stretch>
            </a:blipFill>
          </p:spPr>
        </p:sp>
        <p:sp>
          <p:nvSpPr>
            <p:cNvPr id="79" name="TextBox 79"/>
            <p:cNvSpPr txBox="1"/>
            <p:nvPr/>
          </p:nvSpPr>
          <p:spPr>
            <a:xfrm>
              <a:off x="0" y="-28575"/>
              <a:ext cx="4297680" cy="825246"/>
            </a:xfrm>
            <a:prstGeom prst="rect">
              <a:avLst/>
            </a:prstGeom>
          </p:spPr>
          <p:txBody>
            <a:bodyPr lIns="0" tIns="0" rIns="0" bIns="0" rtlCol="0" anchor="ctr"/>
            <a:lstStyle/>
            <a:p>
              <a:pPr algn="l">
                <a:lnSpc>
                  <a:spcPts val="2550"/>
                </a:lnSpc>
              </a:pPr>
              <a:r>
                <a:rPr lang="en-US" sz="2025" b="1">
                  <a:solidFill>
                    <a:srgbClr val="0B2E4A"/>
                  </a:solidFill>
                  <a:latin typeface="Poppins Bold"/>
                  <a:ea typeface="Poppins Bold"/>
                  <a:cs typeface="Poppins Bold"/>
                  <a:sym typeface="Poppins Bold"/>
                </a:rPr>
                <a:t>Contrôle qualité</a:t>
              </a:r>
            </a:p>
          </p:txBody>
        </p:sp>
      </p:grpSp>
      <p:grpSp>
        <p:nvGrpSpPr>
          <p:cNvPr id="80" name="Group 80"/>
          <p:cNvGrpSpPr/>
          <p:nvPr/>
        </p:nvGrpSpPr>
        <p:grpSpPr>
          <a:xfrm>
            <a:off x="10966409" y="8398793"/>
            <a:ext cx="3223260" cy="695306"/>
            <a:chOff x="0" y="0"/>
            <a:chExt cx="4297680" cy="927075"/>
          </a:xfrm>
        </p:grpSpPr>
        <p:sp>
          <p:nvSpPr>
            <p:cNvPr id="81" name="Freeform 81"/>
            <p:cNvSpPr/>
            <p:nvPr/>
          </p:nvSpPr>
          <p:spPr>
            <a:xfrm>
              <a:off x="0" y="0"/>
              <a:ext cx="4297680" cy="927100"/>
            </a:xfrm>
            <a:custGeom>
              <a:avLst/>
              <a:gdLst/>
              <a:ahLst/>
              <a:cxnLst/>
              <a:rect l="l" t="t" r="r" b="b"/>
              <a:pathLst>
                <a:path w="4297680" h="927100">
                  <a:moveTo>
                    <a:pt x="0" y="0"/>
                  </a:moveTo>
                  <a:lnTo>
                    <a:pt x="4297680" y="0"/>
                  </a:lnTo>
                  <a:lnTo>
                    <a:pt x="4297680" y="927100"/>
                  </a:lnTo>
                  <a:lnTo>
                    <a:pt x="0" y="927100"/>
                  </a:lnTo>
                  <a:close/>
                </a:path>
              </a:pathLst>
            </a:custGeom>
            <a:blipFill>
              <a:blip r:embed="rId4">
                <a:alphaModFix amt="0"/>
              </a:blip>
              <a:stretch>
                <a:fillRect t="-40264" b="-40260"/>
              </a:stretch>
            </a:blipFill>
          </p:spPr>
        </p:sp>
      </p:grpSp>
      <p:grpSp>
        <p:nvGrpSpPr>
          <p:cNvPr id="82" name="Group 82"/>
          <p:cNvGrpSpPr/>
          <p:nvPr/>
        </p:nvGrpSpPr>
        <p:grpSpPr>
          <a:xfrm>
            <a:off x="10966409" y="8355930"/>
            <a:ext cx="3223260" cy="738168"/>
            <a:chOff x="0" y="0"/>
            <a:chExt cx="4297680" cy="984225"/>
          </a:xfrm>
        </p:grpSpPr>
        <p:sp>
          <p:nvSpPr>
            <p:cNvPr id="83" name="Freeform 83"/>
            <p:cNvSpPr/>
            <p:nvPr/>
          </p:nvSpPr>
          <p:spPr>
            <a:xfrm>
              <a:off x="0" y="0"/>
              <a:ext cx="4297680" cy="984225"/>
            </a:xfrm>
            <a:custGeom>
              <a:avLst/>
              <a:gdLst/>
              <a:ahLst/>
              <a:cxnLst/>
              <a:rect l="l" t="t" r="r" b="b"/>
              <a:pathLst>
                <a:path w="4297680" h="984225">
                  <a:moveTo>
                    <a:pt x="0" y="0"/>
                  </a:moveTo>
                  <a:lnTo>
                    <a:pt x="4297680" y="0"/>
                  </a:lnTo>
                  <a:lnTo>
                    <a:pt x="4297680" y="984225"/>
                  </a:lnTo>
                  <a:lnTo>
                    <a:pt x="0" y="984225"/>
                  </a:lnTo>
                  <a:close/>
                </a:path>
              </a:pathLst>
            </a:custGeom>
            <a:blipFill>
              <a:blip r:embed="rId5">
                <a:alphaModFix amt="0"/>
              </a:blip>
              <a:stretch>
                <a:fillRect t="-35082" b="-35082"/>
              </a:stretch>
            </a:blipFill>
          </p:spPr>
        </p:sp>
        <p:sp>
          <p:nvSpPr>
            <p:cNvPr id="84" name="TextBox 84"/>
            <p:cNvSpPr txBox="1"/>
            <p:nvPr/>
          </p:nvSpPr>
          <p:spPr>
            <a:xfrm>
              <a:off x="0" y="-57150"/>
              <a:ext cx="4297680" cy="1041375"/>
            </a:xfrm>
            <a:prstGeom prst="rect">
              <a:avLst/>
            </a:prstGeom>
          </p:spPr>
          <p:txBody>
            <a:bodyPr lIns="0" tIns="0" rIns="0" bIns="0" rtlCol="0" anchor="ctr"/>
            <a:lstStyle/>
            <a:p>
              <a:pPr algn="l">
                <a:lnSpc>
                  <a:spcPts val="2311"/>
                </a:lnSpc>
              </a:pPr>
              <a:r>
                <a:rPr lang="en-US" sz="1674">
                  <a:solidFill>
                    <a:srgbClr val="5E7A90"/>
                  </a:solidFill>
                  <a:latin typeface="Poppins"/>
                  <a:ea typeface="Poppins"/>
                  <a:cs typeface="Poppins"/>
                  <a:sym typeface="Poppins"/>
                </a:rPr>
                <a:t>Assurer que les livrables répondent aux normes</a:t>
              </a:r>
            </a:p>
          </p:txBody>
        </p:sp>
      </p:grpSp>
      <p:sp>
        <p:nvSpPr>
          <p:cNvPr id="85" name="Freeform 85"/>
          <p:cNvSpPr/>
          <p:nvPr/>
        </p:nvSpPr>
        <p:spPr>
          <a:xfrm>
            <a:off x="7562174" y="7714631"/>
            <a:ext cx="1224201" cy="1224201"/>
          </a:xfrm>
          <a:custGeom>
            <a:avLst/>
            <a:gdLst/>
            <a:ahLst/>
            <a:cxnLst/>
            <a:rect l="l" t="t" r="r" b="b"/>
            <a:pathLst>
              <a:path w="1224201" h="1224201">
                <a:moveTo>
                  <a:pt x="0" y="0"/>
                </a:moveTo>
                <a:lnTo>
                  <a:pt x="1224200" y="0"/>
                </a:lnTo>
                <a:lnTo>
                  <a:pt x="1224200" y="1224201"/>
                </a:lnTo>
                <a:lnTo>
                  <a:pt x="0" y="1224201"/>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86" name="Group 86"/>
          <p:cNvGrpSpPr/>
          <p:nvPr/>
        </p:nvGrpSpPr>
        <p:grpSpPr>
          <a:xfrm>
            <a:off x="7754560" y="7907026"/>
            <a:ext cx="839438" cy="839438"/>
            <a:chOff x="0" y="0"/>
            <a:chExt cx="1119251" cy="1119251"/>
          </a:xfrm>
        </p:grpSpPr>
        <p:sp>
          <p:nvSpPr>
            <p:cNvPr id="87" name="Freeform 87" descr="icons_dark/clipboard.png"/>
            <p:cNvSpPr/>
            <p:nvPr/>
          </p:nvSpPr>
          <p:spPr>
            <a:xfrm>
              <a:off x="0" y="0"/>
              <a:ext cx="1119251" cy="1119251"/>
            </a:xfrm>
            <a:custGeom>
              <a:avLst/>
              <a:gdLst/>
              <a:ahLst/>
              <a:cxnLst/>
              <a:rect l="l" t="t" r="r" b="b"/>
              <a:pathLst>
                <a:path w="1119251" h="1119251">
                  <a:moveTo>
                    <a:pt x="0" y="0"/>
                  </a:moveTo>
                  <a:lnTo>
                    <a:pt x="1119251" y="0"/>
                  </a:lnTo>
                  <a:lnTo>
                    <a:pt x="1119251" y="1119251"/>
                  </a:lnTo>
                  <a:lnTo>
                    <a:pt x="0" y="1119251"/>
                  </a:lnTo>
                  <a:lnTo>
                    <a:pt x="0" y="0"/>
                  </a:lnTo>
                  <a:close/>
                </a:path>
              </a:pathLst>
            </a:custGeom>
            <a:blipFill>
              <a:blip r:embed="rId12"/>
              <a:stretch>
                <a:fillRect/>
              </a:stretch>
            </a:blipFill>
          </p:spPr>
        </p:sp>
      </p:grpSp>
      <p:sp>
        <p:nvSpPr>
          <p:cNvPr id="88" name="Freeform 88"/>
          <p:cNvSpPr/>
          <p:nvPr/>
        </p:nvSpPr>
        <p:spPr>
          <a:xfrm>
            <a:off x="8349520" y="8501986"/>
            <a:ext cx="488918" cy="488918"/>
          </a:xfrm>
          <a:custGeom>
            <a:avLst/>
            <a:gdLst/>
            <a:ahLst/>
            <a:cxnLst/>
            <a:rect l="l" t="t" r="r" b="b"/>
            <a:pathLst>
              <a:path w="488918" h="488918">
                <a:moveTo>
                  <a:pt x="0" y="0"/>
                </a:moveTo>
                <a:lnTo>
                  <a:pt x="488918" y="0"/>
                </a:lnTo>
                <a:lnTo>
                  <a:pt x="488918" y="488919"/>
                </a:lnTo>
                <a:lnTo>
                  <a:pt x="0" y="488919"/>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89" name="Group 89"/>
          <p:cNvGrpSpPr/>
          <p:nvPr/>
        </p:nvGrpSpPr>
        <p:grpSpPr>
          <a:xfrm>
            <a:off x="8374523" y="8526990"/>
            <a:ext cx="438912" cy="438912"/>
            <a:chOff x="0" y="0"/>
            <a:chExt cx="585216" cy="585216"/>
          </a:xfrm>
        </p:grpSpPr>
        <p:sp>
          <p:nvSpPr>
            <p:cNvPr id="90" name="Freeform 90"/>
            <p:cNvSpPr/>
            <p:nvPr/>
          </p:nvSpPr>
          <p:spPr>
            <a:xfrm>
              <a:off x="0" y="0"/>
              <a:ext cx="585216" cy="585216"/>
            </a:xfrm>
            <a:custGeom>
              <a:avLst/>
              <a:gdLst/>
              <a:ahLst/>
              <a:cxnLst/>
              <a:rect l="l" t="t" r="r" b="b"/>
              <a:pathLst>
                <a:path w="585216" h="585216">
                  <a:moveTo>
                    <a:pt x="0" y="0"/>
                  </a:moveTo>
                  <a:lnTo>
                    <a:pt x="585216" y="0"/>
                  </a:lnTo>
                  <a:lnTo>
                    <a:pt x="585216" y="585216"/>
                  </a:lnTo>
                  <a:lnTo>
                    <a:pt x="0" y="585216"/>
                  </a:lnTo>
                  <a:close/>
                </a:path>
              </a:pathLst>
            </a:custGeom>
            <a:blipFill>
              <a:blip r:embed="rId4">
                <a:alphaModFix amt="0"/>
              </a:blip>
              <a:stretch>
                <a:fillRect l="-78391" r="-78394"/>
              </a:stretch>
            </a:blipFill>
          </p:spPr>
        </p:sp>
      </p:grpSp>
      <p:grpSp>
        <p:nvGrpSpPr>
          <p:cNvPr id="91" name="Group 91"/>
          <p:cNvGrpSpPr/>
          <p:nvPr/>
        </p:nvGrpSpPr>
        <p:grpSpPr>
          <a:xfrm>
            <a:off x="8374523" y="8519846"/>
            <a:ext cx="438912" cy="446056"/>
            <a:chOff x="0" y="0"/>
            <a:chExt cx="585216" cy="594741"/>
          </a:xfrm>
        </p:grpSpPr>
        <p:sp>
          <p:nvSpPr>
            <p:cNvPr id="92" name="Freeform 92"/>
            <p:cNvSpPr/>
            <p:nvPr/>
          </p:nvSpPr>
          <p:spPr>
            <a:xfrm>
              <a:off x="0" y="0"/>
              <a:ext cx="585216" cy="594741"/>
            </a:xfrm>
            <a:custGeom>
              <a:avLst/>
              <a:gdLst/>
              <a:ahLst/>
              <a:cxnLst/>
              <a:rect l="l" t="t" r="r" b="b"/>
              <a:pathLst>
                <a:path w="585216" h="594741">
                  <a:moveTo>
                    <a:pt x="0" y="0"/>
                  </a:moveTo>
                  <a:lnTo>
                    <a:pt x="585216" y="0"/>
                  </a:lnTo>
                  <a:lnTo>
                    <a:pt x="585216" y="594741"/>
                  </a:lnTo>
                  <a:lnTo>
                    <a:pt x="0" y="594741"/>
                  </a:lnTo>
                  <a:close/>
                </a:path>
              </a:pathLst>
            </a:custGeom>
            <a:blipFill>
              <a:blip r:embed="rId5">
                <a:alphaModFix amt="0"/>
              </a:blip>
              <a:stretch>
                <a:fillRect l="-80391" r="-80391"/>
              </a:stretch>
            </a:blipFill>
          </p:spPr>
        </p:sp>
        <p:sp>
          <p:nvSpPr>
            <p:cNvPr id="93" name="TextBox 93"/>
            <p:cNvSpPr txBox="1"/>
            <p:nvPr/>
          </p:nvSpPr>
          <p:spPr>
            <a:xfrm>
              <a:off x="0" y="-9525"/>
              <a:ext cx="585216" cy="604266"/>
            </a:xfrm>
            <a:prstGeom prst="rect">
              <a:avLst/>
            </a:prstGeom>
          </p:spPr>
          <p:txBody>
            <a:bodyPr lIns="0" tIns="0" rIns="0" bIns="0" rtlCol="0" anchor="ctr"/>
            <a:lstStyle/>
            <a:p>
              <a:pPr algn="ctr">
                <a:lnSpc>
                  <a:spcPts val="1888"/>
                </a:lnSpc>
              </a:pPr>
              <a:r>
                <a:rPr lang="en-US" sz="1575" b="1">
                  <a:solidFill>
                    <a:srgbClr val="FFFFFF"/>
                  </a:solidFill>
                  <a:latin typeface="Poppins Bold"/>
                  <a:ea typeface="Poppins Bold"/>
                  <a:cs typeface="Poppins Bold"/>
                  <a:sym typeface="Poppins Bold"/>
                </a:rPr>
                <a:t>4</a:t>
              </a:r>
            </a:p>
          </p:txBody>
        </p:sp>
      </p:grpSp>
      <p:grpSp>
        <p:nvGrpSpPr>
          <p:cNvPr id="94" name="Group 94"/>
          <p:cNvGrpSpPr/>
          <p:nvPr/>
        </p:nvGrpSpPr>
        <p:grpSpPr>
          <a:xfrm>
            <a:off x="4093759" y="7887824"/>
            <a:ext cx="3223260" cy="576072"/>
            <a:chOff x="0" y="0"/>
            <a:chExt cx="4297680" cy="768096"/>
          </a:xfrm>
        </p:grpSpPr>
        <p:sp>
          <p:nvSpPr>
            <p:cNvPr id="95" name="Freeform 95"/>
            <p:cNvSpPr/>
            <p:nvPr/>
          </p:nvSpPr>
          <p:spPr>
            <a:xfrm>
              <a:off x="0" y="0"/>
              <a:ext cx="4297680" cy="768096"/>
            </a:xfrm>
            <a:custGeom>
              <a:avLst/>
              <a:gdLst/>
              <a:ahLst/>
              <a:cxnLst/>
              <a:rect l="l" t="t" r="r" b="b"/>
              <a:pathLst>
                <a:path w="4297680" h="768096">
                  <a:moveTo>
                    <a:pt x="0" y="0"/>
                  </a:moveTo>
                  <a:lnTo>
                    <a:pt x="4297680" y="0"/>
                  </a:lnTo>
                  <a:lnTo>
                    <a:pt x="4297680" y="768096"/>
                  </a:lnTo>
                  <a:lnTo>
                    <a:pt x="0" y="768096"/>
                  </a:lnTo>
                  <a:close/>
                </a:path>
              </a:pathLst>
            </a:custGeom>
            <a:blipFill>
              <a:blip r:embed="rId4">
                <a:alphaModFix amt="0"/>
              </a:blip>
              <a:stretch>
                <a:fillRect t="-58948" b="-58946"/>
              </a:stretch>
            </a:blipFill>
          </p:spPr>
        </p:sp>
      </p:grpSp>
      <p:grpSp>
        <p:nvGrpSpPr>
          <p:cNvPr id="96" name="Group 96"/>
          <p:cNvGrpSpPr/>
          <p:nvPr/>
        </p:nvGrpSpPr>
        <p:grpSpPr>
          <a:xfrm>
            <a:off x="4093759" y="7866393"/>
            <a:ext cx="3223260" cy="597503"/>
            <a:chOff x="0" y="0"/>
            <a:chExt cx="4297680" cy="796671"/>
          </a:xfrm>
        </p:grpSpPr>
        <p:sp>
          <p:nvSpPr>
            <p:cNvPr id="97" name="Freeform 97"/>
            <p:cNvSpPr/>
            <p:nvPr/>
          </p:nvSpPr>
          <p:spPr>
            <a:xfrm>
              <a:off x="0" y="0"/>
              <a:ext cx="4297680" cy="796671"/>
            </a:xfrm>
            <a:custGeom>
              <a:avLst/>
              <a:gdLst/>
              <a:ahLst/>
              <a:cxnLst/>
              <a:rect l="l" t="t" r="r" b="b"/>
              <a:pathLst>
                <a:path w="4297680" h="796671">
                  <a:moveTo>
                    <a:pt x="0" y="0"/>
                  </a:moveTo>
                  <a:lnTo>
                    <a:pt x="4297680" y="0"/>
                  </a:lnTo>
                  <a:lnTo>
                    <a:pt x="4297680" y="796671"/>
                  </a:lnTo>
                  <a:lnTo>
                    <a:pt x="0" y="796671"/>
                  </a:lnTo>
                  <a:close/>
                </a:path>
              </a:pathLst>
            </a:custGeom>
            <a:blipFill>
              <a:blip r:embed="rId5">
                <a:alphaModFix amt="0"/>
              </a:blip>
              <a:stretch>
                <a:fillRect t="-55112" b="-55112"/>
              </a:stretch>
            </a:blipFill>
          </p:spPr>
        </p:sp>
        <p:sp>
          <p:nvSpPr>
            <p:cNvPr id="98" name="TextBox 98"/>
            <p:cNvSpPr txBox="1"/>
            <p:nvPr/>
          </p:nvSpPr>
          <p:spPr>
            <a:xfrm>
              <a:off x="0" y="-28575"/>
              <a:ext cx="4297680" cy="825246"/>
            </a:xfrm>
            <a:prstGeom prst="rect">
              <a:avLst/>
            </a:prstGeom>
          </p:spPr>
          <p:txBody>
            <a:bodyPr lIns="0" tIns="0" rIns="0" bIns="0" rtlCol="0" anchor="ctr"/>
            <a:lstStyle/>
            <a:p>
              <a:pPr algn="r">
                <a:lnSpc>
                  <a:spcPts val="2550"/>
                </a:lnSpc>
              </a:pPr>
              <a:r>
                <a:rPr lang="en-US" sz="2025" b="1">
                  <a:solidFill>
                    <a:srgbClr val="0B2E4A"/>
                  </a:solidFill>
                  <a:latin typeface="Poppins Bold"/>
                  <a:ea typeface="Poppins Bold"/>
                  <a:cs typeface="Poppins Bold"/>
                  <a:sym typeface="Poppins Bold"/>
                </a:rPr>
                <a:t>Assistance aux recettes</a:t>
              </a:r>
            </a:p>
          </p:txBody>
        </p:sp>
      </p:grpSp>
      <p:grpSp>
        <p:nvGrpSpPr>
          <p:cNvPr id="99" name="Group 99"/>
          <p:cNvGrpSpPr/>
          <p:nvPr/>
        </p:nvGrpSpPr>
        <p:grpSpPr>
          <a:xfrm>
            <a:off x="4093759" y="8398793"/>
            <a:ext cx="3223260" cy="695306"/>
            <a:chOff x="0" y="0"/>
            <a:chExt cx="4297680" cy="927075"/>
          </a:xfrm>
        </p:grpSpPr>
        <p:sp>
          <p:nvSpPr>
            <p:cNvPr id="100" name="Freeform 100"/>
            <p:cNvSpPr/>
            <p:nvPr/>
          </p:nvSpPr>
          <p:spPr>
            <a:xfrm>
              <a:off x="0" y="0"/>
              <a:ext cx="4297680" cy="927100"/>
            </a:xfrm>
            <a:custGeom>
              <a:avLst/>
              <a:gdLst/>
              <a:ahLst/>
              <a:cxnLst/>
              <a:rect l="l" t="t" r="r" b="b"/>
              <a:pathLst>
                <a:path w="4297680" h="927100">
                  <a:moveTo>
                    <a:pt x="0" y="0"/>
                  </a:moveTo>
                  <a:lnTo>
                    <a:pt x="4297680" y="0"/>
                  </a:lnTo>
                  <a:lnTo>
                    <a:pt x="4297680" y="927100"/>
                  </a:lnTo>
                  <a:lnTo>
                    <a:pt x="0" y="927100"/>
                  </a:lnTo>
                  <a:close/>
                </a:path>
              </a:pathLst>
            </a:custGeom>
            <a:blipFill>
              <a:blip r:embed="rId4">
                <a:alphaModFix amt="0"/>
              </a:blip>
              <a:stretch>
                <a:fillRect t="-40264" b="-40260"/>
              </a:stretch>
            </a:blipFill>
          </p:spPr>
        </p:sp>
      </p:grpSp>
      <p:grpSp>
        <p:nvGrpSpPr>
          <p:cNvPr id="101" name="Group 101"/>
          <p:cNvGrpSpPr/>
          <p:nvPr/>
        </p:nvGrpSpPr>
        <p:grpSpPr>
          <a:xfrm>
            <a:off x="4093759" y="8355930"/>
            <a:ext cx="3223260" cy="738168"/>
            <a:chOff x="0" y="0"/>
            <a:chExt cx="4297680" cy="984225"/>
          </a:xfrm>
        </p:grpSpPr>
        <p:sp>
          <p:nvSpPr>
            <p:cNvPr id="102" name="Freeform 102"/>
            <p:cNvSpPr/>
            <p:nvPr/>
          </p:nvSpPr>
          <p:spPr>
            <a:xfrm>
              <a:off x="0" y="0"/>
              <a:ext cx="4297680" cy="984225"/>
            </a:xfrm>
            <a:custGeom>
              <a:avLst/>
              <a:gdLst/>
              <a:ahLst/>
              <a:cxnLst/>
              <a:rect l="l" t="t" r="r" b="b"/>
              <a:pathLst>
                <a:path w="4297680" h="984225">
                  <a:moveTo>
                    <a:pt x="0" y="0"/>
                  </a:moveTo>
                  <a:lnTo>
                    <a:pt x="4297680" y="0"/>
                  </a:lnTo>
                  <a:lnTo>
                    <a:pt x="4297680" y="984225"/>
                  </a:lnTo>
                  <a:lnTo>
                    <a:pt x="0" y="984225"/>
                  </a:lnTo>
                  <a:close/>
                </a:path>
              </a:pathLst>
            </a:custGeom>
            <a:blipFill>
              <a:blip r:embed="rId5">
                <a:alphaModFix amt="0"/>
              </a:blip>
              <a:stretch>
                <a:fillRect t="-35082" b="-35082"/>
              </a:stretch>
            </a:blipFill>
          </p:spPr>
        </p:sp>
        <p:sp>
          <p:nvSpPr>
            <p:cNvPr id="103" name="TextBox 103"/>
            <p:cNvSpPr txBox="1"/>
            <p:nvPr/>
          </p:nvSpPr>
          <p:spPr>
            <a:xfrm>
              <a:off x="0" y="-57150"/>
              <a:ext cx="4297680" cy="1041375"/>
            </a:xfrm>
            <a:prstGeom prst="rect">
              <a:avLst/>
            </a:prstGeom>
          </p:spPr>
          <p:txBody>
            <a:bodyPr lIns="0" tIns="0" rIns="0" bIns="0" rtlCol="0" anchor="ctr"/>
            <a:lstStyle/>
            <a:p>
              <a:pPr algn="r">
                <a:lnSpc>
                  <a:spcPts val="2311"/>
                </a:lnSpc>
              </a:pPr>
              <a:r>
                <a:rPr lang="en-US" sz="1674">
                  <a:solidFill>
                    <a:srgbClr val="5E7A90"/>
                  </a:solidFill>
                  <a:latin typeface="Poppins"/>
                  <a:ea typeface="Poppins"/>
                  <a:cs typeface="Poppins"/>
                  <a:sym typeface="Poppins"/>
                </a:rPr>
                <a:t>Soutenir les tests et l’acceptation du projet</a:t>
              </a:r>
            </a:p>
          </p:txBody>
        </p:sp>
      </p:grpSp>
      <p:sp>
        <p:nvSpPr>
          <p:cNvPr id="104" name="Freeform 104"/>
          <p:cNvSpPr/>
          <p:nvPr/>
        </p:nvSpPr>
        <p:spPr>
          <a:xfrm>
            <a:off x="6964242" y="5874439"/>
            <a:ext cx="1224201" cy="1224201"/>
          </a:xfrm>
          <a:custGeom>
            <a:avLst/>
            <a:gdLst/>
            <a:ahLst/>
            <a:cxnLst/>
            <a:rect l="l" t="t" r="r" b="b"/>
            <a:pathLst>
              <a:path w="1224201" h="1224201">
                <a:moveTo>
                  <a:pt x="0" y="0"/>
                </a:moveTo>
                <a:lnTo>
                  <a:pt x="1224200" y="0"/>
                </a:lnTo>
                <a:lnTo>
                  <a:pt x="1224200" y="1224201"/>
                </a:lnTo>
                <a:lnTo>
                  <a:pt x="0" y="1224201"/>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105" name="Group 105"/>
          <p:cNvGrpSpPr/>
          <p:nvPr/>
        </p:nvGrpSpPr>
        <p:grpSpPr>
          <a:xfrm>
            <a:off x="7156637" y="6066834"/>
            <a:ext cx="839438" cy="839438"/>
            <a:chOff x="0" y="0"/>
            <a:chExt cx="1119251" cy="1119251"/>
          </a:xfrm>
        </p:grpSpPr>
        <p:sp>
          <p:nvSpPr>
            <p:cNvPr id="106" name="Freeform 106" descr="icons_dark/settings.png"/>
            <p:cNvSpPr/>
            <p:nvPr/>
          </p:nvSpPr>
          <p:spPr>
            <a:xfrm>
              <a:off x="0" y="0"/>
              <a:ext cx="1119251" cy="1119251"/>
            </a:xfrm>
            <a:custGeom>
              <a:avLst/>
              <a:gdLst/>
              <a:ahLst/>
              <a:cxnLst/>
              <a:rect l="l" t="t" r="r" b="b"/>
              <a:pathLst>
                <a:path w="1119251" h="1119251">
                  <a:moveTo>
                    <a:pt x="0" y="0"/>
                  </a:moveTo>
                  <a:lnTo>
                    <a:pt x="1119251" y="0"/>
                  </a:lnTo>
                  <a:lnTo>
                    <a:pt x="1119251" y="1119251"/>
                  </a:lnTo>
                  <a:lnTo>
                    <a:pt x="0" y="1119251"/>
                  </a:lnTo>
                  <a:lnTo>
                    <a:pt x="0" y="0"/>
                  </a:lnTo>
                  <a:close/>
                </a:path>
              </a:pathLst>
            </a:custGeom>
            <a:blipFill>
              <a:blip r:embed="rId13"/>
              <a:stretch>
                <a:fillRect/>
              </a:stretch>
            </a:blipFill>
          </p:spPr>
        </p:sp>
      </p:grpSp>
      <p:sp>
        <p:nvSpPr>
          <p:cNvPr id="107" name="Freeform 107"/>
          <p:cNvSpPr/>
          <p:nvPr/>
        </p:nvSpPr>
        <p:spPr>
          <a:xfrm>
            <a:off x="7751597" y="6661795"/>
            <a:ext cx="488918" cy="488918"/>
          </a:xfrm>
          <a:custGeom>
            <a:avLst/>
            <a:gdLst/>
            <a:ahLst/>
            <a:cxnLst/>
            <a:rect l="l" t="t" r="r" b="b"/>
            <a:pathLst>
              <a:path w="488918" h="488918">
                <a:moveTo>
                  <a:pt x="0" y="0"/>
                </a:moveTo>
                <a:lnTo>
                  <a:pt x="488919" y="0"/>
                </a:lnTo>
                <a:lnTo>
                  <a:pt x="488919" y="488918"/>
                </a:lnTo>
                <a:lnTo>
                  <a:pt x="0" y="488918"/>
                </a:lnTo>
                <a:lnTo>
                  <a:pt x="0" y="0"/>
                </a:lnTo>
                <a:close/>
              </a:path>
            </a:pathLst>
          </a:custGeom>
          <a:blipFill>
            <a:blip>
              <a:extLst>
                <a:ext uri="{96DAC541-7B7A-43D3-8B79-37D633B846F1}">
                  <asvg:svgBlip xmlns:asvg="http://schemas.microsoft.com/office/drawing/2016/SVG/main" r:embed="rId9"/>
                </a:ext>
              </a:extLst>
            </a:blip>
            <a:stretch>
              <a:fillRect/>
            </a:stretch>
          </a:blipFill>
        </p:spPr>
      </p:sp>
      <p:grpSp>
        <p:nvGrpSpPr>
          <p:cNvPr id="108" name="Group 108"/>
          <p:cNvGrpSpPr/>
          <p:nvPr/>
        </p:nvGrpSpPr>
        <p:grpSpPr>
          <a:xfrm>
            <a:off x="7776601" y="6686798"/>
            <a:ext cx="438912" cy="438912"/>
            <a:chOff x="0" y="0"/>
            <a:chExt cx="585216" cy="585216"/>
          </a:xfrm>
        </p:grpSpPr>
        <p:sp>
          <p:nvSpPr>
            <p:cNvPr id="109" name="Freeform 109"/>
            <p:cNvSpPr/>
            <p:nvPr/>
          </p:nvSpPr>
          <p:spPr>
            <a:xfrm>
              <a:off x="0" y="0"/>
              <a:ext cx="585216" cy="585216"/>
            </a:xfrm>
            <a:custGeom>
              <a:avLst/>
              <a:gdLst/>
              <a:ahLst/>
              <a:cxnLst/>
              <a:rect l="l" t="t" r="r" b="b"/>
              <a:pathLst>
                <a:path w="585216" h="585216">
                  <a:moveTo>
                    <a:pt x="0" y="0"/>
                  </a:moveTo>
                  <a:lnTo>
                    <a:pt x="585216" y="0"/>
                  </a:lnTo>
                  <a:lnTo>
                    <a:pt x="585216" y="585216"/>
                  </a:lnTo>
                  <a:lnTo>
                    <a:pt x="0" y="585216"/>
                  </a:lnTo>
                  <a:close/>
                </a:path>
              </a:pathLst>
            </a:custGeom>
            <a:blipFill>
              <a:blip r:embed="rId4">
                <a:alphaModFix amt="0"/>
              </a:blip>
              <a:stretch>
                <a:fillRect l="-78391" r="-78394"/>
              </a:stretch>
            </a:blipFill>
          </p:spPr>
        </p:sp>
      </p:grpSp>
      <p:grpSp>
        <p:nvGrpSpPr>
          <p:cNvPr id="110" name="Group 110"/>
          <p:cNvGrpSpPr/>
          <p:nvPr/>
        </p:nvGrpSpPr>
        <p:grpSpPr>
          <a:xfrm>
            <a:off x="7776601" y="6679654"/>
            <a:ext cx="438912" cy="446056"/>
            <a:chOff x="0" y="0"/>
            <a:chExt cx="585216" cy="594741"/>
          </a:xfrm>
        </p:grpSpPr>
        <p:sp>
          <p:nvSpPr>
            <p:cNvPr id="111" name="Freeform 111"/>
            <p:cNvSpPr/>
            <p:nvPr/>
          </p:nvSpPr>
          <p:spPr>
            <a:xfrm>
              <a:off x="0" y="0"/>
              <a:ext cx="585216" cy="594741"/>
            </a:xfrm>
            <a:custGeom>
              <a:avLst/>
              <a:gdLst/>
              <a:ahLst/>
              <a:cxnLst/>
              <a:rect l="l" t="t" r="r" b="b"/>
              <a:pathLst>
                <a:path w="585216" h="594741">
                  <a:moveTo>
                    <a:pt x="0" y="0"/>
                  </a:moveTo>
                  <a:lnTo>
                    <a:pt x="585216" y="0"/>
                  </a:lnTo>
                  <a:lnTo>
                    <a:pt x="585216" y="594741"/>
                  </a:lnTo>
                  <a:lnTo>
                    <a:pt x="0" y="594741"/>
                  </a:lnTo>
                  <a:close/>
                </a:path>
              </a:pathLst>
            </a:custGeom>
            <a:blipFill>
              <a:blip r:embed="rId5">
                <a:alphaModFix amt="0"/>
              </a:blip>
              <a:stretch>
                <a:fillRect l="-80391" r="-80391"/>
              </a:stretch>
            </a:blipFill>
          </p:spPr>
        </p:sp>
        <p:sp>
          <p:nvSpPr>
            <p:cNvPr id="112" name="TextBox 112"/>
            <p:cNvSpPr txBox="1"/>
            <p:nvPr/>
          </p:nvSpPr>
          <p:spPr>
            <a:xfrm>
              <a:off x="0" y="-9525"/>
              <a:ext cx="585216" cy="604266"/>
            </a:xfrm>
            <a:prstGeom prst="rect">
              <a:avLst/>
            </a:prstGeom>
          </p:spPr>
          <p:txBody>
            <a:bodyPr lIns="0" tIns="0" rIns="0" bIns="0" rtlCol="0" anchor="ctr"/>
            <a:lstStyle/>
            <a:p>
              <a:pPr algn="ctr">
                <a:lnSpc>
                  <a:spcPts val="1888"/>
                </a:lnSpc>
              </a:pPr>
              <a:r>
                <a:rPr lang="en-US" sz="1575" b="1">
                  <a:solidFill>
                    <a:srgbClr val="FFFFFF"/>
                  </a:solidFill>
                  <a:latin typeface="Poppins Bold"/>
                  <a:ea typeface="Poppins Bold"/>
                  <a:cs typeface="Poppins Bold"/>
                  <a:sym typeface="Poppins Bold"/>
                </a:rPr>
                <a:t>5</a:t>
              </a:r>
            </a:p>
          </p:txBody>
        </p:sp>
      </p:grpSp>
      <p:grpSp>
        <p:nvGrpSpPr>
          <p:cNvPr id="113" name="Group 113"/>
          <p:cNvGrpSpPr/>
          <p:nvPr/>
        </p:nvGrpSpPr>
        <p:grpSpPr>
          <a:xfrm>
            <a:off x="3495837" y="6047632"/>
            <a:ext cx="3223260" cy="576072"/>
            <a:chOff x="0" y="0"/>
            <a:chExt cx="4297680" cy="768096"/>
          </a:xfrm>
        </p:grpSpPr>
        <p:sp>
          <p:nvSpPr>
            <p:cNvPr id="114" name="Freeform 114"/>
            <p:cNvSpPr/>
            <p:nvPr/>
          </p:nvSpPr>
          <p:spPr>
            <a:xfrm>
              <a:off x="0" y="0"/>
              <a:ext cx="4297680" cy="768096"/>
            </a:xfrm>
            <a:custGeom>
              <a:avLst/>
              <a:gdLst/>
              <a:ahLst/>
              <a:cxnLst/>
              <a:rect l="l" t="t" r="r" b="b"/>
              <a:pathLst>
                <a:path w="4297680" h="768096">
                  <a:moveTo>
                    <a:pt x="0" y="0"/>
                  </a:moveTo>
                  <a:lnTo>
                    <a:pt x="4297680" y="0"/>
                  </a:lnTo>
                  <a:lnTo>
                    <a:pt x="4297680" y="768096"/>
                  </a:lnTo>
                  <a:lnTo>
                    <a:pt x="0" y="768096"/>
                  </a:lnTo>
                  <a:close/>
                </a:path>
              </a:pathLst>
            </a:custGeom>
            <a:blipFill>
              <a:blip r:embed="rId4">
                <a:alphaModFix amt="0"/>
              </a:blip>
              <a:stretch>
                <a:fillRect t="-58948" b="-58946"/>
              </a:stretch>
            </a:blipFill>
          </p:spPr>
        </p:sp>
      </p:grpSp>
      <p:grpSp>
        <p:nvGrpSpPr>
          <p:cNvPr id="115" name="Group 115"/>
          <p:cNvGrpSpPr/>
          <p:nvPr/>
        </p:nvGrpSpPr>
        <p:grpSpPr>
          <a:xfrm>
            <a:off x="3495837" y="6026201"/>
            <a:ext cx="3223260" cy="597503"/>
            <a:chOff x="0" y="0"/>
            <a:chExt cx="4297680" cy="796671"/>
          </a:xfrm>
        </p:grpSpPr>
        <p:sp>
          <p:nvSpPr>
            <p:cNvPr id="116" name="Freeform 116"/>
            <p:cNvSpPr/>
            <p:nvPr/>
          </p:nvSpPr>
          <p:spPr>
            <a:xfrm>
              <a:off x="0" y="0"/>
              <a:ext cx="4297680" cy="796671"/>
            </a:xfrm>
            <a:custGeom>
              <a:avLst/>
              <a:gdLst/>
              <a:ahLst/>
              <a:cxnLst/>
              <a:rect l="l" t="t" r="r" b="b"/>
              <a:pathLst>
                <a:path w="4297680" h="796671">
                  <a:moveTo>
                    <a:pt x="0" y="0"/>
                  </a:moveTo>
                  <a:lnTo>
                    <a:pt x="4297680" y="0"/>
                  </a:lnTo>
                  <a:lnTo>
                    <a:pt x="4297680" y="796671"/>
                  </a:lnTo>
                  <a:lnTo>
                    <a:pt x="0" y="796671"/>
                  </a:lnTo>
                  <a:close/>
                </a:path>
              </a:pathLst>
            </a:custGeom>
            <a:blipFill>
              <a:blip r:embed="rId5">
                <a:alphaModFix amt="0"/>
              </a:blip>
              <a:stretch>
                <a:fillRect t="-55112" b="-55112"/>
              </a:stretch>
            </a:blipFill>
          </p:spPr>
        </p:sp>
        <p:sp>
          <p:nvSpPr>
            <p:cNvPr id="117" name="TextBox 117"/>
            <p:cNvSpPr txBox="1"/>
            <p:nvPr/>
          </p:nvSpPr>
          <p:spPr>
            <a:xfrm>
              <a:off x="0" y="-28575"/>
              <a:ext cx="4297680" cy="825246"/>
            </a:xfrm>
            <a:prstGeom prst="rect">
              <a:avLst/>
            </a:prstGeom>
          </p:spPr>
          <p:txBody>
            <a:bodyPr lIns="0" tIns="0" rIns="0" bIns="0" rtlCol="0" anchor="ctr"/>
            <a:lstStyle/>
            <a:p>
              <a:pPr algn="r">
                <a:lnSpc>
                  <a:spcPts val="2550"/>
                </a:lnSpc>
              </a:pPr>
              <a:r>
                <a:rPr lang="en-US" sz="2025" b="1">
                  <a:solidFill>
                    <a:srgbClr val="0B2E4A"/>
                  </a:solidFill>
                  <a:latin typeface="Poppins Bold"/>
                  <a:ea typeface="Poppins Bold"/>
                  <a:cs typeface="Poppins Bold"/>
                  <a:sym typeface="Poppins Bold"/>
                </a:rPr>
                <a:t>Accompagnement à la mise en production</a:t>
              </a:r>
            </a:p>
          </p:txBody>
        </p:sp>
      </p:grpSp>
      <p:grpSp>
        <p:nvGrpSpPr>
          <p:cNvPr id="118" name="Group 118"/>
          <p:cNvGrpSpPr/>
          <p:nvPr/>
        </p:nvGrpSpPr>
        <p:grpSpPr>
          <a:xfrm>
            <a:off x="3495837" y="6651136"/>
            <a:ext cx="3223260" cy="695306"/>
            <a:chOff x="0" y="0"/>
            <a:chExt cx="4297680" cy="927075"/>
          </a:xfrm>
        </p:grpSpPr>
        <p:sp>
          <p:nvSpPr>
            <p:cNvPr id="119" name="Freeform 119"/>
            <p:cNvSpPr/>
            <p:nvPr/>
          </p:nvSpPr>
          <p:spPr>
            <a:xfrm>
              <a:off x="0" y="0"/>
              <a:ext cx="4297680" cy="927100"/>
            </a:xfrm>
            <a:custGeom>
              <a:avLst/>
              <a:gdLst/>
              <a:ahLst/>
              <a:cxnLst/>
              <a:rect l="l" t="t" r="r" b="b"/>
              <a:pathLst>
                <a:path w="4297680" h="927100">
                  <a:moveTo>
                    <a:pt x="0" y="0"/>
                  </a:moveTo>
                  <a:lnTo>
                    <a:pt x="4297680" y="0"/>
                  </a:lnTo>
                  <a:lnTo>
                    <a:pt x="4297680" y="927100"/>
                  </a:lnTo>
                  <a:lnTo>
                    <a:pt x="0" y="927100"/>
                  </a:lnTo>
                  <a:close/>
                </a:path>
              </a:pathLst>
            </a:custGeom>
            <a:blipFill>
              <a:blip r:embed="rId4">
                <a:alphaModFix amt="0"/>
              </a:blip>
              <a:stretch>
                <a:fillRect t="-40264" b="-40260"/>
              </a:stretch>
            </a:blipFill>
          </p:spPr>
        </p:sp>
      </p:grpSp>
      <p:grpSp>
        <p:nvGrpSpPr>
          <p:cNvPr id="120" name="Group 120"/>
          <p:cNvGrpSpPr/>
          <p:nvPr/>
        </p:nvGrpSpPr>
        <p:grpSpPr>
          <a:xfrm>
            <a:off x="3495837" y="6608274"/>
            <a:ext cx="3223260" cy="738168"/>
            <a:chOff x="0" y="0"/>
            <a:chExt cx="4297680" cy="984225"/>
          </a:xfrm>
        </p:grpSpPr>
        <p:sp>
          <p:nvSpPr>
            <p:cNvPr id="121" name="Freeform 121"/>
            <p:cNvSpPr/>
            <p:nvPr/>
          </p:nvSpPr>
          <p:spPr>
            <a:xfrm>
              <a:off x="0" y="0"/>
              <a:ext cx="4297680" cy="984225"/>
            </a:xfrm>
            <a:custGeom>
              <a:avLst/>
              <a:gdLst/>
              <a:ahLst/>
              <a:cxnLst/>
              <a:rect l="l" t="t" r="r" b="b"/>
              <a:pathLst>
                <a:path w="4297680" h="984225">
                  <a:moveTo>
                    <a:pt x="0" y="0"/>
                  </a:moveTo>
                  <a:lnTo>
                    <a:pt x="4297680" y="0"/>
                  </a:lnTo>
                  <a:lnTo>
                    <a:pt x="4297680" y="984225"/>
                  </a:lnTo>
                  <a:lnTo>
                    <a:pt x="0" y="984225"/>
                  </a:lnTo>
                  <a:close/>
                </a:path>
              </a:pathLst>
            </a:custGeom>
            <a:blipFill>
              <a:blip r:embed="rId5">
                <a:alphaModFix amt="0"/>
              </a:blip>
              <a:stretch>
                <a:fillRect t="-35082" b="-35082"/>
              </a:stretch>
            </a:blipFill>
          </p:spPr>
        </p:sp>
        <p:sp>
          <p:nvSpPr>
            <p:cNvPr id="122" name="TextBox 122"/>
            <p:cNvSpPr txBox="1"/>
            <p:nvPr/>
          </p:nvSpPr>
          <p:spPr>
            <a:xfrm>
              <a:off x="0" y="-57150"/>
              <a:ext cx="4297680" cy="1041375"/>
            </a:xfrm>
            <a:prstGeom prst="rect">
              <a:avLst/>
            </a:prstGeom>
          </p:spPr>
          <p:txBody>
            <a:bodyPr lIns="0" tIns="0" rIns="0" bIns="0" rtlCol="0" anchor="ctr"/>
            <a:lstStyle/>
            <a:p>
              <a:pPr algn="r">
                <a:lnSpc>
                  <a:spcPts val="2311"/>
                </a:lnSpc>
              </a:pPr>
              <a:r>
                <a:rPr lang="en-US" sz="1674">
                  <a:solidFill>
                    <a:srgbClr val="5E7A90"/>
                  </a:solidFill>
                  <a:latin typeface="Poppins"/>
                  <a:ea typeface="Poppins"/>
                  <a:cs typeface="Poppins"/>
                  <a:sym typeface="Poppins"/>
                </a:rPr>
                <a:t>Assurer un accompagnement jusqu'à la mise en production.</a:t>
              </a:r>
            </a:p>
          </p:txBody>
        </p:sp>
      </p:grpSp>
      <p:grpSp>
        <p:nvGrpSpPr>
          <p:cNvPr id="123" name="Group 123"/>
          <p:cNvGrpSpPr/>
          <p:nvPr/>
        </p:nvGrpSpPr>
        <p:grpSpPr>
          <a:xfrm>
            <a:off x="16294608" y="384048"/>
            <a:ext cx="1303020" cy="271082"/>
            <a:chOff x="0" y="0"/>
            <a:chExt cx="1737360" cy="361442"/>
          </a:xfrm>
        </p:grpSpPr>
        <p:sp>
          <p:nvSpPr>
            <p:cNvPr id="124" name="Freeform 124" descr="logo.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14"/>
              <a:stretch>
                <a:fillRect t="-151" b="-151"/>
              </a:stretch>
            </a:blipFill>
          </p:spPr>
        </p:sp>
      </p:grpSp>
      <p:grpSp>
        <p:nvGrpSpPr>
          <p:cNvPr id="125" name="Group 125"/>
          <p:cNvGrpSpPr/>
          <p:nvPr/>
        </p:nvGrpSpPr>
        <p:grpSpPr>
          <a:xfrm>
            <a:off x="17254728" y="9756105"/>
            <a:ext cx="685800" cy="411480"/>
            <a:chOff x="0" y="0"/>
            <a:chExt cx="914400" cy="548640"/>
          </a:xfrm>
        </p:grpSpPr>
        <p:sp>
          <p:nvSpPr>
            <p:cNvPr id="126" name="Freeform 126"/>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127" name="Group 127"/>
          <p:cNvGrpSpPr/>
          <p:nvPr/>
        </p:nvGrpSpPr>
        <p:grpSpPr>
          <a:xfrm>
            <a:off x="17254728" y="9741818"/>
            <a:ext cx="685800" cy="425768"/>
            <a:chOff x="0" y="0"/>
            <a:chExt cx="914400" cy="567690"/>
          </a:xfrm>
        </p:grpSpPr>
        <p:sp>
          <p:nvSpPr>
            <p:cNvPr id="128" name="Freeform 128"/>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129" name="TextBox 129"/>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3</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274320"/>
            <a:ext cx="2057400" cy="471011"/>
            <a:chOff x="0" y="0"/>
            <a:chExt cx="2743200" cy="628015"/>
          </a:xfrm>
        </p:grpSpPr>
        <p:sp>
          <p:nvSpPr>
            <p:cNvPr id="3" name="Freeform 3" descr="logo_finances.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4" name="Group 4"/>
          <p:cNvGrpSpPr/>
          <p:nvPr/>
        </p:nvGrpSpPr>
        <p:grpSpPr>
          <a:xfrm>
            <a:off x="822960" y="850392"/>
            <a:ext cx="15087600" cy="960120"/>
            <a:chOff x="0" y="0"/>
            <a:chExt cx="20116800" cy="1280160"/>
          </a:xfrm>
        </p:grpSpPr>
        <p:sp>
          <p:nvSpPr>
            <p:cNvPr id="5" name="Freeform 5"/>
            <p:cNvSpPr/>
            <p:nvPr/>
          </p:nvSpPr>
          <p:spPr>
            <a:xfrm>
              <a:off x="0" y="0"/>
              <a:ext cx="20116800" cy="1280160"/>
            </a:xfrm>
            <a:custGeom>
              <a:avLst/>
              <a:gdLst/>
              <a:ahLst/>
              <a:cxnLst/>
              <a:rect l="l" t="t" r="r" b="b"/>
              <a:pathLst>
                <a:path w="20116800" h="1280160">
                  <a:moveTo>
                    <a:pt x="0" y="0"/>
                  </a:moveTo>
                  <a:lnTo>
                    <a:pt x="20116800" y="0"/>
                  </a:lnTo>
                  <a:lnTo>
                    <a:pt x="20116800" y="1280160"/>
                  </a:lnTo>
                  <a:lnTo>
                    <a:pt x="0" y="1280160"/>
                  </a:lnTo>
                  <a:close/>
                </a:path>
              </a:pathLst>
            </a:custGeom>
            <a:blipFill>
              <a:blip r:embed="rId4">
                <a:alphaModFix amt="0"/>
              </a:blip>
              <a:stretch>
                <a:fillRect t="-255980" b="-255981"/>
              </a:stretch>
            </a:blipFill>
          </p:spPr>
        </p:sp>
      </p:grpSp>
      <p:grpSp>
        <p:nvGrpSpPr>
          <p:cNvPr id="6" name="Group 6"/>
          <p:cNvGrpSpPr/>
          <p:nvPr/>
        </p:nvGrpSpPr>
        <p:grpSpPr>
          <a:xfrm>
            <a:off x="822960" y="814673"/>
            <a:ext cx="15087600" cy="995839"/>
            <a:chOff x="0" y="0"/>
            <a:chExt cx="20116800" cy="1327785"/>
          </a:xfrm>
        </p:grpSpPr>
        <p:sp>
          <p:nvSpPr>
            <p:cNvPr id="7" name="Freeform 7"/>
            <p:cNvSpPr/>
            <p:nvPr/>
          </p:nvSpPr>
          <p:spPr>
            <a:xfrm>
              <a:off x="0" y="0"/>
              <a:ext cx="20116800" cy="1327785"/>
            </a:xfrm>
            <a:custGeom>
              <a:avLst/>
              <a:gdLst/>
              <a:ahLst/>
              <a:cxnLst/>
              <a:rect l="l" t="t" r="r" b="b"/>
              <a:pathLst>
                <a:path w="20116800" h="1327785">
                  <a:moveTo>
                    <a:pt x="0" y="0"/>
                  </a:moveTo>
                  <a:lnTo>
                    <a:pt x="20116800" y="0"/>
                  </a:lnTo>
                  <a:lnTo>
                    <a:pt x="20116800" y="1327785"/>
                  </a:lnTo>
                  <a:lnTo>
                    <a:pt x="0" y="1327785"/>
                  </a:lnTo>
                  <a:close/>
                </a:path>
              </a:pathLst>
            </a:custGeom>
            <a:blipFill>
              <a:blip r:embed="rId5">
                <a:alphaModFix amt="0"/>
              </a:blip>
              <a:stretch>
                <a:fillRect t="-245210" b="-245210"/>
              </a:stretch>
            </a:blipFill>
          </p:spPr>
        </p:sp>
        <p:sp>
          <p:nvSpPr>
            <p:cNvPr id="8" name="TextBox 8"/>
            <p:cNvSpPr txBox="1"/>
            <p:nvPr/>
          </p:nvSpPr>
          <p:spPr>
            <a:xfrm>
              <a:off x="0" y="-47625"/>
              <a:ext cx="20116800" cy="1375410"/>
            </a:xfrm>
            <a:prstGeom prst="rect">
              <a:avLst/>
            </a:prstGeom>
          </p:spPr>
          <p:txBody>
            <a:bodyPr lIns="0" tIns="0" rIns="0" bIns="0" rtlCol="0" anchor="ctr"/>
            <a:lstStyle/>
            <a:p>
              <a:pPr algn="l">
                <a:lnSpc>
                  <a:spcPts val="5759"/>
                </a:lnSpc>
              </a:pPr>
              <a:r>
                <a:rPr lang="en-US" sz="4800" b="1">
                  <a:solidFill>
                    <a:srgbClr val="0072CE"/>
                  </a:solidFill>
                  <a:latin typeface="Poppins Bold"/>
                  <a:ea typeface="Poppins Bold"/>
                  <a:cs typeface="Poppins Bold"/>
                  <a:sym typeface="Poppins Bold"/>
                </a:rPr>
                <a:t>Assistance à Maîtrise d’Ouvrage (AMOA)</a:t>
              </a:r>
            </a:p>
          </p:txBody>
        </p:sp>
      </p:grpSp>
      <p:sp>
        <p:nvSpPr>
          <p:cNvPr id="9" name="TextBox 9"/>
          <p:cNvSpPr txBox="1"/>
          <p:nvPr/>
        </p:nvSpPr>
        <p:spPr>
          <a:xfrm>
            <a:off x="914400" y="1676400"/>
            <a:ext cx="16413480" cy="396240"/>
          </a:xfrm>
          <a:prstGeom prst="rect">
            <a:avLst/>
          </a:prstGeom>
        </p:spPr>
        <p:txBody>
          <a:bodyPr lIns="0" tIns="0" rIns="0" bIns="0" rtlCol="0" anchor="t">
            <a:spAutoFit/>
          </a:bodyPr>
          <a:lstStyle/>
          <a:p>
            <a:pPr algn="just">
              <a:lnSpc>
                <a:spcPts val="3150"/>
              </a:lnSpc>
            </a:pPr>
            <a:r>
              <a:rPr lang="en-US" sz="2100" i="1">
                <a:solidFill>
                  <a:srgbClr val="014276"/>
                </a:solidFill>
                <a:latin typeface="Poppins Italics"/>
                <a:ea typeface="Poppins Italics"/>
                <a:cs typeface="Poppins Italics"/>
                <a:sym typeface="Poppins Italics"/>
              </a:rPr>
              <a:t>Nous pouvons accompagner l’UGP à :</a:t>
            </a:r>
          </a:p>
        </p:txBody>
      </p:sp>
      <p:grpSp>
        <p:nvGrpSpPr>
          <p:cNvPr id="10" name="Group 10"/>
          <p:cNvGrpSpPr/>
          <p:nvPr/>
        </p:nvGrpSpPr>
        <p:grpSpPr>
          <a:xfrm>
            <a:off x="822960" y="2674620"/>
            <a:ext cx="8023860" cy="3497580"/>
            <a:chOff x="0" y="0"/>
            <a:chExt cx="10698480" cy="4663440"/>
          </a:xfrm>
        </p:grpSpPr>
        <p:sp>
          <p:nvSpPr>
            <p:cNvPr id="11" name="Freeform 11"/>
            <p:cNvSpPr/>
            <p:nvPr/>
          </p:nvSpPr>
          <p:spPr>
            <a:xfrm>
              <a:off x="0" y="0"/>
              <a:ext cx="10698480" cy="4663440"/>
            </a:xfrm>
            <a:custGeom>
              <a:avLst/>
              <a:gdLst/>
              <a:ahLst/>
              <a:cxnLst/>
              <a:rect l="l" t="t" r="r" b="b"/>
              <a:pathLst>
                <a:path w="10698480" h="466344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id="12" name="Group 12"/>
          <p:cNvGrpSpPr/>
          <p:nvPr/>
        </p:nvGrpSpPr>
        <p:grpSpPr>
          <a:xfrm>
            <a:off x="1234440" y="2976372"/>
            <a:ext cx="7200900" cy="617220"/>
            <a:chOff x="0" y="0"/>
            <a:chExt cx="9601200" cy="822960"/>
          </a:xfrm>
        </p:grpSpPr>
        <p:sp>
          <p:nvSpPr>
            <p:cNvPr id="13" name="Freeform 13"/>
            <p:cNvSpPr/>
            <p:nvPr/>
          </p:nvSpPr>
          <p:spPr>
            <a:xfrm>
              <a:off x="0" y="0"/>
              <a:ext cx="9601200" cy="822960"/>
            </a:xfrm>
            <a:custGeom>
              <a:avLst/>
              <a:gdLst/>
              <a:ahLst/>
              <a:cxnLst/>
              <a:rect l="l" t="t" r="r" b="b"/>
              <a:pathLst>
                <a:path w="9601200" h="822960">
                  <a:moveTo>
                    <a:pt x="0" y="0"/>
                  </a:moveTo>
                  <a:lnTo>
                    <a:pt x="9601200" y="0"/>
                  </a:lnTo>
                  <a:lnTo>
                    <a:pt x="9601200" y="822960"/>
                  </a:lnTo>
                  <a:lnTo>
                    <a:pt x="0" y="822960"/>
                  </a:lnTo>
                  <a:close/>
                </a:path>
              </a:pathLst>
            </a:custGeom>
            <a:blipFill>
              <a:blip r:embed="rId4">
                <a:alphaModFix amt="0"/>
              </a:blip>
              <a:stretch>
                <a:fillRect t="-177166" b="-177168"/>
              </a:stretch>
            </a:blipFill>
          </p:spPr>
        </p:sp>
      </p:grpSp>
      <p:grpSp>
        <p:nvGrpSpPr>
          <p:cNvPr id="14" name="Group 14"/>
          <p:cNvGrpSpPr/>
          <p:nvPr/>
        </p:nvGrpSpPr>
        <p:grpSpPr>
          <a:xfrm>
            <a:off x="1234440" y="2954941"/>
            <a:ext cx="7200900" cy="638651"/>
            <a:chOff x="0" y="0"/>
            <a:chExt cx="9601200" cy="851535"/>
          </a:xfrm>
        </p:grpSpPr>
        <p:sp>
          <p:nvSpPr>
            <p:cNvPr id="15" name="Freeform 15"/>
            <p:cNvSpPr/>
            <p:nvPr/>
          </p:nvSpPr>
          <p:spPr>
            <a:xfrm>
              <a:off x="0" y="0"/>
              <a:ext cx="9601200" cy="851535"/>
            </a:xfrm>
            <a:custGeom>
              <a:avLst/>
              <a:gdLst/>
              <a:ahLst/>
              <a:cxnLst/>
              <a:rect l="l" t="t" r="r" b="b"/>
              <a:pathLst>
                <a:path w="9601200" h="851535">
                  <a:moveTo>
                    <a:pt x="0" y="0"/>
                  </a:moveTo>
                  <a:lnTo>
                    <a:pt x="9601200" y="0"/>
                  </a:lnTo>
                  <a:lnTo>
                    <a:pt x="9601200" y="851535"/>
                  </a:lnTo>
                  <a:lnTo>
                    <a:pt x="0" y="851535"/>
                  </a:lnTo>
                  <a:close/>
                </a:path>
              </a:pathLst>
            </a:custGeom>
            <a:blipFill>
              <a:blip r:embed="rId5">
                <a:alphaModFix amt="0"/>
              </a:blip>
              <a:stretch>
                <a:fillRect t="-169697" b="-169697"/>
              </a:stretch>
            </a:blipFill>
          </p:spPr>
        </p:sp>
        <p:sp>
          <p:nvSpPr>
            <p:cNvPr id="16" name="TextBox 16"/>
            <p:cNvSpPr txBox="1"/>
            <p:nvPr/>
          </p:nvSpPr>
          <p:spPr>
            <a:xfrm>
              <a:off x="0" y="-28575"/>
              <a:ext cx="9601200" cy="880110"/>
            </a:xfrm>
            <a:prstGeom prst="rect">
              <a:avLst/>
            </a:prstGeom>
          </p:spPr>
          <p:txBody>
            <a:bodyPr lIns="0" tIns="0" rIns="0" bIns="0" rtlCol="0" anchor="ctr"/>
            <a:lstStyle/>
            <a:p>
              <a:pPr algn="l">
                <a:lnSpc>
                  <a:spcPts val="2819"/>
                </a:lnSpc>
              </a:pPr>
              <a:r>
                <a:rPr lang="en-US" sz="2349" b="1">
                  <a:solidFill>
                    <a:srgbClr val="0072CE"/>
                  </a:solidFill>
                  <a:latin typeface="Poppins Bold"/>
                  <a:ea typeface="Poppins Bold"/>
                  <a:cs typeface="Poppins Bold"/>
                  <a:sym typeface="Poppins Bold"/>
                </a:rPr>
                <a:t>Cadrage et pilotage fonctionnel</a:t>
              </a:r>
            </a:p>
          </p:txBody>
        </p:sp>
      </p:grpSp>
      <p:sp>
        <p:nvSpPr>
          <p:cNvPr id="17" name="TextBox 17"/>
          <p:cNvSpPr txBox="1"/>
          <p:nvPr/>
        </p:nvSpPr>
        <p:spPr>
          <a:xfrm>
            <a:off x="1325880" y="3615690"/>
            <a:ext cx="7018020" cy="2121002"/>
          </a:xfrm>
          <a:prstGeom prst="rect">
            <a:avLst/>
          </a:prstGeom>
        </p:spPr>
        <p:txBody>
          <a:bodyPr lIns="0" tIns="0" rIns="0" bIns="0" rtlCol="0" anchor="t">
            <a:spAutoFit/>
          </a:bodyPr>
          <a:lstStyle/>
          <a:p>
            <a:pPr marL="416875" lvl="2" indent="-138958" algn="just">
              <a:lnSpc>
                <a:spcPts val="2843"/>
              </a:lnSpc>
              <a:buFont typeface="Arial"/>
              <a:buChar char="⚬"/>
            </a:pPr>
            <a:r>
              <a:rPr lang="en-US" sz="1974">
                <a:solidFill>
                  <a:srgbClr val="0B2E4A"/>
                </a:solidFill>
                <a:latin typeface="Poppins"/>
                <a:ea typeface="Poppins"/>
                <a:cs typeface="Poppins"/>
                <a:sym typeface="Poppins"/>
              </a:rPr>
              <a:t>Cadrer les besoins métiers et formaliser les exigences fonctionnelles</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Assurer l'interface entre les utilisateurs et les équipes de développement.</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Piloter l’avancement du projet et suivre les demandes de changement</a:t>
            </a:r>
          </a:p>
        </p:txBody>
      </p:sp>
      <p:grpSp>
        <p:nvGrpSpPr>
          <p:cNvPr id="18" name="Group 18"/>
          <p:cNvGrpSpPr/>
          <p:nvPr/>
        </p:nvGrpSpPr>
        <p:grpSpPr>
          <a:xfrm>
            <a:off x="9326880" y="2674620"/>
            <a:ext cx="8023860" cy="3497580"/>
            <a:chOff x="0" y="0"/>
            <a:chExt cx="10698480" cy="4663440"/>
          </a:xfrm>
        </p:grpSpPr>
        <p:sp>
          <p:nvSpPr>
            <p:cNvPr id="19" name="Freeform 19"/>
            <p:cNvSpPr/>
            <p:nvPr/>
          </p:nvSpPr>
          <p:spPr>
            <a:xfrm>
              <a:off x="0" y="0"/>
              <a:ext cx="10698480" cy="4663440"/>
            </a:xfrm>
            <a:custGeom>
              <a:avLst/>
              <a:gdLst/>
              <a:ahLst/>
              <a:cxnLst/>
              <a:rect l="l" t="t" r="r" b="b"/>
              <a:pathLst>
                <a:path w="10698480" h="466344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id="20" name="Group 20"/>
          <p:cNvGrpSpPr/>
          <p:nvPr/>
        </p:nvGrpSpPr>
        <p:grpSpPr>
          <a:xfrm>
            <a:off x="9738360" y="2976372"/>
            <a:ext cx="7200900" cy="617220"/>
            <a:chOff x="0" y="0"/>
            <a:chExt cx="9601200" cy="822960"/>
          </a:xfrm>
        </p:grpSpPr>
        <p:sp>
          <p:nvSpPr>
            <p:cNvPr id="21" name="Freeform 21"/>
            <p:cNvSpPr/>
            <p:nvPr/>
          </p:nvSpPr>
          <p:spPr>
            <a:xfrm>
              <a:off x="0" y="0"/>
              <a:ext cx="9601200" cy="822960"/>
            </a:xfrm>
            <a:custGeom>
              <a:avLst/>
              <a:gdLst/>
              <a:ahLst/>
              <a:cxnLst/>
              <a:rect l="l" t="t" r="r" b="b"/>
              <a:pathLst>
                <a:path w="9601200" h="822960">
                  <a:moveTo>
                    <a:pt x="0" y="0"/>
                  </a:moveTo>
                  <a:lnTo>
                    <a:pt x="9601200" y="0"/>
                  </a:lnTo>
                  <a:lnTo>
                    <a:pt x="9601200" y="822960"/>
                  </a:lnTo>
                  <a:lnTo>
                    <a:pt x="0" y="822960"/>
                  </a:lnTo>
                  <a:close/>
                </a:path>
              </a:pathLst>
            </a:custGeom>
            <a:blipFill>
              <a:blip r:embed="rId4">
                <a:alphaModFix amt="0"/>
              </a:blip>
              <a:stretch>
                <a:fillRect t="-177166" b="-177168"/>
              </a:stretch>
            </a:blipFill>
          </p:spPr>
        </p:sp>
      </p:grpSp>
      <p:grpSp>
        <p:nvGrpSpPr>
          <p:cNvPr id="22" name="Group 22"/>
          <p:cNvGrpSpPr/>
          <p:nvPr/>
        </p:nvGrpSpPr>
        <p:grpSpPr>
          <a:xfrm>
            <a:off x="9738360" y="2954941"/>
            <a:ext cx="7200900" cy="638651"/>
            <a:chOff x="0" y="0"/>
            <a:chExt cx="9601200" cy="851535"/>
          </a:xfrm>
        </p:grpSpPr>
        <p:sp>
          <p:nvSpPr>
            <p:cNvPr id="23" name="Freeform 23"/>
            <p:cNvSpPr/>
            <p:nvPr/>
          </p:nvSpPr>
          <p:spPr>
            <a:xfrm>
              <a:off x="0" y="0"/>
              <a:ext cx="9601200" cy="851535"/>
            </a:xfrm>
            <a:custGeom>
              <a:avLst/>
              <a:gdLst/>
              <a:ahLst/>
              <a:cxnLst/>
              <a:rect l="l" t="t" r="r" b="b"/>
              <a:pathLst>
                <a:path w="9601200" h="851535">
                  <a:moveTo>
                    <a:pt x="0" y="0"/>
                  </a:moveTo>
                  <a:lnTo>
                    <a:pt x="9601200" y="0"/>
                  </a:lnTo>
                  <a:lnTo>
                    <a:pt x="9601200" y="851535"/>
                  </a:lnTo>
                  <a:lnTo>
                    <a:pt x="0" y="851535"/>
                  </a:lnTo>
                  <a:close/>
                </a:path>
              </a:pathLst>
            </a:custGeom>
            <a:blipFill>
              <a:blip r:embed="rId5">
                <a:alphaModFix amt="0"/>
              </a:blip>
              <a:stretch>
                <a:fillRect t="-169697" b="-169697"/>
              </a:stretch>
            </a:blipFill>
          </p:spPr>
        </p:sp>
        <p:sp>
          <p:nvSpPr>
            <p:cNvPr id="24" name="TextBox 24"/>
            <p:cNvSpPr txBox="1"/>
            <p:nvPr/>
          </p:nvSpPr>
          <p:spPr>
            <a:xfrm>
              <a:off x="0" y="-28575"/>
              <a:ext cx="9601200" cy="880110"/>
            </a:xfrm>
            <a:prstGeom prst="rect">
              <a:avLst/>
            </a:prstGeom>
          </p:spPr>
          <p:txBody>
            <a:bodyPr lIns="0" tIns="0" rIns="0" bIns="0" rtlCol="0" anchor="ctr"/>
            <a:lstStyle/>
            <a:p>
              <a:pPr algn="l">
                <a:lnSpc>
                  <a:spcPts val="2819"/>
                </a:lnSpc>
              </a:pPr>
              <a:r>
                <a:rPr lang="en-US" sz="2349" b="1">
                  <a:solidFill>
                    <a:srgbClr val="0072CE"/>
                  </a:solidFill>
                  <a:latin typeface="Poppins Bold"/>
                  <a:ea typeface="Poppins Bold"/>
                  <a:cs typeface="Poppins Bold"/>
                  <a:sym typeface="Poppins Bold"/>
                </a:rPr>
                <a:t>Qualité, recette et tests</a:t>
              </a:r>
            </a:p>
          </p:txBody>
        </p:sp>
      </p:grpSp>
      <p:sp>
        <p:nvSpPr>
          <p:cNvPr id="25" name="TextBox 25"/>
          <p:cNvSpPr txBox="1"/>
          <p:nvPr/>
        </p:nvSpPr>
        <p:spPr>
          <a:xfrm>
            <a:off x="9829800" y="3615690"/>
            <a:ext cx="7018020" cy="2121002"/>
          </a:xfrm>
          <a:prstGeom prst="rect">
            <a:avLst/>
          </a:prstGeom>
        </p:spPr>
        <p:txBody>
          <a:bodyPr lIns="0" tIns="0" rIns="0" bIns="0" rtlCol="0" anchor="t">
            <a:spAutoFit/>
          </a:bodyPr>
          <a:lstStyle/>
          <a:p>
            <a:pPr marL="416875" lvl="2" indent="-138958" algn="just">
              <a:lnSpc>
                <a:spcPts val="2843"/>
              </a:lnSpc>
              <a:buFont typeface="Arial"/>
              <a:buChar char="⚬"/>
            </a:pPr>
            <a:r>
              <a:rPr lang="en-US" sz="1974">
                <a:solidFill>
                  <a:srgbClr val="0B2E4A"/>
                </a:solidFill>
                <a:latin typeface="Poppins"/>
                <a:ea typeface="Poppins"/>
                <a:cs typeface="Poppins"/>
                <a:sym typeface="Poppins"/>
              </a:rPr>
              <a:t>Veiller à la conformité et à la qualité des livrables (code, documentation, performances)</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Organiser la recette fonctionnelle et le suivi des anomalies</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Superviser les tests techniques (intégration, charge, sécurité, continuité)</a:t>
            </a:r>
          </a:p>
        </p:txBody>
      </p:sp>
      <p:grpSp>
        <p:nvGrpSpPr>
          <p:cNvPr id="26" name="Group 26"/>
          <p:cNvGrpSpPr/>
          <p:nvPr/>
        </p:nvGrpSpPr>
        <p:grpSpPr>
          <a:xfrm>
            <a:off x="822960" y="6583680"/>
            <a:ext cx="8023860" cy="3497580"/>
            <a:chOff x="0" y="0"/>
            <a:chExt cx="10698480" cy="4663440"/>
          </a:xfrm>
        </p:grpSpPr>
        <p:sp>
          <p:nvSpPr>
            <p:cNvPr id="27" name="Freeform 27"/>
            <p:cNvSpPr/>
            <p:nvPr/>
          </p:nvSpPr>
          <p:spPr>
            <a:xfrm>
              <a:off x="0" y="0"/>
              <a:ext cx="10698480" cy="4663440"/>
            </a:xfrm>
            <a:custGeom>
              <a:avLst/>
              <a:gdLst/>
              <a:ahLst/>
              <a:cxnLst/>
              <a:rect l="l" t="t" r="r" b="b"/>
              <a:pathLst>
                <a:path w="10698480" h="466344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id="28" name="Group 28"/>
          <p:cNvGrpSpPr/>
          <p:nvPr/>
        </p:nvGrpSpPr>
        <p:grpSpPr>
          <a:xfrm>
            <a:off x="1234440" y="6885432"/>
            <a:ext cx="7200900" cy="617220"/>
            <a:chOff x="0" y="0"/>
            <a:chExt cx="9601200" cy="822960"/>
          </a:xfrm>
        </p:grpSpPr>
        <p:sp>
          <p:nvSpPr>
            <p:cNvPr id="29" name="Freeform 29"/>
            <p:cNvSpPr/>
            <p:nvPr/>
          </p:nvSpPr>
          <p:spPr>
            <a:xfrm>
              <a:off x="0" y="0"/>
              <a:ext cx="9601200" cy="822960"/>
            </a:xfrm>
            <a:custGeom>
              <a:avLst/>
              <a:gdLst/>
              <a:ahLst/>
              <a:cxnLst/>
              <a:rect l="l" t="t" r="r" b="b"/>
              <a:pathLst>
                <a:path w="9601200" h="822960">
                  <a:moveTo>
                    <a:pt x="0" y="0"/>
                  </a:moveTo>
                  <a:lnTo>
                    <a:pt x="9601200" y="0"/>
                  </a:lnTo>
                  <a:lnTo>
                    <a:pt x="9601200" y="822960"/>
                  </a:lnTo>
                  <a:lnTo>
                    <a:pt x="0" y="822960"/>
                  </a:lnTo>
                  <a:close/>
                </a:path>
              </a:pathLst>
            </a:custGeom>
            <a:blipFill>
              <a:blip r:embed="rId4">
                <a:alphaModFix amt="0"/>
              </a:blip>
              <a:stretch>
                <a:fillRect t="-177166" b="-177168"/>
              </a:stretch>
            </a:blipFill>
          </p:spPr>
        </p:sp>
      </p:grpSp>
      <p:grpSp>
        <p:nvGrpSpPr>
          <p:cNvPr id="30" name="Group 30"/>
          <p:cNvGrpSpPr/>
          <p:nvPr/>
        </p:nvGrpSpPr>
        <p:grpSpPr>
          <a:xfrm>
            <a:off x="1234440" y="6864001"/>
            <a:ext cx="7200900" cy="638651"/>
            <a:chOff x="0" y="0"/>
            <a:chExt cx="9601200" cy="851535"/>
          </a:xfrm>
        </p:grpSpPr>
        <p:sp>
          <p:nvSpPr>
            <p:cNvPr id="31" name="Freeform 31"/>
            <p:cNvSpPr/>
            <p:nvPr/>
          </p:nvSpPr>
          <p:spPr>
            <a:xfrm>
              <a:off x="0" y="0"/>
              <a:ext cx="9601200" cy="851535"/>
            </a:xfrm>
            <a:custGeom>
              <a:avLst/>
              <a:gdLst/>
              <a:ahLst/>
              <a:cxnLst/>
              <a:rect l="l" t="t" r="r" b="b"/>
              <a:pathLst>
                <a:path w="9601200" h="851535">
                  <a:moveTo>
                    <a:pt x="0" y="0"/>
                  </a:moveTo>
                  <a:lnTo>
                    <a:pt x="9601200" y="0"/>
                  </a:lnTo>
                  <a:lnTo>
                    <a:pt x="9601200" y="851535"/>
                  </a:lnTo>
                  <a:lnTo>
                    <a:pt x="0" y="851535"/>
                  </a:lnTo>
                  <a:close/>
                </a:path>
              </a:pathLst>
            </a:custGeom>
            <a:blipFill>
              <a:blip r:embed="rId5">
                <a:alphaModFix amt="0"/>
              </a:blip>
              <a:stretch>
                <a:fillRect t="-169697" b="-169697"/>
              </a:stretch>
            </a:blipFill>
          </p:spPr>
        </p:sp>
        <p:sp>
          <p:nvSpPr>
            <p:cNvPr id="32" name="TextBox 32"/>
            <p:cNvSpPr txBox="1"/>
            <p:nvPr/>
          </p:nvSpPr>
          <p:spPr>
            <a:xfrm>
              <a:off x="0" y="-28575"/>
              <a:ext cx="9601200" cy="880110"/>
            </a:xfrm>
            <a:prstGeom prst="rect">
              <a:avLst/>
            </a:prstGeom>
          </p:spPr>
          <p:txBody>
            <a:bodyPr lIns="0" tIns="0" rIns="0" bIns="0" rtlCol="0" anchor="ctr"/>
            <a:lstStyle/>
            <a:p>
              <a:pPr algn="l">
                <a:lnSpc>
                  <a:spcPts val="2819"/>
                </a:lnSpc>
              </a:pPr>
              <a:r>
                <a:rPr lang="en-US" sz="2349" b="1">
                  <a:solidFill>
                    <a:srgbClr val="0072CE"/>
                  </a:solidFill>
                  <a:latin typeface="Poppins Bold"/>
                  <a:ea typeface="Poppins Bold"/>
                  <a:cs typeface="Poppins Bold"/>
                  <a:sym typeface="Poppins Bold"/>
                </a:rPr>
                <a:t>Automatisation des processus</a:t>
              </a:r>
            </a:p>
          </p:txBody>
        </p:sp>
      </p:grpSp>
      <p:sp>
        <p:nvSpPr>
          <p:cNvPr id="33" name="TextBox 33"/>
          <p:cNvSpPr txBox="1"/>
          <p:nvPr/>
        </p:nvSpPr>
        <p:spPr>
          <a:xfrm>
            <a:off x="1325880" y="7524750"/>
            <a:ext cx="7018020" cy="1063727"/>
          </a:xfrm>
          <a:prstGeom prst="rect">
            <a:avLst/>
          </a:prstGeom>
        </p:spPr>
        <p:txBody>
          <a:bodyPr lIns="0" tIns="0" rIns="0" bIns="0" rtlCol="0" anchor="t">
            <a:spAutoFit/>
          </a:bodyPr>
          <a:lstStyle/>
          <a:p>
            <a:pPr marL="416875" lvl="2" indent="-138958" algn="just">
              <a:lnSpc>
                <a:spcPts val="2843"/>
              </a:lnSpc>
              <a:buFont typeface="Arial"/>
              <a:buChar char="⚬"/>
            </a:pPr>
            <a:r>
              <a:rPr lang="en-US" sz="1974">
                <a:solidFill>
                  <a:srgbClr val="0B2E4A"/>
                </a:solidFill>
                <a:latin typeface="Poppins"/>
                <a:ea typeface="Poppins"/>
                <a:cs typeface="Poppins"/>
                <a:sym typeface="Poppins"/>
              </a:rPr>
              <a:t>Identifier les processus à automatiser</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Valider les workflows et circuits de validation</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Contrôler la cohérence des règles de gestion</a:t>
            </a:r>
          </a:p>
        </p:txBody>
      </p:sp>
      <p:grpSp>
        <p:nvGrpSpPr>
          <p:cNvPr id="34" name="Group 34"/>
          <p:cNvGrpSpPr/>
          <p:nvPr/>
        </p:nvGrpSpPr>
        <p:grpSpPr>
          <a:xfrm>
            <a:off x="9326880" y="6583680"/>
            <a:ext cx="8023860" cy="3497580"/>
            <a:chOff x="0" y="0"/>
            <a:chExt cx="10698480" cy="4663440"/>
          </a:xfrm>
        </p:grpSpPr>
        <p:sp>
          <p:nvSpPr>
            <p:cNvPr id="35" name="Freeform 35"/>
            <p:cNvSpPr/>
            <p:nvPr/>
          </p:nvSpPr>
          <p:spPr>
            <a:xfrm>
              <a:off x="0" y="0"/>
              <a:ext cx="10698480" cy="4663440"/>
            </a:xfrm>
            <a:custGeom>
              <a:avLst/>
              <a:gdLst/>
              <a:ahLst/>
              <a:cxnLst/>
              <a:rect l="l" t="t" r="r" b="b"/>
              <a:pathLst>
                <a:path w="10698480" h="4663440">
                  <a:moveTo>
                    <a:pt x="0" y="182880"/>
                  </a:moveTo>
                  <a:cubicBezTo>
                    <a:pt x="0" y="81915"/>
                    <a:pt x="81915" y="0"/>
                    <a:pt x="182880" y="0"/>
                  </a:cubicBezTo>
                  <a:lnTo>
                    <a:pt x="10515600" y="0"/>
                  </a:lnTo>
                  <a:cubicBezTo>
                    <a:pt x="10616565" y="0"/>
                    <a:pt x="10698480" y="81915"/>
                    <a:pt x="10698480" y="182880"/>
                  </a:cubicBezTo>
                  <a:lnTo>
                    <a:pt x="10698480" y="4480560"/>
                  </a:lnTo>
                  <a:cubicBezTo>
                    <a:pt x="10698480" y="4581525"/>
                    <a:pt x="10616565" y="4663440"/>
                    <a:pt x="10515600" y="4663440"/>
                  </a:cubicBezTo>
                  <a:lnTo>
                    <a:pt x="182880" y="4663440"/>
                  </a:lnTo>
                  <a:cubicBezTo>
                    <a:pt x="81915" y="4663440"/>
                    <a:pt x="0" y="4581525"/>
                    <a:pt x="0" y="4480560"/>
                  </a:cubicBezTo>
                  <a:close/>
                </a:path>
              </a:pathLst>
            </a:custGeom>
            <a:solidFill>
              <a:srgbClr val="F2F8FC"/>
            </a:solidFill>
          </p:spPr>
        </p:sp>
      </p:grpSp>
      <p:grpSp>
        <p:nvGrpSpPr>
          <p:cNvPr id="36" name="Group 36"/>
          <p:cNvGrpSpPr/>
          <p:nvPr/>
        </p:nvGrpSpPr>
        <p:grpSpPr>
          <a:xfrm>
            <a:off x="9738360" y="6885432"/>
            <a:ext cx="7200900" cy="617220"/>
            <a:chOff x="0" y="0"/>
            <a:chExt cx="9601200" cy="822960"/>
          </a:xfrm>
        </p:grpSpPr>
        <p:sp>
          <p:nvSpPr>
            <p:cNvPr id="37" name="Freeform 37"/>
            <p:cNvSpPr/>
            <p:nvPr/>
          </p:nvSpPr>
          <p:spPr>
            <a:xfrm>
              <a:off x="0" y="0"/>
              <a:ext cx="9601200" cy="822960"/>
            </a:xfrm>
            <a:custGeom>
              <a:avLst/>
              <a:gdLst/>
              <a:ahLst/>
              <a:cxnLst/>
              <a:rect l="l" t="t" r="r" b="b"/>
              <a:pathLst>
                <a:path w="9601200" h="822960">
                  <a:moveTo>
                    <a:pt x="0" y="0"/>
                  </a:moveTo>
                  <a:lnTo>
                    <a:pt x="9601200" y="0"/>
                  </a:lnTo>
                  <a:lnTo>
                    <a:pt x="9601200" y="822960"/>
                  </a:lnTo>
                  <a:lnTo>
                    <a:pt x="0" y="822960"/>
                  </a:lnTo>
                  <a:close/>
                </a:path>
              </a:pathLst>
            </a:custGeom>
            <a:blipFill>
              <a:blip r:embed="rId4">
                <a:alphaModFix amt="0"/>
              </a:blip>
              <a:stretch>
                <a:fillRect t="-177166" b="-177168"/>
              </a:stretch>
            </a:blipFill>
          </p:spPr>
        </p:sp>
      </p:grpSp>
      <p:grpSp>
        <p:nvGrpSpPr>
          <p:cNvPr id="38" name="Group 38"/>
          <p:cNvGrpSpPr/>
          <p:nvPr/>
        </p:nvGrpSpPr>
        <p:grpSpPr>
          <a:xfrm>
            <a:off x="9738360" y="6864001"/>
            <a:ext cx="7200900" cy="638651"/>
            <a:chOff x="0" y="0"/>
            <a:chExt cx="9601200" cy="851535"/>
          </a:xfrm>
        </p:grpSpPr>
        <p:sp>
          <p:nvSpPr>
            <p:cNvPr id="39" name="Freeform 39"/>
            <p:cNvSpPr/>
            <p:nvPr/>
          </p:nvSpPr>
          <p:spPr>
            <a:xfrm>
              <a:off x="0" y="0"/>
              <a:ext cx="9601200" cy="851535"/>
            </a:xfrm>
            <a:custGeom>
              <a:avLst/>
              <a:gdLst/>
              <a:ahLst/>
              <a:cxnLst/>
              <a:rect l="l" t="t" r="r" b="b"/>
              <a:pathLst>
                <a:path w="9601200" h="851535">
                  <a:moveTo>
                    <a:pt x="0" y="0"/>
                  </a:moveTo>
                  <a:lnTo>
                    <a:pt x="9601200" y="0"/>
                  </a:lnTo>
                  <a:lnTo>
                    <a:pt x="9601200" y="851535"/>
                  </a:lnTo>
                  <a:lnTo>
                    <a:pt x="0" y="851535"/>
                  </a:lnTo>
                  <a:close/>
                </a:path>
              </a:pathLst>
            </a:custGeom>
            <a:blipFill>
              <a:blip r:embed="rId5">
                <a:alphaModFix amt="0"/>
              </a:blip>
              <a:stretch>
                <a:fillRect t="-169697" b="-169697"/>
              </a:stretch>
            </a:blipFill>
          </p:spPr>
        </p:sp>
        <p:sp>
          <p:nvSpPr>
            <p:cNvPr id="40" name="TextBox 40"/>
            <p:cNvSpPr txBox="1"/>
            <p:nvPr/>
          </p:nvSpPr>
          <p:spPr>
            <a:xfrm>
              <a:off x="0" y="-28575"/>
              <a:ext cx="9601200" cy="880110"/>
            </a:xfrm>
            <a:prstGeom prst="rect">
              <a:avLst/>
            </a:prstGeom>
          </p:spPr>
          <p:txBody>
            <a:bodyPr lIns="0" tIns="0" rIns="0" bIns="0" rtlCol="0" anchor="ctr"/>
            <a:lstStyle/>
            <a:p>
              <a:pPr algn="l">
                <a:lnSpc>
                  <a:spcPts val="2819"/>
                </a:lnSpc>
              </a:pPr>
              <a:r>
                <a:rPr lang="en-US" sz="2349" b="1">
                  <a:solidFill>
                    <a:srgbClr val="0072CE"/>
                  </a:solidFill>
                  <a:latin typeface="Poppins Bold"/>
                  <a:ea typeface="Poppins Bold"/>
                  <a:cs typeface="Poppins Bold"/>
                  <a:sym typeface="Poppins Bold"/>
                </a:rPr>
                <a:t>Accompagnement et déploiement</a:t>
              </a:r>
            </a:p>
          </p:txBody>
        </p:sp>
      </p:grpSp>
      <p:sp>
        <p:nvSpPr>
          <p:cNvPr id="41" name="TextBox 41"/>
          <p:cNvSpPr txBox="1"/>
          <p:nvPr/>
        </p:nvSpPr>
        <p:spPr>
          <a:xfrm>
            <a:off x="9829800" y="7524750"/>
            <a:ext cx="7018020" cy="2121002"/>
          </a:xfrm>
          <a:prstGeom prst="rect">
            <a:avLst/>
          </a:prstGeom>
        </p:spPr>
        <p:txBody>
          <a:bodyPr lIns="0" tIns="0" rIns="0" bIns="0" rtlCol="0" anchor="t">
            <a:spAutoFit/>
          </a:bodyPr>
          <a:lstStyle/>
          <a:p>
            <a:pPr marL="416875" lvl="2" indent="-138958" algn="just">
              <a:lnSpc>
                <a:spcPts val="2843"/>
              </a:lnSpc>
              <a:buFont typeface="Arial"/>
              <a:buChar char="⚬"/>
            </a:pPr>
            <a:r>
              <a:rPr lang="en-US" sz="1974">
                <a:solidFill>
                  <a:srgbClr val="0B2E4A"/>
                </a:solidFill>
                <a:latin typeface="Poppins"/>
                <a:ea typeface="Poppins"/>
                <a:cs typeface="Poppins"/>
                <a:sym typeface="Poppins"/>
              </a:rPr>
              <a:t>Préparer les utilisateurs et accompagner la conduite du changement.</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Accompagner la prise en main des nouvelles fonctionnalités</a:t>
            </a:r>
          </a:p>
          <a:p>
            <a:pPr marL="416875" lvl="2" indent="-138958" algn="just">
              <a:lnSpc>
                <a:spcPts val="2843"/>
              </a:lnSpc>
              <a:buFont typeface="Arial"/>
              <a:buChar char="⚬"/>
            </a:pPr>
            <a:r>
              <a:rPr lang="en-US" sz="1974">
                <a:solidFill>
                  <a:srgbClr val="0B2E4A"/>
                </a:solidFill>
                <a:latin typeface="Poppins"/>
                <a:ea typeface="Poppins"/>
                <a:cs typeface="Poppins"/>
                <a:sym typeface="Poppins"/>
              </a:rPr>
              <a:t>Sécuriser la mise en production et le suivi post-déploiement</a:t>
            </a:r>
          </a:p>
        </p:txBody>
      </p:sp>
      <p:grpSp>
        <p:nvGrpSpPr>
          <p:cNvPr id="42" name="Group 42"/>
          <p:cNvGrpSpPr/>
          <p:nvPr/>
        </p:nvGrpSpPr>
        <p:grpSpPr>
          <a:xfrm>
            <a:off x="16294608" y="384048"/>
            <a:ext cx="1303020" cy="271082"/>
            <a:chOff x="0" y="0"/>
            <a:chExt cx="1737360" cy="361442"/>
          </a:xfrm>
        </p:grpSpPr>
        <p:sp>
          <p:nvSpPr>
            <p:cNvPr id="43" name="Freeform 43" descr="logo.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6"/>
              <a:stretch>
                <a:fillRect t="-151" b="-151"/>
              </a:stretch>
            </a:blipFill>
          </p:spPr>
        </p:sp>
      </p:grpSp>
      <p:grpSp>
        <p:nvGrpSpPr>
          <p:cNvPr id="44" name="Group 44"/>
          <p:cNvGrpSpPr/>
          <p:nvPr/>
        </p:nvGrpSpPr>
        <p:grpSpPr>
          <a:xfrm>
            <a:off x="17254728" y="9756105"/>
            <a:ext cx="685800" cy="411480"/>
            <a:chOff x="0" y="0"/>
            <a:chExt cx="914400" cy="548640"/>
          </a:xfrm>
        </p:grpSpPr>
        <p:sp>
          <p:nvSpPr>
            <p:cNvPr id="45" name="Freeform 45"/>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46" name="Group 46"/>
          <p:cNvGrpSpPr/>
          <p:nvPr/>
        </p:nvGrpSpPr>
        <p:grpSpPr>
          <a:xfrm>
            <a:off x="17254728" y="9741818"/>
            <a:ext cx="685800" cy="425768"/>
            <a:chOff x="0" y="0"/>
            <a:chExt cx="914400" cy="567690"/>
          </a:xfrm>
        </p:grpSpPr>
        <p:sp>
          <p:nvSpPr>
            <p:cNvPr id="47" name="Freeform 47"/>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48" name="TextBox 48"/>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4</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94608" y="384048"/>
            <a:ext cx="1303020" cy="271082"/>
            <a:chOff x="0" y="0"/>
            <a:chExt cx="1737360" cy="361442"/>
          </a:xfrm>
        </p:grpSpPr>
        <p:sp>
          <p:nvSpPr>
            <p:cNvPr id="3" name="Freeform 3" descr="logos/ppt/media/image-1-2.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2"/>
              <a:stretch>
                <a:fillRect t="-151" b="-151"/>
              </a:stretch>
            </a:blipFill>
          </p:spPr>
        </p:sp>
      </p:grpSp>
      <p:grpSp>
        <p:nvGrpSpPr>
          <p:cNvPr id="4" name="Group 4"/>
          <p:cNvGrpSpPr/>
          <p:nvPr/>
        </p:nvGrpSpPr>
        <p:grpSpPr>
          <a:xfrm>
            <a:off x="685800" y="274320"/>
            <a:ext cx="2057400" cy="471011"/>
            <a:chOff x="0" y="0"/>
            <a:chExt cx="2743200" cy="628015"/>
          </a:xfrm>
        </p:grpSpPr>
        <p:sp>
          <p:nvSpPr>
            <p:cNvPr id="5" name="Freeform 5" descr="logos/ppt/media/image-1-1.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6" name="Group 6"/>
          <p:cNvGrpSpPr/>
          <p:nvPr/>
        </p:nvGrpSpPr>
        <p:grpSpPr>
          <a:xfrm>
            <a:off x="822960" y="1303020"/>
            <a:ext cx="16641623" cy="1188415"/>
            <a:chOff x="0" y="0"/>
            <a:chExt cx="22188830" cy="1584554"/>
          </a:xfrm>
        </p:grpSpPr>
        <p:sp>
          <p:nvSpPr>
            <p:cNvPr id="7" name="Freeform 7"/>
            <p:cNvSpPr/>
            <p:nvPr/>
          </p:nvSpPr>
          <p:spPr>
            <a:xfrm>
              <a:off x="0" y="0"/>
              <a:ext cx="22188805" cy="1584579"/>
            </a:xfrm>
            <a:custGeom>
              <a:avLst/>
              <a:gdLst/>
              <a:ahLst/>
              <a:cxnLst/>
              <a:rect l="l" t="t" r="r" b="b"/>
              <a:pathLst>
                <a:path w="22188805" h="1584579">
                  <a:moveTo>
                    <a:pt x="0" y="0"/>
                  </a:moveTo>
                  <a:lnTo>
                    <a:pt x="22188805" y="0"/>
                  </a:lnTo>
                  <a:lnTo>
                    <a:pt x="22188805" y="1584579"/>
                  </a:lnTo>
                  <a:lnTo>
                    <a:pt x="0" y="1584579"/>
                  </a:lnTo>
                  <a:close/>
                </a:path>
              </a:pathLst>
            </a:custGeom>
            <a:blipFill>
              <a:blip r:embed="rId4">
                <a:alphaModFix amt="0"/>
              </a:blip>
              <a:stretch>
                <a:fillRect t="-222660" b="-222657"/>
              </a:stretch>
            </a:blipFill>
          </p:spPr>
        </p:sp>
      </p:grpSp>
      <p:grpSp>
        <p:nvGrpSpPr>
          <p:cNvPr id="8" name="Group 8"/>
          <p:cNvGrpSpPr/>
          <p:nvPr/>
        </p:nvGrpSpPr>
        <p:grpSpPr>
          <a:xfrm>
            <a:off x="822960" y="1267301"/>
            <a:ext cx="16641623" cy="1224134"/>
            <a:chOff x="0" y="0"/>
            <a:chExt cx="22188830" cy="1632179"/>
          </a:xfrm>
        </p:grpSpPr>
        <p:sp>
          <p:nvSpPr>
            <p:cNvPr id="9" name="Freeform 9"/>
            <p:cNvSpPr/>
            <p:nvPr/>
          </p:nvSpPr>
          <p:spPr>
            <a:xfrm>
              <a:off x="0" y="0"/>
              <a:ext cx="22188830" cy="1632177"/>
            </a:xfrm>
            <a:custGeom>
              <a:avLst/>
              <a:gdLst/>
              <a:ahLst/>
              <a:cxnLst/>
              <a:rect l="l" t="t" r="r" b="b"/>
              <a:pathLst>
                <a:path w="22188830" h="1632177">
                  <a:moveTo>
                    <a:pt x="0" y="0"/>
                  </a:moveTo>
                  <a:lnTo>
                    <a:pt x="22188830" y="0"/>
                  </a:lnTo>
                  <a:lnTo>
                    <a:pt x="22188830" y="1632177"/>
                  </a:lnTo>
                  <a:lnTo>
                    <a:pt x="0" y="1632177"/>
                  </a:lnTo>
                  <a:close/>
                </a:path>
              </a:pathLst>
            </a:custGeom>
            <a:blipFill>
              <a:blip r:embed="rId5">
                <a:alphaModFix amt="0"/>
              </a:blip>
              <a:stretch>
                <a:fillRect t="-214891" b="-214891"/>
              </a:stretch>
            </a:blipFill>
          </p:spPr>
        </p:sp>
        <p:sp>
          <p:nvSpPr>
            <p:cNvPr id="10" name="TextBox 10"/>
            <p:cNvSpPr txBox="1"/>
            <p:nvPr/>
          </p:nvSpPr>
          <p:spPr>
            <a:xfrm>
              <a:off x="0" y="-47625"/>
              <a:ext cx="22188830" cy="1679804"/>
            </a:xfrm>
            <a:prstGeom prst="rect">
              <a:avLst/>
            </a:prstGeom>
          </p:spPr>
          <p:txBody>
            <a:bodyPr lIns="0" tIns="0" rIns="0" bIns="0" rtlCol="0" anchor="ctr"/>
            <a:lstStyle/>
            <a:p>
              <a:pPr algn="l">
                <a:lnSpc>
                  <a:spcPts val="5759"/>
                </a:lnSpc>
              </a:pPr>
              <a:r>
                <a:rPr lang="en-US" sz="4798" b="1">
                  <a:solidFill>
                    <a:srgbClr val="0072CE"/>
                  </a:solidFill>
                  <a:latin typeface="Poppins Bold"/>
                  <a:ea typeface="Poppins Bold"/>
                  <a:cs typeface="Poppins Bold"/>
                  <a:sym typeface="Poppins Bold"/>
                </a:rPr>
                <a:t>Quelques références clés</a:t>
              </a:r>
            </a:p>
          </p:txBody>
        </p:sp>
      </p:grpSp>
      <p:grpSp>
        <p:nvGrpSpPr>
          <p:cNvPr id="11" name="Group 11"/>
          <p:cNvGrpSpPr/>
          <p:nvPr/>
        </p:nvGrpSpPr>
        <p:grpSpPr>
          <a:xfrm>
            <a:off x="822960" y="2948940"/>
            <a:ext cx="5966460" cy="6240780"/>
            <a:chOff x="0" y="0"/>
            <a:chExt cx="7955280" cy="8321040"/>
          </a:xfrm>
        </p:grpSpPr>
        <p:sp>
          <p:nvSpPr>
            <p:cNvPr id="12" name="Freeform 12"/>
            <p:cNvSpPr/>
            <p:nvPr/>
          </p:nvSpPr>
          <p:spPr>
            <a:xfrm>
              <a:off x="0" y="0"/>
              <a:ext cx="7955280" cy="8321040"/>
            </a:xfrm>
            <a:custGeom>
              <a:avLst/>
              <a:gdLst/>
              <a:ahLst/>
              <a:cxnLst/>
              <a:rect l="l" t="t" r="r" b="b"/>
              <a:pathLst>
                <a:path w="7955280" h="832104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id="13" name="Group 13"/>
          <p:cNvGrpSpPr/>
          <p:nvPr/>
        </p:nvGrpSpPr>
        <p:grpSpPr>
          <a:xfrm>
            <a:off x="1371600" y="3360420"/>
            <a:ext cx="1234440" cy="1234440"/>
            <a:chOff x="0" y="0"/>
            <a:chExt cx="1645920" cy="1645920"/>
          </a:xfrm>
        </p:grpSpPr>
        <p:sp>
          <p:nvSpPr>
            <p:cNvPr id="14" name="Freeform 14"/>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id="15" name="Group 15"/>
          <p:cNvGrpSpPr/>
          <p:nvPr/>
        </p:nvGrpSpPr>
        <p:grpSpPr>
          <a:xfrm>
            <a:off x="1680210" y="3669030"/>
            <a:ext cx="617220" cy="617220"/>
            <a:chOff x="0" y="0"/>
            <a:chExt cx="822960" cy="822960"/>
          </a:xfrm>
        </p:grpSpPr>
        <p:sp>
          <p:nvSpPr>
            <p:cNvPr id="16" name="Freeform 16" descr="icons/building_navy.png"/>
            <p:cNvSpPr/>
            <p:nvPr/>
          </p:nvSpPr>
          <p:spPr>
            <a:xfrm>
              <a:off x="0" y="0"/>
              <a:ext cx="822960" cy="822960"/>
            </a:xfrm>
            <a:custGeom>
              <a:avLst/>
              <a:gdLst/>
              <a:ahLst/>
              <a:cxnLst/>
              <a:rect l="l" t="t" r="r" b="b"/>
              <a:pathLst>
                <a:path w="822960" h="822960">
                  <a:moveTo>
                    <a:pt x="0" y="0"/>
                  </a:moveTo>
                  <a:lnTo>
                    <a:pt x="822960" y="0"/>
                  </a:lnTo>
                  <a:lnTo>
                    <a:pt x="822960" y="822960"/>
                  </a:lnTo>
                  <a:lnTo>
                    <a:pt x="0" y="822960"/>
                  </a:lnTo>
                  <a:lnTo>
                    <a:pt x="0" y="0"/>
                  </a:lnTo>
                  <a:close/>
                </a:path>
              </a:pathLst>
            </a:custGeom>
            <a:blipFill>
              <a:blip r:embed="rId6"/>
              <a:stretch>
                <a:fillRect/>
              </a:stretch>
            </a:blipFill>
          </p:spPr>
        </p:sp>
      </p:grpSp>
      <p:sp>
        <p:nvSpPr>
          <p:cNvPr id="17" name="TextBox 17"/>
          <p:cNvSpPr txBox="1"/>
          <p:nvPr/>
        </p:nvSpPr>
        <p:spPr>
          <a:xfrm>
            <a:off x="1303020" y="4723505"/>
            <a:ext cx="5006340" cy="781050"/>
          </a:xfrm>
          <a:prstGeom prst="rect">
            <a:avLst/>
          </a:prstGeom>
        </p:spPr>
        <p:txBody>
          <a:bodyPr lIns="0" tIns="0" rIns="0" bIns="0" rtlCol="0" anchor="t">
            <a:spAutoFit/>
          </a:bodyPr>
          <a:lstStyle/>
          <a:p>
            <a:pPr algn="ctr">
              <a:lnSpc>
                <a:spcPts val="2999"/>
              </a:lnSpc>
            </a:pPr>
            <a:r>
              <a:rPr lang="en-US" sz="2499" b="1">
                <a:solidFill>
                  <a:srgbClr val="0072CE"/>
                </a:solidFill>
                <a:latin typeface="Poppins Bold"/>
                <a:ea typeface="Poppins Bold"/>
                <a:cs typeface="Poppins Bold"/>
                <a:sym typeface="Poppins Bold"/>
              </a:rPr>
              <a:t>Doehler Afrique de l’Ouest &amp; Afrique Centrale</a:t>
            </a:r>
          </a:p>
        </p:txBody>
      </p:sp>
      <p:sp>
        <p:nvSpPr>
          <p:cNvPr id="18" name="TextBox 18"/>
          <p:cNvSpPr txBox="1"/>
          <p:nvPr/>
        </p:nvSpPr>
        <p:spPr>
          <a:xfrm>
            <a:off x="1399032" y="5568429"/>
            <a:ext cx="5006340" cy="2058924"/>
          </a:xfrm>
          <a:prstGeom prst="rect">
            <a:avLst/>
          </a:prstGeom>
        </p:spPr>
        <p:txBody>
          <a:bodyPr lIns="0" tIns="0" rIns="0" bIns="0" rtlCol="0" anchor="t">
            <a:spAutoFit/>
          </a:bodyPr>
          <a:lstStyle/>
          <a:p>
            <a:pPr algn="ctr">
              <a:lnSpc>
                <a:spcPts val="2627"/>
              </a:lnSpc>
            </a:pPr>
            <a:r>
              <a:rPr lang="en-US" sz="1824">
                <a:solidFill>
                  <a:srgbClr val="0B2E4A"/>
                </a:solidFill>
                <a:latin typeface="Poppins"/>
                <a:ea typeface="Poppins"/>
                <a:cs typeface="Poppins"/>
                <a:sym typeface="Poppins"/>
              </a:rPr>
              <a:t>Döhler est un producteur, distributeur et fournisseur mondial d’ingrédients naturels et de systèmes d’ingrédients à base de technologies, notamment des additifs alimentaires, destinés aux industries agroalimentaires.</a:t>
            </a:r>
          </a:p>
        </p:txBody>
      </p:sp>
      <p:grpSp>
        <p:nvGrpSpPr>
          <p:cNvPr id="19" name="Group 19"/>
          <p:cNvGrpSpPr/>
          <p:nvPr/>
        </p:nvGrpSpPr>
        <p:grpSpPr>
          <a:xfrm>
            <a:off x="1303020" y="7680960"/>
            <a:ext cx="2503170" cy="1140485"/>
            <a:chOff x="0" y="0"/>
            <a:chExt cx="3337560" cy="1520647"/>
          </a:xfrm>
        </p:grpSpPr>
        <p:sp>
          <p:nvSpPr>
            <p:cNvPr id="20" name="Freeform 20"/>
            <p:cNvSpPr/>
            <p:nvPr/>
          </p:nvSpPr>
          <p:spPr>
            <a:xfrm>
              <a:off x="0" y="0"/>
              <a:ext cx="3337560" cy="1520698"/>
            </a:xfrm>
            <a:custGeom>
              <a:avLst/>
              <a:gdLst/>
              <a:ahLst/>
              <a:cxnLst/>
              <a:rect l="l" t="t" r="r" b="b"/>
              <a:pathLst>
                <a:path w="3337560" h="1520698">
                  <a:moveTo>
                    <a:pt x="0" y="0"/>
                  </a:moveTo>
                  <a:lnTo>
                    <a:pt x="3337560" y="0"/>
                  </a:lnTo>
                  <a:lnTo>
                    <a:pt x="3337560" y="1520698"/>
                  </a:lnTo>
                  <a:lnTo>
                    <a:pt x="0" y="1520698"/>
                  </a:lnTo>
                  <a:close/>
                </a:path>
              </a:pathLst>
            </a:custGeom>
            <a:blipFill>
              <a:blip r:embed="rId4">
                <a:alphaModFix amt="0"/>
              </a:blip>
              <a:stretch>
                <a:fillRect l="-8497" r="-8498" b="3"/>
              </a:stretch>
            </a:blipFill>
          </p:spPr>
        </p:sp>
      </p:grpSp>
      <p:grpSp>
        <p:nvGrpSpPr>
          <p:cNvPr id="21" name="Group 21"/>
          <p:cNvGrpSpPr/>
          <p:nvPr/>
        </p:nvGrpSpPr>
        <p:grpSpPr>
          <a:xfrm>
            <a:off x="1303020" y="7652385"/>
            <a:ext cx="2503170" cy="1169060"/>
            <a:chOff x="0" y="0"/>
            <a:chExt cx="3337560" cy="1558747"/>
          </a:xfrm>
        </p:grpSpPr>
        <p:sp>
          <p:nvSpPr>
            <p:cNvPr id="22" name="Freeform 22"/>
            <p:cNvSpPr/>
            <p:nvPr/>
          </p:nvSpPr>
          <p:spPr>
            <a:xfrm>
              <a:off x="0" y="0"/>
              <a:ext cx="3337560" cy="1558747"/>
            </a:xfrm>
            <a:custGeom>
              <a:avLst/>
              <a:gdLst/>
              <a:ahLst/>
              <a:cxnLst/>
              <a:rect l="l" t="t" r="r" b="b"/>
              <a:pathLst>
                <a:path w="3337560" h="1558747">
                  <a:moveTo>
                    <a:pt x="0" y="0"/>
                  </a:moveTo>
                  <a:lnTo>
                    <a:pt x="3337560" y="0"/>
                  </a:lnTo>
                  <a:lnTo>
                    <a:pt x="3337560" y="1558747"/>
                  </a:lnTo>
                  <a:lnTo>
                    <a:pt x="0" y="1558747"/>
                  </a:lnTo>
                  <a:close/>
                </a:path>
              </a:pathLst>
            </a:custGeom>
            <a:blipFill>
              <a:blip r:embed="rId5">
                <a:alphaModFix amt="0"/>
              </a:blip>
              <a:stretch>
                <a:fillRect l="-9921" r="-9921"/>
              </a:stretch>
            </a:blipFill>
          </p:spPr>
        </p:sp>
        <p:sp>
          <p:nvSpPr>
            <p:cNvPr id="23" name="TextBox 23"/>
            <p:cNvSpPr txBox="1"/>
            <p:nvPr/>
          </p:nvSpPr>
          <p:spPr>
            <a:xfrm>
              <a:off x="0" y="-38100"/>
              <a:ext cx="3337560" cy="1596847"/>
            </a:xfrm>
            <a:prstGeom prst="rect">
              <a:avLst/>
            </a:prstGeom>
          </p:spPr>
          <p:txBody>
            <a:bodyPr lIns="0" tIns="0" rIns="0" bIns="0" rtlCol="0" anchor="ctr"/>
            <a:lstStyle/>
            <a:p>
              <a:pPr algn="ctr">
                <a:lnSpc>
                  <a:spcPts val="5518"/>
                </a:lnSpc>
              </a:pPr>
              <a:r>
                <a:rPr lang="en-US" sz="4599" b="1">
                  <a:solidFill>
                    <a:srgbClr val="F07817"/>
                  </a:solidFill>
                  <a:latin typeface="Poppins Bold"/>
                  <a:ea typeface="Poppins Bold"/>
                  <a:cs typeface="Poppins Bold"/>
                  <a:sym typeface="Poppins Bold"/>
                </a:rPr>
                <a:t>22</a:t>
              </a:r>
            </a:p>
          </p:txBody>
        </p:sp>
      </p:grpSp>
      <p:grpSp>
        <p:nvGrpSpPr>
          <p:cNvPr id="24" name="Group 24"/>
          <p:cNvGrpSpPr/>
          <p:nvPr/>
        </p:nvGrpSpPr>
        <p:grpSpPr>
          <a:xfrm>
            <a:off x="1303020" y="8435340"/>
            <a:ext cx="2503170" cy="480060"/>
            <a:chOff x="0" y="0"/>
            <a:chExt cx="3337560" cy="640080"/>
          </a:xfrm>
        </p:grpSpPr>
        <p:sp>
          <p:nvSpPr>
            <p:cNvPr id="25" name="Freeform 25"/>
            <p:cNvSpPr/>
            <p:nvPr/>
          </p:nvSpPr>
          <p:spPr>
            <a:xfrm>
              <a:off x="0" y="0"/>
              <a:ext cx="3337560" cy="640080"/>
            </a:xfrm>
            <a:custGeom>
              <a:avLst/>
              <a:gdLst/>
              <a:ahLst/>
              <a:cxnLst/>
              <a:rect l="l" t="t" r="r" b="b"/>
              <a:pathLst>
                <a:path w="3337560" h="640080">
                  <a:moveTo>
                    <a:pt x="0" y="0"/>
                  </a:moveTo>
                  <a:lnTo>
                    <a:pt x="3337560" y="0"/>
                  </a:lnTo>
                  <a:lnTo>
                    <a:pt x="3337560" y="640080"/>
                  </a:lnTo>
                  <a:lnTo>
                    <a:pt x="0" y="640080"/>
                  </a:lnTo>
                  <a:close/>
                </a:path>
              </a:pathLst>
            </a:custGeom>
            <a:blipFill>
              <a:blip r:embed="rId4">
                <a:alphaModFix amt="0"/>
              </a:blip>
              <a:stretch>
                <a:fillRect t="-51529" b="-51529"/>
              </a:stretch>
            </a:blipFill>
          </p:spPr>
        </p:sp>
      </p:grpSp>
      <p:grpSp>
        <p:nvGrpSpPr>
          <p:cNvPr id="26" name="Group 26"/>
          <p:cNvGrpSpPr/>
          <p:nvPr/>
        </p:nvGrpSpPr>
        <p:grpSpPr>
          <a:xfrm>
            <a:off x="1303020" y="8428196"/>
            <a:ext cx="2503170" cy="487204"/>
            <a:chOff x="0" y="0"/>
            <a:chExt cx="3337560" cy="649605"/>
          </a:xfrm>
        </p:grpSpPr>
        <p:sp>
          <p:nvSpPr>
            <p:cNvPr id="27" name="Freeform 27"/>
            <p:cNvSpPr/>
            <p:nvPr/>
          </p:nvSpPr>
          <p:spPr>
            <a:xfrm>
              <a:off x="0" y="0"/>
              <a:ext cx="3337560" cy="649605"/>
            </a:xfrm>
            <a:custGeom>
              <a:avLst/>
              <a:gdLst/>
              <a:ahLst/>
              <a:cxnLst/>
              <a:rect l="l" t="t" r="r" b="b"/>
              <a:pathLst>
                <a:path w="3337560" h="649605">
                  <a:moveTo>
                    <a:pt x="0" y="0"/>
                  </a:moveTo>
                  <a:lnTo>
                    <a:pt x="3337560" y="0"/>
                  </a:lnTo>
                  <a:lnTo>
                    <a:pt x="3337560" y="649605"/>
                  </a:lnTo>
                  <a:lnTo>
                    <a:pt x="0" y="649605"/>
                  </a:lnTo>
                  <a:close/>
                </a:path>
              </a:pathLst>
            </a:custGeom>
            <a:blipFill>
              <a:blip r:embed="rId5">
                <a:alphaModFix amt="0"/>
              </a:blip>
              <a:stretch>
                <a:fillRect t="-50110" b="-50110"/>
              </a:stretch>
            </a:blipFill>
          </p:spPr>
        </p:sp>
        <p:sp>
          <p:nvSpPr>
            <p:cNvPr id="28" name="TextBox 28"/>
            <p:cNvSpPr txBox="1"/>
            <p:nvPr/>
          </p:nvSpPr>
          <p:spPr>
            <a:xfrm>
              <a:off x="0" y="-9525"/>
              <a:ext cx="3337560" cy="659130"/>
            </a:xfrm>
            <a:prstGeom prst="rect">
              <a:avLst/>
            </a:prstGeom>
          </p:spPr>
          <p:txBody>
            <a:bodyPr lIns="0" tIns="0" rIns="0" bIns="0" rtlCol="0" anchor="ctr"/>
            <a:lstStyle/>
            <a:p>
              <a:pPr algn="ctr">
                <a:lnSpc>
                  <a:spcPts val="2099"/>
                </a:lnSpc>
              </a:pPr>
              <a:r>
                <a:rPr lang="en-US" sz="1749">
                  <a:solidFill>
                    <a:srgbClr val="5E7A90"/>
                  </a:solidFill>
                  <a:latin typeface="Poppins"/>
                  <a:ea typeface="Poppins"/>
                  <a:cs typeface="Poppins"/>
                  <a:sym typeface="Poppins"/>
                </a:rPr>
                <a:t>pays</a:t>
              </a:r>
            </a:p>
          </p:txBody>
        </p:sp>
      </p:grpSp>
      <p:grpSp>
        <p:nvGrpSpPr>
          <p:cNvPr id="29" name="Group 29"/>
          <p:cNvGrpSpPr/>
          <p:nvPr/>
        </p:nvGrpSpPr>
        <p:grpSpPr>
          <a:xfrm>
            <a:off x="3806190" y="7680960"/>
            <a:ext cx="2503170" cy="1140485"/>
            <a:chOff x="0" y="0"/>
            <a:chExt cx="3337560" cy="1520647"/>
          </a:xfrm>
        </p:grpSpPr>
        <p:sp>
          <p:nvSpPr>
            <p:cNvPr id="30" name="Freeform 30"/>
            <p:cNvSpPr/>
            <p:nvPr/>
          </p:nvSpPr>
          <p:spPr>
            <a:xfrm>
              <a:off x="0" y="0"/>
              <a:ext cx="3337560" cy="1520698"/>
            </a:xfrm>
            <a:custGeom>
              <a:avLst/>
              <a:gdLst/>
              <a:ahLst/>
              <a:cxnLst/>
              <a:rect l="l" t="t" r="r" b="b"/>
              <a:pathLst>
                <a:path w="3337560" h="1520698">
                  <a:moveTo>
                    <a:pt x="0" y="0"/>
                  </a:moveTo>
                  <a:lnTo>
                    <a:pt x="3337560" y="0"/>
                  </a:lnTo>
                  <a:lnTo>
                    <a:pt x="3337560" y="1520698"/>
                  </a:lnTo>
                  <a:lnTo>
                    <a:pt x="0" y="1520698"/>
                  </a:lnTo>
                  <a:close/>
                </a:path>
              </a:pathLst>
            </a:custGeom>
            <a:blipFill>
              <a:blip r:embed="rId4">
                <a:alphaModFix amt="0"/>
              </a:blip>
              <a:stretch>
                <a:fillRect l="-8497" r="-8498" b="3"/>
              </a:stretch>
            </a:blipFill>
          </p:spPr>
        </p:sp>
      </p:grpSp>
      <p:grpSp>
        <p:nvGrpSpPr>
          <p:cNvPr id="31" name="Group 31"/>
          <p:cNvGrpSpPr/>
          <p:nvPr/>
        </p:nvGrpSpPr>
        <p:grpSpPr>
          <a:xfrm>
            <a:off x="3806190" y="7652385"/>
            <a:ext cx="2503170" cy="1169060"/>
            <a:chOff x="0" y="0"/>
            <a:chExt cx="3337560" cy="1558747"/>
          </a:xfrm>
        </p:grpSpPr>
        <p:sp>
          <p:nvSpPr>
            <p:cNvPr id="32" name="Freeform 32"/>
            <p:cNvSpPr/>
            <p:nvPr/>
          </p:nvSpPr>
          <p:spPr>
            <a:xfrm>
              <a:off x="0" y="0"/>
              <a:ext cx="3337560" cy="1558747"/>
            </a:xfrm>
            <a:custGeom>
              <a:avLst/>
              <a:gdLst/>
              <a:ahLst/>
              <a:cxnLst/>
              <a:rect l="l" t="t" r="r" b="b"/>
              <a:pathLst>
                <a:path w="3337560" h="1558747">
                  <a:moveTo>
                    <a:pt x="0" y="0"/>
                  </a:moveTo>
                  <a:lnTo>
                    <a:pt x="3337560" y="0"/>
                  </a:lnTo>
                  <a:lnTo>
                    <a:pt x="3337560" y="1558747"/>
                  </a:lnTo>
                  <a:lnTo>
                    <a:pt x="0" y="1558747"/>
                  </a:lnTo>
                  <a:close/>
                </a:path>
              </a:pathLst>
            </a:custGeom>
            <a:blipFill>
              <a:blip r:embed="rId5">
                <a:alphaModFix amt="0"/>
              </a:blip>
              <a:stretch>
                <a:fillRect l="-9921" r="-9921"/>
              </a:stretch>
            </a:blipFill>
          </p:spPr>
        </p:sp>
        <p:sp>
          <p:nvSpPr>
            <p:cNvPr id="33" name="TextBox 33"/>
            <p:cNvSpPr txBox="1"/>
            <p:nvPr/>
          </p:nvSpPr>
          <p:spPr>
            <a:xfrm>
              <a:off x="0" y="-38100"/>
              <a:ext cx="3337560" cy="1596847"/>
            </a:xfrm>
            <a:prstGeom prst="rect">
              <a:avLst/>
            </a:prstGeom>
          </p:spPr>
          <p:txBody>
            <a:bodyPr lIns="0" tIns="0" rIns="0" bIns="0" rtlCol="0" anchor="ctr"/>
            <a:lstStyle/>
            <a:p>
              <a:pPr algn="ctr">
                <a:lnSpc>
                  <a:spcPts val="5518"/>
                </a:lnSpc>
              </a:pPr>
              <a:r>
                <a:rPr lang="en-US" sz="4599" b="1">
                  <a:solidFill>
                    <a:srgbClr val="F07817"/>
                  </a:solidFill>
                  <a:latin typeface="Poppins Bold"/>
                  <a:ea typeface="Poppins Bold"/>
                  <a:cs typeface="Poppins Bold"/>
                  <a:sym typeface="Poppins Bold"/>
                </a:rPr>
                <a:t>07</a:t>
              </a:r>
            </a:p>
          </p:txBody>
        </p:sp>
      </p:grpSp>
      <p:grpSp>
        <p:nvGrpSpPr>
          <p:cNvPr id="34" name="Group 34"/>
          <p:cNvGrpSpPr/>
          <p:nvPr/>
        </p:nvGrpSpPr>
        <p:grpSpPr>
          <a:xfrm>
            <a:off x="3806190" y="8435340"/>
            <a:ext cx="2503170" cy="480060"/>
            <a:chOff x="0" y="0"/>
            <a:chExt cx="3337560" cy="640080"/>
          </a:xfrm>
        </p:grpSpPr>
        <p:sp>
          <p:nvSpPr>
            <p:cNvPr id="35" name="Freeform 35"/>
            <p:cNvSpPr/>
            <p:nvPr/>
          </p:nvSpPr>
          <p:spPr>
            <a:xfrm>
              <a:off x="0" y="0"/>
              <a:ext cx="3337560" cy="640080"/>
            </a:xfrm>
            <a:custGeom>
              <a:avLst/>
              <a:gdLst/>
              <a:ahLst/>
              <a:cxnLst/>
              <a:rect l="l" t="t" r="r" b="b"/>
              <a:pathLst>
                <a:path w="3337560" h="640080">
                  <a:moveTo>
                    <a:pt x="0" y="0"/>
                  </a:moveTo>
                  <a:lnTo>
                    <a:pt x="3337560" y="0"/>
                  </a:lnTo>
                  <a:lnTo>
                    <a:pt x="3337560" y="640080"/>
                  </a:lnTo>
                  <a:lnTo>
                    <a:pt x="0" y="640080"/>
                  </a:lnTo>
                  <a:close/>
                </a:path>
              </a:pathLst>
            </a:custGeom>
            <a:blipFill>
              <a:blip r:embed="rId4">
                <a:alphaModFix amt="0"/>
              </a:blip>
              <a:stretch>
                <a:fillRect t="-51529" b="-51529"/>
              </a:stretch>
            </a:blipFill>
          </p:spPr>
        </p:sp>
      </p:grpSp>
      <p:grpSp>
        <p:nvGrpSpPr>
          <p:cNvPr id="36" name="Group 36"/>
          <p:cNvGrpSpPr/>
          <p:nvPr/>
        </p:nvGrpSpPr>
        <p:grpSpPr>
          <a:xfrm>
            <a:off x="3806190" y="8428196"/>
            <a:ext cx="2503170" cy="487204"/>
            <a:chOff x="0" y="0"/>
            <a:chExt cx="3337560" cy="649605"/>
          </a:xfrm>
        </p:grpSpPr>
        <p:sp>
          <p:nvSpPr>
            <p:cNvPr id="37" name="Freeform 37"/>
            <p:cNvSpPr/>
            <p:nvPr/>
          </p:nvSpPr>
          <p:spPr>
            <a:xfrm>
              <a:off x="0" y="0"/>
              <a:ext cx="3337560" cy="649605"/>
            </a:xfrm>
            <a:custGeom>
              <a:avLst/>
              <a:gdLst/>
              <a:ahLst/>
              <a:cxnLst/>
              <a:rect l="l" t="t" r="r" b="b"/>
              <a:pathLst>
                <a:path w="3337560" h="649605">
                  <a:moveTo>
                    <a:pt x="0" y="0"/>
                  </a:moveTo>
                  <a:lnTo>
                    <a:pt x="3337560" y="0"/>
                  </a:lnTo>
                  <a:lnTo>
                    <a:pt x="3337560" y="649605"/>
                  </a:lnTo>
                  <a:lnTo>
                    <a:pt x="0" y="649605"/>
                  </a:lnTo>
                  <a:close/>
                </a:path>
              </a:pathLst>
            </a:custGeom>
            <a:blipFill>
              <a:blip r:embed="rId5">
                <a:alphaModFix amt="0"/>
              </a:blip>
              <a:stretch>
                <a:fillRect t="-50110" b="-50110"/>
              </a:stretch>
            </a:blipFill>
          </p:spPr>
        </p:sp>
        <p:sp>
          <p:nvSpPr>
            <p:cNvPr id="38" name="TextBox 38"/>
            <p:cNvSpPr txBox="1"/>
            <p:nvPr/>
          </p:nvSpPr>
          <p:spPr>
            <a:xfrm>
              <a:off x="0" y="-9525"/>
              <a:ext cx="3337560" cy="659130"/>
            </a:xfrm>
            <a:prstGeom prst="rect">
              <a:avLst/>
            </a:prstGeom>
          </p:spPr>
          <p:txBody>
            <a:bodyPr lIns="0" tIns="0" rIns="0" bIns="0" rtlCol="0" anchor="ctr"/>
            <a:lstStyle/>
            <a:p>
              <a:pPr algn="ctr">
                <a:lnSpc>
                  <a:spcPts val="2099"/>
                </a:lnSpc>
              </a:pPr>
              <a:r>
                <a:rPr lang="en-US" sz="1749">
                  <a:solidFill>
                    <a:srgbClr val="5E7A90"/>
                  </a:solidFill>
                  <a:latin typeface="Poppins"/>
                  <a:ea typeface="Poppins"/>
                  <a:cs typeface="Poppins"/>
                  <a:sym typeface="Poppins"/>
                </a:rPr>
                <a:t>sites</a:t>
              </a:r>
            </a:p>
          </p:txBody>
        </p:sp>
      </p:grpSp>
      <p:sp>
        <p:nvSpPr>
          <p:cNvPr id="40" name="Freeform 40"/>
          <p:cNvSpPr/>
          <p:nvPr/>
        </p:nvSpPr>
        <p:spPr>
          <a:xfrm>
            <a:off x="7738253" y="314339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41" name="Group 41"/>
          <p:cNvGrpSpPr/>
          <p:nvPr/>
        </p:nvGrpSpPr>
        <p:grpSpPr>
          <a:xfrm>
            <a:off x="8298180" y="2948940"/>
            <a:ext cx="9166403" cy="548640"/>
            <a:chOff x="0" y="0"/>
            <a:chExt cx="12221870" cy="731520"/>
          </a:xfrm>
        </p:grpSpPr>
        <p:sp>
          <p:nvSpPr>
            <p:cNvPr id="42" name="Freeform 42"/>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43" name="Group 43"/>
          <p:cNvGrpSpPr/>
          <p:nvPr/>
        </p:nvGrpSpPr>
        <p:grpSpPr>
          <a:xfrm>
            <a:off x="8298180" y="2934652"/>
            <a:ext cx="9166403" cy="562928"/>
            <a:chOff x="0" y="0"/>
            <a:chExt cx="12221870" cy="750570"/>
          </a:xfrm>
        </p:grpSpPr>
        <p:sp>
          <p:nvSpPr>
            <p:cNvPr id="44" name="Freeform 44"/>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45" name="TextBox 45"/>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Avant-projet</a:t>
              </a:r>
            </a:p>
          </p:txBody>
        </p:sp>
      </p:grpSp>
      <p:sp>
        <p:nvSpPr>
          <p:cNvPr id="46" name="TextBox 46"/>
          <p:cNvSpPr txBox="1"/>
          <p:nvPr/>
        </p:nvSpPr>
        <p:spPr>
          <a:xfrm>
            <a:off x="8298180" y="3429762"/>
            <a:ext cx="9166403" cy="9219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Recueil et formalisation des besoins</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Élaboration du cahier des charges pour l’ERP multi-pays et pour la solution de contrôle d’accès sécurisés</a:t>
            </a:r>
          </a:p>
        </p:txBody>
      </p:sp>
      <p:sp>
        <p:nvSpPr>
          <p:cNvPr id="47" name="Freeform 47"/>
          <p:cNvSpPr/>
          <p:nvPr/>
        </p:nvSpPr>
        <p:spPr>
          <a:xfrm>
            <a:off x="7738253" y="522365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48" name="Group 48"/>
          <p:cNvGrpSpPr/>
          <p:nvPr/>
        </p:nvGrpSpPr>
        <p:grpSpPr>
          <a:xfrm>
            <a:off x="8298180" y="5029200"/>
            <a:ext cx="9166403" cy="548640"/>
            <a:chOff x="0" y="0"/>
            <a:chExt cx="12221870" cy="731520"/>
          </a:xfrm>
        </p:grpSpPr>
        <p:sp>
          <p:nvSpPr>
            <p:cNvPr id="49" name="Freeform 49"/>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50" name="Group 50"/>
          <p:cNvGrpSpPr/>
          <p:nvPr/>
        </p:nvGrpSpPr>
        <p:grpSpPr>
          <a:xfrm>
            <a:off x="8298180" y="5014912"/>
            <a:ext cx="9166403" cy="562928"/>
            <a:chOff x="0" y="0"/>
            <a:chExt cx="12221870" cy="750570"/>
          </a:xfrm>
        </p:grpSpPr>
        <p:sp>
          <p:nvSpPr>
            <p:cNvPr id="51" name="Freeform 51"/>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52" name="TextBox 52"/>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Phase projet</a:t>
              </a:r>
            </a:p>
          </p:txBody>
        </p:sp>
      </p:grpSp>
      <p:sp>
        <p:nvSpPr>
          <p:cNvPr id="53" name="TextBox 53"/>
          <p:cNvSpPr txBox="1"/>
          <p:nvPr/>
        </p:nvSpPr>
        <p:spPr>
          <a:xfrm>
            <a:off x="8298180" y="5510022"/>
            <a:ext cx="9166403" cy="12267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Conception et développement de l’ERP multi-pays intégrant plusieurs domaines métiers et de la solution de contrôle d’accès et de gestion des accès sécurisés</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Tests unitaires, tests d’intégration et tests de performance</a:t>
            </a:r>
          </a:p>
        </p:txBody>
      </p:sp>
      <p:sp>
        <p:nvSpPr>
          <p:cNvPr id="54" name="Freeform 54"/>
          <p:cNvSpPr/>
          <p:nvPr/>
        </p:nvSpPr>
        <p:spPr>
          <a:xfrm>
            <a:off x="7738253" y="730391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55" name="Group 55"/>
          <p:cNvGrpSpPr/>
          <p:nvPr/>
        </p:nvGrpSpPr>
        <p:grpSpPr>
          <a:xfrm>
            <a:off x="8298180" y="7109460"/>
            <a:ext cx="9166403" cy="548640"/>
            <a:chOff x="0" y="0"/>
            <a:chExt cx="12221870" cy="731520"/>
          </a:xfrm>
        </p:grpSpPr>
        <p:sp>
          <p:nvSpPr>
            <p:cNvPr id="56" name="Freeform 56"/>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57" name="Group 57"/>
          <p:cNvGrpSpPr/>
          <p:nvPr/>
        </p:nvGrpSpPr>
        <p:grpSpPr>
          <a:xfrm>
            <a:off x="8298180" y="7095172"/>
            <a:ext cx="9166403" cy="562928"/>
            <a:chOff x="0" y="0"/>
            <a:chExt cx="12221870" cy="750570"/>
          </a:xfrm>
        </p:grpSpPr>
        <p:sp>
          <p:nvSpPr>
            <p:cNvPr id="58" name="Freeform 58"/>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59" name="TextBox 59"/>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Après-projet</a:t>
              </a:r>
            </a:p>
          </p:txBody>
        </p:sp>
      </p:grpSp>
      <p:sp>
        <p:nvSpPr>
          <p:cNvPr id="60" name="TextBox 60"/>
          <p:cNvSpPr txBox="1"/>
          <p:nvPr/>
        </p:nvSpPr>
        <p:spPr>
          <a:xfrm>
            <a:off x="8298180" y="7590282"/>
            <a:ext cx="9166403" cy="9219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Formation et accompagnement des utilisateurs</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Accompagnement à la mise en production</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Support, maintenance et amélioration continue</a:t>
            </a:r>
          </a:p>
        </p:txBody>
      </p:sp>
      <p:grpSp>
        <p:nvGrpSpPr>
          <p:cNvPr id="61" name="Group 61"/>
          <p:cNvGrpSpPr/>
          <p:nvPr/>
        </p:nvGrpSpPr>
        <p:grpSpPr>
          <a:xfrm>
            <a:off x="17254728" y="9756105"/>
            <a:ext cx="685800" cy="411480"/>
            <a:chOff x="0" y="0"/>
            <a:chExt cx="914400" cy="548640"/>
          </a:xfrm>
        </p:grpSpPr>
        <p:sp>
          <p:nvSpPr>
            <p:cNvPr id="62" name="Freeform 62"/>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63" name="Group 63"/>
          <p:cNvGrpSpPr/>
          <p:nvPr/>
        </p:nvGrpSpPr>
        <p:grpSpPr>
          <a:xfrm>
            <a:off x="17254728" y="9741818"/>
            <a:ext cx="685800" cy="425768"/>
            <a:chOff x="0" y="0"/>
            <a:chExt cx="914400" cy="567690"/>
          </a:xfrm>
        </p:grpSpPr>
        <p:sp>
          <p:nvSpPr>
            <p:cNvPr id="64" name="Freeform 64"/>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65" name="TextBox 65"/>
            <p:cNvSpPr txBox="1"/>
            <p:nvPr/>
          </p:nvSpPr>
          <p:spPr>
            <a:xfrm>
              <a:off x="0" y="-19050"/>
              <a:ext cx="914400" cy="586740"/>
            </a:xfrm>
            <a:prstGeom prst="rect">
              <a:avLst/>
            </a:prstGeom>
          </p:spPr>
          <p:txBody>
            <a:bodyPr lIns="0" tIns="0" rIns="0" bIns="0" rtlCol="0" anchor="ctr"/>
            <a:lstStyle/>
            <a:p>
              <a:pPr algn="r">
                <a:lnSpc>
                  <a:spcPts val="1918"/>
                </a:lnSpc>
              </a:pPr>
              <a:r>
                <a:rPr lang="en-US" sz="1599">
                  <a:solidFill>
                    <a:srgbClr val="014276"/>
                  </a:solidFill>
                  <a:latin typeface="Poppins"/>
                  <a:ea typeface="Poppins"/>
                  <a:cs typeface="Poppins"/>
                  <a:sym typeface="Poppins"/>
                </a:rPr>
                <a:t>5</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94608" y="384048"/>
            <a:ext cx="1303020" cy="271082"/>
            <a:chOff x="0" y="0"/>
            <a:chExt cx="1737360" cy="361442"/>
          </a:xfrm>
        </p:grpSpPr>
        <p:sp>
          <p:nvSpPr>
            <p:cNvPr id="3" name="Freeform 3" descr="logos/ppt/media/image-1-2.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2"/>
              <a:stretch>
                <a:fillRect t="-151" b="-151"/>
              </a:stretch>
            </a:blipFill>
          </p:spPr>
        </p:sp>
      </p:grpSp>
      <p:grpSp>
        <p:nvGrpSpPr>
          <p:cNvPr id="4" name="Group 4"/>
          <p:cNvGrpSpPr/>
          <p:nvPr/>
        </p:nvGrpSpPr>
        <p:grpSpPr>
          <a:xfrm>
            <a:off x="685800" y="274320"/>
            <a:ext cx="2057400" cy="471011"/>
            <a:chOff x="0" y="0"/>
            <a:chExt cx="2743200" cy="628015"/>
          </a:xfrm>
        </p:grpSpPr>
        <p:sp>
          <p:nvSpPr>
            <p:cNvPr id="5" name="Freeform 5" descr="logos/ppt/media/image-1-1.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6" name="Group 6"/>
          <p:cNvGrpSpPr/>
          <p:nvPr/>
        </p:nvGrpSpPr>
        <p:grpSpPr>
          <a:xfrm>
            <a:off x="822960" y="1303020"/>
            <a:ext cx="16641623" cy="1188415"/>
            <a:chOff x="0" y="0"/>
            <a:chExt cx="22188830" cy="1584554"/>
          </a:xfrm>
        </p:grpSpPr>
        <p:sp>
          <p:nvSpPr>
            <p:cNvPr id="7" name="Freeform 7"/>
            <p:cNvSpPr/>
            <p:nvPr/>
          </p:nvSpPr>
          <p:spPr>
            <a:xfrm>
              <a:off x="0" y="0"/>
              <a:ext cx="22188805" cy="1584579"/>
            </a:xfrm>
            <a:custGeom>
              <a:avLst/>
              <a:gdLst/>
              <a:ahLst/>
              <a:cxnLst/>
              <a:rect l="l" t="t" r="r" b="b"/>
              <a:pathLst>
                <a:path w="22188805" h="1584579">
                  <a:moveTo>
                    <a:pt x="0" y="0"/>
                  </a:moveTo>
                  <a:lnTo>
                    <a:pt x="22188805" y="0"/>
                  </a:lnTo>
                  <a:lnTo>
                    <a:pt x="22188805" y="1584579"/>
                  </a:lnTo>
                  <a:lnTo>
                    <a:pt x="0" y="1584579"/>
                  </a:lnTo>
                  <a:close/>
                </a:path>
              </a:pathLst>
            </a:custGeom>
            <a:blipFill>
              <a:blip r:embed="rId4">
                <a:alphaModFix amt="0"/>
              </a:blip>
              <a:stretch>
                <a:fillRect t="-222660" b="-222657"/>
              </a:stretch>
            </a:blipFill>
          </p:spPr>
        </p:sp>
      </p:grpSp>
      <p:grpSp>
        <p:nvGrpSpPr>
          <p:cNvPr id="8" name="Group 8"/>
          <p:cNvGrpSpPr/>
          <p:nvPr/>
        </p:nvGrpSpPr>
        <p:grpSpPr>
          <a:xfrm>
            <a:off x="822960" y="1267301"/>
            <a:ext cx="16641623" cy="1224134"/>
            <a:chOff x="0" y="0"/>
            <a:chExt cx="22188830" cy="1632179"/>
          </a:xfrm>
        </p:grpSpPr>
        <p:sp>
          <p:nvSpPr>
            <p:cNvPr id="9" name="Freeform 9"/>
            <p:cNvSpPr/>
            <p:nvPr/>
          </p:nvSpPr>
          <p:spPr>
            <a:xfrm>
              <a:off x="0" y="0"/>
              <a:ext cx="22188830" cy="1632177"/>
            </a:xfrm>
            <a:custGeom>
              <a:avLst/>
              <a:gdLst/>
              <a:ahLst/>
              <a:cxnLst/>
              <a:rect l="l" t="t" r="r" b="b"/>
              <a:pathLst>
                <a:path w="22188830" h="1632177">
                  <a:moveTo>
                    <a:pt x="0" y="0"/>
                  </a:moveTo>
                  <a:lnTo>
                    <a:pt x="22188830" y="0"/>
                  </a:lnTo>
                  <a:lnTo>
                    <a:pt x="22188830" y="1632177"/>
                  </a:lnTo>
                  <a:lnTo>
                    <a:pt x="0" y="1632177"/>
                  </a:lnTo>
                  <a:close/>
                </a:path>
              </a:pathLst>
            </a:custGeom>
            <a:blipFill>
              <a:blip r:embed="rId5">
                <a:alphaModFix amt="0"/>
              </a:blip>
              <a:stretch>
                <a:fillRect t="-214891" b="-214891"/>
              </a:stretch>
            </a:blipFill>
          </p:spPr>
        </p:sp>
        <p:sp>
          <p:nvSpPr>
            <p:cNvPr id="10" name="TextBox 10"/>
            <p:cNvSpPr txBox="1"/>
            <p:nvPr/>
          </p:nvSpPr>
          <p:spPr>
            <a:xfrm>
              <a:off x="0" y="-47625"/>
              <a:ext cx="22188830" cy="1679804"/>
            </a:xfrm>
            <a:prstGeom prst="rect">
              <a:avLst/>
            </a:prstGeom>
          </p:spPr>
          <p:txBody>
            <a:bodyPr lIns="0" tIns="0" rIns="0" bIns="0" rtlCol="0" anchor="ctr"/>
            <a:lstStyle/>
            <a:p>
              <a:pPr algn="l">
                <a:lnSpc>
                  <a:spcPts val="5759"/>
                </a:lnSpc>
              </a:pPr>
              <a:r>
                <a:rPr lang="en-US" sz="4798" b="1">
                  <a:solidFill>
                    <a:srgbClr val="0072CE"/>
                  </a:solidFill>
                  <a:latin typeface="Poppins Bold"/>
                  <a:ea typeface="Poppins Bold"/>
                  <a:cs typeface="Poppins Bold"/>
                  <a:sym typeface="Poppins Bold"/>
                </a:rPr>
                <a:t>Quelques références clés</a:t>
              </a:r>
            </a:p>
          </p:txBody>
        </p:sp>
      </p:grpSp>
      <p:grpSp>
        <p:nvGrpSpPr>
          <p:cNvPr id="11" name="Group 11"/>
          <p:cNvGrpSpPr/>
          <p:nvPr/>
        </p:nvGrpSpPr>
        <p:grpSpPr>
          <a:xfrm>
            <a:off x="822960" y="2948940"/>
            <a:ext cx="5966460" cy="6240780"/>
            <a:chOff x="0" y="0"/>
            <a:chExt cx="7955280" cy="8321040"/>
          </a:xfrm>
        </p:grpSpPr>
        <p:sp>
          <p:nvSpPr>
            <p:cNvPr id="12" name="Freeform 12"/>
            <p:cNvSpPr/>
            <p:nvPr/>
          </p:nvSpPr>
          <p:spPr>
            <a:xfrm>
              <a:off x="0" y="0"/>
              <a:ext cx="7955280" cy="8321040"/>
            </a:xfrm>
            <a:custGeom>
              <a:avLst/>
              <a:gdLst/>
              <a:ahLst/>
              <a:cxnLst/>
              <a:rect l="l" t="t" r="r" b="b"/>
              <a:pathLst>
                <a:path w="7955280" h="832104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id="13" name="Group 13"/>
          <p:cNvGrpSpPr/>
          <p:nvPr/>
        </p:nvGrpSpPr>
        <p:grpSpPr>
          <a:xfrm>
            <a:off x="1371600" y="3360420"/>
            <a:ext cx="1234440" cy="1234440"/>
            <a:chOff x="0" y="0"/>
            <a:chExt cx="1645920" cy="1645920"/>
          </a:xfrm>
        </p:grpSpPr>
        <p:sp>
          <p:nvSpPr>
            <p:cNvPr id="14" name="Freeform 14"/>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id="15" name="Group 15"/>
          <p:cNvGrpSpPr/>
          <p:nvPr/>
        </p:nvGrpSpPr>
        <p:grpSpPr>
          <a:xfrm>
            <a:off x="1680210" y="3669030"/>
            <a:ext cx="617220" cy="617220"/>
            <a:chOff x="0" y="0"/>
            <a:chExt cx="822960" cy="822960"/>
          </a:xfrm>
        </p:grpSpPr>
        <p:sp>
          <p:nvSpPr>
            <p:cNvPr id="16" name="Freeform 16" descr="icons/scale_navy.png"/>
            <p:cNvSpPr/>
            <p:nvPr/>
          </p:nvSpPr>
          <p:spPr>
            <a:xfrm>
              <a:off x="0" y="0"/>
              <a:ext cx="822960" cy="822960"/>
            </a:xfrm>
            <a:custGeom>
              <a:avLst/>
              <a:gdLst/>
              <a:ahLst/>
              <a:cxnLst/>
              <a:rect l="l" t="t" r="r" b="b"/>
              <a:pathLst>
                <a:path w="822960" h="822960">
                  <a:moveTo>
                    <a:pt x="0" y="0"/>
                  </a:moveTo>
                  <a:lnTo>
                    <a:pt x="822960" y="0"/>
                  </a:lnTo>
                  <a:lnTo>
                    <a:pt x="822960" y="822960"/>
                  </a:lnTo>
                  <a:lnTo>
                    <a:pt x="0" y="822960"/>
                  </a:lnTo>
                  <a:lnTo>
                    <a:pt x="0" y="0"/>
                  </a:lnTo>
                  <a:close/>
                </a:path>
              </a:pathLst>
            </a:custGeom>
            <a:blipFill>
              <a:blip r:embed="rId6"/>
              <a:stretch>
                <a:fillRect/>
              </a:stretch>
            </a:blipFill>
          </p:spPr>
        </p:sp>
      </p:grpSp>
      <p:sp>
        <p:nvSpPr>
          <p:cNvPr id="17" name="TextBox 17"/>
          <p:cNvSpPr txBox="1"/>
          <p:nvPr/>
        </p:nvSpPr>
        <p:spPr>
          <a:xfrm>
            <a:off x="1303020" y="4899660"/>
            <a:ext cx="5006340" cy="409575"/>
          </a:xfrm>
          <a:prstGeom prst="rect">
            <a:avLst/>
          </a:prstGeom>
        </p:spPr>
        <p:txBody>
          <a:bodyPr lIns="0" tIns="0" rIns="0" bIns="0" rtlCol="0" anchor="t">
            <a:spAutoFit/>
          </a:bodyPr>
          <a:lstStyle/>
          <a:p>
            <a:pPr algn="ctr">
              <a:lnSpc>
                <a:spcPts val="2999"/>
              </a:lnSpc>
            </a:pPr>
            <a:r>
              <a:rPr lang="en-US" sz="2499" b="1">
                <a:solidFill>
                  <a:srgbClr val="0072CE"/>
                </a:solidFill>
                <a:latin typeface="Poppins Bold"/>
                <a:ea typeface="Poppins Bold"/>
                <a:cs typeface="Poppins Bold"/>
                <a:sym typeface="Poppins Bold"/>
              </a:rPr>
              <a:t>Cabinet Notarial ADYK</a:t>
            </a:r>
          </a:p>
        </p:txBody>
      </p:sp>
      <p:sp>
        <p:nvSpPr>
          <p:cNvPr id="18" name="TextBox 18"/>
          <p:cNvSpPr txBox="1"/>
          <p:nvPr/>
        </p:nvSpPr>
        <p:spPr>
          <a:xfrm>
            <a:off x="1303020" y="5715000"/>
            <a:ext cx="5006340" cy="1392174"/>
          </a:xfrm>
          <a:prstGeom prst="rect">
            <a:avLst/>
          </a:prstGeom>
        </p:spPr>
        <p:txBody>
          <a:bodyPr lIns="0" tIns="0" rIns="0" bIns="0" rtlCol="0" anchor="t">
            <a:spAutoFit/>
          </a:bodyPr>
          <a:lstStyle/>
          <a:p>
            <a:pPr algn="ctr">
              <a:lnSpc>
                <a:spcPts val="2627"/>
              </a:lnSpc>
            </a:pPr>
            <a:r>
              <a:rPr lang="en-US" sz="1824">
                <a:solidFill>
                  <a:srgbClr val="0B2E4A"/>
                </a:solidFill>
                <a:latin typeface="Poppins"/>
                <a:ea typeface="Poppins"/>
                <a:cs typeface="Poppins"/>
                <a:sym typeface="Poppins"/>
              </a:rPr>
              <a:t>ADYK est un cabinet notarial spécialisé dans l’accompagnement juridique des particuliers, des entreprises et des institutions.</a:t>
            </a:r>
          </a:p>
        </p:txBody>
      </p:sp>
      <p:sp>
        <p:nvSpPr>
          <p:cNvPr id="20" name="Freeform 20"/>
          <p:cNvSpPr/>
          <p:nvPr/>
        </p:nvSpPr>
        <p:spPr>
          <a:xfrm>
            <a:off x="7738253" y="314339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21" name="Group 21"/>
          <p:cNvGrpSpPr/>
          <p:nvPr/>
        </p:nvGrpSpPr>
        <p:grpSpPr>
          <a:xfrm>
            <a:off x="8298180" y="2948940"/>
            <a:ext cx="9166403" cy="548640"/>
            <a:chOff x="0" y="0"/>
            <a:chExt cx="12221870" cy="731520"/>
          </a:xfrm>
        </p:grpSpPr>
        <p:sp>
          <p:nvSpPr>
            <p:cNvPr id="22" name="Freeform 22"/>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23" name="Group 23"/>
          <p:cNvGrpSpPr/>
          <p:nvPr/>
        </p:nvGrpSpPr>
        <p:grpSpPr>
          <a:xfrm>
            <a:off x="8298180" y="2934652"/>
            <a:ext cx="9166403" cy="562928"/>
            <a:chOff x="0" y="0"/>
            <a:chExt cx="12221870" cy="750570"/>
          </a:xfrm>
        </p:grpSpPr>
        <p:sp>
          <p:nvSpPr>
            <p:cNvPr id="24" name="Freeform 24"/>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25" name="TextBox 25"/>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Avant-projet</a:t>
              </a:r>
            </a:p>
          </p:txBody>
        </p:sp>
      </p:grpSp>
      <p:sp>
        <p:nvSpPr>
          <p:cNvPr id="26" name="TextBox 26"/>
          <p:cNvSpPr txBox="1"/>
          <p:nvPr/>
        </p:nvSpPr>
        <p:spPr>
          <a:xfrm>
            <a:off x="8298180" y="3429762"/>
            <a:ext cx="9166403" cy="9219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Recueil et formalisation des besoins</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Élaboration du cahier des charges pour la solution de gestion des dossiers notariaux</a:t>
            </a:r>
          </a:p>
        </p:txBody>
      </p:sp>
      <p:sp>
        <p:nvSpPr>
          <p:cNvPr id="27" name="Freeform 27"/>
          <p:cNvSpPr/>
          <p:nvPr/>
        </p:nvSpPr>
        <p:spPr>
          <a:xfrm>
            <a:off x="7738253" y="522365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28" name="Group 28"/>
          <p:cNvGrpSpPr/>
          <p:nvPr/>
        </p:nvGrpSpPr>
        <p:grpSpPr>
          <a:xfrm>
            <a:off x="8298180" y="5029200"/>
            <a:ext cx="9166403" cy="548640"/>
            <a:chOff x="0" y="0"/>
            <a:chExt cx="12221870" cy="731520"/>
          </a:xfrm>
        </p:grpSpPr>
        <p:sp>
          <p:nvSpPr>
            <p:cNvPr id="29" name="Freeform 29"/>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30" name="Group 30"/>
          <p:cNvGrpSpPr/>
          <p:nvPr/>
        </p:nvGrpSpPr>
        <p:grpSpPr>
          <a:xfrm>
            <a:off x="8298180" y="5014912"/>
            <a:ext cx="9166403" cy="562928"/>
            <a:chOff x="0" y="0"/>
            <a:chExt cx="12221870" cy="750570"/>
          </a:xfrm>
        </p:grpSpPr>
        <p:sp>
          <p:nvSpPr>
            <p:cNvPr id="31" name="Freeform 31"/>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32" name="TextBox 32"/>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Phase projet</a:t>
              </a:r>
            </a:p>
          </p:txBody>
        </p:sp>
      </p:grpSp>
      <p:sp>
        <p:nvSpPr>
          <p:cNvPr id="33" name="TextBox 33"/>
          <p:cNvSpPr txBox="1"/>
          <p:nvPr/>
        </p:nvSpPr>
        <p:spPr>
          <a:xfrm>
            <a:off x="8298180" y="5510022"/>
            <a:ext cx="9166403" cy="9219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Conception, développement et intégration de la solution de gestion électronique des archives et des documents (GED)</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Tests unitaires, tests d’intégration et tests fonctionnels</a:t>
            </a:r>
          </a:p>
        </p:txBody>
      </p:sp>
      <p:sp>
        <p:nvSpPr>
          <p:cNvPr id="34" name="Freeform 34"/>
          <p:cNvSpPr/>
          <p:nvPr/>
        </p:nvSpPr>
        <p:spPr>
          <a:xfrm>
            <a:off x="7738253" y="730391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35" name="Group 35"/>
          <p:cNvGrpSpPr/>
          <p:nvPr/>
        </p:nvGrpSpPr>
        <p:grpSpPr>
          <a:xfrm>
            <a:off x="8298180" y="7109460"/>
            <a:ext cx="9166403" cy="548640"/>
            <a:chOff x="0" y="0"/>
            <a:chExt cx="12221870" cy="731520"/>
          </a:xfrm>
        </p:grpSpPr>
        <p:sp>
          <p:nvSpPr>
            <p:cNvPr id="36" name="Freeform 36"/>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37" name="Group 37"/>
          <p:cNvGrpSpPr/>
          <p:nvPr/>
        </p:nvGrpSpPr>
        <p:grpSpPr>
          <a:xfrm>
            <a:off x="8298180" y="7095172"/>
            <a:ext cx="9166403" cy="562928"/>
            <a:chOff x="0" y="0"/>
            <a:chExt cx="12221870" cy="750570"/>
          </a:xfrm>
        </p:grpSpPr>
        <p:sp>
          <p:nvSpPr>
            <p:cNvPr id="38" name="Freeform 38"/>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39" name="TextBox 39"/>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Après-projet</a:t>
              </a:r>
            </a:p>
          </p:txBody>
        </p:sp>
      </p:grpSp>
      <p:sp>
        <p:nvSpPr>
          <p:cNvPr id="40" name="TextBox 40"/>
          <p:cNvSpPr txBox="1"/>
          <p:nvPr/>
        </p:nvSpPr>
        <p:spPr>
          <a:xfrm>
            <a:off x="8298180" y="7590282"/>
            <a:ext cx="9166403" cy="921995"/>
          </a:xfrm>
          <a:prstGeom prst="rect">
            <a:avLst/>
          </a:prstGeom>
        </p:spPr>
        <p:txBody>
          <a:bodyPr lIns="0" tIns="0" rIns="0" bIns="0" rtlCol="0" anchor="t">
            <a:spAutoFit/>
          </a:bodyPr>
          <a:lstStyle/>
          <a:p>
            <a:pPr marL="369370" lvl="2" indent="-123123" algn="just">
              <a:lnSpc>
                <a:spcPts val="2414"/>
              </a:lnSpc>
              <a:buFont typeface="Arial"/>
              <a:buChar char="⚬"/>
            </a:pPr>
            <a:r>
              <a:rPr lang="en-US" sz="1749">
                <a:solidFill>
                  <a:srgbClr val="0B2E4A"/>
                </a:solidFill>
                <a:latin typeface="Poppins"/>
                <a:ea typeface="Poppins"/>
                <a:cs typeface="Poppins"/>
                <a:sym typeface="Poppins"/>
              </a:rPr>
              <a:t>Formation et accompagnement des utilisateurs</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Accompagnement à la mise en production</a:t>
            </a:r>
          </a:p>
          <a:p>
            <a:pPr marL="369370" lvl="2" indent="-123123" algn="just">
              <a:lnSpc>
                <a:spcPts val="2414"/>
              </a:lnSpc>
              <a:buFont typeface="Arial"/>
              <a:buChar char="⚬"/>
            </a:pPr>
            <a:r>
              <a:rPr lang="en-US" sz="1749">
                <a:solidFill>
                  <a:srgbClr val="0B2E4A"/>
                </a:solidFill>
                <a:latin typeface="Poppins"/>
                <a:ea typeface="Poppins"/>
                <a:cs typeface="Poppins"/>
                <a:sym typeface="Poppins"/>
              </a:rPr>
              <a:t>Support, maintenance et amélioration continue</a:t>
            </a:r>
          </a:p>
        </p:txBody>
      </p:sp>
      <p:grpSp>
        <p:nvGrpSpPr>
          <p:cNvPr id="41" name="Group 41"/>
          <p:cNvGrpSpPr/>
          <p:nvPr/>
        </p:nvGrpSpPr>
        <p:grpSpPr>
          <a:xfrm>
            <a:off x="17254728" y="9756105"/>
            <a:ext cx="685800" cy="411480"/>
            <a:chOff x="0" y="0"/>
            <a:chExt cx="914400" cy="548640"/>
          </a:xfrm>
        </p:grpSpPr>
        <p:sp>
          <p:nvSpPr>
            <p:cNvPr id="42" name="Freeform 42"/>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43" name="Group 43"/>
          <p:cNvGrpSpPr/>
          <p:nvPr/>
        </p:nvGrpSpPr>
        <p:grpSpPr>
          <a:xfrm>
            <a:off x="17254728" y="9741818"/>
            <a:ext cx="685800" cy="425768"/>
            <a:chOff x="0" y="0"/>
            <a:chExt cx="914400" cy="567690"/>
          </a:xfrm>
        </p:grpSpPr>
        <p:sp>
          <p:nvSpPr>
            <p:cNvPr id="44" name="Freeform 44"/>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45" name="TextBox 45"/>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6</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94608" y="384048"/>
            <a:ext cx="1303020" cy="271082"/>
            <a:chOff x="0" y="0"/>
            <a:chExt cx="1737360" cy="361442"/>
          </a:xfrm>
        </p:grpSpPr>
        <p:sp>
          <p:nvSpPr>
            <p:cNvPr id="3" name="Freeform 3" descr="logos/ppt/media/image-1-2.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2"/>
              <a:stretch>
                <a:fillRect t="-151" b="-151"/>
              </a:stretch>
            </a:blipFill>
          </p:spPr>
        </p:sp>
      </p:grpSp>
      <p:grpSp>
        <p:nvGrpSpPr>
          <p:cNvPr id="4" name="Group 4"/>
          <p:cNvGrpSpPr/>
          <p:nvPr/>
        </p:nvGrpSpPr>
        <p:grpSpPr>
          <a:xfrm>
            <a:off x="685800" y="274320"/>
            <a:ext cx="2057400" cy="471011"/>
            <a:chOff x="0" y="0"/>
            <a:chExt cx="2743200" cy="628015"/>
          </a:xfrm>
        </p:grpSpPr>
        <p:sp>
          <p:nvSpPr>
            <p:cNvPr id="5" name="Freeform 5" descr="logos/ppt/media/image-1-1.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6" name="Group 6"/>
          <p:cNvGrpSpPr/>
          <p:nvPr/>
        </p:nvGrpSpPr>
        <p:grpSpPr>
          <a:xfrm>
            <a:off x="822960" y="1303020"/>
            <a:ext cx="16641623" cy="1217143"/>
            <a:chOff x="0" y="0"/>
            <a:chExt cx="22188830" cy="1622857"/>
          </a:xfrm>
        </p:grpSpPr>
        <p:sp>
          <p:nvSpPr>
            <p:cNvPr id="7" name="Freeform 7"/>
            <p:cNvSpPr/>
            <p:nvPr/>
          </p:nvSpPr>
          <p:spPr>
            <a:xfrm>
              <a:off x="0" y="0"/>
              <a:ext cx="22188805" cy="1622806"/>
            </a:xfrm>
            <a:custGeom>
              <a:avLst/>
              <a:gdLst/>
              <a:ahLst/>
              <a:cxnLst/>
              <a:rect l="l" t="t" r="r" b="b"/>
              <a:pathLst>
                <a:path w="22188805" h="1622806">
                  <a:moveTo>
                    <a:pt x="0" y="0"/>
                  </a:moveTo>
                  <a:lnTo>
                    <a:pt x="22188805" y="0"/>
                  </a:lnTo>
                  <a:lnTo>
                    <a:pt x="22188805" y="1622806"/>
                  </a:lnTo>
                  <a:lnTo>
                    <a:pt x="0" y="1622806"/>
                  </a:lnTo>
                  <a:close/>
                </a:path>
              </a:pathLst>
            </a:custGeom>
            <a:blipFill>
              <a:blip r:embed="rId4">
                <a:alphaModFix amt="0"/>
              </a:blip>
              <a:stretch>
                <a:fillRect t="-216234" b="-216237"/>
              </a:stretch>
            </a:blipFill>
          </p:spPr>
        </p:sp>
      </p:grpSp>
      <p:grpSp>
        <p:nvGrpSpPr>
          <p:cNvPr id="8" name="Group 8"/>
          <p:cNvGrpSpPr/>
          <p:nvPr/>
        </p:nvGrpSpPr>
        <p:grpSpPr>
          <a:xfrm>
            <a:off x="822960" y="1274445"/>
            <a:ext cx="16641623" cy="1245718"/>
            <a:chOff x="0" y="0"/>
            <a:chExt cx="22188830" cy="1660957"/>
          </a:xfrm>
        </p:grpSpPr>
        <p:sp>
          <p:nvSpPr>
            <p:cNvPr id="9" name="Freeform 9"/>
            <p:cNvSpPr/>
            <p:nvPr/>
          </p:nvSpPr>
          <p:spPr>
            <a:xfrm>
              <a:off x="0" y="0"/>
              <a:ext cx="22188830" cy="1660956"/>
            </a:xfrm>
            <a:custGeom>
              <a:avLst/>
              <a:gdLst/>
              <a:ahLst/>
              <a:cxnLst/>
              <a:rect l="l" t="t" r="r" b="b"/>
              <a:pathLst>
                <a:path w="22188830" h="1660956">
                  <a:moveTo>
                    <a:pt x="0" y="0"/>
                  </a:moveTo>
                  <a:lnTo>
                    <a:pt x="22188830" y="0"/>
                  </a:lnTo>
                  <a:lnTo>
                    <a:pt x="22188830" y="1660956"/>
                  </a:lnTo>
                  <a:lnTo>
                    <a:pt x="0" y="1660956"/>
                  </a:lnTo>
                  <a:close/>
                </a:path>
              </a:pathLst>
            </a:custGeom>
            <a:blipFill>
              <a:blip r:embed="rId5">
                <a:alphaModFix amt="0"/>
              </a:blip>
              <a:stretch>
                <a:fillRect t="-210302" b="-210302"/>
              </a:stretch>
            </a:blipFill>
          </p:spPr>
        </p:sp>
        <p:sp>
          <p:nvSpPr>
            <p:cNvPr id="10" name="TextBox 10"/>
            <p:cNvSpPr txBox="1"/>
            <p:nvPr/>
          </p:nvSpPr>
          <p:spPr>
            <a:xfrm>
              <a:off x="0" y="-38100"/>
              <a:ext cx="22188830" cy="1699057"/>
            </a:xfrm>
            <a:prstGeom prst="rect">
              <a:avLst/>
            </a:prstGeom>
          </p:spPr>
          <p:txBody>
            <a:bodyPr lIns="0" tIns="0" rIns="0" bIns="0" rtlCol="0" anchor="ctr"/>
            <a:lstStyle/>
            <a:p>
              <a:pPr algn="l">
                <a:lnSpc>
                  <a:spcPts val="5878"/>
                </a:lnSpc>
              </a:pPr>
              <a:r>
                <a:rPr lang="en-US" sz="4898" b="1">
                  <a:solidFill>
                    <a:srgbClr val="0072CE"/>
                  </a:solidFill>
                  <a:latin typeface="Poppins Bold"/>
                  <a:ea typeface="Poppins Bold"/>
                  <a:cs typeface="Poppins Bold"/>
                  <a:sym typeface="Poppins Bold"/>
                </a:rPr>
                <a:t>Quelques références clés</a:t>
              </a:r>
            </a:p>
          </p:txBody>
        </p:sp>
      </p:grpSp>
      <p:grpSp>
        <p:nvGrpSpPr>
          <p:cNvPr id="11" name="Group 11"/>
          <p:cNvGrpSpPr/>
          <p:nvPr/>
        </p:nvGrpSpPr>
        <p:grpSpPr>
          <a:xfrm>
            <a:off x="822960" y="2948940"/>
            <a:ext cx="5966460" cy="6240780"/>
            <a:chOff x="0" y="0"/>
            <a:chExt cx="7955280" cy="8321040"/>
          </a:xfrm>
        </p:grpSpPr>
        <p:sp>
          <p:nvSpPr>
            <p:cNvPr id="12" name="Freeform 12"/>
            <p:cNvSpPr/>
            <p:nvPr/>
          </p:nvSpPr>
          <p:spPr>
            <a:xfrm>
              <a:off x="0" y="0"/>
              <a:ext cx="7955280" cy="8321040"/>
            </a:xfrm>
            <a:custGeom>
              <a:avLst/>
              <a:gdLst/>
              <a:ahLst/>
              <a:cxnLst/>
              <a:rect l="l" t="t" r="r" b="b"/>
              <a:pathLst>
                <a:path w="7955280" h="8321040">
                  <a:moveTo>
                    <a:pt x="0" y="146304"/>
                  </a:moveTo>
                  <a:cubicBezTo>
                    <a:pt x="0" y="65532"/>
                    <a:pt x="65532" y="0"/>
                    <a:pt x="146304" y="0"/>
                  </a:cubicBezTo>
                  <a:lnTo>
                    <a:pt x="7808976" y="0"/>
                  </a:lnTo>
                  <a:cubicBezTo>
                    <a:pt x="7889748" y="0"/>
                    <a:pt x="7955280" y="65532"/>
                    <a:pt x="7955280" y="146304"/>
                  </a:cubicBezTo>
                  <a:lnTo>
                    <a:pt x="7955280" y="8174736"/>
                  </a:lnTo>
                  <a:cubicBezTo>
                    <a:pt x="7955280" y="8255508"/>
                    <a:pt x="7889748" y="8321040"/>
                    <a:pt x="7808976" y="8321040"/>
                  </a:cubicBezTo>
                  <a:lnTo>
                    <a:pt x="146304" y="8321040"/>
                  </a:lnTo>
                  <a:cubicBezTo>
                    <a:pt x="65532" y="8321040"/>
                    <a:pt x="0" y="8255508"/>
                    <a:pt x="0" y="8174736"/>
                  </a:cubicBezTo>
                  <a:close/>
                </a:path>
              </a:pathLst>
            </a:custGeom>
            <a:solidFill>
              <a:srgbClr val="F2F8FC"/>
            </a:solidFill>
          </p:spPr>
        </p:sp>
      </p:grpSp>
      <p:grpSp>
        <p:nvGrpSpPr>
          <p:cNvPr id="13" name="Group 13"/>
          <p:cNvGrpSpPr/>
          <p:nvPr/>
        </p:nvGrpSpPr>
        <p:grpSpPr>
          <a:xfrm>
            <a:off x="1371600" y="3360420"/>
            <a:ext cx="1234440" cy="1234440"/>
            <a:chOff x="0" y="0"/>
            <a:chExt cx="1645920" cy="1645920"/>
          </a:xfrm>
        </p:grpSpPr>
        <p:sp>
          <p:nvSpPr>
            <p:cNvPr id="14" name="Freeform 14"/>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F2F8FC"/>
            </a:solidFill>
          </p:spPr>
        </p:sp>
      </p:grpSp>
      <p:grpSp>
        <p:nvGrpSpPr>
          <p:cNvPr id="15" name="Group 15"/>
          <p:cNvGrpSpPr/>
          <p:nvPr/>
        </p:nvGrpSpPr>
        <p:grpSpPr>
          <a:xfrm>
            <a:off x="1680210" y="3669030"/>
            <a:ext cx="617220" cy="617220"/>
            <a:chOff x="0" y="0"/>
            <a:chExt cx="822960" cy="822960"/>
          </a:xfrm>
        </p:grpSpPr>
        <p:sp>
          <p:nvSpPr>
            <p:cNvPr id="16" name="Freeform 16" descr="icons/building_navy.png"/>
            <p:cNvSpPr/>
            <p:nvPr/>
          </p:nvSpPr>
          <p:spPr>
            <a:xfrm>
              <a:off x="0" y="0"/>
              <a:ext cx="822960" cy="822960"/>
            </a:xfrm>
            <a:custGeom>
              <a:avLst/>
              <a:gdLst/>
              <a:ahLst/>
              <a:cxnLst/>
              <a:rect l="l" t="t" r="r" b="b"/>
              <a:pathLst>
                <a:path w="822960" h="822960">
                  <a:moveTo>
                    <a:pt x="0" y="0"/>
                  </a:moveTo>
                  <a:lnTo>
                    <a:pt x="822960" y="0"/>
                  </a:lnTo>
                  <a:lnTo>
                    <a:pt x="822960" y="822960"/>
                  </a:lnTo>
                  <a:lnTo>
                    <a:pt x="0" y="822960"/>
                  </a:lnTo>
                  <a:lnTo>
                    <a:pt x="0" y="0"/>
                  </a:lnTo>
                  <a:close/>
                </a:path>
              </a:pathLst>
            </a:custGeom>
            <a:blipFill>
              <a:blip r:embed="rId6"/>
              <a:stretch>
                <a:fillRect/>
              </a:stretch>
            </a:blipFill>
          </p:spPr>
        </p:sp>
      </p:grpSp>
      <p:sp>
        <p:nvSpPr>
          <p:cNvPr id="17" name="TextBox 17"/>
          <p:cNvSpPr txBox="1"/>
          <p:nvPr/>
        </p:nvSpPr>
        <p:spPr>
          <a:xfrm>
            <a:off x="1303020" y="4899660"/>
            <a:ext cx="5006340" cy="409575"/>
          </a:xfrm>
          <a:prstGeom prst="rect">
            <a:avLst/>
          </a:prstGeom>
        </p:spPr>
        <p:txBody>
          <a:bodyPr lIns="0" tIns="0" rIns="0" bIns="0" rtlCol="0" anchor="t">
            <a:spAutoFit/>
          </a:bodyPr>
          <a:lstStyle/>
          <a:p>
            <a:pPr algn="ctr">
              <a:lnSpc>
                <a:spcPts val="2999"/>
              </a:lnSpc>
            </a:pPr>
            <a:r>
              <a:rPr lang="en-US" sz="2499" b="1">
                <a:solidFill>
                  <a:srgbClr val="0072CE"/>
                </a:solidFill>
                <a:latin typeface="Poppins Bold"/>
                <a:ea typeface="Poppins Bold"/>
                <a:cs typeface="Poppins Bold"/>
                <a:sym typeface="Poppins Bold"/>
              </a:rPr>
              <a:t>SDP Groupe</a:t>
            </a:r>
          </a:p>
        </p:txBody>
      </p:sp>
      <p:sp>
        <p:nvSpPr>
          <p:cNvPr id="18" name="TextBox 18"/>
          <p:cNvSpPr txBox="1"/>
          <p:nvPr/>
        </p:nvSpPr>
        <p:spPr>
          <a:xfrm>
            <a:off x="1303020" y="5715000"/>
            <a:ext cx="5006340" cy="1725549"/>
          </a:xfrm>
          <a:prstGeom prst="rect">
            <a:avLst/>
          </a:prstGeom>
        </p:spPr>
        <p:txBody>
          <a:bodyPr lIns="0" tIns="0" rIns="0" bIns="0" rtlCol="0" anchor="t">
            <a:spAutoFit/>
          </a:bodyPr>
          <a:lstStyle/>
          <a:p>
            <a:pPr algn="ctr">
              <a:lnSpc>
                <a:spcPts val="2627"/>
              </a:lnSpc>
            </a:pPr>
            <a:r>
              <a:rPr lang="en-US" sz="1824">
                <a:solidFill>
                  <a:srgbClr val="0B2E4A"/>
                </a:solidFill>
                <a:latin typeface="Poppins"/>
                <a:ea typeface="Poppins"/>
                <a:cs typeface="Poppins"/>
                <a:sym typeface="Poppins"/>
              </a:rPr>
              <a:t>Un groupe qui met au service des maîtres d’ouvrage publics et privés une expertise internationale sur des projets d’infrastructures de transport, d’ouvrages d’art et immobiliers.</a:t>
            </a:r>
          </a:p>
        </p:txBody>
      </p:sp>
      <p:sp>
        <p:nvSpPr>
          <p:cNvPr id="20" name="Freeform 20"/>
          <p:cNvSpPr/>
          <p:nvPr/>
        </p:nvSpPr>
        <p:spPr>
          <a:xfrm>
            <a:off x="7738253" y="314339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21" name="Group 21"/>
          <p:cNvGrpSpPr/>
          <p:nvPr/>
        </p:nvGrpSpPr>
        <p:grpSpPr>
          <a:xfrm>
            <a:off x="8298180" y="2948940"/>
            <a:ext cx="9166403" cy="548640"/>
            <a:chOff x="0" y="0"/>
            <a:chExt cx="12221870" cy="731520"/>
          </a:xfrm>
        </p:grpSpPr>
        <p:sp>
          <p:nvSpPr>
            <p:cNvPr id="22" name="Freeform 22"/>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23" name="Group 23"/>
          <p:cNvGrpSpPr/>
          <p:nvPr/>
        </p:nvGrpSpPr>
        <p:grpSpPr>
          <a:xfrm>
            <a:off x="8298180" y="2934652"/>
            <a:ext cx="9166403" cy="562928"/>
            <a:chOff x="0" y="0"/>
            <a:chExt cx="12221870" cy="750570"/>
          </a:xfrm>
        </p:grpSpPr>
        <p:sp>
          <p:nvSpPr>
            <p:cNvPr id="24" name="Freeform 24"/>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25" name="TextBox 25"/>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Avant-projet</a:t>
              </a:r>
            </a:p>
          </p:txBody>
        </p:sp>
      </p:grpSp>
      <p:sp>
        <p:nvSpPr>
          <p:cNvPr id="26" name="TextBox 26"/>
          <p:cNvSpPr txBox="1"/>
          <p:nvPr/>
        </p:nvSpPr>
        <p:spPr>
          <a:xfrm>
            <a:off x="8298180" y="3429762"/>
            <a:ext cx="9166403" cy="976859"/>
          </a:xfrm>
          <a:prstGeom prst="rect">
            <a:avLst/>
          </a:prstGeom>
        </p:spPr>
        <p:txBody>
          <a:bodyPr lIns="0" tIns="0" rIns="0" bIns="0" rtlCol="0" anchor="t">
            <a:spAutoFit/>
          </a:bodyPr>
          <a:lstStyle/>
          <a:p>
            <a:pPr marL="390484" lvl="2" indent="-130161" algn="just">
              <a:lnSpc>
                <a:spcPts val="2551"/>
              </a:lnSpc>
              <a:buFont typeface="Arial"/>
              <a:buChar char="⚬"/>
            </a:pPr>
            <a:r>
              <a:rPr lang="en-US" sz="1849">
                <a:solidFill>
                  <a:srgbClr val="0B2E4A"/>
                </a:solidFill>
                <a:latin typeface="Poppins"/>
                <a:ea typeface="Poppins"/>
                <a:cs typeface="Poppins"/>
                <a:sym typeface="Poppins"/>
              </a:rPr>
              <a:t>Recueil et formalisation des besoins</a:t>
            </a:r>
          </a:p>
          <a:p>
            <a:pPr marL="390484" lvl="2" indent="-130161" algn="just">
              <a:lnSpc>
                <a:spcPts val="2551"/>
              </a:lnSpc>
              <a:buFont typeface="Arial"/>
              <a:buChar char="⚬"/>
            </a:pPr>
            <a:r>
              <a:rPr lang="en-US" sz="1849">
                <a:solidFill>
                  <a:srgbClr val="0B2E4A"/>
                </a:solidFill>
                <a:latin typeface="Poppins"/>
                <a:ea typeface="Poppins"/>
                <a:cs typeface="Poppins"/>
                <a:sym typeface="Poppins"/>
              </a:rPr>
              <a:t>Élaboration du cahier des charges pour la digitalisation du Système de Management Intégré Qualité, Sécurité et Environnement (SMI-QSE)</a:t>
            </a:r>
          </a:p>
        </p:txBody>
      </p:sp>
      <p:sp>
        <p:nvSpPr>
          <p:cNvPr id="27" name="Freeform 27"/>
          <p:cNvSpPr/>
          <p:nvPr/>
        </p:nvSpPr>
        <p:spPr>
          <a:xfrm>
            <a:off x="7738253" y="522365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28" name="Group 28"/>
          <p:cNvGrpSpPr/>
          <p:nvPr/>
        </p:nvGrpSpPr>
        <p:grpSpPr>
          <a:xfrm>
            <a:off x="8298180" y="5029200"/>
            <a:ext cx="9166403" cy="548640"/>
            <a:chOff x="0" y="0"/>
            <a:chExt cx="12221870" cy="731520"/>
          </a:xfrm>
        </p:grpSpPr>
        <p:sp>
          <p:nvSpPr>
            <p:cNvPr id="29" name="Freeform 29"/>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30" name="Group 30"/>
          <p:cNvGrpSpPr/>
          <p:nvPr/>
        </p:nvGrpSpPr>
        <p:grpSpPr>
          <a:xfrm>
            <a:off x="8298180" y="5014912"/>
            <a:ext cx="9166403" cy="562928"/>
            <a:chOff x="0" y="0"/>
            <a:chExt cx="12221870" cy="750570"/>
          </a:xfrm>
        </p:grpSpPr>
        <p:sp>
          <p:nvSpPr>
            <p:cNvPr id="31" name="Freeform 31"/>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32" name="TextBox 32"/>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Phase projet</a:t>
              </a:r>
            </a:p>
          </p:txBody>
        </p:sp>
      </p:grpSp>
      <p:sp>
        <p:nvSpPr>
          <p:cNvPr id="33" name="TextBox 33"/>
          <p:cNvSpPr txBox="1"/>
          <p:nvPr/>
        </p:nvSpPr>
        <p:spPr>
          <a:xfrm>
            <a:off x="8298180" y="5510022"/>
            <a:ext cx="9166403" cy="976859"/>
          </a:xfrm>
          <a:prstGeom prst="rect">
            <a:avLst/>
          </a:prstGeom>
        </p:spPr>
        <p:txBody>
          <a:bodyPr lIns="0" tIns="0" rIns="0" bIns="0" rtlCol="0" anchor="t">
            <a:spAutoFit/>
          </a:bodyPr>
          <a:lstStyle/>
          <a:p>
            <a:pPr marL="390484" lvl="2" indent="-130161" algn="just">
              <a:lnSpc>
                <a:spcPts val="2551"/>
              </a:lnSpc>
              <a:buFont typeface="Arial"/>
              <a:buChar char="⚬"/>
            </a:pPr>
            <a:r>
              <a:rPr lang="en-US" sz="1849">
                <a:solidFill>
                  <a:srgbClr val="0B2E4A"/>
                </a:solidFill>
                <a:latin typeface="Poppins"/>
                <a:ea typeface="Poppins"/>
                <a:cs typeface="Poppins"/>
                <a:sym typeface="Poppins"/>
              </a:rPr>
              <a:t>Conception d’une solution basée sur une base existante développée par NetByUs, améliorée pour ce projet</a:t>
            </a:r>
          </a:p>
          <a:p>
            <a:pPr marL="390484" lvl="2" indent="-130161" algn="just">
              <a:lnSpc>
                <a:spcPts val="2551"/>
              </a:lnSpc>
              <a:buFont typeface="Arial"/>
              <a:buChar char="⚬"/>
            </a:pPr>
            <a:r>
              <a:rPr lang="en-US" sz="1849">
                <a:solidFill>
                  <a:srgbClr val="0B2E4A"/>
                </a:solidFill>
                <a:latin typeface="Poppins"/>
                <a:ea typeface="Poppins"/>
                <a:cs typeface="Poppins"/>
                <a:sym typeface="Poppins"/>
              </a:rPr>
              <a:t>Développement, tests unitaires et tests d’intégration</a:t>
            </a:r>
          </a:p>
        </p:txBody>
      </p:sp>
      <p:sp>
        <p:nvSpPr>
          <p:cNvPr id="34" name="Freeform 34"/>
          <p:cNvSpPr/>
          <p:nvPr/>
        </p:nvSpPr>
        <p:spPr>
          <a:xfrm>
            <a:off x="7738253" y="7303913"/>
            <a:ext cx="434054" cy="434054"/>
          </a:xfrm>
          <a:custGeom>
            <a:avLst/>
            <a:gdLst/>
            <a:ahLst/>
            <a:cxnLst/>
            <a:rect l="l" t="t" r="r" b="b"/>
            <a:pathLst>
              <a:path w="434054" h="434054">
                <a:moveTo>
                  <a:pt x="0" y="0"/>
                </a:moveTo>
                <a:lnTo>
                  <a:pt x="434054" y="0"/>
                </a:lnTo>
                <a:lnTo>
                  <a:pt x="434054" y="434054"/>
                </a:lnTo>
                <a:lnTo>
                  <a:pt x="0" y="434054"/>
                </a:lnTo>
                <a:lnTo>
                  <a:pt x="0" y="0"/>
                </a:lnTo>
                <a:close/>
              </a:path>
            </a:pathLst>
          </a:custGeom>
          <a:blipFill>
            <a:blip>
              <a:extLst>
                <a:ext uri="{96DAC541-7B7A-43D3-8B79-37D633B846F1}">
                  <asvg:svgBlip xmlns:asvg="http://schemas.microsoft.com/office/drawing/2016/SVG/main" r:embed="rId7"/>
                </a:ext>
              </a:extLst>
            </a:blip>
            <a:stretch>
              <a:fillRect/>
            </a:stretch>
          </a:blipFill>
        </p:spPr>
      </p:sp>
      <p:grpSp>
        <p:nvGrpSpPr>
          <p:cNvPr id="35" name="Group 35"/>
          <p:cNvGrpSpPr/>
          <p:nvPr/>
        </p:nvGrpSpPr>
        <p:grpSpPr>
          <a:xfrm>
            <a:off x="8298180" y="7109460"/>
            <a:ext cx="9166403" cy="548640"/>
            <a:chOff x="0" y="0"/>
            <a:chExt cx="12221870" cy="731520"/>
          </a:xfrm>
        </p:grpSpPr>
        <p:sp>
          <p:nvSpPr>
            <p:cNvPr id="36" name="Freeform 36"/>
            <p:cNvSpPr/>
            <p:nvPr/>
          </p:nvSpPr>
          <p:spPr>
            <a:xfrm>
              <a:off x="0" y="0"/>
              <a:ext cx="12221845" cy="731520"/>
            </a:xfrm>
            <a:custGeom>
              <a:avLst/>
              <a:gdLst/>
              <a:ahLst/>
              <a:cxnLst/>
              <a:rect l="l" t="t" r="r" b="b"/>
              <a:pathLst>
                <a:path w="12221845" h="731520">
                  <a:moveTo>
                    <a:pt x="0" y="0"/>
                  </a:moveTo>
                  <a:lnTo>
                    <a:pt x="12221845" y="0"/>
                  </a:lnTo>
                  <a:lnTo>
                    <a:pt x="12221845" y="731520"/>
                  </a:lnTo>
                  <a:lnTo>
                    <a:pt x="0" y="731520"/>
                  </a:lnTo>
                  <a:close/>
                </a:path>
              </a:pathLst>
            </a:custGeom>
            <a:blipFill>
              <a:blip r:embed="rId4">
                <a:alphaModFix amt="0"/>
              </a:blip>
              <a:stretch>
                <a:fillRect t="-275319" b="-275321"/>
              </a:stretch>
            </a:blipFill>
          </p:spPr>
        </p:sp>
      </p:grpSp>
      <p:grpSp>
        <p:nvGrpSpPr>
          <p:cNvPr id="37" name="Group 37"/>
          <p:cNvGrpSpPr/>
          <p:nvPr/>
        </p:nvGrpSpPr>
        <p:grpSpPr>
          <a:xfrm>
            <a:off x="8298180" y="7095172"/>
            <a:ext cx="9166403" cy="562928"/>
            <a:chOff x="0" y="0"/>
            <a:chExt cx="12221870" cy="750570"/>
          </a:xfrm>
        </p:grpSpPr>
        <p:sp>
          <p:nvSpPr>
            <p:cNvPr id="38" name="Freeform 38"/>
            <p:cNvSpPr/>
            <p:nvPr/>
          </p:nvSpPr>
          <p:spPr>
            <a:xfrm>
              <a:off x="0" y="0"/>
              <a:ext cx="12221871" cy="750570"/>
            </a:xfrm>
            <a:custGeom>
              <a:avLst/>
              <a:gdLst/>
              <a:ahLst/>
              <a:cxnLst/>
              <a:rect l="l" t="t" r="r" b="b"/>
              <a:pathLst>
                <a:path w="12221871" h="750570">
                  <a:moveTo>
                    <a:pt x="0" y="0"/>
                  </a:moveTo>
                  <a:lnTo>
                    <a:pt x="12221871" y="0"/>
                  </a:lnTo>
                  <a:lnTo>
                    <a:pt x="12221871" y="750570"/>
                  </a:lnTo>
                  <a:lnTo>
                    <a:pt x="0" y="750570"/>
                  </a:lnTo>
                  <a:close/>
                </a:path>
              </a:pathLst>
            </a:custGeom>
            <a:blipFill>
              <a:blip r:embed="rId5">
                <a:alphaModFix amt="0"/>
              </a:blip>
              <a:stretch>
                <a:fillRect t="-267283" b="-267283"/>
              </a:stretch>
            </a:blipFill>
          </p:spPr>
        </p:sp>
        <p:sp>
          <p:nvSpPr>
            <p:cNvPr id="39" name="TextBox 39"/>
            <p:cNvSpPr txBox="1"/>
            <p:nvPr/>
          </p:nvSpPr>
          <p:spPr>
            <a:xfrm>
              <a:off x="0" y="-19050"/>
              <a:ext cx="12221870" cy="769620"/>
            </a:xfrm>
            <a:prstGeom prst="rect">
              <a:avLst/>
            </a:prstGeom>
          </p:spPr>
          <p:txBody>
            <a:bodyPr lIns="0" tIns="0" rIns="0" bIns="0" rtlCol="0" anchor="ctr"/>
            <a:lstStyle/>
            <a:p>
              <a:pPr algn="l">
                <a:lnSpc>
                  <a:spcPts val="2549"/>
                </a:lnSpc>
              </a:pPr>
              <a:r>
                <a:rPr lang="en-US" sz="2124" b="1">
                  <a:solidFill>
                    <a:srgbClr val="0072CE"/>
                  </a:solidFill>
                  <a:latin typeface="Poppins Bold"/>
                  <a:ea typeface="Poppins Bold"/>
                  <a:cs typeface="Poppins Bold"/>
                  <a:sym typeface="Poppins Bold"/>
                </a:rPr>
                <a:t>Après-projet</a:t>
              </a:r>
            </a:p>
          </p:txBody>
        </p:sp>
      </p:grpSp>
      <p:sp>
        <p:nvSpPr>
          <p:cNvPr id="40" name="TextBox 40"/>
          <p:cNvSpPr txBox="1"/>
          <p:nvPr/>
        </p:nvSpPr>
        <p:spPr>
          <a:xfrm>
            <a:off x="8298180" y="7590282"/>
            <a:ext cx="9166403" cy="976859"/>
          </a:xfrm>
          <a:prstGeom prst="rect">
            <a:avLst/>
          </a:prstGeom>
        </p:spPr>
        <p:txBody>
          <a:bodyPr lIns="0" tIns="0" rIns="0" bIns="0" rtlCol="0" anchor="t">
            <a:spAutoFit/>
          </a:bodyPr>
          <a:lstStyle/>
          <a:p>
            <a:pPr marL="390484" lvl="2" indent="-130161" algn="just">
              <a:lnSpc>
                <a:spcPts val="2551"/>
              </a:lnSpc>
              <a:buFont typeface="Arial"/>
              <a:buChar char="⚬"/>
            </a:pPr>
            <a:r>
              <a:rPr lang="en-US" sz="1849">
                <a:solidFill>
                  <a:srgbClr val="0B2E4A"/>
                </a:solidFill>
                <a:latin typeface="Poppins"/>
                <a:ea typeface="Poppins"/>
                <a:cs typeface="Poppins"/>
                <a:sym typeface="Poppins"/>
              </a:rPr>
              <a:t>Formation et accompagnement des utilisateurs</a:t>
            </a:r>
          </a:p>
          <a:p>
            <a:pPr marL="390484" lvl="2" indent="-130161" algn="just">
              <a:lnSpc>
                <a:spcPts val="2551"/>
              </a:lnSpc>
              <a:buFont typeface="Arial"/>
              <a:buChar char="⚬"/>
            </a:pPr>
            <a:r>
              <a:rPr lang="en-US" sz="1849">
                <a:solidFill>
                  <a:srgbClr val="0B2E4A"/>
                </a:solidFill>
                <a:latin typeface="Poppins"/>
                <a:ea typeface="Poppins"/>
                <a:cs typeface="Poppins"/>
                <a:sym typeface="Poppins"/>
              </a:rPr>
              <a:t>Accompagnement à la mise en production</a:t>
            </a:r>
          </a:p>
          <a:p>
            <a:pPr marL="390484" lvl="2" indent="-130161" algn="just">
              <a:lnSpc>
                <a:spcPts val="2551"/>
              </a:lnSpc>
              <a:buFont typeface="Arial"/>
              <a:buChar char="⚬"/>
            </a:pPr>
            <a:r>
              <a:rPr lang="en-US" sz="1849">
                <a:solidFill>
                  <a:srgbClr val="0B2E4A"/>
                </a:solidFill>
                <a:latin typeface="Poppins"/>
                <a:ea typeface="Poppins"/>
                <a:cs typeface="Poppins"/>
                <a:sym typeface="Poppins"/>
              </a:rPr>
              <a:t>Support, maintenance et amélioration continue</a:t>
            </a:r>
          </a:p>
        </p:txBody>
      </p:sp>
      <p:grpSp>
        <p:nvGrpSpPr>
          <p:cNvPr id="41" name="Group 41"/>
          <p:cNvGrpSpPr/>
          <p:nvPr/>
        </p:nvGrpSpPr>
        <p:grpSpPr>
          <a:xfrm>
            <a:off x="17254728" y="9756105"/>
            <a:ext cx="685800" cy="411480"/>
            <a:chOff x="0" y="0"/>
            <a:chExt cx="914400" cy="548640"/>
          </a:xfrm>
        </p:grpSpPr>
        <p:sp>
          <p:nvSpPr>
            <p:cNvPr id="42" name="Freeform 42"/>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43" name="Group 43"/>
          <p:cNvGrpSpPr/>
          <p:nvPr/>
        </p:nvGrpSpPr>
        <p:grpSpPr>
          <a:xfrm>
            <a:off x="17254728" y="9741818"/>
            <a:ext cx="685800" cy="425768"/>
            <a:chOff x="0" y="0"/>
            <a:chExt cx="914400" cy="567690"/>
          </a:xfrm>
        </p:grpSpPr>
        <p:sp>
          <p:nvSpPr>
            <p:cNvPr id="44" name="Freeform 44"/>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45" name="TextBox 45"/>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7</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274320"/>
            <a:ext cx="2057400" cy="471011"/>
            <a:chOff x="0" y="0"/>
            <a:chExt cx="2743200" cy="628015"/>
          </a:xfrm>
        </p:grpSpPr>
        <p:sp>
          <p:nvSpPr>
            <p:cNvPr id="3" name="Freeform 3" descr="logo_finances.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4" name="Group 4"/>
          <p:cNvGrpSpPr/>
          <p:nvPr/>
        </p:nvGrpSpPr>
        <p:grpSpPr>
          <a:xfrm>
            <a:off x="822960" y="850392"/>
            <a:ext cx="15087600" cy="1188415"/>
            <a:chOff x="0" y="0"/>
            <a:chExt cx="20116800" cy="1584554"/>
          </a:xfrm>
        </p:grpSpPr>
        <p:sp>
          <p:nvSpPr>
            <p:cNvPr id="5" name="Freeform 5"/>
            <p:cNvSpPr/>
            <p:nvPr/>
          </p:nvSpPr>
          <p:spPr>
            <a:xfrm>
              <a:off x="0" y="0"/>
              <a:ext cx="20116800" cy="1584579"/>
            </a:xfrm>
            <a:custGeom>
              <a:avLst/>
              <a:gdLst/>
              <a:ahLst/>
              <a:cxnLst/>
              <a:rect l="l" t="t" r="r" b="b"/>
              <a:pathLst>
                <a:path w="20116800" h="1584579">
                  <a:moveTo>
                    <a:pt x="0" y="0"/>
                  </a:moveTo>
                  <a:lnTo>
                    <a:pt x="20116800" y="0"/>
                  </a:lnTo>
                  <a:lnTo>
                    <a:pt x="20116800" y="1584579"/>
                  </a:lnTo>
                  <a:lnTo>
                    <a:pt x="0" y="1584579"/>
                  </a:lnTo>
                  <a:close/>
                </a:path>
              </a:pathLst>
            </a:custGeom>
            <a:blipFill>
              <a:blip r:embed="rId4">
                <a:alphaModFix amt="0"/>
              </a:blip>
              <a:stretch>
                <a:fillRect t="-197198" b="-197197"/>
              </a:stretch>
            </a:blipFill>
          </p:spPr>
        </p:sp>
      </p:grpSp>
      <p:grpSp>
        <p:nvGrpSpPr>
          <p:cNvPr id="6" name="Group 6"/>
          <p:cNvGrpSpPr/>
          <p:nvPr/>
        </p:nvGrpSpPr>
        <p:grpSpPr>
          <a:xfrm>
            <a:off x="822960" y="814673"/>
            <a:ext cx="15087600" cy="1224134"/>
            <a:chOff x="0" y="0"/>
            <a:chExt cx="20116800" cy="1632179"/>
          </a:xfrm>
        </p:grpSpPr>
        <p:sp>
          <p:nvSpPr>
            <p:cNvPr id="7" name="Freeform 7"/>
            <p:cNvSpPr/>
            <p:nvPr/>
          </p:nvSpPr>
          <p:spPr>
            <a:xfrm>
              <a:off x="0" y="0"/>
              <a:ext cx="20116800" cy="1632178"/>
            </a:xfrm>
            <a:custGeom>
              <a:avLst/>
              <a:gdLst/>
              <a:ahLst/>
              <a:cxnLst/>
              <a:rect l="l" t="t" r="r" b="b"/>
              <a:pathLst>
                <a:path w="20116800" h="1632178">
                  <a:moveTo>
                    <a:pt x="0" y="0"/>
                  </a:moveTo>
                  <a:lnTo>
                    <a:pt x="20116800" y="0"/>
                  </a:lnTo>
                  <a:lnTo>
                    <a:pt x="20116800" y="1632178"/>
                  </a:lnTo>
                  <a:lnTo>
                    <a:pt x="0" y="1632178"/>
                  </a:lnTo>
                  <a:close/>
                </a:path>
              </a:pathLst>
            </a:custGeom>
            <a:blipFill>
              <a:blip r:embed="rId5">
                <a:alphaModFix amt="0"/>
              </a:blip>
              <a:stretch>
                <a:fillRect t="-190155" b="-190155"/>
              </a:stretch>
            </a:blipFill>
          </p:spPr>
        </p:sp>
        <p:sp>
          <p:nvSpPr>
            <p:cNvPr id="8" name="TextBox 8"/>
            <p:cNvSpPr txBox="1"/>
            <p:nvPr/>
          </p:nvSpPr>
          <p:spPr>
            <a:xfrm>
              <a:off x="0" y="-47625"/>
              <a:ext cx="20116800" cy="1679804"/>
            </a:xfrm>
            <a:prstGeom prst="rect">
              <a:avLst/>
            </a:prstGeom>
          </p:spPr>
          <p:txBody>
            <a:bodyPr lIns="0" tIns="0" rIns="0" bIns="0" rtlCol="0" anchor="ctr"/>
            <a:lstStyle/>
            <a:p>
              <a:pPr algn="l">
                <a:lnSpc>
                  <a:spcPts val="5759"/>
                </a:lnSpc>
              </a:pPr>
              <a:r>
                <a:rPr lang="en-US" sz="4800" b="1">
                  <a:solidFill>
                    <a:srgbClr val="0072CE"/>
                  </a:solidFill>
                  <a:latin typeface="Poppins Bold"/>
                  <a:ea typeface="Poppins Bold"/>
                  <a:cs typeface="Poppins Bold"/>
                  <a:sym typeface="Poppins Bold"/>
                </a:rPr>
                <a:t>Ce qui caractérise nos interventions</a:t>
              </a:r>
            </a:p>
          </p:txBody>
        </p:sp>
      </p:grpSp>
      <p:sp>
        <p:nvSpPr>
          <p:cNvPr id="9" name="TextBox 9"/>
          <p:cNvSpPr txBox="1"/>
          <p:nvPr/>
        </p:nvSpPr>
        <p:spPr>
          <a:xfrm>
            <a:off x="845820" y="1886407"/>
            <a:ext cx="16413480" cy="459381"/>
          </a:xfrm>
          <a:prstGeom prst="rect">
            <a:avLst/>
          </a:prstGeom>
        </p:spPr>
        <p:txBody>
          <a:bodyPr lIns="0" tIns="0" rIns="0" bIns="0" rtlCol="0" anchor="t">
            <a:spAutoFit/>
          </a:bodyPr>
          <a:lstStyle/>
          <a:p>
            <a:pPr algn="l">
              <a:lnSpc>
                <a:spcPts val="3150"/>
              </a:lnSpc>
            </a:pPr>
            <a:r>
              <a:rPr lang="en-US" sz="2100" i="1">
                <a:solidFill>
                  <a:srgbClr val="014276"/>
                </a:solidFill>
                <a:latin typeface="Poppins Italics"/>
                <a:ea typeface="Poppins Italics"/>
                <a:cs typeface="Poppins Italics"/>
                <a:sym typeface="Poppins Italics"/>
              </a:rPr>
              <a:t>Nos interventions reposent sur quatre engagements qui garantissent la réussite de chaque projet.</a:t>
            </a:r>
          </a:p>
        </p:txBody>
      </p:sp>
      <p:grpSp>
        <p:nvGrpSpPr>
          <p:cNvPr id="10" name="Group 10"/>
          <p:cNvGrpSpPr/>
          <p:nvPr/>
        </p:nvGrpSpPr>
        <p:grpSpPr>
          <a:xfrm>
            <a:off x="822960" y="2743200"/>
            <a:ext cx="3909060" cy="4937760"/>
            <a:chOff x="0" y="0"/>
            <a:chExt cx="5212080" cy="6583680"/>
          </a:xfrm>
        </p:grpSpPr>
        <p:sp>
          <p:nvSpPr>
            <p:cNvPr id="11" name="Freeform 11"/>
            <p:cNvSpPr/>
            <p:nvPr/>
          </p:nvSpPr>
          <p:spPr>
            <a:xfrm>
              <a:off x="0" y="0"/>
              <a:ext cx="5212080" cy="6583680"/>
            </a:xfrm>
            <a:custGeom>
              <a:avLst/>
              <a:gdLst/>
              <a:ahLst/>
              <a:cxnLst/>
              <a:rect l="l" t="t" r="r" b="b"/>
              <a:pathLst>
                <a:path w="5212080" h="65836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id="12" name="Group 12"/>
          <p:cNvGrpSpPr/>
          <p:nvPr/>
        </p:nvGrpSpPr>
        <p:grpSpPr>
          <a:xfrm>
            <a:off x="2160270" y="3291840"/>
            <a:ext cx="1234440" cy="1234440"/>
            <a:chOff x="0" y="0"/>
            <a:chExt cx="1645920" cy="1645920"/>
          </a:xfrm>
        </p:grpSpPr>
        <p:sp>
          <p:nvSpPr>
            <p:cNvPr id="13" name="Freeform 13"/>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id="14" name="Group 14"/>
          <p:cNvGrpSpPr/>
          <p:nvPr/>
        </p:nvGrpSpPr>
        <p:grpSpPr>
          <a:xfrm>
            <a:off x="2320747" y="3452317"/>
            <a:ext cx="913448" cy="913448"/>
            <a:chOff x="0" y="0"/>
            <a:chExt cx="1217930" cy="1217930"/>
          </a:xfrm>
        </p:grpSpPr>
        <p:sp>
          <p:nvSpPr>
            <p:cNvPr id="15" name="Freeform 15" descr="icons/target.png"/>
            <p:cNvSpPr/>
            <p:nvPr/>
          </p:nvSpPr>
          <p:spPr>
            <a:xfrm>
              <a:off x="0" y="0"/>
              <a:ext cx="1217930" cy="1217930"/>
            </a:xfrm>
            <a:custGeom>
              <a:avLst/>
              <a:gdLst/>
              <a:ahLst/>
              <a:cxnLst/>
              <a:rect l="l" t="t" r="r" b="b"/>
              <a:pathLst>
                <a:path w="1217930" h="1217930">
                  <a:moveTo>
                    <a:pt x="0" y="0"/>
                  </a:moveTo>
                  <a:lnTo>
                    <a:pt x="1217930" y="0"/>
                  </a:lnTo>
                  <a:lnTo>
                    <a:pt x="1217930" y="1217930"/>
                  </a:lnTo>
                  <a:lnTo>
                    <a:pt x="0" y="1217930"/>
                  </a:lnTo>
                  <a:lnTo>
                    <a:pt x="0" y="0"/>
                  </a:lnTo>
                  <a:close/>
                </a:path>
              </a:pathLst>
            </a:custGeom>
            <a:blipFill>
              <a:blip r:embed="rId6"/>
              <a:stretch>
                <a:fillRect/>
              </a:stretch>
            </a:blipFill>
          </p:spPr>
        </p:sp>
      </p:grpSp>
      <p:sp>
        <p:nvSpPr>
          <p:cNvPr id="16" name="TextBox 16"/>
          <p:cNvSpPr txBox="1"/>
          <p:nvPr/>
        </p:nvSpPr>
        <p:spPr>
          <a:xfrm>
            <a:off x="1257300" y="4762500"/>
            <a:ext cx="3040380" cy="879325"/>
          </a:xfrm>
          <a:prstGeom prst="rect">
            <a:avLst/>
          </a:prstGeom>
        </p:spPr>
        <p:txBody>
          <a:bodyPr lIns="0" tIns="0" rIns="0" bIns="0" rtlCol="0" anchor="t">
            <a:spAutoFit/>
          </a:bodyPr>
          <a:lstStyle/>
          <a:p>
            <a:pPr algn="ctr">
              <a:lnSpc>
                <a:spcPts val="3454"/>
              </a:lnSpc>
            </a:pPr>
            <a:r>
              <a:rPr lang="en-US" sz="2399" b="1">
                <a:solidFill>
                  <a:srgbClr val="00325A"/>
                </a:solidFill>
                <a:latin typeface="Poppins Bold"/>
                <a:ea typeface="Poppins Bold"/>
                <a:cs typeface="Poppins Bold"/>
                <a:sym typeface="Poppins Bold"/>
              </a:rPr>
              <a:t>Une approche orientée métier</a:t>
            </a:r>
          </a:p>
        </p:txBody>
      </p:sp>
      <p:grpSp>
        <p:nvGrpSpPr>
          <p:cNvPr id="17" name="Group 17"/>
          <p:cNvGrpSpPr/>
          <p:nvPr/>
        </p:nvGrpSpPr>
        <p:grpSpPr>
          <a:xfrm>
            <a:off x="5074920" y="2743200"/>
            <a:ext cx="3909060" cy="4937760"/>
            <a:chOff x="0" y="0"/>
            <a:chExt cx="5212080" cy="6583680"/>
          </a:xfrm>
        </p:grpSpPr>
        <p:sp>
          <p:nvSpPr>
            <p:cNvPr id="18" name="Freeform 18"/>
            <p:cNvSpPr/>
            <p:nvPr/>
          </p:nvSpPr>
          <p:spPr>
            <a:xfrm>
              <a:off x="0" y="0"/>
              <a:ext cx="5212080" cy="6583680"/>
            </a:xfrm>
            <a:custGeom>
              <a:avLst/>
              <a:gdLst/>
              <a:ahLst/>
              <a:cxnLst/>
              <a:rect l="l" t="t" r="r" b="b"/>
              <a:pathLst>
                <a:path w="5212080" h="65836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id="19" name="Group 19"/>
          <p:cNvGrpSpPr/>
          <p:nvPr/>
        </p:nvGrpSpPr>
        <p:grpSpPr>
          <a:xfrm>
            <a:off x="6412230" y="3291840"/>
            <a:ext cx="1234440" cy="1234440"/>
            <a:chOff x="0" y="0"/>
            <a:chExt cx="1645920" cy="1645920"/>
          </a:xfrm>
        </p:grpSpPr>
        <p:sp>
          <p:nvSpPr>
            <p:cNvPr id="20" name="Freeform 20"/>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id="21" name="Group 21"/>
          <p:cNvGrpSpPr/>
          <p:nvPr/>
        </p:nvGrpSpPr>
        <p:grpSpPr>
          <a:xfrm>
            <a:off x="6572707" y="3452317"/>
            <a:ext cx="913448" cy="913448"/>
            <a:chOff x="0" y="0"/>
            <a:chExt cx="1217930" cy="1217930"/>
          </a:xfrm>
        </p:grpSpPr>
        <p:sp>
          <p:nvSpPr>
            <p:cNvPr id="22" name="Freeform 22" descr="icons/handshake.png"/>
            <p:cNvSpPr/>
            <p:nvPr/>
          </p:nvSpPr>
          <p:spPr>
            <a:xfrm>
              <a:off x="0" y="0"/>
              <a:ext cx="1217930" cy="1217930"/>
            </a:xfrm>
            <a:custGeom>
              <a:avLst/>
              <a:gdLst/>
              <a:ahLst/>
              <a:cxnLst/>
              <a:rect l="l" t="t" r="r" b="b"/>
              <a:pathLst>
                <a:path w="1217930" h="1217930">
                  <a:moveTo>
                    <a:pt x="0" y="0"/>
                  </a:moveTo>
                  <a:lnTo>
                    <a:pt x="1217930" y="0"/>
                  </a:lnTo>
                  <a:lnTo>
                    <a:pt x="1217930" y="1217930"/>
                  </a:lnTo>
                  <a:lnTo>
                    <a:pt x="0" y="1217930"/>
                  </a:lnTo>
                  <a:lnTo>
                    <a:pt x="0" y="0"/>
                  </a:lnTo>
                  <a:close/>
                </a:path>
              </a:pathLst>
            </a:custGeom>
            <a:blipFill>
              <a:blip r:embed="rId7"/>
              <a:stretch>
                <a:fillRect/>
              </a:stretch>
            </a:blipFill>
          </p:spPr>
        </p:sp>
      </p:grpSp>
      <p:sp>
        <p:nvSpPr>
          <p:cNvPr id="23" name="TextBox 23"/>
          <p:cNvSpPr txBox="1"/>
          <p:nvPr/>
        </p:nvSpPr>
        <p:spPr>
          <a:xfrm>
            <a:off x="5509260" y="4762500"/>
            <a:ext cx="3040380" cy="1317475"/>
          </a:xfrm>
          <a:prstGeom prst="rect">
            <a:avLst/>
          </a:prstGeom>
        </p:spPr>
        <p:txBody>
          <a:bodyPr lIns="0" tIns="0" rIns="0" bIns="0" rtlCol="0" anchor="t">
            <a:spAutoFit/>
          </a:bodyPr>
          <a:lstStyle/>
          <a:p>
            <a:pPr algn="ctr">
              <a:lnSpc>
                <a:spcPts val="3454"/>
              </a:lnSpc>
            </a:pPr>
            <a:r>
              <a:rPr lang="en-US" sz="2399" b="1" dirty="0">
                <a:solidFill>
                  <a:srgbClr val="00325A"/>
                </a:solidFill>
                <a:latin typeface="Poppins Bold"/>
                <a:ea typeface="Poppins Bold"/>
                <a:cs typeface="Poppins Bold"/>
                <a:sym typeface="Poppins Bold"/>
              </a:rPr>
              <a:t>Un </a:t>
            </a:r>
            <a:r>
              <a:rPr lang="en-US" sz="2399" b="1" dirty="0" err="1">
                <a:solidFill>
                  <a:srgbClr val="00325A"/>
                </a:solidFill>
                <a:latin typeface="Poppins Bold"/>
                <a:ea typeface="Poppins Bold"/>
                <a:cs typeface="Poppins Bold"/>
                <a:sym typeface="Poppins Bold"/>
              </a:rPr>
              <a:t>accompagnement</a:t>
            </a:r>
            <a:r>
              <a:rPr lang="en-US" sz="2399" b="1" dirty="0">
                <a:solidFill>
                  <a:srgbClr val="00325A"/>
                </a:solidFill>
                <a:latin typeface="Poppins Bold"/>
                <a:ea typeface="Poppins Bold"/>
                <a:cs typeface="Poppins Bold"/>
                <a:sym typeface="Poppins Bold"/>
              </a:rPr>
              <a:t> de </a:t>
            </a:r>
            <a:r>
              <a:rPr lang="en-US" sz="2399" b="1" dirty="0" err="1">
                <a:solidFill>
                  <a:srgbClr val="00325A"/>
                </a:solidFill>
                <a:latin typeface="Poppins Bold"/>
                <a:ea typeface="Poppins Bold"/>
                <a:cs typeface="Poppins Bold"/>
                <a:sym typeface="Poppins Bold"/>
              </a:rPr>
              <a:t>proximité</a:t>
            </a:r>
            <a:endParaRPr lang="en-US" sz="2399" b="1" dirty="0">
              <a:solidFill>
                <a:srgbClr val="00325A"/>
              </a:solidFill>
              <a:latin typeface="Poppins Bold"/>
              <a:ea typeface="Poppins Bold"/>
              <a:cs typeface="Poppins Bold"/>
              <a:sym typeface="Poppins Bold"/>
            </a:endParaRPr>
          </a:p>
        </p:txBody>
      </p:sp>
      <p:grpSp>
        <p:nvGrpSpPr>
          <p:cNvPr id="24" name="Group 24"/>
          <p:cNvGrpSpPr/>
          <p:nvPr/>
        </p:nvGrpSpPr>
        <p:grpSpPr>
          <a:xfrm>
            <a:off x="9326880" y="2743200"/>
            <a:ext cx="3909060" cy="4937760"/>
            <a:chOff x="0" y="0"/>
            <a:chExt cx="5212080" cy="6583680"/>
          </a:xfrm>
        </p:grpSpPr>
        <p:sp>
          <p:nvSpPr>
            <p:cNvPr id="25" name="Freeform 25"/>
            <p:cNvSpPr/>
            <p:nvPr/>
          </p:nvSpPr>
          <p:spPr>
            <a:xfrm>
              <a:off x="0" y="0"/>
              <a:ext cx="5212080" cy="6583680"/>
            </a:xfrm>
            <a:custGeom>
              <a:avLst/>
              <a:gdLst/>
              <a:ahLst/>
              <a:cxnLst/>
              <a:rect l="l" t="t" r="r" b="b"/>
              <a:pathLst>
                <a:path w="5212080" h="65836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id="26" name="Group 26"/>
          <p:cNvGrpSpPr/>
          <p:nvPr/>
        </p:nvGrpSpPr>
        <p:grpSpPr>
          <a:xfrm>
            <a:off x="10664190" y="3291840"/>
            <a:ext cx="1234440" cy="1234440"/>
            <a:chOff x="0" y="0"/>
            <a:chExt cx="1645920" cy="1645920"/>
          </a:xfrm>
        </p:grpSpPr>
        <p:sp>
          <p:nvSpPr>
            <p:cNvPr id="27" name="Freeform 27"/>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id="28" name="Group 28"/>
          <p:cNvGrpSpPr/>
          <p:nvPr/>
        </p:nvGrpSpPr>
        <p:grpSpPr>
          <a:xfrm>
            <a:off x="10824667" y="3452317"/>
            <a:ext cx="913448" cy="913448"/>
            <a:chOff x="0" y="0"/>
            <a:chExt cx="1217930" cy="1217930"/>
          </a:xfrm>
        </p:grpSpPr>
        <p:sp>
          <p:nvSpPr>
            <p:cNvPr id="29" name="Freeform 29" descr="icons/trending.png"/>
            <p:cNvSpPr/>
            <p:nvPr/>
          </p:nvSpPr>
          <p:spPr>
            <a:xfrm>
              <a:off x="0" y="0"/>
              <a:ext cx="1217930" cy="1217930"/>
            </a:xfrm>
            <a:custGeom>
              <a:avLst/>
              <a:gdLst/>
              <a:ahLst/>
              <a:cxnLst/>
              <a:rect l="l" t="t" r="r" b="b"/>
              <a:pathLst>
                <a:path w="1217930" h="1217930">
                  <a:moveTo>
                    <a:pt x="0" y="0"/>
                  </a:moveTo>
                  <a:lnTo>
                    <a:pt x="1217930" y="0"/>
                  </a:lnTo>
                  <a:lnTo>
                    <a:pt x="1217930" y="1217930"/>
                  </a:lnTo>
                  <a:lnTo>
                    <a:pt x="0" y="1217930"/>
                  </a:lnTo>
                  <a:lnTo>
                    <a:pt x="0" y="0"/>
                  </a:lnTo>
                  <a:close/>
                </a:path>
              </a:pathLst>
            </a:custGeom>
            <a:blipFill>
              <a:blip r:embed="rId8"/>
              <a:stretch>
                <a:fillRect/>
              </a:stretch>
            </a:blipFill>
          </p:spPr>
        </p:sp>
      </p:grpSp>
      <p:sp>
        <p:nvSpPr>
          <p:cNvPr id="30" name="TextBox 30"/>
          <p:cNvSpPr txBox="1"/>
          <p:nvPr/>
        </p:nvSpPr>
        <p:spPr>
          <a:xfrm>
            <a:off x="9761220" y="4762500"/>
            <a:ext cx="3040380" cy="879325"/>
          </a:xfrm>
          <a:prstGeom prst="rect">
            <a:avLst/>
          </a:prstGeom>
        </p:spPr>
        <p:txBody>
          <a:bodyPr lIns="0" tIns="0" rIns="0" bIns="0" rtlCol="0" anchor="t">
            <a:spAutoFit/>
          </a:bodyPr>
          <a:lstStyle/>
          <a:p>
            <a:pPr algn="ctr">
              <a:lnSpc>
                <a:spcPts val="3454"/>
              </a:lnSpc>
            </a:pPr>
            <a:r>
              <a:rPr lang="en-US" sz="2399" b="1">
                <a:solidFill>
                  <a:srgbClr val="00325A"/>
                </a:solidFill>
                <a:latin typeface="Poppins Bold"/>
                <a:ea typeface="Poppins Bold"/>
                <a:cs typeface="Poppins Bold"/>
                <a:sym typeface="Poppins Bold"/>
              </a:rPr>
              <a:t>Une culture du résultat</a:t>
            </a:r>
          </a:p>
        </p:txBody>
      </p:sp>
      <p:grpSp>
        <p:nvGrpSpPr>
          <p:cNvPr id="31" name="Group 31"/>
          <p:cNvGrpSpPr/>
          <p:nvPr/>
        </p:nvGrpSpPr>
        <p:grpSpPr>
          <a:xfrm>
            <a:off x="13578840" y="2743200"/>
            <a:ext cx="3909060" cy="4937760"/>
            <a:chOff x="0" y="0"/>
            <a:chExt cx="5212080" cy="6583680"/>
          </a:xfrm>
        </p:grpSpPr>
        <p:sp>
          <p:nvSpPr>
            <p:cNvPr id="32" name="Freeform 32"/>
            <p:cNvSpPr/>
            <p:nvPr/>
          </p:nvSpPr>
          <p:spPr>
            <a:xfrm>
              <a:off x="0" y="0"/>
              <a:ext cx="5212080" cy="6583680"/>
            </a:xfrm>
            <a:custGeom>
              <a:avLst/>
              <a:gdLst/>
              <a:ahLst/>
              <a:cxnLst/>
              <a:rect l="l" t="t" r="r" b="b"/>
              <a:pathLst>
                <a:path w="5212080" h="6583680">
                  <a:moveTo>
                    <a:pt x="0" y="182880"/>
                  </a:moveTo>
                  <a:cubicBezTo>
                    <a:pt x="0" y="81915"/>
                    <a:pt x="81915" y="0"/>
                    <a:pt x="182880" y="0"/>
                  </a:cubicBezTo>
                  <a:lnTo>
                    <a:pt x="5029200" y="0"/>
                  </a:lnTo>
                  <a:cubicBezTo>
                    <a:pt x="5130165" y="0"/>
                    <a:pt x="5212080" y="81915"/>
                    <a:pt x="5212080" y="182880"/>
                  </a:cubicBezTo>
                  <a:lnTo>
                    <a:pt x="5212080" y="6400800"/>
                  </a:lnTo>
                  <a:cubicBezTo>
                    <a:pt x="5212080" y="6501765"/>
                    <a:pt x="5130165" y="6583680"/>
                    <a:pt x="5029200" y="6583680"/>
                  </a:cubicBezTo>
                  <a:lnTo>
                    <a:pt x="182880" y="6583680"/>
                  </a:lnTo>
                  <a:cubicBezTo>
                    <a:pt x="81915" y="6583680"/>
                    <a:pt x="0" y="6501765"/>
                    <a:pt x="0" y="6400800"/>
                  </a:cubicBezTo>
                  <a:close/>
                </a:path>
              </a:pathLst>
            </a:custGeom>
            <a:solidFill>
              <a:srgbClr val="F2F8FC"/>
            </a:solidFill>
          </p:spPr>
        </p:sp>
      </p:grpSp>
      <p:grpSp>
        <p:nvGrpSpPr>
          <p:cNvPr id="33" name="Group 33"/>
          <p:cNvGrpSpPr/>
          <p:nvPr/>
        </p:nvGrpSpPr>
        <p:grpSpPr>
          <a:xfrm>
            <a:off x="14916150" y="3291840"/>
            <a:ext cx="1234440" cy="1234440"/>
            <a:chOff x="0" y="0"/>
            <a:chExt cx="1645920" cy="1645920"/>
          </a:xfrm>
        </p:grpSpPr>
        <p:sp>
          <p:nvSpPr>
            <p:cNvPr id="34" name="Freeform 34"/>
            <p:cNvSpPr/>
            <p:nvPr/>
          </p:nvSpPr>
          <p:spPr>
            <a:xfrm>
              <a:off x="0" y="0"/>
              <a:ext cx="1645920" cy="1645920"/>
            </a:xfrm>
            <a:custGeom>
              <a:avLst/>
              <a:gdLst/>
              <a:ahLst/>
              <a:cxnLst/>
              <a:rect l="l" t="t" r="r" b="b"/>
              <a:pathLst>
                <a:path w="1645920" h="1645920">
                  <a:moveTo>
                    <a:pt x="0" y="822960"/>
                  </a:moveTo>
                  <a:cubicBezTo>
                    <a:pt x="0" y="368427"/>
                    <a:pt x="368427" y="0"/>
                    <a:pt x="822960" y="0"/>
                  </a:cubicBezTo>
                  <a:cubicBezTo>
                    <a:pt x="1277493" y="0"/>
                    <a:pt x="1645920" y="368427"/>
                    <a:pt x="1645920" y="822960"/>
                  </a:cubicBezTo>
                  <a:cubicBezTo>
                    <a:pt x="1645920" y="1277493"/>
                    <a:pt x="1277493" y="1645920"/>
                    <a:pt x="822960" y="1645920"/>
                  </a:cubicBezTo>
                  <a:cubicBezTo>
                    <a:pt x="368427" y="1645920"/>
                    <a:pt x="0" y="1277493"/>
                    <a:pt x="0" y="822960"/>
                  </a:cubicBezTo>
                  <a:close/>
                </a:path>
              </a:pathLst>
            </a:custGeom>
            <a:solidFill>
              <a:srgbClr val="0072CE"/>
            </a:solidFill>
          </p:spPr>
        </p:sp>
      </p:grpSp>
      <p:grpSp>
        <p:nvGrpSpPr>
          <p:cNvPr id="35" name="Group 35"/>
          <p:cNvGrpSpPr/>
          <p:nvPr/>
        </p:nvGrpSpPr>
        <p:grpSpPr>
          <a:xfrm>
            <a:off x="15076627" y="3452317"/>
            <a:ext cx="913448" cy="913448"/>
            <a:chOff x="0" y="0"/>
            <a:chExt cx="1217930" cy="1217930"/>
          </a:xfrm>
        </p:grpSpPr>
        <p:sp>
          <p:nvSpPr>
            <p:cNvPr id="36" name="Freeform 36" descr="icons/layers.png"/>
            <p:cNvSpPr/>
            <p:nvPr/>
          </p:nvSpPr>
          <p:spPr>
            <a:xfrm>
              <a:off x="0" y="0"/>
              <a:ext cx="1217930" cy="1217930"/>
            </a:xfrm>
            <a:custGeom>
              <a:avLst/>
              <a:gdLst/>
              <a:ahLst/>
              <a:cxnLst/>
              <a:rect l="l" t="t" r="r" b="b"/>
              <a:pathLst>
                <a:path w="1217930" h="1217930">
                  <a:moveTo>
                    <a:pt x="0" y="0"/>
                  </a:moveTo>
                  <a:lnTo>
                    <a:pt x="1217930" y="0"/>
                  </a:lnTo>
                  <a:lnTo>
                    <a:pt x="1217930" y="1217930"/>
                  </a:lnTo>
                  <a:lnTo>
                    <a:pt x="0" y="1217930"/>
                  </a:lnTo>
                  <a:lnTo>
                    <a:pt x="0" y="0"/>
                  </a:lnTo>
                  <a:close/>
                </a:path>
              </a:pathLst>
            </a:custGeom>
            <a:blipFill>
              <a:blip r:embed="rId9"/>
              <a:stretch>
                <a:fillRect/>
              </a:stretch>
            </a:blipFill>
          </p:spPr>
        </p:sp>
      </p:grpSp>
      <p:sp>
        <p:nvSpPr>
          <p:cNvPr id="37" name="TextBox 37"/>
          <p:cNvSpPr txBox="1"/>
          <p:nvPr/>
        </p:nvSpPr>
        <p:spPr>
          <a:xfrm>
            <a:off x="14013180" y="4762500"/>
            <a:ext cx="3040380" cy="1317475"/>
          </a:xfrm>
          <a:prstGeom prst="rect">
            <a:avLst/>
          </a:prstGeom>
        </p:spPr>
        <p:txBody>
          <a:bodyPr lIns="0" tIns="0" rIns="0" bIns="0" rtlCol="0" anchor="t">
            <a:spAutoFit/>
          </a:bodyPr>
          <a:lstStyle/>
          <a:p>
            <a:pPr algn="ctr">
              <a:lnSpc>
                <a:spcPts val="3454"/>
              </a:lnSpc>
            </a:pPr>
            <a:r>
              <a:rPr lang="en-US" sz="2399" b="1">
                <a:solidFill>
                  <a:srgbClr val="00325A"/>
                </a:solidFill>
                <a:latin typeface="Poppins Bold"/>
                <a:ea typeface="Poppins Bold"/>
                <a:cs typeface="Poppins Bold"/>
                <a:sym typeface="Poppins Bold"/>
              </a:rPr>
              <a:t>Une expertise multisectorielle reconnue</a:t>
            </a:r>
          </a:p>
        </p:txBody>
      </p:sp>
      <p:grpSp>
        <p:nvGrpSpPr>
          <p:cNvPr id="38" name="Group 38"/>
          <p:cNvGrpSpPr/>
          <p:nvPr/>
        </p:nvGrpSpPr>
        <p:grpSpPr>
          <a:xfrm>
            <a:off x="16294608" y="384048"/>
            <a:ext cx="1303020" cy="271082"/>
            <a:chOff x="0" y="0"/>
            <a:chExt cx="1737360" cy="361442"/>
          </a:xfrm>
        </p:grpSpPr>
        <p:sp>
          <p:nvSpPr>
            <p:cNvPr id="39" name="Freeform 39" descr="logo.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10"/>
              <a:stretch>
                <a:fillRect t="-151" b="-151"/>
              </a:stretch>
            </a:blipFill>
          </p:spPr>
        </p:sp>
      </p:grpSp>
      <p:grpSp>
        <p:nvGrpSpPr>
          <p:cNvPr id="40" name="Group 40"/>
          <p:cNvGrpSpPr/>
          <p:nvPr/>
        </p:nvGrpSpPr>
        <p:grpSpPr>
          <a:xfrm>
            <a:off x="17254728" y="9756105"/>
            <a:ext cx="685800" cy="411480"/>
            <a:chOff x="0" y="0"/>
            <a:chExt cx="914400" cy="548640"/>
          </a:xfrm>
        </p:grpSpPr>
        <p:sp>
          <p:nvSpPr>
            <p:cNvPr id="41" name="Freeform 41"/>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42" name="Group 42"/>
          <p:cNvGrpSpPr/>
          <p:nvPr/>
        </p:nvGrpSpPr>
        <p:grpSpPr>
          <a:xfrm>
            <a:off x="17254728" y="9741818"/>
            <a:ext cx="685800" cy="425768"/>
            <a:chOff x="0" y="0"/>
            <a:chExt cx="914400" cy="567690"/>
          </a:xfrm>
        </p:grpSpPr>
        <p:sp>
          <p:nvSpPr>
            <p:cNvPr id="43" name="Freeform 43"/>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44" name="TextBox 44"/>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8</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274320"/>
            <a:ext cx="2057400" cy="471011"/>
            <a:chOff x="0" y="0"/>
            <a:chExt cx="2743200" cy="628015"/>
          </a:xfrm>
        </p:grpSpPr>
        <p:sp>
          <p:nvSpPr>
            <p:cNvPr id="3" name="Freeform 3" descr="logo_finances.png"/>
            <p:cNvSpPr/>
            <p:nvPr/>
          </p:nvSpPr>
          <p:spPr>
            <a:xfrm>
              <a:off x="0" y="0"/>
              <a:ext cx="2743200" cy="628015"/>
            </a:xfrm>
            <a:custGeom>
              <a:avLst/>
              <a:gdLst/>
              <a:ahLst/>
              <a:cxnLst/>
              <a:rect l="l" t="t" r="r" b="b"/>
              <a:pathLst>
                <a:path w="2743200" h="628015">
                  <a:moveTo>
                    <a:pt x="0" y="0"/>
                  </a:moveTo>
                  <a:lnTo>
                    <a:pt x="2743200" y="0"/>
                  </a:lnTo>
                  <a:lnTo>
                    <a:pt x="2743200" y="628015"/>
                  </a:lnTo>
                  <a:lnTo>
                    <a:pt x="0" y="628015"/>
                  </a:lnTo>
                  <a:lnTo>
                    <a:pt x="0" y="0"/>
                  </a:lnTo>
                  <a:close/>
                </a:path>
              </a:pathLst>
            </a:custGeom>
            <a:blipFill>
              <a:blip r:embed="rId3"/>
              <a:stretch>
                <a:fillRect t="-357" b="-359"/>
              </a:stretch>
            </a:blipFill>
          </p:spPr>
        </p:sp>
      </p:grpSp>
      <p:grpSp>
        <p:nvGrpSpPr>
          <p:cNvPr id="4" name="Group 4"/>
          <p:cNvGrpSpPr/>
          <p:nvPr/>
        </p:nvGrpSpPr>
        <p:grpSpPr>
          <a:xfrm>
            <a:off x="822960" y="850392"/>
            <a:ext cx="15087600" cy="960120"/>
            <a:chOff x="0" y="0"/>
            <a:chExt cx="20116800" cy="1280160"/>
          </a:xfrm>
        </p:grpSpPr>
        <p:sp>
          <p:nvSpPr>
            <p:cNvPr id="5" name="Freeform 5"/>
            <p:cNvSpPr/>
            <p:nvPr/>
          </p:nvSpPr>
          <p:spPr>
            <a:xfrm>
              <a:off x="0" y="0"/>
              <a:ext cx="20116800" cy="1280160"/>
            </a:xfrm>
            <a:custGeom>
              <a:avLst/>
              <a:gdLst/>
              <a:ahLst/>
              <a:cxnLst/>
              <a:rect l="l" t="t" r="r" b="b"/>
              <a:pathLst>
                <a:path w="20116800" h="1280160">
                  <a:moveTo>
                    <a:pt x="0" y="0"/>
                  </a:moveTo>
                  <a:lnTo>
                    <a:pt x="20116800" y="0"/>
                  </a:lnTo>
                  <a:lnTo>
                    <a:pt x="20116800" y="1280160"/>
                  </a:lnTo>
                  <a:lnTo>
                    <a:pt x="0" y="1280160"/>
                  </a:lnTo>
                  <a:close/>
                </a:path>
              </a:pathLst>
            </a:custGeom>
            <a:blipFill>
              <a:blip r:embed="rId4">
                <a:alphaModFix amt="0"/>
              </a:blip>
              <a:stretch>
                <a:fillRect t="-255980" b="-255981"/>
              </a:stretch>
            </a:blipFill>
          </p:spPr>
        </p:sp>
      </p:grpSp>
      <p:grpSp>
        <p:nvGrpSpPr>
          <p:cNvPr id="6" name="Group 6"/>
          <p:cNvGrpSpPr/>
          <p:nvPr/>
        </p:nvGrpSpPr>
        <p:grpSpPr>
          <a:xfrm>
            <a:off x="822960" y="814673"/>
            <a:ext cx="15087600" cy="995839"/>
            <a:chOff x="0" y="0"/>
            <a:chExt cx="20116800" cy="1327785"/>
          </a:xfrm>
        </p:grpSpPr>
        <p:sp>
          <p:nvSpPr>
            <p:cNvPr id="7" name="Freeform 7"/>
            <p:cNvSpPr/>
            <p:nvPr/>
          </p:nvSpPr>
          <p:spPr>
            <a:xfrm>
              <a:off x="0" y="0"/>
              <a:ext cx="20116800" cy="1327785"/>
            </a:xfrm>
            <a:custGeom>
              <a:avLst/>
              <a:gdLst/>
              <a:ahLst/>
              <a:cxnLst/>
              <a:rect l="l" t="t" r="r" b="b"/>
              <a:pathLst>
                <a:path w="20116800" h="1327785">
                  <a:moveTo>
                    <a:pt x="0" y="0"/>
                  </a:moveTo>
                  <a:lnTo>
                    <a:pt x="20116800" y="0"/>
                  </a:lnTo>
                  <a:lnTo>
                    <a:pt x="20116800" y="1327785"/>
                  </a:lnTo>
                  <a:lnTo>
                    <a:pt x="0" y="1327785"/>
                  </a:lnTo>
                  <a:close/>
                </a:path>
              </a:pathLst>
            </a:custGeom>
            <a:blipFill>
              <a:blip r:embed="rId5">
                <a:alphaModFix amt="0"/>
              </a:blip>
              <a:stretch>
                <a:fillRect t="-245210" b="-245210"/>
              </a:stretch>
            </a:blipFill>
          </p:spPr>
        </p:sp>
        <p:sp>
          <p:nvSpPr>
            <p:cNvPr id="8" name="TextBox 8"/>
            <p:cNvSpPr txBox="1"/>
            <p:nvPr/>
          </p:nvSpPr>
          <p:spPr>
            <a:xfrm>
              <a:off x="0" y="-47625"/>
              <a:ext cx="20116800" cy="1375410"/>
            </a:xfrm>
            <a:prstGeom prst="rect">
              <a:avLst/>
            </a:prstGeom>
          </p:spPr>
          <p:txBody>
            <a:bodyPr lIns="0" tIns="0" rIns="0" bIns="0" rtlCol="0" anchor="ctr"/>
            <a:lstStyle/>
            <a:p>
              <a:pPr algn="l">
                <a:lnSpc>
                  <a:spcPts val="5759"/>
                </a:lnSpc>
              </a:pPr>
              <a:r>
                <a:rPr lang="en-US" sz="4800" b="1">
                  <a:solidFill>
                    <a:srgbClr val="0072CE"/>
                  </a:solidFill>
                  <a:latin typeface="Poppins Bold"/>
                  <a:ea typeface="Poppins Bold"/>
                  <a:cs typeface="Poppins Bold"/>
                  <a:sym typeface="Poppins Bold"/>
                </a:rPr>
                <a:t>Nos coordonnées</a:t>
              </a:r>
            </a:p>
          </p:txBody>
        </p:sp>
      </p:grpSp>
      <p:sp>
        <p:nvSpPr>
          <p:cNvPr id="9" name="TextBox 9"/>
          <p:cNvSpPr txBox="1"/>
          <p:nvPr/>
        </p:nvSpPr>
        <p:spPr>
          <a:xfrm>
            <a:off x="845820" y="1762887"/>
            <a:ext cx="16413480" cy="459381"/>
          </a:xfrm>
          <a:prstGeom prst="rect">
            <a:avLst/>
          </a:prstGeom>
        </p:spPr>
        <p:txBody>
          <a:bodyPr lIns="0" tIns="0" rIns="0" bIns="0" rtlCol="0" anchor="t">
            <a:spAutoFit/>
          </a:bodyPr>
          <a:lstStyle/>
          <a:p>
            <a:pPr algn="l">
              <a:lnSpc>
                <a:spcPts val="3150"/>
              </a:lnSpc>
            </a:pPr>
            <a:r>
              <a:rPr lang="en-US" sz="2100" i="1">
                <a:solidFill>
                  <a:srgbClr val="014276"/>
                </a:solidFill>
                <a:latin typeface="Poppins Italics"/>
                <a:ea typeface="Poppins Italics"/>
                <a:cs typeface="Poppins Italics"/>
                <a:sym typeface="Poppins Italics"/>
              </a:rPr>
              <a:t>Notre équipe est à votre disposition pour répondre à vos besoins et vous accompagner dans vos projets.</a:t>
            </a:r>
          </a:p>
        </p:txBody>
      </p:sp>
      <p:grpSp>
        <p:nvGrpSpPr>
          <p:cNvPr id="10" name="Group 10"/>
          <p:cNvGrpSpPr/>
          <p:nvPr/>
        </p:nvGrpSpPr>
        <p:grpSpPr>
          <a:xfrm>
            <a:off x="822960" y="2674620"/>
            <a:ext cx="8023860" cy="1920240"/>
            <a:chOff x="0" y="0"/>
            <a:chExt cx="10698480" cy="2560320"/>
          </a:xfrm>
        </p:grpSpPr>
        <p:sp>
          <p:nvSpPr>
            <p:cNvPr id="11" name="Freeform 11"/>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12" name="Group 12"/>
          <p:cNvGrpSpPr/>
          <p:nvPr/>
        </p:nvGrpSpPr>
        <p:grpSpPr>
          <a:xfrm>
            <a:off x="1234440" y="3113532"/>
            <a:ext cx="1042416" cy="1042416"/>
            <a:chOff x="0" y="0"/>
            <a:chExt cx="1389888" cy="1389888"/>
          </a:xfrm>
        </p:grpSpPr>
        <p:sp>
          <p:nvSpPr>
            <p:cNvPr id="13" name="Freeform 13"/>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14" name="Group 14"/>
          <p:cNvGrpSpPr/>
          <p:nvPr/>
        </p:nvGrpSpPr>
        <p:grpSpPr>
          <a:xfrm>
            <a:off x="1369952" y="3249044"/>
            <a:ext cx="771430" cy="771430"/>
            <a:chOff x="0" y="0"/>
            <a:chExt cx="1028573" cy="1028573"/>
          </a:xfrm>
        </p:grpSpPr>
        <p:sp>
          <p:nvSpPr>
            <p:cNvPr id="15" name="Freeform 15" descr="icons/globe.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6"/>
              <a:stretch>
                <a:fillRect/>
              </a:stretch>
            </a:blipFill>
          </p:spPr>
        </p:sp>
      </p:grpSp>
      <p:grpSp>
        <p:nvGrpSpPr>
          <p:cNvPr id="16" name="Group 16"/>
          <p:cNvGrpSpPr/>
          <p:nvPr/>
        </p:nvGrpSpPr>
        <p:grpSpPr>
          <a:xfrm>
            <a:off x="2674620" y="2948940"/>
            <a:ext cx="5829300" cy="548640"/>
            <a:chOff x="0" y="0"/>
            <a:chExt cx="7772400" cy="731520"/>
          </a:xfrm>
        </p:grpSpPr>
        <p:sp>
          <p:nvSpPr>
            <p:cNvPr id="17" name="Freeform 17"/>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18" name="Group 18"/>
          <p:cNvGrpSpPr/>
          <p:nvPr/>
        </p:nvGrpSpPr>
        <p:grpSpPr>
          <a:xfrm>
            <a:off x="2674620" y="2934652"/>
            <a:ext cx="5829300" cy="562928"/>
            <a:chOff x="0" y="0"/>
            <a:chExt cx="7772400" cy="750570"/>
          </a:xfrm>
        </p:grpSpPr>
        <p:sp>
          <p:nvSpPr>
            <p:cNvPr id="19" name="Freeform 19"/>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20" name="TextBox 20"/>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Site web</a:t>
              </a:r>
            </a:p>
          </p:txBody>
        </p:sp>
      </p:grpSp>
      <p:grpSp>
        <p:nvGrpSpPr>
          <p:cNvPr id="21" name="Group 21"/>
          <p:cNvGrpSpPr/>
          <p:nvPr/>
        </p:nvGrpSpPr>
        <p:grpSpPr>
          <a:xfrm>
            <a:off x="2674620" y="3497580"/>
            <a:ext cx="5829300" cy="891540"/>
            <a:chOff x="0" y="0"/>
            <a:chExt cx="7772400" cy="1188720"/>
          </a:xfrm>
        </p:grpSpPr>
        <p:sp>
          <p:nvSpPr>
            <p:cNvPr id="22" name="Freeform 22"/>
            <p:cNvSpPr/>
            <p:nvPr/>
          </p:nvSpPr>
          <p:spPr>
            <a:xfrm>
              <a:off x="0" y="0"/>
              <a:ext cx="7772400" cy="1188720"/>
            </a:xfrm>
            <a:custGeom>
              <a:avLst/>
              <a:gdLst/>
              <a:ahLst/>
              <a:cxnLst/>
              <a:rect l="l" t="t" r="r" b="b"/>
              <a:pathLst>
                <a:path w="7772400" h="1188720">
                  <a:moveTo>
                    <a:pt x="0" y="0"/>
                  </a:moveTo>
                  <a:lnTo>
                    <a:pt x="7772400" y="0"/>
                  </a:lnTo>
                  <a:lnTo>
                    <a:pt x="7772400" y="1188720"/>
                  </a:lnTo>
                  <a:lnTo>
                    <a:pt x="0" y="1188720"/>
                  </a:lnTo>
                  <a:close/>
                </a:path>
              </a:pathLst>
            </a:custGeom>
            <a:blipFill>
              <a:blip r:embed="rId4">
                <a:alphaModFix amt="0"/>
              </a:blip>
              <a:stretch>
                <a:fillRect t="-77314" b="-77313"/>
              </a:stretch>
            </a:blipFill>
          </p:spPr>
        </p:sp>
      </p:grpSp>
      <p:grpSp>
        <p:nvGrpSpPr>
          <p:cNvPr id="23" name="Group 23"/>
          <p:cNvGrpSpPr/>
          <p:nvPr/>
        </p:nvGrpSpPr>
        <p:grpSpPr>
          <a:xfrm>
            <a:off x="2674620" y="3454717"/>
            <a:ext cx="5829300" cy="934402"/>
            <a:chOff x="0" y="0"/>
            <a:chExt cx="7772400" cy="1245870"/>
          </a:xfrm>
        </p:grpSpPr>
        <p:sp>
          <p:nvSpPr>
            <p:cNvPr id="24" name="Freeform 24"/>
            <p:cNvSpPr/>
            <p:nvPr/>
          </p:nvSpPr>
          <p:spPr>
            <a:xfrm>
              <a:off x="0" y="0"/>
              <a:ext cx="7772400" cy="1245870"/>
            </a:xfrm>
            <a:custGeom>
              <a:avLst/>
              <a:gdLst/>
              <a:ahLst/>
              <a:cxnLst/>
              <a:rect l="l" t="t" r="r" b="b"/>
              <a:pathLst>
                <a:path w="7772400" h="1245870">
                  <a:moveTo>
                    <a:pt x="0" y="0"/>
                  </a:moveTo>
                  <a:lnTo>
                    <a:pt x="7772400" y="0"/>
                  </a:lnTo>
                  <a:lnTo>
                    <a:pt x="7772400" y="1245870"/>
                  </a:lnTo>
                  <a:lnTo>
                    <a:pt x="0" y="1245870"/>
                  </a:lnTo>
                  <a:close/>
                </a:path>
              </a:pathLst>
            </a:custGeom>
            <a:blipFill>
              <a:blip r:embed="rId5">
                <a:alphaModFix amt="0"/>
              </a:blip>
              <a:stretch>
                <a:fillRect t="-71558" b="-71558"/>
              </a:stretch>
            </a:blipFill>
          </p:spPr>
        </p:sp>
        <p:sp>
          <p:nvSpPr>
            <p:cNvPr id="25" name="TextBox 25"/>
            <p:cNvSpPr txBox="1"/>
            <p:nvPr/>
          </p:nvSpPr>
          <p:spPr>
            <a:xfrm>
              <a:off x="0" y="-57150"/>
              <a:ext cx="7772400" cy="1303020"/>
            </a:xfrm>
            <a:prstGeom prst="rect">
              <a:avLst/>
            </a:prstGeom>
          </p:spPr>
          <p:txBody>
            <a:bodyPr lIns="0" tIns="0" rIns="0" bIns="0" rtlCol="0" anchor="ctr"/>
            <a:lstStyle/>
            <a:p>
              <a:pPr algn="l">
                <a:lnSpc>
                  <a:spcPts val="3002"/>
                </a:lnSpc>
              </a:pPr>
              <a:r>
                <a:rPr lang="en-US" sz="2274" b="1" dirty="0">
                  <a:solidFill>
                    <a:srgbClr val="00325A"/>
                  </a:solidFill>
                  <a:latin typeface="Poppins Bold"/>
                  <a:cs typeface="Poppins Bold"/>
                  <a:sym typeface="Poppins Bold"/>
                  <a:hlinkClick r:id="rId7" tooltip="https://netbyus.com">
                    <a:extLst>
                      <a:ext uri="{A12FA001-AC4F-418D-AE19-62706E023703}">
                        <ahyp:hlinkClr xmlns:ahyp="http://schemas.microsoft.com/office/drawing/2018/hyperlinkcolor" val="tx"/>
                      </a:ext>
                    </a:extLst>
                  </a:hlinkClick>
                </a:rPr>
                <a:t>netbyus.com</a:t>
              </a:r>
            </a:p>
          </p:txBody>
        </p:sp>
      </p:grpSp>
      <p:grpSp>
        <p:nvGrpSpPr>
          <p:cNvPr id="26" name="Group 26"/>
          <p:cNvGrpSpPr/>
          <p:nvPr/>
        </p:nvGrpSpPr>
        <p:grpSpPr>
          <a:xfrm>
            <a:off x="9395460" y="2674620"/>
            <a:ext cx="8023860" cy="1920240"/>
            <a:chOff x="0" y="0"/>
            <a:chExt cx="10698480" cy="2560320"/>
          </a:xfrm>
        </p:grpSpPr>
        <p:sp>
          <p:nvSpPr>
            <p:cNvPr id="27" name="Freeform 27"/>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28" name="Group 28"/>
          <p:cNvGrpSpPr/>
          <p:nvPr/>
        </p:nvGrpSpPr>
        <p:grpSpPr>
          <a:xfrm>
            <a:off x="9806940" y="3113532"/>
            <a:ext cx="1042416" cy="1042416"/>
            <a:chOff x="0" y="0"/>
            <a:chExt cx="1389888" cy="1389888"/>
          </a:xfrm>
        </p:grpSpPr>
        <p:sp>
          <p:nvSpPr>
            <p:cNvPr id="29" name="Freeform 29"/>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30" name="Group 30"/>
          <p:cNvGrpSpPr/>
          <p:nvPr/>
        </p:nvGrpSpPr>
        <p:grpSpPr>
          <a:xfrm>
            <a:off x="9942452" y="3249044"/>
            <a:ext cx="771430" cy="771430"/>
            <a:chOff x="0" y="0"/>
            <a:chExt cx="1028573" cy="1028573"/>
          </a:xfrm>
        </p:grpSpPr>
        <p:sp>
          <p:nvSpPr>
            <p:cNvPr id="31" name="Freeform 31" descr="icons/mail.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8"/>
              <a:stretch>
                <a:fillRect/>
              </a:stretch>
            </a:blipFill>
          </p:spPr>
        </p:sp>
      </p:grpSp>
      <p:grpSp>
        <p:nvGrpSpPr>
          <p:cNvPr id="32" name="Group 32"/>
          <p:cNvGrpSpPr/>
          <p:nvPr/>
        </p:nvGrpSpPr>
        <p:grpSpPr>
          <a:xfrm>
            <a:off x="11247120" y="2948940"/>
            <a:ext cx="5829300" cy="548640"/>
            <a:chOff x="0" y="0"/>
            <a:chExt cx="7772400" cy="731520"/>
          </a:xfrm>
        </p:grpSpPr>
        <p:sp>
          <p:nvSpPr>
            <p:cNvPr id="33" name="Freeform 33"/>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34" name="Group 34"/>
          <p:cNvGrpSpPr/>
          <p:nvPr/>
        </p:nvGrpSpPr>
        <p:grpSpPr>
          <a:xfrm>
            <a:off x="11247120" y="2934652"/>
            <a:ext cx="5829300" cy="562928"/>
            <a:chOff x="0" y="0"/>
            <a:chExt cx="7772400" cy="750570"/>
          </a:xfrm>
        </p:grpSpPr>
        <p:sp>
          <p:nvSpPr>
            <p:cNvPr id="35" name="Freeform 35"/>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36" name="TextBox 36"/>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Email</a:t>
              </a:r>
            </a:p>
          </p:txBody>
        </p:sp>
      </p:grpSp>
      <p:grpSp>
        <p:nvGrpSpPr>
          <p:cNvPr id="37" name="Group 37"/>
          <p:cNvGrpSpPr/>
          <p:nvPr/>
        </p:nvGrpSpPr>
        <p:grpSpPr>
          <a:xfrm>
            <a:off x="11247120" y="3497580"/>
            <a:ext cx="5829300" cy="891540"/>
            <a:chOff x="0" y="0"/>
            <a:chExt cx="7772400" cy="1188720"/>
          </a:xfrm>
        </p:grpSpPr>
        <p:sp>
          <p:nvSpPr>
            <p:cNvPr id="38" name="Freeform 38"/>
            <p:cNvSpPr/>
            <p:nvPr/>
          </p:nvSpPr>
          <p:spPr>
            <a:xfrm>
              <a:off x="0" y="0"/>
              <a:ext cx="7772400" cy="1188720"/>
            </a:xfrm>
            <a:custGeom>
              <a:avLst/>
              <a:gdLst/>
              <a:ahLst/>
              <a:cxnLst/>
              <a:rect l="l" t="t" r="r" b="b"/>
              <a:pathLst>
                <a:path w="7772400" h="1188720">
                  <a:moveTo>
                    <a:pt x="0" y="0"/>
                  </a:moveTo>
                  <a:lnTo>
                    <a:pt x="7772400" y="0"/>
                  </a:lnTo>
                  <a:lnTo>
                    <a:pt x="7772400" y="1188720"/>
                  </a:lnTo>
                  <a:lnTo>
                    <a:pt x="0" y="1188720"/>
                  </a:lnTo>
                  <a:close/>
                </a:path>
              </a:pathLst>
            </a:custGeom>
            <a:blipFill>
              <a:blip r:embed="rId4">
                <a:alphaModFix amt="0"/>
              </a:blip>
              <a:stretch>
                <a:fillRect t="-77314" b="-77313"/>
              </a:stretch>
            </a:blipFill>
          </p:spPr>
        </p:sp>
      </p:grpSp>
      <p:grpSp>
        <p:nvGrpSpPr>
          <p:cNvPr id="39" name="Group 39"/>
          <p:cNvGrpSpPr/>
          <p:nvPr/>
        </p:nvGrpSpPr>
        <p:grpSpPr>
          <a:xfrm>
            <a:off x="11247120" y="3454717"/>
            <a:ext cx="5829300" cy="934402"/>
            <a:chOff x="0" y="0"/>
            <a:chExt cx="7772400" cy="1245870"/>
          </a:xfrm>
        </p:grpSpPr>
        <p:sp>
          <p:nvSpPr>
            <p:cNvPr id="40" name="Freeform 40"/>
            <p:cNvSpPr/>
            <p:nvPr/>
          </p:nvSpPr>
          <p:spPr>
            <a:xfrm>
              <a:off x="0" y="0"/>
              <a:ext cx="7772400" cy="1245870"/>
            </a:xfrm>
            <a:custGeom>
              <a:avLst/>
              <a:gdLst/>
              <a:ahLst/>
              <a:cxnLst/>
              <a:rect l="l" t="t" r="r" b="b"/>
              <a:pathLst>
                <a:path w="7772400" h="1245870">
                  <a:moveTo>
                    <a:pt x="0" y="0"/>
                  </a:moveTo>
                  <a:lnTo>
                    <a:pt x="7772400" y="0"/>
                  </a:lnTo>
                  <a:lnTo>
                    <a:pt x="7772400" y="1245870"/>
                  </a:lnTo>
                  <a:lnTo>
                    <a:pt x="0" y="1245870"/>
                  </a:lnTo>
                  <a:close/>
                </a:path>
              </a:pathLst>
            </a:custGeom>
            <a:blipFill>
              <a:blip r:embed="rId5">
                <a:alphaModFix amt="0"/>
              </a:blip>
              <a:stretch>
                <a:fillRect t="-71558" b="-71558"/>
              </a:stretch>
            </a:blipFill>
          </p:spPr>
        </p:sp>
        <p:sp>
          <p:nvSpPr>
            <p:cNvPr id="41" name="TextBox 41"/>
            <p:cNvSpPr txBox="1"/>
            <p:nvPr/>
          </p:nvSpPr>
          <p:spPr>
            <a:xfrm>
              <a:off x="0" y="-57150"/>
              <a:ext cx="7772400" cy="1303020"/>
            </a:xfrm>
            <a:prstGeom prst="rect">
              <a:avLst/>
            </a:prstGeom>
          </p:spPr>
          <p:txBody>
            <a:bodyPr lIns="0" tIns="0" rIns="0" bIns="0" rtlCol="0" anchor="ctr"/>
            <a:lstStyle/>
            <a:p>
              <a:pPr>
                <a:lnSpc>
                  <a:spcPts val="3002"/>
                </a:lnSpc>
              </a:pPr>
              <a:r>
                <a:rPr lang="en-US" sz="2274" b="1" dirty="0">
                  <a:solidFill>
                    <a:srgbClr val="00325A"/>
                  </a:solidFill>
                  <a:latin typeface="Poppins Bold"/>
                  <a:cs typeface="Poppins Bold"/>
                  <a:sym typeface="Poppins Bold"/>
                  <a:hlinkClick r:id="rId9" tooltip="mailto:contact@netbyus.com">
                    <a:extLst>
                      <a:ext uri="{A12FA001-AC4F-418D-AE19-62706E023703}">
                        <ahyp:hlinkClr xmlns:ahyp="http://schemas.microsoft.com/office/drawing/2018/hyperlinkcolor" val="tx"/>
                      </a:ext>
                    </a:extLst>
                  </a:hlinkClick>
                </a:rPr>
                <a:t>contact@netbyus.com</a:t>
              </a:r>
            </a:p>
          </p:txBody>
        </p:sp>
      </p:grpSp>
      <p:grpSp>
        <p:nvGrpSpPr>
          <p:cNvPr id="42" name="Group 42"/>
          <p:cNvGrpSpPr/>
          <p:nvPr/>
        </p:nvGrpSpPr>
        <p:grpSpPr>
          <a:xfrm>
            <a:off x="822960" y="5006340"/>
            <a:ext cx="8023860" cy="1920240"/>
            <a:chOff x="0" y="0"/>
            <a:chExt cx="10698480" cy="2560320"/>
          </a:xfrm>
        </p:grpSpPr>
        <p:sp>
          <p:nvSpPr>
            <p:cNvPr id="43" name="Freeform 43"/>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44" name="Group 44"/>
          <p:cNvGrpSpPr/>
          <p:nvPr/>
        </p:nvGrpSpPr>
        <p:grpSpPr>
          <a:xfrm>
            <a:off x="1234440" y="5445252"/>
            <a:ext cx="1042416" cy="1042416"/>
            <a:chOff x="0" y="0"/>
            <a:chExt cx="1389888" cy="1389888"/>
          </a:xfrm>
        </p:grpSpPr>
        <p:sp>
          <p:nvSpPr>
            <p:cNvPr id="45" name="Freeform 45"/>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46" name="Group 46"/>
          <p:cNvGrpSpPr/>
          <p:nvPr/>
        </p:nvGrpSpPr>
        <p:grpSpPr>
          <a:xfrm>
            <a:off x="1369952" y="5580764"/>
            <a:ext cx="771430" cy="771430"/>
            <a:chOff x="0" y="0"/>
            <a:chExt cx="1028573" cy="1028573"/>
          </a:xfrm>
        </p:grpSpPr>
        <p:sp>
          <p:nvSpPr>
            <p:cNvPr id="47" name="Freeform 47" descr="icons/phone.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10"/>
              <a:stretch>
                <a:fillRect/>
              </a:stretch>
            </a:blipFill>
          </p:spPr>
        </p:sp>
      </p:grpSp>
      <p:grpSp>
        <p:nvGrpSpPr>
          <p:cNvPr id="48" name="Group 48"/>
          <p:cNvGrpSpPr/>
          <p:nvPr/>
        </p:nvGrpSpPr>
        <p:grpSpPr>
          <a:xfrm>
            <a:off x="2674620" y="5280660"/>
            <a:ext cx="5829300" cy="548640"/>
            <a:chOff x="0" y="0"/>
            <a:chExt cx="7772400" cy="731520"/>
          </a:xfrm>
        </p:grpSpPr>
        <p:sp>
          <p:nvSpPr>
            <p:cNvPr id="49" name="Freeform 49"/>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50" name="Group 50"/>
          <p:cNvGrpSpPr/>
          <p:nvPr/>
        </p:nvGrpSpPr>
        <p:grpSpPr>
          <a:xfrm>
            <a:off x="2674620" y="5266372"/>
            <a:ext cx="5829300" cy="562928"/>
            <a:chOff x="0" y="0"/>
            <a:chExt cx="7772400" cy="750570"/>
          </a:xfrm>
        </p:grpSpPr>
        <p:sp>
          <p:nvSpPr>
            <p:cNvPr id="51" name="Freeform 51"/>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52" name="TextBox 52"/>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Téléphone</a:t>
              </a:r>
            </a:p>
          </p:txBody>
        </p:sp>
      </p:grpSp>
      <p:grpSp>
        <p:nvGrpSpPr>
          <p:cNvPr id="53" name="Group 53"/>
          <p:cNvGrpSpPr/>
          <p:nvPr/>
        </p:nvGrpSpPr>
        <p:grpSpPr>
          <a:xfrm>
            <a:off x="2674620" y="5829300"/>
            <a:ext cx="2852118" cy="891540"/>
            <a:chOff x="0" y="0"/>
            <a:chExt cx="3802824" cy="1188720"/>
          </a:xfrm>
        </p:grpSpPr>
        <p:sp>
          <p:nvSpPr>
            <p:cNvPr id="54" name="Freeform 54"/>
            <p:cNvSpPr/>
            <p:nvPr/>
          </p:nvSpPr>
          <p:spPr>
            <a:xfrm>
              <a:off x="0" y="0"/>
              <a:ext cx="3802888" cy="1188720"/>
            </a:xfrm>
            <a:custGeom>
              <a:avLst/>
              <a:gdLst/>
              <a:ahLst/>
              <a:cxnLst/>
              <a:rect l="l" t="t" r="r" b="b"/>
              <a:pathLst>
                <a:path w="3802888" h="1188720">
                  <a:moveTo>
                    <a:pt x="0" y="0"/>
                  </a:moveTo>
                  <a:lnTo>
                    <a:pt x="3802888" y="0"/>
                  </a:lnTo>
                  <a:lnTo>
                    <a:pt x="3802888" y="1188720"/>
                  </a:lnTo>
                  <a:lnTo>
                    <a:pt x="0" y="1188720"/>
                  </a:lnTo>
                  <a:close/>
                </a:path>
              </a:pathLst>
            </a:custGeom>
            <a:blipFill>
              <a:blip r:embed="rId4">
                <a:alphaModFix amt="0"/>
              </a:blip>
              <a:stretch>
                <a:fillRect t="-12291" r="1" b="-12290"/>
              </a:stretch>
            </a:blipFill>
          </p:spPr>
        </p:sp>
      </p:grpSp>
      <p:grpSp>
        <p:nvGrpSpPr>
          <p:cNvPr id="55" name="Group 55"/>
          <p:cNvGrpSpPr/>
          <p:nvPr/>
        </p:nvGrpSpPr>
        <p:grpSpPr>
          <a:xfrm>
            <a:off x="2674620" y="5786438"/>
            <a:ext cx="2852118" cy="934402"/>
            <a:chOff x="0" y="0"/>
            <a:chExt cx="3802824" cy="1245870"/>
          </a:xfrm>
        </p:grpSpPr>
        <p:sp>
          <p:nvSpPr>
            <p:cNvPr id="56" name="Freeform 56"/>
            <p:cNvSpPr/>
            <p:nvPr/>
          </p:nvSpPr>
          <p:spPr>
            <a:xfrm>
              <a:off x="0" y="0"/>
              <a:ext cx="3802824" cy="1245870"/>
            </a:xfrm>
            <a:custGeom>
              <a:avLst/>
              <a:gdLst/>
              <a:ahLst/>
              <a:cxnLst/>
              <a:rect l="l" t="t" r="r" b="b"/>
              <a:pathLst>
                <a:path w="3802824" h="1245870">
                  <a:moveTo>
                    <a:pt x="0" y="0"/>
                  </a:moveTo>
                  <a:lnTo>
                    <a:pt x="3802824" y="0"/>
                  </a:lnTo>
                  <a:lnTo>
                    <a:pt x="3802824" y="1245870"/>
                  </a:lnTo>
                  <a:lnTo>
                    <a:pt x="0" y="1245870"/>
                  </a:lnTo>
                  <a:close/>
                </a:path>
              </a:pathLst>
            </a:custGeom>
            <a:blipFill>
              <a:blip r:embed="rId5">
                <a:alphaModFix amt="0"/>
              </a:blip>
              <a:stretch>
                <a:fillRect t="-9475" b="-9475"/>
              </a:stretch>
            </a:blipFill>
          </p:spPr>
        </p:sp>
        <p:sp>
          <p:nvSpPr>
            <p:cNvPr id="57" name="TextBox 57"/>
            <p:cNvSpPr txBox="1"/>
            <p:nvPr/>
          </p:nvSpPr>
          <p:spPr>
            <a:xfrm>
              <a:off x="0" y="-57150"/>
              <a:ext cx="3802824" cy="1303020"/>
            </a:xfrm>
            <a:prstGeom prst="rect">
              <a:avLst/>
            </a:prstGeom>
          </p:spPr>
          <p:txBody>
            <a:bodyPr lIns="0" tIns="0" rIns="0" bIns="0" rtlCol="0" anchor="ctr"/>
            <a:lstStyle/>
            <a:p>
              <a:pPr algn="l">
                <a:lnSpc>
                  <a:spcPts val="3002"/>
                </a:lnSpc>
              </a:pPr>
              <a:r>
                <a:rPr lang="en-US" sz="2274" b="1" dirty="0">
                  <a:solidFill>
                    <a:srgbClr val="00325A"/>
                  </a:solidFill>
                  <a:latin typeface="Poppins Bold"/>
                  <a:ea typeface="Poppins Bold"/>
                  <a:cs typeface="Poppins Bold"/>
                  <a:sym typeface="Poppins Bold"/>
                </a:rPr>
                <a:t>+229 01 55 01 83 63</a:t>
              </a:r>
            </a:p>
          </p:txBody>
        </p:sp>
      </p:grpSp>
      <p:grpSp>
        <p:nvGrpSpPr>
          <p:cNvPr id="58" name="Group 58"/>
          <p:cNvGrpSpPr/>
          <p:nvPr/>
        </p:nvGrpSpPr>
        <p:grpSpPr>
          <a:xfrm>
            <a:off x="9395460" y="5006340"/>
            <a:ext cx="8023860" cy="1920240"/>
            <a:chOff x="0" y="0"/>
            <a:chExt cx="10698480" cy="2560320"/>
          </a:xfrm>
        </p:grpSpPr>
        <p:sp>
          <p:nvSpPr>
            <p:cNvPr id="59" name="Freeform 59"/>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60" name="Group 60"/>
          <p:cNvGrpSpPr/>
          <p:nvPr/>
        </p:nvGrpSpPr>
        <p:grpSpPr>
          <a:xfrm>
            <a:off x="9806940" y="5445252"/>
            <a:ext cx="1042416" cy="1042416"/>
            <a:chOff x="0" y="0"/>
            <a:chExt cx="1389888" cy="1389888"/>
          </a:xfrm>
        </p:grpSpPr>
        <p:sp>
          <p:nvSpPr>
            <p:cNvPr id="61" name="Freeform 61"/>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62" name="Group 62"/>
          <p:cNvGrpSpPr/>
          <p:nvPr/>
        </p:nvGrpSpPr>
        <p:grpSpPr>
          <a:xfrm>
            <a:off x="9942452" y="5580764"/>
            <a:ext cx="771430" cy="771430"/>
            <a:chOff x="0" y="0"/>
            <a:chExt cx="1028573" cy="1028573"/>
          </a:xfrm>
        </p:grpSpPr>
        <p:sp>
          <p:nvSpPr>
            <p:cNvPr id="63" name="Freeform 63" descr="icons/mappin.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11"/>
              <a:stretch>
                <a:fillRect/>
              </a:stretch>
            </a:blipFill>
          </p:spPr>
        </p:sp>
      </p:grpSp>
      <p:grpSp>
        <p:nvGrpSpPr>
          <p:cNvPr id="64" name="Group 64"/>
          <p:cNvGrpSpPr/>
          <p:nvPr/>
        </p:nvGrpSpPr>
        <p:grpSpPr>
          <a:xfrm>
            <a:off x="11247120" y="5280660"/>
            <a:ext cx="5829300" cy="548640"/>
            <a:chOff x="0" y="0"/>
            <a:chExt cx="7772400" cy="731520"/>
          </a:xfrm>
        </p:grpSpPr>
        <p:sp>
          <p:nvSpPr>
            <p:cNvPr id="65" name="Freeform 65"/>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66" name="Group 66"/>
          <p:cNvGrpSpPr/>
          <p:nvPr/>
        </p:nvGrpSpPr>
        <p:grpSpPr>
          <a:xfrm>
            <a:off x="11247120" y="5266372"/>
            <a:ext cx="5829300" cy="562928"/>
            <a:chOff x="0" y="0"/>
            <a:chExt cx="7772400" cy="750570"/>
          </a:xfrm>
        </p:grpSpPr>
        <p:sp>
          <p:nvSpPr>
            <p:cNvPr id="67" name="Freeform 67"/>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68" name="TextBox 68"/>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Localisation</a:t>
              </a:r>
            </a:p>
          </p:txBody>
        </p:sp>
      </p:grpSp>
      <p:grpSp>
        <p:nvGrpSpPr>
          <p:cNvPr id="69" name="Group 69"/>
          <p:cNvGrpSpPr/>
          <p:nvPr/>
        </p:nvGrpSpPr>
        <p:grpSpPr>
          <a:xfrm>
            <a:off x="11247120" y="5829300"/>
            <a:ext cx="5829300" cy="891540"/>
            <a:chOff x="0" y="0"/>
            <a:chExt cx="7772400" cy="1188720"/>
          </a:xfrm>
        </p:grpSpPr>
        <p:sp>
          <p:nvSpPr>
            <p:cNvPr id="70" name="Freeform 70"/>
            <p:cNvSpPr/>
            <p:nvPr/>
          </p:nvSpPr>
          <p:spPr>
            <a:xfrm>
              <a:off x="0" y="0"/>
              <a:ext cx="7772400" cy="1188720"/>
            </a:xfrm>
            <a:custGeom>
              <a:avLst/>
              <a:gdLst/>
              <a:ahLst/>
              <a:cxnLst/>
              <a:rect l="l" t="t" r="r" b="b"/>
              <a:pathLst>
                <a:path w="7772400" h="1188720">
                  <a:moveTo>
                    <a:pt x="0" y="0"/>
                  </a:moveTo>
                  <a:lnTo>
                    <a:pt x="7772400" y="0"/>
                  </a:lnTo>
                  <a:lnTo>
                    <a:pt x="7772400" y="1188720"/>
                  </a:lnTo>
                  <a:lnTo>
                    <a:pt x="0" y="1188720"/>
                  </a:lnTo>
                  <a:close/>
                </a:path>
              </a:pathLst>
            </a:custGeom>
            <a:blipFill>
              <a:blip r:embed="rId4">
                <a:alphaModFix amt="0"/>
              </a:blip>
              <a:stretch>
                <a:fillRect t="-77314" b="-77313"/>
              </a:stretch>
            </a:blipFill>
          </p:spPr>
        </p:sp>
      </p:grpSp>
      <p:grpSp>
        <p:nvGrpSpPr>
          <p:cNvPr id="71" name="Group 71"/>
          <p:cNvGrpSpPr/>
          <p:nvPr/>
        </p:nvGrpSpPr>
        <p:grpSpPr>
          <a:xfrm>
            <a:off x="11247120" y="5786438"/>
            <a:ext cx="5829300" cy="934402"/>
            <a:chOff x="0" y="0"/>
            <a:chExt cx="7772400" cy="1245870"/>
          </a:xfrm>
        </p:grpSpPr>
        <p:sp>
          <p:nvSpPr>
            <p:cNvPr id="72" name="Freeform 72"/>
            <p:cNvSpPr/>
            <p:nvPr/>
          </p:nvSpPr>
          <p:spPr>
            <a:xfrm>
              <a:off x="0" y="0"/>
              <a:ext cx="7772400" cy="1245870"/>
            </a:xfrm>
            <a:custGeom>
              <a:avLst/>
              <a:gdLst/>
              <a:ahLst/>
              <a:cxnLst/>
              <a:rect l="l" t="t" r="r" b="b"/>
              <a:pathLst>
                <a:path w="7772400" h="1245870">
                  <a:moveTo>
                    <a:pt x="0" y="0"/>
                  </a:moveTo>
                  <a:lnTo>
                    <a:pt x="7772400" y="0"/>
                  </a:lnTo>
                  <a:lnTo>
                    <a:pt x="7772400" y="1245870"/>
                  </a:lnTo>
                  <a:lnTo>
                    <a:pt x="0" y="1245870"/>
                  </a:lnTo>
                  <a:close/>
                </a:path>
              </a:pathLst>
            </a:custGeom>
            <a:blipFill>
              <a:blip r:embed="rId5">
                <a:alphaModFix amt="0"/>
              </a:blip>
              <a:stretch>
                <a:fillRect t="-71558" b="-71558"/>
              </a:stretch>
            </a:blipFill>
          </p:spPr>
        </p:sp>
        <p:sp>
          <p:nvSpPr>
            <p:cNvPr id="73" name="TextBox 73"/>
            <p:cNvSpPr txBox="1"/>
            <p:nvPr/>
          </p:nvSpPr>
          <p:spPr>
            <a:xfrm>
              <a:off x="0" y="-57150"/>
              <a:ext cx="7772400" cy="1303020"/>
            </a:xfrm>
            <a:prstGeom prst="rect">
              <a:avLst/>
            </a:prstGeom>
          </p:spPr>
          <p:txBody>
            <a:bodyPr lIns="0" tIns="0" rIns="0" bIns="0" rtlCol="0" anchor="ctr"/>
            <a:lstStyle/>
            <a:p>
              <a:pPr algn="l">
                <a:lnSpc>
                  <a:spcPts val="3002"/>
                </a:lnSpc>
              </a:pPr>
              <a:r>
                <a:rPr lang="en-US" sz="2274" b="1">
                  <a:solidFill>
                    <a:srgbClr val="00325A"/>
                  </a:solidFill>
                  <a:latin typeface="Poppins Bold"/>
                  <a:ea typeface="Poppins Bold"/>
                  <a:cs typeface="Poppins Bold"/>
                  <a:sym typeface="Poppins Bold"/>
                </a:rPr>
                <a:t>Cadjehoun, Cotonou, Bénin</a:t>
              </a:r>
            </a:p>
          </p:txBody>
        </p:sp>
      </p:grpSp>
      <p:grpSp>
        <p:nvGrpSpPr>
          <p:cNvPr id="74" name="Group 74"/>
          <p:cNvGrpSpPr/>
          <p:nvPr/>
        </p:nvGrpSpPr>
        <p:grpSpPr>
          <a:xfrm>
            <a:off x="822960" y="7338060"/>
            <a:ext cx="8023860" cy="1920240"/>
            <a:chOff x="0" y="0"/>
            <a:chExt cx="10698480" cy="2560320"/>
          </a:xfrm>
        </p:grpSpPr>
        <p:sp>
          <p:nvSpPr>
            <p:cNvPr id="75" name="Freeform 75"/>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76" name="Group 76"/>
          <p:cNvGrpSpPr/>
          <p:nvPr/>
        </p:nvGrpSpPr>
        <p:grpSpPr>
          <a:xfrm>
            <a:off x="1234440" y="7776972"/>
            <a:ext cx="1042416" cy="1042416"/>
            <a:chOff x="0" y="0"/>
            <a:chExt cx="1389888" cy="1389888"/>
          </a:xfrm>
        </p:grpSpPr>
        <p:sp>
          <p:nvSpPr>
            <p:cNvPr id="77" name="Freeform 77"/>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78" name="Group 78"/>
          <p:cNvGrpSpPr/>
          <p:nvPr/>
        </p:nvGrpSpPr>
        <p:grpSpPr>
          <a:xfrm>
            <a:off x="1369952" y="7912484"/>
            <a:ext cx="771430" cy="771430"/>
            <a:chOff x="0" y="0"/>
            <a:chExt cx="1028573" cy="1028573"/>
          </a:xfrm>
        </p:grpSpPr>
        <p:sp>
          <p:nvSpPr>
            <p:cNvPr id="79" name="Freeform 79" descr="icons/linkedin.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12"/>
              <a:stretch>
                <a:fillRect/>
              </a:stretch>
            </a:blipFill>
          </p:spPr>
        </p:sp>
      </p:grpSp>
      <p:grpSp>
        <p:nvGrpSpPr>
          <p:cNvPr id="80" name="Group 80"/>
          <p:cNvGrpSpPr/>
          <p:nvPr/>
        </p:nvGrpSpPr>
        <p:grpSpPr>
          <a:xfrm>
            <a:off x="2674620" y="7612380"/>
            <a:ext cx="5829300" cy="548640"/>
            <a:chOff x="0" y="0"/>
            <a:chExt cx="7772400" cy="731520"/>
          </a:xfrm>
        </p:grpSpPr>
        <p:sp>
          <p:nvSpPr>
            <p:cNvPr id="81" name="Freeform 81"/>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82" name="Group 82"/>
          <p:cNvGrpSpPr/>
          <p:nvPr/>
        </p:nvGrpSpPr>
        <p:grpSpPr>
          <a:xfrm>
            <a:off x="2674620" y="7598093"/>
            <a:ext cx="5829300" cy="562928"/>
            <a:chOff x="0" y="0"/>
            <a:chExt cx="7772400" cy="750570"/>
          </a:xfrm>
        </p:grpSpPr>
        <p:sp>
          <p:nvSpPr>
            <p:cNvPr id="83" name="Freeform 83"/>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84" name="TextBox 84"/>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LinkedIn</a:t>
              </a:r>
            </a:p>
          </p:txBody>
        </p:sp>
      </p:grpSp>
      <p:grpSp>
        <p:nvGrpSpPr>
          <p:cNvPr id="85" name="Group 85"/>
          <p:cNvGrpSpPr/>
          <p:nvPr/>
        </p:nvGrpSpPr>
        <p:grpSpPr>
          <a:xfrm>
            <a:off x="2674620" y="8161020"/>
            <a:ext cx="5829300" cy="891540"/>
            <a:chOff x="0" y="0"/>
            <a:chExt cx="7772400" cy="1188720"/>
          </a:xfrm>
        </p:grpSpPr>
        <p:sp>
          <p:nvSpPr>
            <p:cNvPr id="86" name="Freeform 86"/>
            <p:cNvSpPr/>
            <p:nvPr/>
          </p:nvSpPr>
          <p:spPr>
            <a:xfrm>
              <a:off x="0" y="0"/>
              <a:ext cx="7772400" cy="1188720"/>
            </a:xfrm>
            <a:custGeom>
              <a:avLst/>
              <a:gdLst/>
              <a:ahLst/>
              <a:cxnLst/>
              <a:rect l="l" t="t" r="r" b="b"/>
              <a:pathLst>
                <a:path w="7772400" h="1188720">
                  <a:moveTo>
                    <a:pt x="0" y="0"/>
                  </a:moveTo>
                  <a:lnTo>
                    <a:pt x="7772400" y="0"/>
                  </a:lnTo>
                  <a:lnTo>
                    <a:pt x="7772400" y="1188720"/>
                  </a:lnTo>
                  <a:lnTo>
                    <a:pt x="0" y="1188720"/>
                  </a:lnTo>
                  <a:close/>
                </a:path>
              </a:pathLst>
            </a:custGeom>
            <a:blipFill>
              <a:blip r:embed="rId4">
                <a:alphaModFix amt="0"/>
              </a:blip>
              <a:stretch>
                <a:fillRect t="-77314" b="-77313"/>
              </a:stretch>
            </a:blipFill>
          </p:spPr>
        </p:sp>
      </p:grpSp>
      <p:grpSp>
        <p:nvGrpSpPr>
          <p:cNvPr id="87" name="Group 87"/>
          <p:cNvGrpSpPr/>
          <p:nvPr/>
        </p:nvGrpSpPr>
        <p:grpSpPr>
          <a:xfrm>
            <a:off x="2674620" y="8118157"/>
            <a:ext cx="5829300" cy="934402"/>
            <a:chOff x="0" y="0"/>
            <a:chExt cx="7772400" cy="1245870"/>
          </a:xfrm>
        </p:grpSpPr>
        <p:sp>
          <p:nvSpPr>
            <p:cNvPr id="88" name="Freeform 88"/>
            <p:cNvSpPr/>
            <p:nvPr/>
          </p:nvSpPr>
          <p:spPr>
            <a:xfrm>
              <a:off x="0" y="0"/>
              <a:ext cx="7772400" cy="1245870"/>
            </a:xfrm>
            <a:custGeom>
              <a:avLst/>
              <a:gdLst/>
              <a:ahLst/>
              <a:cxnLst/>
              <a:rect l="l" t="t" r="r" b="b"/>
              <a:pathLst>
                <a:path w="7772400" h="1245870">
                  <a:moveTo>
                    <a:pt x="0" y="0"/>
                  </a:moveTo>
                  <a:lnTo>
                    <a:pt x="7772400" y="0"/>
                  </a:lnTo>
                  <a:lnTo>
                    <a:pt x="7772400" y="1245870"/>
                  </a:lnTo>
                  <a:lnTo>
                    <a:pt x="0" y="1245870"/>
                  </a:lnTo>
                  <a:close/>
                </a:path>
              </a:pathLst>
            </a:custGeom>
            <a:blipFill>
              <a:blip r:embed="rId5">
                <a:alphaModFix amt="0"/>
              </a:blip>
              <a:stretch>
                <a:fillRect t="-71558" b="-71558"/>
              </a:stretch>
            </a:blipFill>
          </p:spPr>
        </p:sp>
        <p:sp>
          <p:nvSpPr>
            <p:cNvPr id="89" name="TextBox 89"/>
            <p:cNvSpPr txBox="1"/>
            <p:nvPr/>
          </p:nvSpPr>
          <p:spPr>
            <a:xfrm>
              <a:off x="0" y="-57150"/>
              <a:ext cx="7772400" cy="1303020"/>
            </a:xfrm>
            <a:prstGeom prst="rect">
              <a:avLst/>
            </a:prstGeom>
          </p:spPr>
          <p:txBody>
            <a:bodyPr lIns="0" tIns="0" rIns="0" bIns="0" rtlCol="0" anchor="ctr"/>
            <a:lstStyle/>
            <a:p>
              <a:pPr algn="l">
                <a:lnSpc>
                  <a:spcPts val="3002"/>
                </a:lnSpc>
              </a:pPr>
              <a:r>
                <a:rPr lang="en-US" sz="2274" b="1" dirty="0">
                  <a:solidFill>
                    <a:srgbClr val="00325A"/>
                  </a:solidFill>
                  <a:latin typeface="Poppins Bold"/>
                  <a:cs typeface="Poppins Bold"/>
                  <a:sym typeface="Poppins Bold"/>
                  <a:hlinkClick r:id="rId13" tooltip="https://www.linkedin.com/company/net-by-us">
                    <a:extLst>
                      <a:ext uri="{A12FA001-AC4F-418D-AE19-62706E023703}">
                        <ahyp:hlinkClr xmlns:ahyp="http://schemas.microsoft.com/office/drawing/2018/hyperlinkcolor" val="tx"/>
                      </a:ext>
                    </a:extLst>
                  </a:hlinkClick>
                </a:rPr>
                <a:t>linkedin.com/company/net-by-us</a:t>
              </a:r>
            </a:p>
          </p:txBody>
        </p:sp>
      </p:grpSp>
      <p:grpSp>
        <p:nvGrpSpPr>
          <p:cNvPr id="90" name="Group 90"/>
          <p:cNvGrpSpPr/>
          <p:nvPr/>
        </p:nvGrpSpPr>
        <p:grpSpPr>
          <a:xfrm>
            <a:off x="9395460" y="7338060"/>
            <a:ext cx="8023860" cy="1920240"/>
            <a:chOff x="0" y="0"/>
            <a:chExt cx="10698480" cy="2560320"/>
          </a:xfrm>
        </p:grpSpPr>
        <p:sp>
          <p:nvSpPr>
            <p:cNvPr id="91" name="Freeform 91"/>
            <p:cNvSpPr/>
            <p:nvPr/>
          </p:nvSpPr>
          <p:spPr>
            <a:xfrm>
              <a:off x="0" y="0"/>
              <a:ext cx="10698480" cy="2560320"/>
            </a:xfrm>
            <a:custGeom>
              <a:avLst/>
              <a:gdLst/>
              <a:ahLst/>
              <a:cxnLst/>
              <a:rect l="l" t="t" r="r" b="b"/>
              <a:pathLst>
                <a:path w="10698480" h="2560320">
                  <a:moveTo>
                    <a:pt x="0" y="182880"/>
                  </a:moveTo>
                  <a:cubicBezTo>
                    <a:pt x="0" y="81915"/>
                    <a:pt x="81915" y="0"/>
                    <a:pt x="182880" y="0"/>
                  </a:cubicBezTo>
                  <a:lnTo>
                    <a:pt x="10515600" y="0"/>
                  </a:lnTo>
                  <a:cubicBezTo>
                    <a:pt x="10616565" y="0"/>
                    <a:pt x="10698480" y="81915"/>
                    <a:pt x="10698480" y="182880"/>
                  </a:cubicBezTo>
                  <a:lnTo>
                    <a:pt x="10698480" y="2377440"/>
                  </a:lnTo>
                  <a:cubicBezTo>
                    <a:pt x="10698480" y="2478405"/>
                    <a:pt x="10616565" y="2560320"/>
                    <a:pt x="10515600" y="2560320"/>
                  </a:cubicBezTo>
                  <a:lnTo>
                    <a:pt x="182880" y="2560320"/>
                  </a:lnTo>
                  <a:cubicBezTo>
                    <a:pt x="81915" y="2560320"/>
                    <a:pt x="0" y="2478405"/>
                    <a:pt x="0" y="2377440"/>
                  </a:cubicBezTo>
                  <a:close/>
                </a:path>
              </a:pathLst>
            </a:custGeom>
            <a:solidFill>
              <a:srgbClr val="F2F8FC"/>
            </a:solidFill>
          </p:spPr>
        </p:sp>
      </p:grpSp>
      <p:grpSp>
        <p:nvGrpSpPr>
          <p:cNvPr id="92" name="Group 92"/>
          <p:cNvGrpSpPr/>
          <p:nvPr/>
        </p:nvGrpSpPr>
        <p:grpSpPr>
          <a:xfrm>
            <a:off x="9806940" y="7776972"/>
            <a:ext cx="1042416" cy="1042416"/>
            <a:chOff x="0" y="0"/>
            <a:chExt cx="1389888" cy="1389888"/>
          </a:xfrm>
        </p:grpSpPr>
        <p:sp>
          <p:nvSpPr>
            <p:cNvPr id="93" name="Freeform 93"/>
            <p:cNvSpPr/>
            <p:nvPr/>
          </p:nvSpPr>
          <p:spPr>
            <a:xfrm>
              <a:off x="0" y="0"/>
              <a:ext cx="1389888" cy="1389888"/>
            </a:xfrm>
            <a:custGeom>
              <a:avLst/>
              <a:gdLst/>
              <a:ahLst/>
              <a:cxnLst/>
              <a:rect l="l" t="t" r="r" b="b"/>
              <a:pathLst>
                <a:path w="1389888" h="1389888">
                  <a:moveTo>
                    <a:pt x="0" y="694944"/>
                  </a:moveTo>
                  <a:cubicBezTo>
                    <a:pt x="0" y="311150"/>
                    <a:pt x="311150" y="0"/>
                    <a:pt x="694944" y="0"/>
                  </a:cubicBezTo>
                  <a:cubicBezTo>
                    <a:pt x="1078738" y="0"/>
                    <a:pt x="1389888" y="311150"/>
                    <a:pt x="1389888" y="694944"/>
                  </a:cubicBezTo>
                  <a:cubicBezTo>
                    <a:pt x="1389888" y="1078738"/>
                    <a:pt x="1078738" y="1389888"/>
                    <a:pt x="694944" y="1389888"/>
                  </a:cubicBezTo>
                  <a:cubicBezTo>
                    <a:pt x="311150" y="1389888"/>
                    <a:pt x="0" y="1078738"/>
                    <a:pt x="0" y="694944"/>
                  </a:cubicBezTo>
                  <a:close/>
                </a:path>
              </a:pathLst>
            </a:custGeom>
            <a:solidFill>
              <a:srgbClr val="0072CE"/>
            </a:solidFill>
          </p:spPr>
        </p:sp>
      </p:grpSp>
      <p:grpSp>
        <p:nvGrpSpPr>
          <p:cNvPr id="94" name="Group 94"/>
          <p:cNvGrpSpPr/>
          <p:nvPr/>
        </p:nvGrpSpPr>
        <p:grpSpPr>
          <a:xfrm>
            <a:off x="9942452" y="7912484"/>
            <a:ext cx="771430" cy="771430"/>
            <a:chOff x="0" y="0"/>
            <a:chExt cx="1028573" cy="1028573"/>
          </a:xfrm>
        </p:grpSpPr>
        <p:sp>
          <p:nvSpPr>
            <p:cNvPr id="95" name="Freeform 95" descr="icons/facebook.png"/>
            <p:cNvSpPr/>
            <p:nvPr/>
          </p:nvSpPr>
          <p:spPr>
            <a:xfrm>
              <a:off x="0" y="0"/>
              <a:ext cx="1028573" cy="1028573"/>
            </a:xfrm>
            <a:custGeom>
              <a:avLst/>
              <a:gdLst/>
              <a:ahLst/>
              <a:cxnLst/>
              <a:rect l="l" t="t" r="r" b="b"/>
              <a:pathLst>
                <a:path w="1028573" h="1028573">
                  <a:moveTo>
                    <a:pt x="0" y="0"/>
                  </a:moveTo>
                  <a:lnTo>
                    <a:pt x="1028573" y="0"/>
                  </a:lnTo>
                  <a:lnTo>
                    <a:pt x="1028573" y="1028573"/>
                  </a:lnTo>
                  <a:lnTo>
                    <a:pt x="0" y="1028573"/>
                  </a:lnTo>
                  <a:lnTo>
                    <a:pt x="0" y="0"/>
                  </a:lnTo>
                  <a:close/>
                </a:path>
              </a:pathLst>
            </a:custGeom>
            <a:blipFill>
              <a:blip r:embed="rId14"/>
              <a:stretch>
                <a:fillRect/>
              </a:stretch>
            </a:blipFill>
          </p:spPr>
        </p:sp>
      </p:grpSp>
      <p:grpSp>
        <p:nvGrpSpPr>
          <p:cNvPr id="96" name="Group 96"/>
          <p:cNvGrpSpPr/>
          <p:nvPr/>
        </p:nvGrpSpPr>
        <p:grpSpPr>
          <a:xfrm>
            <a:off x="11247120" y="7612380"/>
            <a:ext cx="5829300" cy="548640"/>
            <a:chOff x="0" y="0"/>
            <a:chExt cx="7772400" cy="731520"/>
          </a:xfrm>
        </p:grpSpPr>
        <p:sp>
          <p:nvSpPr>
            <p:cNvPr id="97" name="Freeform 97"/>
            <p:cNvSpPr/>
            <p:nvPr/>
          </p:nvSpPr>
          <p:spPr>
            <a:xfrm>
              <a:off x="0" y="0"/>
              <a:ext cx="7772400" cy="731520"/>
            </a:xfrm>
            <a:custGeom>
              <a:avLst/>
              <a:gdLst/>
              <a:ahLst/>
              <a:cxnLst/>
              <a:rect l="l" t="t" r="r" b="b"/>
              <a:pathLst>
                <a:path w="7772400" h="731520">
                  <a:moveTo>
                    <a:pt x="0" y="0"/>
                  </a:moveTo>
                  <a:lnTo>
                    <a:pt x="7772400" y="0"/>
                  </a:lnTo>
                  <a:lnTo>
                    <a:pt x="7772400" y="731520"/>
                  </a:lnTo>
                  <a:lnTo>
                    <a:pt x="0" y="731520"/>
                  </a:lnTo>
                  <a:close/>
                </a:path>
              </a:pathLst>
            </a:custGeom>
            <a:blipFill>
              <a:blip r:embed="rId4">
                <a:alphaModFix amt="0"/>
              </a:blip>
              <a:stretch>
                <a:fillRect t="-156885" b="-156883"/>
              </a:stretch>
            </a:blipFill>
          </p:spPr>
        </p:sp>
      </p:grpSp>
      <p:grpSp>
        <p:nvGrpSpPr>
          <p:cNvPr id="98" name="Group 98"/>
          <p:cNvGrpSpPr/>
          <p:nvPr/>
        </p:nvGrpSpPr>
        <p:grpSpPr>
          <a:xfrm>
            <a:off x="11247120" y="7598093"/>
            <a:ext cx="5829300" cy="562928"/>
            <a:chOff x="0" y="0"/>
            <a:chExt cx="7772400" cy="750570"/>
          </a:xfrm>
        </p:grpSpPr>
        <p:sp>
          <p:nvSpPr>
            <p:cNvPr id="99" name="Freeform 99"/>
            <p:cNvSpPr/>
            <p:nvPr/>
          </p:nvSpPr>
          <p:spPr>
            <a:xfrm>
              <a:off x="0" y="0"/>
              <a:ext cx="7772400" cy="750570"/>
            </a:xfrm>
            <a:custGeom>
              <a:avLst/>
              <a:gdLst/>
              <a:ahLst/>
              <a:cxnLst/>
              <a:rect l="l" t="t" r="r" b="b"/>
              <a:pathLst>
                <a:path w="7772400" h="750570">
                  <a:moveTo>
                    <a:pt x="0" y="0"/>
                  </a:moveTo>
                  <a:lnTo>
                    <a:pt x="7772400" y="0"/>
                  </a:lnTo>
                  <a:lnTo>
                    <a:pt x="7772400" y="750570"/>
                  </a:lnTo>
                  <a:lnTo>
                    <a:pt x="0" y="750570"/>
                  </a:lnTo>
                  <a:close/>
                </a:path>
              </a:pathLst>
            </a:custGeom>
            <a:blipFill>
              <a:blip r:embed="rId5">
                <a:alphaModFix amt="0"/>
              </a:blip>
              <a:stretch>
                <a:fillRect t="-151774" b="-151774"/>
              </a:stretch>
            </a:blipFill>
          </p:spPr>
        </p:sp>
        <p:sp>
          <p:nvSpPr>
            <p:cNvPr id="100" name="TextBox 100"/>
            <p:cNvSpPr txBox="1"/>
            <p:nvPr/>
          </p:nvSpPr>
          <p:spPr>
            <a:xfrm>
              <a:off x="0" y="-19050"/>
              <a:ext cx="7772400" cy="769620"/>
            </a:xfrm>
            <a:prstGeom prst="rect">
              <a:avLst/>
            </a:prstGeom>
          </p:spPr>
          <p:txBody>
            <a:bodyPr lIns="0" tIns="0" rIns="0" bIns="0" rtlCol="0" anchor="ctr"/>
            <a:lstStyle/>
            <a:p>
              <a:pPr algn="l">
                <a:lnSpc>
                  <a:spcPts val="2639"/>
                </a:lnSpc>
              </a:pPr>
              <a:r>
                <a:rPr lang="en-US" sz="2199" b="1">
                  <a:solidFill>
                    <a:srgbClr val="5E7A90"/>
                  </a:solidFill>
                  <a:latin typeface="Poppins Bold"/>
                  <a:ea typeface="Poppins Bold"/>
                  <a:cs typeface="Poppins Bold"/>
                  <a:sym typeface="Poppins Bold"/>
                </a:rPr>
                <a:t>Facebook</a:t>
              </a:r>
            </a:p>
          </p:txBody>
        </p:sp>
      </p:grpSp>
      <p:grpSp>
        <p:nvGrpSpPr>
          <p:cNvPr id="101" name="Group 101"/>
          <p:cNvGrpSpPr/>
          <p:nvPr/>
        </p:nvGrpSpPr>
        <p:grpSpPr>
          <a:xfrm>
            <a:off x="11247120" y="8161020"/>
            <a:ext cx="5829300" cy="891540"/>
            <a:chOff x="0" y="0"/>
            <a:chExt cx="7772400" cy="1188720"/>
          </a:xfrm>
        </p:grpSpPr>
        <p:sp>
          <p:nvSpPr>
            <p:cNvPr id="102" name="Freeform 102"/>
            <p:cNvSpPr/>
            <p:nvPr/>
          </p:nvSpPr>
          <p:spPr>
            <a:xfrm>
              <a:off x="0" y="0"/>
              <a:ext cx="7772400" cy="1188720"/>
            </a:xfrm>
            <a:custGeom>
              <a:avLst/>
              <a:gdLst/>
              <a:ahLst/>
              <a:cxnLst/>
              <a:rect l="l" t="t" r="r" b="b"/>
              <a:pathLst>
                <a:path w="7772400" h="1188720">
                  <a:moveTo>
                    <a:pt x="0" y="0"/>
                  </a:moveTo>
                  <a:lnTo>
                    <a:pt x="7772400" y="0"/>
                  </a:lnTo>
                  <a:lnTo>
                    <a:pt x="7772400" y="1188720"/>
                  </a:lnTo>
                  <a:lnTo>
                    <a:pt x="0" y="1188720"/>
                  </a:lnTo>
                  <a:close/>
                </a:path>
              </a:pathLst>
            </a:custGeom>
            <a:blipFill>
              <a:blip r:embed="rId4">
                <a:alphaModFix amt="0"/>
              </a:blip>
              <a:stretch>
                <a:fillRect t="-77314" b="-77313"/>
              </a:stretch>
            </a:blipFill>
          </p:spPr>
        </p:sp>
      </p:grpSp>
      <p:grpSp>
        <p:nvGrpSpPr>
          <p:cNvPr id="103" name="Group 103"/>
          <p:cNvGrpSpPr/>
          <p:nvPr/>
        </p:nvGrpSpPr>
        <p:grpSpPr>
          <a:xfrm>
            <a:off x="11247120" y="8118157"/>
            <a:ext cx="5829300" cy="934402"/>
            <a:chOff x="0" y="0"/>
            <a:chExt cx="7772400" cy="1245870"/>
          </a:xfrm>
        </p:grpSpPr>
        <p:sp>
          <p:nvSpPr>
            <p:cNvPr id="104" name="Freeform 104"/>
            <p:cNvSpPr/>
            <p:nvPr/>
          </p:nvSpPr>
          <p:spPr>
            <a:xfrm>
              <a:off x="0" y="0"/>
              <a:ext cx="7772400" cy="1245870"/>
            </a:xfrm>
            <a:custGeom>
              <a:avLst/>
              <a:gdLst/>
              <a:ahLst/>
              <a:cxnLst/>
              <a:rect l="l" t="t" r="r" b="b"/>
              <a:pathLst>
                <a:path w="7772400" h="1245870">
                  <a:moveTo>
                    <a:pt x="0" y="0"/>
                  </a:moveTo>
                  <a:lnTo>
                    <a:pt x="7772400" y="0"/>
                  </a:lnTo>
                  <a:lnTo>
                    <a:pt x="7772400" y="1245870"/>
                  </a:lnTo>
                  <a:lnTo>
                    <a:pt x="0" y="1245870"/>
                  </a:lnTo>
                  <a:close/>
                </a:path>
              </a:pathLst>
            </a:custGeom>
            <a:blipFill>
              <a:blip r:embed="rId5">
                <a:alphaModFix amt="0"/>
              </a:blip>
              <a:stretch>
                <a:fillRect t="-71558" b="-71558"/>
              </a:stretch>
            </a:blipFill>
          </p:spPr>
        </p:sp>
        <p:sp>
          <p:nvSpPr>
            <p:cNvPr id="105" name="TextBox 105"/>
            <p:cNvSpPr txBox="1"/>
            <p:nvPr/>
          </p:nvSpPr>
          <p:spPr>
            <a:xfrm>
              <a:off x="0" y="-57150"/>
              <a:ext cx="7772400" cy="1303020"/>
            </a:xfrm>
            <a:prstGeom prst="rect">
              <a:avLst/>
            </a:prstGeom>
          </p:spPr>
          <p:txBody>
            <a:bodyPr lIns="0" tIns="0" rIns="0" bIns="0" rtlCol="0" anchor="ctr"/>
            <a:lstStyle/>
            <a:p>
              <a:pPr>
                <a:lnSpc>
                  <a:spcPts val="3002"/>
                </a:lnSpc>
              </a:pPr>
              <a:r>
                <a:rPr lang="en-US" sz="2274" b="1" dirty="0">
                  <a:solidFill>
                    <a:srgbClr val="00325A"/>
                  </a:solidFill>
                  <a:latin typeface="Poppins Bold"/>
                  <a:cs typeface="Poppins Bold"/>
                  <a:sym typeface="Poppins Bold"/>
                  <a:hlinkClick r:id="rId15" tooltip="https://www.facebook.com/netbyus">
                    <a:extLst>
                      <a:ext uri="{A12FA001-AC4F-418D-AE19-62706E023703}">
                        <ahyp:hlinkClr xmlns:ahyp="http://schemas.microsoft.com/office/drawing/2018/hyperlinkcolor" val="tx"/>
                      </a:ext>
                    </a:extLst>
                  </a:hlinkClick>
                </a:rPr>
                <a:t>facebook.com/</a:t>
              </a:r>
              <a:r>
                <a:rPr lang="en-US" sz="2274" b="1" dirty="0" err="1">
                  <a:solidFill>
                    <a:srgbClr val="00325A"/>
                  </a:solidFill>
                  <a:latin typeface="Poppins Bold"/>
                  <a:cs typeface="Poppins Bold"/>
                  <a:sym typeface="Poppins Bold"/>
                  <a:hlinkClick r:id="rId15" tooltip="https://www.facebook.com/netbyus">
                    <a:extLst>
                      <a:ext uri="{A12FA001-AC4F-418D-AE19-62706E023703}">
                        <ahyp:hlinkClr xmlns:ahyp="http://schemas.microsoft.com/office/drawing/2018/hyperlinkcolor" val="tx"/>
                      </a:ext>
                    </a:extLst>
                  </a:hlinkClick>
                </a:rPr>
                <a:t>netbyus</a:t>
              </a:r>
              <a:endParaRPr lang="en-US" sz="2274" b="1" dirty="0">
                <a:solidFill>
                  <a:srgbClr val="00325A"/>
                </a:solidFill>
                <a:latin typeface="Poppins Bold"/>
                <a:cs typeface="Poppins Bold"/>
                <a:sym typeface="Poppins Bold"/>
                <a:hlinkClick r:id="rId15" tooltip="https://www.facebook.com/netbyus">
                  <a:extLst>
                    <a:ext uri="{A12FA001-AC4F-418D-AE19-62706E023703}">
                      <ahyp:hlinkClr xmlns:ahyp="http://schemas.microsoft.com/office/drawing/2018/hyperlinkcolor" val="tx"/>
                    </a:ext>
                  </a:extLst>
                </a:hlinkClick>
              </a:endParaRPr>
            </a:p>
          </p:txBody>
        </p:sp>
      </p:grpSp>
      <p:grpSp>
        <p:nvGrpSpPr>
          <p:cNvPr id="106" name="Group 106"/>
          <p:cNvGrpSpPr/>
          <p:nvPr/>
        </p:nvGrpSpPr>
        <p:grpSpPr>
          <a:xfrm>
            <a:off x="16294608" y="384048"/>
            <a:ext cx="1303020" cy="271082"/>
            <a:chOff x="0" y="0"/>
            <a:chExt cx="1737360" cy="361442"/>
          </a:xfrm>
        </p:grpSpPr>
        <p:sp>
          <p:nvSpPr>
            <p:cNvPr id="107" name="Freeform 107" descr="logo.png"/>
            <p:cNvSpPr/>
            <p:nvPr/>
          </p:nvSpPr>
          <p:spPr>
            <a:xfrm>
              <a:off x="0" y="0"/>
              <a:ext cx="1737360" cy="361442"/>
            </a:xfrm>
            <a:custGeom>
              <a:avLst/>
              <a:gdLst/>
              <a:ahLst/>
              <a:cxnLst/>
              <a:rect l="l" t="t" r="r" b="b"/>
              <a:pathLst>
                <a:path w="1737360" h="361442">
                  <a:moveTo>
                    <a:pt x="0" y="0"/>
                  </a:moveTo>
                  <a:lnTo>
                    <a:pt x="1737360" y="0"/>
                  </a:lnTo>
                  <a:lnTo>
                    <a:pt x="1737360" y="361442"/>
                  </a:lnTo>
                  <a:lnTo>
                    <a:pt x="0" y="361442"/>
                  </a:lnTo>
                  <a:lnTo>
                    <a:pt x="0" y="0"/>
                  </a:lnTo>
                  <a:close/>
                </a:path>
              </a:pathLst>
            </a:custGeom>
            <a:blipFill>
              <a:blip r:embed="rId16"/>
              <a:stretch>
                <a:fillRect t="-151" b="-151"/>
              </a:stretch>
            </a:blipFill>
          </p:spPr>
        </p:sp>
      </p:grpSp>
      <p:grpSp>
        <p:nvGrpSpPr>
          <p:cNvPr id="108" name="Group 108"/>
          <p:cNvGrpSpPr/>
          <p:nvPr/>
        </p:nvGrpSpPr>
        <p:grpSpPr>
          <a:xfrm>
            <a:off x="17254728" y="9756105"/>
            <a:ext cx="685800" cy="411480"/>
            <a:chOff x="0" y="0"/>
            <a:chExt cx="914400" cy="548640"/>
          </a:xfrm>
        </p:grpSpPr>
        <p:sp>
          <p:nvSpPr>
            <p:cNvPr id="109" name="Freeform 109"/>
            <p:cNvSpPr/>
            <p:nvPr/>
          </p:nvSpPr>
          <p:spPr>
            <a:xfrm>
              <a:off x="0" y="0"/>
              <a:ext cx="914400" cy="548640"/>
            </a:xfrm>
            <a:custGeom>
              <a:avLst/>
              <a:gdLst/>
              <a:ahLst/>
              <a:cxnLst/>
              <a:rect l="l" t="t" r="r" b="b"/>
              <a:pathLst>
                <a:path w="914400" h="548640">
                  <a:moveTo>
                    <a:pt x="0" y="0"/>
                  </a:moveTo>
                  <a:lnTo>
                    <a:pt x="914400" y="0"/>
                  </a:lnTo>
                  <a:lnTo>
                    <a:pt x="914400" y="548640"/>
                  </a:lnTo>
                  <a:lnTo>
                    <a:pt x="0" y="548640"/>
                  </a:lnTo>
                  <a:close/>
                </a:path>
              </a:pathLst>
            </a:custGeom>
            <a:blipFill>
              <a:blip r:embed="rId4">
                <a:alphaModFix amt="0"/>
              </a:blip>
              <a:stretch>
                <a:fillRect l="-27036" r="-27034"/>
              </a:stretch>
            </a:blipFill>
          </p:spPr>
        </p:sp>
      </p:grpSp>
      <p:grpSp>
        <p:nvGrpSpPr>
          <p:cNvPr id="110" name="Group 110"/>
          <p:cNvGrpSpPr/>
          <p:nvPr/>
        </p:nvGrpSpPr>
        <p:grpSpPr>
          <a:xfrm>
            <a:off x="17254728" y="9741818"/>
            <a:ext cx="685800" cy="425768"/>
            <a:chOff x="0" y="0"/>
            <a:chExt cx="914400" cy="567690"/>
          </a:xfrm>
        </p:grpSpPr>
        <p:sp>
          <p:nvSpPr>
            <p:cNvPr id="111" name="Freeform 111"/>
            <p:cNvSpPr/>
            <p:nvPr/>
          </p:nvSpPr>
          <p:spPr>
            <a:xfrm>
              <a:off x="0" y="0"/>
              <a:ext cx="914400" cy="567690"/>
            </a:xfrm>
            <a:custGeom>
              <a:avLst/>
              <a:gdLst/>
              <a:ahLst/>
              <a:cxnLst/>
              <a:rect l="l" t="t" r="r" b="b"/>
              <a:pathLst>
                <a:path w="914400" h="567690">
                  <a:moveTo>
                    <a:pt x="0" y="0"/>
                  </a:moveTo>
                  <a:lnTo>
                    <a:pt x="914400" y="0"/>
                  </a:lnTo>
                  <a:lnTo>
                    <a:pt x="914400" y="567690"/>
                  </a:lnTo>
                  <a:lnTo>
                    <a:pt x="0" y="567690"/>
                  </a:lnTo>
                  <a:close/>
                </a:path>
              </a:pathLst>
            </a:custGeom>
            <a:blipFill>
              <a:blip r:embed="rId5">
                <a:alphaModFix amt="0"/>
              </a:blip>
              <a:stretch>
                <a:fillRect l="-29655" r="-29655"/>
              </a:stretch>
            </a:blipFill>
          </p:spPr>
        </p:sp>
        <p:sp>
          <p:nvSpPr>
            <p:cNvPr id="112" name="TextBox 112"/>
            <p:cNvSpPr txBox="1"/>
            <p:nvPr/>
          </p:nvSpPr>
          <p:spPr>
            <a:xfrm>
              <a:off x="0" y="-19050"/>
              <a:ext cx="914400" cy="586740"/>
            </a:xfrm>
            <a:prstGeom prst="rect">
              <a:avLst/>
            </a:prstGeom>
          </p:spPr>
          <p:txBody>
            <a:bodyPr lIns="0" tIns="0" rIns="0" bIns="0" rtlCol="0" anchor="ctr"/>
            <a:lstStyle/>
            <a:p>
              <a:pPr algn="r">
                <a:lnSpc>
                  <a:spcPts val="1800"/>
                </a:lnSpc>
              </a:pPr>
              <a:r>
                <a:rPr lang="en-US" sz="1500">
                  <a:solidFill>
                    <a:srgbClr val="014276"/>
                  </a:solidFill>
                  <a:latin typeface="Poppins"/>
                  <a:ea typeface="Poppins"/>
                  <a:cs typeface="Poppins"/>
                  <a:sym typeface="Poppins"/>
                </a:rPr>
                <a:t>9</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456840" cy="10381974"/>
            <a:chOff x="0" y="0"/>
            <a:chExt cx="24609120" cy="13842632"/>
          </a:xfrm>
        </p:grpSpPr>
        <p:sp>
          <p:nvSpPr>
            <p:cNvPr id="3" name="Freeform 3"/>
            <p:cNvSpPr/>
            <p:nvPr/>
          </p:nvSpPr>
          <p:spPr>
            <a:xfrm>
              <a:off x="0" y="0"/>
              <a:ext cx="24609171" cy="13842619"/>
            </a:xfrm>
            <a:custGeom>
              <a:avLst/>
              <a:gdLst/>
              <a:ahLst/>
              <a:cxnLst/>
              <a:rect l="l" t="t" r="r" b="b"/>
              <a:pathLst>
                <a:path w="24609171" h="13842619">
                  <a:moveTo>
                    <a:pt x="0" y="0"/>
                  </a:moveTo>
                  <a:lnTo>
                    <a:pt x="24609171" y="0"/>
                  </a:lnTo>
                  <a:lnTo>
                    <a:pt x="24609171" y="13842619"/>
                  </a:lnTo>
                  <a:lnTo>
                    <a:pt x="0" y="13842619"/>
                  </a:lnTo>
                  <a:lnTo>
                    <a:pt x="0" y="0"/>
                  </a:lnTo>
                  <a:close/>
                </a:path>
              </a:pathLst>
            </a:custGeom>
            <a:blipFill>
              <a:blip r:embed="rId2"/>
              <a:stretch>
                <a:fillRect/>
              </a:stretch>
            </a:blipFill>
          </p:spPr>
        </p:sp>
      </p:grpSp>
      <p:grpSp>
        <p:nvGrpSpPr>
          <p:cNvPr id="4" name="Group 4"/>
          <p:cNvGrpSpPr/>
          <p:nvPr/>
        </p:nvGrpSpPr>
        <p:grpSpPr>
          <a:xfrm>
            <a:off x="548640" y="205740"/>
            <a:ext cx="2468880" cy="776668"/>
            <a:chOff x="0" y="0"/>
            <a:chExt cx="3291840" cy="1035558"/>
          </a:xfrm>
        </p:grpSpPr>
        <p:sp>
          <p:nvSpPr>
            <p:cNvPr id="5" name="Freeform 5"/>
            <p:cNvSpPr/>
            <p:nvPr/>
          </p:nvSpPr>
          <p:spPr>
            <a:xfrm>
              <a:off x="0" y="0"/>
              <a:ext cx="3291840" cy="1035558"/>
            </a:xfrm>
            <a:custGeom>
              <a:avLst/>
              <a:gdLst/>
              <a:ahLst/>
              <a:cxnLst/>
              <a:rect l="l" t="t" r="r" b="b"/>
              <a:pathLst>
                <a:path w="3291840" h="1035558">
                  <a:moveTo>
                    <a:pt x="0" y="146304"/>
                  </a:moveTo>
                  <a:cubicBezTo>
                    <a:pt x="0" y="65532"/>
                    <a:pt x="65532" y="0"/>
                    <a:pt x="146304" y="0"/>
                  </a:cubicBezTo>
                  <a:lnTo>
                    <a:pt x="3145536" y="0"/>
                  </a:lnTo>
                  <a:cubicBezTo>
                    <a:pt x="3226308" y="0"/>
                    <a:pt x="3291840" y="65532"/>
                    <a:pt x="3291840" y="146304"/>
                  </a:cubicBezTo>
                  <a:lnTo>
                    <a:pt x="3291840" y="889254"/>
                  </a:lnTo>
                  <a:cubicBezTo>
                    <a:pt x="3291840" y="970026"/>
                    <a:pt x="3226308" y="1035558"/>
                    <a:pt x="3145536" y="1035558"/>
                  </a:cubicBezTo>
                  <a:lnTo>
                    <a:pt x="146304" y="1035558"/>
                  </a:lnTo>
                  <a:cubicBezTo>
                    <a:pt x="65532" y="1035558"/>
                    <a:pt x="0" y="970026"/>
                    <a:pt x="0" y="889254"/>
                  </a:cubicBezTo>
                  <a:close/>
                </a:path>
              </a:pathLst>
            </a:custGeom>
            <a:solidFill>
              <a:srgbClr val="FFFFFF"/>
            </a:solidFill>
          </p:spPr>
        </p:sp>
      </p:grpSp>
      <p:grpSp>
        <p:nvGrpSpPr>
          <p:cNvPr id="6" name="Group 6"/>
          <p:cNvGrpSpPr/>
          <p:nvPr/>
        </p:nvGrpSpPr>
        <p:grpSpPr>
          <a:xfrm>
            <a:off x="685800" y="342900"/>
            <a:ext cx="2194560" cy="502348"/>
            <a:chOff x="0" y="0"/>
            <a:chExt cx="2926080" cy="669798"/>
          </a:xfrm>
        </p:grpSpPr>
        <p:sp>
          <p:nvSpPr>
            <p:cNvPr id="7" name="Freeform 7" descr="logo_finances.png"/>
            <p:cNvSpPr/>
            <p:nvPr/>
          </p:nvSpPr>
          <p:spPr>
            <a:xfrm>
              <a:off x="0" y="0"/>
              <a:ext cx="2926080" cy="669798"/>
            </a:xfrm>
            <a:custGeom>
              <a:avLst/>
              <a:gdLst/>
              <a:ahLst/>
              <a:cxnLst/>
              <a:rect l="l" t="t" r="r" b="b"/>
              <a:pathLst>
                <a:path w="2926080" h="669798">
                  <a:moveTo>
                    <a:pt x="0" y="0"/>
                  </a:moveTo>
                  <a:lnTo>
                    <a:pt x="2926080" y="0"/>
                  </a:lnTo>
                  <a:lnTo>
                    <a:pt x="2926080" y="669798"/>
                  </a:lnTo>
                  <a:lnTo>
                    <a:pt x="0" y="669798"/>
                  </a:lnTo>
                  <a:lnTo>
                    <a:pt x="0" y="0"/>
                  </a:lnTo>
                  <a:close/>
                </a:path>
              </a:pathLst>
            </a:custGeom>
            <a:blipFill>
              <a:blip r:embed="rId3"/>
              <a:stretch>
                <a:fillRect t="-364" b="-365"/>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762</Words>
  <Application>Microsoft Office PowerPoint</Application>
  <PresentationFormat>Personnalisé</PresentationFormat>
  <Paragraphs>159</Paragraphs>
  <Slides>10</Slides>
  <Notes>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Poppins Italics</vt:lpstr>
      <vt:lpstr>Poppins</vt:lpstr>
      <vt:lpstr>Poppins Bold</vt:lpstr>
      <vt:lpstr>Arial</vt:lpstr>
      <vt:lpstr>Calibri</vt:lpstr>
      <vt:lpstr>Poppins Bold Italics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NetByUs_AO_Presentation.pptx.pptx</dc:title>
  <cp:lastModifiedBy>Lenovo</cp:lastModifiedBy>
  <cp:revision>2</cp:revision>
  <dcterms:created xsi:type="dcterms:W3CDTF">2006-08-16T00:00:00Z</dcterms:created>
  <dcterms:modified xsi:type="dcterms:W3CDTF">2026-07-31T12:09:16Z</dcterms:modified>
  <dc:identifier>DAHQ82qdQBU</dc:identifier>
</cp:coreProperties>
</file>