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5143500" type="screen16x9"/>
  <p:notesSz cx="51435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57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91556389-D164-4CA1-8167-E835FE7B5134}" type="slidenum">
              <a:rPr lang="en-US" sz="1400" b="0" strike="noStrike" spc="-1">
                <a:latin typeface="Times New Roman"/>
              </a:rPr>
              <a:t>‹N°›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6279ED0-9236-41B0-9045-0A57786D0598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11764D0-6CAA-43B6-B281-3B8C84ED412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D22D44E-178A-482B-9049-44454925332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F991BA8-9DE9-4838-A435-A5EF48C77B6D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CCB18C2-494B-496E-BAD5-72AC525A827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B16D565-5876-41E7-9C66-D8B21D189BF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9D2E2C8-500A-4CF7-82BB-E5BFD6720988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E644B26-4CFF-40F3-8124-3A666A9D4CF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27432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Shape 1"/>
          <p:cNvSpPr/>
          <p:nvPr/>
        </p:nvSpPr>
        <p:spPr>
          <a:xfrm>
            <a:off x="0" y="86868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Shape 2"/>
          <p:cNvSpPr/>
          <p:nvPr/>
        </p:nvSpPr>
        <p:spPr>
          <a:xfrm>
            <a:off x="0" y="146304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Shape 3"/>
          <p:cNvSpPr/>
          <p:nvPr/>
        </p:nvSpPr>
        <p:spPr>
          <a:xfrm>
            <a:off x="0" y="205740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Shape 4"/>
          <p:cNvSpPr/>
          <p:nvPr/>
        </p:nvSpPr>
        <p:spPr>
          <a:xfrm>
            <a:off x="0" y="265176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Shape 5"/>
          <p:cNvSpPr/>
          <p:nvPr/>
        </p:nvSpPr>
        <p:spPr>
          <a:xfrm>
            <a:off x="0" y="324612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Shape 6"/>
          <p:cNvSpPr/>
          <p:nvPr/>
        </p:nvSpPr>
        <p:spPr>
          <a:xfrm>
            <a:off x="0" y="384048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Shape 7"/>
          <p:cNvSpPr/>
          <p:nvPr/>
        </p:nvSpPr>
        <p:spPr>
          <a:xfrm>
            <a:off x="0" y="443484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Text 8"/>
          <p:cNvSpPr/>
          <p:nvPr/>
        </p:nvSpPr>
        <p:spPr>
          <a:xfrm>
            <a:off x="457200" y="731520"/>
            <a:ext cx="822816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1" strike="noStrike" spc="389">
                <a:solidFill>
                  <a:srgbClr val="FFFFFF"/>
                </a:solidFill>
                <a:latin typeface="Calibri"/>
                <a:ea typeface="Calibri"/>
              </a:rPr>
              <a:t>RESTEZ VIGILANTS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457200" y="1691640"/>
            <a:ext cx="82281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La menace approche...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371600" y="2423160"/>
            <a:ext cx="6399360" cy="352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Text 11"/>
          <p:cNvSpPr/>
          <p:nvPr/>
        </p:nvSpPr>
        <p:spPr>
          <a:xfrm>
            <a:off x="457200" y="2606040"/>
            <a:ext cx="822816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789">
                <a:solidFill>
                  <a:srgbClr val="F07817"/>
                </a:solidFill>
                <a:latin typeface="Calibri"/>
                <a:ea typeface="Calibri"/>
              </a:rPr>
              <a:t>L'AFFAIRE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457200" y="3200400"/>
            <a:ext cx="8228160" cy="91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400" b="1" strike="noStrike" spc="191">
                <a:solidFill>
                  <a:srgbClr val="FFFFFF"/>
                </a:solidFill>
                <a:latin typeface="Calibri"/>
                <a:ea typeface="Calibri"/>
              </a:rPr>
              <a:t>RICARDO HOUNTON</a:t>
            </a:r>
            <a:endParaRPr lang="en-US" sz="5400" b="0" strike="noStrike" spc="-1">
              <a:latin typeface="Arial"/>
            </a:endParaRPr>
          </a:p>
        </p:txBody>
      </p:sp>
      <p:sp>
        <p:nvSpPr>
          <p:cNvPr id="57" name="Shape 13"/>
          <p:cNvSpPr/>
          <p:nvPr/>
        </p:nvSpPr>
        <p:spPr>
          <a:xfrm>
            <a:off x="0" y="4572000"/>
            <a:ext cx="9142560" cy="5702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Text 14"/>
          <p:cNvSpPr/>
          <p:nvPr/>
        </p:nvSpPr>
        <p:spPr>
          <a:xfrm>
            <a:off x="0" y="4572000"/>
            <a:ext cx="9142560" cy="57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FFFFFF"/>
                </a:solidFill>
                <a:latin typeface="Calibri"/>
                <a:ea typeface="Calibri"/>
              </a:rPr>
              <a:t>Une campagne de sensibilisation NET BY US: Spear Phishing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1: Episode 1 : Routine du service financier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62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27432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MATINÉE ORDINAIRE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457200" y="1600200"/>
            <a:ext cx="3839040" cy="283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C'est une matinée ordinaire chez NET BY US.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Au service comptabilité, la routine s'installe…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« Matinée classique… Les chiffres s'enchaînent. »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Shape 9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Text 10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ARRIVÉE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4873680" y="1600200"/>
            <a:ext cx="3839040" cy="283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Une notification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apparaît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sur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l'écran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de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Mr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Euloge.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Mr</a:t>
            </a:r>
            <a:r>
              <a:rPr lang="en-US" sz="1200" b="1" strike="noStrike" spc="-1" dirty="0">
                <a:solidFill>
                  <a:srgbClr val="F07817"/>
                </a:solidFill>
                <a:latin typeface="Calibri"/>
                <a:ea typeface="Calibri"/>
              </a:rPr>
              <a:t> Euloge :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Tiens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… un mail urgent de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demande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paiement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Mr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Ricardo.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Étonnant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. »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Il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ouvre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le message.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" name="Text 13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pc="-1" dirty="0" err="1">
                <a:highlight>
                  <a:srgbClr val="FFFF00"/>
                </a:highlight>
                <a:latin typeface="Calibri"/>
              </a:rPr>
              <a:t>Etonnant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</a:rPr>
              <a:t>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</a:rPr>
              <a:t>ou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</a:rPr>
              <a:t> très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</a:rPr>
              <a:t>étonnant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</a:rPr>
              <a:t> ?</a:t>
            </a:r>
            <a:endParaRPr lang="en-US" sz="11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Text 15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2: Episode 1 : Routine du service financier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78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 (Fin)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274320" y="1115640"/>
            <a:ext cx="4159080" cy="32904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CONTENU DU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457200" y="1600200"/>
            <a:ext cx="3793320" cy="24217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Text 8"/>
          <p:cNvSpPr/>
          <p:nvPr/>
        </p:nvSpPr>
        <p:spPr>
          <a:xfrm>
            <a:off x="567000" y="164592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>
                <a:solidFill>
                  <a:srgbClr val="F07817"/>
                </a:solidFill>
                <a:latin typeface="Calibri"/>
                <a:ea typeface="Calibri"/>
              </a:rPr>
              <a:t>De : Ricardo Hounton &lt;bernard.zidek@agrolandsro.cz&gt;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567000" y="186552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F07817"/>
                </a:solidFill>
                <a:latin typeface="Calibri"/>
                <a:ea typeface="Calibri"/>
              </a:rPr>
              <a:t>Répondre à : Ricardo Hounton &lt;silvyfresta73@virgilio.it&gt;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567000" y="208476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Pour : comptabilite@netbyus.com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6" name="Text 11"/>
          <p:cNvSpPr/>
          <p:nvPr/>
        </p:nvSpPr>
        <p:spPr>
          <a:xfrm>
            <a:off x="567000" y="230436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>
                <a:solidFill>
                  <a:srgbClr val="003A70"/>
                </a:solidFill>
                <a:latin typeface="Calibri"/>
                <a:ea typeface="Calibri"/>
              </a:rPr>
              <a:t>Objet : Important - Reminder #00187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7" name="Shape 12"/>
          <p:cNvSpPr/>
          <p:nvPr/>
        </p:nvSpPr>
        <p:spPr>
          <a:xfrm>
            <a:off x="566640" y="2541960"/>
            <a:ext cx="3566160" cy="360"/>
          </a:xfrm>
          <a:prstGeom prst="line">
            <a:avLst/>
          </a:prstGeom>
          <a:ln w="635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Text 13"/>
          <p:cNvSpPr/>
          <p:nvPr/>
        </p:nvSpPr>
        <p:spPr>
          <a:xfrm>
            <a:off x="567000" y="2578680"/>
            <a:ext cx="35647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Pourriez-vous effectuer le paiement ci-dessous aujourd'hui ? Merci de bien vouloir m'envoyer le justificatif de paiement une fois effectué.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9" name="Text 14"/>
          <p:cNvSpPr/>
          <p:nvPr/>
        </p:nvSpPr>
        <p:spPr>
          <a:xfrm>
            <a:off x="567000" y="3090600"/>
            <a:ext cx="3564720" cy="18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i="1" strike="noStrike" spc="-1">
                <a:solidFill>
                  <a:srgbClr val="003A70"/>
                </a:solidFill>
                <a:latin typeface="Calibri"/>
                <a:ea typeface="Calibri"/>
              </a:rPr>
              <a:t>Ricardo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90" name="Shape 15"/>
          <p:cNvSpPr/>
          <p:nvPr/>
        </p:nvSpPr>
        <p:spPr>
          <a:xfrm>
            <a:off x="566640" y="329184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Text 16"/>
          <p:cNvSpPr/>
          <p:nvPr/>
        </p:nvSpPr>
        <p:spPr>
          <a:xfrm>
            <a:off x="567000" y="331020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00" b="0" strike="noStrike" spc="-1">
                <a:solidFill>
                  <a:srgbClr val="7F8C8D"/>
                </a:solidFill>
                <a:latin typeface="Calibri"/>
                <a:ea typeface="Calibri"/>
              </a:rPr>
              <a:t>-----Message d'origine----- De : Kristian Abdo | Lun 2 Mars 2026 10:59</a:t>
            </a:r>
            <a:endParaRPr lang="en-US" sz="700" b="0" strike="noStrike" spc="-1">
              <a:latin typeface="Arial"/>
            </a:endParaRPr>
          </a:p>
        </p:txBody>
      </p:sp>
      <p:sp>
        <p:nvSpPr>
          <p:cNvPr id="92" name="Text 17"/>
          <p:cNvSpPr/>
          <p:nvPr/>
        </p:nvSpPr>
        <p:spPr>
          <a:xfrm>
            <a:off x="567000" y="3547800"/>
            <a:ext cx="356472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" b="0" strike="noStrike" spc="-1">
                <a:solidFill>
                  <a:srgbClr val="2C3E50"/>
                </a:solidFill>
                <a:latin typeface="Calibri"/>
                <a:ea typeface="Calibri"/>
              </a:rPr>
              <a:t>Comme convenu, veuillez trouver ci-joint 00187. Pouvons-nous prévoir le règlement ?</a:t>
            </a:r>
            <a:endParaRPr lang="en-US" sz="750" b="0" strike="noStrike" spc="-1">
              <a:latin typeface="Arial"/>
            </a:endParaRPr>
          </a:p>
        </p:txBody>
      </p:sp>
      <p:sp>
        <p:nvSpPr>
          <p:cNvPr id="93" name="Shape 19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Shape 20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Text 21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INTERROGATION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96" name="Text 22"/>
          <p:cNvSpPr/>
          <p:nvPr/>
        </p:nvSpPr>
        <p:spPr>
          <a:xfrm>
            <a:off x="4873680" y="1572840"/>
            <a:ext cx="3839040" cy="127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b="0" i="1" strike="noStrike" spc="-1">
                <a:solidFill>
                  <a:srgbClr val="7F8C8D"/>
                </a:solidFill>
                <a:latin typeface="Calibri"/>
                <a:ea typeface="Calibri"/>
              </a:rPr>
              <a:t>Mr Euloge télécharge la facture.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050" b="0" i="1" strike="noStrike" spc="-1">
                <a:solidFill>
                  <a:srgbClr val="7F8C8D"/>
                </a:solidFill>
                <a:latin typeface="Calibri"/>
                <a:ea typeface="Calibri"/>
              </a:rPr>
              <a:t>Il marque une pause.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50" b="1" strike="noStrike" spc="-1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50" b="0" strike="noStrike" spc="-1">
                <a:solidFill>
                  <a:srgbClr val="2C3E50"/>
                </a:solidFill>
                <a:latin typeface="Calibri"/>
                <a:ea typeface="Calibri"/>
              </a:rPr>
              <a:t>« Bizarre… Il effectue généralement lui-même ce genre de paiement. Pourquoi passer par moi cette fois ? »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</p:txBody>
      </p:sp>
      <p:sp>
        <p:nvSpPr>
          <p:cNvPr id="97" name="Shape 23"/>
          <p:cNvSpPr/>
          <p:nvPr/>
        </p:nvSpPr>
        <p:spPr>
          <a:xfrm>
            <a:off x="4873680" y="2907720"/>
            <a:ext cx="3839040" cy="15073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Shape 24"/>
          <p:cNvSpPr/>
          <p:nvPr/>
        </p:nvSpPr>
        <p:spPr>
          <a:xfrm>
            <a:off x="4873680" y="2907720"/>
            <a:ext cx="3839040" cy="29124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Text 25"/>
          <p:cNvSpPr/>
          <p:nvPr/>
        </p:nvSpPr>
        <p:spPr>
          <a:xfrm>
            <a:off x="4873680" y="2907720"/>
            <a:ext cx="383904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-1">
                <a:solidFill>
                  <a:srgbClr val="FFFFFF"/>
                </a:solidFill>
                <a:latin typeface="Calibri"/>
                <a:ea typeface="Calibri"/>
              </a:rPr>
              <a:t>FACTURE — Kristian Abdo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00" name="Text 26"/>
          <p:cNvSpPr/>
          <p:nvPr/>
        </p:nvSpPr>
        <p:spPr>
          <a:xfrm>
            <a:off x="4983480" y="323712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Facturé à : Ricardo Hounton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101" name="Text 27"/>
          <p:cNvSpPr/>
          <p:nvPr/>
        </p:nvSpPr>
        <p:spPr>
          <a:xfrm>
            <a:off x="4983480" y="342000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" b="0" strike="noStrike" spc="-1">
                <a:solidFill>
                  <a:srgbClr val="7F8C8D"/>
                </a:solidFill>
                <a:latin typeface="Calibri"/>
                <a:ea typeface="Calibri"/>
              </a:rPr>
              <a:t>Facture n° : 00187  |  Date : 11 Fév 2026  |  Échéance : 28 Fév 2026</a:t>
            </a:r>
            <a:endParaRPr lang="en-US" sz="750" b="0" strike="noStrike" spc="-1">
              <a:latin typeface="Arial"/>
            </a:endParaRPr>
          </a:p>
        </p:txBody>
      </p:sp>
      <p:sp>
        <p:nvSpPr>
          <p:cNvPr id="102" name="Shape 28"/>
          <p:cNvSpPr/>
          <p:nvPr/>
        </p:nvSpPr>
        <p:spPr>
          <a:xfrm>
            <a:off x="4983480" y="362088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Text 29"/>
          <p:cNvSpPr/>
          <p:nvPr/>
        </p:nvSpPr>
        <p:spPr>
          <a:xfrm>
            <a:off x="4983480" y="365760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Consultation (Formation) — 1 × 8 233,33 €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104" name="Shape 30"/>
          <p:cNvSpPr/>
          <p:nvPr/>
        </p:nvSpPr>
        <p:spPr>
          <a:xfrm>
            <a:off x="4873680" y="3895200"/>
            <a:ext cx="3839040" cy="3276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Text 31"/>
          <p:cNvSpPr/>
          <p:nvPr/>
        </p:nvSpPr>
        <p:spPr>
          <a:xfrm>
            <a:off x="4873680" y="3895200"/>
            <a:ext cx="3839040" cy="32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FFFFFF"/>
                </a:solidFill>
                <a:latin typeface="Calibri"/>
                <a:ea typeface="Calibri"/>
              </a:rPr>
              <a:t>MONTANT DÛ : 9 880,00 €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06" name="Shape 33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Text 34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Guin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guin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guin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!!!!</a:t>
            </a:r>
            <a:endParaRPr lang="en-US" sz="1100" spc="-1" dirty="0">
              <a:highlight>
                <a:srgbClr val="FFFF00"/>
              </a:highlight>
            </a:endParaRPr>
          </a:p>
        </p:txBody>
      </p:sp>
      <p:sp>
        <p:nvSpPr>
          <p:cNvPr id="108" name="Shape 35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Text 36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0"/>
          <p:cNvSpPr/>
          <p:nvPr/>
        </p:nvSpPr>
        <p:spPr>
          <a:xfrm>
            <a:off x="0" y="1872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12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3: Episode 2 : Confirmation du doute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13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2 — Confirmation du doute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14" name="Shape 4"/>
          <p:cNvSpPr/>
          <p:nvPr/>
        </p:nvSpPr>
        <p:spPr>
          <a:xfrm>
            <a:off x="27432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APPEL RICARDO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17" name="Text 7"/>
          <p:cNvSpPr/>
          <p:nvPr/>
        </p:nvSpPr>
        <p:spPr>
          <a:xfrm>
            <a:off x="457200" y="1572840"/>
            <a:ext cx="379332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Bip bip… Bip bip…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18" name="Text 8"/>
          <p:cNvSpPr/>
          <p:nvPr/>
        </p:nvSpPr>
        <p:spPr>
          <a:xfrm>
            <a:off x="457200" y="193860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19" name="Text 9"/>
          <p:cNvSpPr/>
          <p:nvPr/>
        </p:nvSpPr>
        <p:spPr>
          <a:xfrm>
            <a:off x="457200" y="21578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Bonjour Monsieur Ricardo. Je viens de recevoir votre mail urgent de paiement pour un certain Kristian Abdo.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0" name="Text 10"/>
          <p:cNvSpPr/>
          <p:nvPr/>
        </p:nvSpPr>
        <p:spPr>
          <a:xfrm>
            <a:off x="457200" y="26150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1" name="Text 11"/>
          <p:cNvSpPr/>
          <p:nvPr/>
        </p:nvSpPr>
        <p:spPr>
          <a:xfrm>
            <a:off x="457200" y="28346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… De quel mail parles-tu Euloge ? Je n'ai rien envoyé.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2" name="Text 12"/>
          <p:cNvSpPr/>
          <p:nvPr/>
        </p:nvSpPr>
        <p:spPr>
          <a:xfrm>
            <a:off x="457200" y="32918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3" name="Text 13"/>
          <p:cNvSpPr/>
          <p:nvPr/>
        </p:nvSpPr>
        <p:spPr>
          <a:xfrm>
            <a:off x="457200" y="35114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Monsieur… le mail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vient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vous, </a:t>
            </a:r>
            <a:r>
              <a:rPr lang="en-US" sz="1000" b="1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Ricardo </a:t>
            </a:r>
            <a:r>
              <a:rPr lang="en-US" sz="1000" b="1" strike="noStrike" spc="-1" dirty="0" err="1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Hounton</a:t>
            </a:r>
            <a:r>
              <a:rPr lang="en-US" sz="1000" b="1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. 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»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24" name="Text 14"/>
          <p:cNvSpPr/>
          <p:nvPr/>
        </p:nvSpPr>
        <p:spPr>
          <a:xfrm>
            <a:off x="457200" y="39686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5" name="Text 15"/>
          <p:cNvSpPr/>
          <p:nvPr/>
        </p:nvSpPr>
        <p:spPr>
          <a:xfrm>
            <a:off x="457200" y="418788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Ne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touche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à rien.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Vérifie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immédiatement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l'adresse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l’expéditeur</a:t>
            </a:r>
            <a:r>
              <a:rPr lang="en-US" sz="1000" spc="-1" dirty="0">
                <a:solidFill>
                  <a:srgbClr val="2C3E50"/>
                </a:solidFill>
                <a:latin typeface="Calibri"/>
                <a:ea typeface="Calibri"/>
              </a:rPr>
              <a:t>, </a:t>
            </a:r>
            <a:r>
              <a:rPr lang="en-US" sz="1000" spc="-1" dirty="0" err="1">
                <a:solidFill>
                  <a:srgbClr val="2C3E50"/>
                </a:solidFill>
                <a:latin typeface="Calibri"/>
                <a:ea typeface="Calibri"/>
              </a:rPr>
              <a:t>si</a:t>
            </a:r>
            <a:r>
              <a:rPr lang="en-US" sz="1000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spc="-1" dirty="0" err="1">
                <a:solidFill>
                  <a:srgbClr val="2C3E50"/>
                </a:solidFill>
                <a:latin typeface="Calibri"/>
                <a:ea typeface="Calibri"/>
              </a:rPr>
              <a:t>c’est</a:t>
            </a:r>
            <a:r>
              <a:rPr lang="en-US" sz="1000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ricardo.hounton@netbyus.com.</a:t>
            </a:r>
            <a:r>
              <a:rPr lang="en-US" sz="1000" b="0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»</a:t>
            </a:r>
            <a:endParaRPr lang="en-US" sz="10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126" name="Shape 16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Shape 17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Text 18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VÉRIFICATION DE L'ADRESSE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29" name="Text 19"/>
          <p:cNvSpPr/>
          <p:nvPr/>
        </p:nvSpPr>
        <p:spPr>
          <a:xfrm>
            <a:off x="4873680" y="1572840"/>
            <a:ext cx="3839040" cy="118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1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Mr Euloge rouvre le mail et zoome sur l'adresse expéditeur.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« Vérifie bien le mail de l'expéditeur. »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</p:txBody>
      </p:sp>
      <p:sp>
        <p:nvSpPr>
          <p:cNvPr id="130" name="Shape 20"/>
          <p:cNvSpPr/>
          <p:nvPr/>
        </p:nvSpPr>
        <p:spPr>
          <a:xfrm>
            <a:off x="4873680" y="2834640"/>
            <a:ext cx="3839040" cy="501480"/>
          </a:xfrm>
          <a:prstGeom prst="rect">
            <a:avLst/>
          </a:prstGeom>
          <a:solidFill>
            <a:srgbClr val="E8F8EA"/>
          </a:solidFill>
          <a:ln w="1016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Text 21"/>
          <p:cNvSpPr/>
          <p:nvPr/>
        </p:nvSpPr>
        <p:spPr>
          <a:xfrm>
            <a:off x="4983480" y="2834640"/>
            <a:ext cx="36561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 dirty="0">
                <a:solidFill>
                  <a:srgbClr val="2DA333"/>
                </a:solidFill>
                <a:highlight>
                  <a:srgbClr val="FFFF00"/>
                </a:highlight>
                <a:latin typeface="Calibri"/>
                <a:ea typeface="Calibri"/>
              </a:rPr>
              <a:t>✓  ricardo.hounton@netbyus.com</a:t>
            </a:r>
            <a:endParaRPr lang="en-US" sz="10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132" name="Shape 22"/>
          <p:cNvSpPr/>
          <p:nvPr/>
        </p:nvSpPr>
        <p:spPr>
          <a:xfrm>
            <a:off x="4873680" y="3429000"/>
            <a:ext cx="3839040" cy="592920"/>
          </a:xfrm>
          <a:prstGeom prst="rect">
            <a:avLst/>
          </a:prstGeom>
          <a:solidFill>
            <a:srgbClr val="FEF0E3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Text 23"/>
          <p:cNvSpPr/>
          <p:nvPr/>
        </p:nvSpPr>
        <p:spPr>
          <a:xfrm>
            <a:off x="4983480" y="3429000"/>
            <a:ext cx="365616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 dirty="0">
                <a:solidFill>
                  <a:srgbClr val="F07817"/>
                </a:solidFill>
                <a:latin typeface="Calibri"/>
                <a:ea typeface="Calibri"/>
              </a:rPr>
              <a:t>?  bernard.zidek@agrolandsro.cz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34" name="Text 24"/>
          <p:cNvSpPr/>
          <p:nvPr/>
        </p:nvSpPr>
        <p:spPr>
          <a:xfrm>
            <a:off x="4873680" y="4096440"/>
            <a:ext cx="383904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Ce n'est pas l'adresse de Mr Ricardo !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5" name="Shape 27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Text 28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" name="Shape 33">
            <a:extLst>
              <a:ext uri="{FF2B5EF4-FFF2-40B4-BE49-F238E27FC236}">
                <a16:creationId xmlns:a16="http://schemas.microsoft.com/office/drawing/2014/main" id="{094AA75F-CF64-BDE7-7156-3993AF5E2BD5}"/>
              </a:ext>
            </a:extLst>
          </p:cNvPr>
          <p:cNvSpPr/>
          <p:nvPr/>
        </p:nvSpPr>
        <p:spPr>
          <a:xfrm>
            <a:off x="2446740" y="4661640"/>
            <a:ext cx="4570560" cy="269283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C’est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quoi qui passe ?</a:t>
            </a:r>
            <a:endParaRPr lang="en-US" sz="1100" spc="-1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39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4: Episode 2 : Confirmation du doute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40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2 — Confirmation du doute (Fin)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41" name="Shape 4"/>
          <p:cNvSpPr/>
          <p:nvPr/>
        </p:nvSpPr>
        <p:spPr>
          <a:xfrm>
            <a:off x="228600" y="105300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CONFIRMATION DE LA FAUSSE ADRESSE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44" name="Text 7"/>
          <p:cNvSpPr/>
          <p:nvPr/>
        </p:nvSpPr>
        <p:spPr>
          <a:xfrm>
            <a:off x="457200" y="15728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5" name="Text 8"/>
          <p:cNvSpPr/>
          <p:nvPr/>
        </p:nvSpPr>
        <p:spPr>
          <a:xfrm>
            <a:off x="457200" y="179208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Monsieur Ricardo… ce n'est pas votre adresse. L'email vient de bernard.zidek@agrolandsro.cz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6" name="Text 9"/>
          <p:cNvSpPr/>
          <p:nvPr/>
        </p:nvSpPr>
        <p:spPr>
          <a:xfrm>
            <a:off x="457200" y="228600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7" name="Text 10"/>
          <p:cNvSpPr/>
          <p:nvPr/>
        </p:nvSpPr>
        <p:spPr>
          <a:xfrm>
            <a:off x="457200" y="250560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.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150" name="Text 13"/>
          <p:cNvSpPr/>
          <p:nvPr/>
        </p:nvSpPr>
        <p:spPr>
          <a:xfrm>
            <a:off x="457200" y="228636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51" name="Text 14"/>
          <p:cNvSpPr/>
          <p:nvPr/>
        </p:nvSpPr>
        <p:spPr>
          <a:xfrm>
            <a:off x="457200" y="250560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Ne bouge pas, j'arrive.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52" name="Shape 15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Shape 16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Text 17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ANNONCE : NOUS SOMMES VISÉS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55" name="Text 18"/>
          <p:cNvSpPr/>
          <p:nvPr/>
        </p:nvSpPr>
        <p:spPr>
          <a:xfrm>
            <a:off x="4873680" y="1572840"/>
            <a:ext cx="3839040" cy="287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Ricardo entre dans le service </a:t>
            </a:r>
            <a:r>
              <a:rPr lang="en-US" sz="11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comptabilité</a:t>
            </a: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.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Les deux hommes face à </a:t>
            </a:r>
            <a:r>
              <a:rPr lang="en-US" sz="11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l'écran</a:t>
            </a: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.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 dirty="0" err="1">
                <a:solidFill>
                  <a:srgbClr val="003A70"/>
                </a:solidFill>
                <a:latin typeface="Calibri"/>
                <a:ea typeface="Calibri"/>
              </a:rPr>
              <a:t>Mr</a:t>
            </a:r>
            <a:r>
              <a:rPr lang="en-US" sz="1100" b="1" strike="noStrike" spc="-1" dirty="0">
                <a:solidFill>
                  <a:srgbClr val="003A70"/>
                </a:solidFill>
                <a:latin typeface="Calibri"/>
                <a:ea typeface="Calibri"/>
              </a:rPr>
              <a:t> Ricardo :</a:t>
            </a:r>
            <a:endParaRPr lang="en-US" sz="1100" b="0" strike="noStrike" spc="-1" dirty="0">
              <a:latin typeface="Arial"/>
            </a:endParaRPr>
          </a:p>
          <a:p>
            <a:pPr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«</a:t>
            </a:r>
            <a:r>
              <a:rPr lang="fr-FR" sz="1100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</a:rPr>
              <a:t>Quelqu’un a essayé de se faire passer pour moi afin de nous faire envoyer un virement. Euloge… il s’agit clairement d’une attaque de </a:t>
            </a:r>
            <a:r>
              <a:rPr lang="fr-FR" sz="1100" spc="-1" dirty="0" err="1">
                <a:solidFill>
                  <a:srgbClr val="2C3E50"/>
                </a:solidFill>
                <a:highlight>
                  <a:srgbClr val="FFFF00"/>
                </a:highlight>
                <a:latin typeface="Calibri"/>
              </a:rPr>
              <a:t>spear</a:t>
            </a:r>
            <a:r>
              <a:rPr lang="fr-FR" sz="1100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</a:rPr>
              <a:t> phishing.</a:t>
            </a:r>
            <a:r>
              <a:rPr lang="en-US" sz="1100" b="0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» </a:t>
            </a:r>
            <a:endParaRPr lang="en-US" sz="1100" spc="-1" dirty="0">
              <a:solidFill>
                <a:srgbClr val="2C3E5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  <p:sp>
        <p:nvSpPr>
          <p:cNvPr id="156" name="Shape 21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Text 22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" name="Shape 33">
            <a:extLst>
              <a:ext uri="{FF2B5EF4-FFF2-40B4-BE49-F238E27FC236}">
                <a16:creationId xmlns:a16="http://schemas.microsoft.com/office/drawing/2014/main" id="{EC027AB7-A683-C215-95EA-F9C22751D49E}"/>
              </a:ext>
            </a:extLst>
          </p:cNvPr>
          <p:cNvSpPr/>
          <p:nvPr/>
        </p:nvSpPr>
        <p:spPr>
          <a:xfrm>
            <a:off x="2378159" y="4241996"/>
            <a:ext cx="4637937" cy="411004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C’est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quoi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ce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truc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de spear phishing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en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fait ?</a:t>
            </a:r>
            <a:endParaRPr lang="en-US" sz="1100" spc="-1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7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6: Episode 3 : Explication de l'attaque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8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3 — Explication de l'attaque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99" name="Shape 4"/>
          <p:cNvSpPr/>
          <p:nvPr/>
        </p:nvSpPr>
        <p:spPr>
          <a:xfrm>
            <a:off x="299520" y="113796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200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DÉFINITION DE L'ATTAQUE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2" name="Text 7"/>
          <p:cNvSpPr/>
          <p:nvPr/>
        </p:nvSpPr>
        <p:spPr>
          <a:xfrm>
            <a:off x="457200" y="1572840"/>
            <a:ext cx="3839040" cy="292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«Le </a:t>
            </a:r>
            <a:r>
              <a:rPr lang="en-US" sz="1100" b="1" strike="noStrike" spc="-1" dirty="0">
                <a:solidFill>
                  <a:srgbClr val="0072CE"/>
                </a:solidFill>
                <a:latin typeface="Calibri"/>
                <a:ea typeface="Calibri"/>
              </a:rPr>
              <a:t>Spear Phishing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 est </a:t>
            </a:r>
            <a:r>
              <a:rPr lang="en-US" sz="1100" spc="-1" dirty="0" err="1">
                <a:solidFill>
                  <a:srgbClr val="2C3E50"/>
                </a:solidFill>
                <a:latin typeface="Calibri"/>
                <a:ea typeface="Calibri"/>
              </a:rPr>
              <a:t>u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ne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attaque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par email  qui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utilise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vraies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informations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, pour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paraître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parfaitement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légitime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:</a:t>
            </a: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votre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nom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 (Ricardo </a:t>
            </a:r>
            <a:r>
              <a:rPr lang="en-US" sz="1100" spc="-1" dirty="0" err="1">
                <a:solidFill>
                  <a:srgbClr val="2C3E50"/>
                </a:solidFill>
                <a:latin typeface="Calibri"/>
                <a:ea typeface="Calibri"/>
              </a:rPr>
              <a:t>Hounton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)</a:t>
            </a:r>
            <a:endParaRPr lang="en-US" sz="1100" b="0" strike="noStrike" spc="-1" dirty="0">
              <a:solidFill>
                <a:srgbClr val="2C3E50"/>
              </a:solidFill>
              <a:latin typeface="Calibri"/>
              <a:ea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votre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poste</a:t>
            </a: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collègues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»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  <p:sp>
        <p:nvSpPr>
          <p:cNvPr id="203" name="Shape 8"/>
          <p:cNvSpPr/>
          <p:nvPr/>
        </p:nvSpPr>
        <p:spPr>
          <a:xfrm>
            <a:off x="468180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Shape 9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Text 10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RISQUES &amp; IMPACTS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6" name="Shape 11"/>
          <p:cNvSpPr/>
          <p:nvPr/>
        </p:nvSpPr>
        <p:spPr>
          <a:xfrm>
            <a:off x="4873680" y="157284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Shape 12"/>
          <p:cNvSpPr/>
          <p:nvPr/>
        </p:nvSpPr>
        <p:spPr>
          <a:xfrm>
            <a:off x="4873680" y="157284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Text 13"/>
          <p:cNvSpPr/>
          <p:nvPr/>
        </p:nvSpPr>
        <p:spPr>
          <a:xfrm>
            <a:off x="5010840" y="1609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Ouverture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 de la facture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piégée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: malware, compromission du poste</a:t>
            </a:r>
            <a:endParaRPr lang="en-US" sz="950" b="0" strike="noStrike" spc="-1" dirty="0">
              <a:latin typeface="Arial"/>
            </a:endParaRPr>
          </a:p>
        </p:txBody>
      </p:sp>
      <p:sp>
        <p:nvSpPr>
          <p:cNvPr id="209" name="Shape 14"/>
          <p:cNvSpPr/>
          <p:nvPr/>
        </p:nvSpPr>
        <p:spPr>
          <a:xfrm>
            <a:off x="4873680" y="213984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Shape 15"/>
          <p:cNvSpPr/>
          <p:nvPr/>
        </p:nvSpPr>
        <p:spPr>
          <a:xfrm>
            <a:off x="4873680" y="213984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Text 16"/>
          <p:cNvSpPr/>
          <p:nvPr/>
        </p:nvSpPr>
        <p:spPr>
          <a:xfrm>
            <a:off x="5010840" y="2176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Perte financière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immédiate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: virement impossible à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annuler</a:t>
            </a:r>
            <a:endParaRPr lang="en-US" sz="950" b="0" strike="noStrike" spc="-1" dirty="0">
              <a:latin typeface="Arial"/>
            </a:endParaRPr>
          </a:p>
        </p:txBody>
      </p:sp>
      <p:sp>
        <p:nvSpPr>
          <p:cNvPr id="212" name="Shape 17"/>
          <p:cNvSpPr/>
          <p:nvPr/>
        </p:nvSpPr>
        <p:spPr>
          <a:xfrm>
            <a:off x="4873680" y="2706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Shape 18"/>
          <p:cNvSpPr/>
          <p:nvPr/>
        </p:nvSpPr>
        <p:spPr>
          <a:xfrm>
            <a:off x="4873680" y="270648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Text 19"/>
          <p:cNvSpPr/>
          <p:nvPr/>
        </p:nvSpPr>
        <p:spPr>
          <a:xfrm>
            <a:off x="5010840" y="2743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Données et SI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compromis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: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accès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 non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autorisé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 au réseau</a:t>
            </a:r>
            <a:endParaRPr lang="en-US" sz="950" b="0" strike="noStrike" spc="-1" dirty="0">
              <a:latin typeface="Arial"/>
            </a:endParaRPr>
          </a:p>
        </p:txBody>
      </p:sp>
      <p:sp>
        <p:nvSpPr>
          <p:cNvPr id="215" name="Shape 20"/>
          <p:cNvSpPr/>
          <p:nvPr/>
        </p:nvSpPr>
        <p:spPr>
          <a:xfrm>
            <a:off x="4873680" y="3273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Shape 21"/>
          <p:cNvSpPr/>
          <p:nvPr/>
        </p:nvSpPr>
        <p:spPr>
          <a:xfrm>
            <a:off x="4873680" y="3273480"/>
            <a:ext cx="62640" cy="4741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Text 22"/>
          <p:cNvSpPr/>
          <p:nvPr/>
        </p:nvSpPr>
        <p:spPr>
          <a:xfrm>
            <a:off x="5010840" y="3310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>
                <a:solidFill>
                  <a:srgbClr val="003A70"/>
                </a:solidFill>
                <a:latin typeface="Calibri"/>
                <a:ea typeface="Calibri"/>
              </a:rPr>
              <a:t>Réputation de NET BY US touchée auprès des partenaires</a:t>
            </a:r>
            <a:endParaRPr lang="en-US" sz="950" b="0" strike="noStrike" spc="-1">
              <a:latin typeface="Arial"/>
            </a:endParaRPr>
          </a:p>
        </p:txBody>
      </p:sp>
      <p:sp>
        <p:nvSpPr>
          <p:cNvPr id="218" name="Shape 23"/>
          <p:cNvSpPr/>
          <p:nvPr/>
        </p:nvSpPr>
        <p:spPr>
          <a:xfrm>
            <a:off x="4873680" y="3840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Shape 24"/>
          <p:cNvSpPr/>
          <p:nvPr/>
        </p:nvSpPr>
        <p:spPr>
          <a:xfrm>
            <a:off x="4873680" y="3840480"/>
            <a:ext cx="62640" cy="4741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Text 25"/>
          <p:cNvSpPr/>
          <p:nvPr/>
        </p:nvSpPr>
        <p:spPr>
          <a:xfrm>
            <a:off x="5010840" y="3877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>
                <a:solidFill>
                  <a:srgbClr val="003A70"/>
                </a:solidFill>
                <a:latin typeface="Calibri"/>
                <a:ea typeface="Calibri"/>
              </a:rPr>
              <a:t>Déclaration APDP obligatoire en 72h: sanctions possibles</a:t>
            </a:r>
            <a:endParaRPr lang="en-US" sz="950" b="0" strike="noStrike" spc="-1">
              <a:latin typeface="Arial"/>
            </a:endParaRPr>
          </a:p>
        </p:txBody>
      </p:sp>
      <p:sp>
        <p:nvSpPr>
          <p:cNvPr id="222" name="Shape 29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Text 30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60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5: Annonce Episode 3 : Qu'est-ce qui s'est passé ?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61" name="Text 3"/>
          <p:cNvSpPr/>
          <p:nvPr/>
        </p:nvSpPr>
        <p:spPr>
          <a:xfrm>
            <a:off x="320040" y="567000"/>
            <a:ext cx="850248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290">
                <a:solidFill>
                  <a:srgbClr val="F07817"/>
                </a:solidFill>
                <a:latin typeface="Calibri"/>
                <a:ea typeface="Calibri"/>
              </a:rPr>
              <a:t>ANNONCE — EPISODE 3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62" name="Text 4"/>
          <p:cNvSpPr/>
          <p:nvPr/>
        </p:nvSpPr>
        <p:spPr>
          <a:xfrm>
            <a:off x="320040" y="987480"/>
            <a:ext cx="8502480" cy="52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Calibri"/>
                <a:ea typeface="Calibri"/>
              </a:rPr>
              <a:t>Pendant ce temps… l'attaquant était déjà à l'œuvre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63" name="Shape 5"/>
          <p:cNvSpPr/>
          <p:nvPr/>
        </p:nvSpPr>
        <p:spPr>
          <a:xfrm>
            <a:off x="320040" y="1600200"/>
            <a:ext cx="2558880" cy="2970360"/>
          </a:xfrm>
          <a:prstGeom prst="rect">
            <a:avLst/>
          </a:prstGeom>
          <a:solidFill>
            <a:srgbClr val="1A2E45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Shape 6"/>
          <p:cNvSpPr/>
          <p:nvPr/>
        </p:nvSpPr>
        <p:spPr>
          <a:xfrm>
            <a:off x="320040" y="1600200"/>
            <a:ext cx="2558880" cy="3643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Text 7"/>
          <p:cNvSpPr/>
          <p:nvPr/>
        </p:nvSpPr>
        <p:spPr>
          <a:xfrm>
            <a:off x="320040" y="1600200"/>
            <a:ext cx="25588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L'ATTAQUANT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66" name="Shape 8"/>
          <p:cNvSpPr/>
          <p:nvPr/>
        </p:nvSpPr>
        <p:spPr>
          <a:xfrm>
            <a:off x="1280160" y="2084760"/>
            <a:ext cx="638640" cy="638640"/>
          </a:xfrm>
          <a:prstGeom prst="ellipse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7" name="Shape 9"/>
          <p:cNvSpPr/>
          <p:nvPr/>
        </p:nvSpPr>
        <p:spPr>
          <a:xfrm>
            <a:off x="1097280" y="2761560"/>
            <a:ext cx="1004400" cy="73008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Text 10"/>
          <p:cNvSpPr/>
          <p:nvPr/>
        </p:nvSpPr>
        <p:spPr>
          <a:xfrm>
            <a:off x="411480" y="3547800"/>
            <a:ext cx="23760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Il vous observe.</a:t>
            </a:r>
            <a:endParaRPr lang="en-US" sz="1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Il prépare.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69" name="Shape 11"/>
          <p:cNvSpPr/>
          <p:nvPr/>
        </p:nvSpPr>
        <p:spPr>
          <a:xfrm>
            <a:off x="2880360" y="3090600"/>
            <a:ext cx="365760" cy="360"/>
          </a:xfrm>
          <a:prstGeom prst="line">
            <a:avLst/>
          </a:prstGeom>
          <a:ln w="1905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Shape 12"/>
          <p:cNvSpPr/>
          <p:nvPr/>
        </p:nvSpPr>
        <p:spPr>
          <a:xfrm>
            <a:off x="338328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Shape 13"/>
          <p:cNvSpPr/>
          <p:nvPr/>
        </p:nvSpPr>
        <p:spPr>
          <a:xfrm>
            <a:off x="338328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2" name="Text 14"/>
          <p:cNvSpPr/>
          <p:nvPr/>
        </p:nvSpPr>
        <p:spPr>
          <a:xfrm>
            <a:off x="338328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01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73" name="Text 15"/>
          <p:cNvSpPr/>
          <p:nvPr/>
        </p:nvSpPr>
        <p:spPr>
          <a:xfrm>
            <a:off x="345636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A0C4E8"/>
                </a:solidFill>
                <a:latin typeface="Calibri"/>
                <a:ea typeface="Calibri"/>
              </a:rPr>
              <a:t>Recherche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74" name="Text 16"/>
          <p:cNvSpPr/>
          <p:nvPr/>
        </p:nvSpPr>
        <p:spPr>
          <a:xfrm>
            <a:off x="345636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consulte le site de NET BY US. Identifie Ricardo Hounton, CEO, et le service comptabilité.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75" name="Shape 17"/>
          <p:cNvSpPr/>
          <p:nvPr/>
        </p:nvSpPr>
        <p:spPr>
          <a:xfrm>
            <a:off x="461772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Shape 18"/>
          <p:cNvSpPr/>
          <p:nvPr/>
        </p:nvSpPr>
        <p:spPr>
          <a:xfrm>
            <a:off x="480060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7" name="Shape 19"/>
          <p:cNvSpPr/>
          <p:nvPr/>
        </p:nvSpPr>
        <p:spPr>
          <a:xfrm>
            <a:off x="480060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Text 20"/>
          <p:cNvSpPr/>
          <p:nvPr/>
        </p:nvSpPr>
        <p:spPr>
          <a:xfrm>
            <a:off x="480060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02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79" name="Text 21"/>
          <p:cNvSpPr/>
          <p:nvPr/>
        </p:nvSpPr>
        <p:spPr>
          <a:xfrm>
            <a:off x="487368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A0C4E8"/>
                </a:solidFill>
                <a:latin typeface="Calibri"/>
                <a:ea typeface="Calibri"/>
              </a:rPr>
              <a:t>LinkedIn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80" name="Text 22"/>
          <p:cNvSpPr/>
          <p:nvPr/>
        </p:nvSpPr>
        <p:spPr>
          <a:xfrm>
            <a:off x="487368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trouve les emails professionnels des collaborateurs et cartographie l'organisation.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81" name="Shape 23"/>
          <p:cNvSpPr/>
          <p:nvPr/>
        </p:nvSpPr>
        <p:spPr>
          <a:xfrm>
            <a:off x="603504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Shape 24"/>
          <p:cNvSpPr/>
          <p:nvPr/>
        </p:nvSpPr>
        <p:spPr>
          <a:xfrm>
            <a:off x="621792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Shape 25"/>
          <p:cNvSpPr/>
          <p:nvPr/>
        </p:nvSpPr>
        <p:spPr>
          <a:xfrm>
            <a:off x="621792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Text 26"/>
          <p:cNvSpPr/>
          <p:nvPr/>
        </p:nvSpPr>
        <p:spPr>
          <a:xfrm>
            <a:off x="621792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03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85" name="Text 27"/>
          <p:cNvSpPr/>
          <p:nvPr/>
        </p:nvSpPr>
        <p:spPr>
          <a:xfrm>
            <a:off x="629100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A0C4E8"/>
                </a:solidFill>
                <a:latin typeface="Calibri"/>
                <a:ea typeface="Calibri"/>
              </a:rPr>
              <a:t>Fabrication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86" name="Text 28"/>
          <p:cNvSpPr/>
          <p:nvPr/>
        </p:nvSpPr>
        <p:spPr>
          <a:xfrm>
            <a:off x="629100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crée une fausse adresse, fabrique une chaîne d'emails entre Ricardo et Kristian Abdo.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87" name="Shape 29"/>
          <p:cNvSpPr/>
          <p:nvPr/>
        </p:nvSpPr>
        <p:spPr>
          <a:xfrm>
            <a:off x="745236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" name="Shape 30"/>
          <p:cNvSpPr/>
          <p:nvPr/>
        </p:nvSpPr>
        <p:spPr>
          <a:xfrm>
            <a:off x="763524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Shape 31"/>
          <p:cNvSpPr/>
          <p:nvPr/>
        </p:nvSpPr>
        <p:spPr>
          <a:xfrm>
            <a:off x="7635240" y="1600200"/>
            <a:ext cx="1233000" cy="345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Text 32"/>
          <p:cNvSpPr/>
          <p:nvPr/>
        </p:nvSpPr>
        <p:spPr>
          <a:xfrm>
            <a:off x="763524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04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91" name="Text 33"/>
          <p:cNvSpPr/>
          <p:nvPr/>
        </p:nvSpPr>
        <p:spPr>
          <a:xfrm>
            <a:off x="770832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07817"/>
                </a:solidFill>
                <a:latin typeface="Calibri"/>
                <a:ea typeface="Calibri"/>
              </a:rPr>
              <a:t>Frappe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92" name="Text 34"/>
          <p:cNvSpPr/>
          <p:nvPr/>
        </p:nvSpPr>
        <p:spPr>
          <a:xfrm>
            <a:off x="770832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envoie le faux email au service comptabilité en usurpant l'identité de Ricardo Hounton.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3" name="Shape 35"/>
          <p:cNvSpPr/>
          <p:nvPr/>
        </p:nvSpPr>
        <p:spPr>
          <a:xfrm>
            <a:off x="0" y="4663440"/>
            <a:ext cx="9142560" cy="455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Text 36"/>
          <p:cNvSpPr/>
          <p:nvPr/>
        </p:nvSpPr>
        <p:spPr>
          <a:xfrm>
            <a:off x="0" y="4663440"/>
            <a:ext cx="914256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26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7: Episode 3 : Explication de l'attaque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27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3: Bons réflexes &amp; FIN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228" name="Shape 4"/>
          <p:cNvSpPr/>
          <p:nvPr/>
        </p:nvSpPr>
        <p:spPr>
          <a:xfrm>
            <a:off x="274320" y="1115640"/>
            <a:ext cx="265032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Shape 5"/>
          <p:cNvSpPr/>
          <p:nvPr/>
        </p:nvSpPr>
        <p:spPr>
          <a:xfrm>
            <a:off x="274320" y="1115640"/>
            <a:ext cx="265032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Text 6"/>
          <p:cNvSpPr/>
          <p:nvPr/>
        </p:nvSpPr>
        <p:spPr>
          <a:xfrm>
            <a:off x="3841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CONSEILS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31" name="Text 7"/>
          <p:cNvSpPr/>
          <p:nvPr/>
        </p:nvSpPr>
        <p:spPr>
          <a:xfrm>
            <a:off x="438840" y="1572840"/>
            <a:ext cx="2421720" cy="292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Vérifiez toujours l'adresse email complète. Une seule lettre peut tout changer. »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232" name="Shape 8"/>
          <p:cNvSpPr/>
          <p:nvPr/>
        </p:nvSpPr>
        <p:spPr>
          <a:xfrm>
            <a:off x="3246120" y="1115640"/>
            <a:ext cx="2650320" cy="3519000"/>
          </a:xfrm>
          <a:prstGeom prst="rect">
            <a:avLst/>
          </a:prstGeom>
          <a:solidFill>
            <a:srgbClr val="E8F8EA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3" name="Shape 9"/>
          <p:cNvSpPr/>
          <p:nvPr/>
        </p:nvSpPr>
        <p:spPr>
          <a:xfrm>
            <a:off x="3246120" y="1115640"/>
            <a:ext cx="2650320" cy="382680"/>
          </a:xfrm>
          <a:prstGeom prst="rect">
            <a:avLst/>
          </a:prstGeom>
          <a:solidFill>
            <a:srgbClr val="2DA333"/>
          </a:solidFill>
          <a:ln w="1270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Text 10"/>
          <p:cNvSpPr/>
          <p:nvPr/>
        </p:nvSpPr>
        <p:spPr>
          <a:xfrm>
            <a:off x="33559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BONS RÉFLEXES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35" name="Shape 11"/>
          <p:cNvSpPr/>
          <p:nvPr/>
        </p:nvSpPr>
        <p:spPr>
          <a:xfrm>
            <a:off x="3410640" y="15728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Text 12"/>
          <p:cNvSpPr/>
          <p:nvPr/>
        </p:nvSpPr>
        <p:spPr>
          <a:xfrm>
            <a:off x="3520440" y="160920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1. Vérifier l'adresse expéditeur complète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37" name="Shape 13"/>
          <p:cNvSpPr/>
          <p:nvPr/>
        </p:nvSpPr>
        <p:spPr>
          <a:xfrm>
            <a:off x="3410640" y="197496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Text 14"/>
          <p:cNvSpPr/>
          <p:nvPr/>
        </p:nvSpPr>
        <p:spPr>
          <a:xfrm>
            <a:off x="3520440" y="20116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2. Demande urgente de paiement = vérification téléphonique obligatoire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39" name="Shape 15"/>
          <p:cNvSpPr/>
          <p:nvPr/>
        </p:nvSpPr>
        <p:spPr>
          <a:xfrm>
            <a:off x="3410640" y="23774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Text 16"/>
          <p:cNvSpPr/>
          <p:nvPr/>
        </p:nvSpPr>
        <p:spPr>
          <a:xfrm>
            <a:off x="3520440" y="24141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3. Ne jamais ouvrir une PJ d'un expéditeur non vérifié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1" name="Shape 17"/>
          <p:cNvSpPr/>
          <p:nvPr/>
        </p:nvSpPr>
        <p:spPr>
          <a:xfrm>
            <a:off x="3410640" y="277992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" name="Text 18"/>
          <p:cNvSpPr/>
          <p:nvPr/>
        </p:nvSpPr>
        <p:spPr>
          <a:xfrm>
            <a:off x="3520440" y="28162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4. Ne jamais cliquer sur un lien sans vérifier l'URL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3" name="Shape 19"/>
          <p:cNvSpPr/>
          <p:nvPr/>
        </p:nvSpPr>
        <p:spPr>
          <a:xfrm>
            <a:off x="3410640" y="31820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4" name="Text 20"/>
          <p:cNvSpPr/>
          <p:nvPr/>
        </p:nvSpPr>
        <p:spPr>
          <a:xfrm>
            <a:off x="3520440" y="32187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5. Ne jamais virer sur la seule base d'un email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5" name="Shape 21"/>
          <p:cNvSpPr/>
          <p:nvPr/>
        </p:nvSpPr>
        <p:spPr>
          <a:xfrm>
            <a:off x="3410640" y="358452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Text 22"/>
          <p:cNvSpPr/>
          <p:nvPr/>
        </p:nvSpPr>
        <p:spPr>
          <a:xfrm>
            <a:off x="3520440" y="36208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6. Un doute = un appel. Toujours.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7" name="Shape 23"/>
          <p:cNvSpPr/>
          <p:nvPr/>
        </p:nvSpPr>
        <p:spPr>
          <a:xfrm>
            <a:off x="3410640" y="39866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Text 24"/>
          <p:cNvSpPr/>
          <p:nvPr/>
        </p:nvSpPr>
        <p:spPr>
          <a:xfrm>
            <a:off x="3520440" y="40233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7. Signaler tout email suspect à la DSI sous 30 min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9" name="Shape 25"/>
          <p:cNvSpPr/>
          <p:nvPr/>
        </p:nvSpPr>
        <p:spPr>
          <a:xfrm>
            <a:off x="6217920" y="1115640"/>
            <a:ext cx="265032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Shape 26"/>
          <p:cNvSpPr/>
          <p:nvPr/>
        </p:nvSpPr>
        <p:spPr>
          <a:xfrm>
            <a:off x="6217920" y="1115640"/>
            <a:ext cx="2650320" cy="382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Text 27"/>
          <p:cNvSpPr/>
          <p:nvPr/>
        </p:nvSpPr>
        <p:spPr>
          <a:xfrm>
            <a:off x="63277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FIN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52" name="Text 28"/>
          <p:cNvSpPr/>
          <p:nvPr/>
        </p:nvSpPr>
        <p:spPr>
          <a:xfrm>
            <a:off x="6382440" y="1572840"/>
            <a:ext cx="2421720" cy="2101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253" name="Shape 29"/>
          <p:cNvSpPr/>
          <p:nvPr/>
        </p:nvSpPr>
        <p:spPr>
          <a:xfrm>
            <a:off x="6382440" y="3730680"/>
            <a:ext cx="2421720" cy="6843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Text 30"/>
          <p:cNvSpPr/>
          <p:nvPr/>
        </p:nvSpPr>
        <p:spPr>
          <a:xfrm>
            <a:off x="6382440" y="3730680"/>
            <a:ext cx="2421720" cy="68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pc="-1" dirty="0">
                <a:highlight>
                  <a:srgbClr val="FFFF00"/>
                </a:highlight>
                <a:latin typeface="Calibri"/>
                <a:ea typeface="Calibri"/>
              </a:rPr>
              <a:t>s</a:t>
            </a:r>
            <a:r>
              <a:rPr lang="en-US" sz="1000" b="1" strike="noStrike" spc="-1" dirty="0">
                <a:highlight>
                  <a:srgbClr val="FFFF00"/>
                </a:highlight>
                <a:latin typeface="Calibri"/>
                <a:ea typeface="Calibri"/>
              </a:rPr>
              <a:t>upport-si@netbyus.com</a:t>
            </a:r>
            <a:endParaRPr lang="en-US" sz="10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255" name="Text 32"/>
          <p:cNvSpPr/>
          <p:nvPr/>
        </p:nvSpPr>
        <p:spPr>
          <a:xfrm>
            <a:off x="3200400" y="4187880"/>
            <a:ext cx="27417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FIN — L'affaire Ricardo Hounton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56" name="Shape 33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Text 34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1014</Words>
  <Application>Microsoft Office PowerPoint</Application>
  <PresentationFormat>Affichage à l'écran (16:9)</PresentationFormat>
  <Paragraphs>177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L'affaire Ricardo Hounton</dc:title>
  <dc:subject>PptxGenJS Presentation</dc:subject>
  <dc:creator>PptxGenJS</dc:creator>
  <dc:description/>
  <cp:lastModifiedBy>Lenovo</cp:lastModifiedBy>
  <cp:revision>7</cp:revision>
  <dcterms:created xsi:type="dcterms:W3CDTF">2026-03-11T10:17:23Z</dcterms:created>
  <dcterms:modified xsi:type="dcterms:W3CDTF">2026-03-12T09:52:09Z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