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Shape 0"/>
          <p:cNvSpPr/>
          <p:nvPr/>
        </p:nvSpPr>
        <p:spPr>
          <a:xfrm>
            <a:off x="8778240" y="-2103120"/>
            <a:ext cx="5943600" cy="5943600"/>
          </a:xfrm>
          <a:prstGeom prst="ellipse">
            <a:avLst/>
          </a:prstGeom>
          <a:solidFill>
            <a:srgbClr val="0072CE">
              <a:alpha val="8000"/>
            </a:srgbClr>
          </a:solidFill>
          <a:ln/>
        </p:spPr>
      </p:sp>
      <p:sp>
        <p:nvSpPr>
          <p:cNvPr id="4" name="Shape 1"/>
          <p:cNvSpPr/>
          <p:nvPr/>
        </p:nvSpPr>
        <p:spPr>
          <a:xfrm>
            <a:off x="-1828800" y="4206240"/>
            <a:ext cx="4389120" cy="4389120"/>
          </a:xfrm>
          <a:prstGeom prst="ellipse">
            <a:avLst/>
          </a:prstGeom>
          <a:solidFill>
            <a:srgbClr val="0072CE">
              <a:alpha val="6000"/>
            </a:srgbClr>
          </a:solidFill>
          <a:ln/>
        </p:spPr>
      </p:sp>
      <p:pic>
        <p:nvPicPr>
          <p:cNvPr id="5" name="Image 1" descr="logo.png">    </p:cNvPr>
          <p:cNvPicPr>
            <a:picLocks noChangeAspect="1"/>
          </p:cNvPicPr>
          <p:nvPr/>
        </p:nvPicPr>
        <p:blipFill>
          <a:blip r:embed="rId2"/>
          <a:stretch>
            <a:fillRect/>
          </a:stretch>
        </p:blipFill>
        <p:spPr>
          <a:xfrm>
            <a:off x="3991356" y="2671452"/>
            <a:ext cx="4206240" cy="875017"/>
          </a:xfrm>
          <a:prstGeom prst="rect">
            <a:avLst/>
          </a:prstGeom>
        </p:spPr>
      </p:pic>
      <p:sp>
        <p:nvSpPr>
          <p:cNvPr id="6" name="Text 2"/>
          <p:cNvSpPr/>
          <p:nvPr/>
        </p:nvSpPr>
        <p:spPr>
          <a:xfrm>
            <a:off x="0" y="3820788"/>
            <a:ext cx="12188952" cy="457200"/>
          </a:xfrm>
          <a:prstGeom prst="rect">
            <a:avLst/>
          </a:prstGeom>
          <a:noFill/>
          <a:ln/>
        </p:spPr>
        <p:txBody>
          <a:bodyPr wrap="square" rtlCol="0" anchor="ctr"/>
          <a:lstStyle/>
          <a:p>
            <a:pPr algn="ctr" indent="0" marL="0">
              <a:buNone/>
            </a:pPr>
            <a:r>
              <a:rPr lang="en-US" sz="1900" b="1" dirty="0">
                <a:solidFill>
                  <a:srgbClr val="00325A"/>
                </a:solidFill>
                <a:latin typeface="Calibri" pitchFamily="34" charset="0"/>
                <a:ea typeface="Calibri" pitchFamily="34" charset="-122"/>
                <a:cs typeface="Calibri" pitchFamily="34" charset="-120"/>
              </a:rPr>
              <a:t>Let’s </a:t>
            </a:r>
            <a:pPr algn="ctr" indent="0" marL="0">
              <a:buNone/>
            </a:pPr>
            <a:r>
              <a:rPr lang="en-US" sz="1900" b="1" dirty="0">
                <a:solidFill>
                  <a:srgbClr val="F07817"/>
                </a:solidFill>
                <a:latin typeface="Calibri" pitchFamily="34" charset="0"/>
                <a:ea typeface="Calibri" pitchFamily="34" charset="-122"/>
                <a:cs typeface="Calibri" pitchFamily="34" charset="-120"/>
              </a:rPr>
              <a:t>grow</a:t>
            </a:r>
            <a:pPr algn="ctr" indent="0" marL="0">
              <a:buNone/>
            </a:pPr>
            <a:r>
              <a:rPr lang="en-US" sz="1900" b="1" dirty="0">
                <a:solidFill>
                  <a:srgbClr val="00325A"/>
                </a:solidFill>
                <a:latin typeface="Calibri" pitchFamily="34" charset="0"/>
                <a:ea typeface="Calibri" pitchFamily="34" charset="-122"/>
                <a:cs typeface="Calibri" pitchFamily="34" charset="-120"/>
              </a:rPr>
              <a:t>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Text 0"/>
          <p:cNvSpPr/>
          <p:nvPr/>
        </p:nvSpPr>
        <p:spPr>
          <a:xfrm>
            <a:off x="548640" y="566928"/>
            <a:ext cx="10058400" cy="640080"/>
          </a:xfrm>
          <a:prstGeom prst="rect">
            <a:avLst/>
          </a:prstGeom>
          <a:noFill/>
          <a:ln/>
        </p:spPr>
        <p:txBody>
          <a:bodyPr wrap="square" rtlCol="0" anchor="ctr"/>
          <a:lstStyle/>
          <a:p>
            <a:pPr indent="0" marL="0">
              <a:buNone/>
            </a:pPr>
            <a:r>
              <a:rPr lang="en-US" sz="3200" b="1" dirty="0">
                <a:solidFill>
                  <a:srgbClr val="00325A"/>
                </a:solidFill>
                <a:latin typeface="Cambria" pitchFamily="34" charset="0"/>
                <a:ea typeface="Cambria" pitchFamily="34" charset="-122"/>
                <a:cs typeface="Cambria" pitchFamily="34" charset="-120"/>
              </a:rPr>
              <a:t>Qui sommes-nous ?</a:t>
            </a:r>
            <a:endParaRPr lang="en-US" sz="3200" dirty="0"/>
          </a:p>
        </p:txBody>
      </p:sp>
      <p:sp>
        <p:nvSpPr>
          <p:cNvPr id="4" name="Shape 1"/>
          <p:cNvSpPr/>
          <p:nvPr/>
        </p:nvSpPr>
        <p:spPr>
          <a:xfrm>
            <a:off x="548640" y="1737360"/>
            <a:ext cx="11064240" cy="1600200"/>
          </a:xfrm>
          <a:prstGeom prst="roundRect">
            <a:avLst>
              <a:gd name="adj" fmla="val 5714"/>
            </a:avLst>
          </a:prstGeom>
          <a:solidFill>
            <a:srgbClr val="F2F8FC"/>
          </a:solidFill>
          <a:ln/>
        </p:spPr>
      </p:sp>
      <p:sp>
        <p:nvSpPr>
          <p:cNvPr id="5" name="Shape 2"/>
          <p:cNvSpPr/>
          <p:nvPr/>
        </p:nvSpPr>
        <p:spPr>
          <a:xfrm>
            <a:off x="868680" y="2057400"/>
            <a:ext cx="822960" cy="822960"/>
          </a:xfrm>
          <a:prstGeom prst="ellipse">
            <a:avLst/>
          </a:prstGeom>
          <a:solidFill>
            <a:srgbClr val="0072CE"/>
          </a:solidFill>
          <a:ln/>
        </p:spPr>
      </p:sp>
      <p:pic>
        <p:nvPicPr>
          <p:cNvPr id="6" name="Image 1" descr="icons/globe.png">    </p:cNvPr>
          <p:cNvPicPr>
            <a:picLocks noChangeAspect="1"/>
          </p:cNvPicPr>
          <p:nvPr/>
        </p:nvPicPr>
        <p:blipFill>
          <a:blip r:embed="rId2"/>
          <a:stretch>
            <a:fillRect/>
          </a:stretch>
        </p:blipFill>
        <p:spPr>
          <a:xfrm>
            <a:off x="975665" y="2164385"/>
            <a:ext cx="608990" cy="608990"/>
          </a:xfrm>
          <a:prstGeom prst="rect">
            <a:avLst/>
          </a:prstGeom>
        </p:spPr>
      </p:pic>
      <p:sp>
        <p:nvSpPr>
          <p:cNvPr id="7" name="Text 3"/>
          <p:cNvSpPr/>
          <p:nvPr/>
        </p:nvSpPr>
        <p:spPr>
          <a:xfrm>
            <a:off x="1874520" y="1874520"/>
            <a:ext cx="9464040" cy="1280160"/>
          </a:xfrm>
          <a:prstGeom prst="rect">
            <a:avLst/>
          </a:prstGeom>
          <a:noFill/>
          <a:ln/>
        </p:spPr>
        <p:txBody>
          <a:bodyPr wrap="square" rtlCol="0" anchor="ctr"/>
          <a:lstStyle/>
          <a:p>
            <a:pPr indent="0" marL="0">
              <a:lnSpc>
                <a:spcPct val="130000"/>
              </a:lnSpc>
              <a:buNone/>
            </a:pPr>
            <a:r>
              <a:rPr lang="en-US" sz="1600" b="1" dirty="0">
                <a:solidFill>
                  <a:srgbClr val="00325A"/>
                </a:solidFill>
                <a:latin typeface="Calibri" pitchFamily="34" charset="0"/>
                <a:ea typeface="Calibri" pitchFamily="34" charset="-122"/>
                <a:cs typeface="Calibri" pitchFamily="34" charset="-120"/>
              </a:rPr>
              <a:t>NetByUs est une Structure de services numériques internationale spécialisée dans l’Édition de plateforme SaaS, le Consulting Services, l’Infrastructure et le Cloud.</a:t>
            </a:r>
            <a:endParaRPr lang="en-US" sz="1600" dirty="0"/>
          </a:p>
        </p:txBody>
      </p:sp>
      <p:sp>
        <p:nvSpPr>
          <p:cNvPr id="8" name="Shape 4"/>
          <p:cNvSpPr/>
          <p:nvPr/>
        </p:nvSpPr>
        <p:spPr>
          <a:xfrm>
            <a:off x="548640" y="3566160"/>
            <a:ext cx="11064240" cy="1920240"/>
          </a:xfrm>
          <a:prstGeom prst="roundRect">
            <a:avLst>
              <a:gd name="adj" fmla="val 4762"/>
            </a:avLst>
          </a:prstGeom>
          <a:solidFill>
            <a:srgbClr val="F2F8FC"/>
          </a:solidFill>
          <a:ln/>
        </p:spPr>
      </p:sp>
      <p:sp>
        <p:nvSpPr>
          <p:cNvPr id="9" name="Shape 5"/>
          <p:cNvSpPr/>
          <p:nvPr/>
        </p:nvSpPr>
        <p:spPr>
          <a:xfrm>
            <a:off x="868680" y="3886200"/>
            <a:ext cx="822960" cy="822960"/>
          </a:xfrm>
          <a:prstGeom prst="ellipse">
            <a:avLst/>
          </a:prstGeom>
          <a:solidFill>
            <a:srgbClr val="0072CE"/>
          </a:solidFill>
          <a:ln/>
        </p:spPr>
      </p:sp>
      <p:pic>
        <p:nvPicPr>
          <p:cNvPr id="10" name="Image 2" descr="icons/target.png">    </p:cNvPr>
          <p:cNvPicPr>
            <a:picLocks noChangeAspect="1"/>
          </p:cNvPicPr>
          <p:nvPr/>
        </p:nvPicPr>
        <p:blipFill>
          <a:blip r:embed="rId3"/>
          <a:stretch>
            <a:fillRect/>
          </a:stretch>
        </p:blipFill>
        <p:spPr>
          <a:xfrm>
            <a:off x="975665" y="3993185"/>
            <a:ext cx="608990" cy="608990"/>
          </a:xfrm>
          <a:prstGeom prst="rect">
            <a:avLst/>
          </a:prstGeom>
        </p:spPr>
      </p:pic>
      <p:sp>
        <p:nvSpPr>
          <p:cNvPr id="11" name="Text 6"/>
          <p:cNvSpPr/>
          <p:nvPr/>
        </p:nvSpPr>
        <p:spPr>
          <a:xfrm>
            <a:off x="1874520" y="3703320"/>
            <a:ext cx="9464040" cy="1645920"/>
          </a:xfrm>
          <a:prstGeom prst="rect">
            <a:avLst/>
          </a:prstGeom>
          <a:noFill/>
          <a:ln/>
        </p:spPr>
        <p:txBody>
          <a:bodyPr wrap="square" rtlCol="0" anchor="ctr"/>
          <a:lstStyle/>
          <a:p>
            <a:pPr indent="0" marL="0">
              <a:lnSpc>
                <a:spcPct val="135000"/>
              </a:lnSpc>
              <a:buNone/>
            </a:pPr>
            <a:r>
              <a:rPr lang="en-US" sz="1500" dirty="0">
                <a:solidFill>
                  <a:srgbClr val="0B2E4A"/>
                </a:solidFill>
                <a:latin typeface="Calibri" pitchFamily="34" charset="0"/>
                <a:ea typeface="Calibri" pitchFamily="34" charset="-122"/>
                <a:cs typeface="Calibri" pitchFamily="34" charset="-120"/>
              </a:rPr>
              <a:t>NetByUs digitalise, optimise et professionnalise les opérations. Notre mission est d’associer notre expertise et notre créativité afin de développer des produits innovants et accessibles, permettant aux particuliers et aux organisations d’opérer et de prospérer dans un écosystème viable, moderne et inclusif.</a:t>
            </a:r>
            <a:endParaRPr lang="en-US" sz="1500" dirty="0"/>
          </a:p>
        </p:txBody>
      </p:sp>
      <p:pic>
        <p:nvPicPr>
          <p:cNvPr id="12" name="Image 3" descr="logo.png">    </p:cNvPr>
          <p:cNvPicPr>
            <a:picLocks noChangeAspect="1"/>
          </p:cNvPicPr>
          <p:nvPr/>
        </p:nvPicPr>
        <p:blipFill>
          <a:blip r:embed="rId4"/>
          <a:stretch>
            <a:fillRect/>
          </a:stretch>
        </p:blipFill>
        <p:spPr>
          <a:xfrm>
            <a:off x="10863072" y="256032"/>
            <a:ext cx="868680" cy="180710"/>
          </a:xfrm>
          <a:prstGeom prst="rect">
            <a:avLst/>
          </a:prstGeom>
        </p:spPr>
      </p:pic>
      <p:sp>
        <p:nvSpPr>
          <p:cNvPr id="13" name="Text 7"/>
          <p:cNvSpPr/>
          <p:nvPr/>
        </p:nvSpPr>
        <p:spPr>
          <a:xfrm>
            <a:off x="11274552" y="6473952"/>
            <a:ext cx="457200" cy="274320"/>
          </a:xfrm>
          <a:prstGeom prst="rect">
            <a:avLst/>
          </a:prstGeom>
          <a:noFill/>
          <a:ln/>
        </p:spPr>
        <p:txBody>
          <a:bodyPr wrap="square" rtlCol="0" anchor="ctr"/>
          <a:lstStyle/>
          <a:p>
            <a:pPr algn="r" indent="0" marL="0">
              <a:buNone/>
            </a:pPr>
            <a:r>
              <a:rPr lang="en-US" sz="950" dirty="0">
                <a:solidFill>
                  <a:srgbClr val="5E7A90"/>
                </a:solidFill>
                <a:latin typeface="Calibri" pitchFamily="34" charset="0"/>
                <a:ea typeface="Calibri" pitchFamily="34" charset="-122"/>
                <a:cs typeface="Calibri"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Text 0"/>
          <p:cNvSpPr/>
          <p:nvPr/>
        </p:nvSpPr>
        <p:spPr>
          <a:xfrm>
            <a:off x="548640" y="566928"/>
            <a:ext cx="10058400" cy="640080"/>
          </a:xfrm>
          <a:prstGeom prst="rect">
            <a:avLst/>
          </a:prstGeom>
          <a:noFill/>
          <a:ln/>
        </p:spPr>
        <p:txBody>
          <a:bodyPr wrap="square" rtlCol="0" anchor="ctr"/>
          <a:lstStyle/>
          <a:p>
            <a:pPr indent="0" marL="0">
              <a:buNone/>
            </a:pPr>
            <a:r>
              <a:rPr lang="en-US" sz="3200" b="1" dirty="0">
                <a:solidFill>
                  <a:srgbClr val="00325A"/>
                </a:solidFill>
                <a:latin typeface="Cambria" pitchFamily="34" charset="0"/>
                <a:ea typeface="Cambria" pitchFamily="34" charset="-122"/>
                <a:cs typeface="Cambria" pitchFamily="34" charset="-120"/>
              </a:rPr>
              <a:t>Notre approche méthodologique</a:t>
            </a:r>
            <a:endParaRPr lang="en-US" sz="3200" dirty="0"/>
          </a:p>
        </p:txBody>
      </p:sp>
      <p:sp>
        <p:nvSpPr>
          <p:cNvPr id="4" name="Text 1"/>
          <p:cNvSpPr/>
          <p:nvPr/>
        </p:nvSpPr>
        <p:spPr>
          <a:xfrm>
            <a:off x="548640" y="1161288"/>
            <a:ext cx="10058400" cy="365760"/>
          </a:xfrm>
          <a:prstGeom prst="rect">
            <a:avLst/>
          </a:prstGeom>
          <a:noFill/>
          <a:ln/>
        </p:spPr>
        <p:txBody>
          <a:bodyPr wrap="square" rtlCol="0" anchor="ctr"/>
          <a:lstStyle/>
          <a:p>
            <a:pPr indent="0" marL="0">
              <a:buNone/>
            </a:pPr>
            <a:r>
              <a:rPr lang="en-US" sz="1400" i="1" dirty="0">
                <a:solidFill>
                  <a:srgbClr val="5E7A90"/>
                </a:solidFill>
                <a:latin typeface="Calibri" pitchFamily="34" charset="0"/>
                <a:ea typeface="Calibri" pitchFamily="34" charset="-122"/>
                <a:cs typeface="Calibri" pitchFamily="34" charset="-120"/>
              </a:rPr>
              <a:t>Une démarche structurée, collaborative et orientée résultats, articulée autour de cinq phases.</a:t>
            </a:r>
            <a:endParaRPr lang="en-US" sz="1400" dirty="0"/>
          </a:p>
        </p:txBody>
      </p:sp>
      <p:sp>
        <p:nvSpPr>
          <p:cNvPr id="5" name="Shape 2"/>
          <p:cNvSpPr/>
          <p:nvPr/>
        </p:nvSpPr>
        <p:spPr>
          <a:xfrm>
            <a:off x="1051560" y="3063240"/>
            <a:ext cx="10058400" cy="0"/>
          </a:xfrm>
          <a:prstGeom prst="line">
            <a:avLst/>
          </a:prstGeom>
          <a:noFill/>
          <a:ln w="25400">
            <a:solidFill>
              <a:srgbClr val="D5DEE3"/>
            </a:solidFill>
            <a:prstDash val="dash"/>
          </a:ln>
        </p:spPr>
      </p:sp>
      <p:sp>
        <p:nvSpPr>
          <p:cNvPr id="6" name="Shape 3"/>
          <p:cNvSpPr/>
          <p:nvPr/>
        </p:nvSpPr>
        <p:spPr>
          <a:xfrm>
            <a:off x="1129284" y="2560320"/>
            <a:ext cx="822960" cy="822960"/>
          </a:xfrm>
          <a:prstGeom prst="ellipse">
            <a:avLst/>
          </a:prstGeom>
          <a:solidFill>
            <a:srgbClr val="0072CE"/>
          </a:solidFill>
          <a:ln/>
        </p:spPr>
      </p:sp>
      <p:pic>
        <p:nvPicPr>
          <p:cNvPr id="7" name="Image 1" descr="icons/flag.png">    </p:cNvPr>
          <p:cNvPicPr>
            <a:picLocks noChangeAspect="1"/>
          </p:cNvPicPr>
          <p:nvPr/>
        </p:nvPicPr>
        <p:blipFill>
          <a:blip r:embed="rId2"/>
          <a:stretch>
            <a:fillRect/>
          </a:stretch>
        </p:blipFill>
        <p:spPr>
          <a:xfrm>
            <a:off x="1236269" y="2667305"/>
            <a:ext cx="608990" cy="608990"/>
          </a:xfrm>
          <a:prstGeom prst="rect">
            <a:avLst/>
          </a:prstGeom>
        </p:spPr>
      </p:pic>
      <p:sp>
        <p:nvSpPr>
          <p:cNvPr id="8" name="Text 4"/>
          <p:cNvSpPr/>
          <p:nvPr/>
        </p:nvSpPr>
        <p:spPr>
          <a:xfrm>
            <a:off x="1650492" y="3063240"/>
            <a:ext cx="365760" cy="365760"/>
          </a:xfrm>
          <a:prstGeom prst="ellipse">
            <a:avLst/>
          </a:prstGeom>
          <a:solidFill>
            <a:srgbClr val="00325A"/>
          </a:solid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5"/>
          <p:cNvSpPr/>
          <p:nvPr/>
        </p:nvSpPr>
        <p:spPr>
          <a:xfrm>
            <a:off x="548640" y="3611880"/>
            <a:ext cx="1984248" cy="320040"/>
          </a:xfrm>
          <a:prstGeom prst="rect">
            <a:avLst/>
          </a:prstGeom>
          <a:noFill/>
          <a:ln/>
        </p:spPr>
        <p:txBody>
          <a:bodyPr wrap="square" rtlCol="0" anchor="ctr"/>
          <a:lstStyle/>
          <a:p>
            <a:pPr algn="ctr" indent="0" marL="0">
              <a:buNone/>
            </a:pPr>
            <a:r>
              <a:rPr lang="en-US" sz="1150" b="1" dirty="0">
                <a:solidFill>
                  <a:srgbClr val="5E7A90"/>
                </a:solidFill>
                <a:latin typeface="Calibri" pitchFamily="34" charset="0"/>
                <a:ea typeface="Calibri" pitchFamily="34" charset="-122"/>
                <a:cs typeface="Calibri" pitchFamily="34" charset="-120"/>
              </a:rPr>
              <a:t>Phase 1</a:t>
            </a:r>
            <a:endParaRPr lang="en-US" sz="1150" dirty="0"/>
          </a:p>
        </p:txBody>
      </p:sp>
      <p:sp>
        <p:nvSpPr>
          <p:cNvPr id="10" name="Text 6"/>
          <p:cNvSpPr/>
          <p:nvPr/>
        </p:nvSpPr>
        <p:spPr>
          <a:xfrm>
            <a:off x="548640" y="3931920"/>
            <a:ext cx="1984248" cy="1188720"/>
          </a:xfrm>
          <a:prstGeom prst="rect">
            <a:avLst/>
          </a:prstGeom>
          <a:noFill/>
          <a:ln/>
        </p:spPr>
        <p:txBody>
          <a:bodyPr wrap="square" rtlCol="0" anchor="t"/>
          <a:lstStyle/>
          <a:p>
            <a:pPr algn="ctr" indent="0" marL="0">
              <a:lnSpc>
                <a:spcPct val="115000"/>
              </a:lnSpc>
              <a:buNone/>
            </a:pPr>
            <a:r>
              <a:rPr lang="en-US" sz="1350" b="1" dirty="0">
                <a:solidFill>
                  <a:srgbClr val="00325A"/>
                </a:solidFill>
                <a:latin typeface="Cambria" pitchFamily="34" charset="0"/>
                <a:ea typeface="Cambria" pitchFamily="34" charset="-122"/>
                <a:cs typeface="Cambria" pitchFamily="34" charset="-120"/>
              </a:rPr>
              <a:t>Cadrage de la mission</a:t>
            </a:r>
            <a:endParaRPr lang="en-US" sz="1350" dirty="0"/>
          </a:p>
        </p:txBody>
      </p:sp>
      <p:sp>
        <p:nvSpPr>
          <p:cNvPr id="11" name="Shape 7"/>
          <p:cNvSpPr/>
          <p:nvPr/>
        </p:nvSpPr>
        <p:spPr>
          <a:xfrm>
            <a:off x="3342132" y="2560320"/>
            <a:ext cx="822960" cy="822960"/>
          </a:xfrm>
          <a:prstGeom prst="ellipse">
            <a:avLst/>
          </a:prstGeom>
          <a:solidFill>
            <a:srgbClr val="0072CE"/>
          </a:solidFill>
          <a:ln/>
        </p:spPr>
      </p:sp>
      <p:pic>
        <p:nvPicPr>
          <p:cNvPr id="12" name="Image 2" descr="icons/search.png">    </p:cNvPr>
          <p:cNvPicPr>
            <a:picLocks noChangeAspect="1"/>
          </p:cNvPicPr>
          <p:nvPr/>
        </p:nvPicPr>
        <p:blipFill>
          <a:blip r:embed="rId3"/>
          <a:stretch>
            <a:fillRect/>
          </a:stretch>
        </p:blipFill>
        <p:spPr>
          <a:xfrm>
            <a:off x="3449117" y="2667305"/>
            <a:ext cx="608990" cy="608990"/>
          </a:xfrm>
          <a:prstGeom prst="rect">
            <a:avLst/>
          </a:prstGeom>
        </p:spPr>
      </p:pic>
      <p:sp>
        <p:nvSpPr>
          <p:cNvPr id="13" name="Text 8"/>
          <p:cNvSpPr/>
          <p:nvPr/>
        </p:nvSpPr>
        <p:spPr>
          <a:xfrm>
            <a:off x="3863340" y="3063240"/>
            <a:ext cx="365760" cy="365760"/>
          </a:xfrm>
          <a:prstGeom prst="ellipse">
            <a:avLst/>
          </a:prstGeom>
          <a:solidFill>
            <a:srgbClr val="00325A"/>
          </a:solid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4" name="Text 9"/>
          <p:cNvSpPr/>
          <p:nvPr/>
        </p:nvSpPr>
        <p:spPr>
          <a:xfrm>
            <a:off x="2761488" y="3611880"/>
            <a:ext cx="1984248" cy="320040"/>
          </a:xfrm>
          <a:prstGeom prst="rect">
            <a:avLst/>
          </a:prstGeom>
          <a:noFill/>
          <a:ln/>
        </p:spPr>
        <p:txBody>
          <a:bodyPr wrap="square" rtlCol="0" anchor="ctr"/>
          <a:lstStyle/>
          <a:p>
            <a:pPr algn="ctr" indent="0" marL="0">
              <a:buNone/>
            </a:pPr>
            <a:r>
              <a:rPr lang="en-US" sz="1150" b="1" dirty="0">
                <a:solidFill>
                  <a:srgbClr val="5E7A90"/>
                </a:solidFill>
                <a:latin typeface="Calibri" pitchFamily="34" charset="0"/>
                <a:ea typeface="Calibri" pitchFamily="34" charset="-122"/>
                <a:cs typeface="Calibri" pitchFamily="34" charset="-120"/>
              </a:rPr>
              <a:t>Phase 2</a:t>
            </a:r>
            <a:endParaRPr lang="en-US" sz="1150" dirty="0"/>
          </a:p>
        </p:txBody>
      </p:sp>
      <p:sp>
        <p:nvSpPr>
          <p:cNvPr id="15" name="Text 10"/>
          <p:cNvSpPr/>
          <p:nvPr/>
        </p:nvSpPr>
        <p:spPr>
          <a:xfrm>
            <a:off x="2761488" y="3931920"/>
            <a:ext cx="1984248" cy="1188720"/>
          </a:xfrm>
          <a:prstGeom prst="rect">
            <a:avLst/>
          </a:prstGeom>
          <a:noFill/>
          <a:ln/>
        </p:spPr>
        <p:txBody>
          <a:bodyPr wrap="square" rtlCol="0" anchor="t"/>
          <a:lstStyle/>
          <a:p>
            <a:pPr algn="ctr" indent="0" marL="0">
              <a:lnSpc>
                <a:spcPct val="115000"/>
              </a:lnSpc>
              <a:buNone/>
            </a:pPr>
            <a:r>
              <a:rPr lang="en-US" sz="1350" b="1" dirty="0">
                <a:solidFill>
                  <a:srgbClr val="00325A"/>
                </a:solidFill>
                <a:latin typeface="Cambria" pitchFamily="34" charset="0"/>
                <a:ea typeface="Cambria" pitchFamily="34" charset="-122"/>
                <a:cs typeface="Cambria" pitchFamily="34" charset="-120"/>
              </a:rPr>
              <a:t>Suivi continu du développement</a:t>
            </a:r>
            <a:endParaRPr lang="en-US" sz="1350" dirty="0"/>
          </a:p>
        </p:txBody>
      </p:sp>
      <p:sp>
        <p:nvSpPr>
          <p:cNvPr id="16" name="Shape 11"/>
          <p:cNvSpPr/>
          <p:nvPr/>
        </p:nvSpPr>
        <p:spPr>
          <a:xfrm>
            <a:off x="5554980" y="2560320"/>
            <a:ext cx="822960" cy="822960"/>
          </a:xfrm>
          <a:prstGeom prst="ellipse">
            <a:avLst/>
          </a:prstGeom>
          <a:solidFill>
            <a:srgbClr val="0072CE"/>
          </a:solidFill>
          <a:ln/>
        </p:spPr>
      </p:sp>
      <p:pic>
        <p:nvPicPr>
          <p:cNvPr id="17" name="Image 3" descr="icons/fileCheck.png">    </p:cNvPr>
          <p:cNvPicPr>
            <a:picLocks noChangeAspect="1"/>
          </p:cNvPicPr>
          <p:nvPr/>
        </p:nvPicPr>
        <p:blipFill>
          <a:blip r:embed="rId4"/>
          <a:stretch>
            <a:fillRect/>
          </a:stretch>
        </p:blipFill>
        <p:spPr>
          <a:xfrm>
            <a:off x="5661965" y="2667305"/>
            <a:ext cx="608990" cy="608990"/>
          </a:xfrm>
          <a:prstGeom prst="rect">
            <a:avLst/>
          </a:prstGeom>
        </p:spPr>
      </p:pic>
      <p:sp>
        <p:nvSpPr>
          <p:cNvPr id="18" name="Text 12"/>
          <p:cNvSpPr/>
          <p:nvPr/>
        </p:nvSpPr>
        <p:spPr>
          <a:xfrm>
            <a:off x="6076188" y="3063240"/>
            <a:ext cx="365760" cy="365760"/>
          </a:xfrm>
          <a:prstGeom prst="ellipse">
            <a:avLst/>
          </a:prstGeom>
          <a:solidFill>
            <a:srgbClr val="00325A"/>
          </a:solid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9" name="Text 13"/>
          <p:cNvSpPr/>
          <p:nvPr/>
        </p:nvSpPr>
        <p:spPr>
          <a:xfrm>
            <a:off x="4974336" y="3611880"/>
            <a:ext cx="1984248" cy="320040"/>
          </a:xfrm>
          <a:prstGeom prst="rect">
            <a:avLst/>
          </a:prstGeom>
          <a:noFill/>
          <a:ln/>
        </p:spPr>
        <p:txBody>
          <a:bodyPr wrap="square" rtlCol="0" anchor="ctr"/>
          <a:lstStyle/>
          <a:p>
            <a:pPr algn="ctr" indent="0" marL="0">
              <a:buNone/>
            </a:pPr>
            <a:r>
              <a:rPr lang="en-US" sz="1150" b="1" dirty="0">
                <a:solidFill>
                  <a:srgbClr val="5E7A90"/>
                </a:solidFill>
                <a:latin typeface="Calibri" pitchFamily="34" charset="0"/>
                <a:ea typeface="Calibri" pitchFamily="34" charset="-122"/>
                <a:cs typeface="Calibri" pitchFamily="34" charset="-120"/>
              </a:rPr>
              <a:t>Phase 3</a:t>
            </a:r>
            <a:endParaRPr lang="en-US" sz="1150" dirty="0"/>
          </a:p>
        </p:txBody>
      </p:sp>
      <p:sp>
        <p:nvSpPr>
          <p:cNvPr id="20" name="Text 14"/>
          <p:cNvSpPr/>
          <p:nvPr/>
        </p:nvSpPr>
        <p:spPr>
          <a:xfrm>
            <a:off x="4974336" y="3931920"/>
            <a:ext cx="1984248" cy="1188720"/>
          </a:xfrm>
          <a:prstGeom prst="rect">
            <a:avLst/>
          </a:prstGeom>
          <a:noFill/>
          <a:ln/>
        </p:spPr>
        <p:txBody>
          <a:bodyPr wrap="square" rtlCol="0" anchor="t"/>
          <a:lstStyle/>
          <a:p>
            <a:pPr algn="ctr" indent="0" marL="0">
              <a:lnSpc>
                <a:spcPct val="115000"/>
              </a:lnSpc>
              <a:buNone/>
            </a:pPr>
            <a:r>
              <a:rPr lang="en-US" sz="1350" b="1" dirty="0">
                <a:solidFill>
                  <a:srgbClr val="00325A"/>
                </a:solidFill>
                <a:latin typeface="Cambria" pitchFamily="34" charset="0"/>
                <a:ea typeface="Cambria" pitchFamily="34" charset="-122"/>
                <a:cs typeface="Cambria" pitchFamily="34" charset="-120"/>
              </a:rPr>
              <a:t>Contrôle qualité</a:t>
            </a:r>
            <a:endParaRPr lang="en-US" sz="1350" dirty="0"/>
          </a:p>
        </p:txBody>
      </p:sp>
      <p:sp>
        <p:nvSpPr>
          <p:cNvPr id="21" name="Shape 15"/>
          <p:cNvSpPr/>
          <p:nvPr/>
        </p:nvSpPr>
        <p:spPr>
          <a:xfrm>
            <a:off x="7767828" y="2560320"/>
            <a:ext cx="822960" cy="822960"/>
          </a:xfrm>
          <a:prstGeom prst="ellipse">
            <a:avLst/>
          </a:prstGeom>
          <a:solidFill>
            <a:srgbClr val="0072CE"/>
          </a:solidFill>
          <a:ln/>
        </p:spPr>
      </p:sp>
      <p:pic>
        <p:nvPicPr>
          <p:cNvPr id="22" name="Image 4" descr="icons/puzzle.png">    </p:cNvPr>
          <p:cNvPicPr>
            <a:picLocks noChangeAspect="1"/>
          </p:cNvPicPr>
          <p:nvPr/>
        </p:nvPicPr>
        <p:blipFill>
          <a:blip r:embed="rId5"/>
          <a:stretch>
            <a:fillRect/>
          </a:stretch>
        </p:blipFill>
        <p:spPr>
          <a:xfrm>
            <a:off x="7874813" y="2667305"/>
            <a:ext cx="608990" cy="608990"/>
          </a:xfrm>
          <a:prstGeom prst="rect">
            <a:avLst/>
          </a:prstGeom>
        </p:spPr>
      </p:pic>
      <p:sp>
        <p:nvSpPr>
          <p:cNvPr id="23" name="Text 16"/>
          <p:cNvSpPr/>
          <p:nvPr/>
        </p:nvSpPr>
        <p:spPr>
          <a:xfrm>
            <a:off x="8289036" y="3063240"/>
            <a:ext cx="365760" cy="365760"/>
          </a:xfrm>
          <a:prstGeom prst="ellipse">
            <a:avLst/>
          </a:prstGeom>
          <a:solidFill>
            <a:srgbClr val="00325A"/>
          </a:solid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24" name="Text 17"/>
          <p:cNvSpPr/>
          <p:nvPr/>
        </p:nvSpPr>
        <p:spPr>
          <a:xfrm>
            <a:off x="7187184" y="3611880"/>
            <a:ext cx="1984248" cy="320040"/>
          </a:xfrm>
          <a:prstGeom prst="rect">
            <a:avLst/>
          </a:prstGeom>
          <a:noFill/>
          <a:ln/>
        </p:spPr>
        <p:txBody>
          <a:bodyPr wrap="square" rtlCol="0" anchor="ctr"/>
          <a:lstStyle/>
          <a:p>
            <a:pPr algn="ctr" indent="0" marL="0">
              <a:buNone/>
            </a:pPr>
            <a:r>
              <a:rPr lang="en-US" sz="1150" b="1" dirty="0">
                <a:solidFill>
                  <a:srgbClr val="5E7A90"/>
                </a:solidFill>
                <a:latin typeface="Calibri" pitchFamily="34" charset="0"/>
                <a:ea typeface="Calibri" pitchFamily="34" charset="-122"/>
                <a:cs typeface="Calibri" pitchFamily="34" charset="-120"/>
              </a:rPr>
              <a:t>Phase 4</a:t>
            </a:r>
            <a:endParaRPr lang="en-US" sz="1150" dirty="0"/>
          </a:p>
        </p:txBody>
      </p:sp>
      <p:sp>
        <p:nvSpPr>
          <p:cNvPr id="25" name="Text 18"/>
          <p:cNvSpPr/>
          <p:nvPr/>
        </p:nvSpPr>
        <p:spPr>
          <a:xfrm>
            <a:off x="7187184" y="3931920"/>
            <a:ext cx="1984248" cy="1188720"/>
          </a:xfrm>
          <a:prstGeom prst="rect">
            <a:avLst/>
          </a:prstGeom>
          <a:noFill/>
          <a:ln/>
        </p:spPr>
        <p:txBody>
          <a:bodyPr wrap="square" rtlCol="0" anchor="t"/>
          <a:lstStyle/>
          <a:p>
            <a:pPr algn="ctr" indent="0" marL="0">
              <a:lnSpc>
                <a:spcPct val="115000"/>
              </a:lnSpc>
              <a:buNone/>
            </a:pPr>
            <a:r>
              <a:rPr lang="en-US" sz="1350" b="1" dirty="0">
                <a:solidFill>
                  <a:srgbClr val="00325A"/>
                </a:solidFill>
                <a:latin typeface="Cambria" pitchFamily="34" charset="0"/>
                <a:ea typeface="Cambria" pitchFamily="34" charset="-122"/>
                <a:cs typeface="Cambria" pitchFamily="34" charset="-120"/>
              </a:rPr>
              <a:t>Assistance aux recettes</a:t>
            </a:r>
            <a:endParaRPr lang="en-US" sz="1350" dirty="0"/>
          </a:p>
        </p:txBody>
      </p:sp>
      <p:sp>
        <p:nvSpPr>
          <p:cNvPr id="26" name="Shape 19"/>
          <p:cNvSpPr/>
          <p:nvPr/>
        </p:nvSpPr>
        <p:spPr>
          <a:xfrm>
            <a:off x="9980676" y="2560320"/>
            <a:ext cx="822960" cy="822960"/>
          </a:xfrm>
          <a:prstGeom prst="ellipse">
            <a:avLst/>
          </a:prstGeom>
          <a:solidFill>
            <a:srgbClr val="0072CE"/>
          </a:solidFill>
          <a:ln/>
        </p:spPr>
      </p:sp>
      <p:pic>
        <p:nvPicPr>
          <p:cNvPr id="27" name="Image 5" descr="icons/rocket.png">    </p:cNvPr>
          <p:cNvPicPr>
            <a:picLocks noChangeAspect="1"/>
          </p:cNvPicPr>
          <p:nvPr/>
        </p:nvPicPr>
        <p:blipFill>
          <a:blip r:embed="rId6"/>
          <a:stretch>
            <a:fillRect/>
          </a:stretch>
        </p:blipFill>
        <p:spPr>
          <a:xfrm>
            <a:off x="10087661" y="2667305"/>
            <a:ext cx="608990" cy="608990"/>
          </a:xfrm>
          <a:prstGeom prst="rect">
            <a:avLst/>
          </a:prstGeom>
        </p:spPr>
      </p:pic>
      <p:sp>
        <p:nvSpPr>
          <p:cNvPr id="28" name="Text 20"/>
          <p:cNvSpPr/>
          <p:nvPr/>
        </p:nvSpPr>
        <p:spPr>
          <a:xfrm>
            <a:off x="10501884" y="3063240"/>
            <a:ext cx="365760" cy="365760"/>
          </a:xfrm>
          <a:prstGeom prst="ellipse">
            <a:avLst/>
          </a:prstGeom>
          <a:solidFill>
            <a:srgbClr val="00325A"/>
          </a:solid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9" name="Text 21"/>
          <p:cNvSpPr/>
          <p:nvPr/>
        </p:nvSpPr>
        <p:spPr>
          <a:xfrm>
            <a:off x="9400032" y="3611880"/>
            <a:ext cx="1984248" cy="320040"/>
          </a:xfrm>
          <a:prstGeom prst="rect">
            <a:avLst/>
          </a:prstGeom>
          <a:noFill/>
          <a:ln/>
        </p:spPr>
        <p:txBody>
          <a:bodyPr wrap="square" rtlCol="0" anchor="ctr"/>
          <a:lstStyle/>
          <a:p>
            <a:pPr algn="ctr" indent="0" marL="0">
              <a:buNone/>
            </a:pPr>
            <a:r>
              <a:rPr lang="en-US" sz="1150" b="1" dirty="0">
                <a:solidFill>
                  <a:srgbClr val="5E7A90"/>
                </a:solidFill>
                <a:latin typeface="Calibri" pitchFamily="34" charset="0"/>
                <a:ea typeface="Calibri" pitchFamily="34" charset="-122"/>
                <a:cs typeface="Calibri" pitchFamily="34" charset="-120"/>
              </a:rPr>
              <a:t>Phase 5</a:t>
            </a:r>
            <a:endParaRPr lang="en-US" sz="1150" dirty="0"/>
          </a:p>
        </p:txBody>
      </p:sp>
      <p:sp>
        <p:nvSpPr>
          <p:cNvPr id="30" name="Text 22"/>
          <p:cNvSpPr/>
          <p:nvPr/>
        </p:nvSpPr>
        <p:spPr>
          <a:xfrm>
            <a:off x="9400032" y="3931920"/>
            <a:ext cx="1984248" cy="1188720"/>
          </a:xfrm>
          <a:prstGeom prst="rect">
            <a:avLst/>
          </a:prstGeom>
          <a:noFill/>
          <a:ln/>
        </p:spPr>
        <p:txBody>
          <a:bodyPr wrap="square" rtlCol="0" anchor="t"/>
          <a:lstStyle/>
          <a:p>
            <a:pPr algn="ctr" indent="0" marL="0">
              <a:lnSpc>
                <a:spcPct val="115000"/>
              </a:lnSpc>
              <a:buNone/>
            </a:pPr>
            <a:r>
              <a:rPr lang="en-US" sz="1350" b="1" dirty="0">
                <a:solidFill>
                  <a:srgbClr val="00325A"/>
                </a:solidFill>
                <a:latin typeface="Cambria" pitchFamily="34" charset="0"/>
                <a:ea typeface="Cambria" pitchFamily="34" charset="-122"/>
                <a:cs typeface="Cambria" pitchFamily="34" charset="-120"/>
              </a:rPr>
              <a:t>Accompagnement à la mise en production</a:t>
            </a:r>
            <a:endParaRPr lang="en-US" sz="1350" dirty="0"/>
          </a:p>
        </p:txBody>
      </p:sp>
      <p:pic>
        <p:nvPicPr>
          <p:cNvPr id="31" name="Image 6" descr="logo.png">    </p:cNvPr>
          <p:cNvPicPr>
            <a:picLocks noChangeAspect="1"/>
          </p:cNvPicPr>
          <p:nvPr/>
        </p:nvPicPr>
        <p:blipFill>
          <a:blip r:embed="rId7"/>
          <a:stretch>
            <a:fillRect/>
          </a:stretch>
        </p:blipFill>
        <p:spPr>
          <a:xfrm>
            <a:off x="10863072" y="256032"/>
            <a:ext cx="868680" cy="180710"/>
          </a:xfrm>
          <a:prstGeom prst="rect">
            <a:avLst/>
          </a:prstGeom>
        </p:spPr>
      </p:pic>
      <p:sp>
        <p:nvSpPr>
          <p:cNvPr id="32" name="Text 23"/>
          <p:cNvSpPr/>
          <p:nvPr/>
        </p:nvSpPr>
        <p:spPr>
          <a:xfrm>
            <a:off x="11274552" y="6473952"/>
            <a:ext cx="457200" cy="274320"/>
          </a:xfrm>
          <a:prstGeom prst="rect">
            <a:avLst/>
          </a:prstGeom>
          <a:noFill/>
          <a:ln/>
        </p:spPr>
        <p:txBody>
          <a:bodyPr wrap="square" rtlCol="0" anchor="ctr"/>
          <a:lstStyle/>
          <a:p>
            <a:pPr algn="r" indent="0" marL="0">
              <a:buNone/>
            </a:pPr>
            <a:r>
              <a:rPr lang="en-US" sz="950" dirty="0">
                <a:solidFill>
                  <a:srgbClr val="5E7A90"/>
                </a:solidFill>
                <a:latin typeface="Calibri" pitchFamily="34" charset="0"/>
                <a:ea typeface="Calibri" pitchFamily="34" charset="-122"/>
                <a:cs typeface="Calibri" pitchFamily="34" charset="-120"/>
              </a:rPr>
              <a:t>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Text 0"/>
          <p:cNvSpPr/>
          <p:nvPr/>
        </p:nvSpPr>
        <p:spPr>
          <a:xfrm>
            <a:off x="548640" y="566928"/>
            <a:ext cx="10058400" cy="640080"/>
          </a:xfrm>
          <a:prstGeom prst="rect">
            <a:avLst/>
          </a:prstGeom>
          <a:noFill/>
          <a:ln/>
        </p:spPr>
        <p:txBody>
          <a:bodyPr wrap="square" rtlCol="0" anchor="ctr"/>
          <a:lstStyle/>
          <a:p>
            <a:pPr indent="0" marL="0">
              <a:buNone/>
            </a:pPr>
            <a:r>
              <a:rPr lang="en-US" sz="3200" b="1" dirty="0">
                <a:solidFill>
                  <a:srgbClr val="00325A"/>
                </a:solidFill>
                <a:latin typeface="Cambria" pitchFamily="34" charset="0"/>
                <a:ea typeface="Cambria" pitchFamily="34" charset="-122"/>
                <a:cs typeface="Cambria" pitchFamily="34" charset="-120"/>
              </a:rPr>
              <a:t>Assistance à Maîtrise d’Ouvrage (AMOA)</a:t>
            </a:r>
            <a:endParaRPr lang="en-US" sz="3200" dirty="0"/>
          </a:p>
        </p:txBody>
      </p:sp>
      <p:sp>
        <p:nvSpPr>
          <p:cNvPr id="4" name="Text 1"/>
          <p:cNvSpPr/>
          <p:nvPr/>
        </p:nvSpPr>
        <p:spPr>
          <a:xfrm>
            <a:off x="548640" y="1161288"/>
            <a:ext cx="10058400" cy="365760"/>
          </a:xfrm>
          <a:prstGeom prst="rect">
            <a:avLst/>
          </a:prstGeom>
          <a:noFill/>
          <a:ln/>
        </p:spPr>
        <p:txBody>
          <a:bodyPr wrap="square" rtlCol="0" anchor="ctr"/>
          <a:lstStyle/>
          <a:p>
            <a:pPr indent="0" marL="0">
              <a:buNone/>
            </a:pPr>
            <a:r>
              <a:rPr lang="en-US" sz="1400" i="1" dirty="0">
                <a:solidFill>
                  <a:srgbClr val="5E7A90"/>
                </a:solidFill>
                <a:latin typeface="Calibri" pitchFamily="34" charset="0"/>
                <a:ea typeface="Calibri" pitchFamily="34" charset="-122"/>
                <a:cs typeface="Calibri" pitchFamily="34" charset="-120"/>
              </a:rPr>
              <a:t>Nous accompagnerons le Maître d’Ouvrage dans :</a:t>
            </a:r>
            <a:endParaRPr lang="en-US" sz="1400" dirty="0"/>
          </a:p>
        </p:txBody>
      </p:sp>
      <p:sp>
        <p:nvSpPr>
          <p:cNvPr id="5" name="Shape 2"/>
          <p:cNvSpPr/>
          <p:nvPr/>
        </p:nvSpPr>
        <p:spPr>
          <a:xfrm>
            <a:off x="548640" y="1828800"/>
            <a:ext cx="5349240" cy="4343400"/>
          </a:xfrm>
          <a:prstGeom prst="roundRect">
            <a:avLst>
              <a:gd name="adj" fmla="val 2105"/>
            </a:avLst>
          </a:prstGeom>
          <a:solidFill>
            <a:srgbClr val="F2F8FC"/>
          </a:solidFill>
          <a:ln/>
        </p:spPr>
      </p:sp>
      <p:sp>
        <p:nvSpPr>
          <p:cNvPr id="6" name="Shape 3"/>
          <p:cNvSpPr/>
          <p:nvPr/>
        </p:nvSpPr>
        <p:spPr>
          <a:xfrm>
            <a:off x="6263640" y="1828800"/>
            <a:ext cx="5349240" cy="4343400"/>
          </a:xfrm>
          <a:prstGeom prst="roundRect">
            <a:avLst>
              <a:gd name="adj" fmla="val 2105"/>
            </a:avLst>
          </a:prstGeom>
          <a:solidFill>
            <a:srgbClr val="F2F8FC"/>
          </a:solidFill>
          <a:ln/>
        </p:spPr>
      </p:sp>
      <p:sp>
        <p:nvSpPr>
          <p:cNvPr id="7" name="Shape 4"/>
          <p:cNvSpPr/>
          <p:nvPr/>
        </p:nvSpPr>
        <p:spPr>
          <a:xfrm>
            <a:off x="868680" y="2304288"/>
            <a:ext cx="146304" cy="146304"/>
          </a:xfrm>
          <a:prstGeom prst="rect">
            <a:avLst/>
          </a:prstGeom>
          <a:solidFill>
            <a:srgbClr val="0072CE"/>
          </a:solidFill>
          <a:ln/>
        </p:spPr>
      </p:sp>
      <p:sp>
        <p:nvSpPr>
          <p:cNvPr id="8" name="Text 5"/>
          <p:cNvSpPr/>
          <p:nvPr/>
        </p:nvSpPr>
        <p:spPr>
          <a:xfrm>
            <a:off x="1234440" y="219456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L'analyse et la clarification des besoins</a:t>
            </a:r>
            <a:endParaRPr lang="en-US" sz="1350" dirty="0"/>
          </a:p>
        </p:txBody>
      </p:sp>
      <p:sp>
        <p:nvSpPr>
          <p:cNvPr id="9" name="Shape 6"/>
          <p:cNvSpPr/>
          <p:nvPr/>
        </p:nvSpPr>
        <p:spPr>
          <a:xfrm>
            <a:off x="868680" y="3081528"/>
            <a:ext cx="146304" cy="146304"/>
          </a:xfrm>
          <a:prstGeom prst="rect">
            <a:avLst/>
          </a:prstGeom>
          <a:solidFill>
            <a:srgbClr val="0072CE"/>
          </a:solidFill>
          <a:ln/>
        </p:spPr>
      </p:sp>
      <p:sp>
        <p:nvSpPr>
          <p:cNvPr id="10" name="Text 7"/>
          <p:cNvSpPr/>
          <p:nvPr/>
        </p:nvSpPr>
        <p:spPr>
          <a:xfrm>
            <a:off x="1234440" y="297180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 validation des spécifications fonctionnelles</a:t>
            </a:r>
            <a:endParaRPr lang="en-US" sz="1350" dirty="0"/>
          </a:p>
        </p:txBody>
      </p:sp>
      <p:sp>
        <p:nvSpPr>
          <p:cNvPr id="11" name="Shape 8"/>
          <p:cNvSpPr/>
          <p:nvPr/>
        </p:nvSpPr>
        <p:spPr>
          <a:xfrm>
            <a:off x="868680" y="3858768"/>
            <a:ext cx="146304" cy="146304"/>
          </a:xfrm>
          <a:prstGeom prst="rect">
            <a:avLst/>
          </a:prstGeom>
          <a:solidFill>
            <a:srgbClr val="0072CE"/>
          </a:solidFill>
          <a:ln/>
        </p:spPr>
      </p:sp>
      <p:sp>
        <p:nvSpPr>
          <p:cNvPr id="12" name="Text 9"/>
          <p:cNvSpPr/>
          <p:nvPr/>
        </p:nvSpPr>
        <p:spPr>
          <a:xfrm>
            <a:off x="1234440" y="374904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 priorisation des fonctionnalités</a:t>
            </a:r>
            <a:endParaRPr lang="en-US" sz="1350" dirty="0"/>
          </a:p>
        </p:txBody>
      </p:sp>
      <p:sp>
        <p:nvSpPr>
          <p:cNvPr id="13" name="Shape 10"/>
          <p:cNvSpPr/>
          <p:nvPr/>
        </p:nvSpPr>
        <p:spPr>
          <a:xfrm>
            <a:off x="868680" y="4636008"/>
            <a:ext cx="146304" cy="146304"/>
          </a:xfrm>
          <a:prstGeom prst="rect">
            <a:avLst/>
          </a:prstGeom>
          <a:solidFill>
            <a:srgbClr val="0072CE"/>
          </a:solidFill>
          <a:ln/>
        </p:spPr>
      </p:sp>
      <p:sp>
        <p:nvSpPr>
          <p:cNvPr id="14" name="Text 11"/>
          <p:cNvSpPr/>
          <p:nvPr/>
        </p:nvSpPr>
        <p:spPr>
          <a:xfrm>
            <a:off x="1234440" y="452628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 participation aux ateliers métiers</a:t>
            </a:r>
            <a:endParaRPr lang="en-US" sz="1350" dirty="0"/>
          </a:p>
        </p:txBody>
      </p:sp>
      <p:sp>
        <p:nvSpPr>
          <p:cNvPr id="15" name="Shape 12"/>
          <p:cNvSpPr/>
          <p:nvPr/>
        </p:nvSpPr>
        <p:spPr>
          <a:xfrm>
            <a:off x="868680" y="5413248"/>
            <a:ext cx="146304" cy="146304"/>
          </a:xfrm>
          <a:prstGeom prst="rect">
            <a:avLst/>
          </a:prstGeom>
          <a:solidFill>
            <a:srgbClr val="0072CE"/>
          </a:solidFill>
          <a:ln/>
        </p:spPr>
      </p:sp>
      <p:sp>
        <p:nvSpPr>
          <p:cNvPr id="16" name="Text 13"/>
          <p:cNvSpPr/>
          <p:nvPr/>
        </p:nvSpPr>
        <p:spPr>
          <a:xfrm>
            <a:off x="1234440" y="530352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 validation des livrables fonctionnels</a:t>
            </a:r>
            <a:endParaRPr lang="en-US" sz="1350" dirty="0"/>
          </a:p>
        </p:txBody>
      </p:sp>
      <p:sp>
        <p:nvSpPr>
          <p:cNvPr id="17" name="Shape 14"/>
          <p:cNvSpPr/>
          <p:nvPr/>
        </p:nvSpPr>
        <p:spPr>
          <a:xfrm>
            <a:off x="6583680" y="2304288"/>
            <a:ext cx="146304" cy="146304"/>
          </a:xfrm>
          <a:prstGeom prst="rect">
            <a:avLst/>
          </a:prstGeom>
          <a:solidFill>
            <a:srgbClr val="0072CE"/>
          </a:solidFill>
          <a:ln/>
        </p:spPr>
      </p:sp>
      <p:sp>
        <p:nvSpPr>
          <p:cNvPr id="18" name="Text 15"/>
          <p:cNvSpPr/>
          <p:nvPr/>
        </p:nvSpPr>
        <p:spPr>
          <a:xfrm>
            <a:off x="6949440" y="219456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L'accompagnement à la prise de décision</a:t>
            </a:r>
            <a:endParaRPr lang="en-US" sz="1350" dirty="0"/>
          </a:p>
        </p:txBody>
      </p:sp>
      <p:sp>
        <p:nvSpPr>
          <p:cNvPr id="19" name="Shape 16"/>
          <p:cNvSpPr/>
          <p:nvPr/>
        </p:nvSpPr>
        <p:spPr>
          <a:xfrm>
            <a:off x="6583680" y="3081528"/>
            <a:ext cx="146304" cy="146304"/>
          </a:xfrm>
          <a:prstGeom prst="rect">
            <a:avLst/>
          </a:prstGeom>
          <a:solidFill>
            <a:srgbClr val="0072CE"/>
          </a:solidFill>
          <a:ln/>
        </p:spPr>
      </p:sp>
      <p:sp>
        <p:nvSpPr>
          <p:cNvPr id="20" name="Text 17"/>
          <p:cNvSpPr/>
          <p:nvPr/>
        </p:nvSpPr>
        <p:spPr>
          <a:xfrm>
            <a:off x="6949440" y="297180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 gestion des évolutions et demandes de changement</a:t>
            </a:r>
            <a:endParaRPr lang="en-US" sz="1350" dirty="0"/>
          </a:p>
        </p:txBody>
      </p:sp>
      <p:sp>
        <p:nvSpPr>
          <p:cNvPr id="21" name="Shape 18"/>
          <p:cNvSpPr/>
          <p:nvPr/>
        </p:nvSpPr>
        <p:spPr>
          <a:xfrm>
            <a:off x="6583680" y="3858768"/>
            <a:ext cx="146304" cy="146304"/>
          </a:xfrm>
          <a:prstGeom prst="rect">
            <a:avLst/>
          </a:prstGeom>
          <a:solidFill>
            <a:srgbClr val="0072CE"/>
          </a:solidFill>
          <a:ln/>
        </p:spPr>
      </p:sp>
      <p:sp>
        <p:nvSpPr>
          <p:cNvPr id="22" name="Text 19"/>
          <p:cNvSpPr/>
          <p:nvPr/>
        </p:nvSpPr>
        <p:spPr>
          <a:xfrm>
            <a:off x="6949440" y="374904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L'assistance lors des recettes fonctionnelles</a:t>
            </a:r>
            <a:endParaRPr lang="en-US" sz="1350" dirty="0"/>
          </a:p>
        </p:txBody>
      </p:sp>
      <p:sp>
        <p:nvSpPr>
          <p:cNvPr id="23" name="Shape 20"/>
          <p:cNvSpPr/>
          <p:nvPr/>
        </p:nvSpPr>
        <p:spPr>
          <a:xfrm>
            <a:off x="6583680" y="4636008"/>
            <a:ext cx="146304" cy="146304"/>
          </a:xfrm>
          <a:prstGeom prst="rect">
            <a:avLst/>
          </a:prstGeom>
          <a:solidFill>
            <a:srgbClr val="0072CE"/>
          </a:solidFill>
          <a:ln/>
        </p:spPr>
      </p:sp>
      <p:sp>
        <p:nvSpPr>
          <p:cNvPr id="24" name="Text 21"/>
          <p:cNvSpPr/>
          <p:nvPr/>
        </p:nvSpPr>
        <p:spPr>
          <a:xfrm>
            <a:off x="6949440" y="4526280"/>
            <a:ext cx="4480560" cy="457200"/>
          </a:xfrm>
          <a:prstGeom prst="rect">
            <a:avLst/>
          </a:prstGeom>
          <a:noFill/>
          <a:ln/>
        </p:spPr>
        <p:txBody>
          <a:bodyPr wrap="square" rtlCol="0" anchor="ctr"/>
          <a:lstStyle/>
          <a:p>
            <a:pPr indent="0" marL="0">
              <a:buNone/>
            </a:pPr>
            <a:r>
              <a:rPr lang="en-US" sz="1350" dirty="0">
                <a:solidFill>
                  <a:srgbClr val="0B2E4A"/>
                </a:solidFill>
                <a:latin typeface="Calibri" pitchFamily="34" charset="0"/>
                <a:ea typeface="Calibri" pitchFamily="34" charset="-122"/>
                <a:cs typeface="Calibri" pitchFamily="34" charset="-120"/>
              </a:rPr>
              <a:t>L'accompagnement au déploiement</a:t>
            </a:r>
            <a:endParaRPr lang="en-US" sz="1350" dirty="0"/>
          </a:p>
        </p:txBody>
      </p:sp>
      <p:pic>
        <p:nvPicPr>
          <p:cNvPr id="25" name="Image 1" descr="logo.png">    </p:cNvPr>
          <p:cNvPicPr>
            <a:picLocks noChangeAspect="1"/>
          </p:cNvPicPr>
          <p:nvPr/>
        </p:nvPicPr>
        <p:blipFill>
          <a:blip r:embed="rId2"/>
          <a:stretch>
            <a:fillRect/>
          </a:stretch>
        </p:blipFill>
        <p:spPr>
          <a:xfrm>
            <a:off x="10863072" y="256032"/>
            <a:ext cx="868680" cy="180710"/>
          </a:xfrm>
          <a:prstGeom prst="rect">
            <a:avLst/>
          </a:prstGeom>
        </p:spPr>
      </p:pic>
      <p:sp>
        <p:nvSpPr>
          <p:cNvPr id="26" name="Text 22"/>
          <p:cNvSpPr/>
          <p:nvPr/>
        </p:nvSpPr>
        <p:spPr>
          <a:xfrm>
            <a:off x="11274552" y="6473952"/>
            <a:ext cx="457200" cy="274320"/>
          </a:xfrm>
          <a:prstGeom prst="rect">
            <a:avLst/>
          </a:prstGeom>
          <a:noFill/>
          <a:ln/>
        </p:spPr>
        <p:txBody>
          <a:bodyPr wrap="square" rtlCol="0" anchor="ctr"/>
          <a:lstStyle/>
          <a:p>
            <a:pPr algn="r" indent="0" marL="0">
              <a:buNone/>
            </a:pPr>
            <a:r>
              <a:rPr lang="en-US" sz="950" dirty="0">
                <a:solidFill>
                  <a:srgbClr val="5E7A90"/>
                </a:solidFill>
                <a:latin typeface="Calibri" pitchFamily="34" charset="0"/>
                <a:ea typeface="Calibri" pitchFamily="34" charset="-122"/>
                <a:cs typeface="Calibri"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Text 0"/>
          <p:cNvSpPr/>
          <p:nvPr/>
        </p:nvSpPr>
        <p:spPr>
          <a:xfrm>
            <a:off x="548640" y="566928"/>
            <a:ext cx="10058400" cy="640080"/>
          </a:xfrm>
          <a:prstGeom prst="rect">
            <a:avLst/>
          </a:prstGeom>
          <a:noFill/>
          <a:ln/>
        </p:spPr>
        <p:txBody>
          <a:bodyPr wrap="square" rtlCol="0" anchor="ctr"/>
          <a:lstStyle/>
          <a:p>
            <a:pPr indent="0" marL="0">
              <a:buNone/>
            </a:pPr>
            <a:r>
              <a:rPr lang="en-US" sz="3200" b="1" dirty="0">
                <a:solidFill>
                  <a:srgbClr val="00325A"/>
                </a:solidFill>
                <a:latin typeface="Cambria" pitchFamily="34" charset="0"/>
                <a:ea typeface="Cambria" pitchFamily="34" charset="-122"/>
                <a:cs typeface="Cambria" pitchFamily="34" charset="-120"/>
              </a:rPr>
              <a:t>Nos références</a:t>
            </a:r>
            <a:endParaRPr lang="en-US" sz="3200" dirty="0"/>
          </a:p>
        </p:txBody>
      </p:sp>
      <p:sp>
        <p:nvSpPr>
          <p:cNvPr id="4" name="Shape 1"/>
          <p:cNvSpPr/>
          <p:nvPr/>
        </p:nvSpPr>
        <p:spPr>
          <a:xfrm>
            <a:off x="548640" y="1463040"/>
            <a:ext cx="11064240" cy="4709160"/>
          </a:xfrm>
          <a:prstGeom prst="roundRect">
            <a:avLst>
              <a:gd name="adj" fmla="val 1942"/>
            </a:avLst>
          </a:prstGeom>
          <a:solidFill>
            <a:srgbClr val="F2F8FC"/>
          </a:solidFill>
          <a:ln/>
        </p:spPr>
      </p:sp>
      <p:sp>
        <p:nvSpPr>
          <p:cNvPr id="5" name="Shape 2"/>
          <p:cNvSpPr/>
          <p:nvPr/>
        </p:nvSpPr>
        <p:spPr>
          <a:xfrm>
            <a:off x="868680" y="1783080"/>
            <a:ext cx="685800" cy="685800"/>
          </a:xfrm>
          <a:prstGeom prst="ellipse">
            <a:avLst/>
          </a:prstGeom>
          <a:solidFill>
            <a:srgbClr val="0072CE"/>
          </a:solidFill>
          <a:ln/>
        </p:spPr>
      </p:sp>
      <p:pic>
        <p:nvPicPr>
          <p:cNvPr id="6" name="Image 1" descr="icons/building.png">    </p:cNvPr>
          <p:cNvPicPr>
            <a:picLocks noChangeAspect="1"/>
          </p:cNvPicPr>
          <p:nvPr/>
        </p:nvPicPr>
        <p:blipFill>
          <a:blip r:embed="rId2"/>
          <a:stretch>
            <a:fillRect/>
          </a:stretch>
        </p:blipFill>
        <p:spPr>
          <a:xfrm>
            <a:off x="957834" y="1872234"/>
            <a:ext cx="507492" cy="507492"/>
          </a:xfrm>
          <a:prstGeom prst="rect">
            <a:avLst/>
          </a:prstGeom>
        </p:spPr>
      </p:pic>
      <p:sp>
        <p:nvSpPr>
          <p:cNvPr id="7" name="Text 3"/>
          <p:cNvSpPr/>
          <p:nvPr/>
        </p:nvSpPr>
        <p:spPr>
          <a:xfrm>
            <a:off x="1737360" y="1783080"/>
            <a:ext cx="9509760" cy="502920"/>
          </a:xfrm>
          <a:prstGeom prst="rect">
            <a:avLst/>
          </a:prstGeom>
          <a:noFill/>
          <a:ln/>
        </p:spPr>
        <p:txBody>
          <a:bodyPr wrap="square" rtlCol="0" anchor="ctr"/>
          <a:lstStyle/>
          <a:p>
            <a:pPr indent="0" marL="0">
              <a:buNone/>
            </a:pPr>
            <a:r>
              <a:rPr lang="en-US" sz="1900" b="1" dirty="0">
                <a:solidFill>
                  <a:srgbClr val="00325A"/>
                </a:solidFill>
                <a:latin typeface="Cambria" pitchFamily="34" charset="0"/>
                <a:ea typeface="Cambria" pitchFamily="34" charset="-122"/>
                <a:cs typeface="Cambria" pitchFamily="34" charset="-120"/>
              </a:rPr>
              <a:t>Doehler Afrique de l’Ouest &amp; Afrique Centrale</a:t>
            </a:r>
            <a:endParaRPr lang="en-US" sz="1900" dirty="0"/>
          </a:p>
        </p:txBody>
      </p:sp>
      <p:sp>
        <p:nvSpPr>
          <p:cNvPr id="8" name="Text 4"/>
          <p:cNvSpPr/>
          <p:nvPr/>
        </p:nvSpPr>
        <p:spPr>
          <a:xfrm>
            <a:off x="1737360" y="2286000"/>
            <a:ext cx="9509760" cy="640080"/>
          </a:xfrm>
          <a:prstGeom prst="rect">
            <a:avLst/>
          </a:prstGeom>
          <a:noFill/>
          <a:ln/>
        </p:spPr>
        <p:txBody>
          <a:bodyPr wrap="square" rtlCol="0" anchor="ctr"/>
          <a:lstStyle/>
          <a:p>
            <a:pPr indent="0" marL="0">
              <a:lnSpc>
                <a:spcPct val="125000"/>
              </a:lnSpc>
              <a:buNone/>
            </a:pPr>
            <a:r>
              <a:rPr lang="en-US" sz="1300" i="1" dirty="0">
                <a:solidFill>
                  <a:srgbClr val="5E7A90"/>
                </a:solidFill>
                <a:latin typeface="Calibri" pitchFamily="34" charset="0"/>
                <a:ea typeface="Calibri" pitchFamily="34" charset="-122"/>
                <a:cs typeface="Calibri" pitchFamily="34" charset="-120"/>
              </a:rPr>
              <a:t>Döhler est un acteur mondial spécialisé dans la production, la commercialisation et la fourniture d’ingrédients naturels à vocation technologique.</a:t>
            </a:r>
            <a:endParaRPr lang="en-US" sz="1300" dirty="0"/>
          </a:p>
        </p:txBody>
      </p:sp>
      <p:sp>
        <p:nvSpPr>
          <p:cNvPr id="9" name="Shape 5"/>
          <p:cNvSpPr/>
          <p:nvPr/>
        </p:nvSpPr>
        <p:spPr>
          <a:xfrm>
            <a:off x="868680" y="3063240"/>
            <a:ext cx="3429000" cy="914400"/>
          </a:xfrm>
          <a:prstGeom prst="roundRect">
            <a:avLst>
              <a:gd name="adj" fmla="val 8000"/>
            </a:avLst>
          </a:prstGeom>
          <a:solidFill>
            <a:srgbClr val="FFFFFF"/>
          </a:solidFill>
          <a:ln/>
        </p:spPr>
      </p:sp>
      <p:sp>
        <p:nvSpPr>
          <p:cNvPr id="10" name="Text 6"/>
          <p:cNvSpPr/>
          <p:nvPr/>
        </p:nvSpPr>
        <p:spPr>
          <a:xfrm>
            <a:off x="1051560" y="3063240"/>
            <a:ext cx="1005840" cy="914400"/>
          </a:xfrm>
          <a:prstGeom prst="rect">
            <a:avLst/>
          </a:prstGeom>
          <a:noFill/>
          <a:ln/>
        </p:spPr>
        <p:txBody>
          <a:bodyPr wrap="square" rtlCol="0" anchor="ctr"/>
          <a:lstStyle/>
          <a:p>
            <a:pPr indent="0" marL="0">
              <a:buNone/>
            </a:pPr>
            <a:r>
              <a:rPr lang="en-US" sz="2400" b="1" dirty="0">
                <a:solidFill>
                  <a:srgbClr val="0072CE"/>
                </a:solidFill>
                <a:latin typeface="Cambria" pitchFamily="34" charset="0"/>
                <a:ea typeface="Cambria" pitchFamily="34" charset="-122"/>
                <a:cs typeface="Cambria" pitchFamily="34" charset="-120"/>
              </a:rPr>
              <a:t>22</a:t>
            </a:r>
            <a:endParaRPr lang="en-US" sz="2400" dirty="0"/>
          </a:p>
        </p:txBody>
      </p:sp>
      <p:sp>
        <p:nvSpPr>
          <p:cNvPr id="11" name="Text 7"/>
          <p:cNvSpPr/>
          <p:nvPr/>
        </p:nvSpPr>
        <p:spPr>
          <a:xfrm>
            <a:off x="2057400" y="3063240"/>
            <a:ext cx="2057400" cy="914400"/>
          </a:xfrm>
          <a:prstGeom prst="rect">
            <a:avLst/>
          </a:prstGeom>
          <a:noFill/>
          <a:ln/>
        </p:spPr>
        <p:txBody>
          <a:bodyPr wrap="square" rtlCol="0" anchor="ctr"/>
          <a:lstStyle/>
          <a:p>
            <a:pPr indent="0" marL="0">
              <a:lnSpc>
                <a:spcPct val="110000"/>
              </a:lnSpc>
              <a:buNone/>
            </a:pPr>
            <a:r>
              <a:rPr lang="en-US" sz="1250" dirty="0">
                <a:solidFill>
                  <a:srgbClr val="0B2E4A"/>
                </a:solidFill>
                <a:latin typeface="Calibri" pitchFamily="34" charset="0"/>
                <a:ea typeface="Calibri" pitchFamily="34" charset="-122"/>
                <a:cs typeface="Calibri" pitchFamily="34" charset="-120"/>
              </a:rPr>
              <a:t>pays</a:t>
            </a:r>
            <a:endParaRPr lang="en-US" sz="1250" dirty="0"/>
          </a:p>
        </p:txBody>
      </p:sp>
      <p:sp>
        <p:nvSpPr>
          <p:cNvPr id="12" name="Shape 8"/>
          <p:cNvSpPr/>
          <p:nvPr/>
        </p:nvSpPr>
        <p:spPr>
          <a:xfrm>
            <a:off x="4526280" y="3063240"/>
            <a:ext cx="3429000" cy="914400"/>
          </a:xfrm>
          <a:prstGeom prst="roundRect">
            <a:avLst>
              <a:gd name="adj" fmla="val 8000"/>
            </a:avLst>
          </a:prstGeom>
          <a:solidFill>
            <a:srgbClr val="FFFFFF"/>
          </a:solidFill>
          <a:ln/>
        </p:spPr>
      </p:sp>
      <p:sp>
        <p:nvSpPr>
          <p:cNvPr id="13" name="Text 9"/>
          <p:cNvSpPr/>
          <p:nvPr/>
        </p:nvSpPr>
        <p:spPr>
          <a:xfrm>
            <a:off x="4709160" y="3063240"/>
            <a:ext cx="1005840" cy="914400"/>
          </a:xfrm>
          <a:prstGeom prst="rect">
            <a:avLst/>
          </a:prstGeom>
          <a:noFill/>
          <a:ln/>
        </p:spPr>
        <p:txBody>
          <a:bodyPr wrap="square" rtlCol="0" anchor="ctr"/>
          <a:lstStyle/>
          <a:p>
            <a:pPr indent="0" marL="0">
              <a:buNone/>
            </a:pPr>
            <a:r>
              <a:rPr lang="en-US" sz="2400" b="1" dirty="0">
                <a:solidFill>
                  <a:srgbClr val="0072CE"/>
                </a:solidFill>
                <a:latin typeface="Cambria" pitchFamily="34" charset="0"/>
                <a:ea typeface="Cambria" pitchFamily="34" charset="-122"/>
                <a:cs typeface="Cambria" pitchFamily="34" charset="-120"/>
              </a:rPr>
              <a:t>07</a:t>
            </a:r>
            <a:endParaRPr lang="en-US" sz="2400" dirty="0"/>
          </a:p>
        </p:txBody>
      </p:sp>
      <p:sp>
        <p:nvSpPr>
          <p:cNvPr id="14" name="Text 10"/>
          <p:cNvSpPr/>
          <p:nvPr/>
        </p:nvSpPr>
        <p:spPr>
          <a:xfrm>
            <a:off x="5715000" y="3063240"/>
            <a:ext cx="2057400" cy="914400"/>
          </a:xfrm>
          <a:prstGeom prst="rect">
            <a:avLst/>
          </a:prstGeom>
          <a:noFill/>
          <a:ln/>
        </p:spPr>
        <p:txBody>
          <a:bodyPr wrap="square" rtlCol="0" anchor="ctr"/>
          <a:lstStyle/>
          <a:p>
            <a:pPr indent="0" marL="0">
              <a:lnSpc>
                <a:spcPct val="110000"/>
              </a:lnSpc>
              <a:buNone/>
            </a:pPr>
            <a:r>
              <a:rPr lang="en-US" sz="1250" dirty="0">
                <a:solidFill>
                  <a:srgbClr val="0B2E4A"/>
                </a:solidFill>
                <a:latin typeface="Calibri" pitchFamily="34" charset="0"/>
                <a:ea typeface="Calibri" pitchFamily="34" charset="-122"/>
                <a:cs typeface="Calibri" pitchFamily="34" charset="-120"/>
              </a:rPr>
              <a:t>sites</a:t>
            </a:r>
            <a:endParaRPr lang="en-US" sz="1250" dirty="0"/>
          </a:p>
        </p:txBody>
      </p:sp>
      <p:sp>
        <p:nvSpPr>
          <p:cNvPr id="15" name="Shape 11"/>
          <p:cNvSpPr/>
          <p:nvPr/>
        </p:nvSpPr>
        <p:spPr>
          <a:xfrm>
            <a:off x="8183880" y="3063240"/>
            <a:ext cx="3429000" cy="914400"/>
          </a:xfrm>
          <a:prstGeom prst="roundRect">
            <a:avLst>
              <a:gd name="adj" fmla="val 8000"/>
            </a:avLst>
          </a:prstGeom>
          <a:solidFill>
            <a:srgbClr val="FFFFFF"/>
          </a:solidFill>
          <a:ln/>
        </p:spPr>
      </p:sp>
      <p:sp>
        <p:nvSpPr>
          <p:cNvPr id="16" name="Text 12"/>
          <p:cNvSpPr/>
          <p:nvPr/>
        </p:nvSpPr>
        <p:spPr>
          <a:xfrm>
            <a:off x="8366760" y="3063240"/>
            <a:ext cx="1005840" cy="914400"/>
          </a:xfrm>
          <a:prstGeom prst="rect">
            <a:avLst/>
          </a:prstGeom>
          <a:noFill/>
          <a:ln/>
        </p:spPr>
        <p:txBody>
          <a:bodyPr wrap="square" rtlCol="0" anchor="ctr"/>
          <a:lstStyle/>
          <a:p>
            <a:pPr indent="0" marL="0">
              <a:buNone/>
            </a:pPr>
            <a:r>
              <a:rPr lang="en-US" sz="2400" b="1" dirty="0">
                <a:solidFill>
                  <a:srgbClr val="0072CE"/>
                </a:solidFill>
                <a:latin typeface="Cambria" pitchFamily="34" charset="0"/>
                <a:ea typeface="Cambria" pitchFamily="34" charset="-122"/>
                <a:cs typeface="Cambria" pitchFamily="34" charset="-120"/>
              </a:rPr>
              <a:t>—</a:t>
            </a:r>
            <a:endParaRPr lang="en-US" sz="2400" dirty="0"/>
          </a:p>
        </p:txBody>
      </p:sp>
      <p:sp>
        <p:nvSpPr>
          <p:cNvPr id="17" name="Text 13"/>
          <p:cNvSpPr/>
          <p:nvPr/>
        </p:nvSpPr>
        <p:spPr>
          <a:xfrm>
            <a:off x="8366760" y="3063240"/>
            <a:ext cx="3063240" cy="914400"/>
          </a:xfrm>
          <a:prstGeom prst="rect">
            <a:avLst/>
          </a:prstGeom>
          <a:noFill/>
          <a:ln/>
        </p:spPr>
        <p:txBody>
          <a:bodyPr wrap="square" rtlCol="0" anchor="ctr"/>
          <a:lstStyle/>
          <a:p>
            <a:pPr indent="0" marL="0">
              <a:lnSpc>
                <a:spcPct val="110000"/>
              </a:lnSpc>
              <a:buNone/>
            </a:pPr>
            <a:r>
              <a:rPr lang="en-US" sz="1100" dirty="0">
                <a:solidFill>
                  <a:srgbClr val="0B2E4A"/>
                </a:solidFill>
                <a:latin typeface="Calibri" pitchFamily="34" charset="0"/>
                <a:ea typeface="Calibri" pitchFamily="34" charset="-122"/>
                <a:cs typeface="Calibri" pitchFamily="34" charset="-120"/>
              </a:rPr>
              <a:t>Entités juridiques distinctes,</a:t>
            </a:r>
            <a:endParaRPr lang="en-US" sz="1100" dirty="0"/>
          </a:p>
          <a:p>
            <a:pPr indent="0" marL="0">
              <a:lnSpc>
                <a:spcPct val="110000"/>
              </a:lnSpc>
              <a:buNone/>
            </a:pPr>
            <a:r>
              <a:rPr lang="en-US" sz="1100" dirty="0">
                <a:solidFill>
                  <a:srgbClr val="0B2E4A"/>
                </a:solidFill>
                <a:latin typeface="Calibri" pitchFamily="34" charset="0"/>
                <a:ea typeface="Calibri" pitchFamily="34" charset="-122"/>
                <a:cs typeface="Calibri" pitchFamily="34" charset="-120"/>
              </a:rPr>
              <a:t>données dispersées</a:t>
            </a:r>
            <a:endParaRPr lang="en-US" sz="1100" dirty="0"/>
          </a:p>
        </p:txBody>
      </p:sp>
      <p:sp>
        <p:nvSpPr>
          <p:cNvPr id="18" name="Shape 14"/>
          <p:cNvSpPr/>
          <p:nvPr/>
        </p:nvSpPr>
        <p:spPr>
          <a:xfrm>
            <a:off x="868680" y="4160520"/>
            <a:ext cx="5074920" cy="1737360"/>
          </a:xfrm>
          <a:prstGeom prst="rect">
            <a:avLst/>
          </a:prstGeom>
          <a:solidFill>
            <a:srgbClr val="E8F2FB"/>
          </a:solidFill>
          <a:ln/>
        </p:spPr>
      </p:sp>
      <p:sp>
        <p:nvSpPr>
          <p:cNvPr id="19" name="Shape 15"/>
          <p:cNvSpPr/>
          <p:nvPr/>
        </p:nvSpPr>
        <p:spPr>
          <a:xfrm>
            <a:off x="868680" y="4160520"/>
            <a:ext cx="54864" cy="1737360"/>
          </a:xfrm>
          <a:prstGeom prst="rect">
            <a:avLst/>
          </a:prstGeom>
          <a:solidFill>
            <a:srgbClr val="0072CE"/>
          </a:solidFill>
          <a:ln/>
        </p:spPr>
      </p:sp>
      <p:sp>
        <p:nvSpPr>
          <p:cNvPr id="20" name="Text 16"/>
          <p:cNvSpPr/>
          <p:nvPr/>
        </p:nvSpPr>
        <p:spPr>
          <a:xfrm>
            <a:off x="1143000" y="4297680"/>
            <a:ext cx="4617720" cy="320040"/>
          </a:xfrm>
          <a:prstGeom prst="rect">
            <a:avLst/>
          </a:prstGeom>
          <a:noFill/>
          <a:ln/>
        </p:spPr>
        <p:txBody>
          <a:bodyPr wrap="square" rtlCol="0" anchor="ctr"/>
          <a:lstStyle/>
          <a:p>
            <a:pPr indent="0" marL="0">
              <a:buNone/>
            </a:pPr>
            <a:r>
              <a:rPr lang="en-US" sz="1400" b="1" dirty="0">
                <a:solidFill>
                  <a:srgbClr val="0072CE"/>
                </a:solidFill>
                <a:latin typeface="Cambria" pitchFamily="34" charset="0"/>
                <a:ea typeface="Cambria" pitchFamily="34" charset="-122"/>
                <a:cs typeface="Cambria" pitchFamily="34" charset="-120"/>
              </a:rPr>
              <a:t>Notre rôle</a:t>
            </a:r>
            <a:endParaRPr lang="en-US" sz="1400" dirty="0"/>
          </a:p>
        </p:txBody>
      </p:sp>
      <p:sp>
        <p:nvSpPr>
          <p:cNvPr id="21" name="Text 17"/>
          <p:cNvSpPr/>
          <p:nvPr/>
        </p:nvSpPr>
        <p:spPr>
          <a:xfrm>
            <a:off x="1143000" y="4663440"/>
            <a:ext cx="4572000" cy="1097280"/>
          </a:xfrm>
          <a:prstGeom prst="rect">
            <a:avLst/>
          </a:prstGeom>
          <a:noFill/>
          <a:ln/>
        </p:spPr>
        <p:txBody>
          <a:bodyPr wrap="square" rtlCol="0" anchor="t"/>
          <a:lstStyle/>
          <a:p>
            <a:pPr indent="0" marL="0">
              <a:lnSpc>
                <a:spcPct val="125000"/>
              </a:lnSpc>
              <a:buNone/>
            </a:pPr>
            <a:r>
              <a:rPr lang="en-US" sz="1250" dirty="0">
                <a:solidFill>
                  <a:srgbClr val="0B2E4A"/>
                </a:solidFill>
                <a:latin typeface="Calibri" pitchFamily="34" charset="0"/>
                <a:ea typeface="Calibri" pitchFamily="34" charset="-122"/>
                <a:cs typeface="Calibri" pitchFamily="34" charset="-120"/>
              </a:rPr>
              <a:t>Conception d’un SI intégré multi-pays, mise en œuvre et exploitation du SIRH, gestion des recettes, centralisation et contrôle d’accès.</a:t>
            </a:r>
            <a:endParaRPr lang="en-US" sz="1250" dirty="0"/>
          </a:p>
        </p:txBody>
      </p:sp>
      <p:sp>
        <p:nvSpPr>
          <p:cNvPr id="22" name="Shape 18"/>
          <p:cNvSpPr/>
          <p:nvPr/>
        </p:nvSpPr>
        <p:spPr>
          <a:xfrm>
            <a:off x="6126480" y="4160520"/>
            <a:ext cx="5074920" cy="1737360"/>
          </a:xfrm>
          <a:prstGeom prst="rect">
            <a:avLst/>
          </a:prstGeom>
          <a:solidFill>
            <a:srgbClr val="E8F2FB"/>
          </a:solidFill>
          <a:ln/>
        </p:spPr>
      </p:sp>
      <p:sp>
        <p:nvSpPr>
          <p:cNvPr id="23" name="Shape 19"/>
          <p:cNvSpPr/>
          <p:nvPr/>
        </p:nvSpPr>
        <p:spPr>
          <a:xfrm>
            <a:off x="6126480" y="4160520"/>
            <a:ext cx="54864" cy="1737360"/>
          </a:xfrm>
          <a:prstGeom prst="rect">
            <a:avLst/>
          </a:prstGeom>
          <a:solidFill>
            <a:srgbClr val="F07817"/>
          </a:solidFill>
          <a:ln/>
        </p:spPr>
      </p:sp>
      <p:sp>
        <p:nvSpPr>
          <p:cNvPr id="24" name="Text 20"/>
          <p:cNvSpPr/>
          <p:nvPr/>
        </p:nvSpPr>
        <p:spPr>
          <a:xfrm>
            <a:off x="6400800" y="4297680"/>
            <a:ext cx="4617720" cy="320040"/>
          </a:xfrm>
          <a:prstGeom prst="rect">
            <a:avLst/>
          </a:prstGeom>
          <a:noFill/>
          <a:ln/>
        </p:spPr>
        <p:txBody>
          <a:bodyPr wrap="square" rtlCol="0" anchor="ctr"/>
          <a:lstStyle/>
          <a:p>
            <a:pPr indent="0" marL="0">
              <a:buNone/>
            </a:pPr>
            <a:r>
              <a:rPr lang="en-US" sz="1400" b="1" dirty="0">
                <a:solidFill>
                  <a:srgbClr val="F07817"/>
                </a:solidFill>
                <a:latin typeface="Cambria" pitchFamily="34" charset="0"/>
                <a:ea typeface="Cambria" pitchFamily="34" charset="-122"/>
                <a:cs typeface="Cambria" pitchFamily="34" charset="-120"/>
              </a:rPr>
              <a:t>Résultat</a:t>
            </a:r>
            <a:endParaRPr lang="en-US" sz="1400" dirty="0"/>
          </a:p>
        </p:txBody>
      </p:sp>
      <p:sp>
        <p:nvSpPr>
          <p:cNvPr id="25" name="Text 21"/>
          <p:cNvSpPr/>
          <p:nvPr/>
        </p:nvSpPr>
        <p:spPr>
          <a:xfrm>
            <a:off x="6400800" y="4663440"/>
            <a:ext cx="4572000" cy="1097280"/>
          </a:xfrm>
          <a:prstGeom prst="rect">
            <a:avLst/>
          </a:prstGeom>
          <a:noFill/>
          <a:ln/>
        </p:spPr>
        <p:txBody>
          <a:bodyPr wrap="square" rtlCol="0" anchor="t"/>
          <a:lstStyle/>
          <a:p>
            <a:pPr indent="0" marL="0">
              <a:lnSpc>
                <a:spcPct val="125000"/>
              </a:lnSpc>
              <a:buNone/>
            </a:pPr>
            <a:r>
              <a:rPr lang="en-US" sz="1250" dirty="0">
                <a:solidFill>
                  <a:srgbClr val="0B2E4A"/>
                </a:solidFill>
                <a:latin typeface="Calibri" pitchFamily="34" charset="0"/>
                <a:ea typeface="Calibri" pitchFamily="34" charset="-122"/>
                <a:cs typeface="Calibri" pitchFamily="34" charset="-120"/>
              </a:rPr>
              <a:t>Un référentiel unique consolidé au niveau régional : le même identifiant gère l’agent, sa paie et le système d’accès.</a:t>
            </a:r>
            <a:endParaRPr lang="en-US" sz="1250" dirty="0"/>
          </a:p>
        </p:txBody>
      </p:sp>
      <p:pic>
        <p:nvPicPr>
          <p:cNvPr id="26" name="Image 2" descr="logo.png">    </p:cNvPr>
          <p:cNvPicPr>
            <a:picLocks noChangeAspect="1"/>
          </p:cNvPicPr>
          <p:nvPr/>
        </p:nvPicPr>
        <p:blipFill>
          <a:blip r:embed="rId3"/>
          <a:stretch>
            <a:fillRect/>
          </a:stretch>
        </p:blipFill>
        <p:spPr>
          <a:xfrm>
            <a:off x="10863072" y="256032"/>
            <a:ext cx="868680" cy="180710"/>
          </a:xfrm>
          <a:prstGeom prst="rect">
            <a:avLst/>
          </a:prstGeom>
        </p:spPr>
      </p:pic>
      <p:sp>
        <p:nvSpPr>
          <p:cNvPr id="27" name="Text 22"/>
          <p:cNvSpPr/>
          <p:nvPr/>
        </p:nvSpPr>
        <p:spPr>
          <a:xfrm>
            <a:off x="11274552" y="6473952"/>
            <a:ext cx="457200" cy="274320"/>
          </a:xfrm>
          <a:prstGeom prst="rect">
            <a:avLst/>
          </a:prstGeom>
          <a:noFill/>
          <a:ln/>
        </p:spPr>
        <p:txBody>
          <a:bodyPr wrap="square" rtlCol="0" anchor="ctr"/>
          <a:lstStyle/>
          <a:p>
            <a:pPr algn="r" indent="0" marL="0">
              <a:buNone/>
            </a:pPr>
            <a:r>
              <a:rPr lang="en-US" sz="950" dirty="0">
                <a:solidFill>
                  <a:srgbClr val="5E7A90"/>
                </a:solidFill>
                <a:latin typeface="Calibri" pitchFamily="34" charset="0"/>
                <a:ea typeface="Calibri" pitchFamily="34" charset="-122"/>
                <a:cs typeface="Calibri" pitchFamily="34" charset="-120"/>
              </a:rPr>
              <a:t>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Text 0"/>
          <p:cNvSpPr/>
          <p:nvPr/>
        </p:nvSpPr>
        <p:spPr>
          <a:xfrm>
            <a:off x="548640" y="566928"/>
            <a:ext cx="10058400" cy="640080"/>
          </a:xfrm>
          <a:prstGeom prst="rect">
            <a:avLst/>
          </a:prstGeom>
          <a:noFill/>
          <a:ln/>
        </p:spPr>
        <p:txBody>
          <a:bodyPr wrap="square" rtlCol="0" anchor="ctr"/>
          <a:lstStyle/>
          <a:p>
            <a:pPr indent="0" marL="0">
              <a:buNone/>
            </a:pPr>
            <a:r>
              <a:rPr lang="en-US" sz="3200" b="1" dirty="0">
                <a:solidFill>
                  <a:srgbClr val="00325A"/>
                </a:solidFill>
                <a:latin typeface="Cambria" pitchFamily="34" charset="0"/>
                <a:ea typeface="Cambria" pitchFamily="34" charset="-122"/>
                <a:cs typeface="Cambria" pitchFamily="34" charset="-120"/>
              </a:rPr>
              <a:t>Nos références</a:t>
            </a:r>
            <a:endParaRPr lang="en-US" sz="3200" dirty="0"/>
          </a:p>
        </p:txBody>
      </p:sp>
      <p:sp>
        <p:nvSpPr>
          <p:cNvPr id="4" name="Shape 1"/>
          <p:cNvSpPr/>
          <p:nvPr/>
        </p:nvSpPr>
        <p:spPr>
          <a:xfrm>
            <a:off x="548640" y="1463040"/>
            <a:ext cx="5212080" cy="4709160"/>
          </a:xfrm>
          <a:prstGeom prst="roundRect">
            <a:avLst>
              <a:gd name="adj" fmla="val 1942"/>
            </a:avLst>
          </a:prstGeom>
          <a:solidFill>
            <a:srgbClr val="F2F8FC"/>
          </a:solidFill>
          <a:ln/>
        </p:spPr>
      </p:sp>
      <p:sp>
        <p:nvSpPr>
          <p:cNvPr id="5" name="Shape 2"/>
          <p:cNvSpPr/>
          <p:nvPr/>
        </p:nvSpPr>
        <p:spPr>
          <a:xfrm>
            <a:off x="868680" y="1783080"/>
            <a:ext cx="640080" cy="640080"/>
          </a:xfrm>
          <a:prstGeom prst="ellipse">
            <a:avLst/>
          </a:prstGeom>
          <a:solidFill>
            <a:srgbClr val="0072CE"/>
          </a:solidFill>
          <a:ln/>
        </p:spPr>
      </p:sp>
      <p:pic>
        <p:nvPicPr>
          <p:cNvPr id="6" name="Image 1" descr="icons/scale.png">    </p:cNvPr>
          <p:cNvPicPr>
            <a:picLocks noChangeAspect="1"/>
          </p:cNvPicPr>
          <p:nvPr/>
        </p:nvPicPr>
        <p:blipFill>
          <a:blip r:embed="rId2"/>
          <a:stretch>
            <a:fillRect/>
          </a:stretch>
        </p:blipFill>
        <p:spPr>
          <a:xfrm>
            <a:off x="951890" y="1866290"/>
            <a:ext cx="473659" cy="473659"/>
          </a:xfrm>
          <a:prstGeom prst="rect">
            <a:avLst/>
          </a:prstGeom>
        </p:spPr>
      </p:pic>
      <p:sp>
        <p:nvSpPr>
          <p:cNvPr id="7" name="Text 3"/>
          <p:cNvSpPr/>
          <p:nvPr/>
        </p:nvSpPr>
        <p:spPr>
          <a:xfrm>
            <a:off x="1691640" y="1810512"/>
            <a:ext cx="3840480" cy="594360"/>
          </a:xfrm>
          <a:prstGeom prst="rect">
            <a:avLst/>
          </a:prstGeom>
          <a:noFill/>
          <a:ln/>
        </p:spPr>
        <p:txBody>
          <a:bodyPr wrap="square" rtlCol="0" anchor="ctr"/>
          <a:lstStyle/>
          <a:p>
            <a:pPr indent="0" marL="0">
              <a:buNone/>
            </a:pPr>
            <a:r>
              <a:rPr lang="en-US" sz="1700" b="1" dirty="0">
                <a:solidFill>
                  <a:srgbClr val="00325A"/>
                </a:solidFill>
                <a:latin typeface="Cambria" pitchFamily="34" charset="0"/>
                <a:ea typeface="Cambria" pitchFamily="34" charset="-122"/>
                <a:cs typeface="Cambria" pitchFamily="34" charset="-120"/>
              </a:rPr>
              <a:t>Cabinet Notarial ADYK</a:t>
            </a:r>
            <a:endParaRPr lang="en-US" sz="1700" dirty="0"/>
          </a:p>
        </p:txBody>
      </p:sp>
      <p:sp>
        <p:nvSpPr>
          <p:cNvPr id="8" name="Text 4"/>
          <p:cNvSpPr/>
          <p:nvPr/>
        </p:nvSpPr>
        <p:spPr>
          <a:xfrm>
            <a:off x="868680" y="2560320"/>
            <a:ext cx="4572000" cy="365760"/>
          </a:xfrm>
          <a:prstGeom prst="rect">
            <a:avLst/>
          </a:prstGeom>
          <a:noFill/>
          <a:ln/>
        </p:spPr>
        <p:txBody>
          <a:bodyPr wrap="square" rtlCol="0" anchor="ctr"/>
          <a:lstStyle/>
          <a:p>
            <a:pPr indent="0" marL="0">
              <a:buNone/>
            </a:pPr>
            <a:r>
              <a:rPr lang="en-US" sz="1300" i="1" dirty="0">
                <a:solidFill>
                  <a:srgbClr val="5E7A90"/>
                </a:solidFill>
                <a:latin typeface="Calibri" pitchFamily="34" charset="0"/>
                <a:ea typeface="Calibri" pitchFamily="34" charset="-122"/>
                <a:cs typeface="Calibri" pitchFamily="34" charset="-120"/>
              </a:rPr>
              <a:t>ADYK est un cabinet notarial.</a:t>
            </a:r>
            <a:endParaRPr lang="en-US" sz="1300" dirty="0"/>
          </a:p>
        </p:txBody>
      </p:sp>
      <p:sp>
        <p:nvSpPr>
          <p:cNvPr id="9" name="Shape 5"/>
          <p:cNvSpPr/>
          <p:nvPr/>
        </p:nvSpPr>
        <p:spPr>
          <a:xfrm>
            <a:off x="868680" y="3063240"/>
            <a:ext cx="4572000" cy="1417320"/>
          </a:xfrm>
          <a:prstGeom prst="rect">
            <a:avLst/>
          </a:prstGeom>
          <a:solidFill>
            <a:srgbClr val="E8F2FB"/>
          </a:solidFill>
          <a:ln/>
        </p:spPr>
      </p:sp>
      <p:sp>
        <p:nvSpPr>
          <p:cNvPr id="10" name="Shape 6"/>
          <p:cNvSpPr/>
          <p:nvPr/>
        </p:nvSpPr>
        <p:spPr>
          <a:xfrm>
            <a:off x="868680" y="3063240"/>
            <a:ext cx="54864" cy="1417320"/>
          </a:xfrm>
          <a:prstGeom prst="rect">
            <a:avLst/>
          </a:prstGeom>
          <a:solidFill>
            <a:srgbClr val="0072CE"/>
          </a:solidFill>
          <a:ln/>
        </p:spPr>
      </p:sp>
      <p:sp>
        <p:nvSpPr>
          <p:cNvPr id="11" name="Text 7"/>
          <p:cNvSpPr/>
          <p:nvPr/>
        </p:nvSpPr>
        <p:spPr>
          <a:xfrm>
            <a:off x="1143000" y="3200400"/>
            <a:ext cx="4114800" cy="320040"/>
          </a:xfrm>
          <a:prstGeom prst="rect">
            <a:avLst/>
          </a:prstGeom>
          <a:noFill/>
          <a:ln/>
        </p:spPr>
        <p:txBody>
          <a:bodyPr wrap="square" rtlCol="0" anchor="ctr"/>
          <a:lstStyle/>
          <a:p>
            <a:pPr indent="0" marL="0">
              <a:buNone/>
            </a:pPr>
            <a:r>
              <a:rPr lang="en-US" sz="1400" b="1" dirty="0">
                <a:solidFill>
                  <a:srgbClr val="0072CE"/>
                </a:solidFill>
                <a:latin typeface="Cambria" pitchFamily="34" charset="0"/>
                <a:ea typeface="Cambria" pitchFamily="34" charset="-122"/>
                <a:cs typeface="Cambria" pitchFamily="34" charset="-120"/>
              </a:rPr>
              <a:t>Notre rôle</a:t>
            </a:r>
            <a:endParaRPr lang="en-US" sz="1400" dirty="0"/>
          </a:p>
        </p:txBody>
      </p:sp>
      <p:sp>
        <p:nvSpPr>
          <p:cNvPr id="12" name="Text 8"/>
          <p:cNvSpPr/>
          <p:nvPr/>
        </p:nvSpPr>
        <p:spPr>
          <a:xfrm>
            <a:off x="1143000" y="3566160"/>
            <a:ext cx="4069080" cy="777240"/>
          </a:xfrm>
          <a:prstGeom prst="rect">
            <a:avLst/>
          </a:prstGeom>
          <a:noFill/>
          <a:ln/>
        </p:spPr>
        <p:txBody>
          <a:bodyPr wrap="square" rtlCol="0" anchor="t"/>
          <a:lstStyle/>
          <a:p>
            <a:pPr indent="0" marL="0">
              <a:lnSpc>
                <a:spcPct val="125000"/>
              </a:lnSpc>
              <a:buNone/>
            </a:pPr>
            <a:r>
              <a:rPr lang="en-US" sz="1250" dirty="0">
                <a:solidFill>
                  <a:srgbClr val="0B2E4A"/>
                </a:solidFill>
                <a:latin typeface="Calibri" pitchFamily="34" charset="0"/>
                <a:ea typeface="Calibri" pitchFamily="34" charset="-122"/>
                <a:cs typeface="Calibri" pitchFamily="34" charset="-120"/>
              </a:rPr>
              <a:t>Mise en place de la GED des dossiers et actes et du suivi des échéances : classement, cycle de vie des pièces, alertes de délai.</a:t>
            </a:r>
            <a:endParaRPr lang="en-US" sz="1250" dirty="0"/>
          </a:p>
        </p:txBody>
      </p:sp>
      <p:sp>
        <p:nvSpPr>
          <p:cNvPr id="13" name="Shape 9"/>
          <p:cNvSpPr/>
          <p:nvPr/>
        </p:nvSpPr>
        <p:spPr>
          <a:xfrm>
            <a:off x="868680" y="4617720"/>
            <a:ext cx="4572000" cy="1371600"/>
          </a:xfrm>
          <a:prstGeom prst="rect">
            <a:avLst/>
          </a:prstGeom>
          <a:solidFill>
            <a:srgbClr val="E8F2FB"/>
          </a:solidFill>
          <a:ln/>
        </p:spPr>
      </p:sp>
      <p:sp>
        <p:nvSpPr>
          <p:cNvPr id="14" name="Shape 10"/>
          <p:cNvSpPr/>
          <p:nvPr/>
        </p:nvSpPr>
        <p:spPr>
          <a:xfrm>
            <a:off x="868680" y="4617720"/>
            <a:ext cx="54864" cy="1371600"/>
          </a:xfrm>
          <a:prstGeom prst="rect">
            <a:avLst/>
          </a:prstGeom>
          <a:solidFill>
            <a:srgbClr val="F07817"/>
          </a:solidFill>
          <a:ln/>
        </p:spPr>
      </p:sp>
      <p:sp>
        <p:nvSpPr>
          <p:cNvPr id="15" name="Text 11"/>
          <p:cNvSpPr/>
          <p:nvPr/>
        </p:nvSpPr>
        <p:spPr>
          <a:xfrm>
            <a:off x="1143000" y="4754880"/>
            <a:ext cx="4114800" cy="320040"/>
          </a:xfrm>
          <a:prstGeom prst="rect">
            <a:avLst/>
          </a:prstGeom>
          <a:noFill/>
          <a:ln/>
        </p:spPr>
        <p:txBody>
          <a:bodyPr wrap="square" rtlCol="0" anchor="ctr"/>
          <a:lstStyle/>
          <a:p>
            <a:pPr indent="0" marL="0">
              <a:buNone/>
            </a:pPr>
            <a:r>
              <a:rPr lang="en-US" sz="1400" b="1" dirty="0">
                <a:solidFill>
                  <a:srgbClr val="F07817"/>
                </a:solidFill>
                <a:latin typeface="Cambria" pitchFamily="34" charset="0"/>
                <a:ea typeface="Cambria" pitchFamily="34" charset="-122"/>
                <a:cs typeface="Cambria" pitchFamily="34" charset="-120"/>
              </a:rPr>
              <a:t>Résultat</a:t>
            </a:r>
            <a:endParaRPr lang="en-US" sz="1400" dirty="0"/>
          </a:p>
        </p:txBody>
      </p:sp>
      <p:sp>
        <p:nvSpPr>
          <p:cNvPr id="16" name="Text 12"/>
          <p:cNvSpPr/>
          <p:nvPr/>
        </p:nvSpPr>
        <p:spPr>
          <a:xfrm>
            <a:off x="1143000" y="5120640"/>
            <a:ext cx="4069080" cy="731520"/>
          </a:xfrm>
          <a:prstGeom prst="rect">
            <a:avLst/>
          </a:prstGeom>
          <a:noFill/>
          <a:ln/>
        </p:spPr>
        <p:txBody>
          <a:bodyPr wrap="square" rtlCol="0" anchor="t"/>
          <a:lstStyle/>
          <a:p>
            <a:pPr indent="0" marL="0">
              <a:lnSpc>
                <a:spcPct val="125000"/>
              </a:lnSpc>
              <a:buNone/>
            </a:pPr>
            <a:r>
              <a:rPr lang="en-US" sz="1250" dirty="0">
                <a:solidFill>
                  <a:srgbClr val="0B2E4A"/>
                </a:solidFill>
                <a:latin typeface="Calibri" pitchFamily="34" charset="0"/>
                <a:ea typeface="Calibri" pitchFamily="34" charset="-122"/>
                <a:cs typeface="Calibri" pitchFamily="34" charset="-120"/>
              </a:rPr>
              <a:t>Chaque pièce à sa place et chaque échéance portée par le système, non par la mémoire d’un collaborateur.</a:t>
            </a:r>
            <a:endParaRPr lang="en-US" sz="1250" dirty="0"/>
          </a:p>
        </p:txBody>
      </p:sp>
      <p:sp>
        <p:nvSpPr>
          <p:cNvPr id="17" name="Shape 13"/>
          <p:cNvSpPr/>
          <p:nvPr/>
        </p:nvSpPr>
        <p:spPr>
          <a:xfrm>
            <a:off x="6309360" y="1463040"/>
            <a:ext cx="5212080" cy="4709160"/>
          </a:xfrm>
          <a:prstGeom prst="roundRect">
            <a:avLst>
              <a:gd name="adj" fmla="val 1942"/>
            </a:avLst>
          </a:prstGeom>
          <a:solidFill>
            <a:srgbClr val="F2F8FC"/>
          </a:solidFill>
          <a:ln/>
        </p:spPr>
      </p:sp>
      <p:sp>
        <p:nvSpPr>
          <p:cNvPr id="18" name="Shape 14"/>
          <p:cNvSpPr/>
          <p:nvPr/>
        </p:nvSpPr>
        <p:spPr>
          <a:xfrm>
            <a:off x="6629400" y="1783080"/>
            <a:ext cx="640080" cy="640080"/>
          </a:xfrm>
          <a:prstGeom prst="ellipse">
            <a:avLst/>
          </a:prstGeom>
          <a:solidFill>
            <a:srgbClr val="0072CE"/>
          </a:solidFill>
          <a:ln/>
        </p:spPr>
      </p:sp>
      <p:pic>
        <p:nvPicPr>
          <p:cNvPr id="19" name="Image 2" descr="icons/building.png">    </p:cNvPr>
          <p:cNvPicPr>
            <a:picLocks noChangeAspect="1"/>
          </p:cNvPicPr>
          <p:nvPr/>
        </p:nvPicPr>
        <p:blipFill>
          <a:blip r:embed="rId3"/>
          <a:stretch>
            <a:fillRect/>
          </a:stretch>
        </p:blipFill>
        <p:spPr>
          <a:xfrm>
            <a:off x="6712610" y="1866290"/>
            <a:ext cx="473659" cy="473659"/>
          </a:xfrm>
          <a:prstGeom prst="rect">
            <a:avLst/>
          </a:prstGeom>
        </p:spPr>
      </p:pic>
      <p:sp>
        <p:nvSpPr>
          <p:cNvPr id="20" name="Text 15"/>
          <p:cNvSpPr/>
          <p:nvPr/>
        </p:nvSpPr>
        <p:spPr>
          <a:xfrm>
            <a:off x="7452360" y="1810512"/>
            <a:ext cx="3840480" cy="594360"/>
          </a:xfrm>
          <a:prstGeom prst="rect">
            <a:avLst/>
          </a:prstGeom>
          <a:noFill/>
          <a:ln/>
        </p:spPr>
        <p:txBody>
          <a:bodyPr wrap="square" rtlCol="0" anchor="ctr"/>
          <a:lstStyle/>
          <a:p>
            <a:pPr indent="0" marL="0">
              <a:buNone/>
            </a:pPr>
            <a:r>
              <a:rPr lang="en-US" sz="1700" b="1" dirty="0">
                <a:solidFill>
                  <a:srgbClr val="00325A"/>
                </a:solidFill>
                <a:latin typeface="Cambria" pitchFamily="34" charset="0"/>
                <a:ea typeface="Cambria" pitchFamily="34" charset="-122"/>
                <a:cs typeface="Cambria" pitchFamily="34" charset="-120"/>
              </a:rPr>
              <a:t>SDP Groupe</a:t>
            </a:r>
            <a:endParaRPr lang="en-US" sz="1700" dirty="0"/>
          </a:p>
        </p:txBody>
      </p:sp>
      <p:sp>
        <p:nvSpPr>
          <p:cNvPr id="21" name="Text 16"/>
          <p:cNvSpPr/>
          <p:nvPr/>
        </p:nvSpPr>
        <p:spPr>
          <a:xfrm>
            <a:off x="6629400" y="2560320"/>
            <a:ext cx="4572000" cy="1234440"/>
          </a:xfrm>
          <a:prstGeom prst="rect">
            <a:avLst/>
          </a:prstGeom>
          <a:noFill/>
          <a:ln/>
        </p:spPr>
        <p:txBody>
          <a:bodyPr wrap="square" rtlCol="0" anchor="ctr"/>
          <a:lstStyle/>
          <a:p>
            <a:pPr indent="0" marL="0">
              <a:lnSpc>
                <a:spcPct val="125000"/>
              </a:lnSpc>
              <a:buNone/>
            </a:pPr>
            <a:r>
              <a:rPr lang="en-US" sz="1250" i="1" dirty="0">
                <a:solidFill>
                  <a:srgbClr val="5E7A90"/>
                </a:solidFill>
                <a:latin typeface="Calibri" pitchFamily="34" charset="0"/>
                <a:ea typeface="Calibri" pitchFamily="34" charset="-122"/>
                <a:cs typeface="Calibri" pitchFamily="34" charset="-120"/>
              </a:rPr>
              <a:t>Un groupe qui met au service des maîtres d’ouvrage publics et privés une expertise internationale sur des projets d’infrastructures de transport, d’ouvrages d’art et immobiliers.</a:t>
            </a:r>
            <a:endParaRPr lang="en-US" sz="1250" dirty="0"/>
          </a:p>
        </p:txBody>
      </p:sp>
      <p:sp>
        <p:nvSpPr>
          <p:cNvPr id="22" name="Shape 17"/>
          <p:cNvSpPr/>
          <p:nvPr/>
        </p:nvSpPr>
        <p:spPr>
          <a:xfrm>
            <a:off x="6629400" y="3931920"/>
            <a:ext cx="4572000" cy="2057400"/>
          </a:xfrm>
          <a:prstGeom prst="rect">
            <a:avLst/>
          </a:prstGeom>
          <a:solidFill>
            <a:srgbClr val="E8F2FB"/>
          </a:solidFill>
          <a:ln/>
        </p:spPr>
      </p:sp>
      <p:sp>
        <p:nvSpPr>
          <p:cNvPr id="23" name="Shape 18"/>
          <p:cNvSpPr/>
          <p:nvPr/>
        </p:nvSpPr>
        <p:spPr>
          <a:xfrm>
            <a:off x="6629400" y="3931920"/>
            <a:ext cx="54864" cy="2057400"/>
          </a:xfrm>
          <a:prstGeom prst="rect">
            <a:avLst/>
          </a:prstGeom>
          <a:solidFill>
            <a:srgbClr val="0072CE"/>
          </a:solidFill>
          <a:ln/>
        </p:spPr>
      </p:sp>
      <p:sp>
        <p:nvSpPr>
          <p:cNvPr id="24" name="Text 19"/>
          <p:cNvSpPr/>
          <p:nvPr/>
        </p:nvSpPr>
        <p:spPr>
          <a:xfrm>
            <a:off x="6903720" y="4069080"/>
            <a:ext cx="4114800" cy="320040"/>
          </a:xfrm>
          <a:prstGeom prst="rect">
            <a:avLst/>
          </a:prstGeom>
          <a:noFill/>
          <a:ln/>
        </p:spPr>
        <p:txBody>
          <a:bodyPr wrap="square" rtlCol="0" anchor="ctr"/>
          <a:lstStyle/>
          <a:p>
            <a:pPr indent="0" marL="0">
              <a:buNone/>
            </a:pPr>
            <a:r>
              <a:rPr lang="en-US" sz="1400" b="1" dirty="0">
                <a:solidFill>
                  <a:srgbClr val="0072CE"/>
                </a:solidFill>
                <a:latin typeface="Cambria" pitchFamily="34" charset="0"/>
                <a:ea typeface="Cambria" pitchFamily="34" charset="-122"/>
                <a:cs typeface="Cambria" pitchFamily="34" charset="-120"/>
              </a:rPr>
              <a:t>Notre rôle</a:t>
            </a:r>
            <a:endParaRPr lang="en-US" sz="1400" dirty="0"/>
          </a:p>
        </p:txBody>
      </p:sp>
      <p:sp>
        <p:nvSpPr>
          <p:cNvPr id="25" name="Text 20"/>
          <p:cNvSpPr/>
          <p:nvPr/>
        </p:nvSpPr>
        <p:spPr>
          <a:xfrm>
            <a:off x="6903720" y="4434840"/>
            <a:ext cx="4069080" cy="1417320"/>
          </a:xfrm>
          <a:prstGeom prst="rect">
            <a:avLst/>
          </a:prstGeom>
          <a:noFill/>
          <a:ln/>
        </p:spPr>
        <p:txBody>
          <a:bodyPr wrap="square" rtlCol="0" anchor="t"/>
          <a:lstStyle/>
          <a:p>
            <a:pPr indent="0" marL="0">
              <a:lnSpc>
                <a:spcPct val="125000"/>
              </a:lnSpc>
              <a:buNone/>
            </a:pPr>
            <a:r>
              <a:rPr lang="en-US" sz="1250" dirty="0">
                <a:solidFill>
                  <a:srgbClr val="0B2E4A"/>
                </a:solidFill>
                <a:latin typeface="Calibri" pitchFamily="34" charset="0"/>
                <a:ea typeface="Calibri" pitchFamily="34" charset="-122"/>
                <a:cs typeface="Calibri" pitchFamily="34" charset="-120"/>
              </a:rPr>
              <a:t>Mise en place de la solution de gestion des processus SMI : cartographie, documentation maîtrisée, non-conformités et actions correctives.</a:t>
            </a:r>
            <a:endParaRPr lang="en-US" sz="1250" dirty="0"/>
          </a:p>
        </p:txBody>
      </p:sp>
      <p:pic>
        <p:nvPicPr>
          <p:cNvPr id="26" name="Image 3" descr="logo.png">    </p:cNvPr>
          <p:cNvPicPr>
            <a:picLocks noChangeAspect="1"/>
          </p:cNvPicPr>
          <p:nvPr/>
        </p:nvPicPr>
        <p:blipFill>
          <a:blip r:embed="rId4"/>
          <a:stretch>
            <a:fillRect/>
          </a:stretch>
        </p:blipFill>
        <p:spPr>
          <a:xfrm>
            <a:off x="10863072" y="256032"/>
            <a:ext cx="868680" cy="180710"/>
          </a:xfrm>
          <a:prstGeom prst="rect">
            <a:avLst/>
          </a:prstGeom>
        </p:spPr>
      </p:pic>
      <p:sp>
        <p:nvSpPr>
          <p:cNvPr id="27" name="Text 21"/>
          <p:cNvSpPr/>
          <p:nvPr/>
        </p:nvSpPr>
        <p:spPr>
          <a:xfrm>
            <a:off x="11274552" y="6473952"/>
            <a:ext cx="457200" cy="274320"/>
          </a:xfrm>
          <a:prstGeom prst="rect">
            <a:avLst/>
          </a:prstGeom>
          <a:noFill/>
          <a:ln/>
        </p:spPr>
        <p:txBody>
          <a:bodyPr wrap="square" rtlCol="0" anchor="ctr"/>
          <a:lstStyle/>
          <a:p>
            <a:pPr algn="r" indent="0" marL="0">
              <a:buNone/>
            </a:pPr>
            <a:r>
              <a:rPr lang="en-US" sz="950" dirty="0">
                <a:solidFill>
                  <a:srgbClr val="5E7A90"/>
                </a:solidFill>
                <a:latin typeface="Calibri" pitchFamily="34" charset="0"/>
                <a:ea typeface="Calibri" pitchFamily="34" charset="-122"/>
                <a:cs typeface="Calibri" pitchFamily="34" charset="-120"/>
              </a:rPr>
              <a:t>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Text 0"/>
          <p:cNvSpPr/>
          <p:nvPr/>
        </p:nvSpPr>
        <p:spPr>
          <a:xfrm>
            <a:off x="548640" y="566928"/>
            <a:ext cx="10058400" cy="640080"/>
          </a:xfrm>
          <a:prstGeom prst="rect">
            <a:avLst/>
          </a:prstGeom>
          <a:noFill/>
          <a:ln/>
        </p:spPr>
        <p:txBody>
          <a:bodyPr wrap="square" rtlCol="0" anchor="ctr"/>
          <a:lstStyle/>
          <a:p>
            <a:pPr indent="0" marL="0">
              <a:buNone/>
            </a:pPr>
            <a:r>
              <a:rPr lang="en-US" sz="3200" b="1" dirty="0">
                <a:solidFill>
                  <a:srgbClr val="00325A"/>
                </a:solidFill>
                <a:latin typeface="Cambria" pitchFamily="34" charset="0"/>
                <a:ea typeface="Cambria" pitchFamily="34" charset="-122"/>
                <a:cs typeface="Cambria" pitchFamily="34" charset="-120"/>
              </a:rPr>
              <a:t>Nos coordonnées</a:t>
            </a:r>
            <a:endParaRPr lang="en-US" sz="3200" dirty="0"/>
          </a:p>
        </p:txBody>
      </p:sp>
      <p:sp>
        <p:nvSpPr>
          <p:cNvPr id="4" name="Shape 1"/>
          <p:cNvSpPr/>
          <p:nvPr/>
        </p:nvSpPr>
        <p:spPr>
          <a:xfrm>
            <a:off x="548640" y="1463040"/>
            <a:ext cx="11064240" cy="1234440"/>
          </a:xfrm>
          <a:prstGeom prst="roundRect">
            <a:avLst>
              <a:gd name="adj" fmla="val 7407"/>
            </a:avLst>
          </a:prstGeom>
          <a:solidFill>
            <a:srgbClr val="F2F8FC"/>
          </a:solidFill>
          <a:ln/>
        </p:spPr>
      </p:sp>
      <p:sp>
        <p:nvSpPr>
          <p:cNvPr id="5" name="Shape 2"/>
          <p:cNvSpPr/>
          <p:nvPr/>
        </p:nvSpPr>
        <p:spPr>
          <a:xfrm>
            <a:off x="868680" y="1714500"/>
            <a:ext cx="731520" cy="731520"/>
          </a:xfrm>
          <a:prstGeom prst="ellipse">
            <a:avLst/>
          </a:prstGeom>
          <a:solidFill>
            <a:srgbClr val="0072CE"/>
          </a:solidFill>
          <a:ln/>
        </p:spPr>
      </p:sp>
      <p:pic>
        <p:nvPicPr>
          <p:cNvPr id="6" name="Image 1" descr="icons/globe.png">    </p:cNvPr>
          <p:cNvPicPr>
            <a:picLocks noChangeAspect="1"/>
          </p:cNvPicPr>
          <p:nvPr/>
        </p:nvPicPr>
        <p:blipFill>
          <a:blip r:embed="rId2"/>
          <a:stretch>
            <a:fillRect/>
          </a:stretch>
        </p:blipFill>
        <p:spPr>
          <a:xfrm>
            <a:off x="963778" y="1809598"/>
            <a:ext cx="541325" cy="541325"/>
          </a:xfrm>
          <a:prstGeom prst="rect">
            <a:avLst/>
          </a:prstGeom>
        </p:spPr>
      </p:pic>
      <p:sp>
        <p:nvSpPr>
          <p:cNvPr id="7" name="Text 3"/>
          <p:cNvSpPr/>
          <p:nvPr/>
        </p:nvSpPr>
        <p:spPr>
          <a:xfrm>
            <a:off x="1920240" y="1664208"/>
            <a:ext cx="9235440" cy="365760"/>
          </a:xfrm>
          <a:prstGeom prst="rect">
            <a:avLst/>
          </a:prstGeom>
          <a:noFill/>
          <a:ln/>
        </p:spPr>
        <p:txBody>
          <a:bodyPr wrap="square" rtlCol="0" anchor="ctr"/>
          <a:lstStyle/>
          <a:p>
            <a:pPr indent="0" marL="0">
              <a:buNone/>
            </a:pPr>
            <a:r>
              <a:rPr lang="en-US" sz="1450" b="1" dirty="0">
                <a:solidFill>
                  <a:srgbClr val="5E7A90"/>
                </a:solidFill>
                <a:latin typeface="Cambria" pitchFamily="34" charset="0"/>
                <a:ea typeface="Cambria" pitchFamily="34" charset="-122"/>
                <a:cs typeface="Cambria" pitchFamily="34" charset="-120"/>
              </a:rPr>
              <a:t>Site web</a:t>
            </a:r>
            <a:endParaRPr lang="en-US" sz="1450" dirty="0"/>
          </a:p>
        </p:txBody>
      </p:sp>
      <p:sp>
        <p:nvSpPr>
          <p:cNvPr id="8" name="Text 4"/>
          <p:cNvSpPr/>
          <p:nvPr/>
        </p:nvSpPr>
        <p:spPr>
          <a:xfrm>
            <a:off x="1920240" y="2029968"/>
            <a:ext cx="9235440" cy="502920"/>
          </a:xfrm>
          <a:prstGeom prst="rect">
            <a:avLst/>
          </a:prstGeom>
          <a:noFill/>
          <a:ln/>
        </p:spPr>
        <p:txBody>
          <a:bodyPr wrap="square" rtlCol="0" anchor="ctr"/>
          <a:lstStyle/>
          <a:p>
            <a:pPr indent="0" marL="0">
              <a:buNone/>
            </a:pPr>
            <a:r>
              <a:rPr lang="en-US" sz="1650" b="1" dirty="0">
                <a:solidFill>
                  <a:srgbClr val="00325A"/>
                </a:solidFill>
                <a:latin typeface="Calibri" pitchFamily="34" charset="0"/>
                <a:ea typeface="Calibri" pitchFamily="34" charset="-122"/>
                <a:cs typeface="Calibri" pitchFamily="34" charset="-120"/>
              </a:rPr>
              <a:t>https://netbyus.com</a:t>
            </a:r>
            <a:endParaRPr lang="en-US" sz="1650" dirty="0"/>
          </a:p>
        </p:txBody>
      </p:sp>
      <p:sp>
        <p:nvSpPr>
          <p:cNvPr id="9" name="Shape 5"/>
          <p:cNvSpPr/>
          <p:nvPr/>
        </p:nvSpPr>
        <p:spPr>
          <a:xfrm>
            <a:off x="548640" y="3017520"/>
            <a:ext cx="11064240" cy="1234440"/>
          </a:xfrm>
          <a:prstGeom prst="roundRect">
            <a:avLst>
              <a:gd name="adj" fmla="val 7407"/>
            </a:avLst>
          </a:prstGeom>
          <a:solidFill>
            <a:srgbClr val="F2F8FC"/>
          </a:solidFill>
          <a:ln/>
        </p:spPr>
      </p:sp>
      <p:sp>
        <p:nvSpPr>
          <p:cNvPr id="10" name="Shape 6"/>
          <p:cNvSpPr/>
          <p:nvPr/>
        </p:nvSpPr>
        <p:spPr>
          <a:xfrm>
            <a:off x="868680" y="3268980"/>
            <a:ext cx="731520" cy="731520"/>
          </a:xfrm>
          <a:prstGeom prst="ellipse">
            <a:avLst/>
          </a:prstGeom>
          <a:solidFill>
            <a:srgbClr val="0072CE"/>
          </a:solidFill>
          <a:ln/>
        </p:spPr>
      </p:sp>
      <p:pic>
        <p:nvPicPr>
          <p:cNvPr id="11" name="Image 2" descr="icons/mail.png">    </p:cNvPr>
          <p:cNvPicPr>
            <a:picLocks noChangeAspect="1"/>
          </p:cNvPicPr>
          <p:nvPr/>
        </p:nvPicPr>
        <p:blipFill>
          <a:blip r:embed="rId3"/>
          <a:stretch>
            <a:fillRect/>
          </a:stretch>
        </p:blipFill>
        <p:spPr>
          <a:xfrm>
            <a:off x="963778" y="3364078"/>
            <a:ext cx="541325" cy="541325"/>
          </a:xfrm>
          <a:prstGeom prst="rect">
            <a:avLst/>
          </a:prstGeom>
        </p:spPr>
      </p:pic>
      <p:sp>
        <p:nvSpPr>
          <p:cNvPr id="12" name="Text 7"/>
          <p:cNvSpPr/>
          <p:nvPr/>
        </p:nvSpPr>
        <p:spPr>
          <a:xfrm>
            <a:off x="1920240" y="3218688"/>
            <a:ext cx="9235440" cy="365760"/>
          </a:xfrm>
          <a:prstGeom prst="rect">
            <a:avLst/>
          </a:prstGeom>
          <a:noFill/>
          <a:ln/>
        </p:spPr>
        <p:txBody>
          <a:bodyPr wrap="square" rtlCol="0" anchor="ctr"/>
          <a:lstStyle/>
          <a:p>
            <a:pPr indent="0" marL="0">
              <a:buNone/>
            </a:pPr>
            <a:r>
              <a:rPr lang="en-US" sz="1450" b="1" dirty="0">
                <a:solidFill>
                  <a:srgbClr val="5E7A90"/>
                </a:solidFill>
                <a:latin typeface="Cambria" pitchFamily="34" charset="0"/>
                <a:ea typeface="Cambria" pitchFamily="34" charset="-122"/>
                <a:cs typeface="Cambria" pitchFamily="34" charset="-120"/>
              </a:rPr>
              <a:t>Email</a:t>
            </a:r>
            <a:endParaRPr lang="en-US" sz="1450" dirty="0"/>
          </a:p>
        </p:txBody>
      </p:sp>
      <p:sp>
        <p:nvSpPr>
          <p:cNvPr id="13" name="Text 8"/>
          <p:cNvSpPr/>
          <p:nvPr/>
        </p:nvSpPr>
        <p:spPr>
          <a:xfrm>
            <a:off x="1920240" y="3584448"/>
            <a:ext cx="9235440" cy="502920"/>
          </a:xfrm>
          <a:prstGeom prst="rect">
            <a:avLst/>
          </a:prstGeom>
          <a:noFill/>
          <a:ln/>
        </p:spPr>
        <p:txBody>
          <a:bodyPr wrap="square" rtlCol="0" anchor="ctr"/>
          <a:lstStyle/>
          <a:p>
            <a:pPr indent="0" marL="0">
              <a:buNone/>
            </a:pPr>
            <a:r>
              <a:rPr lang="en-US" sz="1650" b="1" dirty="0">
                <a:solidFill>
                  <a:srgbClr val="00325A"/>
                </a:solidFill>
                <a:latin typeface="Calibri" pitchFamily="34" charset="0"/>
                <a:ea typeface="Calibri" pitchFamily="34" charset="-122"/>
                <a:cs typeface="Calibri" pitchFamily="34" charset="-120"/>
              </a:rPr>
              <a:t>contact@netbyus.com</a:t>
            </a:r>
            <a:endParaRPr lang="en-US" sz="1650" dirty="0"/>
          </a:p>
        </p:txBody>
      </p:sp>
      <p:sp>
        <p:nvSpPr>
          <p:cNvPr id="14" name="Shape 9"/>
          <p:cNvSpPr/>
          <p:nvPr/>
        </p:nvSpPr>
        <p:spPr>
          <a:xfrm>
            <a:off x="548640" y="4572000"/>
            <a:ext cx="11064240" cy="1234440"/>
          </a:xfrm>
          <a:prstGeom prst="roundRect">
            <a:avLst>
              <a:gd name="adj" fmla="val 7407"/>
            </a:avLst>
          </a:prstGeom>
          <a:solidFill>
            <a:srgbClr val="F2F8FC"/>
          </a:solidFill>
          <a:ln/>
        </p:spPr>
      </p:sp>
      <p:sp>
        <p:nvSpPr>
          <p:cNvPr id="15" name="Shape 10"/>
          <p:cNvSpPr/>
          <p:nvPr/>
        </p:nvSpPr>
        <p:spPr>
          <a:xfrm>
            <a:off x="868680" y="4823460"/>
            <a:ext cx="731520" cy="731520"/>
          </a:xfrm>
          <a:prstGeom prst="ellipse">
            <a:avLst/>
          </a:prstGeom>
          <a:solidFill>
            <a:srgbClr val="0072CE"/>
          </a:solidFill>
          <a:ln/>
        </p:spPr>
      </p:sp>
      <p:pic>
        <p:nvPicPr>
          <p:cNvPr id="16" name="Image 3" descr="icons/phone.png">    </p:cNvPr>
          <p:cNvPicPr>
            <a:picLocks noChangeAspect="1"/>
          </p:cNvPicPr>
          <p:nvPr/>
        </p:nvPicPr>
        <p:blipFill>
          <a:blip r:embed="rId4"/>
          <a:stretch>
            <a:fillRect/>
          </a:stretch>
        </p:blipFill>
        <p:spPr>
          <a:xfrm>
            <a:off x="963778" y="4918558"/>
            <a:ext cx="541325" cy="541325"/>
          </a:xfrm>
          <a:prstGeom prst="rect">
            <a:avLst/>
          </a:prstGeom>
        </p:spPr>
      </p:pic>
      <p:sp>
        <p:nvSpPr>
          <p:cNvPr id="17" name="Text 11"/>
          <p:cNvSpPr/>
          <p:nvPr/>
        </p:nvSpPr>
        <p:spPr>
          <a:xfrm>
            <a:off x="1920240" y="4773168"/>
            <a:ext cx="9235440" cy="365760"/>
          </a:xfrm>
          <a:prstGeom prst="rect">
            <a:avLst/>
          </a:prstGeom>
          <a:noFill/>
          <a:ln/>
        </p:spPr>
        <p:txBody>
          <a:bodyPr wrap="square" rtlCol="0" anchor="ctr"/>
          <a:lstStyle/>
          <a:p>
            <a:pPr indent="0" marL="0">
              <a:buNone/>
            </a:pPr>
            <a:r>
              <a:rPr lang="en-US" sz="1450" b="1" dirty="0">
                <a:solidFill>
                  <a:srgbClr val="5E7A90"/>
                </a:solidFill>
                <a:latin typeface="Cambria" pitchFamily="34" charset="0"/>
                <a:ea typeface="Cambria" pitchFamily="34" charset="-122"/>
                <a:cs typeface="Cambria" pitchFamily="34" charset="-120"/>
              </a:rPr>
              <a:t>Téléphone</a:t>
            </a:r>
            <a:endParaRPr lang="en-US" sz="1450" dirty="0"/>
          </a:p>
        </p:txBody>
      </p:sp>
      <p:sp>
        <p:nvSpPr>
          <p:cNvPr id="18" name="Text 12"/>
          <p:cNvSpPr/>
          <p:nvPr/>
        </p:nvSpPr>
        <p:spPr>
          <a:xfrm>
            <a:off x="1920240" y="5138928"/>
            <a:ext cx="9235440" cy="502920"/>
          </a:xfrm>
          <a:prstGeom prst="rect">
            <a:avLst/>
          </a:prstGeom>
          <a:noFill/>
          <a:ln/>
        </p:spPr>
        <p:txBody>
          <a:bodyPr wrap="square" rtlCol="0" anchor="ctr"/>
          <a:lstStyle/>
          <a:p>
            <a:pPr indent="0" marL="0">
              <a:buNone/>
            </a:pPr>
            <a:r>
              <a:rPr lang="en-US" sz="1650" b="1" dirty="0">
                <a:solidFill>
                  <a:srgbClr val="00325A"/>
                </a:solidFill>
                <a:latin typeface="Calibri" pitchFamily="34" charset="0"/>
                <a:ea typeface="Calibri" pitchFamily="34" charset="-122"/>
                <a:cs typeface="Calibri" pitchFamily="34" charset="-120"/>
              </a:rPr>
              <a:t>+229 01 55 01 83 63  •  +228 98 85 25 25</a:t>
            </a:r>
            <a:endParaRPr lang="en-US" sz="1650" dirty="0"/>
          </a:p>
        </p:txBody>
      </p:sp>
      <p:pic>
        <p:nvPicPr>
          <p:cNvPr id="19" name="Image 4" descr="logo.png">    </p:cNvPr>
          <p:cNvPicPr>
            <a:picLocks noChangeAspect="1"/>
          </p:cNvPicPr>
          <p:nvPr/>
        </p:nvPicPr>
        <p:blipFill>
          <a:blip r:embed="rId5"/>
          <a:stretch>
            <a:fillRect/>
          </a:stretch>
        </p:blipFill>
        <p:spPr>
          <a:xfrm>
            <a:off x="10863072" y="256032"/>
            <a:ext cx="868680" cy="180710"/>
          </a:xfrm>
          <a:prstGeom prst="rect">
            <a:avLst/>
          </a:prstGeom>
        </p:spPr>
      </p:pic>
      <p:sp>
        <p:nvSpPr>
          <p:cNvPr id="20" name="Text 13"/>
          <p:cNvSpPr/>
          <p:nvPr/>
        </p:nvSpPr>
        <p:spPr>
          <a:xfrm>
            <a:off x="11274552" y="6473952"/>
            <a:ext cx="457200" cy="274320"/>
          </a:xfrm>
          <a:prstGeom prst="rect">
            <a:avLst/>
          </a:prstGeom>
          <a:noFill/>
          <a:ln/>
        </p:spPr>
        <p:txBody>
          <a:bodyPr wrap="square" rtlCol="0" anchor="ctr"/>
          <a:lstStyle/>
          <a:p>
            <a:pPr algn="r" indent="0" marL="0">
              <a:buNone/>
            </a:pPr>
            <a:r>
              <a:rPr lang="en-US" sz="950" dirty="0">
                <a:solidFill>
                  <a:srgbClr val="5E7A90"/>
                </a:solidFill>
                <a:latin typeface="Calibri" pitchFamily="34" charset="0"/>
                <a:ea typeface="Calibri" pitchFamily="34" charset="-122"/>
                <a:cs typeface="Calibri" pitchFamily="34" charset="-120"/>
              </a:rPr>
              <a:t>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logo_finances.png">    </p:cNvPr>
          <p:cNvPicPr>
            <a:picLocks noChangeAspect="1"/>
          </p:cNvPicPr>
          <p:nvPr/>
        </p:nvPicPr>
        <p:blipFill>
          <a:blip r:embed="rId1"/>
          <a:stretch>
            <a:fillRect/>
          </a:stretch>
        </p:blipFill>
        <p:spPr>
          <a:xfrm>
            <a:off x="457200" y="182880"/>
            <a:ext cx="1371600" cy="313981"/>
          </a:xfrm>
          <a:prstGeom prst="rect">
            <a:avLst/>
          </a:prstGeom>
        </p:spPr>
      </p:pic>
      <p:sp>
        <p:nvSpPr>
          <p:cNvPr id="3" name="Shape 0"/>
          <p:cNvSpPr/>
          <p:nvPr/>
        </p:nvSpPr>
        <p:spPr>
          <a:xfrm>
            <a:off x="8778240" y="-2103120"/>
            <a:ext cx="5943600" cy="5943600"/>
          </a:xfrm>
          <a:prstGeom prst="ellipse">
            <a:avLst/>
          </a:prstGeom>
          <a:solidFill>
            <a:srgbClr val="0072CE">
              <a:alpha val="8000"/>
            </a:srgbClr>
          </a:solidFill>
          <a:ln/>
        </p:spPr>
      </p:sp>
      <p:sp>
        <p:nvSpPr>
          <p:cNvPr id="4" name="Shape 1"/>
          <p:cNvSpPr/>
          <p:nvPr/>
        </p:nvSpPr>
        <p:spPr>
          <a:xfrm>
            <a:off x="-1828800" y="4206240"/>
            <a:ext cx="4389120" cy="4389120"/>
          </a:xfrm>
          <a:prstGeom prst="ellipse">
            <a:avLst/>
          </a:prstGeom>
          <a:solidFill>
            <a:srgbClr val="0072CE">
              <a:alpha val="6000"/>
            </a:srgbClr>
          </a:solidFill>
          <a:ln/>
        </p:spPr>
      </p:sp>
      <p:pic>
        <p:nvPicPr>
          <p:cNvPr id="5" name="Image 1" descr="logo.png">    </p:cNvPr>
          <p:cNvPicPr>
            <a:picLocks noChangeAspect="1"/>
          </p:cNvPicPr>
          <p:nvPr/>
        </p:nvPicPr>
        <p:blipFill>
          <a:blip r:embed="rId2"/>
          <a:stretch>
            <a:fillRect/>
          </a:stretch>
        </p:blipFill>
        <p:spPr>
          <a:xfrm>
            <a:off x="4631436" y="2468880"/>
            <a:ext cx="2926080" cy="608707"/>
          </a:xfrm>
          <a:prstGeom prst="rect">
            <a:avLst/>
          </a:prstGeom>
        </p:spPr>
      </p:pic>
      <p:sp>
        <p:nvSpPr>
          <p:cNvPr id="6" name="Text 2"/>
          <p:cNvSpPr/>
          <p:nvPr/>
        </p:nvSpPr>
        <p:spPr>
          <a:xfrm>
            <a:off x="914400" y="4023360"/>
            <a:ext cx="10332720" cy="731520"/>
          </a:xfrm>
          <a:prstGeom prst="rect">
            <a:avLst/>
          </a:prstGeom>
          <a:noFill/>
          <a:ln/>
        </p:spPr>
        <p:txBody>
          <a:bodyPr wrap="square" rtlCol="0" anchor="ctr"/>
          <a:lstStyle/>
          <a:p>
            <a:pPr algn="ctr" indent="0" marL="0">
              <a:buNone/>
            </a:pPr>
            <a:r>
              <a:rPr lang="en-US" sz="3000" b="1" spc="100" kern="0" dirty="0">
                <a:solidFill>
                  <a:srgbClr val="00325A"/>
                </a:solidFill>
                <a:latin typeface="Cambria" pitchFamily="34" charset="0"/>
                <a:ea typeface="Cambria" pitchFamily="34" charset="-122"/>
                <a:cs typeface="Cambria" pitchFamily="34" charset="-120"/>
              </a:rPr>
              <a:t>MERCI DE VOTRE ATTENTION</a:t>
            </a:r>
            <a:endParaRPr lang="en-US" sz="3000" dirty="0"/>
          </a:p>
        </p:txBody>
      </p:sp>
      <p:sp>
        <p:nvSpPr>
          <p:cNvPr id="7" name="Shape 3"/>
          <p:cNvSpPr/>
          <p:nvPr/>
        </p:nvSpPr>
        <p:spPr>
          <a:xfrm>
            <a:off x="5632704" y="4754880"/>
            <a:ext cx="914400" cy="45720"/>
          </a:xfrm>
          <a:prstGeom prst="rect">
            <a:avLst/>
          </a:prstGeom>
          <a:solidFill>
            <a:srgbClr val="0072CE"/>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2026-07-30T15:10:46Z</dcterms:created>
  <dcterms:modified xsi:type="dcterms:W3CDTF">2026-07-30T15:10:46Z</dcterms:modified>
</cp:coreProperties>
</file>