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16"/>
  </p:notesMasterIdLst>
  <p:sldIdLst>
    <p:sldId id="256" r:id="rId6"/>
    <p:sldId id="257" r:id="rId7"/>
    <p:sldId id="258" r:id="rId8"/>
    <p:sldId id="259" r:id="rId9"/>
    <p:sldId id="260" r:id="rId10"/>
    <p:sldId id="261" r:id="rId11"/>
    <p:sldId id="262" r:id="rId12"/>
    <p:sldId id="263" r:id="rId13"/>
    <p:sldId id="264" r:id="rId14"/>
    <p:sldId id="265" r:id="rId15"/>
  </p:sldIdLst>
  <p:sldSz cx="18288000" cy="10287000"/>
  <p:notesSz cx="6858000" cy="9144000"/>
  <p:embeddedFontLst>
    <p:embeddedFont>
      <p:font typeface="Poppins Bold" charset="1" panose="00000800000000000000"/>
      <p:regular r:id="rId19"/>
    </p:embeddedFont>
    <p:embeddedFont>
      <p:font typeface="Poppins" charset="1" panose="00000500000000000000"/>
      <p:regular r:id="rId20"/>
    </p:embeddedFont>
    <p:embeddedFont>
      <p:font typeface="Poppins Bold Italics" charset="1" panose="00000800000000000000"/>
      <p:regular r:id="rId22"/>
    </p:embeddedFont>
    <p:embeddedFont>
      <p:font typeface="Poppins Italics" charset="1" panose="00000500000000000000"/>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notesMasters/notesMaster1.xml" Type="http://schemas.openxmlformats.org/officeDocument/2006/relationships/notesMaster"/><Relationship Id="rId17" Target="theme/theme2.xml" Type="http://schemas.openxmlformats.org/officeDocument/2006/relationships/theme"/><Relationship Id="rId18" Target="notesSlides/notesSlide1.xml" Type="http://schemas.openxmlformats.org/officeDocument/2006/relationships/notesSlide"/><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notesSlides/notesSlide2.xml" Type="http://schemas.openxmlformats.org/officeDocument/2006/relationships/notesSlide"/><Relationship Id="rId22" Target="fonts/font22.fntdata" Type="http://schemas.openxmlformats.org/officeDocument/2006/relationships/font"/><Relationship Id="rId23" Target="fonts/font23.fntdata" Type="http://schemas.openxmlformats.org/officeDocument/2006/relationships/font"/><Relationship Id="rId24" Target="notesSlides/notesSlide3.xml" Type="http://schemas.openxmlformats.org/officeDocument/2006/relationships/notesSlide"/><Relationship Id="rId25" Target="notesSlides/notesSlide4.xml" Type="http://schemas.openxmlformats.org/officeDocument/2006/relationships/notesSlide"/><Relationship Id="rId26" Target="notesSlides/notesSlide5.xml" Type="http://schemas.openxmlformats.org/officeDocument/2006/relationships/notesSlide"/><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4</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9</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jpeg" Type="http://schemas.openxmlformats.org/officeDocument/2006/relationships/image"/><Relationship Id="rId4"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0.png" Type="http://schemas.openxmlformats.org/officeDocument/2006/relationships/image"/><Relationship Id="rId2" Target="../media/image3.png" Type="http://schemas.openxmlformats.org/officeDocument/2006/relationships/image"/><Relationship Id="rId3" Target="../media/image2.png" Type="http://schemas.openxmlformats.org/officeDocument/2006/relationships/image"/><Relationship Id="rId4" Target="../media/image4.jpeg" Type="http://schemas.openxmlformats.org/officeDocument/2006/relationships/image"/><Relationship Id="rId5" Target="../media/image5.png" Type="http://schemas.openxmlformats.org/officeDocument/2006/relationships/image"/><Relationship Id="rId6" Target="../media/image6.png" Type="http://schemas.openxmlformats.org/officeDocument/2006/relationships/image"/><Relationship Id="rId7" Target="../media/image7.png" Type="http://schemas.openxmlformats.org/officeDocument/2006/relationships/image"/><Relationship Id="rId8" Target="../media/image8.png" Type="http://schemas.openxmlformats.org/officeDocument/2006/relationships/image"/><Relationship Id="rId9" Target="../media/image9.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6.png" Type="http://schemas.openxmlformats.org/officeDocument/2006/relationships/image"/><Relationship Id="rId11" Target="../media/image3.png" Type="http://schemas.openxmlformats.org/officeDocument/2006/relationships/image"/><Relationship Id="rId2" Target="../notesSlides/notesSlide2.xml" Type="http://schemas.openxmlformats.org/officeDocument/2006/relationships/notesSlide"/><Relationship Id="rId3" Target="../media/image2.png" Type="http://schemas.openxmlformats.org/officeDocument/2006/relationships/image"/><Relationship Id="rId4" Target="../media/image4.jpeg" Type="http://schemas.openxmlformats.org/officeDocument/2006/relationships/image"/><Relationship Id="rId5" Target="../media/image11.png" Type="http://schemas.openxmlformats.org/officeDocument/2006/relationships/image"/><Relationship Id="rId6" Target="../media/image12.png" Type="http://schemas.openxmlformats.org/officeDocument/2006/relationships/image"/><Relationship Id="rId7" Target="../media/image13.png" Type="http://schemas.openxmlformats.org/officeDocument/2006/relationships/image"/><Relationship Id="rId8" Target="../media/image14.png" Type="http://schemas.openxmlformats.org/officeDocument/2006/relationships/image"/><Relationship Id="rId9" Target="../media/image15.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2.png" Type="http://schemas.openxmlformats.org/officeDocument/2006/relationships/image"/><Relationship Id="rId4" Target="../media/image4.jpeg" Type="http://schemas.openxmlformats.org/officeDocument/2006/relationships/image"/><Relationship Id="rId5" Target="../media/image3.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2.png" Type="http://schemas.openxmlformats.org/officeDocument/2006/relationships/image"/><Relationship Id="rId4" Target="../media/image4.jpeg" Type="http://schemas.openxmlformats.org/officeDocument/2006/relationships/image"/><Relationship Id="rId5" Target="../media/image17.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2.png" Type="http://schemas.openxmlformats.org/officeDocument/2006/relationships/image"/><Relationship Id="rId4" Target="../media/image4.jpeg" Type="http://schemas.openxmlformats.org/officeDocument/2006/relationships/image"/><Relationship Id="rId5" Target="../media/image18.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2.png" Type="http://schemas.openxmlformats.org/officeDocument/2006/relationships/image"/><Relationship Id="rId4" Target="../media/image4.jpeg" Type="http://schemas.openxmlformats.org/officeDocument/2006/relationships/image"/><Relationship Id="rId5" Target="../media/image17.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2.png" Type="http://schemas.openxmlformats.org/officeDocument/2006/relationships/image"/><Relationship Id="rId4" Target="../media/image4.jpeg" Type="http://schemas.openxmlformats.org/officeDocument/2006/relationships/image"/><Relationship Id="rId5" Target="../media/image19.png" Type="http://schemas.openxmlformats.org/officeDocument/2006/relationships/image"/><Relationship Id="rId6" Target="../media/image20.png" Type="http://schemas.openxmlformats.org/officeDocument/2006/relationships/image"/><Relationship Id="rId7" Target="../media/image21.png" Type="http://schemas.openxmlformats.org/officeDocument/2006/relationships/image"/><Relationship Id="rId8" Target="../media/image22.png" Type="http://schemas.openxmlformats.org/officeDocument/2006/relationships/image"/><Relationship Id="rId9" Target="../media/image3.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6.png" Type="http://schemas.openxmlformats.org/officeDocument/2006/relationships/image"/><Relationship Id="rId11" Target="../media/image27.png" Type="http://schemas.openxmlformats.org/officeDocument/2006/relationships/image"/><Relationship Id="rId12" Target="https://www.linkedin.com/company/net-by-us" TargetMode="External" Type="http://schemas.openxmlformats.org/officeDocument/2006/relationships/hyperlink"/><Relationship Id="rId13" Target="../media/image28.png" Type="http://schemas.openxmlformats.org/officeDocument/2006/relationships/image"/><Relationship Id="rId14" Target="https://www.facebook.com/netbyus" TargetMode="External" Type="http://schemas.openxmlformats.org/officeDocument/2006/relationships/hyperlink"/><Relationship Id="rId15" Target="../media/image3.png" Type="http://schemas.openxmlformats.org/officeDocument/2006/relationships/image"/><Relationship Id="rId2" Target="../notesSlides/notesSlide5.xml" Type="http://schemas.openxmlformats.org/officeDocument/2006/relationships/notesSlide"/><Relationship Id="rId3" Target="../media/image2.png" Type="http://schemas.openxmlformats.org/officeDocument/2006/relationships/image"/><Relationship Id="rId4" Target="../media/image4.jpeg" Type="http://schemas.openxmlformats.org/officeDocument/2006/relationships/image"/><Relationship Id="rId5" Target="../media/image23.png" Type="http://schemas.openxmlformats.org/officeDocument/2006/relationships/image"/><Relationship Id="rId6" Target="https://netbyus.com" TargetMode="External" Type="http://schemas.openxmlformats.org/officeDocument/2006/relationships/hyperlink"/><Relationship Id="rId7" Target="../media/image24.png" Type="http://schemas.openxmlformats.org/officeDocument/2006/relationships/image"/><Relationship Id="rId8" Target="mailto:contact@netbyus.com" TargetMode="External" Type="http://schemas.openxmlformats.org/officeDocument/2006/relationships/hyperlink"/><Relationship Id="rId9" Target="../media/image25.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9.jpeg" Type="http://schemas.openxmlformats.org/officeDocument/2006/relationships/image"/><Relationship Id="rId3" Target="../media/image2.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grpSp>
        <p:nvGrpSpPr>
          <p:cNvPr name="Group 3" id="3"/>
          <p:cNvGrpSpPr/>
          <p:nvPr/>
        </p:nvGrpSpPr>
        <p:grpSpPr>
          <a:xfrm rot="0">
            <a:off x="685800" y="274320"/>
            <a:ext cx="2057400" cy="470973"/>
            <a:chOff x="0" y="0"/>
            <a:chExt cx="2743200" cy="627964"/>
          </a:xfrm>
        </p:grpSpPr>
        <p:sp>
          <p:nvSpPr>
            <p:cNvPr name="Freeform 4" id="4" descr="logo_finances.png"/>
            <p:cNvSpPr/>
            <p:nvPr/>
          </p:nvSpPr>
          <p:spPr>
            <a:xfrm flipH="false" flipV="false" rot="0">
              <a:off x="0" y="0"/>
              <a:ext cx="2743200" cy="628015"/>
            </a:xfrm>
            <a:custGeom>
              <a:avLst/>
              <a:gdLst/>
              <a:ahLst/>
              <a:cxnLst/>
              <a:rect r="r" b="b" t="t" l="l"/>
              <a:pathLst>
                <a:path h="628015" w="2743200">
                  <a:moveTo>
                    <a:pt x="0" y="0"/>
                  </a:moveTo>
                  <a:lnTo>
                    <a:pt x="2743200" y="0"/>
                  </a:lnTo>
                  <a:lnTo>
                    <a:pt x="2743200" y="628015"/>
                  </a:lnTo>
                  <a:lnTo>
                    <a:pt x="0" y="628015"/>
                  </a:lnTo>
                  <a:lnTo>
                    <a:pt x="0" y="0"/>
                  </a:lnTo>
                  <a:close/>
                </a:path>
              </a:pathLst>
            </a:custGeom>
            <a:blipFill>
              <a:blip r:embed="rId4"/>
              <a:stretch>
                <a:fillRect l="0" t="0" r="0" b="8"/>
              </a:stretch>
            </a:blipFill>
          </p:spPr>
        </p:sp>
      </p:gr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6294608" y="384048"/>
            <a:ext cx="1303020" cy="271062"/>
            <a:chOff x="0" y="0"/>
            <a:chExt cx="1737360" cy="361417"/>
          </a:xfrm>
        </p:grpSpPr>
        <p:sp>
          <p:nvSpPr>
            <p:cNvPr name="Freeform 3" id="3" descr="logos/ppt/media/image-1-2.png"/>
            <p:cNvSpPr/>
            <p:nvPr/>
          </p:nvSpPr>
          <p:spPr>
            <a:xfrm flipH="false" flipV="false" rot="0">
              <a:off x="0" y="0"/>
              <a:ext cx="1737360" cy="361442"/>
            </a:xfrm>
            <a:custGeom>
              <a:avLst/>
              <a:gdLst/>
              <a:ahLst/>
              <a:cxnLst/>
              <a:rect r="r" b="b" t="t" l="l"/>
              <a:pathLst>
                <a:path h="361442" w="1737360">
                  <a:moveTo>
                    <a:pt x="0" y="0"/>
                  </a:moveTo>
                  <a:lnTo>
                    <a:pt x="1737360" y="0"/>
                  </a:lnTo>
                  <a:lnTo>
                    <a:pt x="1737360" y="361442"/>
                  </a:lnTo>
                  <a:lnTo>
                    <a:pt x="0" y="361442"/>
                  </a:lnTo>
                  <a:lnTo>
                    <a:pt x="0" y="0"/>
                  </a:lnTo>
                  <a:close/>
                </a:path>
              </a:pathLst>
            </a:custGeom>
            <a:blipFill>
              <a:blip r:embed="rId2"/>
              <a:stretch>
                <a:fillRect l="0" t="0" r="0" b="7"/>
              </a:stretch>
            </a:blipFill>
          </p:spPr>
        </p:sp>
      </p:grpSp>
      <p:grpSp>
        <p:nvGrpSpPr>
          <p:cNvPr name="Group 4" id="4"/>
          <p:cNvGrpSpPr/>
          <p:nvPr/>
        </p:nvGrpSpPr>
        <p:grpSpPr>
          <a:xfrm rot="0">
            <a:off x="685800" y="274320"/>
            <a:ext cx="2057400" cy="470973"/>
            <a:chOff x="0" y="0"/>
            <a:chExt cx="2743200" cy="627964"/>
          </a:xfrm>
        </p:grpSpPr>
        <p:sp>
          <p:nvSpPr>
            <p:cNvPr name="Freeform 5" id="5" descr="logos/ppt/media/image-1-1.png"/>
            <p:cNvSpPr/>
            <p:nvPr/>
          </p:nvSpPr>
          <p:spPr>
            <a:xfrm flipH="false" flipV="false" rot="0">
              <a:off x="0" y="0"/>
              <a:ext cx="2743200" cy="628015"/>
            </a:xfrm>
            <a:custGeom>
              <a:avLst/>
              <a:gdLst/>
              <a:ahLst/>
              <a:cxnLst/>
              <a:rect r="r" b="b" t="t" l="l"/>
              <a:pathLst>
                <a:path h="628015" w="2743200">
                  <a:moveTo>
                    <a:pt x="0" y="0"/>
                  </a:moveTo>
                  <a:lnTo>
                    <a:pt x="2743200" y="0"/>
                  </a:lnTo>
                  <a:lnTo>
                    <a:pt x="2743200" y="628015"/>
                  </a:lnTo>
                  <a:lnTo>
                    <a:pt x="0" y="628015"/>
                  </a:lnTo>
                  <a:lnTo>
                    <a:pt x="0" y="0"/>
                  </a:lnTo>
                  <a:close/>
                </a:path>
              </a:pathLst>
            </a:custGeom>
            <a:blipFill>
              <a:blip r:embed="rId3"/>
              <a:stretch>
                <a:fillRect l="0" t="0" r="0" b="8"/>
              </a:stretch>
            </a:blipFill>
          </p:spPr>
        </p:sp>
      </p:grpSp>
      <p:grpSp>
        <p:nvGrpSpPr>
          <p:cNvPr name="Group 6" id="6"/>
          <p:cNvGrpSpPr/>
          <p:nvPr/>
        </p:nvGrpSpPr>
        <p:grpSpPr>
          <a:xfrm rot="0">
            <a:off x="822960" y="1303020"/>
            <a:ext cx="16641623" cy="1188414"/>
            <a:chOff x="0" y="0"/>
            <a:chExt cx="22188830" cy="1584553"/>
          </a:xfrm>
        </p:grpSpPr>
        <p:sp>
          <p:nvSpPr>
            <p:cNvPr name="Freeform 7" id="7"/>
            <p:cNvSpPr/>
            <p:nvPr/>
          </p:nvSpPr>
          <p:spPr>
            <a:xfrm flipH="false" flipV="false" rot="0">
              <a:off x="0" y="0"/>
              <a:ext cx="22188830" cy="1584553"/>
            </a:xfrm>
            <a:custGeom>
              <a:avLst/>
              <a:gdLst/>
              <a:ahLst/>
              <a:cxnLst/>
              <a:rect r="r" b="b" t="t" l="l"/>
              <a:pathLst>
                <a:path h="1584553" w="22188830">
                  <a:moveTo>
                    <a:pt x="0" y="0"/>
                  </a:moveTo>
                  <a:lnTo>
                    <a:pt x="22188830" y="0"/>
                  </a:lnTo>
                  <a:lnTo>
                    <a:pt x="22188830" y="1584553"/>
                  </a:lnTo>
                  <a:lnTo>
                    <a:pt x="0" y="1584553"/>
                  </a:lnTo>
                  <a:close/>
                </a:path>
              </a:pathLst>
            </a:custGeom>
            <a:blipFill>
              <a:blip r:embed="rId4">
                <a:alphaModFix amt="0"/>
              </a:blip>
              <a:stretch>
                <a:fillRect l="0" t="-238228" r="0" b="-207477"/>
              </a:stretch>
            </a:blipFill>
          </p:spPr>
        </p:sp>
        <p:sp>
          <p:nvSpPr>
            <p:cNvPr name="TextBox 8" id="8"/>
            <p:cNvSpPr txBox="true"/>
            <p:nvPr/>
          </p:nvSpPr>
          <p:spPr>
            <a:xfrm>
              <a:off x="0" y="-47625"/>
              <a:ext cx="22188830" cy="1632178"/>
            </a:xfrm>
            <a:prstGeom prst="rect">
              <a:avLst/>
            </a:prstGeom>
          </p:spPr>
          <p:txBody>
            <a:bodyPr anchor="ctr" rtlCol="false" tIns="0" lIns="0" bIns="0" rIns="0"/>
            <a:lstStyle/>
            <a:p>
              <a:pPr algn="just">
                <a:lnSpc>
                  <a:spcPts val="5759"/>
                </a:lnSpc>
              </a:pPr>
              <a:r>
                <a:rPr lang="en-US" sz="4799" b="true">
                  <a:solidFill>
                    <a:srgbClr val="0072CE"/>
                  </a:solidFill>
                  <a:latin typeface="Poppins Bold"/>
                  <a:ea typeface="Poppins Bold"/>
                  <a:cs typeface="Poppins Bold"/>
                  <a:sym typeface="Poppins Bold"/>
                </a:rPr>
                <a:t>Qui sommes-nous ?</a:t>
              </a:r>
            </a:p>
          </p:txBody>
        </p:sp>
      </p:grpSp>
      <p:grpSp>
        <p:nvGrpSpPr>
          <p:cNvPr name="Group 9" id="9"/>
          <p:cNvGrpSpPr/>
          <p:nvPr/>
        </p:nvGrpSpPr>
        <p:grpSpPr>
          <a:xfrm rot="0">
            <a:off x="17254728" y="9756105"/>
            <a:ext cx="685800" cy="411480"/>
            <a:chOff x="0" y="0"/>
            <a:chExt cx="914400" cy="548640"/>
          </a:xfrm>
        </p:grpSpPr>
        <p:sp>
          <p:nvSpPr>
            <p:cNvPr name="Freeform 10" id="10"/>
            <p:cNvSpPr/>
            <p:nvPr/>
          </p:nvSpPr>
          <p:spPr>
            <a:xfrm flipH="false" flipV="false" rot="0">
              <a:off x="0" y="0"/>
              <a:ext cx="914400" cy="548640"/>
            </a:xfrm>
            <a:custGeom>
              <a:avLst/>
              <a:gdLst/>
              <a:ahLst/>
              <a:cxnLst/>
              <a:rect r="r" b="b" t="t" l="l"/>
              <a:pathLst>
                <a:path h="548640" w="914400">
                  <a:moveTo>
                    <a:pt x="0" y="0"/>
                  </a:moveTo>
                  <a:lnTo>
                    <a:pt x="914400" y="0"/>
                  </a:lnTo>
                  <a:lnTo>
                    <a:pt x="914400" y="548640"/>
                  </a:lnTo>
                  <a:lnTo>
                    <a:pt x="0" y="548640"/>
                  </a:lnTo>
                  <a:close/>
                </a:path>
              </a:pathLst>
            </a:custGeom>
            <a:blipFill>
              <a:blip r:embed="rId4">
                <a:alphaModFix amt="0"/>
              </a:blip>
              <a:stretch>
                <a:fillRect l="-26982" t="0" r="-26982" b="0"/>
              </a:stretch>
            </a:blipFill>
          </p:spPr>
        </p:sp>
        <p:sp>
          <p:nvSpPr>
            <p:cNvPr name="TextBox 11" id="11"/>
            <p:cNvSpPr txBox="true"/>
            <p:nvPr/>
          </p:nvSpPr>
          <p:spPr>
            <a:xfrm>
              <a:off x="0" y="-19050"/>
              <a:ext cx="914400" cy="567690"/>
            </a:xfrm>
            <a:prstGeom prst="rect">
              <a:avLst/>
            </a:prstGeom>
          </p:spPr>
          <p:txBody>
            <a:bodyPr anchor="ctr" rtlCol="false" tIns="0" lIns="0" bIns="0" rIns="0"/>
            <a:lstStyle/>
            <a:p>
              <a:pPr algn="r">
                <a:lnSpc>
                  <a:spcPts val="1800"/>
                </a:lnSpc>
              </a:pPr>
              <a:r>
                <a:rPr lang="en-US" sz="1500">
                  <a:solidFill>
                    <a:srgbClr val="5E7A90"/>
                  </a:solidFill>
                  <a:latin typeface="Poppins"/>
                  <a:ea typeface="Poppins"/>
                  <a:cs typeface="Poppins"/>
                  <a:sym typeface="Poppins"/>
                </a:rPr>
                <a:t>2</a:t>
              </a:r>
            </a:p>
          </p:txBody>
        </p:sp>
      </p:grpSp>
      <p:grpSp>
        <p:nvGrpSpPr>
          <p:cNvPr name="Group 12" id="12"/>
          <p:cNvGrpSpPr/>
          <p:nvPr/>
        </p:nvGrpSpPr>
        <p:grpSpPr>
          <a:xfrm rot="0">
            <a:off x="822960" y="2537460"/>
            <a:ext cx="16641623" cy="7104888"/>
            <a:chOff x="0" y="0"/>
            <a:chExt cx="22188830" cy="9473184"/>
          </a:xfrm>
        </p:grpSpPr>
        <p:sp>
          <p:nvSpPr>
            <p:cNvPr name="Freeform 13" id="13"/>
            <p:cNvSpPr/>
            <p:nvPr/>
          </p:nvSpPr>
          <p:spPr>
            <a:xfrm flipH="false" flipV="false" rot="0">
              <a:off x="0" y="0"/>
              <a:ext cx="22188931" cy="9473184"/>
            </a:xfrm>
            <a:custGeom>
              <a:avLst/>
              <a:gdLst/>
              <a:ahLst/>
              <a:cxnLst/>
              <a:rect r="r" b="b" t="t" l="l"/>
              <a:pathLst>
                <a:path h="9473184" w="22188931">
                  <a:moveTo>
                    <a:pt x="0" y="386822"/>
                  </a:moveTo>
                  <a:cubicBezTo>
                    <a:pt x="0" y="173090"/>
                    <a:pt x="75184" y="0"/>
                    <a:pt x="168021" y="0"/>
                  </a:cubicBezTo>
                  <a:lnTo>
                    <a:pt x="22020910" y="0"/>
                  </a:lnTo>
                  <a:cubicBezTo>
                    <a:pt x="22113621" y="0"/>
                    <a:pt x="22188931" y="173090"/>
                    <a:pt x="22188931" y="386822"/>
                  </a:cubicBezTo>
                  <a:lnTo>
                    <a:pt x="22188931" y="9086362"/>
                  </a:lnTo>
                  <a:cubicBezTo>
                    <a:pt x="22188931" y="9299801"/>
                    <a:pt x="22113748" y="9473184"/>
                    <a:pt x="22020910" y="9473184"/>
                  </a:cubicBezTo>
                  <a:lnTo>
                    <a:pt x="168021" y="9473184"/>
                  </a:lnTo>
                  <a:cubicBezTo>
                    <a:pt x="75184" y="9473184"/>
                    <a:pt x="0" y="9300094"/>
                    <a:pt x="0" y="9086362"/>
                  </a:cubicBezTo>
                  <a:close/>
                </a:path>
              </a:pathLst>
            </a:custGeom>
            <a:solidFill>
              <a:srgbClr val="F2F8FC"/>
            </a:solidFill>
          </p:spPr>
        </p:sp>
      </p:grpSp>
      <p:sp>
        <p:nvSpPr>
          <p:cNvPr name="TextBox 14" id="14"/>
          <p:cNvSpPr txBox="true"/>
          <p:nvPr/>
        </p:nvSpPr>
        <p:spPr>
          <a:xfrm rot="0">
            <a:off x="1165860" y="2806065"/>
            <a:ext cx="15586237" cy="333375"/>
          </a:xfrm>
          <a:prstGeom prst="rect">
            <a:avLst/>
          </a:prstGeom>
        </p:spPr>
        <p:txBody>
          <a:bodyPr anchor="t" rtlCol="false" tIns="0" lIns="0" bIns="0" rIns="0">
            <a:spAutoFit/>
          </a:bodyPr>
          <a:lstStyle/>
          <a:p>
            <a:pPr algn="just">
              <a:lnSpc>
                <a:spcPts val="2520"/>
              </a:lnSpc>
            </a:pPr>
            <a:r>
              <a:rPr lang="en-US" sz="2100" b="true">
                <a:solidFill>
                  <a:srgbClr val="0072CE"/>
                </a:solidFill>
                <a:latin typeface="Poppins Bold"/>
                <a:ea typeface="Poppins Bold"/>
                <a:cs typeface="Poppins Bold"/>
                <a:sym typeface="Poppins Bold"/>
              </a:rPr>
              <a:t>NetByUs </a:t>
            </a:r>
            <a:r>
              <a:rPr lang="en-US" sz="2100">
                <a:solidFill>
                  <a:srgbClr val="000000"/>
                </a:solidFill>
                <a:latin typeface="Poppins"/>
                <a:ea typeface="Poppins"/>
                <a:cs typeface="Poppins"/>
                <a:sym typeface="Poppins"/>
              </a:rPr>
              <a:t>est une entreprise internationale de services numériques, organisée autour de trois domaines d'expertise : </a:t>
            </a:r>
          </a:p>
        </p:txBody>
      </p:sp>
      <p:grpSp>
        <p:nvGrpSpPr>
          <p:cNvPr name="Group 15" id="15"/>
          <p:cNvGrpSpPr/>
          <p:nvPr/>
        </p:nvGrpSpPr>
        <p:grpSpPr>
          <a:xfrm rot="0">
            <a:off x="6755130" y="3634740"/>
            <a:ext cx="4858207" cy="1577340"/>
            <a:chOff x="0" y="0"/>
            <a:chExt cx="7040880" cy="2286000"/>
          </a:xfrm>
        </p:grpSpPr>
        <p:sp>
          <p:nvSpPr>
            <p:cNvPr name="Freeform 16" id="16"/>
            <p:cNvSpPr/>
            <p:nvPr/>
          </p:nvSpPr>
          <p:spPr>
            <a:xfrm flipH="false" flipV="false" rot="0">
              <a:off x="0" y="0"/>
              <a:ext cx="7040880" cy="2286000"/>
            </a:xfrm>
            <a:custGeom>
              <a:avLst/>
              <a:gdLst/>
              <a:ahLst/>
              <a:cxnLst/>
              <a:rect r="r" b="b" t="t" l="l"/>
              <a:pathLst>
                <a:path h="2286000" w="7040880">
                  <a:moveTo>
                    <a:pt x="0" y="146304"/>
                  </a:moveTo>
                  <a:cubicBezTo>
                    <a:pt x="0" y="65532"/>
                    <a:pt x="65532" y="0"/>
                    <a:pt x="146304" y="0"/>
                  </a:cubicBezTo>
                  <a:lnTo>
                    <a:pt x="6894576" y="0"/>
                  </a:lnTo>
                  <a:cubicBezTo>
                    <a:pt x="6975348" y="0"/>
                    <a:pt x="7040880" y="65532"/>
                    <a:pt x="7040880" y="146304"/>
                  </a:cubicBezTo>
                  <a:lnTo>
                    <a:pt x="7040880" y="2139696"/>
                  </a:lnTo>
                  <a:cubicBezTo>
                    <a:pt x="7040880" y="2220468"/>
                    <a:pt x="6975348" y="2286000"/>
                    <a:pt x="6894576" y="2286000"/>
                  </a:cubicBezTo>
                  <a:lnTo>
                    <a:pt x="146304" y="2286000"/>
                  </a:lnTo>
                  <a:cubicBezTo>
                    <a:pt x="65532" y="2286000"/>
                    <a:pt x="0" y="2220468"/>
                    <a:pt x="0" y="2139696"/>
                  </a:cubicBezTo>
                  <a:close/>
                </a:path>
              </a:pathLst>
            </a:custGeom>
            <a:solidFill>
              <a:srgbClr val="00325A"/>
            </a:solidFill>
          </p:spPr>
        </p:sp>
      </p:grpSp>
      <p:grpSp>
        <p:nvGrpSpPr>
          <p:cNvPr name="Group 17" id="17"/>
          <p:cNvGrpSpPr/>
          <p:nvPr/>
        </p:nvGrpSpPr>
        <p:grpSpPr>
          <a:xfrm rot="0">
            <a:off x="7247260" y="3969136"/>
            <a:ext cx="908548" cy="908548"/>
            <a:chOff x="0" y="0"/>
            <a:chExt cx="1316736" cy="1316736"/>
          </a:xfrm>
        </p:grpSpPr>
        <p:sp>
          <p:nvSpPr>
            <p:cNvPr name="Freeform 18" id="18"/>
            <p:cNvSpPr/>
            <p:nvPr/>
          </p:nvSpPr>
          <p:spPr>
            <a:xfrm flipH="false" flipV="false" rot="0">
              <a:off x="0" y="0"/>
              <a:ext cx="1316736" cy="1316736"/>
            </a:xfrm>
            <a:custGeom>
              <a:avLst/>
              <a:gdLst/>
              <a:ahLst/>
              <a:cxnLst/>
              <a:rect r="r" b="b" t="t" l="l"/>
              <a:pathLst>
                <a:path h="1316736" w="1316736">
                  <a:moveTo>
                    <a:pt x="0" y="658368"/>
                  </a:moveTo>
                  <a:cubicBezTo>
                    <a:pt x="0" y="294767"/>
                    <a:pt x="294767" y="0"/>
                    <a:pt x="658368" y="0"/>
                  </a:cubicBezTo>
                  <a:cubicBezTo>
                    <a:pt x="1021969" y="0"/>
                    <a:pt x="1316736" y="294767"/>
                    <a:pt x="1316736" y="658368"/>
                  </a:cubicBezTo>
                  <a:cubicBezTo>
                    <a:pt x="1316736" y="1021969"/>
                    <a:pt x="1021969" y="1316736"/>
                    <a:pt x="658368" y="1316736"/>
                  </a:cubicBezTo>
                  <a:cubicBezTo>
                    <a:pt x="294767" y="1316736"/>
                    <a:pt x="0" y="1021969"/>
                    <a:pt x="0" y="658368"/>
                  </a:cubicBezTo>
                  <a:close/>
                </a:path>
              </a:pathLst>
            </a:custGeom>
            <a:solidFill>
              <a:srgbClr val="0072CE"/>
            </a:solidFill>
          </p:spPr>
        </p:sp>
      </p:grpSp>
      <p:grpSp>
        <p:nvGrpSpPr>
          <p:cNvPr name="Group 19" id="19"/>
          <p:cNvGrpSpPr/>
          <p:nvPr/>
        </p:nvGrpSpPr>
        <p:grpSpPr>
          <a:xfrm rot="0">
            <a:off x="7474397" y="4196273"/>
            <a:ext cx="454274" cy="454274"/>
            <a:chOff x="0" y="0"/>
            <a:chExt cx="658368" cy="658368"/>
          </a:xfrm>
        </p:grpSpPr>
        <p:sp>
          <p:nvSpPr>
            <p:cNvPr name="Freeform 20" id="20" descr="icons/handshake_white.png"/>
            <p:cNvSpPr/>
            <p:nvPr/>
          </p:nvSpPr>
          <p:spPr>
            <a:xfrm flipH="false" flipV="false" rot="0">
              <a:off x="0" y="0"/>
              <a:ext cx="658368" cy="658368"/>
            </a:xfrm>
            <a:custGeom>
              <a:avLst/>
              <a:gdLst/>
              <a:ahLst/>
              <a:cxnLst/>
              <a:rect r="r" b="b" t="t" l="l"/>
              <a:pathLst>
                <a:path h="658368" w="658368">
                  <a:moveTo>
                    <a:pt x="0" y="0"/>
                  </a:moveTo>
                  <a:lnTo>
                    <a:pt x="658368" y="0"/>
                  </a:lnTo>
                  <a:lnTo>
                    <a:pt x="658368" y="658368"/>
                  </a:lnTo>
                  <a:lnTo>
                    <a:pt x="0" y="658368"/>
                  </a:lnTo>
                  <a:lnTo>
                    <a:pt x="0" y="0"/>
                  </a:lnTo>
                  <a:close/>
                </a:path>
              </a:pathLst>
            </a:custGeom>
            <a:blipFill>
              <a:blip r:embed="rId5"/>
              <a:stretch>
                <a:fillRect l="0" t="0" r="0" b="0"/>
              </a:stretch>
            </a:blipFill>
          </p:spPr>
        </p:sp>
      </p:grpSp>
      <p:grpSp>
        <p:nvGrpSpPr>
          <p:cNvPr name="Group 21" id="21"/>
          <p:cNvGrpSpPr/>
          <p:nvPr/>
        </p:nvGrpSpPr>
        <p:grpSpPr>
          <a:xfrm rot="0">
            <a:off x="8395564" y="3634740"/>
            <a:ext cx="2965399" cy="1577340"/>
            <a:chOff x="0" y="0"/>
            <a:chExt cx="4297680" cy="2286000"/>
          </a:xfrm>
        </p:grpSpPr>
        <p:sp>
          <p:nvSpPr>
            <p:cNvPr name="Freeform 22" id="22"/>
            <p:cNvSpPr/>
            <p:nvPr/>
          </p:nvSpPr>
          <p:spPr>
            <a:xfrm flipH="false" flipV="false" rot="0">
              <a:off x="0" y="0"/>
              <a:ext cx="4297680" cy="2286000"/>
            </a:xfrm>
            <a:custGeom>
              <a:avLst/>
              <a:gdLst/>
              <a:ahLst/>
              <a:cxnLst/>
              <a:rect r="r" b="b" t="t" l="l"/>
              <a:pathLst>
                <a:path h="2286000" w="4297680">
                  <a:moveTo>
                    <a:pt x="0" y="0"/>
                  </a:moveTo>
                  <a:lnTo>
                    <a:pt x="4297680" y="0"/>
                  </a:lnTo>
                  <a:lnTo>
                    <a:pt x="4297680" y="2286000"/>
                  </a:lnTo>
                  <a:lnTo>
                    <a:pt x="0" y="2286000"/>
                  </a:lnTo>
                  <a:close/>
                </a:path>
              </a:pathLst>
            </a:custGeom>
            <a:blipFill>
              <a:blip r:embed="rId4">
                <a:alphaModFix amt="0"/>
              </a:blip>
              <a:stretch>
                <a:fillRect l="-18246" t="0" r="-18246" b="0"/>
              </a:stretch>
            </a:blipFill>
          </p:spPr>
        </p:sp>
        <p:sp>
          <p:nvSpPr>
            <p:cNvPr name="TextBox 23" id="23"/>
            <p:cNvSpPr txBox="true"/>
            <p:nvPr/>
          </p:nvSpPr>
          <p:spPr>
            <a:xfrm>
              <a:off x="0" y="-28575"/>
              <a:ext cx="4297680" cy="2314575"/>
            </a:xfrm>
            <a:prstGeom prst="rect">
              <a:avLst/>
            </a:prstGeom>
          </p:spPr>
          <p:txBody>
            <a:bodyPr anchor="ctr" rtlCol="false" tIns="0" lIns="0" bIns="0" rIns="0"/>
            <a:lstStyle/>
            <a:p>
              <a:pPr algn="l">
                <a:lnSpc>
                  <a:spcPts val="2729"/>
                </a:lnSpc>
              </a:pPr>
              <a:r>
                <a:rPr lang="en-US" sz="2274" b="true">
                  <a:solidFill>
                    <a:srgbClr val="FFFFFF"/>
                  </a:solidFill>
                  <a:latin typeface="Poppins Bold"/>
                  <a:ea typeface="Poppins Bold"/>
                  <a:cs typeface="Poppins Bold"/>
                  <a:sym typeface="Poppins Bold"/>
                </a:rPr>
                <a:t>Conseil (Consulting)</a:t>
              </a:r>
            </a:p>
          </p:txBody>
        </p:sp>
      </p:grpSp>
      <p:grpSp>
        <p:nvGrpSpPr>
          <p:cNvPr name="Group 24" id="24"/>
          <p:cNvGrpSpPr/>
          <p:nvPr/>
        </p:nvGrpSpPr>
        <p:grpSpPr>
          <a:xfrm rot="0">
            <a:off x="822960" y="5554980"/>
            <a:ext cx="16641623" cy="4087368"/>
            <a:chOff x="0" y="0"/>
            <a:chExt cx="22188830" cy="5449824"/>
          </a:xfrm>
        </p:grpSpPr>
        <p:sp>
          <p:nvSpPr>
            <p:cNvPr name="Freeform 25" id="25"/>
            <p:cNvSpPr/>
            <p:nvPr/>
          </p:nvSpPr>
          <p:spPr>
            <a:xfrm flipH="false" flipV="false" rot="0">
              <a:off x="0" y="0"/>
              <a:ext cx="22188805" cy="5449824"/>
            </a:xfrm>
            <a:custGeom>
              <a:avLst/>
              <a:gdLst/>
              <a:ahLst/>
              <a:cxnLst/>
              <a:rect r="r" b="b" t="t" l="l"/>
              <a:pathLst>
                <a:path h="5449824" w="22188805">
                  <a:moveTo>
                    <a:pt x="0" y="198120"/>
                  </a:moveTo>
                  <a:cubicBezTo>
                    <a:pt x="0" y="88773"/>
                    <a:pt x="88773" y="0"/>
                    <a:pt x="198120" y="0"/>
                  </a:cubicBezTo>
                  <a:lnTo>
                    <a:pt x="21990686" y="0"/>
                  </a:lnTo>
                  <a:cubicBezTo>
                    <a:pt x="22100160" y="0"/>
                    <a:pt x="22188805" y="88773"/>
                    <a:pt x="22188805" y="198120"/>
                  </a:cubicBezTo>
                  <a:lnTo>
                    <a:pt x="22188805" y="5251704"/>
                  </a:lnTo>
                  <a:cubicBezTo>
                    <a:pt x="22188805" y="5361178"/>
                    <a:pt x="22100032" y="5449824"/>
                    <a:pt x="21990686" y="5449824"/>
                  </a:cubicBezTo>
                  <a:lnTo>
                    <a:pt x="198120" y="5449824"/>
                  </a:lnTo>
                  <a:cubicBezTo>
                    <a:pt x="88646" y="5449824"/>
                    <a:pt x="0" y="5361051"/>
                    <a:pt x="0" y="5251704"/>
                  </a:cubicBezTo>
                  <a:close/>
                </a:path>
              </a:pathLst>
            </a:custGeom>
            <a:solidFill>
              <a:srgbClr val="F2F8FC"/>
            </a:solidFill>
          </p:spPr>
        </p:sp>
      </p:grpSp>
      <p:grpSp>
        <p:nvGrpSpPr>
          <p:cNvPr name="Group 26" id="26"/>
          <p:cNvGrpSpPr/>
          <p:nvPr/>
        </p:nvGrpSpPr>
        <p:grpSpPr>
          <a:xfrm rot="0">
            <a:off x="1165860" y="5707380"/>
            <a:ext cx="15717088" cy="518160"/>
            <a:chOff x="0" y="0"/>
            <a:chExt cx="22188830" cy="731520"/>
          </a:xfrm>
        </p:grpSpPr>
        <p:sp>
          <p:nvSpPr>
            <p:cNvPr name="Freeform 27" id="27"/>
            <p:cNvSpPr/>
            <p:nvPr/>
          </p:nvSpPr>
          <p:spPr>
            <a:xfrm flipH="false" flipV="false" rot="0">
              <a:off x="0" y="0"/>
              <a:ext cx="22188830" cy="731520"/>
            </a:xfrm>
            <a:custGeom>
              <a:avLst/>
              <a:gdLst/>
              <a:ahLst/>
              <a:cxnLst/>
              <a:rect r="r" b="b" t="t" l="l"/>
              <a:pathLst>
                <a:path h="731520" w="22188830">
                  <a:moveTo>
                    <a:pt x="0" y="0"/>
                  </a:moveTo>
                  <a:lnTo>
                    <a:pt x="22188830" y="0"/>
                  </a:lnTo>
                  <a:lnTo>
                    <a:pt x="22188830" y="731520"/>
                  </a:lnTo>
                  <a:lnTo>
                    <a:pt x="0" y="731520"/>
                  </a:lnTo>
                  <a:close/>
                </a:path>
              </a:pathLst>
            </a:custGeom>
            <a:blipFill>
              <a:blip r:embed="rId4">
                <a:alphaModFix amt="0"/>
              </a:blip>
              <a:stretch>
                <a:fillRect l="0" t="-541029" r="0" b="-541029"/>
              </a:stretch>
            </a:blipFill>
          </p:spPr>
        </p:sp>
        <p:sp>
          <p:nvSpPr>
            <p:cNvPr name="TextBox 28" id="28"/>
            <p:cNvSpPr txBox="true"/>
            <p:nvPr/>
          </p:nvSpPr>
          <p:spPr>
            <a:xfrm>
              <a:off x="0" y="-19050"/>
              <a:ext cx="22188830" cy="750570"/>
            </a:xfrm>
            <a:prstGeom prst="rect">
              <a:avLst/>
            </a:prstGeom>
          </p:spPr>
          <p:txBody>
            <a:bodyPr anchor="ctr" rtlCol="false" tIns="0" lIns="0" bIns="0" rIns="0"/>
            <a:lstStyle/>
            <a:p>
              <a:pPr algn="just">
                <a:lnSpc>
                  <a:spcPts val="2520"/>
                </a:lnSpc>
              </a:pPr>
              <a:r>
                <a:rPr lang="en-US" sz="2100" b="true">
                  <a:solidFill>
                    <a:srgbClr val="0072CE"/>
                  </a:solidFill>
                  <a:latin typeface="Poppins Bold"/>
                  <a:ea typeface="Poppins Bold"/>
                  <a:cs typeface="Poppins Bold"/>
                  <a:sym typeface="Poppins Bold"/>
                </a:rPr>
                <a:t>Notre approche 360° couvre tout le cycle de vie d’un projet informatique :</a:t>
              </a:r>
            </a:p>
          </p:txBody>
        </p:sp>
      </p:grpSp>
      <p:grpSp>
        <p:nvGrpSpPr>
          <p:cNvPr name="Group 29" id="29"/>
          <p:cNvGrpSpPr/>
          <p:nvPr/>
        </p:nvGrpSpPr>
        <p:grpSpPr>
          <a:xfrm rot="0">
            <a:off x="1165860" y="6556248"/>
            <a:ext cx="4858207" cy="2586838"/>
            <a:chOff x="0" y="0"/>
            <a:chExt cx="7040880" cy="3749040"/>
          </a:xfrm>
        </p:grpSpPr>
        <p:sp>
          <p:nvSpPr>
            <p:cNvPr name="Freeform 30" id="30"/>
            <p:cNvSpPr/>
            <p:nvPr/>
          </p:nvSpPr>
          <p:spPr>
            <a:xfrm flipH="false" flipV="false" rot="0">
              <a:off x="0" y="0"/>
              <a:ext cx="7040880" cy="3749040"/>
            </a:xfrm>
            <a:custGeom>
              <a:avLst/>
              <a:gdLst/>
              <a:ahLst/>
              <a:cxnLst/>
              <a:rect r="r" b="b" t="t" l="l"/>
              <a:pathLst>
                <a:path h="3749040" w="7040880">
                  <a:moveTo>
                    <a:pt x="0" y="146304"/>
                  </a:moveTo>
                  <a:cubicBezTo>
                    <a:pt x="0" y="65532"/>
                    <a:pt x="65532" y="0"/>
                    <a:pt x="146304" y="0"/>
                  </a:cubicBezTo>
                  <a:lnTo>
                    <a:pt x="6894576" y="0"/>
                  </a:lnTo>
                  <a:cubicBezTo>
                    <a:pt x="6975348" y="0"/>
                    <a:pt x="7040880" y="65532"/>
                    <a:pt x="7040880" y="146304"/>
                  </a:cubicBezTo>
                  <a:lnTo>
                    <a:pt x="7040880" y="3602736"/>
                  </a:lnTo>
                  <a:cubicBezTo>
                    <a:pt x="7040880" y="3683508"/>
                    <a:pt x="6975348" y="3749040"/>
                    <a:pt x="6894576" y="3749040"/>
                  </a:cubicBezTo>
                  <a:lnTo>
                    <a:pt x="146304" y="3749040"/>
                  </a:lnTo>
                  <a:cubicBezTo>
                    <a:pt x="65532" y="3749040"/>
                    <a:pt x="0" y="3683508"/>
                    <a:pt x="0" y="3602736"/>
                  </a:cubicBezTo>
                  <a:close/>
                </a:path>
              </a:pathLst>
            </a:custGeom>
            <a:solidFill>
              <a:srgbClr val="F2F8FC"/>
            </a:solidFill>
          </p:spPr>
        </p:sp>
      </p:grpSp>
      <p:grpSp>
        <p:nvGrpSpPr>
          <p:cNvPr name="Group 31" id="31"/>
          <p:cNvGrpSpPr/>
          <p:nvPr/>
        </p:nvGrpSpPr>
        <p:grpSpPr>
          <a:xfrm rot="0">
            <a:off x="1481328" y="6871716"/>
            <a:ext cx="757123" cy="757123"/>
            <a:chOff x="0" y="0"/>
            <a:chExt cx="1097280" cy="1097280"/>
          </a:xfrm>
        </p:grpSpPr>
        <p:sp>
          <p:nvSpPr>
            <p:cNvPr name="Freeform 32" id="32"/>
            <p:cNvSpPr/>
            <p:nvPr/>
          </p:nvSpPr>
          <p:spPr>
            <a:xfrm flipH="false" flipV="false" rot="0">
              <a:off x="0" y="0"/>
              <a:ext cx="1097280" cy="1097280"/>
            </a:xfrm>
            <a:custGeom>
              <a:avLst/>
              <a:gdLst/>
              <a:ahLst/>
              <a:cxnLst/>
              <a:rect r="r" b="b" t="t" l="l"/>
              <a:pathLst>
                <a:path h="1097280" w="1097280">
                  <a:moveTo>
                    <a:pt x="0" y="548640"/>
                  </a:moveTo>
                  <a:cubicBezTo>
                    <a:pt x="0" y="245618"/>
                    <a:pt x="245618" y="0"/>
                    <a:pt x="548640" y="0"/>
                  </a:cubicBezTo>
                  <a:cubicBezTo>
                    <a:pt x="851662" y="0"/>
                    <a:pt x="1097280" y="245618"/>
                    <a:pt x="1097280" y="548640"/>
                  </a:cubicBezTo>
                  <a:cubicBezTo>
                    <a:pt x="1097280" y="851662"/>
                    <a:pt x="851662" y="1097280"/>
                    <a:pt x="548640" y="1097280"/>
                  </a:cubicBezTo>
                  <a:cubicBezTo>
                    <a:pt x="245618" y="1097280"/>
                    <a:pt x="0" y="851662"/>
                    <a:pt x="0" y="548640"/>
                  </a:cubicBezTo>
                  <a:close/>
                </a:path>
              </a:pathLst>
            </a:custGeom>
            <a:solidFill>
              <a:srgbClr val="F2F8FC"/>
            </a:solidFill>
          </p:spPr>
        </p:sp>
      </p:grpSp>
      <p:grpSp>
        <p:nvGrpSpPr>
          <p:cNvPr name="Group 33" id="33"/>
          <p:cNvGrpSpPr/>
          <p:nvPr/>
        </p:nvGrpSpPr>
        <p:grpSpPr>
          <a:xfrm rot="0">
            <a:off x="1670609" y="7060997"/>
            <a:ext cx="378562" cy="378562"/>
            <a:chOff x="0" y="0"/>
            <a:chExt cx="548640" cy="548640"/>
          </a:xfrm>
        </p:grpSpPr>
        <p:sp>
          <p:nvSpPr>
            <p:cNvPr name="Freeform 34" id="34" descr="icons/compass_navy.png"/>
            <p:cNvSpPr/>
            <p:nvPr/>
          </p:nvSpPr>
          <p:spPr>
            <a:xfrm flipH="false" flipV="false" rot="0">
              <a:off x="0" y="0"/>
              <a:ext cx="548640" cy="548640"/>
            </a:xfrm>
            <a:custGeom>
              <a:avLst/>
              <a:gdLst/>
              <a:ahLst/>
              <a:cxnLst/>
              <a:rect r="r" b="b" t="t" l="l"/>
              <a:pathLst>
                <a:path h="548640" w="548640">
                  <a:moveTo>
                    <a:pt x="0" y="0"/>
                  </a:moveTo>
                  <a:lnTo>
                    <a:pt x="548640" y="0"/>
                  </a:lnTo>
                  <a:lnTo>
                    <a:pt x="548640" y="548640"/>
                  </a:lnTo>
                  <a:lnTo>
                    <a:pt x="0" y="548640"/>
                  </a:lnTo>
                  <a:lnTo>
                    <a:pt x="0" y="0"/>
                  </a:lnTo>
                  <a:close/>
                </a:path>
              </a:pathLst>
            </a:custGeom>
            <a:blipFill>
              <a:blip r:embed="rId6"/>
              <a:stretch>
                <a:fillRect l="0" t="0" r="0" b="0"/>
              </a:stretch>
            </a:blipFill>
          </p:spPr>
        </p:sp>
      </p:grpSp>
      <p:grpSp>
        <p:nvGrpSpPr>
          <p:cNvPr name="Group 35" id="35"/>
          <p:cNvGrpSpPr/>
          <p:nvPr/>
        </p:nvGrpSpPr>
        <p:grpSpPr>
          <a:xfrm rot="0">
            <a:off x="2364638" y="6859097"/>
            <a:ext cx="3470148" cy="757123"/>
            <a:chOff x="0" y="0"/>
            <a:chExt cx="5029200" cy="1097280"/>
          </a:xfrm>
        </p:grpSpPr>
        <p:sp>
          <p:nvSpPr>
            <p:cNvPr name="Freeform 36" id="36"/>
            <p:cNvSpPr/>
            <p:nvPr/>
          </p:nvSpPr>
          <p:spPr>
            <a:xfrm flipH="false" flipV="false" rot="0">
              <a:off x="0" y="0"/>
              <a:ext cx="5029200" cy="1097280"/>
            </a:xfrm>
            <a:custGeom>
              <a:avLst/>
              <a:gdLst/>
              <a:ahLst/>
              <a:cxnLst/>
              <a:rect r="r" b="b" t="t" l="l"/>
              <a:pathLst>
                <a:path h="1097280" w="5029200">
                  <a:moveTo>
                    <a:pt x="0" y="0"/>
                  </a:moveTo>
                  <a:lnTo>
                    <a:pt x="5029200" y="0"/>
                  </a:lnTo>
                  <a:lnTo>
                    <a:pt x="5029200" y="1097280"/>
                  </a:lnTo>
                  <a:lnTo>
                    <a:pt x="0" y="1097280"/>
                  </a:lnTo>
                  <a:close/>
                </a:path>
              </a:pathLst>
            </a:custGeom>
            <a:blipFill>
              <a:blip r:embed="rId4">
                <a:alphaModFix amt="0"/>
              </a:blip>
              <a:stretch>
                <a:fillRect l="0" t="-39306" r="0" b="-39306"/>
              </a:stretch>
            </a:blipFill>
          </p:spPr>
        </p:sp>
        <p:sp>
          <p:nvSpPr>
            <p:cNvPr name="TextBox 37" id="37"/>
            <p:cNvSpPr txBox="true"/>
            <p:nvPr/>
          </p:nvSpPr>
          <p:spPr>
            <a:xfrm>
              <a:off x="0" y="-19050"/>
              <a:ext cx="5029200" cy="1116330"/>
            </a:xfrm>
            <a:prstGeom prst="rect">
              <a:avLst/>
            </a:prstGeom>
          </p:spPr>
          <p:txBody>
            <a:bodyPr anchor="ctr" rtlCol="false" tIns="0" lIns="0" bIns="0" rIns="0"/>
            <a:lstStyle/>
            <a:p>
              <a:pPr algn="just">
                <a:lnSpc>
                  <a:spcPts val="2879"/>
                </a:lnSpc>
              </a:pPr>
              <a:r>
                <a:rPr lang="en-US" sz="2399" b="true">
                  <a:solidFill>
                    <a:srgbClr val="0072CE"/>
                  </a:solidFill>
                  <a:latin typeface="Poppins Bold"/>
                  <a:ea typeface="Poppins Bold"/>
                  <a:cs typeface="Poppins Bold"/>
                  <a:sym typeface="Poppins Bold"/>
                </a:rPr>
                <a:t>Conception</a:t>
              </a:r>
            </a:p>
          </p:txBody>
        </p:sp>
      </p:grpSp>
      <p:sp>
        <p:nvSpPr>
          <p:cNvPr name="TextBox 38" id="38"/>
          <p:cNvSpPr txBox="true"/>
          <p:nvPr/>
        </p:nvSpPr>
        <p:spPr>
          <a:xfrm rot="0">
            <a:off x="1607515" y="7707401"/>
            <a:ext cx="4009537" cy="921174"/>
          </a:xfrm>
          <a:prstGeom prst="rect">
            <a:avLst/>
          </a:prstGeom>
        </p:spPr>
        <p:txBody>
          <a:bodyPr anchor="t" rtlCol="false" tIns="0" lIns="0" bIns="0" rIns="0">
            <a:spAutoFit/>
          </a:bodyPr>
          <a:lstStyle/>
          <a:p>
            <a:pPr algn="just" marL="323403" indent="-161701" lvl="1">
              <a:lnSpc>
                <a:spcPts val="2466"/>
              </a:lnSpc>
              <a:buFont typeface="Arial"/>
              <a:buChar char="•"/>
            </a:pPr>
            <a:r>
              <a:rPr lang="en-US" sz="1787">
                <a:solidFill>
                  <a:srgbClr val="0B2E4A"/>
                </a:solidFill>
                <a:latin typeface="Poppins"/>
                <a:ea typeface="Poppins"/>
                <a:cs typeface="Poppins"/>
                <a:sym typeface="Poppins"/>
              </a:rPr>
              <a:t>Analyse des besoins</a:t>
            </a:r>
          </a:p>
          <a:p>
            <a:pPr algn="just" marL="323403" indent="-161701" lvl="1">
              <a:lnSpc>
                <a:spcPts val="2466"/>
              </a:lnSpc>
              <a:buFont typeface="Arial"/>
              <a:buChar char="•"/>
            </a:pPr>
            <a:r>
              <a:rPr lang="en-US" sz="1787">
                <a:solidFill>
                  <a:srgbClr val="0B2E4A"/>
                </a:solidFill>
                <a:latin typeface="Poppins"/>
                <a:ea typeface="Poppins"/>
                <a:cs typeface="Poppins"/>
                <a:sym typeface="Poppins"/>
              </a:rPr>
              <a:t>Conception technique</a:t>
            </a:r>
          </a:p>
          <a:p>
            <a:pPr algn="just" marL="323403" indent="-161701" lvl="1">
              <a:lnSpc>
                <a:spcPts val="2466"/>
              </a:lnSpc>
              <a:buFont typeface="Arial"/>
              <a:buChar char="•"/>
            </a:pPr>
            <a:r>
              <a:rPr lang="en-US" sz="1787">
                <a:solidFill>
                  <a:srgbClr val="0B2E4A"/>
                </a:solidFill>
                <a:latin typeface="Poppins"/>
                <a:ea typeface="Poppins"/>
                <a:cs typeface="Poppins"/>
                <a:sym typeface="Poppins"/>
              </a:rPr>
              <a:t>Assistance à maîtrise d’ouvrage </a:t>
            </a:r>
          </a:p>
        </p:txBody>
      </p:sp>
      <p:grpSp>
        <p:nvGrpSpPr>
          <p:cNvPr name="Group 39" id="39"/>
          <p:cNvGrpSpPr/>
          <p:nvPr/>
        </p:nvGrpSpPr>
        <p:grpSpPr>
          <a:xfrm rot="0">
            <a:off x="6755130" y="6556248"/>
            <a:ext cx="4858207" cy="2261608"/>
            <a:chOff x="0" y="0"/>
            <a:chExt cx="7040880" cy="3277693"/>
          </a:xfrm>
        </p:grpSpPr>
        <p:sp>
          <p:nvSpPr>
            <p:cNvPr name="Freeform 40" id="40"/>
            <p:cNvSpPr/>
            <p:nvPr/>
          </p:nvSpPr>
          <p:spPr>
            <a:xfrm flipH="false" flipV="false" rot="0">
              <a:off x="0" y="0"/>
              <a:ext cx="7040880" cy="3277693"/>
            </a:xfrm>
            <a:custGeom>
              <a:avLst/>
              <a:gdLst/>
              <a:ahLst/>
              <a:cxnLst/>
              <a:rect r="r" b="b" t="t" l="l"/>
              <a:pathLst>
                <a:path h="3277693" w="7040880">
                  <a:moveTo>
                    <a:pt x="0" y="127910"/>
                  </a:moveTo>
                  <a:cubicBezTo>
                    <a:pt x="0" y="57293"/>
                    <a:pt x="65532" y="0"/>
                    <a:pt x="146304" y="0"/>
                  </a:cubicBezTo>
                  <a:lnTo>
                    <a:pt x="6894576" y="0"/>
                  </a:lnTo>
                  <a:cubicBezTo>
                    <a:pt x="6975348" y="0"/>
                    <a:pt x="7040880" y="57293"/>
                    <a:pt x="7040880" y="127910"/>
                  </a:cubicBezTo>
                  <a:lnTo>
                    <a:pt x="7040880" y="3149783"/>
                  </a:lnTo>
                  <a:cubicBezTo>
                    <a:pt x="7040880" y="3220400"/>
                    <a:pt x="6975348" y="3277693"/>
                    <a:pt x="6894576" y="3277693"/>
                  </a:cubicBezTo>
                  <a:lnTo>
                    <a:pt x="146304" y="3277693"/>
                  </a:lnTo>
                  <a:cubicBezTo>
                    <a:pt x="65532" y="3277693"/>
                    <a:pt x="0" y="3220400"/>
                    <a:pt x="0" y="3149783"/>
                  </a:cubicBezTo>
                  <a:close/>
                </a:path>
              </a:pathLst>
            </a:custGeom>
            <a:solidFill>
              <a:srgbClr val="F2F8FC"/>
            </a:solidFill>
          </p:spPr>
        </p:sp>
      </p:grpSp>
      <p:grpSp>
        <p:nvGrpSpPr>
          <p:cNvPr name="Group 41" id="41"/>
          <p:cNvGrpSpPr/>
          <p:nvPr/>
        </p:nvGrpSpPr>
        <p:grpSpPr>
          <a:xfrm rot="0">
            <a:off x="7070598" y="6871716"/>
            <a:ext cx="757123" cy="757123"/>
            <a:chOff x="0" y="0"/>
            <a:chExt cx="1097280" cy="1097280"/>
          </a:xfrm>
        </p:grpSpPr>
        <p:sp>
          <p:nvSpPr>
            <p:cNvPr name="Freeform 42" id="42"/>
            <p:cNvSpPr/>
            <p:nvPr/>
          </p:nvSpPr>
          <p:spPr>
            <a:xfrm flipH="false" flipV="false" rot="0">
              <a:off x="0" y="0"/>
              <a:ext cx="1097280" cy="1097280"/>
            </a:xfrm>
            <a:custGeom>
              <a:avLst/>
              <a:gdLst/>
              <a:ahLst/>
              <a:cxnLst/>
              <a:rect r="r" b="b" t="t" l="l"/>
              <a:pathLst>
                <a:path h="1097280" w="1097280">
                  <a:moveTo>
                    <a:pt x="0" y="548640"/>
                  </a:moveTo>
                  <a:cubicBezTo>
                    <a:pt x="0" y="245618"/>
                    <a:pt x="245618" y="0"/>
                    <a:pt x="548640" y="0"/>
                  </a:cubicBezTo>
                  <a:cubicBezTo>
                    <a:pt x="851662" y="0"/>
                    <a:pt x="1097280" y="245618"/>
                    <a:pt x="1097280" y="548640"/>
                  </a:cubicBezTo>
                  <a:cubicBezTo>
                    <a:pt x="1097280" y="851662"/>
                    <a:pt x="851662" y="1097280"/>
                    <a:pt x="548640" y="1097280"/>
                  </a:cubicBezTo>
                  <a:cubicBezTo>
                    <a:pt x="245618" y="1097280"/>
                    <a:pt x="0" y="851662"/>
                    <a:pt x="0" y="548640"/>
                  </a:cubicBezTo>
                  <a:close/>
                </a:path>
              </a:pathLst>
            </a:custGeom>
            <a:solidFill>
              <a:srgbClr val="F2F8FC"/>
            </a:solidFill>
          </p:spPr>
        </p:sp>
      </p:grpSp>
      <p:grpSp>
        <p:nvGrpSpPr>
          <p:cNvPr name="Group 43" id="43"/>
          <p:cNvGrpSpPr/>
          <p:nvPr/>
        </p:nvGrpSpPr>
        <p:grpSpPr>
          <a:xfrm rot="0">
            <a:off x="7259879" y="7060997"/>
            <a:ext cx="378562" cy="378562"/>
            <a:chOff x="0" y="0"/>
            <a:chExt cx="548640" cy="548640"/>
          </a:xfrm>
        </p:grpSpPr>
        <p:sp>
          <p:nvSpPr>
            <p:cNvPr name="Freeform 44" id="44" descr="icons/settings_navy.png"/>
            <p:cNvSpPr/>
            <p:nvPr/>
          </p:nvSpPr>
          <p:spPr>
            <a:xfrm flipH="false" flipV="false" rot="0">
              <a:off x="0" y="0"/>
              <a:ext cx="548640" cy="548640"/>
            </a:xfrm>
            <a:custGeom>
              <a:avLst/>
              <a:gdLst/>
              <a:ahLst/>
              <a:cxnLst/>
              <a:rect r="r" b="b" t="t" l="l"/>
              <a:pathLst>
                <a:path h="548640" w="548640">
                  <a:moveTo>
                    <a:pt x="0" y="0"/>
                  </a:moveTo>
                  <a:lnTo>
                    <a:pt x="548640" y="0"/>
                  </a:lnTo>
                  <a:lnTo>
                    <a:pt x="548640" y="548640"/>
                  </a:lnTo>
                  <a:lnTo>
                    <a:pt x="0" y="548640"/>
                  </a:lnTo>
                  <a:lnTo>
                    <a:pt x="0" y="0"/>
                  </a:lnTo>
                  <a:close/>
                </a:path>
              </a:pathLst>
            </a:custGeom>
            <a:blipFill>
              <a:blip r:embed="rId7"/>
              <a:stretch>
                <a:fillRect l="0" t="0" r="0" b="0"/>
              </a:stretch>
            </a:blipFill>
          </p:spPr>
        </p:sp>
      </p:grpSp>
      <p:grpSp>
        <p:nvGrpSpPr>
          <p:cNvPr name="Group 45" id="45"/>
          <p:cNvGrpSpPr/>
          <p:nvPr/>
        </p:nvGrpSpPr>
        <p:grpSpPr>
          <a:xfrm rot="0">
            <a:off x="7953908" y="6859097"/>
            <a:ext cx="3470148" cy="757123"/>
            <a:chOff x="0" y="0"/>
            <a:chExt cx="5029200" cy="1097280"/>
          </a:xfrm>
        </p:grpSpPr>
        <p:sp>
          <p:nvSpPr>
            <p:cNvPr name="Freeform 46" id="46"/>
            <p:cNvSpPr/>
            <p:nvPr/>
          </p:nvSpPr>
          <p:spPr>
            <a:xfrm flipH="false" flipV="false" rot="0">
              <a:off x="0" y="0"/>
              <a:ext cx="5029200" cy="1097280"/>
            </a:xfrm>
            <a:custGeom>
              <a:avLst/>
              <a:gdLst/>
              <a:ahLst/>
              <a:cxnLst/>
              <a:rect r="r" b="b" t="t" l="l"/>
              <a:pathLst>
                <a:path h="1097280" w="5029200">
                  <a:moveTo>
                    <a:pt x="0" y="0"/>
                  </a:moveTo>
                  <a:lnTo>
                    <a:pt x="5029200" y="0"/>
                  </a:lnTo>
                  <a:lnTo>
                    <a:pt x="5029200" y="1097280"/>
                  </a:lnTo>
                  <a:lnTo>
                    <a:pt x="0" y="1097280"/>
                  </a:lnTo>
                  <a:close/>
                </a:path>
              </a:pathLst>
            </a:custGeom>
            <a:blipFill>
              <a:blip r:embed="rId4">
                <a:alphaModFix amt="0"/>
              </a:blip>
              <a:stretch>
                <a:fillRect l="0" t="-39306" r="0" b="-39306"/>
              </a:stretch>
            </a:blipFill>
          </p:spPr>
        </p:sp>
        <p:sp>
          <p:nvSpPr>
            <p:cNvPr name="TextBox 47" id="47"/>
            <p:cNvSpPr txBox="true"/>
            <p:nvPr/>
          </p:nvSpPr>
          <p:spPr>
            <a:xfrm>
              <a:off x="0" y="-19050"/>
              <a:ext cx="5029200" cy="1116330"/>
            </a:xfrm>
            <a:prstGeom prst="rect">
              <a:avLst/>
            </a:prstGeom>
          </p:spPr>
          <p:txBody>
            <a:bodyPr anchor="ctr" rtlCol="false" tIns="0" lIns="0" bIns="0" rIns="0"/>
            <a:lstStyle/>
            <a:p>
              <a:pPr algn="l">
                <a:lnSpc>
                  <a:spcPts val="2879"/>
                </a:lnSpc>
              </a:pPr>
              <a:r>
                <a:rPr lang="en-US" sz="2399" b="true">
                  <a:solidFill>
                    <a:srgbClr val="0072CE"/>
                  </a:solidFill>
                  <a:latin typeface="Poppins Bold"/>
                  <a:ea typeface="Poppins Bold"/>
                  <a:cs typeface="Poppins Bold"/>
                  <a:sym typeface="Poppins Bold"/>
                </a:rPr>
                <a:t>Réalisation</a:t>
              </a:r>
            </a:p>
          </p:txBody>
        </p:sp>
      </p:grpSp>
      <p:sp>
        <p:nvSpPr>
          <p:cNvPr name="TextBox 48" id="48"/>
          <p:cNvSpPr txBox="true"/>
          <p:nvPr/>
        </p:nvSpPr>
        <p:spPr>
          <a:xfrm rot="0">
            <a:off x="7196785" y="7707401"/>
            <a:ext cx="3974897" cy="921174"/>
          </a:xfrm>
          <a:prstGeom prst="rect">
            <a:avLst/>
          </a:prstGeom>
        </p:spPr>
        <p:txBody>
          <a:bodyPr anchor="t" rtlCol="false" tIns="0" lIns="0" bIns="0" rIns="0">
            <a:spAutoFit/>
          </a:bodyPr>
          <a:lstStyle/>
          <a:p>
            <a:pPr algn="l" marL="323403" indent="-161701" lvl="1">
              <a:lnSpc>
                <a:spcPts val="2466"/>
              </a:lnSpc>
              <a:buFont typeface="Arial"/>
              <a:buChar char="•"/>
            </a:pPr>
            <a:r>
              <a:rPr lang="en-US" sz="1787">
                <a:solidFill>
                  <a:srgbClr val="0B2E4A"/>
                </a:solidFill>
                <a:latin typeface="Poppins"/>
                <a:ea typeface="Poppins"/>
                <a:cs typeface="Poppins"/>
                <a:sym typeface="Poppins"/>
              </a:rPr>
              <a:t>Développement</a:t>
            </a:r>
          </a:p>
          <a:p>
            <a:pPr algn="l" marL="323403" indent="-161701" lvl="1">
              <a:lnSpc>
                <a:spcPts val="2466"/>
              </a:lnSpc>
              <a:buFont typeface="Arial"/>
              <a:buChar char="•"/>
            </a:pPr>
            <a:r>
              <a:rPr lang="en-US" sz="1787">
                <a:solidFill>
                  <a:srgbClr val="0B2E4A"/>
                </a:solidFill>
                <a:latin typeface="Poppins"/>
                <a:ea typeface="Poppins"/>
                <a:cs typeface="Poppins"/>
                <a:sym typeface="Poppins"/>
              </a:rPr>
              <a:t>Tests et validation</a:t>
            </a:r>
          </a:p>
          <a:p>
            <a:pPr algn="l" marL="323403" indent="-161701" lvl="1">
              <a:lnSpc>
                <a:spcPts val="2466"/>
              </a:lnSpc>
              <a:buFont typeface="Arial"/>
              <a:buChar char="•"/>
            </a:pPr>
            <a:r>
              <a:rPr lang="en-US" sz="1787">
                <a:solidFill>
                  <a:srgbClr val="0B2E4A"/>
                </a:solidFill>
                <a:latin typeface="Poppins"/>
                <a:ea typeface="Poppins"/>
                <a:cs typeface="Poppins"/>
                <a:sym typeface="Poppins"/>
              </a:rPr>
              <a:t>Déploiement</a:t>
            </a:r>
          </a:p>
        </p:txBody>
      </p:sp>
      <p:grpSp>
        <p:nvGrpSpPr>
          <p:cNvPr name="Group 49" id="49"/>
          <p:cNvGrpSpPr/>
          <p:nvPr/>
        </p:nvGrpSpPr>
        <p:grpSpPr>
          <a:xfrm rot="0">
            <a:off x="12344400" y="6556248"/>
            <a:ext cx="4601718" cy="2229465"/>
            <a:chOff x="0" y="0"/>
            <a:chExt cx="6135624" cy="2972620"/>
          </a:xfrm>
        </p:grpSpPr>
        <p:grpSp>
          <p:nvGrpSpPr>
            <p:cNvPr name="Group 50" id="50"/>
            <p:cNvGrpSpPr/>
            <p:nvPr/>
          </p:nvGrpSpPr>
          <p:grpSpPr>
            <a:xfrm rot="0">
              <a:off x="0" y="0"/>
              <a:ext cx="6135624" cy="2972620"/>
              <a:chOff x="0" y="0"/>
              <a:chExt cx="6826910" cy="3307538"/>
            </a:xfrm>
          </p:grpSpPr>
          <p:sp>
            <p:nvSpPr>
              <p:cNvPr name="Freeform 51" id="51"/>
              <p:cNvSpPr/>
              <p:nvPr/>
            </p:nvSpPr>
            <p:spPr>
              <a:xfrm flipH="false" flipV="false" rot="0">
                <a:off x="0" y="0"/>
                <a:ext cx="6826886" cy="3307538"/>
              </a:xfrm>
              <a:custGeom>
                <a:avLst/>
                <a:gdLst/>
                <a:ahLst/>
                <a:cxnLst/>
                <a:rect r="r" b="b" t="t" l="l"/>
                <a:pathLst>
                  <a:path h="3307538" w="6826886">
                    <a:moveTo>
                      <a:pt x="0" y="129075"/>
                    </a:moveTo>
                    <a:cubicBezTo>
                      <a:pt x="0" y="57815"/>
                      <a:pt x="65532" y="0"/>
                      <a:pt x="146304" y="0"/>
                    </a:cubicBezTo>
                    <a:lnTo>
                      <a:pt x="6680581" y="0"/>
                    </a:lnTo>
                    <a:cubicBezTo>
                      <a:pt x="6761353" y="0"/>
                      <a:pt x="6826886" y="57815"/>
                      <a:pt x="6826886" y="129075"/>
                    </a:cubicBezTo>
                    <a:lnTo>
                      <a:pt x="6826886" y="3178464"/>
                    </a:lnTo>
                    <a:cubicBezTo>
                      <a:pt x="6826886" y="3249723"/>
                      <a:pt x="6761353" y="3307538"/>
                      <a:pt x="6680581" y="3307538"/>
                    </a:cubicBezTo>
                    <a:lnTo>
                      <a:pt x="146304" y="3307538"/>
                    </a:lnTo>
                    <a:cubicBezTo>
                      <a:pt x="65532" y="3307538"/>
                      <a:pt x="0" y="3249724"/>
                      <a:pt x="0" y="3178464"/>
                    </a:cubicBezTo>
                    <a:close/>
                  </a:path>
                </a:pathLst>
              </a:custGeom>
              <a:solidFill>
                <a:srgbClr val="F2F8FC"/>
              </a:solidFill>
            </p:spPr>
          </p:sp>
        </p:grpSp>
        <p:grpSp>
          <p:nvGrpSpPr>
            <p:cNvPr name="Group 52" id="52"/>
            <p:cNvGrpSpPr/>
            <p:nvPr/>
          </p:nvGrpSpPr>
          <p:grpSpPr>
            <a:xfrm rot="0">
              <a:off x="410904" y="410904"/>
              <a:ext cx="986170" cy="986170"/>
              <a:chOff x="0" y="0"/>
              <a:chExt cx="1097280" cy="1097280"/>
            </a:xfrm>
          </p:grpSpPr>
          <p:sp>
            <p:nvSpPr>
              <p:cNvPr name="Freeform 53" id="53"/>
              <p:cNvSpPr/>
              <p:nvPr/>
            </p:nvSpPr>
            <p:spPr>
              <a:xfrm flipH="false" flipV="false" rot="0">
                <a:off x="0" y="0"/>
                <a:ext cx="1097280" cy="1097280"/>
              </a:xfrm>
              <a:custGeom>
                <a:avLst/>
                <a:gdLst/>
                <a:ahLst/>
                <a:cxnLst/>
                <a:rect r="r" b="b" t="t" l="l"/>
                <a:pathLst>
                  <a:path h="1097280" w="1097280">
                    <a:moveTo>
                      <a:pt x="0" y="548640"/>
                    </a:moveTo>
                    <a:cubicBezTo>
                      <a:pt x="0" y="245618"/>
                      <a:pt x="245618" y="0"/>
                      <a:pt x="548640" y="0"/>
                    </a:cubicBezTo>
                    <a:cubicBezTo>
                      <a:pt x="851662" y="0"/>
                      <a:pt x="1097280" y="245618"/>
                      <a:pt x="1097280" y="548640"/>
                    </a:cubicBezTo>
                    <a:cubicBezTo>
                      <a:pt x="1097280" y="851662"/>
                      <a:pt x="851662" y="1097280"/>
                      <a:pt x="548640" y="1097280"/>
                    </a:cubicBezTo>
                    <a:cubicBezTo>
                      <a:pt x="245618" y="1097280"/>
                      <a:pt x="0" y="851662"/>
                      <a:pt x="0" y="548640"/>
                    </a:cubicBezTo>
                    <a:close/>
                  </a:path>
                </a:pathLst>
              </a:custGeom>
              <a:solidFill>
                <a:srgbClr val="F2F8FC"/>
              </a:solidFill>
            </p:spPr>
          </p:sp>
        </p:grpSp>
        <p:grpSp>
          <p:nvGrpSpPr>
            <p:cNvPr name="Group 54" id="54"/>
            <p:cNvGrpSpPr/>
            <p:nvPr/>
          </p:nvGrpSpPr>
          <p:grpSpPr>
            <a:xfrm rot="0">
              <a:off x="657447" y="657447"/>
              <a:ext cx="493085" cy="493085"/>
              <a:chOff x="0" y="0"/>
              <a:chExt cx="548640" cy="548640"/>
            </a:xfrm>
          </p:grpSpPr>
          <p:sp>
            <p:nvSpPr>
              <p:cNvPr name="Freeform 55" id="55" descr="icons/headset_navy.png"/>
              <p:cNvSpPr/>
              <p:nvPr/>
            </p:nvSpPr>
            <p:spPr>
              <a:xfrm flipH="false" flipV="false" rot="0">
                <a:off x="0" y="0"/>
                <a:ext cx="548640" cy="548640"/>
              </a:xfrm>
              <a:custGeom>
                <a:avLst/>
                <a:gdLst/>
                <a:ahLst/>
                <a:cxnLst/>
                <a:rect r="r" b="b" t="t" l="l"/>
                <a:pathLst>
                  <a:path h="548640" w="548640">
                    <a:moveTo>
                      <a:pt x="0" y="0"/>
                    </a:moveTo>
                    <a:lnTo>
                      <a:pt x="548640" y="0"/>
                    </a:lnTo>
                    <a:lnTo>
                      <a:pt x="548640" y="548640"/>
                    </a:lnTo>
                    <a:lnTo>
                      <a:pt x="0" y="548640"/>
                    </a:lnTo>
                    <a:lnTo>
                      <a:pt x="0" y="0"/>
                    </a:lnTo>
                    <a:close/>
                  </a:path>
                </a:pathLst>
              </a:custGeom>
              <a:blipFill>
                <a:blip r:embed="rId8"/>
                <a:stretch>
                  <a:fillRect l="0" t="0" r="0" b="0"/>
                </a:stretch>
              </a:blipFill>
            </p:spPr>
          </p:sp>
        </p:grpSp>
        <p:grpSp>
          <p:nvGrpSpPr>
            <p:cNvPr name="Group 56" id="56"/>
            <p:cNvGrpSpPr/>
            <p:nvPr/>
          </p:nvGrpSpPr>
          <p:grpSpPr>
            <a:xfrm rot="0">
              <a:off x="1561437" y="394468"/>
              <a:ext cx="4519948" cy="986170"/>
              <a:chOff x="0" y="0"/>
              <a:chExt cx="5029200" cy="1097280"/>
            </a:xfrm>
          </p:grpSpPr>
          <p:sp>
            <p:nvSpPr>
              <p:cNvPr name="Freeform 57" id="57"/>
              <p:cNvSpPr/>
              <p:nvPr/>
            </p:nvSpPr>
            <p:spPr>
              <a:xfrm flipH="false" flipV="false" rot="0">
                <a:off x="0" y="0"/>
                <a:ext cx="5029200" cy="1097280"/>
              </a:xfrm>
              <a:custGeom>
                <a:avLst/>
                <a:gdLst/>
                <a:ahLst/>
                <a:cxnLst/>
                <a:rect r="r" b="b" t="t" l="l"/>
                <a:pathLst>
                  <a:path h="1097280" w="5029200">
                    <a:moveTo>
                      <a:pt x="0" y="0"/>
                    </a:moveTo>
                    <a:lnTo>
                      <a:pt x="5029200" y="0"/>
                    </a:lnTo>
                    <a:lnTo>
                      <a:pt x="5029200" y="1097280"/>
                    </a:lnTo>
                    <a:lnTo>
                      <a:pt x="0" y="1097280"/>
                    </a:lnTo>
                    <a:close/>
                  </a:path>
                </a:pathLst>
              </a:custGeom>
              <a:blipFill>
                <a:blip r:embed="rId4">
                  <a:alphaModFix amt="0"/>
                </a:blip>
                <a:stretch>
                  <a:fillRect l="0" t="-39306" r="0" b="-39306"/>
                </a:stretch>
              </a:blipFill>
            </p:spPr>
          </p:sp>
          <p:sp>
            <p:nvSpPr>
              <p:cNvPr name="TextBox 58" id="58"/>
              <p:cNvSpPr txBox="true"/>
              <p:nvPr/>
            </p:nvSpPr>
            <p:spPr>
              <a:xfrm>
                <a:off x="0" y="-19050"/>
                <a:ext cx="5029200" cy="1116330"/>
              </a:xfrm>
              <a:prstGeom prst="rect">
                <a:avLst/>
              </a:prstGeom>
            </p:spPr>
            <p:txBody>
              <a:bodyPr anchor="ctr" rtlCol="false" tIns="0" lIns="0" bIns="0" rIns="0"/>
              <a:lstStyle/>
              <a:p>
                <a:pPr algn="l">
                  <a:lnSpc>
                    <a:spcPts val="2880"/>
                  </a:lnSpc>
                </a:pPr>
                <a:r>
                  <a:rPr lang="en-US" sz="2400" b="true">
                    <a:solidFill>
                      <a:srgbClr val="0072CE"/>
                    </a:solidFill>
                    <a:latin typeface="Poppins Bold"/>
                    <a:ea typeface="Poppins Bold"/>
                    <a:cs typeface="Poppins Bold"/>
                    <a:sym typeface="Poppins Bold"/>
                  </a:rPr>
                  <a:t>Accompagnement</a:t>
                </a:r>
              </a:p>
            </p:txBody>
          </p:sp>
        </p:grpSp>
        <p:sp>
          <p:nvSpPr>
            <p:cNvPr name="TextBox 59" id="59"/>
            <p:cNvSpPr txBox="true"/>
            <p:nvPr/>
          </p:nvSpPr>
          <p:spPr>
            <a:xfrm rot="0">
              <a:off x="575266" y="1513812"/>
              <a:ext cx="5177395" cy="1212266"/>
            </a:xfrm>
            <a:prstGeom prst="rect">
              <a:avLst/>
            </a:prstGeom>
          </p:spPr>
          <p:txBody>
            <a:bodyPr anchor="t" rtlCol="false" tIns="0" lIns="0" bIns="0" rIns="0">
              <a:spAutoFit/>
            </a:bodyPr>
            <a:lstStyle/>
            <a:p>
              <a:pPr algn="l" marL="323944" indent="-161972" lvl="1">
                <a:lnSpc>
                  <a:spcPts val="2470"/>
                </a:lnSpc>
                <a:buFont typeface="Arial"/>
                <a:buChar char="•"/>
              </a:pPr>
              <a:r>
                <a:rPr lang="en-US" sz="1789">
                  <a:solidFill>
                    <a:srgbClr val="0B2E4A"/>
                  </a:solidFill>
                  <a:latin typeface="Poppins"/>
                  <a:ea typeface="Poppins"/>
                  <a:cs typeface="Poppins"/>
                  <a:sym typeface="Poppins"/>
                </a:rPr>
                <a:t>Formation</a:t>
              </a:r>
            </a:p>
            <a:p>
              <a:pPr algn="l" marL="323944" indent="-161972" lvl="1">
                <a:lnSpc>
                  <a:spcPts val="2470"/>
                </a:lnSpc>
                <a:buFont typeface="Arial"/>
                <a:buChar char="•"/>
              </a:pPr>
              <a:r>
                <a:rPr lang="en-US" sz="1789">
                  <a:solidFill>
                    <a:srgbClr val="0B2E4A"/>
                  </a:solidFill>
                  <a:latin typeface="Poppins"/>
                  <a:ea typeface="Poppins"/>
                  <a:cs typeface="Poppins"/>
                  <a:sym typeface="Poppins"/>
                </a:rPr>
                <a:t>Support</a:t>
              </a:r>
            </a:p>
            <a:p>
              <a:pPr algn="l" marL="323944" indent="-161972" lvl="1">
                <a:lnSpc>
                  <a:spcPts val="2470"/>
                </a:lnSpc>
                <a:buFont typeface="Arial"/>
                <a:buChar char="•"/>
              </a:pPr>
              <a:r>
                <a:rPr lang="en-US" sz="1789">
                  <a:solidFill>
                    <a:srgbClr val="0B2E4A"/>
                  </a:solidFill>
                  <a:latin typeface="Poppins"/>
                  <a:ea typeface="Poppins"/>
                  <a:cs typeface="Poppins"/>
                  <a:sym typeface="Poppins"/>
                </a:rPr>
                <a:t>Amélioration continue</a:t>
              </a:r>
            </a:p>
          </p:txBody>
        </p:sp>
      </p:grpSp>
      <p:grpSp>
        <p:nvGrpSpPr>
          <p:cNvPr name="Group 60" id="60"/>
          <p:cNvGrpSpPr/>
          <p:nvPr/>
        </p:nvGrpSpPr>
        <p:grpSpPr>
          <a:xfrm rot="0">
            <a:off x="12344400" y="3634740"/>
            <a:ext cx="4710568" cy="1577340"/>
            <a:chOff x="0" y="0"/>
            <a:chExt cx="6280758" cy="2103120"/>
          </a:xfrm>
        </p:grpSpPr>
        <p:grpSp>
          <p:nvGrpSpPr>
            <p:cNvPr name="Group 61" id="61"/>
            <p:cNvGrpSpPr/>
            <p:nvPr/>
          </p:nvGrpSpPr>
          <p:grpSpPr>
            <a:xfrm rot="0">
              <a:off x="0" y="0"/>
              <a:ext cx="6280758" cy="2103120"/>
              <a:chOff x="0" y="0"/>
              <a:chExt cx="6826910" cy="2286000"/>
            </a:xfrm>
          </p:grpSpPr>
          <p:sp>
            <p:nvSpPr>
              <p:cNvPr name="Freeform 62" id="62"/>
              <p:cNvSpPr/>
              <p:nvPr/>
            </p:nvSpPr>
            <p:spPr>
              <a:xfrm flipH="false" flipV="false" rot="0">
                <a:off x="0" y="0"/>
                <a:ext cx="6826886" cy="2286000"/>
              </a:xfrm>
              <a:custGeom>
                <a:avLst/>
                <a:gdLst/>
                <a:ahLst/>
                <a:cxnLst/>
                <a:rect r="r" b="b" t="t" l="l"/>
                <a:pathLst>
                  <a:path h="2286000" w="6826886">
                    <a:moveTo>
                      <a:pt x="0" y="146304"/>
                    </a:moveTo>
                    <a:cubicBezTo>
                      <a:pt x="0" y="65532"/>
                      <a:pt x="65532" y="0"/>
                      <a:pt x="146304" y="0"/>
                    </a:cubicBezTo>
                    <a:lnTo>
                      <a:pt x="6680581" y="0"/>
                    </a:lnTo>
                    <a:cubicBezTo>
                      <a:pt x="6761353" y="0"/>
                      <a:pt x="6826886" y="65532"/>
                      <a:pt x="6826886" y="146304"/>
                    </a:cubicBezTo>
                    <a:lnTo>
                      <a:pt x="6826886" y="2139696"/>
                    </a:lnTo>
                    <a:cubicBezTo>
                      <a:pt x="6826886" y="2220468"/>
                      <a:pt x="6761353" y="2286000"/>
                      <a:pt x="6680581" y="2286000"/>
                    </a:cubicBezTo>
                    <a:lnTo>
                      <a:pt x="146304" y="2286000"/>
                    </a:lnTo>
                    <a:cubicBezTo>
                      <a:pt x="65532" y="2286000"/>
                      <a:pt x="0" y="2220468"/>
                      <a:pt x="0" y="2139696"/>
                    </a:cubicBezTo>
                    <a:close/>
                  </a:path>
                </a:pathLst>
              </a:custGeom>
              <a:solidFill>
                <a:srgbClr val="00325A"/>
              </a:solidFill>
            </p:spPr>
          </p:sp>
        </p:grpSp>
        <p:grpSp>
          <p:nvGrpSpPr>
            <p:cNvPr name="Group 63" id="63"/>
            <p:cNvGrpSpPr/>
            <p:nvPr/>
          </p:nvGrpSpPr>
          <p:grpSpPr>
            <a:xfrm rot="0">
              <a:off x="656173" y="445861"/>
              <a:ext cx="1211397" cy="1211397"/>
              <a:chOff x="0" y="0"/>
              <a:chExt cx="1316736" cy="1316736"/>
            </a:xfrm>
          </p:grpSpPr>
          <p:sp>
            <p:nvSpPr>
              <p:cNvPr name="Freeform 64" id="64"/>
              <p:cNvSpPr/>
              <p:nvPr/>
            </p:nvSpPr>
            <p:spPr>
              <a:xfrm flipH="false" flipV="false" rot="0">
                <a:off x="0" y="0"/>
                <a:ext cx="1316736" cy="1316736"/>
              </a:xfrm>
              <a:custGeom>
                <a:avLst/>
                <a:gdLst/>
                <a:ahLst/>
                <a:cxnLst/>
                <a:rect r="r" b="b" t="t" l="l"/>
                <a:pathLst>
                  <a:path h="1316736" w="1316736">
                    <a:moveTo>
                      <a:pt x="0" y="658368"/>
                    </a:moveTo>
                    <a:cubicBezTo>
                      <a:pt x="0" y="294767"/>
                      <a:pt x="294767" y="0"/>
                      <a:pt x="658368" y="0"/>
                    </a:cubicBezTo>
                    <a:cubicBezTo>
                      <a:pt x="1021969" y="0"/>
                      <a:pt x="1316736" y="294767"/>
                      <a:pt x="1316736" y="658368"/>
                    </a:cubicBezTo>
                    <a:cubicBezTo>
                      <a:pt x="1316736" y="1021969"/>
                      <a:pt x="1021969" y="1316736"/>
                      <a:pt x="658368" y="1316736"/>
                    </a:cubicBezTo>
                    <a:cubicBezTo>
                      <a:pt x="294767" y="1316736"/>
                      <a:pt x="0" y="1021969"/>
                      <a:pt x="0" y="658368"/>
                    </a:cubicBezTo>
                    <a:close/>
                  </a:path>
                </a:pathLst>
              </a:custGeom>
              <a:solidFill>
                <a:srgbClr val="0072CE"/>
              </a:solidFill>
            </p:spPr>
          </p:sp>
        </p:grpSp>
        <p:grpSp>
          <p:nvGrpSpPr>
            <p:cNvPr name="Group 65" id="65"/>
            <p:cNvGrpSpPr/>
            <p:nvPr/>
          </p:nvGrpSpPr>
          <p:grpSpPr>
            <a:xfrm rot="0">
              <a:off x="984260" y="748711"/>
              <a:ext cx="605699" cy="605699"/>
              <a:chOff x="0" y="0"/>
              <a:chExt cx="658368" cy="658368"/>
            </a:xfrm>
          </p:grpSpPr>
          <p:sp>
            <p:nvSpPr>
              <p:cNvPr name="Freeform 66" id="66" descr="icons/cloud_white.png"/>
              <p:cNvSpPr/>
              <p:nvPr/>
            </p:nvSpPr>
            <p:spPr>
              <a:xfrm flipH="false" flipV="false" rot="0">
                <a:off x="0" y="0"/>
                <a:ext cx="658368" cy="658368"/>
              </a:xfrm>
              <a:custGeom>
                <a:avLst/>
                <a:gdLst/>
                <a:ahLst/>
                <a:cxnLst/>
                <a:rect r="r" b="b" t="t" l="l"/>
                <a:pathLst>
                  <a:path h="658368" w="658368">
                    <a:moveTo>
                      <a:pt x="0" y="0"/>
                    </a:moveTo>
                    <a:lnTo>
                      <a:pt x="658368" y="0"/>
                    </a:lnTo>
                    <a:lnTo>
                      <a:pt x="658368" y="658368"/>
                    </a:lnTo>
                    <a:lnTo>
                      <a:pt x="0" y="658368"/>
                    </a:lnTo>
                    <a:lnTo>
                      <a:pt x="0" y="0"/>
                    </a:lnTo>
                    <a:close/>
                  </a:path>
                </a:pathLst>
              </a:custGeom>
              <a:blipFill>
                <a:blip r:embed="rId9"/>
                <a:stretch>
                  <a:fillRect l="0" t="0" r="0" b="0"/>
                </a:stretch>
              </a:blipFill>
            </p:spPr>
          </p:sp>
        </p:grpSp>
      </p:grpSp>
      <p:grpSp>
        <p:nvGrpSpPr>
          <p:cNvPr name="Group 67" id="67"/>
          <p:cNvGrpSpPr/>
          <p:nvPr/>
        </p:nvGrpSpPr>
        <p:grpSpPr>
          <a:xfrm rot="0">
            <a:off x="13984834" y="3634740"/>
            <a:ext cx="2965399" cy="1577340"/>
            <a:chOff x="0" y="0"/>
            <a:chExt cx="4297680" cy="2286000"/>
          </a:xfrm>
        </p:grpSpPr>
        <p:sp>
          <p:nvSpPr>
            <p:cNvPr name="Freeform 68" id="68"/>
            <p:cNvSpPr/>
            <p:nvPr/>
          </p:nvSpPr>
          <p:spPr>
            <a:xfrm flipH="false" flipV="false" rot="0">
              <a:off x="0" y="0"/>
              <a:ext cx="4297680" cy="2286000"/>
            </a:xfrm>
            <a:custGeom>
              <a:avLst/>
              <a:gdLst/>
              <a:ahLst/>
              <a:cxnLst/>
              <a:rect r="r" b="b" t="t" l="l"/>
              <a:pathLst>
                <a:path h="2286000" w="4297680">
                  <a:moveTo>
                    <a:pt x="0" y="0"/>
                  </a:moveTo>
                  <a:lnTo>
                    <a:pt x="4297680" y="0"/>
                  </a:lnTo>
                  <a:lnTo>
                    <a:pt x="4297680" y="2286000"/>
                  </a:lnTo>
                  <a:lnTo>
                    <a:pt x="0" y="2286000"/>
                  </a:lnTo>
                  <a:close/>
                </a:path>
              </a:pathLst>
            </a:custGeom>
            <a:blipFill>
              <a:blip r:embed="rId4">
                <a:alphaModFix amt="0"/>
              </a:blip>
              <a:stretch>
                <a:fillRect l="-18246" t="0" r="-18246" b="0"/>
              </a:stretch>
            </a:blipFill>
          </p:spPr>
        </p:sp>
        <p:sp>
          <p:nvSpPr>
            <p:cNvPr name="TextBox 69" id="69"/>
            <p:cNvSpPr txBox="true"/>
            <p:nvPr/>
          </p:nvSpPr>
          <p:spPr>
            <a:xfrm>
              <a:off x="0" y="-28575"/>
              <a:ext cx="4297680" cy="2314575"/>
            </a:xfrm>
            <a:prstGeom prst="rect">
              <a:avLst/>
            </a:prstGeom>
          </p:spPr>
          <p:txBody>
            <a:bodyPr anchor="ctr" rtlCol="false" tIns="0" lIns="0" bIns="0" rIns="0"/>
            <a:lstStyle/>
            <a:p>
              <a:pPr algn="l">
                <a:lnSpc>
                  <a:spcPts val="2729"/>
                </a:lnSpc>
              </a:pPr>
              <a:r>
                <a:rPr lang="en-US" sz="2274" b="true">
                  <a:solidFill>
                    <a:srgbClr val="FFFFFF"/>
                  </a:solidFill>
                  <a:latin typeface="Poppins Bold"/>
                  <a:ea typeface="Poppins Bold"/>
                  <a:cs typeface="Poppins Bold"/>
                  <a:sym typeface="Poppins Bold"/>
                </a:rPr>
                <a:t>Infrastructure &amp; Cloud</a:t>
              </a:r>
            </a:p>
          </p:txBody>
        </p:sp>
      </p:grpSp>
      <p:grpSp>
        <p:nvGrpSpPr>
          <p:cNvPr name="Group 70" id="70"/>
          <p:cNvGrpSpPr/>
          <p:nvPr/>
        </p:nvGrpSpPr>
        <p:grpSpPr>
          <a:xfrm rot="0">
            <a:off x="1165860" y="3634740"/>
            <a:ext cx="4858207" cy="1577340"/>
            <a:chOff x="0" y="0"/>
            <a:chExt cx="6477610" cy="2103120"/>
          </a:xfrm>
        </p:grpSpPr>
        <p:grpSp>
          <p:nvGrpSpPr>
            <p:cNvPr name="Group 71" id="71"/>
            <p:cNvGrpSpPr/>
            <p:nvPr/>
          </p:nvGrpSpPr>
          <p:grpSpPr>
            <a:xfrm rot="0">
              <a:off x="0" y="0"/>
              <a:ext cx="6477610" cy="2103120"/>
              <a:chOff x="0" y="0"/>
              <a:chExt cx="7040880" cy="2286000"/>
            </a:xfrm>
          </p:grpSpPr>
          <p:sp>
            <p:nvSpPr>
              <p:cNvPr name="Freeform 72" id="72"/>
              <p:cNvSpPr/>
              <p:nvPr/>
            </p:nvSpPr>
            <p:spPr>
              <a:xfrm flipH="false" flipV="false" rot="0">
                <a:off x="0" y="0"/>
                <a:ext cx="7040880" cy="2286000"/>
              </a:xfrm>
              <a:custGeom>
                <a:avLst/>
                <a:gdLst/>
                <a:ahLst/>
                <a:cxnLst/>
                <a:rect r="r" b="b" t="t" l="l"/>
                <a:pathLst>
                  <a:path h="2286000" w="7040880">
                    <a:moveTo>
                      <a:pt x="0" y="146304"/>
                    </a:moveTo>
                    <a:cubicBezTo>
                      <a:pt x="0" y="65532"/>
                      <a:pt x="65532" y="0"/>
                      <a:pt x="146304" y="0"/>
                    </a:cubicBezTo>
                    <a:lnTo>
                      <a:pt x="6894576" y="0"/>
                    </a:lnTo>
                    <a:cubicBezTo>
                      <a:pt x="6975348" y="0"/>
                      <a:pt x="7040880" y="65532"/>
                      <a:pt x="7040880" y="146304"/>
                    </a:cubicBezTo>
                    <a:lnTo>
                      <a:pt x="7040880" y="2139696"/>
                    </a:lnTo>
                    <a:cubicBezTo>
                      <a:pt x="7040880" y="2220468"/>
                      <a:pt x="6975348" y="2286000"/>
                      <a:pt x="6894576" y="2286000"/>
                    </a:cubicBezTo>
                    <a:lnTo>
                      <a:pt x="146304" y="2286000"/>
                    </a:lnTo>
                    <a:cubicBezTo>
                      <a:pt x="65532" y="2286000"/>
                      <a:pt x="0" y="2220468"/>
                      <a:pt x="0" y="2139696"/>
                    </a:cubicBezTo>
                    <a:close/>
                  </a:path>
                </a:pathLst>
              </a:custGeom>
              <a:solidFill>
                <a:srgbClr val="00325A"/>
              </a:solidFill>
            </p:spPr>
          </p:sp>
        </p:grpSp>
        <p:grpSp>
          <p:nvGrpSpPr>
            <p:cNvPr name="Group 73" id="73"/>
            <p:cNvGrpSpPr/>
            <p:nvPr/>
          </p:nvGrpSpPr>
          <p:grpSpPr>
            <a:xfrm rot="0">
              <a:off x="656173" y="445861"/>
              <a:ext cx="1211397" cy="1211397"/>
              <a:chOff x="0" y="0"/>
              <a:chExt cx="1316736" cy="1316736"/>
            </a:xfrm>
          </p:grpSpPr>
          <p:sp>
            <p:nvSpPr>
              <p:cNvPr name="Freeform 74" id="74"/>
              <p:cNvSpPr/>
              <p:nvPr/>
            </p:nvSpPr>
            <p:spPr>
              <a:xfrm flipH="false" flipV="false" rot="0">
                <a:off x="0" y="0"/>
                <a:ext cx="1316736" cy="1316736"/>
              </a:xfrm>
              <a:custGeom>
                <a:avLst/>
                <a:gdLst/>
                <a:ahLst/>
                <a:cxnLst/>
                <a:rect r="r" b="b" t="t" l="l"/>
                <a:pathLst>
                  <a:path h="1316736" w="1316736">
                    <a:moveTo>
                      <a:pt x="0" y="658368"/>
                    </a:moveTo>
                    <a:cubicBezTo>
                      <a:pt x="0" y="294767"/>
                      <a:pt x="294767" y="0"/>
                      <a:pt x="658368" y="0"/>
                    </a:cubicBezTo>
                    <a:cubicBezTo>
                      <a:pt x="1021969" y="0"/>
                      <a:pt x="1316736" y="294767"/>
                      <a:pt x="1316736" y="658368"/>
                    </a:cubicBezTo>
                    <a:cubicBezTo>
                      <a:pt x="1316736" y="1021969"/>
                      <a:pt x="1021969" y="1316736"/>
                      <a:pt x="658368" y="1316736"/>
                    </a:cubicBezTo>
                    <a:cubicBezTo>
                      <a:pt x="294767" y="1316736"/>
                      <a:pt x="0" y="1021969"/>
                      <a:pt x="0" y="658368"/>
                    </a:cubicBezTo>
                    <a:close/>
                  </a:path>
                </a:pathLst>
              </a:custGeom>
              <a:solidFill>
                <a:srgbClr val="0072CE"/>
              </a:solidFill>
            </p:spPr>
          </p:sp>
        </p:grpSp>
        <p:grpSp>
          <p:nvGrpSpPr>
            <p:cNvPr name="Group 75" id="75"/>
            <p:cNvGrpSpPr/>
            <p:nvPr/>
          </p:nvGrpSpPr>
          <p:grpSpPr>
            <a:xfrm rot="0">
              <a:off x="972214" y="748711"/>
              <a:ext cx="605699" cy="605699"/>
              <a:chOff x="0" y="0"/>
              <a:chExt cx="658368" cy="658368"/>
            </a:xfrm>
          </p:grpSpPr>
          <p:sp>
            <p:nvSpPr>
              <p:cNvPr name="Freeform 76" id="76" descr="icons/shield_white.png"/>
              <p:cNvSpPr/>
              <p:nvPr/>
            </p:nvSpPr>
            <p:spPr>
              <a:xfrm flipH="false" flipV="false" rot="0">
                <a:off x="0" y="0"/>
                <a:ext cx="658368" cy="658368"/>
              </a:xfrm>
              <a:custGeom>
                <a:avLst/>
                <a:gdLst/>
                <a:ahLst/>
                <a:cxnLst/>
                <a:rect r="r" b="b" t="t" l="l"/>
                <a:pathLst>
                  <a:path h="658368" w="658368">
                    <a:moveTo>
                      <a:pt x="0" y="0"/>
                    </a:moveTo>
                    <a:lnTo>
                      <a:pt x="658368" y="0"/>
                    </a:lnTo>
                    <a:lnTo>
                      <a:pt x="658368" y="658368"/>
                    </a:lnTo>
                    <a:lnTo>
                      <a:pt x="0" y="658368"/>
                    </a:lnTo>
                    <a:lnTo>
                      <a:pt x="0" y="0"/>
                    </a:lnTo>
                    <a:close/>
                  </a:path>
                </a:pathLst>
              </a:custGeom>
              <a:blipFill>
                <a:blip r:embed="rId10"/>
                <a:stretch>
                  <a:fillRect l="0" t="0" r="0" b="0"/>
                </a:stretch>
              </a:blipFill>
            </p:spPr>
          </p:sp>
        </p:grpSp>
      </p:grpSp>
      <p:grpSp>
        <p:nvGrpSpPr>
          <p:cNvPr name="Group 77" id="77"/>
          <p:cNvGrpSpPr/>
          <p:nvPr/>
        </p:nvGrpSpPr>
        <p:grpSpPr>
          <a:xfrm rot="0">
            <a:off x="2806294" y="3634740"/>
            <a:ext cx="2965399" cy="1577340"/>
            <a:chOff x="0" y="0"/>
            <a:chExt cx="4297680" cy="2286000"/>
          </a:xfrm>
        </p:grpSpPr>
        <p:sp>
          <p:nvSpPr>
            <p:cNvPr name="Freeform 78" id="78"/>
            <p:cNvSpPr/>
            <p:nvPr/>
          </p:nvSpPr>
          <p:spPr>
            <a:xfrm flipH="false" flipV="false" rot="0">
              <a:off x="0" y="0"/>
              <a:ext cx="4297680" cy="2286000"/>
            </a:xfrm>
            <a:custGeom>
              <a:avLst/>
              <a:gdLst/>
              <a:ahLst/>
              <a:cxnLst/>
              <a:rect r="r" b="b" t="t" l="l"/>
              <a:pathLst>
                <a:path h="2286000" w="4297680">
                  <a:moveTo>
                    <a:pt x="0" y="0"/>
                  </a:moveTo>
                  <a:lnTo>
                    <a:pt x="4297680" y="0"/>
                  </a:lnTo>
                  <a:lnTo>
                    <a:pt x="4297680" y="2286000"/>
                  </a:lnTo>
                  <a:lnTo>
                    <a:pt x="0" y="2286000"/>
                  </a:lnTo>
                  <a:close/>
                </a:path>
              </a:pathLst>
            </a:custGeom>
            <a:blipFill>
              <a:blip r:embed="rId4">
                <a:alphaModFix amt="0"/>
              </a:blip>
              <a:stretch>
                <a:fillRect l="-18246" t="0" r="-18246" b="0"/>
              </a:stretch>
            </a:blipFill>
          </p:spPr>
        </p:sp>
        <p:sp>
          <p:nvSpPr>
            <p:cNvPr name="TextBox 79" id="79"/>
            <p:cNvSpPr txBox="true"/>
            <p:nvPr/>
          </p:nvSpPr>
          <p:spPr>
            <a:xfrm>
              <a:off x="0" y="-28575"/>
              <a:ext cx="4297680" cy="2314575"/>
            </a:xfrm>
            <a:prstGeom prst="rect">
              <a:avLst/>
            </a:prstGeom>
          </p:spPr>
          <p:txBody>
            <a:bodyPr anchor="ctr" rtlCol="false" tIns="0" lIns="0" bIns="0" rIns="0"/>
            <a:lstStyle/>
            <a:p>
              <a:pPr algn="l">
                <a:lnSpc>
                  <a:spcPts val="2729"/>
                </a:lnSpc>
              </a:pPr>
              <a:r>
                <a:rPr lang="en-US" sz="2274" b="true">
                  <a:solidFill>
                    <a:srgbClr val="FFFFFF"/>
                  </a:solidFill>
                  <a:latin typeface="Poppins Bold"/>
                  <a:ea typeface="Poppins Bold"/>
                  <a:cs typeface="Poppins Bold"/>
                  <a:sym typeface="Poppins Bold"/>
                </a:rPr>
                <a:t>Édition de solutions SaaS</a:t>
              </a:r>
            </a:p>
          </p:txBody>
        </p:sp>
      </p:gr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685800" y="274320"/>
            <a:ext cx="2057400" cy="470973"/>
            <a:chOff x="0" y="0"/>
            <a:chExt cx="2743200" cy="627964"/>
          </a:xfrm>
        </p:grpSpPr>
        <p:sp>
          <p:nvSpPr>
            <p:cNvPr name="Freeform 3" id="3" descr="logo_finances.png"/>
            <p:cNvSpPr/>
            <p:nvPr/>
          </p:nvSpPr>
          <p:spPr>
            <a:xfrm flipH="false" flipV="false" rot="0">
              <a:off x="0" y="0"/>
              <a:ext cx="2743200" cy="628015"/>
            </a:xfrm>
            <a:custGeom>
              <a:avLst/>
              <a:gdLst/>
              <a:ahLst/>
              <a:cxnLst/>
              <a:rect r="r" b="b" t="t" l="l"/>
              <a:pathLst>
                <a:path h="628015" w="2743200">
                  <a:moveTo>
                    <a:pt x="0" y="0"/>
                  </a:moveTo>
                  <a:lnTo>
                    <a:pt x="2743200" y="0"/>
                  </a:lnTo>
                  <a:lnTo>
                    <a:pt x="2743200" y="628015"/>
                  </a:lnTo>
                  <a:lnTo>
                    <a:pt x="0" y="628015"/>
                  </a:lnTo>
                  <a:lnTo>
                    <a:pt x="0" y="0"/>
                  </a:lnTo>
                  <a:close/>
                </a:path>
              </a:pathLst>
            </a:custGeom>
            <a:blipFill>
              <a:blip r:embed="rId3"/>
              <a:stretch>
                <a:fillRect l="0" t="0" r="0" b="8"/>
              </a:stretch>
            </a:blipFill>
          </p:spPr>
        </p:sp>
      </p:grpSp>
      <p:grpSp>
        <p:nvGrpSpPr>
          <p:cNvPr name="Group 4" id="4"/>
          <p:cNvGrpSpPr/>
          <p:nvPr/>
        </p:nvGrpSpPr>
        <p:grpSpPr>
          <a:xfrm rot="0">
            <a:off x="822960" y="850392"/>
            <a:ext cx="15087600" cy="960120"/>
            <a:chOff x="0" y="0"/>
            <a:chExt cx="20116800" cy="1280160"/>
          </a:xfrm>
        </p:grpSpPr>
        <p:sp>
          <p:nvSpPr>
            <p:cNvPr name="Freeform 5" id="5"/>
            <p:cNvSpPr/>
            <p:nvPr/>
          </p:nvSpPr>
          <p:spPr>
            <a:xfrm flipH="false" flipV="false" rot="0">
              <a:off x="0" y="0"/>
              <a:ext cx="20116800" cy="1280160"/>
            </a:xfrm>
            <a:custGeom>
              <a:avLst/>
              <a:gdLst/>
              <a:ahLst/>
              <a:cxnLst/>
              <a:rect r="r" b="b" t="t" l="l"/>
              <a:pathLst>
                <a:path h="1280160" w="20116800">
                  <a:moveTo>
                    <a:pt x="0" y="0"/>
                  </a:moveTo>
                  <a:lnTo>
                    <a:pt x="20116800" y="0"/>
                  </a:lnTo>
                  <a:lnTo>
                    <a:pt x="20116800" y="1280160"/>
                  </a:lnTo>
                  <a:lnTo>
                    <a:pt x="0" y="1280160"/>
                  </a:lnTo>
                  <a:close/>
                </a:path>
              </a:pathLst>
            </a:custGeom>
            <a:blipFill>
              <a:blip r:embed="rId4">
                <a:alphaModFix amt="0"/>
              </a:blip>
              <a:stretch>
                <a:fillRect l="0" t="-256193" r="0" b="-256193"/>
              </a:stretch>
            </a:blipFill>
          </p:spPr>
        </p:sp>
        <p:sp>
          <p:nvSpPr>
            <p:cNvPr name="TextBox 6" id="6"/>
            <p:cNvSpPr txBox="true"/>
            <p:nvPr/>
          </p:nvSpPr>
          <p:spPr>
            <a:xfrm>
              <a:off x="0" y="-47625"/>
              <a:ext cx="20116800" cy="1327785"/>
            </a:xfrm>
            <a:prstGeom prst="rect">
              <a:avLst/>
            </a:prstGeom>
          </p:spPr>
          <p:txBody>
            <a:bodyPr anchor="ctr" rtlCol="false" tIns="0" lIns="0" bIns="0" rIns="0"/>
            <a:lstStyle/>
            <a:p>
              <a:pPr algn="l">
                <a:lnSpc>
                  <a:spcPts val="5759"/>
                </a:lnSpc>
              </a:pPr>
              <a:r>
                <a:rPr lang="en-US" sz="4800" b="true">
                  <a:solidFill>
                    <a:srgbClr val="0072CE"/>
                  </a:solidFill>
                  <a:latin typeface="Poppins Bold"/>
                  <a:ea typeface="Poppins Bold"/>
                  <a:cs typeface="Poppins Bold"/>
                  <a:sym typeface="Poppins Bold"/>
                </a:rPr>
                <a:t>Notre approche méthodologique</a:t>
              </a:r>
            </a:p>
          </p:txBody>
        </p:sp>
      </p:grpSp>
      <p:sp>
        <p:nvSpPr>
          <p:cNvPr name="TextBox 7" id="7"/>
          <p:cNvSpPr txBox="true"/>
          <p:nvPr/>
        </p:nvSpPr>
        <p:spPr>
          <a:xfrm rot="0">
            <a:off x="914400" y="1752600"/>
            <a:ext cx="16413480" cy="1596390"/>
          </a:xfrm>
          <a:prstGeom prst="rect">
            <a:avLst/>
          </a:prstGeom>
        </p:spPr>
        <p:txBody>
          <a:bodyPr anchor="t" rtlCol="false" tIns="0" lIns="0" bIns="0" rIns="0">
            <a:spAutoFit/>
          </a:bodyPr>
          <a:lstStyle/>
          <a:p>
            <a:pPr algn="l">
              <a:lnSpc>
                <a:spcPts val="3150"/>
              </a:lnSpc>
            </a:pPr>
            <a:r>
              <a:rPr lang="en-US" b="true" sz="2100" i="true">
                <a:solidFill>
                  <a:srgbClr val="0072CE"/>
                </a:solidFill>
                <a:latin typeface="Poppins Bold Italics"/>
                <a:ea typeface="Poppins Bold Italics"/>
                <a:cs typeface="Poppins Bold Italics"/>
                <a:sym typeface="Poppins Bold Italics"/>
              </a:rPr>
              <a:t>NetByUs</a:t>
            </a:r>
            <a:r>
              <a:rPr lang="en-US" sz="2100" i="true">
                <a:solidFill>
                  <a:srgbClr val="0B2E4A"/>
                </a:solidFill>
                <a:latin typeface="Poppins Italics"/>
                <a:ea typeface="Poppins Italics"/>
                <a:cs typeface="Poppins Italics"/>
                <a:sym typeface="Poppins Italics"/>
              </a:rPr>
              <a:t> s’appuie sur une méthodologie d’intervention structurée, inspirée des meilleures pratiques internationales en gestion de projet et en gouvernance des systèmes d’information (PRINCE2, ITIL, etc.). Cette approche garantit une parfaite adéquation entre les besoins métiers, les solutions déployées et les objectifs stratégique du projet.</a:t>
            </a:r>
          </a:p>
          <a:p>
            <a:pPr algn="l">
              <a:lnSpc>
                <a:spcPts val="3150"/>
              </a:lnSpc>
            </a:pPr>
          </a:p>
        </p:txBody>
      </p:sp>
      <p:grpSp>
        <p:nvGrpSpPr>
          <p:cNvPr name="Group 8" id="8"/>
          <p:cNvGrpSpPr/>
          <p:nvPr/>
        </p:nvGrpSpPr>
        <p:grpSpPr>
          <a:xfrm rot="0">
            <a:off x="822960" y="3223260"/>
            <a:ext cx="16596360" cy="6377940"/>
            <a:chOff x="0" y="0"/>
            <a:chExt cx="22128480" cy="8503920"/>
          </a:xfrm>
        </p:grpSpPr>
        <p:sp>
          <p:nvSpPr>
            <p:cNvPr name="Freeform 9" id="9"/>
            <p:cNvSpPr/>
            <p:nvPr/>
          </p:nvSpPr>
          <p:spPr>
            <a:xfrm flipH="false" flipV="false" rot="0">
              <a:off x="0" y="0"/>
              <a:ext cx="22128480" cy="8503920"/>
            </a:xfrm>
            <a:custGeom>
              <a:avLst/>
              <a:gdLst/>
              <a:ahLst/>
              <a:cxnLst/>
              <a:rect r="r" b="b" t="t" l="l"/>
              <a:pathLst>
                <a:path h="8503920" w="22128480">
                  <a:moveTo>
                    <a:pt x="0" y="182880"/>
                  </a:moveTo>
                  <a:cubicBezTo>
                    <a:pt x="0" y="81915"/>
                    <a:pt x="81915" y="0"/>
                    <a:pt x="182880" y="0"/>
                  </a:cubicBezTo>
                  <a:lnTo>
                    <a:pt x="21945600" y="0"/>
                  </a:lnTo>
                  <a:cubicBezTo>
                    <a:pt x="22046564" y="0"/>
                    <a:pt x="22128480" y="81915"/>
                    <a:pt x="22128480" y="182880"/>
                  </a:cubicBezTo>
                  <a:lnTo>
                    <a:pt x="22128480" y="8321040"/>
                  </a:lnTo>
                  <a:cubicBezTo>
                    <a:pt x="22128480" y="8422005"/>
                    <a:pt x="22046564" y="8503920"/>
                    <a:pt x="21945600" y="8503920"/>
                  </a:cubicBezTo>
                  <a:lnTo>
                    <a:pt x="182880" y="8503920"/>
                  </a:lnTo>
                  <a:cubicBezTo>
                    <a:pt x="81915" y="8503920"/>
                    <a:pt x="0" y="8422005"/>
                    <a:pt x="0" y="8321040"/>
                  </a:cubicBezTo>
                  <a:close/>
                </a:path>
              </a:pathLst>
            </a:custGeom>
            <a:solidFill>
              <a:srgbClr val="F2F8FC"/>
            </a:solidFill>
          </p:spPr>
        </p:sp>
      </p:grpSp>
      <p:grpSp>
        <p:nvGrpSpPr>
          <p:cNvPr name="Group 10" id="10"/>
          <p:cNvGrpSpPr/>
          <p:nvPr/>
        </p:nvGrpSpPr>
        <p:grpSpPr>
          <a:xfrm rot="0">
            <a:off x="7474363" y="5327809"/>
            <a:ext cx="3334703" cy="3334703"/>
            <a:chOff x="0" y="0"/>
            <a:chExt cx="4446270" cy="4446270"/>
          </a:xfrm>
        </p:grpSpPr>
        <p:sp>
          <p:nvSpPr>
            <p:cNvPr name="Freeform 11" id="11"/>
            <p:cNvSpPr/>
            <p:nvPr/>
          </p:nvSpPr>
          <p:spPr>
            <a:xfrm flipH="false" flipV="false" rot="0">
              <a:off x="0" y="0"/>
              <a:ext cx="4446270" cy="4446270"/>
            </a:xfrm>
            <a:custGeom>
              <a:avLst/>
              <a:gdLst/>
              <a:ahLst/>
              <a:cxnLst/>
              <a:rect r="r" b="b" t="t" l="l"/>
              <a:pathLst>
                <a:path h="4446270" w="4446270">
                  <a:moveTo>
                    <a:pt x="0" y="2223135"/>
                  </a:moveTo>
                  <a:cubicBezTo>
                    <a:pt x="0" y="995299"/>
                    <a:pt x="995299" y="0"/>
                    <a:pt x="2223135" y="0"/>
                  </a:cubicBezTo>
                  <a:cubicBezTo>
                    <a:pt x="3450971" y="0"/>
                    <a:pt x="4446270" y="995299"/>
                    <a:pt x="4446270" y="2223135"/>
                  </a:cubicBezTo>
                  <a:cubicBezTo>
                    <a:pt x="4446270" y="3450971"/>
                    <a:pt x="3450971" y="4446270"/>
                    <a:pt x="2223135" y="4446270"/>
                  </a:cubicBezTo>
                  <a:cubicBezTo>
                    <a:pt x="995299" y="4446270"/>
                    <a:pt x="0" y="3450971"/>
                    <a:pt x="0" y="2223135"/>
                  </a:cubicBezTo>
                  <a:close/>
                </a:path>
              </a:pathLst>
            </a:custGeom>
            <a:blipFill>
              <a:blip r:embed="rId4">
                <a:alphaModFix amt="0"/>
              </a:blip>
              <a:stretch>
                <a:fillRect l="-78303" t="0" r="-78303" b="0"/>
              </a:stretch>
            </a:blipFill>
            <a:ln w="42862" cap="sq">
              <a:solidFill>
                <a:srgbClr val="E03B2E"/>
              </a:solidFill>
              <a:prstDash val="solid"/>
              <a:miter/>
            </a:ln>
          </p:spPr>
        </p:sp>
      </p:grpSp>
      <p:grpSp>
        <p:nvGrpSpPr>
          <p:cNvPr name="Group 12" id="12"/>
          <p:cNvGrpSpPr/>
          <p:nvPr/>
        </p:nvGrpSpPr>
        <p:grpSpPr>
          <a:xfrm rot="7560000">
            <a:off x="9930851" y="5485276"/>
            <a:ext cx="356616" cy="356616"/>
            <a:chOff x="0" y="0"/>
            <a:chExt cx="475488" cy="475488"/>
          </a:xfrm>
        </p:grpSpPr>
        <p:sp>
          <p:nvSpPr>
            <p:cNvPr name="Freeform 13" id="13"/>
            <p:cNvSpPr/>
            <p:nvPr/>
          </p:nvSpPr>
          <p:spPr>
            <a:xfrm flipH="false" flipV="false" rot="0">
              <a:off x="0" y="0"/>
              <a:ext cx="475488" cy="475488"/>
            </a:xfrm>
            <a:custGeom>
              <a:avLst/>
              <a:gdLst/>
              <a:ahLst/>
              <a:cxnLst/>
              <a:rect r="r" b="b" t="t" l="l"/>
              <a:pathLst>
                <a:path h="475488" w="475488">
                  <a:moveTo>
                    <a:pt x="0" y="475488"/>
                  </a:moveTo>
                  <a:lnTo>
                    <a:pt x="237744" y="0"/>
                  </a:lnTo>
                  <a:lnTo>
                    <a:pt x="475488" y="475488"/>
                  </a:lnTo>
                  <a:close/>
                </a:path>
              </a:pathLst>
            </a:custGeom>
            <a:solidFill>
              <a:srgbClr val="E03B2E"/>
            </a:solidFill>
          </p:spPr>
        </p:sp>
      </p:grpSp>
      <p:grpSp>
        <p:nvGrpSpPr>
          <p:cNvPr name="Group 14" id="14"/>
          <p:cNvGrpSpPr/>
          <p:nvPr/>
        </p:nvGrpSpPr>
        <p:grpSpPr>
          <a:xfrm rot="-9720000">
            <a:off x="10528773" y="7325468"/>
            <a:ext cx="356616" cy="356616"/>
            <a:chOff x="0" y="0"/>
            <a:chExt cx="475488" cy="475488"/>
          </a:xfrm>
        </p:grpSpPr>
        <p:sp>
          <p:nvSpPr>
            <p:cNvPr name="Freeform 15" id="15"/>
            <p:cNvSpPr/>
            <p:nvPr/>
          </p:nvSpPr>
          <p:spPr>
            <a:xfrm flipH="false" flipV="false" rot="0">
              <a:off x="0" y="0"/>
              <a:ext cx="475488" cy="475488"/>
            </a:xfrm>
            <a:custGeom>
              <a:avLst/>
              <a:gdLst/>
              <a:ahLst/>
              <a:cxnLst/>
              <a:rect r="r" b="b" t="t" l="l"/>
              <a:pathLst>
                <a:path h="475488" w="475488">
                  <a:moveTo>
                    <a:pt x="0" y="475488"/>
                  </a:moveTo>
                  <a:lnTo>
                    <a:pt x="237744" y="0"/>
                  </a:lnTo>
                  <a:lnTo>
                    <a:pt x="475488" y="475488"/>
                  </a:lnTo>
                  <a:close/>
                </a:path>
              </a:pathLst>
            </a:custGeom>
            <a:solidFill>
              <a:srgbClr val="E03B2E"/>
            </a:solidFill>
          </p:spPr>
        </p:sp>
      </p:grpSp>
      <p:grpSp>
        <p:nvGrpSpPr>
          <p:cNvPr name="Group 16" id="16"/>
          <p:cNvGrpSpPr/>
          <p:nvPr/>
        </p:nvGrpSpPr>
        <p:grpSpPr>
          <a:xfrm rot="-5400000">
            <a:off x="8963406" y="8462772"/>
            <a:ext cx="356616" cy="356616"/>
            <a:chOff x="0" y="0"/>
            <a:chExt cx="475488" cy="475488"/>
          </a:xfrm>
        </p:grpSpPr>
        <p:sp>
          <p:nvSpPr>
            <p:cNvPr name="Freeform 17" id="17"/>
            <p:cNvSpPr/>
            <p:nvPr/>
          </p:nvSpPr>
          <p:spPr>
            <a:xfrm flipH="false" flipV="false" rot="0">
              <a:off x="0" y="0"/>
              <a:ext cx="475488" cy="475488"/>
            </a:xfrm>
            <a:custGeom>
              <a:avLst/>
              <a:gdLst/>
              <a:ahLst/>
              <a:cxnLst/>
              <a:rect r="r" b="b" t="t" l="l"/>
              <a:pathLst>
                <a:path h="475488" w="475488">
                  <a:moveTo>
                    <a:pt x="0" y="475488"/>
                  </a:moveTo>
                  <a:lnTo>
                    <a:pt x="237744" y="0"/>
                  </a:lnTo>
                  <a:lnTo>
                    <a:pt x="475488" y="475488"/>
                  </a:lnTo>
                  <a:close/>
                </a:path>
              </a:pathLst>
            </a:custGeom>
            <a:solidFill>
              <a:srgbClr val="E03B2E"/>
            </a:solidFill>
          </p:spPr>
        </p:sp>
      </p:grpSp>
      <p:grpSp>
        <p:nvGrpSpPr>
          <p:cNvPr name="Group 18" id="18"/>
          <p:cNvGrpSpPr/>
          <p:nvPr/>
        </p:nvGrpSpPr>
        <p:grpSpPr>
          <a:xfrm rot="-1080000">
            <a:off x="7398039" y="7325468"/>
            <a:ext cx="356616" cy="356616"/>
            <a:chOff x="0" y="0"/>
            <a:chExt cx="475488" cy="475488"/>
          </a:xfrm>
        </p:grpSpPr>
        <p:sp>
          <p:nvSpPr>
            <p:cNvPr name="Freeform 19" id="19"/>
            <p:cNvSpPr/>
            <p:nvPr/>
          </p:nvSpPr>
          <p:spPr>
            <a:xfrm flipH="false" flipV="false" rot="0">
              <a:off x="0" y="0"/>
              <a:ext cx="475488" cy="475488"/>
            </a:xfrm>
            <a:custGeom>
              <a:avLst/>
              <a:gdLst/>
              <a:ahLst/>
              <a:cxnLst/>
              <a:rect r="r" b="b" t="t" l="l"/>
              <a:pathLst>
                <a:path h="475488" w="475488">
                  <a:moveTo>
                    <a:pt x="0" y="475488"/>
                  </a:moveTo>
                  <a:lnTo>
                    <a:pt x="237744" y="0"/>
                  </a:lnTo>
                  <a:lnTo>
                    <a:pt x="475488" y="475488"/>
                  </a:lnTo>
                  <a:close/>
                </a:path>
              </a:pathLst>
            </a:custGeom>
            <a:solidFill>
              <a:srgbClr val="E03B2E"/>
            </a:solidFill>
          </p:spPr>
        </p:sp>
      </p:grpSp>
      <p:grpSp>
        <p:nvGrpSpPr>
          <p:cNvPr name="Group 20" id="20"/>
          <p:cNvGrpSpPr/>
          <p:nvPr/>
        </p:nvGrpSpPr>
        <p:grpSpPr>
          <a:xfrm rot="3240000">
            <a:off x="7995961" y="5485276"/>
            <a:ext cx="356616" cy="356616"/>
            <a:chOff x="0" y="0"/>
            <a:chExt cx="475488" cy="475488"/>
          </a:xfrm>
        </p:grpSpPr>
        <p:sp>
          <p:nvSpPr>
            <p:cNvPr name="Freeform 21" id="21"/>
            <p:cNvSpPr/>
            <p:nvPr/>
          </p:nvSpPr>
          <p:spPr>
            <a:xfrm flipH="false" flipV="false" rot="0">
              <a:off x="0" y="0"/>
              <a:ext cx="475488" cy="475488"/>
            </a:xfrm>
            <a:custGeom>
              <a:avLst/>
              <a:gdLst/>
              <a:ahLst/>
              <a:cxnLst/>
              <a:rect r="r" b="b" t="t" l="l"/>
              <a:pathLst>
                <a:path h="475488" w="475488">
                  <a:moveTo>
                    <a:pt x="0" y="475488"/>
                  </a:moveTo>
                  <a:lnTo>
                    <a:pt x="237744" y="0"/>
                  </a:lnTo>
                  <a:lnTo>
                    <a:pt x="475488" y="475488"/>
                  </a:lnTo>
                  <a:close/>
                </a:path>
              </a:pathLst>
            </a:custGeom>
            <a:solidFill>
              <a:srgbClr val="E03B2E"/>
            </a:solidFill>
          </p:spPr>
        </p:sp>
      </p:grpSp>
      <p:grpSp>
        <p:nvGrpSpPr>
          <p:cNvPr name="Group 22" id="22"/>
          <p:cNvGrpSpPr/>
          <p:nvPr/>
        </p:nvGrpSpPr>
        <p:grpSpPr>
          <a:xfrm rot="0">
            <a:off x="8387334" y="6240780"/>
            <a:ext cx="1508760" cy="1508760"/>
            <a:chOff x="0" y="0"/>
            <a:chExt cx="2011680" cy="2011680"/>
          </a:xfrm>
        </p:grpSpPr>
        <p:sp>
          <p:nvSpPr>
            <p:cNvPr name="Freeform 23" id="23"/>
            <p:cNvSpPr/>
            <p:nvPr/>
          </p:nvSpPr>
          <p:spPr>
            <a:xfrm flipH="false" flipV="false" rot="0">
              <a:off x="0" y="0"/>
              <a:ext cx="2011680" cy="2011680"/>
            </a:xfrm>
            <a:custGeom>
              <a:avLst/>
              <a:gdLst/>
              <a:ahLst/>
              <a:cxnLst/>
              <a:rect r="r" b="b" t="t" l="l"/>
              <a:pathLst>
                <a:path h="2011680" w="2011680">
                  <a:moveTo>
                    <a:pt x="0" y="1005840"/>
                  </a:moveTo>
                  <a:cubicBezTo>
                    <a:pt x="0" y="450342"/>
                    <a:pt x="450342" y="0"/>
                    <a:pt x="1005840" y="0"/>
                  </a:cubicBezTo>
                  <a:cubicBezTo>
                    <a:pt x="1561338" y="0"/>
                    <a:pt x="2011680" y="450342"/>
                    <a:pt x="2011680" y="1005840"/>
                  </a:cubicBezTo>
                  <a:cubicBezTo>
                    <a:pt x="2011680" y="1561338"/>
                    <a:pt x="1561338" y="2011680"/>
                    <a:pt x="1005840" y="2011680"/>
                  </a:cubicBezTo>
                  <a:cubicBezTo>
                    <a:pt x="450342" y="2011680"/>
                    <a:pt x="0" y="1561338"/>
                    <a:pt x="0" y="1005840"/>
                  </a:cubicBezTo>
                  <a:close/>
                </a:path>
              </a:pathLst>
            </a:custGeom>
            <a:solidFill>
              <a:srgbClr val="0072CE"/>
            </a:solidFill>
          </p:spPr>
        </p:sp>
      </p:grpSp>
      <p:grpSp>
        <p:nvGrpSpPr>
          <p:cNvPr name="Group 24" id="24"/>
          <p:cNvGrpSpPr/>
          <p:nvPr/>
        </p:nvGrpSpPr>
        <p:grpSpPr>
          <a:xfrm rot="0">
            <a:off x="8583473" y="6436919"/>
            <a:ext cx="1116482" cy="1116482"/>
            <a:chOff x="0" y="0"/>
            <a:chExt cx="1488643" cy="1488643"/>
          </a:xfrm>
        </p:grpSpPr>
        <p:sp>
          <p:nvSpPr>
            <p:cNvPr name="Freeform 25" id="25" descr="icons/users.png"/>
            <p:cNvSpPr/>
            <p:nvPr/>
          </p:nvSpPr>
          <p:spPr>
            <a:xfrm flipH="false" flipV="false" rot="0">
              <a:off x="0" y="0"/>
              <a:ext cx="1488694" cy="1488694"/>
            </a:xfrm>
            <a:custGeom>
              <a:avLst/>
              <a:gdLst/>
              <a:ahLst/>
              <a:cxnLst/>
              <a:rect r="r" b="b" t="t" l="l"/>
              <a:pathLst>
                <a:path h="1488694" w="1488694">
                  <a:moveTo>
                    <a:pt x="0" y="0"/>
                  </a:moveTo>
                  <a:lnTo>
                    <a:pt x="1488694" y="0"/>
                  </a:lnTo>
                  <a:lnTo>
                    <a:pt x="1488694" y="1488694"/>
                  </a:lnTo>
                  <a:lnTo>
                    <a:pt x="0" y="1488694"/>
                  </a:lnTo>
                  <a:lnTo>
                    <a:pt x="0" y="0"/>
                  </a:lnTo>
                  <a:close/>
                </a:path>
              </a:pathLst>
            </a:custGeom>
            <a:blipFill>
              <a:blip r:embed="rId5"/>
              <a:stretch>
                <a:fillRect l="0" t="0" r="3" b="3"/>
              </a:stretch>
            </a:blipFill>
          </p:spPr>
        </p:sp>
      </p:grpSp>
      <p:grpSp>
        <p:nvGrpSpPr>
          <p:cNvPr name="Group 26" id="26"/>
          <p:cNvGrpSpPr/>
          <p:nvPr/>
        </p:nvGrpSpPr>
        <p:grpSpPr>
          <a:xfrm rot="0">
            <a:off x="8542115" y="4749641"/>
            <a:ext cx="1199198" cy="1199198"/>
            <a:chOff x="0" y="0"/>
            <a:chExt cx="1598930" cy="1598930"/>
          </a:xfrm>
        </p:grpSpPr>
        <p:sp>
          <p:nvSpPr>
            <p:cNvPr name="Freeform 27" id="27"/>
            <p:cNvSpPr/>
            <p:nvPr/>
          </p:nvSpPr>
          <p:spPr>
            <a:xfrm flipH="false" flipV="false" rot="0">
              <a:off x="0" y="0"/>
              <a:ext cx="1598930" cy="1598930"/>
            </a:xfrm>
            <a:custGeom>
              <a:avLst/>
              <a:gdLst/>
              <a:ahLst/>
              <a:cxnLst/>
              <a:rect r="r" b="b" t="t" l="l"/>
              <a:pathLst>
                <a:path h="1598930" w="1598930">
                  <a:moveTo>
                    <a:pt x="0" y="799465"/>
                  </a:moveTo>
                  <a:cubicBezTo>
                    <a:pt x="0" y="357886"/>
                    <a:pt x="357886" y="0"/>
                    <a:pt x="799465" y="0"/>
                  </a:cubicBezTo>
                  <a:cubicBezTo>
                    <a:pt x="1241044" y="0"/>
                    <a:pt x="1598930" y="357886"/>
                    <a:pt x="1598930" y="799465"/>
                  </a:cubicBezTo>
                  <a:cubicBezTo>
                    <a:pt x="1598930" y="1241044"/>
                    <a:pt x="1241044" y="1598930"/>
                    <a:pt x="799465" y="1598930"/>
                  </a:cubicBezTo>
                  <a:cubicBezTo>
                    <a:pt x="357886" y="1598930"/>
                    <a:pt x="0" y="1241044"/>
                    <a:pt x="0" y="799465"/>
                  </a:cubicBezTo>
                  <a:close/>
                </a:path>
              </a:pathLst>
            </a:custGeom>
            <a:solidFill>
              <a:srgbClr val="FFFFFF"/>
            </a:solidFill>
            <a:ln w="33338" cap="sq">
              <a:solidFill>
                <a:srgbClr val="00325A"/>
              </a:solidFill>
              <a:prstDash val="solid"/>
              <a:miter/>
            </a:ln>
          </p:spPr>
        </p:sp>
      </p:grpSp>
      <p:grpSp>
        <p:nvGrpSpPr>
          <p:cNvPr name="Group 28" id="28"/>
          <p:cNvGrpSpPr/>
          <p:nvPr/>
        </p:nvGrpSpPr>
        <p:grpSpPr>
          <a:xfrm rot="0">
            <a:off x="8722004" y="4929530"/>
            <a:ext cx="839419" cy="839419"/>
            <a:chOff x="0" y="0"/>
            <a:chExt cx="1119226" cy="1119226"/>
          </a:xfrm>
        </p:grpSpPr>
        <p:sp>
          <p:nvSpPr>
            <p:cNvPr name="Freeform 29" id="29" descr="icons_dark/target.png"/>
            <p:cNvSpPr/>
            <p:nvPr/>
          </p:nvSpPr>
          <p:spPr>
            <a:xfrm flipH="false" flipV="false" rot="0">
              <a:off x="0" y="0"/>
              <a:ext cx="1119251" cy="1119251"/>
            </a:xfrm>
            <a:custGeom>
              <a:avLst/>
              <a:gdLst/>
              <a:ahLst/>
              <a:cxnLst/>
              <a:rect r="r" b="b" t="t" l="l"/>
              <a:pathLst>
                <a:path h="1119251" w="1119251">
                  <a:moveTo>
                    <a:pt x="0" y="0"/>
                  </a:moveTo>
                  <a:lnTo>
                    <a:pt x="1119251" y="0"/>
                  </a:lnTo>
                  <a:lnTo>
                    <a:pt x="1119251" y="1119251"/>
                  </a:lnTo>
                  <a:lnTo>
                    <a:pt x="0" y="1119251"/>
                  </a:lnTo>
                  <a:lnTo>
                    <a:pt x="0" y="0"/>
                  </a:lnTo>
                  <a:close/>
                </a:path>
              </a:pathLst>
            </a:custGeom>
            <a:blipFill>
              <a:blip r:embed="rId6"/>
              <a:stretch>
                <a:fillRect l="0" t="0" r="2" b="2"/>
              </a:stretch>
            </a:blipFill>
          </p:spPr>
        </p:sp>
      </p:grpSp>
      <p:grpSp>
        <p:nvGrpSpPr>
          <p:cNvPr name="Group 30" id="30"/>
          <p:cNvGrpSpPr/>
          <p:nvPr/>
        </p:nvGrpSpPr>
        <p:grpSpPr>
          <a:xfrm rot="0">
            <a:off x="9327680" y="5535206"/>
            <a:ext cx="467487" cy="467487"/>
            <a:chOff x="0" y="0"/>
            <a:chExt cx="623316" cy="623316"/>
          </a:xfrm>
        </p:grpSpPr>
        <p:sp>
          <p:nvSpPr>
            <p:cNvPr name="Freeform 31" id="31"/>
            <p:cNvSpPr/>
            <p:nvPr/>
          </p:nvSpPr>
          <p:spPr>
            <a:xfrm flipH="false" flipV="false" rot="0">
              <a:off x="0" y="0"/>
              <a:ext cx="623316" cy="623316"/>
            </a:xfrm>
            <a:custGeom>
              <a:avLst/>
              <a:gdLst/>
              <a:ahLst/>
              <a:cxnLst/>
              <a:rect r="r" b="b" t="t" l="l"/>
              <a:pathLst>
                <a:path h="623316" w="623316">
                  <a:moveTo>
                    <a:pt x="0" y="311658"/>
                  </a:moveTo>
                  <a:cubicBezTo>
                    <a:pt x="0" y="139573"/>
                    <a:pt x="139573" y="0"/>
                    <a:pt x="311658" y="0"/>
                  </a:cubicBezTo>
                  <a:cubicBezTo>
                    <a:pt x="483743" y="0"/>
                    <a:pt x="623316" y="139573"/>
                    <a:pt x="623316" y="311658"/>
                  </a:cubicBezTo>
                  <a:cubicBezTo>
                    <a:pt x="623316" y="483743"/>
                    <a:pt x="483743" y="623316"/>
                    <a:pt x="311658" y="623316"/>
                  </a:cubicBezTo>
                  <a:cubicBezTo>
                    <a:pt x="139573" y="623316"/>
                    <a:pt x="0" y="483743"/>
                    <a:pt x="0" y="311658"/>
                  </a:cubicBezTo>
                  <a:close/>
                </a:path>
              </a:pathLst>
            </a:custGeom>
            <a:solidFill>
              <a:srgbClr val="F07817"/>
            </a:solidFill>
            <a:ln w="28575" cap="sq">
              <a:solidFill>
                <a:srgbClr val="FFFFFF"/>
              </a:solidFill>
              <a:prstDash val="solid"/>
              <a:miter/>
            </a:ln>
          </p:spPr>
        </p:sp>
      </p:grpSp>
      <p:grpSp>
        <p:nvGrpSpPr>
          <p:cNvPr name="Group 32" id="32"/>
          <p:cNvGrpSpPr/>
          <p:nvPr/>
        </p:nvGrpSpPr>
        <p:grpSpPr>
          <a:xfrm rot="0">
            <a:off x="9341968" y="5549494"/>
            <a:ext cx="438912" cy="438912"/>
            <a:chOff x="0" y="0"/>
            <a:chExt cx="585216" cy="585216"/>
          </a:xfrm>
        </p:grpSpPr>
        <p:sp>
          <p:nvSpPr>
            <p:cNvPr name="Freeform 33" id="33"/>
            <p:cNvSpPr/>
            <p:nvPr/>
          </p:nvSpPr>
          <p:spPr>
            <a:xfrm flipH="false" flipV="false" rot="0">
              <a:off x="0" y="0"/>
              <a:ext cx="585216" cy="585216"/>
            </a:xfrm>
            <a:custGeom>
              <a:avLst/>
              <a:gdLst/>
              <a:ahLst/>
              <a:cxnLst/>
              <a:rect r="r" b="b" t="t" l="l"/>
              <a:pathLst>
                <a:path h="585216" w="585216">
                  <a:moveTo>
                    <a:pt x="0" y="0"/>
                  </a:moveTo>
                  <a:lnTo>
                    <a:pt x="585216" y="0"/>
                  </a:lnTo>
                  <a:lnTo>
                    <a:pt x="585216" y="585216"/>
                  </a:lnTo>
                  <a:lnTo>
                    <a:pt x="0" y="585216"/>
                  </a:lnTo>
                  <a:close/>
                </a:path>
              </a:pathLst>
            </a:custGeom>
            <a:blipFill>
              <a:blip r:embed="rId4">
                <a:alphaModFix amt="0"/>
              </a:blip>
              <a:stretch>
                <a:fillRect l="-78303" t="0" r="-78303" b="0"/>
              </a:stretch>
            </a:blipFill>
          </p:spPr>
        </p:sp>
        <p:sp>
          <p:nvSpPr>
            <p:cNvPr name="TextBox 34" id="34"/>
            <p:cNvSpPr txBox="true"/>
            <p:nvPr/>
          </p:nvSpPr>
          <p:spPr>
            <a:xfrm>
              <a:off x="0" y="-9525"/>
              <a:ext cx="585216" cy="594741"/>
            </a:xfrm>
            <a:prstGeom prst="rect">
              <a:avLst/>
            </a:prstGeom>
          </p:spPr>
          <p:txBody>
            <a:bodyPr anchor="ctr" rtlCol="false" tIns="0" lIns="0" bIns="0" rIns="0"/>
            <a:lstStyle/>
            <a:p>
              <a:pPr algn="ctr">
                <a:lnSpc>
                  <a:spcPts val="1889"/>
                </a:lnSpc>
              </a:pPr>
              <a:r>
                <a:rPr lang="en-US" sz="1575" b="true">
                  <a:solidFill>
                    <a:srgbClr val="FFFFFF"/>
                  </a:solidFill>
                  <a:latin typeface="Poppins Bold"/>
                  <a:ea typeface="Poppins Bold"/>
                  <a:cs typeface="Poppins Bold"/>
                  <a:sym typeface="Poppins Bold"/>
                </a:rPr>
                <a:t>1</a:t>
              </a:r>
            </a:p>
          </p:txBody>
        </p:sp>
      </p:grpSp>
      <p:grpSp>
        <p:nvGrpSpPr>
          <p:cNvPr name="Group 35" id="35"/>
          <p:cNvGrpSpPr/>
          <p:nvPr/>
        </p:nvGrpSpPr>
        <p:grpSpPr>
          <a:xfrm rot="0">
            <a:off x="7539352" y="3649694"/>
            <a:ext cx="3223260" cy="576072"/>
            <a:chOff x="0" y="0"/>
            <a:chExt cx="4297680" cy="768096"/>
          </a:xfrm>
        </p:grpSpPr>
        <p:sp>
          <p:nvSpPr>
            <p:cNvPr name="Freeform 36" id="36"/>
            <p:cNvSpPr/>
            <p:nvPr/>
          </p:nvSpPr>
          <p:spPr>
            <a:xfrm flipH="false" flipV="false" rot="0">
              <a:off x="0" y="0"/>
              <a:ext cx="4297680" cy="768096"/>
            </a:xfrm>
            <a:custGeom>
              <a:avLst/>
              <a:gdLst/>
              <a:ahLst/>
              <a:cxnLst/>
              <a:rect r="r" b="b" t="t" l="l"/>
              <a:pathLst>
                <a:path h="768096" w="4297680">
                  <a:moveTo>
                    <a:pt x="0" y="0"/>
                  </a:moveTo>
                  <a:lnTo>
                    <a:pt x="4297680" y="0"/>
                  </a:lnTo>
                  <a:lnTo>
                    <a:pt x="4297680" y="768096"/>
                  </a:lnTo>
                  <a:lnTo>
                    <a:pt x="0" y="768096"/>
                  </a:lnTo>
                  <a:close/>
                </a:path>
              </a:pathLst>
            </a:custGeom>
            <a:blipFill>
              <a:blip r:embed="rId4">
                <a:alphaModFix amt="0"/>
              </a:blip>
              <a:stretch>
                <a:fillRect l="0" t="-59023" r="0" b="-59023"/>
              </a:stretch>
            </a:blipFill>
          </p:spPr>
        </p:sp>
        <p:sp>
          <p:nvSpPr>
            <p:cNvPr name="TextBox 37" id="37"/>
            <p:cNvSpPr txBox="true"/>
            <p:nvPr/>
          </p:nvSpPr>
          <p:spPr>
            <a:xfrm>
              <a:off x="0" y="-28575"/>
              <a:ext cx="4297680" cy="796671"/>
            </a:xfrm>
            <a:prstGeom prst="rect">
              <a:avLst/>
            </a:prstGeom>
          </p:spPr>
          <p:txBody>
            <a:bodyPr anchor="ctr" rtlCol="false" tIns="0" lIns="0" bIns="0" rIns="0"/>
            <a:lstStyle/>
            <a:p>
              <a:pPr algn="ctr">
                <a:lnSpc>
                  <a:spcPts val="2551"/>
                </a:lnSpc>
              </a:pPr>
              <a:r>
                <a:rPr lang="en-US" sz="2025" b="true">
                  <a:solidFill>
                    <a:srgbClr val="0B2E4A"/>
                  </a:solidFill>
                  <a:latin typeface="Poppins Bold"/>
                  <a:ea typeface="Poppins Bold"/>
                  <a:cs typeface="Poppins Bold"/>
                  <a:sym typeface="Poppins Bold"/>
                </a:rPr>
                <a:t>Cadrage de la mission</a:t>
              </a:r>
            </a:p>
          </p:txBody>
        </p:sp>
      </p:grpSp>
      <p:grpSp>
        <p:nvGrpSpPr>
          <p:cNvPr name="Group 38" id="38"/>
          <p:cNvGrpSpPr/>
          <p:nvPr/>
        </p:nvGrpSpPr>
        <p:grpSpPr>
          <a:xfrm rot="0">
            <a:off x="7530084" y="4135374"/>
            <a:ext cx="3223260" cy="695306"/>
            <a:chOff x="0" y="0"/>
            <a:chExt cx="4297680" cy="927074"/>
          </a:xfrm>
        </p:grpSpPr>
        <p:sp>
          <p:nvSpPr>
            <p:cNvPr name="Freeform 39" id="39"/>
            <p:cNvSpPr/>
            <p:nvPr/>
          </p:nvSpPr>
          <p:spPr>
            <a:xfrm flipH="false" flipV="false" rot="0">
              <a:off x="0" y="0"/>
              <a:ext cx="4297680" cy="927074"/>
            </a:xfrm>
            <a:custGeom>
              <a:avLst/>
              <a:gdLst/>
              <a:ahLst/>
              <a:cxnLst/>
              <a:rect r="r" b="b" t="t" l="l"/>
              <a:pathLst>
                <a:path h="927074" w="4297680">
                  <a:moveTo>
                    <a:pt x="0" y="0"/>
                  </a:moveTo>
                  <a:lnTo>
                    <a:pt x="4297680" y="0"/>
                  </a:lnTo>
                  <a:lnTo>
                    <a:pt x="4297680" y="927074"/>
                  </a:lnTo>
                  <a:lnTo>
                    <a:pt x="0" y="927074"/>
                  </a:lnTo>
                  <a:close/>
                </a:path>
              </a:pathLst>
            </a:custGeom>
            <a:blipFill>
              <a:blip r:embed="rId4">
                <a:alphaModFix amt="0"/>
              </a:blip>
              <a:stretch>
                <a:fillRect l="0" t="-41011" r="0" b="-39644"/>
              </a:stretch>
            </a:blipFill>
          </p:spPr>
        </p:sp>
        <p:sp>
          <p:nvSpPr>
            <p:cNvPr name="TextBox 40" id="40"/>
            <p:cNvSpPr txBox="true"/>
            <p:nvPr/>
          </p:nvSpPr>
          <p:spPr>
            <a:xfrm>
              <a:off x="0" y="-57150"/>
              <a:ext cx="4297680" cy="984224"/>
            </a:xfrm>
            <a:prstGeom prst="rect">
              <a:avLst/>
            </a:prstGeom>
          </p:spPr>
          <p:txBody>
            <a:bodyPr anchor="ctr" rtlCol="false" tIns="0" lIns="0" bIns="0" rIns="0"/>
            <a:lstStyle/>
            <a:p>
              <a:pPr algn="ctr">
                <a:lnSpc>
                  <a:spcPts val="2311"/>
                </a:lnSpc>
              </a:pPr>
              <a:r>
                <a:rPr lang="en-US" sz="1674">
                  <a:solidFill>
                    <a:srgbClr val="5E7A90"/>
                  </a:solidFill>
                  <a:latin typeface="Poppins"/>
                  <a:ea typeface="Poppins"/>
                  <a:cs typeface="Poppins"/>
                  <a:sym typeface="Poppins"/>
                </a:rPr>
                <a:t>Définir les objectifs et la portée du projet</a:t>
              </a:r>
            </a:p>
          </p:txBody>
        </p:sp>
      </p:grpSp>
      <p:grpSp>
        <p:nvGrpSpPr>
          <p:cNvPr name="Group 41" id="41"/>
          <p:cNvGrpSpPr/>
          <p:nvPr/>
        </p:nvGrpSpPr>
        <p:grpSpPr>
          <a:xfrm rot="0">
            <a:off x="10107482" y="5886945"/>
            <a:ext cx="1199198" cy="1199198"/>
            <a:chOff x="0" y="0"/>
            <a:chExt cx="1598930" cy="1598930"/>
          </a:xfrm>
        </p:grpSpPr>
        <p:sp>
          <p:nvSpPr>
            <p:cNvPr name="Freeform 42" id="42"/>
            <p:cNvSpPr/>
            <p:nvPr/>
          </p:nvSpPr>
          <p:spPr>
            <a:xfrm flipH="false" flipV="false" rot="0">
              <a:off x="0" y="0"/>
              <a:ext cx="1598930" cy="1598930"/>
            </a:xfrm>
            <a:custGeom>
              <a:avLst/>
              <a:gdLst/>
              <a:ahLst/>
              <a:cxnLst/>
              <a:rect r="r" b="b" t="t" l="l"/>
              <a:pathLst>
                <a:path h="1598930" w="1598930">
                  <a:moveTo>
                    <a:pt x="0" y="799465"/>
                  </a:moveTo>
                  <a:cubicBezTo>
                    <a:pt x="0" y="357886"/>
                    <a:pt x="357886" y="0"/>
                    <a:pt x="799465" y="0"/>
                  </a:cubicBezTo>
                  <a:cubicBezTo>
                    <a:pt x="1241044" y="0"/>
                    <a:pt x="1598930" y="357886"/>
                    <a:pt x="1598930" y="799465"/>
                  </a:cubicBezTo>
                  <a:cubicBezTo>
                    <a:pt x="1598930" y="1241044"/>
                    <a:pt x="1241044" y="1598930"/>
                    <a:pt x="799465" y="1598930"/>
                  </a:cubicBezTo>
                  <a:cubicBezTo>
                    <a:pt x="357886" y="1598930"/>
                    <a:pt x="0" y="1241044"/>
                    <a:pt x="0" y="799465"/>
                  </a:cubicBezTo>
                  <a:close/>
                </a:path>
              </a:pathLst>
            </a:custGeom>
            <a:solidFill>
              <a:srgbClr val="FFFFFF"/>
            </a:solidFill>
            <a:ln w="33338" cap="sq">
              <a:solidFill>
                <a:srgbClr val="00325A"/>
              </a:solidFill>
              <a:prstDash val="solid"/>
              <a:miter/>
            </a:ln>
          </p:spPr>
        </p:sp>
      </p:grpSp>
      <p:grpSp>
        <p:nvGrpSpPr>
          <p:cNvPr name="Group 43" id="43"/>
          <p:cNvGrpSpPr/>
          <p:nvPr/>
        </p:nvGrpSpPr>
        <p:grpSpPr>
          <a:xfrm rot="0">
            <a:off x="10287371" y="6066834"/>
            <a:ext cx="839419" cy="839419"/>
            <a:chOff x="0" y="0"/>
            <a:chExt cx="1119226" cy="1119226"/>
          </a:xfrm>
        </p:grpSpPr>
        <p:sp>
          <p:nvSpPr>
            <p:cNvPr name="Freeform 44" id="44" descr="icons_dark/trending.png"/>
            <p:cNvSpPr/>
            <p:nvPr/>
          </p:nvSpPr>
          <p:spPr>
            <a:xfrm flipH="false" flipV="false" rot="0">
              <a:off x="0" y="0"/>
              <a:ext cx="1119251" cy="1119251"/>
            </a:xfrm>
            <a:custGeom>
              <a:avLst/>
              <a:gdLst/>
              <a:ahLst/>
              <a:cxnLst/>
              <a:rect r="r" b="b" t="t" l="l"/>
              <a:pathLst>
                <a:path h="1119251" w="1119251">
                  <a:moveTo>
                    <a:pt x="0" y="0"/>
                  </a:moveTo>
                  <a:lnTo>
                    <a:pt x="1119251" y="0"/>
                  </a:lnTo>
                  <a:lnTo>
                    <a:pt x="1119251" y="1119251"/>
                  </a:lnTo>
                  <a:lnTo>
                    <a:pt x="0" y="1119251"/>
                  </a:lnTo>
                  <a:lnTo>
                    <a:pt x="0" y="0"/>
                  </a:lnTo>
                  <a:close/>
                </a:path>
              </a:pathLst>
            </a:custGeom>
            <a:blipFill>
              <a:blip r:embed="rId7"/>
              <a:stretch>
                <a:fillRect l="0" t="0" r="2" b="2"/>
              </a:stretch>
            </a:blipFill>
          </p:spPr>
        </p:sp>
      </p:grpSp>
      <p:grpSp>
        <p:nvGrpSpPr>
          <p:cNvPr name="Group 45" id="45"/>
          <p:cNvGrpSpPr/>
          <p:nvPr/>
        </p:nvGrpSpPr>
        <p:grpSpPr>
          <a:xfrm rot="0">
            <a:off x="10893047" y="6672510"/>
            <a:ext cx="467487" cy="467487"/>
            <a:chOff x="0" y="0"/>
            <a:chExt cx="623316" cy="623316"/>
          </a:xfrm>
        </p:grpSpPr>
        <p:sp>
          <p:nvSpPr>
            <p:cNvPr name="Freeform 46" id="46"/>
            <p:cNvSpPr/>
            <p:nvPr/>
          </p:nvSpPr>
          <p:spPr>
            <a:xfrm flipH="false" flipV="false" rot="0">
              <a:off x="0" y="0"/>
              <a:ext cx="623316" cy="623316"/>
            </a:xfrm>
            <a:custGeom>
              <a:avLst/>
              <a:gdLst/>
              <a:ahLst/>
              <a:cxnLst/>
              <a:rect r="r" b="b" t="t" l="l"/>
              <a:pathLst>
                <a:path h="623316" w="623316">
                  <a:moveTo>
                    <a:pt x="0" y="311658"/>
                  </a:moveTo>
                  <a:cubicBezTo>
                    <a:pt x="0" y="139573"/>
                    <a:pt x="139573" y="0"/>
                    <a:pt x="311658" y="0"/>
                  </a:cubicBezTo>
                  <a:cubicBezTo>
                    <a:pt x="483743" y="0"/>
                    <a:pt x="623316" y="139573"/>
                    <a:pt x="623316" y="311658"/>
                  </a:cubicBezTo>
                  <a:cubicBezTo>
                    <a:pt x="623316" y="483743"/>
                    <a:pt x="483743" y="623316"/>
                    <a:pt x="311658" y="623316"/>
                  </a:cubicBezTo>
                  <a:cubicBezTo>
                    <a:pt x="139573" y="623316"/>
                    <a:pt x="0" y="483743"/>
                    <a:pt x="0" y="311658"/>
                  </a:cubicBezTo>
                  <a:close/>
                </a:path>
              </a:pathLst>
            </a:custGeom>
            <a:solidFill>
              <a:srgbClr val="F07817"/>
            </a:solidFill>
            <a:ln w="28575" cap="sq">
              <a:solidFill>
                <a:srgbClr val="FFFFFF"/>
              </a:solidFill>
              <a:prstDash val="solid"/>
              <a:miter/>
            </a:ln>
          </p:spPr>
        </p:sp>
      </p:grpSp>
      <p:grpSp>
        <p:nvGrpSpPr>
          <p:cNvPr name="Group 47" id="47"/>
          <p:cNvGrpSpPr/>
          <p:nvPr/>
        </p:nvGrpSpPr>
        <p:grpSpPr>
          <a:xfrm rot="0">
            <a:off x="10907335" y="6686798"/>
            <a:ext cx="438912" cy="438912"/>
            <a:chOff x="0" y="0"/>
            <a:chExt cx="585216" cy="585216"/>
          </a:xfrm>
        </p:grpSpPr>
        <p:sp>
          <p:nvSpPr>
            <p:cNvPr name="Freeform 48" id="48"/>
            <p:cNvSpPr/>
            <p:nvPr/>
          </p:nvSpPr>
          <p:spPr>
            <a:xfrm flipH="false" flipV="false" rot="0">
              <a:off x="0" y="0"/>
              <a:ext cx="585216" cy="585216"/>
            </a:xfrm>
            <a:custGeom>
              <a:avLst/>
              <a:gdLst/>
              <a:ahLst/>
              <a:cxnLst/>
              <a:rect r="r" b="b" t="t" l="l"/>
              <a:pathLst>
                <a:path h="585216" w="585216">
                  <a:moveTo>
                    <a:pt x="0" y="0"/>
                  </a:moveTo>
                  <a:lnTo>
                    <a:pt x="585216" y="0"/>
                  </a:lnTo>
                  <a:lnTo>
                    <a:pt x="585216" y="585216"/>
                  </a:lnTo>
                  <a:lnTo>
                    <a:pt x="0" y="585216"/>
                  </a:lnTo>
                  <a:close/>
                </a:path>
              </a:pathLst>
            </a:custGeom>
            <a:blipFill>
              <a:blip r:embed="rId4">
                <a:alphaModFix amt="0"/>
              </a:blip>
              <a:stretch>
                <a:fillRect l="-78303" t="0" r="-78303" b="0"/>
              </a:stretch>
            </a:blipFill>
          </p:spPr>
        </p:sp>
        <p:sp>
          <p:nvSpPr>
            <p:cNvPr name="TextBox 49" id="49"/>
            <p:cNvSpPr txBox="true"/>
            <p:nvPr/>
          </p:nvSpPr>
          <p:spPr>
            <a:xfrm>
              <a:off x="0" y="-9525"/>
              <a:ext cx="585216" cy="594741"/>
            </a:xfrm>
            <a:prstGeom prst="rect">
              <a:avLst/>
            </a:prstGeom>
          </p:spPr>
          <p:txBody>
            <a:bodyPr anchor="ctr" rtlCol="false" tIns="0" lIns="0" bIns="0" rIns="0"/>
            <a:lstStyle/>
            <a:p>
              <a:pPr algn="ctr">
                <a:lnSpc>
                  <a:spcPts val="1889"/>
                </a:lnSpc>
              </a:pPr>
              <a:r>
                <a:rPr lang="en-US" sz="1575" b="true">
                  <a:solidFill>
                    <a:srgbClr val="FFFFFF"/>
                  </a:solidFill>
                  <a:latin typeface="Poppins Bold"/>
                  <a:ea typeface="Poppins Bold"/>
                  <a:cs typeface="Poppins Bold"/>
                  <a:sym typeface="Poppins Bold"/>
                </a:rPr>
                <a:t>2</a:t>
              </a:r>
            </a:p>
          </p:txBody>
        </p:sp>
      </p:grpSp>
      <p:grpSp>
        <p:nvGrpSpPr>
          <p:cNvPr name="Group 50" id="50"/>
          <p:cNvGrpSpPr/>
          <p:nvPr/>
        </p:nvGrpSpPr>
        <p:grpSpPr>
          <a:xfrm rot="0">
            <a:off x="11564331" y="6047632"/>
            <a:ext cx="3223260" cy="576072"/>
            <a:chOff x="0" y="0"/>
            <a:chExt cx="4297680" cy="768096"/>
          </a:xfrm>
        </p:grpSpPr>
        <p:sp>
          <p:nvSpPr>
            <p:cNvPr name="Freeform 51" id="51"/>
            <p:cNvSpPr/>
            <p:nvPr/>
          </p:nvSpPr>
          <p:spPr>
            <a:xfrm flipH="false" flipV="false" rot="0">
              <a:off x="0" y="0"/>
              <a:ext cx="4297680" cy="768096"/>
            </a:xfrm>
            <a:custGeom>
              <a:avLst/>
              <a:gdLst/>
              <a:ahLst/>
              <a:cxnLst/>
              <a:rect r="r" b="b" t="t" l="l"/>
              <a:pathLst>
                <a:path h="768096" w="4297680">
                  <a:moveTo>
                    <a:pt x="0" y="0"/>
                  </a:moveTo>
                  <a:lnTo>
                    <a:pt x="4297680" y="0"/>
                  </a:lnTo>
                  <a:lnTo>
                    <a:pt x="4297680" y="768096"/>
                  </a:lnTo>
                  <a:lnTo>
                    <a:pt x="0" y="768096"/>
                  </a:lnTo>
                  <a:close/>
                </a:path>
              </a:pathLst>
            </a:custGeom>
            <a:blipFill>
              <a:blip r:embed="rId4">
                <a:alphaModFix amt="0"/>
              </a:blip>
              <a:stretch>
                <a:fillRect l="0" t="-59023" r="0" b="-59023"/>
              </a:stretch>
            </a:blipFill>
          </p:spPr>
        </p:sp>
        <p:sp>
          <p:nvSpPr>
            <p:cNvPr name="TextBox 52" id="52"/>
            <p:cNvSpPr txBox="true"/>
            <p:nvPr/>
          </p:nvSpPr>
          <p:spPr>
            <a:xfrm>
              <a:off x="0" y="-28575"/>
              <a:ext cx="4297680" cy="796671"/>
            </a:xfrm>
            <a:prstGeom prst="rect">
              <a:avLst/>
            </a:prstGeom>
          </p:spPr>
          <p:txBody>
            <a:bodyPr anchor="ctr" rtlCol="false" tIns="0" lIns="0" bIns="0" rIns="0"/>
            <a:lstStyle/>
            <a:p>
              <a:pPr algn="l">
                <a:lnSpc>
                  <a:spcPts val="2551"/>
                </a:lnSpc>
              </a:pPr>
              <a:r>
                <a:rPr lang="en-US" sz="2025" b="true">
                  <a:solidFill>
                    <a:srgbClr val="0B2E4A"/>
                  </a:solidFill>
                  <a:latin typeface="Poppins Bold"/>
                  <a:ea typeface="Poppins Bold"/>
                  <a:cs typeface="Poppins Bold"/>
                  <a:sym typeface="Poppins Bold"/>
                </a:rPr>
                <a:t>Suivi et pilotage du développement</a:t>
              </a:r>
            </a:p>
          </p:txBody>
        </p:sp>
      </p:grpSp>
      <p:grpSp>
        <p:nvGrpSpPr>
          <p:cNvPr name="Group 53" id="53"/>
          <p:cNvGrpSpPr/>
          <p:nvPr/>
        </p:nvGrpSpPr>
        <p:grpSpPr>
          <a:xfrm rot="0">
            <a:off x="11564331" y="6651136"/>
            <a:ext cx="3223260" cy="695306"/>
            <a:chOff x="0" y="0"/>
            <a:chExt cx="4297680" cy="927074"/>
          </a:xfrm>
        </p:grpSpPr>
        <p:sp>
          <p:nvSpPr>
            <p:cNvPr name="Freeform 54" id="54"/>
            <p:cNvSpPr/>
            <p:nvPr/>
          </p:nvSpPr>
          <p:spPr>
            <a:xfrm flipH="false" flipV="false" rot="0">
              <a:off x="0" y="0"/>
              <a:ext cx="4297680" cy="927074"/>
            </a:xfrm>
            <a:custGeom>
              <a:avLst/>
              <a:gdLst/>
              <a:ahLst/>
              <a:cxnLst/>
              <a:rect r="r" b="b" t="t" l="l"/>
              <a:pathLst>
                <a:path h="927074" w="4297680">
                  <a:moveTo>
                    <a:pt x="0" y="0"/>
                  </a:moveTo>
                  <a:lnTo>
                    <a:pt x="4297680" y="0"/>
                  </a:lnTo>
                  <a:lnTo>
                    <a:pt x="4297680" y="927074"/>
                  </a:lnTo>
                  <a:lnTo>
                    <a:pt x="0" y="927074"/>
                  </a:lnTo>
                  <a:close/>
                </a:path>
              </a:pathLst>
            </a:custGeom>
            <a:blipFill>
              <a:blip r:embed="rId4">
                <a:alphaModFix amt="0"/>
              </a:blip>
              <a:stretch>
                <a:fillRect l="0" t="-41011" r="0" b="-39644"/>
              </a:stretch>
            </a:blipFill>
          </p:spPr>
        </p:sp>
        <p:sp>
          <p:nvSpPr>
            <p:cNvPr name="TextBox 55" id="55"/>
            <p:cNvSpPr txBox="true"/>
            <p:nvPr/>
          </p:nvSpPr>
          <p:spPr>
            <a:xfrm>
              <a:off x="0" y="-57150"/>
              <a:ext cx="4297680" cy="984224"/>
            </a:xfrm>
            <a:prstGeom prst="rect">
              <a:avLst/>
            </a:prstGeom>
          </p:spPr>
          <p:txBody>
            <a:bodyPr anchor="ctr" rtlCol="false" tIns="0" lIns="0" bIns="0" rIns="0"/>
            <a:lstStyle/>
            <a:p>
              <a:pPr algn="l">
                <a:lnSpc>
                  <a:spcPts val="2311"/>
                </a:lnSpc>
              </a:pPr>
              <a:r>
                <a:rPr lang="en-US" sz="1674">
                  <a:solidFill>
                    <a:srgbClr val="5E7A90"/>
                  </a:solidFill>
                  <a:latin typeface="Poppins"/>
                  <a:ea typeface="Poppins"/>
                  <a:cs typeface="Poppins"/>
                  <a:sym typeface="Poppins"/>
                </a:rPr>
                <a:t>Surveiller les progrès et ajuster si nécessaire</a:t>
              </a:r>
            </a:p>
          </p:txBody>
        </p:sp>
      </p:grpSp>
      <p:grpSp>
        <p:nvGrpSpPr>
          <p:cNvPr name="Group 56" id="56"/>
          <p:cNvGrpSpPr/>
          <p:nvPr/>
        </p:nvGrpSpPr>
        <p:grpSpPr>
          <a:xfrm rot="0">
            <a:off x="9509560" y="7727137"/>
            <a:ext cx="1199198" cy="1199198"/>
            <a:chOff x="0" y="0"/>
            <a:chExt cx="1598930" cy="1598930"/>
          </a:xfrm>
        </p:grpSpPr>
        <p:sp>
          <p:nvSpPr>
            <p:cNvPr name="Freeform 57" id="57"/>
            <p:cNvSpPr/>
            <p:nvPr/>
          </p:nvSpPr>
          <p:spPr>
            <a:xfrm flipH="false" flipV="false" rot="0">
              <a:off x="0" y="0"/>
              <a:ext cx="1598930" cy="1598930"/>
            </a:xfrm>
            <a:custGeom>
              <a:avLst/>
              <a:gdLst/>
              <a:ahLst/>
              <a:cxnLst/>
              <a:rect r="r" b="b" t="t" l="l"/>
              <a:pathLst>
                <a:path h="1598930" w="1598930">
                  <a:moveTo>
                    <a:pt x="0" y="799465"/>
                  </a:moveTo>
                  <a:cubicBezTo>
                    <a:pt x="0" y="357886"/>
                    <a:pt x="357886" y="0"/>
                    <a:pt x="799465" y="0"/>
                  </a:cubicBezTo>
                  <a:cubicBezTo>
                    <a:pt x="1241044" y="0"/>
                    <a:pt x="1598930" y="357886"/>
                    <a:pt x="1598930" y="799465"/>
                  </a:cubicBezTo>
                  <a:cubicBezTo>
                    <a:pt x="1598930" y="1241044"/>
                    <a:pt x="1241044" y="1598930"/>
                    <a:pt x="799465" y="1598930"/>
                  </a:cubicBezTo>
                  <a:cubicBezTo>
                    <a:pt x="357886" y="1598930"/>
                    <a:pt x="0" y="1241044"/>
                    <a:pt x="0" y="799465"/>
                  </a:cubicBezTo>
                  <a:close/>
                </a:path>
              </a:pathLst>
            </a:custGeom>
            <a:solidFill>
              <a:srgbClr val="FFFFFF"/>
            </a:solidFill>
            <a:ln w="33338" cap="sq">
              <a:solidFill>
                <a:srgbClr val="00325A"/>
              </a:solidFill>
              <a:prstDash val="solid"/>
              <a:miter/>
            </a:ln>
          </p:spPr>
        </p:sp>
      </p:grpSp>
      <p:grpSp>
        <p:nvGrpSpPr>
          <p:cNvPr name="Group 58" id="58"/>
          <p:cNvGrpSpPr/>
          <p:nvPr/>
        </p:nvGrpSpPr>
        <p:grpSpPr>
          <a:xfrm rot="0">
            <a:off x="9689449" y="7907026"/>
            <a:ext cx="839419" cy="839419"/>
            <a:chOff x="0" y="0"/>
            <a:chExt cx="1119226" cy="1119226"/>
          </a:xfrm>
        </p:grpSpPr>
        <p:sp>
          <p:nvSpPr>
            <p:cNvPr name="Freeform 59" id="59" descr="icons_dark/fileCheck.png"/>
            <p:cNvSpPr/>
            <p:nvPr/>
          </p:nvSpPr>
          <p:spPr>
            <a:xfrm flipH="false" flipV="false" rot="0">
              <a:off x="0" y="0"/>
              <a:ext cx="1119251" cy="1119251"/>
            </a:xfrm>
            <a:custGeom>
              <a:avLst/>
              <a:gdLst/>
              <a:ahLst/>
              <a:cxnLst/>
              <a:rect r="r" b="b" t="t" l="l"/>
              <a:pathLst>
                <a:path h="1119251" w="1119251">
                  <a:moveTo>
                    <a:pt x="0" y="0"/>
                  </a:moveTo>
                  <a:lnTo>
                    <a:pt x="1119251" y="0"/>
                  </a:lnTo>
                  <a:lnTo>
                    <a:pt x="1119251" y="1119251"/>
                  </a:lnTo>
                  <a:lnTo>
                    <a:pt x="0" y="1119251"/>
                  </a:lnTo>
                  <a:lnTo>
                    <a:pt x="0" y="0"/>
                  </a:lnTo>
                  <a:close/>
                </a:path>
              </a:pathLst>
            </a:custGeom>
            <a:blipFill>
              <a:blip r:embed="rId8"/>
              <a:stretch>
                <a:fillRect l="0" t="0" r="2" b="2"/>
              </a:stretch>
            </a:blipFill>
          </p:spPr>
        </p:sp>
      </p:grpSp>
      <p:grpSp>
        <p:nvGrpSpPr>
          <p:cNvPr name="Group 60" id="60"/>
          <p:cNvGrpSpPr/>
          <p:nvPr/>
        </p:nvGrpSpPr>
        <p:grpSpPr>
          <a:xfrm rot="0">
            <a:off x="10295125" y="8512702"/>
            <a:ext cx="467487" cy="467487"/>
            <a:chOff x="0" y="0"/>
            <a:chExt cx="623316" cy="623316"/>
          </a:xfrm>
        </p:grpSpPr>
        <p:sp>
          <p:nvSpPr>
            <p:cNvPr name="Freeform 61" id="61"/>
            <p:cNvSpPr/>
            <p:nvPr/>
          </p:nvSpPr>
          <p:spPr>
            <a:xfrm flipH="false" flipV="false" rot="0">
              <a:off x="0" y="0"/>
              <a:ext cx="623316" cy="623316"/>
            </a:xfrm>
            <a:custGeom>
              <a:avLst/>
              <a:gdLst/>
              <a:ahLst/>
              <a:cxnLst/>
              <a:rect r="r" b="b" t="t" l="l"/>
              <a:pathLst>
                <a:path h="623316" w="623316">
                  <a:moveTo>
                    <a:pt x="0" y="311658"/>
                  </a:moveTo>
                  <a:cubicBezTo>
                    <a:pt x="0" y="139573"/>
                    <a:pt x="139573" y="0"/>
                    <a:pt x="311658" y="0"/>
                  </a:cubicBezTo>
                  <a:cubicBezTo>
                    <a:pt x="483743" y="0"/>
                    <a:pt x="623316" y="139573"/>
                    <a:pt x="623316" y="311658"/>
                  </a:cubicBezTo>
                  <a:cubicBezTo>
                    <a:pt x="623316" y="483743"/>
                    <a:pt x="483743" y="623316"/>
                    <a:pt x="311658" y="623316"/>
                  </a:cubicBezTo>
                  <a:cubicBezTo>
                    <a:pt x="139573" y="623316"/>
                    <a:pt x="0" y="483743"/>
                    <a:pt x="0" y="311658"/>
                  </a:cubicBezTo>
                  <a:close/>
                </a:path>
              </a:pathLst>
            </a:custGeom>
            <a:solidFill>
              <a:srgbClr val="F07817"/>
            </a:solidFill>
            <a:ln w="28575" cap="sq">
              <a:solidFill>
                <a:srgbClr val="FFFFFF"/>
              </a:solidFill>
              <a:prstDash val="solid"/>
              <a:miter/>
            </a:ln>
          </p:spPr>
        </p:sp>
      </p:grpSp>
      <p:grpSp>
        <p:nvGrpSpPr>
          <p:cNvPr name="Group 62" id="62"/>
          <p:cNvGrpSpPr/>
          <p:nvPr/>
        </p:nvGrpSpPr>
        <p:grpSpPr>
          <a:xfrm rot="0">
            <a:off x="10309412" y="8526990"/>
            <a:ext cx="438912" cy="438912"/>
            <a:chOff x="0" y="0"/>
            <a:chExt cx="585216" cy="585216"/>
          </a:xfrm>
        </p:grpSpPr>
        <p:sp>
          <p:nvSpPr>
            <p:cNvPr name="Freeform 63" id="63"/>
            <p:cNvSpPr/>
            <p:nvPr/>
          </p:nvSpPr>
          <p:spPr>
            <a:xfrm flipH="false" flipV="false" rot="0">
              <a:off x="0" y="0"/>
              <a:ext cx="585216" cy="585216"/>
            </a:xfrm>
            <a:custGeom>
              <a:avLst/>
              <a:gdLst/>
              <a:ahLst/>
              <a:cxnLst/>
              <a:rect r="r" b="b" t="t" l="l"/>
              <a:pathLst>
                <a:path h="585216" w="585216">
                  <a:moveTo>
                    <a:pt x="0" y="0"/>
                  </a:moveTo>
                  <a:lnTo>
                    <a:pt x="585216" y="0"/>
                  </a:lnTo>
                  <a:lnTo>
                    <a:pt x="585216" y="585216"/>
                  </a:lnTo>
                  <a:lnTo>
                    <a:pt x="0" y="585216"/>
                  </a:lnTo>
                  <a:close/>
                </a:path>
              </a:pathLst>
            </a:custGeom>
            <a:blipFill>
              <a:blip r:embed="rId4">
                <a:alphaModFix amt="0"/>
              </a:blip>
              <a:stretch>
                <a:fillRect l="-78303" t="0" r="-78303" b="0"/>
              </a:stretch>
            </a:blipFill>
          </p:spPr>
        </p:sp>
        <p:sp>
          <p:nvSpPr>
            <p:cNvPr name="TextBox 64" id="64"/>
            <p:cNvSpPr txBox="true"/>
            <p:nvPr/>
          </p:nvSpPr>
          <p:spPr>
            <a:xfrm>
              <a:off x="0" y="-9525"/>
              <a:ext cx="585216" cy="594741"/>
            </a:xfrm>
            <a:prstGeom prst="rect">
              <a:avLst/>
            </a:prstGeom>
          </p:spPr>
          <p:txBody>
            <a:bodyPr anchor="ctr" rtlCol="false" tIns="0" lIns="0" bIns="0" rIns="0"/>
            <a:lstStyle/>
            <a:p>
              <a:pPr algn="ctr">
                <a:lnSpc>
                  <a:spcPts val="1889"/>
                </a:lnSpc>
              </a:pPr>
              <a:r>
                <a:rPr lang="en-US" sz="1575" b="true">
                  <a:solidFill>
                    <a:srgbClr val="FFFFFF"/>
                  </a:solidFill>
                  <a:latin typeface="Poppins Bold"/>
                  <a:ea typeface="Poppins Bold"/>
                  <a:cs typeface="Poppins Bold"/>
                  <a:sym typeface="Poppins Bold"/>
                </a:rPr>
                <a:t>3</a:t>
              </a:r>
            </a:p>
          </p:txBody>
        </p:sp>
      </p:grpSp>
      <p:grpSp>
        <p:nvGrpSpPr>
          <p:cNvPr name="Group 65" id="65"/>
          <p:cNvGrpSpPr/>
          <p:nvPr/>
        </p:nvGrpSpPr>
        <p:grpSpPr>
          <a:xfrm rot="0">
            <a:off x="10966409" y="7887824"/>
            <a:ext cx="3223260" cy="576072"/>
            <a:chOff x="0" y="0"/>
            <a:chExt cx="4297680" cy="768096"/>
          </a:xfrm>
        </p:grpSpPr>
        <p:sp>
          <p:nvSpPr>
            <p:cNvPr name="Freeform 66" id="66"/>
            <p:cNvSpPr/>
            <p:nvPr/>
          </p:nvSpPr>
          <p:spPr>
            <a:xfrm flipH="false" flipV="false" rot="0">
              <a:off x="0" y="0"/>
              <a:ext cx="4297680" cy="768096"/>
            </a:xfrm>
            <a:custGeom>
              <a:avLst/>
              <a:gdLst/>
              <a:ahLst/>
              <a:cxnLst/>
              <a:rect r="r" b="b" t="t" l="l"/>
              <a:pathLst>
                <a:path h="768096" w="4297680">
                  <a:moveTo>
                    <a:pt x="0" y="0"/>
                  </a:moveTo>
                  <a:lnTo>
                    <a:pt x="4297680" y="0"/>
                  </a:lnTo>
                  <a:lnTo>
                    <a:pt x="4297680" y="768096"/>
                  </a:lnTo>
                  <a:lnTo>
                    <a:pt x="0" y="768096"/>
                  </a:lnTo>
                  <a:close/>
                </a:path>
              </a:pathLst>
            </a:custGeom>
            <a:blipFill>
              <a:blip r:embed="rId4">
                <a:alphaModFix amt="0"/>
              </a:blip>
              <a:stretch>
                <a:fillRect l="0" t="-59023" r="0" b="-59023"/>
              </a:stretch>
            </a:blipFill>
          </p:spPr>
        </p:sp>
        <p:sp>
          <p:nvSpPr>
            <p:cNvPr name="TextBox 67" id="67"/>
            <p:cNvSpPr txBox="true"/>
            <p:nvPr/>
          </p:nvSpPr>
          <p:spPr>
            <a:xfrm>
              <a:off x="0" y="-28575"/>
              <a:ext cx="4297680" cy="796671"/>
            </a:xfrm>
            <a:prstGeom prst="rect">
              <a:avLst/>
            </a:prstGeom>
          </p:spPr>
          <p:txBody>
            <a:bodyPr anchor="ctr" rtlCol="false" tIns="0" lIns="0" bIns="0" rIns="0"/>
            <a:lstStyle/>
            <a:p>
              <a:pPr algn="l">
                <a:lnSpc>
                  <a:spcPts val="2551"/>
                </a:lnSpc>
              </a:pPr>
              <a:r>
                <a:rPr lang="en-US" sz="2025" b="true">
                  <a:solidFill>
                    <a:srgbClr val="0B2E4A"/>
                  </a:solidFill>
                  <a:latin typeface="Poppins Bold"/>
                  <a:ea typeface="Poppins Bold"/>
                  <a:cs typeface="Poppins Bold"/>
                  <a:sym typeface="Poppins Bold"/>
                </a:rPr>
                <a:t>Contrôle qualité</a:t>
              </a:r>
            </a:p>
          </p:txBody>
        </p:sp>
      </p:grpSp>
      <p:grpSp>
        <p:nvGrpSpPr>
          <p:cNvPr name="Group 68" id="68"/>
          <p:cNvGrpSpPr/>
          <p:nvPr/>
        </p:nvGrpSpPr>
        <p:grpSpPr>
          <a:xfrm rot="0">
            <a:off x="10966409" y="8398793"/>
            <a:ext cx="3223260" cy="695306"/>
            <a:chOff x="0" y="0"/>
            <a:chExt cx="4297680" cy="927074"/>
          </a:xfrm>
        </p:grpSpPr>
        <p:sp>
          <p:nvSpPr>
            <p:cNvPr name="Freeform 69" id="69"/>
            <p:cNvSpPr/>
            <p:nvPr/>
          </p:nvSpPr>
          <p:spPr>
            <a:xfrm flipH="false" flipV="false" rot="0">
              <a:off x="0" y="0"/>
              <a:ext cx="4297680" cy="927074"/>
            </a:xfrm>
            <a:custGeom>
              <a:avLst/>
              <a:gdLst/>
              <a:ahLst/>
              <a:cxnLst/>
              <a:rect r="r" b="b" t="t" l="l"/>
              <a:pathLst>
                <a:path h="927074" w="4297680">
                  <a:moveTo>
                    <a:pt x="0" y="0"/>
                  </a:moveTo>
                  <a:lnTo>
                    <a:pt x="4297680" y="0"/>
                  </a:lnTo>
                  <a:lnTo>
                    <a:pt x="4297680" y="927074"/>
                  </a:lnTo>
                  <a:lnTo>
                    <a:pt x="0" y="927074"/>
                  </a:lnTo>
                  <a:close/>
                </a:path>
              </a:pathLst>
            </a:custGeom>
            <a:blipFill>
              <a:blip r:embed="rId4">
                <a:alphaModFix amt="0"/>
              </a:blip>
              <a:stretch>
                <a:fillRect l="0" t="-41011" r="0" b="-39644"/>
              </a:stretch>
            </a:blipFill>
          </p:spPr>
        </p:sp>
        <p:sp>
          <p:nvSpPr>
            <p:cNvPr name="TextBox 70" id="70"/>
            <p:cNvSpPr txBox="true"/>
            <p:nvPr/>
          </p:nvSpPr>
          <p:spPr>
            <a:xfrm>
              <a:off x="0" y="-57150"/>
              <a:ext cx="4297680" cy="984224"/>
            </a:xfrm>
            <a:prstGeom prst="rect">
              <a:avLst/>
            </a:prstGeom>
          </p:spPr>
          <p:txBody>
            <a:bodyPr anchor="ctr" rtlCol="false" tIns="0" lIns="0" bIns="0" rIns="0"/>
            <a:lstStyle/>
            <a:p>
              <a:pPr algn="l">
                <a:lnSpc>
                  <a:spcPts val="2311"/>
                </a:lnSpc>
              </a:pPr>
              <a:r>
                <a:rPr lang="en-US" sz="1674">
                  <a:solidFill>
                    <a:srgbClr val="5E7A90"/>
                  </a:solidFill>
                  <a:latin typeface="Poppins"/>
                  <a:ea typeface="Poppins"/>
                  <a:cs typeface="Poppins"/>
                  <a:sym typeface="Poppins"/>
                </a:rPr>
                <a:t>Assurer que les livrables répondent aux normes</a:t>
              </a:r>
            </a:p>
          </p:txBody>
        </p:sp>
      </p:grpSp>
      <p:grpSp>
        <p:nvGrpSpPr>
          <p:cNvPr name="Group 71" id="71"/>
          <p:cNvGrpSpPr/>
          <p:nvPr/>
        </p:nvGrpSpPr>
        <p:grpSpPr>
          <a:xfrm rot="0">
            <a:off x="7574671" y="7727137"/>
            <a:ext cx="1199198" cy="1199198"/>
            <a:chOff x="0" y="0"/>
            <a:chExt cx="1598930" cy="1598930"/>
          </a:xfrm>
        </p:grpSpPr>
        <p:sp>
          <p:nvSpPr>
            <p:cNvPr name="Freeform 72" id="72"/>
            <p:cNvSpPr/>
            <p:nvPr/>
          </p:nvSpPr>
          <p:spPr>
            <a:xfrm flipH="false" flipV="false" rot="0">
              <a:off x="0" y="0"/>
              <a:ext cx="1598930" cy="1598930"/>
            </a:xfrm>
            <a:custGeom>
              <a:avLst/>
              <a:gdLst/>
              <a:ahLst/>
              <a:cxnLst/>
              <a:rect r="r" b="b" t="t" l="l"/>
              <a:pathLst>
                <a:path h="1598930" w="1598930">
                  <a:moveTo>
                    <a:pt x="0" y="799465"/>
                  </a:moveTo>
                  <a:cubicBezTo>
                    <a:pt x="0" y="357886"/>
                    <a:pt x="357886" y="0"/>
                    <a:pt x="799465" y="0"/>
                  </a:cubicBezTo>
                  <a:cubicBezTo>
                    <a:pt x="1241044" y="0"/>
                    <a:pt x="1598930" y="357886"/>
                    <a:pt x="1598930" y="799465"/>
                  </a:cubicBezTo>
                  <a:cubicBezTo>
                    <a:pt x="1598930" y="1241044"/>
                    <a:pt x="1241044" y="1598930"/>
                    <a:pt x="799465" y="1598930"/>
                  </a:cubicBezTo>
                  <a:cubicBezTo>
                    <a:pt x="357886" y="1598930"/>
                    <a:pt x="0" y="1241044"/>
                    <a:pt x="0" y="799465"/>
                  </a:cubicBezTo>
                  <a:close/>
                </a:path>
              </a:pathLst>
            </a:custGeom>
            <a:solidFill>
              <a:srgbClr val="FFFFFF"/>
            </a:solidFill>
            <a:ln w="33338" cap="sq">
              <a:solidFill>
                <a:srgbClr val="00325A"/>
              </a:solidFill>
              <a:prstDash val="solid"/>
              <a:miter/>
            </a:ln>
          </p:spPr>
        </p:sp>
      </p:grpSp>
      <p:grpSp>
        <p:nvGrpSpPr>
          <p:cNvPr name="Group 73" id="73"/>
          <p:cNvGrpSpPr/>
          <p:nvPr/>
        </p:nvGrpSpPr>
        <p:grpSpPr>
          <a:xfrm rot="0">
            <a:off x="7754560" y="7907026"/>
            <a:ext cx="839419" cy="839419"/>
            <a:chOff x="0" y="0"/>
            <a:chExt cx="1119226" cy="1119226"/>
          </a:xfrm>
        </p:grpSpPr>
        <p:sp>
          <p:nvSpPr>
            <p:cNvPr name="Freeform 74" id="74" descr="icons_dark/clipboard.png"/>
            <p:cNvSpPr/>
            <p:nvPr/>
          </p:nvSpPr>
          <p:spPr>
            <a:xfrm flipH="false" flipV="false" rot="0">
              <a:off x="0" y="0"/>
              <a:ext cx="1119251" cy="1119251"/>
            </a:xfrm>
            <a:custGeom>
              <a:avLst/>
              <a:gdLst/>
              <a:ahLst/>
              <a:cxnLst/>
              <a:rect r="r" b="b" t="t" l="l"/>
              <a:pathLst>
                <a:path h="1119251" w="1119251">
                  <a:moveTo>
                    <a:pt x="0" y="0"/>
                  </a:moveTo>
                  <a:lnTo>
                    <a:pt x="1119251" y="0"/>
                  </a:lnTo>
                  <a:lnTo>
                    <a:pt x="1119251" y="1119251"/>
                  </a:lnTo>
                  <a:lnTo>
                    <a:pt x="0" y="1119251"/>
                  </a:lnTo>
                  <a:lnTo>
                    <a:pt x="0" y="0"/>
                  </a:lnTo>
                  <a:close/>
                </a:path>
              </a:pathLst>
            </a:custGeom>
            <a:blipFill>
              <a:blip r:embed="rId9"/>
              <a:stretch>
                <a:fillRect l="0" t="0" r="2" b="2"/>
              </a:stretch>
            </a:blipFill>
          </p:spPr>
        </p:sp>
      </p:grpSp>
      <p:grpSp>
        <p:nvGrpSpPr>
          <p:cNvPr name="Group 75" id="75"/>
          <p:cNvGrpSpPr/>
          <p:nvPr/>
        </p:nvGrpSpPr>
        <p:grpSpPr>
          <a:xfrm rot="0">
            <a:off x="8360235" y="8512702"/>
            <a:ext cx="467487" cy="467487"/>
            <a:chOff x="0" y="0"/>
            <a:chExt cx="623316" cy="623316"/>
          </a:xfrm>
        </p:grpSpPr>
        <p:sp>
          <p:nvSpPr>
            <p:cNvPr name="Freeform 76" id="76"/>
            <p:cNvSpPr/>
            <p:nvPr/>
          </p:nvSpPr>
          <p:spPr>
            <a:xfrm flipH="false" flipV="false" rot="0">
              <a:off x="0" y="0"/>
              <a:ext cx="623316" cy="623316"/>
            </a:xfrm>
            <a:custGeom>
              <a:avLst/>
              <a:gdLst/>
              <a:ahLst/>
              <a:cxnLst/>
              <a:rect r="r" b="b" t="t" l="l"/>
              <a:pathLst>
                <a:path h="623316" w="623316">
                  <a:moveTo>
                    <a:pt x="0" y="311658"/>
                  </a:moveTo>
                  <a:cubicBezTo>
                    <a:pt x="0" y="139573"/>
                    <a:pt x="139573" y="0"/>
                    <a:pt x="311658" y="0"/>
                  </a:cubicBezTo>
                  <a:cubicBezTo>
                    <a:pt x="483743" y="0"/>
                    <a:pt x="623316" y="139573"/>
                    <a:pt x="623316" y="311658"/>
                  </a:cubicBezTo>
                  <a:cubicBezTo>
                    <a:pt x="623316" y="483743"/>
                    <a:pt x="483743" y="623316"/>
                    <a:pt x="311658" y="623316"/>
                  </a:cubicBezTo>
                  <a:cubicBezTo>
                    <a:pt x="139573" y="623316"/>
                    <a:pt x="0" y="483743"/>
                    <a:pt x="0" y="311658"/>
                  </a:cubicBezTo>
                  <a:close/>
                </a:path>
              </a:pathLst>
            </a:custGeom>
            <a:solidFill>
              <a:srgbClr val="F07817"/>
            </a:solidFill>
            <a:ln w="28575" cap="sq">
              <a:solidFill>
                <a:srgbClr val="FFFFFF"/>
              </a:solidFill>
              <a:prstDash val="solid"/>
              <a:miter/>
            </a:ln>
          </p:spPr>
        </p:sp>
      </p:grpSp>
      <p:grpSp>
        <p:nvGrpSpPr>
          <p:cNvPr name="Group 77" id="77"/>
          <p:cNvGrpSpPr/>
          <p:nvPr/>
        </p:nvGrpSpPr>
        <p:grpSpPr>
          <a:xfrm rot="0">
            <a:off x="8374523" y="8526990"/>
            <a:ext cx="438912" cy="438912"/>
            <a:chOff x="0" y="0"/>
            <a:chExt cx="585216" cy="585216"/>
          </a:xfrm>
        </p:grpSpPr>
        <p:sp>
          <p:nvSpPr>
            <p:cNvPr name="Freeform 78" id="78"/>
            <p:cNvSpPr/>
            <p:nvPr/>
          </p:nvSpPr>
          <p:spPr>
            <a:xfrm flipH="false" flipV="false" rot="0">
              <a:off x="0" y="0"/>
              <a:ext cx="585216" cy="585216"/>
            </a:xfrm>
            <a:custGeom>
              <a:avLst/>
              <a:gdLst/>
              <a:ahLst/>
              <a:cxnLst/>
              <a:rect r="r" b="b" t="t" l="l"/>
              <a:pathLst>
                <a:path h="585216" w="585216">
                  <a:moveTo>
                    <a:pt x="0" y="0"/>
                  </a:moveTo>
                  <a:lnTo>
                    <a:pt x="585216" y="0"/>
                  </a:lnTo>
                  <a:lnTo>
                    <a:pt x="585216" y="585216"/>
                  </a:lnTo>
                  <a:lnTo>
                    <a:pt x="0" y="585216"/>
                  </a:lnTo>
                  <a:close/>
                </a:path>
              </a:pathLst>
            </a:custGeom>
            <a:blipFill>
              <a:blip r:embed="rId4">
                <a:alphaModFix amt="0"/>
              </a:blip>
              <a:stretch>
                <a:fillRect l="-78303" t="0" r="-78303" b="0"/>
              </a:stretch>
            </a:blipFill>
          </p:spPr>
        </p:sp>
        <p:sp>
          <p:nvSpPr>
            <p:cNvPr name="TextBox 79" id="79"/>
            <p:cNvSpPr txBox="true"/>
            <p:nvPr/>
          </p:nvSpPr>
          <p:spPr>
            <a:xfrm>
              <a:off x="0" y="-9525"/>
              <a:ext cx="585216" cy="594741"/>
            </a:xfrm>
            <a:prstGeom prst="rect">
              <a:avLst/>
            </a:prstGeom>
          </p:spPr>
          <p:txBody>
            <a:bodyPr anchor="ctr" rtlCol="false" tIns="0" lIns="0" bIns="0" rIns="0"/>
            <a:lstStyle/>
            <a:p>
              <a:pPr algn="ctr">
                <a:lnSpc>
                  <a:spcPts val="1889"/>
                </a:lnSpc>
              </a:pPr>
              <a:r>
                <a:rPr lang="en-US" sz="1575" b="true">
                  <a:solidFill>
                    <a:srgbClr val="FFFFFF"/>
                  </a:solidFill>
                  <a:latin typeface="Poppins Bold"/>
                  <a:ea typeface="Poppins Bold"/>
                  <a:cs typeface="Poppins Bold"/>
                  <a:sym typeface="Poppins Bold"/>
                </a:rPr>
                <a:t>4</a:t>
              </a:r>
            </a:p>
          </p:txBody>
        </p:sp>
      </p:grpSp>
      <p:grpSp>
        <p:nvGrpSpPr>
          <p:cNvPr name="Group 80" id="80"/>
          <p:cNvGrpSpPr/>
          <p:nvPr/>
        </p:nvGrpSpPr>
        <p:grpSpPr>
          <a:xfrm rot="0">
            <a:off x="4093759" y="7887824"/>
            <a:ext cx="3223260" cy="576072"/>
            <a:chOff x="0" y="0"/>
            <a:chExt cx="4297680" cy="768096"/>
          </a:xfrm>
        </p:grpSpPr>
        <p:sp>
          <p:nvSpPr>
            <p:cNvPr name="Freeform 81" id="81"/>
            <p:cNvSpPr/>
            <p:nvPr/>
          </p:nvSpPr>
          <p:spPr>
            <a:xfrm flipH="false" flipV="false" rot="0">
              <a:off x="0" y="0"/>
              <a:ext cx="4297680" cy="768096"/>
            </a:xfrm>
            <a:custGeom>
              <a:avLst/>
              <a:gdLst/>
              <a:ahLst/>
              <a:cxnLst/>
              <a:rect r="r" b="b" t="t" l="l"/>
              <a:pathLst>
                <a:path h="768096" w="4297680">
                  <a:moveTo>
                    <a:pt x="0" y="0"/>
                  </a:moveTo>
                  <a:lnTo>
                    <a:pt x="4297680" y="0"/>
                  </a:lnTo>
                  <a:lnTo>
                    <a:pt x="4297680" y="768096"/>
                  </a:lnTo>
                  <a:lnTo>
                    <a:pt x="0" y="768096"/>
                  </a:lnTo>
                  <a:close/>
                </a:path>
              </a:pathLst>
            </a:custGeom>
            <a:blipFill>
              <a:blip r:embed="rId4">
                <a:alphaModFix amt="0"/>
              </a:blip>
              <a:stretch>
                <a:fillRect l="0" t="-59023" r="0" b="-59023"/>
              </a:stretch>
            </a:blipFill>
          </p:spPr>
        </p:sp>
        <p:sp>
          <p:nvSpPr>
            <p:cNvPr name="TextBox 82" id="82"/>
            <p:cNvSpPr txBox="true"/>
            <p:nvPr/>
          </p:nvSpPr>
          <p:spPr>
            <a:xfrm>
              <a:off x="0" y="-28575"/>
              <a:ext cx="4297680" cy="796671"/>
            </a:xfrm>
            <a:prstGeom prst="rect">
              <a:avLst/>
            </a:prstGeom>
          </p:spPr>
          <p:txBody>
            <a:bodyPr anchor="ctr" rtlCol="false" tIns="0" lIns="0" bIns="0" rIns="0"/>
            <a:lstStyle/>
            <a:p>
              <a:pPr algn="r">
                <a:lnSpc>
                  <a:spcPts val="2551"/>
                </a:lnSpc>
              </a:pPr>
              <a:r>
                <a:rPr lang="en-US" sz="2025" b="true">
                  <a:solidFill>
                    <a:srgbClr val="0B2E4A"/>
                  </a:solidFill>
                  <a:latin typeface="Poppins Bold"/>
                  <a:ea typeface="Poppins Bold"/>
                  <a:cs typeface="Poppins Bold"/>
                  <a:sym typeface="Poppins Bold"/>
                </a:rPr>
                <a:t>Assistance aux recettes</a:t>
              </a:r>
            </a:p>
          </p:txBody>
        </p:sp>
      </p:grpSp>
      <p:grpSp>
        <p:nvGrpSpPr>
          <p:cNvPr name="Group 83" id="83"/>
          <p:cNvGrpSpPr/>
          <p:nvPr/>
        </p:nvGrpSpPr>
        <p:grpSpPr>
          <a:xfrm rot="0">
            <a:off x="4093759" y="8398793"/>
            <a:ext cx="3223260" cy="695306"/>
            <a:chOff x="0" y="0"/>
            <a:chExt cx="4297680" cy="927074"/>
          </a:xfrm>
        </p:grpSpPr>
        <p:sp>
          <p:nvSpPr>
            <p:cNvPr name="Freeform 84" id="84"/>
            <p:cNvSpPr/>
            <p:nvPr/>
          </p:nvSpPr>
          <p:spPr>
            <a:xfrm flipH="false" flipV="false" rot="0">
              <a:off x="0" y="0"/>
              <a:ext cx="4297680" cy="927074"/>
            </a:xfrm>
            <a:custGeom>
              <a:avLst/>
              <a:gdLst/>
              <a:ahLst/>
              <a:cxnLst/>
              <a:rect r="r" b="b" t="t" l="l"/>
              <a:pathLst>
                <a:path h="927074" w="4297680">
                  <a:moveTo>
                    <a:pt x="0" y="0"/>
                  </a:moveTo>
                  <a:lnTo>
                    <a:pt x="4297680" y="0"/>
                  </a:lnTo>
                  <a:lnTo>
                    <a:pt x="4297680" y="927074"/>
                  </a:lnTo>
                  <a:lnTo>
                    <a:pt x="0" y="927074"/>
                  </a:lnTo>
                  <a:close/>
                </a:path>
              </a:pathLst>
            </a:custGeom>
            <a:blipFill>
              <a:blip r:embed="rId4">
                <a:alphaModFix amt="0"/>
              </a:blip>
              <a:stretch>
                <a:fillRect l="0" t="-41011" r="0" b="-39644"/>
              </a:stretch>
            </a:blipFill>
          </p:spPr>
        </p:sp>
        <p:sp>
          <p:nvSpPr>
            <p:cNvPr name="TextBox 85" id="85"/>
            <p:cNvSpPr txBox="true"/>
            <p:nvPr/>
          </p:nvSpPr>
          <p:spPr>
            <a:xfrm>
              <a:off x="0" y="-57150"/>
              <a:ext cx="4297680" cy="984224"/>
            </a:xfrm>
            <a:prstGeom prst="rect">
              <a:avLst/>
            </a:prstGeom>
          </p:spPr>
          <p:txBody>
            <a:bodyPr anchor="ctr" rtlCol="false" tIns="0" lIns="0" bIns="0" rIns="0"/>
            <a:lstStyle/>
            <a:p>
              <a:pPr algn="r">
                <a:lnSpc>
                  <a:spcPts val="2311"/>
                </a:lnSpc>
              </a:pPr>
              <a:r>
                <a:rPr lang="en-US" sz="1674">
                  <a:solidFill>
                    <a:srgbClr val="5E7A90"/>
                  </a:solidFill>
                  <a:latin typeface="Poppins"/>
                  <a:ea typeface="Poppins"/>
                  <a:cs typeface="Poppins"/>
                  <a:sym typeface="Poppins"/>
                </a:rPr>
                <a:t>Soutenir les tests et l’acceptation du projet</a:t>
              </a:r>
            </a:p>
          </p:txBody>
        </p:sp>
      </p:grpSp>
      <p:grpSp>
        <p:nvGrpSpPr>
          <p:cNvPr name="Group 86" id="86"/>
          <p:cNvGrpSpPr/>
          <p:nvPr/>
        </p:nvGrpSpPr>
        <p:grpSpPr>
          <a:xfrm rot="0">
            <a:off x="6976748" y="5886945"/>
            <a:ext cx="1199198" cy="1199198"/>
            <a:chOff x="0" y="0"/>
            <a:chExt cx="1598930" cy="1598930"/>
          </a:xfrm>
        </p:grpSpPr>
        <p:sp>
          <p:nvSpPr>
            <p:cNvPr name="Freeform 87" id="87"/>
            <p:cNvSpPr/>
            <p:nvPr/>
          </p:nvSpPr>
          <p:spPr>
            <a:xfrm flipH="false" flipV="false" rot="0">
              <a:off x="0" y="0"/>
              <a:ext cx="1598930" cy="1598930"/>
            </a:xfrm>
            <a:custGeom>
              <a:avLst/>
              <a:gdLst/>
              <a:ahLst/>
              <a:cxnLst/>
              <a:rect r="r" b="b" t="t" l="l"/>
              <a:pathLst>
                <a:path h="1598930" w="1598930">
                  <a:moveTo>
                    <a:pt x="0" y="799465"/>
                  </a:moveTo>
                  <a:cubicBezTo>
                    <a:pt x="0" y="357886"/>
                    <a:pt x="357886" y="0"/>
                    <a:pt x="799465" y="0"/>
                  </a:cubicBezTo>
                  <a:cubicBezTo>
                    <a:pt x="1241044" y="0"/>
                    <a:pt x="1598930" y="357886"/>
                    <a:pt x="1598930" y="799465"/>
                  </a:cubicBezTo>
                  <a:cubicBezTo>
                    <a:pt x="1598930" y="1241044"/>
                    <a:pt x="1241044" y="1598930"/>
                    <a:pt x="799465" y="1598930"/>
                  </a:cubicBezTo>
                  <a:cubicBezTo>
                    <a:pt x="357886" y="1598930"/>
                    <a:pt x="0" y="1241044"/>
                    <a:pt x="0" y="799465"/>
                  </a:cubicBezTo>
                  <a:close/>
                </a:path>
              </a:pathLst>
            </a:custGeom>
            <a:solidFill>
              <a:srgbClr val="FFFFFF"/>
            </a:solidFill>
            <a:ln w="33338" cap="sq">
              <a:solidFill>
                <a:srgbClr val="00325A"/>
              </a:solidFill>
              <a:prstDash val="solid"/>
              <a:miter/>
            </a:ln>
          </p:spPr>
        </p:sp>
      </p:grpSp>
      <p:grpSp>
        <p:nvGrpSpPr>
          <p:cNvPr name="Group 88" id="88"/>
          <p:cNvGrpSpPr/>
          <p:nvPr/>
        </p:nvGrpSpPr>
        <p:grpSpPr>
          <a:xfrm rot="0">
            <a:off x="7156637" y="6066834"/>
            <a:ext cx="839419" cy="839419"/>
            <a:chOff x="0" y="0"/>
            <a:chExt cx="1119226" cy="1119226"/>
          </a:xfrm>
        </p:grpSpPr>
        <p:sp>
          <p:nvSpPr>
            <p:cNvPr name="Freeform 89" id="89" descr="icons_dark/settings.png"/>
            <p:cNvSpPr/>
            <p:nvPr/>
          </p:nvSpPr>
          <p:spPr>
            <a:xfrm flipH="false" flipV="false" rot="0">
              <a:off x="0" y="0"/>
              <a:ext cx="1119251" cy="1119251"/>
            </a:xfrm>
            <a:custGeom>
              <a:avLst/>
              <a:gdLst/>
              <a:ahLst/>
              <a:cxnLst/>
              <a:rect r="r" b="b" t="t" l="l"/>
              <a:pathLst>
                <a:path h="1119251" w="1119251">
                  <a:moveTo>
                    <a:pt x="0" y="0"/>
                  </a:moveTo>
                  <a:lnTo>
                    <a:pt x="1119251" y="0"/>
                  </a:lnTo>
                  <a:lnTo>
                    <a:pt x="1119251" y="1119251"/>
                  </a:lnTo>
                  <a:lnTo>
                    <a:pt x="0" y="1119251"/>
                  </a:lnTo>
                  <a:lnTo>
                    <a:pt x="0" y="0"/>
                  </a:lnTo>
                  <a:close/>
                </a:path>
              </a:pathLst>
            </a:custGeom>
            <a:blipFill>
              <a:blip r:embed="rId10"/>
              <a:stretch>
                <a:fillRect l="0" t="0" r="2" b="2"/>
              </a:stretch>
            </a:blipFill>
          </p:spPr>
        </p:sp>
      </p:grpSp>
      <p:grpSp>
        <p:nvGrpSpPr>
          <p:cNvPr name="Group 90" id="90"/>
          <p:cNvGrpSpPr/>
          <p:nvPr/>
        </p:nvGrpSpPr>
        <p:grpSpPr>
          <a:xfrm rot="0">
            <a:off x="7762313" y="6672510"/>
            <a:ext cx="467487" cy="467487"/>
            <a:chOff x="0" y="0"/>
            <a:chExt cx="623316" cy="623316"/>
          </a:xfrm>
        </p:grpSpPr>
        <p:sp>
          <p:nvSpPr>
            <p:cNvPr name="Freeform 91" id="91"/>
            <p:cNvSpPr/>
            <p:nvPr/>
          </p:nvSpPr>
          <p:spPr>
            <a:xfrm flipH="false" flipV="false" rot="0">
              <a:off x="0" y="0"/>
              <a:ext cx="623316" cy="623316"/>
            </a:xfrm>
            <a:custGeom>
              <a:avLst/>
              <a:gdLst/>
              <a:ahLst/>
              <a:cxnLst/>
              <a:rect r="r" b="b" t="t" l="l"/>
              <a:pathLst>
                <a:path h="623316" w="623316">
                  <a:moveTo>
                    <a:pt x="0" y="311658"/>
                  </a:moveTo>
                  <a:cubicBezTo>
                    <a:pt x="0" y="139573"/>
                    <a:pt x="139573" y="0"/>
                    <a:pt x="311658" y="0"/>
                  </a:cubicBezTo>
                  <a:cubicBezTo>
                    <a:pt x="483743" y="0"/>
                    <a:pt x="623316" y="139573"/>
                    <a:pt x="623316" y="311658"/>
                  </a:cubicBezTo>
                  <a:cubicBezTo>
                    <a:pt x="623316" y="483743"/>
                    <a:pt x="483743" y="623316"/>
                    <a:pt x="311658" y="623316"/>
                  </a:cubicBezTo>
                  <a:cubicBezTo>
                    <a:pt x="139573" y="623316"/>
                    <a:pt x="0" y="483743"/>
                    <a:pt x="0" y="311658"/>
                  </a:cubicBezTo>
                  <a:close/>
                </a:path>
              </a:pathLst>
            </a:custGeom>
            <a:solidFill>
              <a:srgbClr val="F07817"/>
            </a:solidFill>
            <a:ln w="28575" cap="sq">
              <a:solidFill>
                <a:srgbClr val="FFFFFF"/>
              </a:solidFill>
              <a:prstDash val="solid"/>
              <a:miter/>
            </a:ln>
          </p:spPr>
        </p:sp>
      </p:grpSp>
      <p:grpSp>
        <p:nvGrpSpPr>
          <p:cNvPr name="Group 92" id="92"/>
          <p:cNvGrpSpPr/>
          <p:nvPr/>
        </p:nvGrpSpPr>
        <p:grpSpPr>
          <a:xfrm rot="0">
            <a:off x="7776601" y="6686798"/>
            <a:ext cx="438912" cy="438912"/>
            <a:chOff x="0" y="0"/>
            <a:chExt cx="585216" cy="585216"/>
          </a:xfrm>
        </p:grpSpPr>
        <p:sp>
          <p:nvSpPr>
            <p:cNvPr name="Freeform 93" id="93"/>
            <p:cNvSpPr/>
            <p:nvPr/>
          </p:nvSpPr>
          <p:spPr>
            <a:xfrm flipH="false" flipV="false" rot="0">
              <a:off x="0" y="0"/>
              <a:ext cx="585216" cy="585216"/>
            </a:xfrm>
            <a:custGeom>
              <a:avLst/>
              <a:gdLst/>
              <a:ahLst/>
              <a:cxnLst/>
              <a:rect r="r" b="b" t="t" l="l"/>
              <a:pathLst>
                <a:path h="585216" w="585216">
                  <a:moveTo>
                    <a:pt x="0" y="0"/>
                  </a:moveTo>
                  <a:lnTo>
                    <a:pt x="585216" y="0"/>
                  </a:lnTo>
                  <a:lnTo>
                    <a:pt x="585216" y="585216"/>
                  </a:lnTo>
                  <a:lnTo>
                    <a:pt x="0" y="585216"/>
                  </a:lnTo>
                  <a:close/>
                </a:path>
              </a:pathLst>
            </a:custGeom>
            <a:blipFill>
              <a:blip r:embed="rId4">
                <a:alphaModFix amt="0"/>
              </a:blip>
              <a:stretch>
                <a:fillRect l="-78303" t="0" r="-78303" b="0"/>
              </a:stretch>
            </a:blipFill>
          </p:spPr>
        </p:sp>
        <p:sp>
          <p:nvSpPr>
            <p:cNvPr name="TextBox 94" id="94"/>
            <p:cNvSpPr txBox="true"/>
            <p:nvPr/>
          </p:nvSpPr>
          <p:spPr>
            <a:xfrm>
              <a:off x="0" y="-9525"/>
              <a:ext cx="585216" cy="594741"/>
            </a:xfrm>
            <a:prstGeom prst="rect">
              <a:avLst/>
            </a:prstGeom>
          </p:spPr>
          <p:txBody>
            <a:bodyPr anchor="ctr" rtlCol="false" tIns="0" lIns="0" bIns="0" rIns="0"/>
            <a:lstStyle/>
            <a:p>
              <a:pPr algn="ctr">
                <a:lnSpc>
                  <a:spcPts val="1889"/>
                </a:lnSpc>
              </a:pPr>
              <a:r>
                <a:rPr lang="en-US" sz="1575" b="true">
                  <a:solidFill>
                    <a:srgbClr val="FFFFFF"/>
                  </a:solidFill>
                  <a:latin typeface="Poppins Bold"/>
                  <a:ea typeface="Poppins Bold"/>
                  <a:cs typeface="Poppins Bold"/>
                  <a:sym typeface="Poppins Bold"/>
                </a:rPr>
                <a:t>5</a:t>
              </a:r>
            </a:p>
          </p:txBody>
        </p:sp>
      </p:grpSp>
      <p:grpSp>
        <p:nvGrpSpPr>
          <p:cNvPr name="Group 95" id="95"/>
          <p:cNvGrpSpPr/>
          <p:nvPr/>
        </p:nvGrpSpPr>
        <p:grpSpPr>
          <a:xfrm rot="0">
            <a:off x="3495837" y="6047632"/>
            <a:ext cx="3223260" cy="576072"/>
            <a:chOff x="0" y="0"/>
            <a:chExt cx="4297680" cy="768096"/>
          </a:xfrm>
        </p:grpSpPr>
        <p:sp>
          <p:nvSpPr>
            <p:cNvPr name="Freeform 96" id="96"/>
            <p:cNvSpPr/>
            <p:nvPr/>
          </p:nvSpPr>
          <p:spPr>
            <a:xfrm flipH="false" flipV="false" rot="0">
              <a:off x="0" y="0"/>
              <a:ext cx="4297680" cy="768096"/>
            </a:xfrm>
            <a:custGeom>
              <a:avLst/>
              <a:gdLst/>
              <a:ahLst/>
              <a:cxnLst/>
              <a:rect r="r" b="b" t="t" l="l"/>
              <a:pathLst>
                <a:path h="768096" w="4297680">
                  <a:moveTo>
                    <a:pt x="0" y="0"/>
                  </a:moveTo>
                  <a:lnTo>
                    <a:pt x="4297680" y="0"/>
                  </a:lnTo>
                  <a:lnTo>
                    <a:pt x="4297680" y="768096"/>
                  </a:lnTo>
                  <a:lnTo>
                    <a:pt x="0" y="768096"/>
                  </a:lnTo>
                  <a:close/>
                </a:path>
              </a:pathLst>
            </a:custGeom>
            <a:blipFill>
              <a:blip r:embed="rId4">
                <a:alphaModFix amt="0"/>
              </a:blip>
              <a:stretch>
                <a:fillRect l="0" t="-59023" r="0" b="-59023"/>
              </a:stretch>
            </a:blipFill>
          </p:spPr>
        </p:sp>
        <p:sp>
          <p:nvSpPr>
            <p:cNvPr name="TextBox 97" id="97"/>
            <p:cNvSpPr txBox="true"/>
            <p:nvPr/>
          </p:nvSpPr>
          <p:spPr>
            <a:xfrm>
              <a:off x="0" y="-28575"/>
              <a:ext cx="4297680" cy="796671"/>
            </a:xfrm>
            <a:prstGeom prst="rect">
              <a:avLst/>
            </a:prstGeom>
          </p:spPr>
          <p:txBody>
            <a:bodyPr anchor="ctr" rtlCol="false" tIns="0" lIns="0" bIns="0" rIns="0"/>
            <a:lstStyle/>
            <a:p>
              <a:pPr algn="r">
                <a:lnSpc>
                  <a:spcPts val="2551"/>
                </a:lnSpc>
              </a:pPr>
              <a:r>
                <a:rPr lang="en-US" sz="2025" b="true">
                  <a:solidFill>
                    <a:srgbClr val="0B2E4A"/>
                  </a:solidFill>
                  <a:latin typeface="Poppins Bold"/>
                  <a:ea typeface="Poppins Bold"/>
                  <a:cs typeface="Poppins Bold"/>
                  <a:sym typeface="Poppins Bold"/>
                </a:rPr>
                <a:t>Accompagnement à la mise en production</a:t>
              </a:r>
            </a:p>
          </p:txBody>
        </p:sp>
      </p:grpSp>
      <p:grpSp>
        <p:nvGrpSpPr>
          <p:cNvPr name="Group 98" id="98"/>
          <p:cNvGrpSpPr/>
          <p:nvPr/>
        </p:nvGrpSpPr>
        <p:grpSpPr>
          <a:xfrm rot="0">
            <a:off x="3495837" y="6651136"/>
            <a:ext cx="3223260" cy="695306"/>
            <a:chOff x="0" y="0"/>
            <a:chExt cx="4297680" cy="927074"/>
          </a:xfrm>
        </p:grpSpPr>
        <p:sp>
          <p:nvSpPr>
            <p:cNvPr name="Freeform 99" id="99"/>
            <p:cNvSpPr/>
            <p:nvPr/>
          </p:nvSpPr>
          <p:spPr>
            <a:xfrm flipH="false" flipV="false" rot="0">
              <a:off x="0" y="0"/>
              <a:ext cx="4297680" cy="927074"/>
            </a:xfrm>
            <a:custGeom>
              <a:avLst/>
              <a:gdLst/>
              <a:ahLst/>
              <a:cxnLst/>
              <a:rect r="r" b="b" t="t" l="l"/>
              <a:pathLst>
                <a:path h="927074" w="4297680">
                  <a:moveTo>
                    <a:pt x="0" y="0"/>
                  </a:moveTo>
                  <a:lnTo>
                    <a:pt x="4297680" y="0"/>
                  </a:lnTo>
                  <a:lnTo>
                    <a:pt x="4297680" y="927074"/>
                  </a:lnTo>
                  <a:lnTo>
                    <a:pt x="0" y="927074"/>
                  </a:lnTo>
                  <a:close/>
                </a:path>
              </a:pathLst>
            </a:custGeom>
            <a:blipFill>
              <a:blip r:embed="rId4">
                <a:alphaModFix amt="0"/>
              </a:blip>
              <a:stretch>
                <a:fillRect l="0" t="-41011" r="0" b="-39644"/>
              </a:stretch>
            </a:blipFill>
          </p:spPr>
        </p:sp>
        <p:sp>
          <p:nvSpPr>
            <p:cNvPr name="TextBox 100" id="100"/>
            <p:cNvSpPr txBox="true"/>
            <p:nvPr/>
          </p:nvSpPr>
          <p:spPr>
            <a:xfrm>
              <a:off x="0" y="-57150"/>
              <a:ext cx="4297680" cy="984224"/>
            </a:xfrm>
            <a:prstGeom prst="rect">
              <a:avLst/>
            </a:prstGeom>
          </p:spPr>
          <p:txBody>
            <a:bodyPr anchor="ctr" rtlCol="false" tIns="0" lIns="0" bIns="0" rIns="0"/>
            <a:lstStyle/>
            <a:p>
              <a:pPr algn="r">
                <a:lnSpc>
                  <a:spcPts val="2311"/>
                </a:lnSpc>
              </a:pPr>
              <a:r>
                <a:rPr lang="en-US" sz="1674">
                  <a:solidFill>
                    <a:srgbClr val="5E7A90"/>
                  </a:solidFill>
                  <a:latin typeface="Poppins"/>
                  <a:ea typeface="Poppins"/>
                  <a:cs typeface="Poppins"/>
                  <a:sym typeface="Poppins"/>
                </a:rPr>
                <a:t>Assurer un accompagnement jusqu'à la mise en production.</a:t>
              </a:r>
            </a:p>
          </p:txBody>
        </p:sp>
      </p:grpSp>
      <p:grpSp>
        <p:nvGrpSpPr>
          <p:cNvPr name="Group 101" id="101"/>
          <p:cNvGrpSpPr/>
          <p:nvPr/>
        </p:nvGrpSpPr>
        <p:grpSpPr>
          <a:xfrm rot="0">
            <a:off x="16294608" y="384048"/>
            <a:ext cx="1303020" cy="271062"/>
            <a:chOff x="0" y="0"/>
            <a:chExt cx="1737360" cy="361417"/>
          </a:xfrm>
        </p:grpSpPr>
        <p:sp>
          <p:nvSpPr>
            <p:cNvPr name="Freeform 102" id="102" descr="logo.png"/>
            <p:cNvSpPr/>
            <p:nvPr/>
          </p:nvSpPr>
          <p:spPr>
            <a:xfrm flipH="false" flipV="false" rot="0">
              <a:off x="0" y="0"/>
              <a:ext cx="1737360" cy="361442"/>
            </a:xfrm>
            <a:custGeom>
              <a:avLst/>
              <a:gdLst/>
              <a:ahLst/>
              <a:cxnLst/>
              <a:rect r="r" b="b" t="t" l="l"/>
              <a:pathLst>
                <a:path h="361442" w="1737360">
                  <a:moveTo>
                    <a:pt x="0" y="0"/>
                  </a:moveTo>
                  <a:lnTo>
                    <a:pt x="1737360" y="0"/>
                  </a:lnTo>
                  <a:lnTo>
                    <a:pt x="1737360" y="361442"/>
                  </a:lnTo>
                  <a:lnTo>
                    <a:pt x="0" y="361442"/>
                  </a:lnTo>
                  <a:lnTo>
                    <a:pt x="0" y="0"/>
                  </a:lnTo>
                  <a:close/>
                </a:path>
              </a:pathLst>
            </a:custGeom>
            <a:blipFill>
              <a:blip r:embed="rId11"/>
              <a:stretch>
                <a:fillRect l="0" t="0" r="0" b="7"/>
              </a:stretch>
            </a:blipFill>
          </p:spPr>
        </p:sp>
      </p:grpSp>
      <p:grpSp>
        <p:nvGrpSpPr>
          <p:cNvPr name="Group 103" id="103"/>
          <p:cNvGrpSpPr/>
          <p:nvPr/>
        </p:nvGrpSpPr>
        <p:grpSpPr>
          <a:xfrm rot="0">
            <a:off x="17254728" y="9756105"/>
            <a:ext cx="685800" cy="411480"/>
            <a:chOff x="0" y="0"/>
            <a:chExt cx="914400" cy="548640"/>
          </a:xfrm>
        </p:grpSpPr>
        <p:sp>
          <p:nvSpPr>
            <p:cNvPr name="Freeform 104" id="104"/>
            <p:cNvSpPr/>
            <p:nvPr/>
          </p:nvSpPr>
          <p:spPr>
            <a:xfrm flipH="false" flipV="false" rot="0">
              <a:off x="0" y="0"/>
              <a:ext cx="914400" cy="548640"/>
            </a:xfrm>
            <a:custGeom>
              <a:avLst/>
              <a:gdLst/>
              <a:ahLst/>
              <a:cxnLst/>
              <a:rect r="r" b="b" t="t" l="l"/>
              <a:pathLst>
                <a:path h="548640" w="914400">
                  <a:moveTo>
                    <a:pt x="0" y="0"/>
                  </a:moveTo>
                  <a:lnTo>
                    <a:pt x="914400" y="0"/>
                  </a:lnTo>
                  <a:lnTo>
                    <a:pt x="914400" y="548640"/>
                  </a:lnTo>
                  <a:lnTo>
                    <a:pt x="0" y="548640"/>
                  </a:lnTo>
                  <a:close/>
                </a:path>
              </a:pathLst>
            </a:custGeom>
            <a:blipFill>
              <a:blip r:embed="rId4">
                <a:alphaModFix amt="0"/>
              </a:blip>
              <a:stretch>
                <a:fillRect l="-26982" t="0" r="-26982" b="0"/>
              </a:stretch>
            </a:blipFill>
          </p:spPr>
        </p:sp>
        <p:sp>
          <p:nvSpPr>
            <p:cNvPr name="TextBox 105" id="105"/>
            <p:cNvSpPr txBox="true"/>
            <p:nvPr/>
          </p:nvSpPr>
          <p:spPr>
            <a:xfrm>
              <a:off x="0" y="-19050"/>
              <a:ext cx="914400" cy="567690"/>
            </a:xfrm>
            <a:prstGeom prst="rect">
              <a:avLst/>
            </a:prstGeom>
          </p:spPr>
          <p:txBody>
            <a:bodyPr anchor="ctr" rtlCol="false" tIns="0" lIns="0" bIns="0" rIns="0"/>
            <a:lstStyle/>
            <a:p>
              <a:pPr algn="r">
                <a:lnSpc>
                  <a:spcPts val="1800"/>
                </a:lnSpc>
              </a:pPr>
              <a:r>
                <a:rPr lang="en-US" sz="1500">
                  <a:solidFill>
                    <a:srgbClr val="000000"/>
                  </a:solidFill>
                  <a:latin typeface="Poppins"/>
                  <a:ea typeface="Poppins"/>
                  <a:cs typeface="Poppins"/>
                  <a:sym typeface="Poppins"/>
                </a:rPr>
                <a:t>3</a:t>
              </a:r>
            </a:p>
          </p:txBody>
        </p:sp>
      </p:gr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685800" y="274320"/>
            <a:ext cx="2057400" cy="470973"/>
            <a:chOff x="0" y="0"/>
            <a:chExt cx="2743200" cy="627964"/>
          </a:xfrm>
        </p:grpSpPr>
        <p:sp>
          <p:nvSpPr>
            <p:cNvPr name="Freeform 3" id="3" descr="logo_finances.png"/>
            <p:cNvSpPr/>
            <p:nvPr/>
          </p:nvSpPr>
          <p:spPr>
            <a:xfrm flipH="false" flipV="false" rot="0">
              <a:off x="0" y="0"/>
              <a:ext cx="2743200" cy="628015"/>
            </a:xfrm>
            <a:custGeom>
              <a:avLst/>
              <a:gdLst/>
              <a:ahLst/>
              <a:cxnLst/>
              <a:rect r="r" b="b" t="t" l="l"/>
              <a:pathLst>
                <a:path h="628015" w="2743200">
                  <a:moveTo>
                    <a:pt x="0" y="0"/>
                  </a:moveTo>
                  <a:lnTo>
                    <a:pt x="2743200" y="0"/>
                  </a:lnTo>
                  <a:lnTo>
                    <a:pt x="2743200" y="628015"/>
                  </a:lnTo>
                  <a:lnTo>
                    <a:pt x="0" y="628015"/>
                  </a:lnTo>
                  <a:lnTo>
                    <a:pt x="0" y="0"/>
                  </a:lnTo>
                  <a:close/>
                </a:path>
              </a:pathLst>
            </a:custGeom>
            <a:blipFill>
              <a:blip r:embed="rId3"/>
              <a:stretch>
                <a:fillRect l="0" t="0" r="0" b="8"/>
              </a:stretch>
            </a:blipFill>
          </p:spPr>
        </p:sp>
      </p:grpSp>
      <p:grpSp>
        <p:nvGrpSpPr>
          <p:cNvPr name="Group 4" id="4"/>
          <p:cNvGrpSpPr/>
          <p:nvPr/>
        </p:nvGrpSpPr>
        <p:grpSpPr>
          <a:xfrm rot="0">
            <a:off x="822960" y="850392"/>
            <a:ext cx="15087600" cy="960120"/>
            <a:chOff x="0" y="0"/>
            <a:chExt cx="20116800" cy="1280160"/>
          </a:xfrm>
        </p:grpSpPr>
        <p:sp>
          <p:nvSpPr>
            <p:cNvPr name="Freeform 5" id="5"/>
            <p:cNvSpPr/>
            <p:nvPr/>
          </p:nvSpPr>
          <p:spPr>
            <a:xfrm flipH="false" flipV="false" rot="0">
              <a:off x="0" y="0"/>
              <a:ext cx="20116800" cy="1280160"/>
            </a:xfrm>
            <a:custGeom>
              <a:avLst/>
              <a:gdLst/>
              <a:ahLst/>
              <a:cxnLst/>
              <a:rect r="r" b="b" t="t" l="l"/>
              <a:pathLst>
                <a:path h="1280160" w="20116800">
                  <a:moveTo>
                    <a:pt x="0" y="0"/>
                  </a:moveTo>
                  <a:lnTo>
                    <a:pt x="20116800" y="0"/>
                  </a:lnTo>
                  <a:lnTo>
                    <a:pt x="20116800" y="1280160"/>
                  </a:lnTo>
                  <a:lnTo>
                    <a:pt x="0" y="1280160"/>
                  </a:lnTo>
                  <a:close/>
                </a:path>
              </a:pathLst>
            </a:custGeom>
            <a:blipFill>
              <a:blip r:embed="rId4">
                <a:alphaModFix amt="0"/>
              </a:blip>
              <a:stretch>
                <a:fillRect l="0" t="-256193" r="0" b="-256193"/>
              </a:stretch>
            </a:blipFill>
          </p:spPr>
        </p:sp>
        <p:sp>
          <p:nvSpPr>
            <p:cNvPr name="TextBox 6" id="6"/>
            <p:cNvSpPr txBox="true"/>
            <p:nvPr/>
          </p:nvSpPr>
          <p:spPr>
            <a:xfrm>
              <a:off x="0" y="-47625"/>
              <a:ext cx="20116800" cy="1327785"/>
            </a:xfrm>
            <a:prstGeom prst="rect">
              <a:avLst/>
            </a:prstGeom>
          </p:spPr>
          <p:txBody>
            <a:bodyPr anchor="ctr" rtlCol="false" tIns="0" lIns="0" bIns="0" rIns="0"/>
            <a:lstStyle/>
            <a:p>
              <a:pPr algn="l">
                <a:lnSpc>
                  <a:spcPts val="5759"/>
                </a:lnSpc>
              </a:pPr>
              <a:r>
                <a:rPr lang="en-US" sz="4800" b="true">
                  <a:solidFill>
                    <a:srgbClr val="0072CE"/>
                  </a:solidFill>
                  <a:latin typeface="Poppins Bold"/>
                  <a:ea typeface="Poppins Bold"/>
                  <a:cs typeface="Poppins Bold"/>
                  <a:sym typeface="Poppins Bold"/>
                </a:rPr>
                <a:t>Assistance à Maîtrise d’Ouvrage (AMOA)</a:t>
              </a:r>
            </a:p>
          </p:txBody>
        </p:sp>
      </p:grpSp>
      <p:sp>
        <p:nvSpPr>
          <p:cNvPr name="TextBox 7" id="7"/>
          <p:cNvSpPr txBox="true"/>
          <p:nvPr/>
        </p:nvSpPr>
        <p:spPr>
          <a:xfrm rot="0">
            <a:off x="914400" y="1752600"/>
            <a:ext cx="16413480" cy="601980"/>
          </a:xfrm>
          <a:prstGeom prst="rect">
            <a:avLst/>
          </a:prstGeom>
        </p:spPr>
        <p:txBody>
          <a:bodyPr anchor="t" rtlCol="false" tIns="0" lIns="0" bIns="0" rIns="0">
            <a:spAutoFit/>
          </a:bodyPr>
          <a:lstStyle/>
          <a:p>
            <a:pPr algn="l">
              <a:lnSpc>
                <a:spcPts val="3150"/>
              </a:lnSpc>
            </a:pPr>
            <a:r>
              <a:rPr lang="en-US" sz="2100" i="true">
                <a:solidFill>
                  <a:srgbClr val="0B2E4A"/>
                </a:solidFill>
                <a:latin typeface="Poppins Italics"/>
                <a:ea typeface="Poppins Italics"/>
                <a:cs typeface="Poppins Italics"/>
                <a:sym typeface="Poppins Italics"/>
              </a:rPr>
              <a:t>Nous pouvons accompagner l’UGP à :</a:t>
            </a:r>
          </a:p>
        </p:txBody>
      </p:sp>
      <p:grpSp>
        <p:nvGrpSpPr>
          <p:cNvPr name="Group 8" id="8"/>
          <p:cNvGrpSpPr/>
          <p:nvPr/>
        </p:nvGrpSpPr>
        <p:grpSpPr>
          <a:xfrm rot="0">
            <a:off x="822960" y="2674620"/>
            <a:ext cx="8023860" cy="3497580"/>
            <a:chOff x="0" y="0"/>
            <a:chExt cx="10698480" cy="4663440"/>
          </a:xfrm>
        </p:grpSpPr>
        <p:sp>
          <p:nvSpPr>
            <p:cNvPr name="Freeform 9" id="9"/>
            <p:cNvSpPr/>
            <p:nvPr/>
          </p:nvSpPr>
          <p:spPr>
            <a:xfrm flipH="false" flipV="false" rot="0">
              <a:off x="0" y="0"/>
              <a:ext cx="10698480" cy="4663440"/>
            </a:xfrm>
            <a:custGeom>
              <a:avLst/>
              <a:gdLst/>
              <a:ahLst/>
              <a:cxnLst/>
              <a:rect r="r" b="b" t="t" l="l"/>
              <a:pathLst>
                <a:path h="4663440" w="10698480">
                  <a:moveTo>
                    <a:pt x="0" y="182880"/>
                  </a:moveTo>
                  <a:cubicBezTo>
                    <a:pt x="0" y="81915"/>
                    <a:pt x="81915" y="0"/>
                    <a:pt x="182880" y="0"/>
                  </a:cubicBezTo>
                  <a:lnTo>
                    <a:pt x="10515600" y="0"/>
                  </a:lnTo>
                  <a:cubicBezTo>
                    <a:pt x="10616565" y="0"/>
                    <a:pt x="10698480" y="81915"/>
                    <a:pt x="10698480" y="182880"/>
                  </a:cubicBezTo>
                  <a:lnTo>
                    <a:pt x="10698480" y="4480560"/>
                  </a:lnTo>
                  <a:cubicBezTo>
                    <a:pt x="10698480" y="4581525"/>
                    <a:pt x="10616565" y="4663440"/>
                    <a:pt x="10515600" y="4663440"/>
                  </a:cubicBezTo>
                  <a:lnTo>
                    <a:pt x="182880" y="4663440"/>
                  </a:lnTo>
                  <a:cubicBezTo>
                    <a:pt x="81915" y="4663440"/>
                    <a:pt x="0" y="4581525"/>
                    <a:pt x="0" y="4480560"/>
                  </a:cubicBezTo>
                  <a:close/>
                </a:path>
              </a:pathLst>
            </a:custGeom>
            <a:solidFill>
              <a:srgbClr val="F2F8FC"/>
            </a:solidFill>
          </p:spPr>
        </p:sp>
      </p:grpSp>
      <p:grpSp>
        <p:nvGrpSpPr>
          <p:cNvPr name="Group 10" id="10"/>
          <p:cNvGrpSpPr/>
          <p:nvPr/>
        </p:nvGrpSpPr>
        <p:grpSpPr>
          <a:xfrm rot="0">
            <a:off x="1234440" y="2976372"/>
            <a:ext cx="7200900" cy="617220"/>
            <a:chOff x="0" y="0"/>
            <a:chExt cx="9601200" cy="822960"/>
          </a:xfrm>
        </p:grpSpPr>
        <p:sp>
          <p:nvSpPr>
            <p:cNvPr name="Freeform 11" id="11"/>
            <p:cNvSpPr/>
            <p:nvPr/>
          </p:nvSpPr>
          <p:spPr>
            <a:xfrm flipH="false" flipV="false" rot="0">
              <a:off x="0" y="0"/>
              <a:ext cx="9601200" cy="822960"/>
            </a:xfrm>
            <a:custGeom>
              <a:avLst/>
              <a:gdLst/>
              <a:ahLst/>
              <a:cxnLst/>
              <a:rect r="r" b="b" t="t" l="l"/>
              <a:pathLst>
                <a:path h="822960" w="9601200">
                  <a:moveTo>
                    <a:pt x="0" y="0"/>
                  </a:moveTo>
                  <a:lnTo>
                    <a:pt x="9601200" y="0"/>
                  </a:lnTo>
                  <a:lnTo>
                    <a:pt x="9601200" y="822960"/>
                  </a:lnTo>
                  <a:lnTo>
                    <a:pt x="0" y="822960"/>
                  </a:lnTo>
                  <a:close/>
                </a:path>
              </a:pathLst>
            </a:custGeom>
            <a:blipFill>
              <a:blip r:embed="rId4">
                <a:alphaModFix amt="0"/>
              </a:blip>
              <a:stretch>
                <a:fillRect l="0" t="-177325" r="0" b="-177325"/>
              </a:stretch>
            </a:blipFill>
          </p:spPr>
        </p:sp>
        <p:sp>
          <p:nvSpPr>
            <p:cNvPr name="TextBox 12" id="12"/>
            <p:cNvSpPr txBox="true"/>
            <p:nvPr/>
          </p:nvSpPr>
          <p:spPr>
            <a:xfrm>
              <a:off x="0" y="-28575"/>
              <a:ext cx="9601200" cy="851535"/>
            </a:xfrm>
            <a:prstGeom prst="rect">
              <a:avLst/>
            </a:prstGeom>
          </p:spPr>
          <p:txBody>
            <a:bodyPr anchor="ctr" rtlCol="false" tIns="0" lIns="0" bIns="0" rIns="0"/>
            <a:lstStyle/>
            <a:p>
              <a:pPr algn="l">
                <a:lnSpc>
                  <a:spcPts val="2819"/>
                </a:lnSpc>
              </a:pPr>
              <a:r>
                <a:rPr lang="en-US" sz="2349" b="true">
                  <a:solidFill>
                    <a:srgbClr val="0072CE"/>
                  </a:solidFill>
                  <a:latin typeface="Poppins Bold"/>
                  <a:ea typeface="Poppins Bold"/>
                  <a:cs typeface="Poppins Bold"/>
                  <a:sym typeface="Poppins Bold"/>
                </a:rPr>
                <a:t>Cadrage et pilotage fonctionnel</a:t>
              </a:r>
            </a:p>
          </p:txBody>
        </p:sp>
      </p:grpSp>
      <p:sp>
        <p:nvSpPr>
          <p:cNvPr name="TextBox 13" id="13"/>
          <p:cNvSpPr txBox="true"/>
          <p:nvPr/>
        </p:nvSpPr>
        <p:spPr>
          <a:xfrm rot="0">
            <a:off x="1325880" y="3682365"/>
            <a:ext cx="7018020" cy="2121027"/>
          </a:xfrm>
          <a:prstGeom prst="rect">
            <a:avLst/>
          </a:prstGeom>
        </p:spPr>
        <p:txBody>
          <a:bodyPr anchor="t" rtlCol="false" tIns="0" lIns="0" bIns="0" rIns="0">
            <a:spAutoFit/>
          </a:bodyPr>
          <a:lstStyle/>
          <a:p>
            <a:pPr algn="l" marL="357425" indent="-178713" lvl="1">
              <a:lnSpc>
                <a:spcPts val="2843"/>
              </a:lnSpc>
              <a:buFont typeface="Arial"/>
              <a:buChar char="•"/>
            </a:pPr>
            <a:r>
              <a:rPr lang="en-US" sz="1974">
                <a:solidFill>
                  <a:srgbClr val="0B2E4A"/>
                </a:solidFill>
                <a:latin typeface="Poppins"/>
                <a:ea typeface="Poppins"/>
                <a:cs typeface="Poppins"/>
                <a:sym typeface="Poppins"/>
              </a:rPr>
              <a:t>Cadrer les besoins métiers et formaliser les exigences fonctionnelles</a:t>
            </a:r>
          </a:p>
          <a:p>
            <a:pPr algn="l" marL="357425" indent="-178713" lvl="1">
              <a:lnSpc>
                <a:spcPts val="2843"/>
              </a:lnSpc>
              <a:buFont typeface="Arial"/>
              <a:buChar char="•"/>
            </a:pPr>
            <a:r>
              <a:rPr lang="en-US" sz="1974">
                <a:solidFill>
                  <a:srgbClr val="0B2E4A"/>
                </a:solidFill>
                <a:latin typeface="Poppins"/>
                <a:ea typeface="Poppins"/>
                <a:cs typeface="Poppins"/>
                <a:sym typeface="Poppins"/>
              </a:rPr>
              <a:t>Assurer l'interface entre les utilisateurs et les équipes de développement.</a:t>
            </a:r>
          </a:p>
          <a:p>
            <a:pPr algn="l" marL="357425" indent="-178713" lvl="1">
              <a:lnSpc>
                <a:spcPts val="2843"/>
              </a:lnSpc>
              <a:buFont typeface="Arial"/>
              <a:buChar char="•"/>
            </a:pPr>
            <a:r>
              <a:rPr lang="en-US" sz="1974">
                <a:solidFill>
                  <a:srgbClr val="0B2E4A"/>
                </a:solidFill>
                <a:latin typeface="Poppins"/>
                <a:ea typeface="Poppins"/>
                <a:cs typeface="Poppins"/>
                <a:sym typeface="Poppins"/>
              </a:rPr>
              <a:t>Piloter l’avancement du projet et suivre les demandes de changement</a:t>
            </a:r>
          </a:p>
        </p:txBody>
      </p:sp>
      <p:grpSp>
        <p:nvGrpSpPr>
          <p:cNvPr name="Group 14" id="14"/>
          <p:cNvGrpSpPr/>
          <p:nvPr/>
        </p:nvGrpSpPr>
        <p:grpSpPr>
          <a:xfrm rot="0">
            <a:off x="9326880" y="2674620"/>
            <a:ext cx="8023860" cy="3497580"/>
            <a:chOff x="0" y="0"/>
            <a:chExt cx="10698480" cy="4663440"/>
          </a:xfrm>
        </p:grpSpPr>
        <p:sp>
          <p:nvSpPr>
            <p:cNvPr name="Freeform 15" id="15"/>
            <p:cNvSpPr/>
            <p:nvPr/>
          </p:nvSpPr>
          <p:spPr>
            <a:xfrm flipH="false" flipV="false" rot="0">
              <a:off x="0" y="0"/>
              <a:ext cx="10698480" cy="4663440"/>
            </a:xfrm>
            <a:custGeom>
              <a:avLst/>
              <a:gdLst/>
              <a:ahLst/>
              <a:cxnLst/>
              <a:rect r="r" b="b" t="t" l="l"/>
              <a:pathLst>
                <a:path h="4663440" w="10698480">
                  <a:moveTo>
                    <a:pt x="0" y="182880"/>
                  </a:moveTo>
                  <a:cubicBezTo>
                    <a:pt x="0" y="81915"/>
                    <a:pt x="81915" y="0"/>
                    <a:pt x="182880" y="0"/>
                  </a:cubicBezTo>
                  <a:lnTo>
                    <a:pt x="10515600" y="0"/>
                  </a:lnTo>
                  <a:cubicBezTo>
                    <a:pt x="10616565" y="0"/>
                    <a:pt x="10698480" y="81915"/>
                    <a:pt x="10698480" y="182880"/>
                  </a:cubicBezTo>
                  <a:lnTo>
                    <a:pt x="10698480" y="4480560"/>
                  </a:lnTo>
                  <a:cubicBezTo>
                    <a:pt x="10698480" y="4581525"/>
                    <a:pt x="10616565" y="4663440"/>
                    <a:pt x="10515600" y="4663440"/>
                  </a:cubicBezTo>
                  <a:lnTo>
                    <a:pt x="182880" y="4663440"/>
                  </a:lnTo>
                  <a:cubicBezTo>
                    <a:pt x="81915" y="4663440"/>
                    <a:pt x="0" y="4581525"/>
                    <a:pt x="0" y="4480560"/>
                  </a:cubicBezTo>
                  <a:close/>
                </a:path>
              </a:pathLst>
            </a:custGeom>
            <a:solidFill>
              <a:srgbClr val="F2F8FC"/>
            </a:solidFill>
          </p:spPr>
        </p:sp>
      </p:grpSp>
      <p:grpSp>
        <p:nvGrpSpPr>
          <p:cNvPr name="Group 16" id="16"/>
          <p:cNvGrpSpPr/>
          <p:nvPr/>
        </p:nvGrpSpPr>
        <p:grpSpPr>
          <a:xfrm rot="0">
            <a:off x="9738360" y="2976372"/>
            <a:ext cx="7200900" cy="617220"/>
            <a:chOff x="0" y="0"/>
            <a:chExt cx="9601200" cy="822960"/>
          </a:xfrm>
        </p:grpSpPr>
        <p:sp>
          <p:nvSpPr>
            <p:cNvPr name="Freeform 17" id="17"/>
            <p:cNvSpPr/>
            <p:nvPr/>
          </p:nvSpPr>
          <p:spPr>
            <a:xfrm flipH="false" flipV="false" rot="0">
              <a:off x="0" y="0"/>
              <a:ext cx="9601200" cy="822960"/>
            </a:xfrm>
            <a:custGeom>
              <a:avLst/>
              <a:gdLst/>
              <a:ahLst/>
              <a:cxnLst/>
              <a:rect r="r" b="b" t="t" l="l"/>
              <a:pathLst>
                <a:path h="822960" w="9601200">
                  <a:moveTo>
                    <a:pt x="0" y="0"/>
                  </a:moveTo>
                  <a:lnTo>
                    <a:pt x="9601200" y="0"/>
                  </a:lnTo>
                  <a:lnTo>
                    <a:pt x="9601200" y="822960"/>
                  </a:lnTo>
                  <a:lnTo>
                    <a:pt x="0" y="822960"/>
                  </a:lnTo>
                  <a:close/>
                </a:path>
              </a:pathLst>
            </a:custGeom>
            <a:blipFill>
              <a:blip r:embed="rId4">
                <a:alphaModFix amt="0"/>
              </a:blip>
              <a:stretch>
                <a:fillRect l="0" t="-177325" r="0" b="-177325"/>
              </a:stretch>
            </a:blipFill>
          </p:spPr>
        </p:sp>
        <p:sp>
          <p:nvSpPr>
            <p:cNvPr name="TextBox 18" id="18"/>
            <p:cNvSpPr txBox="true"/>
            <p:nvPr/>
          </p:nvSpPr>
          <p:spPr>
            <a:xfrm>
              <a:off x="0" y="-28575"/>
              <a:ext cx="9601200" cy="851535"/>
            </a:xfrm>
            <a:prstGeom prst="rect">
              <a:avLst/>
            </a:prstGeom>
          </p:spPr>
          <p:txBody>
            <a:bodyPr anchor="ctr" rtlCol="false" tIns="0" lIns="0" bIns="0" rIns="0"/>
            <a:lstStyle/>
            <a:p>
              <a:pPr algn="l">
                <a:lnSpc>
                  <a:spcPts val="2819"/>
                </a:lnSpc>
              </a:pPr>
              <a:r>
                <a:rPr lang="en-US" sz="2349" b="true">
                  <a:solidFill>
                    <a:srgbClr val="0072CE"/>
                  </a:solidFill>
                  <a:latin typeface="Poppins Bold"/>
                  <a:ea typeface="Poppins Bold"/>
                  <a:cs typeface="Poppins Bold"/>
                  <a:sym typeface="Poppins Bold"/>
                </a:rPr>
                <a:t>Qualité, recette et tests</a:t>
              </a:r>
            </a:p>
          </p:txBody>
        </p:sp>
      </p:grpSp>
      <p:sp>
        <p:nvSpPr>
          <p:cNvPr name="TextBox 19" id="19"/>
          <p:cNvSpPr txBox="true"/>
          <p:nvPr/>
        </p:nvSpPr>
        <p:spPr>
          <a:xfrm rot="0">
            <a:off x="9829800" y="3682365"/>
            <a:ext cx="7018020" cy="2121027"/>
          </a:xfrm>
          <a:prstGeom prst="rect">
            <a:avLst/>
          </a:prstGeom>
        </p:spPr>
        <p:txBody>
          <a:bodyPr anchor="t" rtlCol="false" tIns="0" lIns="0" bIns="0" rIns="0">
            <a:spAutoFit/>
          </a:bodyPr>
          <a:lstStyle/>
          <a:p>
            <a:pPr algn="l" marL="357425" indent="-178713" lvl="1">
              <a:lnSpc>
                <a:spcPts val="2843"/>
              </a:lnSpc>
              <a:buFont typeface="Arial"/>
              <a:buChar char="•"/>
            </a:pPr>
            <a:r>
              <a:rPr lang="en-US" sz="1974">
                <a:solidFill>
                  <a:srgbClr val="0B2E4A"/>
                </a:solidFill>
                <a:latin typeface="Poppins"/>
                <a:ea typeface="Poppins"/>
                <a:cs typeface="Poppins"/>
                <a:sym typeface="Poppins"/>
              </a:rPr>
              <a:t>Veiller à la conformité et à la qualité des livrables (code, documentation, performances)</a:t>
            </a:r>
          </a:p>
          <a:p>
            <a:pPr algn="l" marL="357425" indent="-178713" lvl="1">
              <a:lnSpc>
                <a:spcPts val="2843"/>
              </a:lnSpc>
              <a:buFont typeface="Arial"/>
              <a:buChar char="•"/>
            </a:pPr>
            <a:r>
              <a:rPr lang="en-US" sz="1974">
                <a:solidFill>
                  <a:srgbClr val="0B2E4A"/>
                </a:solidFill>
                <a:latin typeface="Poppins"/>
                <a:ea typeface="Poppins"/>
                <a:cs typeface="Poppins"/>
                <a:sym typeface="Poppins"/>
              </a:rPr>
              <a:t>Organiser la recette fonctionnelle et le suivi des anomalies</a:t>
            </a:r>
          </a:p>
          <a:p>
            <a:pPr algn="l" marL="357425" indent="-178713" lvl="1">
              <a:lnSpc>
                <a:spcPts val="2843"/>
              </a:lnSpc>
              <a:buFont typeface="Arial"/>
              <a:buChar char="•"/>
            </a:pPr>
            <a:r>
              <a:rPr lang="en-US" sz="1974">
                <a:solidFill>
                  <a:srgbClr val="0B2E4A"/>
                </a:solidFill>
                <a:latin typeface="Poppins"/>
                <a:ea typeface="Poppins"/>
                <a:cs typeface="Poppins"/>
                <a:sym typeface="Poppins"/>
              </a:rPr>
              <a:t>Superviser les tests techniques (intégration, charge, sécurité, continuité)</a:t>
            </a:r>
          </a:p>
        </p:txBody>
      </p:sp>
      <p:grpSp>
        <p:nvGrpSpPr>
          <p:cNvPr name="Group 20" id="20"/>
          <p:cNvGrpSpPr/>
          <p:nvPr/>
        </p:nvGrpSpPr>
        <p:grpSpPr>
          <a:xfrm rot="0">
            <a:off x="822960" y="6583680"/>
            <a:ext cx="8023860" cy="3497580"/>
            <a:chOff x="0" y="0"/>
            <a:chExt cx="10698480" cy="4663440"/>
          </a:xfrm>
        </p:grpSpPr>
        <p:sp>
          <p:nvSpPr>
            <p:cNvPr name="Freeform 21" id="21"/>
            <p:cNvSpPr/>
            <p:nvPr/>
          </p:nvSpPr>
          <p:spPr>
            <a:xfrm flipH="false" flipV="false" rot="0">
              <a:off x="0" y="0"/>
              <a:ext cx="10698480" cy="4663440"/>
            </a:xfrm>
            <a:custGeom>
              <a:avLst/>
              <a:gdLst/>
              <a:ahLst/>
              <a:cxnLst/>
              <a:rect r="r" b="b" t="t" l="l"/>
              <a:pathLst>
                <a:path h="4663440" w="10698480">
                  <a:moveTo>
                    <a:pt x="0" y="182880"/>
                  </a:moveTo>
                  <a:cubicBezTo>
                    <a:pt x="0" y="81915"/>
                    <a:pt x="81915" y="0"/>
                    <a:pt x="182880" y="0"/>
                  </a:cubicBezTo>
                  <a:lnTo>
                    <a:pt x="10515600" y="0"/>
                  </a:lnTo>
                  <a:cubicBezTo>
                    <a:pt x="10616565" y="0"/>
                    <a:pt x="10698480" y="81915"/>
                    <a:pt x="10698480" y="182880"/>
                  </a:cubicBezTo>
                  <a:lnTo>
                    <a:pt x="10698480" y="4480560"/>
                  </a:lnTo>
                  <a:cubicBezTo>
                    <a:pt x="10698480" y="4581525"/>
                    <a:pt x="10616565" y="4663440"/>
                    <a:pt x="10515600" y="4663440"/>
                  </a:cubicBezTo>
                  <a:lnTo>
                    <a:pt x="182880" y="4663440"/>
                  </a:lnTo>
                  <a:cubicBezTo>
                    <a:pt x="81915" y="4663440"/>
                    <a:pt x="0" y="4581525"/>
                    <a:pt x="0" y="4480560"/>
                  </a:cubicBezTo>
                  <a:close/>
                </a:path>
              </a:pathLst>
            </a:custGeom>
            <a:solidFill>
              <a:srgbClr val="F2F8FC"/>
            </a:solidFill>
          </p:spPr>
        </p:sp>
      </p:grpSp>
      <p:grpSp>
        <p:nvGrpSpPr>
          <p:cNvPr name="Group 22" id="22"/>
          <p:cNvGrpSpPr/>
          <p:nvPr/>
        </p:nvGrpSpPr>
        <p:grpSpPr>
          <a:xfrm rot="0">
            <a:off x="1234440" y="6885432"/>
            <a:ext cx="7200900" cy="617220"/>
            <a:chOff x="0" y="0"/>
            <a:chExt cx="9601200" cy="822960"/>
          </a:xfrm>
        </p:grpSpPr>
        <p:sp>
          <p:nvSpPr>
            <p:cNvPr name="Freeform 23" id="23"/>
            <p:cNvSpPr/>
            <p:nvPr/>
          </p:nvSpPr>
          <p:spPr>
            <a:xfrm flipH="false" flipV="false" rot="0">
              <a:off x="0" y="0"/>
              <a:ext cx="9601200" cy="822960"/>
            </a:xfrm>
            <a:custGeom>
              <a:avLst/>
              <a:gdLst/>
              <a:ahLst/>
              <a:cxnLst/>
              <a:rect r="r" b="b" t="t" l="l"/>
              <a:pathLst>
                <a:path h="822960" w="9601200">
                  <a:moveTo>
                    <a:pt x="0" y="0"/>
                  </a:moveTo>
                  <a:lnTo>
                    <a:pt x="9601200" y="0"/>
                  </a:lnTo>
                  <a:lnTo>
                    <a:pt x="9601200" y="822960"/>
                  </a:lnTo>
                  <a:lnTo>
                    <a:pt x="0" y="822960"/>
                  </a:lnTo>
                  <a:close/>
                </a:path>
              </a:pathLst>
            </a:custGeom>
            <a:blipFill>
              <a:blip r:embed="rId4">
                <a:alphaModFix amt="0"/>
              </a:blip>
              <a:stretch>
                <a:fillRect l="0" t="-177325" r="0" b="-177325"/>
              </a:stretch>
            </a:blipFill>
          </p:spPr>
        </p:sp>
        <p:sp>
          <p:nvSpPr>
            <p:cNvPr name="TextBox 24" id="24"/>
            <p:cNvSpPr txBox="true"/>
            <p:nvPr/>
          </p:nvSpPr>
          <p:spPr>
            <a:xfrm>
              <a:off x="0" y="-28575"/>
              <a:ext cx="9601200" cy="851535"/>
            </a:xfrm>
            <a:prstGeom prst="rect">
              <a:avLst/>
            </a:prstGeom>
          </p:spPr>
          <p:txBody>
            <a:bodyPr anchor="ctr" rtlCol="false" tIns="0" lIns="0" bIns="0" rIns="0"/>
            <a:lstStyle/>
            <a:p>
              <a:pPr algn="l">
                <a:lnSpc>
                  <a:spcPts val="2819"/>
                </a:lnSpc>
              </a:pPr>
              <a:r>
                <a:rPr lang="en-US" sz="2349" b="true">
                  <a:solidFill>
                    <a:srgbClr val="0072CE"/>
                  </a:solidFill>
                  <a:latin typeface="Poppins Bold"/>
                  <a:ea typeface="Poppins Bold"/>
                  <a:cs typeface="Poppins Bold"/>
                  <a:sym typeface="Poppins Bold"/>
                </a:rPr>
                <a:t>Automatisation des processus</a:t>
              </a:r>
            </a:p>
          </p:txBody>
        </p:sp>
      </p:grpSp>
      <p:sp>
        <p:nvSpPr>
          <p:cNvPr name="TextBox 25" id="25"/>
          <p:cNvSpPr txBox="true"/>
          <p:nvPr/>
        </p:nvSpPr>
        <p:spPr>
          <a:xfrm rot="0">
            <a:off x="1325880" y="7591425"/>
            <a:ext cx="7018020" cy="1063752"/>
          </a:xfrm>
          <a:prstGeom prst="rect">
            <a:avLst/>
          </a:prstGeom>
        </p:spPr>
        <p:txBody>
          <a:bodyPr anchor="t" rtlCol="false" tIns="0" lIns="0" bIns="0" rIns="0">
            <a:spAutoFit/>
          </a:bodyPr>
          <a:lstStyle/>
          <a:p>
            <a:pPr algn="l" marL="357425" indent="-178713" lvl="1">
              <a:lnSpc>
                <a:spcPts val="2843"/>
              </a:lnSpc>
              <a:buFont typeface="Arial"/>
              <a:buChar char="•"/>
            </a:pPr>
            <a:r>
              <a:rPr lang="en-US" sz="1974">
                <a:solidFill>
                  <a:srgbClr val="0B2E4A"/>
                </a:solidFill>
                <a:latin typeface="Poppins"/>
                <a:ea typeface="Poppins"/>
                <a:cs typeface="Poppins"/>
                <a:sym typeface="Poppins"/>
              </a:rPr>
              <a:t>Identifier les processus à automatiser</a:t>
            </a:r>
          </a:p>
          <a:p>
            <a:pPr algn="l" marL="357425" indent="-178713" lvl="1">
              <a:lnSpc>
                <a:spcPts val="2843"/>
              </a:lnSpc>
              <a:buFont typeface="Arial"/>
              <a:buChar char="•"/>
            </a:pPr>
            <a:r>
              <a:rPr lang="en-US" sz="1974">
                <a:solidFill>
                  <a:srgbClr val="0B2E4A"/>
                </a:solidFill>
                <a:latin typeface="Poppins"/>
                <a:ea typeface="Poppins"/>
                <a:cs typeface="Poppins"/>
                <a:sym typeface="Poppins"/>
              </a:rPr>
              <a:t>Valider les workflows et circuits de validation</a:t>
            </a:r>
          </a:p>
          <a:p>
            <a:pPr algn="l" marL="357425" indent="-178713" lvl="1">
              <a:lnSpc>
                <a:spcPts val="2843"/>
              </a:lnSpc>
              <a:buFont typeface="Arial"/>
              <a:buChar char="•"/>
            </a:pPr>
            <a:r>
              <a:rPr lang="en-US" sz="1974">
                <a:solidFill>
                  <a:srgbClr val="0B2E4A"/>
                </a:solidFill>
                <a:latin typeface="Poppins"/>
                <a:ea typeface="Poppins"/>
                <a:cs typeface="Poppins"/>
                <a:sym typeface="Poppins"/>
              </a:rPr>
              <a:t>Contrôler la cohérence des règles de gestion</a:t>
            </a:r>
          </a:p>
        </p:txBody>
      </p:sp>
      <p:grpSp>
        <p:nvGrpSpPr>
          <p:cNvPr name="Group 26" id="26"/>
          <p:cNvGrpSpPr/>
          <p:nvPr/>
        </p:nvGrpSpPr>
        <p:grpSpPr>
          <a:xfrm rot="0">
            <a:off x="9326880" y="6583680"/>
            <a:ext cx="8023860" cy="3497580"/>
            <a:chOff x="0" y="0"/>
            <a:chExt cx="10698480" cy="4663440"/>
          </a:xfrm>
        </p:grpSpPr>
        <p:sp>
          <p:nvSpPr>
            <p:cNvPr name="Freeform 27" id="27"/>
            <p:cNvSpPr/>
            <p:nvPr/>
          </p:nvSpPr>
          <p:spPr>
            <a:xfrm flipH="false" flipV="false" rot="0">
              <a:off x="0" y="0"/>
              <a:ext cx="10698480" cy="4663440"/>
            </a:xfrm>
            <a:custGeom>
              <a:avLst/>
              <a:gdLst/>
              <a:ahLst/>
              <a:cxnLst/>
              <a:rect r="r" b="b" t="t" l="l"/>
              <a:pathLst>
                <a:path h="4663440" w="10698480">
                  <a:moveTo>
                    <a:pt x="0" y="182880"/>
                  </a:moveTo>
                  <a:cubicBezTo>
                    <a:pt x="0" y="81915"/>
                    <a:pt x="81915" y="0"/>
                    <a:pt x="182880" y="0"/>
                  </a:cubicBezTo>
                  <a:lnTo>
                    <a:pt x="10515600" y="0"/>
                  </a:lnTo>
                  <a:cubicBezTo>
                    <a:pt x="10616565" y="0"/>
                    <a:pt x="10698480" y="81915"/>
                    <a:pt x="10698480" y="182880"/>
                  </a:cubicBezTo>
                  <a:lnTo>
                    <a:pt x="10698480" y="4480560"/>
                  </a:lnTo>
                  <a:cubicBezTo>
                    <a:pt x="10698480" y="4581525"/>
                    <a:pt x="10616565" y="4663440"/>
                    <a:pt x="10515600" y="4663440"/>
                  </a:cubicBezTo>
                  <a:lnTo>
                    <a:pt x="182880" y="4663440"/>
                  </a:lnTo>
                  <a:cubicBezTo>
                    <a:pt x="81915" y="4663440"/>
                    <a:pt x="0" y="4581525"/>
                    <a:pt x="0" y="4480560"/>
                  </a:cubicBezTo>
                  <a:close/>
                </a:path>
              </a:pathLst>
            </a:custGeom>
            <a:solidFill>
              <a:srgbClr val="F2F8FC"/>
            </a:solidFill>
          </p:spPr>
        </p:sp>
      </p:grpSp>
      <p:grpSp>
        <p:nvGrpSpPr>
          <p:cNvPr name="Group 28" id="28"/>
          <p:cNvGrpSpPr/>
          <p:nvPr/>
        </p:nvGrpSpPr>
        <p:grpSpPr>
          <a:xfrm rot="0">
            <a:off x="9738360" y="6885432"/>
            <a:ext cx="7200900" cy="617220"/>
            <a:chOff x="0" y="0"/>
            <a:chExt cx="9601200" cy="822960"/>
          </a:xfrm>
        </p:grpSpPr>
        <p:sp>
          <p:nvSpPr>
            <p:cNvPr name="Freeform 29" id="29"/>
            <p:cNvSpPr/>
            <p:nvPr/>
          </p:nvSpPr>
          <p:spPr>
            <a:xfrm flipH="false" flipV="false" rot="0">
              <a:off x="0" y="0"/>
              <a:ext cx="9601200" cy="822960"/>
            </a:xfrm>
            <a:custGeom>
              <a:avLst/>
              <a:gdLst/>
              <a:ahLst/>
              <a:cxnLst/>
              <a:rect r="r" b="b" t="t" l="l"/>
              <a:pathLst>
                <a:path h="822960" w="9601200">
                  <a:moveTo>
                    <a:pt x="0" y="0"/>
                  </a:moveTo>
                  <a:lnTo>
                    <a:pt x="9601200" y="0"/>
                  </a:lnTo>
                  <a:lnTo>
                    <a:pt x="9601200" y="822960"/>
                  </a:lnTo>
                  <a:lnTo>
                    <a:pt x="0" y="822960"/>
                  </a:lnTo>
                  <a:close/>
                </a:path>
              </a:pathLst>
            </a:custGeom>
            <a:blipFill>
              <a:blip r:embed="rId4">
                <a:alphaModFix amt="0"/>
              </a:blip>
              <a:stretch>
                <a:fillRect l="0" t="-177325" r="0" b="-177325"/>
              </a:stretch>
            </a:blipFill>
          </p:spPr>
        </p:sp>
        <p:sp>
          <p:nvSpPr>
            <p:cNvPr name="TextBox 30" id="30"/>
            <p:cNvSpPr txBox="true"/>
            <p:nvPr/>
          </p:nvSpPr>
          <p:spPr>
            <a:xfrm>
              <a:off x="0" y="-28575"/>
              <a:ext cx="9601200" cy="851535"/>
            </a:xfrm>
            <a:prstGeom prst="rect">
              <a:avLst/>
            </a:prstGeom>
          </p:spPr>
          <p:txBody>
            <a:bodyPr anchor="ctr" rtlCol="false" tIns="0" lIns="0" bIns="0" rIns="0"/>
            <a:lstStyle/>
            <a:p>
              <a:pPr algn="l">
                <a:lnSpc>
                  <a:spcPts val="2819"/>
                </a:lnSpc>
              </a:pPr>
              <a:r>
                <a:rPr lang="en-US" sz="2349" b="true">
                  <a:solidFill>
                    <a:srgbClr val="0072CE"/>
                  </a:solidFill>
                  <a:latin typeface="Poppins Bold"/>
                  <a:ea typeface="Poppins Bold"/>
                  <a:cs typeface="Poppins Bold"/>
                  <a:sym typeface="Poppins Bold"/>
                </a:rPr>
                <a:t>Accompagnement et déploiement</a:t>
              </a:r>
            </a:p>
          </p:txBody>
        </p:sp>
      </p:grpSp>
      <p:sp>
        <p:nvSpPr>
          <p:cNvPr name="TextBox 31" id="31"/>
          <p:cNvSpPr txBox="true"/>
          <p:nvPr/>
        </p:nvSpPr>
        <p:spPr>
          <a:xfrm rot="0">
            <a:off x="9829800" y="7591425"/>
            <a:ext cx="7018020" cy="2121027"/>
          </a:xfrm>
          <a:prstGeom prst="rect">
            <a:avLst/>
          </a:prstGeom>
        </p:spPr>
        <p:txBody>
          <a:bodyPr anchor="t" rtlCol="false" tIns="0" lIns="0" bIns="0" rIns="0">
            <a:spAutoFit/>
          </a:bodyPr>
          <a:lstStyle/>
          <a:p>
            <a:pPr algn="l" marL="357425" indent="-178713" lvl="1">
              <a:lnSpc>
                <a:spcPts val="2843"/>
              </a:lnSpc>
              <a:buFont typeface="Arial"/>
              <a:buChar char="•"/>
            </a:pPr>
            <a:r>
              <a:rPr lang="en-US" sz="1974">
                <a:solidFill>
                  <a:srgbClr val="0B2E4A"/>
                </a:solidFill>
                <a:latin typeface="Poppins"/>
                <a:ea typeface="Poppins"/>
                <a:cs typeface="Poppins"/>
                <a:sym typeface="Poppins"/>
              </a:rPr>
              <a:t>Préparer les utilisateurs et accompagner la conduite du changement.</a:t>
            </a:r>
          </a:p>
          <a:p>
            <a:pPr algn="l" marL="357425" indent="-178713" lvl="1">
              <a:lnSpc>
                <a:spcPts val="2843"/>
              </a:lnSpc>
              <a:buFont typeface="Arial"/>
              <a:buChar char="•"/>
            </a:pPr>
            <a:r>
              <a:rPr lang="en-US" sz="1974">
                <a:solidFill>
                  <a:srgbClr val="0B2E4A"/>
                </a:solidFill>
                <a:latin typeface="Poppins"/>
                <a:ea typeface="Poppins"/>
                <a:cs typeface="Poppins"/>
                <a:sym typeface="Poppins"/>
              </a:rPr>
              <a:t>Accompagner la prise en main des nouvelles fonctionnalités</a:t>
            </a:r>
          </a:p>
          <a:p>
            <a:pPr algn="l" marL="357425" indent="-178713" lvl="1">
              <a:lnSpc>
                <a:spcPts val="2843"/>
              </a:lnSpc>
              <a:buFont typeface="Arial"/>
              <a:buChar char="•"/>
            </a:pPr>
            <a:r>
              <a:rPr lang="en-US" sz="1974">
                <a:solidFill>
                  <a:srgbClr val="0B2E4A"/>
                </a:solidFill>
                <a:latin typeface="Poppins"/>
                <a:ea typeface="Poppins"/>
                <a:cs typeface="Poppins"/>
                <a:sym typeface="Poppins"/>
              </a:rPr>
              <a:t>Sécuriser la mise en production et le suivi post-déploiement</a:t>
            </a:r>
          </a:p>
        </p:txBody>
      </p:sp>
      <p:grpSp>
        <p:nvGrpSpPr>
          <p:cNvPr name="Group 32" id="32"/>
          <p:cNvGrpSpPr/>
          <p:nvPr/>
        </p:nvGrpSpPr>
        <p:grpSpPr>
          <a:xfrm rot="0">
            <a:off x="16294608" y="384048"/>
            <a:ext cx="1303020" cy="271062"/>
            <a:chOff x="0" y="0"/>
            <a:chExt cx="1737360" cy="361417"/>
          </a:xfrm>
        </p:grpSpPr>
        <p:sp>
          <p:nvSpPr>
            <p:cNvPr name="Freeform 33" id="33" descr="logo.png"/>
            <p:cNvSpPr/>
            <p:nvPr/>
          </p:nvSpPr>
          <p:spPr>
            <a:xfrm flipH="false" flipV="false" rot="0">
              <a:off x="0" y="0"/>
              <a:ext cx="1737360" cy="361442"/>
            </a:xfrm>
            <a:custGeom>
              <a:avLst/>
              <a:gdLst/>
              <a:ahLst/>
              <a:cxnLst/>
              <a:rect r="r" b="b" t="t" l="l"/>
              <a:pathLst>
                <a:path h="361442" w="1737360">
                  <a:moveTo>
                    <a:pt x="0" y="0"/>
                  </a:moveTo>
                  <a:lnTo>
                    <a:pt x="1737360" y="0"/>
                  </a:lnTo>
                  <a:lnTo>
                    <a:pt x="1737360" y="361442"/>
                  </a:lnTo>
                  <a:lnTo>
                    <a:pt x="0" y="361442"/>
                  </a:lnTo>
                  <a:lnTo>
                    <a:pt x="0" y="0"/>
                  </a:lnTo>
                  <a:close/>
                </a:path>
              </a:pathLst>
            </a:custGeom>
            <a:blipFill>
              <a:blip r:embed="rId5"/>
              <a:stretch>
                <a:fillRect l="0" t="0" r="0" b="7"/>
              </a:stretch>
            </a:blipFill>
          </p:spPr>
        </p:sp>
      </p:grpSp>
      <p:grpSp>
        <p:nvGrpSpPr>
          <p:cNvPr name="Group 34" id="34"/>
          <p:cNvGrpSpPr/>
          <p:nvPr/>
        </p:nvGrpSpPr>
        <p:grpSpPr>
          <a:xfrm rot="0">
            <a:off x="17254728" y="9756105"/>
            <a:ext cx="685800" cy="411480"/>
            <a:chOff x="0" y="0"/>
            <a:chExt cx="914400" cy="548640"/>
          </a:xfrm>
        </p:grpSpPr>
        <p:sp>
          <p:nvSpPr>
            <p:cNvPr name="Freeform 35" id="35"/>
            <p:cNvSpPr/>
            <p:nvPr/>
          </p:nvSpPr>
          <p:spPr>
            <a:xfrm flipH="false" flipV="false" rot="0">
              <a:off x="0" y="0"/>
              <a:ext cx="914400" cy="548640"/>
            </a:xfrm>
            <a:custGeom>
              <a:avLst/>
              <a:gdLst/>
              <a:ahLst/>
              <a:cxnLst/>
              <a:rect r="r" b="b" t="t" l="l"/>
              <a:pathLst>
                <a:path h="548640" w="914400">
                  <a:moveTo>
                    <a:pt x="0" y="0"/>
                  </a:moveTo>
                  <a:lnTo>
                    <a:pt x="914400" y="0"/>
                  </a:lnTo>
                  <a:lnTo>
                    <a:pt x="914400" y="548640"/>
                  </a:lnTo>
                  <a:lnTo>
                    <a:pt x="0" y="548640"/>
                  </a:lnTo>
                  <a:close/>
                </a:path>
              </a:pathLst>
            </a:custGeom>
            <a:blipFill>
              <a:blip r:embed="rId4">
                <a:alphaModFix amt="0"/>
              </a:blip>
              <a:stretch>
                <a:fillRect l="-26982" t="0" r="-26982" b="0"/>
              </a:stretch>
            </a:blipFill>
          </p:spPr>
        </p:sp>
        <p:sp>
          <p:nvSpPr>
            <p:cNvPr name="TextBox 36" id="36"/>
            <p:cNvSpPr txBox="true"/>
            <p:nvPr/>
          </p:nvSpPr>
          <p:spPr>
            <a:xfrm>
              <a:off x="0" y="-19050"/>
              <a:ext cx="914400" cy="567690"/>
            </a:xfrm>
            <a:prstGeom prst="rect">
              <a:avLst/>
            </a:prstGeom>
          </p:spPr>
          <p:txBody>
            <a:bodyPr anchor="ctr" rtlCol="false" tIns="0" lIns="0" bIns="0" rIns="0"/>
            <a:lstStyle/>
            <a:p>
              <a:pPr algn="r">
                <a:lnSpc>
                  <a:spcPts val="1800"/>
                </a:lnSpc>
              </a:pPr>
              <a:r>
                <a:rPr lang="en-US" sz="1500">
                  <a:solidFill>
                    <a:srgbClr val="000000"/>
                  </a:solidFill>
                  <a:latin typeface="Poppins"/>
                  <a:ea typeface="Poppins"/>
                  <a:cs typeface="Poppins"/>
                  <a:sym typeface="Poppins"/>
                </a:rPr>
                <a:t>4</a:t>
              </a:r>
            </a:p>
          </p:txBody>
        </p:sp>
      </p:gr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6294608" y="384048"/>
            <a:ext cx="1303020" cy="271062"/>
            <a:chOff x="0" y="0"/>
            <a:chExt cx="1737360" cy="361417"/>
          </a:xfrm>
        </p:grpSpPr>
        <p:sp>
          <p:nvSpPr>
            <p:cNvPr name="Freeform 3" id="3" descr="logos/ppt/media/image-1-2.png"/>
            <p:cNvSpPr/>
            <p:nvPr/>
          </p:nvSpPr>
          <p:spPr>
            <a:xfrm flipH="false" flipV="false" rot="0">
              <a:off x="0" y="0"/>
              <a:ext cx="1737360" cy="361442"/>
            </a:xfrm>
            <a:custGeom>
              <a:avLst/>
              <a:gdLst/>
              <a:ahLst/>
              <a:cxnLst/>
              <a:rect r="r" b="b" t="t" l="l"/>
              <a:pathLst>
                <a:path h="361442" w="1737360">
                  <a:moveTo>
                    <a:pt x="0" y="0"/>
                  </a:moveTo>
                  <a:lnTo>
                    <a:pt x="1737360" y="0"/>
                  </a:lnTo>
                  <a:lnTo>
                    <a:pt x="1737360" y="361442"/>
                  </a:lnTo>
                  <a:lnTo>
                    <a:pt x="0" y="361442"/>
                  </a:lnTo>
                  <a:lnTo>
                    <a:pt x="0" y="0"/>
                  </a:lnTo>
                  <a:close/>
                </a:path>
              </a:pathLst>
            </a:custGeom>
            <a:blipFill>
              <a:blip r:embed="rId2"/>
              <a:stretch>
                <a:fillRect l="0" t="0" r="0" b="7"/>
              </a:stretch>
            </a:blipFill>
          </p:spPr>
        </p:sp>
      </p:grpSp>
      <p:grpSp>
        <p:nvGrpSpPr>
          <p:cNvPr name="Group 4" id="4"/>
          <p:cNvGrpSpPr/>
          <p:nvPr/>
        </p:nvGrpSpPr>
        <p:grpSpPr>
          <a:xfrm rot="0">
            <a:off x="685800" y="274320"/>
            <a:ext cx="2057400" cy="470973"/>
            <a:chOff x="0" y="0"/>
            <a:chExt cx="2743200" cy="627964"/>
          </a:xfrm>
        </p:grpSpPr>
        <p:sp>
          <p:nvSpPr>
            <p:cNvPr name="Freeform 5" id="5" descr="logos/ppt/media/image-1-1.png"/>
            <p:cNvSpPr/>
            <p:nvPr/>
          </p:nvSpPr>
          <p:spPr>
            <a:xfrm flipH="false" flipV="false" rot="0">
              <a:off x="0" y="0"/>
              <a:ext cx="2743200" cy="628015"/>
            </a:xfrm>
            <a:custGeom>
              <a:avLst/>
              <a:gdLst/>
              <a:ahLst/>
              <a:cxnLst/>
              <a:rect r="r" b="b" t="t" l="l"/>
              <a:pathLst>
                <a:path h="628015" w="2743200">
                  <a:moveTo>
                    <a:pt x="0" y="0"/>
                  </a:moveTo>
                  <a:lnTo>
                    <a:pt x="2743200" y="0"/>
                  </a:lnTo>
                  <a:lnTo>
                    <a:pt x="2743200" y="628015"/>
                  </a:lnTo>
                  <a:lnTo>
                    <a:pt x="0" y="628015"/>
                  </a:lnTo>
                  <a:lnTo>
                    <a:pt x="0" y="0"/>
                  </a:lnTo>
                  <a:close/>
                </a:path>
              </a:pathLst>
            </a:custGeom>
            <a:blipFill>
              <a:blip r:embed="rId3"/>
              <a:stretch>
                <a:fillRect l="0" t="0" r="0" b="8"/>
              </a:stretch>
            </a:blipFill>
          </p:spPr>
        </p:sp>
      </p:grpSp>
      <p:grpSp>
        <p:nvGrpSpPr>
          <p:cNvPr name="Group 6" id="6"/>
          <p:cNvGrpSpPr/>
          <p:nvPr/>
        </p:nvGrpSpPr>
        <p:grpSpPr>
          <a:xfrm rot="0">
            <a:off x="822960" y="1303020"/>
            <a:ext cx="16641623" cy="1188414"/>
            <a:chOff x="0" y="0"/>
            <a:chExt cx="22188830" cy="1584553"/>
          </a:xfrm>
        </p:grpSpPr>
        <p:sp>
          <p:nvSpPr>
            <p:cNvPr name="Freeform 7" id="7"/>
            <p:cNvSpPr/>
            <p:nvPr/>
          </p:nvSpPr>
          <p:spPr>
            <a:xfrm flipH="false" flipV="false" rot="0">
              <a:off x="0" y="0"/>
              <a:ext cx="22188830" cy="1584553"/>
            </a:xfrm>
            <a:custGeom>
              <a:avLst/>
              <a:gdLst/>
              <a:ahLst/>
              <a:cxnLst/>
              <a:rect r="r" b="b" t="t" l="l"/>
              <a:pathLst>
                <a:path h="1584553" w="22188830">
                  <a:moveTo>
                    <a:pt x="0" y="0"/>
                  </a:moveTo>
                  <a:lnTo>
                    <a:pt x="22188830" y="0"/>
                  </a:lnTo>
                  <a:lnTo>
                    <a:pt x="22188830" y="1584553"/>
                  </a:lnTo>
                  <a:lnTo>
                    <a:pt x="0" y="1584553"/>
                  </a:lnTo>
                  <a:close/>
                </a:path>
              </a:pathLst>
            </a:custGeom>
            <a:blipFill>
              <a:blip r:embed="rId4">
                <a:alphaModFix amt="0"/>
              </a:blip>
              <a:stretch>
                <a:fillRect l="0" t="-238228" r="0" b="-207477"/>
              </a:stretch>
            </a:blipFill>
          </p:spPr>
        </p:sp>
        <p:sp>
          <p:nvSpPr>
            <p:cNvPr name="TextBox 8" id="8"/>
            <p:cNvSpPr txBox="true"/>
            <p:nvPr/>
          </p:nvSpPr>
          <p:spPr>
            <a:xfrm>
              <a:off x="0" y="-47625"/>
              <a:ext cx="22188830" cy="1632178"/>
            </a:xfrm>
            <a:prstGeom prst="rect">
              <a:avLst/>
            </a:prstGeom>
          </p:spPr>
          <p:txBody>
            <a:bodyPr anchor="ctr" rtlCol="false" tIns="0" lIns="0" bIns="0" rIns="0"/>
            <a:lstStyle/>
            <a:p>
              <a:pPr algn="l">
                <a:lnSpc>
                  <a:spcPts val="5759"/>
                </a:lnSpc>
              </a:pPr>
              <a:r>
                <a:rPr lang="en-US" sz="4799" b="true">
                  <a:solidFill>
                    <a:srgbClr val="0072CE"/>
                  </a:solidFill>
                  <a:latin typeface="Poppins Bold"/>
                  <a:ea typeface="Poppins Bold"/>
                  <a:cs typeface="Poppins Bold"/>
                  <a:sym typeface="Poppins Bold"/>
                </a:rPr>
                <a:t>Quelques références clés</a:t>
              </a:r>
            </a:p>
          </p:txBody>
        </p:sp>
      </p:grpSp>
      <p:grpSp>
        <p:nvGrpSpPr>
          <p:cNvPr name="Group 9" id="9"/>
          <p:cNvGrpSpPr/>
          <p:nvPr/>
        </p:nvGrpSpPr>
        <p:grpSpPr>
          <a:xfrm rot="0">
            <a:off x="822960" y="2948940"/>
            <a:ext cx="5966460" cy="6240780"/>
            <a:chOff x="0" y="0"/>
            <a:chExt cx="7955280" cy="8321040"/>
          </a:xfrm>
        </p:grpSpPr>
        <p:sp>
          <p:nvSpPr>
            <p:cNvPr name="Freeform 10" id="10"/>
            <p:cNvSpPr/>
            <p:nvPr/>
          </p:nvSpPr>
          <p:spPr>
            <a:xfrm flipH="false" flipV="false" rot="0">
              <a:off x="0" y="0"/>
              <a:ext cx="7955280" cy="8321040"/>
            </a:xfrm>
            <a:custGeom>
              <a:avLst/>
              <a:gdLst/>
              <a:ahLst/>
              <a:cxnLst/>
              <a:rect r="r" b="b" t="t" l="l"/>
              <a:pathLst>
                <a:path h="8321040" w="7955280">
                  <a:moveTo>
                    <a:pt x="0" y="146304"/>
                  </a:moveTo>
                  <a:cubicBezTo>
                    <a:pt x="0" y="65532"/>
                    <a:pt x="65532" y="0"/>
                    <a:pt x="146304" y="0"/>
                  </a:cubicBezTo>
                  <a:lnTo>
                    <a:pt x="7808976" y="0"/>
                  </a:lnTo>
                  <a:cubicBezTo>
                    <a:pt x="7889748" y="0"/>
                    <a:pt x="7955280" y="65532"/>
                    <a:pt x="7955280" y="146304"/>
                  </a:cubicBezTo>
                  <a:lnTo>
                    <a:pt x="7955280" y="8174736"/>
                  </a:lnTo>
                  <a:cubicBezTo>
                    <a:pt x="7955280" y="8255508"/>
                    <a:pt x="7889748" y="8321040"/>
                    <a:pt x="7808976" y="8321040"/>
                  </a:cubicBezTo>
                  <a:lnTo>
                    <a:pt x="146304" y="8321040"/>
                  </a:lnTo>
                  <a:cubicBezTo>
                    <a:pt x="65532" y="8321040"/>
                    <a:pt x="0" y="8255508"/>
                    <a:pt x="0" y="8174736"/>
                  </a:cubicBezTo>
                  <a:close/>
                </a:path>
              </a:pathLst>
            </a:custGeom>
            <a:solidFill>
              <a:srgbClr val="F2F8FC"/>
            </a:solidFill>
          </p:spPr>
        </p:sp>
      </p:grpSp>
      <p:grpSp>
        <p:nvGrpSpPr>
          <p:cNvPr name="Group 11" id="11"/>
          <p:cNvGrpSpPr/>
          <p:nvPr/>
        </p:nvGrpSpPr>
        <p:grpSpPr>
          <a:xfrm rot="0">
            <a:off x="1371600" y="3360420"/>
            <a:ext cx="1234440" cy="1234440"/>
            <a:chOff x="0" y="0"/>
            <a:chExt cx="1645920" cy="1645920"/>
          </a:xfrm>
        </p:grpSpPr>
        <p:sp>
          <p:nvSpPr>
            <p:cNvPr name="Freeform 12" id="12"/>
            <p:cNvSpPr/>
            <p:nvPr/>
          </p:nvSpPr>
          <p:spPr>
            <a:xfrm flipH="false" flipV="false" rot="0">
              <a:off x="0" y="0"/>
              <a:ext cx="1645920" cy="1645920"/>
            </a:xfrm>
            <a:custGeom>
              <a:avLst/>
              <a:gdLst/>
              <a:ahLst/>
              <a:cxnLst/>
              <a:rect r="r" b="b" t="t" l="l"/>
              <a:pathLst>
                <a:path h="1645920" w="1645920">
                  <a:moveTo>
                    <a:pt x="0" y="822960"/>
                  </a:moveTo>
                  <a:cubicBezTo>
                    <a:pt x="0" y="368427"/>
                    <a:pt x="368427" y="0"/>
                    <a:pt x="822960" y="0"/>
                  </a:cubicBezTo>
                  <a:cubicBezTo>
                    <a:pt x="1277493" y="0"/>
                    <a:pt x="1645920" y="368427"/>
                    <a:pt x="1645920" y="822960"/>
                  </a:cubicBezTo>
                  <a:cubicBezTo>
                    <a:pt x="1645920" y="1277493"/>
                    <a:pt x="1277493" y="1645920"/>
                    <a:pt x="822960" y="1645920"/>
                  </a:cubicBezTo>
                  <a:cubicBezTo>
                    <a:pt x="368427" y="1645920"/>
                    <a:pt x="0" y="1277493"/>
                    <a:pt x="0" y="822960"/>
                  </a:cubicBezTo>
                  <a:close/>
                </a:path>
              </a:pathLst>
            </a:custGeom>
            <a:solidFill>
              <a:srgbClr val="F2F8FC"/>
            </a:solidFill>
          </p:spPr>
        </p:sp>
      </p:grpSp>
      <p:grpSp>
        <p:nvGrpSpPr>
          <p:cNvPr name="Group 13" id="13"/>
          <p:cNvGrpSpPr/>
          <p:nvPr/>
        </p:nvGrpSpPr>
        <p:grpSpPr>
          <a:xfrm rot="0">
            <a:off x="1680210" y="3669030"/>
            <a:ext cx="617220" cy="617220"/>
            <a:chOff x="0" y="0"/>
            <a:chExt cx="822960" cy="822960"/>
          </a:xfrm>
        </p:grpSpPr>
        <p:sp>
          <p:nvSpPr>
            <p:cNvPr name="Freeform 14" id="14" descr="icons/building_navy.png"/>
            <p:cNvSpPr/>
            <p:nvPr/>
          </p:nvSpPr>
          <p:spPr>
            <a:xfrm flipH="false" flipV="false" rot="0">
              <a:off x="0" y="0"/>
              <a:ext cx="822960" cy="822960"/>
            </a:xfrm>
            <a:custGeom>
              <a:avLst/>
              <a:gdLst/>
              <a:ahLst/>
              <a:cxnLst/>
              <a:rect r="r" b="b" t="t" l="l"/>
              <a:pathLst>
                <a:path h="822960" w="822960">
                  <a:moveTo>
                    <a:pt x="0" y="0"/>
                  </a:moveTo>
                  <a:lnTo>
                    <a:pt x="822960" y="0"/>
                  </a:lnTo>
                  <a:lnTo>
                    <a:pt x="822960" y="822960"/>
                  </a:lnTo>
                  <a:lnTo>
                    <a:pt x="0" y="822960"/>
                  </a:lnTo>
                  <a:lnTo>
                    <a:pt x="0" y="0"/>
                  </a:lnTo>
                  <a:close/>
                </a:path>
              </a:pathLst>
            </a:custGeom>
            <a:blipFill>
              <a:blip r:embed="rId5"/>
              <a:stretch>
                <a:fillRect l="0" t="0" r="0" b="0"/>
              </a:stretch>
            </a:blipFill>
          </p:spPr>
        </p:sp>
      </p:grpSp>
      <p:sp>
        <p:nvSpPr>
          <p:cNvPr name="TextBox 15" id="15"/>
          <p:cNvSpPr txBox="true"/>
          <p:nvPr/>
        </p:nvSpPr>
        <p:spPr>
          <a:xfrm rot="0">
            <a:off x="1303020" y="4742555"/>
            <a:ext cx="5006340" cy="762000"/>
          </a:xfrm>
          <a:prstGeom prst="rect">
            <a:avLst/>
          </a:prstGeom>
        </p:spPr>
        <p:txBody>
          <a:bodyPr anchor="t" rtlCol="false" tIns="0" lIns="0" bIns="0" rIns="0">
            <a:spAutoFit/>
          </a:bodyPr>
          <a:lstStyle/>
          <a:p>
            <a:pPr algn="ctr">
              <a:lnSpc>
                <a:spcPts val="2999"/>
              </a:lnSpc>
            </a:pPr>
            <a:r>
              <a:rPr lang="en-US" sz="2499" b="true">
                <a:solidFill>
                  <a:srgbClr val="0072CE"/>
                </a:solidFill>
                <a:latin typeface="Poppins Bold"/>
                <a:ea typeface="Poppins Bold"/>
                <a:cs typeface="Poppins Bold"/>
                <a:sym typeface="Poppins Bold"/>
              </a:rPr>
              <a:t>Doehler Afrique de l’Ouest &amp; Afrique Centrale</a:t>
            </a:r>
          </a:p>
        </p:txBody>
      </p:sp>
      <p:sp>
        <p:nvSpPr>
          <p:cNvPr name="TextBox 16" id="16"/>
          <p:cNvSpPr txBox="true"/>
          <p:nvPr/>
        </p:nvSpPr>
        <p:spPr>
          <a:xfrm rot="0">
            <a:off x="1399032" y="5625579"/>
            <a:ext cx="5006340" cy="2001774"/>
          </a:xfrm>
          <a:prstGeom prst="rect">
            <a:avLst/>
          </a:prstGeom>
        </p:spPr>
        <p:txBody>
          <a:bodyPr anchor="t" rtlCol="false" tIns="0" lIns="0" bIns="0" rIns="0">
            <a:spAutoFit/>
          </a:bodyPr>
          <a:lstStyle/>
          <a:p>
            <a:pPr algn="ctr">
              <a:lnSpc>
                <a:spcPts val="2627"/>
              </a:lnSpc>
            </a:pPr>
            <a:r>
              <a:rPr lang="en-US" sz="1824">
                <a:solidFill>
                  <a:srgbClr val="0B2E4A"/>
                </a:solidFill>
                <a:latin typeface="Poppins"/>
                <a:ea typeface="Poppins"/>
                <a:cs typeface="Poppins"/>
                <a:sym typeface="Poppins"/>
              </a:rPr>
              <a:t>Döhler est un producteur, distributeur et fournisseur mondial d’ingrédients naturels et de systèmes d’ingrédients à base de technologies, notamment des additifs alimentaires, destinés aux industries agroalimentaires.</a:t>
            </a:r>
          </a:p>
        </p:txBody>
      </p:sp>
      <p:grpSp>
        <p:nvGrpSpPr>
          <p:cNvPr name="Group 17" id="17"/>
          <p:cNvGrpSpPr/>
          <p:nvPr/>
        </p:nvGrpSpPr>
        <p:grpSpPr>
          <a:xfrm rot="0">
            <a:off x="1303020" y="7680960"/>
            <a:ext cx="2503170" cy="1140485"/>
            <a:chOff x="0" y="0"/>
            <a:chExt cx="3337560" cy="1520647"/>
          </a:xfrm>
        </p:grpSpPr>
        <p:sp>
          <p:nvSpPr>
            <p:cNvPr name="Freeform 18" id="18"/>
            <p:cNvSpPr/>
            <p:nvPr/>
          </p:nvSpPr>
          <p:spPr>
            <a:xfrm flipH="false" flipV="false" rot="0">
              <a:off x="0" y="0"/>
              <a:ext cx="3337560" cy="1520647"/>
            </a:xfrm>
            <a:custGeom>
              <a:avLst/>
              <a:gdLst/>
              <a:ahLst/>
              <a:cxnLst/>
              <a:rect r="r" b="b" t="t" l="l"/>
              <a:pathLst>
                <a:path h="1520647" w="3337560">
                  <a:moveTo>
                    <a:pt x="0" y="0"/>
                  </a:moveTo>
                  <a:lnTo>
                    <a:pt x="3337560" y="0"/>
                  </a:lnTo>
                  <a:lnTo>
                    <a:pt x="3337560" y="1520647"/>
                  </a:lnTo>
                  <a:lnTo>
                    <a:pt x="0" y="1520647"/>
                  </a:lnTo>
                  <a:close/>
                </a:path>
              </a:pathLst>
            </a:custGeom>
            <a:blipFill>
              <a:blip r:embed="rId4">
                <a:alphaModFix amt="0"/>
              </a:blip>
              <a:stretch>
                <a:fillRect l="0" t="-9693" r="0" b="24160"/>
              </a:stretch>
            </a:blipFill>
          </p:spPr>
        </p:sp>
        <p:sp>
          <p:nvSpPr>
            <p:cNvPr name="TextBox 19" id="19"/>
            <p:cNvSpPr txBox="true"/>
            <p:nvPr/>
          </p:nvSpPr>
          <p:spPr>
            <a:xfrm>
              <a:off x="0" y="-38100"/>
              <a:ext cx="3337560" cy="1558747"/>
            </a:xfrm>
            <a:prstGeom prst="rect">
              <a:avLst/>
            </a:prstGeom>
          </p:spPr>
          <p:txBody>
            <a:bodyPr anchor="ctr" rtlCol="false" tIns="0" lIns="0" bIns="0" rIns="0"/>
            <a:lstStyle/>
            <a:p>
              <a:pPr algn="ctr">
                <a:lnSpc>
                  <a:spcPts val="5519"/>
                </a:lnSpc>
              </a:pPr>
              <a:r>
                <a:rPr lang="en-US" sz="4599" b="true">
                  <a:solidFill>
                    <a:srgbClr val="F07817"/>
                  </a:solidFill>
                  <a:latin typeface="Poppins Bold"/>
                  <a:ea typeface="Poppins Bold"/>
                  <a:cs typeface="Poppins Bold"/>
                  <a:sym typeface="Poppins Bold"/>
                </a:rPr>
                <a:t>22</a:t>
              </a:r>
            </a:p>
          </p:txBody>
        </p:sp>
      </p:grpSp>
      <p:grpSp>
        <p:nvGrpSpPr>
          <p:cNvPr name="Group 20" id="20"/>
          <p:cNvGrpSpPr/>
          <p:nvPr/>
        </p:nvGrpSpPr>
        <p:grpSpPr>
          <a:xfrm rot="0">
            <a:off x="1303020" y="8435340"/>
            <a:ext cx="2503170" cy="480060"/>
            <a:chOff x="0" y="0"/>
            <a:chExt cx="3337560" cy="640080"/>
          </a:xfrm>
        </p:grpSpPr>
        <p:sp>
          <p:nvSpPr>
            <p:cNvPr name="Freeform 21" id="21"/>
            <p:cNvSpPr/>
            <p:nvPr/>
          </p:nvSpPr>
          <p:spPr>
            <a:xfrm flipH="false" flipV="false" rot="0">
              <a:off x="0" y="0"/>
              <a:ext cx="3337560" cy="640080"/>
            </a:xfrm>
            <a:custGeom>
              <a:avLst/>
              <a:gdLst/>
              <a:ahLst/>
              <a:cxnLst/>
              <a:rect r="r" b="b" t="t" l="l"/>
              <a:pathLst>
                <a:path h="640080" w="3337560">
                  <a:moveTo>
                    <a:pt x="0" y="0"/>
                  </a:moveTo>
                  <a:lnTo>
                    <a:pt x="3337560" y="0"/>
                  </a:lnTo>
                  <a:lnTo>
                    <a:pt x="3337560" y="640080"/>
                  </a:lnTo>
                  <a:lnTo>
                    <a:pt x="0" y="640080"/>
                  </a:lnTo>
                  <a:close/>
                </a:path>
              </a:pathLst>
            </a:custGeom>
            <a:blipFill>
              <a:blip r:embed="rId4">
                <a:alphaModFix amt="0"/>
              </a:blip>
              <a:stretch>
                <a:fillRect l="0" t="-51600" r="0" b="-51600"/>
              </a:stretch>
            </a:blipFill>
          </p:spPr>
        </p:sp>
        <p:sp>
          <p:nvSpPr>
            <p:cNvPr name="TextBox 22" id="22"/>
            <p:cNvSpPr txBox="true"/>
            <p:nvPr/>
          </p:nvSpPr>
          <p:spPr>
            <a:xfrm>
              <a:off x="0" y="-9525"/>
              <a:ext cx="3337560" cy="649605"/>
            </a:xfrm>
            <a:prstGeom prst="rect">
              <a:avLst/>
            </a:prstGeom>
          </p:spPr>
          <p:txBody>
            <a:bodyPr anchor="ctr" rtlCol="false" tIns="0" lIns="0" bIns="0" rIns="0"/>
            <a:lstStyle/>
            <a:p>
              <a:pPr algn="ctr">
                <a:lnSpc>
                  <a:spcPts val="2099"/>
                </a:lnSpc>
              </a:pPr>
              <a:r>
                <a:rPr lang="en-US" sz="1749">
                  <a:solidFill>
                    <a:srgbClr val="5E7A90"/>
                  </a:solidFill>
                  <a:latin typeface="Poppins"/>
                  <a:ea typeface="Poppins"/>
                  <a:cs typeface="Poppins"/>
                  <a:sym typeface="Poppins"/>
                </a:rPr>
                <a:t>pays</a:t>
              </a:r>
            </a:p>
          </p:txBody>
        </p:sp>
      </p:grpSp>
      <p:grpSp>
        <p:nvGrpSpPr>
          <p:cNvPr name="Group 23" id="23"/>
          <p:cNvGrpSpPr/>
          <p:nvPr/>
        </p:nvGrpSpPr>
        <p:grpSpPr>
          <a:xfrm rot="0">
            <a:off x="3806190" y="7680960"/>
            <a:ext cx="2503170" cy="1140485"/>
            <a:chOff x="0" y="0"/>
            <a:chExt cx="3337560" cy="1520647"/>
          </a:xfrm>
        </p:grpSpPr>
        <p:sp>
          <p:nvSpPr>
            <p:cNvPr name="Freeform 24" id="24"/>
            <p:cNvSpPr/>
            <p:nvPr/>
          </p:nvSpPr>
          <p:spPr>
            <a:xfrm flipH="false" flipV="false" rot="0">
              <a:off x="0" y="0"/>
              <a:ext cx="3337560" cy="1520647"/>
            </a:xfrm>
            <a:custGeom>
              <a:avLst/>
              <a:gdLst/>
              <a:ahLst/>
              <a:cxnLst/>
              <a:rect r="r" b="b" t="t" l="l"/>
              <a:pathLst>
                <a:path h="1520647" w="3337560">
                  <a:moveTo>
                    <a:pt x="0" y="0"/>
                  </a:moveTo>
                  <a:lnTo>
                    <a:pt x="3337560" y="0"/>
                  </a:lnTo>
                  <a:lnTo>
                    <a:pt x="3337560" y="1520647"/>
                  </a:lnTo>
                  <a:lnTo>
                    <a:pt x="0" y="1520647"/>
                  </a:lnTo>
                  <a:close/>
                </a:path>
              </a:pathLst>
            </a:custGeom>
            <a:blipFill>
              <a:blip r:embed="rId4">
                <a:alphaModFix amt="0"/>
              </a:blip>
              <a:stretch>
                <a:fillRect l="0" t="-9693" r="0" b="24160"/>
              </a:stretch>
            </a:blipFill>
          </p:spPr>
        </p:sp>
        <p:sp>
          <p:nvSpPr>
            <p:cNvPr name="TextBox 25" id="25"/>
            <p:cNvSpPr txBox="true"/>
            <p:nvPr/>
          </p:nvSpPr>
          <p:spPr>
            <a:xfrm>
              <a:off x="0" y="-38100"/>
              <a:ext cx="3337560" cy="1558747"/>
            </a:xfrm>
            <a:prstGeom prst="rect">
              <a:avLst/>
            </a:prstGeom>
          </p:spPr>
          <p:txBody>
            <a:bodyPr anchor="ctr" rtlCol="false" tIns="0" lIns="0" bIns="0" rIns="0"/>
            <a:lstStyle/>
            <a:p>
              <a:pPr algn="ctr">
                <a:lnSpc>
                  <a:spcPts val="5519"/>
                </a:lnSpc>
              </a:pPr>
              <a:r>
                <a:rPr lang="en-US" sz="4599" b="true">
                  <a:solidFill>
                    <a:srgbClr val="F07817"/>
                  </a:solidFill>
                  <a:latin typeface="Poppins Bold"/>
                  <a:ea typeface="Poppins Bold"/>
                  <a:cs typeface="Poppins Bold"/>
                  <a:sym typeface="Poppins Bold"/>
                </a:rPr>
                <a:t>07</a:t>
              </a:r>
            </a:p>
          </p:txBody>
        </p:sp>
      </p:grpSp>
      <p:grpSp>
        <p:nvGrpSpPr>
          <p:cNvPr name="Group 26" id="26"/>
          <p:cNvGrpSpPr/>
          <p:nvPr/>
        </p:nvGrpSpPr>
        <p:grpSpPr>
          <a:xfrm rot="0">
            <a:off x="3806190" y="8435340"/>
            <a:ext cx="2503170" cy="480060"/>
            <a:chOff x="0" y="0"/>
            <a:chExt cx="3337560" cy="640080"/>
          </a:xfrm>
        </p:grpSpPr>
        <p:sp>
          <p:nvSpPr>
            <p:cNvPr name="Freeform 27" id="27"/>
            <p:cNvSpPr/>
            <p:nvPr/>
          </p:nvSpPr>
          <p:spPr>
            <a:xfrm flipH="false" flipV="false" rot="0">
              <a:off x="0" y="0"/>
              <a:ext cx="3337560" cy="640080"/>
            </a:xfrm>
            <a:custGeom>
              <a:avLst/>
              <a:gdLst/>
              <a:ahLst/>
              <a:cxnLst/>
              <a:rect r="r" b="b" t="t" l="l"/>
              <a:pathLst>
                <a:path h="640080" w="3337560">
                  <a:moveTo>
                    <a:pt x="0" y="0"/>
                  </a:moveTo>
                  <a:lnTo>
                    <a:pt x="3337560" y="0"/>
                  </a:lnTo>
                  <a:lnTo>
                    <a:pt x="3337560" y="640080"/>
                  </a:lnTo>
                  <a:lnTo>
                    <a:pt x="0" y="640080"/>
                  </a:lnTo>
                  <a:close/>
                </a:path>
              </a:pathLst>
            </a:custGeom>
            <a:blipFill>
              <a:blip r:embed="rId4">
                <a:alphaModFix amt="0"/>
              </a:blip>
              <a:stretch>
                <a:fillRect l="0" t="-51600" r="0" b="-51600"/>
              </a:stretch>
            </a:blipFill>
          </p:spPr>
        </p:sp>
        <p:sp>
          <p:nvSpPr>
            <p:cNvPr name="TextBox 28" id="28"/>
            <p:cNvSpPr txBox="true"/>
            <p:nvPr/>
          </p:nvSpPr>
          <p:spPr>
            <a:xfrm>
              <a:off x="0" y="-9525"/>
              <a:ext cx="3337560" cy="649605"/>
            </a:xfrm>
            <a:prstGeom prst="rect">
              <a:avLst/>
            </a:prstGeom>
          </p:spPr>
          <p:txBody>
            <a:bodyPr anchor="ctr" rtlCol="false" tIns="0" lIns="0" bIns="0" rIns="0"/>
            <a:lstStyle/>
            <a:p>
              <a:pPr algn="ctr">
                <a:lnSpc>
                  <a:spcPts val="2099"/>
                </a:lnSpc>
              </a:pPr>
              <a:r>
                <a:rPr lang="en-US" sz="1749">
                  <a:solidFill>
                    <a:srgbClr val="5E7A90"/>
                  </a:solidFill>
                  <a:latin typeface="Poppins"/>
                  <a:ea typeface="Poppins"/>
                  <a:cs typeface="Poppins"/>
                  <a:sym typeface="Poppins"/>
                </a:rPr>
                <a:t>sites</a:t>
              </a:r>
            </a:p>
          </p:txBody>
        </p:sp>
      </p:grpSp>
      <p:sp>
        <p:nvSpPr>
          <p:cNvPr name="AutoShape 29" id="29"/>
          <p:cNvSpPr/>
          <p:nvPr/>
        </p:nvSpPr>
        <p:spPr>
          <a:xfrm rot="5381940">
            <a:off x="5232044" y="6059805"/>
            <a:ext cx="5446471" cy="0"/>
          </a:xfrm>
          <a:prstGeom prst="line">
            <a:avLst/>
          </a:prstGeom>
          <a:ln cap="rnd" w="19050">
            <a:solidFill>
              <a:srgbClr val="C7D6E4"/>
            </a:solidFill>
            <a:prstDash val="solid"/>
            <a:headEnd type="none" len="sm" w="sm"/>
            <a:tailEnd type="none" len="sm" w="sm"/>
          </a:ln>
        </p:spPr>
      </p:sp>
      <p:grpSp>
        <p:nvGrpSpPr>
          <p:cNvPr name="Group 30" id="30"/>
          <p:cNvGrpSpPr/>
          <p:nvPr/>
        </p:nvGrpSpPr>
        <p:grpSpPr>
          <a:xfrm rot="0">
            <a:off x="7748968" y="3154108"/>
            <a:ext cx="412623" cy="412623"/>
            <a:chOff x="0" y="0"/>
            <a:chExt cx="550164" cy="550164"/>
          </a:xfrm>
        </p:grpSpPr>
        <p:sp>
          <p:nvSpPr>
            <p:cNvPr name="Freeform 31" id="31"/>
            <p:cNvSpPr/>
            <p:nvPr/>
          </p:nvSpPr>
          <p:spPr>
            <a:xfrm flipH="false" flipV="false" rot="0">
              <a:off x="0" y="0"/>
              <a:ext cx="550164" cy="550164"/>
            </a:xfrm>
            <a:custGeom>
              <a:avLst/>
              <a:gdLst/>
              <a:ahLst/>
              <a:cxnLst/>
              <a:rect r="r" b="b" t="t" l="l"/>
              <a:pathLst>
                <a:path h="550164" w="550164">
                  <a:moveTo>
                    <a:pt x="0" y="275082"/>
                  </a:moveTo>
                  <a:cubicBezTo>
                    <a:pt x="0" y="123190"/>
                    <a:pt x="123190" y="0"/>
                    <a:pt x="275082" y="0"/>
                  </a:cubicBezTo>
                  <a:cubicBezTo>
                    <a:pt x="426974" y="0"/>
                    <a:pt x="550164" y="123190"/>
                    <a:pt x="550164" y="275082"/>
                  </a:cubicBezTo>
                  <a:cubicBezTo>
                    <a:pt x="550164" y="426974"/>
                    <a:pt x="426974" y="550164"/>
                    <a:pt x="275082" y="550164"/>
                  </a:cubicBezTo>
                  <a:cubicBezTo>
                    <a:pt x="123190" y="550164"/>
                    <a:pt x="0" y="426974"/>
                    <a:pt x="0" y="275082"/>
                  </a:cubicBezTo>
                  <a:close/>
                </a:path>
              </a:pathLst>
            </a:custGeom>
            <a:solidFill>
              <a:srgbClr val="0072CE"/>
            </a:solidFill>
            <a:ln w="28575" cap="sq">
              <a:solidFill>
                <a:srgbClr val="FFFFFF"/>
              </a:solidFill>
              <a:prstDash val="solid"/>
              <a:miter/>
            </a:ln>
          </p:spPr>
        </p:sp>
      </p:grpSp>
      <p:grpSp>
        <p:nvGrpSpPr>
          <p:cNvPr name="Group 32" id="32"/>
          <p:cNvGrpSpPr/>
          <p:nvPr/>
        </p:nvGrpSpPr>
        <p:grpSpPr>
          <a:xfrm rot="0">
            <a:off x="8298180" y="2948940"/>
            <a:ext cx="9166403" cy="548640"/>
            <a:chOff x="0" y="0"/>
            <a:chExt cx="12221870" cy="731520"/>
          </a:xfrm>
        </p:grpSpPr>
        <p:sp>
          <p:nvSpPr>
            <p:cNvPr name="Freeform 33" id="33"/>
            <p:cNvSpPr/>
            <p:nvPr/>
          </p:nvSpPr>
          <p:spPr>
            <a:xfrm flipH="false" flipV="false" rot="0">
              <a:off x="0" y="0"/>
              <a:ext cx="12221870" cy="731520"/>
            </a:xfrm>
            <a:custGeom>
              <a:avLst/>
              <a:gdLst/>
              <a:ahLst/>
              <a:cxnLst/>
              <a:rect r="r" b="b" t="t" l="l"/>
              <a:pathLst>
                <a:path h="731520" w="12221870">
                  <a:moveTo>
                    <a:pt x="0" y="0"/>
                  </a:moveTo>
                  <a:lnTo>
                    <a:pt x="12221870" y="0"/>
                  </a:lnTo>
                  <a:lnTo>
                    <a:pt x="12221870" y="731520"/>
                  </a:lnTo>
                  <a:lnTo>
                    <a:pt x="0" y="731520"/>
                  </a:lnTo>
                  <a:close/>
                </a:path>
              </a:pathLst>
            </a:custGeom>
            <a:blipFill>
              <a:blip r:embed="rId4">
                <a:alphaModFix amt="0"/>
              </a:blip>
              <a:stretch>
                <a:fillRect l="0" t="-275546" r="0" b="-275546"/>
              </a:stretch>
            </a:blipFill>
          </p:spPr>
        </p:sp>
        <p:sp>
          <p:nvSpPr>
            <p:cNvPr name="TextBox 34" id="34"/>
            <p:cNvSpPr txBox="true"/>
            <p:nvPr/>
          </p:nvSpPr>
          <p:spPr>
            <a:xfrm>
              <a:off x="0" y="-19050"/>
              <a:ext cx="12221870" cy="750570"/>
            </a:xfrm>
            <a:prstGeom prst="rect">
              <a:avLst/>
            </a:prstGeom>
          </p:spPr>
          <p:txBody>
            <a:bodyPr anchor="ctr" rtlCol="false" tIns="0" lIns="0" bIns="0" rIns="0"/>
            <a:lstStyle/>
            <a:p>
              <a:pPr algn="l">
                <a:lnSpc>
                  <a:spcPts val="2549"/>
                </a:lnSpc>
              </a:pPr>
              <a:r>
                <a:rPr lang="en-US" sz="2124" b="true">
                  <a:solidFill>
                    <a:srgbClr val="0072CE"/>
                  </a:solidFill>
                  <a:latin typeface="Poppins Bold"/>
                  <a:ea typeface="Poppins Bold"/>
                  <a:cs typeface="Poppins Bold"/>
                  <a:sym typeface="Poppins Bold"/>
                </a:rPr>
                <a:t>Avant-projet</a:t>
              </a:r>
            </a:p>
          </p:txBody>
        </p:sp>
      </p:grpSp>
      <p:sp>
        <p:nvSpPr>
          <p:cNvPr name="TextBox 35" id="35"/>
          <p:cNvSpPr txBox="true"/>
          <p:nvPr/>
        </p:nvSpPr>
        <p:spPr>
          <a:xfrm rot="0">
            <a:off x="8298180" y="3477387"/>
            <a:ext cx="9166403" cy="922020"/>
          </a:xfrm>
          <a:prstGeom prst="rect">
            <a:avLst/>
          </a:prstGeom>
        </p:spPr>
        <p:txBody>
          <a:bodyPr anchor="t" rtlCol="false" tIns="0" lIns="0" bIns="0" rIns="0">
            <a:spAutoFit/>
          </a:bodyPr>
          <a:lstStyle/>
          <a:p>
            <a:pPr algn="l" marL="316706" indent="-158353" lvl="1">
              <a:lnSpc>
                <a:spcPts val="2414"/>
              </a:lnSpc>
              <a:buFont typeface="Arial"/>
              <a:buChar char="•"/>
            </a:pPr>
            <a:r>
              <a:rPr lang="en-US" sz="1749">
                <a:solidFill>
                  <a:srgbClr val="0B2E4A"/>
                </a:solidFill>
                <a:latin typeface="Poppins"/>
                <a:ea typeface="Poppins"/>
                <a:cs typeface="Poppins"/>
                <a:sym typeface="Poppins"/>
              </a:rPr>
              <a:t>Recueil et formalisation des besoins</a:t>
            </a:r>
          </a:p>
          <a:p>
            <a:pPr algn="l" marL="316706" indent="-158353" lvl="1">
              <a:lnSpc>
                <a:spcPts val="2414"/>
              </a:lnSpc>
              <a:buFont typeface="Arial"/>
              <a:buChar char="•"/>
            </a:pPr>
            <a:r>
              <a:rPr lang="en-US" sz="1749">
                <a:solidFill>
                  <a:srgbClr val="0B2E4A"/>
                </a:solidFill>
                <a:latin typeface="Poppins"/>
                <a:ea typeface="Poppins"/>
                <a:cs typeface="Poppins"/>
                <a:sym typeface="Poppins"/>
              </a:rPr>
              <a:t>Élaboration du cahier des charges pour l’ERP multi-pays et pour la solution de contrôle d’accès sécurisés</a:t>
            </a:r>
          </a:p>
        </p:txBody>
      </p:sp>
      <p:grpSp>
        <p:nvGrpSpPr>
          <p:cNvPr name="Group 36" id="36"/>
          <p:cNvGrpSpPr/>
          <p:nvPr/>
        </p:nvGrpSpPr>
        <p:grpSpPr>
          <a:xfrm rot="0">
            <a:off x="7748968" y="5234368"/>
            <a:ext cx="412623" cy="412623"/>
            <a:chOff x="0" y="0"/>
            <a:chExt cx="550164" cy="550164"/>
          </a:xfrm>
        </p:grpSpPr>
        <p:sp>
          <p:nvSpPr>
            <p:cNvPr name="Freeform 37" id="37"/>
            <p:cNvSpPr/>
            <p:nvPr/>
          </p:nvSpPr>
          <p:spPr>
            <a:xfrm flipH="false" flipV="false" rot="0">
              <a:off x="0" y="0"/>
              <a:ext cx="550164" cy="550164"/>
            </a:xfrm>
            <a:custGeom>
              <a:avLst/>
              <a:gdLst/>
              <a:ahLst/>
              <a:cxnLst/>
              <a:rect r="r" b="b" t="t" l="l"/>
              <a:pathLst>
                <a:path h="550164" w="550164">
                  <a:moveTo>
                    <a:pt x="0" y="275082"/>
                  </a:moveTo>
                  <a:cubicBezTo>
                    <a:pt x="0" y="123190"/>
                    <a:pt x="123190" y="0"/>
                    <a:pt x="275082" y="0"/>
                  </a:cubicBezTo>
                  <a:cubicBezTo>
                    <a:pt x="426974" y="0"/>
                    <a:pt x="550164" y="123190"/>
                    <a:pt x="550164" y="275082"/>
                  </a:cubicBezTo>
                  <a:cubicBezTo>
                    <a:pt x="550164" y="426974"/>
                    <a:pt x="426974" y="550164"/>
                    <a:pt x="275082" y="550164"/>
                  </a:cubicBezTo>
                  <a:cubicBezTo>
                    <a:pt x="123190" y="550164"/>
                    <a:pt x="0" y="426974"/>
                    <a:pt x="0" y="275082"/>
                  </a:cubicBezTo>
                  <a:close/>
                </a:path>
              </a:pathLst>
            </a:custGeom>
            <a:solidFill>
              <a:srgbClr val="0072CE"/>
            </a:solidFill>
            <a:ln w="28575" cap="sq">
              <a:solidFill>
                <a:srgbClr val="FFFFFF"/>
              </a:solidFill>
              <a:prstDash val="solid"/>
              <a:miter/>
            </a:ln>
          </p:spPr>
        </p:sp>
      </p:grpSp>
      <p:grpSp>
        <p:nvGrpSpPr>
          <p:cNvPr name="Group 38" id="38"/>
          <p:cNvGrpSpPr/>
          <p:nvPr/>
        </p:nvGrpSpPr>
        <p:grpSpPr>
          <a:xfrm rot="0">
            <a:off x="8298180" y="5029200"/>
            <a:ext cx="9166403" cy="548640"/>
            <a:chOff x="0" y="0"/>
            <a:chExt cx="12221870" cy="731520"/>
          </a:xfrm>
        </p:grpSpPr>
        <p:sp>
          <p:nvSpPr>
            <p:cNvPr name="Freeform 39" id="39"/>
            <p:cNvSpPr/>
            <p:nvPr/>
          </p:nvSpPr>
          <p:spPr>
            <a:xfrm flipH="false" flipV="false" rot="0">
              <a:off x="0" y="0"/>
              <a:ext cx="12221870" cy="731520"/>
            </a:xfrm>
            <a:custGeom>
              <a:avLst/>
              <a:gdLst/>
              <a:ahLst/>
              <a:cxnLst/>
              <a:rect r="r" b="b" t="t" l="l"/>
              <a:pathLst>
                <a:path h="731520" w="12221870">
                  <a:moveTo>
                    <a:pt x="0" y="0"/>
                  </a:moveTo>
                  <a:lnTo>
                    <a:pt x="12221870" y="0"/>
                  </a:lnTo>
                  <a:lnTo>
                    <a:pt x="12221870" y="731520"/>
                  </a:lnTo>
                  <a:lnTo>
                    <a:pt x="0" y="731520"/>
                  </a:lnTo>
                  <a:close/>
                </a:path>
              </a:pathLst>
            </a:custGeom>
            <a:blipFill>
              <a:blip r:embed="rId4">
                <a:alphaModFix amt="0"/>
              </a:blip>
              <a:stretch>
                <a:fillRect l="0" t="-275546" r="0" b="-275546"/>
              </a:stretch>
            </a:blipFill>
          </p:spPr>
        </p:sp>
        <p:sp>
          <p:nvSpPr>
            <p:cNvPr name="TextBox 40" id="40"/>
            <p:cNvSpPr txBox="true"/>
            <p:nvPr/>
          </p:nvSpPr>
          <p:spPr>
            <a:xfrm>
              <a:off x="0" y="-19050"/>
              <a:ext cx="12221870" cy="750570"/>
            </a:xfrm>
            <a:prstGeom prst="rect">
              <a:avLst/>
            </a:prstGeom>
          </p:spPr>
          <p:txBody>
            <a:bodyPr anchor="ctr" rtlCol="false" tIns="0" lIns="0" bIns="0" rIns="0"/>
            <a:lstStyle/>
            <a:p>
              <a:pPr algn="l">
                <a:lnSpc>
                  <a:spcPts val="2549"/>
                </a:lnSpc>
              </a:pPr>
              <a:r>
                <a:rPr lang="en-US" sz="2124" b="true">
                  <a:solidFill>
                    <a:srgbClr val="0072CE"/>
                  </a:solidFill>
                  <a:latin typeface="Poppins Bold"/>
                  <a:ea typeface="Poppins Bold"/>
                  <a:cs typeface="Poppins Bold"/>
                  <a:sym typeface="Poppins Bold"/>
                </a:rPr>
                <a:t>Phase projet</a:t>
              </a:r>
            </a:p>
          </p:txBody>
        </p:sp>
      </p:grpSp>
      <p:sp>
        <p:nvSpPr>
          <p:cNvPr name="TextBox 41" id="41"/>
          <p:cNvSpPr txBox="true"/>
          <p:nvPr/>
        </p:nvSpPr>
        <p:spPr>
          <a:xfrm rot="0">
            <a:off x="8298180" y="5557647"/>
            <a:ext cx="9166403" cy="1226820"/>
          </a:xfrm>
          <a:prstGeom prst="rect">
            <a:avLst/>
          </a:prstGeom>
        </p:spPr>
        <p:txBody>
          <a:bodyPr anchor="t" rtlCol="false" tIns="0" lIns="0" bIns="0" rIns="0">
            <a:spAutoFit/>
          </a:bodyPr>
          <a:lstStyle/>
          <a:p>
            <a:pPr algn="l" marL="316706" indent="-158353" lvl="1">
              <a:lnSpc>
                <a:spcPts val="2414"/>
              </a:lnSpc>
              <a:buFont typeface="Arial"/>
              <a:buChar char="•"/>
            </a:pPr>
            <a:r>
              <a:rPr lang="en-US" sz="1749">
                <a:solidFill>
                  <a:srgbClr val="0B2E4A"/>
                </a:solidFill>
                <a:latin typeface="Poppins"/>
                <a:ea typeface="Poppins"/>
                <a:cs typeface="Poppins"/>
                <a:sym typeface="Poppins"/>
              </a:rPr>
              <a:t>Conception et développement de l’ERP multi-pays intégrant plusieurs domaines métiers et de la solution de contrôle d’accès et de gestion des accès sécurisés</a:t>
            </a:r>
          </a:p>
          <a:p>
            <a:pPr algn="l" marL="316706" indent="-158353" lvl="1">
              <a:lnSpc>
                <a:spcPts val="2414"/>
              </a:lnSpc>
              <a:buFont typeface="Arial"/>
              <a:buChar char="•"/>
            </a:pPr>
            <a:r>
              <a:rPr lang="en-US" sz="1749">
                <a:solidFill>
                  <a:srgbClr val="0B2E4A"/>
                </a:solidFill>
                <a:latin typeface="Poppins"/>
                <a:ea typeface="Poppins"/>
                <a:cs typeface="Poppins"/>
                <a:sym typeface="Poppins"/>
              </a:rPr>
              <a:t>Tests unitaires, tests d’intégration et tests de performance</a:t>
            </a:r>
          </a:p>
        </p:txBody>
      </p:sp>
      <p:grpSp>
        <p:nvGrpSpPr>
          <p:cNvPr name="Group 42" id="42"/>
          <p:cNvGrpSpPr/>
          <p:nvPr/>
        </p:nvGrpSpPr>
        <p:grpSpPr>
          <a:xfrm rot="0">
            <a:off x="7748968" y="7314629"/>
            <a:ext cx="412623" cy="412623"/>
            <a:chOff x="0" y="0"/>
            <a:chExt cx="550164" cy="550164"/>
          </a:xfrm>
        </p:grpSpPr>
        <p:sp>
          <p:nvSpPr>
            <p:cNvPr name="Freeform 43" id="43"/>
            <p:cNvSpPr/>
            <p:nvPr/>
          </p:nvSpPr>
          <p:spPr>
            <a:xfrm flipH="false" flipV="false" rot="0">
              <a:off x="0" y="0"/>
              <a:ext cx="550164" cy="550164"/>
            </a:xfrm>
            <a:custGeom>
              <a:avLst/>
              <a:gdLst/>
              <a:ahLst/>
              <a:cxnLst/>
              <a:rect r="r" b="b" t="t" l="l"/>
              <a:pathLst>
                <a:path h="550164" w="550164">
                  <a:moveTo>
                    <a:pt x="0" y="275082"/>
                  </a:moveTo>
                  <a:cubicBezTo>
                    <a:pt x="0" y="123190"/>
                    <a:pt x="123190" y="0"/>
                    <a:pt x="275082" y="0"/>
                  </a:cubicBezTo>
                  <a:cubicBezTo>
                    <a:pt x="426974" y="0"/>
                    <a:pt x="550164" y="123190"/>
                    <a:pt x="550164" y="275082"/>
                  </a:cubicBezTo>
                  <a:cubicBezTo>
                    <a:pt x="550164" y="426974"/>
                    <a:pt x="426974" y="550164"/>
                    <a:pt x="275082" y="550164"/>
                  </a:cubicBezTo>
                  <a:cubicBezTo>
                    <a:pt x="123190" y="550164"/>
                    <a:pt x="0" y="426974"/>
                    <a:pt x="0" y="275082"/>
                  </a:cubicBezTo>
                  <a:close/>
                </a:path>
              </a:pathLst>
            </a:custGeom>
            <a:solidFill>
              <a:srgbClr val="0072CE"/>
            </a:solidFill>
            <a:ln w="28575" cap="sq">
              <a:solidFill>
                <a:srgbClr val="FFFFFF"/>
              </a:solidFill>
              <a:prstDash val="solid"/>
              <a:miter/>
            </a:ln>
          </p:spPr>
        </p:sp>
      </p:grpSp>
      <p:grpSp>
        <p:nvGrpSpPr>
          <p:cNvPr name="Group 44" id="44"/>
          <p:cNvGrpSpPr/>
          <p:nvPr/>
        </p:nvGrpSpPr>
        <p:grpSpPr>
          <a:xfrm rot="0">
            <a:off x="8298180" y="7109460"/>
            <a:ext cx="9166403" cy="548640"/>
            <a:chOff x="0" y="0"/>
            <a:chExt cx="12221870" cy="731520"/>
          </a:xfrm>
        </p:grpSpPr>
        <p:sp>
          <p:nvSpPr>
            <p:cNvPr name="Freeform 45" id="45"/>
            <p:cNvSpPr/>
            <p:nvPr/>
          </p:nvSpPr>
          <p:spPr>
            <a:xfrm flipH="false" flipV="false" rot="0">
              <a:off x="0" y="0"/>
              <a:ext cx="12221870" cy="731520"/>
            </a:xfrm>
            <a:custGeom>
              <a:avLst/>
              <a:gdLst/>
              <a:ahLst/>
              <a:cxnLst/>
              <a:rect r="r" b="b" t="t" l="l"/>
              <a:pathLst>
                <a:path h="731520" w="12221870">
                  <a:moveTo>
                    <a:pt x="0" y="0"/>
                  </a:moveTo>
                  <a:lnTo>
                    <a:pt x="12221870" y="0"/>
                  </a:lnTo>
                  <a:lnTo>
                    <a:pt x="12221870" y="731520"/>
                  </a:lnTo>
                  <a:lnTo>
                    <a:pt x="0" y="731520"/>
                  </a:lnTo>
                  <a:close/>
                </a:path>
              </a:pathLst>
            </a:custGeom>
            <a:blipFill>
              <a:blip r:embed="rId4">
                <a:alphaModFix amt="0"/>
              </a:blip>
              <a:stretch>
                <a:fillRect l="0" t="-275546" r="0" b="-275546"/>
              </a:stretch>
            </a:blipFill>
          </p:spPr>
        </p:sp>
        <p:sp>
          <p:nvSpPr>
            <p:cNvPr name="TextBox 46" id="46"/>
            <p:cNvSpPr txBox="true"/>
            <p:nvPr/>
          </p:nvSpPr>
          <p:spPr>
            <a:xfrm>
              <a:off x="0" y="-19050"/>
              <a:ext cx="12221870" cy="750570"/>
            </a:xfrm>
            <a:prstGeom prst="rect">
              <a:avLst/>
            </a:prstGeom>
          </p:spPr>
          <p:txBody>
            <a:bodyPr anchor="ctr" rtlCol="false" tIns="0" lIns="0" bIns="0" rIns="0"/>
            <a:lstStyle/>
            <a:p>
              <a:pPr algn="l">
                <a:lnSpc>
                  <a:spcPts val="2549"/>
                </a:lnSpc>
              </a:pPr>
              <a:r>
                <a:rPr lang="en-US" sz="2124" b="true">
                  <a:solidFill>
                    <a:srgbClr val="0072CE"/>
                  </a:solidFill>
                  <a:latin typeface="Poppins Bold"/>
                  <a:ea typeface="Poppins Bold"/>
                  <a:cs typeface="Poppins Bold"/>
                  <a:sym typeface="Poppins Bold"/>
                </a:rPr>
                <a:t>Après-projet</a:t>
              </a:r>
            </a:p>
          </p:txBody>
        </p:sp>
      </p:grpSp>
      <p:sp>
        <p:nvSpPr>
          <p:cNvPr name="TextBox 47" id="47"/>
          <p:cNvSpPr txBox="true"/>
          <p:nvPr/>
        </p:nvSpPr>
        <p:spPr>
          <a:xfrm rot="0">
            <a:off x="8298180" y="7637907"/>
            <a:ext cx="9166403" cy="922020"/>
          </a:xfrm>
          <a:prstGeom prst="rect">
            <a:avLst/>
          </a:prstGeom>
        </p:spPr>
        <p:txBody>
          <a:bodyPr anchor="t" rtlCol="false" tIns="0" lIns="0" bIns="0" rIns="0">
            <a:spAutoFit/>
          </a:bodyPr>
          <a:lstStyle/>
          <a:p>
            <a:pPr algn="l" marL="316706" indent="-158353" lvl="1">
              <a:lnSpc>
                <a:spcPts val="2414"/>
              </a:lnSpc>
              <a:buFont typeface="Arial"/>
              <a:buChar char="•"/>
            </a:pPr>
            <a:r>
              <a:rPr lang="en-US" sz="1749">
                <a:solidFill>
                  <a:srgbClr val="0B2E4A"/>
                </a:solidFill>
                <a:latin typeface="Poppins"/>
                <a:ea typeface="Poppins"/>
                <a:cs typeface="Poppins"/>
                <a:sym typeface="Poppins"/>
              </a:rPr>
              <a:t>Formation et accompagnement des utilisateurs</a:t>
            </a:r>
          </a:p>
          <a:p>
            <a:pPr algn="l" marL="316706" indent="-158353" lvl="1">
              <a:lnSpc>
                <a:spcPts val="2414"/>
              </a:lnSpc>
              <a:buFont typeface="Arial"/>
              <a:buChar char="•"/>
            </a:pPr>
            <a:r>
              <a:rPr lang="en-US" sz="1749">
                <a:solidFill>
                  <a:srgbClr val="0B2E4A"/>
                </a:solidFill>
                <a:latin typeface="Poppins"/>
                <a:ea typeface="Poppins"/>
                <a:cs typeface="Poppins"/>
                <a:sym typeface="Poppins"/>
              </a:rPr>
              <a:t>Accompagnement à la mise en production</a:t>
            </a:r>
          </a:p>
          <a:p>
            <a:pPr algn="l" marL="316706" indent="-158353" lvl="1">
              <a:lnSpc>
                <a:spcPts val="2414"/>
              </a:lnSpc>
              <a:buFont typeface="Arial"/>
              <a:buChar char="•"/>
            </a:pPr>
            <a:r>
              <a:rPr lang="en-US" sz="1749">
                <a:solidFill>
                  <a:srgbClr val="0B2E4A"/>
                </a:solidFill>
                <a:latin typeface="Poppins"/>
                <a:ea typeface="Poppins"/>
                <a:cs typeface="Poppins"/>
                <a:sym typeface="Poppins"/>
              </a:rPr>
              <a:t>Support, maintenance et amélioration continue</a:t>
            </a:r>
          </a:p>
        </p:txBody>
      </p:sp>
      <p:grpSp>
        <p:nvGrpSpPr>
          <p:cNvPr name="Group 48" id="48"/>
          <p:cNvGrpSpPr/>
          <p:nvPr/>
        </p:nvGrpSpPr>
        <p:grpSpPr>
          <a:xfrm rot="0">
            <a:off x="17254728" y="9756105"/>
            <a:ext cx="685800" cy="411480"/>
            <a:chOff x="0" y="0"/>
            <a:chExt cx="914400" cy="548640"/>
          </a:xfrm>
        </p:grpSpPr>
        <p:sp>
          <p:nvSpPr>
            <p:cNvPr name="Freeform 49" id="49"/>
            <p:cNvSpPr/>
            <p:nvPr/>
          </p:nvSpPr>
          <p:spPr>
            <a:xfrm flipH="false" flipV="false" rot="0">
              <a:off x="0" y="0"/>
              <a:ext cx="914400" cy="548640"/>
            </a:xfrm>
            <a:custGeom>
              <a:avLst/>
              <a:gdLst/>
              <a:ahLst/>
              <a:cxnLst/>
              <a:rect r="r" b="b" t="t" l="l"/>
              <a:pathLst>
                <a:path h="548640" w="914400">
                  <a:moveTo>
                    <a:pt x="0" y="0"/>
                  </a:moveTo>
                  <a:lnTo>
                    <a:pt x="914400" y="0"/>
                  </a:lnTo>
                  <a:lnTo>
                    <a:pt x="914400" y="548640"/>
                  </a:lnTo>
                  <a:lnTo>
                    <a:pt x="0" y="548640"/>
                  </a:lnTo>
                  <a:close/>
                </a:path>
              </a:pathLst>
            </a:custGeom>
            <a:blipFill>
              <a:blip r:embed="rId4">
                <a:alphaModFix amt="0"/>
              </a:blip>
              <a:stretch>
                <a:fillRect l="-26982" t="0" r="-26982" b="0"/>
              </a:stretch>
            </a:blipFill>
          </p:spPr>
        </p:sp>
        <p:sp>
          <p:nvSpPr>
            <p:cNvPr name="TextBox 50" id="50"/>
            <p:cNvSpPr txBox="true"/>
            <p:nvPr/>
          </p:nvSpPr>
          <p:spPr>
            <a:xfrm>
              <a:off x="0" y="-19050"/>
              <a:ext cx="914400" cy="567690"/>
            </a:xfrm>
            <a:prstGeom prst="rect">
              <a:avLst/>
            </a:prstGeom>
          </p:spPr>
          <p:txBody>
            <a:bodyPr anchor="ctr" rtlCol="false" tIns="0" lIns="0" bIns="0" rIns="0"/>
            <a:lstStyle/>
            <a:p>
              <a:pPr algn="r">
                <a:lnSpc>
                  <a:spcPts val="1919"/>
                </a:lnSpc>
              </a:pPr>
              <a:r>
                <a:rPr lang="en-US" sz="1599">
                  <a:solidFill>
                    <a:srgbClr val="000000"/>
                  </a:solidFill>
                  <a:latin typeface="Poppins"/>
                  <a:ea typeface="Poppins"/>
                  <a:cs typeface="Poppins"/>
                  <a:sym typeface="Poppins"/>
                </a:rPr>
                <a:t>5</a:t>
              </a:r>
            </a:p>
          </p:txBody>
        </p:sp>
      </p:gr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6294608" y="384048"/>
            <a:ext cx="1303020" cy="271062"/>
            <a:chOff x="0" y="0"/>
            <a:chExt cx="1737360" cy="361417"/>
          </a:xfrm>
        </p:grpSpPr>
        <p:sp>
          <p:nvSpPr>
            <p:cNvPr name="Freeform 3" id="3" descr="logos/ppt/media/image-1-2.png"/>
            <p:cNvSpPr/>
            <p:nvPr/>
          </p:nvSpPr>
          <p:spPr>
            <a:xfrm flipH="false" flipV="false" rot="0">
              <a:off x="0" y="0"/>
              <a:ext cx="1737360" cy="361442"/>
            </a:xfrm>
            <a:custGeom>
              <a:avLst/>
              <a:gdLst/>
              <a:ahLst/>
              <a:cxnLst/>
              <a:rect r="r" b="b" t="t" l="l"/>
              <a:pathLst>
                <a:path h="361442" w="1737360">
                  <a:moveTo>
                    <a:pt x="0" y="0"/>
                  </a:moveTo>
                  <a:lnTo>
                    <a:pt x="1737360" y="0"/>
                  </a:lnTo>
                  <a:lnTo>
                    <a:pt x="1737360" y="361442"/>
                  </a:lnTo>
                  <a:lnTo>
                    <a:pt x="0" y="361442"/>
                  </a:lnTo>
                  <a:lnTo>
                    <a:pt x="0" y="0"/>
                  </a:lnTo>
                  <a:close/>
                </a:path>
              </a:pathLst>
            </a:custGeom>
            <a:blipFill>
              <a:blip r:embed="rId2"/>
              <a:stretch>
                <a:fillRect l="0" t="0" r="0" b="7"/>
              </a:stretch>
            </a:blipFill>
          </p:spPr>
        </p:sp>
      </p:grpSp>
      <p:grpSp>
        <p:nvGrpSpPr>
          <p:cNvPr name="Group 4" id="4"/>
          <p:cNvGrpSpPr/>
          <p:nvPr/>
        </p:nvGrpSpPr>
        <p:grpSpPr>
          <a:xfrm rot="0">
            <a:off x="685800" y="274320"/>
            <a:ext cx="2057400" cy="470973"/>
            <a:chOff x="0" y="0"/>
            <a:chExt cx="2743200" cy="627964"/>
          </a:xfrm>
        </p:grpSpPr>
        <p:sp>
          <p:nvSpPr>
            <p:cNvPr name="Freeform 5" id="5" descr="logos/ppt/media/image-1-1.png"/>
            <p:cNvSpPr/>
            <p:nvPr/>
          </p:nvSpPr>
          <p:spPr>
            <a:xfrm flipH="false" flipV="false" rot="0">
              <a:off x="0" y="0"/>
              <a:ext cx="2743200" cy="628015"/>
            </a:xfrm>
            <a:custGeom>
              <a:avLst/>
              <a:gdLst/>
              <a:ahLst/>
              <a:cxnLst/>
              <a:rect r="r" b="b" t="t" l="l"/>
              <a:pathLst>
                <a:path h="628015" w="2743200">
                  <a:moveTo>
                    <a:pt x="0" y="0"/>
                  </a:moveTo>
                  <a:lnTo>
                    <a:pt x="2743200" y="0"/>
                  </a:lnTo>
                  <a:lnTo>
                    <a:pt x="2743200" y="628015"/>
                  </a:lnTo>
                  <a:lnTo>
                    <a:pt x="0" y="628015"/>
                  </a:lnTo>
                  <a:lnTo>
                    <a:pt x="0" y="0"/>
                  </a:lnTo>
                  <a:close/>
                </a:path>
              </a:pathLst>
            </a:custGeom>
            <a:blipFill>
              <a:blip r:embed="rId3"/>
              <a:stretch>
                <a:fillRect l="0" t="0" r="0" b="8"/>
              </a:stretch>
            </a:blipFill>
          </p:spPr>
        </p:sp>
      </p:grpSp>
      <p:grpSp>
        <p:nvGrpSpPr>
          <p:cNvPr name="Group 6" id="6"/>
          <p:cNvGrpSpPr/>
          <p:nvPr/>
        </p:nvGrpSpPr>
        <p:grpSpPr>
          <a:xfrm rot="0">
            <a:off x="822960" y="1303020"/>
            <a:ext cx="16641623" cy="1188414"/>
            <a:chOff x="0" y="0"/>
            <a:chExt cx="22188830" cy="1584553"/>
          </a:xfrm>
        </p:grpSpPr>
        <p:sp>
          <p:nvSpPr>
            <p:cNvPr name="Freeform 7" id="7"/>
            <p:cNvSpPr/>
            <p:nvPr/>
          </p:nvSpPr>
          <p:spPr>
            <a:xfrm flipH="false" flipV="false" rot="0">
              <a:off x="0" y="0"/>
              <a:ext cx="22188830" cy="1584553"/>
            </a:xfrm>
            <a:custGeom>
              <a:avLst/>
              <a:gdLst/>
              <a:ahLst/>
              <a:cxnLst/>
              <a:rect r="r" b="b" t="t" l="l"/>
              <a:pathLst>
                <a:path h="1584553" w="22188830">
                  <a:moveTo>
                    <a:pt x="0" y="0"/>
                  </a:moveTo>
                  <a:lnTo>
                    <a:pt x="22188830" y="0"/>
                  </a:lnTo>
                  <a:lnTo>
                    <a:pt x="22188830" y="1584553"/>
                  </a:lnTo>
                  <a:lnTo>
                    <a:pt x="0" y="1584553"/>
                  </a:lnTo>
                  <a:close/>
                </a:path>
              </a:pathLst>
            </a:custGeom>
            <a:blipFill>
              <a:blip r:embed="rId4">
                <a:alphaModFix amt="0"/>
              </a:blip>
              <a:stretch>
                <a:fillRect l="0" t="-238228" r="0" b="-207477"/>
              </a:stretch>
            </a:blipFill>
          </p:spPr>
        </p:sp>
        <p:sp>
          <p:nvSpPr>
            <p:cNvPr name="TextBox 8" id="8"/>
            <p:cNvSpPr txBox="true"/>
            <p:nvPr/>
          </p:nvSpPr>
          <p:spPr>
            <a:xfrm>
              <a:off x="0" y="-47625"/>
              <a:ext cx="22188830" cy="1632178"/>
            </a:xfrm>
            <a:prstGeom prst="rect">
              <a:avLst/>
            </a:prstGeom>
          </p:spPr>
          <p:txBody>
            <a:bodyPr anchor="ctr" rtlCol="false" tIns="0" lIns="0" bIns="0" rIns="0"/>
            <a:lstStyle/>
            <a:p>
              <a:pPr algn="l">
                <a:lnSpc>
                  <a:spcPts val="5759"/>
                </a:lnSpc>
              </a:pPr>
              <a:r>
                <a:rPr lang="en-US" sz="4799" b="true">
                  <a:solidFill>
                    <a:srgbClr val="0072CE"/>
                  </a:solidFill>
                  <a:latin typeface="Poppins Bold"/>
                  <a:ea typeface="Poppins Bold"/>
                  <a:cs typeface="Poppins Bold"/>
                  <a:sym typeface="Poppins Bold"/>
                </a:rPr>
                <a:t>Quelques références clés</a:t>
              </a:r>
            </a:p>
          </p:txBody>
        </p:sp>
      </p:grpSp>
      <p:grpSp>
        <p:nvGrpSpPr>
          <p:cNvPr name="Group 9" id="9"/>
          <p:cNvGrpSpPr/>
          <p:nvPr/>
        </p:nvGrpSpPr>
        <p:grpSpPr>
          <a:xfrm rot="0">
            <a:off x="822960" y="2948940"/>
            <a:ext cx="5966460" cy="6240780"/>
            <a:chOff x="0" y="0"/>
            <a:chExt cx="7955280" cy="8321040"/>
          </a:xfrm>
        </p:grpSpPr>
        <p:sp>
          <p:nvSpPr>
            <p:cNvPr name="Freeform 10" id="10"/>
            <p:cNvSpPr/>
            <p:nvPr/>
          </p:nvSpPr>
          <p:spPr>
            <a:xfrm flipH="false" flipV="false" rot="0">
              <a:off x="0" y="0"/>
              <a:ext cx="7955280" cy="8321040"/>
            </a:xfrm>
            <a:custGeom>
              <a:avLst/>
              <a:gdLst/>
              <a:ahLst/>
              <a:cxnLst/>
              <a:rect r="r" b="b" t="t" l="l"/>
              <a:pathLst>
                <a:path h="8321040" w="7955280">
                  <a:moveTo>
                    <a:pt x="0" y="146304"/>
                  </a:moveTo>
                  <a:cubicBezTo>
                    <a:pt x="0" y="65532"/>
                    <a:pt x="65532" y="0"/>
                    <a:pt x="146304" y="0"/>
                  </a:cubicBezTo>
                  <a:lnTo>
                    <a:pt x="7808976" y="0"/>
                  </a:lnTo>
                  <a:cubicBezTo>
                    <a:pt x="7889748" y="0"/>
                    <a:pt x="7955280" y="65532"/>
                    <a:pt x="7955280" y="146304"/>
                  </a:cubicBezTo>
                  <a:lnTo>
                    <a:pt x="7955280" y="8174736"/>
                  </a:lnTo>
                  <a:cubicBezTo>
                    <a:pt x="7955280" y="8255508"/>
                    <a:pt x="7889748" y="8321040"/>
                    <a:pt x="7808976" y="8321040"/>
                  </a:cubicBezTo>
                  <a:lnTo>
                    <a:pt x="146304" y="8321040"/>
                  </a:lnTo>
                  <a:cubicBezTo>
                    <a:pt x="65532" y="8321040"/>
                    <a:pt x="0" y="8255508"/>
                    <a:pt x="0" y="8174736"/>
                  </a:cubicBezTo>
                  <a:close/>
                </a:path>
              </a:pathLst>
            </a:custGeom>
            <a:solidFill>
              <a:srgbClr val="F2F8FC"/>
            </a:solidFill>
          </p:spPr>
        </p:sp>
      </p:grpSp>
      <p:grpSp>
        <p:nvGrpSpPr>
          <p:cNvPr name="Group 11" id="11"/>
          <p:cNvGrpSpPr/>
          <p:nvPr/>
        </p:nvGrpSpPr>
        <p:grpSpPr>
          <a:xfrm rot="0">
            <a:off x="1371600" y="3360420"/>
            <a:ext cx="1234440" cy="1234440"/>
            <a:chOff x="0" y="0"/>
            <a:chExt cx="1645920" cy="1645920"/>
          </a:xfrm>
        </p:grpSpPr>
        <p:sp>
          <p:nvSpPr>
            <p:cNvPr name="Freeform 12" id="12"/>
            <p:cNvSpPr/>
            <p:nvPr/>
          </p:nvSpPr>
          <p:spPr>
            <a:xfrm flipH="false" flipV="false" rot="0">
              <a:off x="0" y="0"/>
              <a:ext cx="1645920" cy="1645920"/>
            </a:xfrm>
            <a:custGeom>
              <a:avLst/>
              <a:gdLst/>
              <a:ahLst/>
              <a:cxnLst/>
              <a:rect r="r" b="b" t="t" l="l"/>
              <a:pathLst>
                <a:path h="1645920" w="1645920">
                  <a:moveTo>
                    <a:pt x="0" y="822960"/>
                  </a:moveTo>
                  <a:cubicBezTo>
                    <a:pt x="0" y="368427"/>
                    <a:pt x="368427" y="0"/>
                    <a:pt x="822960" y="0"/>
                  </a:cubicBezTo>
                  <a:cubicBezTo>
                    <a:pt x="1277493" y="0"/>
                    <a:pt x="1645920" y="368427"/>
                    <a:pt x="1645920" y="822960"/>
                  </a:cubicBezTo>
                  <a:cubicBezTo>
                    <a:pt x="1645920" y="1277493"/>
                    <a:pt x="1277493" y="1645920"/>
                    <a:pt x="822960" y="1645920"/>
                  </a:cubicBezTo>
                  <a:cubicBezTo>
                    <a:pt x="368427" y="1645920"/>
                    <a:pt x="0" y="1277493"/>
                    <a:pt x="0" y="822960"/>
                  </a:cubicBezTo>
                  <a:close/>
                </a:path>
              </a:pathLst>
            </a:custGeom>
            <a:solidFill>
              <a:srgbClr val="F2F8FC"/>
            </a:solidFill>
          </p:spPr>
        </p:sp>
      </p:grpSp>
      <p:grpSp>
        <p:nvGrpSpPr>
          <p:cNvPr name="Group 13" id="13"/>
          <p:cNvGrpSpPr/>
          <p:nvPr/>
        </p:nvGrpSpPr>
        <p:grpSpPr>
          <a:xfrm rot="0">
            <a:off x="1680210" y="3669030"/>
            <a:ext cx="617220" cy="617220"/>
            <a:chOff x="0" y="0"/>
            <a:chExt cx="822960" cy="822960"/>
          </a:xfrm>
        </p:grpSpPr>
        <p:sp>
          <p:nvSpPr>
            <p:cNvPr name="Freeform 14" id="14" descr="icons/scale_navy.png"/>
            <p:cNvSpPr/>
            <p:nvPr/>
          </p:nvSpPr>
          <p:spPr>
            <a:xfrm flipH="false" flipV="false" rot="0">
              <a:off x="0" y="0"/>
              <a:ext cx="822960" cy="822960"/>
            </a:xfrm>
            <a:custGeom>
              <a:avLst/>
              <a:gdLst/>
              <a:ahLst/>
              <a:cxnLst/>
              <a:rect r="r" b="b" t="t" l="l"/>
              <a:pathLst>
                <a:path h="822960" w="822960">
                  <a:moveTo>
                    <a:pt x="0" y="0"/>
                  </a:moveTo>
                  <a:lnTo>
                    <a:pt x="822960" y="0"/>
                  </a:lnTo>
                  <a:lnTo>
                    <a:pt x="822960" y="822960"/>
                  </a:lnTo>
                  <a:lnTo>
                    <a:pt x="0" y="822960"/>
                  </a:lnTo>
                  <a:lnTo>
                    <a:pt x="0" y="0"/>
                  </a:lnTo>
                  <a:close/>
                </a:path>
              </a:pathLst>
            </a:custGeom>
            <a:blipFill>
              <a:blip r:embed="rId5"/>
              <a:stretch>
                <a:fillRect l="0" t="0" r="0" b="0"/>
              </a:stretch>
            </a:blipFill>
          </p:spPr>
        </p:sp>
      </p:grpSp>
      <p:sp>
        <p:nvSpPr>
          <p:cNvPr name="TextBox 15" id="15"/>
          <p:cNvSpPr txBox="true"/>
          <p:nvPr/>
        </p:nvSpPr>
        <p:spPr>
          <a:xfrm rot="0">
            <a:off x="1303020" y="4918710"/>
            <a:ext cx="5006340" cy="390525"/>
          </a:xfrm>
          <a:prstGeom prst="rect">
            <a:avLst/>
          </a:prstGeom>
        </p:spPr>
        <p:txBody>
          <a:bodyPr anchor="t" rtlCol="false" tIns="0" lIns="0" bIns="0" rIns="0">
            <a:spAutoFit/>
          </a:bodyPr>
          <a:lstStyle/>
          <a:p>
            <a:pPr algn="ctr">
              <a:lnSpc>
                <a:spcPts val="2999"/>
              </a:lnSpc>
            </a:pPr>
            <a:r>
              <a:rPr lang="en-US" sz="2499" b="true">
                <a:solidFill>
                  <a:srgbClr val="0072CE"/>
                </a:solidFill>
                <a:latin typeface="Poppins Bold"/>
                <a:ea typeface="Poppins Bold"/>
                <a:cs typeface="Poppins Bold"/>
                <a:sym typeface="Poppins Bold"/>
              </a:rPr>
              <a:t>Cabinet Notarial ADYK</a:t>
            </a:r>
          </a:p>
        </p:txBody>
      </p:sp>
      <p:sp>
        <p:nvSpPr>
          <p:cNvPr name="TextBox 16" id="16"/>
          <p:cNvSpPr txBox="true"/>
          <p:nvPr/>
        </p:nvSpPr>
        <p:spPr>
          <a:xfrm rot="0">
            <a:off x="1303020" y="5772150"/>
            <a:ext cx="5006340" cy="1335024"/>
          </a:xfrm>
          <a:prstGeom prst="rect">
            <a:avLst/>
          </a:prstGeom>
        </p:spPr>
        <p:txBody>
          <a:bodyPr anchor="t" rtlCol="false" tIns="0" lIns="0" bIns="0" rIns="0">
            <a:spAutoFit/>
          </a:bodyPr>
          <a:lstStyle/>
          <a:p>
            <a:pPr algn="ctr">
              <a:lnSpc>
                <a:spcPts val="2627"/>
              </a:lnSpc>
            </a:pPr>
            <a:r>
              <a:rPr lang="en-US" sz="1824">
                <a:solidFill>
                  <a:srgbClr val="0B2E4A"/>
                </a:solidFill>
                <a:latin typeface="Poppins"/>
                <a:ea typeface="Poppins"/>
                <a:cs typeface="Poppins"/>
                <a:sym typeface="Poppins"/>
              </a:rPr>
              <a:t>ADYK est un cabinet notarial spécialisé dans l’accompagnement juridique des particuliers, des entreprises et des institutions.</a:t>
            </a:r>
          </a:p>
        </p:txBody>
      </p:sp>
      <p:sp>
        <p:nvSpPr>
          <p:cNvPr name="AutoShape 17" id="17"/>
          <p:cNvSpPr/>
          <p:nvPr/>
        </p:nvSpPr>
        <p:spPr>
          <a:xfrm rot="5381940">
            <a:off x="5232044" y="6059805"/>
            <a:ext cx="5446471" cy="0"/>
          </a:xfrm>
          <a:prstGeom prst="line">
            <a:avLst/>
          </a:prstGeom>
          <a:ln cap="rnd" w="19050">
            <a:solidFill>
              <a:srgbClr val="C7D6E4"/>
            </a:solidFill>
            <a:prstDash val="solid"/>
            <a:headEnd type="none" len="sm" w="sm"/>
            <a:tailEnd type="none" len="sm" w="sm"/>
          </a:ln>
        </p:spPr>
      </p:sp>
      <p:grpSp>
        <p:nvGrpSpPr>
          <p:cNvPr name="Group 18" id="18"/>
          <p:cNvGrpSpPr/>
          <p:nvPr/>
        </p:nvGrpSpPr>
        <p:grpSpPr>
          <a:xfrm rot="0">
            <a:off x="7748968" y="3154108"/>
            <a:ext cx="412623" cy="412623"/>
            <a:chOff x="0" y="0"/>
            <a:chExt cx="550164" cy="550164"/>
          </a:xfrm>
        </p:grpSpPr>
        <p:sp>
          <p:nvSpPr>
            <p:cNvPr name="Freeform 19" id="19"/>
            <p:cNvSpPr/>
            <p:nvPr/>
          </p:nvSpPr>
          <p:spPr>
            <a:xfrm flipH="false" flipV="false" rot="0">
              <a:off x="0" y="0"/>
              <a:ext cx="550164" cy="550164"/>
            </a:xfrm>
            <a:custGeom>
              <a:avLst/>
              <a:gdLst/>
              <a:ahLst/>
              <a:cxnLst/>
              <a:rect r="r" b="b" t="t" l="l"/>
              <a:pathLst>
                <a:path h="550164" w="550164">
                  <a:moveTo>
                    <a:pt x="0" y="275082"/>
                  </a:moveTo>
                  <a:cubicBezTo>
                    <a:pt x="0" y="123190"/>
                    <a:pt x="123190" y="0"/>
                    <a:pt x="275082" y="0"/>
                  </a:cubicBezTo>
                  <a:cubicBezTo>
                    <a:pt x="426974" y="0"/>
                    <a:pt x="550164" y="123190"/>
                    <a:pt x="550164" y="275082"/>
                  </a:cubicBezTo>
                  <a:cubicBezTo>
                    <a:pt x="550164" y="426974"/>
                    <a:pt x="426974" y="550164"/>
                    <a:pt x="275082" y="550164"/>
                  </a:cubicBezTo>
                  <a:cubicBezTo>
                    <a:pt x="123190" y="550164"/>
                    <a:pt x="0" y="426974"/>
                    <a:pt x="0" y="275082"/>
                  </a:cubicBezTo>
                  <a:close/>
                </a:path>
              </a:pathLst>
            </a:custGeom>
            <a:solidFill>
              <a:srgbClr val="0072CE"/>
            </a:solidFill>
            <a:ln w="28575" cap="sq">
              <a:solidFill>
                <a:srgbClr val="FFFFFF"/>
              </a:solidFill>
              <a:prstDash val="solid"/>
              <a:miter/>
            </a:ln>
          </p:spPr>
        </p:sp>
      </p:grpSp>
      <p:grpSp>
        <p:nvGrpSpPr>
          <p:cNvPr name="Group 20" id="20"/>
          <p:cNvGrpSpPr/>
          <p:nvPr/>
        </p:nvGrpSpPr>
        <p:grpSpPr>
          <a:xfrm rot="0">
            <a:off x="8298180" y="2948940"/>
            <a:ext cx="9166403" cy="548640"/>
            <a:chOff x="0" y="0"/>
            <a:chExt cx="12221870" cy="731520"/>
          </a:xfrm>
        </p:grpSpPr>
        <p:sp>
          <p:nvSpPr>
            <p:cNvPr name="Freeform 21" id="21"/>
            <p:cNvSpPr/>
            <p:nvPr/>
          </p:nvSpPr>
          <p:spPr>
            <a:xfrm flipH="false" flipV="false" rot="0">
              <a:off x="0" y="0"/>
              <a:ext cx="12221870" cy="731520"/>
            </a:xfrm>
            <a:custGeom>
              <a:avLst/>
              <a:gdLst/>
              <a:ahLst/>
              <a:cxnLst/>
              <a:rect r="r" b="b" t="t" l="l"/>
              <a:pathLst>
                <a:path h="731520" w="12221870">
                  <a:moveTo>
                    <a:pt x="0" y="0"/>
                  </a:moveTo>
                  <a:lnTo>
                    <a:pt x="12221870" y="0"/>
                  </a:lnTo>
                  <a:lnTo>
                    <a:pt x="12221870" y="731520"/>
                  </a:lnTo>
                  <a:lnTo>
                    <a:pt x="0" y="731520"/>
                  </a:lnTo>
                  <a:close/>
                </a:path>
              </a:pathLst>
            </a:custGeom>
            <a:blipFill>
              <a:blip r:embed="rId4">
                <a:alphaModFix amt="0"/>
              </a:blip>
              <a:stretch>
                <a:fillRect l="0" t="-275546" r="0" b="-275546"/>
              </a:stretch>
            </a:blipFill>
          </p:spPr>
        </p:sp>
        <p:sp>
          <p:nvSpPr>
            <p:cNvPr name="TextBox 22" id="22"/>
            <p:cNvSpPr txBox="true"/>
            <p:nvPr/>
          </p:nvSpPr>
          <p:spPr>
            <a:xfrm>
              <a:off x="0" y="-19050"/>
              <a:ext cx="12221870" cy="750570"/>
            </a:xfrm>
            <a:prstGeom prst="rect">
              <a:avLst/>
            </a:prstGeom>
          </p:spPr>
          <p:txBody>
            <a:bodyPr anchor="ctr" rtlCol="false" tIns="0" lIns="0" bIns="0" rIns="0"/>
            <a:lstStyle/>
            <a:p>
              <a:pPr algn="l">
                <a:lnSpc>
                  <a:spcPts val="2549"/>
                </a:lnSpc>
              </a:pPr>
              <a:r>
                <a:rPr lang="en-US" sz="2124" b="true">
                  <a:solidFill>
                    <a:srgbClr val="0072CE"/>
                  </a:solidFill>
                  <a:latin typeface="Poppins Bold"/>
                  <a:ea typeface="Poppins Bold"/>
                  <a:cs typeface="Poppins Bold"/>
                  <a:sym typeface="Poppins Bold"/>
                </a:rPr>
                <a:t>Avant-projet</a:t>
              </a:r>
            </a:p>
          </p:txBody>
        </p:sp>
      </p:grpSp>
      <p:sp>
        <p:nvSpPr>
          <p:cNvPr name="TextBox 23" id="23"/>
          <p:cNvSpPr txBox="true"/>
          <p:nvPr/>
        </p:nvSpPr>
        <p:spPr>
          <a:xfrm rot="0">
            <a:off x="8298180" y="3477387"/>
            <a:ext cx="9166403" cy="922020"/>
          </a:xfrm>
          <a:prstGeom prst="rect">
            <a:avLst/>
          </a:prstGeom>
        </p:spPr>
        <p:txBody>
          <a:bodyPr anchor="t" rtlCol="false" tIns="0" lIns="0" bIns="0" rIns="0">
            <a:spAutoFit/>
          </a:bodyPr>
          <a:lstStyle/>
          <a:p>
            <a:pPr algn="l" marL="316706" indent="-158353" lvl="1">
              <a:lnSpc>
                <a:spcPts val="2414"/>
              </a:lnSpc>
              <a:buFont typeface="Arial"/>
              <a:buChar char="•"/>
            </a:pPr>
            <a:r>
              <a:rPr lang="en-US" sz="1749">
                <a:solidFill>
                  <a:srgbClr val="0B2E4A"/>
                </a:solidFill>
                <a:latin typeface="Poppins"/>
                <a:ea typeface="Poppins"/>
                <a:cs typeface="Poppins"/>
                <a:sym typeface="Poppins"/>
              </a:rPr>
              <a:t>Recueil et formalisation des besoins</a:t>
            </a:r>
          </a:p>
          <a:p>
            <a:pPr algn="l" marL="316706" indent="-158353" lvl="1">
              <a:lnSpc>
                <a:spcPts val="2414"/>
              </a:lnSpc>
              <a:buFont typeface="Arial"/>
              <a:buChar char="•"/>
            </a:pPr>
            <a:r>
              <a:rPr lang="en-US" sz="1749">
                <a:solidFill>
                  <a:srgbClr val="0B2E4A"/>
                </a:solidFill>
                <a:latin typeface="Poppins"/>
                <a:ea typeface="Poppins"/>
                <a:cs typeface="Poppins"/>
                <a:sym typeface="Poppins"/>
              </a:rPr>
              <a:t>Élaboration du cahier des charges pour la solution de gestion des dossiers notariaux</a:t>
            </a:r>
          </a:p>
        </p:txBody>
      </p:sp>
      <p:grpSp>
        <p:nvGrpSpPr>
          <p:cNvPr name="Group 24" id="24"/>
          <p:cNvGrpSpPr/>
          <p:nvPr/>
        </p:nvGrpSpPr>
        <p:grpSpPr>
          <a:xfrm rot="0">
            <a:off x="7748968" y="5234368"/>
            <a:ext cx="412623" cy="412623"/>
            <a:chOff x="0" y="0"/>
            <a:chExt cx="550164" cy="550164"/>
          </a:xfrm>
        </p:grpSpPr>
        <p:sp>
          <p:nvSpPr>
            <p:cNvPr name="Freeform 25" id="25"/>
            <p:cNvSpPr/>
            <p:nvPr/>
          </p:nvSpPr>
          <p:spPr>
            <a:xfrm flipH="false" flipV="false" rot="0">
              <a:off x="0" y="0"/>
              <a:ext cx="550164" cy="550164"/>
            </a:xfrm>
            <a:custGeom>
              <a:avLst/>
              <a:gdLst/>
              <a:ahLst/>
              <a:cxnLst/>
              <a:rect r="r" b="b" t="t" l="l"/>
              <a:pathLst>
                <a:path h="550164" w="550164">
                  <a:moveTo>
                    <a:pt x="0" y="275082"/>
                  </a:moveTo>
                  <a:cubicBezTo>
                    <a:pt x="0" y="123190"/>
                    <a:pt x="123190" y="0"/>
                    <a:pt x="275082" y="0"/>
                  </a:cubicBezTo>
                  <a:cubicBezTo>
                    <a:pt x="426974" y="0"/>
                    <a:pt x="550164" y="123190"/>
                    <a:pt x="550164" y="275082"/>
                  </a:cubicBezTo>
                  <a:cubicBezTo>
                    <a:pt x="550164" y="426974"/>
                    <a:pt x="426974" y="550164"/>
                    <a:pt x="275082" y="550164"/>
                  </a:cubicBezTo>
                  <a:cubicBezTo>
                    <a:pt x="123190" y="550164"/>
                    <a:pt x="0" y="426974"/>
                    <a:pt x="0" y="275082"/>
                  </a:cubicBezTo>
                  <a:close/>
                </a:path>
              </a:pathLst>
            </a:custGeom>
            <a:solidFill>
              <a:srgbClr val="0072CE"/>
            </a:solidFill>
            <a:ln w="28575" cap="sq">
              <a:solidFill>
                <a:srgbClr val="FFFFFF"/>
              </a:solidFill>
              <a:prstDash val="solid"/>
              <a:miter/>
            </a:ln>
          </p:spPr>
        </p:sp>
      </p:grpSp>
      <p:grpSp>
        <p:nvGrpSpPr>
          <p:cNvPr name="Group 26" id="26"/>
          <p:cNvGrpSpPr/>
          <p:nvPr/>
        </p:nvGrpSpPr>
        <p:grpSpPr>
          <a:xfrm rot="0">
            <a:off x="8298180" y="5029200"/>
            <a:ext cx="9166403" cy="548640"/>
            <a:chOff x="0" y="0"/>
            <a:chExt cx="12221870" cy="731520"/>
          </a:xfrm>
        </p:grpSpPr>
        <p:sp>
          <p:nvSpPr>
            <p:cNvPr name="Freeform 27" id="27"/>
            <p:cNvSpPr/>
            <p:nvPr/>
          </p:nvSpPr>
          <p:spPr>
            <a:xfrm flipH="false" flipV="false" rot="0">
              <a:off x="0" y="0"/>
              <a:ext cx="12221870" cy="731520"/>
            </a:xfrm>
            <a:custGeom>
              <a:avLst/>
              <a:gdLst/>
              <a:ahLst/>
              <a:cxnLst/>
              <a:rect r="r" b="b" t="t" l="l"/>
              <a:pathLst>
                <a:path h="731520" w="12221870">
                  <a:moveTo>
                    <a:pt x="0" y="0"/>
                  </a:moveTo>
                  <a:lnTo>
                    <a:pt x="12221870" y="0"/>
                  </a:lnTo>
                  <a:lnTo>
                    <a:pt x="12221870" y="731520"/>
                  </a:lnTo>
                  <a:lnTo>
                    <a:pt x="0" y="731520"/>
                  </a:lnTo>
                  <a:close/>
                </a:path>
              </a:pathLst>
            </a:custGeom>
            <a:blipFill>
              <a:blip r:embed="rId4">
                <a:alphaModFix amt="0"/>
              </a:blip>
              <a:stretch>
                <a:fillRect l="0" t="-275546" r="0" b="-275546"/>
              </a:stretch>
            </a:blipFill>
          </p:spPr>
        </p:sp>
        <p:sp>
          <p:nvSpPr>
            <p:cNvPr name="TextBox 28" id="28"/>
            <p:cNvSpPr txBox="true"/>
            <p:nvPr/>
          </p:nvSpPr>
          <p:spPr>
            <a:xfrm>
              <a:off x="0" y="-19050"/>
              <a:ext cx="12221870" cy="750570"/>
            </a:xfrm>
            <a:prstGeom prst="rect">
              <a:avLst/>
            </a:prstGeom>
          </p:spPr>
          <p:txBody>
            <a:bodyPr anchor="ctr" rtlCol="false" tIns="0" lIns="0" bIns="0" rIns="0"/>
            <a:lstStyle/>
            <a:p>
              <a:pPr algn="l">
                <a:lnSpc>
                  <a:spcPts val="2549"/>
                </a:lnSpc>
              </a:pPr>
              <a:r>
                <a:rPr lang="en-US" sz="2124" b="true">
                  <a:solidFill>
                    <a:srgbClr val="0072CE"/>
                  </a:solidFill>
                  <a:latin typeface="Poppins Bold"/>
                  <a:ea typeface="Poppins Bold"/>
                  <a:cs typeface="Poppins Bold"/>
                  <a:sym typeface="Poppins Bold"/>
                </a:rPr>
                <a:t>Phase projet</a:t>
              </a:r>
            </a:p>
          </p:txBody>
        </p:sp>
      </p:grpSp>
      <p:sp>
        <p:nvSpPr>
          <p:cNvPr name="TextBox 29" id="29"/>
          <p:cNvSpPr txBox="true"/>
          <p:nvPr/>
        </p:nvSpPr>
        <p:spPr>
          <a:xfrm rot="0">
            <a:off x="8298180" y="5557647"/>
            <a:ext cx="9166403" cy="922020"/>
          </a:xfrm>
          <a:prstGeom prst="rect">
            <a:avLst/>
          </a:prstGeom>
        </p:spPr>
        <p:txBody>
          <a:bodyPr anchor="t" rtlCol="false" tIns="0" lIns="0" bIns="0" rIns="0">
            <a:spAutoFit/>
          </a:bodyPr>
          <a:lstStyle/>
          <a:p>
            <a:pPr algn="l" marL="316706" indent="-158353" lvl="1">
              <a:lnSpc>
                <a:spcPts val="2414"/>
              </a:lnSpc>
              <a:buFont typeface="Arial"/>
              <a:buChar char="•"/>
            </a:pPr>
            <a:r>
              <a:rPr lang="en-US" sz="1749">
                <a:solidFill>
                  <a:srgbClr val="0B2E4A"/>
                </a:solidFill>
                <a:latin typeface="Poppins"/>
                <a:ea typeface="Poppins"/>
                <a:cs typeface="Poppins"/>
                <a:sym typeface="Poppins"/>
              </a:rPr>
              <a:t>Conception, développement et intégration de la solution de gestion électronique des archives et des documents (GED)</a:t>
            </a:r>
          </a:p>
          <a:p>
            <a:pPr algn="l" marL="316706" indent="-158353" lvl="1">
              <a:lnSpc>
                <a:spcPts val="2414"/>
              </a:lnSpc>
              <a:buFont typeface="Arial"/>
              <a:buChar char="•"/>
            </a:pPr>
            <a:r>
              <a:rPr lang="en-US" sz="1749">
                <a:solidFill>
                  <a:srgbClr val="0B2E4A"/>
                </a:solidFill>
                <a:latin typeface="Poppins"/>
                <a:ea typeface="Poppins"/>
                <a:cs typeface="Poppins"/>
                <a:sym typeface="Poppins"/>
              </a:rPr>
              <a:t>Tests unitaires, tests d’intégration et tests fonctionnels</a:t>
            </a:r>
          </a:p>
        </p:txBody>
      </p:sp>
      <p:grpSp>
        <p:nvGrpSpPr>
          <p:cNvPr name="Group 30" id="30"/>
          <p:cNvGrpSpPr/>
          <p:nvPr/>
        </p:nvGrpSpPr>
        <p:grpSpPr>
          <a:xfrm rot="0">
            <a:off x="7748968" y="7314629"/>
            <a:ext cx="412623" cy="412623"/>
            <a:chOff x="0" y="0"/>
            <a:chExt cx="550164" cy="550164"/>
          </a:xfrm>
        </p:grpSpPr>
        <p:sp>
          <p:nvSpPr>
            <p:cNvPr name="Freeform 31" id="31"/>
            <p:cNvSpPr/>
            <p:nvPr/>
          </p:nvSpPr>
          <p:spPr>
            <a:xfrm flipH="false" flipV="false" rot="0">
              <a:off x="0" y="0"/>
              <a:ext cx="550164" cy="550164"/>
            </a:xfrm>
            <a:custGeom>
              <a:avLst/>
              <a:gdLst/>
              <a:ahLst/>
              <a:cxnLst/>
              <a:rect r="r" b="b" t="t" l="l"/>
              <a:pathLst>
                <a:path h="550164" w="550164">
                  <a:moveTo>
                    <a:pt x="0" y="275082"/>
                  </a:moveTo>
                  <a:cubicBezTo>
                    <a:pt x="0" y="123190"/>
                    <a:pt x="123190" y="0"/>
                    <a:pt x="275082" y="0"/>
                  </a:cubicBezTo>
                  <a:cubicBezTo>
                    <a:pt x="426974" y="0"/>
                    <a:pt x="550164" y="123190"/>
                    <a:pt x="550164" y="275082"/>
                  </a:cubicBezTo>
                  <a:cubicBezTo>
                    <a:pt x="550164" y="426974"/>
                    <a:pt x="426974" y="550164"/>
                    <a:pt x="275082" y="550164"/>
                  </a:cubicBezTo>
                  <a:cubicBezTo>
                    <a:pt x="123190" y="550164"/>
                    <a:pt x="0" y="426974"/>
                    <a:pt x="0" y="275082"/>
                  </a:cubicBezTo>
                  <a:close/>
                </a:path>
              </a:pathLst>
            </a:custGeom>
            <a:solidFill>
              <a:srgbClr val="0072CE"/>
            </a:solidFill>
            <a:ln w="28575" cap="sq">
              <a:solidFill>
                <a:srgbClr val="FFFFFF"/>
              </a:solidFill>
              <a:prstDash val="solid"/>
              <a:miter/>
            </a:ln>
          </p:spPr>
        </p:sp>
      </p:grpSp>
      <p:grpSp>
        <p:nvGrpSpPr>
          <p:cNvPr name="Group 32" id="32"/>
          <p:cNvGrpSpPr/>
          <p:nvPr/>
        </p:nvGrpSpPr>
        <p:grpSpPr>
          <a:xfrm rot="0">
            <a:off x="8298180" y="7109460"/>
            <a:ext cx="9166403" cy="548640"/>
            <a:chOff x="0" y="0"/>
            <a:chExt cx="12221870" cy="731520"/>
          </a:xfrm>
        </p:grpSpPr>
        <p:sp>
          <p:nvSpPr>
            <p:cNvPr name="Freeform 33" id="33"/>
            <p:cNvSpPr/>
            <p:nvPr/>
          </p:nvSpPr>
          <p:spPr>
            <a:xfrm flipH="false" flipV="false" rot="0">
              <a:off x="0" y="0"/>
              <a:ext cx="12221870" cy="731520"/>
            </a:xfrm>
            <a:custGeom>
              <a:avLst/>
              <a:gdLst/>
              <a:ahLst/>
              <a:cxnLst/>
              <a:rect r="r" b="b" t="t" l="l"/>
              <a:pathLst>
                <a:path h="731520" w="12221870">
                  <a:moveTo>
                    <a:pt x="0" y="0"/>
                  </a:moveTo>
                  <a:lnTo>
                    <a:pt x="12221870" y="0"/>
                  </a:lnTo>
                  <a:lnTo>
                    <a:pt x="12221870" y="731520"/>
                  </a:lnTo>
                  <a:lnTo>
                    <a:pt x="0" y="731520"/>
                  </a:lnTo>
                  <a:close/>
                </a:path>
              </a:pathLst>
            </a:custGeom>
            <a:blipFill>
              <a:blip r:embed="rId4">
                <a:alphaModFix amt="0"/>
              </a:blip>
              <a:stretch>
                <a:fillRect l="0" t="-275546" r="0" b="-275546"/>
              </a:stretch>
            </a:blipFill>
          </p:spPr>
        </p:sp>
        <p:sp>
          <p:nvSpPr>
            <p:cNvPr name="TextBox 34" id="34"/>
            <p:cNvSpPr txBox="true"/>
            <p:nvPr/>
          </p:nvSpPr>
          <p:spPr>
            <a:xfrm>
              <a:off x="0" y="-19050"/>
              <a:ext cx="12221870" cy="750570"/>
            </a:xfrm>
            <a:prstGeom prst="rect">
              <a:avLst/>
            </a:prstGeom>
          </p:spPr>
          <p:txBody>
            <a:bodyPr anchor="ctr" rtlCol="false" tIns="0" lIns="0" bIns="0" rIns="0"/>
            <a:lstStyle/>
            <a:p>
              <a:pPr algn="l">
                <a:lnSpc>
                  <a:spcPts val="2549"/>
                </a:lnSpc>
              </a:pPr>
              <a:r>
                <a:rPr lang="en-US" sz="2124" b="true">
                  <a:solidFill>
                    <a:srgbClr val="0072CE"/>
                  </a:solidFill>
                  <a:latin typeface="Poppins Bold"/>
                  <a:ea typeface="Poppins Bold"/>
                  <a:cs typeface="Poppins Bold"/>
                  <a:sym typeface="Poppins Bold"/>
                </a:rPr>
                <a:t>Après-projet</a:t>
              </a:r>
            </a:p>
          </p:txBody>
        </p:sp>
      </p:grpSp>
      <p:sp>
        <p:nvSpPr>
          <p:cNvPr name="TextBox 35" id="35"/>
          <p:cNvSpPr txBox="true"/>
          <p:nvPr/>
        </p:nvSpPr>
        <p:spPr>
          <a:xfrm rot="0">
            <a:off x="8298180" y="7637907"/>
            <a:ext cx="9166403" cy="922020"/>
          </a:xfrm>
          <a:prstGeom prst="rect">
            <a:avLst/>
          </a:prstGeom>
        </p:spPr>
        <p:txBody>
          <a:bodyPr anchor="t" rtlCol="false" tIns="0" lIns="0" bIns="0" rIns="0">
            <a:spAutoFit/>
          </a:bodyPr>
          <a:lstStyle/>
          <a:p>
            <a:pPr algn="l" marL="316706" indent="-158353" lvl="1">
              <a:lnSpc>
                <a:spcPts val="2414"/>
              </a:lnSpc>
              <a:buFont typeface="Arial"/>
              <a:buChar char="•"/>
            </a:pPr>
            <a:r>
              <a:rPr lang="en-US" sz="1749">
                <a:solidFill>
                  <a:srgbClr val="0B2E4A"/>
                </a:solidFill>
                <a:latin typeface="Poppins"/>
                <a:ea typeface="Poppins"/>
                <a:cs typeface="Poppins"/>
                <a:sym typeface="Poppins"/>
              </a:rPr>
              <a:t>Formation et accompagnement des utilisateurs</a:t>
            </a:r>
          </a:p>
          <a:p>
            <a:pPr algn="l" marL="316706" indent="-158353" lvl="1">
              <a:lnSpc>
                <a:spcPts val="2414"/>
              </a:lnSpc>
              <a:buFont typeface="Arial"/>
              <a:buChar char="•"/>
            </a:pPr>
            <a:r>
              <a:rPr lang="en-US" sz="1749">
                <a:solidFill>
                  <a:srgbClr val="0B2E4A"/>
                </a:solidFill>
                <a:latin typeface="Poppins"/>
                <a:ea typeface="Poppins"/>
                <a:cs typeface="Poppins"/>
                <a:sym typeface="Poppins"/>
              </a:rPr>
              <a:t>Accompagnement à la mise en production</a:t>
            </a:r>
          </a:p>
          <a:p>
            <a:pPr algn="l" marL="316706" indent="-158353" lvl="1">
              <a:lnSpc>
                <a:spcPts val="2414"/>
              </a:lnSpc>
              <a:buFont typeface="Arial"/>
              <a:buChar char="•"/>
            </a:pPr>
            <a:r>
              <a:rPr lang="en-US" sz="1749">
                <a:solidFill>
                  <a:srgbClr val="0B2E4A"/>
                </a:solidFill>
                <a:latin typeface="Poppins"/>
                <a:ea typeface="Poppins"/>
                <a:cs typeface="Poppins"/>
                <a:sym typeface="Poppins"/>
              </a:rPr>
              <a:t>Support, maintenance et amélioration continue</a:t>
            </a:r>
          </a:p>
        </p:txBody>
      </p:sp>
      <p:grpSp>
        <p:nvGrpSpPr>
          <p:cNvPr name="Group 36" id="36"/>
          <p:cNvGrpSpPr/>
          <p:nvPr/>
        </p:nvGrpSpPr>
        <p:grpSpPr>
          <a:xfrm rot="0">
            <a:off x="17254728" y="9756105"/>
            <a:ext cx="685800" cy="411480"/>
            <a:chOff x="0" y="0"/>
            <a:chExt cx="914400" cy="548640"/>
          </a:xfrm>
        </p:grpSpPr>
        <p:sp>
          <p:nvSpPr>
            <p:cNvPr name="Freeform 37" id="37"/>
            <p:cNvSpPr/>
            <p:nvPr/>
          </p:nvSpPr>
          <p:spPr>
            <a:xfrm flipH="false" flipV="false" rot="0">
              <a:off x="0" y="0"/>
              <a:ext cx="914400" cy="548640"/>
            </a:xfrm>
            <a:custGeom>
              <a:avLst/>
              <a:gdLst/>
              <a:ahLst/>
              <a:cxnLst/>
              <a:rect r="r" b="b" t="t" l="l"/>
              <a:pathLst>
                <a:path h="548640" w="914400">
                  <a:moveTo>
                    <a:pt x="0" y="0"/>
                  </a:moveTo>
                  <a:lnTo>
                    <a:pt x="914400" y="0"/>
                  </a:lnTo>
                  <a:lnTo>
                    <a:pt x="914400" y="548640"/>
                  </a:lnTo>
                  <a:lnTo>
                    <a:pt x="0" y="548640"/>
                  </a:lnTo>
                  <a:close/>
                </a:path>
              </a:pathLst>
            </a:custGeom>
            <a:blipFill>
              <a:blip r:embed="rId4">
                <a:alphaModFix amt="0"/>
              </a:blip>
              <a:stretch>
                <a:fillRect l="-26982" t="0" r="-26982" b="0"/>
              </a:stretch>
            </a:blipFill>
          </p:spPr>
        </p:sp>
        <p:sp>
          <p:nvSpPr>
            <p:cNvPr name="TextBox 38" id="38"/>
            <p:cNvSpPr txBox="true"/>
            <p:nvPr/>
          </p:nvSpPr>
          <p:spPr>
            <a:xfrm>
              <a:off x="0" y="-19050"/>
              <a:ext cx="914400" cy="567690"/>
            </a:xfrm>
            <a:prstGeom prst="rect">
              <a:avLst/>
            </a:prstGeom>
          </p:spPr>
          <p:txBody>
            <a:bodyPr anchor="ctr" rtlCol="false" tIns="0" lIns="0" bIns="0" rIns="0"/>
            <a:lstStyle/>
            <a:p>
              <a:pPr algn="r">
                <a:lnSpc>
                  <a:spcPts val="1800"/>
                </a:lnSpc>
              </a:pPr>
              <a:r>
                <a:rPr lang="en-US" sz="1500">
                  <a:solidFill>
                    <a:srgbClr val="000000"/>
                  </a:solidFill>
                  <a:latin typeface="Poppins"/>
                  <a:ea typeface="Poppins"/>
                  <a:cs typeface="Poppins"/>
                  <a:sym typeface="Poppins"/>
                </a:rPr>
                <a:t>6</a:t>
              </a:r>
            </a:p>
          </p:txBody>
        </p:sp>
      </p:gr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6294608" y="384048"/>
            <a:ext cx="1303020" cy="271062"/>
            <a:chOff x="0" y="0"/>
            <a:chExt cx="1737360" cy="361417"/>
          </a:xfrm>
        </p:grpSpPr>
        <p:sp>
          <p:nvSpPr>
            <p:cNvPr name="Freeform 3" id="3" descr="logos/ppt/media/image-1-2.png"/>
            <p:cNvSpPr/>
            <p:nvPr/>
          </p:nvSpPr>
          <p:spPr>
            <a:xfrm flipH="false" flipV="false" rot="0">
              <a:off x="0" y="0"/>
              <a:ext cx="1737360" cy="361442"/>
            </a:xfrm>
            <a:custGeom>
              <a:avLst/>
              <a:gdLst/>
              <a:ahLst/>
              <a:cxnLst/>
              <a:rect r="r" b="b" t="t" l="l"/>
              <a:pathLst>
                <a:path h="361442" w="1737360">
                  <a:moveTo>
                    <a:pt x="0" y="0"/>
                  </a:moveTo>
                  <a:lnTo>
                    <a:pt x="1737360" y="0"/>
                  </a:lnTo>
                  <a:lnTo>
                    <a:pt x="1737360" y="361442"/>
                  </a:lnTo>
                  <a:lnTo>
                    <a:pt x="0" y="361442"/>
                  </a:lnTo>
                  <a:lnTo>
                    <a:pt x="0" y="0"/>
                  </a:lnTo>
                  <a:close/>
                </a:path>
              </a:pathLst>
            </a:custGeom>
            <a:blipFill>
              <a:blip r:embed="rId2"/>
              <a:stretch>
                <a:fillRect l="0" t="0" r="0" b="7"/>
              </a:stretch>
            </a:blipFill>
          </p:spPr>
        </p:sp>
      </p:grpSp>
      <p:grpSp>
        <p:nvGrpSpPr>
          <p:cNvPr name="Group 4" id="4"/>
          <p:cNvGrpSpPr/>
          <p:nvPr/>
        </p:nvGrpSpPr>
        <p:grpSpPr>
          <a:xfrm rot="0">
            <a:off x="685800" y="274320"/>
            <a:ext cx="2057400" cy="470973"/>
            <a:chOff x="0" y="0"/>
            <a:chExt cx="2743200" cy="627964"/>
          </a:xfrm>
        </p:grpSpPr>
        <p:sp>
          <p:nvSpPr>
            <p:cNvPr name="Freeform 5" id="5" descr="logos/ppt/media/image-1-1.png"/>
            <p:cNvSpPr/>
            <p:nvPr/>
          </p:nvSpPr>
          <p:spPr>
            <a:xfrm flipH="false" flipV="false" rot="0">
              <a:off x="0" y="0"/>
              <a:ext cx="2743200" cy="628015"/>
            </a:xfrm>
            <a:custGeom>
              <a:avLst/>
              <a:gdLst/>
              <a:ahLst/>
              <a:cxnLst/>
              <a:rect r="r" b="b" t="t" l="l"/>
              <a:pathLst>
                <a:path h="628015" w="2743200">
                  <a:moveTo>
                    <a:pt x="0" y="0"/>
                  </a:moveTo>
                  <a:lnTo>
                    <a:pt x="2743200" y="0"/>
                  </a:lnTo>
                  <a:lnTo>
                    <a:pt x="2743200" y="628015"/>
                  </a:lnTo>
                  <a:lnTo>
                    <a:pt x="0" y="628015"/>
                  </a:lnTo>
                  <a:lnTo>
                    <a:pt x="0" y="0"/>
                  </a:lnTo>
                  <a:close/>
                </a:path>
              </a:pathLst>
            </a:custGeom>
            <a:blipFill>
              <a:blip r:embed="rId3"/>
              <a:stretch>
                <a:fillRect l="0" t="0" r="0" b="8"/>
              </a:stretch>
            </a:blipFill>
          </p:spPr>
        </p:sp>
      </p:grpSp>
      <p:grpSp>
        <p:nvGrpSpPr>
          <p:cNvPr name="Group 6" id="6"/>
          <p:cNvGrpSpPr/>
          <p:nvPr/>
        </p:nvGrpSpPr>
        <p:grpSpPr>
          <a:xfrm rot="0">
            <a:off x="822960" y="1303020"/>
            <a:ext cx="16641623" cy="1217142"/>
            <a:chOff x="0" y="0"/>
            <a:chExt cx="22188830" cy="1622856"/>
          </a:xfrm>
        </p:grpSpPr>
        <p:sp>
          <p:nvSpPr>
            <p:cNvPr name="Freeform 7" id="7"/>
            <p:cNvSpPr/>
            <p:nvPr/>
          </p:nvSpPr>
          <p:spPr>
            <a:xfrm flipH="false" flipV="false" rot="0">
              <a:off x="0" y="0"/>
              <a:ext cx="22188830" cy="1622855"/>
            </a:xfrm>
            <a:custGeom>
              <a:avLst/>
              <a:gdLst/>
              <a:ahLst/>
              <a:cxnLst/>
              <a:rect r="r" b="b" t="t" l="l"/>
              <a:pathLst>
                <a:path h="1622855" w="22188830">
                  <a:moveTo>
                    <a:pt x="0" y="0"/>
                  </a:moveTo>
                  <a:lnTo>
                    <a:pt x="22188830" y="0"/>
                  </a:lnTo>
                  <a:lnTo>
                    <a:pt x="22188830" y="1622855"/>
                  </a:lnTo>
                  <a:lnTo>
                    <a:pt x="0" y="1622855"/>
                  </a:lnTo>
                  <a:close/>
                </a:path>
              </a:pathLst>
            </a:custGeom>
            <a:blipFill>
              <a:blip r:embed="rId4">
                <a:alphaModFix amt="0"/>
              </a:blip>
              <a:stretch>
                <a:fillRect l="0" t="-232606" r="0" b="-200220"/>
              </a:stretch>
            </a:blipFill>
          </p:spPr>
        </p:sp>
        <p:sp>
          <p:nvSpPr>
            <p:cNvPr name="TextBox 8" id="8"/>
            <p:cNvSpPr txBox="true"/>
            <p:nvPr/>
          </p:nvSpPr>
          <p:spPr>
            <a:xfrm>
              <a:off x="0" y="-38100"/>
              <a:ext cx="22188830" cy="1660956"/>
            </a:xfrm>
            <a:prstGeom prst="rect">
              <a:avLst/>
            </a:prstGeom>
          </p:spPr>
          <p:txBody>
            <a:bodyPr anchor="ctr" rtlCol="false" tIns="0" lIns="0" bIns="0" rIns="0"/>
            <a:lstStyle/>
            <a:p>
              <a:pPr algn="l">
                <a:lnSpc>
                  <a:spcPts val="5879"/>
                </a:lnSpc>
              </a:pPr>
              <a:r>
                <a:rPr lang="en-US" sz="4899" b="true">
                  <a:solidFill>
                    <a:srgbClr val="0072CE"/>
                  </a:solidFill>
                  <a:latin typeface="Poppins Bold"/>
                  <a:ea typeface="Poppins Bold"/>
                  <a:cs typeface="Poppins Bold"/>
                  <a:sym typeface="Poppins Bold"/>
                </a:rPr>
                <a:t>Quelques références clés</a:t>
              </a:r>
            </a:p>
          </p:txBody>
        </p:sp>
      </p:grpSp>
      <p:grpSp>
        <p:nvGrpSpPr>
          <p:cNvPr name="Group 9" id="9"/>
          <p:cNvGrpSpPr/>
          <p:nvPr/>
        </p:nvGrpSpPr>
        <p:grpSpPr>
          <a:xfrm rot="0">
            <a:off x="822960" y="2948940"/>
            <a:ext cx="5966460" cy="6240780"/>
            <a:chOff x="0" y="0"/>
            <a:chExt cx="7955280" cy="8321040"/>
          </a:xfrm>
        </p:grpSpPr>
        <p:sp>
          <p:nvSpPr>
            <p:cNvPr name="Freeform 10" id="10"/>
            <p:cNvSpPr/>
            <p:nvPr/>
          </p:nvSpPr>
          <p:spPr>
            <a:xfrm flipH="false" flipV="false" rot="0">
              <a:off x="0" y="0"/>
              <a:ext cx="7955280" cy="8321040"/>
            </a:xfrm>
            <a:custGeom>
              <a:avLst/>
              <a:gdLst/>
              <a:ahLst/>
              <a:cxnLst/>
              <a:rect r="r" b="b" t="t" l="l"/>
              <a:pathLst>
                <a:path h="8321040" w="7955280">
                  <a:moveTo>
                    <a:pt x="0" y="146304"/>
                  </a:moveTo>
                  <a:cubicBezTo>
                    <a:pt x="0" y="65532"/>
                    <a:pt x="65532" y="0"/>
                    <a:pt x="146304" y="0"/>
                  </a:cubicBezTo>
                  <a:lnTo>
                    <a:pt x="7808976" y="0"/>
                  </a:lnTo>
                  <a:cubicBezTo>
                    <a:pt x="7889748" y="0"/>
                    <a:pt x="7955280" y="65532"/>
                    <a:pt x="7955280" y="146304"/>
                  </a:cubicBezTo>
                  <a:lnTo>
                    <a:pt x="7955280" y="8174736"/>
                  </a:lnTo>
                  <a:cubicBezTo>
                    <a:pt x="7955280" y="8255508"/>
                    <a:pt x="7889748" y="8321040"/>
                    <a:pt x="7808976" y="8321040"/>
                  </a:cubicBezTo>
                  <a:lnTo>
                    <a:pt x="146304" y="8321040"/>
                  </a:lnTo>
                  <a:cubicBezTo>
                    <a:pt x="65532" y="8321040"/>
                    <a:pt x="0" y="8255508"/>
                    <a:pt x="0" y="8174736"/>
                  </a:cubicBezTo>
                  <a:close/>
                </a:path>
              </a:pathLst>
            </a:custGeom>
            <a:solidFill>
              <a:srgbClr val="F2F8FC"/>
            </a:solidFill>
          </p:spPr>
        </p:sp>
      </p:grpSp>
      <p:grpSp>
        <p:nvGrpSpPr>
          <p:cNvPr name="Group 11" id="11"/>
          <p:cNvGrpSpPr/>
          <p:nvPr/>
        </p:nvGrpSpPr>
        <p:grpSpPr>
          <a:xfrm rot="0">
            <a:off x="1371600" y="3360420"/>
            <a:ext cx="1234440" cy="1234440"/>
            <a:chOff x="0" y="0"/>
            <a:chExt cx="1645920" cy="1645920"/>
          </a:xfrm>
        </p:grpSpPr>
        <p:sp>
          <p:nvSpPr>
            <p:cNvPr name="Freeform 12" id="12"/>
            <p:cNvSpPr/>
            <p:nvPr/>
          </p:nvSpPr>
          <p:spPr>
            <a:xfrm flipH="false" flipV="false" rot="0">
              <a:off x="0" y="0"/>
              <a:ext cx="1645920" cy="1645920"/>
            </a:xfrm>
            <a:custGeom>
              <a:avLst/>
              <a:gdLst/>
              <a:ahLst/>
              <a:cxnLst/>
              <a:rect r="r" b="b" t="t" l="l"/>
              <a:pathLst>
                <a:path h="1645920" w="1645920">
                  <a:moveTo>
                    <a:pt x="0" y="822960"/>
                  </a:moveTo>
                  <a:cubicBezTo>
                    <a:pt x="0" y="368427"/>
                    <a:pt x="368427" y="0"/>
                    <a:pt x="822960" y="0"/>
                  </a:cubicBezTo>
                  <a:cubicBezTo>
                    <a:pt x="1277493" y="0"/>
                    <a:pt x="1645920" y="368427"/>
                    <a:pt x="1645920" y="822960"/>
                  </a:cubicBezTo>
                  <a:cubicBezTo>
                    <a:pt x="1645920" y="1277493"/>
                    <a:pt x="1277493" y="1645920"/>
                    <a:pt x="822960" y="1645920"/>
                  </a:cubicBezTo>
                  <a:cubicBezTo>
                    <a:pt x="368427" y="1645920"/>
                    <a:pt x="0" y="1277493"/>
                    <a:pt x="0" y="822960"/>
                  </a:cubicBezTo>
                  <a:close/>
                </a:path>
              </a:pathLst>
            </a:custGeom>
            <a:solidFill>
              <a:srgbClr val="F2F8FC"/>
            </a:solidFill>
          </p:spPr>
        </p:sp>
      </p:grpSp>
      <p:grpSp>
        <p:nvGrpSpPr>
          <p:cNvPr name="Group 13" id="13"/>
          <p:cNvGrpSpPr/>
          <p:nvPr/>
        </p:nvGrpSpPr>
        <p:grpSpPr>
          <a:xfrm rot="0">
            <a:off x="1680210" y="3669030"/>
            <a:ext cx="617220" cy="617220"/>
            <a:chOff x="0" y="0"/>
            <a:chExt cx="822960" cy="822960"/>
          </a:xfrm>
        </p:grpSpPr>
        <p:sp>
          <p:nvSpPr>
            <p:cNvPr name="Freeform 14" id="14" descr="icons/building_navy.png"/>
            <p:cNvSpPr/>
            <p:nvPr/>
          </p:nvSpPr>
          <p:spPr>
            <a:xfrm flipH="false" flipV="false" rot="0">
              <a:off x="0" y="0"/>
              <a:ext cx="822960" cy="822960"/>
            </a:xfrm>
            <a:custGeom>
              <a:avLst/>
              <a:gdLst/>
              <a:ahLst/>
              <a:cxnLst/>
              <a:rect r="r" b="b" t="t" l="l"/>
              <a:pathLst>
                <a:path h="822960" w="822960">
                  <a:moveTo>
                    <a:pt x="0" y="0"/>
                  </a:moveTo>
                  <a:lnTo>
                    <a:pt x="822960" y="0"/>
                  </a:lnTo>
                  <a:lnTo>
                    <a:pt x="822960" y="822960"/>
                  </a:lnTo>
                  <a:lnTo>
                    <a:pt x="0" y="822960"/>
                  </a:lnTo>
                  <a:lnTo>
                    <a:pt x="0" y="0"/>
                  </a:lnTo>
                  <a:close/>
                </a:path>
              </a:pathLst>
            </a:custGeom>
            <a:blipFill>
              <a:blip r:embed="rId5"/>
              <a:stretch>
                <a:fillRect l="0" t="0" r="0" b="0"/>
              </a:stretch>
            </a:blipFill>
          </p:spPr>
        </p:sp>
      </p:grpSp>
      <p:sp>
        <p:nvSpPr>
          <p:cNvPr name="TextBox 15" id="15"/>
          <p:cNvSpPr txBox="true"/>
          <p:nvPr/>
        </p:nvSpPr>
        <p:spPr>
          <a:xfrm rot="0">
            <a:off x="1303020" y="4918710"/>
            <a:ext cx="5006340" cy="390525"/>
          </a:xfrm>
          <a:prstGeom prst="rect">
            <a:avLst/>
          </a:prstGeom>
        </p:spPr>
        <p:txBody>
          <a:bodyPr anchor="t" rtlCol="false" tIns="0" lIns="0" bIns="0" rIns="0">
            <a:spAutoFit/>
          </a:bodyPr>
          <a:lstStyle/>
          <a:p>
            <a:pPr algn="ctr">
              <a:lnSpc>
                <a:spcPts val="2999"/>
              </a:lnSpc>
            </a:pPr>
            <a:r>
              <a:rPr lang="en-US" sz="2499" b="true">
                <a:solidFill>
                  <a:srgbClr val="0072CE"/>
                </a:solidFill>
                <a:latin typeface="Poppins Bold"/>
                <a:ea typeface="Poppins Bold"/>
                <a:cs typeface="Poppins Bold"/>
                <a:sym typeface="Poppins Bold"/>
              </a:rPr>
              <a:t>SDP Groupe</a:t>
            </a:r>
          </a:p>
        </p:txBody>
      </p:sp>
      <p:sp>
        <p:nvSpPr>
          <p:cNvPr name="TextBox 16" id="16"/>
          <p:cNvSpPr txBox="true"/>
          <p:nvPr/>
        </p:nvSpPr>
        <p:spPr>
          <a:xfrm rot="0">
            <a:off x="1303020" y="5772150"/>
            <a:ext cx="5006340" cy="1668399"/>
          </a:xfrm>
          <a:prstGeom prst="rect">
            <a:avLst/>
          </a:prstGeom>
        </p:spPr>
        <p:txBody>
          <a:bodyPr anchor="t" rtlCol="false" tIns="0" lIns="0" bIns="0" rIns="0">
            <a:spAutoFit/>
          </a:bodyPr>
          <a:lstStyle/>
          <a:p>
            <a:pPr algn="ctr">
              <a:lnSpc>
                <a:spcPts val="2627"/>
              </a:lnSpc>
            </a:pPr>
            <a:r>
              <a:rPr lang="en-US" sz="1824">
                <a:solidFill>
                  <a:srgbClr val="0B2E4A"/>
                </a:solidFill>
                <a:latin typeface="Poppins"/>
                <a:ea typeface="Poppins"/>
                <a:cs typeface="Poppins"/>
                <a:sym typeface="Poppins"/>
              </a:rPr>
              <a:t>Un groupe qui met au service des maîtres d’ouvrage publics et privés une expertise internationale sur des projets d’infrastructures de transport, d’ouvrages d’art et immobiliers.</a:t>
            </a:r>
          </a:p>
        </p:txBody>
      </p:sp>
      <p:sp>
        <p:nvSpPr>
          <p:cNvPr name="AutoShape 17" id="17"/>
          <p:cNvSpPr/>
          <p:nvPr/>
        </p:nvSpPr>
        <p:spPr>
          <a:xfrm rot="5381940">
            <a:off x="5232044" y="6059805"/>
            <a:ext cx="5446471" cy="0"/>
          </a:xfrm>
          <a:prstGeom prst="line">
            <a:avLst/>
          </a:prstGeom>
          <a:ln cap="rnd" w="19050">
            <a:solidFill>
              <a:srgbClr val="C7D6E4"/>
            </a:solidFill>
            <a:prstDash val="solid"/>
            <a:headEnd type="none" len="sm" w="sm"/>
            <a:tailEnd type="none" len="sm" w="sm"/>
          </a:ln>
        </p:spPr>
      </p:sp>
      <p:grpSp>
        <p:nvGrpSpPr>
          <p:cNvPr name="Group 18" id="18"/>
          <p:cNvGrpSpPr/>
          <p:nvPr/>
        </p:nvGrpSpPr>
        <p:grpSpPr>
          <a:xfrm rot="0">
            <a:off x="7748968" y="3154108"/>
            <a:ext cx="412623" cy="412623"/>
            <a:chOff x="0" y="0"/>
            <a:chExt cx="550164" cy="550164"/>
          </a:xfrm>
        </p:grpSpPr>
        <p:sp>
          <p:nvSpPr>
            <p:cNvPr name="Freeform 19" id="19"/>
            <p:cNvSpPr/>
            <p:nvPr/>
          </p:nvSpPr>
          <p:spPr>
            <a:xfrm flipH="false" flipV="false" rot="0">
              <a:off x="0" y="0"/>
              <a:ext cx="550164" cy="550164"/>
            </a:xfrm>
            <a:custGeom>
              <a:avLst/>
              <a:gdLst/>
              <a:ahLst/>
              <a:cxnLst/>
              <a:rect r="r" b="b" t="t" l="l"/>
              <a:pathLst>
                <a:path h="550164" w="550164">
                  <a:moveTo>
                    <a:pt x="0" y="275082"/>
                  </a:moveTo>
                  <a:cubicBezTo>
                    <a:pt x="0" y="123190"/>
                    <a:pt x="123190" y="0"/>
                    <a:pt x="275082" y="0"/>
                  </a:cubicBezTo>
                  <a:cubicBezTo>
                    <a:pt x="426974" y="0"/>
                    <a:pt x="550164" y="123190"/>
                    <a:pt x="550164" y="275082"/>
                  </a:cubicBezTo>
                  <a:cubicBezTo>
                    <a:pt x="550164" y="426974"/>
                    <a:pt x="426974" y="550164"/>
                    <a:pt x="275082" y="550164"/>
                  </a:cubicBezTo>
                  <a:cubicBezTo>
                    <a:pt x="123190" y="550164"/>
                    <a:pt x="0" y="426974"/>
                    <a:pt x="0" y="275082"/>
                  </a:cubicBezTo>
                  <a:close/>
                </a:path>
              </a:pathLst>
            </a:custGeom>
            <a:solidFill>
              <a:srgbClr val="0072CE"/>
            </a:solidFill>
            <a:ln w="28575" cap="sq">
              <a:solidFill>
                <a:srgbClr val="FFFFFF"/>
              </a:solidFill>
              <a:prstDash val="solid"/>
              <a:miter/>
            </a:ln>
          </p:spPr>
        </p:sp>
      </p:grpSp>
      <p:grpSp>
        <p:nvGrpSpPr>
          <p:cNvPr name="Group 20" id="20"/>
          <p:cNvGrpSpPr/>
          <p:nvPr/>
        </p:nvGrpSpPr>
        <p:grpSpPr>
          <a:xfrm rot="0">
            <a:off x="8298180" y="2948940"/>
            <a:ext cx="9166403" cy="548640"/>
            <a:chOff x="0" y="0"/>
            <a:chExt cx="12221870" cy="731520"/>
          </a:xfrm>
        </p:grpSpPr>
        <p:sp>
          <p:nvSpPr>
            <p:cNvPr name="Freeform 21" id="21"/>
            <p:cNvSpPr/>
            <p:nvPr/>
          </p:nvSpPr>
          <p:spPr>
            <a:xfrm flipH="false" flipV="false" rot="0">
              <a:off x="0" y="0"/>
              <a:ext cx="12221870" cy="731520"/>
            </a:xfrm>
            <a:custGeom>
              <a:avLst/>
              <a:gdLst/>
              <a:ahLst/>
              <a:cxnLst/>
              <a:rect r="r" b="b" t="t" l="l"/>
              <a:pathLst>
                <a:path h="731520" w="12221870">
                  <a:moveTo>
                    <a:pt x="0" y="0"/>
                  </a:moveTo>
                  <a:lnTo>
                    <a:pt x="12221870" y="0"/>
                  </a:lnTo>
                  <a:lnTo>
                    <a:pt x="12221870" y="731520"/>
                  </a:lnTo>
                  <a:lnTo>
                    <a:pt x="0" y="731520"/>
                  </a:lnTo>
                  <a:close/>
                </a:path>
              </a:pathLst>
            </a:custGeom>
            <a:blipFill>
              <a:blip r:embed="rId4">
                <a:alphaModFix amt="0"/>
              </a:blip>
              <a:stretch>
                <a:fillRect l="0" t="-275546" r="0" b="-275546"/>
              </a:stretch>
            </a:blipFill>
          </p:spPr>
        </p:sp>
        <p:sp>
          <p:nvSpPr>
            <p:cNvPr name="TextBox 22" id="22"/>
            <p:cNvSpPr txBox="true"/>
            <p:nvPr/>
          </p:nvSpPr>
          <p:spPr>
            <a:xfrm>
              <a:off x="0" y="-19050"/>
              <a:ext cx="12221870" cy="750570"/>
            </a:xfrm>
            <a:prstGeom prst="rect">
              <a:avLst/>
            </a:prstGeom>
          </p:spPr>
          <p:txBody>
            <a:bodyPr anchor="ctr" rtlCol="false" tIns="0" lIns="0" bIns="0" rIns="0"/>
            <a:lstStyle/>
            <a:p>
              <a:pPr algn="l">
                <a:lnSpc>
                  <a:spcPts val="2549"/>
                </a:lnSpc>
              </a:pPr>
              <a:r>
                <a:rPr lang="en-US" sz="2124" b="true">
                  <a:solidFill>
                    <a:srgbClr val="0072CE"/>
                  </a:solidFill>
                  <a:latin typeface="Poppins Bold"/>
                  <a:ea typeface="Poppins Bold"/>
                  <a:cs typeface="Poppins Bold"/>
                  <a:sym typeface="Poppins Bold"/>
                </a:rPr>
                <a:t>Avant-projet</a:t>
              </a:r>
            </a:p>
          </p:txBody>
        </p:sp>
      </p:grpSp>
      <p:sp>
        <p:nvSpPr>
          <p:cNvPr name="TextBox 23" id="23"/>
          <p:cNvSpPr txBox="true"/>
          <p:nvPr/>
        </p:nvSpPr>
        <p:spPr>
          <a:xfrm rot="0">
            <a:off x="8298180" y="3477387"/>
            <a:ext cx="9166403" cy="976884"/>
          </a:xfrm>
          <a:prstGeom prst="rect">
            <a:avLst/>
          </a:prstGeom>
        </p:spPr>
        <p:txBody>
          <a:bodyPr anchor="t" rtlCol="false" tIns="0" lIns="0" bIns="0" rIns="0">
            <a:spAutoFit/>
          </a:bodyPr>
          <a:lstStyle/>
          <a:p>
            <a:pPr algn="l" marL="334803" indent="-167401" lvl="1">
              <a:lnSpc>
                <a:spcPts val="2552"/>
              </a:lnSpc>
              <a:buFont typeface="Arial"/>
              <a:buChar char="•"/>
            </a:pPr>
            <a:r>
              <a:rPr lang="en-US" sz="1849">
                <a:solidFill>
                  <a:srgbClr val="0B2E4A"/>
                </a:solidFill>
                <a:latin typeface="Poppins"/>
                <a:ea typeface="Poppins"/>
                <a:cs typeface="Poppins"/>
                <a:sym typeface="Poppins"/>
              </a:rPr>
              <a:t>Recueil et formalisation des besoins</a:t>
            </a:r>
          </a:p>
          <a:p>
            <a:pPr algn="l" marL="334803" indent="-167401" lvl="1">
              <a:lnSpc>
                <a:spcPts val="2552"/>
              </a:lnSpc>
              <a:buFont typeface="Arial"/>
              <a:buChar char="•"/>
            </a:pPr>
            <a:r>
              <a:rPr lang="en-US" sz="1849">
                <a:solidFill>
                  <a:srgbClr val="0B2E4A"/>
                </a:solidFill>
                <a:latin typeface="Poppins"/>
                <a:ea typeface="Poppins"/>
                <a:cs typeface="Poppins"/>
                <a:sym typeface="Poppins"/>
              </a:rPr>
              <a:t>Élaboration du cahier des charges pour la digitalisation du Système de Management Intégré Qualité, Sécurité et Environnement (SMI-QSE)</a:t>
            </a:r>
          </a:p>
        </p:txBody>
      </p:sp>
      <p:grpSp>
        <p:nvGrpSpPr>
          <p:cNvPr name="Group 24" id="24"/>
          <p:cNvGrpSpPr/>
          <p:nvPr/>
        </p:nvGrpSpPr>
        <p:grpSpPr>
          <a:xfrm rot="0">
            <a:off x="7748968" y="5234368"/>
            <a:ext cx="412623" cy="412623"/>
            <a:chOff x="0" y="0"/>
            <a:chExt cx="550164" cy="550164"/>
          </a:xfrm>
        </p:grpSpPr>
        <p:sp>
          <p:nvSpPr>
            <p:cNvPr name="Freeform 25" id="25"/>
            <p:cNvSpPr/>
            <p:nvPr/>
          </p:nvSpPr>
          <p:spPr>
            <a:xfrm flipH="false" flipV="false" rot="0">
              <a:off x="0" y="0"/>
              <a:ext cx="550164" cy="550164"/>
            </a:xfrm>
            <a:custGeom>
              <a:avLst/>
              <a:gdLst/>
              <a:ahLst/>
              <a:cxnLst/>
              <a:rect r="r" b="b" t="t" l="l"/>
              <a:pathLst>
                <a:path h="550164" w="550164">
                  <a:moveTo>
                    <a:pt x="0" y="275082"/>
                  </a:moveTo>
                  <a:cubicBezTo>
                    <a:pt x="0" y="123190"/>
                    <a:pt x="123190" y="0"/>
                    <a:pt x="275082" y="0"/>
                  </a:cubicBezTo>
                  <a:cubicBezTo>
                    <a:pt x="426974" y="0"/>
                    <a:pt x="550164" y="123190"/>
                    <a:pt x="550164" y="275082"/>
                  </a:cubicBezTo>
                  <a:cubicBezTo>
                    <a:pt x="550164" y="426974"/>
                    <a:pt x="426974" y="550164"/>
                    <a:pt x="275082" y="550164"/>
                  </a:cubicBezTo>
                  <a:cubicBezTo>
                    <a:pt x="123190" y="550164"/>
                    <a:pt x="0" y="426974"/>
                    <a:pt x="0" y="275082"/>
                  </a:cubicBezTo>
                  <a:close/>
                </a:path>
              </a:pathLst>
            </a:custGeom>
            <a:solidFill>
              <a:srgbClr val="0072CE"/>
            </a:solidFill>
            <a:ln w="28575" cap="sq">
              <a:solidFill>
                <a:srgbClr val="FFFFFF"/>
              </a:solidFill>
              <a:prstDash val="solid"/>
              <a:miter/>
            </a:ln>
          </p:spPr>
        </p:sp>
      </p:grpSp>
      <p:grpSp>
        <p:nvGrpSpPr>
          <p:cNvPr name="Group 26" id="26"/>
          <p:cNvGrpSpPr/>
          <p:nvPr/>
        </p:nvGrpSpPr>
        <p:grpSpPr>
          <a:xfrm rot="0">
            <a:off x="8298180" y="5029200"/>
            <a:ext cx="9166403" cy="548640"/>
            <a:chOff x="0" y="0"/>
            <a:chExt cx="12221870" cy="731520"/>
          </a:xfrm>
        </p:grpSpPr>
        <p:sp>
          <p:nvSpPr>
            <p:cNvPr name="Freeform 27" id="27"/>
            <p:cNvSpPr/>
            <p:nvPr/>
          </p:nvSpPr>
          <p:spPr>
            <a:xfrm flipH="false" flipV="false" rot="0">
              <a:off x="0" y="0"/>
              <a:ext cx="12221870" cy="731520"/>
            </a:xfrm>
            <a:custGeom>
              <a:avLst/>
              <a:gdLst/>
              <a:ahLst/>
              <a:cxnLst/>
              <a:rect r="r" b="b" t="t" l="l"/>
              <a:pathLst>
                <a:path h="731520" w="12221870">
                  <a:moveTo>
                    <a:pt x="0" y="0"/>
                  </a:moveTo>
                  <a:lnTo>
                    <a:pt x="12221870" y="0"/>
                  </a:lnTo>
                  <a:lnTo>
                    <a:pt x="12221870" y="731520"/>
                  </a:lnTo>
                  <a:lnTo>
                    <a:pt x="0" y="731520"/>
                  </a:lnTo>
                  <a:close/>
                </a:path>
              </a:pathLst>
            </a:custGeom>
            <a:blipFill>
              <a:blip r:embed="rId4">
                <a:alphaModFix amt="0"/>
              </a:blip>
              <a:stretch>
                <a:fillRect l="0" t="-275546" r="0" b="-275546"/>
              </a:stretch>
            </a:blipFill>
          </p:spPr>
        </p:sp>
        <p:sp>
          <p:nvSpPr>
            <p:cNvPr name="TextBox 28" id="28"/>
            <p:cNvSpPr txBox="true"/>
            <p:nvPr/>
          </p:nvSpPr>
          <p:spPr>
            <a:xfrm>
              <a:off x="0" y="-19050"/>
              <a:ext cx="12221870" cy="750570"/>
            </a:xfrm>
            <a:prstGeom prst="rect">
              <a:avLst/>
            </a:prstGeom>
          </p:spPr>
          <p:txBody>
            <a:bodyPr anchor="ctr" rtlCol="false" tIns="0" lIns="0" bIns="0" rIns="0"/>
            <a:lstStyle/>
            <a:p>
              <a:pPr algn="l">
                <a:lnSpc>
                  <a:spcPts val="2549"/>
                </a:lnSpc>
              </a:pPr>
              <a:r>
                <a:rPr lang="en-US" sz="2124" b="true">
                  <a:solidFill>
                    <a:srgbClr val="0072CE"/>
                  </a:solidFill>
                  <a:latin typeface="Poppins Bold"/>
                  <a:ea typeface="Poppins Bold"/>
                  <a:cs typeface="Poppins Bold"/>
                  <a:sym typeface="Poppins Bold"/>
                </a:rPr>
                <a:t>Phase projet</a:t>
              </a:r>
            </a:p>
          </p:txBody>
        </p:sp>
      </p:grpSp>
      <p:sp>
        <p:nvSpPr>
          <p:cNvPr name="TextBox 29" id="29"/>
          <p:cNvSpPr txBox="true"/>
          <p:nvPr/>
        </p:nvSpPr>
        <p:spPr>
          <a:xfrm rot="0">
            <a:off x="8298180" y="5557647"/>
            <a:ext cx="9166403" cy="976884"/>
          </a:xfrm>
          <a:prstGeom prst="rect">
            <a:avLst/>
          </a:prstGeom>
        </p:spPr>
        <p:txBody>
          <a:bodyPr anchor="t" rtlCol="false" tIns="0" lIns="0" bIns="0" rIns="0">
            <a:spAutoFit/>
          </a:bodyPr>
          <a:lstStyle/>
          <a:p>
            <a:pPr algn="l" marL="334803" indent="-167401" lvl="1">
              <a:lnSpc>
                <a:spcPts val="2552"/>
              </a:lnSpc>
              <a:buFont typeface="Arial"/>
              <a:buChar char="•"/>
            </a:pPr>
            <a:r>
              <a:rPr lang="en-US" sz="1849">
                <a:solidFill>
                  <a:srgbClr val="0B2E4A"/>
                </a:solidFill>
                <a:latin typeface="Poppins"/>
                <a:ea typeface="Poppins"/>
                <a:cs typeface="Poppins"/>
                <a:sym typeface="Poppins"/>
              </a:rPr>
              <a:t>Conception d’une solution basée sur une base existante développée par NetByUs, améliorée pour ce projet</a:t>
            </a:r>
          </a:p>
          <a:p>
            <a:pPr algn="l" marL="334803" indent="-167401" lvl="1">
              <a:lnSpc>
                <a:spcPts val="2552"/>
              </a:lnSpc>
              <a:buFont typeface="Arial"/>
              <a:buChar char="•"/>
            </a:pPr>
            <a:r>
              <a:rPr lang="en-US" sz="1849">
                <a:solidFill>
                  <a:srgbClr val="0B2E4A"/>
                </a:solidFill>
                <a:latin typeface="Poppins"/>
                <a:ea typeface="Poppins"/>
                <a:cs typeface="Poppins"/>
                <a:sym typeface="Poppins"/>
              </a:rPr>
              <a:t>Développement, tests unitaires et tests d’intégration</a:t>
            </a:r>
          </a:p>
        </p:txBody>
      </p:sp>
      <p:grpSp>
        <p:nvGrpSpPr>
          <p:cNvPr name="Group 30" id="30"/>
          <p:cNvGrpSpPr/>
          <p:nvPr/>
        </p:nvGrpSpPr>
        <p:grpSpPr>
          <a:xfrm rot="0">
            <a:off x="7748968" y="7314629"/>
            <a:ext cx="412623" cy="412623"/>
            <a:chOff x="0" y="0"/>
            <a:chExt cx="550164" cy="550164"/>
          </a:xfrm>
        </p:grpSpPr>
        <p:sp>
          <p:nvSpPr>
            <p:cNvPr name="Freeform 31" id="31"/>
            <p:cNvSpPr/>
            <p:nvPr/>
          </p:nvSpPr>
          <p:spPr>
            <a:xfrm flipH="false" flipV="false" rot="0">
              <a:off x="0" y="0"/>
              <a:ext cx="550164" cy="550164"/>
            </a:xfrm>
            <a:custGeom>
              <a:avLst/>
              <a:gdLst/>
              <a:ahLst/>
              <a:cxnLst/>
              <a:rect r="r" b="b" t="t" l="l"/>
              <a:pathLst>
                <a:path h="550164" w="550164">
                  <a:moveTo>
                    <a:pt x="0" y="275082"/>
                  </a:moveTo>
                  <a:cubicBezTo>
                    <a:pt x="0" y="123190"/>
                    <a:pt x="123190" y="0"/>
                    <a:pt x="275082" y="0"/>
                  </a:cubicBezTo>
                  <a:cubicBezTo>
                    <a:pt x="426974" y="0"/>
                    <a:pt x="550164" y="123190"/>
                    <a:pt x="550164" y="275082"/>
                  </a:cubicBezTo>
                  <a:cubicBezTo>
                    <a:pt x="550164" y="426974"/>
                    <a:pt x="426974" y="550164"/>
                    <a:pt x="275082" y="550164"/>
                  </a:cubicBezTo>
                  <a:cubicBezTo>
                    <a:pt x="123190" y="550164"/>
                    <a:pt x="0" y="426974"/>
                    <a:pt x="0" y="275082"/>
                  </a:cubicBezTo>
                  <a:close/>
                </a:path>
              </a:pathLst>
            </a:custGeom>
            <a:solidFill>
              <a:srgbClr val="0072CE"/>
            </a:solidFill>
            <a:ln w="28575" cap="sq">
              <a:solidFill>
                <a:srgbClr val="FFFFFF"/>
              </a:solidFill>
              <a:prstDash val="solid"/>
              <a:miter/>
            </a:ln>
          </p:spPr>
        </p:sp>
      </p:grpSp>
      <p:grpSp>
        <p:nvGrpSpPr>
          <p:cNvPr name="Group 32" id="32"/>
          <p:cNvGrpSpPr/>
          <p:nvPr/>
        </p:nvGrpSpPr>
        <p:grpSpPr>
          <a:xfrm rot="0">
            <a:off x="8298180" y="7109460"/>
            <a:ext cx="9166403" cy="548640"/>
            <a:chOff x="0" y="0"/>
            <a:chExt cx="12221870" cy="731520"/>
          </a:xfrm>
        </p:grpSpPr>
        <p:sp>
          <p:nvSpPr>
            <p:cNvPr name="Freeform 33" id="33"/>
            <p:cNvSpPr/>
            <p:nvPr/>
          </p:nvSpPr>
          <p:spPr>
            <a:xfrm flipH="false" flipV="false" rot="0">
              <a:off x="0" y="0"/>
              <a:ext cx="12221870" cy="731520"/>
            </a:xfrm>
            <a:custGeom>
              <a:avLst/>
              <a:gdLst/>
              <a:ahLst/>
              <a:cxnLst/>
              <a:rect r="r" b="b" t="t" l="l"/>
              <a:pathLst>
                <a:path h="731520" w="12221870">
                  <a:moveTo>
                    <a:pt x="0" y="0"/>
                  </a:moveTo>
                  <a:lnTo>
                    <a:pt x="12221870" y="0"/>
                  </a:lnTo>
                  <a:lnTo>
                    <a:pt x="12221870" y="731520"/>
                  </a:lnTo>
                  <a:lnTo>
                    <a:pt x="0" y="731520"/>
                  </a:lnTo>
                  <a:close/>
                </a:path>
              </a:pathLst>
            </a:custGeom>
            <a:blipFill>
              <a:blip r:embed="rId4">
                <a:alphaModFix amt="0"/>
              </a:blip>
              <a:stretch>
                <a:fillRect l="0" t="-275546" r="0" b="-275546"/>
              </a:stretch>
            </a:blipFill>
          </p:spPr>
        </p:sp>
        <p:sp>
          <p:nvSpPr>
            <p:cNvPr name="TextBox 34" id="34"/>
            <p:cNvSpPr txBox="true"/>
            <p:nvPr/>
          </p:nvSpPr>
          <p:spPr>
            <a:xfrm>
              <a:off x="0" y="-19050"/>
              <a:ext cx="12221870" cy="750570"/>
            </a:xfrm>
            <a:prstGeom prst="rect">
              <a:avLst/>
            </a:prstGeom>
          </p:spPr>
          <p:txBody>
            <a:bodyPr anchor="ctr" rtlCol="false" tIns="0" lIns="0" bIns="0" rIns="0"/>
            <a:lstStyle/>
            <a:p>
              <a:pPr algn="l">
                <a:lnSpc>
                  <a:spcPts val="2549"/>
                </a:lnSpc>
              </a:pPr>
              <a:r>
                <a:rPr lang="en-US" sz="2124" b="true">
                  <a:solidFill>
                    <a:srgbClr val="0072CE"/>
                  </a:solidFill>
                  <a:latin typeface="Poppins Bold"/>
                  <a:ea typeface="Poppins Bold"/>
                  <a:cs typeface="Poppins Bold"/>
                  <a:sym typeface="Poppins Bold"/>
                </a:rPr>
                <a:t>Après-projet</a:t>
              </a:r>
            </a:p>
          </p:txBody>
        </p:sp>
      </p:grpSp>
      <p:sp>
        <p:nvSpPr>
          <p:cNvPr name="TextBox 35" id="35"/>
          <p:cNvSpPr txBox="true"/>
          <p:nvPr/>
        </p:nvSpPr>
        <p:spPr>
          <a:xfrm rot="0">
            <a:off x="8298180" y="7637907"/>
            <a:ext cx="9166403" cy="976884"/>
          </a:xfrm>
          <a:prstGeom prst="rect">
            <a:avLst/>
          </a:prstGeom>
        </p:spPr>
        <p:txBody>
          <a:bodyPr anchor="t" rtlCol="false" tIns="0" lIns="0" bIns="0" rIns="0">
            <a:spAutoFit/>
          </a:bodyPr>
          <a:lstStyle/>
          <a:p>
            <a:pPr algn="l" marL="334803" indent="-167401" lvl="1">
              <a:lnSpc>
                <a:spcPts val="2552"/>
              </a:lnSpc>
              <a:buFont typeface="Arial"/>
              <a:buChar char="•"/>
            </a:pPr>
            <a:r>
              <a:rPr lang="en-US" sz="1849">
                <a:solidFill>
                  <a:srgbClr val="0B2E4A"/>
                </a:solidFill>
                <a:latin typeface="Poppins"/>
                <a:ea typeface="Poppins"/>
                <a:cs typeface="Poppins"/>
                <a:sym typeface="Poppins"/>
              </a:rPr>
              <a:t>Formation et accompagnement des utilisateurs</a:t>
            </a:r>
          </a:p>
          <a:p>
            <a:pPr algn="l" marL="334803" indent="-167401" lvl="1">
              <a:lnSpc>
                <a:spcPts val="2552"/>
              </a:lnSpc>
              <a:buFont typeface="Arial"/>
              <a:buChar char="•"/>
            </a:pPr>
            <a:r>
              <a:rPr lang="en-US" sz="1849">
                <a:solidFill>
                  <a:srgbClr val="0B2E4A"/>
                </a:solidFill>
                <a:latin typeface="Poppins"/>
                <a:ea typeface="Poppins"/>
                <a:cs typeface="Poppins"/>
                <a:sym typeface="Poppins"/>
              </a:rPr>
              <a:t>Accompagnement à la mise en production</a:t>
            </a:r>
          </a:p>
          <a:p>
            <a:pPr algn="l" marL="334803" indent="-167401" lvl="1">
              <a:lnSpc>
                <a:spcPts val="2552"/>
              </a:lnSpc>
              <a:buFont typeface="Arial"/>
              <a:buChar char="•"/>
            </a:pPr>
            <a:r>
              <a:rPr lang="en-US" sz="1849">
                <a:solidFill>
                  <a:srgbClr val="0B2E4A"/>
                </a:solidFill>
                <a:latin typeface="Poppins"/>
                <a:ea typeface="Poppins"/>
                <a:cs typeface="Poppins"/>
                <a:sym typeface="Poppins"/>
              </a:rPr>
              <a:t>Support, maintenance et amélioration continue</a:t>
            </a:r>
          </a:p>
        </p:txBody>
      </p:sp>
      <p:grpSp>
        <p:nvGrpSpPr>
          <p:cNvPr name="Group 36" id="36"/>
          <p:cNvGrpSpPr/>
          <p:nvPr/>
        </p:nvGrpSpPr>
        <p:grpSpPr>
          <a:xfrm rot="0">
            <a:off x="17254728" y="9756105"/>
            <a:ext cx="685800" cy="411480"/>
            <a:chOff x="0" y="0"/>
            <a:chExt cx="914400" cy="548640"/>
          </a:xfrm>
        </p:grpSpPr>
        <p:sp>
          <p:nvSpPr>
            <p:cNvPr name="Freeform 37" id="37"/>
            <p:cNvSpPr/>
            <p:nvPr/>
          </p:nvSpPr>
          <p:spPr>
            <a:xfrm flipH="false" flipV="false" rot="0">
              <a:off x="0" y="0"/>
              <a:ext cx="914400" cy="548640"/>
            </a:xfrm>
            <a:custGeom>
              <a:avLst/>
              <a:gdLst/>
              <a:ahLst/>
              <a:cxnLst/>
              <a:rect r="r" b="b" t="t" l="l"/>
              <a:pathLst>
                <a:path h="548640" w="914400">
                  <a:moveTo>
                    <a:pt x="0" y="0"/>
                  </a:moveTo>
                  <a:lnTo>
                    <a:pt x="914400" y="0"/>
                  </a:lnTo>
                  <a:lnTo>
                    <a:pt x="914400" y="548640"/>
                  </a:lnTo>
                  <a:lnTo>
                    <a:pt x="0" y="548640"/>
                  </a:lnTo>
                  <a:close/>
                </a:path>
              </a:pathLst>
            </a:custGeom>
            <a:blipFill>
              <a:blip r:embed="rId4">
                <a:alphaModFix amt="0"/>
              </a:blip>
              <a:stretch>
                <a:fillRect l="-26982" t="0" r="-26982" b="0"/>
              </a:stretch>
            </a:blipFill>
          </p:spPr>
        </p:sp>
        <p:sp>
          <p:nvSpPr>
            <p:cNvPr name="TextBox 38" id="38"/>
            <p:cNvSpPr txBox="true"/>
            <p:nvPr/>
          </p:nvSpPr>
          <p:spPr>
            <a:xfrm>
              <a:off x="0" y="-19050"/>
              <a:ext cx="914400" cy="567690"/>
            </a:xfrm>
            <a:prstGeom prst="rect">
              <a:avLst/>
            </a:prstGeom>
          </p:spPr>
          <p:txBody>
            <a:bodyPr anchor="ctr" rtlCol="false" tIns="0" lIns="0" bIns="0" rIns="0"/>
            <a:lstStyle/>
            <a:p>
              <a:pPr algn="r">
                <a:lnSpc>
                  <a:spcPts val="1800"/>
                </a:lnSpc>
              </a:pPr>
              <a:r>
                <a:rPr lang="en-US" sz="1500">
                  <a:solidFill>
                    <a:srgbClr val="000000"/>
                  </a:solidFill>
                  <a:latin typeface="Poppins"/>
                  <a:ea typeface="Poppins"/>
                  <a:cs typeface="Poppins"/>
                  <a:sym typeface="Poppins"/>
                </a:rPr>
                <a:t>7</a:t>
              </a:r>
            </a:p>
          </p:txBody>
        </p:sp>
      </p:gr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685800" y="274320"/>
            <a:ext cx="2057400" cy="470973"/>
            <a:chOff x="0" y="0"/>
            <a:chExt cx="2743200" cy="627964"/>
          </a:xfrm>
        </p:grpSpPr>
        <p:sp>
          <p:nvSpPr>
            <p:cNvPr name="Freeform 3" id="3" descr="logo_finances.png"/>
            <p:cNvSpPr/>
            <p:nvPr/>
          </p:nvSpPr>
          <p:spPr>
            <a:xfrm flipH="false" flipV="false" rot="0">
              <a:off x="0" y="0"/>
              <a:ext cx="2743200" cy="628015"/>
            </a:xfrm>
            <a:custGeom>
              <a:avLst/>
              <a:gdLst/>
              <a:ahLst/>
              <a:cxnLst/>
              <a:rect r="r" b="b" t="t" l="l"/>
              <a:pathLst>
                <a:path h="628015" w="2743200">
                  <a:moveTo>
                    <a:pt x="0" y="0"/>
                  </a:moveTo>
                  <a:lnTo>
                    <a:pt x="2743200" y="0"/>
                  </a:lnTo>
                  <a:lnTo>
                    <a:pt x="2743200" y="628015"/>
                  </a:lnTo>
                  <a:lnTo>
                    <a:pt x="0" y="628015"/>
                  </a:lnTo>
                  <a:lnTo>
                    <a:pt x="0" y="0"/>
                  </a:lnTo>
                  <a:close/>
                </a:path>
              </a:pathLst>
            </a:custGeom>
            <a:blipFill>
              <a:blip r:embed="rId3"/>
              <a:stretch>
                <a:fillRect l="0" t="0" r="0" b="8"/>
              </a:stretch>
            </a:blipFill>
          </p:spPr>
        </p:sp>
      </p:grpSp>
      <p:grpSp>
        <p:nvGrpSpPr>
          <p:cNvPr name="Group 4" id="4"/>
          <p:cNvGrpSpPr/>
          <p:nvPr/>
        </p:nvGrpSpPr>
        <p:grpSpPr>
          <a:xfrm rot="0">
            <a:off x="822960" y="850392"/>
            <a:ext cx="15087600" cy="1188415"/>
            <a:chOff x="0" y="0"/>
            <a:chExt cx="20116800" cy="1584554"/>
          </a:xfrm>
        </p:grpSpPr>
        <p:sp>
          <p:nvSpPr>
            <p:cNvPr name="Freeform 5" id="5"/>
            <p:cNvSpPr/>
            <p:nvPr/>
          </p:nvSpPr>
          <p:spPr>
            <a:xfrm flipH="false" flipV="false" rot="0">
              <a:off x="0" y="0"/>
              <a:ext cx="20116800" cy="1584554"/>
            </a:xfrm>
            <a:custGeom>
              <a:avLst/>
              <a:gdLst/>
              <a:ahLst/>
              <a:cxnLst/>
              <a:rect r="r" b="b" t="t" l="l"/>
              <a:pathLst>
                <a:path h="1584554" w="20116800">
                  <a:moveTo>
                    <a:pt x="0" y="0"/>
                  </a:moveTo>
                  <a:lnTo>
                    <a:pt x="20116800" y="0"/>
                  </a:lnTo>
                  <a:lnTo>
                    <a:pt x="20116800" y="1584554"/>
                  </a:lnTo>
                  <a:lnTo>
                    <a:pt x="0" y="1584554"/>
                  </a:lnTo>
                  <a:close/>
                </a:path>
              </a:pathLst>
            </a:custGeom>
            <a:blipFill>
              <a:blip r:embed="rId4">
                <a:alphaModFix amt="0"/>
              </a:blip>
              <a:stretch>
                <a:fillRect l="0" t="-206978" r="0" b="-187768"/>
              </a:stretch>
            </a:blipFill>
          </p:spPr>
        </p:sp>
        <p:sp>
          <p:nvSpPr>
            <p:cNvPr name="TextBox 6" id="6"/>
            <p:cNvSpPr txBox="true"/>
            <p:nvPr/>
          </p:nvSpPr>
          <p:spPr>
            <a:xfrm>
              <a:off x="0" y="-47625"/>
              <a:ext cx="20116800" cy="1632179"/>
            </a:xfrm>
            <a:prstGeom prst="rect">
              <a:avLst/>
            </a:prstGeom>
          </p:spPr>
          <p:txBody>
            <a:bodyPr anchor="ctr" rtlCol="false" tIns="0" lIns="0" bIns="0" rIns="0"/>
            <a:lstStyle/>
            <a:p>
              <a:pPr algn="l">
                <a:lnSpc>
                  <a:spcPts val="5759"/>
                </a:lnSpc>
              </a:pPr>
              <a:r>
                <a:rPr lang="en-US" sz="4800" b="true">
                  <a:solidFill>
                    <a:srgbClr val="0072CE"/>
                  </a:solidFill>
                  <a:latin typeface="Poppins Bold"/>
                  <a:ea typeface="Poppins Bold"/>
                  <a:cs typeface="Poppins Bold"/>
                  <a:sym typeface="Poppins Bold"/>
                </a:rPr>
                <a:t>Ce qui caractérise nos interventions</a:t>
              </a:r>
            </a:p>
          </p:txBody>
        </p:sp>
      </p:grpSp>
      <p:sp>
        <p:nvSpPr>
          <p:cNvPr name="TextBox 7" id="7"/>
          <p:cNvSpPr txBox="true"/>
          <p:nvPr/>
        </p:nvSpPr>
        <p:spPr>
          <a:xfrm rot="0">
            <a:off x="845820" y="1962607"/>
            <a:ext cx="16413480" cy="601980"/>
          </a:xfrm>
          <a:prstGeom prst="rect">
            <a:avLst/>
          </a:prstGeom>
        </p:spPr>
        <p:txBody>
          <a:bodyPr anchor="t" rtlCol="false" tIns="0" lIns="0" bIns="0" rIns="0">
            <a:spAutoFit/>
          </a:bodyPr>
          <a:lstStyle/>
          <a:p>
            <a:pPr algn="l">
              <a:lnSpc>
                <a:spcPts val="3150"/>
              </a:lnSpc>
            </a:pPr>
            <a:r>
              <a:rPr lang="en-US" sz="2100" i="true">
                <a:solidFill>
                  <a:srgbClr val="0B2E4A"/>
                </a:solidFill>
                <a:latin typeface="Poppins Italics"/>
                <a:ea typeface="Poppins Italics"/>
                <a:cs typeface="Poppins Italics"/>
                <a:sym typeface="Poppins Italics"/>
              </a:rPr>
              <a:t>Nos interventions reposent sur quatre engagements qui garantissent la réussite de chaque projet.</a:t>
            </a:r>
          </a:p>
        </p:txBody>
      </p:sp>
      <p:grpSp>
        <p:nvGrpSpPr>
          <p:cNvPr name="Group 8" id="8"/>
          <p:cNvGrpSpPr/>
          <p:nvPr/>
        </p:nvGrpSpPr>
        <p:grpSpPr>
          <a:xfrm rot="0">
            <a:off x="822960" y="2743200"/>
            <a:ext cx="3909060" cy="4937760"/>
            <a:chOff x="0" y="0"/>
            <a:chExt cx="5212080" cy="6583680"/>
          </a:xfrm>
        </p:grpSpPr>
        <p:sp>
          <p:nvSpPr>
            <p:cNvPr name="Freeform 9" id="9"/>
            <p:cNvSpPr/>
            <p:nvPr/>
          </p:nvSpPr>
          <p:spPr>
            <a:xfrm flipH="false" flipV="false" rot="0">
              <a:off x="0" y="0"/>
              <a:ext cx="5212080" cy="6583680"/>
            </a:xfrm>
            <a:custGeom>
              <a:avLst/>
              <a:gdLst/>
              <a:ahLst/>
              <a:cxnLst/>
              <a:rect r="r" b="b" t="t" l="l"/>
              <a:pathLst>
                <a:path h="6583680" w="5212080">
                  <a:moveTo>
                    <a:pt x="0" y="182880"/>
                  </a:moveTo>
                  <a:cubicBezTo>
                    <a:pt x="0" y="81915"/>
                    <a:pt x="81915" y="0"/>
                    <a:pt x="182880" y="0"/>
                  </a:cubicBezTo>
                  <a:lnTo>
                    <a:pt x="5029200" y="0"/>
                  </a:lnTo>
                  <a:cubicBezTo>
                    <a:pt x="5130165" y="0"/>
                    <a:pt x="5212080" y="81915"/>
                    <a:pt x="5212080" y="182880"/>
                  </a:cubicBezTo>
                  <a:lnTo>
                    <a:pt x="5212080" y="6400800"/>
                  </a:lnTo>
                  <a:cubicBezTo>
                    <a:pt x="5212080" y="6501765"/>
                    <a:pt x="5130165" y="6583680"/>
                    <a:pt x="5029200" y="6583680"/>
                  </a:cubicBezTo>
                  <a:lnTo>
                    <a:pt x="182880" y="6583680"/>
                  </a:lnTo>
                  <a:cubicBezTo>
                    <a:pt x="81915" y="6583680"/>
                    <a:pt x="0" y="6501765"/>
                    <a:pt x="0" y="6400800"/>
                  </a:cubicBezTo>
                  <a:close/>
                </a:path>
              </a:pathLst>
            </a:custGeom>
            <a:solidFill>
              <a:srgbClr val="F2F8FC"/>
            </a:solidFill>
          </p:spPr>
        </p:sp>
      </p:grpSp>
      <p:grpSp>
        <p:nvGrpSpPr>
          <p:cNvPr name="Group 10" id="10"/>
          <p:cNvGrpSpPr/>
          <p:nvPr/>
        </p:nvGrpSpPr>
        <p:grpSpPr>
          <a:xfrm rot="0">
            <a:off x="2160270" y="3291840"/>
            <a:ext cx="1234440" cy="1234440"/>
            <a:chOff x="0" y="0"/>
            <a:chExt cx="1645920" cy="1645920"/>
          </a:xfrm>
        </p:grpSpPr>
        <p:sp>
          <p:nvSpPr>
            <p:cNvPr name="Freeform 11" id="11"/>
            <p:cNvSpPr/>
            <p:nvPr/>
          </p:nvSpPr>
          <p:spPr>
            <a:xfrm flipH="false" flipV="false" rot="0">
              <a:off x="0" y="0"/>
              <a:ext cx="1645920" cy="1645920"/>
            </a:xfrm>
            <a:custGeom>
              <a:avLst/>
              <a:gdLst/>
              <a:ahLst/>
              <a:cxnLst/>
              <a:rect r="r" b="b" t="t" l="l"/>
              <a:pathLst>
                <a:path h="1645920" w="1645920">
                  <a:moveTo>
                    <a:pt x="0" y="822960"/>
                  </a:moveTo>
                  <a:cubicBezTo>
                    <a:pt x="0" y="368427"/>
                    <a:pt x="368427" y="0"/>
                    <a:pt x="822960" y="0"/>
                  </a:cubicBezTo>
                  <a:cubicBezTo>
                    <a:pt x="1277493" y="0"/>
                    <a:pt x="1645920" y="368427"/>
                    <a:pt x="1645920" y="822960"/>
                  </a:cubicBezTo>
                  <a:cubicBezTo>
                    <a:pt x="1645920" y="1277493"/>
                    <a:pt x="1277493" y="1645920"/>
                    <a:pt x="822960" y="1645920"/>
                  </a:cubicBezTo>
                  <a:cubicBezTo>
                    <a:pt x="368427" y="1645920"/>
                    <a:pt x="0" y="1277493"/>
                    <a:pt x="0" y="822960"/>
                  </a:cubicBezTo>
                  <a:close/>
                </a:path>
              </a:pathLst>
            </a:custGeom>
            <a:solidFill>
              <a:srgbClr val="0072CE"/>
            </a:solidFill>
          </p:spPr>
        </p:sp>
      </p:grpSp>
      <p:grpSp>
        <p:nvGrpSpPr>
          <p:cNvPr name="Group 12" id="12"/>
          <p:cNvGrpSpPr/>
          <p:nvPr/>
        </p:nvGrpSpPr>
        <p:grpSpPr>
          <a:xfrm rot="0">
            <a:off x="2320747" y="3452317"/>
            <a:ext cx="913486" cy="913486"/>
            <a:chOff x="0" y="0"/>
            <a:chExt cx="1217981" cy="1217981"/>
          </a:xfrm>
        </p:grpSpPr>
        <p:sp>
          <p:nvSpPr>
            <p:cNvPr name="Freeform 13" id="13" descr="icons/target.png"/>
            <p:cNvSpPr/>
            <p:nvPr/>
          </p:nvSpPr>
          <p:spPr>
            <a:xfrm flipH="false" flipV="false" rot="0">
              <a:off x="0" y="0"/>
              <a:ext cx="1217930" cy="1217930"/>
            </a:xfrm>
            <a:custGeom>
              <a:avLst/>
              <a:gdLst/>
              <a:ahLst/>
              <a:cxnLst/>
              <a:rect r="r" b="b" t="t" l="l"/>
              <a:pathLst>
                <a:path h="1217930" w="1217930">
                  <a:moveTo>
                    <a:pt x="0" y="0"/>
                  </a:moveTo>
                  <a:lnTo>
                    <a:pt x="1217930" y="0"/>
                  </a:lnTo>
                  <a:lnTo>
                    <a:pt x="1217930" y="1217930"/>
                  </a:lnTo>
                  <a:lnTo>
                    <a:pt x="0" y="1217930"/>
                  </a:lnTo>
                  <a:lnTo>
                    <a:pt x="0" y="0"/>
                  </a:lnTo>
                  <a:close/>
                </a:path>
              </a:pathLst>
            </a:custGeom>
            <a:blipFill>
              <a:blip r:embed="rId5"/>
              <a:stretch>
                <a:fillRect l="0" t="0" r="-4" b="-4"/>
              </a:stretch>
            </a:blipFill>
          </p:spPr>
        </p:sp>
      </p:grpSp>
      <p:sp>
        <p:nvSpPr>
          <p:cNvPr name="TextBox 14" id="14"/>
          <p:cNvSpPr txBox="true"/>
          <p:nvPr/>
        </p:nvSpPr>
        <p:spPr>
          <a:xfrm rot="0">
            <a:off x="1257300" y="4838700"/>
            <a:ext cx="3040380" cy="895350"/>
          </a:xfrm>
          <a:prstGeom prst="rect">
            <a:avLst/>
          </a:prstGeom>
        </p:spPr>
        <p:txBody>
          <a:bodyPr anchor="t" rtlCol="false" tIns="0" lIns="0" bIns="0" rIns="0">
            <a:spAutoFit/>
          </a:bodyPr>
          <a:lstStyle/>
          <a:p>
            <a:pPr algn="ctr">
              <a:lnSpc>
                <a:spcPts val="3599"/>
              </a:lnSpc>
            </a:pPr>
            <a:r>
              <a:rPr lang="en-US" sz="2499" b="true">
                <a:solidFill>
                  <a:srgbClr val="00325A"/>
                </a:solidFill>
                <a:latin typeface="Poppins Bold"/>
                <a:ea typeface="Poppins Bold"/>
                <a:cs typeface="Poppins Bold"/>
                <a:sym typeface="Poppins Bold"/>
              </a:rPr>
              <a:t>Une approche orientée métier</a:t>
            </a:r>
          </a:p>
        </p:txBody>
      </p:sp>
      <p:grpSp>
        <p:nvGrpSpPr>
          <p:cNvPr name="Group 15" id="15"/>
          <p:cNvGrpSpPr/>
          <p:nvPr/>
        </p:nvGrpSpPr>
        <p:grpSpPr>
          <a:xfrm rot="0">
            <a:off x="5074920" y="2743200"/>
            <a:ext cx="3909060" cy="4937760"/>
            <a:chOff x="0" y="0"/>
            <a:chExt cx="5212080" cy="6583680"/>
          </a:xfrm>
        </p:grpSpPr>
        <p:sp>
          <p:nvSpPr>
            <p:cNvPr name="Freeform 16" id="16"/>
            <p:cNvSpPr/>
            <p:nvPr/>
          </p:nvSpPr>
          <p:spPr>
            <a:xfrm flipH="false" flipV="false" rot="0">
              <a:off x="0" y="0"/>
              <a:ext cx="5212080" cy="6583680"/>
            </a:xfrm>
            <a:custGeom>
              <a:avLst/>
              <a:gdLst/>
              <a:ahLst/>
              <a:cxnLst/>
              <a:rect r="r" b="b" t="t" l="l"/>
              <a:pathLst>
                <a:path h="6583680" w="5212080">
                  <a:moveTo>
                    <a:pt x="0" y="182880"/>
                  </a:moveTo>
                  <a:cubicBezTo>
                    <a:pt x="0" y="81915"/>
                    <a:pt x="81915" y="0"/>
                    <a:pt x="182880" y="0"/>
                  </a:cubicBezTo>
                  <a:lnTo>
                    <a:pt x="5029200" y="0"/>
                  </a:lnTo>
                  <a:cubicBezTo>
                    <a:pt x="5130165" y="0"/>
                    <a:pt x="5212080" y="81915"/>
                    <a:pt x="5212080" y="182880"/>
                  </a:cubicBezTo>
                  <a:lnTo>
                    <a:pt x="5212080" y="6400800"/>
                  </a:lnTo>
                  <a:cubicBezTo>
                    <a:pt x="5212080" y="6501765"/>
                    <a:pt x="5130165" y="6583680"/>
                    <a:pt x="5029200" y="6583680"/>
                  </a:cubicBezTo>
                  <a:lnTo>
                    <a:pt x="182880" y="6583680"/>
                  </a:lnTo>
                  <a:cubicBezTo>
                    <a:pt x="81915" y="6583680"/>
                    <a:pt x="0" y="6501765"/>
                    <a:pt x="0" y="6400800"/>
                  </a:cubicBezTo>
                  <a:close/>
                </a:path>
              </a:pathLst>
            </a:custGeom>
            <a:solidFill>
              <a:srgbClr val="F2F8FC"/>
            </a:solidFill>
          </p:spPr>
        </p:sp>
      </p:grpSp>
      <p:grpSp>
        <p:nvGrpSpPr>
          <p:cNvPr name="Group 17" id="17"/>
          <p:cNvGrpSpPr/>
          <p:nvPr/>
        </p:nvGrpSpPr>
        <p:grpSpPr>
          <a:xfrm rot="0">
            <a:off x="6412230" y="3291840"/>
            <a:ext cx="1234440" cy="1234440"/>
            <a:chOff x="0" y="0"/>
            <a:chExt cx="1645920" cy="1645920"/>
          </a:xfrm>
        </p:grpSpPr>
        <p:sp>
          <p:nvSpPr>
            <p:cNvPr name="Freeform 18" id="18"/>
            <p:cNvSpPr/>
            <p:nvPr/>
          </p:nvSpPr>
          <p:spPr>
            <a:xfrm flipH="false" flipV="false" rot="0">
              <a:off x="0" y="0"/>
              <a:ext cx="1645920" cy="1645920"/>
            </a:xfrm>
            <a:custGeom>
              <a:avLst/>
              <a:gdLst/>
              <a:ahLst/>
              <a:cxnLst/>
              <a:rect r="r" b="b" t="t" l="l"/>
              <a:pathLst>
                <a:path h="1645920" w="1645920">
                  <a:moveTo>
                    <a:pt x="0" y="822960"/>
                  </a:moveTo>
                  <a:cubicBezTo>
                    <a:pt x="0" y="368427"/>
                    <a:pt x="368427" y="0"/>
                    <a:pt x="822960" y="0"/>
                  </a:cubicBezTo>
                  <a:cubicBezTo>
                    <a:pt x="1277493" y="0"/>
                    <a:pt x="1645920" y="368427"/>
                    <a:pt x="1645920" y="822960"/>
                  </a:cubicBezTo>
                  <a:cubicBezTo>
                    <a:pt x="1645920" y="1277493"/>
                    <a:pt x="1277493" y="1645920"/>
                    <a:pt x="822960" y="1645920"/>
                  </a:cubicBezTo>
                  <a:cubicBezTo>
                    <a:pt x="368427" y="1645920"/>
                    <a:pt x="0" y="1277493"/>
                    <a:pt x="0" y="822960"/>
                  </a:cubicBezTo>
                  <a:close/>
                </a:path>
              </a:pathLst>
            </a:custGeom>
            <a:solidFill>
              <a:srgbClr val="0072CE"/>
            </a:solidFill>
          </p:spPr>
        </p:sp>
      </p:grpSp>
      <p:grpSp>
        <p:nvGrpSpPr>
          <p:cNvPr name="Group 19" id="19"/>
          <p:cNvGrpSpPr/>
          <p:nvPr/>
        </p:nvGrpSpPr>
        <p:grpSpPr>
          <a:xfrm rot="0">
            <a:off x="6572707" y="3452317"/>
            <a:ext cx="913486" cy="913486"/>
            <a:chOff x="0" y="0"/>
            <a:chExt cx="1217981" cy="1217981"/>
          </a:xfrm>
        </p:grpSpPr>
        <p:sp>
          <p:nvSpPr>
            <p:cNvPr name="Freeform 20" id="20" descr="icons/handshake.png"/>
            <p:cNvSpPr/>
            <p:nvPr/>
          </p:nvSpPr>
          <p:spPr>
            <a:xfrm flipH="false" flipV="false" rot="0">
              <a:off x="0" y="0"/>
              <a:ext cx="1217930" cy="1217930"/>
            </a:xfrm>
            <a:custGeom>
              <a:avLst/>
              <a:gdLst/>
              <a:ahLst/>
              <a:cxnLst/>
              <a:rect r="r" b="b" t="t" l="l"/>
              <a:pathLst>
                <a:path h="1217930" w="1217930">
                  <a:moveTo>
                    <a:pt x="0" y="0"/>
                  </a:moveTo>
                  <a:lnTo>
                    <a:pt x="1217930" y="0"/>
                  </a:lnTo>
                  <a:lnTo>
                    <a:pt x="1217930" y="1217930"/>
                  </a:lnTo>
                  <a:lnTo>
                    <a:pt x="0" y="1217930"/>
                  </a:lnTo>
                  <a:lnTo>
                    <a:pt x="0" y="0"/>
                  </a:lnTo>
                  <a:close/>
                </a:path>
              </a:pathLst>
            </a:custGeom>
            <a:blipFill>
              <a:blip r:embed="rId6"/>
              <a:stretch>
                <a:fillRect l="0" t="0" r="-4" b="-4"/>
              </a:stretch>
            </a:blipFill>
          </p:spPr>
        </p:sp>
      </p:grpSp>
      <p:sp>
        <p:nvSpPr>
          <p:cNvPr name="TextBox 21" id="21"/>
          <p:cNvSpPr txBox="true"/>
          <p:nvPr/>
        </p:nvSpPr>
        <p:spPr>
          <a:xfrm rot="0">
            <a:off x="5509260" y="4838700"/>
            <a:ext cx="3040380" cy="1343025"/>
          </a:xfrm>
          <a:prstGeom prst="rect">
            <a:avLst/>
          </a:prstGeom>
        </p:spPr>
        <p:txBody>
          <a:bodyPr anchor="t" rtlCol="false" tIns="0" lIns="0" bIns="0" rIns="0">
            <a:spAutoFit/>
          </a:bodyPr>
          <a:lstStyle/>
          <a:p>
            <a:pPr algn="ctr">
              <a:lnSpc>
                <a:spcPts val="3599"/>
              </a:lnSpc>
            </a:pPr>
            <a:r>
              <a:rPr lang="en-US" sz="2499" b="true">
                <a:solidFill>
                  <a:srgbClr val="00325A"/>
                </a:solidFill>
                <a:latin typeface="Poppins Bold"/>
                <a:ea typeface="Poppins Bold"/>
                <a:cs typeface="Poppins Bold"/>
                <a:sym typeface="Poppins Bold"/>
              </a:rPr>
              <a:t>Un accompagnement de proximité</a:t>
            </a:r>
          </a:p>
        </p:txBody>
      </p:sp>
      <p:grpSp>
        <p:nvGrpSpPr>
          <p:cNvPr name="Group 22" id="22"/>
          <p:cNvGrpSpPr/>
          <p:nvPr/>
        </p:nvGrpSpPr>
        <p:grpSpPr>
          <a:xfrm rot="0">
            <a:off x="9326880" y="2743200"/>
            <a:ext cx="3909060" cy="4937760"/>
            <a:chOff x="0" y="0"/>
            <a:chExt cx="5212080" cy="6583680"/>
          </a:xfrm>
        </p:grpSpPr>
        <p:sp>
          <p:nvSpPr>
            <p:cNvPr name="Freeform 23" id="23"/>
            <p:cNvSpPr/>
            <p:nvPr/>
          </p:nvSpPr>
          <p:spPr>
            <a:xfrm flipH="false" flipV="false" rot="0">
              <a:off x="0" y="0"/>
              <a:ext cx="5212080" cy="6583680"/>
            </a:xfrm>
            <a:custGeom>
              <a:avLst/>
              <a:gdLst/>
              <a:ahLst/>
              <a:cxnLst/>
              <a:rect r="r" b="b" t="t" l="l"/>
              <a:pathLst>
                <a:path h="6583680" w="5212080">
                  <a:moveTo>
                    <a:pt x="0" y="182880"/>
                  </a:moveTo>
                  <a:cubicBezTo>
                    <a:pt x="0" y="81915"/>
                    <a:pt x="81915" y="0"/>
                    <a:pt x="182880" y="0"/>
                  </a:cubicBezTo>
                  <a:lnTo>
                    <a:pt x="5029200" y="0"/>
                  </a:lnTo>
                  <a:cubicBezTo>
                    <a:pt x="5130165" y="0"/>
                    <a:pt x="5212080" y="81915"/>
                    <a:pt x="5212080" y="182880"/>
                  </a:cubicBezTo>
                  <a:lnTo>
                    <a:pt x="5212080" y="6400800"/>
                  </a:lnTo>
                  <a:cubicBezTo>
                    <a:pt x="5212080" y="6501765"/>
                    <a:pt x="5130165" y="6583680"/>
                    <a:pt x="5029200" y="6583680"/>
                  </a:cubicBezTo>
                  <a:lnTo>
                    <a:pt x="182880" y="6583680"/>
                  </a:lnTo>
                  <a:cubicBezTo>
                    <a:pt x="81915" y="6583680"/>
                    <a:pt x="0" y="6501765"/>
                    <a:pt x="0" y="6400800"/>
                  </a:cubicBezTo>
                  <a:close/>
                </a:path>
              </a:pathLst>
            </a:custGeom>
            <a:solidFill>
              <a:srgbClr val="F2F8FC"/>
            </a:solidFill>
          </p:spPr>
        </p:sp>
      </p:grpSp>
      <p:grpSp>
        <p:nvGrpSpPr>
          <p:cNvPr name="Group 24" id="24"/>
          <p:cNvGrpSpPr/>
          <p:nvPr/>
        </p:nvGrpSpPr>
        <p:grpSpPr>
          <a:xfrm rot="0">
            <a:off x="10664190" y="3291840"/>
            <a:ext cx="1234440" cy="1234440"/>
            <a:chOff x="0" y="0"/>
            <a:chExt cx="1645920" cy="1645920"/>
          </a:xfrm>
        </p:grpSpPr>
        <p:sp>
          <p:nvSpPr>
            <p:cNvPr name="Freeform 25" id="25"/>
            <p:cNvSpPr/>
            <p:nvPr/>
          </p:nvSpPr>
          <p:spPr>
            <a:xfrm flipH="false" flipV="false" rot="0">
              <a:off x="0" y="0"/>
              <a:ext cx="1645920" cy="1645920"/>
            </a:xfrm>
            <a:custGeom>
              <a:avLst/>
              <a:gdLst/>
              <a:ahLst/>
              <a:cxnLst/>
              <a:rect r="r" b="b" t="t" l="l"/>
              <a:pathLst>
                <a:path h="1645920" w="1645920">
                  <a:moveTo>
                    <a:pt x="0" y="822960"/>
                  </a:moveTo>
                  <a:cubicBezTo>
                    <a:pt x="0" y="368427"/>
                    <a:pt x="368427" y="0"/>
                    <a:pt x="822960" y="0"/>
                  </a:cubicBezTo>
                  <a:cubicBezTo>
                    <a:pt x="1277493" y="0"/>
                    <a:pt x="1645920" y="368427"/>
                    <a:pt x="1645920" y="822960"/>
                  </a:cubicBezTo>
                  <a:cubicBezTo>
                    <a:pt x="1645920" y="1277493"/>
                    <a:pt x="1277493" y="1645920"/>
                    <a:pt x="822960" y="1645920"/>
                  </a:cubicBezTo>
                  <a:cubicBezTo>
                    <a:pt x="368427" y="1645920"/>
                    <a:pt x="0" y="1277493"/>
                    <a:pt x="0" y="822960"/>
                  </a:cubicBezTo>
                  <a:close/>
                </a:path>
              </a:pathLst>
            </a:custGeom>
            <a:solidFill>
              <a:srgbClr val="0072CE"/>
            </a:solidFill>
          </p:spPr>
        </p:sp>
      </p:grpSp>
      <p:grpSp>
        <p:nvGrpSpPr>
          <p:cNvPr name="Group 26" id="26"/>
          <p:cNvGrpSpPr/>
          <p:nvPr/>
        </p:nvGrpSpPr>
        <p:grpSpPr>
          <a:xfrm rot="0">
            <a:off x="10824667" y="3452317"/>
            <a:ext cx="913486" cy="913486"/>
            <a:chOff x="0" y="0"/>
            <a:chExt cx="1217981" cy="1217981"/>
          </a:xfrm>
        </p:grpSpPr>
        <p:sp>
          <p:nvSpPr>
            <p:cNvPr name="Freeform 27" id="27" descr="icons/trending.png"/>
            <p:cNvSpPr/>
            <p:nvPr/>
          </p:nvSpPr>
          <p:spPr>
            <a:xfrm flipH="false" flipV="false" rot="0">
              <a:off x="0" y="0"/>
              <a:ext cx="1217930" cy="1217930"/>
            </a:xfrm>
            <a:custGeom>
              <a:avLst/>
              <a:gdLst/>
              <a:ahLst/>
              <a:cxnLst/>
              <a:rect r="r" b="b" t="t" l="l"/>
              <a:pathLst>
                <a:path h="1217930" w="1217930">
                  <a:moveTo>
                    <a:pt x="0" y="0"/>
                  </a:moveTo>
                  <a:lnTo>
                    <a:pt x="1217930" y="0"/>
                  </a:lnTo>
                  <a:lnTo>
                    <a:pt x="1217930" y="1217930"/>
                  </a:lnTo>
                  <a:lnTo>
                    <a:pt x="0" y="1217930"/>
                  </a:lnTo>
                  <a:lnTo>
                    <a:pt x="0" y="0"/>
                  </a:lnTo>
                  <a:close/>
                </a:path>
              </a:pathLst>
            </a:custGeom>
            <a:blipFill>
              <a:blip r:embed="rId7"/>
              <a:stretch>
                <a:fillRect l="0" t="0" r="-4" b="-4"/>
              </a:stretch>
            </a:blipFill>
          </p:spPr>
        </p:sp>
      </p:grpSp>
      <p:sp>
        <p:nvSpPr>
          <p:cNvPr name="TextBox 28" id="28"/>
          <p:cNvSpPr txBox="true"/>
          <p:nvPr/>
        </p:nvSpPr>
        <p:spPr>
          <a:xfrm rot="0">
            <a:off x="9761220" y="4838700"/>
            <a:ext cx="3040380" cy="895350"/>
          </a:xfrm>
          <a:prstGeom prst="rect">
            <a:avLst/>
          </a:prstGeom>
        </p:spPr>
        <p:txBody>
          <a:bodyPr anchor="t" rtlCol="false" tIns="0" lIns="0" bIns="0" rIns="0">
            <a:spAutoFit/>
          </a:bodyPr>
          <a:lstStyle/>
          <a:p>
            <a:pPr algn="ctr">
              <a:lnSpc>
                <a:spcPts val="3599"/>
              </a:lnSpc>
            </a:pPr>
            <a:r>
              <a:rPr lang="en-US" sz="2499" b="true">
                <a:solidFill>
                  <a:srgbClr val="00325A"/>
                </a:solidFill>
                <a:latin typeface="Poppins Bold"/>
                <a:ea typeface="Poppins Bold"/>
                <a:cs typeface="Poppins Bold"/>
                <a:sym typeface="Poppins Bold"/>
              </a:rPr>
              <a:t>Une culture du résultat</a:t>
            </a:r>
          </a:p>
        </p:txBody>
      </p:sp>
      <p:grpSp>
        <p:nvGrpSpPr>
          <p:cNvPr name="Group 29" id="29"/>
          <p:cNvGrpSpPr/>
          <p:nvPr/>
        </p:nvGrpSpPr>
        <p:grpSpPr>
          <a:xfrm rot="0">
            <a:off x="13578840" y="2743200"/>
            <a:ext cx="3909060" cy="4937760"/>
            <a:chOff x="0" y="0"/>
            <a:chExt cx="5212080" cy="6583680"/>
          </a:xfrm>
        </p:grpSpPr>
        <p:sp>
          <p:nvSpPr>
            <p:cNvPr name="Freeform 30" id="30"/>
            <p:cNvSpPr/>
            <p:nvPr/>
          </p:nvSpPr>
          <p:spPr>
            <a:xfrm flipH="false" flipV="false" rot="0">
              <a:off x="0" y="0"/>
              <a:ext cx="5212080" cy="6583680"/>
            </a:xfrm>
            <a:custGeom>
              <a:avLst/>
              <a:gdLst/>
              <a:ahLst/>
              <a:cxnLst/>
              <a:rect r="r" b="b" t="t" l="l"/>
              <a:pathLst>
                <a:path h="6583680" w="5212080">
                  <a:moveTo>
                    <a:pt x="0" y="182880"/>
                  </a:moveTo>
                  <a:cubicBezTo>
                    <a:pt x="0" y="81915"/>
                    <a:pt x="81915" y="0"/>
                    <a:pt x="182880" y="0"/>
                  </a:cubicBezTo>
                  <a:lnTo>
                    <a:pt x="5029200" y="0"/>
                  </a:lnTo>
                  <a:cubicBezTo>
                    <a:pt x="5130165" y="0"/>
                    <a:pt x="5212080" y="81915"/>
                    <a:pt x="5212080" y="182880"/>
                  </a:cubicBezTo>
                  <a:lnTo>
                    <a:pt x="5212080" y="6400800"/>
                  </a:lnTo>
                  <a:cubicBezTo>
                    <a:pt x="5212080" y="6501765"/>
                    <a:pt x="5130165" y="6583680"/>
                    <a:pt x="5029200" y="6583680"/>
                  </a:cubicBezTo>
                  <a:lnTo>
                    <a:pt x="182880" y="6583680"/>
                  </a:lnTo>
                  <a:cubicBezTo>
                    <a:pt x="81915" y="6583680"/>
                    <a:pt x="0" y="6501765"/>
                    <a:pt x="0" y="6400800"/>
                  </a:cubicBezTo>
                  <a:close/>
                </a:path>
              </a:pathLst>
            </a:custGeom>
            <a:solidFill>
              <a:srgbClr val="F2F8FC"/>
            </a:solidFill>
          </p:spPr>
        </p:sp>
      </p:grpSp>
      <p:grpSp>
        <p:nvGrpSpPr>
          <p:cNvPr name="Group 31" id="31"/>
          <p:cNvGrpSpPr/>
          <p:nvPr/>
        </p:nvGrpSpPr>
        <p:grpSpPr>
          <a:xfrm rot="0">
            <a:off x="14916150" y="3291840"/>
            <a:ext cx="1234440" cy="1234440"/>
            <a:chOff x="0" y="0"/>
            <a:chExt cx="1645920" cy="1645920"/>
          </a:xfrm>
        </p:grpSpPr>
        <p:sp>
          <p:nvSpPr>
            <p:cNvPr name="Freeform 32" id="32"/>
            <p:cNvSpPr/>
            <p:nvPr/>
          </p:nvSpPr>
          <p:spPr>
            <a:xfrm flipH="false" flipV="false" rot="0">
              <a:off x="0" y="0"/>
              <a:ext cx="1645920" cy="1645920"/>
            </a:xfrm>
            <a:custGeom>
              <a:avLst/>
              <a:gdLst/>
              <a:ahLst/>
              <a:cxnLst/>
              <a:rect r="r" b="b" t="t" l="l"/>
              <a:pathLst>
                <a:path h="1645920" w="1645920">
                  <a:moveTo>
                    <a:pt x="0" y="822960"/>
                  </a:moveTo>
                  <a:cubicBezTo>
                    <a:pt x="0" y="368427"/>
                    <a:pt x="368427" y="0"/>
                    <a:pt x="822960" y="0"/>
                  </a:cubicBezTo>
                  <a:cubicBezTo>
                    <a:pt x="1277493" y="0"/>
                    <a:pt x="1645920" y="368427"/>
                    <a:pt x="1645920" y="822960"/>
                  </a:cubicBezTo>
                  <a:cubicBezTo>
                    <a:pt x="1645920" y="1277493"/>
                    <a:pt x="1277493" y="1645920"/>
                    <a:pt x="822960" y="1645920"/>
                  </a:cubicBezTo>
                  <a:cubicBezTo>
                    <a:pt x="368427" y="1645920"/>
                    <a:pt x="0" y="1277493"/>
                    <a:pt x="0" y="822960"/>
                  </a:cubicBezTo>
                  <a:close/>
                </a:path>
              </a:pathLst>
            </a:custGeom>
            <a:solidFill>
              <a:srgbClr val="0072CE"/>
            </a:solidFill>
          </p:spPr>
        </p:sp>
      </p:grpSp>
      <p:grpSp>
        <p:nvGrpSpPr>
          <p:cNvPr name="Group 33" id="33"/>
          <p:cNvGrpSpPr/>
          <p:nvPr/>
        </p:nvGrpSpPr>
        <p:grpSpPr>
          <a:xfrm rot="0">
            <a:off x="15076627" y="3452317"/>
            <a:ext cx="913486" cy="913486"/>
            <a:chOff x="0" y="0"/>
            <a:chExt cx="1217981" cy="1217981"/>
          </a:xfrm>
        </p:grpSpPr>
        <p:sp>
          <p:nvSpPr>
            <p:cNvPr name="Freeform 34" id="34" descr="icons/layers.png"/>
            <p:cNvSpPr/>
            <p:nvPr/>
          </p:nvSpPr>
          <p:spPr>
            <a:xfrm flipH="false" flipV="false" rot="0">
              <a:off x="0" y="0"/>
              <a:ext cx="1217930" cy="1217930"/>
            </a:xfrm>
            <a:custGeom>
              <a:avLst/>
              <a:gdLst/>
              <a:ahLst/>
              <a:cxnLst/>
              <a:rect r="r" b="b" t="t" l="l"/>
              <a:pathLst>
                <a:path h="1217930" w="1217930">
                  <a:moveTo>
                    <a:pt x="0" y="0"/>
                  </a:moveTo>
                  <a:lnTo>
                    <a:pt x="1217930" y="0"/>
                  </a:lnTo>
                  <a:lnTo>
                    <a:pt x="1217930" y="1217930"/>
                  </a:lnTo>
                  <a:lnTo>
                    <a:pt x="0" y="1217930"/>
                  </a:lnTo>
                  <a:lnTo>
                    <a:pt x="0" y="0"/>
                  </a:lnTo>
                  <a:close/>
                </a:path>
              </a:pathLst>
            </a:custGeom>
            <a:blipFill>
              <a:blip r:embed="rId8"/>
              <a:stretch>
                <a:fillRect l="0" t="0" r="-4" b="-4"/>
              </a:stretch>
            </a:blipFill>
          </p:spPr>
        </p:sp>
      </p:grpSp>
      <p:sp>
        <p:nvSpPr>
          <p:cNvPr name="TextBox 35" id="35"/>
          <p:cNvSpPr txBox="true"/>
          <p:nvPr/>
        </p:nvSpPr>
        <p:spPr>
          <a:xfrm rot="0">
            <a:off x="14013180" y="4838700"/>
            <a:ext cx="3040380" cy="1343025"/>
          </a:xfrm>
          <a:prstGeom prst="rect">
            <a:avLst/>
          </a:prstGeom>
        </p:spPr>
        <p:txBody>
          <a:bodyPr anchor="t" rtlCol="false" tIns="0" lIns="0" bIns="0" rIns="0">
            <a:spAutoFit/>
          </a:bodyPr>
          <a:lstStyle/>
          <a:p>
            <a:pPr algn="ctr">
              <a:lnSpc>
                <a:spcPts val="3599"/>
              </a:lnSpc>
            </a:pPr>
            <a:r>
              <a:rPr lang="en-US" sz="2499" b="true">
                <a:solidFill>
                  <a:srgbClr val="00325A"/>
                </a:solidFill>
                <a:latin typeface="Poppins Bold"/>
                <a:ea typeface="Poppins Bold"/>
                <a:cs typeface="Poppins Bold"/>
                <a:sym typeface="Poppins Bold"/>
              </a:rPr>
              <a:t>Une expertise multisectorielle reconnue</a:t>
            </a:r>
          </a:p>
        </p:txBody>
      </p:sp>
      <p:grpSp>
        <p:nvGrpSpPr>
          <p:cNvPr name="Group 36" id="36"/>
          <p:cNvGrpSpPr/>
          <p:nvPr/>
        </p:nvGrpSpPr>
        <p:grpSpPr>
          <a:xfrm rot="0">
            <a:off x="16294608" y="384048"/>
            <a:ext cx="1303020" cy="271062"/>
            <a:chOff x="0" y="0"/>
            <a:chExt cx="1737360" cy="361417"/>
          </a:xfrm>
        </p:grpSpPr>
        <p:sp>
          <p:nvSpPr>
            <p:cNvPr name="Freeform 37" id="37" descr="logo.png"/>
            <p:cNvSpPr/>
            <p:nvPr/>
          </p:nvSpPr>
          <p:spPr>
            <a:xfrm flipH="false" flipV="false" rot="0">
              <a:off x="0" y="0"/>
              <a:ext cx="1737360" cy="361442"/>
            </a:xfrm>
            <a:custGeom>
              <a:avLst/>
              <a:gdLst/>
              <a:ahLst/>
              <a:cxnLst/>
              <a:rect r="r" b="b" t="t" l="l"/>
              <a:pathLst>
                <a:path h="361442" w="1737360">
                  <a:moveTo>
                    <a:pt x="0" y="0"/>
                  </a:moveTo>
                  <a:lnTo>
                    <a:pt x="1737360" y="0"/>
                  </a:lnTo>
                  <a:lnTo>
                    <a:pt x="1737360" y="361442"/>
                  </a:lnTo>
                  <a:lnTo>
                    <a:pt x="0" y="361442"/>
                  </a:lnTo>
                  <a:lnTo>
                    <a:pt x="0" y="0"/>
                  </a:lnTo>
                  <a:close/>
                </a:path>
              </a:pathLst>
            </a:custGeom>
            <a:blipFill>
              <a:blip r:embed="rId9"/>
              <a:stretch>
                <a:fillRect l="0" t="0" r="0" b="7"/>
              </a:stretch>
            </a:blipFill>
          </p:spPr>
        </p:sp>
      </p:grpSp>
      <p:grpSp>
        <p:nvGrpSpPr>
          <p:cNvPr name="Group 38" id="38"/>
          <p:cNvGrpSpPr/>
          <p:nvPr/>
        </p:nvGrpSpPr>
        <p:grpSpPr>
          <a:xfrm rot="0">
            <a:off x="17254728" y="9756105"/>
            <a:ext cx="685800" cy="411480"/>
            <a:chOff x="0" y="0"/>
            <a:chExt cx="914400" cy="548640"/>
          </a:xfrm>
        </p:grpSpPr>
        <p:sp>
          <p:nvSpPr>
            <p:cNvPr name="Freeform 39" id="39"/>
            <p:cNvSpPr/>
            <p:nvPr/>
          </p:nvSpPr>
          <p:spPr>
            <a:xfrm flipH="false" flipV="false" rot="0">
              <a:off x="0" y="0"/>
              <a:ext cx="914400" cy="548640"/>
            </a:xfrm>
            <a:custGeom>
              <a:avLst/>
              <a:gdLst/>
              <a:ahLst/>
              <a:cxnLst/>
              <a:rect r="r" b="b" t="t" l="l"/>
              <a:pathLst>
                <a:path h="548640" w="914400">
                  <a:moveTo>
                    <a:pt x="0" y="0"/>
                  </a:moveTo>
                  <a:lnTo>
                    <a:pt x="914400" y="0"/>
                  </a:lnTo>
                  <a:lnTo>
                    <a:pt x="914400" y="548640"/>
                  </a:lnTo>
                  <a:lnTo>
                    <a:pt x="0" y="548640"/>
                  </a:lnTo>
                  <a:close/>
                </a:path>
              </a:pathLst>
            </a:custGeom>
            <a:blipFill>
              <a:blip r:embed="rId4">
                <a:alphaModFix amt="0"/>
              </a:blip>
              <a:stretch>
                <a:fillRect l="-26982" t="0" r="-26982" b="0"/>
              </a:stretch>
            </a:blipFill>
          </p:spPr>
        </p:sp>
        <p:sp>
          <p:nvSpPr>
            <p:cNvPr name="TextBox 40" id="40"/>
            <p:cNvSpPr txBox="true"/>
            <p:nvPr/>
          </p:nvSpPr>
          <p:spPr>
            <a:xfrm>
              <a:off x="0" y="-19050"/>
              <a:ext cx="914400" cy="567690"/>
            </a:xfrm>
            <a:prstGeom prst="rect">
              <a:avLst/>
            </a:prstGeom>
          </p:spPr>
          <p:txBody>
            <a:bodyPr anchor="ctr" rtlCol="false" tIns="0" lIns="0" bIns="0" rIns="0"/>
            <a:lstStyle/>
            <a:p>
              <a:pPr algn="r">
                <a:lnSpc>
                  <a:spcPts val="1800"/>
                </a:lnSpc>
              </a:pPr>
              <a:r>
                <a:rPr lang="en-US" sz="1500">
                  <a:solidFill>
                    <a:srgbClr val="000000"/>
                  </a:solidFill>
                  <a:latin typeface="Poppins"/>
                  <a:ea typeface="Poppins"/>
                  <a:cs typeface="Poppins"/>
                  <a:sym typeface="Poppins"/>
                </a:rPr>
                <a:t>8</a:t>
              </a:r>
            </a:p>
          </p:txBody>
        </p:sp>
      </p:gr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685800" y="274320"/>
            <a:ext cx="2057400" cy="470973"/>
            <a:chOff x="0" y="0"/>
            <a:chExt cx="2743200" cy="627964"/>
          </a:xfrm>
        </p:grpSpPr>
        <p:sp>
          <p:nvSpPr>
            <p:cNvPr name="Freeform 3" id="3" descr="logo_finances.png"/>
            <p:cNvSpPr/>
            <p:nvPr/>
          </p:nvSpPr>
          <p:spPr>
            <a:xfrm flipH="false" flipV="false" rot="0">
              <a:off x="0" y="0"/>
              <a:ext cx="2743200" cy="628015"/>
            </a:xfrm>
            <a:custGeom>
              <a:avLst/>
              <a:gdLst/>
              <a:ahLst/>
              <a:cxnLst/>
              <a:rect r="r" b="b" t="t" l="l"/>
              <a:pathLst>
                <a:path h="628015" w="2743200">
                  <a:moveTo>
                    <a:pt x="0" y="0"/>
                  </a:moveTo>
                  <a:lnTo>
                    <a:pt x="2743200" y="0"/>
                  </a:lnTo>
                  <a:lnTo>
                    <a:pt x="2743200" y="628015"/>
                  </a:lnTo>
                  <a:lnTo>
                    <a:pt x="0" y="628015"/>
                  </a:lnTo>
                  <a:lnTo>
                    <a:pt x="0" y="0"/>
                  </a:lnTo>
                  <a:close/>
                </a:path>
              </a:pathLst>
            </a:custGeom>
            <a:blipFill>
              <a:blip r:embed="rId3"/>
              <a:stretch>
                <a:fillRect l="0" t="0" r="0" b="8"/>
              </a:stretch>
            </a:blipFill>
          </p:spPr>
        </p:sp>
      </p:grpSp>
      <p:grpSp>
        <p:nvGrpSpPr>
          <p:cNvPr name="Group 4" id="4"/>
          <p:cNvGrpSpPr/>
          <p:nvPr/>
        </p:nvGrpSpPr>
        <p:grpSpPr>
          <a:xfrm rot="0">
            <a:off x="822960" y="850392"/>
            <a:ext cx="15087600" cy="960120"/>
            <a:chOff x="0" y="0"/>
            <a:chExt cx="20116800" cy="1280160"/>
          </a:xfrm>
        </p:grpSpPr>
        <p:sp>
          <p:nvSpPr>
            <p:cNvPr name="Freeform 5" id="5"/>
            <p:cNvSpPr/>
            <p:nvPr/>
          </p:nvSpPr>
          <p:spPr>
            <a:xfrm flipH="false" flipV="false" rot="0">
              <a:off x="0" y="0"/>
              <a:ext cx="20116800" cy="1280160"/>
            </a:xfrm>
            <a:custGeom>
              <a:avLst/>
              <a:gdLst/>
              <a:ahLst/>
              <a:cxnLst/>
              <a:rect r="r" b="b" t="t" l="l"/>
              <a:pathLst>
                <a:path h="1280160" w="20116800">
                  <a:moveTo>
                    <a:pt x="0" y="0"/>
                  </a:moveTo>
                  <a:lnTo>
                    <a:pt x="20116800" y="0"/>
                  </a:lnTo>
                  <a:lnTo>
                    <a:pt x="20116800" y="1280160"/>
                  </a:lnTo>
                  <a:lnTo>
                    <a:pt x="0" y="1280160"/>
                  </a:lnTo>
                  <a:close/>
                </a:path>
              </a:pathLst>
            </a:custGeom>
            <a:blipFill>
              <a:blip r:embed="rId4">
                <a:alphaModFix amt="0"/>
              </a:blip>
              <a:stretch>
                <a:fillRect l="0" t="-256193" r="0" b="-256193"/>
              </a:stretch>
            </a:blipFill>
          </p:spPr>
        </p:sp>
        <p:sp>
          <p:nvSpPr>
            <p:cNvPr name="TextBox 6" id="6"/>
            <p:cNvSpPr txBox="true"/>
            <p:nvPr/>
          </p:nvSpPr>
          <p:spPr>
            <a:xfrm>
              <a:off x="0" y="-47625"/>
              <a:ext cx="20116800" cy="1327785"/>
            </a:xfrm>
            <a:prstGeom prst="rect">
              <a:avLst/>
            </a:prstGeom>
          </p:spPr>
          <p:txBody>
            <a:bodyPr anchor="ctr" rtlCol="false" tIns="0" lIns="0" bIns="0" rIns="0"/>
            <a:lstStyle/>
            <a:p>
              <a:pPr algn="l">
                <a:lnSpc>
                  <a:spcPts val="5759"/>
                </a:lnSpc>
              </a:pPr>
              <a:r>
                <a:rPr lang="en-US" sz="4800" b="true">
                  <a:solidFill>
                    <a:srgbClr val="0072CE"/>
                  </a:solidFill>
                  <a:latin typeface="Poppins Bold"/>
                  <a:ea typeface="Poppins Bold"/>
                  <a:cs typeface="Poppins Bold"/>
                  <a:sym typeface="Poppins Bold"/>
                </a:rPr>
                <a:t>Nos coordonnées</a:t>
              </a:r>
            </a:p>
          </p:txBody>
        </p:sp>
      </p:grpSp>
      <p:sp>
        <p:nvSpPr>
          <p:cNvPr name="TextBox 7" id="7"/>
          <p:cNvSpPr txBox="true"/>
          <p:nvPr/>
        </p:nvSpPr>
        <p:spPr>
          <a:xfrm rot="0">
            <a:off x="845820" y="1839087"/>
            <a:ext cx="16413480" cy="601980"/>
          </a:xfrm>
          <a:prstGeom prst="rect">
            <a:avLst/>
          </a:prstGeom>
        </p:spPr>
        <p:txBody>
          <a:bodyPr anchor="t" rtlCol="false" tIns="0" lIns="0" bIns="0" rIns="0">
            <a:spAutoFit/>
          </a:bodyPr>
          <a:lstStyle/>
          <a:p>
            <a:pPr algn="l">
              <a:lnSpc>
                <a:spcPts val="3150"/>
              </a:lnSpc>
            </a:pPr>
            <a:r>
              <a:rPr lang="en-US" sz="2100" i="true">
                <a:solidFill>
                  <a:srgbClr val="0B2E4A"/>
                </a:solidFill>
                <a:latin typeface="Poppins Italics"/>
                <a:ea typeface="Poppins Italics"/>
                <a:cs typeface="Poppins Italics"/>
                <a:sym typeface="Poppins Italics"/>
              </a:rPr>
              <a:t>Notre équipe est à votre disposition pour répondre à vos besoins et vous accompagner dans vos projets.</a:t>
            </a:r>
          </a:p>
        </p:txBody>
      </p:sp>
      <p:grpSp>
        <p:nvGrpSpPr>
          <p:cNvPr name="Group 8" id="8"/>
          <p:cNvGrpSpPr/>
          <p:nvPr/>
        </p:nvGrpSpPr>
        <p:grpSpPr>
          <a:xfrm rot="0">
            <a:off x="822960" y="2674620"/>
            <a:ext cx="8023860" cy="1920240"/>
            <a:chOff x="0" y="0"/>
            <a:chExt cx="10698480" cy="2560320"/>
          </a:xfrm>
        </p:grpSpPr>
        <p:sp>
          <p:nvSpPr>
            <p:cNvPr name="Freeform 9" id="9"/>
            <p:cNvSpPr/>
            <p:nvPr/>
          </p:nvSpPr>
          <p:spPr>
            <a:xfrm flipH="false" flipV="false" rot="0">
              <a:off x="0" y="0"/>
              <a:ext cx="10698480" cy="2560320"/>
            </a:xfrm>
            <a:custGeom>
              <a:avLst/>
              <a:gdLst/>
              <a:ahLst/>
              <a:cxnLst/>
              <a:rect r="r" b="b" t="t" l="l"/>
              <a:pathLst>
                <a:path h="2560320" w="10698480">
                  <a:moveTo>
                    <a:pt x="0" y="182880"/>
                  </a:moveTo>
                  <a:cubicBezTo>
                    <a:pt x="0" y="81915"/>
                    <a:pt x="81915" y="0"/>
                    <a:pt x="182880" y="0"/>
                  </a:cubicBezTo>
                  <a:lnTo>
                    <a:pt x="10515600" y="0"/>
                  </a:lnTo>
                  <a:cubicBezTo>
                    <a:pt x="10616565" y="0"/>
                    <a:pt x="10698480" y="81915"/>
                    <a:pt x="10698480" y="182880"/>
                  </a:cubicBezTo>
                  <a:lnTo>
                    <a:pt x="10698480" y="2377440"/>
                  </a:lnTo>
                  <a:cubicBezTo>
                    <a:pt x="10698480" y="2478405"/>
                    <a:pt x="10616565" y="2560320"/>
                    <a:pt x="10515600" y="2560320"/>
                  </a:cubicBezTo>
                  <a:lnTo>
                    <a:pt x="182880" y="2560320"/>
                  </a:lnTo>
                  <a:cubicBezTo>
                    <a:pt x="81915" y="2560320"/>
                    <a:pt x="0" y="2478405"/>
                    <a:pt x="0" y="2377440"/>
                  </a:cubicBezTo>
                  <a:close/>
                </a:path>
              </a:pathLst>
            </a:custGeom>
            <a:solidFill>
              <a:srgbClr val="F2F8FC"/>
            </a:solidFill>
          </p:spPr>
        </p:sp>
      </p:grpSp>
      <p:grpSp>
        <p:nvGrpSpPr>
          <p:cNvPr name="Group 10" id="10"/>
          <p:cNvGrpSpPr/>
          <p:nvPr/>
        </p:nvGrpSpPr>
        <p:grpSpPr>
          <a:xfrm rot="0">
            <a:off x="1234440" y="3113532"/>
            <a:ext cx="1042416" cy="1042416"/>
            <a:chOff x="0" y="0"/>
            <a:chExt cx="1389888" cy="1389888"/>
          </a:xfrm>
        </p:grpSpPr>
        <p:sp>
          <p:nvSpPr>
            <p:cNvPr name="Freeform 11" id="11"/>
            <p:cNvSpPr/>
            <p:nvPr/>
          </p:nvSpPr>
          <p:spPr>
            <a:xfrm flipH="false" flipV="false" rot="0">
              <a:off x="0" y="0"/>
              <a:ext cx="1389888" cy="1389888"/>
            </a:xfrm>
            <a:custGeom>
              <a:avLst/>
              <a:gdLst/>
              <a:ahLst/>
              <a:cxnLst/>
              <a:rect r="r" b="b" t="t" l="l"/>
              <a:pathLst>
                <a:path h="1389888" w="1389888">
                  <a:moveTo>
                    <a:pt x="0" y="694944"/>
                  </a:moveTo>
                  <a:cubicBezTo>
                    <a:pt x="0" y="311150"/>
                    <a:pt x="311150" y="0"/>
                    <a:pt x="694944" y="0"/>
                  </a:cubicBezTo>
                  <a:cubicBezTo>
                    <a:pt x="1078738" y="0"/>
                    <a:pt x="1389888" y="311150"/>
                    <a:pt x="1389888" y="694944"/>
                  </a:cubicBezTo>
                  <a:cubicBezTo>
                    <a:pt x="1389888" y="1078738"/>
                    <a:pt x="1078738" y="1389888"/>
                    <a:pt x="694944" y="1389888"/>
                  </a:cubicBezTo>
                  <a:cubicBezTo>
                    <a:pt x="311150" y="1389888"/>
                    <a:pt x="0" y="1078738"/>
                    <a:pt x="0" y="694944"/>
                  </a:cubicBezTo>
                  <a:close/>
                </a:path>
              </a:pathLst>
            </a:custGeom>
            <a:solidFill>
              <a:srgbClr val="0072CE"/>
            </a:solidFill>
          </p:spPr>
        </p:sp>
      </p:grpSp>
      <p:grpSp>
        <p:nvGrpSpPr>
          <p:cNvPr name="Group 12" id="12"/>
          <p:cNvGrpSpPr/>
          <p:nvPr/>
        </p:nvGrpSpPr>
        <p:grpSpPr>
          <a:xfrm rot="0">
            <a:off x="1369952" y="3249044"/>
            <a:ext cx="771392" cy="771392"/>
            <a:chOff x="0" y="0"/>
            <a:chExt cx="1028522" cy="1028522"/>
          </a:xfrm>
        </p:grpSpPr>
        <p:sp>
          <p:nvSpPr>
            <p:cNvPr name="Freeform 13" id="13" descr="icons/globe.png"/>
            <p:cNvSpPr/>
            <p:nvPr/>
          </p:nvSpPr>
          <p:spPr>
            <a:xfrm flipH="false" flipV="false" rot="0">
              <a:off x="0" y="0"/>
              <a:ext cx="1028573" cy="1028573"/>
            </a:xfrm>
            <a:custGeom>
              <a:avLst/>
              <a:gdLst/>
              <a:ahLst/>
              <a:cxnLst/>
              <a:rect r="r" b="b" t="t" l="l"/>
              <a:pathLst>
                <a:path h="1028573" w="1028573">
                  <a:moveTo>
                    <a:pt x="0" y="0"/>
                  </a:moveTo>
                  <a:lnTo>
                    <a:pt x="1028573" y="0"/>
                  </a:lnTo>
                  <a:lnTo>
                    <a:pt x="1028573" y="1028573"/>
                  </a:lnTo>
                  <a:lnTo>
                    <a:pt x="0" y="1028573"/>
                  </a:lnTo>
                  <a:lnTo>
                    <a:pt x="0" y="0"/>
                  </a:lnTo>
                  <a:close/>
                </a:path>
              </a:pathLst>
            </a:custGeom>
            <a:blipFill>
              <a:blip r:embed="rId5"/>
              <a:stretch>
                <a:fillRect l="0" t="0" r="4" b="4"/>
              </a:stretch>
            </a:blipFill>
          </p:spPr>
        </p:sp>
      </p:grpSp>
      <p:grpSp>
        <p:nvGrpSpPr>
          <p:cNvPr name="Group 14" id="14"/>
          <p:cNvGrpSpPr/>
          <p:nvPr/>
        </p:nvGrpSpPr>
        <p:grpSpPr>
          <a:xfrm rot="0">
            <a:off x="2674620" y="2948940"/>
            <a:ext cx="5829300" cy="548640"/>
            <a:chOff x="0" y="0"/>
            <a:chExt cx="7772400" cy="731520"/>
          </a:xfrm>
        </p:grpSpPr>
        <p:sp>
          <p:nvSpPr>
            <p:cNvPr name="Freeform 15" id="15"/>
            <p:cNvSpPr/>
            <p:nvPr/>
          </p:nvSpPr>
          <p:spPr>
            <a:xfrm flipH="false" flipV="false" rot="0">
              <a:off x="0" y="0"/>
              <a:ext cx="7772400" cy="731520"/>
            </a:xfrm>
            <a:custGeom>
              <a:avLst/>
              <a:gdLst/>
              <a:ahLst/>
              <a:cxnLst/>
              <a:rect r="r" b="b" t="t" l="l"/>
              <a:pathLst>
                <a:path h="731520" w="7772400">
                  <a:moveTo>
                    <a:pt x="0" y="0"/>
                  </a:moveTo>
                  <a:lnTo>
                    <a:pt x="7772400" y="0"/>
                  </a:lnTo>
                  <a:lnTo>
                    <a:pt x="7772400" y="731520"/>
                  </a:lnTo>
                  <a:lnTo>
                    <a:pt x="0" y="731520"/>
                  </a:lnTo>
                  <a:close/>
                </a:path>
              </a:pathLst>
            </a:custGeom>
            <a:blipFill>
              <a:blip r:embed="rId4">
                <a:alphaModFix amt="0"/>
              </a:blip>
              <a:stretch>
                <a:fillRect l="0" t="-157028" r="0" b="-157028"/>
              </a:stretch>
            </a:blipFill>
          </p:spPr>
        </p:sp>
        <p:sp>
          <p:nvSpPr>
            <p:cNvPr name="TextBox 16" id="16"/>
            <p:cNvSpPr txBox="true"/>
            <p:nvPr/>
          </p:nvSpPr>
          <p:spPr>
            <a:xfrm>
              <a:off x="0" y="-19050"/>
              <a:ext cx="7772400" cy="750570"/>
            </a:xfrm>
            <a:prstGeom prst="rect">
              <a:avLst/>
            </a:prstGeom>
          </p:spPr>
          <p:txBody>
            <a:bodyPr anchor="ctr" rtlCol="false" tIns="0" lIns="0" bIns="0" rIns="0"/>
            <a:lstStyle/>
            <a:p>
              <a:pPr algn="l">
                <a:lnSpc>
                  <a:spcPts val="2639"/>
                </a:lnSpc>
              </a:pPr>
              <a:r>
                <a:rPr lang="en-US" sz="2199" b="true">
                  <a:solidFill>
                    <a:srgbClr val="5E7A90"/>
                  </a:solidFill>
                  <a:latin typeface="Poppins Bold"/>
                  <a:ea typeface="Poppins Bold"/>
                  <a:cs typeface="Poppins Bold"/>
                  <a:sym typeface="Poppins Bold"/>
                </a:rPr>
                <a:t>Site web</a:t>
              </a:r>
            </a:p>
          </p:txBody>
        </p:sp>
      </p:grpSp>
      <p:grpSp>
        <p:nvGrpSpPr>
          <p:cNvPr name="Group 17" id="17"/>
          <p:cNvGrpSpPr/>
          <p:nvPr/>
        </p:nvGrpSpPr>
        <p:grpSpPr>
          <a:xfrm rot="0">
            <a:off x="2674620" y="3497580"/>
            <a:ext cx="5829300" cy="891540"/>
            <a:chOff x="0" y="0"/>
            <a:chExt cx="7772400" cy="1188720"/>
          </a:xfrm>
        </p:grpSpPr>
        <p:sp>
          <p:nvSpPr>
            <p:cNvPr name="Freeform 18" id="18"/>
            <p:cNvSpPr/>
            <p:nvPr/>
          </p:nvSpPr>
          <p:spPr>
            <a:xfrm flipH="false" flipV="false" rot="0">
              <a:off x="0" y="0"/>
              <a:ext cx="7772400" cy="1188720"/>
            </a:xfrm>
            <a:custGeom>
              <a:avLst/>
              <a:gdLst/>
              <a:ahLst/>
              <a:cxnLst/>
              <a:rect r="r" b="b" t="t" l="l"/>
              <a:pathLst>
                <a:path h="1188720" w="7772400">
                  <a:moveTo>
                    <a:pt x="0" y="0"/>
                  </a:moveTo>
                  <a:lnTo>
                    <a:pt x="7772400" y="0"/>
                  </a:lnTo>
                  <a:lnTo>
                    <a:pt x="7772400" y="1188720"/>
                  </a:lnTo>
                  <a:lnTo>
                    <a:pt x="0" y="1188720"/>
                  </a:lnTo>
                  <a:close/>
                </a:path>
              </a:pathLst>
            </a:custGeom>
            <a:blipFill>
              <a:blip r:embed="rId4">
                <a:alphaModFix amt="0"/>
              </a:blip>
              <a:stretch>
                <a:fillRect l="0" t="-77402" r="0" b="-77402"/>
              </a:stretch>
            </a:blipFill>
          </p:spPr>
        </p:sp>
        <p:sp>
          <p:nvSpPr>
            <p:cNvPr name="TextBox 19" id="19"/>
            <p:cNvSpPr txBox="true"/>
            <p:nvPr/>
          </p:nvSpPr>
          <p:spPr>
            <a:xfrm>
              <a:off x="0" y="-57150"/>
              <a:ext cx="7772400" cy="1245870"/>
            </a:xfrm>
            <a:prstGeom prst="rect">
              <a:avLst/>
            </a:prstGeom>
          </p:spPr>
          <p:txBody>
            <a:bodyPr anchor="ctr" rtlCol="false" tIns="0" lIns="0" bIns="0" rIns="0"/>
            <a:lstStyle/>
            <a:p>
              <a:pPr algn="l">
                <a:lnSpc>
                  <a:spcPts val="3002"/>
                </a:lnSpc>
              </a:pPr>
              <a:r>
                <a:rPr lang="en-US" b="true" sz="2274" u="sng">
                  <a:solidFill>
                    <a:srgbClr val="00325A"/>
                  </a:solidFill>
                  <a:latin typeface="Poppins Bold"/>
                  <a:ea typeface="Poppins Bold"/>
                  <a:cs typeface="Poppins Bold"/>
                  <a:sym typeface="Poppins Bold"/>
                  <a:hlinkClick r:id="rId6" tooltip="https://netbyus.com"/>
                </a:rPr>
                <a:t>netbyus.com</a:t>
              </a:r>
            </a:p>
          </p:txBody>
        </p:sp>
      </p:grpSp>
      <p:grpSp>
        <p:nvGrpSpPr>
          <p:cNvPr name="Group 20" id="20"/>
          <p:cNvGrpSpPr/>
          <p:nvPr/>
        </p:nvGrpSpPr>
        <p:grpSpPr>
          <a:xfrm rot="0">
            <a:off x="9395460" y="2674620"/>
            <a:ext cx="8023860" cy="1920240"/>
            <a:chOff x="0" y="0"/>
            <a:chExt cx="10698480" cy="2560320"/>
          </a:xfrm>
        </p:grpSpPr>
        <p:sp>
          <p:nvSpPr>
            <p:cNvPr name="Freeform 21" id="21"/>
            <p:cNvSpPr/>
            <p:nvPr/>
          </p:nvSpPr>
          <p:spPr>
            <a:xfrm flipH="false" flipV="false" rot="0">
              <a:off x="0" y="0"/>
              <a:ext cx="10698480" cy="2560320"/>
            </a:xfrm>
            <a:custGeom>
              <a:avLst/>
              <a:gdLst/>
              <a:ahLst/>
              <a:cxnLst/>
              <a:rect r="r" b="b" t="t" l="l"/>
              <a:pathLst>
                <a:path h="2560320" w="10698480">
                  <a:moveTo>
                    <a:pt x="0" y="182880"/>
                  </a:moveTo>
                  <a:cubicBezTo>
                    <a:pt x="0" y="81915"/>
                    <a:pt x="81915" y="0"/>
                    <a:pt x="182880" y="0"/>
                  </a:cubicBezTo>
                  <a:lnTo>
                    <a:pt x="10515600" y="0"/>
                  </a:lnTo>
                  <a:cubicBezTo>
                    <a:pt x="10616565" y="0"/>
                    <a:pt x="10698480" y="81915"/>
                    <a:pt x="10698480" y="182880"/>
                  </a:cubicBezTo>
                  <a:lnTo>
                    <a:pt x="10698480" y="2377440"/>
                  </a:lnTo>
                  <a:cubicBezTo>
                    <a:pt x="10698480" y="2478405"/>
                    <a:pt x="10616565" y="2560320"/>
                    <a:pt x="10515600" y="2560320"/>
                  </a:cubicBezTo>
                  <a:lnTo>
                    <a:pt x="182880" y="2560320"/>
                  </a:lnTo>
                  <a:cubicBezTo>
                    <a:pt x="81915" y="2560320"/>
                    <a:pt x="0" y="2478405"/>
                    <a:pt x="0" y="2377440"/>
                  </a:cubicBezTo>
                  <a:close/>
                </a:path>
              </a:pathLst>
            </a:custGeom>
            <a:solidFill>
              <a:srgbClr val="F2F8FC"/>
            </a:solidFill>
          </p:spPr>
        </p:sp>
      </p:grpSp>
      <p:grpSp>
        <p:nvGrpSpPr>
          <p:cNvPr name="Group 22" id="22"/>
          <p:cNvGrpSpPr/>
          <p:nvPr/>
        </p:nvGrpSpPr>
        <p:grpSpPr>
          <a:xfrm rot="0">
            <a:off x="9806940" y="3113532"/>
            <a:ext cx="1042416" cy="1042416"/>
            <a:chOff x="0" y="0"/>
            <a:chExt cx="1389888" cy="1389888"/>
          </a:xfrm>
        </p:grpSpPr>
        <p:sp>
          <p:nvSpPr>
            <p:cNvPr name="Freeform 23" id="23"/>
            <p:cNvSpPr/>
            <p:nvPr/>
          </p:nvSpPr>
          <p:spPr>
            <a:xfrm flipH="false" flipV="false" rot="0">
              <a:off x="0" y="0"/>
              <a:ext cx="1389888" cy="1389888"/>
            </a:xfrm>
            <a:custGeom>
              <a:avLst/>
              <a:gdLst/>
              <a:ahLst/>
              <a:cxnLst/>
              <a:rect r="r" b="b" t="t" l="l"/>
              <a:pathLst>
                <a:path h="1389888" w="1389888">
                  <a:moveTo>
                    <a:pt x="0" y="694944"/>
                  </a:moveTo>
                  <a:cubicBezTo>
                    <a:pt x="0" y="311150"/>
                    <a:pt x="311150" y="0"/>
                    <a:pt x="694944" y="0"/>
                  </a:cubicBezTo>
                  <a:cubicBezTo>
                    <a:pt x="1078738" y="0"/>
                    <a:pt x="1389888" y="311150"/>
                    <a:pt x="1389888" y="694944"/>
                  </a:cubicBezTo>
                  <a:cubicBezTo>
                    <a:pt x="1389888" y="1078738"/>
                    <a:pt x="1078738" y="1389888"/>
                    <a:pt x="694944" y="1389888"/>
                  </a:cubicBezTo>
                  <a:cubicBezTo>
                    <a:pt x="311150" y="1389888"/>
                    <a:pt x="0" y="1078738"/>
                    <a:pt x="0" y="694944"/>
                  </a:cubicBezTo>
                  <a:close/>
                </a:path>
              </a:pathLst>
            </a:custGeom>
            <a:solidFill>
              <a:srgbClr val="0072CE"/>
            </a:solidFill>
          </p:spPr>
        </p:sp>
      </p:grpSp>
      <p:grpSp>
        <p:nvGrpSpPr>
          <p:cNvPr name="Group 24" id="24"/>
          <p:cNvGrpSpPr/>
          <p:nvPr/>
        </p:nvGrpSpPr>
        <p:grpSpPr>
          <a:xfrm rot="0">
            <a:off x="9942452" y="3249044"/>
            <a:ext cx="771392" cy="771392"/>
            <a:chOff x="0" y="0"/>
            <a:chExt cx="1028522" cy="1028522"/>
          </a:xfrm>
        </p:grpSpPr>
        <p:sp>
          <p:nvSpPr>
            <p:cNvPr name="Freeform 25" id="25" descr="icons/mail.png"/>
            <p:cNvSpPr/>
            <p:nvPr/>
          </p:nvSpPr>
          <p:spPr>
            <a:xfrm flipH="false" flipV="false" rot="0">
              <a:off x="0" y="0"/>
              <a:ext cx="1028573" cy="1028573"/>
            </a:xfrm>
            <a:custGeom>
              <a:avLst/>
              <a:gdLst/>
              <a:ahLst/>
              <a:cxnLst/>
              <a:rect r="r" b="b" t="t" l="l"/>
              <a:pathLst>
                <a:path h="1028573" w="1028573">
                  <a:moveTo>
                    <a:pt x="0" y="0"/>
                  </a:moveTo>
                  <a:lnTo>
                    <a:pt x="1028573" y="0"/>
                  </a:lnTo>
                  <a:lnTo>
                    <a:pt x="1028573" y="1028573"/>
                  </a:lnTo>
                  <a:lnTo>
                    <a:pt x="0" y="1028573"/>
                  </a:lnTo>
                  <a:lnTo>
                    <a:pt x="0" y="0"/>
                  </a:lnTo>
                  <a:close/>
                </a:path>
              </a:pathLst>
            </a:custGeom>
            <a:blipFill>
              <a:blip r:embed="rId7"/>
              <a:stretch>
                <a:fillRect l="0" t="0" r="4" b="4"/>
              </a:stretch>
            </a:blipFill>
          </p:spPr>
        </p:sp>
      </p:grpSp>
      <p:grpSp>
        <p:nvGrpSpPr>
          <p:cNvPr name="Group 26" id="26"/>
          <p:cNvGrpSpPr/>
          <p:nvPr/>
        </p:nvGrpSpPr>
        <p:grpSpPr>
          <a:xfrm rot="0">
            <a:off x="11247120" y="2948940"/>
            <a:ext cx="5829300" cy="548640"/>
            <a:chOff x="0" y="0"/>
            <a:chExt cx="7772400" cy="731520"/>
          </a:xfrm>
        </p:grpSpPr>
        <p:sp>
          <p:nvSpPr>
            <p:cNvPr name="Freeform 27" id="27"/>
            <p:cNvSpPr/>
            <p:nvPr/>
          </p:nvSpPr>
          <p:spPr>
            <a:xfrm flipH="false" flipV="false" rot="0">
              <a:off x="0" y="0"/>
              <a:ext cx="7772400" cy="731520"/>
            </a:xfrm>
            <a:custGeom>
              <a:avLst/>
              <a:gdLst/>
              <a:ahLst/>
              <a:cxnLst/>
              <a:rect r="r" b="b" t="t" l="l"/>
              <a:pathLst>
                <a:path h="731520" w="7772400">
                  <a:moveTo>
                    <a:pt x="0" y="0"/>
                  </a:moveTo>
                  <a:lnTo>
                    <a:pt x="7772400" y="0"/>
                  </a:lnTo>
                  <a:lnTo>
                    <a:pt x="7772400" y="731520"/>
                  </a:lnTo>
                  <a:lnTo>
                    <a:pt x="0" y="731520"/>
                  </a:lnTo>
                  <a:close/>
                </a:path>
              </a:pathLst>
            </a:custGeom>
            <a:blipFill>
              <a:blip r:embed="rId4">
                <a:alphaModFix amt="0"/>
              </a:blip>
              <a:stretch>
                <a:fillRect l="0" t="-157028" r="0" b="-157028"/>
              </a:stretch>
            </a:blipFill>
          </p:spPr>
        </p:sp>
        <p:sp>
          <p:nvSpPr>
            <p:cNvPr name="TextBox 28" id="28"/>
            <p:cNvSpPr txBox="true"/>
            <p:nvPr/>
          </p:nvSpPr>
          <p:spPr>
            <a:xfrm>
              <a:off x="0" y="-19050"/>
              <a:ext cx="7772400" cy="750570"/>
            </a:xfrm>
            <a:prstGeom prst="rect">
              <a:avLst/>
            </a:prstGeom>
          </p:spPr>
          <p:txBody>
            <a:bodyPr anchor="ctr" rtlCol="false" tIns="0" lIns="0" bIns="0" rIns="0"/>
            <a:lstStyle/>
            <a:p>
              <a:pPr algn="l">
                <a:lnSpc>
                  <a:spcPts val="2639"/>
                </a:lnSpc>
              </a:pPr>
              <a:r>
                <a:rPr lang="en-US" sz="2199" b="true">
                  <a:solidFill>
                    <a:srgbClr val="5E7A90"/>
                  </a:solidFill>
                  <a:latin typeface="Poppins Bold"/>
                  <a:ea typeface="Poppins Bold"/>
                  <a:cs typeface="Poppins Bold"/>
                  <a:sym typeface="Poppins Bold"/>
                </a:rPr>
                <a:t>Email</a:t>
              </a:r>
            </a:p>
          </p:txBody>
        </p:sp>
      </p:grpSp>
      <p:grpSp>
        <p:nvGrpSpPr>
          <p:cNvPr name="Group 29" id="29"/>
          <p:cNvGrpSpPr/>
          <p:nvPr/>
        </p:nvGrpSpPr>
        <p:grpSpPr>
          <a:xfrm rot="0">
            <a:off x="11247120" y="3497580"/>
            <a:ext cx="5829300" cy="891540"/>
            <a:chOff x="0" y="0"/>
            <a:chExt cx="7772400" cy="1188720"/>
          </a:xfrm>
        </p:grpSpPr>
        <p:sp>
          <p:nvSpPr>
            <p:cNvPr name="Freeform 30" id="30"/>
            <p:cNvSpPr/>
            <p:nvPr/>
          </p:nvSpPr>
          <p:spPr>
            <a:xfrm flipH="false" flipV="false" rot="0">
              <a:off x="0" y="0"/>
              <a:ext cx="7772400" cy="1188720"/>
            </a:xfrm>
            <a:custGeom>
              <a:avLst/>
              <a:gdLst/>
              <a:ahLst/>
              <a:cxnLst/>
              <a:rect r="r" b="b" t="t" l="l"/>
              <a:pathLst>
                <a:path h="1188720" w="7772400">
                  <a:moveTo>
                    <a:pt x="0" y="0"/>
                  </a:moveTo>
                  <a:lnTo>
                    <a:pt x="7772400" y="0"/>
                  </a:lnTo>
                  <a:lnTo>
                    <a:pt x="7772400" y="1188720"/>
                  </a:lnTo>
                  <a:lnTo>
                    <a:pt x="0" y="1188720"/>
                  </a:lnTo>
                  <a:close/>
                </a:path>
              </a:pathLst>
            </a:custGeom>
            <a:blipFill>
              <a:blip r:embed="rId4">
                <a:alphaModFix amt="0"/>
              </a:blip>
              <a:stretch>
                <a:fillRect l="0" t="-77402" r="0" b="-77402"/>
              </a:stretch>
            </a:blipFill>
          </p:spPr>
        </p:sp>
        <p:sp>
          <p:nvSpPr>
            <p:cNvPr name="TextBox 31" id="31"/>
            <p:cNvSpPr txBox="true"/>
            <p:nvPr/>
          </p:nvSpPr>
          <p:spPr>
            <a:xfrm>
              <a:off x="0" y="-57150"/>
              <a:ext cx="7772400" cy="1245870"/>
            </a:xfrm>
            <a:prstGeom prst="rect">
              <a:avLst/>
            </a:prstGeom>
          </p:spPr>
          <p:txBody>
            <a:bodyPr anchor="ctr" rtlCol="false" tIns="0" lIns="0" bIns="0" rIns="0"/>
            <a:lstStyle/>
            <a:p>
              <a:pPr algn="l">
                <a:lnSpc>
                  <a:spcPts val="3002"/>
                </a:lnSpc>
              </a:pPr>
              <a:r>
                <a:rPr lang="en-US" b="true" sz="2274" u="sng">
                  <a:solidFill>
                    <a:srgbClr val="00325A"/>
                  </a:solidFill>
                  <a:latin typeface="Poppins Bold"/>
                  <a:ea typeface="Poppins Bold"/>
                  <a:cs typeface="Poppins Bold"/>
                  <a:sym typeface="Poppins Bold"/>
                  <a:hlinkClick r:id="rId8" tooltip="mailto:contact@netbyus.com"/>
                </a:rPr>
                <a:t>contact@netbyus.com</a:t>
              </a:r>
            </a:p>
          </p:txBody>
        </p:sp>
      </p:grpSp>
      <p:grpSp>
        <p:nvGrpSpPr>
          <p:cNvPr name="Group 32" id="32"/>
          <p:cNvGrpSpPr/>
          <p:nvPr/>
        </p:nvGrpSpPr>
        <p:grpSpPr>
          <a:xfrm rot="0">
            <a:off x="822960" y="5006340"/>
            <a:ext cx="8023860" cy="1920240"/>
            <a:chOff x="0" y="0"/>
            <a:chExt cx="10698480" cy="2560320"/>
          </a:xfrm>
        </p:grpSpPr>
        <p:sp>
          <p:nvSpPr>
            <p:cNvPr name="Freeform 33" id="33"/>
            <p:cNvSpPr/>
            <p:nvPr/>
          </p:nvSpPr>
          <p:spPr>
            <a:xfrm flipH="false" flipV="false" rot="0">
              <a:off x="0" y="0"/>
              <a:ext cx="10698480" cy="2560320"/>
            </a:xfrm>
            <a:custGeom>
              <a:avLst/>
              <a:gdLst/>
              <a:ahLst/>
              <a:cxnLst/>
              <a:rect r="r" b="b" t="t" l="l"/>
              <a:pathLst>
                <a:path h="2560320" w="10698480">
                  <a:moveTo>
                    <a:pt x="0" y="182880"/>
                  </a:moveTo>
                  <a:cubicBezTo>
                    <a:pt x="0" y="81915"/>
                    <a:pt x="81915" y="0"/>
                    <a:pt x="182880" y="0"/>
                  </a:cubicBezTo>
                  <a:lnTo>
                    <a:pt x="10515600" y="0"/>
                  </a:lnTo>
                  <a:cubicBezTo>
                    <a:pt x="10616565" y="0"/>
                    <a:pt x="10698480" y="81915"/>
                    <a:pt x="10698480" y="182880"/>
                  </a:cubicBezTo>
                  <a:lnTo>
                    <a:pt x="10698480" y="2377440"/>
                  </a:lnTo>
                  <a:cubicBezTo>
                    <a:pt x="10698480" y="2478405"/>
                    <a:pt x="10616565" y="2560320"/>
                    <a:pt x="10515600" y="2560320"/>
                  </a:cubicBezTo>
                  <a:lnTo>
                    <a:pt x="182880" y="2560320"/>
                  </a:lnTo>
                  <a:cubicBezTo>
                    <a:pt x="81915" y="2560320"/>
                    <a:pt x="0" y="2478405"/>
                    <a:pt x="0" y="2377440"/>
                  </a:cubicBezTo>
                  <a:close/>
                </a:path>
              </a:pathLst>
            </a:custGeom>
            <a:solidFill>
              <a:srgbClr val="F2F8FC"/>
            </a:solidFill>
          </p:spPr>
        </p:sp>
      </p:grpSp>
      <p:grpSp>
        <p:nvGrpSpPr>
          <p:cNvPr name="Group 34" id="34"/>
          <p:cNvGrpSpPr/>
          <p:nvPr/>
        </p:nvGrpSpPr>
        <p:grpSpPr>
          <a:xfrm rot="0">
            <a:off x="1234440" y="5445252"/>
            <a:ext cx="1042416" cy="1042416"/>
            <a:chOff x="0" y="0"/>
            <a:chExt cx="1389888" cy="1389888"/>
          </a:xfrm>
        </p:grpSpPr>
        <p:sp>
          <p:nvSpPr>
            <p:cNvPr name="Freeform 35" id="35"/>
            <p:cNvSpPr/>
            <p:nvPr/>
          </p:nvSpPr>
          <p:spPr>
            <a:xfrm flipH="false" flipV="false" rot="0">
              <a:off x="0" y="0"/>
              <a:ext cx="1389888" cy="1389888"/>
            </a:xfrm>
            <a:custGeom>
              <a:avLst/>
              <a:gdLst/>
              <a:ahLst/>
              <a:cxnLst/>
              <a:rect r="r" b="b" t="t" l="l"/>
              <a:pathLst>
                <a:path h="1389888" w="1389888">
                  <a:moveTo>
                    <a:pt x="0" y="694944"/>
                  </a:moveTo>
                  <a:cubicBezTo>
                    <a:pt x="0" y="311150"/>
                    <a:pt x="311150" y="0"/>
                    <a:pt x="694944" y="0"/>
                  </a:cubicBezTo>
                  <a:cubicBezTo>
                    <a:pt x="1078738" y="0"/>
                    <a:pt x="1389888" y="311150"/>
                    <a:pt x="1389888" y="694944"/>
                  </a:cubicBezTo>
                  <a:cubicBezTo>
                    <a:pt x="1389888" y="1078738"/>
                    <a:pt x="1078738" y="1389888"/>
                    <a:pt x="694944" y="1389888"/>
                  </a:cubicBezTo>
                  <a:cubicBezTo>
                    <a:pt x="311150" y="1389888"/>
                    <a:pt x="0" y="1078738"/>
                    <a:pt x="0" y="694944"/>
                  </a:cubicBezTo>
                  <a:close/>
                </a:path>
              </a:pathLst>
            </a:custGeom>
            <a:solidFill>
              <a:srgbClr val="0072CE"/>
            </a:solidFill>
          </p:spPr>
        </p:sp>
      </p:grpSp>
      <p:grpSp>
        <p:nvGrpSpPr>
          <p:cNvPr name="Group 36" id="36"/>
          <p:cNvGrpSpPr/>
          <p:nvPr/>
        </p:nvGrpSpPr>
        <p:grpSpPr>
          <a:xfrm rot="0">
            <a:off x="1369952" y="5580764"/>
            <a:ext cx="771392" cy="771392"/>
            <a:chOff x="0" y="0"/>
            <a:chExt cx="1028522" cy="1028522"/>
          </a:xfrm>
        </p:grpSpPr>
        <p:sp>
          <p:nvSpPr>
            <p:cNvPr name="Freeform 37" id="37" descr="icons/phone.png"/>
            <p:cNvSpPr/>
            <p:nvPr/>
          </p:nvSpPr>
          <p:spPr>
            <a:xfrm flipH="false" flipV="false" rot="0">
              <a:off x="0" y="0"/>
              <a:ext cx="1028573" cy="1028573"/>
            </a:xfrm>
            <a:custGeom>
              <a:avLst/>
              <a:gdLst/>
              <a:ahLst/>
              <a:cxnLst/>
              <a:rect r="r" b="b" t="t" l="l"/>
              <a:pathLst>
                <a:path h="1028573" w="1028573">
                  <a:moveTo>
                    <a:pt x="0" y="0"/>
                  </a:moveTo>
                  <a:lnTo>
                    <a:pt x="1028573" y="0"/>
                  </a:lnTo>
                  <a:lnTo>
                    <a:pt x="1028573" y="1028573"/>
                  </a:lnTo>
                  <a:lnTo>
                    <a:pt x="0" y="1028573"/>
                  </a:lnTo>
                  <a:lnTo>
                    <a:pt x="0" y="0"/>
                  </a:lnTo>
                  <a:close/>
                </a:path>
              </a:pathLst>
            </a:custGeom>
            <a:blipFill>
              <a:blip r:embed="rId9"/>
              <a:stretch>
                <a:fillRect l="0" t="0" r="4" b="4"/>
              </a:stretch>
            </a:blipFill>
          </p:spPr>
        </p:sp>
      </p:grpSp>
      <p:grpSp>
        <p:nvGrpSpPr>
          <p:cNvPr name="Group 38" id="38"/>
          <p:cNvGrpSpPr/>
          <p:nvPr/>
        </p:nvGrpSpPr>
        <p:grpSpPr>
          <a:xfrm rot="0">
            <a:off x="2674620" y="5280660"/>
            <a:ext cx="5829300" cy="548640"/>
            <a:chOff x="0" y="0"/>
            <a:chExt cx="7772400" cy="731520"/>
          </a:xfrm>
        </p:grpSpPr>
        <p:sp>
          <p:nvSpPr>
            <p:cNvPr name="Freeform 39" id="39"/>
            <p:cNvSpPr/>
            <p:nvPr/>
          </p:nvSpPr>
          <p:spPr>
            <a:xfrm flipH="false" flipV="false" rot="0">
              <a:off x="0" y="0"/>
              <a:ext cx="7772400" cy="731520"/>
            </a:xfrm>
            <a:custGeom>
              <a:avLst/>
              <a:gdLst/>
              <a:ahLst/>
              <a:cxnLst/>
              <a:rect r="r" b="b" t="t" l="l"/>
              <a:pathLst>
                <a:path h="731520" w="7772400">
                  <a:moveTo>
                    <a:pt x="0" y="0"/>
                  </a:moveTo>
                  <a:lnTo>
                    <a:pt x="7772400" y="0"/>
                  </a:lnTo>
                  <a:lnTo>
                    <a:pt x="7772400" y="731520"/>
                  </a:lnTo>
                  <a:lnTo>
                    <a:pt x="0" y="731520"/>
                  </a:lnTo>
                  <a:close/>
                </a:path>
              </a:pathLst>
            </a:custGeom>
            <a:blipFill>
              <a:blip r:embed="rId4">
                <a:alphaModFix amt="0"/>
              </a:blip>
              <a:stretch>
                <a:fillRect l="0" t="-157028" r="0" b="-157028"/>
              </a:stretch>
            </a:blipFill>
          </p:spPr>
        </p:sp>
        <p:sp>
          <p:nvSpPr>
            <p:cNvPr name="TextBox 40" id="40"/>
            <p:cNvSpPr txBox="true"/>
            <p:nvPr/>
          </p:nvSpPr>
          <p:spPr>
            <a:xfrm>
              <a:off x="0" y="-19050"/>
              <a:ext cx="7772400" cy="750570"/>
            </a:xfrm>
            <a:prstGeom prst="rect">
              <a:avLst/>
            </a:prstGeom>
          </p:spPr>
          <p:txBody>
            <a:bodyPr anchor="ctr" rtlCol="false" tIns="0" lIns="0" bIns="0" rIns="0"/>
            <a:lstStyle/>
            <a:p>
              <a:pPr algn="l">
                <a:lnSpc>
                  <a:spcPts val="2639"/>
                </a:lnSpc>
              </a:pPr>
              <a:r>
                <a:rPr lang="en-US" sz="2199" b="true">
                  <a:solidFill>
                    <a:srgbClr val="5E7A90"/>
                  </a:solidFill>
                  <a:latin typeface="Poppins Bold"/>
                  <a:ea typeface="Poppins Bold"/>
                  <a:cs typeface="Poppins Bold"/>
                  <a:sym typeface="Poppins Bold"/>
                </a:rPr>
                <a:t>Téléphone</a:t>
              </a:r>
            </a:p>
          </p:txBody>
        </p:sp>
      </p:grpSp>
      <p:grpSp>
        <p:nvGrpSpPr>
          <p:cNvPr name="Group 41" id="41"/>
          <p:cNvGrpSpPr/>
          <p:nvPr/>
        </p:nvGrpSpPr>
        <p:grpSpPr>
          <a:xfrm rot="0">
            <a:off x="2674620" y="5829300"/>
            <a:ext cx="2852118" cy="891540"/>
            <a:chOff x="0" y="0"/>
            <a:chExt cx="3802824" cy="1188720"/>
          </a:xfrm>
        </p:grpSpPr>
        <p:sp>
          <p:nvSpPr>
            <p:cNvPr name="Freeform 42" id="42"/>
            <p:cNvSpPr/>
            <p:nvPr/>
          </p:nvSpPr>
          <p:spPr>
            <a:xfrm flipH="false" flipV="false" rot="0">
              <a:off x="0" y="0"/>
              <a:ext cx="3802828" cy="1188720"/>
            </a:xfrm>
            <a:custGeom>
              <a:avLst/>
              <a:gdLst/>
              <a:ahLst/>
              <a:cxnLst/>
              <a:rect r="r" b="b" t="t" l="l"/>
              <a:pathLst>
                <a:path h="1188720" w="3802828">
                  <a:moveTo>
                    <a:pt x="0" y="0"/>
                  </a:moveTo>
                  <a:lnTo>
                    <a:pt x="3802828" y="0"/>
                  </a:lnTo>
                  <a:lnTo>
                    <a:pt x="3802828" y="1188720"/>
                  </a:lnTo>
                  <a:lnTo>
                    <a:pt x="0" y="1188720"/>
                  </a:lnTo>
                  <a:close/>
                </a:path>
              </a:pathLst>
            </a:custGeom>
            <a:blipFill>
              <a:blip r:embed="rId4">
                <a:alphaModFix amt="0"/>
              </a:blip>
              <a:stretch>
                <a:fillRect l="0" t="-12334" r="0" b="-12334"/>
              </a:stretch>
            </a:blipFill>
          </p:spPr>
        </p:sp>
        <p:sp>
          <p:nvSpPr>
            <p:cNvPr name="TextBox 43" id="43"/>
            <p:cNvSpPr txBox="true"/>
            <p:nvPr/>
          </p:nvSpPr>
          <p:spPr>
            <a:xfrm>
              <a:off x="0" y="-57150"/>
              <a:ext cx="3802824" cy="1245870"/>
            </a:xfrm>
            <a:prstGeom prst="rect">
              <a:avLst/>
            </a:prstGeom>
          </p:spPr>
          <p:txBody>
            <a:bodyPr anchor="ctr" rtlCol="false" tIns="0" lIns="0" bIns="0" rIns="0"/>
            <a:lstStyle/>
            <a:p>
              <a:pPr algn="l">
                <a:lnSpc>
                  <a:spcPts val="3002"/>
                </a:lnSpc>
              </a:pPr>
              <a:r>
                <a:rPr lang="en-US" sz="2274" b="true">
                  <a:solidFill>
                    <a:srgbClr val="00325A"/>
                  </a:solidFill>
                  <a:latin typeface="Poppins Bold"/>
                  <a:ea typeface="Poppins Bold"/>
                  <a:cs typeface="Poppins Bold"/>
                  <a:sym typeface="Poppins Bold"/>
                </a:rPr>
                <a:t>+229 01 55 01 83 63</a:t>
              </a:r>
            </a:p>
          </p:txBody>
        </p:sp>
      </p:grpSp>
      <p:grpSp>
        <p:nvGrpSpPr>
          <p:cNvPr name="Group 44" id="44"/>
          <p:cNvGrpSpPr/>
          <p:nvPr/>
        </p:nvGrpSpPr>
        <p:grpSpPr>
          <a:xfrm rot="0">
            <a:off x="9395460" y="5006340"/>
            <a:ext cx="8023860" cy="1920240"/>
            <a:chOff x="0" y="0"/>
            <a:chExt cx="10698480" cy="2560320"/>
          </a:xfrm>
        </p:grpSpPr>
        <p:sp>
          <p:nvSpPr>
            <p:cNvPr name="Freeform 45" id="45"/>
            <p:cNvSpPr/>
            <p:nvPr/>
          </p:nvSpPr>
          <p:spPr>
            <a:xfrm flipH="false" flipV="false" rot="0">
              <a:off x="0" y="0"/>
              <a:ext cx="10698480" cy="2560320"/>
            </a:xfrm>
            <a:custGeom>
              <a:avLst/>
              <a:gdLst/>
              <a:ahLst/>
              <a:cxnLst/>
              <a:rect r="r" b="b" t="t" l="l"/>
              <a:pathLst>
                <a:path h="2560320" w="10698480">
                  <a:moveTo>
                    <a:pt x="0" y="182880"/>
                  </a:moveTo>
                  <a:cubicBezTo>
                    <a:pt x="0" y="81915"/>
                    <a:pt x="81915" y="0"/>
                    <a:pt x="182880" y="0"/>
                  </a:cubicBezTo>
                  <a:lnTo>
                    <a:pt x="10515600" y="0"/>
                  </a:lnTo>
                  <a:cubicBezTo>
                    <a:pt x="10616565" y="0"/>
                    <a:pt x="10698480" y="81915"/>
                    <a:pt x="10698480" y="182880"/>
                  </a:cubicBezTo>
                  <a:lnTo>
                    <a:pt x="10698480" y="2377440"/>
                  </a:lnTo>
                  <a:cubicBezTo>
                    <a:pt x="10698480" y="2478405"/>
                    <a:pt x="10616565" y="2560320"/>
                    <a:pt x="10515600" y="2560320"/>
                  </a:cubicBezTo>
                  <a:lnTo>
                    <a:pt x="182880" y="2560320"/>
                  </a:lnTo>
                  <a:cubicBezTo>
                    <a:pt x="81915" y="2560320"/>
                    <a:pt x="0" y="2478405"/>
                    <a:pt x="0" y="2377440"/>
                  </a:cubicBezTo>
                  <a:close/>
                </a:path>
              </a:pathLst>
            </a:custGeom>
            <a:solidFill>
              <a:srgbClr val="F2F8FC"/>
            </a:solidFill>
          </p:spPr>
        </p:sp>
      </p:grpSp>
      <p:grpSp>
        <p:nvGrpSpPr>
          <p:cNvPr name="Group 46" id="46"/>
          <p:cNvGrpSpPr/>
          <p:nvPr/>
        </p:nvGrpSpPr>
        <p:grpSpPr>
          <a:xfrm rot="0">
            <a:off x="9806940" y="5445252"/>
            <a:ext cx="1042416" cy="1042416"/>
            <a:chOff x="0" y="0"/>
            <a:chExt cx="1389888" cy="1389888"/>
          </a:xfrm>
        </p:grpSpPr>
        <p:sp>
          <p:nvSpPr>
            <p:cNvPr name="Freeform 47" id="47"/>
            <p:cNvSpPr/>
            <p:nvPr/>
          </p:nvSpPr>
          <p:spPr>
            <a:xfrm flipH="false" flipV="false" rot="0">
              <a:off x="0" y="0"/>
              <a:ext cx="1389888" cy="1389888"/>
            </a:xfrm>
            <a:custGeom>
              <a:avLst/>
              <a:gdLst/>
              <a:ahLst/>
              <a:cxnLst/>
              <a:rect r="r" b="b" t="t" l="l"/>
              <a:pathLst>
                <a:path h="1389888" w="1389888">
                  <a:moveTo>
                    <a:pt x="0" y="694944"/>
                  </a:moveTo>
                  <a:cubicBezTo>
                    <a:pt x="0" y="311150"/>
                    <a:pt x="311150" y="0"/>
                    <a:pt x="694944" y="0"/>
                  </a:cubicBezTo>
                  <a:cubicBezTo>
                    <a:pt x="1078738" y="0"/>
                    <a:pt x="1389888" y="311150"/>
                    <a:pt x="1389888" y="694944"/>
                  </a:cubicBezTo>
                  <a:cubicBezTo>
                    <a:pt x="1389888" y="1078738"/>
                    <a:pt x="1078738" y="1389888"/>
                    <a:pt x="694944" y="1389888"/>
                  </a:cubicBezTo>
                  <a:cubicBezTo>
                    <a:pt x="311150" y="1389888"/>
                    <a:pt x="0" y="1078738"/>
                    <a:pt x="0" y="694944"/>
                  </a:cubicBezTo>
                  <a:close/>
                </a:path>
              </a:pathLst>
            </a:custGeom>
            <a:solidFill>
              <a:srgbClr val="0072CE"/>
            </a:solidFill>
          </p:spPr>
        </p:sp>
      </p:grpSp>
      <p:grpSp>
        <p:nvGrpSpPr>
          <p:cNvPr name="Group 48" id="48"/>
          <p:cNvGrpSpPr/>
          <p:nvPr/>
        </p:nvGrpSpPr>
        <p:grpSpPr>
          <a:xfrm rot="0">
            <a:off x="9942452" y="5580764"/>
            <a:ext cx="771392" cy="771392"/>
            <a:chOff x="0" y="0"/>
            <a:chExt cx="1028522" cy="1028522"/>
          </a:xfrm>
        </p:grpSpPr>
        <p:sp>
          <p:nvSpPr>
            <p:cNvPr name="Freeform 49" id="49" descr="icons/mappin.png"/>
            <p:cNvSpPr/>
            <p:nvPr/>
          </p:nvSpPr>
          <p:spPr>
            <a:xfrm flipH="false" flipV="false" rot="0">
              <a:off x="0" y="0"/>
              <a:ext cx="1028573" cy="1028573"/>
            </a:xfrm>
            <a:custGeom>
              <a:avLst/>
              <a:gdLst/>
              <a:ahLst/>
              <a:cxnLst/>
              <a:rect r="r" b="b" t="t" l="l"/>
              <a:pathLst>
                <a:path h="1028573" w="1028573">
                  <a:moveTo>
                    <a:pt x="0" y="0"/>
                  </a:moveTo>
                  <a:lnTo>
                    <a:pt x="1028573" y="0"/>
                  </a:lnTo>
                  <a:lnTo>
                    <a:pt x="1028573" y="1028573"/>
                  </a:lnTo>
                  <a:lnTo>
                    <a:pt x="0" y="1028573"/>
                  </a:lnTo>
                  <a:lnTo>
                    <a:pt x="0" y="0"/>
                  </a:lnTo>
                  <a:close/>
                </a:path>
              </a:pathLst>
            </a:custGeom>
            <a:blipFill>
              <a:blip r:embed="rId10"/>
              <a:stretch>
                <a:fillRect l="0" t="0" r="4" b="4"/>
              </a:stretch>
            </a:blipFill>
          </p:spPr>
        </p:sp>
      </p:grpSp>
      <p:grpSp>
        <p:nvGrpSpPr>
          <p:cNvPr name="Group 50" id="50"/>
          <p:cNvGrpSpPr/>
          <p:nvPr/>
        </p:nvGrpSpPr>
        <p:grpSpPr>
          <a:xfrm rot="0">
            <a:off x="11247120" y="5280660"/>
            <a:ext cx="5829300" cy="548640"/>
            <a:chOff x="0" y="0"/>
            <a:chExt cx="7772400" cy="731520"/>
          </a:xfrm>
        </p:grpSpPr>
        <p:sp>
          <p:nvSpPr>
            <p:cNvPr name="Freeform 51" id="51"/>
            <p:cNvSpPr/>
            <p:nvPr/>
          </p:nvSpPr>
          <p:spPr>
            <a:xfrm flipH="false" flipV="false" rot="0">
              <a:off x="0" y="0"/>
              <a:ext cx="7772400" cy="731520"/>
            </a:xfrm>
            <a:custGeom>
              <a:avLst/>
              <a:gdLst/>
              <a:ahLst/>
              <a:cxnLst/>
              <a:rect r="r" b="b" t="t" l="l"/>
              <a:pathLst>
                <a:path h="731520" w="7772400">
                  <a:moveTo>
                    <a:pt x="0" y="0"/>
                  </a:moveTo>
                  <a:lnTo>
                    <a:pt x="7772400" y="0"/>
                  </a:lnTo>
                  <a:lnTo>
                    <a:pt x="7772400" y="731520"/>
                  </a:lnTo>
                  <a:lnTo>
                    <a:pt x="0" y="731520"/>
                  </a:lnTo>
                  <a:close/>
                </a:path>
              </a:pathLst>
            </a:custGeom>
            <a:blipFill>
              <a:blip r:embed="rId4">
                <a:alphaModFix amt="0"/>
              </a:blip>
              <a:stretch>
                <a:fillRect l="0" t="-157028" r="0" b="-157028"/>
              </a:stretch>
            </a:blipFill>
          </p:spPr>
        </p:sp>
        <p:sp>
          <p:nvSpPr>
            <p:cNvPr name="TextBox 52" id="52"/>
            <p:cNvSpPr txBox="true"/>
            <p:nvPr/>
          </p:nvSpPr>
          <p:spPr>
            <a:xfrm>
              <a:off x="0" y="-19050"/>
              <a:ext cx="7772400" cy="750570"/>
            </a:xfrm>
            <a:prstGeom prst="rect">
              <a:avLst/>
            </a:prstGeom>
          </p:spPr>
          <p:txBody>
            <a:bodyPr anchor="ctr" rtlCol="false" tIns="0" lIns="0" bIns="0" rIns="0"/>
            <a:lstStyle/>
            <a:p>
              <a:pPr algn="l">
                <a:lnSpc>
                  <a:spcPts val="2639"/>
                </a:lnSpc>
              </a:pPr>
              <a:r>
                <a:rPr lang="en-US" sz="2199" b="true">
                  <a:solidFill>
                    <a:srgbClr val="5E7A90"/>
                  </a:solidFill>
                  <a:latin typeface="Poppins Bold"/>
                  <a:ea typeface="Poppins Bold"/>
                  <a:cs typeface="Poppins Bold"/>
                  <a:sym typeface="Poppins Bold"/>
                </a:rPr>
                <a:t>Localisation</a:t>
              </a:r>
            </a:p>
          </p:txBody>
        </p:sp>
      </p:grpSp>
      <p:grpSp>
        <p:nvGrpSpPr>
          <p:cNvPr name="Group 53" id="53"/>
          <p:cNvGrpSpPr/>
          <p:nvPr/>
        </p:nvGrpSpPr>
        <p:grpSpPr>
          <a:xfrm rot="0">
            <a:off x="11247120" y="5829300"/>
            <a:ext cx="5829300" cy="891540"/>
            <a:chOff x="0" y="0"/>
            <a:chExt cx="7772400" cy="1188720"/>
          </a:xfrm>
        </p:grpSpPr>
        <p:sp>
          <p:nvSpPr>
            <p:cNvPr name="Freeform 54" id="54"/>
            <p:cNvSpPr/>
            <p:nvPr/>
          </p:nvSpPr>
          <p:spPr>
            <a:xfrm flipH="false" flipV="false" rot="0">
              <a:off x="0" y="0"/>
              <a:ext cx="7772400" cy="1188720"/>
            </a:xfrm>
            <a:custGeom>
              <a:avLst/>
              <a:gdLst/>
              <a:ahLst/>
              <a:cxnLst/>
              <a:rect r="r" b="b" t="t" l="l"/>
              <a:pathLst>
                <a:path h="1188720" w="7772400">
                  <a:moveTo>
                    <a:pt x="0" y="0"/>
                  </a:moveTo>
                  <a:lnTo>
                    <a:pt x="7772400" y="0"/>
                  </a:lnTo>
                  <a:lnTo>
                    <a:pt x="7772400" y="1188720"/>
                  </a:lnTo>
                  <a:lnTo>
                    <a:pt x="0" y="1188720"/>
                  </a:lnTo>
                  <a:close/>
                </a:path>
              </a:pathLst>
            </a:custGeom>
            <a:blipFill>
              <a:blip r:embed="rId4">
                <a:alphaModFix amt="0"/>
              </a:blip>
              <a:stretch>
                <a:fillRect l="0" t="-77402" r="0" b="-77402"/>
              </a:stretch>
            </a:blipFill>
          </p:spPr>
        </p:sp>
        <p:sp>
          <p:nvSpPr>
            <p:cNvPr name="TextBox 55" id="55"/>
            <p:cNvSpPr txBox="true"/>
            <p:nvPr/>
          </p:nvSpPr>
          <p:spPr>
            <a:xfrm>
              <a:off x="0" y="-57150"/>
              <a:ext cx="7772400" cy="1245870"/>
            </a:xfrm>
            <a:prstGeom prst="rect">
              <a:avLst/>
            </a:prstGeom>
          </p:spPr>
          <p:txBody>
            <a:bodyPr anchor="ctr" rtlCol="false" tIns="0" lIns="0" bIns="0" rIns="0"/>
            <a:lstStyle/>
            <a:p>
              <a:pPr algn="l">
                <a:lnSpc>
                  <a:spcPts val="3002"/>
                </a:lnSpc>
              </a:pPr>
              <a:r>
                <a:rPr lang="en-US" sz="2274" b="true">
                  <a:solidFill>
                    <a:srgbClr val="00325A"/>
                  </a:solidFill>
                  <a:latin typeface="Poppins Bold"/>
                  <a:ea typeface="Poppins Bold"/>
                  <a:cs typeface="Poppins Bold"/>
                  <a:sym typeface="Poppins Bold"/>
                </a:rPr>
                <a:t>Cadjehoun, Cotonou, Bénin</a:t>
              </a:r>
            </a:p>
          </p:txBody>
        </p:sp>
      </p:grpSp>
      <p:grpSp>
        <p:nvGrpSpPr>
          <p:cNvPr name="Group 56" id="56"/>
          <p:cNvGrpSpPr/>
          <p:nvPr/>
        </p:nvGrpSpPr>
        <p:grpSpPr>
          <a:xfrm rot="0">
            <a:off x="822960" y="7338060"/>
            <a:ext cx="8023860" cy="1920240"/>
            <a:chOff x="0" y="0"/>
            <a:chExt cx="10698480" cy="2560320"/>
          </a:xfrm>
        </p:grpSpPr>
        <p:sp>
          <p:nvSpPr>
            <p:cNvPr name="Freeform 57" id="57"/>
            <p:cNvSpPr/>
            <p:nvPr/>
          </p:nvSpPr>
          <p:spPr>
            <a:xfrm flipH="false" flipV="false" rot="0">
              <a:off x="0" y="0"/>
              <a:ext cx="10698480" cy="2560320"/>
            </a:xfrm>
            <a:custGeom>
              <a:avLst/>
              <a:gdLst/>
              <a:ahLst/>
              <a:cxnLst/>
              <a:rect r="r" b="b" t="t" l="l"/>
              <a:pathLst>
                <a:path h="2560320" w="10698480">
                  <a:moveTo>
                    <a:pt x="0" y="182880"/>
                  </a:moveTo>
                  <a:cubicBezTo>
                    <a:pt x="0" y="81915"/>
                    <a:pt x="81915" y="0"/>
                    <a:pt x="182880" y="0"/>
                  </a:cubicBezTo>
                  <a:lnTo>
                    <a:pt x="10515600" y="0"/>
                  </a:lnTo>
                  <a:cubicBezTo>
                    <a:pt x="10616565" y="0"/>
                    <a:pt x="10698480" y="81915"/>
                    <a:pt x="10698480" y="182880"/>
                  </a:cubicBezTo>
                  <a:lnTo>
                    <a:pt x="10698480" y="2377440"/>
                  </a:lnTo>
                  <a:cubicBezTo>
                    <a:pt x="10698480" y="2478405"/>
                    <a:pt x="10616565" y="2560320"/>
                    <a:pt x="10515600" y="2560320"/>
                  </a:cubicBezTo>
                  <a:lnTo>
                    <a:pt x="182880" y="2560320"/>
                  </a:lnTo>
                  <a:cubicBezTo>
                    <a:pt x="81915" y="2560320"/>
                    <a:pt x="0" y="2478405"/>
                    <a:pt x="0" y="2377440"/>
                  </a:cubicBezTo>
                  <a:close/>
                </a:path>
              </a:pathLst>
            </a:custGeom>
            <a:solidFill>
              <a:srgbClr val="F2F8FC"/>
            </a:solidFill>
          </p:spPr>
        </p:sp>
      </p:grpSp>
      <p:grpSp>
        <p:nvGrpSpPr>
          <p:cNvPr name="Group 58" id="58"/>
          <p:cNvGrpSpPr/>
          <p:nvPr/>
        </p:nvGrpSpPr>
        <p:grpSpPr>
          <a:xfrm rot="0">
            <a:off x="1234440" y="7776972"/>
            <a:ext cx="1042416" cy="1042416"/>
            <a:chOff x="0" y="0"/>
            <a:chExt cx="1389888" cy="1389888"/>
          </a:xfrm>
        </p:grpSpPr>
        <p:sp>
          <p:nvSpPr>
            <p:cNvPr name="Freeform 59" id="59"/>
            <p:cNvSpPr/>
            <p:nvPr/>
          </p:nvSpPr>
          <p:spPr>
            <a:xfrm flipH="false" flipV="false" rot="0">
              <a:off x="0" y="0"/>
              <a:ext cx="1389888" cy="1389888"/>
            </a:xfrm>
            <a:custGeom>
              <a:avLst/>
              <a:gdLst/>
              <a:ahLst/>
              <a:cxnLst/>
              <a:rect r="r" b="b" t="t" l="l"/>
              <a:pathLst>
                <a:path h="1389888" w="1389888">
                  <a:moveTo>
                    <a:pt x="0" y="694944"/>
                  </a:moveTo>
                  <a:cubicBezTo>
                    <a:pt x="0" y="311150"/>
                    <a:pt x="311150" y="0"/>
                    <a:pt x="694944" y="0"/>
                  </a:cubicBezTo>
                  <a:cubicBezTo>
                    <a:pt x="1078738" y="0"/>
                    <a:pt x="1389888" y="311150"/>
                    <a:pt x="1389888" y="694944"/>
                  </a:cubicBezTo>
                  <a:cubicBezTo>
                    <a:pt x="1389888" y="1078738"/>
                    <a:pt x="1078738" y="1389888"/>
                    <a:pt x="694944" y="1389888"/>
                  </a:cubicBezTo>
                  <a:cubicBezTo>
                    <a:pt x="311150" y="1389888"/>
                    <a:pt x="0" y="1078738"/>
                    <a:pt x="0" y="694944"/>
                  </a:cubicBezTo>
                  <a:close/>
                </a:path>
              </a:pathLst>
            </a:custGeom>
            <a:solidFill>
              <a:srgbClr val="0072CE"/>
            </a:solidFill>
          </p:spPr>
        </p:sp>
      </p:grpSp>
      <p:grpSp>
        <p:nvGrpSpPr>
          <p:cNvPr name="Group 60" id="60"/>
          <p:cNvGrpSpPr/>
          <p:nvPr/>
        </p:nvGrpSpPr>
        <p:grpSpPr>
          <a:xfrm rot="0">
            <a:off x="1369952" y="7912484"/>
            <a:ext cx="771392" cy="771392"/>
            <a:chOff x="0" y="0"/>
            <a:chExt cx="1028522" cy="1028522"/>
          </a:xfrm>
        </p:grpSpPr>
        <p:sp>
          <p:nvSpPr>
            <p:cNvPr name="Freeform 61" id="61" descr="icons/linkedin.png"/>
            <p:cNvSpPr/>
            <p:nvPr/>
          </p:nvSpPr>
          <p:spPr>
            <a:xfrm flipH="false" flipV="false" rot="0">
              <a:off x="0" y="0"/>
              <a:ext cx="1028573" cy="1028573"/>
            </a:xfrm>
            <a:custGeom>
              <a:avLst/>
              <a:gdLst/>
              <a:ahLst/>
              <a:cxnLst/>
              <a:rect r="r" b="b" t="t" l="l"/>
              <a:pathLst>
                <a:path h="1028573" w="1028573">
                  <a:moveTo>
                    <a:pt x="0" y="0"/>
                  </a:moveTo>
                  <a:lnTo>
                    <a:pt x="1028573" y="0"/>
                  </a:lnTo>
                  <a:lnTo>
                    <a:pt x="1028573" y="1028573"/>
                  </a:lnTo>
                  <a:lnTo>
                    <a:pt x="0" y="1028573"/>
                  </a:lnTo>
                  <a:lnTo>
                    <a:pt x="0" y="0"/>
                  </a:lnTo>
                  <a:close/>
                </a:path>
              </a:pathLst>
            </a:custGeom>
            <a:blipFill>
              <a:blip r:embed="rId11"/>
              <a:stretch>
                <a:fillRect l="0" t="0" r="4" b="4"/>
              </a:stretch>
            </a:blipFill>
          </p:spPr>
        </p:sp>
      </p:grpSp>
      <p:grpSp>
        <p:nvGrpSpPr>
          <p:cNvPr name="Group 62" id="62"/>
          <p:cNvGrpSpPr/>
          <p:nvPr/>
        </p:nvGrpSpPr>
        <p:grpSpPr>
          <a:xfrm rot="0">
            <a:off x="2674620" y="7612380"/>
            <a:ext cx="5829300" cy="548640"/>
            <a:chOff x="0" y="0"/>
            <a:chExt cx="7772400" cy="731520"/>
          </a:xfrm>
        </p:grpSpPr>
        <p:sp>
          <p:nvSpPr>
            <p:cNvPr name="Freeform 63" id="63"/>
            <p:cNvSpPr/>
            <p:nvPr/>
          </p:nvSpPr>
          <p:spPr>
            <a:xfrm flipH="false" flipV="false" rot="0">
              <a:off x="0" y="0"/>
              <a:ext cx="7772400" cy="731520"/>
            </a:xfrm>
            <a:custGeom>
              <a:avLst/>
              <a:gdLst/>
              <a:ahLst/>
              <a:cxnLst/>
              <a:rect r="r" b="b" t="t" l="l"/>
              <a:pathLst>
                <a:path h="731520" w="7772400">
                  <a:moveTo>
                    <a:pt x="0" y="0"/>
                  </a:moveTo>
                  <a:lnTo>
                    <a:pt x="7772400" y="0"/>
                  </a:lnTo>
                  <a:lnTo>
                    <a:pt x="7772400" y="731520"/>
                  </a:lnTo>
                  <a:lnTo>
                    <a:pt x="0" y="731520"/>
                  </a:lnTo>
                  <a:close/>
                </a:path>
              </a:pathLst>
            </a:custGeom>
            <a:blipFill>
              <a:blip r:embed="rId4">
                <a:alphaModFix amt="0"/>
              </a:blip>
              <a:stretch>
                <a:fillRect l="0" t="-157028" r="0" b="-157028"/>
              </a:stretch>
            </a:blipFill>
          </p:spPr>
        </p:sp>
        <p:sp>
          <p:nvSpPr>
            <p:cNvPr name="TextBox 64" id="64"/>
            <p:cNvSpPr txBox="true"/>
            <p:nvPr/>
          </p:nvSpPr>
          <p:spPr>
            <a:xfrm>
              <a:off x="0" y="-19050"/>
              <a:ext cx="7772400" cy="750570"/>
            </a:xfrm>
            <a:prstGeom prst="rect">
              <a:avLst/>
            </a:prstGeom>
          </p:spPr>
          <p:txBody>
            <a:bodyPr anchor="ctr" rtlCol="false" tIns="0" lIns="0" bIns="0" rIns="0"/>
            <a:lstStyle/>
            <a:p>
              <a:pPr algn="l">
                <a:lnSpc>
                  <a:spcPts val="2639"/>
                </a:lnSpc>
              </a:pPr>
              <a:r>
                <a:rPr lang="en-US" sz="2199" b="true">
                  <a:solidFill>
                    <a:srgbClr val="5E7A90"/>
                  </a:solidFill>
                  <a:latin typeface="Poppins Bold"/>
                  <a:ea typeface="Poppins Bold"/>
                  <a:cs typeface="Poppins Bold"/>
                  <a:sym typeface="Poppins Bold"/>
                </a:rPr>
                <a:t>LinkedIn</a:t>
              </a:r>
            </a:p>
          </p:txBody>
        </p:sp>
      </p:grpSp>
      <p:grpSp>
        <p:nvGrpSpPr>
          <p:cNvPr name="Group 65" id="65"/>
          <p:cNvGrpSpPr/>
          <p:nvPr/>
        </p:nvGrpSpPr>
        <p:grpSpPr>
          <a:xfrm rot="0">
            <a:off x="2674620" y="8161020"/>
            <a:ext cx="5829300" cy="891540"/>
            <a:chOff x="0" y="0"/>
            <a:chExt cx="7772400" cy="1188720"/>
          </a:xfrm>
        </p:grpSpPr>
        <p:sp>
          <p:nvSpPr>
            <p:cNvPr name="Freeform 66" id="66"/>
            <p:cNvSpPr/>
            <p:nvPr/>
          </p:nvSpPr>
          <p:spPr>
            <a:xfrm flipH="false" flipV="false" rot="0">
              <a:off x="0" y="0"/>
              <a:ext cx="7772400" cy="1188720"/>
            </a:xfrm>
            <a:custGeom>
              <a:avLst/>
              <a:gdLst/>
              <a:ahLst/>
              <a:cxnLst/>
              <a:rect r="r" b="b" t="t" l="l"/>
              <a:pathLst>
                <a:path h="1188720" w="7772400">
                  <a:moveTo>
                    <a:pt x="0" y="0"/>
                  </a:moveTo>
                  <a:lnTo>
                    <a:pt x="7772400" y="0"/>
                  </a:lnTo>
                  <a:lnTo>
                    <a:pt x="7772400" y="1188720"/>
                  </a:lnTo>
                  <a:lnTo>
                    <a:pt x="0" y="1188720"/>
                  </a:lnTo>
                  <a:close/>
                </a:path>
              </a:pathLst>
            </a:custGeom>
            <a:blipFill>
              <a:blip r:embed="rId4">
                <a:alphaModFix amt="0"/>
              </a:blip>
              <a:stretch>
                <a:fillRect l="0" t="-77402" r="0" b="-77402"/>
              </a:stretch>
            </a:blipFill>
          </p:spPr>
        </p:sp>
        <p:sp>
          <p:nvSpPr>
            <p:cNvPr name="TextBox 67" id="67"/>
            <p:cNvSpPr txBox="true"/>
            <p:nvPr/>
          </p:nvSpPr>
          <p:spPr>
            <a:xfrm>
              <a:off x="0" y="-57150"/>
              <a:ext cx="7772400" cy="1245870"/>
            </a:xfrm>
            <a:prstGeom prst="rect">
              <a:avLst/>
            </a:prstGeom>
          </p:spPr>
          <p:txBody>
            <a:bodyPr anchor="ctr" rtlCol="false" tIns="0" lIns="0" bIns="0" rIns="0"/>
            <a:lstStyle/>
            <a:p>
              <a:pPr algn="l">
                <a:lnSpc>
                  <a:spcPts val="3002"/>
                </a:lnSpc>
              </a:pPr>
              <a:r>
                <a:rPr lang="en-US" b="true" sz="2274" u="sng">
                  <a:solidFill>
                    <a:srgbClr val="00325A"/>
                  </a:solidFill>
                  <a:latin typeface="Poppins Bold"/>
                  <a:ea typeface="Poppins Bold"/>
                  <a:cs typeface="Poppins Bold"/>
                  <a:sym typeface="Poppins Bold"/>
                  <a:hlinkClick r:id="rId12" tooltip="https://www.linkedin.com/company/net-by-us"/>
                </a:rPr>
                <a:t>linkedin.com/company/net-by-us</a:t>
              </a:r>
            </a:p>
          </p:txBody>
        </p:sp>
      </p:grpSp>
      <p:grpSp>
        <p:nvGrpSpPr>
          <p:cNvPr name="Group 68" id="68"/>
          <p:cNvGrpSpPr/>
          <p:nvPr/>
        </p:nvGrpSpPr>
        <p:grpSpPr>
          <a:xfrm rot="0">
            <a:off x="9395460" y="7338060"/>
            <a:ext cx="8023860" cy="1920240"/>
            <a:chOff x="0" y="0"/>
            <a:chExt cx="10698480" cy="2560320"/>
          </a:xfrm>
        </p:grpSpPr>
        <p:sp>
          <p:nvSpPr>
            <p:cNvPr name="Freeform 69" id="69"/>
            <p:cNvSpPr/>
            <p:nvPr/>
          </p:nvSpPr>
          <p:spPr>
            <a:xfrm flipH="false" flipV="false" rot="0">
              <a:off x="0" y="0"/>
              <a:ext cx="10698480" cy="2560320"/>
            </a:xfrm>
            <a:custGeom>
              <a:avLst/>
              <a:gdLst/>
              <a:ahLst/>
              <a:cxnLst/>
              <a:rect r="r" b="b" t="t" l="l"/>
              <a:pathLst>
                <a:path h="2560320" w="10698480">
                  <a:moveTo>
                    <a:pt x="0" y="182880"/>
                  </a:moveTo>
                  <a:cubicBezTo>
                    <a:pt x="0" y="81915"/>
                    <a:pt x="81915" y="0"/>
                    <a:pt x="182880" y="0"/>
                  </a:cubicBezTo>
                  <a:lnTo>
                    <a:pt x="10515600" y="0"/>
                  </a:lnTo>
                  <a:cubicBezTo>
                    <a:pt x="10616565" y="0"/>
                    <a:pt x="10698480" y="81915"/>
                    <a:pt x="10698480" y="182880"/>
                  </a:cubicBezTo>
                  <a:lnTo>
                    <a:pt x="10698480" y="2377440"/>
                  </a:lnTo>
                  <a:cubicBezTo>
                    <a:pt x="10698480" y="2478405"/>
                    <a:pt x="10616565" y="2560320"/>
                    <a:pt x="10515600" y="2560320"/>
                  </a:cubicBezTo>
                  <a:lnTo>
                    <a:pt x="182880" y="2560320"/>
                  </a:lnTo>
                  <a:cubicBezTo>
                    <a:pt x="81915" y="2560320"/>
                    <a:pt x="0" y="2478405"/>
                    <a:pt x="0" y="2377440"/>
                  </a:cubicBezTo>
                  <a:close/>
                </a:path>
              </a:pathLst>
            </a:custGeom>
            <a:solidFill>
              <a:srgbClr val="F2F8FC"/>
            </a:solidFill>
          </p:spPr>
        </p:sp>
      </p:grpSp>
      <p:grpSp>
        <p:nvGrpSpPr>
          <p:cNvPr name="Group 70" id="70"/>
          <p:cNvGrpSpPr/>
          <p:nvPr/>
        </p:nvGrpSpPr>
        <p:grpSpPr>
          <a:xfrm rot="0">
            <a:off x="9806940" y="7776972"/>
            <a:ext cx="1042416" cy="1042416"/>
            <a:chOff x="0" y="0"/>
            <a:chExt cx="1389888" cy="1389888"/>
          </a:xfrm>
        </p:grpSpPr>
        <p:sp>
          <p:nvSpPr>
            <p:cNvPr name="Freeform 71" id="71"/>
            <p:cNvSpPr/>
            <p:nvPr/>
          </p:nvSpPr>
          <p:spPr>
            <a:xfrm flipH="false" flipV="false" rot="0">
              <a:off x="0" y="0"/>
              <a:ext cx="1389888" cy="1389888"/>
            </a:xfrm>
            <a:custGeom>
              <a:avLst/>
              <a:gdLst/>
              <a:ahLst/>
              <a:cxnLst/>
              <a:rect r="r" b="b" t="t" l="l"/>
              <a:pathLst>
                <a:path h="1389888" w="1389888">
                  <a:moveTo>
                    <a:pt x="0" y="694944"/>
                  </a:moveTo>
                  <a:cubicBezTo>
                    <a:pt x="0" y="311150"/>
                    <a:pt x="311150" y="0"/>
                    <a:pt x="694944" y="0"/>
                  </a:cubicBezTo>
                  <a:cubicBezTo>
                    <a:pt x="1078738" y="0"/>
                    <a:pt x="1389888" y="311150"/>
                    <a:pt x="1389888" y="694944"/>
                  </a:cubicBezTo>
                  <a:cubicBezTo>
                    <a:pt x="1389888" y="1078738"/>
                    <a:pt x="1078738" y="1389888"/>
                    <a:pt x="694944" y="1389888"/>
                  </a:cubicBezTo>
                  <a:cubicBezTo>
                    <a:pt x="311150" y="1389888"/>
                    <a:pt x="0" y="1078738"/>
                    <a:pt x="0" y="694944"/>
                  </a:cubicBezTo>
                  <a:close/>
                </a:path>
              </a:pathLst>
            </a:custGeom>
            <a:solidFill>
              <a:srgbClr val="0072CE"/>
            </a:solidFill>
          </p:spPr>
        </p:sp>
      </p:grpSp>
      <p:grpSp>
        <p:nvGrpSpPr>
          <p:cNvPr name="Group 72" id="72"/>
          <p:cNvGrpSpPr/>
          <p:nvPr/>
        </p:nvGrpSpPr>
        <p:grpSpPr>
          <a:xfrm rot="0">
            <a:off x="9942452" y="7912484"/>
            <a:ext cx="771392" cy="771392"/>
            <a:chOff x="0" y="0"/>
            <a:chExt cx="1028522" cy="1028522"/>
          </a:xfrm>
        </p:grpSpPr>
        <p:sp>
          <p:nvSpPr>
            <p:cNvPr name="Freeform 73" id="73" descr="icons/facebook.png"/>
            <p:cNvSpPr/>
            <p:nvPr/>
          </p:nvSpPr>
          <p:spPr>
            <a:xfrm flipH="false" flipV="false" rot="0">
              <a:off x="0" y="0"/>
              <a:ext cx="1028573" cy="1028573"/>
            </a:xfrm>
            <a:custGeom>
              <a:avLst/>
              <a:gdLst/>
              <a:ahLst/>
              <a:cxnLst/>
              <a:rect r="r" b="b" t="t" l="l"/>
              <a:pathLst>
                <a:path h="1028573" w="1028573">
                  <a:moveTo>
                    <a:pt x="0" y="0"/>
                  </a:moveTo>
                  <a:lnTo>
                    <a:pt x="1028573" y="0"/>
                  </a:lnTo>
                  <a:lnTo>
                    <a:pt x="1028573" y="1028573"/>
                  </a:lnTo>
                  <a:lnTo>
                    <a:pt x="0" y="1028573"/>
                  </a:lnTo>
                  <a:lnTo>
                    <a:pt x="0" y="0"/>
                  </a:lnTo>
                  <a:close/>
                </a:path>
              </a:pathLst>
            </a:custGeom>
            <a:blipFill>
              <a:blip r:embed="rId13"/>
              <a:stretch>
                <a:fillRect l="0" t="0" r="4" b="4"/>
              </a:stretch>
            </a:blipFill>
          </p:spPr>
        </p:sp>
      </p:grpSp>
      <p:grpSp>
        <p:nvGrpSpPr>
          <p:cNvPr name="Group 74" id="74"/>
          <p:cNvGrpSpPr/>
          <p:nvPr/>
        </p:nvGrpSpPr>
        <p:grpSpPr>
          <a:xfrm rot="0">
            <a:off x="11247120" y="7612380"/>
            <a:ext cx="5829300" cy="548640"/>
            <a:chOff x="0" y="0"/>
            <a:chExt cx="7772400" cy="731520"/>
          </a:xfrm>
        </p:grpSpPr>
        <p:sp>
          <p:nvSpPr>
            <p:cNvPr name="Freeform 75" id="75"/>
            <p:cNvSpPr/>
            <p:nvPr/>
          </p:nvSpPr>
          <p:spPr>
            <a:xfrm flipH="false" flipV="false" rot="0">
              <a:off x="0" y="0"/>
              <a:ext cx="7772400" cy="731520"/>
            </a:xfrm>
            <a:custGeom>
              <a:avLst/>
              <a:gdLst/>
              <a:ahLst/>
              <a:cxnLst/>
              <a:rect r="r" b="b" t="t" l="l"/>
              <a:pathLst>
                <a:path h="731520" w="7772400">
                  <a:moveTo>
                    <a:pt x="0" y="0"/>
                  </a:moveTo>
                  <a:lnTo>
                    <a:pt x="7772400" y="0"/>
                  </a:lnTo>
                  <a:lnTo>
                    <a:pt x="7772400" y="731520"/>
                  </a:lnTo>
                  <a:lnTo>
                    <a:pt x="0" y="731520"/>
                  </a:lnTo>
                  <a:close/>
                </a:path>
              </a:pathLst>
            </a:custGeom>
            <a:blipFill>
              <a:blip r:embed="rId4">
                <a:alphaModFix amt="0"/>
              </a:blip>
              <a:stretch>
                <a:fillRect l="0" t="-157028" r="0" b="-157028"/>
              </a:stretch>
            </a:blipFill>
          </p:spPr>
        </p:sp>
        <p:sp>
          <p:nvSpPr>
            <p:cNvPr name="TextBox 76" id="76"/>
            <p:cNvSpPr txBox="true"/>
            <p:nvPr/>
          </p:nvSpPr>
          <p:spPr>
            <a:xfrm>
              <a:off x="0" y="-19050"/>
              <a:ext cx="7772400" cy="750570"/>
            </a:xfrm>
            <a:prstGeom prst="rect">
              <a:avLst/>
            </a:prstGeom>
          </p:spPr>
          <p:txBody>
            <a:bodyPr anchor="ctr" rtlCol="false" tIns="0" lIns="0" bIns="0" rIns="0"/>
            <a:lstStyle/>
            <a:p>
              <a:pPr algn="l">
                <a:lnSpc>
                  <a:spcPts val="2639"/>
                </a:lnSpc>
              </a:pPr>
              <a:r>
                <a:rPr lang="en-US" sz="2199" b="true">
                  <a:solidFill>
                    <a:srgbClr val="5E7A90"/>
                  </a:solidFill>
                  <a:latin typeface="Poppins Bold"/>
                  <a:ea typeface="Poppins Bold"/>
                  <a:cs typeface="Poppins Bold"/>
                  <a:sym typeface="Poppins Bold"/>
                </a:rPr>
                <a:t>Facebook</a:t>
              </a:r>
            </a:p>
          </p:txBody>
        </p:sp>
      </p:grpSp>
      <p:grpSp>
        <p:nvGrpSpPr>
          <p:cNvPr name="Group 77" id="77"/>
          <p:cNvGrpSpPr/>
          <p:nvPr/>
        </p:nvGrpSpPr>
        <p:grpSpPr>
          <a:xfrm rot="0">
            <a:off x="11247120" y="8161020"/>
            <a:ext cx="5829300" cy="891540"/>
            <a:chOff x="0" y="0"/>
            <a:chExt cx="7772400" cy="1188720"/>
          </a:xfrm>
        </p:grpSpPr>
        <p:sp>
          <p:nvSpPr>
            <p:cNvPr name="Freeform 78" id="78"/>
            <p:cNvSpPr/>
            <p:nvPr/>
          </p:nvSpPr>
          <p:spPr>
            <a:xfrm flipH="false" flipV="false" rot="0">
              <a:off x="0" y="0"/>
              <a:ext cx="7772400" cy="1188720"/>
            </a:xfrm>
            <a:custGeom>
              <a:avLst/>
              <a:gdLst/>
              <a:ahLst/>
              <a:cxnLst/>
              <a:rect r="r" b="b" t="t" l="l"/>
              <a:pathLst>
                <a:path h="1188720" w="7772400">
                  <a:moveTo>
                    <a:pt x="0" y="0"/>
                  </a:moveTo>
                  <a:lnTo>
                    <a:pt x="7772400" y="0"/>
                  </a:lnTo>
                  <a:lnTo>
                    <a:pt x="7772400" y="1188720"/>
                  </a:lnTo>
                  <a:lnTo>
                    <a:pt x="0" y="1188720"/>
                  </a:lnTo>
                  <a:close/>
                </a:path>
              </a:pathLst>
            </a:custGeom>
            <a:blipFill>
              <a:blip r:embed="rId4">
                <a:alphaModFix amt="0"/>
              </a:blip>
              <a:stretch>
                <a:fillRect l="0" t="-77402" r="0" b="-77402"/>
              </a:stretch>
            </a:blipFill>
          </p:spPr>
        </p:sp>
        <p:sp>
          <p:nvSpPr>
            <p:cNvPr name="TextBox 79" id="79"/>
            <p:cNvSpPr txBox="true"/>
            <p:nvPr/>
          </p:nvSpPr>
          <p:spPr>
            <a:xfrm>
              <a:off x="0" y="-57150"/>
              <a:ext cx="7772400" cy="1245870"/>
            </a:xfrm>
            <a:prstGeom prst="rect">
              <a:avLst/>
            </a:prstGeom>
          </p:spPr>
          <p:txBody>
            <a:bodyPr anchor="ctr" rtlCol="false" tIns="0" lIns="0" bIns="0" rIns="0"/>
            <a:lstStyle/>
            <a:p>
              <a:pPr algn="l">
                <a:lnSpc>
                  <a:spcPts val="3002"/>
                </a:lnSpc>
              </a:pPr>
              <a:r>
                <a:rPr lang="en-US" b="true" sz="2274" u="sng">
                  <a:solidFill>
                    <a:srgbClr val="00325A"/>
                  </a:solidFill>
                  <a:latin typeface="Poppins Bold"/>
                  <a:ea typeface="Poppins Bold"/>
                  <a:cs typeface="Poppins Bold"/>
                  <a:sym typeface="Poppins Bold"/>
                  <a:hlinkClick r:id="rId14" tooltip="https://www.facebook.com/netbyus"/>
                </a:rPr>
                <a:t>facebook.com/netbyus</a:t>
              </a:r>
            </a:p>
          </p:txBody>
        </p:sp>
      </p:grpSp>
      <p:grpSp>
        <p:nvGrpSpPr>
          <p:cNvPr name="Group 80" id="80"/>
          <p:cNvGrpSpPr/>
          <p:nvPr/>
        </p:nvGrpSpPr>
        <p:grpSpPr>
          <a:xfrm rot="0">
            <a:off x="16294608" y="384048"/>
            <a:ext cx="1303020" cy="271062"/>
            <a:chOff x="0" y="0"/>
            <a:chExt cx="1737360" cy="361417"/>
          </a:xfrm>
        </p:grpSpPr>
        <p:sp>
          <p:nvSpPr>
            <p:cNvPr name="Freeform 81" id="81" descr="logo.png"/>
            <p:cNvSpPr/>
            <p:nvPr/>
          </p:nvSpPr>
          <p:spPr>
            <a:xfrm flipH="false" flipV="false" rot="0">
              <a:off x="0" y="0"/>
              <a:ext cx="1737360" cy="361442"/>
            </a:xfrm>
            <a:custGeom>
              <a:avLst/>
              <a:gdLst/>
              <a:ahLst/>
              <a:cxnLst/>
              <a:rect r="r" b="b" t="t" l="l"/>
              <a:pathLst>
                <a:path h="361442" w="1737360">
                  <a:moveTo>
                    <a:pt x="0" y="0"/>
                  </a:moveTo>
                  <a:lnTo>
                    <a:pt x="1737360" y="0"/>
                  </a:lnTo>
                  <a:lnTo>
                    <a:pt x="1737360" y="361442"/>
                  </a:lnTo>
                  <a:lnTo>
                    <a:pt x="0" y="361442"/>
                  </a:lnTo>
                  <a:lnTo>
                    <a:pt x="0" y="0"/>
                  </a:lnTo>
                  <a:close/>
                </a:path>
              </a:pathLst>
            </a:custGeom>
            <a:blipFill>
              <a:blip r:embed="rId15"/>
              <a:stretch>
                <a:fillRect l="0" t="0" r="0" b="7"/>
              </a:stretch>
            </a:blipFill>
          </p:spPr>
        </p:sp>
      </p:grpSp>
      <p:grpSp>
        <p:nvGrpSpPr>
          <p:cNvPr name="Group 82" id="82"/>
          <p:cNvGrpSpPr/>
          <p:nvPr/>
        </p:nvGrpSpPr>
        <p:grpSpPr>
          <a:xfrm rot="0">
            <a:off x="17254728" y="9756105"/>
            <a:ext cx="685800" cy="411480"/>
            <a:chOff x="0" y="0"/>
            <a:chExt cx="914400" cy="548640"/>
          </a:xfrm>
        </p:grpSpPr>
        <p:sp>
          <p:nvSpPr>
            <p:cNvPr name="Freeform 83" id="83"/>
            <p:cNvSpPr/>
            <p:nvPr/>
          </p:nvSpPr>
          <p:spPr>
            <a:xfrm flipH="false" flipV="false" rot="0">
              <a:off x="0" y="0"/>
              <a:ext cx="914400" cy="548640"/>
            </a:xfrm>
            <a:custGeom>
              <a:avLst/>
              <a:gdLst/>
              <a:ahLst/>
              <a:cxnLst/>
              <a:rect r="r" b="b" t="t" l="l"/>
              <a:pathLst>
                <a:path h="548640" w="914400">
                  <a:moveTo>
                    <a:pt x="0" y="0"/>
                  </a:moveTo>
                  <a:lnTo>
                    <a:pt x="914400" y="0"/>
                  </a:lnTo>
                  <a:lnTo>
                    <a:pt x="914400" y="548640"/>
                  </a:lnTo>
                  <a:lnTo>
                    <a:pt x="0" y="548640"/>
                  </a:lnTo>
                  <a:close/>
                </a:path>
              </a:pathLst>
            </a:custGeom>
            <a:blipFill>
              <a:blip r:embed="rId4">
                <a:alphaModFix amt="0"/>
              </a:blip>
              <a:stretch>
                <a:fillRect l="-26982" t="0" r="-26982" b="0"/>
              </a:stretch>
            </a:blipFill>
          </p:spPr>
        </p:sp>
        <p:sp>
          <p:nvSpPr>
            <p:cNvPr name="TextBox 84" id="84"/>
            <p:cNvSpPr txBox="true"/>
            <p:nvPr/>
          </p:nvSpPr>
          <p:spPr>
            <a:xfrm>
              <a:off x="0" y="-19050"/>
              <a:ext cx="914400" cy="567690"/>
            </a:xfrm>
            <a:prstGeom prst="rect">
              <a:avLst/>
            </a:prstGeom>
          </p:spPr>
          <p:txBody>
            <a:bodyPr anchor="ctr" rtlCol="false" tIns="0" lIns="0" bIns="0" rIns="0"/>
            <a:lstStyle/>
            <a:p>
              <a:pPr algn="r">
                <a:lnSpc>
                  <a:spcPts val="1800"/>
                </a:lnSpc>
              </a:pPr>
              <a:r>
                <a:rPr lang="en-US" sz="1500">
                  <a:solidFill>
                    <a:srgbClr val="000000"/>
                  </a:solidFill>
                  <a:latin typeface="Poppins"/>
                  <a:ea typeface="Poppins"/>
                  <a:cs typeface="Poppins"/>
                  <a:sym typeface="Poppins"/>
                </a:rPr>
                <a:t>9</a:t>
              </a:r>
            </a:p>
          </p:txBody>
        </p:sp>
      </p:gr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456840" cy="10381972"/>
          </a:xfrm>
          <a:custGeom>
            <a:avLst/>
            <a:gdLst/>
            <a:ahLst/>
            <a:cxnLst/>
            <a:rect r="r" b="b" t="t" l="l"/>
            <a:pathLst>
              <a:path h="10381972" w="18456840">
                <a:moveTo>
                  <a:pt x="0" y="0"/>
                </a:moveTo>
                <a:lnTo>
                  <a:pt x="18456840" y="0"/>
                </a:lnTo>
                <a:lnTo>
                  <a:pt x="18456840" y="10381972"/>
                </a:lnTo>
                <a:lnTo>
                  <a:pt x="0" y="10381972"/>
                </a:lnTo>
                <a:lnTo>
                  <a:pt x="0" y="0"/>
                </a:lnTo>
                <a:close/>
              </a:path>
            </a:pathLst>
          </a:custGeom>
          <a:blipFill>
            <a:blip r:embed="rId2"/>
            <a:stretch>
              <a:fillRect l="0" t="0" r="0" b="0"/>
            </a:stretch>
          </a:blipFill>
        </p:spPr>
      </p:sp>
      <p:grpSp>
        <p:nvGrpSpPr>
          <p:cNvPr name="Group 3" id="3"/>
          <p:cNvGrpSpPr/>
          <p:nvPr/>
        </p:nvGrpSpPr>
        <p:grpSpPr>
          <a:xfrm rot="0">
            <a:off x="548640" y="205740"/>
            <a:ext cx="2468880" cy="776688"/>
            <a:chOff x="0" y="0"/>
            <a:chExt cx="3291840" cy="1035583"/>
          </a:xfrm>
        </p:grpSpPr>
        <p:sp>
          <p:nvSpPr>
            <p:cNvPr name="Freeform 4" id="4"/>
            <p:cNvSpPr/>
            <p:nvPr/>
          </p:nvSpPr>
          <p:spPr>
            <a:xfrm flipH="false" flipV="false" rot="0">
              <a:off x="0" y="0"/>
              <a:ext cx="3291840" cy="1035558"/>
            </a:xfrm>
            <a:custGeom>
              <a:avLst/>
              <a:gdLst/>
              <a:ahLst/>
              <a:cxnLst/>
              <a:rect r="r" b="b" t="t" l="l"/>
              <a:pathLst>
                <a:path h="1035558" w="3291840">
                  <a:moveTo>
                    <a:pt x="0" y="146304"/>
                  </a:moveTo>
                  <a:cubicBezTo>
                    <a:pt x="0" y="65532"/>
                    <a:pt x="65532" y="0"/>
                    <a:pt x="146304" y="0"/>
                  </a:cubicBezTo>
                  <a:lnTo>
                    <a:pt x="3145536" y="0"/>
                  </a:lnTo>
                  <a:cubicBezTo>
                    <a:pt x="3226308" y="0"/>
                    <a:pt x="3291840" y="65532"/>
                    <a:pt x="3291840" y="146304"/>
                  </a:cubicBezTo>
                  <a:lnTo>
                    <a:pt x="3291840" y="889254"/>
                  </a:lnTo>
                  <a:cubicBezTo>
                    <a:pt x="3291840" y="970026"/>
                    <a:pt x="3226308" y="1035558"/>
                    <a:pt x="3145536" y="1035558"/>
                  </a:cubicBezTo>
                  <a:lnTo>
                    <a:pt x="146304" y="1035558"/>
                  </a:lnTo>
                  <a:cubicBezTo>
                    <a:pt x="65532" y="1035558"/>
                    <a:pt x="0" y="970026"/>
                    <a:pt x="0" y="889254"/>
                  </a:cubicBezTo>
                  <a:close/>
                </a:path>
              </a:pathLst>
            </a:custGeom>
            <a:solidFill>
              <a:srgbClr val="FFFFFF"/>
            </a:solidFill>
          </p:spPr>
        </p:sp>
      </p:grpSp>
      <p:grpSp>
        <p:nvGrpSpPr>
          <p:cNvPr name="Group 5" id="5"/>
          <p:cNvGrpSpPr/>
          <p:nvPr/>
        </p:nvGrpSpPr>
        <p:grpSpPr>
          <a:xfrm rot="0">
            <a:off x="685800" y="342900"/>
            <a:ext cx="2194560" cy="502368"/>
            <a:chOff x="0" y="0"/>
            <a:chExt cx="2926080" cy="669823"/>
          </a:xfrm>
        </p:grpSpPr>
        <p:sp>
          <p:nvSpPr>
            <p:cNvPr name="Freeform 6" id="6" descr="logo_finances.png"/>
            <p:cNvSpPr/>
            <p:nvPr/>
          </p:nvSpPr>
          <p:spPr>
            <a:xfrm flipH="false" flipV="false" rot="0">
              <a:off x="0" y="0"/>
              <a:ext cx="2926080" cy="669798"/>
            </a:xfrm>
            <a:custGeom>
              <a:avLst/>
              <a:gdLst/>
              <a:ahLst/>
              <a:cxnLst/>
              <a:rect r="r" b="b" t="t" l="l"/>
              <a:pathLst>
                <a:path h="669798" w="2926080">
                  <a:moveTo>
                    <a:pt x="0" y="0"/>
                  </a:moveTo>
                  <a:lnTo>
                    <a:pt x="2926080" y="0"/>
                  </a:lnTo>
                  <a:lnTo>
                    <a:pt x="2926080" y="669798"/>
                  </a:lnTo>
                  <a:lnTo>
                    <a:pt x="0" y="669798"/>
                  </a:lnTo>
                  <a:lnTo>
                    <a:pt x="0" y="0"/>
                  </a:lnTo>
                  <a:close/>
                </a:path>
              </a:pathLst>
            </a:custGeom>
            <a:blipFill>
              <a:blip r:embed="rId3"/>
              <a:stretch>
                <a:fillRect l="0" t="0" r="0" b="-3"/>
              </a:stretch>
            </a:blipFill>
          </p:spPr>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DAHQ8lRC-zg</dc:identifier>
  <dcterms:modified xsi:type="dcterms:W3CDTF">2011-08-01T06:04:30Z</dcterms:modified>
  <cp:revision>1</cp:revision>
  <dc:title>NetByUs_AO_Presentation.pptx</dc:title>
</cp:coreProperties>
</file>