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548640"/>
            <a:ext cx="1737360" cy="363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2606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  DE  RÉPONSE  À  APPEL  D'OFFRES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66928" y="2971800"/>
            <a:ext cx="10515600" cy="1965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000" dirty="0">
                <a:solidFill>
                  <a:srgbClr val="CFE0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Présentation des produits
</a:t>
            </a:r>
            <a:pPr indent="0" marL="0">
              <a:lnSpc>
                <a:spcPct val="108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NetByUs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21792" y="5074920"/>
            <a:ext cx="2377440" cy="0"/>
          </a:xfrm>
          <a:prstGeom prst="line">
            <a:avLst/>
          </a:prstGeom>
          <a:noFill/>
          <a:ln w="12700">
            <a:solidFill>
              <a:srgbClr val="3E669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5193792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BE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solutions numériques innovantes pour optimiser la performance de votre organisation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48640" y="629107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F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— Entreprise de services numériques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265615" y="629107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10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8160" y="960120"/>
            <a:ext cx="420624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34000" b="1" dirty="0">
                <a:solidFill>
                  <a:srgbClr val="EEF3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00</a:t>
            </a:r>
            <a:endParaRPr lang="en-US" sz="34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2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SOMMAIRE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41248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 que présente ce dossier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9601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1645920" y="1828800"/>
            <a:ext cx="0" cy="585216"/>
          </a:xfrm>
          <a:prstGeom prst="line">
            <a:avLst/>
          </a:prstGeom>
          <a:noFill/>
          <a:ln w="12700">
            <a:solidFill>
              <a:srgbClr val="E2E8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65960" y="1764792"/>
            <a:ext cx="9692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 sommes-nous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965960" y="2130552"/>
            <a:ext cx="9692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Vision, expertise et domaines d'intervention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2551176"/>
            <a:ext cx="111099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2578608"/>
            <a:ext cx="9601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1645920" y="2670048"/>
            <a:ext cx="0" cy="585216"/>
          </a:xfrm>
          <a:prstGeom prst="line">
            <a:avLst/>
          </a:prstGeom>
          <a:noFill/>
          <a:ln w="12700">
            <a:solidFill>
              <a:srgbClr val="E2E8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965960" y="2606040"/>
            <a:ext cx="9692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Notre approche méthodologique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965960" y="2971800"/>
            <a:ext cx="9692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démarche structurée en cinq phases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392424"/>
            <a:ext cx="111099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3419856"/>
            <a:ext cx="9601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1645920" y="3511296"/>
            <a:ext cx="0" cy="585216"/>
          </a:xfrm>
          <a:prstGeom prst="line">
            <a:avLst/>
          </a:prstGeom>
          <a:noFill/>
          <a:ln w="12700">
            <a:solidFill>
              <a:srgbClr val="E2E8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65960" y="3447288"/>
            <a:ext cx="9692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Assistance à Maîtrise d'Ouvrage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965960" y="3813048"/>
            <a:ext cx="9692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accompagnement AMOA au quotidien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4233672"/>
            <a:ext cx="111099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4261104"/>
            <a:ext cx="9601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2600" dirty="0"/>
          </a:p>
        </p:txBody>
      </p:sp>
      <p:sp>
        <p:nvSpPr>
          <p:cNvPr id="21" name="Shape 19"/>
          <p:cNvSpPr/>
          <p:nvPr/>
        </p:nvSpPr>
        <p:spPr>
          <a:xfrm>
            <a:off x="1645920" y="4352544"/>
            <a:ext cx="0" cy="585216"/>
          </a:xfrm>
          <a:prstGeom prst="line">
            <a:avLst/>
          </a:prstGeom>
          <a:noFill/>
          <a:ln w="12700">
            <a:solidFill>
              <a:srgbClr val="E2E8E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965960" y="4288536"/>
            <a:ext cx="9692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&amp; réalisations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1965960" y="4654296"/>
            <a:ext cx="9692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projets menés avec nos clients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074920"/>
            <a:ext cx="111099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5102352"/>
            <a:ext cx="9601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2600" dirty="0"/>
          </a:p>
        </p:txBody>
      </p:sp>
      <p:sp>
        <p:nvSpPr>
          <p:cNvPr id="26" name="Shape 24"/>
          <p:cNvSpPr/>
          <p:nvPr/>
        </p:nvSpPr>
        <p:spPr>
          <a:xfrm>
            <a:off x="1645920" y="5193792"/>
            <a:ext cx="0" cy="585216"/>
          </a:xfrm>
          <a:prstGeom prst="line">
            <a:avLst/>
          </a:prstGeom>
          <a:noFill/>
          <a:ln w="12700">
            <a:solidFill>
              <a:srgbClr val="E2E8E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965960" y="5129784"/>
            <a:ext cx="9692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Contact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1965960" y="5495544"/>
            <a:ext cx="9692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Échanger avec notre équipe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38251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pPr algn="l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RÉPONSE À APPEL D'OFFRES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8442655" y="63825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Sommaire   —   02 / 08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8160" y="960120"/>
            <a:ext cx="420624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34000" b="1" dirty="0">
                <a:solidFill>
                  <a:srgbClr val="EEF3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2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SOMMES-NOUS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41248"/>
            <a:ext cx="7863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expertise numérique au</a:t>
            </a:r>
            <a:endParaRPr lang="en-US" sz="27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service de votre performance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2148840"/>
            <a:ext cx="6492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</a:t>
            </a:r>
            <a:pPr indent="0" marL="0">
              <a:lnSpc>
                <a:spcPct val="132000"/>
              </a:lnSpc>
              <a:buNone/>
            </a:pPr>
            <a:r>
              <a:rPr lang="en-US" sz="160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une structure de services numériques internationale, spécialisée dans l'édition de plateformes SaaS, le consulting, l'infrastructure et le cloud.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3246120"/>
            <a:ext cx="6492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4451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digitalise, optimise et professionnalise les opérations. Notre mission est d'associer notre expertise et notre créativité afin de développer des produits innovants et accessibles.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4434840"/>
            <a:ext cx="0" cy="1417320"/>
          </a:xfrm>
          <a:prstGeom prst="line">
            <a:avLst/>
          </a:prstGeom>
          <a:noFill/>
          <a:ln w="28575">
            <a:solidFill>
              <a:srgbClr val="F078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389120"/>
            <a:ext cx="6217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i="1" dirty="0">
                <a:solidFill>
                  <a:srgbClr val="0142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Permettre aux particuliers et aux organisations d'opérer et de prospérer dans un écosystème viable, moderne et inclusif. »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635240" y="2148840"/>
            <a:ext cx="0" cy="370332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09560" y="2148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DOMAINES D'INTERVENTION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909560" y="2679192"/>
            <a:ext cx="128016" cy="128016"/>
          </a:xfrm>
          <a:prstGeom prst="rect">
            <a:avLst/>
          </a:prstGeom>
          <a:solidFill>
            <a:srgbClr val="0072CE"/>
          </a:solidFill>
          <a:ln/>
        </p:spPr>
      </p:sp>
      <p:sp>
        <p:nvSpPr>
          <p:cNvPr id="12" name="Text 10"/>
          <p:cNvSpPr/>
          <p:nvPr/>
        </p:nvSpPr>
        <p:spPr>
          <a:xfrm>
            <a:off x="8183880" y="253288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Édition SaaS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909560" y="3108960"/>
            <a:ext cx="35661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09560" y="3456432"/>
            <a:ext cx="128016" cy="128016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15" name="Text 13"/>
          <p:cNvSpPr/>
          <p:nvPr/>
        </p:nvSpPr>
        <p:spPr>
          <a:xfrm>
            <a:off x="8183880" y="331012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Services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909560" y="3886200"/>
            <a:ext cx="35661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09560" y="4233672"/>
            <a:ext cx="128016" cy="128016"/>
          </a:xfrm>
          <a:prstGeom prst="rect">
            <a:avLst/>
          </a:prstGeom>
          <a:solidFill>
            <a:srgbClr val="2DA333"/>
          </a:solidFill>
          <a:ln/>
        </p:spPr>
      </p:sp>
      <p:sp>
        <p:nvSpPr>
          <p:cNvPr id="18" name="Text 16"/>
          <p:cNvSpPr/>
          <p:nvPr/>
        </p:nvSpPr>
        <p:spPr>
          <a:xfrm>
            <a:off x="8183880" y="408736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Infrastructure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909560" y="4663440"/>
            <a:ext cx="356616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09560" y="5010912"/>
            <a:ext cx="128016" cy="128016"/>
          </a:xfrm>
          <a:prstGeom prst="rect">
            <a:avLst/>
          </a:prstGeom>
          <a:solidFill>
            <a:srgbClr val="014276"/>
          </a:solidFill>
          <a:ln/>
        </p:spPr>
      </p:sp>
      <p:sp>
        <p:nvSpPr>
          <p:cNvPr id="21" name="Text 19"/>
          <p:cNvSpPr/>
          <p:nvPr/>
        </p:nvSpPr>
        <p:spPr>
          <a:xfrm>
            <a:off x="8183880" y="4864608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Cloud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638251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pPr algn="l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RÉPONSE À APPEL D'OFFRES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442655" y="63825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sommes-nous   —   03 / 08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8160" y="960120"/>
            <a:ext cx="420624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34000" b="1" dirty="0">
                <a:solidFill>
                  <a:srgbClr val="EEF3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2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MÉTHODOLOGIE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4124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Notre approche méthodologique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51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démarche structurée, collaborative et orientée résultats, articulée autour de cinq phases.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22960" y="3794760"/>
            <a:ext cx="10561320" cy="0"/>
          </a:xfrm>
          <a:prstGeom prst="line">
            <a:avLst/>
          </a:prstGeom>
          <a:noFill/>
          <a:ln w="15875">
            <a:solidFill>
              <a:srgbClr val="D3DE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4380" y="3726180"/>
            <a:ext cx="137160" cy="137160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0" y="23774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-137160" y="2898648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Cadrage de la mission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22960" y="3520440"/>
            <a:ext cx="0" cy="274320"/>
          </a:xfrm>
          <a:prstGeom prst="line">
            <a:avLst/>
          </a:prstGeom>
          <a:noFill/>
          <a:ln w="12700">
            <a:solidFill>
              <a:srgbClr val="D3DE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94710" y="3726180"/>
            <a:ext cx="137160" cy="137160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63290" y="3794760"/>
            <a:ext cx="0" cy="274320"/>
          </a:xfrm>
          <a:prstGeom prst="line">
            <a:avLst/>
          </a:prstGeom>
          <a:noFill/>
          <a:ln w="12700">
            <a:solidFill>
              <a:srgbClr val="D3DE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640330" y="4087368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2503170" y="457200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Suivi continu du développement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035040" y="3726180"/>
            <a:ext cx="137160" cy="137160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80660" y="23774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5143500" y="2898648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Contrôle qualité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03620" y="3520440"/>
            <a:ext cx="0" cy="274320"/>
          </a:xfrm>
          <a:prstGeom prst="line">
            <a:avLst/>
          </a:prstGeom>
          <a:noFill/>
          <a:ln w="12700">
            <a:solidFill>
              <a:srgbClr val="D3DE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75370" y="3726180"/>
            <a:ext cx="137160" cy="137160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43950" y="3794760"/>
            <a:ext cx="0" cy="274320"/>
          </a:xfrm>
          <a:prstGeom prst="line">
            <a:avLst/>
          </a:prstGeom>
          <a:noFill/>
          <a:ln w="12700">
            <a:solidFill>
              <a:srgbClr val="D3DE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920990" y="4087368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7783830" y="457200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Assistance aux recettes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11315700" y="3726180"/>
            <a:ext cx="137160" cy="137160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561320" y="23774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7D6E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10424160" y="2898648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Accompagnement à la mise en production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11384280" y="3520440"/>
            <a:ext cx="0" cy="274320"/>
          </a:xfrm>
          <a:prstGeom prst="line">
            <a:avLst/>
          </a:prstGeom>
          <a:noFill/>
          <a:ln w="12700">
            <a:solidFill>
              <a:srgbClr val="D3DEE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38251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pPr algn="l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RÉPONSE À APPEL D'OFFRES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8442655" y="63825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Méthodologie   —   04 / 08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8160" y="960120"/>
            <a:ext cx="420624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34000" b="1" dirty="0">
                <a:solidFill>
                  <a:srgbClr val="EEF3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2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4124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Assistance à Maîtrise d'Ouvrage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451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accompagnons le Maître d'Ouvrage dans 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78992" y="205740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L'analyse et la clarification des besoins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551176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633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78992" y="2633472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validation des spécifications fonctionnelles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3127248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2095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78992" y="3209544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priorisation des fonctionnalités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378561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78992" y="3785616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participation aux ateliers métiers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4279392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43616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078992" y="4361688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validation des livrables fonctionnels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80760" y="20574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611112" y="205740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L'accompagnement à la prise de décision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080760" y="2551176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80760" y="2633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611112" y="2633472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gestion des évolutions et demandes de changement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080760" y="3127248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80760" y="32095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611112" y="3209544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L'assistance lors des recettes fonctionnelles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080760" y="3703320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80760" y="378561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611112" y="3785616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L'accompagnement au déploiement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080760" y="4279392"/>
            <a:ext cx="5303520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806440" y="2057400"/>
            <a:ext cx="0" cy="274320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8640" y="638251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pPr algn="l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RÉPONSE À APPEL D'OFFRES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8442655" y="63825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AMOA   —   05 / 08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8160" y="960120"/>
            <a:ext cx="420624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34000" b="1" dirty="0">
                <a:solidFill>
                  <a:srgbClr val="EEF3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34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2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41248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Nos références clients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51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Quelques réalisations menées par nos équipes.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20824"/>
            <a:ext cx="146304" cy="146304"/>
          </a:xfrm>
          <a:prstGeom prst="rect">
            <a:avLst/>
          </a:prstGeom>
          <a:solidFill>
            <a:srgbClr val="0072CE"/>
          </a:solidFill>
          <a:ln/>
        </p:spPr>
      </p:sp>
      <p:sp>
        <p:nvSpPr>
          <p:cNvPr id="7" name="Text 5"/>
          <p:cNvSpPr/>
          <p:nvPr/>
        </p:nvSpPr>
        <p:spPr>
          <a:xfrm>
            <a:off x="804672" y="1892808"/>
            <a:ext cx="3136392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Döhler Afrique de l'Ouest &amp; Centrale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2532888"/>
            <a:ext cx="339242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Acteur mondial de la production et de la fourniture d'ingrédients naturels à vocation technologique.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48640" y="3310128"/>
            <a:ext cx="33924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PAYS  ·  7 SITES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3639312"/>
            <a:ext cx="3392424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767328"/>
            <a:ext cx="339242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RÔLE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548640" y="4005072"/>
            <a:ext cx="339242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d'un SI intégré multi-pays, mise en œuvre et exploitation du SIRH, gestion des recettes, centralisation et contrôle d'accès.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48640" y="5084064"/>
            <a:ext cx="339242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48640" y="5321808"/>
            <a:ext cx="339242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i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référentiel unique et consolidé au niveau régional : un même identifiant gère l'agent, sa paie et le système d'accès.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169664" y="1965960"/>
            <a:ext cx="0" cy="425196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020824"/>
            <a:ext cx="146304" cy="146304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17" name="Text 15"/>
          <p:cNvSpPr/>
          <p:nvPr/>
        </p:nvSpPr>
        <p:spPr>
          <a:xfrm>
            <a:off x="4654296" y="1892808"/>
            <a:ext cx="3136392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Cabinet Notarial ADYK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4398264" y="2532888"/>
            <a:ext cx="339242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Cabinet notarial.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98264" y="3364992"/>
            <a:ext cx="3392424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98264" y="3493008"/>
            <a:ext cx="339242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RÔLE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398264" y="3730752"/>
            <a:ext cx="339242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place de la GED des dossiers et actes, suivi des échéances, classement et cycle de vie des pièces, alertes de délai.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398264" y="4809744"/>
            <a:ext cx="339242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398264" y="5047488"/>
            <a:ext cx="339242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i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pièce a sa place et chaque échéance est portée par le système, non par la mémoire d'un collaborateur.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019288" y="1965960"/>
            <a:ext cx="0" cy="425196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47888" y="2020824"/>
            <a:ext cx="146304" cy="146304"/>
          </a:xfrm>
          <a:prstGeom prst="rect">
            <a:avLst/>
          </a:prstGeom>
          <a:solidFill>
            <a:srgbClr val="2DA333"/>
          </a:solidFill>
          <a:ln/>
        </p:spPr>
      </p:sp>
      <p:sp>
        <p:nvSpPr>
          <p:cNvPr id="26" name="Text 24"/>
          <p:cNvSpPr/>
          <p:nvPr/>
        </p:nvSpPr>
        <p:spPr>
          <a:xfrm>
            <a:off x="8503920" y="1892808"/>
            <a:ext cx="3136392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E243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SDP Groupe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8247888" y="2532888"/>
            <a:ext cx="339242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 internationale au service des maîtres d'ouvrage publics et privés sur des projets d'infrastructures de transport, d'ouvrages d'art et immobiliers.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247888" y="3364992"/>
            <a:ext cx="3392424" cy="0"/>
          </a:xfrm>
          <a:prstGeom prst="line">
            <a:avLst/>
          </a:prstGeom>
          <a:noFill/>
          <a:ln w="9525">
            <a:solidFill>
              <a:srgbClr val="EEF1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47888" y="3493008"/>
            <a:ext cx="339242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RÔLE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8247888" y="3730752"/>
            <a:ext cx="339242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0E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place de la solution de gestion des processus SMI : cartographie, documentation maîtrisée, non-conformités et actions correctives.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E2E8E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638251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pPr algn="l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RÉPONSE À APPEL D'OFFRES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8442655" y="63825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Références   —   06 / 08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328" y="1188720"/>
            <a:ext cx="1463040" cy="30594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07128" y="2331720"/>
            <a:ext cx="2377440" cy="0"/>
          </a:xfrm>
          <a:prstGeom prst="line">
            <a:avLst/>
          </a:prstGeom>
          <a:noFill/>
          <a:ln w="12700">
            <a:solidFill>
              <a:srgbClr val="3E669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278892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Merci de votre attention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1645920" y="3566160"/>
            <a:ext cx="88971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BE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restons à votre disposition pour toute information complémentaire concernant notre offre.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267048" y="43434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www.netBYus.com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265615" y="629107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10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48640" y="62910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AF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 ·  Réponse à Appel d'Offres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2026-07-30T14:33:19Z</dcterms:created>
  <dcterms:modified xsi:type="dcterms:W3CDTF">2026-07-30T14:33:19Z</dcterms:modified>
</cp:coreProperties>
</file>