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Lst>
  <p:sldSz cy="6858000" cx="12192000"/>
  <p:notesSz cx="6858000" cy="9144000"/>
  <p:embeddedFontLst>
    <p:embeddedFont>
      <p:font typeface="Montserrat"/>
      <p:regular r:id="rId53"/>
      <p:bold r:id="rId54"/>
      <p:italic r:id="rId55"/>
      <p:boldItalic r:id="rId5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Odjo O. Parfait"/>
  <p:cmAuthor clrIdx="1" id="1" initials="" lastIdx="2" name="Papiyo DESOUZA"/>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77731AB-D86C-4955-9C7F-C05C4C076F92}">
  <a:tblStyle styleId="{677731AB-D86C-4955-9C7F-C05C4C076F92}"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commentAuthors" Target="commentAuthor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font" Target="fonts/Montserrat-regular.fntdata"/><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font" Target="fonts/Montserrat-italic.fntdata"/><Relationship Id="rId10" Type="http://schemas.openxmlformats.org/officeDocument/2006/relationships/slide" Target="slides/slide4.xml"/><Relationship Id="rId54" Type="http://schemas.openxmlformats.org/officeDocument/2006/relationships/font" Target="fonts/Montserrat-bold.fntdata"/><Relationship Id="rId13" Type="http://schemas.openxmlformats.org/officeDocument/2006/relationships/slide" Target="slides/slide7.xml"/><Relationship Id="rId12" Type="http://schemas.openxmlformats.org/officeDocument/2006/relationships/slide" Target="slides/slide6.xml"/><Relationship Id="rId56" Type="http://schemas.openxmlformats.org/officeDocument/2006/relationships/font" Target="fonts/Montserrat-boldItalic.fnt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4-07-19T15:05:01.897">
    <p:pos x="6000" y="0"/>
    <p:text>tu n'as toujours pas encore lu ce texte pour qu'on lance les visuels</p:text>
  </p:cm>
  <p:cm authorId="1" idx="1" dt="2024-07-19T14:48:13.842">
    <p:pos x="6000" y="0"/>
    <p:text>je suis la Parfait je gere ca dans l'immediat</p:text>
  </p:cm>
  <p:cm authorId="1" idx="2" dt="2024-07-19T15:05:01.897">
    <p:pos x="6000" y="0"/>
    <p:text>Ce n'est pas un testimony mais on peut considérer la proposition comme une publication qui peut passer. Prochainement merci de respecter les rubriques</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6" name="Google Shape;76;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1" name="Google Shape;81;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6" name="Google Shape;86;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1" name="Google Shape;91;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6" name="Google Shape;96;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1" name="Google Shape;101;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8" name="Google Shape;108;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3" name="Google Shape;123;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1" name="Google Shape;131;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9" name="Google Shape;139;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7" name="Google Shape;147;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5" name="Google Shape;155;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3" name="Google Shape;163;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1" name="Google Shape;171;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9" name="Google Shape;179;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4" name="Google Shape;184;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9" name="Google Shape;189;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7" name="Google Shape;197;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5" name="Google Shape;205;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3" name="Google Shape;213;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1" name="Google Shape;221;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9" name="Google Shape;229;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7" name="Google Shape;237;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5" name="Google Shape;245;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3" name="Google Shape;253;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8" name="Google Shape;258;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3" name="Google Shape;263;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1" name="Google Shape;271;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9" name="Google Shape;279;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7" name="Google Shape;287;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5" name="Google Shape;295;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3" name="Google Shape;303;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1" name="Google Shape;311;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9" name="Google Shape;319;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25" name="Google Shape;325;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3" name="Google Shape;333;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8" name="Google Shape;338;p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3" name="Google Shape;343;p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51" name="Google Shape;351;p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59" name="Google Shape;359;p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67" name="Google Shape;367;p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75" name="Google Shape;375;p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83" name="Google Shape;383;p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92" name="Google Shape;392;p4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0" name="Google Shape;400;p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8" name="Google Shape;408;p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0" name="Google Shape;20;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23" name="Shape 23"/>
        <p:cNvGrpSpPr/>
        <p:nvPr/>
      </p:nvGrpSpPr>
      <p:grpSpPr>
        <a:xfrm>
          <a:off x="0" y="0"/>
          <a:ext cx="0" cy="0"/>
          <a:chOff x="0" y="0"/>
          <a:chExt cx="0" cy="0"/>
        </a:xfrm>
      </p:grpSpPr>
      <p:sp>
        <p:nvSpPr>
          <p:cNvPr id="24" name="Google Shape;24;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 name="Google Shape;26;p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 name="Google Shape;27;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30" name="Shape 30"/>
        <p:cNvGrpSpPr/>
        <p:nvPr/>
      </p:nvGrpSpPr>
      <p:grpSpPr>
        <a:xfrm>
          <a:off x="0" y="0"/>
          <a:ext cx="0" cy="0"/>
          <a:chOff x="0" y="0"/>
          <a:chExt cx="0" cy="0"/>
        </a:xfrm>
      </p:grpSpPr>
      <p:sp>
        <p:nvSpPr>
          <p:cNvPr id="31" name="Google Shape;31;p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3" name="Google Shape;33;p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5" name="Google Shape;35;p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39" name="Shape 39"/>
        <p:cNvGrpSpPr/>
        <p:nvPr/>
      </p:nvGrpSpPr>
      <p:grpSpPr>
        <a:xfrm>
          <a:off x="0" y="0"/>
          <a:ext cx="0" cy="0"/>
          <a:chOff x="0" y="0"/>
          <a:chExt cx="0" cy="0"/>
        </a:xfrm>
      </p:grpSpPr>
      <p:sp>
        <p:nvSpPr>
          <p:cNvPr id="40" name="Google Shape;40;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44" name="Shape 44"/>
        <p:cNvGrpSpPr/>
        <p:nvPr/>
      </p:nvGrpSpPr>
      <p:grpSpPr>
        <a:xfrm>
          <a:off x="0" y="0"/>
          <a:ext cx="0" cy="0"/>
          <a:chOff x="0" y="0"/>
          <a:chExt cx="0" cy="0"/>
        </a:xfrm>
      </p:grpSpPr>
      <p:sp>
        <p:nvSpPr>
          <p:cNvPr id="45" name="Google Shape;45;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48" name="Shape 48"/>
        <p:cNvGrpSpPr/>
        <p:nvPr/>
      </p:nvGrpSpPr>
      <p:grpSpPr>
        <a:xfrm>
          <a:off x="0" y="0"/>
          <a:ext cx="0" cy="0"/>
          <a:chOff x="0" y="0"/>
          <a:chExt cx="0" cy="0"/>
        </a:xfrm>
      </p:grpSpPr>
      <p:sp>
        <p:nvSpPr>
          <p:cNvPr id="49" name="Google Shape;49;p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1" name="Google Shape;51;p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2" name="Google Shape;52;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55" name="Shape 55"/>
        <p:cNvGrpSpPr/>
        <p:nvPr/>
      </p:nvGrpSpPr>
      <p:grpSpPr>
        <a:xfrm>
          <a:off x="0" y="0"/>
          <a:ext cx="0" cy="0"/>
          <a:chOff x="0" y="0"/>
          <a:chExt cx="0" cy="0"/>
        </a:xfrm>
      </p:grpSpPr>
      <p:sp>
        <p:nvSpPr>
          <p:cNvPr id="56" name="Google Shape;56;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9"/>
          <p:cNvSpPr/>
          <p:nvPr>
            <p:ph idx="2" type="pic"/>
          </p:nvPr>
        </p:nvSpPr>
        <p:spPr>
          <a:xfrm>
            <a:off x="5183188" y="987425"/>
            <a:ext cx="6172200" cy="4873625"/>
          </a:xfrm>
          <a:prstGeom prst="rect">
            <a:avLst/>
          </a:prstGeom>
          <a:noFill/>
          <a:ln>
            <a:noFill/>
          </a:ln>
        </p:spPr>
      </p:sp>
      <p:sp>
        <p:nvSpPr>
          <p:cNvPr id="58" name="Google Shape;58;p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9" name="Google Shape;59;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62" name="Shape 62"/>
        <p:cNvGrpSpPr/>
        <p:nvPr/>
      </p:nvGrpSpPr>
      <p:grpSpPr>
        <a:xfrm>
          <a:off x="0" y="0"/>
          <a:ext cx="0" cy="0"/>
          <a:chOff x="0" y="0"/>
          <a:chExt cx="0" cy="0"/>
        </a:xfrm>
      </p:grpSpPr>
      <p:sp>
        <p:nvSpPr>
          <p:cNvPr id="63" name="Google Shape;63;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5" name="Google Shape;65;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68" name="Shape 68"/>
        <p:cNvGrpSpPr/>
        <p:nvPr/>
      </p:nvGrpSpPr>
      <p:grpSpPr>
        <a:xfrm>
          <a:off x="0" y="0"/>
          <a:ext cx="0" cy="0"/>
          <a:chOff x="0" y="0"/>
          <a:chExt cx="0" cy="0"/>
        </a:xfrm>
      </p:grpSpPr>
      <p:sp>
        <p:nvSpPr>
          <p:cNvPr id="69" name="Google Shape;69;p1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1.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comments" Target="../comments/commen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pic>
        <p:nvPicPr>
          <p:cNvPr id="78" name="Google Shape;78;p12"/>
          <p:cNvPicPr preferRelativeResize="0"/>
          <p:nvPr/>
        </p:nvPicPr>
        <p:blipFill rotWithShape="1">
          <a:blip r:embed="rId3">
            <a:alphaModFix/>
          </a:blip>
          <a:srcRect b="0" l="0" r="0" t="0"/>
          <a:stretch/>
        </p:blipFill>
        <p:spPr>
          <a:xfrm>
            <a:off x="1666647" y="2119245"/>
            <a:ext cx="8858705" cy="261951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3"/>
          <p:cNvSpPr txBox="1"/>
          <p:nvPr/>
        </p:nvSpPr>
        <p:spPr>
          <a:xfrm>
            <a:off x="642937" y="2028616"/>
            <a:ext cx="10906125" cy="13233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0"/>
              <a:buFont typeface="Arial"/>
              <a:buNone/>
            </a:pPr>
            <a:r>
              <a:rPr b="0" i="0" lang="fr-FR" sz="8000" u="none" cap="none" strike="noStrike">
                <a:solidFill>
                  <a:schemeClr val="dk1"/>
                </a:solidFill>
                <a:latin typeface="Montserrat"/>
                <a:ea typeface="Montserrat"/>
                <a:cs typeface="Montserrat"/>
                <a:sym typeface="Montserrat"/>
              </a:rPr>
              <a:t>CALENDRIER EDITO</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graphicFrame>
        <p:nvGraphicFramePr>
          <p:cNvPr id="88" name="Google Shape;88;p14"/>
          <p:cNvGraphicFramePr/>
          <p:nvPr/>
        </p:nvGraphicFramePr>
        <p:xfrm>
          <a:off x="866772" y="869912"/>
          <a:ext cx="3000000" cy="3000000"/>
        </p:xfrm>
        <a:graphic>
          <a:graphicData uri="http://schemas.openxmlformats.org/drawingml/2006/table">
            <a:tbl>
              <a:tblPr bandRow="1" firstRow="1">
                <a:noFill/>
                <a:tableStyleId>{677731AB-D86C-4955-9C7F-C05C4C076F92}</a:tableStyleId>
              </a:tblPr>
              <a:tblGrid>
                <a:gridCol w="1347425"/>
                <a:gridCol w="1362800"/>
                <a:gridCol w="1362800"/>
                <a:gridCol w="1362800"/>
                <a:gridCol w="1362800"/>
                <a:gridCol w="1362800"/>
                <a:gridCol w="1362800"/>
                <a:gridCol w="1362800"/>
              </a:tblGrid>
              <a:tr h="372100">
                <a:tc gridSpan="8">
                  <a:txBody>
                    <a:bodyPr/>
                    <a:lstStyle/>
                    <a:p>
                      <a:pPr indent="0" lvl="0" marL="0" marR="0" rtl="0" algn="ctr">
                        <a:lnSpc>
                          <a:spcPct val="100000"/>
                        </a:lnSpc>
                        <a:spcBef>
                          <a:spcPts val="0"/>
                        </a:spcBef>
                        <a:spcAft>
                          <a:spcPts val="0"/>
                        </a:spcAft>
                        <a:buNone/>
                      </a:pPr>
                      <a:r>
                        <a:rPr lang="fr-FR" sz="1400" u="none" cap="none" strike="noStrike">
                          <a:solidFill>
                            <a:srgbClr val="A5A5A5"/>
                          </a:solidFill>
                        </a:rPr>
                        <a:t>Calendrier éditorial</a:t>
                      </a:r>
                      <a:endParaRPr/>
                    </a:p>
                  </a:txBody>
                  <a:tcPr marT="45725" marB="45725" marR="91450" marL="91450" anchor="ctr">
                    <a:solidFill>
                      <a:schemeClr val="lt2"/>
                    </a:solidFill>
                  </a:tcPr>
                </a:tc>
                <a:tc hMerge="1"/>
                <a:tc hMerge="1"/>
                <a:tc hMerge="1"/>
                <a:tc hMerge="1"/>
                <a:tc hMerge="1"/>
                <a:tc hMerge="1"/>
                <a:tc hMerge="1"/>
              </a:tr>
              <a:tr h="372100">
                <a:tc>
                  <a:txBody>
                    <a:bodyPr/>
                    <a:lstStyle/>
                    <a:p>
                      <a:pPr indent="0" lvl="0" marL="0" marR="0" rtl="0" algn="l">
                        <a:lnSpc>
                          <a:spcPct val="100000"/>
                        </a:lnSpc>
                        <a:spcBef>
                          <a:spcPts val="0"/>
                        </a:spcBef>
                        <a:spcAft>
                          <a:spcPts val="0"/>
                        </a:spcAft>
                        <a:buNone/>
                      </a:pPr>
                      <a:r>
                        <a:rPr lang="fr-FR" sz="1500" u="none" cap="none" strike="noStrike">
                          <a:solidFill>
                            <a:srgbClr val="A5A5A5"/>
                          </a:solidFill>
                        </a:rPr>
                        <a:t>Semaines</a:t>
                      </a:r>
                      <a:endParaRPr/>
                    </a:p>
                  </a:txBody>
                  <a:tcPr marT="45725" marB="45725" marR="91450" marL="91450" anchor="ctr">
                    <a:solidFill>
                      <a:schemeClr val="lt2"/>
                    </a:solidFill>
                  </a:tcPr>
                </a:tc>
                <a:tc>
                  <a:txBody>
                    <a:bodyPr/>
                    <a:lstStyle/>
                    <a:p>
                      <a:pPr indent="0" lvl="0" marL="0" marR="0" rtl="0" algn="l">
                        <a:lnSpc>
                          <a:spcPct val="100000"/>
                        </a:lnSpc>
                        <a:spcBef>
                          <a:spcPts val="0"/>
                        </a:spcBef>
                        <a:spcAft>
                          <a:spcPts val="0"/>
                        </a:spcAft>
                        <a:buClr>
                          <a:srgbClr val="A5A5A5"/>
                        </a:buClr>
                        <a:buSzPts val="1500"/>
                        <a:buFont typeface="Arial"/>
                        <a:buNone/>
                      </a:pPr>
                      <a:r>
                        <a:rPr lang="fr-FR" sz="1500" u="none" cap="none" strike="noStrike">
                          <a:solidFill>
                            <a:srgbClr val="A5A5A5"/>
                          </a:solidFill>
                        </a:rPr>
                        <a:t>Lundi </a:t>
                      </a:r>
                      <a:endParaRPr/>
                    </a:p>
                  </a:txBody>
                  <a:tcPr marT="45725" marB="45725" marR="91450" marL="91450" anchor="ctr">
                    <a:solidFill>
                      <a:schemeClr val="lt2"/>
                    </a:solidFill>
                  </a:tcPr>
                </a:tc>
                <a:tc>
                  <a:txBody>
                    <a:bodyPr/>
                    <a:lstStyle/>
                    <a:p>
                      <a:pPr indent="0" lvl="0" marL="0" marR="0" rtl="0" algn="l">
                        <a:lnSpc>
                          <a:spcPct val="100000"/>
                        </a:lnSpc>
                        <a:spcBef>
                          <a:spcPts val="0"/>
                        </a:spcBef>
                        <a:spcAft>
                          <a:spcPts val="0"/>
                        </a:spcAft>
                        <a:buClr>
                          <a:srgbClr val="A5A5A5"/>
                        </a:buClr>
                        <a:buSzPts val="1500"/>
                        <a:buFont typeface="Arial"/>
                        <a:buNone/>
                      </a:pPr>
                      <a:r>
                        <a:rPr lang="fr-FR" sz="1500" u="none" cap="none" strike="noStrike">
                          <a:solidFill>
                            <a:srgbClr val="A5A5A5"/>
                          </a:solidFill>
                        </a:rPr>
                        <a:t>Mardi </a:t>
                      </a:r>
                      <a:endParaRPr/>
                    </a:p>
                  </a:txBody>
                  <a:tcPr marT="45725" marB="45725" marR="91450" marL="91450" anchor="ctr">
                    <a:solidFill>
                      <a:schemeClr val="lt2"/>
                    </a:solidFill>
                  </a:tcPr>
                </a:tc>
                <a:tc>
                  <a:txBody>
                    <a:bodyPr/>
                    <a:lstStyle/>
                    <a:p>
                      <a:pPr indent="0" lvl="0" marL="0" marR="0" rtl="0" algn="l">
                        <a:lnSpc>
                          <a:spcPct val="100000"/>
                        </a:lnSpc>
                        <a:spcBef>
                          <a:spcPts val="0"/>
                        </a:spcBef>
                        <a:spcAft>
                          <a:spcPts val="0"/>
                        </a:spcAft>
                        <a:buClr>
                          <a:srgbClr val="A5A5A5"/>
                        </a:buClr>
                        <a:buSzPts val="1500"/>
                        <a:buFont typeface="Arial"/>
                        <a:buNone/>
                      </a:pPr>
                      <a:r>
                        <a:rPr lang="fr-FR" sz="1500" u="none" cap="none" strike="noStrike">
                          <a:solidFill>
                            <a:srgbClr val="A5A5A5"/>
                          </a:solidFill>
                        </a:rPr>
                        <a:t>mercredi</a:t>
                      </a:r>
                      <a:endParaRPr/>
                    </a:p>
                  </a:txBody>
                  <a:tcPr marT="45725" marB="45725" marR="91450" marL="91450" anchor="ctr">
                    <a:solidFill>
                      <a:schemeClr val="lt2"/>
                    </a:solidFill>
                  </a:tcPr>
                </a:tc>
                <a:tc>
                  <a:txBody>
                    <a:bodyPr/>
                    <a:lstStyle/>
                    <a:p>
                      <a:pPr indent="0" lvl="0" marL="0" marR="0" rtl="0" algn="l">
                        <a:lnSpc>
                          <a:spcPct val="100000"/>
                        </a:lnSpc>
                        <a:spcBef>
                          <a:spcPts val="0"/>
                        </a:spcBef>
                        <a:spcAft>
                          <a:spcPts val="0"/>
                        </a:spcAft>
                        <a:buClr>
                          <a:srgbClr val="A5A5A5"/>
                        </a:buClr>
                        <a:buSzPts val="1500"/>
                        <a:buFont typeface="Arial"/>
                        <a:buNone/>
                      </a:pPr>
                      <a:r>
                        <a:rPr lang="fr-FR" sz="1500" u="none" cap="none" strike="noStrike">
                          <a:solidFill>
                            <a:srgbClr val="A5A5A5"/>
                          </a:solidFill>
                        </a:rPr>
                        <a:t>Jeudi </a:t>
                      </a:r>
                      <a:endParaRPr/>
                    </a:p>
                  </a:txBody>
                  <a:tcPr marT="45725" marB="45725" marR="91450" marL="91450" anchor="ctr">
                    <a:solidFill>
                      <a:schemeClr val="lt2"/>
                    </a:solidFill>
                  </a:tcPr>
                </a:tc>
                <a:tc>
                  <a:txBody>
                    <a:bodyPr/>
                    <a:lstStyle/>
                    <a:p>
                      <a:pPr indent="0" lvl="0" marL="0" marR="0" rtl="0" algn="l">
                        <a:lnSpc>
                          <a:spcPct val="100000"/>
                        </a:lnSpc>
                        <a:spcBef>
                          <a:spcPts val="0"/>
                        </a:spcBef>
                        <a:spcAft>
                          <a:spcPts val="0"/>
                        </a:spcAft>
                        <a:buClr>
                          <a:srgbClr val="A5A5A5"/>
                        </a:buClr>
                        <a:buSzPts val="1500"/>
                        <a:buFont typeface="Arial"/>
                        <a:buNone/>
                      </a:pPr>
                      <a:r>
                        <a:rPr lang="fr-FR" sz="1500" u="none" cap="none" strike="noStrike">
                          <a:solidFill>
                            <a:srgbClr val="A5A5A5"/>
                          </a:solidFill>
                        </a:rPr>
                        <a:t>vendredi</a:t>
                      </a:r>
                      <a:endParaRPr/>
                    </a:p>
                  </a:txBody>
                  <a:tcPr marT="45725" marB="45725" marR="91450" marL="91450" anchor="ctr">
                    <a:solidFill>
                      <a:schemeClr val="lt2"/>
                    </a:solidFill>
                  </a:tcPr>
                </a:tc>
                <a:tc>
                  <a:txBody>
                    <a:bodyPr/>
                    <a:lstStyle/>
                    <a:p>
                      <a:pPr indent="0" lvl="0" marL="0" marR="0" rtl="0" algn="l">
                        <a:lnSpc>
                          <a:spcPct val="100000"/>
                        </a:lnSpc>
                        <a:spcBef>
                          <a:spcPts val="0"/>
                        </a:spcBef>
                        <a:spcAft>
                          <a:spcPts val="0"/>
                        </a:spcAft>
                        <a:buClr>
                          <a:srgbClr val="A5A5A5"/>
                        </a:buClr>
                        <a:buSzPts val="1500"/>
                        <a:buFont typeface="Arial"/>
                        <a:buNone/>
                      </a:pPr>
                      <a:r>
                        <a:rPr lang="fr-FR" sz="1500" u="none" cap="none" strike="noStrike">
                          <a:solidFill>
                            <a:srgbClr val="A5A5A5"/>
                          </a:solidFill>
                        </a:rPr>
                        <a:t>Samedi </a:t>
                      </a:r>
                      <a:endParaRPr/>
                    </a:p>
                  </a:txBody>
                  <a:tcPr marT="45725" marB="45725" marR="91450" marL="91450" anchor="ctr">
                    <a:solidFill>
                      <a:schemeClr val="lt2"/>
                    </a:solidFill>
                  </a:tcPr>
                </a:tc>
                <a:tc>
                  <a:txBody>
                    <a:bodyPr/>
                    <a:lstStyle/>
                    <a:p>
                      <a:pPr indent="0" lvl="0" marL="0" marR="0" rtl="0" algn="l">
                        <a:lnSpc>
                          <a:spcPct val="100000"/>
                        </a:lnSpc>
                        <a:spcBef>
                          <a:spcPts val="0"/>
                        </a:spcBef>
                        <a:spcAft>
                          <a:spcPts val="0"/>
                        </a:spcAft>
                        <a:buClr>
                          <a:srgbClr val="A5A5A5"/>
                        </a:buClr>
                        <a:buSzPts val="1500"/>
                        <a:buFont typeface="Arial"/>
                        <a:buNone/>
                      </a:pPr>
                      <a:r>
                        <a:rPr lang="fr-FR" sz="1500" u="none" cap="none" strike="noStrike">
                          <a:solidFill>
                            <a:srgbClr val="A5A5A5"/>
                          </a:solidFill>
                        </a:rPr>
                        <a:t>Dimanche</a:t>
                      </a:r>
                      <a:endParaRPr/>
                    </a:p>
                  </a:txBody>
                  <a:tcPr marT="45725" marB="45725" marR="91450" marL="91450" anchor="ctr">
                    <a:solidFill>
                      <a:schemeClr val="lt2"/>
                    </a:solidFill>
                  </a:tcPr>
                </a:tc>
              </a:tr>
              <a:tr h="361000">
                <a:tc rowSpan="2">
                  <a:txBody>
                    <a:bodyPr/>
                    <a:lstStyle/>
                    <a:p>
                      <a:pPr indent="0" lvl="0" marL="0" marR="0" rtl="0" algn="l">
                        <a:lnSpc>
                          <a:spcPct val="100000"/>
                        </a:lnSpc>
                        <a:spcBef>
                          <a:spcPts val="0"/>
                        </a:spcBef>
                        <a:spcAft>
                          <a:spcPts val="0"/>
                        </a:spcAft>
                        <a:buNone/>
                      </a:pPr>
                      <a:r>
                        <a:rPr lang="fr-FR" sz="1200" u="none" cap="none" strike="noStrike"/>
                        <a:t>S1</a:t>
                      </a:r>
                      <a:endParaRPr/>
                    </a:p>
                  </a:txBody>
                  <a:tcPr marT="45725" marB="45725" marR="91450" marL="91450">
                    <a:solidFill>
                      <a:srgbClr val="FFD966"/>
                    </a:solidFill>
                  </a:tcPr>
                </a:tc>
                <a:tc>
                  <a:txBody>
                    <a:bodyPr/>
                    <a:lstStyle/>
                    <a:p>
                      <a:pPr indent="0" lvl="0" marL="0" marR="0" rtl="0" algn="l">
                        <a:lnSpc>
                          <a:spcPct val="100000"/>
                        </a:lnSpc>
                        <a:spcBef>
                          <a:spcPts val="0"/>
                        </a:spcBef>
                        <a:spcAft>
                          <a:spcPts val="0"/>
                        </a:spcAft>
                        <a:buNone/>
                      </a:pPr>
                      <a:r>
                        <a:rPr lang="fr-FR" sz="1000" u="none" cap="none" strike="noStrike"/>
                        <a:t>Citation </a:t>
                      </a:r>
                      <a:endParaRPr/>
                    </a:p>
                  </a:txBody>
                  <a:tcPr marT="45725" marB="45725" marR="91450" marL="91450">
                    <a:solidFill>
                      <a:srgbClr val="FFD966"/>
                    </a:solidFill>
                  </a:tcPr>
                </a:tc>
                <a:tc>
                  <a:txBody>
                    <a:bodyPr/>
                    <a:lstStyle/>
                    <a:p>
                      <a:pPr indent="0" lvl="0" marL="0" marR="0" rtl="0" algn="l">
                        <a:lnSpc>
                          <a:spcPct val="100000"/>
                        </a:lnSpc>
                        <a:spcBef>
                          <a:spcPts val="0"/>
                        </a:spcBef>
                        <a:spcAft>
                          <a:spcPts val="0"/>
                        </a:spcAft>
                        <a:buNone/>
                      </a:pPr>
                      <a:r>
                        <a:t/>
                      </a:r>
                      <a:endParaRPr sz="1000" u="none" cap="none" strike="noStrike"/>
                    </a:p>
                  </a:txBody>
                  <a:tcPr marT="45725" marB="45725" marR="91450" marL="91450">
                    <a:solidFill>
                      <a:srgbClr val="FFD966"/>
                    </a:solidFill>
                  </a:tcPr>
                </a:tc>
                <a:tc>
                  <a:txBody>
                    <a:bodyPr/>
                    <a:lstStyle/>
                    <a:p>
                      <a:pPr indent="0" lvl="0" marL="0" marR="0" rtl="0" algn="l">
                        <a:lnSpc>
                          <a:spcPct val="100000"/>
                        </a:lnSpc>
                        <a:spcBef>
                          <a:spcPts val="0"/>
                        </a:spcBef>
                        <a:spcAft>
                          <a:spcPts val="0"/>
                        </a:spcAft>
                        <a:buNone/>
                      </a:pPr>
                      <a:r>
                        <a:rPr lang="fr-FR" sz="1000" u="none" cap="none" strike="noStrike"/>
                        <a:t>Citation</a:t>
                      </a:r>
                      <a:endParaRPr/>
                    </a:p>
                  </a:txBody>
                  <a:tcPr marT="45725" marB="45725" marR="91450" marL="91450">
                    <a:solidFill>
                      <a:srgbClr val="FFD966"/>
                    </a:solidFill>
                  </a:tcPr>
                </a:tc>
                <a:tc>
                  <a:txBody>
                    <a:bodyPr/>
                    <a:lstStyle/>
                    <a:p>
                      <a:pPr indent="0" lvl="0" marL="0" marR="0" rtl="0" algn="l">
                        <a:lnSpc>
                          <a:spcPct val="100000"/>
                        </a:lnSpc>
                        <a:spcBef>
                          <a:spcPts val="0"/>
                        </a:spcBef>
                        <a:spcAft>
                          <a:spcPts val="0"/>
                        </a:spcAft>
                        <a:buNone/>
                      </a:pPr>
                      <a:r>
                        <a:t/>
                      </a:r>
                      <a:endParaRPr sz="1000" u="none" cap="none" strike="noStrike"/>
                    </a:p>
                  </a:txBody>
                  <a:tcPr marT="45725" marB="45725" marR="91450" marL="91450">
                    <a:solidFill>
                      <a:srgbClr val="FFD966"/>
                    </a:solidFill>
                  </a:tcPr>
                </a:tc>
                <a:tc>
                  <a:txBody>
                    <a:bodyPr/>
                    <a:lstStyle/>
                    <a:p>
                      <a:pPr indent="0" lvl="0" marL="0" marR="0" rtl="0" algn="l">
                        <a:lnSpc>
                          <a:spcPct val="100000"/>
                        </a:lnSpc>
                        <a:spcBef>
                          <a:spcPts val="0"/>
                        </a:spcBef>
                        <a:spcAft>
                          <a:spcPts val="0"/>
                        </a:spcAft>
                        <a:buNone/>
                      </a:pPr>
                      <a:r>
                        <a:rPr lang="fr-FR" sz="1000" u="none" cap="none" strike="noStrike"/>
                        <a:t>Citation </a:t>
                      </a:r>
                      <a:endParaRPr/>
                    </a:p>
                  </a:txBody>
                  <a:tcPr marT="45725" marB="45725" marR="91450" marL="91450">
                    <a:solidFill>
                      <a:srgbClr val="FFD966"/>
                    </a:solidFill>
                  </a:tcPr>
                </a:tc>
                <a:tc>
                  <a:txBody>
                    <a:bodyPr/>
                    <a:lstStyle/>
                    <a:p>
                      <a:pPr indent="0" lvl="0" marL="0" marR="0" rtl="0" algn="l">
                        <a:lnSpc>
                          <a:spcPct val="100000"/>
                        </a:lnSpc>
                        <a:spcBef>
                          <a:spcPts val="0"/>
                        </a:spcBef>
                        <a:spcAft>
                          <a:spcPts val="0"/>
                        </a:spcAft>
                        <a:buNone/>
                      </a:pPr>
                      <a:r>
                        <a:t/>
                      </a:r>
                      <a:endParaRPr sz="1000" u="none" cap="none" strike="noStrike"/>
                    </a:p>
                  </a:txBody>
                  <a:tcPr marT="45725" marB="45725" marR="91450" marL="91450">
                    <a:solidFill>
                      <a:srgbClr val="FFD966"/>
                    </a:solidFill>
                  </a:tcPr>
                </a:tc>
                <a:tc>
                  <a:txBody>
                    <a:bodyPr/>
                    <a:lstStyle/>
                    <a:p>
                      <a:pPr indent="0" lvl="0" marL="0" marR="0" rtl="0" algn="l">
                        <a:lnSpc>
                          <a:spcPct val="100000"/>
                        </a:lnSpc>
                        <a:spcBef>
                          <a:spcPts val="0"/>
                        </a:spcBef>
                        <a:spcAft>
                          <a:spcPts val="0"/>
                        </a:spcAft>
                        <a:buNone/>
                      </a:pPr>
                      <a:r>
                        <a:t/>
                      </a:r>
                      <a:endParaRPr sz="1000" u="none" cap="none" strike="noStrike"/>
                    </a:p>
                  </a:txBody>
                  <a:tcPr marT="45725" marB="45725" marR="91450" marL="91450">
                    <a:solidFill>
                      <a:srgbClr val="FFD966"/>
                    </a:solidFill>
                  </a:tcPr>
                </a:tc>
              </a:tr>
              <a:tr h="629050">
                <a:tc vMerge="1"/>
                <a:tc>
                  <a:txBody>
                    <a:bodyPr/>
                    <a:lstStyle/>
                    <a:p>
                      <a:pPr indent="0" lvl="0" marL="0" marR="0" rtl="0" algn="l">
                        <a:lnSpc>
                          <a:spcPct val="100000"/>
                        </a:lnSpc>
                        <a:spcBef>
                          <a:spcPts val="0"/>
                        </a:spcBef>
                        <a:spcAft>
                          <a:spcPts val="0"/>
                        </a:spcAft>
                        <a:buNone/>
                      </a:pPr>
                      <a:r>
                        <a:t/>
                      </a:r>
                      <a:endParaRPr sz="1000" u="none" cap="none" strike="noStrike"/>
                    </a:p>
                  </a:txBody>
                  <a:tcPr marT="45725" marB="45725" marR="91450" marL="91450">
                    <a:solidFill>
                      <a:srgbClr val="FFD966"/>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fr-FR" sz="1000" u="none" cap="none" strike="noStrike"/>
                        <a:t>Conseils pratiques gestion financière </a:t>
                      </a:r>
                      <a:endParaRPr/>
                    </a:p>
                    <a:p>
                      <a:pPr indent="0" lvl="0" marL="0" marR="0" rtl="0" algn="l">
                        <a:lnSpc>
                          <a:spcPct val="100000"/>
                        </a:lnSpc>
                        <a:spcBef>
                          <a:spcPts val="0"/>
                        </a:spcBef>
                        <a:spcAft>
                          <a:spcPts val="0"/>
                        </a:spcAft>
                        <a:buNone/>
                      </a:pPr>
                      <a:r>
                        <a:t/>
                      </a:r>
                      <a:endParaRPr sz="1000" u="none" cap="none" strike="noStrike"/>
                    </a:p>
                  </a:txBody>
                  <a:tcPr marT="45725" marB="45725" marR="91450" marL="91450">
                    <a:solidFill>
                      <a:srgbClr val="FFD966"/>
                    </a:solidFill>
                  </a:tcPr>
                </a:tc>
                <a:tc>
                  <a:txBody>
                    <a:bodyPr/>
                    <a:lstStyle/>
                    <a:p>
                      <a:pPr indent="0" lvl="0" marL="0" marR="0" rtl="0" algn="l">
                        <a:lnSpc>
                          <a:spcPct val="100000"/>
                        </a:lnSpc>
                        <a:spcBef>
                          <a:spcPts val="0"/>
                        </a:spcBef>
                        <a:spcAft>
                          <a:spcPts val="0"/>
                        </a:spcAft>
                        <a:buNone/>
                      </a:pPr>
                      <a:r>
                        <a:rPr b="1" lang="fr-FR" sz="1000" u="none" cap="none" strike="noStrike">
                          <a:solidFill>
                            <a:srgbClr val="FF0000"/>
                          </a:solidFill>
                        </a:rPr>
                        <a:t>PUBLICATION COMMERCIALE PERXONOMIZ</a:t>
                      </a:r>
                      <a:endParaRPr/>
                    </a:p>
                  </a:txBody>
                  <a:tcPr marT="45725" marB="45725" marR="91450" marL="91450">
                    <a:solidFill>
                      <a:srgbClr val="FFD966"/>
                    </a:solidFill>
                  </a:tcPr>
                </a:tc>
                <a:tc>
                  <a:txBody>
                    <a:bodyPr/>
                    <a:lstStyle/>
                    <a:p>
                      <a:pPr indent="0" lvl="0" marL="0" marR="0" rtl="0" algn="l">
                        <a:lnSpc>
                          <a:spcPct val="100000"/>
                        </a:lnSpc>
                        <a:spcBef>
                          <a:spcPts val="0"/>
                        </a:spcBef>
                        <a:spcAft>
                          <a:spcPts val="0"/>
                        </a:spcAft>
                        <a:buNone/>
                      </a:pPr>
                      <a:r>
                        <a:rPr lang="fr-FR" sz="1000" u="none" cap="none" strike="noStrike"/>
                        <a:t>Avantages éducation financière</a:t>
                      </a:r>
                      <a:endParaRPr/>
                    </a:p>
                  </a:txBody>
                  <a:tcPr marT="45725" marB="45725" marR="91450" marL="91450">
                    <a:solidFill>
                      <a:srgbClr val="FFD966"/>
                    </a:solidFill>
                  </a:tcPr>
                </a:tc>
                <a:tc>
                  <a:txBody>
                    <a:bodyPr/>
                    <a:lstStyle/>
                    <a:p>
                      <a:pPr indent="0" lvl="0" marL="0" marR="0" rtl="0" algn="l">
                        <a:lnSpc>
                          <a:spcPct val="100000"/>
                        </a:lnSpc>
                        <a:spcBef>
                          <a:spcPts val="0"/>
                        </a:spcBef>
                        <a:spcAft>
                          <a:spcPts val="0"/>
                        </a:spcAft>
                        <a:buNone/>
                      </a:pPr>
                      <a:r>
                        <a:t/>
                      </a:r>
                      <a:endParaRPr sz="1000" u="none" cap="none" strike="noStrike"/>
                    </a:p>
                  </a:txBody>
                  <a:tcPr marT="45725" marB="45725" marR="91450" marL="91450">
                    <a:solidFill>
                      <a:srgbClr val="FFD966"/>
                    </a:solidFill>
                  </a:tcPr>
                </a:tc>
                <a:tc>
                  <a:txBody>
                    <a:bodyPr/>
                    <a:lstStyle/>
                    <a:p>
                      <a:pPr indent="0" lvl="0" marL="0" marR="0" rtl="0" algn="l">
                        <a:lnSpc>
                          <a:spcPct val="100000"/>
                        </a:lnSpc>
                        <a:spcBef>
                          <a:spcPts val="0"/>
                        </a:spcBef>
                        <a:spcAft>
                          <a:spcPts val="0"/>
                        </a:spcAft>
                        <a:buNone/>
                      </a:pPr>
                      <a:r>
                        <a:rPr lang="fr-FR" sz="1000" u="none" cap="none" strike="noStrike"/>
                        <a:t>Etude de cas</a:t>
                      </a:r>
                      <a:endParaRPr/>
                    </a:p>
                  </a:txBody>
                  <a:tcPr marT="45725" marB="45725" marR="91450" marL="91450">
                    <a:solidFill>
                      <a:srgbClr val="FFD966"/>
                    </a:solidFill>
                  </a:tcPr>
                </a:tc>
                <a:tc>
                  <a:txBody>
                    <a:bodyPr/>
                    <a:lstStyle/>
                    <a:p>
                      <a:pPr indent="0" lvl="0" marL="0" marR="0" rtl="0" algn="l">
                        <a:lnSpc>
                          <a:spcPct val="100000"/>
                        </a:lnSpc>
                        <a:spcBef>
                          <a:spcPts val="0"/>
                        </a:spcBef>
                        <a:spcAft>
                          <a:spcPts val="0"/>
                        </a:spcAft>
                        <a:buNone/>
                      </a:pPr>
                      <a:r>
                        <a:rPr lang="fr-FR" sz="1000" u="none" cap="none" strike="noStrike"/>
                        <a:t>Publication Fun</a:t>
                      </a:r>
                      <a:endParaRPr/>
                    </a:p>
                  </a:txBody>
                  <a:tcPr marT="45725" marB="45725" marR="91450" marL="91450">
                    <a:solidFill>
                      <a:srgbClr val="FFD966"/>
                    </a:solidFill>
                  </a:tcPr>
                </a:tc>
              </a:tr>
              <a:tr h="629050">
                <a:tc rowSpan="2">
                  <a:txBody>
                    <a:bodyPr/>
                    <a:lstStyle/>
                    <a:p>
                      <a:pPr indent="0" lvl="0" marL="0" marR="0" rtl="0" algn="l">
                        <a:lnSpc>
                          <a:spcPct val="100000"/>
                        </a:lnSpc>
                        <a:spcBef>
                          <a:spcPts val="0"/>
                        </a:spcBef>
                        <a:spcAft>
                          <a:spcPts val="0"/>
                        </a:spcAft>
                        <a:buNone/>
                      </a:pPr>
                      <a:r>
                        <a:rPr lang="fr-FR" sz="1200" u="none" cap="none" strike="noStrike">
                          <a:solidFill>
                            <a:schemeClr val="lt1"/>
                          </a:solidFill>
                        </a:rPr>
                        <a:t>S2</a:t>
                      </a:r>
                      <a:endParaRPr/>
                    </a:p>
                  </a:txBody>
                  <a:tcPr marT="45725" marB="45725" marR="91450" marL="91450">
                    <a:solidFill>
                      <a:srgbClr val="323F4F"/>
                    </a:solidFill>
                  </a:tcPr>
                </a:tc>
                <a:tc>
                  <a:txBody>
                    <a:bodyPr/>
                    <a:lstStyle/>
                    <a:p>
                      <a:pPr indent="0" lvl="0" marL="0" marR="0" rtl="0" algn="l">
                        <a:lnSpc>
                          <a:spcPct val="100000"/>
                        </a:lnSpc>
                        <a:spcBef>
                          <a:spcPts val="0"/>
                        </a:spcBef>
                        <a:spcAft>
                          <a:spcPts val="0"/>
                        </a:spcAft>
                        <a:buNone/>
                      </a:pPr>
                      <a:r>
                        <a:rPr lang="fr-FR" sz="1000" u="none" cap="none" strike="noStrike">
                          <a:solidFill>
                            <a:schemeClr val="lt1"/>
                          </a:solidFill>
                        </a:rPr>
                        <a:t>Impacts éducation financière</a:t>
                      </a:r>
                      <a:endParaRPr/>
                    </a:p>
                  </a:txBody>
                  <a:tcPr marT="45725" marB="45725" marR="91450" marL="91450">
                    <a:solidFill>
                      <a:srgbClr val="323F4F"/>
                    </a:solidFill>
                  </a:tcPr>
                </a:tc>
                <a:tc>
                  <a:txBody>
                    <a:bodyPr/>
                    <a:lstStyle/>
                    <a:p>
                      <a:pPr indent="0" lvl="0" marL="0" marR="0" rtl="0" algn="l">
                        <a:lnSpc>
                          <a:spcPct val="100000"/>
                        </a:lnSpc>
                        <a:spcBef>
                          <a:spcPts val="0"/>
                        </a:spcBef>
                        <a:spcAft>
                          <a:spcPts val="0"/>
                        </a:spcAft>
                        <a:buClr>
                          <a:schemeClr val="lt1"/>
                        </a:buClr>
                        <a:buSzPts val="1000"/>
                        <a:buFont typeface="Arial"/>
                        <a:buNone/>
                      </a:pPr>
                      <a:r>
                        <a:rPr lang="fr-FR" sz="1000" u="none" cap="none" strike="noStrike">
                          <a:solidFill>
                            <a:schemeClr val="lt1"/>
                          </a:solidFill>
                        </a:rPr>
                        <a:t>Avantages éducation financière</a:t>
                      </a:r>
                      <a:endParaRPr/>
                    </a:p>
                    <a:p>
                      <a:pPr indent="0" lvl="0" marL="0" marR="0" rtl="0" algn="l">
                        <a:lnSpc>
                          <a:spcPct val="100000"/>
                        </a:lnSpc>
                        <a:spcBef>
                          <a:spcPts val="0"/>
                        </a:spcBef>
                        <a:spcAft>
                          <a:spcPts val="0"/>
                        </a:spcAft>
                        <a:buNone/>
                      </a:pPr>
                      <a:r>
                        <a:t/>
                      </a:r>
                      <a:endParaRPr sz="1000" u="none" cap="none" strike="noStrike">
                        <a:solidFill>
                          <a:schemeClr val="lt1"/>
                        </a:solidFill>
                      </a:endParaRPr>
                    </a:p>
                  </a:txBody>
                  <a:tcPr marT="45725" marB="45725" marR="91450" marL="91450">
                    <a:solidFill>
                      <a:srgbClr val="323F4F"/>
                    </a:solidFill>
                  </a:tcPr>
                </a:tc>
                <a:tc>
                  <a:txBody>
                    <a:bodyPr/>
                    <a:lstStyle/>
                    <a:p>
                      <a:pPr indent="0" lvl="0" marL="0" marR="0" rtl="0" algn="l">
                        <a:lnSpc>
                          <a:spcPct val="100000"/>
                        </a:lnSpc>
                        <a:spcBef>
                          <a:spcPts val="0"/>
                        </a:spcBef>
                        <a:spcAft>
                          <a:spcPts val="0"/>
                        </a:spcAft>
                        <a:buClr>
                          <a:srgbClr val="FF0000"/>
                        </a:buClr>
                        <a:buSzPts val="1000"/>
                        <a:buFont typeface="Arial"/>
                        <a:buNone/>
                      </a:pPr>
                      <a:r>
                        <a:rPr b="1" lang="fr-FR" sz="1000" u="none" cap="none" strike="noStrike">
                          <a:solidFill>
                            <a:srgbClr val="FF0000"/>
                          </a:solidFill>
                        </a:rPr>
                        <a:t>PUBLICATION COMMERCIALE PERXONOMIZ</a:t>
                      </a:r>
                      <a:endParaRPr/>
                    </a:p>
                    <a:p>
                      <a:pPr indent="0" lvl="0" marL="0" marR="0" rtl="0" algn="l">
                        <a:lnSpc>
                          <a:spcPct val="100000"/>
                        </a:lnSpc>
                        <a:spcBef>
                          <a:spcPts val="0"/>
                        </a:spcBef>
                        <a:spcAft>
                          <a:spcPts val="0"/>
                        </a:spcAft>
                        <a:buNone/>
                      </a:pPr>
                      <a:r>
                        <a:t/>
                      </a:r>
                      <a:endParaRPr sz="1000" u="none" cap="none" strike="noStrike"/>
                    </a:p>
                  </a:txBody>
                  <a:tcPr marT="45725" marB="45725" marR="91450" marL="91450">
                    <a:solidFill>
                      <a:srgbClr val="323F4F"/>
                    </a:solidFill>
                  </a:tcPr>
                </a:tc>
                <a:tc>
                  <a:txBody>
                    <a:bodyPr/>
                    <a:lstStyle/>
                    <a:p>
                      <a:pPr indent="0" lvl="0" marL="0" marR="0" rtl="0" algn="l">
                        <a:lnSpc>
                          <a:spcPct val="100000"/>
                        </a:lnSpc>
                        <a:spcBef>
                          <a:spcPts val="0"/>
                        </a:spcBef>
                        <a:spcAft>
                          <a:spcPts val="0"/>
                        </a:spcAft>
                        <a:buClr>
                          <a:schemeClr val="lt1"/>
                        </a:buClr>
                        <a:buSzPts val="1000"/>
                        <a:buFont typeface="Arial"/>
                        <a:buNone/>
                      </a:pPr>
                      <a:r>
                        <a:rPr lang="fr-FR" sz="1000" u="none" cap="none" strike="noStrike">
                          <a:solidFill>
                            <a:schemeClr val="lt1"/>
                          </a:solidFill>
                        </a:rPr>
                        <a:t>Conseils pratiques gestion financière</a:t>
                      </a:r>
                      <a:endParaRPr/>
                    </a:p>
                    <a:p>
                      <a:pPr indent="0" lvl="0" marL="0" marR="0" rtl="0" algn="l">
                        <a:lnSpc>
                          <a:spcPct val="100000"/>
                        </a:lnSpc>
                        <a:spcBef>
                          <a:spcPts val="0"/>
                        </a:spcBef>
                        <a:spcAft>
                          <a:spcPts val="0"/>
                        </a:spcAft>
                        <a:buNone/>
                      </a:pPr>
                      <a:r>
                        <a:t/>
                      </a:r>
                      <a:endParaRPr sz="1000" u="none" cap="none" strike="noStrike">
                        <a:solidFill>
                          <a:schemeClr val="lt1"/>
                        </a:solidFill>
                      </a:endParaRPr>
                    </a:p>
                  </a:txBody>
                  <a:tcPr marT="45725" marB="45725" marR="91450" marL="91450">
                    <a:solidFill>
                      <a:srgbClr val="323F4F"/>
                    </a:solidFill>
                  </a:tcPr>
                </a:tc>
                <a:tc>
                  <a:txBody>
                    <a:bodyPr/>
                    <a:lstStyle/>
                    <a:p>
                      <a:pPr indent="0" lvl="0" marL="0" marR="0" rtl="0" algn="l">
                        <a:lnSpc>
                          <a:spcPct val="100000"/>
                        </a:lnSpc>
                        <a:spcBef>
                          <a:spcPts val="0"/>
                        </a:spcBef>
                        <a:spcAft>
                          <a:spcPts val="0"/>
                        </a:spcAft>
                        <a:buNone/>
                      </a:pPr>
                      <a:r>
                        <a:rPr lang="fr-FR" sz="1000" u="none" cap="none" strike="noStrike">
                          <a:solidFill>
                            <a:schemeClr val="lt1"/>
                          </a:solidFill>
                        </a:rPr>
                        <a:t>Citation</a:t>
                      </a:r>
                      <a:endParaRPr/>
                    </a:p>
                  </a:txBody>
                  <a:tcPr marT="45725" marB="45725" marR="91450" marL="91450">
                    <a:solidFill>
                      <a:srgbClr val="323F4F"/>
                    </a:solidFill>
                  </a:tcPr>
                </a:tc>
                <a:tc>
                  <a:txBody>
                    <a:bodyPr/>
                    <a:lstStyle/>
                    <a:p>
                      <a:pPr indent="0" lvl="0" marL="0" marR="0" rtl="0" algn="l">
                        <a:lnSpc>
                          <a:spcPct val="100000"/>
                        </a:lnSpc>
                        <a:spcBef>
                          <a:spcPts val="0"/>
                        </a:spcBef>
                        <a:spcAft>
                          <a:spcPts val="0"/>
                        </a:spcAft>
                        <a:buNone/>
                      </a:pPr>
                      <a:r>
                        <a:rPr lang="fr-FR" sz="1000" u="none" cap="none" strike="noStrike">
                          <a:solidFill>
                            <a:schemeClr val="lt1"/>
                          </a:solidFill>
                        </a:rPr>
                        <a:t>Témoignage</a:t>
                      </a:r>
                      <a:endParaRPr/>
                    </a:p>
                  </a:txBody>
                  <a:tcPr marT="45725" marB="45725" marR="91450" marL="91450">
                    <a:solidFill>
                      <a:srgbClr val="323F4F"/>
                    </a:solidFill>
                  </a:tcPr>
                </a:tc>
                <a:tc>
                  <a:txBody>
                    <a:bodyPr/>
                    <a:lstStyle/>
                    <a:p>
                      <a:pPr indent="0" lvl="0" marL="0" marR="0" rtl="0" algn="l">
                        <a:lnSpc>
                          <a:spcPct val="100000"/>
                        </a:lnSpc>
                        <a:spcBef>
                          <a:spcPts val="0"/>
                        </a:spcBef>
                        <a:spcAft>
                          <a:spcPts val="0"/>
                        </a:spcAft>
                        <a:buNone/>
                      </a:pPr>
                      <a:r>
                        <a:t/>
                      </a:r>
                      <a:endParaRPr sz="1000" u="none" cap="none" strike="noStrike"/>
                    </a:p>
                  </a:txBody>
                  <a:tcPr marT="45725" marB="45725" marR="91450" marL="91450">
                    <a:solidFill>
                      <a:srgbClr val="323F4F"/>
                    </a:solidFill>
                  </a:tcPr>
                </a:tc>
              </a:tr>
              <a:tr h="609575">
                <a:tc vMerge="1"/>
                <a:tc>
                  <a:txBody>
                    <a:bodyPr/>
                    <a:lstStyle/>
                    <a:p>
                      <a:pPr indent="0" lvl="0" marL="0" marR="0" rtl="0" algn="l">
                        <a:lnSpc>
                          <a:spcPct val="100000"/>
                        </a:lnSpc>
                        <a:spcBef>
                          <a:spcPts val="0"/>
                        </a:spcBef>
                        <a:spcAft>
                          <a:spcPts val="0"/>
                        </a:spcAft>
                        <a:buNone/>
                      </a:pPr>
                      <a:r>
                        <a:rPr lang="fr-FR" sz="1000" u="none" cap="none" strike="noStrike">
                          <a:solidFill>
                            <a:schemeClr val="lt1"/>
                          </a:solidFill>
                        </a:rPr>
                        <a:t>Citation</a:t>
                      </a:r>
                      <a:endParaRPr/>
                    </a:p>
                  </a:txBody>
                  <a:tcPr marT="45725" marB="45725" marR="91450" marL="91450">
                    <a:solidFill>
                      <a:srgbClr val="323F4F"/>
                    </a:solidFill>
                  </a:tcPr>
                </a:tc>
                <a:tc>
                  <a:txBody>
                    <a:bodyPr/>
                    <a:lstStyle/>
                    <a:p>
                      <a:pPr indent="0" lvl="0" marL="0" marR="0" rtl="0" algn="l">
                        <a:lnSpc>
                          <a:spcPct val="100000"/>
                        </a:lnSpc>
                        <a:spcBef>
                          <a:spcPts val="0"/>
                        </a:spcBef>
                        <a:spcAft>
                          <a:spcPts val="0"/>
                        </a:spcAft>
                        <a:buNone/>
                      </a:pPr>
                      <a:r>
                        <a:t/>
                      </a:r>
                      <a:endParaRPr sz="1000" u="none" cap="none" strike="noStrike">
                        <a:solidFill>
                          <a:schemeClr val="lt1"/>
                        </a:solidFill>
                      </a:endParaRPr>
                    </a:p>
                  </a:txBody>
                  <a:tcPr marT="45725" marB="45725" marR="91450" marL="91450">
                    <a:solidFill>
                      <a:srgbClr val="323F4F"/>
                    </a:solidFill>
                  </a:tcPr>
                </a:tc>
                <a:tc>
                  <a:txBody>
                    <a:bodyPr/>
                    <a:lstStyle/>
                    <a:p>
                      <a:pPr indent="0" lvl="0" marL="0" marR="0" rtl="0" algn="l">
                        <a:lnSpc>
                          <a:spcPct val="100000"/>
                        </a:lnSpc>
                        <a:spcBef>
                          <a:spcPts val="0"/>
                        </a:spcBef>
                        <a:spcAft>
                          <a:spcPts val="0"/>
                        </a:spcAft>
                        <a:buClr>
                          <a:schemeClr val="lt1"/>
                        </a:buClr>
                        <a:buSzPts val="1000"/>
                        <a:buFont typeface="Arial"/>
                        <a:buNone/>
                      </a:pPr>
                      <a:r>
                        <a:rPr lang="fr-FR" sz="1000" u="none" cap="none" strike="noStrike">
                          <a:solidFill>
                            <a:schemeClr val="lt1"/>
                          </a:solidFill>
                        </a:rPr>
                        <a:t>Citation  </a:t>
                      </a:r>
                      <a:endParaRPr/>
                    </a:p>
                    <a:p>
                      <a:pPr indent="0" lvl="0" marL="0" marR="0" rtl="0" algn="l">
                        <a:lnSpc>
                          <a:spcPct val="100000"/>
                        </a:lnSpc>
                        <a:spcBef>
                          <a:spcPts val="0"/>
                        </a:spcBef>
                        <a:spcAft>
                          <a:spcPts val="0"/>
                        </a:spcAft>
                        <a:buNone/>
                      </a:pPr>
                      <a:r>
                        <a:t/>
                      </a:r>
                      <a:endParaRPr sz="1000" u="none" cap="none" strike="noStrike"/>
                    </a:p>
                  </a:txBody>
                  <a:tcPr marT="45725" marB="45725" marR="91450" marL="91450">
                    <a:solidFill>
                      <a:srgbClr val="323F4F"/>
                    </a:solidFill>
                  </a:tcPr>
                </a:tc>
                <a:tc>
                  <a:txBody>
                    <a:bodyPr/>
                    <a:lstStyle/>
                    <a:p>
                      <a:pPr indent="0" lvl="0" marL="0" marR="0" rtl="0" algn="l">
                        <a:lnSpc>
                          <a:spcPct val="100000"/>
                        </a:lnSpc>
                        <a:spcBef>
                          <a:spcPts val="0"/>
                        </a:spcBef>
                        <a:spcAft>
                          <a:spcPts val="0"/>
                        </a:spcAft>
                        <a:buNone/>
                      </a:pPr>
                      <a:r>
                        <a:t/>
                      </a:r>
                      <a:endParaRPr sz="1000" u="none" cap="none" strike="noStrike">
                        <a:solidFill>
                          <a:schemeClr val="lt1"/>
                        </a:solidFill>
                      </a:endParaRPr>
                    </a:p>
                  </a:txBody>
                  <a:tcPr marT="45725" marB="45725" marR="91450" marL="91450">
                    <a:solidFill>
                      <a:srgbClr val="323F4F"/>
                    </a:solidFill>
                  </a:tcPr>
                </a:tc>
                <a:tc>
                  <a:txBody>
                    <a:bodyPr/>
                    <a:lstStyle/>
                    <a:p>
                      <a:pPr indent="0" lvl="0" marL="0" marR="0" rtl="0" algn="l">
                        <a:lnSpc>
                          <a:spcPct val="100000"/>
                        </a:lnSpc>
                        <a:spcBef>
                          <a:spcPts val="0"/>
                        </a:spcBef>
                        <a:spcAft>
                          <a:spcPts val="0"/>
                        </a:spcAft>
                        <a:buNone/>
                      </a:pPr>
                      <a:r>
                        <a:t/>
                      </a:r>
                      <a:endParaRPr sz="1000" u="none" cap="none" strike="noStrike">
                        <a:solidFill>
                          <a:schemeClr val="lt1"/>
                        </a:solidFill>
                      </a:endParaRPr>
                    </a:p>
                  </a:txBody>
                  <a:tcPr marT="45725" marB="45725" marR="91450" marL="91450">
                    <a:solidFill>
                      <a:srgbClr val="323F4F"/>
                    </a:solidFill>
                  </a:tcPr>
                </a:tc>
                <a:tc>
                  <a:txBody>
                    <a:bodyPr/>
                    <a:lstStyle/>
                    <a:p>
                      <a:pPr indent="0" lvl="0" marL="0" marR="0" rtl="0" algn="l">
                        <a:lnSpc>
                          <a:spcPct val="100000"/>
                        </a:lnSpc>
                        <a:spcBef>
                          <a:spcPts val="0"/>
                        </a:spcBef>
                        <a:spcAft>
                          <a:spcPts val="0"/>
                        </a:spcAft>
                        <a:buNone/>
                      </a:pPr>
                      <a:r>
                        <a:t/>
                      </a:r>
                      <a:endParaRPr sz="1000" u="none" cap="none" strike="noStrike">
                        <a:solidFill>
                          <a:schemeClr val="lt1"/>
                        </a:solidFill>
                      </a:endParaRPr>
                    </a:p>
                  </a:txBody>
                  <a:tcPr marT="45725" marB="45725" marR="91450" marL="91450">
                    <a:solidFill>
                      <a:srgbClr val="323F4F"/>
                    </a:solidFill>
                  </a:tcPr>
                </a:tc>
                <a:tc>
                  <a:txBody>
                    <a:bodyPr/>
                    <a:lstStyle/>
                    <a:p>
                      <a:pPr indent="0" lvl="0" marL="0" marR="0" rtl="0" algn="l">
                        <a:lnSpc>
                          <a:spcPct val="100000"/>
                        </a:lnSpc>
                        <a:spcBef>
                          <a:spcPts val="0"/>
                        </a:spcBef>
                        <a:spcAft>
                          <a:spcPts val="0"/>
                        </a:spcAft>
                        <a:buNone/>
                      </a:pPr>
                      <a:r>
                        <a:t/>
                      </a:r>
                      <a:endParaRPr sz="1000" u="none" cap="none" strike="noStrike"/>
                    </a:p>
                  </a:txBody>
                  <a:tcPr marT="45725" marB="45725" marR="91450" marL="91450">
                    <a:solidFill>
                      <a:srgbClr val="323F4F"/>
                    </a:solidFill>
                  </a:tcPr>
                </a:tc>
              </a:tr>
              <a:tr h="397350">
                <a:tc rowSpan="2">
                  <a:txBody>
                    <a:bodyPr/>
                    <a:lstStyle/>
                    <a:p>
                      <a:pPr indent="0" lvl="0" marL="0" marR="0" rtl="0" algn="l">
                        <a:lnSpc>
                          <a:spcPct val="100000"/>
                        </a:lnSpc>
                        <a:spcBef>
                          <a:spcPts val="0"/>
                        </a:spcBef>
                        <a:spcAft>
                          <a:spcPts val="0"/>
                        </a:spcAft>
                        <a:buNone/>
                      </a:pPr>
                      <a:r>
                        <a:rPr lang="fr-FR" sz="1200" u="none" cap="none" strike="noStrike"/>
                        <a:t>S3</a:t>
                      </a:r>
                      <a:endParaRPr/>
                    </a:p>
                  </a:txBody>
                  <a:tcPr marT="45725" marB="45725" marR="91450" marL="91450">
                    <a:solidFill>
                      <a:schemeClr val="accent6"/>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fr-FR" sz="1000" u="none" cap="none" strike="noStrike"/>
                        <a:t>Citation </a:t>
                      </a:r>
                      <a:endParaRPr/>
                    </a:p>
                    <a:p>
                      <a:pPr indent="0" lvl="0" marL="0" marR="0" rtl="0" algn="l">
                        <a:lnSpc>
                          <a:spcPct val="100000"/>
                        </a:lnSpc>
                        <a:spcBef>
                          <a:spcPts val="0"/>
                        </a:spcBef>
                        <a:spcAft>
                          <a:spcPts val="0"/>
                        </a:spcAft>
                        <a:buNone/>
                      </a:pPr>
                      <a:r>
                        <a:t/>
                      </a:r>
                      <a:endParaRPr sz="1000" u="none" cap="none" strike="noStrike"/>
                    </a:p>
                  </a:txBody>
                  <a:tcPr marT="45725" marB="45725" marR="91450" marL="91450">
                    <a:solidFill>
                      <a:schemeClr val="accent6"/>
                    </a:solidFill>
                  </a:tcPr>
                </a:tc>
                <a:tc>
                  <a:txBody>
                    <a:bodyPr/>
                    <a:lstStyle/>
                    <a:p>
                      <a:pPr indent="0" lvl="0" marL="0" marR="0" rtl="0" algn="l">
                        <a:lnSpc>
                          <a:spcPct val="100000"/>
                        </a:lnSpc>
                        <a:spcBef>
                          <a:spcPts val="0"/>
                        </a:spcBef>
                        <a:spcAft>
                          <a:spcPts val="0"/>
                        </a:spcAft>
                        <a:buNone/>
                      </a:pPr>
                      <a:r>
                        <a:rPr lang="fr-FR" sz="1000" u="none" cap="none" strike="noStrike"/>
                        <a:t>Etude de cas </a:t>
                      </a:r>
                      <a:endParaRPr/>
                    </a:p>
                  </a:txBody>
                  <a:tcPr marT="45725" marB="45725" marR="91450" marL="91450">
                    <a:solidFill>
                      <a:schemeClr val="accent6"/>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fr-FR" sz="1000" u="none" cap="none" strike="noStrike"/>
                        <a:t>Citation </a:t>
                      </a:r>
                      <a:endParaRPr/>
                    </a:p>
                    <a:p>
                      <a:pPr indent="0" lvl="0" marL="0" marR="0" rtl="0" algn="l">
                        <a:lnSpc>
                          <a:spcPct val="100000"/>
                        </a:lnSpc>
                        <a:spcBef>
                          <a:spcPts val="0"/>
                        </a:spcBef>
                        <a:spcAft>
                          <a:spcPts val="0"/>
                        </a:spcAft>
                        <a:buNone/>
                      </a:pPr>
                      <a:r>
                        <a:t/>
                      </a:r>
                      <a:endParaRPr sz="1000" u="none" cap="none" strike="noStrike"/>
                    </a:p>
                  </a:txBody>
                  <a:tcPr marT="45725" marB="45725" marR="91450" marL="91450">
                    <a:solidFill>
                      <a:schemeClr val="accent6"/>
                    </a:solidFill>
                  </a:tcPr>
                </a:tc>
                <a:tc>
                  <a:txBody>
                    <a:bodyPr/>
                    <a:lstStyle/>
                    <a:p>
                      <a:pPr indent="0" lvl="0" marL="0" marR="0" rtl="0" algn="l">
                        <a:lnSpc>
                          <a:spcPct val="100000"/>
                        </a:lnSpc>
                        <a:spcBef>
                          <a:spcPts val="0"/>
                        </a:spcBef>
                        <a:spcAft>
                          <a:spcPts val="0"/>
                        </a:spcAft>
                        <a:buNone/>
                      </a:pPr>
                      <a:r>
                        <a:t/>
                      </a:r>
                      <a:endParaRPr sz="1000" u="none" cap="none" strike="noStrike"/>
                    </a:p>
                  </a:txBody>
                  <a:tcPr marT="45725" marB="45725" marR="91450" marL="91450">
                    <a:solidFill>
                      <a:schemeClr val="accent6"/>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fr-FR" sz="1000" u="none" cap="none" strike="noStrike"/>
                        <a:t>Citation</a:t>
                      </a:r>
                      <a:endParaRPr/>
                    </a:p>
                    <a:p>
                      <a:pPr indent="0" lvl="0" marL="0" marR="0" rtl="0" algn="l">
                        <a:lnSpc>
                          <a:spcPct val="100000"/>
                        </a:lnSpc>
                        <a:spcBef>
                          <a:spcPts val="0"/>
                        </a:spcBef>
                        <a:spcAft>
                          <a:spcPts val="0"/>
                        </a:spcAft>
                        <a:buNone/>
                      </a:pPr>
                      <a:r>
                        <a:t/>
                      </a:r>
                      <a:endParaRPr sz="1000" u="none" cap="none" strike="noStrike"/>
                    </a:p>
                  </a:txBody>
                  <a:tcPr marT="45725" marB="45725" marR="91450" marL="91450">
                    <a:solidFill>
                      <a:schemeClr val="accent6"/>
                    </a:solidFill>
                  </a:tcPr>
                </a:tc>
                <a:tc>
                  <a:txBody>
                    <a:bodyPr/>
                    <a:lstStyle/>
                    <a:p>
                      <a:pPr indent="0" lvl="0" marL="0" marR="0" rtl="0" algn="l">
                        <a:lnSpc>
                          <a:spcPct val="100000"/>
                        </a:lnSpc>
                        <a:spcBef>
                          <a:spcPts val="0"/>
                        </a:spcBef>
                        <a:spcAft>
                          <a:spcPts val="0"/>
                        </a:spcAft>
                        <a:buNone/>
                      </a:pPr>
                      <a:r>
                        <a:t/>
                      </a:r>
                      <a:endParaRPr sz="1000" u="none" cap="none" strike="noStrike"/>
                    </a:p>
                  </a:txBody>
                  <a:tcPr marT="45725" marB="45725" marR="91450" marL="91450">
                    <a:solidFill>
                      <a:schemeClr val="accent6"/>
                    </a:solidFill>
                  </a:tcPr>
                </a:tc>
                <a:tc>
                  <a:txBody>
                    <a:bodyPr/>
                    <a:lstStyle/>
                    <a:p>
                      <a:pPr indent="0" lvl="0" marL="0" marR="0" rtl="0" algn="l">
                        <a:lnSpc>
                          <a:spcPct val="100000"/>
                        </a:lnSpc>
                        <a:spcBef>
                          <a:spcPts val="0"/>
                        </a:spcBef>
                        <a:spcAft>
                          <a:spcPts val="0"/>
                        </a:spcAft>
                        <a:buNone/>
                      </a:pPr>
                      <a:r>
                        <a:t/>
                      </a:r>
                      <a:endParaRPr sz="1000" u="none" cap="none" strike="noStrike"/>
                    </a:p>
                  </a:txBody>
                  <a:tcPr marT="45725" marB="45725" marR="91450" marL="91450">
                    <a:solidFill>
                      <a:schemeClr val="accent6"/>
                    </a:solidFill>
                  </a:tcPr>
                </a:tc>
              </a:tr>
              <a:tr h="629050">
                <a:tc vMerge="1"/>
                <a:tc>
                  <a:txBody>
                    <a:bodyPr/>
                    <a:lstStyle/>
                    <a:p>
                      <a:pPr indent="0" lvl="0" marL="0" marR="0" rtl="0" algn="l">
                        <a:lnSpc>
                          <a:spcPct val="100000"/>
                        </a:lnSpc>
                        <a:spcBef>
                          <a:spcPts val="0"/>
                        </a:spcBef>
                        <a:spcAft>
                          <a:spcPts val="0"/>
                        </a:spcAft>
                        <a:buNone/>
                      </a:pPr>
                      <a:r>
                        <a:t/>
                      </a:r>
                      <a:endParaRPr sz="1000" u="none" cap="none" strike="noStrike"/>
                    </a:p>
                  </a:txBody>
                  <a:tcPr marT="45725" marB="45725" marR="91450" marL="91450">
                    <a:solidFill>
                      <a:schemeClr val="accent6"/>
                    </a:solidFill>
                  </a:tcPr>
                </a:tc>
                <a:tc>
                  <a:txBody>
                    <a:bodyPr/>
                    <a:lstStyle/>
                    <a:p>
                      <a:pPr indent="0" lvl="0" marL="0" marR="0" rtl="0" algn="l">
                        <a:lnSpc>
                          <a:spcPct val="100000"/>
                        </a:lnSpc>
                        <a:spcBef>
                          <a:spcPts val="0"/>
                        </a:spcBef>
                        <a:spcAft>
                          <a:spcPts val="0"/>
                        </a:spcAft>
                        <a:buNone/>
                      </a:pPr>
                      <a:r>
                        <a:rPr lang="fr-FR" sz="1000" u="none" cap="none" strike="noStrike"/>
                        <a:t>Avantages éducation financière </a:t>
                      </a:r>
                      <a:endParaRPr/>
                    </a:p>
                  </a:txBody>
                  <a:tcPr marT="45725" marB="45725" marR="91450" marL="91450">
                    <a:solidFill>
                      <a:schemeClr val="accent6"/>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fr-FR" sz="1000" u="none" cap="none" strike="noStrike"/>
                        <a:t>Impacts éducation financière</a:t>
                      </a:r>
                      <a:endParaRPr/>
                    </a:p>
                    <a:p>
                      <a:pPr indent="0" lvl="0" marL="0" marR="0" rtl="0" algn="l">
                        <a:lnSpc>
                          <a:spcPct val="100000"/>
                        </a:lnSpc>
                        <a:spcBef>
                          <a:spcPts val="0"/>
                        </a:spcBef>
                        <a:spcAft>
                          <a:spcPts val="0"/>
                        </a:spcAft>
                        <a:buNone/>
                      </a:pPr>
                      <a:r>
                        <a:t/>
                      </a:r>
                      <a:endParaRPr sz="1000" u="none" cap="none" strike="noStrike"/>
                    </a:p>
                  </a:txBody>
                  <a:tcPr marT="45725" marB="45725" marR="91450" marL="91450">
                    <a:solidFill>
                      <a:schemeClr val="accent6"/>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fr-FR" sz="1000" u="none" cap="none" strike="noStrike"/>
                        <a:t>Conseils pratiques gestion financière </a:t>
                      </a:r>
                      <a:endParaRPr/>
                    </a:p>
                    <a:p>
                      <a:pPr indent="0" lvl="0" marL="0" marR="0" rtl="0" algn="l">
                        <a:lnSpc>
                          <a:spcPct val="100000"/>
                        </a:lnSpc>
                        <a:spcBef>
                          <a:spcPts val="0"/>
                        </a:spcBef>
                        <a:spcAft>
                          <a:spcPts val="0"/>
                        </a:spcAft>
                        <a:buNone/>
                      </a:pPr>
                      <a:r>
                        <a:t/>
                      </a:r>
                      <a:endParaRPr sz="1000" u="none" cap="none" strike="noStrike"/>
                    </a:p>
                  </a:txBody>
                  <a:tcPr marT="45725" marB="45725" marR="91450" marL="91450">
                    <a:solidFill>
                      <a:schemeClr val="accent6"/>
                    </a:solidFill>
                  </a:tcPr>
                </a:tc>
                <a:tc>
                  <a:txBody>
                    <a:bodyPr/>
                    <a:lstStyle/>
                    <a:p>
                      <a:pPr indent="0" lvl="0" marL="0" marR="0" rtl="0" algn="l">
                        <a:lnSpc>
                          <a:spcPct val="100000"/>
                        </a:lnSpc>
                        <a:spcBef>
                          <a:spcPts val="0"/>
                        </a:spcBef>
                        <a:spcAft>
                          <a:spcPts val="0"/>
                        </a:spcAft>
                        <a:buNone/>
                      </a:pPr>
                      <a:r>
                        <a:t/>
                      </a:r>
                      <a:endParaRPr sz="1000" u="none" cap="none" strike="noStrike"/>
                    </a:p>
                  </a:txBody>
                  <a:tcPr marT="45725" marB="45725" marR="91450" marL="91450">
                    <a:solidFill>
                      <a:schemeClr val="accent6"/>
                    </a:solidFill>
                  </a:tcPr>
                </a:tc>
                <a:tc>
                  <a:txBody>
                    <a:bodyPr/>
                    <a:lstStyle/>
                    <a:p>
                      <a:pPr indent="0" lvl="0" marL="0" marR="0" rtl="0" algn="l">
                        <a:lnSpc>
                          <a:spcPct val="100000"/>
                        </a:lnSpc>
                        <a:spcBef>
                          <a:spcPts val="0"/>
                        </a:spcBef>
                        <a:spcAft>
                          <a:spcPts val="0"/>
                        </a:spcAft>
                        <a:buNone/>
                      </a:pPr>
                      <a:r>
                        <a:rPr lang="fr-FR" sz="1000" u="none" cap="none" strike="noStrike"/>
                        <a:t>Etude de cas</a:t>
                      </a:r>
                      <a:endParaRPr/>
                    </a:p>
                  </a:txBody>
                  <a:tcPr marT="45725" marB="45725" marR="91450" marL="91450">
                    <a:solidFill>
                      <a:schemeClr val="accent6"/>
                    </a:solidFill>
                  </a:tcPr>
                </a:tc>
                <a:tc>
                  <a:txBody>
                    <a:bodyPr/>
                    <a:lstStyle/>
                    <a:p>
                      <a:pPr indent="0" lvl="0" marL="0" marR="0" rtl="0" algn="l">
                        <a:lnSpc>
                          <a:spcPct val="100000"/>
                        </a:lnSpc>
                        <a:spcBef>
                          <a:spcPts val="0"/>
                        </a:spcBef>
                        <a:spcAft>
                          <a:spcPts val="0"/>
                        </a:spcAft>
                        <a:buNone/>
                      </a:pPr>
                      <a:r>
                        <a:rPr lang="fr-FR" sz="1000" u="none" cap="none" strike="noStrike"/>
                        <a:t>Publication Fun</a:t>
                      </a:r>
                      <a:endParaRPr/>
                    </a:p>
                  </a:txBody>
                  <a:tcPr marT="45725" marB="45725" marR="91450" marL="91450">
                    <a:solidFill>
                      <a:schemeClr val="accent6"/>
                    </a:solidFill>
                  </a:tcPr>
                </a:tc>
              </a:tr>
              <a:tr h="629050">
                <a:tc rowSpan="2">
                  <a:txBody>
                    <a:bodyPr/>
                    <a:lstStyle/>
                    <a:p>
                      <a:pPr indent="0" lvl="0" marL="0" marR="0" rtl="0" algn="l">
                        <a:lnSpc>
                          <a:spcPct val="100000"/>
                        </a:lnSpc>
                        <a:spcBef>
                          <a:spcPts val="0"/>
                        </a:spcBef>
                        <a:spcAft>
                          <a:spcPts val="0"/>
                        </a:spcAft>
                        <a:buNone/>
                      </a:pPr>
                      <a:r>
                        <a:rPr lang="fr-FR" sz="1200" u="none" cap="none" strike="noStrike"/>
                        <a:t>S4</a:t>
                      </a:r>
                      <a:endParaRPr/>
                    </a:p>
                  </a:txBody>
                  <a:tcPr marT="45725" marB="45725" marR="91450" marL="91450">
                    <a:solidFill>
                      <a:srgbClr val="D8E2F3"/>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fr-FR" sz="1000" u="none" cap="none" strike="noStrike"/>
                        <a:t>Citation</a:t>
                      </a:r>
                      <a:endParaRPr/>
                    </a:p>
                    <a:p>
                      <a:pPr indent="0" lvl="0" marL="0" marR="0" rtl="0" algn="l">
                        <a:lnSpc>
                          <a:spcPct val="100000"/>
                        </a:lnSpc>
                        <a:spcBef>
                          <a:spcPts val="0"/>
                        </a:spcBef>
                        <a:spcAft>
                          <a:spcPts val="0"/>
                        </a:spcAft>
                        <a:buNone/>
                      </a:pPr>
                      <a:r>
                        <a:t/>
                      </a:r>
                      <a:endParaRPr sz="1000" u="none" cap="none" strike="noStrike"/>
                    </a:p>
                  </a:txBody>
                  <a:tcPr marT="45725" marB="45725" marR="91450" marL="91450">
                    <a:solidFill>
                      <a:srgbClr val="D8E2F3"/>
                    </a:solidFill>
                  </a:tcPr>
                </a:tc>
                <a:tc>
                  <a:txBody>
                    <a:bodyPr/>
                    <a:lstStyle/>
                    <a:p>
                      <a:pPr indent="0" lvl="0" marL="0" marR="0" rtl="0" algn="l">
                        <a:lnSpc>
                          <a:spcPct val="100000"/>
                        </a:lnSpc>
                        <a:spcBef>
                          <a:spcPts val="0"/>
                        </a:spcBef>
                        <a:spcAft>
                          <a:spcPts val="0"/>
                        </a:spcAft>
                        <a:buNone/>
                      </a:pPr>
                      <a:r>
                        <a:rPr lang="fr-FR" sz="1000" u="none" cap="none" strike="noStrike"/>
                        <a:t>Carrousel </a:t>
                      </a:r>
                      <a:endParaRPr/>
                    </a:p>
                  </a:txBody>
                  <a:tcPr marT="45725" marB="45725" marR="91450" marL="91450">
                    <a:solidFill>
                      <a:srgbClr val="D8E2F3"/>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fr-FR" sz="1000" u="none" cap="none" strike="noStrike"/>
                        <a:t>Citation </a:t>
                      </a:r>
                      <a:endParaRPr/>
                    </a:p>
                  </a:txBody>
                  <a:tcPr marT="45725" marB="45725" marR="91450" marL="91450">
                    <a:solidFill>
                      <a:srgbClr val="D8E2F3"/>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fr-FR" sz="1000" u="none" cap="none" strike="noStrike"/>
                        <a:t>Conseils pratiques gestion financière</a:t>
                      </a:r>
                      <a:endParaRPr/>
                    </a:p>
                    <a:p>
                      <a:pPr indent="0" lvl="0" marL="0" marR="0" rtl="0" algn="l">
                        <a:lnSpc>
                          <a:spcPct val="100000"/>
                        </a:lnSpc>
                        <a:spcBef>
                          <a:spcPts val="0"/>
                        </a:spcBef>
                        <a:spcAft>
                          <a:spcPts val="0"/>
                        </a:spcAft>
                        <a:buNone/>
                      </a:pPr>
                      <a:r>
                        <a:t/>
                      </a:r>
                      <a:endParaRPr sz="1000" u="none" cap="none" strike="noStrike"/>
                    </a:p>
                  </a:txBody>
                  <a:tcPr marT="45725" marB="45725" marR="91450" marL="91450">
                    <a:solidFill>
                      <a:srgbClr val="D8E2F3"/>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fr-FR" sz="1000" u="none" cap="none" strike="noStrike"/>
                        <a:t>Citation </a:t>
                      </a:r>
                      <a:endParaRPr/>
                    </a:p>
                  </a:txBody>
                  <a:tcPr marT="45725" marB="45725" marR="91450" marL="91450">
                    <a:solidFill>
                      <a:srgbClr val="D8E2F3"/>
                    </a:solidFill>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sz="1000" u="none" cap="none" strike="noStrike"/>
                    </a:p>
                  </a:txBody>
                  <a:tcPr marT="45725" marB="45725" marR="91450" marL="91450">
                    <a:solidFill>
                      <a:srgbClr val="D8E2F3"/>
                    </a:solidFill>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sz="1000" u="none" cap="none" strike="noStrike"/>
                    </a:p>
                  </a:txBody>
                  <a:tcPr marT="45725" marB="45725" marR="91450" marL="91450">
                    <a:solidFill>
                      <a:srgbClr val="D8E2F3"/>
                    </a:solidFill>
                  </a:tcPr>
                </a:tc>
              </a:tr>
              <a:tr h="629050">
                <a:tc vMerge="1"/>
                <a:tc>
                  <a:txBody>
                    <a:bodyPr/>
                    <a:lstStyle/>
                    <a:p>
                      <a:pPr indent="0" lvl="0" marL="0" marR="0" rtl="0" algn="l">
                        <a:lnSpc>
                          <a:spcPct val="100000"/>
                        </a:lnSpc>
                        <a:spcBef>
                          <a:spcPts val="0"/>
                        </a:spcBef>
                        <a:spcAft>
                          <a:spcPts val="0"/>
                        </a:spcAft>
                        <a:buClr>
                          <a:srgbClr val="000000"/>
                        </a:buClr>
                        <a:buSzPts val="1000"/>
                        <a:buFont typeface="Arial"/>
                        <a:buNone/>
                      </a:pPr>
                      <a:r>
                        <a:rPr lang="fr-FR" sz="1000" u="none" cap="none" strike="noStrike"/>
                        <a:t>Impacts éducation financière</a:t>
                      </a:r>
                      <a:endParaRPr/>
                    </a:p>
                    <a:p>
                      <a:pPr indent="0" lvl="0" marL="0" marR="0" rtl="0" algn="l">
                        <a:lnSpc>
                          <a:spcPct val="100000"/>
                        </a:lnSpc>
                        <a:spcBef>
                          <a:spcPts val="0"/>
                        </a:spcBef>
                        <a:spcAft>
                          <a:spcPts val="0"/>
                        </a:spcAft>
                        <a:buNone/>
                      </a:pPr>
                      <a:r>
                        <a:t/>
                      </a:r>
                      <a:endParaRPr sz="1000" u="none" cap="none" strike="noStrike"/>
                    </a:p>
                  </a:txBody>
                  <a:tcPr marT="45725" marB="45725" marR="91450" marL="91450">
                    <a:solidFill>
                      <a:srgbClr val="D8E2F3"/>
                    </a:solidFill>
                  </a:tcPr>
                </a:tc>
                <a:tc>
                  <a:txBody>
                    <a:bodyPr/>
                    <a:lstStyle/>
                    <a:p>
                      <a:pPr indent="0" lvl="0" marL="0" marR="0" rtl="0" algn="l">
                        <a:lnSpc>
                          <a:spcPct val="100000"/>
                        </a:lnSpc>
                        <a:spcBef>
                          <a:spcPts val="0"/>
                        </a:spcBef>
                        <a:spcAft>
                          <a:spcPts val="0"/>
                        </a:spcAft>
                        <a:buNone/>
                      </a:pPr>
                      <a:r>
                        <a:t/>
                      </a:r>
                      <a:endParaRPr sz="1000" u="none" cap="none" strike="noStrike"/>
                    </a:p>
                  </a:txBody>
                  <a:tcPr marT="45725" marB="45725" marR="91450" marL="91450">
                    <a:solidFill>
                      <a:srgbClr val="D8E2F3"/>
                    </a:solidFill>
                  </a:tcPr>
                </a:tc>
                <a:tc>
                  <a:txBody>
                    <a:bodyPr/>
                    <a:lstStyle/>
                    <a:p>
                      <a:pPr indent="0" lvl="0" marL="0" marR="0" rtl="0" algn="l">
                        <a:lnSpc>
                          <a:spcPct val="100000"/>
                        </a:lnSpc>
                        <a:spcBef>
                          <a:spcPts val="0"/>
                        </a:spcBef>
                        <a:spcAft>
                          <a:spcPts val="0"/>
                        </a:spcAft>
                        <a:buClr>
                          <a:srgbClr val="FF0000"/>
                        </a:buClr>
                        <a:buSzPts val="1000"/>
                        <a:buFont typeface="Arial"/>
                        <a:buNone/>
                      </a:pPr>
                      <a:r>
                        <a:rPr b="1" lang="fr-FR" sz="1000" u="none" cap="none" strike="noStrike">
                          <a:solidFill>
                            <a:srgbClr val="FF0000"/>
                          </a:solidFill>
                        </a:rPr>
                        <a:t>PUBLICATION COMMERCIALE PERXONOMIZ</a:t>
                      </a:r>
                      <a:endParaRPr/>
                    </a:p>
                    <a:p>
                      <a:pPr indent="0" lvl="0" marL="0" marR="0" rtl="0" algn="l">
                        <a:lnSpc>
                          <a:spcPct val="100000"/>
                        </a:lnSpc>
                        <a:spcBef>
                          <a:spcPts val="0"/>
                        </a:spcBef>
                        <a:spcAft>
                          <a:spcPts val="0"/>
                        </a:spcAft>
                        <a:buNone/>
                      </a:pPr>
                      <a:r>
                        <a:t/>
                      </a:r>
                      <a:endParaRPr sz="1000" u="none" cap="none" strike="noStrike"/>
                    </a:p>
                  </a:txBody>
                  <a:tcPr marT="45725" marB="45725" marR="91450" marL="91450">
                    <a:solidFill>
                      <a:srgbClr val="D8E2F3"/>
                    </a:solidFill>
                  </a:tcPr>
                </a:tc>
                <a:tc>
                  <a:txBody>
                    <a:bodyPr/>
                    <a:lstStyle/>
                    <a:p>
                      <a:pPr indent="0" lvl="0" marL="0" marR="0" rtl="0" algn="l">
                        <a:lnSpc>
                          <a:spcPct val="100000"/>
                        </a:lnSpc>
                        <a:spcBef>
                          <a:spcPts val="0"/>
                        </a:spcBef>
                        <a:spcAft>
                          <a:spcPts val="0"/>
                        </a:spcAft>
                        <a:buNone/>
                      </a:pPr>
                      <a:r>
                        <a:t/>
                      </a:r>
                      <a:endParaRPr sz="1000" u="none" cap="none" strike="noStrike"/>
                    </a:p>
                  </a:txBody>
                  <a:tcPr marT="45725" marB="45725" marR="91450" marL="91450">
                    <a:solidFill>
                      <a:srgbClr val="D8E2F3"/>
                    </a:solidFill>
                  </a:tcPr>
                </a:tc>
                <a:tc>
                  <a:txBody>
                    <a:bodyPr/>
                    <a:lstStyle/>
                    <a:p>
                      <a:pPr indent="0" lvl="0" marL="0" marR="0" rtl="0" algn="l">
                        <a:lnSpc>
                          <a:spcPct val="100000"/>
                        </a:lnSpc>
                        <a:spcBef>
                          <a:spcPts val="0"/>
                        </a:spcBef>
                        <a:spcAft>
                          <a:spcPts val="0"/>
                        </a:spcAft>
                        <a:buNone/>
                      </a:pPr>
                      <a:r>
                        <a:t/>
                      </a:r>
                      <a:endParaRPr sz="1000" u="none" cap="none" strike="noStrike"/>
                    </a:p>
                  </a:txBody>
                  <a:tcPr marT="45725" marB="45725" marR="91450" marL="91450">
                    <a:solidFill>
                      <a:srgbClr val="D8E2F3"/>
                    </a:solidFill>
                  </a:tcPr>
                </a:tc>
                <a:tc>
                  <a:txBody>
                    <a:bodyPr/>
                    <a:lstStyle/>
                    <a:p>
                      <a:pPr indent="0" lvl="0" marL="0" marR="0" rtl="0" algn="l">
                        <a:lnSpc>
                          <a:spcPct val="100000"/>
                        </a:lnSpc>
                        <a:spcBef>
                          <a:spcPts val="0"/>
                        </a:spcBef>
                        <a:spcAft>
                          <a:spcPts val="0"/>
                        </a:spcAft>
                        <a:buNone/>
                      </a:pPr>
                      <a:r>
                        <a:rPr lang="fr-FR" sz="1000"/>
                        <a:t>Lexique financier</a:t>
                      </a:r>
                      <a:endParaRPr/>
                    </a:p>
                  </a:txBody>
                  <a:tcPr marT="45725" marB="45725" marR="91450" marL="91450">
                    <a:solidFill>
                      <a:srgbClr val="D8E2F3"/>
                    </a:solidFill>
                  </a:tcPr>
                </a:tc>
                <a:tc>
                  <a:txBody>
                    <a:bodyPr/>
                    <a:lstStyle/>
                    <a:p>
                      <a:pPr indent="0" lvl="0" marL="0" marR="0" rtl="0" algn="l">
                        <a:lnSpc>
                          <a:spcPct val="100000"/>
                        </a:lnSpc>
                        <a:spcBef>
                          <a:spcPts val="0"/>
                        </a:spcBef>
                        <a:spcAft>
                          <a:spcPts val="0"/>
                        </a:spcAft>
                        <a:buNone/>
                      </a:pPr>
                      <a:r>
                        <a:t/>
                      </a:r>
                      <a:endParaRPr sz="1000" u="none" cap="none" strike="noStrike"/>
                    </a:p>
                  </a:txBody>
                  <a:tcPr marT="45725" marB="45725" marR="91450" marL="91450">
                    <a:solidFill>
                      <a:srgbClr val="D8E2F3"/>
                    </a:solidFill>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70C0"/>
        </a:solidFill>
      </p:bgPr>
    </p:bg>
    <p:spTree>
      <p:nvGrpSpPr>
        <p:cNvPr id="92" name="Shape 92"/>
        <p:cNvGrpSpPr/>
        <p:nvPr/>
      </p:nvGrpSpPr>
      <p:grpSpPr>
        <a:xfrm>
          <a:off x="0" y="0"/>
          <a:ext cx="0" cy="0"/>
          <a:chOff x="0" y="0"/>
          <a:chExt cx="0" cy="0"/>
        </a:xfrm>
      </p:grpSpPr>
      <p:sp>
        <p:nvSpPr>
          <p:cNvPr id="93" name="Google Shape;93;p15"/>
          <p:cNvSpPr txBox="1"/>
          <p:nvPr/>
        </p:nvSpPr>
        <p:spPr>
          <a:xfrm>
            <a:off x="642937" y="2705725"/>
            <a:ext cx="10906200" cy="144650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800"/>
              <a:buFont typeface="Arial"/>
              <a:buNone/>
            </a:pPr>
            <a:r>
              <a:rPr b="1" i="0" lang="fr-FR" sz="8800" u="none" cap="none" strike="noStrike">
                <a:solidFill>
                  <a:schemeClr val="accent2"/>
                </a:solidFill>
                <a:latin typeface="Calibri"/>
                <a:ea typeface="Calibri"/>
                <a:cs typeface="Calibri"/>
                <a:sym typeface="Calibri"/>
              </a:rPr>
              <a:t>Semaine 1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graphicFrame>
        <p:nvGraphicFramePr>
          <p:cNvPr id="98" name="Google Shape;98;p16"/>
          <p:cNvGraphicFramePr/>
          <p:nvPr/>
        </p:nvGraphicFramePr>
        <p:xfrm>
          <a:off x="652460" y="2933977"/>
          <a:ext cx="3000000" cy="3000000"/>
        </p:xfrm>
        <a:graphic>
          <a:graphicData uri="http://schemas.openxmlformats.org/drawingml/2006/table">
            <a:tbl>
              <a:tblPr bandRow="1" firstRow="1">
                <a:noFill/>
                <a:tableStyleId>{677731AB-D86C-4955-9C7F-C05C4C076F92}</a:tableStyleId>
              </a:tblPr>
              <a:tblGrid>
                <a:gridCol w="1347425"/>
                <a:gridCol w="1362800"/>
                <a:gridCol w="1362800"/>
                <a:gridCol w="1362800"/>
                <a:gridCol w="1362800"/>
                <a:gridCol w="1362800"/>
                <a:gridCol w="1362800"/>
                <a:gridCol w="1362800"/>
              </a:tblGrid>
              <a:tr h="361000">
                <a:tc rowSpan="2">
                  <a:txBody>
                    <a:bodyPr/>
                    <a:lstStyle/>
                    <a:p>
                      <a:pPr indent="0" lvl="0" marL="0" marR="0" rtl="0" algn="l">
                        <a:lnSpc>
                          <a:spcPct val="100000"/>
                        </a:lnSpc>
                        <a:spcBef>
                          <a:spcPts val="0"/>
                        </a:spcBef>
                        <a:spcAft>
                          <a:spcPts val="0"/>
                        </a:spcAft>
                        <a:buNone/>
                      </a:pPr>
                      <a:r>
                        <a:rPr lang="fr-FR" sz="1200" u="none" cap="none" strike="noStrike">
                          <a:solidFill>
                            <a:schemeClr val="dk1"/>
                          </a:solidFill>
                        </a:rPr>
                        <a:t>S1</a:t>
                      </a:r>
                      <a:endParaRPr/>
                    </a:p>
                  </a:txBody>
                  <a:tcPr marT="45725" marB="45725" marR="91450" marL="91450">
                    <a:solidFill>
                      <a:srgbClr val="FFD966"/>
                    </a:solidFill>
                  </a:tcPr>
                </a:tc>
                <a:tc>
                  <a:txBody>
                    <a:bodyPr/>
                    <a:lstStyle/>
                    <a:p>
                      <a:pPr indent="0" lvl="0" marL="0" marR="0" rtl="0" algn="l">
                        <a:lnSpc>
                          <a:spcPct val="100000"/>
                        </a:lnSpc>
                        <a:spcBef>
                          <a:spcPts val="0"/>
                        </a:spcBef>
                        <a:spcAft>
                          <a:spcPts val="0"/>
                        </a:spcAft>
                        <a:buNone/>
                      </a:pPr>
                      <a:r>
                        <a:rPr b="0" lang="fr-FR" sz="1000" u="none" cap="none" strike="noStrike">
                          <a:solidFill>
                            <a:schemeClr val="dk1"/>
                          </a:solidFill>
                        </a:rPr>
                        <a:t>Citation </a:t>
                      </a:r>
                      <a:endParaRPr/>
                    </a:p>
                  </a:txBody>
                  <a:tcPr marT="45725" marB="45725" marR="91450" marL="91450">
                    <a:solidFill>
                      <a:srgbClr val="FFD966"/>
                    </a:solidFill>
                  </a:tcPr>
                </a:tc>
                <a:tc>
                  <a:txBody>
                    <a:bodyPr/>
                    <a:lstStyle/>
                    <a:p>
                      <a:pPr indent="0" lvl="0" marL="0" marR="0" rtl="0" algn="l">
                        <a:lnSpc>
                          <a:spcPct val="100000"/>
                        </a:lnSpc>
                        <a:spcBef>
                          <a:spcPts val="0"/>
                        </a:spcBef>
                        <a:spcAft>
                          <a:spcPts val="0"/>
                        </a:spcAft>
                        <a:buNone/>
                      </a:pPr>
                      <a:r>
                        <a:t/>
                      </a:r>
                      <a:endParaRPr b="0" sz="1000" u="none" cap="none" strike="noStrike">
                        <a:solidFill>
                          <a:schemeClr val="dk1"/>
                        </a:solidFill>
                      </a:endParaRPr>
                    </a:p>
                  </a:txBody>
                  <a:tcPr marT="45725" marB="45725" marR="91450" marL="91450">
                    <a:solidFill>
                      <a:srgbClr val="FFD966"/>
                    </a:solidFill>
                  </a:tcPr>
                </a:tc>
                <a:tc>
                  <a:txBody>
                    <a:bodyPr/>
                    <a:lstStyle/>
                    <a:p>
                      <a:pPr indent="0" lvl="0" marL="0" marR="0" rtl="0" algn="l">
                        <a:lnSpc>
                          <a:spcPct val="100000"/>
                        </a:lnSpc>
                        <a:spcBef>
                          <a:spcPts val="0"/>
                        </a:spcBef>
                        <a:spcAft>
                          <a:spcPts val="0"/>
                        </a:spcAft>
                        <a:buNone/>
                      </a:pPr>
                      <a:r>
                        <a:rPr b="0" lang="fr-FR" sz="1000" u="none" cap="none" strike="noStrike">
                          <a:solidFill>
                            <a:schemeClr val="dk1"/>
                          </a:solidFill>
                        </a:rPr>
                        <a:t>Citation</a:t>
                      </a:r>
                      <a:endParaRPr/>
                    </a:p>
                  </a:txBody>
                  <a:tcPr marT="45725" marB="45725" marR="91450" marL="91450">
                    <a:solidFill>
                      <a:srgbClr val="FFD966"/>
                    </a:solidFill>
                  </a:tcPr>
                </a:tc>
                <a:tc>
                  <a:txBody>
                    <a:bodyPr/>
                    <a:lstStyle/>
                    <a:p>
                      <a:pPr indent="0" lvl="0" marL="0" marR="0" rtl="0" algn="l">
                        <a:lnSpc>
                          <a:spcPct val="100000"/>
                        </a:lnSpc>
                        <a:spcBef>
                          <a:spcPts val="0"/>
                        </a:spcBef>
                        <a:spcAft>
                          <a:spcPts val="0"/>
                        </a:spcAft>
                        <a:buNone/>
                      </a:pPr>
                      <a:r>
                        <a:t/>
                      </a:r>
                      <a:endParaRPr b="0" sz="1000" u="none" cap="none" strike="noStrike">
                        <a:solidFill>
                          <a:schemeClr val="dk1"/>
                        </a:solidFill>
                      </a:endParaRPr>
                    </a:p>
                  </a:txBody>
                  <a:tcPr marT="45725" marB="45725" marR="91450" marL="91450">
                    <a:solidFill>
                      <a:srgbClr val="FFD966"/>
                    </a:solidFill>
                  </a:tcPr>
                </a:tc>
                <a:tc>
                  <a:txBody>
                    <a:bodyPr/>
                    <a:lstStyle/>
                    <a:p>
                      <a:pPr indent="0" lvl="0" marL="0" marR="0" rtl="0" algn="l">
                        <a:lnSpc>
                          <a:spcPct val="100000"/>
                        </a:lnSpc>
                        <a:spcBef>
                          <a:spcPts val="0"/>
                        </a:spcBef>
                        <a:spcAft>
                          <a:spcPts val="0"/>
                        </a:spcAft>
                        <a:buNone/>
                      </a:pPr>
                      <a:r>
                        <a:rPr b="0" lang="fr-FR" sz="1000" u="none" cap="none" strike="noStrike">
                          <a:solidFill>
                            <a:schemeClr val="dk1"/>
                          </a:solidFill>
                        </a:rPr>
                        <a:t>Citation </a:t>
                      </a:r>
                      <a:endParaRPr/>
                    </a:p>
                  </a:txBody>
                  <a:tcPr marT="45725" marB="45725" marR="91450" marL="91450">
                    <a:solidFill>
                      <a:srgbClr val="FFD966"/>
                    </a:solidFill>
                  </a:tcPr>
                </a:tc>
                <a:tc>
                  <a:txBody>
                    <a:bodyPr/>
                    <a:lstStyle/>
                    <a:p>
                      <a:pPr indent="0" lvl="0" marL="0" marR="0" rtl="0" algn="l">
                        <a:lnSpc>
                          <a:spcPct val="100000"/>
                        </a:lnSpc>
                        <a:spcBef>
                          <a:spcPts val="0"/>
                        </a:spcBef>
                        <a:spcAft>
                          <a:spcPts val="0"/>
                        </a:spcAft>
                        <a:buNone/>
                      </a:pPr>
                      <a:r>
                        <a:t/>
                      </a:r>
                      <a:endParaRPr sz="1000" u="none" cap="none" strike="noStrike"/>
                    </a:p>
                  </a:txBody>
                  <a:tcPr marT="45725" marB="45725" marR="91450" marL="91450">
                    <a:solidFill>
                      <a:srgbClr val="FFD966"/>
                    </a:solidFill>
                  </a:tcPr>
                </a:tc>
                <a:tc>
                  <a:txBody>
                    <a:bodyPr/>
                    <a:lstStyle/>
                    <a:p>
                      <a:pPr indent="0" lvl="0" marL="0" marR="0" rtl="0" algn="l">
                        <a:lnSpc>
                          <a:spcPct val="100000"/>
                        </a:lnSpc>
                        <a:spcBef>
                          <a:spcPts val="0"/>
                        </a:spcBef>
                        <a:spcAft>
                          <a:spcPts val="0"/>
                        </a:spcAft>
                        <a:buNone/>
                      </a:pPr>
                      <a:r>
                        <a:t/>
                      </a:r>
                      <a:endParaRPr sz="1000" u="none" cap="none" strike="noStrike"/>
                    </a:p>
                  </a:txBody>
                  <a:tcPr marT="45725" marB="45725" marR="91450" marL="91450">
                    <a:solidFill>
                      <a:srgbClr val="FFD966"/>
                    </a:solidFill>
                  </a:tcPr>
                </a:tc>
              </a:tr>
              <a:tr h="629050">
                <a:tc vMerge="1"/>
                <a:tc>
                  <a:txBody>
                    <a:bodyPr/>
                    <a:lstStyle/>
                    <a:p>
                      <a:pPr indent="0" lvl="0" marL="0" marR="0" rtl="0" algn="l">
                        <a:lnSpc>
                          <a:spcPct val="100000"/>
                        </a:lnSpc>
                        <a:spcBef>
                          <a:spcPts val="0"/>
                        </a:spcBef>
                        <a:spcAft>
                          <a:spcPts val="0"/>
                        </a:spcAft>
                        <a:buNone/>
                      </a:pPr>
                      <a:r>
                        <a:t/>
                      </a:r>
                      <a:endParaRPr sz="1000" u="none" cap="none" strike="noStrike"/>
                    </a:p>
                  </a:txBody>
                  <a:tcPr marT="45725" marB="45725" marR="91450" marL="91450">
                    <a:solidFill>
                      <a:srgbClr val="FFD966"/>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fr-FR" sz="1000" u="none" cap="none" strike="noStrike"/>
                        <a:t>Conseils pratiques gestion financière </a:t>
                      </a:r>
                      <a:endParaRPr/>
                    </a:p>
                    <a:p>
                      <a:pPr indent="0" lvl="0" marL="0" marR="0" rtl="0" algn="l">
                        <a:lnSpc>
                          <a:spcPct val="100000"/>
                        </a:lnSpc>
                        <a:spcBef>
                          <a:spcPts val="0"/>
                        </a:spcBef>
                        <a:spcAft>
                          <a:spcPts val="0"/>
                        </a:spcAft>
                        <a:buNone/>
                      </a:pPr>
                      <a:r>
                        <a:t/>
                      </a:r>
                      <a:endParaRPr sz="1000" u="none" cap="none" strike="noStrike"/>
                    </a:p>
                  </a:txBody>
                  <a:tcPr marT="45725" marB="45725" marR="91450" marL="91450">
                    <a:solidFill>
                      <a:srgbClr val="FFD966"/>
                    </a:solidFill>
                  </a:tcPr>
                </a:tc>
                <a:tc>
                  <a:txBody>
                    <a:bodyPr/>
                    <a:lstStyle/>
                    <a:p>
                      <a:pPr indent="0" lvl="0" marL="0" marR="0" rtl="0" algn="l">
                        <a:lnSpc>
                          <a:spcPct val="100000"/>
                        </a:lnSpc>
                        <a:spcBef>
                          <a:spcPts val="0"/>
                        </a:spcBef>
                        <a:spcAft>
                          <a:spcPts val="0"/>
                        </a:spcAft>
                        <a:buNone/>
                      </a:pPr>
                      <a:r>
                        <a:rPr b="1" lang="fr-FR" sz="1000" u="none" cap="none" strike="noStrike">
                          <a:solidFill>
                            <a:srgbClr val="FF0000"/>
                          </a:solidFill>
                        </a:rPr>
                        <a:t>PUBLICATION COMMERCIALE PERXONOMIZ</a:t>
                      </a:r>
                      <a:endParaRPr/>
                    </a:p>
                  </a:txBody>
                  <a:tcPr marT="45725" marB="45725" marR="91450" marL="91450">
                    <a:solidFill>
                      <a:srgbClr val="FFD966"/>
                    </a:solidFill>
                  </a:tcPr>
                </a:tc>
                <a:tc>
                  <a:txBody>
                    <a:bodyPr/>
                    <a:lstStyle/>
                    <a:p>
                      <a:pPr indent="0" lvl="0" marL="0" marR="0" rtl="0" algn="l">
                        <a:lnSpc>
                          <a:spcPct val="100000"/>
                        </a:lnSpc>
                        <a:spcBef>
                          <a:spcPts val="0"/>
                        </a:spcBef>
                        <a:spcAft>
                          <a:spcPts val="0"/>
                        </a:spcAft>
                        <a:buNone/>
                      </a:pPr>
                      <a:r>
                        <a:rPr lang="fr-FR" sz="1000" u="none" cap="none" strike="noStrike"/>
                        <a:t>Avantages éducation financière</a:t>
                      </a:r>
                      <a:endParaRPr/>
                    </a:p>
                  </a:txBody>
                  <a:tcPr marT="45725" marB="45725" marR="91450" marL="91450">
                    <a:solidFill>
                      <a:srgbClr val="FFD966"/>
                    </a:solidFill>
                  </a:tcPr>
                </a:tc>
                <a:tc>
                  <a:txBody>
                    <a:bodyPr/>
                    <a:lstStyle/>
                    <a:p>
                      <a:pPr indent="0" lvl="0" marL="0" marR="0" rtl="0" algn="l">
                        <a:lnSpc>
                          <a:spcPct val="100000"/>
                        </a:lnSpc>
                        <a:spcBef>
                          <a:spcPts val="0"/>
                        </a:spcBef>
                        <a:spcAft>
                          <a:spcPts val="0"/>
                        </a:spcAft>
                        <a:buNone/>
                      </a:pPr>
                      <a:r>
                        <a:t/>
                      </a:r>
                      <a:endParaRPr sz="1000" u="none" cap="none" strike="noStrike"/>
                    </a:p>
                  </a:txBody>
                  <a:tcPr marT="45725" marB="45725" marR="91450" marL="91450">
                    <a:solidFill>
                      <a:srgbClr val="FFD966"/>
                    </a:solidFill>
                  </a:tcPr>
                </a:tc>
                <a:tc>
                  <a:txBody>
                    <a:bodyPr/>
                    <a:lstStyle/>
                    <a:p>
                      <a:pPr indent="0" lvl="0" marL="0" marR="0" rtl="0" algn="l">
                        <a:lnSpc>
                          <a:spcPct val="100000"/>
                        </a:lnSpc>
                        <a:spcBef>
                          <a:spcPts val="0"/>
                        </a:spcBef>
                        <a:spcAft>
                          <a:spcPts val="0"/>
                        </a:spcAft>
                        <a:buNone/>
                      </a:pPr>
                      <a:r>
                        <a:rPr lang="fr-FR" sz="1000" u="none" cap="none" strike="noStrike"/>
                        <a:t>Etude de cas</a:t>
                      </a:r>
                      <a:endParaRPr/>
                    </a:p>
                  </a:txBody>
                  <a:tcPr marT="45725" marB="45725" marR="91450" marL="91450">
                    <a:solidFill>
                      <a:srgbClr val="FFD966"/>
                    </a:solidFill>
                  </a:tcPr>
                </a:tc>
                <a:tc>
                  <a:txBody>
                    <a:bodyPr/>
                    <a:lstStyle/>
                    <a:p>
                      <a:pPr indent="0" lvl="0" marL="0" marR="0" rtl="0" algn="l">
                        <a:lnSpc>
                          <a:spcPct val="100000"/>
                        </a:lnSpc>
                        <a:spcBef>
                          <a:spcPts val="0"/>
                        </a:spcBef>
                        <a:spcAft>
                          <a:spcPts val="0"/>
                        </a:spcAft>
                        <a:buNone/>
                      </a:pPr>
                      <a:r>
                        <a:rPr lang="fr-FR" sz="1000" u="none" cap="none" strike="noStrike"/>
                        <a:t>Publication Fun</a:t>
                      </a:r>
                      <a:endParaRPr/>
                    </a:p>
                  </a:txBody>
                  <a:tcPr marT="45725" marB="45725" marR="91450" marL="91450">
                    <a:solidFill>
                      <a:srgbClr val="FFD966"/>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7"/>
          <p:cNvSpPr txBox="1"/>
          <p:nvPr/>
        </p:nvSpPr>
        <p:spPr>
          <a:xfrm>
            <a:off x="895350" y="642461"/>
            <a:ext cx="5200800" cy="923400"/>
          </a:xfrm>
          <a:prstGeom prst="rect">
            <a:avLst/>
          </a:prstGeom>
          <a:solidFill>
            <a:srgbClr val="FFD96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Date : </a:t>
            </a:r>
            <a:r>
              <a:rPr b="0" i="0" lang="fr-FR" sz="1800" u="none" cap="none" strike="noStrike">
                <a:solidFill>
                  <a:srgbClr val="000000"/>
                </a:solidFill>
                <a:latin typeface="Montserrat"/>
                <a:ea typeface="Montserrat"/>
                <a:cs typeface="Montserrat"/>
                <a:sym typeface="Montserrat"/>
              </a:rPr>
              <a:t>Lundi 08/07/24</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Rubrique : </a:t>
            </a:r>
            <a:r>
              <a:rPr b="0" i="0" lang="fr-FR" sz="1800" u="none" cap="none" strike="noStrike">
                <a:solidFill>
                  <a:srgbClr val="000000"/>
                </a:solidFill>
                <a:latin typeface="Montserrat"/>
                <a:ea typeface="Montserrat"/>
                <a:cs typeface="Montserrat"/>
                <a:sym typeface="Montserrat"/>
              </a:rPr>
              <a:t>Citation</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Heure de Publication : </a:t>
            </a:r>
            <a:r>
              <a:rPr b="0" i="0" lang="fr-FR" sz="1800" u="none" cap="none" strike="noStrike">
                <a:solidFill>
                  <a:srgbClr val="000000"/>
                </a:solidFill>
                <a:latin typeface="Montserrat"/>
                <a:ea typeface="Montserrat"/>
                <a:cs typeface="Montserrat"/>
                <a:sym typeface="Montserrat"/>
              </a:rPr>
              <a:t>11h00</a:t>
            </a:r>
            <a:endParaRPr b="0" i="0" sz="1800" u="none" cap="none" strike="noStrike">
              <a:solidFill>
                <a:srgbClr val="000000"/>
              </a:solidFill>
              <a:latin typeface="Montserrat"/>
              <a:ea typeface="Montserrat"/>
              <a:cs typeface="Montserrat"/>
              <a:sym typeface="Montserrat"/>
            </a:endParaRPr>
          </a:p>
        </p:txBody>
      </p:sp>
      <p:sp>
        <p:nvSpPr>
          <p:cNvPr id="104" name="Google Shape;104;p17"/>
          <p:cNvSpPr txBox="1"/>
          <p:nvPr/>
        </p:nvSpPr>
        <p:spPr>
          <a:xfrm>
            <a:off x="895350" y="1803740"/>
            <a:ext cx="6257400" cy="4740900"/>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fr-FR" sz="1200" u="none" cap="none" strike="noStrike">
                <a:solidFill>
                  <a:srgbClr val="000000"/>
                </a:solidFill>
                <a:latin typeface="Montserrat"/>
                <a:ea typeface="Montserrat"/>
                <a:cs typeface="Montserrat"/>
                <a:sym typeface="Montserrat"/>
              </a:rPr>
              <a:t>Texte de publication :</a:t>
            </a:r>
            <a:endParaRPr/>
          </a:p>
          <a:p>
            <a:pPr indent="0" lvl="0" marL="0" marR="0" rtl="0" algn="l">
              <a:lnSpc>
                <a:spcPct val="100000"/>
              </a:lnSpc>
              <a:spcBef>
                <a:spcPts val="0"/>
              </a:spcBef>
              <a:spcAft>
                <a:spcPts val="0"/>
              </a:spcAft>
              <a:buClr>
                <a:srgbClr val="000000"/>
              </a:buClr>
              <a:buSzPts val="1300"/>
              <a:buFont typeface="Arial"/>
              <a:buNone/>
            </a:pPr>
            <a:r>
              <a:t/>
            </a:r>
            <a:endParaRPr b="1" i="0" sz="1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rPr b="1" i="0" lang="fr-FR" sz="1200" u="none" cap="none" strike="noStrike">
                <a:solidFill>
                  <a:schemeClr val="dk1"/>
                </a:solidFill>
                <a:latin typeface="Montserrat"/>
                <a:ea typeface="Montserrat"/>
                <a:cs typeface="Montserrat"/>
                <a:sym typeface="Montserrat"/>
              </a:rPr>
              <a:t>Pensée Finance 001</a:t>
            </a:r>
            <a:endParaRPr/>
          </a:p>
          <a:p>
            <a:pPr indent="0" lvl="0" marL="0" marR="0" rtl="0" algn="l">
              <a:lnSpc>
                <a:spcPct val="100000"/>
              </a:lnSpc>
              <a:spcBef>
                <a:spcPts val="0"/>
              </a:spcBef>
              <a:spcAft>
                <a:spcPts val="0"/>
              </a:spcAft>
              <a:buNone/>
            </a:pPr>
            <a:r>
              <a:t/>
            </a:r>
            <a:endParaRPr b="1" i="0" sz="11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fr-FR" sz="1100" u="none" cap="none" strike="noStrike">
                <a:solidFill>
                  <a:srgbClr val="000000"/>
                </a:solidFill>
                <a:latin typeface="Montserrat"/>
                <a:ea typeface="Montserrat"/>
                <a:cs typeface="Montserrat"/>
                <a:sym typeface="Montserrat"/>
              </a:rPr>
              <a:t>Richissimes lecteurs,</a:t>
            </a:r>
            <a:endParaRPr/>
          </a:p>
          <a:p>
            <a:pPr indent="0" lvl="0" marL="0" marR="0" rtl="0" algn="l">
              <a:lnSpc>
                <a:spcPct val="100000"/>
              </a:lnSpc>
              <a:spcBef>
                <a:spcPts val="0"/>
              </a:spcBef>
              <a:spcAft>
                <a:spcPts val="0"/>
              </a:spcAft>
              <a:buNone/>
            </a:pPr>
            <a:r>
              <a:t/>
            </a:r>
            <a:endParaRPr b="0" i="0" sz="11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fr-FR" sz="1100" u="none" cap="none" strike="noStrike">
                <a:solidFill>
                  <a:srgbClr val="000000"/>
                </a:solidFill>
                <a:latin typeface="Montserrat"/>
                <a:ea typeface="Montserrat"/>
                <a:cs typeface="Montserrat"/>
                <a:sym typeface="Montserrat"/>
              </a:rPr>
              <a:t>La vie d'un grand homme comporte 5 grands aspects, parmi lesquels figurent les finances dont l'équilibre impacte la qualité de vie </a:t>
            </a:r>
            <a:r>
              <a:rPr lang="fr-FR" sz="1100">
                <a:latin typeface="Montserrat"/>
                <a:ea typeface="Montserrat"/>
                <a:cs typeface="Montserrat"/>
                <a:sym typeface="Montserrat"/>
              </a:rPr>
              <a:t>à laquelle on aspire</a:t>
            </a:r>
            <a:r>
              <a:rPr b="0" i="0" lang="fr-FR" sz="1100" u="none" cap="none" strike="noStrike">
                <a:solidFill>
                  <a:srgbClr val="000000"/>
                </a:solidFill>
                <a:latin typeface="Montserrat"/>
                <a:ea typeface="Montserrat"/>
                <a:cs typeface="Montserrat"/>
                <a:sym typeface="Montserrat"/>
              </a:rPr>
              <a:t>. Il est crucial pour toi de bien gérer tes finances pour t'épargner les</a:t>
            </a:r>
            <a:r>
              <a:rPr lang="fr-FR" sz="1100">
                <a:latin typeface="Montserrat"/>
                <a:ea typeface="Montserrat"/>
                <a:cs typeface="Montserrat"/>
                <a:sym typeface="Montserrat"/>
              </a:rPr>
              <a:t> </a:t>
            </a:r>
            <a:r>
              <a:rPr b="0" i="0" lang="fr-FR" sz="1100" u="none" cap="none" strike="noStrike">
                <a:solidFill>
                  <a:srgbClr val="000000"/>
                </a:solidFill>
                <a:latin typeface="Montserrat"/>
                <a:ea typeface="Montserrat"/>
                <a:cs typeface="Montserrat"/>
                <a:sym typeface="Montserrat"/>
              </a:rPr>
              <a:t>problèmes</a:t>
            </a:r>
            <a:r>
              <a:rPr b="0" i="0" lang="fr-FR" sz="1100" u="none" cap="none" strike="noStrike">
                <a:solidFill>
                  <a:srgbClr val="000000"/>
                </a:solidFill>
                <a:latin typeface="Montserrat"/>
                <a:ea typeface="Montserrat"/>
                <a:cs typeface="Montserrat"/>
                <a:sym typeface="Montserrat"/>
              </a:rPr>
              <a:t> de la vie quotidienne comme le stress, les tensions dans ton couple, ou ton impuissance face aux besoins de ta famille à cause de ton incapacité à gérer tes finances.</a:t>
            </a:r>
            <a:endParaRPr/>
          </a:p>
          <a:p>
            <a:pPr indent="0" lvl="0" marL="0" marR="0" rtl="0" algn="l">
              <a:lnSpc>
                <a:spcPct val="100000"/>
              </a:lnSpc>
              <a:spcBef>
                <a:spcPts val="0"/>
              </a:spcBef>
              <a:spcAft>
                <a:spcPts val="0"/>
              </a:spcAft>
              <a:buNone/>
            </a:pPr>
            <a:r>
              <a:t/>
            </a:r>
            <a:endParaRPr b="0" i="0" sz="11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fr-FR" sz="1100" u="none" cap="none" strike="noStrike">
                <a:solidFill>
                  <a:srgbClr val="000000"/>
                </a:solidFill>
                <a:latin typeface="Montserrat"/>
                <a:ea typeface="Montserrat"/>
                <a:cs typeface="Montserrat"/>
                <a:sym typeface="Montserrat"/>
              </a:rPr>
              <a:t>« Le manque d'argent est la racine de tous les maux. " Mark Twain</a:t>
            </a:r>
            <a:endParaRPr/>
          </a:p>
          <a:p>
            <a:pPr indent="0" lvl="0" marL="0" marR="0" rtl="0" algn="l">
              <a:lnSpc>
                <a:spcPct val="100000"/>
              </a:lnSpc>
              <a:spcBef>
                <a:spcPts val="0"/>
              </a:spcBef>
              <a:spcAft>
                <a:spcPts val="0"/>
              </a:spcAft>
              <a:buNone/>
            </a:pPr>
            <a:r>
              <a:t/>
            </a:r>
            <a:endParaRPr b="0" i="0" sz="11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fr-FR" sz="1100" u="none" cap="none" strike="noStrike">
                <a:solidFill>
                  <a:srgbClr val="000000"/>
                </a:solidFill>
                <a:latin typeface="Montserrat"/>
                <a:ea typeface="Montserrat"/>
                <a:cs typeface="Montserrat"/>
                <a:sym typeface="Montserrat"/>
              </a:rPr>
              <a:t>Imaginez un arbre dont les racines sont le symbole de la stabilité financière. Si les racines sont fortes et bien nourries, l'arbre peut croître et prospérer. Mais si les racines manquent de nutriments (argent), l'arbre souffre et risque de</a:t>
            </a:r>
            <a:r>
              <a:rPr b="0" i="0" lang="fr-FR" sz="1100" u="none" cap="none" strike="noStrike">
                <a:solidFill>
                  <a:schemeClr val="dk1"/>
                </a:solidFill>
                <a:latin typeface="Montserrat"/>
                <a:ea typeface="Montserrat"/>
                <a:cs typeface="Montserrat"/>
                <a:sym typeface="Montserrat"/>
              </a:rPr>
              <a:t> </a:t>
            </a:r>
            <a:r>
              <a:rPr lang="fr-FR" sz="1100">
                <a:solidFill>
                  <a:schemeClr val="dk1"/>
                </a:solidFill>
                <a:latin typeface="Montserrat"/>
                <a:ea typeface="Montserrat"/>
                <a:cs typeface="Montserrat"/>
                <a:sym typeface="Montserrat"/>
              </a:rPr>
              <a:t>sécher</a:t>
            </a:r>
            <a:r>
              <a:rPr b="0" i="0" lang="fr-FR" sz="1100" u="none" cap="none" strike="noStrike">
                <a:solidFill>
                  <a:srgbClr val="000000"/>
                </a:solidFill>
                <a:latin typeface="Montserrat"/>
                <a:ea typeface="Montserrat"/>
                <a:cs typeface="Montserrat"/>
                <a:sym typeface="Montserrat"/>
              </a:rPr>
              <a:t>. La première chose à faire est d'établir un budget. En répertoriant vos revenus et vos dépenses mensuelles, si votre solde est positif, continuez ainsi ; si c'est négatif, réévaluez et réduisez vos dépenses. Une bonne gestion budgétaire te permet de vivre selon tes moyens</a:t>
            </a:r>
            <a:r>
              <a:rPr lang="fr-FR" sz="1100">
                <a:latin typeface="Montserrat"/>
                <a:ea typeface="Montserrat"/>
                <a:cs typeface="Montserrat"/>
                <a:sym typeface="Montserrat"/>
              </a:rPr>
              <a:t> et </a:t>
            </a:r>
            <a:r>
              <a:rPr b="0" i="0" lang="fr-FR" sz="1100" u="none" cap="none" strike="noStrike">
                <a:solidFill>
                  <a:srgbClr val="000000"/>
                </a:solidFill>
                <a:latin typeface="Montserrat"/>
                <a:ea typeface="Montserrat"/>
                <a:cs typeface="Montserrat"/>
                <a:sym typeface="Montserrat"/>
              </a:rPr>
              <a:t>d'éviter les dettes excessives</a:t>
            </a:r>
            <a:r>
              <a:rPr lang="fr-FR" sz="1100">
                <a:latin typeface="Montserrat"/>
                <a:ea typeface="Montserrat"/>
                <a:cs typeface="Montserrat"/>
                <a:sym typeface="Montserrat"/>
              </a:rPr>
              <a:t>. </a:t>
            </a:r>
            <a:endParaRPr sz="1100">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sz="1100">
              <a:latin typeface="Montserrat"/>
              <a:ea typeface="Montserrat"/>
              <a:cs typeface="Montserrat"/>
              <a:sym typeface="Montserrat"/>
            </a:endParaRPr>
          </a:p>
          <a:p>
            <a:pPr indent="0" lvl="0" marL="0" marR="0" rtl="0" algn="l">
              <a:lnSpc>
                <a:spcPct val="100000"/>
              </a:lnSpc>
              <a:spcBef>
                <a:spcPts val="0"/>
              </a:spcBef>
              <a:spcAft>
                <a:spcPts val="0"/>
              </a:spcAft>
              <a:buNone/>
            </a:pPr>
            <a:r>
              <a:rPr lang="fr-FR" sz="1100">
                <a:latin typeface="Montserrat"/>
                <a:ea typeface="Montserrat"/>
                <a:cs typeface="Montserrat"/>
                <a:sym typeface="Montserrat"/>
              </a:rPr>
              <a:t>L</a:t>
            </a:r>
            <a:r>
              <a:rPr b="0" i="0" lang="fr-FR" sz="1100" u="none" cap="none" strike="noStrike">
                <a:solidFill>
                  <a:srgbClr val="000000"/>
                </a:solidFill>
                <a:latin typeface="Montserrat"/>
                <a:ea typeface="Montserrat"/>
                <a:cs typeface="Montserrat"/>
                <a:sym typeface="Montserrat"/>
              </a:rPr>
              <a:t>a richesse se trouve dans la connaissance.</a:t>
            </a:r>
            <a:endParaRPr sz="1100">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b="0" i="0" sz="11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fr-FR" sz="1100" u="none" cap="none" strike="noStrike">
                <a:solidFill>
                  <a:srgbClr val="000000"/>
                </a:solidFill>
                <a:latin typeface="Montserrat"/>
                <a:ea typeface="Montserrat"/>
                <a:cs typeface="Montserrat"/>
                <a:sym typeface="Montserrat"/>
              </a:rPr>
              <a:t>Partage, abonne-toi </a:t>
            </a:r>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100"/>
              <a:buFont typeface="Arial"/>
              <a:buNone/>
            </a:pPr>
            <a:r>
              <a:rPr b="1" i="0" lang="fr-FR" sz="1100" u="none" cap="none" strike="noStrike">
                <a:solidFill>
                  <a:srgbClr val="000000"/>
                </a:solidFill>
                <a:latin typeface="Montserrat"/>
                <a:ea typeface="Montserrat"/>
                <a:cs typeface="Montserrat"/>
                <a:sym typeface="Montserrat"/>
              </a:rPr>
              <a:t>#FinancePerxo #EducationFinanciere #Argent #Mindset #Entrepreneur</a:t>
            </a:r>
            <a:endParaRPr/>
          </a:p>
        </p:txBody>
      </p:sp>
      <p:sp>
        <p:nvSpPr>
          <p:cNvPr id="105" name="Google Shape;105;p17"/>
          <p:cNvSpPr/>
          <p:nvPr/>
        </p:nvSpPr>
        <p:spPr>
          <a:xfrm>
            <a:off x="8086090" y="2128860"/>
            <a:ext cx="3210560" cy="2794000"/>
          </a:xfrm>
          <a:prstGeom prst="rect">
            <a:avLst/>
          </a:prstGeom>
          <a:solidFill>
            <a:srgbClr val="4472C4"/>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fr-FR" sz="1400" u="none" cap="none" strike="noStrike">
                <a:solidFill>
                  <a:schemeClr val="lt1"/>
                </a:solidFill>
                <a:latin typeface="Montserrat"/>
                <a:ea typeface="Montserrat"/>
                <a:cs typeface="Montserrat"/>
                <a:sym typeface="Montserrat"/>
              </a:rPr>
              <a:t>« Le manque d’argent est la racine de tous les maux. » </a:t>
            </a:r>
            <a:endParaRPr/>
          </a:p>
          <a:p>
            <a:pPr indent="0" lvl="0" marL="0" marR="0" rtl="0" algn="ctr">
              <a:lnSpc>
                <a:spcPct val="100000"/>
              </a:lnSpc>
              <a:spcBef>
                <a:spcPts val="0"/>
              </a:spcBef>
              <a:spcAft>
                <a:spcPts val="0"/>
              </a:spcAft>
              <a:buNone/>
            </a:pPr>
            <a:r>
              <a:rPr b="0" i="0" lang="fr-FR" sz="1400" u="none" cap="none" strike="noStrike">
                <a:solidFill>
                  <a:schemeClr val="lt1"/>
                </a:solidFill>
                <a:latin typeface="Montserrat"/>
                <a:ea typeface="Montserrat"/>
                <a:cs typeface="Montserrat"/>
                <a:sym typeface="Montserrat"/>
              </a:rPr>
              <a:t>Mark Twain</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18"/>
          <p:cNvSpPr txBox="1"/>
          <p:nvPr/>
        </p:nvSpPr>
        <p:spPr>
          <a:xfrm>
            <a:off x="895350" y="642461"/>
            <a:ext cx="5912856" cy="923289"/>
          </a:xfrm>
          <a:prstGeom prst="rect">
            <a:avLst/>
          </a:prstGeom>
          <a:solidFill>
            <a:srgbClr val="FFD96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Date : </a:t>
            </a:r>
            <a:r>
              <a:rPr b="0" i="0" lang="fr-FR" sz="1800" u="none" cap="none" strike="noStrike">
                <a:solidFill>
                  <a:srgbClr val="000000"/>
                </a:solidFill>
                <a:latin typeface="Montserrat"/>
                <a:ea typeface="Montserrat"/>
                <a:cs typeface="Montserrat"/>
                <a:sym typeface="Montserrat"/>
              </a:rPr>
              <a:t>Mardi 09/07/24</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1" i="0" lang="fr-FR" sz="1800" u="none" cap="none" strike="noStrike">
                <a:solidFill>
                  <a:srgbClr val="000000"/>
                </a:solidFill>
                <a:latin typeface="Montserrat"/>
                <a:ea typeface="Montserrat"/>
                <a:cs typeface="Montserrat"/>
                <a:sym typeface="Montserrat"/>
              </a:rPr>
              <a:t>Rubrique : </a:t>
            </a:r>
            <a:r>
              <a:rPr b="0" i="0" lang="fr-FR" sz="1800" u="none" cap="none" strike="noStrike">
                <a:solidFill>
                  <a:srgbClr val="000000"/>
                </a:solidFill>
                <a:latin typeface="Montserrat"/>
                <a:ea typeface="Montserrat"/>
                <a:cs typeface="Montserrat"/>
                <a:sym typeface="Montserrat"/>
              </a:rPr>
              <a:t>Conseils pratiques gestion financière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Heure de Publication : </a:t>
            </a:r>
            <a:r>
              <a:rPr b="0" i="0" lang="fr-FR" sz="1800" u="none" cap="none" strike="noStrike">
                <a:solidFill>
                  <a:srgbClr val="000000"/>
                </a:solidFill>
                <a:latin typeface="Montserrat"/>
                <a:ea typeface="Montserrat"/>
                <a:cs typeface="Montserrat"/>
                <a:sym typeface="Montserrat"/>
              </a:rPr>
              <a:t>13h00</a:t>
            </a:r>
            <a:endParaRPr b="0" i="0" sz="1800" u="none" cap="none" strike="noStrike">
              <a:solidFill>
                <a:srgbClr val="000000"/>
              </a:solidFill>
              <a:latin typeface="Montserrat"/>
              <a:ea typeface="Montserrat"/>
              <a:cs typeface="Montserrat"/>
              <a:sym typeface="Montserrat"/>
            </a:endParaRPr>
          </a:p>
        </p:txBody>
      </p:sp>
      <p:sp>
        <p:nvSpPr>
          <p:cNvPr id="111" name="Google Shape;111;p18"/>
          <p:cNvSpPr txBox="1"/>
          <p:nvPr/>
        </p:nvSpPr>
        <p:spPr>
          <a:xfrm>
            <a:off x="895350" y="2074075"/>
            <a:ext cx="5399700" cy="4539664"/>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fr-FR" sz="1200" u="none" cap="none" strike="noStrike">
                <a:solidFill>
                  <a:srgbClr val="000000"/>
                </a:solidFill>
                <a:latin typeface="Montserrat"/>
                <a:ea typeface="Montserrat"/>
                <a:cs typeface="Montserrat"/>
                <a:sym typeface="Montserrat"/>
              </a:rPr>
              <a:t>Texte de publication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1" i="0" sz="1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b="1"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fr-FR" sz="1200" u="none" cap="none" strike="noStrike">
                <a:solidFill>
                  <a:srgbClr val="000000"/>
                </a:solidFill>
                <a:latin typeface="Arial"/>
                <a:ea typeface="Arial"/>
                <a:cs typeface="Arial"/>
                <a:sym typeface="Arial"/>
              </a:rPr>
              <a:t>Épargner aujourd'hui pour demain semble être un défi insurmontable. Mettre volontairement de l'argent de côté pour une dépense ultérieure est très difficile pour beaucoup de jeunes et de salariés dans cette société où la consommation règne en maître. </a:t>
            </a:r>
            <a:endParaRPr/>
          </a:p>
          <a:p>
            <a:pPr indent="0" lvl="0" marL="0" marR="0" rtl="0" algn="l">
              <a:lnSpc>
                <a:spcPct val="100000"/>
              </a:lnSpc>
              <a:spcBef>
                <a:spcPts val="0"/>
              </a:spcBef>
              <a:spcAft>
                <a:spcPts val="0"/>
              </a:spcAft>
              <a:buNone/>
            </a:pPr>
            <a:r>
              <a:t/>
            </a:r>
            <a:endParaRPr b="1"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fr-FR" sz="1200" u="none" cap="none" strike="noStrike">
                <a:solidFill>
                  <a:srgbClr val="000000"/>
                </a:solidFill>
                <a:latin typeface="Arial"/>
                <a:ea typeface="Arial"/>
                <a:cs typeface="Arial"/>
                <a:sym typeface="Arial"/>
              </a:rPr>
              <a:t>Voici 5 mauvaises habitudes qui peuvent tuer notre envie d'épargner :</a:t>
            </a:r>
            <a:endParaRPr/>
          </a:p>
          <a:p>
            <a:pPr indent="0" lvl="0" marL="0" marR="0" rtl="0" algn="l">
              <a:lnSpc>
                <a:spcPct val="100000"/>
              </a:lnSpc>
              <a:spcBef>
                <a:spcPts val="0"/>
              </a:spcBef>
              <a:spcAft>
                <a:spcPts val="0"/>
              </a:spcAft>
              <a:buNone/>
            </a:pPr>
            <a:r>
              <a:t/>
            </a:r>
            <a:endParaRPr b="1"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fr-FR" sz="1200" u="none" cap="none" strike="noStrike">
                <a:solidFill>
                  <a:srgbClr val="000000"/>
                </a:solidFill>
                <a:latin typeface="Arial"/>
                <a:ea typeface="Arial"/>
                <a:cs typeface="Arial"/>
                <a:sym typeface="Arial"/>
              </a:rPr>
              <a:t>Dépenses impulsives</a:t>
            </a:r>
            <a:endParaRPr/>
          </a:p>
          <a:p>
            <a:pPr indent="0" lvl="0" marL="0" marR="0" rtl="0" algn="l">
              <a:lnSpc>
                <a:spcPct val="100000"/>
              </a:lnSpc>
              <a:spcBef>
                <a:spcPts val="0"/>
              </a:spcBef>
              <a:spcAft>
                <a:spcPts val="0"/>
              </a:spcAft>
              <a:buNone/>
            </a:pPr>
            <a:r>
              <a:rPr b="1" i="0" lang="fr-FR" sz="1200" u="none" cap="none" strike="noStrike">
                <a:solidFill>
                  <a:srgbClr val="000000"/>
                </a:solidFill>
                <a:latin typeface="Arial"/>
                <a:ea typeface="Arial"/>
                <a:cs typeface="Arial"/>
                <a:sym typeface="Arial"/>
              </a:rPr>
              <a:t>Absence de budget prévisionnel</a:t>
            </a:r>
            <a:endParaRPr/>
          </a:p>
          <a:p>
            <a:pPr indent="0" lvl="0" marL="0" marR="0" rtl="0" algn="l">
              <a:lnSpc>
                <a:spcPct val="100000"/>
              </a:lnSpc>
              <a:spcBef>
                <a:spcPts val="0"/>
              </a:spcBef>
              <a:spcAft>
                <a:spcPts val="0"/>
              </a:spcAft>
              <a:buNone/>
            </a:pPr>
            <a:r>
              <a:rPr b="1" i="0" lang="fr-FR" sz="1200" u="none" cap="none" strike="noStrike">
                <a:solidFill>
                  <a:srgbClr val="000000"/>
                </a:solidFill>
                <a:latin typeface="Arial"/>
                <a:ea typeface="Arial"/>
                <a:cs typeface="Arial"/>
                <a:sym typeface="Arial"/>
              </a:rPr>
              <a:t>Mauvaise fréquentation</a:t>
            </a:r>
            <a:endParaRPr/>
          </a:p>
          <a:p>
            <a:pPr indent="0" lvl="0" marL="0" marR="0" rtl="0" algn="l">
              <a:lnSpc>
                <a:spcPct val="100000"/>
              </a:lnSpc>
              <a:spcBef>
                <a:spcPts val="0"/>
              </a:spcBef>
              <a:spcAft>
                <a:spcPts val="0"/>
              </a:spcAft>
              <a:buNone/>
            </a:pPr>
            <a:r>
              <a:rPr b="1" i="0" lang="fr-FR" sz="1200" u="none" cap="none" strike="noStrike">
                <a:solidFill>
                  <a:srgbClr val="000000"/>
                </a:solidFill>
                <a:latin typeface="Arial"/>
                <a:ea typeface="Arial"/>
                <a:cs typeface="Arial"/>
                <a:sym typeface="Arial"/>
              </a:rPr>
              <a:t>Procrastination</a:t>
            </a:r>
            <a:endParaRPr/>
          </a:p>
          <a:p>
            <a:pPr indent="0" lvl="0" marL="0" marR="0" rtl="0" algn="l">
              <a:lnSpc>
                <a:spcPct val="100000"/>
              </a:lnSpc>
              <a:spcBef>
                <a:spcPts val="0"/>
              </a:spcBef>
              <a:spcAft>
                <a:spcPts val="0"/>
              </a:spcAft>
              <a:buNone/>
            </a:pPr>
            <a:r>
              <a:rPr b="1" i="0" lang="fr-FR" sz="1200" u="none" cap="none" strike="noStrike">
                <a:solidFill>
                  <a:srgbClr val="000000"/>
                </a:solidFill>
                <a:latin typeface="Arial"/>
                <a:ea typeface="Arial"/>
                <a:cs typeface="Arial"/>
                <a:sym typeface="Arial"/>
              </a:rPr>
              <a:t>Ignorance des petites économies</a:t>
            </a:r>
            <a:endParaRPr/>
          </a:p>
          <a:p>
            <a:pPr indent="0" lvl="0" marL="0" marR="0" rtl="0" algn="l">
              <a:lnSpc>
                <a:spcPct val="100000"/>
              </a:lnSpc>
              <a:spcBef>
                <a:spcPts val="0"/>
              </a:spcBef>
              <a:spcAft>
                <a:spcPts val="0"/>
              </a:spcAft>
              <a:buNone/>
            </a:pPr>
            <a:r>
              <a:t/>
            </a:r>
            <a:endParaRPr b="1"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fr-FR" sz="1200" u="none" cap="none" strike="noStrike">
                <a:solidFill>
                  <a:srgbClr val="000000"/>
                </a:solidFill>
                <a:latin typeface="Arial"/>
                <a:ea typeface="Arial"/>
                <a:cs typeface="Arial"/>
                <a:sym typeface="Arial"/>
              </a:rPr>
              <a:t>Nous sommes tous susceptibles de succomber à ces pièges de l’épargne à un moment donné. Partagez avec nous en commentaires d'autres mauvaises habitudes contre lesquelles vous luttez pour améliorer votre situation financière.</a:t>
            </a:r>
            <a:endParaRPr/>
          </a:p>
          <a:p>
            <a:pPr indent="0" lvl="0" marL="0" marR="0" rtl="0" algn="l">
              <a:lnSpc>
                <a:spcPct val="100000"/>
              </a:lnSpc>
              <a:spcBef>
                <a:spcPts val="0"/>
              </a:spcBef>
              <a:spcAft>
                <a:spcPts val="0"/>
              </a:spcAft>
              <a:buNone/>
            </a:pPr>
            <a:r>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fr-FR" sz="1200" u="none" cap="none" strike="noStrike">
                <a:solidFill>
                  <a:srgbClr val="000000"/>
                </a:solidFill>
                <a:latin typeface="Arial"/>
                <a:ea typeface="Arial"/>
                <a:cs typeface="Arial"/>
                <a:sym typeface="Arial"/>
              </a:rPr>
              <a:t>#Finance #Education #Prosperite #Argent #Epargne #Richesse</a:t>
            </a:r>
            <a:endParaRPr/>
          </a:p>
          <a:p>
            <a:pPr indent="0" lvl="0" marL="0" marR="0" rtl="0" algn="l">
              <a:lnSpc>
                <a:spcPct val="100000"/>
              </a:lnSpc>
              <a:spcBef>
                <a:spcPts val="0"/>
              </a:spcBef>
              <a:spcAft>
                <a:spcPts val="0"/>
              </a:spcAft>
              <a:buNone/>
            </a:pPr>
            <a:r>
              <a:t/>
            </a:r>
            <a:endParaRPr b="1"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1" i="0" sz="1200" u="none" cap="none" strike="noStrike">
              <a:solidFill>
                <a:srgbClr val="000000"/>
              </a:solidFill>
              <a:latin typeface="Arial"/>
              <a:ea typeface="Arial"/>
              <a:cs typeface="Arial"/>
              <a:sym typeface="Arial"/>
            </a:endParaRPr>
          </a:p>
        </p:txBody>
      </p:sp>
      <p:sp>
        <p:nvSpPr>
          <p:cNvPr id="112" name="Google Shape;112;p18"/>
          <p:cNvSpPr/>
          <p:nvPr/>
        </p:nvSpPr>
        <p:spPr>
          <a:xfrm>
            <a:off x="6206436" y="1330960"/>
            <a:ext cx="6083210" cy="5567222"/>
          </a:xfrm>
          <a:prstGeom prst="rect">
            <a:avLst/>
          </a:prstGeom>
          <a:solidFill>
            <a:srgbClr val="385623"/>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13" name="Google Shape;113;p18"/>
          <p:cNvSpPr txBox="1"/>
          <p:nvPr/>
        </p:nvSpPr>
        <p:spPr>
          <a:xfrm>
            <a:off x="6310110" y="5928821"/>
            <a:ext cx="2723641" cy="861774"/>
          </a:xfrm>
          <a:prstGeom prst="rect">
            <a:avLst/>
          </a:prstGeom>
          <a:noFill/>
          <a:ln>
            <a:noFill/>
          </a:ln>
        </p:spPr>
        <p:txBody>
          <a:bodyPr anchorCtr="0" anchor="t" bIns="45700" lIns="91425" spcFirstLastPara="1" rIns="91425" wrap="square" tIns="45700">
            <a:spAutoFit/>
          </a:bodyPr>
          <a:lstStyle/>
          <a:p>
            <a:pPr indent="0" lvl="1" marL="0" marR="0" rtl="0" algn="l">
              <a:lnSpc>
                <a:spcPct val="100000"/>
              </a:lnSpc>
              <a:spcBef>
                <a:spcPts val="0"/>
              </a:spcBef>
              <a:spcAft>
                <a:spcPts val="0"/>
              </a:spcAft>
              <a:buNone/>
            </a:pPr>
            <a:r>
              <a:rPr b="0" i="0" lang="fr-FR" sz="1000" u="none" cap="none" strike="noStrike">
                <a:solidFill>
                  <a:schemeClr val="lt1"/>
                </a:solidFill>
                <a:latin typeface="Arial"/>
                <a:ea typeface="Arial"/>
                <a:cs typeface="Arial"/>
                <a:sym typeface="Arial"/>
              </a:rPr>
              <a:t>IMAGE 6</a:t>
            </a:r>
            <a:endParaRPr/>
          </a:p>
          <a:p>
            <a:pPr indent="0" lvl="0" marL="0" marR="0" rtl="0" algn="l">
              <a:lnSpc>
                <a:spcPct val="100000"/>
              </a:lnSpc>
              <a:spcBef>
                <a:spcPts val="0"/>
              </a:spcBef>
              <a:spcAft>
                <a:spcPts val="0"/>
              </a:spcAft>
              <a:buNone/>
            </a:pPr>
            <a:r>
              <a:t/>
            </a:r>
            <a:endParaRPr b="0" i="0" sz="10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rPr b="0" i="0" lang="fr-FR" sz="1000" u="none" cap="none" strike="noStrike">
                <a:solidFill>
                  <a:schemeClr val="lt1"/>
                </a:solidFill>
                <a:latin typeface="Arial"/>
                <a:ea typeface="Arial"/>
                <a:cs typeface="Arial"/>
                <a:sym typeface="Arial"/>
              </a:rPr>
              <a:t>Epargnez 10% de vos entrées financières car chaque petite somme mise de coté vous préservera d’un manque d’argent demain.</a:t>
            </a:r>
            <a:endParaRPr/>
          </a:p>
        </p:txBody>
      </p:sp>
      <p:sp>
        <p:nvSpPr>
          <p:cNvPr id="114" name="Google Shape;114;p18"/>
          <p:cNvSpPr txBox="1"/>
          <p:nvPr/>
        </p:nvSpPr>
        <p:spPr>
          <a:xfrm>
            <a:off x="9560561" y="6163195"/>
            <a:ext cx="2354790" cy="707886"/>
          </a:xfrm>
          <a:prstGeom prst="rect">
            <a:avLst/>
          </a:prstGeom>
          <a:noFill/>
          <a:ln>
            <a:noFill/>
          </a:ln>
        </p:spPr>
        <p:txBody>
          <a:bodyPr anchorCtr="0" anchor="t" bIns="45700" lIns="91425" spcFirstLastPara="1" rIns="91425" wrap="square" tIns="45700">
            <a:spAutoFit/>
          </a:bodyPr>
          <a:lstStyle/>
          <a:p>
            <a:pPr indent="0" lvl="1" marL="0" marR="0" rtl="0" algn="l">
              <a:lnSpc>
                <a:spcPct val="100000"/>
              </a:lnSpc>
              <a:spcBef>
                <a:spcPts val="0"/>
              </a:spcBef>
              <a:spcAft>
                <a:spcPts val="0"/>
              </a:spcAft>
              <a:buNone/>
            </a:pPr>
            <a:r>
              <a:rPr b="0" i="0" lang="fr-FR" sz="1000" u="none" cap="none" strike="noStrike">
                <a:solidFill>
                  <a:schemeClr val="lt1"/>
                </a:solidFill>
                <a:latin typeface="Arial"/>
                <a:ea typeface="Arial"/>
                <a:cs typeface="Arial"/>
                <a:sym typeface="Arial"/>
              </a:rPr>
              <a:t>IMAGE 7</a:t>
            </a:r>
            <a:endParaRPr/>
          </a:p>
          <a:p>
            <a:pPr indent="0" lvl="0" marL="0" marR="0" rtl="0" algn="l">
              <a:lnSpc>
                <a:spcPct val="100000"/>
              </a:lnSpc>
              <a:spcBef>
                <a:spcPts val="0"/>
              </a:spcBef>
              <a:spcAft>
                <a:spcPts val="0"/>
              </a:spcAft>
              <a:buNone/>
            </a:pPr>
            <a:r>
              <a:t/>
            </a:r>
            <a:endParaRPr b="0" i="0" sz="10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rPr b="0" i="0" lang="fr-FR" sz="1000" u="none" cap="none" strike="noStrike">
                <a:solidFill>
                  <a:schemeClr val="lt1"/>
                </a:solidFill>
                <a:latin typeface="Arial"/>
                <a:ea typeface="Arial"/>
                <a:cs typeface="Arial"/>
                <a:sym typeface="Arial"/>
              </a:rPr>
              <a:t>Partage, abonne-toi </a:t>
            </a:r>
            <a:endParaRPr/>
          </a:p>
          <a:p>
            <a:pPr indent="0" lvl="0" marL="0" marR="0" rtl="0" algn="l">
              <a:lnSpc>
                <a:spcPct val="100000"/>
              </a:lnSpc>
              <a:spcBef>
                <a:spcPts val="0"/>
              </a:spcBef>
              <a:spcAft>
                <a:spcPts val="0"/>
              </a:spcAft>
              <a:buNone/>
            </a:pPr>
            <a:r>
              <a:rPr b="0" i="0" lang="fr-FR" sz="1000" u="none" cap="none" strike="noStrike">
                <a:solidFill>
                  <a:schemeClr val="lt1"/>
                </a:solidFill>
                <a:latin typeface="Arial"/>
                <a:ea typeface="Arial"/>
                <a:cs typeface="Arial"/>
                <a:sym typeface="Arial"/>
              </a:rPr>
              <a:t>Logo Finance Perxo</a:t>
            </a:r>
            <a:endParaRPr b="0" i="0" sz="1000" u="none" cap="none" strike="noStrike">
              <a:solidFill>
                <a:schemeClr val="lt1"/>
              </a:solidFill>
              <a:latin typeface="Arial"/>
              <a:ea typeface="Arial"/>
              <a:cs typeface="Arial"/>
              <a:sym typeface="Arial"/>
            </a:endParaRPr>
          </a:p>
        </p:txBody>
      </p:sp>
      <p:sp>
        <p:nvSpPr>
          <p:cNvPr id="115" name="Google Shape;115;p18"/>
          <p:cNvSpPr txBox="1"/>
          <p:nvPr/>
        </p:nvSpPr>
        <p:spPr>
          <a:xfrm>
            <a:off x="9018692" y="4812507"/>
            <a:ext cx="3059772" cy="1323439"/>
          </a:xfrm>
          <a:prstGeom prst="rect">
            <a:avLst/>
          </a:prstGeom>
          <a:noFill/>
          <a:ln>
            <a:noFill/>
          </a:ln>
        </p:spPr>
        <p:txBody>
          <a:bodyPr anchorCtr="0" anchor="t" bIns="45700" lIns="91425" spcFirstLastPara="1" rIns="91425" wrap="square" tIns="45700">
            <a:spAutoFit/>
          </a:bodyPr>
          <a:lstStyle/>
          <a:p>
            <a:pPr indent="0" lvl="1" marL="0" marR="0" rtl="0" algn="l">
              <a:lnSpc>
                <a:spcPct val="100000"/>
              </a:lnSpc>
              <a:spcBef>
                <a:spcPts val="0"/>
              </a:spcBef>
              <a:spcAft>
                <a:spcPts val="0"/>
              </a:spcAft>
              <a:buNone/>
            </a:pPr>
            <a:r>
              <a:rPr b="0" i="0" lang="fr-FR" sz="1000" u="none" cap="none" strike="noStrike">
                <a:solidFill>
                  <a:schemeClr val="lt1"/>
                </a:solidFill>
                <a:latin typeface="Arial"/>
                <a:ea typeface="Arial"/>
                <a:cs typeface="Arial"/>
                <a:sym typeface="Arial"/>
              </a:rPr>
              <a:t>IMAGE 5</a:t>
            </a:r>
            <a:endParaRPr/>
          </a:p>
          <a:p>
            <a:pPr indent="0" lvl="0" marL="0" marR="0" rtl="0" algn="l">
              <a:lnSpc>
                <a:spcPct val="100000"/>
              </a:lnSpc>
              <a:spcBef>
                <a:spcPts val="0"/>
              </a:spcBef>
              <a:spcAft>
                <a:spcPts val="0"/>
              </a:spcAft>
              <a:buNone/>
            </a:pPr>
            <a:r>
              <a:t/>
            </a:r>
            <a:endParaRPr b="0" i="0" sz="10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rPr b="0" i="0" lang="fr-FR" sz="1000" u="none" cap="none" strike="noStrike">
                <a:solidFill>
                  <a:schemeClr val="lt1"/>
                </a:solidFill>
                <a:latin typeface="Arial"/>
                <a:ea typeface="Arial"/>
                <a:cs typeface="Arial"/>
                <a:sym typeface="Arial"/>
              </a:rPr>
              <a:t>Image : Une main qui laisse tomber une pièce de monnaie sur le sol ou juste une pièce debout</a:t>
            </a:r>
            <a:endParaRPr/>
          </a:p>
          <a:p>
            <a:pPr indent="0" lvl="0" marL="0" marR="0" rtl="0" algn="l">
              <a:lnSpc>
                <a:spcPct val="100000"/>
              </a:lnSpc>
              <a:spcBef>
                <a:spcPts val="0"/>
              </a:spcBef>
              <a:spcAft>
                <a:spcPts val="0"/>
              </a:spcAft>
              <a:buNone/>
            </a:pPr>
            <a:r>
              <a:t/>
            </a:r>
            <a:endParaRPr b="0" i="0" sz="10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None/>
            </a:pPr>
            <a:r>
              <a:rPr b="0" i="0" lang="fr-FR" sz="1000" u="none" cap="none" strike="noStrike">
                <a:solidFill>
                  <a:schemeClr val="lt1"/>
                </a:solidFill>
                <a:latin typeface="Arial"/>
                <a:ea typeface="Arial"/>
                <a:cs typeface="Arial"/>
                <a:sym typeface="Arial"/>
              </a:rPr>
              <a:t>Texte : « Ignorer les Petites Économies : Chaque centime compte. Les petites économies s'ajoutent pour faire une grande différence. »</a:t>
            </a:r>
            <a:endParaRPr/>
          </a:p>
        </p:txBody>
      </p:sp>
      <p:sp>
        <p:nvSpPr>
          <p:cNvPr id="116" name="Google Shape;116;p18"/>
          <p:cNvSpPr txBox="1"/>
          <p:nvPr/>
        </p:nvSpPr>
        <p:spPr>
          <a:xfrm>
            <a:off x="6269469" y="4364227"/>
            <a:ext cx="2723642" cy="1477328"/>
          </a:xfrm>
          <a:prstGeom prst="rect">
            <a:avLst/>
          </a:prstGeom>
          <a:noFill/>
          <a:ln>
            <a:noFill/>
          </a:ln>
        </p:spPr>
        <p:txBody>
          <a:bodyPr anchorCtr="0" anchor="t" bIns="45700" lIns="91425" spcFirstLastPara="1" rIns="91425" wrap="square" tIns="45700">
            <a:spAutoFit/>
          </a:bodyPr>
          <a:lstStyle/>
          <a:p>
            <a:pPr indent="0" lvl="1" marL="0" marR="0" rtl="0" algn="l">
              <a:lnSpc>
                <a:spcPct val="100000"/>
              </a:lnSpc>
              <a:spcBef>
                <a:spcPts val="0"/>
              </a:spcBef>
              <a:spcAft>
                <a:spcPts val="0"/>
              </a:spcAft>
              <a:buNone/>
            </a:pPr>
            <a:r>
              <a:rPr b="0" i="0" lang="fr-FR" sz="1000" u="none" cap="none" strike="noStrike">
                <a:solidFill>
                  <a:schemeClr val="lt1"/>
                </a:solidFill>
                <a:latin typeface="Arial"/>
                <a:ea typeface="Arial"/>
                <a:cs typeface="Arial"/>
                <a:sym typeface="Arial"/>
              </a:rPr>
              <a:t>IMAGE 4</a:t>
            </a:r>
            <a:endParaRPr/>
          </a:p>
          <a:p>
            <a:pPr indent="0" lvl="1" marL="0" marR="0" rtl="0" algn="l">
              <a:lnSpc>
                <a:spcPct val="100000"/>
              </a:lnSpc>
              <a:spcBef>
                <a:spcPts val="0"/>
              </a:spcBef>
              <a:spcAft>
                <a:spcPts val="0"/>
              </a:spcAft>
              <a:buNone/>
            </a:pPr>
            <a:r>
              <a:t/>
            </a:r>
            <a:endParaRPr b="0" i="0" sz="1000" u="none" cap="none" strike="noStrike">
              <a:solidFill>
                <a:schemeClr val="lt1"/>
              </a:solidFill>
              <a:latin typeface="Arial"/>
              <a:ea typeface="Arial"/>
              <a:cs typeface="Arial"/>
              <a:sym typeface="Arial"/>
            </a:endParaRPr>
          </a:p>
          <a:p>
            <a:pPr indent="0" lvl="1" marL="0" marR="0" rtl="0" algn="l">
              <a:lnSpc>
                <a:spcPct val="100000"/>
              </a:lnSpc>
              <a:spcBef>
                <a:spcPts val="0"/>
              </a:spcBef>
              <a:spcAft>
                <a:spcPts val="0"/>
              </a:spcAft>
              <a:buNone/>
            </a:pPr>
            <a:r>
              <a:rPr b="0" i="0" lang="fr-FR" sz="1000" u="none" cap="none" strike="noStrike">
                <a:solidFill>
                  <a:schemeClr val="lt1"/>
                </a:solidFill>
                <a:latin typeface="Arial"/>
                <a:ea typeface="Arial"/>
                <a:cs typeface="Arial"/>
                <a:sym typeface="Arial"/>
              </a:rPr>
              <a:t>Image : Une personne assise devant un calendrier, entourée de tâches non terminées.</a:t>
            </a:r>
            <a:endParaRPr/>
          </a:p>
          <a:p>
            <a:pPr indent="0" lvl="1" marL="0" marR="0" rtl="0" algn="l">
              <a:lnSpc>
                <a:spcPct val="100000"/>
              </a:lnSpc>
              <a:spcBef>
                <a:spcPts val="0"/>
              </a:spcBef>
              <a:spcAft>
                <a:spcPts val="0"/>
              </a:spcAft>
              <a:buNone/>
            </a:pPr>
            <a:r>
              <a:t/>
            </a:r>
            <a:endParaRPr b="0" i="0" sz="1000" u="none" cap="none" strike="noStrike">
              <a:solidFill>
                <a:schemeClr val="lt1"/>
              </a:solidFill>
              <a:latin typeface="Arial"/>
              <a:ea typeface="Arial"/>
              <a:cs typeface="Arial"/>
              <a:sym typeface="Arial"/>
            </a:endParaRPr>
          </a:p>
          <a:p>
            <a:pPr indent="0" lvl="1" marL="0" marR="0" rtl="0" algn="l">
              <a:lnSpc>
                <a:spcPct val="100000"/>
              </a:lnSpc>
              <a:spcBef>
                <a:spcPts val="0"/>
              </a:spcBef>
              <a:spcAft>
                <a:spcPts val="0"/>
              </a:spcAft>
              <a:buNone/>
            </a:pPr>
            <a:r>
              <a:rPr b="0" i="0" lang="fr-FR" sz="1000" u="none" cap="none" strike="noStrike">
                <a:solidFill>
                  <a:schemeClr val="lt1"/>
                </a:solidFill>
                <a:latin typeface="Arial"/>
                <a:ea typeface="Arial"/>
                <a:cs typeface="Arial"/>
                <a:sym typeface="Arial"/>
              </a:rPr>
              <a:t>Texte : "Procrastination : Remettre plus tard l'épargne ou la gestion financière nuit à ta situation à long terme. Agis dès maintenant !</a:t>
            </a:r>
            <a:endParaRPr/>
          </a:p>
        </p:txBody>
      </p:sp>
      <p:sp>
        <p:nvSpPr>
          <p:cNvPr id="117" name="Google Shape;117;p18"/>
          <p:cNvSpPr txBox="1"/>
          <p:nvPr/>
        </p:nvSpPr>
        <p:spPr>
          <a:xfrm>
            <a:off x="8954654" y="3133028"/>
            <a:ext cx="3334992" cy="1631216"/>
          </a:xfrm>
          <a:prstGeom prst="rect">
            <a:avLst/>
          </a:prstGeom>
          <a:noFill/>
          <a:ln>
            <a:noFill/>
          </a:ln>
        </p:spPr>
        <p:txBody>
          <a:bodyPr anchorCtr="0" anchor="t" bIns="45700" lIns="91425" spcFirstLastPara="1" rIns="91425" wrap="square" tIns="45700">
            <a:spAutoFit/>
          </a:bodyPr>
          <a:lstStyle/>
          <a:p>
            <a:pPr indent="0" lvl="1" marL="0" marR="0" rtl="0" algn="l">
              <a:lnSpc>
                <a:spcPct val="100000"/>
              </a:lnSpc>
              <a:spcBef>
                <a:spcPts val="0"/>
              </a:spcBef>
              <a:spcAft>
                <a:spcPts val="0"/>
              </a:spcAft>
              <a:buNone/>
            </a:pPr>
            <a:r>
              <a:rPr b="0" i="0" lang="fr-FR" sz="1000" u="none" cap="none" strike="noStrike">
                <a:solidFill>
                  <a:schemeClr val="lt1"/>
                </a:solidFill>
                <a:latin typeface="Arial"/>
                <a:ea typeface="Arial"/>
                <a:cs typeface="Arial"/>
                <a:sym typeface="Arial"/>
              </a:rPr>
              <a:t>IMAGE 3</a:t>
            </a:r>
            <a:endParaRPr/>
          </a:p>
          <a:p>
            <a:pPr indent="0" lvl="1" marL="0" marR="0" rtl="0" algn="l">
              <a:lnSpc>
                <a:spcPct val="100000"/>
              </a:lnSpc>
              <a:spcBef>
                <a:spcPts val="0"/>
              </a:spcBef>
              <a:spcAft>
                <a:spcPts val="0"/>
              </a:spcAft>
              <a:buNone/>
            </a:pPr>
            <a:r>
              <a:t/>
            </a:r>
            <a:endParaRPr b="0" i="0" sz="1000" u="none" cap="none" strike="noStrike">
              <a:solidFill>
                <a:schemeClr val="lt1"/>
              </a:solidFill>
              <a:latin typeface="Arial"/>
              <a:ea typeface="Arial"/>
              <a:cs typeface="Arial"/>
              <a:sym typeface="Arial"/>
            </a:endParaRPr>
          </a:p>
          <a:p>
            <a:pPr indent="0" lvl="1" marL="0" marR="0" rtl="0" algn="l">
              <a:lnSpc>
                <a:spcPct val="100000"/>
              </a:lnSpc>
              <a:spcBef>
                <a:spcPts val="0"/>
              </a:spcBef>
              <a:spcAft>
                <a:spcPts val="0"/>
              </a:spcAft>
              <a:buNone/>
            </a:pPr>
            <a:r>
              <a:rPr b="0" i="0" lang="fr-FR" sz="1000" u="none" cap="none" strike="noStrike">
                <a:solidFill>
                  <a:schemeClr val="lt1"/>
                </a:solidFill>
                <a:latin typeface="Arial"/>
                <a:ea typeface="Arial"/>
                <a:cs typeface="Arial"/>
                <a:sym typeface="Arial"/>
              </a:rPr>
              <a:t>Image : Groupe d’amis entrain de boire</a:t>
            </a:r>
            <a:endParaRPr/>
          </a:p>
          <a:p>
            <a:pPr indent="0" lvl="1" marL="0" marR="0" rtl="0" algn="l">
              <a:lnSpc>
                <a:spcPct val="100000"/>
              </a:lnSpc>
              <a:spcBef>
                <a:spcPts val="0"/>
              </a:spcBef>
              <a:spcAft>
                <a:spcPts val="0"/>
              </a:spcAft>
              <a:buNone/>
            </a:pPr>
            <a:r>
              <a:t/>
            </a:r>
            <a:endParaRPr b="0" i="0" sz="1000" u="none" cap="none" strike="noStrike">
              <a:solidFill>
                <a:schemeClr val="lt1"/>
              </a:solidFill>
              <a:latin typeface="Arial"/>
              <a:ea typeface="Arial"/>
              <a:cs typeface="Arial"/>
              <a:sym typeface="Arial"/>
            </a:endParaRPr>
          </a:p>
          <a:p>
            <a:pPr indent="0" lvl="1" marL="0" marR="0" rtl="0" algn="l">
              <a:lnSpc>
                <a:spcPct val="100000"/>
              </a:lnSpc>
              <a:spcBef>
                <a:spcPts val="0"/>
              </a:spcBef>
              <a:spcAft>
                <a:spcPts val="0"/>
              </a:spcAft>
              <a:buNone/>
            </a:pPr>
            <a:r>
              <a:rPr b="0" i="0" lang="fr-FR" sz="1000" u="none" cap="none" strike="noStrike">
                <a:solidFill>
                  <a:schemeClr val="lt1"/>
                </a:solidFill>
                <a:latin typeface="Arial"/>
                <a:ea typeface="Arial"/>
                <a:cs typeface="Arial"/>
                <a:sym typeface="Arial"/>
              </a:rPr>
              <a:t>Image :</a:t>
            </a:r>
            <a:endParaRPr/>
          </a:p>
          <a:p>
            <a:pPr indent="0" lvl="1" marL="0" marR="0" rtl="0" algn="l">
              <a:lnSpc>
                <a:spcPct val="100000"/>
              </a:lnSpc>
              <a:spcBef>
                <a:spcPts val="0"/>
              </a:spcBef>
              <a:spcAft>
                <a:spcPts val="0"/>
              </a:spcAft>
              <a:buNone/>
            </a:pPr>
            <a:r>
              <a:rPr b="0" i="0" lang="fr-FR" sz="1000" u="none" cap="none" strike="noStrike">
                <a:solidFill>
                  <a:schemeClr val="lt1"/>
                </a:solidFill>
                <a:latin typeface="Arial"/>
                <a:ea typeface="Arial"/>
                <a:cs typeface="Arial"/>
                <a:sym typeface="Arial"/>
              </a:rPr>
              <a:t>Texte : Mauvaise fréquentation : Dis-moi avec qui tu marches et je te dirai où tu vas et où tu es. Notre entourage immédiat, qui nous pousse à adopter un style de vie qui dépasse notre capacité financière, doit être nettoyé</a:t>
            </a:r>
            <a:endParaRPr/>
          </a:p>
        </p:txBody>
      </p:sp>
      <p:sp>
        <p:nvSpPr>
          <p:cNvPr id="118" name="Google Shape;118;p18"/>
          <p:cNvSpPr txBox="1"/>
          <p:nvPr/>
        </p:nvSpPr>
        <p:spPr>
          <a:xfrm>
            <a:off x="6274730" y="2992122"/>
            <a:ext cx="2723642" cy="1323439"/>
          </a:xfrm>
          <a:prstGeom prst="rect">
            <a:avLst/>
          </a:prstGeom>
          <a:noFill/>
          <a:ln>
            <a:noFill/>
          </a:ln>
        </p:spPr>
        <p:txBody>
          <a:bodyPr anchorCtr="0" anchor="t" bIns="45700" lIns="91425" spcFirstLastPara="1" rIns="91425" wrap="square" tIns="45700">
            <a:spAutoFit/>
          </a:bodyPr>
          <a:lstStyle/>
          <a:p>
            <a:pPr indent="0" lvl="1" marL="0" marR="0" rtl="0" algn="l">
              <a:lnSpc>
                <a:spcPct val="100000"/>
              </a:lnSpc>
              <a:spcBef>
                <a:spcPts val="0"/>
              </a:spcBef>
              <a:spcAft>
                <a:spcPts val="0"/>
              </a:spcAft>
              <a:buNone/>
            </a:pPr>
            <a:r>
              <a:rPr b="0" i="0" lang="fr-FR" sz="1000" u="none" cap="none" strike="noStrike">
                <a:solidFill>
                  <a:schemeClr val="lt1"/>
                </a:solidFill>
                <a:latin typeface="Arial"/>
                <a:ea typeface="Arial"/>
                <a:cs typeface="Arial"/>
                <a:sym typeface="Arial"/>
              </a:rPr>
              <a:t>IMAGE 2</a:t>
            </a:r>
            <a:endParaRPr/>
          </a:p>
          <a:p>
            <a:pPr indent="0" lvl="1" marL="0" marR="0" rtl="0" algn="l">
              <a:lnSpc>
                <a:spcPct val="100000"/>
              </a:lnSpc>
              <a:spcBef>
                <a:spcPts val="0"/>
              </a:spcBef>
              <a:spcAft>
                <a:spcPts val="0"/>
              </a:spcAft>
              <a:buNone/>
            </a:pPr>
            <a:r>
              <a:t/>
            </a:r>
            <a:endParaRPr b="0" i="0" sz="1000" u="none" cap="none" strike="noStrike">
              <a:solidFill>
                <a:schemeClr val="lt1"/>
              </a:solidFill>
              <a:latin typeface="Arial"/>
              <a:ea typeface="Arial"/>
              <a:cs typeface="Arial"/>
              <a:sym typeface="Arial"/>
            </a:endParaRPr>
          </a:p>
          <a:p>
            <a:pPr indent="0" lvl="1" marL="0" marR="0" rtl="0" algn="l">
              <a:lnSpc>
                <a:spcPct val="100000"/>
              </a:lnSpc>
              <a:spcBef>
                <a:spcPts val="0"/>
              </a:spcBef>
              <a:spcAft>
                <a:spcPts val="0"/>
              </a:spcAft>
              <a:buNone/>
            </a:pPr>
            <a:r>
              <a:rPr b="0" i="0" lang="fr-FR" sz="1000" u="none" cap="none" strike="noStrike">
                <a:solidFill>
                  <a:schemeClr val="lt1"/>
                </a:solidFill>
                <a:latin typeface="Arial"/>
                <a:ea typeface="Arial"/>
                <a:cs typeface="Arial"/>
                <a:sym typeface="Arial"/>
              </a:rPr>
              <a:t>Image : Un carnet de budget vide avec un stylo posé à côté.</a:t>
            </a:r>
            <a:endParaRPr/>
          </a:p>
          <a:p>
            <a:pPr indent="0" lvl="1" marL="0" marR="0" rtl="0" algn="l">
              <a:lnSpc>
                <a:spcPct val="100000"/>
              </a:lnSpc>
              <a:spcBef>
                <a:spcPts val="0"/>
              </a:spcBef>
              <a:spcAft>
                <a:spcPts val="0"/>
              </a:spcAft>
              <a:buNone/>
            </a:pPr>
            <a:r>
              <a:rPr b="0" i="0" lang="fr-FR" sz="1000" u="none" cap="none" strike="noStrike">
                <a:solidFill>
                  <a:schemeClr val="lt1"/>
                </a:solidFill>
                <a:latin typeface="Arial"/>
                <a:ea typeface="Arial"/>
                <a:cs typeface="Arial"/>
                <a:sym typeface="Arial"/>
              </a:rPr>
              <a:t>Texte : « Pas de Budget : Sans plan financier, les dépenses incontrôlées s'accumulent. Créez un budget clair pour mieux gérer votre argent. »!</a:t>
            </a:r>
            <a:endParaRPr/>
          </a:p>
        </p:txBody>
      </p:sp>
      <p:sp>
        <p:nvSpPr>
          <p:cNvPr id="119" name="Google Shape;119;p18"/>
          <p:cNvSpPr txBox="1"/>
          <p:nvPr/>
        </p:nvSpPr>
        <p:spPr>
          <a:xfrm>
            <a:off x="9395914" y="1514949"/>
            <a:ext cx="2723642" cy="1477328"/>
          </a:xfrm>
          <a:prstGeom prst="rect">
            <a:avLst/>
          </a:prstGeom>
          <a:noFill/>
          <a:ln>
            <a:noFill/>
          </a:ln>
        </p:spPr>
        <p:txBody>
          <a:bodyPr anchorCtr="0" anchor="t" bIns="45700" lIns="91425" spcFirstLastPara="1" rIns="91425" wrap="square" tIns="45700">
            <a:spAutoFit/>
          </a:bodyPr>
          <a:lstStyle/>
          <a:p>
            <a:pPr indent="0" lvl="1" marL="0" marR="0" rtl="0" algn="l">
              <a:lnSpc>
                <a:spcPct val="100000"/>
              </a:lnSpc>
              <a:spcBef>
                <a:spcPts val="0"/>
              </a:spcBef>
              <a:spcAft>
                <a:spcPts val="0"/>
              </a:spcAft>
              <a:buNone/>
            </a:pPr>
            <a:r>
              <a:rPr b="0" i="0" lang="fr-FR" sz="1000" u="none" cap="none" strike="noStrike">
                <a:solidFill>
                  <a:schemeClr val="lt1"/>
                </a:solidFill>
                <a:latin typeface="Arial"/>
                <a:ea typeface="Arial"/>
                <a:cs typeface="Arial"/>
                <a:sym typeface="Arial"/>
              </a:rPr>
              <a:t>IMAGE 1 :</a:t>
            </a:r>
            <a:endParaRPr/>
          </a:p>
          <a:p>
            <a:pPr indent="0" lvl="1" marL="0" marR="0" rtl="0" algn="l">
              <a:lnSpc>
                <a:spcPct val="100000"/>
              </a:lnSpc>
              <a:spcBef>
                <a:spcPts val="0"/>
              </a:spcBef>
              <a:spcAft>
                <a:spcPts val="0"/>
              </a:spcAft>
              <a:buNone/>
            </a:pPr>
            <a:r>
              <a:t/>
            </a:r>
            <a:endParaRPr b="0" i="0" sz="1000" u="none" cap="none" strike="noStrike">
              <a:solidFill>
                <a:schemeClr val="lt1"/>
              </a:solidFill>
              <a:latin typeface="Arial"/>
              <a:ea typeface="Arial"/>
              <a:cs typeface="Arial"/>
              <a:sym typeface="Arial"/>
            </a:endParaRPr>
          </a:p>
          <a:p>
            <a:pPr indent="0" lvl="1" marL="0" marR="0" rtl="0" algn="l">
              <a:lnSpc>
                <a:spcPct val="100000"/>
              </a:lnSpc>
              <a:spcBef>
                <a:spcPts val="0"/>
              </a:spcBef>
              <a:spcAft>
                <a:spcPts val="0"/>
              </a:spcAft>
              <a:buNone/>
            </a:pPr>
            <a:r>
              <a:rPr b="0" i="0" lang="fr-FR" sz="1000" u="none" cap="none" strike="noStrike">
                <a:solidFill>
                  <a:schemeClr val="lt1"/>
                </a:solidFill>
                <a:latin typeface="Arial"/>
                <a:ea typeface="Arial"/>
                <a:cs typeface="Arial"/>
                <a:sym typeface="Arial"/>
              </a:rPr>
              <a:t>Image : Une personne tenant des sacs de shopping avec un air de regret.</a:t>
            </a:r>
            <a:endParaRPr/>
          </a:p>
          <a:p>
            <a:pPr indent="0" lvl="1" marL="0" marR="0" rtl="0" algn="l">
              <a:lnSpc>
                <a:spcPct val="100000"/>
              </a:lnSpc>
              <a:spcBef>
                <a:spcPts val="0"/>
              </a:spcBef>
              <a:spcAft>
                <a:spcPts val="0"/>
              </a:spcAft>
              <a:buNone/>
            </a:pPr>
            <a:r>
              <a:t/>
            </a:r>
            <a:endParaRPr b="0" i="0" sz="1000" u="none" cap="none" strike="noStrike">
              <a:solidFill>
                <a:schemeClr val="lt1"/>
              </a:solidFill>
              <a:latin typeface="Arial"/>
              <a:ea typeface="Arial"/>
              <a:cs typeface="Arial"/>
              <a:sym typeface="Arial"/>
            </a:endParaRPr>
          </a:p>
          <a:p>
            <a:pPr indent="0" lvl="1" marL="0" marR="0" rtl="0" algn="l">
              <a:lnSpc>
                <a:spcPct val="100000"/>
              </a:lnSpc>
              <a:spcBef>
                <a:spcPts val="0"/>
              </a:spcBef>
              <a:spcAft>
                <a:spcPts val="0"/>
              </a:spcAft>
              <a:buNone/>
            </a:pPr>
            <a:r>
              <a:rPr b="0" i="0" lang="fr-FR" sz="1000" u="none" cap="none" strike="noStrike">
                <a:solidFill>
                  <a:schemeClr val="lt1"/>
                </a:solidFill>
                <a:latin typeface="Arial"/>
                <a:ea typeface="Arial"/>
                <a:cs typeface="Arial"/>
                <a:sym typeface="Arial"/>
              </a:rPr>
              <a:t>Texte : "Dépenses impulsives : Les achats sur un coup de tête vident rapidement ton compte. Prends le temps de réfléchir avant d'acheter !"</a:t>
            </a:r>
            <a:endParaRPr/>
          </a:p>
        </p:txBody>
      </p:sp>
      <p:sp>
        <p:nvSpPr>
          <p:cNvPr id="120" name="Google Shape;120;p18"/>
          <p:cNvSpPr txBox="1"/>
          <p:nvPr/>
        </p:nvSpPr>
        <p:spPr>
          <a:xfrm>
            <a:off x="6317868" y="1525548"/>
            <a:ext cx="2723700" cy="1323600"/>
          </a:xfrm>
          <a:prstGeom prst="rect">
            <a:avLst/>
          </a:prstGeom>
          <a:noFill/>
          <a:ln>
            <a:noFill/>
          </a:ln>
        </p:spPr>
        <p:txBody>
          <a:bodyPr anchorCtr="0" anchor="t" bIns="45700" lIns="91425" spcFirstLastPara="1" rIns="91425" wrap="square" tIns="45700">
            <a:spAutoFit/>
          </a:bodyPr>
          <a:lstStyle/>
          <a:p>
            <a:pPr indent="0" lvl="1" marL="0" marR="0" rtl="0" algn="l">
              <a:lnSpc>
                <a:spcPct val="100000"/>
              </a:lnSpc>
              <a:spcBef>
                <a:spcPts val="0"/>
              </a:spcBef>
              <a:spcAft>
                <a:spcPts val="0"/>
              </a:spcAft>
              <a:buNone/>
            </a:pPr>
            <a:r>
              <a:rPr b="0" i="0" lang="fr-FR" sz="1000" u="none" cap="none" strike="noStrike">
                <a:solidFill>
                  <a:schemeClr val="lt1"/>
                </a:solidFill>
                <a:latin typeface="Arial"/>
                <a:ea typeface="Arial"/>
                <a:cs typeface="Arial"/>
                <a:sym typeface="Arial"/>
              </a:rPr>
              <a:t>IMAGE 0 :</a:t>
            </a:r>
            <a:endParaRPr/>
          </a:p>
          <a:p>
            <a:pPr indent="0" lvl="1" marL="0" marR="0" rtl="0" algn="l">
              <a:lnSpc>
                <a:spcPct val="100000"/>
              </a:lnSpc>
              <a:spcBef>
                <a:spcPts val="0"/>
              </a:spcBef>
              <a:spcAft>
                <a:spcPts val="0"/>
              </a:spcAft>
              <a:buNone/>
            </a:pPr>
            <a:r>
              <a:t/>
            </a:r>
            <a:endParaRPr b="0" i="0" sz="1000" u="none" cap="none" strike="noStrike">
              <a:solidFill>
                <a:schemeClr val="lt1"/>
              </a:solidFill>
              <a:latin typeface="Arial"/>
              <a:ea typeface="Arial"/>
              <a:cs typeface="Arial"/>
              <a:sym typeface="Arial"/>
            </a:endParaRPr>
          </a:p>
          <a:p>
            <a:pPr indent="0" lvl="1" marL="0" marR="0" rtl="0" algn="l">
              <a:lnSpc>
                <a:spcPct val="100000"/>
              </a:lnSpc>
              <a:spcBef>
                <a:spcPts val="0"/>
              </a:spcBef>
              <a:spcAft>
                <a:spcPts val="0"/>
              </a:spcAft>
              <a:buNone/>
            </a:pPr>
            <a:r>
              <a:rPr b="0" i="0" lang="fr-FR" sz="1000" u="none" cap="none" strike="noStrike">
                <a:solidFill>
                  <a:schemeClr val="lt1"/>
                </a:solidFill>
                <a:latin typeface="Arial"/>
                <a:ea typeface="Arial"/>
                <a:cs typeface="Arial"/>
                <a:sym typeface="Arial"/>
              </a:rPr>
              <a:t>Image : Un homme debout </a:t>
            </a:r>
            <a:r>
              <a:rPr lang="fr-FR" sz="1000">
                <a:solidFill>
                  <a:schemeClr val="lt1"/>
                </a:solidFill>
              </a:rPr>
              <a:t>à</a:t>
            </a:r>
            <a:r>
              <a:rPr b="0" i="0" lang="fr-FR" sz="1000" u="none" cap="none" strike="noStrike">
                <a:solidFill>
                  <a:schemeClr val="lt1"/>
                </a:solidFill>
                <a:latin typeface="Arial"/>
                <a:ea typeface="Arial"/>
                <a:cs typeface="Arial"/>
                <a:sym typeface="Arial"/>
              </a:rPr>
              <a:t> coté d’une femme les poches vides</a:t>
            </a:r>
            <a:endParaRPr/>
          </a:p>
          <a:p>
            <a:pPr indent="0" lvl="1" marL="0" marR="0" rtl="0" algn="l">
              <a:lnSpc>
                <a:spcPct val="100000"/>
              </a:lnSpc>
              <a:spcBef>
                <a:spcPts val="0"/>
              </a:spcBef>
              <a:spcAft>
                <a:spcPts val="0"/>
              </a:spcAft>
              <a:buNone/>
            </a:pPr>
            <a:r>
              <a:t/>
            </a:r>
            <a:endParaRPr b="0" i="0" sz="1000" u="none" cap="none" strike="noStrike">
              <a:solidFill>
                <a:schemeClr val="lt1"/>
              </a:solidFill>
              <a:latin typeface="Arial"/>
              <a:ea typeface="Arial"/>
              <a:cs typeface="Arial"/>
              <a:sym typeface="Arial"/>
            </a:endParaRPr>
          </a:p>
          <a:p>
            <a:pPr indent="0" lvl="1" marL="0" marR="0" rtl="0" algn="l">
              <a:lnSpc>
                <a:spcPct val="100000"/>
              </a:lnSpc>
              <a:spcBef>
                <a:spcPts val="0"/>
              </a:spcBef>
              <a:spcAft>
                <a:spcPts val="0"/>
              </a:spcAft>
              <a:buNone/>
            </a:pPr>
            <a:r>
              <a:rPr b="0" i="0" lang="fr-FR" sz="1000" u="none" cap="none" strike="noStrike">
                <a:solidFill>
                  <a:schemeClr val="lt1"/>
                </a:solidFill>
                <a:latin typeface="Arial"/>
                <a:ea typeface="Arial"/>
                <a:cs typeface="Arial"/>
                <a:sym typeface="Arial"/>
              </a:rPr>
              <a:t>Texte : 5 Mauvaises Habitudes qui Tuent Notre Envie d'Épargner </a:t>
            </a:r>
            <a:endParaRPr/>
          </a:p>
          <a:p>
            <a:pPr indent="0" lvl="1" marL="0" marR="0" rtl="0" algn="l">
              <a:lnSpc>
                <a:spcPct val="100000"/>
              </a:lnSpc>
              <a:spcBef>
                <a:spcPts val="0"/>
              </a:spcBef>
              <a:spcAft>
                <a:spcPts val="0"/>
              </a:spcAft>
              <a:buNone/>
            </a:pPr>
            <a:r>
              <a:rPr b="0" i="0" lang="fr-FR" sz="1000" u="none" cap="none" strike="noStrike">
                <a:solidFill>
                  <a:schemeClr val="lt1"/>
                </a:solidFill>
                <a:latin typeface="Arial"/>
                <a:ea typeface="Arial"/>
                <a:cs typeface="Arial"/>
                <a:sym typeface="Arial"/>
              </a:rPr>
              <a:t>Épargner, c'est bâtir un avenir solide.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19"/>
          <p:cNvSpPr txBox="1"/>
          <p:nvPr/>
        </p:nvSpPr>
        <p:spPr>
          <a:xfrm>
            <a:off x="895350" y="642461"/>
            <a:ext cx="5200800" cy="923400"/>
          </a:xfrm>
          <a:prstGeom prst="rect">
            <a:avLst/>
          </a:prstGeom>
          <a:solidFill>
            <a:srgbClr val="FFD96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Date : </a:t>
            </a:r>
            <a:r>
              <a:rPr b="0" i="0" lang="fr-FR" sz="1800" u="none" cap="none" strike="noStrike">
                <a:solidFill>
                  <a:srgbClr val="000000"/>
                </a:solidFill>
                <a:latin typeface="Montserrat"/>
                <a:ea typeface="Montserrat"/>
                <a:cs typeface="Montserrat"/>
                <a:sym typeface="Montserrat"/>
              </a:rPr>
              <a:t>Mercredi 10/07/24</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Rubrique : </a:t>
            </a:r>
            <a:r>
              <a:rPr b="0" i="0" lang="fr-FR" sz="1800" u="none" cap="none" strike="noStrike">
                <a:solidFill>
                  <a:srgbClr val="000000"/>
                </a:solidFill>
                <a:latin typeface="Montserrat"/>
                <a:ea typeface="Montserrat"/>
                <a:cs typeface="Montserrat"/>
                <a:sym typeface="Montserrat"/>
              </a:rPr>
              <a:t>Citation</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Heure de Publication : </a:t>
            </a:r>
            <a:r>
              <a:rPr b="0" i="0" lang="fr-FR" sz="1800" u="none" cap="none" strike="noStrike">
                <a:solidFill>
                  <a:srgbClr val="000000"/>
                </a:solidFill>
                <a:latin typeface="Montserrat"/>
                <a:ea typeface="Montserrat"/>
                <a:cs typeface="Montserrat"/>
                <a:sym typeface="Montserrat"/>
              </a:rPr>
              <a:t>11h00</a:t>
            </a:r>
            <a:endParaRPr b="0" i="0" sz="1800" u="none" cap="none" strike="noStrike">
              <a:solidFill>
                <a:srgbClr val="000000"/>
              </a:solidFill>
              <a:latin typeface="Montserrat"/>
              <a:ea typeface="Montserrat"/>
              <a:cs typeface="Montserrat"/>
              <a:sym typeface="Montserrat"/>
            </a:endParaRPr>
          </a:p>
        </p:txBody>
      </p:sp>
      <p:sp>
        <p:nvSpPr>
          <p:cNvPr id="126" name="Google Shape;126;p19"/>
          <p:cNvSpPr txBox="1"/>
          <p:nvPr/>
        </p:nvSpPr>
        <p:spPr>
          <a:xfrm>
            <a:off x="895350" y="2190750"/>
            <a:ext cx="5942100" cy="2324100"/>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Arial"/>
              <a:buNone/>
            </a:pPr>
            <a:r>
              <a:rPr b="1" i="0" lang="fr-FR" sz="1300" u="none" cap="none" strike="noStrike">
                <a:solidFill>
                  <a:srgbClr val="000000"/>
                </a:solidFill>
                <a:latin typeface="Montserrat"/>
                <a:ea typeface="Montserrat"/>
                <a:cs typeface="Montserrat"/>
                <a:sym typeface="Montserrat"/>
              </a:rPr>
              <a:t>Texte de publication :</a:t>
            </a:r>
            <a:endParaRPr b="1" i="0" sz="1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b="1"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1" i="0" lang="fr-FR" sz="1200" u="none" cap="none" strike="noStrike">
                <a:solidFill>
                  <a:schemeClr val="dk1"/>
                </a:solidFill>
                <a:latin typeface="Montserrat"/>
                <a:ea typeface="Montserrat"/>
                <a:cs typeface="Montserrat"/>
                <a:sym typeface="Montserrat"/>
              </a:rPr>
              <a:t>Pensée Finance 002</a:t>
            </a:r>
            <a:endParaRPr>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i="0" lang="fr-FR" sz="1200" u="none" cap="none" strike="noStrike">
                <a:solidFill>
                  <a:srgbClr val="000000"/>
                </a:solidFill>
                <a:latin typeface="Montserrat"/>
                <a:ea typeface="Montserrat"/>
                <a:cs typeface="Montserrat"/>
                <a:sym typeface="Montserrat"/>
              </a:rPr>
              <a:t>L'argent offre à celui qui le détient la possibilité de se construire, d'investir dans ses rêves. Ensemble, cultivons une mentalité de croissance financière et travaillons à faire de nos rêves une réalité. </a:t>
            </a:r>
            <a:endParaRPr>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b="1"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1" i="0" lang="fr-FR" sz="1200" u="none" cap="none" strike="noStrike">
                <a:solidFill>
                  <a:srgbClr val="000000"/>
                </a:solidFill>
                <a:latin typeface="Montserrat"/>
                <a:ea typeface="Montserrat"/>
                <a:cs typeface="Montserrat"/>
                <a:sym typeface="Montserrat"/>
              </a:rPr>
              <a:t>« La pauvreté salit, l’eau lave et l’argent rend propre. »</a:t>
            </a:r>
            <a:endParaRPr>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b="1"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b="1"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1" i="0" lang="fr-FR" sz="1200" u="none" cap="none" strike="noStrike">
                <a:solidFill>
                  <a:srgbClr val="000000"/>
                </a:solidFill>
                <a:latin typeface="Montserrat"/>
                <a:ea typeface="Montserrat"/>
                <a:cs typeface="Montserrat"/>
                <a:sym typeface="Montserrat"/>
              </a:rPr>
              <a:t>#Finance #Education #Prosperite #Argent #Epargne #Richesse</a:t>
            </a:r>
            <a:endParaRPr>
              <a:latin typeface="Montserrat"/>
              <a:ea typeface="Montserrat"/>
              <a:cs typeface="Montserrat"/>
              <a:sym typeface="Montserrat"/>
            </a:endParaRPr>
          </a:p>
        </p:txBody>
      </p:sp>
      <p:sp>
        <p:nvSpPr>
          <p:cNvPr id="127" name="Google Shape;127;p19"/>
          <p:cNvSpPr/>
          <p:nvPr/>
        </p:nvSpPr>
        <p:spPr>
          <a:xfrm>
            <a:off x="7711440" y="2377440"/>
            <a:ext cx="3210560" cy="2794000"/>
          </a:xfrm>
          <a:prstGeom prst="rect">
            <a:avLst/>
          </a:prstGeom>
          <a:solidFill>
            <a:srgbClr val="4472C4"/>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28" name="Google Shape;128;p19"/>
          <p:cNvSpPr txBox="1"/>
          <p:nvPr/>
        </p:nvSpPr>
        <p:spPr>
          <a:xfrm>
            <a:off x="8026400" y="3405108"/>
            <a:ext cx="2621280" cy="738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fr-FR" sz="1400" u="none" cap="none" strike="noStrike">
                <a:solidFill>
                  <a:schemeClr val="lt1"/>
                </a:solidFill>
                <a:latin typeface="Montserrat"/>
                <a:ea typeface="Montserrat"/>
                <a:cs typeface="Montserrat"/>
                <a:sym typeface="Montserrat"/>
              </a:rPr>
              <a:t>« La pauvreté salit, l’eau lave et l’argent rend propre.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0"/>
          <p:cNvSpPr txBox="1"/>
          <p:nvPr/>
        </p:nvSpPr>
        <p:spPr>
          <a:xfrm>
            <a:off x="895350" y="642461"/>
            <a:ext cx="6691454" cy="923289"/>
          </a:xfrm>
          <a:prstGeom prst="rect">
            <a:avLst/>
          </a:prstGeom>
          <a:solidFill>
            <a:srgbClr val="FFD96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Date : </a:t>
            </a:r>
            <a:r>
              <a:rPr b="0" i="0" lang="fr-FR" sz="1800" u="none" cap="none" strike="noStrike">
                <a:solidFill>
                  <a:srgbClr val="000000"/>
                </a:solidFill>
                <a:latin typeface="Montserrat"/>
                <a:ea typeface="Montserrat"/>
                <a:cs typeface="Montserrat"/>
                <a:sym typeface="Montserrat"/>
              </a:rPr>
              <a:t>Mercredi 10/07/24</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1" i="0" lang="fr-FR" sz="1800" u="none" cap="none" strike="noStrike">
                <a:solidFill>
                  <a:srgbClr val="000000"/>
                </a:solidFill>
                <a:latin typeface="Montserrat"/>
                <a:ea typeface="Montserrat"/>
                <a:cs typeface="Montserrat"/>
                <a:sym typeface="Montserrat"/>
              </a:rPr>
              <a:t>Rubrique : </a:t>
            </a:r>
            <a:r>
              <a:rPr b="0" i="0" lang="fr-FR" sz="1800" u="none" cap="none" strike="noStrike">
                <a:solidFill>
                  <a:schemeClr val="dk1"/>
                </a:solidFill>
                <a:latin typeface="Montserrat"/>
                <a:ea typeface="Montserrat"/>
                <a:cs typeface="Montserrat"/>
                <a:sym typeface="Montserrat"/>
              </a:rPr>
              <a:t>PUBLICATION COMMERCIALE PERXONOMIZ</a:t>
            </a:r>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Heure de Publication : </a:t>
            </a:r>
            <a:r>
              <a:rPr b="0" i="0" lang="fr-FR" sz="1800" u="none" cap="none" strike="noStrike">
                <a:solidFill>
                  <a:srgbClr val="000000"/>
                </a:solidFill>
                <a:latin typeface="Montserrat"/>
                <a:ea typeface="Montserrat"/>
                <a:cs typeface="Montserrat"/>
                <a:sym typeface="Montserrat"/>
              </a:rPr>
              <a:t>11h00</a:t>
            </a:r>
            <a:endParaRPr b="0" i="0" sz="1800" u="none" cap="none" strike="noStrike">
              <a:solidFill>
                <a:srgbClr val="000000"/>
              </a:solidFill>
              <a:latin typeface="Montserrat"/>
              <a:ea typeface="Montserrat"/>
              <a:cs typeface="Montserrat"/>
              <a:sym typeface="Montserrat"/>
            </a:endParaRPr>
          </a:p>
        </p:txBody>
      </p:sp>
      <p:sp>
        <p:nvSpPr>
          <p:cNvPr id="134" name="Google Shape;134;p20"/>
          <p:cNvSpPr txBox="1"/>
          <p:nvPr/>
        </p:nvSpPr>
        <p:spPr>
          <a:xfrm>
            <a:off x="895350" y="2190750"/>
            <a:ext cx="5399700" cy="3232500"/>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fr-FR" sz="1200" u="none" cap="none" strike="noStrike">
                <a:solidFill>
                  <a:srgbClr val="000000"/>
                </a:solidFill>
                <a:latin typeface="Montserrat"/>
                <a:ea typeface="Montserrat"/>
                <a:cs typeface="Montserrat"/>
                <a:sym typeface="Montserrat"/>
              </a:rPr>
              <a:t>Texte de publication :</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fr-FR" sz="1200" u="none" cap="none" strike="noStrike">
                <a:solidFill>
                  <a:srgbClr val="000000"/>
                </a:solidFill>
                <a:latin typeface="Montserrat"/>
                <a:ea typeface="Montserrat"/>
                <a:cs typeface="Montserrat"/>
                <a:sym typeface="Montserrat"/>
              </a:rPr>
              <a:t>Contrôler vos finances personnelles grâce à Perxonomiz, </a:t>
            </a:r>
            <a:r>
              <a:rPr lang="fr-FR" sz="1200">
                <a:latin typeface="Montserrat"/>
                <a:ea typeface="Montserrat"/>
                <a:cs typeface="Montserrat"/>
                <a:sym typeface="Montserrat"/>
              </a:rPr>
              <a:t>l'application</a:t>
            </a:r>
            <a:r>
              <a:rPr b="0" i="0" lang="fr-FR" sz="1200" u="none" cap="none" strike="noStrike">
                <a:solidFill>
                  <a:srgbClr val="000000"/>
                </a:solidFill>
                <a:latin typeface="Montserrat"/>
                <a:ea typeface="Montserrat"/>
                <a:cs typeface="Montserrat"/>
                <a:sym typeface="Montserrat"/>
              </a:rPr>
              <a:t> de gestion et </a:t>
            </a:r>
            <a:r>
              <a:rPr lang="fr-FR" sz="1200">
                <a:latin typeface="Montserrat"/>
                <a:ea typeface="Montserrat"/>
                <a:cs typeface="Montserrat"/>
                <a:sym typeface="Montserrat"/>
              </a:rPr>
              <a:t>d'éducation</a:t>
            </a:r>
            <a:r>
              <a:rPr b="0" i="0" lang="fr-FR" sz="1200" u="none" cap="none" strike="noStrike">
                <a:solidFill>
                  <a:srgbClr val="000000"/>
                </a:solidFill>
                <a:latin typeface="Montserrat"/>
                <a:ea typeface="Montserrat"/>
                <a:cs typeface="Montserrat"/>
                <a:sym typeface="Montserrat"/>
              </a:rPr>
              <a:t> </a:t>
            </a:r>
            <a:r>
              <a:rPr lang="fr-FR" sz="1200">
                <a:latin typeface="Montserrat"/>
                <a:ea typeface="Montserrat"/>
                <a:cs typeface="Montserrat"/>
                <a:sym typeface="Montserrat"/>
              </a:rPr>
              <a:t>financière</a:t>
            </a:r>
            <a:r>
              <a:rPr b="0" i="0" lang="fr-FR" sz="1200" u="none" cap="none" strike="noStrike">
                <a:solidFill>
                  <a:srgbClr val="000000"/>
                </a:solidFill>
                <a:latin typeface="Montserrat"/>
                <a:ea typeface="Montserrat"/>
                <a:cs typeface="Montserrat"/>
                <a:sym typeface="Montserrat"/>
              </a:rPr>
              <a:t>.</a:t>
            </a:r>
            <a:endParaRPr/>
          </a:p>
          <a:p>
            <a:pPr indent="0" lvl="0" marL="0" marR="0" rtl="0" algn="l">
              <a:lnSpc>
                <a:spcPct val="100000"/>
              </a:lnSpc>
              <a:spcBef>
                <a:spcPts val="0"/>
              </a:spcBef>
              <a:spcAft>
                <a:spcPts val="0"/>
              </a:spcAft>
              <a:buNone/>
            </a:pPr>
            <a:r>
              <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lang="fr-FR" sz="1200">
                <a:latin typeface="Montserrat"/>
                <a:ea typeface="Montserrat"/>
                <a:cs typeface="Montserrat"/>
                <a:sym typeface="Montserrat"/>
              </a:rPr>
              <a:t>Accédez,</a:t>
            </a:r>
            <a:r>
              <a:rPr b="0" i="0" lang="fr-FR" sz="1200" u="none" cap="none" strike="noStrike">
                <a:solidFill>
                  <a:srgbClr val="000000"/>
                </a:solidFill>
                <a:latin typeface="Montserrat"/>
                <a:ea typeface="Montserrat"/>
                <a:cs typeface="Montserrat"/>
                <a:sym typeface="Montserrat"/>
              </a:rPr>
              <a:t> avec votre </a:t>
            </a:r>
            <a:r>
              <a:rPr lang="fr-FR" sz="1200">
                <a:latin typeface="Montserrat"/>
                <a:ea typeface="Montserrat"/>
                <a:cs typeface="Montserrat"/>
                <a:sym typeface="Montserrat"/>
              </a:rPr>
              <a:t>téléphone,</a:t>
            </a:r>
            <a:r>
              <a:rPr b="0" i="0" lang="fr-FR" sz="1200" u="none" cap="none" strike="noStrike">
                <a:solidFill>
                  <a:srgbClr val="000000"/>
                </a:solidFill>
                <a:latin typeface="Montserrat"/>
                <a:ea typeface="Montserrat"/>
                <a:cs typeface="Montserrat"/>
                <a:sym typeface="Montserrat"/>
              </a:rPr>
              <a:t> à un monde où vous détenez la maîtrise totale de vos finances</a:t>
            </a:r>
            <a:r>
              <a:rPr lang="fr-FR" sz="1200">
                <a:latin typeface="Montserrat"/>
                <a:ea typeface="Montserrat"/>
                <a:cs typeface="Montserrat"/>
                <a:sym typeface="Montserrat"/>
              </a:rPr>
              <a:t>;</a:t>
            </a:r>
            <a:r>
              <a:rPr b="0" i="0" lang="fr-FR" sz="1200" u="none" cap="none" strike="noStrike">
                <a:solidFill>
                  <a:srgbClr val="000000"/>
                </a:solidFill>
                <a:latin typeface="Montserrat"/>
                <a:ea typeface="Montserrat"/>
                <a:cs typeface="Montserrat"/>
                <a:sym typeface="Montserrat"/>
              </a:rPr>
              <a:t> où chaque dépense est optimisée et chaque économie maximisée. </a:t>
            </a:r>
            <a:endParaRPr/>
          </a:p>
          <a:p>
            <a:pPr indent="0" lvl="0" marL="0" marR="0" rtl="0" algn="l">
              <a:lnSpc>
                <a:spcPct val="100000"/>
              </a:lnSpc>
              <a:spcBef>
                <a:spcPts val="0"/>
              </a:spcBef>
              <a:spcAft>
                <a:spcPts val="0"/>
              </a:spcAft>
              <a:buNone/>
            </a:pPr>
            <a:r>
              <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fr-FR" sz="1200" u="none" cap="none" strike="noStrike">
                <a:solidFill>
                  <a:srgbClr val="000000"/>
                </a:solidFill>
                <a:latin typeface="Montserrat"/>
                <a:ea typeface="Montserrat"/>
                <a:cs typeface="Montserrat"/>
                <a:sym typeface="Montserrat"/>
              </a:rPr>
              <a:t>Téléchargez dès maintenant, C’est gratuit</a:t>
            </a:r>
            <a:r>
              <a:rPr lang="fr-FR" sz="1200">
                <a:latin typeface="Montserrat"/>
                <a:ea typeface="Montserrat"/>
                <a:cs typeface="Montserrat"/>
                <a:sym typeface="Montserrat"/>
              </a:rPr>
              <a:t>.</a:t>
            </a:r>
            <a:endParaRPr/>
          </a:p>
          <a:p>
            <a:pPr indent="0" lvl="0" marL="0" marR="0" rtl="0" algn="l">
              <a:lnSpc>
                <a:spcPct val="100000"/>
              </a:lnSpc>
              <a:spcBef>
                <a:spcPts val="0"/>
              </a:spcBef>
              <a:spcAft>
                <a:spcPts val="0"/>
              </a:spcAft>
              <a:buNone/>
            </a:pPr>
            <a:r>
              <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fr-FR" sz="1200" u="none" cap="none" strike="noStrike">
                <a:solidFill>
                  <a:srgbClr val="000000"/>
                </a:solidFill>
                <a:latin typeface="Montserrat"/>
                <a:ea typeface="Montserrat"/>
                <a:cs typeface="Montserrat"/>
                <a:sym typeface="Montserrat"/>
              </a:rPr>
              <a:t>Ecrivez nous en messagerie privée pour obtenir la licence d’utilisation de l’application</a:t>
            </a:r>
            <a:r>
              <a:rPr lang="fr-FR" sz="1200">
                <a:latin typeface="Montserrat"/>
                <a:ea typeface="Montserrat"/>
                <a:cs typeface="Montserrat"/>
                <a:sym typeface="Montserrat"/>
              </a:rPr>
              <a:t>.</a:t>
            </a:r>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1" i="0" lang="fr-FR" sz="1200" u="none" cap="none" strike="noStrike">
                <a:solidFill>
                  <a:srgbClr val="000000"/>
                </a:solidFill>
                <a:latin typeface="Montserrat"/>
                <a:ea typeface="Montserrat"/>
                <a:cs typeface="Montserrat"/>
                <a:sym typeface="Montserrat"/>
              </a:rPr>
              <a:t>#Perxonomiz #Finance #Education #Prosperite #Argent #Epargne #Richesse</a:t>
            </a:r>
            <a:endParaRPr/>
          </a:p>
        </p:txBody>
      </p:sp>
      <p:sp>
        <p:nvSpPr>
          <p:cNvPr id="135" name="Google Shape;135;p20"/>
          <p:cNvSpPr/>
          <p:nvPr/>
        </p:nvSpPr>
        <p:spPr>
          <a:xfrm>
            <a:off x="7586804" y="1879601"/>
            <a:ext cx="4452900" cy="4667100"/>
          </a:xfrm>
          <a:prstGeom prst="rect">
            <a:avLst/>
          </a:prstGeom>
          <a:solidFill>
            <a:srgbClr val="4472C4"/>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36" name="Google Shape;136;p20"/>
          <p:cNvSpPr txBox="1"/>
          <p:nvPr/>
        </p:nvSpPr>
        <p:spPr>
          <a:xfrm>
            <a:off x="7918250" y="2262251"/>
            <a:ext cx="3789900" cy="3901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0" lang="fr-FR" sz="1400" u="none" cap="none" strike="noStrike">
                <a:solidFill>
                  <a:schemeClr val="lt1"/>
                </a:solidFill>
                <a:latin typeface="Montserrat"/>
                <a:ea typeface="Montserrat"/>
                <a:cs typeface="Montserrat"/>
                <a:sym typeface="Montserrat"/>
              </a:rPr>
              <a:t>Accroche : </a:t>
            </a:r>
            <a:endParaRPr/>
          </a:p>
          <a:p>
            <a:pPr indent="0" lvl="0" marL="0" marR="0" rtl="0" algn="l">
              <a:lnSpc>
                <a:spcPct val="100000"/>
              </a:lnSpc>
              <a:spcBef>
                <a:spcPts val="0"/>
              </a:spcBef>
              <a:spcAft>
                <a:spcPts val="0"/>
              </a:spcAft>
              <a:buNone/>
            </a:pPr>
            <a:r>
              <a:rPr b="0" i="0" lang="fr-FR" sz="1400" u="none" cap="none" strike="noStrike">
                <a:solidFill>
                  <a:schemeClr val="lt1"/>
                </a:solidFill>
                <a:latin typeface="Montserrat"/>
                <a:ea typeface="Montserrat"/>
                <a:cs typeface="Montserrat"/>
                <a:sym typeface="Montserrat"/>
              </a:rPr>
              <a:t>Reprends le contrôle </a:t>
            </a:r>
            <a:endParaRPr>
              <a:solidFill>
                <a:schemeClr val="lt1"/>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fr-FR" sz="1400" u="none" cap="none" strike="noStrike">
                <a:solidFill>
                  <a:schemeClr val="lt1"/>
                </a:solidFill>
                <a:latin typeface="Montserrat"/>
                <a:ea typeface="Montserrat"/>
                <a:cs typeface="Montserrat"/>
                <a:sym typeface="Montserrat"/>
              </a:rPr>
              <a:t>Sous accroche :</a:t>
            </a:r>
            <a:endParaRPr b="0" i="0" sz="1400" u="none" cap="none" strike="noStrike">
              <a:solidFill>
                <a:schemeClr val="lt1"/>
              </a:solidFill>
              <a:latin typeface="Montserrat"/>
              <a:ea typeface="Montserrat"/>
              <a:cs typeface="Montserrat"/>
              <a:sym typeface="Montserrat"/>
            </a:endParaRPr>
          </a:p>
          <a:p>
            <a:pPr indent="0" lvl="0" marL="0" marR="0" rtl="0" algn="l">
              <a:lnSpc>
                <a:spcPct val="100000"/>
              </a:lnSpc>
              <a:spcBef>
                <a:spcPts val="0"/>
              </a:spcBef>
              <a:spcAft>
                <a:spcPts val="0"/>
              </a:spcAft>
              <a:buNone/>
            </a:pPr>
            <a:r>
              <a:rPr lang="fr-FR">
                <a:solidFill>
                  <a:schemeClr val="lt1"/>
                </a:solidFill>
                <a:latin typeface="Montserrat"/>
                <a:ea typeface="Montserrat"/>
                <a:cs typeface="Montserrat"/>
                <a:sym typeface="Montserrat"/>
              </a:rPr>
              <a:t>Maîtrise</a:t>
            </a:r>
            <a:r>
              <a:rPr b="0" i="0" lang="fr-FR" sz="1400" u="none" cap="none" strike="noStrike">
                <a:solidFill>
                  <a:schemeClr val="lt1"/>
                </a:solidFill>
                <a:latin typeface="Montserrat"/>
                <a:ea typeface="Montserrat"/>
                <a:cs typeface="Montserrat"/>
                <a:sym typeface="Montserrat"/>
              </a:rPr>
              <a:t> désormais tes finances depuis ton téléphone</a:t>
            </a:r>
            <a:endParaRPr/>
          </a:p>
          <a:p>
            <a:pPr indent="0" lvl="0" marL="0" marR="0" rtl="0" algn="l">
              <a:lnSpc>
                <a:spcPct val="100000"/>
              </a:lnSpc>
              <a:spcBef>
                <a:spcPts val="0"/>
              </a:spcBef>
              <a:spcAft>
                <a:spcPts val="0"/>
              </a:spcAft>
              <a:buNone/>
            </a:pPr>
            <a:r>
              <a:rPr b="0" i="0" lang="fr-FR" sz="1400" u="none" cap="none" strike="noStrike">
                <a:solidFill>
                  <a:schemeClr val="lt1"/>
                </a:solidFill>
                <a:latin typeface="Montserrat"/>
                <a:ea typeface="Montserrat"/>
                <a:cs typeface="Montserrat"/>
                <a:sym typeface="Montserrat"/>
              </a:rPr>
              <a:t> </a:t>
            </a:r>
            <a:endParaRPr/>
          </a:p>
          <a:p>
            <a:pPr indent="0" lvl="0" marL="0" marR="0" rtl="0" algn="l">
              <a:lnSpc>
                <a:spcPct val="100000"/>
              </a:lnSpc>
              <a:spcBef>
                <a:spcPts val="0"/>
              </a:spcBef>
              <a:spcAft>
                <a:spcPts val="0"/>
              </a:spcAft>
              <a:buNone/>
            </a:pPr>
            <a:r>
              <a:t/>
            </a:r>
            <a:endParaRPr b="0" i="0" sz="1400" u="none" cap="none" strike="noStrike">
              <a:solidFill>
                <a:schemeClr val="lt1"/>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fr-FR" sz="1400" u="none" cap="none" strike="noStrike">
                <a:solidFill>
                  <a:schemeClr val="lt1"/>
                </a:solidFill>
                <a:latin typeface="Montserrat"/>
                <a:ea typeface="Montserrat"/>
                <a:cs typeface="Montserrat"/>
                <a:sym typeface="Montserrat"/>
              </a:rPr>
              <a:t>Télécharge</a:t>
            </a:r>
            <a:r>
              <a:rPr b="0" i="0" lang="fr-FR" sz="1400" u="none" cap="none" strike="noStrike">
                <a:solidFill>
                  <a:schemeClr val="lt1"/>
                </a:solidFill>
                <a:latin typeface="Montserrat"/>
                <a:ea typeface="Montserrat"/>
                <a:cs typeface="Montserrat"/>
                <a:sym typeface="Montserrat"/>
              </a:rPr>
              <a:t> l’application </a:t>
            </a:r>
            <a:r>
              <a:rPr lang="fr-FR">
                <a:solidFill>
                  <a:schemeClr val="lt1"/>
                </a:solidFill>
                <a:latin typeface="Montserrat"/>
                <a:ea typeface="Montserrat"/>
                <a:cs typeface="Montserrat"/>
                <a:sym typeface="Montserrat"/>
              </a:rPr>
              <a:t>P</a:t>
            </a:r>
            <a:r>
              <a:rPr b="0" i="0" lang="fr-FR" sz="1400" u="none" cap="none" strike="noStrike">
                <a:solidFill>
                  <a:schemeClr val="lt1"/>
                </a:solidFill>
                <a:latin typeface="Montserrat"/>
                <a:ea typeface="Montserrat"/>
                <a:cs typeface="Montserrat"/>
                <a:sym typeface="Montserrat"/>
              </a:rPr>
              <a:t>erxonomiz pour apprendre à mieux </a:t>
            </a:r>
            <a:r>
              <a:rPr lang="fr-FR">
                <a:solidFill>
                  <a:schemeClr val="lt1"/>
                </a:solidFill>
                <a:latin typeface="Montserrat"/>
                <a:ea typeface="Montserrat"/>
                <a:cs typeface="Montserrat"/>
                <a:sym typeface="Montserrat"/>
              </a:rPr>
              <a:t>gérer</a:t>
            </a:r>
            <a:r>
              <a:rPr b="0" i="0" lang="fr-FR" sz="1400" u="none" cap="none" strike="noStrike">
                <a:solidFill>
                  <a:schemeClr val="lt1"/>
                </a:solidFill>
                <a:latin typeface="Montserrat"/>
                <a:ea typeface="Montserrat"/>
                <a:cs typeface="Montserrat"/>
                <a:sym typeface="Montserrat"/>
              </a:rPr>
              <a:t> ton argent</a:t>
            </a:r>
            <a:endParaRPr/>
          </a:p>
          <a:p>
            <a:pPr indent="0" lvl="0" marL="0" marR="0" rtl="0" algn="l">
              <a:lnSpc>
                <a:spcPct val="100000"/>
              </a:lnSpc>
              <a:spcBef>
                <a:spcPts val="0"/>
              </a:spcBef>
              <a:spcAft>
                <a:spcPts val="0"/>
              </a:spcAft>
              <a:buNone/>
            </a:pPr>
            <a:r>
              <a:t/>
            </a:r>
            <a:endParaRPr b="0" i="0" sz="1400" u="none" cap="none" strike="noStrike">
              <a:solidFill>
                <a:schemeClr val="lt1"/>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fr-FR" sz="1400" u="none" cap="none" strike="noStrike">
                <a:solidFill>
                  <a:schemeClr val="lt1"/>
                </a:solidFill>
                <a:latin typeface="Montserrat"/>
                <a:ea typeface="Montserrat"/>
                <a:cs typeface="Montserrat"/>
                <a:sym typeface="Montserrat"/>
              </a:rPr>
              <a:t>Avec Perxonomiz j’économise</a:t>
            </a:r>
            <a:endParaRPr/>
          </a:p>
          <a:p>
            <a:pPr indent="0" lvl="0" marL="0" marR="0" rtl="0" algn="l">
              <a:lnSpc>
                <a:spcPct val="100000"/>
              </a:lnSpc>
              <a:spcBef>
                <a:spcPts val="0"/>
              </a:spcBef>
              <a:spcAft>
                <a:spcPts val="0"/>
              </a:spcAft>
              <a:buNone/>
            </a:pPr>
            <a:r>
              <a:t/>
            </a:r>
            <a:endParaRPr b="0" i="0" sz="1400" u="none" cap="none" strike="noStrike">
              <a:solidFill>
                <a:schemeClr val="lt1"/>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fr-FR" sz="1400" u="none" cap="none" strike="noStrike">
                <a:solidFill>
                  <a:schemeClr val="lt1"/>
                </a:solidFill>
                <a:latin typeface="Montserrat"/>
                <a:ea typeface="Montserrat"/>
                <a:cs typeface="Montserrat"/>
                <a:sym typeface="Montserrat"/>
              </a:rPr>
              <a:t>Téléchargez dès maintenant, C’est gratuit </a:t>
            </a:r>
            <a:endParaRPr/>
          </a:p>
          <a:p>
            <a:pPr indent="0" lvl="0" marL="0" marR="0" rtl="0" algn="l">
              <a:lnSpc>
                <a:spcPct val="100000"/>
              </a:lnSpc>
              <a:spcBef>
                <a:spcPts val="0"/>
              </a:spcBef>
              <a:spcAft>
                <a:spcPts val="0"/>
              </a:spcAft>
              <a:buNone/>
            </a:pPr>
            <a:r>
              <a:t/>
            </a:r>
            <a:endParaRPr b="0" i="0" sz="1400" u="none" cap="none" strike="noStrike">
              <a:solidFill>
                <a:schemeClr val="lt1"/>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fr-FR" sz="1400" u="none" cap="none" strike="noStrike">
                <a:solidFill>
                  <a:schemeClr val="lt1"/>
                </a:solidFill>
                <a:latin typeface="Montserrat"/>
                <a:ea typeface="Montserrat"/>
                <a:cs typeface="Montserrat"/>
                <a:sym typeface="Montserrat"/>
              </a:rPr>
              <a:t>Avec Perxonomiz j’économise</a:t>
            </a:r>
            <a:endParaRPr/>
          </a:p>
          <a:p>
            <a:pPr indent="0" lvl="0" marL="0" marR="0" rtl="0" algn="l">
              <a:lnSpc>
                <a:spcPct val="100000"/>
              </a:lnSpc>
              <a:spcBef>
                <a:spcPts val="0"/>
              </a:spcBef>
              <a:spcAft>
                <a:spcPts val="0"/>
              </a:spcAft>
              <a:buNone/>
            </a:pPr>
            <a:r>
              <a:t/>
            </a:r>
            <a:endParaRPr b="0" i="0" sz="1400" u="none" cap="none" strike="noStrike">
              <a:solidFill>
                <a:schemeClr val="lt1"/>
              </a:solidFill>
              <a:latin typeface="Montserrat"/>
              <a:ea typeface="Montserrat"/>
              <a:cs typeface="Montserrat"/>
              <a:sym typeface="Montserra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1"/>
          <p:cNvSpPr txBox="1"/>
          <p:nvPr/>
        </p:nvSpPr>
        <p:spPr>
          <a:xfrm>
            <a:off x="895349" y="642461"/>
            <a:ext cx="5315327" cy="923289"/>
          </a:xfrm>
          <a:prstGeom prst="rect">
            <a:avLst/>
          </a:prstGeom>
          <a:solidFill>
            <a:srgbClr val="FFD96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Date : </a:t>
            </a:r>
            <a:r>
              <a:rPr b="0" i="0" lang="fr-FR" sz="1800" u="none" cap="none" strike="noStrike">
                <a:solidFill>
                  <a:srgbClr val="000000"/>
                </a:solidFill>
                <a:latin typeface="Montserrat"/>
                <a:ea typeface="Montserrat"/>
                <a:cs typeface="Montserrat"/>
                <a:sym typeface="Montserrat"/>
              </a:rPr>
              <a:t>Jeudi 11/07/24</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1" i="0" lang="fr-FR" sz="1800" u="none" cap="none" strike="noStrike">
                <a:solidFill>
                  <a:srgbClr val="000000"/>
                </a:solidFill>
                <a:latin typeface="Montserrat"/>
                <a:ea typeface="Montserrat"/>
                <a:cs typeface="Montserrat"/>
                <a:sym typeface="Montserrat"/>
              </a:rPr>
              <a:t>Rubrique : </a:t>
            </a:r>
            <a:r>
              <a:rPr b="0" i="0" lang="fr-FR" sz="1800" u="none" cap="none" strike="noStrike">
                <a:solidFill>
                  <a:srgbClr val="000000"/>
                </a:solidFill>
                <a:latin typeface="Montserrat"/>
                <a:ea typeface="Montserrat"/>
                <a:cs typeface="Montserrat"/>
                <a:sym typeface="Montserrat"/>
              </a:rPr>
              <a:t>Avantages éducation financière</a:t>
            </a:r>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Heure de Publication : </a:t>
            </a:r>
            <a:r>
              <a:rPr b="0" i="0" lang="fr-FR" sz="1800" u="none" cap="none" strike="noStrike">
                <a:solidFill>
                  <a:srgbClr val="000000"/>
                </a:solidFill>
                <a:latin typeface="Montserrat"/>
                <a:ea typeface="Montserrat"/>
                <a:cs typeface="Montserrat"/>
                <a:sym typeface="Montserrat"/>
              </a:rPr>
              <a:t>13h00</a:t>
            </a:r>
            <a:endParaRPr b="0" i="0" sz="1800" u="none" cap="none" strike="noStrike">
              <a:solidFill>
                <a:srgbClr val="000000"/>
              </a:solidFill>
              <a:latin typeface="Montserrat"/>
              <a:ea typeface="Montserrat"/>
              <a:cs typeface="Montserrat"/>
              <a:sym typeface="Montserrat"/>
            </a:endParaRPr>
          </a:p>
        </p:txBody>
      </p:sp>
      <p:sp>
        <p:nvSpPr>
          <p:cNvPr id="142" name="Google Shape;142;p21"/>
          <p:cNvSpPr txBox="1"/>
          <p:nvPr/>
        </p:nvSpPr>
        <p:spPr>
          <a:xfrm>
            <a:off x="895349" y="1625839"/>
            <a:ext cx="6805800" cy="5233500"/>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fr-FR" sz="1200" u="none" cap="none" strike="noStrike">
                <a:solidFill>
                  <a:srgbClr val="000000"/>
                </a:solidFill>
                <a:latin typeface="Montserrat"/>
                <a:ea typeface="Montserrat"/>
                <a:cs typeface="Montserrat"/>
                <a:sym typeface="Montserrat"/>
              </a:rPr>
              <a:t>Texte de publication :</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000"/>
              <a:buFont typeface="Arial"/>
              <a:buNone/>
            </a:pPr>
            <a:r>
              <a:rPr b="0" i="0" lang="fr-FR" sz="1000" u="none" cap="none" strike="noStrike">
                <a:solidFill>
                  <a:srgbClr val="000000"/>
                </a:solidFill>
                <a:latin typeface="Montserrat"/>
                <a:ea typeface="Montserrat"/>
                <a:cs typeface="Montserrat"/>
                <a:sym typeface="Montserrat"/>
              </a:rPr>
              <a:t>Je suis salarié et je suis pauvre.</a:t>
            </a:r>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000"/>
              <a:buFont typeface="Arial"/>
              <a:buNone/>
            </a:pPr>
            <a:r>
              <a:rPr b="0" i="0" lang="fr-FR" sz="1000" u="none" cap="none" strike="noStrike">
                <a:solidFill>
                  <a:srgbClr val="000000"/>
                </a:solidFill>
                <a:latin typeface="Montserrat"/>
                <a:ea typeface="Montserrat"/>
                <a:cs typeface="Montserrat"/>
                <a:sym typeface="Montserrat"/>
              </a:rPr>
              <a:t>Cette phrase te surprend, n'est-ce pas ? Eh bien, sachez que c'est bel et bien la réalité d'un grand nombre de salariés aujourd'hui. En effet, le salaire n'est pas une garantie de richesse financière. Par définition, le salaire est une rémunération pour un travail effectué. Cela signifie que le jour où nous perdons ce revenu, si une partie n'a pas été consacrée à l'épargne ou à l'investissement, nous dev</a:t>
            </a:r>
            <a:r>
              <a:rPr lang="fr-FR" sz="1000">
                <a:latin typeface="Montserrat"/>
                <a:ea typeface="Montserrat"/>
                <a:cs typeface="Montserrat"/>
                <a:sym typeface="Montserrat"/>
              </a:rPr>
              <a:t>en</a:t>
            </a:r>
            <a:r>
              <a:rPr b="0" i="0" lang="fr-FR" sz="1000" u="none" cap="none" strike="noStrike">
                <a:solidFill>
                  <a:srgbClr val="000000"/>
                </a:solidFill>
                <a:latin typeface="Montserrat"/>
                <a:ea typeface="Montserrat"/>
                <a:cs typeface="Montserrat"/>
                <a:sym typeface="Montserrat"/>
              </a:rPr>
              <a:t>ons financièrement vulnérables et finirons pauvres.</a:t>
            </a:r>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000"/>
              <a:buFont typeface="Arial"/>
              <a:buNone/>
            </a:pPr>
            <a:r>
              <a:rPr b="0" i="0" lang="fr-FR" sz="1000" u="none" cap="none" strike="noStrike">
                <a:solidFill>
                  <a:srgbClr val="000000"/>
                </a:solidFill>
                <a:latin typeface="Montserrat"/>
                <a:ea typeface="Montserrat"/>
                <a:cs typeface="Montserrat"/>
                <a:sym typeface="Montserrat"/>
              </a:rPr>
              <a:t>Pour être riche, il faut être éduqué. Mais de quelle éducation parlons-nous ici ? </a:t>
            </a:r>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000"/>
              <a:buFont typeface="Arial"/>
              <a:buNone/>
            </a:pPr>
            <a:r>
              <a:rPr b="0" i="0" lang="fr-FR" sz="1000" u="none" cap="none" strike="noStrike">
                <a:solidFill>
                  <a:srgbClr val="000000"/>
                </a:solidFill>
                <a:latin typeface="Montserrat"/>
                <a:ea typeface="Montserrat"/>
                <a:cs typeface="Montserrat"/>
                <a:sym typeface="Montserrat"/>
              </a:rPr>
              <a:t>L'éducation financière consiste à acquérir les connaissances et les compétences nécessaires pour gérer efficacement son argent. Elle comprend la compréhension des concepts financiers tels que la gestion du budget, l'épargne, l'investissement et la planification financière. Si l'éducation en général nous permet d'acquérir un savoir-vivre et un savoir-être pour mieux nous insérer dans la vie en société, en quoi avoir une bonne éducation financière nous différencie-t-elle ?</a:t>
            </a:r>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000"/>
              <a:buFont typeface="Arial"/>
              <a:buNone/>
            </a:pPr>
            <a:r>
              <a:rPr b="0" i="0" lang="fr-FR" sz="1000" u="none" cap="none" strike="noStrike">
                <a:solidFill>
                  <a:srgbClr val="000000"/>
                </a:solidFill>
                <a:latin typeface="Montserrat"/>
                <a:ea typeface="Montserrat"/>
                <a:cs typeface="Montserrat"/>
                <a:sym typeface="Montserrat"/>
              </a:rPr>
              <a:t>Elle nous permet de savoir gérer et fructifier notre argent pour une meilleure vie, de mieux gérer nos dépenses et d'éviter les dettes qui peuvent nous enfoncer dans la pauvreté. Nous apprenons intuitivement à optimiser le peu d'argent que nous avons pour soit épargner, soit investir et se créer des revenus passifs. </a:t>
            </a:r>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000"/>
              <a:buFont typeface="Arial"/>
              <a:buNone/>
            </a:pPr>
            <a:r>
              <a:rPr b="0" i="0" lang="fr-FR" sz="1000" u="none" cap="none" strike="noStrike">
                <a:solidFill>
                  <a:srgbClr val="000000"/>
                </a:solidFill>
                <a:latin typeface="Montserrat"/>
                <a:ea typeface="Montserrat"/>
                <a:cs typeface="Montserrat"/>
                <a:sym typeface="Montserrat"/>
              </a:rPr>
              <a:t>À défaut d'avoir cette intelligence financière, on peut opter pour d'autres alternatives comme être mentoré, coaché ​​ou simplement faire confiance à des outils de gestion d'argent tels que Perxonomiz, une application d'aide à la gestion des finances personnelles qui vous propose des quiz éducatifs sur les bonnes habitudes financières à adopter.</a:t>
            </a:r>
            <a:endParaRPr/>
          </a:p>
          <a:p>
            <a:pPr indent="0" lvl="0" marL="0" marR="0" rtl="0" algn="l">
              <a:lnSpc>
                <a:spcPct val="100000"/>
              </a:lnSpc>
              <a:spcBef>
                <a:spcPts val="0"/>
              </a:spcBef>
              <a:spcAft>
                <a:spcPts val="0"/>
              </a:spcAft>
              <a:buClr>
                <a:srgbClr val="000000"/>
              </a:buClr>
              <a:buSzPts val="1000"/>
              <a:buFont typeface="Arial"/>
              <a:buNone/>
            </a:pPr>
            <a:r>
              <a:t/>
            </a:r>
            <a:endParaRPr b="0" i="0" sz="10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000"/>
              <a:buFont typeface="Arial"/>
              <a:buNone/>
            </a:pPr>
            <a:r>
              <a:rPr b="0" i="0" lang="fr-FR" sz="1000" u="none" cap="none" strike="noStrike">
                <a:solidFill>
                  <a:srgbClr val="000000"/>
                </a:solidFill>
                <a:latin typeface="Montserrat"/>
                <a:ea typeface="Montserrat"/>
                <a:cs typeface="Montserrat"/>
                <a:sym typeface="Montserrat"/>
              </a:rPr>
              <a:t>N'hésitez pas à vous abonner à nos différents canaux pour ne rien rater de nos prochains contenus qui vous aideront à mieux comprendre et à en finir avec vos difficultés financières.</a:t>
            </a:r>
            <a:endParaRPr/>
          </a:p>
          <a:p>
            <a:pPr indent="0" lvl="0" marL="0" marR="0" rtl="0" algn="l">
              <a:lnSpc>
                <a:spcPct val="100000"/>
              </a:lnSpc>
              <a:spcBef>
                <a:spcPts val="0"/>
              </a:spcBef>
              <a:spcAft>
                <a:spcPts val="0"/>
              </a:spcAft>
              <a:buClr>
                <a:srgbClr val="000000"/>
              </a:buClr>
              <a:buSzPts val="1000"/>
              <a:buFont typeface="Arial"/>
              <a:buNone/>
            </a:pPr>
            <a:r>
              <a:t/>
            </a:r>
            <a:endParaRPr b="1" i="0" sz="10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000"/>
              <a:buFont typeface="Arial"/>
              <a:buNone/>
            </a:pPr>
            <a:r>
              <a:t/>
            </a:r>
            <a:endParaRPr b="1" i="0" sz="10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1" i="0" lang="fr-FR" sz="1000" u="none" cap="none" strike="noStrike">
                <a:solidFill>
                  <a:srgbClr val="000000"/>
                </a:solidFill>
                <a:latin typeface="Montserrat"/>
                <a:ea typeface="Montserrat"/>
                <a:cs typeface="Montserrat"/>
                <a:sym typeface="Montserrat"/>
              </a:rPr>
              <a:t>#Finance #Education #Prosperite #Argent #Epargne #Richesse</a:t>
            </a:r>
            <a:endParaRPr/>
          </a:p>
        </p:txBody>
      </p:sp>
      <p:sp>
        <p:nvSpPr>
          <p:cNvPr id="143" name="Google Shape;143;p21"/>
          <p:cNvSpPr/>
          <p:nvPr/>
        </p:nvSpPr>
        <p:spPr>
          <a:xfrm>
            <a:off x="8808519" y="2190749"/>
            <a:ext cx="3210560" cy="2794000"/>
          </a:xfrm>
          <a:prstGeom prst="rect">
            <a:avLst/>
          </a:prstGeom>
          <a:solidFill>
            <a:srgbClr val="4472C4"/>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4" name="Google Shape;144;p21"/>
          <p:cNvSpPr txBox="1"/>
          <p:nvPr/>
        </p:nvSpPr>
        <p:spPr>
          <a:xfrm>
            <a:off x="9103159" y="3110695"/>
            <a:ext cx="2621400" cy="738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lang="fr-FR">
                <a:solidFill>
                  <a:schemeClr val="lt1"/>
                </a:solidFill>
                <a:latin typeface="Montserrat"/>
                <a:ea typeface="Montserrat"/>
                <a:cs typeface="Montserrat"/>
                <a:sym typeface="Montserrat"/>
              </a:rPr>
              <a:t>“ L</a:t>
            </a:r>
            <a:r>
              <a:rPr b="0" i="0" lang="fr-FR" sz="1400" u="none" cap="none" strike="noStrike">
                <a:solidFill>
                  <a:schemeClr val="lt1"/>
                </a:solidFill>
                <a:latin typeface="Montserrat"/>
                <a:ea typeface="Montserrat"/>
                <a:cs typeface="Montserrat"/>
                <a:sym typeface="Montserrat"/>
              </a:rPr>
              <a:t>e salaire n'est pas une garantie de richesse financière </a:t>
            </a:r>
            <a:r>
              <a:rPr lang="fr-FR">
                <a:solidFill>
                  <a:schemeClr val="lt1"/>
                </a:solidFill>
                <a:latin typeface="Montserrat"/>
                <a:ea typeface="Montserrat"/>
                <a:cs typeface="Montserrat"/>
                <a:sym typeface="Montserrat"/>
              </a:rPr>
              <a: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2"/>
          <p:cNvSpPr txBox="1"/>
          <p:nvPr/>
        </p:nvSpPr>
        <p:spPr>
          <a:xfrm>
            <a:off x="895350" y="642461"/>
            <a:ext cx="5200800" cy="923400"/>
          </a:xfrm>
          <a:prstGeom prst="rect">
            <a:avLst/>
          </a:prstGeom>
          <a:solidFill>
            <a:srgbClr val="FFD96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Date : </a:t>
            </a:r>
            <a:r>
              <a:rPr b="0" i="0" lang="fr-FR" sz="1800" u="none" cap="none" strike="noStrike">
                <a:solidFill>
                  <a:srgbClr val="000000"/>
                </a:solidFill>
                <a:latin typeface="Montserrat"/>
                <a:ea typeface="Montserrat"/>
                <a:cs typeface="Montserrat"/>
                <a:sym typeface="Montserrat"/>
              </a:rPr>
              <a:t>Vendredi 12/07/24</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Rubrique : </a:t>
            </a:r>
            <a:r>
              <a:rPr b="0" i="0" lang="fr-FR" sz="1800" u="none" cap="none" strike="noStrike">
                <a:solidFill>
                  <a:srgbClr val="000000"/>
                </a:solidFill>
                <a:latin typeface="Montserrat"/>
                <a:ea typeface="Montserrat"/>
                <a:cs typeface="Montserrat"/>
                <a:sym typeface="Montserrat"/>
              </a:rPr>
              <a:t>Citation</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Heure de Publication : </a:t>
            </a:r>
            <a:r>
              <a:rPr b="0" i="0" lang="fr-FR" sz="1800" u="none" cap="none" strike="noStrike">
                <a:solidFill>
                  <a:srgbClr val="000000"/>
                </a:solidFill>
                <a:latin typeface="Montserrat"/>
                <a:ea typeface="Montserrat"/>
                <a:cs typeface="Montserrat"/>
                <a:sym typeface="Montserrat"/>
              </a:rPr>
              <a:t>11h00</a:t>
            </a:r>
            <a:endParaRPr b="0" i="0" sz="1800" u="none" cap="none" strike="noStrike">
              <a:solidFill>
                <a:srgbClr val="000000"/>
              </a:solidFill>
              <a:latin typeface="Montserrat"/>
              <a:ea typeface="Montserrat"/>
              <a:cs typeface="Montserrat"/>
              <a:sym typeface="Montserrat"/>
            </a:endParaRPr>
          </a:p>
        </p:txBody>
      </p:sp>
      <p:sp>
        <p:nvSpPr>
          <p:cNvPr id="150" name="Google Shape;150;p22"/>
          <p:cNvSpPr txBox="1"/>
          <p:nvPr/>
        </p:nvSpPr>
        <p:spPr>
          <a:xfrm>
            <a:off x="895350" y="2190750"/>
            <a:ext cx="5399700" cy="2308800"/>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fr-FR" sz="1200" u="none" cap="none" strike="noStrike">
                <a:solidFill>
                  <a:srgbClr val="000000"/>
                </a:solidFill>
                <a:latin typeface="Montserrat"/>
                <a:ea typeface="Montserrat"/>
                <a:cs typeface="Montserrat"/>
                <a:sym typeface="Montserrat"/>
              </a:rPr>
              <a:t>Texte de publication :</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1" i="0" lang="fr-FR" sz="1200" u="none" cap="none" strike="noStrike">
                <a:solidFill>
                  <a:schemeClr val="dk1"/>
                </a:solidFill>
                <a:latin typeface="Montserrat"/>
                <a:ea typeface="Montserrat"/>
                <a:cs typeface="Montserrat"/>
                <a:sym typeface="Montserrat"/>
              </a:rPr>
              <a:t>Pensée Finance 003</a:t>
            </a:r>
            <a:endParaRPr/>
          </a:p>
          <a:p>
            <a:pPr indent="0" lvl="0" marL="0" marR="0" rtl="0" algn="l">
              <a:lnSpc>
                <a:spcPct val="100000"/>
              </a:lnSpc>
              <a:spcBef>
                <a:spcPts val="0"/>
              </a:spcBef>
              <a:spcAft>
                <a:spcPts val="0"/>
              </a:spcAft>
              <a:buNone/>
            </a:pPr>
            <a:r>
              <a:t/>
            </a:r>
            <a:endParaRPr b="1" i="0" sz="12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fr-FR" sz="1200" u="none" cap="none" strike="noStrike">
                <a:solidFill>
                  <a:srgbClr val="000000"/>
                </a:solidFill>
                <a:latin typeface="Montserrat"/>
                <a:ea typeface="Montserrat"/>
                <a:cs typeface="Montserrat"/>
                <a:sym typeface="Montserrat"/>
              </a:rPr>
              <a:t>« Ne dépensez jamais votre argent avant de l'avoir gagné. " - Thomas Jefferson</a:t>
            </a:r>
            <a:endParaRPr/>
          </a:p>
          <a:p>
            <a:pPr indent="0" lvl="0" marL="0" marR="0" rtl="0" algn="l">
              <a:lnSpc>
                <a:spcPct val="100000"/>
              </a:lnSpc>
              <a:spcBef>
                <a:spcPts val="0"/>
              </a:spcBef>
              <a:spcAft>
                <a:spcPts val="0"/>
              </a:spcAft>
              <a:buNone/>
            </a:pPr>
            <a:r>
              <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fr-FR" sz="1200" u="none" cap="none" strike="noStrike">
                <a:solidFill>
                  <a:srgbClr val="000000"/>
                </a:solidFill>
                <a:latin typeface="Montserrat"/>
                <a:ea typeface="Montserrat"/>
                <a:cs typeface="Montserrat"/>
                <a:sym typeface="Montserrat"/>
              </a:rPr>
              <a:t>Eh Thomas, tu n'as pas vite parlé à tes frères. Avant de recevoir leurs salaires, tout est déjà dépensé. Ils ne font</a:t>
            </a:r>
            <a:r>
              <a:rPr lang="fr-FR" sz="1200">
                <a:latin typeface="Montserrat"/>
                <a:ea typeface="Montserrat"/>
                <a:cs typeface="Montserrat"/>
                <a:sym typeface="Montserrat"/>
              </a:rPr>
              <a:t> </a:t>
            </a:r>
            <a:r>
              <a:rPr b="0" i="0" lang="fr-FR" sz="1200" u="none" cap="none" strike="noStrike">
                <a:solidFill>
                  <a:srgbClr val="000000"/>
                </a:solidFill>
                <a:latin typeface="Montserrat"/>
                <a:ea typeface="Montserrat"/>
                <a:cs typeface="Montserrat"/>
                <a:sym typeface="Montserrat"/>
              </a:rPr>
              <a:t>que boucher les trous. Dieu de l'argent, localise tes enfants, s'il te plaît.</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1" i="0" lang="fr-FR" sz="1200" u="none" cap="none" strike="noStrike">
                <a:solidFill>
                  <a:srgbClr val="000000"/>
                </a:solidFill>
                <a:latin typeface="Montserrat"/>
                <a:ea typeface="Montserrat"/>
                <a:cs typeface="Montserrat"/>
                <a:sym typeface="Montserrat"/>
              </a:rPr>
              <a:t>#Finance #Education #Prosperite #Argent #Epargne #Richesse</a:t>
            </a:r>
            <a:endParaRPr/>
          </a:p>
        </p:txBody>
      </p:sp>
      <p:sp>
        <p:nvSpPr>
          <p:cNvPr id="151" name="Google Shape;151;p22"/>
          <p:cNvSpPr/>
          <p:nvPr/>
        </p:nvSpPr>
        <p:spPr>
          <a:xfrm>
            <a:off x="7711440" y="2377440"/>
            <a:ext cx="3210560" cy="2794000"/>
          </a:xfrm>
          <a:prstGeom prst="rect">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2" name="Google Shape;152;p22"/>
          <p:cNvSpPr txBox="1"/>
          <p:nvPr/>
        </p:nvSpPr>
        <p:spPr>
          <a:xfrm>
            <a:off x="8026400" y="3297387"/>
            <a:ext cx="2621280" cy="95410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fr-FR" sz="1400" u="none" cap="none" strike="noStrike">
                <a:solidFill>
                  <a:schemeClr val="lt1"/>
                </a:solidFill>
                <a:latin typeface="Montserrat"/>
                <a:ea typeface="Montserrat"/>
                <a:cs typeface="Montserrat"/>
                <a:sym typeface="Montserrat"/>
              </a:rPr>
              <a:t>« Ne dépensez jamais votre argent avant de l’avoir gagné. » – Thomas Jefferson</a:t>
            </a:r>
            <a:endParaRPr b="1" i="0" sz="1400" u="none" cap="none" strike="noStrike">
              <a:solidFill>
                <a:schemeClr val="lt1"/>
              </a:solidFill>
              <a:latin typeface="Montserrat"/>
              <a:ea typeface="Montserrat"/>
              <a:cs typeface="Montserrat"/>
              <a:sym typeface="Montserra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3"/>
          <p:cNvSpPr txBox="1"/>
          <p:nvPr/>
        </p:nvSpPr>
        <p:spPr>
          <a:xfrm>
            <a:off x="895350" y="642461"/>
            <a:ext cx="5200800" cy="923400"/>
          </a:xfrm>
          <a:prstGeom prst="rect">
            <a:avLst/>
          </a:prstGeom>
          <a:solidFill>
            <a:srgbClr val="FFD96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Date : </a:t>
            </a:r>
            <a:r>
              <a:rPr b="0" i="0" lang="fr-FR" sz="1800" u="none" cap="none" strike="noStrike">
                <a:solidFill>
                  <a:srgbClr val="000000"/>
                </a:solidFill>
                <a:latin typeface="Montserrat"/>
                <a:ea typeface="Montserrat"/>
                <a:cs typeface="Montserrat"/>
                <a:sym typeface="Montserrat"/>
              </a:rPr>
              <a:t>Samedi 13/07/24</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1" i="0" lang="fr-FR" sz="1800" u="none" cap="none" strike="noStrike">
                <a:solidFill>
                  <a:srgbClr val="000000"/>
                </a:solidFill>
                <a:latin typeface="Montserrat"/>
                <a:ea typeface="Montserrat"/>
                <a:cs typeface="Montserrat"/>
                <a:sym typeface="Montserrat"/>
              </a:rPr>
              <a:t>Rubrique : </a:t>
            </a:r>
            <a:r>
              <a:rPr b="0" i="0" lang="fr-FR" sz="1800" u="none" cap="none" strike="noStrike">
                <a:solidFill>
                  <a:srgbClr val="000000"/>
                </a:solidFill>
                <a:latin typeface="Montserrat"/>
                <a:ea typeface="Montserrat"/>
                <a:cs typeface="Montserrat"/>
                <a:sym typeface="Montserrat"/>
              </a:rPr>
              <a:t>Etude de cas</a:t>
            </a:r>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Heure de Publication : </a:t>
            </a:r>
            <a:r>
              <a:rPr b="0" i="0" lang="fr-FR" sz="1800" u="none" cap="none" strike="noStrike">
                <a:solidFill>
                  <a:srgbClr val="000000"/>
                </a:solidFill>
                <a:latin typeface="Montserrat"/>
                <a:ea typeface="Montserrat"/>
                <a:cs typeface="Montserrat"/>
                <a:sym typeface="Montserrat"/>
              </a:rPr>
              <a:t>11h00</a:t>
            </a:r>
            <a:endParaRPr b="0" i="0" sz="1800" u="none" cap="none" strike="noStrike">
              <a:solidFill>
                <a:srgbClr val="000000"/>
              </a:solidFill>
              <a:latin typeface="Montserrat"/>
              <a:ea typeface="Montserrat"/>
              <a:cs typeface="Montserrat"/>
              <a:sym typeface="Montserrat"/>
            </a:endParaRPr>
          </a:p>
        </p:txBody>
      </p:sp>
      <p:sp>
        <p:nvSpPr>
          <p:cNvPr id="158" name="Google Shape;158;p23"/>
          <p:cNvSpPr txBox="1"/>
          <p:nvPr/>
        </p:nvSpPr>
        <p:spPr>
          <a:xfrm>
            <a:off x="923290" y="1680209"/>
            <a:ext cx="6125100" cy="5079600"/>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Arial"/>
              <a:buNone/>
            </a:pPr>
            <a:r>
              <a:rPr b="1" i="0" lang="fr-FR" sz="1300" u="none" cap="none" strike="noStrike">
                <a:solidFill>
                  <a:srgbClr val="000000"/>
                </a:solidFill>
                <a:latin typeface="Montserrat"/>
                <a:ea typeface="Montserrat"/>
                <a:cs typeface="Montserrat"/>
                <a:sym typeface="Montserrat"/>
              </a:rPr>
              <a:t>Texte de publication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300"/>
              <a:buFont typeface="Arial"/>
              <a:buNone/>
            </a:pPr>
            <a:r>
              <a:rPr b="0" i="0" lang="fr-FR" sz="1300" u="none" cap="none" strike="noStrike">
                <a:solidFill>
                  <a:srgbClr val="000000"/>
                </a:solidFill>
                <a:latin typeface="Montserrat"/>
                <a:ea typeface="Montserrat"/>
                <a:cs typeface="Montserrat"/>
                <a:sym typeface="Montserrat"/>
              </a:rPr>
              <a:t>Nous espérons que vous allez bien. Nous vous parlions de l'application Perxonomiz qui peut facilement vous aider à améliorer votre situation financière. </a:t>
            </a:r>
            <a:endParaRPr b="0" i="0" sz="1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300"/>
              <a:buFont typeface="Arial"/>
              <a:buNone/>
            </a:pPr>
            <a:r>
              <a:t/>
            </a:r>
            <a:endParaRPr sz="1300">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300"/>
              <a:buFont typeface="Arial"/>
              <a:buNone/>
            </a:pPr>
            <a:r>
              <a:rPr b="0" i="0" lang="fr-FR" sz="1300" u="none" cap="none" strike="noStrike">
                <a:solidFill>
                  <a:srgbClr val="000000"/>
                </a:solidFill>
                <a:latin typeface="Montserrat"/>
                <a:ea typeface="Montserrat"/>
                <a:cs typeface="Montserrat"/>
                <a:sym typeface="Montserrat"/>
              </a:rPr>
              <a:t>Aujourd'hui, nous partagerons avec vous deux études de cas pour vous montrer comment Perxonomiz peut transformer la vie de ses utilisateurs. </a:t>
            </a:r>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300"/>
              <a:buFont typeface="Arial"/>
              <a:buNone/>
            </a:pPr>
            <a:r>
              <a:rPr b="0" i="0" lang="fr-FR" sz="1300" u="none" cap="none" strike="noStrike">
                <a:solidFill>
                  <a:srgbClr val="000000"/>
                </a:solidFill>
                <a:latin typeface="Montserrat"/>
                <a:ea typeface="Montserrat"/>
                <a:cs typeface="Montserrat"/>
                <a:sym typeface="Montserrat"/>
              </a:rPr>
              <a:t>Envie d'en savoir plus sur les différentes fonctionnalités de l'application ? Cliquez sur ce lien …</a:t>
            </a:r>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300"/>
              <a:buFont typeface="Arial"/>
              <a:buNone/>
            </a:pPr>
            <a:r>
              <a:rPr b="0" i="0" lang="fr-FR" sz="1300" u="none" cap="none" strike="noStrike">
                <a:solidFill>
                  <a:srgbClr val="000000"/>
                </a:solidFill>
                <a:latin typeface="Montserrat"/>
                <a:ea typeface="Montserrat"/>
                <a:cs typeface="Montserrat"/>
                <a:sym typeface="Montserrat"/>
              </a:rPr>
              <a:t>Que vous soyez un particulier cherchant à optimiser vos finances personnelles ou une entreprise souhaitant améliorer le bien-être financier de vos collaborateurs, l'application Perxonomiz est conçue pour répondre à vos différents besoins. Nous vous encourageons vivement à rejoindre notre communauté en vous abonnant à nos comptes.</a:t>
            </a:r>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300"/>
              <a:buFont typeface="Arial"/>
              <a:buNone/>
            </a:pPr>
            <a:r>
              <a:rPr b="0" i="0" lang="fr-FR" sz="1300" u="none" cap="none" strike="noStrike">
                <a:solidFill>
                  <a:srgbClr val="000000"/>
                </a:solidFill>
                <a:latin typeface="Montserrat"/>
                <a:ea typeface="Montserrat"/>
                <a:cs typeface="Montserrat"/>
                <a:sym typeface="Montserrat"/>
              </a:rPr>
              <a:t>Nous restons à votre disposition en messagerie privée pour toute question ou assistance.</a:t>
            </a:r>
            <a:endParaRPr/>
          </a:p>
          <a:p>
            <a:pPr indent="0" lvl="0" marL="0" marR="0" rtl="0" algn="l">
              <a:lnSpc>
                <a:spcPct val="100000"/>
              </a:lnSpc>
              <a:spcBef>
                <a:spcPts val="0"/>
              </a:spcBef>
              <a:spcAft>
                <a:spcPts val="0"/>
              </a:spcAft>
              <a:buClr>
                <a:srgbClr val="000000"/>
              </a:buClr>
              <a:buSzPts val="1300"/>
              <a:buFont typeface="Arial"/>
              <a:buNone/>
            </a:pPr>
            <a:r>
              <a:t/>
            </a:r>
            <a:endParaRPr b="1" i="0" sz="1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300"/>
              <a:buFont typeface="Arial"/>
              <a:buNone/>
            </a:pPr>
            <a:r>
              <a:t/>
            </a:r>
            <a:endParaRPr b="1" i="0" sz="1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1" i="0" lang="fr-FR" sz="1200" u="none" cap="none" strike="noStrike">
                <a:solidFill>
                  <a:srgbClr val="000000"/>
                </a:solidFill>
                <a:latin typeface="Montserrat"/>
                <a:ea typeface="Montserrat"/>
                <a:cs typeface="Montserrat"/>
                <a:sym typeface="Montserrat"/>
              </a:rPr>
              <a:t>#Finance #Education #Prosperite #Argent #Epargne #Richesse</a:t>
            </a:r>
            <a:endParaRPr/>
          </a:p>
        </p:txBody>
      </p:sp>
      <p:sp>
        <p:nvSpPr>
          <p:cNvPr id="159" name="Google Shape;159;p23"/>
          <p:cNvSpPr/>
          <p:nvPr/>
        </p:nvSpPr>
        <p:spPr>
          <a:xfrm>
            <a:off x="7162800" y="642461"/>
            <a:ext cx="4815840" cy="6215539"/>
          </a:xfrm>
          <a:prstGeom prst="rect">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0" name="Google Shape;160;p23"/>
          <p:cNvSpPr txBox="1"/>
          <p:nvPr/>
        </p:nvSpPr>
        <p:spPr>
          <a:xfrm>
            <a:off x="7391400" y="1680209"/>
            <a:ext cx="4358700" cy="4740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fr-FR" sz="1200" u="none" cap="none" strike="noStrike">
                <a:solidFill>
                  <a:schemeClr val="lt1"/>
                </a:solidFill>
                <a:latin typeface="Montserrat"/>
                <a:ea typeface="Montserrat"/>
                <a:cs typeface="Montserrat"/>
                <a:sym typeface="Montserrat"/>
              </a:rPr>
              <a:t>Études de cas :</a:t>
            </a:r>
            <a:endParaRPr/>
          </a:p>
          <a:p>
            <a:pPr indent="0" lvl="0" marL="0" marR="0" rtl="0" algn="l">
              <a:lnSpc>
                <a:spcPct val="100000"/>
              </a:lnSpc>
              <a:spcBef>
                <a:spcPts val="0"/>
              </a:spcBef>
              <a:spcAft>
                <a:spcPts val="0"/>
              </a:spcAft>
              <a:buNone/>
            </a:pPr>
            <a:r>
              <a:t/>
            </a:r>
            <a:endParaRPr b="0" i="0" sz="1200" u="none" cap="none" strike="noStrike">
              <a:solidFill>
                <a:schemeClr val="lt1"/>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fr-FR" sz="1200" u="none" cap="none" strike="noStrike">
                <a:solidFill>
                  <a:schemeClr val="lt1"/>
                </a:solidFill>
                <a:latin typeface="Montserrat"/>
                <a:ea typeface="Montserrat"/>
                <a:cs typeface="Montserrat"/>
                <a:sym typeface="Montserrat"/>
              </a:rPr>
              <a:t>Lucie, enseignante et mère de famille : </a:t>
            </a:r>
            <a:endParaRPr/>
          </a:p>
          <a:p>
            <a:pPr indent="0" lvl="0" marL="0" marR="0" rtl="0" algn="l">
              <a:lnSpc>
                <a:spcPct val="100000"/>
              </a:lnSpc>
              <a:spcBef>
                <a:spcPts val="0"/>
              </a:spcBef>
              <a:spcAft>
                <a:spcPts val="0"/>
              </a:spcAft>
              <a:buNone/>
            </a:pPr>
            <a:r>
              <a:rPr b="0" i="0" lang="fr-FR" sz="1200" u="none" cap="none" strike="noStrike">
                <a:solidFill>
                  <a:schemeClr val="lt1"/>
                </a:solidFill>
                <a:latin typeface="Montserrat"/>
                <a:ea typeface="Montserrat"/>
                <a:cs typeface="Montserrat"/>
                <a:sym typeface="Montserrat"/>
              </a:rPr>
              <a:t>Lucie avait du mal à épargner et finissait souvent les mois avec peu ou pas d'économie. Elle a découvert l'application grâce à un collègue de travail et a décidé de la tester. Elle a configuré des objectifs d'épargne pour les dépenses imprévues et les vacances familiales. L'application lui a permis de visualiser ses progrès et de rester motivée.</a:t>
            </a:r>
            <a:endParaRPr sz="1200">
              <a:solidFill>
                <a:schemeClr val="lt1"/>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fr-FR" sz="1200" u="none" cap="none" strike="noStrike">
                <a:solidFill>
                  <a:schemeClr val="lt1"/>
                </a:solidFill>
                <a:latin typeface="Montserrat"/>
                <a:ea typeface="Montserrat"/>
                <a:cs typeface="Montserrat"/>
                <a:sym typeface="Montserrat"/>
              </a:rPr>
              <a:t>Résultats : En un an, Lucie a, constitué un fonds d'urgence de 1 600 000 FCFA et épargné</a:t>
            </a:r>
            <a:r>
              <a:rPr lang="fr-FR" sz="1200">
                <a:solidFill>
                  <a:schemeClr val="lt1"/>
                </a:solidFill>
                <a:latin typeface="Montserrat"/>
                <a:ea typeface="Montserrat"/>
                <a:cs typeface="Montserrat"/>
                <a:sym typeface="Montserrat"/>
              </a:rPr>
              <a:t> assez</a:t>
            </a:r>
            <a:r>
              <a:rPr b="0" i="0" lang="fr-FR" sz="1200" u="none" cap="none" strike="noStrike">
                <a:solidFill>
                  <a:schemeClr val="lt1"/>
                </a:solidFill>
                <a:latin typeface="Montserrat"/>
                <a:ea typeface="Montserrat"/>
                <a:cs typeface="Montserrat"/>
                <a:sym typeface="Montserrat"/>
              </a:rPr>
              <a:t> pour emmener sa famille en vacances.</a:t>
            </a:r>
            <a:endParaRPr/>
          </a:p>
          <a:p>
            <a:pPr indent="0" lvl="0" marL="0" marR="0" rtl="0" algn="l">
              <a:lnSpc>
                <a:spcPct val="100000"/>
              </a:lnSpc>
              <a:spcBef>
                <a:spcPts val="0"/>
              </a:spcBef>
              <a:spcAft>
                <a:spcPts val="0"/>
              </a:spcAft>
              <a:buNone/>
            </a:pPr>
            <a:r>
              <a:t/>
            </a:r>
            <a:endParaRPr sz="1200">
              <a:solidFill>
                <a:schemeClr val="lt1"/>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fr-FR" sz="1200" u="none" cap="none" strike="noStrike">
                <a:solidFill>
                  <a:schemeClr val="lt1"/>
                </a:solidFill>
                <a:latin typeface="Montserrat"/>
                <a:ea typeface="Montserrat"/>
                <a:cs typeface="Montserrat"/>
                <a:sym typeface="Montserrat"/>
              </a:rPr>
              <a:t>Marc, cadre supérieur : </a:t>
            </a:r>
            <a:endParaRPr/>
          </a:p>
          <a:p>
            <a:pPr indent="0" lvl="0" marL="0" marR="0" rtl="0" algn="l">
              <a:lnSpc>
                <a:spcPct val="100000"/>
              </a:lnSpc>
              <a:spcBef>
                <a:spcPts val="0"/>
              </a:spcBef>
              <a:spcAft>
                <a:spcPts val="0"/>
              </a:spcAft>
              <a:buNone/>
            </a:pPr>
            <a:r>
              <a:rPr b="0" i="0" lang="fr-FR" sz="1200" u="none" cap="none" strike="noStrike">
                <a:solidFill>
                  <a:schemeClr val="lt1"/>
                </a:solidFill>
                <a:latin typeface="Montserrat"/>
                <a:ea typeface="Montserrat"/>
                <a:cs typeface="Montserrat"/>
                <a:sym typeface="Montserrat"/>
              </a:rPr>
              <a:t>Marc gagnait bien sa vie mais n'avait pas de plan clair pour ses finances</a:t>
            </a:r>
            <a:r>
              <a:rPr lang="fr-FR" sz="1200">
                <a:solidFill>
                  <a:schemeClr val="lt1"/>
                </a:solidFill>
                <a:latin typeface="Montserrat"/>
                <a:ea typeface="Montserrat"/>
                <a:cs typeface="Montserrat"/>
                <a:sym typeface="Montserrat"/>
              </a:rPr>
              <a:t> sur le </a:t>
            </a:r>
            <a:r>
              <a:rPr b="0" i="0" lang="fr-FR" sz="1200" u="none" cap="none" strike="noStrike">
                <a:solidFill>
                  <a:schemeClr val="lt1"/>
                </a:solidFill>
                <a:latin typeface="Montserrat"/>
                <a:ea typeface="Montserrat"/>
                <a:cs typeface="Montserrat"/>
                <a:sym typeface="Montserrat"/>
              </a:rPr>
              <a:t>long terme. </a:t>
            </a:r>
            <a:r>
              <a:rPr lang="fr-FR" sz="1200">
                <a:solidFill>
                  <a:schemeClr val="lt1"/>
                </a:solidFill>
                <a:latin typeface="Montserrat"/>
                <a:ea typeface="Montserrat"/>
                <a:cs typeface="Montserrat"/>
                <a:sym typeface="Montserrat"/>
              </a:rPr>
              <a:t>Il </a:t>
            </a:r>
            <a:r>
              <a:rPr b="0" i="0" lang="fr-FR" sz="1200" u="none" cap="none" strike="noStrike">
                <a:solidFill>
                  <a:schemeClr val="lt1"/>
                </a:solidFill>
                <a:latin typeface="Montserrat"/>
                <a:ea typeface="Montserrat"/>
                <a:cs typeface="Montserrat"/>
                <a:sym typeface="Montserrat"/>
              </a:rPr>
              <a:t>a utilisé</a:t>
            </a:r>
            <a:r>
              <a:rPr lang="fr-FR" sz="1200">
                <a:solidFill>
                  <a:schemeClr val="lt1"/>
                </a:solidFill>
                <a:latin typeface="Montserrat"/>
                <a:ea typeface="Montserrat"/>
                <a:cs typeface="Montserrat"/>
                <a:sym typeface="Montserrat"/>
              </a:rPr>
              <a:t> les </a:t>
            </a:r>
            <a:r>
              <a:rPr b="0" i="0" lang="fr-FR" sz="1200" u="none" cap="none" strike="noStrike">
                <a:solidFill>
                  <a:schemeClr val="lt1"/>
                </a:solidFill>
                <a:latin typeface="Montserrat"/>
                <a:ea typeface="Montserrat"/>
                <a:cs typeface="Montserrat"/>
                <a:sym typeface="Montserrat"/>
              </a:rPr>
              <a:t>outils de suivi et de budgétisation de </a:t>
            </a:r>
            <a:r>
              <a:rPr lang="fr-FR" sz="1200">
                <a:solidFill>
                  <a:schemeClr val="lt1"/>
                </a:solidFill>
                <a:latin typeface="Montserrat"/>
                <a:ea typeface="Montserrat"/>
                <a:cs typeface="Montserrat"/>
                <a:sym typeface="Montserrat"/>
              </a:rPr>
              <a:t>Perxonomiz</a:t>
            </a:r>
            <a:r>
              <a:rPr b="0" i="0" lang="fr-FR" sz="1200" u="none" cap="none" strike="noStrike">
                <a:solidFill>
                  <a:schemeClr val="lt1"/>
                </a:solidFill>
                <a:latin typeface="Montserrat"/>
                <a:ea typeface="Montserrat"/>
                <a:cs typeface="Montserrat"/>
                <a:sym typeface="Montserrat"/>
              </a:rPr>
              <a:t> pour optimiser ses dépenses et augmenter ses investissements.</a:t>
            </a:r>
            <a:endParaRPr/>
          </a:p>
          <a:p>
            <a:pPr indent="0" lvl="0" marL="0" marR="0" rtl="0" algn="l">
              <a:lnSpc>
                <a:spcPct val="100000"/>
              </a:lnSpc>
              <a:spcBef>
                <a:spcPts val="0"/>
              </a:spcBef>
              <a:spcAft>
                <a:spcPts val="0"/>
              </a:spcAft>
              <a:buNone/>
            </a:pPr>
            <a:r>
              <a:rPr b="0" i="0" lang="fr-FR" sz="1200" u="none" cap="none" strike="noStrike">
                <a:solidFill>
                  <a:schemeClr val="lt1"/>
                </a:solidFill>
                <a:latin typeface="Montserrat"/>
                <a:ea typeface="Montserrat"/>
                <a:cs typeface="Montserrat"/>
                <a:sym typeface="Montserrat"/>
              </a:rPr>
              <a:t>Résultats : Après 18 mois, Marc a vu son patrimoine net augmenter de 20 % grâce à une gestion plus rigoureuse de ses finances et à des investissements stratégiques.</a:t>
            </a:r>
            <a:endParaRPr/>
          </a:p>
          <a:p>
            <a:pPr indent="0" lvl="0" marL="0" marR="0" rtl="0" algn="l">
              <a:lnSpc>
                <a:spcPct val="100000"/>
              </a:lnSpc>
              <a:spcBef>
                <a:spcPts val="0"/>
              </a:spcBef>
              <a:spcAft>
                <a:spcPts val="0"/>
              </a:spcAft>
              <a:buNone/>
            </a:pPr>
            <a:r>
              <a:t/>
            </a:r>
            <a:endParaRPr b="0" i="0" sz="1400" u="none" cap="none" strike="noStrike">
              <a:solidFill>
                <a:schemeClr val="lt1"/>
              </a:solidFill>
              <a:latin typeface="Montserrat"/>
              <a:ea typeface="Montserrat"/>
              <a:cs typeface="Montserrat"/>
              <a:sym typeface="Montserra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4"/>
          <p:cNvSpPr txBox="1"/>
          <p:nvPr/>
        </p:nvSpPr>
        <p:spPr>
          <a:xfrm>
            <a:off x="895350" y="642461"/>
            <a:ext cx="5200800" cy="923400"/>
          </a:xfrm>
          <a:prstGeom prst="rect">
            <a:avLst/>
          </a:prstGeom>
          <a:solidFill>
            <a:srgbClr val="FFD96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Date : </a:t>
            </a:r>
            <a:r>
              <a:rPr b="0" i="0" lang="fr-FR" sz="1800" u="none" cap="none" strike="noStrike">
                <a:solidFill>
                  <a:srgbClr val="000000"/>
                </a:solidFill>
                <a:latin typeface="Montserrat"/>
                <a:ea typeface="Montserrat"/>
                <a:cs typeface="Montserrat"/>
                <a:sym typeface="Montserrat"/>
              </a:rPr>
              <a:t>Samedi 13/07/24</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Rubrique : </a:t>
            </a:r>
            <a:r>
              <a:rPr b="0" i="0" lang="fr-FR" sz="1800" u="none" cap="none" strike="noStrike">
                <a:solidFill>
                  <a:srgbClr val="000000"/>
                </a:solidFill>
                <a:latin typeface="Montserrat"/>
                <a:ea typeface="Montserrat"/>
                <a:cs typeface="Montserrat"/>
                <a:sym typeface="Montserrat"/>
              </a:rPr>
              <a:t>Témoignage</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Heure de Publication : </a:t>
            </a:r>
            <a:r>
              <a:rPr b="0" i="0" lang="fr-FR" sz="1800" u="none" cap="none" strike="noStrike">
                <a:solidFill>
                  <a:srgbClr val="000000"/>
                </a:solidFill>
                <a:latin typeface="Montserrat"/>
                <a:ea typeface="Montserrat"/>
                <a:cs typeface="Montserrat"/>
                <a:sym typeface="Montserrat"/>
              </a:rPr>
              <a:t>13h00</a:t>
            </a:r>
            <a:endParaRPr b="0" i="0" sz="1800" u="none" cap="none" strike="noStrike">
              <a:solidFill>
                <a:srgbClr val="000000"/>
              </a:solidFill>
              <a:latin typeface="Montserrat"/>
              <a:ea typeface="Montserrat"/>
              <a:cs typeface="Montserrat"/>
              <a:sym typeface="Montserrat"/>
            </a:endParaRPr>
          </a:p>
        </p:txBody>
      </p:sp>
      <p:sp>
        <p:nvSpPr>
          <p:cNvPr id="166" name="Google Shape;166;p24"/>
          <p:cNvSpPr txBox="1"/>
          <p:nvPr/>
        </p:nvSpPr>
        <p:spPr>
          <a:xfrm>
            <a:off x="457200" y="1662430"/>
            <a:ext cx="8209200" cy="6110700"/>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fr-FR" sz="1200" u="none" cap="none" strike="noStrike">
                <a:solidFill>
                  <a:srgbClr val="000000"/>
                </a:solidFill>
                <a:latin typeface="Montserrat"/>
                <a:ea typeface="Montserrat"/>
                <a:cs typeface="Montserrat"/>
                <a:sym typeface="Montserrat"/>
              </a:rPr>
              <a:t>Texte de publication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050"/>
              <a:buFont typeface="Arial"/>
              <a:buNone/>
            </a:pPr>
            <a:r>
              <a:rPr b="0" i="0" lang="fr-FR" sz="1050" u="none" cap="none" strike="noStrike">
                <a:solidFill>
                  <a:srgbClr val="000000"/>
                </a:solidFill>
                <a:latin typeface="Montserrat"/>
                <a:ea typeface="Montserrat"/>
                <a:cs typeface="Montserrat"/>
                <a:sym typeface="Montserrat"/>
              </a:rPr>
              <a:t>Un chemin vers la stabilité financière…</a:t>
            </a:r>
            <a:endParaRPr/>
          </a:p>
          <a:p>
            <a:pPr indent="0" lvl="0" marL="0" marR="0" rtl="0" algn="l">
              <a:lnSpc>
                <a:spcPct val="100000"/>
              </a:lnSpc>
              <a:spcBef>
                <a:spcPts val="0"/>
              </a:spcBef>
              <a:spcAft>
                <a:spcPts val="0"/>
              </a:spcAft>
              <a:buClr>
                <a:srgbClr val="000000"/>
              </a:buClr>
              <a:buSzPts val="1050"/>
              <a:buFont typeface="Arial"/>
              <a:buNone/>
            </a:pPr>
            <a:r>
              <a:t/>
            </a:r>
            <a:endParaRPr b="0" i="0" sz="105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050"/>
              <a:buFont typeface="Arial"/>
              <a:buNone/>
            </a:pPr>
            <a:r>
              <a:rPr b="0" i="0" lang="fr-FR" sz="1050" u="none" cap="none" strike="noStrike">
                <a:solidFill>
                  <a:srgbClr val="000000"/>
                </a:solidFill>
                <a:latin typeface="Montserrat"/>
                <a:ea typeface="Montserrat"/>
                <a:cs typeface="Montserrat"/>
                <a:sym typeface="Montserrat"/>
              </a:rPr>
              <a:t>Éric est marié et père d'un enfant. Il a toujours été quelqu'un de très prudent avec ses finances, mais tout a changé lorsqu'il a reçu une promotion au bureau. Avec cette promotion, son salaire a augmenté de manière significative, ce qui l'a amené à modifier son mode de vie.</a:t>
            </a:r>
            <a:endParaRPr/>
          </a:p>
          <a:p>
            <a:pPr indent="0" lvl="0" marL="0" marR="0" rtl="0" algn="l">
              <a:lnSpc>
                <a:spcPct val="100000"/>
              </a:lnSpc>
              <a:spcBef>
                <a:spcPts val="0"/>
              </a:spcBef>
              <a:spcAft>
                <a:spcPts val="0"/>
              </a:spcAft>
              <a:buClr>
                <a:srgbClr val="000000"/>
              </a:buClr>
              <a:buSzPts val="1050"/>
              <a:buFont typeface="Arial"/>
              <a:buNone/>
            </a:pPr>
            <a:r>
              <a:t/>
            </a:r>
            <a:endParaRPr b="0" i="0" sz="105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050"/>
              <a:buFont typeface="Arial"/>
              <a:buNone/>
            </a:pPr>
            <a:r>
              <a:rPr b="0" i="0" lang="fr-FR" sz="1050" u="none" cap="none" strike="noStrike">
                <a:solidFill>
                  <a:srgbClr val="000000"/>
                </a:solidFill>
                <a:latin typeface="Montserrat"/>
                <a:ea typeface="Montserrat"/>
                <a:cs typeface="Montserrat"/>
                <a:sym typeface="Montserrat"/>
              </a:rPr>
              <a:t>Au début, tout semblait parfait. Eric a commencé à acheter des choses qu'il n'aurait jamais envisagé auparavant, à venir en aide à toute sa famille, et à offrir à sa femme et à son enfant des cadeaux coûteux. Mais très vite, il a perdu le contrôle de ses dépenses. Sans un suivi clair, ses finances sont devenues chaotiques, et il s'est retrouvé à vivre de paie en paie, malgré son salaire élevé.</a:t>
            </a:r>
            <a:endParaRPr/>
          </a:p>
          <a:p>
            <a:pPr indent="0" lvl="0" marL="0" marR="0" rtl="0" algn="l">
              <a:lnSpc>
                <a:spcPct val="100000"/>
              </a:lnSpc>
              <a:spcBef>
                <a:spcPts val="0"/>
              </a:spcBef>
              <a:spcAft>
                <a:spcPts val="0"/>
              </a:spcAft>
              <a:buClr>
                <a:srgbClr val="000000"/>
              </a:buClr>
              <a:buSzPts val="1050"/>
              <a:buFont typeface="Arial"/>
              <a:buNone/>
            </a:pPr>
            <a:r>
              <a:t/>
            </a:r>
            <a:endParaRPr b="0" i="0" sz="105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050"/>
              <a:buFont typeface="Arial"/>
              <a:buNone/>
            </a:pPr>
            <a:r>
              <a:rPr b="0" i="0" lang="fr-FR" sz="1050" u="none" cap="none" strike="noStrike">
                <a:solidFill>
                  <a:srgbClr val="000000"/>
                </a:solidFill>
                <a:latin typeface="Montserrat"/>
                <a:ea typeface="Montserrat"/>
                <a:cs typeface="Montserrat"/>
                <a:sym typeface="Montserrat"/>
              </a:rPr>
              <a:t>Un jour, en discutant avec un collègue, Eric a entendu parler de Perxonomiz. Curieux et désireux de remettre l'ordre dans ses finances, il a décidé de télécharger l'application et de l'essayer.</a:t>
            </a:r>
            <a:endParaRPr/>
          </a:p>
          <a:p>
            <a:pPr indent="0" lvl="0" marL="0" marR="0" rtl="0" algn="l">
              <a:lnSpc>
                <a:spcPct val="100000"/>
              </a:lnSpc>
              <a:spcBef>
                <a:spcPts val="0"/>
              </a:spcBef>
              <a:spcAft>
                <a:spcPts val="0"/>
              </a:spcAft>
              <a:buClr>
                <a:srgbClr val="000000"/>
              </a:buClr>
              <a:buSzPts val="1050"/>
              <a:buFont typeface="Arial"/>
              <a:buNone/>
            </a:pPr>
            <a:r>
              <a:t/>
            </a:r>
            <a:endParaRPr b="0" i="0" sz="105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050"/>
              <a:buFont typeface="Arial"/>
              <a:buNone/>
            </a:pPr>
            <a:r>
              <a:rPr b="0" i="0" lang="fr-FR" sz="1050" u="none" cap="none" strike="noStrike">
                <a:solidFill>
                  <a:srgbClr val="000000"/>
                </a:solidFill>
                <a:latin typeface="Montserrat"/>
                <a:ea typeface="Montserrat"/>
                <a:cs typeface="Montserrat"/>
                <a:sym typeface="Montserrat"/>
              </a:rPr>
              <a:t>Avec Perxonomiz, il a pu :</a:t>
            </a:r>
            <a:endParaRPr/>
          </a:p>
          <a:p>
            <a:pPr indent="0" lvl="0" marL="457200" marR="0" rtl="0" algn="l">
              <a:lnSpc>
                <a:spcPct val="100000"/>
              </a:lnSpc>
              <a:spcBef>
                <a:spcPts val="0"/>
              </a:spcBef>
              <a:spcAft>
                <a:spcPts val="0"/>
              </a:spcAft>
              <a:buClr>
                <a:srgbClr val="000000"/>
              </a:buClr>
              <a:buSzPts val="1050"/>
              <a:buFont typeface="Arial"/>
              <a:buNone/>
            </a:pPr>
            <a:r>
              <a:rPr b="0" i="0" lang="fr-FR" sz="1050" u="none" cap="none" strike="noStrike">
                <a:solidFill>
                  <a:srgbClr val="000000"/>
                </a:solidFill>
                <a:latin typeface="Montserrat"/>
                <a:ea typeface="Montserrat"/>
                <a:cs typeface="Montserrat"/>
                <a:sym typeface="Montserrat"/>
              </a:rPr>
              <a:t>•Visualiser ses dépenses : L'application lui a permi</a:t>
            </a:r>
            <a:r>
              <a:rPr lang="fr-FR" sz="1050">
                <a:latin typeface="Montserrat"/>
                <a:ea typeface="Montserrat"/>
                <a:cs typeface="Montserrat"/>
                <a:sym typeface="Montserrat"/>
              </a:rPr>
              <a:t>s</a:t>
            </a:r>
            <a:r>
              <a:rPr b="0" i="0" lang="fr-FR" sz="1050" u="none" cap="none" strike="noStrike">
                <a:solidFill>
                  <a:srgbClr val="000000"/>
                </a:solidFill>
                <a:latin typeface="Montserrat"/>
                <a:ea typeface="Montserrat"/>
                <a:cs typeface="Montserrat"/>
                <a:sym typeface="Montserrat"/>
              </a:rPr>
              <a:t> de voir clairement où son argent allait chaque mois.</a:t>
            </a:r>
            <a:endParaRPr/>
          </a:p>
          <a:p>
            <a:pPr indent="0" lvl="0" marL="457200" marR="0" rtl="0" algn="l">
              <a:lnSpc>
                <a:spcPct val="100000"/>
              </a:lnSpc>
              <a:spcBef>
                <a:spcPts val="0"/>
              </a:spcBef>
              <a:spcAft>
                <a:spcPts val="0"/>
              </a:spcAft>
              <a:buClr>
                <a:srgbClr val="000000"/>
              </a:buClr>
              <a:buSzPts val="1050"/>
              <a:buFont typeface="Arial"/>
              <a:buNone/>
            </a:pPr>
            <a:r>
              <a:rPr b="0" i="0" lang="fr-FR" sz="1050" u="none" cap="none" strike="noStrike">
                <a:solidFill>
                  <a:srgbClr val="000000"/>
                </a:solidFill>
                <a:latin typeface="Montserrat"/>
                <a:ea typeface="Montserrat"/>
                <a:cs typeface="Montserrat"/>
                <a:sym typeface="Montserrat"/>
              </a:rPr>
              <a:t>•Créer des budgets personnalisés : </a:t>
            </a:r>
            <a:r>
              <a:rPr lang="fr-FR" sz="1050">
                <a:latin typeface="Montserrat"/>
                <a:ea typeface="Montserrat"/>
                <a:cs typeface="Montserrat"/>
                <a:sym typeface="Montserrat"/>
              </a:rPr>
              <a:t>Établir</a:t>
            </a:r>
            <a:r>
              <a:rPr b="0" i="0" lang="fr-FR" sz="1050" u="none" cap="none" strike="noStrike">
                <a:solidFill>
                  <a:srgbClr val="000000"/>
                </a:solidFill>
                <a:latin typeface="Montserrat"/>
                <a:ea typeface="Montserrat"/>
                <a:cs typeface="Montserrat"/>
                <a:sym typeface="Montserrat"/>
              </a:rPr>
              <a:t> des budgets pour chaque catégorie de dépenses, y compris les  dépenses familiales et les aides financières.</a:t>
            </a:r>
            <a:endParaRPr/>
          </a:p>
          <a:p>
            <a:pPr indent="0" lvl="0" marL="457200" marR="0" rtl="0" algn="l">
              <a:lnSpc>
                <a:spcPct val="100000"/>
              </a:lnSpc>
              <a:spcBef>
                <a:spcPts val="0"/>
              </a:spcBef>
              <a:spcAft>
                <a:spcPts val="0"/>
              </a:spcAft>
              <a:buClr>
                <a:srgbClr val="000000"/>
              </a:buClr>
              <a:buSzPts val="1050"/>
              <a:buFont typeface="Arial"/>
              <a:buNone/>
            </a:pPr>
            <a:r>
              <a:rPr b="0" i="0" lang="fr-FR" sz="1050" u="none" cap="none" strike="noStrike">
                <a:solidFill>
                  <a:srgbClr val="000000"/>
                </a:solidFill>
                <a:latin typeface="Montserrat"/>
                <a:ea typeface="Montserrat"/>
                <a:cs typeface="Montserrat"/>
                <a:sym typeface="Montserrat"/>
              </a:rPr>
              <a:t>•Fixer des objectifs d'épargne : Il a pu mettre en place des objectifs d'épargne pour l'avenir de sa famille et les projets à long terme.</a:t>
            </a:r>
            <a:endParaRPr/>
          </a:p>
          <a:p>
            <a:pPr indent="0" lvl="0" marL="457200" marR="0" rtl="0" algn="l">
              <a:lnSpc>
                <a:spcPct val="100000"/>
              </a:lnSpc>
              <a:spcBef>
                <a:spcPts val="0"/>
              </a:spcBef>
              <a:spcAft>
                <a:spcPts val="0"/>
              </a:spcAft>
              <a:buClr>
                <a:srgbClr val="000000"/>
              </a:buClr>
              <a:buSzPts val="1050"/>
              <a:buFont typeface="Arial"/>
              <a:buNone/>
            </a:pPr>
            <a:r>
              <a:rPr b="0" i="0" lang="fr-FR" sz="1050" u="none" cap="none" strike="noStrike">
                <a:solidFill>
                  <a:srgbClr val="000000"/>
                </a:solidFill>
                <a:latin typeface="Montserrat"/>
                <a:ea typeface="Montserrat"/>
                <a:cs typeface="Montserrat"/>
                <a:sym typeface="Montserrat"/>
              </a:rPr>
              <a:t>•Suivre ses progrès : En suivant régulièrement ses finances, Eric a pu ajuster ses dépenses et s'assurer qu'il restait sur la bonne voie.</a:t>
            </a:r>
            <a:endParaRPr/>
          </a:p>
          <a:p>
            <a:pPr indent="0" lvl="0" marL="0" marR="0" rtl="0" algn="l">
              <a:lnSpc>
                <a:spcPct val="100000"/>
              </a:lnSpc>
              <a:spcBef>
                <a:spcPts val="0"/>
              </a:spcBef>
              <a:spcAft>
                <a:spcPts val="0"/>
              </a:spcAft>
              <a:buClr>
                <a:srgbClr val="000000"/>
              </a:buClr>
              <a:buSzPts val="1050"/>
              <a:buFont typeface="Arial"/>
              <a:buNone/>
            </a:pPr>
            <a:r>
              <a:t/>
            </a:r>
            <a:endParaRPr b="0" i="0" sz="105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050"/>
              <a:buFont typeface="Arial"/>
              <a:buNone/>
            </a:pPr>
            <a:r>
              <a:rPr b="0" i="0" lang="fr-FR" sz="1050" u="none" cap="none" strike="noStrike">
                <a:solidFill>
                  <a:srgbClr val="000000"/>
                </a:solidFill>
                <a:latin typeface="Montserrat"/>
                <a:ea typeface="Montserrat"/>
                <a:cs typeface="Montserrat"/>
                <a:sym typeface="Montserrat"/>
              </a:rPr>
              <a:t>Aujourd'hui, Éric n'a pas seulement réussi à stabiliser ses finances, mais il est également sur la voie de la sécurité financière. Il pourrait économiser suffisamment pour les études futures de son enfant et constituer un fonds d'urgence solide. </a:t>
            </a:r>
            <a:endParaRPr/>
          </a:p>
          <a:p>
            <a:pPr indent="0" lvl="0" marL="0" marR="0" rtl="0" algn="l">
              <a:lnSpc>
                <a:spcPct val="100000"/>
              </a:lnSpc>
              <a:spcBef>
                <a:spcPts val="0"/>
              </a:spcBef>
              <a:spcAft>
                <a:spcPts val="0"/>
              </a:spcAft>
              <a:buClr>
                <a:srgbClr val="000000"/>
              </a:buClr>
              <a:buSzPts val="1050"/>
              <a:buFont typeface="Arial"/>
              <a:buNone/>
            </a:pPr>
            <a:r>
              <a:t/>
            </a:r>
            <a:endParaRPr b="0" i="0" sz="105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050"/>
              <a:buFont typeface="Arial"/>
              <a:buNone/>
            </a:pPr>
            <a:r>
              <a:rPr b="0" i="0" lang="fr-FR" sz="1050" u="none" cap="none" strike="noStrike">
                <a:solidFill>
                  <a:srgbClr val="000000"/>
                </a:solidFill>
                <a:latin typeface="Montserrat"/>
                <a:ea typeface="Montserrat"/>
                <a:cs typeface="Montserrat"/>
                <a:sym typeface="Montserrat"/>
              </a:rPr>
              <a:t>Eric est désormais en contrôle de ses finances et est plus serein quant à l'avenir de sa famille.</a:t>
            </a:r>
            <a:endParaRPr/>
          </a:p>
          <a:p>
            <a:pPr indent="0" lvl="0" marL="0" marR="0" rtl="0" algn="l">
              <a:lnSpc>
                <a:spcPct val="100000"/>
              </a:lnSpc>
              <a:spcBef>
                <a:spcPts val="0"/>
              </a:spcBef>
              <a:spcAft>
                <a:spcPts val="0"/>
              </a:spcAft>
              <a:buClr>
                <a:srgbClr val="000000"/>
              </a:buClr>
              <a:buSzPts val="1050"/>
              <a:buFont typeface="Arial"/>
              <a:buNone/>
            </a:pPr>
            <a:r>
              <a:rPr b="0" i="0" lang="fr-FR" sz="1050" u="none" cap="none" strike="noStrike">
                <a:solidFill>
                  <a:srgbClr val="000000"/>
                </a:solidFill>
                <a:latin typeface="Montserrat"/>
                <a:ea typeface="Montserrat"/>
                <a:cs typeface="Montserrat"/>
                <a:sym typeface="Montserrat"/>
              </a:rPr>
              <a:t>Avec un plan et son application, il se projette vers un avenir financier plus sûr, grâce à Perxonomiz.</a:t>
            </a:r>
            <a:endParaRPr/>
          </a:p>
          <a:p>
            <a:pPr indent="0" lvl="0" marL="0" marR="0" rtl="0" algn="l">
              <a:lnSpc>
                <a:spcPct val="100000"/>
              </a:lnSpc>
              <a:spcBef>
                <a:spcPts val="0"/>
              </a:spcBef>
              <a:spcAft>
                <a:spcPts val="0"/>
              </a:spcAft>
              <a:buClr>
                <a:srgbClr val="000000"/>
              </a:buClr>
              <a:buSzPts val="1050"/>
              <a:buFont typeface="Arial"/>
              <a:buNone/>
            </a:pPr>
            <a:r>
              <a:t/>
            </a:r>
            <a:endParaRPr b="0" i="0" sz="105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050"/>
              <a:buFont typeface="Arial"/>
              <a:buNone/>
            </a:pPr>
            <a:r>
              <a:rPr b="0" i="0" lang="fr-FR" sz="1050" u="none" cap="none" strike="noStrike">
                <a:solidFill>
                  <a:srgbClr val="000000"/>
                </a:solidFill>
                <a:latin typeface="Montserrat"/>
                <a:ea typeface="Montserrat"/>
                <a:cs typeface="Montserrat"/>
                <a:sym typeface="Montserrat"/>
              </a:rPr>
              <a:t>Vous aussi, vous pouvez obtenir ces résultats ! Téléchargez l'application dès maintenant et commencez (lien de l’application)</a:t>
            </a:r>
            <a:endParaRPr/>
          </a:p>
          <a:p>
            <a:pPr indent="0" lvl="0" marL="0" marR="0" rtl="0" algn="l">
              <a:lnSpc>
                <a:spcPct val="100000"/>
              </a:lnSpc>
              <a:spcBef>
                <a:spcPts val="0"/>
              </a:spcBef>
              <a:spcAft>
                <a:spcPts val="0"/>
              </a:spcAft>
              <a:buClr>
                <a:srgbClr val="000000"/>
              </a:buClr>
              <a:buSzPts val="1050"/>
              <a:buFont typeface="Arial"/>
              <a:buNone/>
            </a:pPr>
            <a:r>
              <a:t/>
            </a:r>
            <a:endParaRPr b="0" i="0" sz="105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050"/>
              <a:buFont typeface="Arial"/>
              <a:buNone/>
            </a:pPr>
            <a:r>
              <a:t/>
            </a:r>
            <a:endParaRPr b="0" i="0" sz="105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fr-FR" sz="1000" u="none" cap="none" strike="noStrike">
                <a:solidFill>
                  <a:srgbClr val="000000"/>
                </a:solidFill>
                <a:latin typeface="Montserrat"/>
                <a:ea typeface="Montserrat"/>
                <a:cs typeface="Montserrat"/>
                <a:sym typeface="Montserrat"/>
              </a:rPr>
              <a:t>#Finance #Education #Prosperite #Argent #Epargne #Richesse</a:t>
            </a:r>
            <a:endParaRPr b="0" i="0" sz="1100" u="none" cap="none" strike="noStrike">
              <a:solidFill>
                <a:srgbClr val="000000"/>
              </a:solidFill>
              <a:latin typeface="Montserrat"/>
              <a:ea typeface="Montserrat"/>
              <a:cs typeface="Montserrat"/>
              <a:sym typeface="Montserrat"/>
            </a:endParaRPr>
          </a:p>
        </p:txBody>
      </p:sp>
      <p:sp>
        <p:nvSpPr>
          <p:cNvPr id="167" name="Google Shape;167;p24"/>
          <p:cNvSpPr/>
          <p:nvPr/>
        </p:nvSpPr>
        <p:spPr>
          <a:xfrm>
            <a:off x="8798560" y="3068320"/>
            <a:ext cx="3210560" cy="2794000"/>
          </a:xfrm>
          <a:prstGeom prst="rect">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8" name="Google Shape;168;p24"/>
          <p:cNvSpPr txBox="1"/>
          <p:nvPr/>
        </p:nvSpPr>
        <p:spPr>
          <a:xfrm>
            <a:off x="9387840" y="4465320"/>
            <a:ext cx="262128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fr-FR" sz="1400" u="none" cap="none" strike="noStrike">
                <a:solidFill>
                  <a:schemeClr val="lt1"/>
                </a:solidFill>
                <a:latin typeface="Montserrat"/>
                <a:ea typeface="Montserrat"/>
                <a:cs typeface="Montserrat"/>
                <a:sym typeface="Montserrat"/>
              </a:rPr>
              <a:t>TEXTE SUR LE VISUEL</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25"/>
          <p:cNvSpPr txBox="1"/>
          <p:nvPr/>
        </p:nvSpPr>
        <p:spPr>
          <a:xfrm>
            <a:off x="895350" y="642461"/>
            <a:ext cx="5200800" cy="923400"/>
          </a:xfrm>
          <a:prstGeom prst="rect">
            <a:avLst/>
          </a:prstGeom>
          <a:solidFill>
            <a:srgbClr val="FFD96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Date : </a:t>
            </a:r>
            <a:r>
              <a:rPr b="0" i="0" lang="fr-FR" sz="1800" u="none" cap="none" strike="noStrike">
                <a:solidFill>
                  <a:srgbClr val="000000"/>
                </a:solidFill>
                <a:latin typeface="Montserrat"/>
                <a:ea typeface="Montserrat"/>
                <a:cs typeface="Montserrat"/>
                <a:sym typeface="Montserrat"/>
              </a:rPr>
              <a:t>Dimanche 14/07/24</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Rubrique : </a:t>
            </a:r>
            <a:r>
              <a:rPr b="0" i="0" lang="fr-FR" sz="1800" u="none" cap="none" strike="noStrike">
                <a:solidFill>
                  <a:srgbClr val="000000"/>
                </a:solidFill>
                <a:latin typeface="Montserrat"/>
                <a:ea typeface="Montserrat"/>
                <a:cs typeface="Montserrat"/>
                <a:sym typeface="Montserrat"/>
              </a:rPr>
              <a:t>Publication fun</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Heure de Publication : </a:t>
            </a:r>
            <a:r>
              <a:rPr b="0" i="0" lang="fr-FR" sz="1800" u="none" cap="none" strike="noStrike">
                <a:solidFill>
                  <a:srgbClr val="000000"/>
                </a:solidFill>
                <a:latin typeface="Montserrat"/>
                <a:ea typeface="Montserrat"/>
                <a:cs typeface="Montserrat"/>
                <a:sym typeface="Montserrat"/>
              </a:rPr>
              <a:t>13h00</a:t>
            </a:r>
            <a:endParaRPr b="0" i="0" sz="1800" u="none" cap="none" strike="noStrike">
              <a:solidFill>
                <a:srgbClr val="000000"/>
              </a:solidFill>
              <a:latin typeface="Montserrat"/>
              <a:ea typeface="Montserrat"/>
              <a:cs typeface="Montserrat"/>
              <a:sym typeface="Montserrat"/>
            </a:endParaRPr>
          </a:p>
        </p:txBody>
      </p:sp>
      <p:sp>
        <p:nvSpPr>
          <p:cNvPr id="174" name="Google Shape;174;p25"/>
          <p:cNvSpPr txBox="1"/>
          <p:nvPr/>
        </p:nvSpPr>
        <p:spPr>
          <a:xfrm>
            <a:off x="895350" y="2190750"/>
            <a:ext cx="5399700" cy="3063000"/>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Arial"/>
              <a:buNone/>
            </a:pPr>
            <a:r>
              <a:rPr b="1" i="0" lang="fr-FR" sz="1300" u="none" cap="none" strike="noStrike">
                <a:solidFill>
                  <a:srgbClr val="000000"/>
                </a:solidFill>
                <a:latin typeface="Montserrat"/>
                <a:ea typeface="Montserrat"/>
                <a:cs typeface="Montserrat"/>
                <a:sym typeface="Montserrat"/>
              </a:rPr>
              <a:t>Texte de publication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fr-FR" sz="1200" u="none" cap="none" strike="noStrike">
                <a:solidFill>
                  <a:srgbClr val="000000"/>
                </a:solidFill>
                <a:latin typeface="Montserrat"/>
                <a:ea typeface="Montserrat"/>
                <a:cs typeface="Montserrat"/>
                <a:sym typeface="Montserrat"/>
              </a:rPr>
              <a:t>Faites attention à vos dépenses quand il s’agit de sentiment ou d’amour. La galère n'épargne personne, surtout pas les amoureux.</a:t>
            </a:r>
            <a:endParaRPr/>
          </a:p>
          <a:p>
            <a:pPr indent="0" lvl="0" marL="0" marR="0" rtl="0" algn="l">
              <a:lnSpc>
                <a:spcPct val="100000"/>
              </a:lnSpc>
              <a:spcBef>
                <a:spcPts val="0"/>
              </a:spcBef>
              <a:spcAft>
                <a:spcPts val="0"/>
              </a:spcAft>
              <a:buNone/>
            </a:pPr>
            <a:r>
              <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fr-FR" sz="1200" u="none" cap="none" strike="noStrike">
                <a:solidFill>
                  <a:srgbClr val="000000"/>
                </a:solidFill>
                <a:latin typeface="Montserrat"/>
                <a:ea typeface="Montserrat"/>
                <a:cs typeface="Montserrat"/>
                <a:sym typeface="Montserrat"/>
              </a:rPr>
              <a:t>C’est dans : je l’aime de tout mon coeur, que le reste de ton salaire est sensiblement égal à 500 cent francs CFA alors qu’on est toujours le 10 du mois.  </a:t>
            </a:r>
            <a:r>
              <a:rPr lang="fr-FR" sz="1200">
                <a:latin typeface="Montserrat"/>
                <a:ea typeface="Montserrat"/>
                <a:cs typeface="Montserrat"/>
                <a:sym typeface="Montserrat"/>
              </a:rPr>
              <a:t>/  Tu </a:t>
            </a:r>
            <a:r>
              <a:rPr lang="fr-FR" sz="1200">
                <a:latin typeface="Montserrat"/>
                <a:ea typeface="Montserrat"/>
                <a:cs typeface="Montserrat"/>
                <a:sym typeface="Montserrat"/>
              </a:rPr>
              <a:t>l’aimes, </a:t>
            </a:r>
            <a:r>
              <a:rPr lang="fr-FR" sz="1200">
                <a:latin typeface="Montserrat"/>
                <a:ea typeface="Montserrat"/>
                <a:cs typeface="Montserrat"/>
                <a:sym typeface="Montserrat"/>
              </a:rPr>
              <a:t>tu lui as donné tout ton salaire, frère tu as besoin de délivrance en urgence!!!</a:t>
            </a:r>
            <a:endParaRPr/>
          </a:p>
          <a:p>
            <a:pPr indent="0" lvl="0" marL="0" marR="0" rtl="0" algn="l">
              <a:lnSpc>
                <a:spcPct val="100000"/>
              </a:lnSpc>
              <a:spcBef>
                <a:spcPts val="0"/>
              </a:spcBef>
              <a:spcAft>
                <a:spcPts val="0"/>
              </a:spcAft>
              <a:buNone/>
            </a:pPr>
            <a:r>
              <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fr-FR" sz="1200" u="none" cap="none" strike="noStrike">
                <a:solidFill>
                  <a:srgbClr val="000000"/>
                </a:solidFill>
                <a:latin typeface="Montserrat"/>
                <a:ea typeface="Montserrat"/>
                <a:cs typeface="Montserrat"/>
                <a:sym typeface="Montserrat"/>
              </a:rPr>
              <a:t>Si tu es concerné alors nous t’attendons à la </a:t>
            </a:r>
            <a:r>
              <a:rPr lang="fr-FR" sz="1200">
                <a:latin typeface="Montserrat"/>
                <a:ea typeface="Montserrat"/>
                <a:cs typeface="Montserrat"/>
                <a:sym typeface="Montserrat"/>
              </a:rPr>
              <a:t>prière</a:t>
            </a:r>
            <a:r>
              <a:rPr b="0" i="0" lang="fr-FR" sz="1200" u="none" cap="none" strike="noStrike">
                <a:solidFill>
                  <a:srgbClr val="000000"/>
                </a:solidFill>
                <a:latin typeface="Montserrat"/>
                <a:ea typeface="Montserrat"/>
                <a:cs typeface="Montserrat"/>
                <a:sym typeface="Montserrat"/>
              </a:rPr>
              <a:t> de délivrance. </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lang="fr-FR" sz="1200">
                <a:latin typeface="Montserrat"/>
                <a:ea typeface="Montserrat"/>
                <a:cs typeface="Montserrat"/>
                <a:sym typeface="Montserrat"/>
              </a:rPr>
              <a:t>T</a:t>
            </a:r>
            <a:r>
              <a:rPr b="0" i="0" lang="fr-FR" sz="1200" u="none" cap="none" strike="noStrike">
                <a:solidFill>
                  <a:srgbClr val="000000"/>
                </a:solidFill>
                <a:latin typeface="Montserrat"/>
                <a:ea typeface="Montserrat"/>
                <a:cs typeface="Montserrat"/>
                <a:sym typeface="Montserrat"/>
              </a:rPr>
              <a:t>u as urgemment besoin de délivrance urgente.</a:t>
            </a:r>
            <a:endParaRPr/>
          </a:p>
          <a:p>
            <a:pPr indent="0" lvl="0" marL="0" marR="0" rtl="0" algn="l">
              <a:lnSpc>
                <a:spcPct val="100000"/>
              </a:lnSpc>
              <a:spcBef>
                <a:spcPts val="0"/>
              </a:spcBef>
              <a:spcAft>
                <a:spcPts val="0"/>
              </a:spcAft>
              <a:buNone/>
            </a:pPr>
            <a:r>
              <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1" i="0" lang="fr-FR" sz="1200" u="none" cap="none" strike="noStrike">
                <a:solidFill>
                  <a:srgbClr val="000000"/>
                </a:solidFill>
                <a:latin typeface="Montserrat"/>
                <a:ea typeface="Montserrat"/>
                <a:cs typeface="Montserrat"/>
                <a:sym typeface="Montserrat"/>
              </a:rPr>
              <a:t>#Finance #Education #Prosperite #Argent #Epargne #Richesse</a:t>
            </a:r>
            <a:endParaRPr/>
          </a:p>
        </p:txBody>
      </p:sp>
      <p:sp>
        <p:nvSpPr>
          <p:cNvPr id="175" name="Google Shape;175;p25"/>
          <p:cNvSpPr/>
          <p:nvPr/>
        </p:nvSpPr>
        <p:spPr>
          <a:xfrm>
            <a:off x="7762240" y="2052320"/>
            <a:ext cx="3911600" cy="4053840"/>
          </a:xfrm>
          <a:prstGeom prst="rect">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76" name="Google Shape;176;p25"/>
          <p:cNvSpPr txBox="1"/>
          <p:nvPr/>
        </p:nvSpPr>
        <p:spPr>
          <a:xfrm>
            <a:off x="8331200" y="3817630"/>
            <a:ext cx="3048000"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lang="fr-FR">
                <a:solidFill>
                  <a:schemeClr val="lt1"/>
                </a:solidFill>
                <a:latin typeface="Montserrat"/>
                <a:ea typeface="Montserrat"/>
                <a:cs typeface="Montserrat"/>
                <a:sym typeface="Montserrat"/>
              </a:rPr>
              <a:t>“ </a:t>
            </a:r>
            <a:r>
              <a:rPr b="0" i="0" lang="fr-FR" sz="1400" u="none" cap="none" strike="noStrike">
                <a:solidFill>
                  <a:schemeClr val="lt1"/>
                </a:solidFill>
                <a:latin typeface="Montserrat"/>
                <a:ea typeface="Montserrat"/>
                <a:cs typeface="Montserrat"/>
                <a:sym typeface="Montserrat"/>
              </a:rPr>
              <a:t>La galère n'épargne personne, surtout pas les amoureux. </a:t>
            </a:r>
            <a:r>
              <a:rPr lang="fr-FR">
                <a:solidFill>
                  <a:schemeClr val="lt1"/>
                </a:solidFill>
                <a:latin typeface="Montserrat"/>
                <a:ea typeface="Montserrat"/>
                <a:cs typeface="Montserrat"/>
                <a:sym typeface="Montserrat"/>
              </a:rPr>
              <a:t>“</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70C0"/>
        </a:solidFill>
      </p:bgPr>
    </p:bg>
    <p:spTree>
      <p:nvGrpSpPr>
        <p:cNvPr id="180" name="Shape 180"/>
        <p:cNvGrpSpPr/>
        <p:nvPr/>
      </p:nvGrpSpPr>
      <p:grpSpPr>
        <a:xfrm>
          <a:off x="0" y="0"/>
          <a:ext cx="0" cy="0"/>
          <a:chOff x="0" y="0"/>
          <a:chExt cx="0" cy="0"/>
        </a:xfrm>
      </p:grpSpPr>
      <p:sp>
        <p:nvSpPr>
          <p:cNvPr id="181" name="Google Shape;181;p26"/>
          <p:cNvSpPr txBox="1"/>
          <p:nvPr/>
        </p:nvSpPr>
        <p:spPr>
          <a:xfrm>
            <a:off x="642937" y="2705725"/>
            <a:ext cx="10906200" cy="144650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800"/>
              <a:buFont typeface="Arial"/>
              <a:buNone/>
            </a:pPr>
            <a:r>
              <a:rPr b="1" i="0" lang="fr-FR" sz="8800" u="none" cap="none" strike="noStrike">
                <a:solidFill>
                  <a:schemeClr val="accent2"/>
                </a:solidFill>
                <a:latin typeface="Calibri"/>
                <a:ea typeface="Calibri"/>
                <a:cs typeface="Calibri"/>
                <a:sym typeface="Calibri"/>
              </a:rPr>
              <a:t>Semaine 2</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graphicFrame>
        <p:nvGraphicFramePr>
          <p:cNvPr id="186" name="Google Shape;186;p27"/>
          <p:cNvGraphicFramePr/>
          <p:nvPr/>
        </p:nvGraphicFramePr>
        <p:xfrm>
          <a:off x="652460" y="2773688"/>
          <a:ext cx="3000000" cy="3000000"/>
        </p:xfrm>
        <a:graphic>
          <a:graphicData uri="http://schemas.openxmlformats.org/drawingml/2006/table">
            <a:tbl>
              <a:tblPr bandRow="1" firstRow="1">
                <a:noFill/>
                <a:tableStyleId>{677731AB-D86C-4955-9C7F-C05C4C076F92}</a:tableStyleId>
              </a:tblPr>
              <a:tblGrid>
                <a:gridCol w="1347425"/>
                <a:gridCol w="1362800"/>
                <a:gridCol w="1362800"/>
                <a:gridCol w="1362800"/>
                <a:gridCol w="1362800"/>
                <a:gridCol w="1362800"/>
                <a:gridCol w="1362800"/>
                <a:gridCol w="1362800"/>
              </a:tblGrid>
              <a:tr h="629050">
                <a:tc rowSpan="2">
                  <a:txBody>
                    <a:bodyPr/>
                    <a:lstStyle/>
                    <a:p>
                      <a:pPr indent="0" lvl="0" marL="0" marR="0" rtl="0" algn="l">
                        <a:lnSpc>
                          <a:spcPct val="100000"/>
                        </a:lnSpc>
                        <a:spcBef>
                          <a:spcPts val="0"/>
                        </a:spcBef>
                        <a:spcAft>
                          <a:spcPts val="0"/>
                        </a:spcAft>
                        <a:buNone/>
                      </a:pPr>
                      <a:r>
                        <a:rPr lang="fr-FR" sz="1200" u="none" cap="none" strike="noStrike">
                          <a:solidFill>
                            <a:schemeClr val="lt1"/>
                          </a:solidFill>
                        </a:rPr>
                        <a:t>S2</a:t>
                      </a:r>
                      <a:endParaRPr>
                        <a:solidFill>
                          <a:schemeClr val="lt1"/>
                        </a:solidFill>
                      </a:endParaRPr>
                    </a:p>
                  </a:txBody>
                  <a:tcPr marT="45725" marB="45725" marR="91450" marL="91450">
                    <a:solidFill>
                      <a:srgbClr val="44546A"/>
                    </a:solidFill>
                  </a:tcPr>
                </a:tc>
                <a:tc>
                  <a:txBody>
                    <a:bodyPr/>
                    <a:lstStyle/>
                    <a:p>
                      <a:pPr indent="0" lvl="0" marL="0" marR="0" rtl="0" algn="l">
                        <a:lnSpc>
                          <a:spcPct val="100000"/>
                        </a:lnSpc>
                        <a:spcBef>
                          <a:spcPts val="0"/>
                        </a:spcBef>
                        <a:spcAft>
                          <a:spcPts val="0"/>
                        </a:spcAft>
                        <a:buNone/>
                      </a:pPr>
                      <a:r>
                        <a:rPr lang="fr-FR" sz="1000" u="none" cap="none" strike="noStrike">
                          <a:solidFill>
                            <a:schemeClr val="lt1"/>
                          </a:solidFill>
                        </a:rPr>
                        <a:t>Impacts éducation financière</a:t>
                      </a:r>
                      <a:endParaRPr>
                        <a:solidFill>
                          <a:schemeClr val="lt1"/>
                        </a:solidFill>
                      </a:endParaRPr>
                    </a:p>
                  </a:txBody>
                  <a:tcPr marT="45725" marB="45725" marR="91450" marL="91450">
                    <a:solidFill>
                      <a:schemeClr val="dk2"/>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fr-FR" sz="1000" u="none" cap="none" strike="noStrike">
                          <a:solidFill>
                            <a:schemeClr val="lt1"/>
                          </a:solidFill>
                        </a:rPr>
                        <a:t>Avantages éducation financière</a:t>
                      </a:r>
                      <a:endParaRPr>
                        <a:solidFill>
                          <a:schemeClr val="lt1"/>
                        </a:solidFill>
                      </a:endParaRPr>
                    </a:p>
                    <a:p>
                      <a:pPr indent="0" lvl="0" marL="0" marR="0" rtl="0" algn="l">
                        <a:lnSpc>
                          <a:spcPct val="100000"/>
                        </a:lnSpc>
                        <a:spcBef>
                          <a:spcPts val="0"/>
                        </a:spcBef>
                        <a:spcAft>
                          <a:spcPts val="0"/>
                        </a:spcAft>
                        <a:buNone/>
                      </a:pPr>
                      <a:r>
                        <a:t/>
                      </a:r>
                      <a:endParaRPr sz="1000" u="none" cap="none" strike="noStrike">
                        <a:solidFill>
                          <a:schemeClr val="lt1"/>
                        </a:solidFill>
                      </a:endParaRPr>
                    </a:p>
                  </a:txBody>
                  <a:tcPr marT="45725" marB="45725" marR="91450" marL="91450">
                    <a:solidFill>
                      <a:schemeClr val="dk2"/>
                    </a:solidFill>
                  </a:tcPr>
                </a:tc>
                <a:tc>
                  <a:txBody>
                    <a:bodyPr/>
                    <a:lstStyle/>
                    <a:p>
                      <a:pPr indent="0" lvl="0" marL="0" marR="0" rtl="0" algn="l">
                        <a:lnSpc>
                          <a:spcPct val="100000"/>
                        </a:lnSpc>
                        <a:spcBef>
                          <a:spcPts val="0"/>
                        </a:spcBef>
                        <a:spcAft>
                          <a:spcPts val="0"/>
                        </a:spcAft>
                        <a:buClr>
                          <a:srgbClr val="FF0000"/>
                        </a:buClr>
                        <a:buSzPts val="1000"/>
                        <a:buFont typeface="Arial"/>
                        <a:buNone/>
                      </a:pPr>
                      <a:r>
                        <a:rPr b="1" lang="fr-FR" sz="1000" u="none" cap="none" strike="noStrike">
                          <a:solidFill>
                            <a:schemeClr val="lt1"/>
                          </a:solidFill>
                        </a:rPr>
                        <a:t>PUBLICATION COMMERCIALE PERXONOMIZ</a:t>
                      </a:r>
                      <a:endParaRPr>
                        <a:solidFill>
                          <a:schemeClr val="lt1"/>
                        </a:solidFill>
                      </a:endParaRPr>
                    </a:p>
                    <a:p>
                      <a:pPr indent="0" lvl="0" marL="0" marR="0" rtl="0" algn="l">
                        <a:lnSpc>
                          <a:spcPct val="100000"/>
                        </a:lnSpc>
                        <a:spcBef>
                          <a:spcPts val="0"/>
                        </a:spcBef>
                        <a:spcAft>
                          <a:spcPts val="0"/>
                        </a:spcAft>
                        <a:buNone/>
                      </a:pPr>
                      <a:r>
                        <a:t/>
                      </a:r>
                      <a:endParaRPr sz="1000" u="none" cap="none" strike="noStrike">
                        <a:solidFill>
                          <a:schemeClr val="lt1"/>
                        </a:solidFill>
                      </a:endParaRPr>
                    </a:p>
                  </a:txBody>
                  <a:tcPr marT="45725" marB="45725" marR="91450" marL="91450">
                    <a:solidFill>
                      <a:schemeClr val="dk2"/>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fr-FR" sz="1000" u="none" cap="none" strike="noStrike">
                          <a:solidFill>
                            <a:schemeClr val="lt1"/>
                          </a:solidFill>
                        </a:rPr>
                        <a:t>Conseils pratiques gestion financière</a:t>
                      </a:r>
                      <a:endParaRPr>
                        <a:solidFill>
                          <a:schemeClr val="lt1"/>
                        </a:solidFill>
                      </a:endParaRPr>
                    </a:p>
                    <a:p>
                      <a:pPr indent="0" lvl="0" marL="0" marR="0" rtl="0" algn="l">
                        <a:lnSpc>
                          <a:spcPct val="100000"/>
                        </a:lnSpc>
                        <a:spcBef>
                          <a:spcPts val="0"/>
                        </a:spcBef>
                        <a:spcAft>
                          <a:spcPts val="0"/>
                        </a:spcAft>
                        <a:buNone/>
                      </a:pPr>
                      <a:r>
                        <a:t/>
                      </a:r>
                      <a:endParaRPr sz="1000" u="none" cap="none" strike="noStrike">
                        <a:solidFill>
                          <a:schemeClr val="lt1"/>
                        </a:solidFill>
                      </a:endParaRPr>
                    </a:p>
                  </a:txBody>
                  <a:tcPr marT="45725" marB="45725" marR="91450" marL="91450">
                    <a:solidFill>
                      <a:schemeClr val="dk2"/>
                    </a:solidFill>
                  </a:tcPr>
                </a:tc>
                <a:tc>
                  <a:txBody>
                    <a:bodyPr/>
                    <a:lstStyle/>
                    <a:p>
                      <a:pPr indent="0" lvl="0" marL="0" marR="0" rtl="0" algn="l">
                        <a:lnSpc>
                          <a:spcPct val="100000"/>
                        </a:lnSpc>
                        <a:spcBef>
                          <a:spcPts val="0"/>
                        </a:spcBef>
                        <a:spcAft>
                          <a:spcPts val="0"/>
                        </a:spcAft>
                        <a:buNone/>
                      </a:pPr>
                      <a:r>
                        <a:rPr lang="fr-FR" sz="1000" u="none" cap="none" strike="noStrike">
                          <a:solidFill>
                            <a:schemeClr val="lt1"/>
                          </a:solidFill>
                        </a:rPr>
                        <a:t>Citation</a:t>
                      </a:r>
                      <a:endParaRPr>
                        <a:solidFill>
                          <a:schemeClr val="lt1"/>
                        </a:solidFill>
                      </a:endParaRPr>
                    </a:p>
                  </a:txBody>
                  <a:tcPr marT="45725" marB="45725" marR="91450" marL="91450">
                    <a:solidFill>
                      <a:schemeClr val="dk2"/>
                    </a:solidFill>
                  </a:tcPr>
                </a:tc>
                <a:tc>
                  <a:txBody>
                    <a:bodyPr/>
                    <a:lstStyle/>
                    <a:p>
                      <a:pPr indent="0" lvl="0" marL="0" marR="0" rtl="0" algn="l">
                        <a:lnSpc>
                          <a:spcPct val="100000"/>
                        </a:lnSpc>
                        <a:spcBef>
                          <a:spcPts val="0"/>
                        </a:spcBef>
                        <a:spcAft>
                          <a:spcPts val="0"/>
                        </a:spcAft>
                        <a:buNone/>
                      </a:pPr>
                      <a:r>
                        <a:rPr lang="fr-FR" sz="1000" u="none" cap="none" strike="noStrike">
                          <a:solidFill>
                            <a:schemeClr val="lt1"/>
                          </a:solidFill>
                        </a:rPr>
                        <a:t>Témoignage</a:t>
                      </a:r>
                      <a:endParaRPr>
                        <a:solidFill>
                          <a:schemeClr val="lt1"/>
                        </a:solidFill>
                      </a:endParaRPr>
                    </a:p>
                  </a:txBody>
                  <a:tcPr marT="45725" marB="45725" marR="91450" marL="91450">
                    <a:solidFill>
                      <a:schemeClr val="dk2"/>
                    </a:solidFill>
                  </a:tcPr>
                </a:tc>
                <a:tc>
                  <a:txBody>
                    <a:bodyPr/>
                    <a:lstStyle/>
                    <a:p>
                      <a:pPr indent="0" lvl="0" marL="0" marR="0" rtl="0" algn="l">
                        <a:lnSpc>
                          <a:spcPct val="100000"/>
                        </a:lnSpc>
                        <a:spcBef>
                          <a:spcPts val="0"/>
                        </a:spcBef>
                        <a:spcAft>
                          <a:spcPts val="0"/>
                        </a:spcAft>
                        <a:buNone/>
                      </a:pPr>
                      <a:r>
                        <a:t/>
                      </a:r>
                      <a:endParaRPr sz="1000" u="none" cap="none" strike="noStrike">
                        <a:solidFill>
                          <a:schemeClr val="lt1"/>
                        </a:solidFill>
                      </a:endParaRPr>
                    </a:p>
                  </a:txBody>
                  <a:tcPr marT="45725" marB="45725" marR="91450" marL="91450">
                    <a:solidFill>
                      <a:schemeClr val="dk2"/>
                    </a:solidFill>
                  </a:tcPr>
                </a:tc>
              </a:tr>
              <a:tr h="609575">
                <a:tc vMerge="1"/>
                <a:tc>
                  <a:txBody>
                    <a:bodyPr/>
                    <a:lstStyle/>
                    <a:p>
                      <a:pPr indent="0" lvl="0" marL="0" marR="0" rtl="0" algn="l">
                        <a:lnSpc>
                          <a:spcPct val="100000"/>
                        </a:lnSpc>
                        <a:spcBef>
                          <a:spcPts val="0"/>
                        </a:spcBef>
                        <a:spcAft>
                          <a:spcPts val="0"/>
                        </a:spcAft>
                        <a:buNone/>
                      </a:pPr>
                      <a:r>
                        <a:rPr b="1" lang="fr-FR" sz="1000" u="none" cap="none" strike="noStrike">
                          <a:solidFill>
                            <a:schemeClr val="lt1"/>
                          </a:solidFill>
                        </a:rPr>
                        <a:t>Citation</a:t>
                      </a:r>
                      <a:endParaRPr>
                        <a:solidFill>
                          <a:schemeClr val="lt1"/>
                        </a:solidFill>
                      </a:endParaRPr>
                    </a:p>
                  </a:txBody>
                  <a:tcPr marT="45725" marB="45725" marR="91450" marL="91450">
                    <a:solidFill>
                      <a:schemeClr val="dk2"/>
                    </a:solidFill>
                  </a:tcPr>
                </a:tc>
                <a:tc>
                  <a:txBody>
                    <a:bodyPr/>
                    <a:lstStyle/>
                    <a:p>
                      <a:pPr indent="0" lvl="0" marL="0" marR="0" rtl="0" algn="l">
                        <a:lnSpc>
                          <a:spcPct val="100000"/>
                        </a:lnSpc>
                        <a:spcBef>
                          <a:spcPts val="0"/>
                        </a:spcBef>
                        <a:spcAft>
                          <a:spcPts val="0"/>
                        </a:spcAft>
                        <a:buNone/>
                      </a:pPr>
                      <a:r>
                        <a:t/>
                      </a:r>
                      <a:endParaRPr b="1" sz="1000" u="none" cap="none" strike="noStrike">
                        <a:solidFill>
                          <a:schemeClr val="lt1"/>
                        </a:solidFill>
                      </a:endParaRPr>
                    </a:p>
                  </a:txBody>
                  <a:tcPr marT="45725" marB="45725" marR="91450" marL="91450">
                    <a:solidFill>
                      <a:schemeClr val="dk2"/>
                    </a:solidFill>
                  </a:tcPr>
                </a:tc>
                <a:tc>
                  <a:txBody>
                    <a:bodyPr/>
                    <a:lstStyle/>
                    <a:p>
                      <a:pPr indent="0" lvl="0" marL="0" marR="0" rtl="0" algn="l">
                        <a:lnSpc>
                          <a:spcPct val="100000"/>
                        </a:lnSpc>
                        <a:spcBef>
                          <a:spcPts val="0"/>
                        </a:spcBef>
                        <a:spcAft>
                          <a:spcPts val="0"/>
                        </a:spcAft>
                        <a:buClr>
                          <a:schemeClr val="lt1"/>
                        </a:buClr>
                        <a:buSzPts val="1000"/>
                        <a:buFont typeface="Arial"/>
                        <a:buNone/>
                      </a:pPr>
                      <a:r>
                        <a:rPr b="1" lang="fr-FR" sz="1000" u="none" cap="none" strike="noStrike">
                          <a:solidFill>
                            <a:schemeClr val="lt1"/>
                          </a:solidFill>
                        </a:rPr>
                        <a:t>Citation  </a:t>
                      </a:r>
                      <a:endParaRPr>
                        <a:solidFill>
                          <a:schemeClr val="lt1"/>
                        </a:solidFill>
                      </a:endParaRPr>
                    </a:p>
                    <a:p>
                      <a:pPr indent="0" lvl="0" marL="0" marR="0" rtl="0" algn="l">
                        <a:lnSpc>
                          <a:spcPct val="100000"/>
                        </a:lnSpc>
                        <a:spcBef>
                          <a:spcPts val="0"/>
                        </a:spcBef>
                        <a:spcAft>
                          <a:spcPts val="0"/>
                        </a:spcAft>
                        <a:buNone/>
                      </a:pPr>
                      <a:r>
                        <a:t/>
                      </a:r>
                      <a:endParaRPr b="1" sz="1000" u="none" cap="none" strike="noStrike">
                        <a:solidFill>
                          <a:schemeClr val="lt1"/>
                        </a:solidFill>
                      </a:endParaRPr>
                    </a:p>
                  </a:txBody>
                  <a:tcPr marT="45725" marB="45725" marR="91450" marL="91450">
                    <a:solidFill>
                      <a:schemeClr val="dk2"/>
                    </a:solidFill>
                  </a:tcPr>
                </a:tc>
                <a:tc>
                  <a:txBody>
                    <a:bodyPr/>
                    <a:lstStyle/>
                    <a:p>
                      <a:pPr indent="0" lvl="0" marL="0" marR="0" rtl="0" algn="l">
                        <a:lnSpc>
                          <a:spcPct val="100000"/>
                        </a:lnSpc>
                        <a:spcBef>
                          <a:spcPts val="0"/>
                        </a:spcBef>
                        <a:spcAft>
                          <a:spcPts val="0"/>
                        </a:spcAft>
                        <a:buNone/>
                      </a:pPr>
                      <a:r>
                        <a:t/>
                      </a:r>
                      <a:endParaRPr sz="1000" u="none" cap="none" strike="noStrike">
                        <a:solidFill>
                          <a:schemeClr val="lt1"/>
                        </a:solidFill>
                      </a:endParaRPr>
                    </a:p>
                  </a:txBody>
                  <a:tcPr marT="45725" marB="45725" marR="91450" marL="91450">
                    <a:solidFill>
                      <a:schemeClr val="dk2"/>
                    </a:solidFill>
                  </a:tcPr>
                </a:tc>
                <a:tc>
                  <a:txBody>
                    <a:bodyPr/>
                    <a:lstStyle/>
                    <a:p>
                      <a:pPr indent="0" lvl="0" marL="0" marR="0" rtl="0" algn="l">
                        <a:lnSpc>
                          <a:spcPct val="100000"/>
                        </a:lnSpc>
                        <a:spcBef>
                          <a:spcPts val="0"/>
                        </a:spcBef>
                        <a:spcAft>
                          <a:spcPts val="0"/>
                        </a:spcAft>
                        <a:buNone/>
                      </a:pPr>
                      <a:r>
                        <a:t/>
                      </a:r>
                      <a:endParaRPr sz="1000" u="none" cap="none" strike="noStrike">
                        <a:solidFill>
                          <a:schemeClr val="lt1"/>
                        </a:solidFill>
                      </a:endParaRPr>
                    </a:p>
                  </a:txBody>
                  <a:tcPr marT="45725" marB="45725" marR="91450" marL="91450">
                    <a:solidFill>
                      <a:schemeClr val="dk2"/>
                    </a:solidFill>
                  </a:tcPr>
                </a:tc>
                <a:tc>
                  <a:txBody>
                    <a:bodyPr/>
                    <a:lstStyle/>
                    <a:p>
                      <a:pPr indent="0" lvl="0" marL="0" marR="0" rtl="0" algn="l">
                        <a:lnSpc>
                          <a:spcPct val="100000"/>
                        </a:lnSpc>
                        <a:spcBef>
                          <a:spcPts val="0"/>
                        </a:spcBef>
                        <a:spcAft>
                          <a:spcPts val="0"/>
                        </a:spcAft>
                        <a:buNone/>
                      </a:pPr>
                      <a:r>
                        <a:t/>
                      </a:r>
                      <a:endParaRPr sz="1000" u="none" cap="none" strike="noStrike">
                        <a:solidFill>
                          <a:schemeClr val="lt1"/>
                        </a:solidFill>
                      </a:endParaRPr>
                    </a:p>
                  </a:txBody>
                  <a:tcPr marT="45725" marB="45725" marR="91450" marL="91450">
                    <a:solidFill>
                      <a:schemeClr val="dk2"/>
                    </a:solidFill>
                  </a:tcPr>
                </a:tc>
                <a:tc>
                  <a:txBody>
                    <a:bodyPr/>
                    <a:lstStyle/>
                    <a:p>
                      <a:pPr indent="0" lvl="0" marL="0" marR="0" rtl="0" algn="l">
                        <a:lnSpc>
                          <a:spcPct val="100000"/>
                        </a:lnSpc>
                        <a:spcBef>
                          <a:spcPts val="0"/>
                        </a:spcBef>
                        <a:spcAft>
                          <a:spcPts val="0"/>
                        </a:spcAft>
                        <a:buNone/>
                      </a:pPr>
                      <a:r>
                        <a:t/>
                      </a:r>
                      <a:endParaRPr sz="1000" u="none" cap="none" strike="noStrike">
                        <a:solidFill>
                          <a:schemeClr val="lt1"/>
                        </a:solidFill>
                      </a:endParaRPr>
                    </a:p>
                  </a:txBody>
                  <a:tcPr marT="45725" marB="45725" marR="91450" marL="91450">
                    <a:solidFill>
                      <a:schemeClr val="dk2"/>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8"/>
          <p:cNvSpPr txBox="1"/>
          <p:nvPr/>
        </p:nvSpPr>
        <p:spPr>
          <a:xfrm>
            <a:off x="895350" y="642461"/>
            <a:ext cx="5200800" cy="923400"/>
          </a:xfrm>
          <a:prstGeom prst="rect">
            <a:avLst/>
          </a:prstGeom>
          <a:solidFill>
            <a:srgbClr val="44546A"/>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chemeClr val="lt1"/>
                </a:solidFill>
                <a:latin typeface="Montserrat"/>
                <a:ea typeface="Montserrat"/>
                <a:cs typeface="Montserrat"/>
                <a:sym typeface="Montserrat"/>
              </a:rPr>
              <a:t>Date : </a:t>
            </a:r>
            <a:r>
              <a:rPr b="0" i="0" lang="fr-FR" sz="1800" u="none" cap="none" strike="noStrike">
                <a:solidFill>
                  <a:schemeClr val="lt1"/>
                </a:solidFill>
                <a:latin typeface="Montserrat"/>
                <a:ea typeface="Montserrat"/>
                <a:cs typeface="Montserrat"/>
                <a:sym typeface="Montserrat"/>
              </a:rPr>
              <a:t>Lundi 15/07/24</a:t>
            </a:r>
            <a:endParaRPr b="0" i="0" sz="18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None/>
            </a:pPr>
            <a:r>
              <a:rPr b="1" i="0" lang="fr-FR" sz="1800" u="none" cap="none" strike="noStrike">
                <a:solidFill>
                  <a:schemeClr val="lt1"/>
                </a:solidFill>
                <a:latin typeface="Montserrat"/>
                <a:ea typeface="Montserrat"/>
                <a:cs typeface="Montserrat"/>
                <a:sym typeface="Montserrat"/>
              </a:rPr>
              <a:t>Rubrique : </a:t>
            </a:r>
            <a:r>
              <a:rPr b="0" i="0" lang="fr-FR" sz="1800" u="none" cap="none" strike="noStrike">
                <a:solidFill>
                  <a:schemeClr val="lt1"/>
                </a:solidFill>
                <a:latin typeface="Montserrat"/>
                <a:ea typeface="Montserrat"/>
                <a:cs typeface="Montserrat"/>
                <a:sym typeface="Montserrat"/>
              </a:rPr>
              <a:t>Impacts éducation financière</a:t>
            </a:r>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chemeClr val="lt1"/>
                </a:solidFill>
                <a:latin typeface="Montserrat"/>
                <a:ea typeface="Montserrat"/>
                <a:cs typeface="Montserrat"/>
                <a:sym typeface="Montserrat"/>
              </a:rPr>
              <a:t>Heure de Publication : </a:t>
            </a:r>
            <a:r>
              <a:rPr b="0" i="0" lang="fr-FR" sz="1800" u="none" cap="none" strike="noStrike">
                <a:solidFill>
                  <a:schemeClr val="lt1"/>
                </a:solidFill>
                <a:latin typeface="Montserrat"/>
                <a:ea typeface="Montserrat"/>
                <a:cs typeface="Montserrat"/>
                <a:sym typeface="Montserrat"/>
              </a:rPr>
              <a:t>11h00</a:t>
            </a:r>
            <a:endParaRPr b="0" i="0" sz="1800" u="none" cap="none" strike="noStrike">
              <a:solidFill>
                <a:schemeClr val="lt1"/>
              </a:solidFill>
              <a:latin typeface="Montserrat"/>
              <a:ea typeface="Montserrat"/>
              <a:cs typeface="Montserrat"/>
              <a:sym typeface="Montserrat"/>
            </a:endParaRPr>
          </a:p>
        </p:txBody>
      </p:sp>
      <p:sp>
        <p:nvSpPr>
          <p:cNvPr id="192" name="Google Shape;192;p28"/>
          <p:cNvSpPr txBox="1"/>
          <p:nvPr/>
        </p:nvSpPr>
        <p:spPr>
          <a:xfrm>
            <a:off x="895350" y="2190750"/>
            <a:ext cx="6593700" cy="6912600"/>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Arial"/>
              <a:buNone/>
            </a:pPr>
            <a:r>
              <a:rPr b="1" i="0" lang="fr-FR" sz="1300" u="none" cap="none" strike="noStrike">
                <a:solidFill>
                  <a:srgbClr val="000000"/>
                </a:solidFill>
                <a:latin typeface="Montserrat"/>
                <a:ea typeface="Montserrat"/>
                <a:cs typeface="Montserrat"/>
                <a:sym typeface="Montserrat"/>
              </a:rPr>
              <a:t>Texte de publication :</a:t>
            </a:r>
            <a:endParaRPr/>
          </a:p>
          <a:p>
            <a:pPr indent="0" lvl="0" marL="0" marR="0" rtl="0" algn="l">
              <a:lnSpc>
                <a:spcPct val="100000"/>
              </a:lnSpc>
              <a:spcBef>
                <a:spcPts val="0"/>
              </a:spcBef>
              <a:spcAft>
                <a:spcPts val="0"/>
              </a:spcAft>
              <a:buNone/>
            </a:pPr>
            <a:r>
              <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1" i="0" lang="fr-FR" sz="1200" u="none" cap="none" strike="noStrike">
                <a:solidFill>
                  <a:srgbClr val="000000"/>
                </a:solidFill>
                <a:latin typeface="Montserrat"/>
                <a:ea typeface="Montserrat"/>
                <a:cs typeface="Montserrat"/>
                <a:sym typeface="Montserrat"/>
              </a:rPr>
              <a:t>Impact g</a:t>
            </a:r>
            <a:r>
              <a:rPr b="1" i="0" lang="fr-FR" sz="1200" u="none" cap="none" strike="noStrike">
                <a:solidFill>
                  <a:srgbClr val="000000"/>
                </a:solidFill>
                <a:latin typeface="Montserrat"/>
                <a:ea typeface="Montserrat"/>
                <a:cs typeface="Montserrat"/>
                <a:sym typeface="Montserrat"/>
              </a:rPr>
              <a:t>estion financière</a:t>
            </a:r>
            <a:endParaRPr b="1"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b="1" sz="1200">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latin typeface="Montserrat"/>
                <a:ea typeface="Montserrat"/>
                <a:cs typeface="Montserrat"/>
                <a:sym typeface="Montserrat"/>
              </a:rPr>
              <a:t>DISCIPLINE – OPTIMISATION – PROACTIVITÉ – ADAPTATION doivent être les piliers de ta nouvelle situation financière. Une situation où tu n’es plus un COULE mais un vrai DEBOUT.</a:t>
            </a:r>
            <a:endParaRPr sz="900">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latin typeface="Montserrat"/>
                <a:ea typeface="Montserrat"/>
                <a:cs typeface="Montserrat"/>
                <a:sym typeface="Montserrat"/>
              </a:rPr>
              <a:t>Quel est ton plan d’épargne pour les trois prochains mois ? Si tu n’es pas en mesure de me répondre avec précision et clarté, en me disant par exemple :</a:t>
            </a:r>
            <a:endParaRPr sz="900">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latin typeface="Montserrat"/>
                <a:ea typeface="Montserrat"/>
                <a:cs typeface="Montserrat"/>
                <a:sym typeface="Montserrat"/>
              </a:rPr>
              <a:t>Pour les trois prochains mois, je vais vraiment me concentrer sur deux choses : d'abord, je vais continuer à affiner mon budget et à suivre mes dépenses de près. J'ai pris le temps de remarquer que je pouvais toujours faire des ajustements, comme réduire ou supprimer des postes de dépense pour augmenter mes économies. Ensuite, je vais aussi revoir mes actifs pour m'assurer qu'ils sont bien équilibrés entre mes objectifs à court et à long terme. </a:t>
            </a:r>
            <a:endParaRPr sz="900">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latin typeface="Montserrat"/>
                <a:ea typeface="Montserrat"/>
                <a:cs typeface="Montserrat"/>
                <a:sym typeface="Montserrat"/>
              </a:rPr>
              <a:t>C’est que tu as besoin d’améliorer tes connaissances et ta compréhension de la gestion de l’argent. Analysons ensemble chaque aspect de cette réponse pour en déceler les stratégies et concepts financiers qui pourront t’aider à mieux gérer ton argent et à le fructifier :</a:t>
            </a:r>
            <a:endParaRPr sz="900">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latin typeface="Montserrat"/>
                <a:ea typeface="Montserrat"/>
                <a:cs typeface="Montserrat"/>
                <a:sym typeface="Montserrat"/>
              </a:rPr>
              <a:t>Affiner le budget et suivre les dépenses de près : C'est le début de toute bonne gestion financière. Arrête de faire confiance à ta mémoire. Prends des notes ou télécharge l’application Perxonomiz et note toutes tes dépenses quotidiennes. En suivant de près, tu identifies les domaines où des ajustements peuvent être faits pour augmenter tes économies.</a:t>
            </a:r>
            <a:endParaRPr sz="900">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latin typeface="Montserrat"/>
                <a:ea typeface="Montserrat"/>
                <a:cs typeface="Montserrat"/>
                <a:sym typeface="Montserrat"/>
              </a:rPr>
              <a:t>Réduire ou supprimer des postes de dépenses : Si tu as bien suivi les dépenses, tu sais maintenant ce qui est important, utile ou inutile pour toi. À défaut de supprimer, tu peux réduire les dépenses qui t’éloignent de tes objectifs financiers à court ou moyen terme et libérer des fonds pour des urgences financières.</a:t>
            </a:r>
            <a:endParaRPr sz="900">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latin typeface="Montserrat"/>
                <a:ea typeface="Montserrat"/>
                <a:cs typeface="Montserrat"/>
                <a:sym typeface="Montserrat"/>
              </a:rPr>
              <a:t>Révision de l'allocation d'actifs : Ici, il s’agit de la pertinence de tes dépenses et surtout de leur impact direct sur la croissance de ton patrimoine financier. Cela peut inclure la diversification des investissements pour réduire les risques tout en visant des rendements appropriés.</a:t>
            </a:r>
            <a:endParaRPr sz="900">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latin typeface="Montserrat"/>
                <a:ea typeface="Montserrat"/>
                <a:cs typeface="Montserrat"/>
                <a:sym typeface="Montserrat"/>
              </a:rPr>
              <a:t>Options d'investissement alignées sur les objectifs futurs : Choisir des investissements qui correspondent aux objectifs financiers à long terme est essentiel. Cela peut inclure des investissements pour la retraite, l'éducation des enfants ou d'autres projets importants.</a:t>
            </a:r>
            <a:endParaRPr sz="900">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latin typeface="Montserrat"/>
                <a:ea typeface="Montserrat"/>
                <a:cs typeface="Montserrat"/>
                <a:sym typeface="Montserrat"/>
              </a:rPr>
              <a:t>Abonne-toi et partage</a:t>
            </a:r>
            <a:endParaRPr sz="900">
              <a:latin typeface="Montserrat"/>
              <a:ea typeface="Montserrat"/>
              <a:cs typeface="Montserrat"/>
              <a:sym typeface="Montserrat"/>
            </a:endParaRPr>
          </a:p>
          <a:p>
            <a:pPr indent="0" lvl="0" marL="0" marR="0" rtl="0" algn="l">
              <a:lnSpc>
                <a:spcPct val="100000"/>
              </a:lnSpc>
              <a:spcBef>
                <a:spcPts val="1200"/>
              </a:spcBef>
              <a:spcAft>
                <a:spcPts val="0"/>
              </a:spcAft>
              <a:buClr>
                <a:srgbClr val="000000"/>
              </a:buClr>
              <a:buSzPts val="1300"/>
              <a:buFont typeface="Arial"/>
              <a:buNone/>
            </a:pPr>
            <a:r>
              <a:t/>
            </a:r>
            <a:endParaRPr b="1" sz="1300">
              <a:latin typeface="Montserrat"/>
              <a:ea typeface="Montserrat"/>
              <a:cs typeface="Montserrat"/>
              <a:sym typeface="Montserrat"/>
            </a:endParaRPr>
          </a:p>
          <a:p>
            <a:pPr indent="0" lvl="0" marL="0" marR="0" rtl="0" algn="l">
              <a:lnSpc>
                <a:spcPct val="100000"/>
              </a:lnSpc>
              <a:spcBef>
                <a:spcPts val="0"/>
              </a:spcBef>
              <a:spcAft>
                <a:spcPts val="0"/>
              </a:spcAft>
              <a:buNone/>
            </a:pPr>
            <a:r>
              <a:rPr b="1" i="0" lang="fr-FR" sz="1200" u="none" cap="none" strike="noStrike">
                <a:solidFill>
                  <a:srgbClr val="000000"/>
                </a:solidFill>
                <a:latin typeface="Montserrat"/>
                <a:ea typeface="Montserrat"/>
                <a:cs typeface="Montserrat"/>
                <a:sym typeface="Montserrat"/>
              </a:rPr>
              <a:t>#Finance #Education #Prosperite #Argent #Epargne #Richesse</a:t>
            </a:r>
            <a:endParaRPr/>
          </a:p>
        </p:txBody>
      </p:sp>
      <p:sp>
        <p:nvSpPr>
          <p:cNvPr id="193" name="Google Shape;193;p28"/>
          <p:cNvSpPr/>
          <p:nvPr/>
        </p:nvSpPr>
        <p:spPr>
          <a:xfrm>
            <a:off x="8056245" y="2190750"/>
            <a:ext cx="3210560" cy="2794000"/>
          </a:xfrm>
          <a:prstGeom prst="rect">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94" name="Google Shape;194;p28"/>
          <p:cNvSpPr txBox="1"/>
          <p:nvPr/>
        </p:nvSpPr>
        <p:spPr>
          <a:xfrm>
            <a:off x="8350835" y="3218306"/>
            <a:ext cx="2621400" cy="7527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1200"/>
              </a:spcBef>
              <a:spcAft>
                <a:spcPts val="1200"/>
              </a:spcAft>
              <a:buClr>
                <a:schemeClr val="dk1"/>
              </a:buClr>
              <a:buSzPts val="1100"/>
              <a:buFont typeface="Arial"/>
              <a:buNone/>
            </a:pPr>
            <a:r>
              <a:rPr lang="fr-FR" sz="1300">
                <a:solidFill>
                  <a:schemeClr val="dk1"/>
                </a:solidFill>
                <a:latin typeface="Montserrat"/>
                <a:ea typeface="Montserrat"/>
                <a:cs typeface="Montserrat"/>
                <a:sym typeface="Montserrat"/>
              </a:rPr>
              <a:t>Quel est ton plan d’épargne pour les trois prochains mois ? </a:t>
            </a:r>
            <a:endParaRPr sz="1300">
              <a:solidFill>
                <a:schemeClr val="dk1"/>
              </a:solidFill>
              <a:latin typeface="Montserrat"/>
              <a:ea typeface="Montserrat"/>
              <a:cs typeface="Montserrat"/>
              <a:sym typeface="Montserrat"/>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9"/>
          <p:cNvSpPr txBox="1"/>
          <p:nvPr/>
        </p:nvSpPr>
        <p:spPr>
          <a:xfrm>
            <a:off x="895350" y="642461"/>
            <a:ext cx="5200800" cy="923400"/>
          </a:xfrm>
          <a:prstGeom prst="rect">
            <a:avLst/>
          </a:prstGeom>
          <a:solidFill>
            <a:srgbClr val="44546A"/>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chemeClr val="lt1"/>
                </a:solidFill>
                <a:latin typeface="Montserrat"/>
                <a:ea typeface="Montserrat"/>
                <a:cs typeface="Montserrat"/>
                <a:sym typeface="Montserrat"/>
              </a:rPr>
              <a:t>Date : </a:t>
            </a:r>
            <a:r>
              <a:rPr b="0" i="0" lang="fr-FR" sz="1800" u="none" cap="none" strike="noStrike">
                <a:solidFill>
                  <a:schemeClr val="lt1"/>
                </a:solidFill>
                <a:latin typeface="Montserrat"/>
                <a:ea typeface="Montserrat"/>
                <a:cs typeface="Montserrat"/>
                <a:sym typeface="Montserrat"/>
              </a:rPr>
              <a:t>Lundi 15/07/24</a:t>
            </a:r>
            <a:endParaRPr b="0" i="0" sz="18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None/>
            </a:pPr>
            <a:r>
              <a:rPr b="1" i="0" lang="fr-FR" sz="1800" u="none" cap="none" strike="noStrike">
                <a:solidFill>
                  <a:schemeClr val="lt1"/>
                </a:solidFill>
                <a:latin typeface="Montserrat"/>
                <a:ea typeface="Montserrat"/>
                <a:cs typeface="Montserrat"/>
                <a:sym typeface="Montserrat"/>
              </a:rPr>
              <a:t>Rubrique : </a:t>
            </a:r>
            <a:r>
              <a:rPr b="0" i="0" lang="fr-FR" sz="1800" u="none" cap="none" strike="noStrike">
                <a:solidFill>
                  <a:schemeClr val="lt1"/>
                </a:solidFill>
                <a:latin typeface="Montserrat"/>
                <a:ea typeface="Montserrat"/>
                <a:cs typeface="Montserrat"/>
                <a:sym typeface="Montserrat"/>
              </a:rPr>
              <a:t>Citation</a:t>
            </a:r>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chemeClr val="lt1"/>
                </a:solidFill>
                <a:latin typeface="Montserrat"/>
                <a:ea typeface="Montserrat"/>
                <a:cs typeface="Montserrat"/>
                <a:sym typeface="Montserrat"/>
              </a:rPr>
              <a:t>Heure de Publication : </a:t>
            </a:r>
            <a:r>
              <a:rPr b="0" i="0" lang="fr-FR" sz="1800" u="none" cap="none" strike="noStrike">
                <a:solidFill>
                  <a:schemeClr val="lt1"/>
                </a:solidFill>
                <a:latin typeface="Montserrat"/>
                <a:ea typeface="Montserrat"/>
                <a:cs typeface="Montserrat"/>
                <a:sym typeface="Montserrat"/>
              </a:rPr>
              <a:t>13h00</a:t>
            </a:r>
            <a:endParaRPr b="0" i="0" sz="1800" u="none" cap="none" strike="noStrike">
              <a:solidFill>
                <a:schemeClr val="lt1"/>
              </a:solidFill>
              <a:latin typeface="Montserrat"/>
              <a:ea typeface="Montserrat"/>
              <a:cs typeface="Montserrat"/>
              <a:sym typeface="Montserrat"/>
            </a:endParaRPr>
          </a:p>
        </p:txBody>
      </p:sp>
      <p:sp>
        <p:nvSpPr>
          <p:cNvPr id="200" name="Google Shape;200;p29"/>
          <p:cNvSpPr txBox="1"/>
          <p:nvPr/>
        </p:nvSpPr>
        <p:spPr>
          <a:xfrm>
            <a:off x="895350" y="2190750"/>
            <a:ext cx="5399700" cy="2539800"/>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fr-FR" sz="1200" u="none" cap="none" strike="noStrike">
                <a:solidFill>
                  <a:srgbClr val="000000"/>
                </a:solidFill>
                <a:latin typeface="Montserrat"/>
                <a:ea typeface="Montserrat"/>
                <a:cs typeface="Montserrat"/>
                <a:sym typeface="Montserrat"/>
              </a:rPr>
              <a:t>Texte de publication :</a:t>
            </a:r>
            <a:endParaRPr b="1"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1" i="0" lang="fr-FR" sz="1200" u="none" cap="none" strike="noStrike">
                <a:solidFill>
                  <a:schemeClr val="dk1"/>
                </a:solidFill>
                <a:latin typeface="Montserrat"/>
                <a:ea typeface="Montserrat"/>
                <a:cs typeface="Montserrat"/>
                <a:sym typeface="Montserrat"/>
              </a:rPr>
              <a:t>Pensée Finance 004</a:t>
            </a:r>
            <a:endParaRPr/>
          </a:p>
          <a:p>
            <a:pPr indent="0" lvl="0" marL="0" rtl="0" algn="l">
              <a:lnSpc>
                <a:spcPct val="115000"/>
              </a:lnSpc>
              <a:spcBef>
                <a:spcPts val="1200"/>
              </a:spcBef>
              <a:spcAft>
                <a:spcPts val="0"/>
              </a:spcAft>
              <a:buSzPts val="1100"/>
              <a:buNone/>
            </a:pPr>
            <a:r>
              <a:rPr lang="fr-FR" sz="1200">
                <a:solidFill>
                  <a:schemeClr val="dk1"/>
                </a:solidFill>
                <a:latin typeface="Montserrat"/>
                <a:ea typeface="Montserrat"/>
                <a:cs typeface="Montserrat"/>
                <a:sym typeface="Montserrat"/>
              </a:rPr>
              <a:t>« L’éducation formelle vous donnera un salaire; l’éducation personnelle vous donnera une fortune. »  Jim Rohn</a:t>
            </a:r>
            <a:endParaRPr sz="12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SzPts val="1100"/>
              <a:buNone/>
            </a:pPr>
            <a:r>
              <a:rPr lang="fr-FR" sz="1200">
                <a:latin typeface="Montserrat"/>
                <a:ea typeface="Montserrat"/>
                <a:cs typeface="Montserrat"/>
                <a:sym typeface="Montserrat"/>
              </a:rPr>
              <a:t>L'éduc</a:t>
            </a:r>
            <a:r>
              <a:rPr lang="fr-FR" sz="1200">
                <a:latin typeface="Montserrat"/>
                <a:ea typeface="Montserrat"/>
                <a:cs typeface="Montserrat"/>
                <a:sym typeface="Montserrat"/>
              </a:rPr>
              <a:t>a</a:t>
            </a:r>
            <a:r>
              <a:rPr lang="fr-FR" sz="1200">
                <a:latin typeface="Montserrat"/>
                <a:ea typeface="Montserrat"/>
                <a:cs typeface="Montserrat"/>
                <a:sym typeface="Montserrat"/>
              </a:rPr>
              <a:t>tion formelle, obtenue</a:t>
            </a:r>
            <a:r>
              <a:rPr lang="fr-FR" sz="1200">
                <a:latin typeface="Montserrat"/>
                <a:ea typeface="Montserrat"/>
                <a:cs typeface="Montserrat"/>
                <a:sym typeface="Montserrat"/>
              </a:rPr>
              <a:t> </a:t>
            </a:r>
            <a:r>
              <a:rPr lang="fr-FR" sz="1200">
                <a:latin typeface="Montserrat"/>
                <a:ea typeface="Montserrat"/>
                <a:cs typeface="Montserrat"/>
                <a:sym typeface="Montserrat"/>
              </a:rPr>
              <a:t>à travers les écoles et les universités, vous qualifie pour un emploi. En revanche, l'éducation personnelle, vous offre un monde remplis d’opportunités illimitées </a:t>
            </a:r>
            <a:endParaRPr b="1"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1200"/>
              </a:spcBef>
              <a:spcAft>
                <a:spcPts val="0"/>
              </a:spcAft>
              <a:buClr>
                <a:srgbClr val="000000"/>
              </a:buClr>
              <a:buSzPts val="1200"/>
              <a:buFont typeface="Arial"/>
              <a:buNone/>
            </a:pPr>
            <a:r>
              <a:t/>
            </a:r>
            <a:endParaRPr b="1"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1" i="0" lang="fr-FR" sz="1200" u="none" cap="none" strike="noStrike">
                <a:solidFill>
                  <a:srgbClr val="000000"/>
                </a:solidFill>
                <a:latin typeface="Montserrat"/>
                <a:ea typeface="Montserrat"/>
                <a:cs typeface="Montserrat"/>
                <a:sym typeface="Montserrat"/>
              </a:rPr>
              <a:t>#Finance #Education #Prosperite #Argent #Epargne #Richesse</a:t>
            </a:r>
            <a:endParaRPr/>
          </a:p>
        </p:txBody>
      </p:sp>
      <p:sp>
        <p:nvSpPr>
          <p:cNvPr id="201" name="Google Shape;201;p29"/>
          <p:cNvSpPr/>
          <p:nvPr/>
        </p:nvSpPr>
        <p:spPr>
          <a:xfrm>
            <a:off x="7711440" y="2377440"/>
            <a:ext cx="3210560" cy="2794000"/>
          </a:xfrm>
          <a:prstGeom prst="rect">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02" name="Google Shape;202;p29"/>
          <p:cNvSpPr txBox="1"/>
          <p:nvPr/>
        </p:nvSpPr>
        <p:spPr>
          <a:xfrm>
            <a:off x="8006080" y="3081943"/>
            <a:ext cx="2621280" cy="138499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fr-FR" sz="1400" u="none" cap="none" strike="noStrike">
                <a:solidFill>
                  <a:schemeClr val="lt1"/>
                </a:solidFill>
                <a:latin typeface="Montserrat"/>
                <a:ea typeface="Montserrat"/>
                <a:cs typeface="Montserrat"/>
                <a:sym typeface="Montserrat"/>
              </a:rPr>
              <a:t>« L’éducation formelle vous donnera un salaire; l’éducation personnelle vous donnera une fortune. »  </a:t>
            </a:r>
            <a:endParaRPr/>
          </a:p>
          <a:p>
            <a:pPr indent="0" lvl="0" marL="0" marR="0" rtl="0" algn="l">
              <a:lnSpc>
                <a:spcPct val="100000"/>
              </a:lnSpc>
              <a:spcBef>
                <a:spcPts val="0"/>
              </a:spcBef>
              <a:spcAft>
                <a:spcPts val="0"/>
              </a:spcAft>
              <a:buNone/>
            </a:pPr>
            <a:r>
              <a:rPr b="0" i="0" lang="fr-FR" sz="1400" u="none" cap="none" strike="noStrike">
                <a:solidFill>
                  <a:schemeClr val="lt1"/>
                </a:solidFill>
                <a:latin typeface="Montserrat"/>
                <a:ea typeface="Montserrat"/>
                <a:cs typeface="Montserrat"/>
                <a:sym typeface="Montserrat"/>
              </a:rPr>
              <a:t>Jim Rohn</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30"/>
          <p:cNvSpPr txBox="1"/>
          <p:nvPr/>
        </p:nvSpPr>
        <p:spPr>
          <a:xfrm>
            <a:off x="895350" y="642461"/>
            <a:ext cx="5200800" cy="923289"/>
          </a:xfrm>
          <a:prstGeom prst="rect">
            <a:avLst/>
          </a:prstGeom>
          <a:solidFill>
            <a:srgbClr val="44546A"/>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chemeClr val="lt1"/>
                </a:solidFill>
                <a:latin typeface="Montserrat"/>
                <a:ea typeface="Montserrat"/>
                <a:cs typeface="Montserrat"/>
                <a:sym typeface="Montserrat"/>
              </a:rPr>
              <a:t>Date : </a:t>
            </a:r>
            <a:r>
              <a:rPr b="0" i="0" lang="fr-FR" sz="1800" u="none" cap="none" strike="noStrike">
                <a:solidFill>
                  <a:schemeClr val="lt1"/>
                </a:solidFill>
                <a:latin typeface="Montserrat"/>
                <a:ea typeface="Montserrat"/>
                <a:cs typeface="Montserrat"/>
                <a:sym typeface="Montserrat"/>
              </a:rPr>
              <a:t>Mardi 16/07/24</a:t>
            </a:r>
            <a:endParaRPr b="0" i="0" sz="18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None/>
            </a:pPr>
            <a:r>
              <a:rPr b="1" i="0" lang="fr-FR" sz="1800" u="none" cap="none" strike="noStrike">
                <a:solidFill>
                  <a:schemeClr val="lt1"/>
                </a:solidFill>
                <a:latin typeface="Montserrat"/>
                <a:ea typeface="Montserrat"/>
                <a:cs typeface="Montserrat"/>
                <a:sym typeface="Montserrat"/>
              </a:rPr>
              <a:t>Rubrique : </a:t>
            </a:r>
            <a:r>
              <a:rPr b="0" i="0" lang="fr-FR" sz="1800" u="none" cap="none" strike="noStrike">
                <a:solidFill>
                  <a:schemeClr val="lt1"/>
                </a:solidFill>
                <a:latin typeface="Montserrat"/>
                <a:ea typeface="Montserrat"/>
                <a:cs typeface="Montserrat"/>
                <a:sym typeface="Montserrat"/>
              </a:rPr>
              <a:t>Avantage éducation financière</a:t>
            </a:r>
            <a:endParaRPr b="0" i="0" sz="1800" u="none" cap="none" strike="noStrike">
              <a:solidFill>
                <a:schemeClr val="lt1"/>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chemeClr val="lt1"/>
                </a:solidFill>
                <a:latin typeface="Montserrat"/>
                <a:ea typeface="Montserrat"/>
                <a:cs typeface="Montserrat"/>
                <a:sym typeface="Montserrat"/>
              </a:rPr>
              <a:t>Heure de Publication : </a:t>
            </a:r>
            <a:r>
              <a:rPr b="0" i="0" lang="fr-FR" sz="1800" u="none" cap="none" strike="noStrike">
                <a:solidFill>
                  <a:schemeClr val="lt1"/>
                </a:solidFill>
                <a:latin typeface="Montserrat"/>
                <a:ea typeface="Montserrat"/>
                <a:cs typeface="Montserrat"/>
                <a:sym typeface="Montserrat"/>
              </a:rPr>
              <a:t>11h00</a:t>
            </a:r>
            <a:endParaRPr b="0" i="0" sz="1800" u="none" cap="none" strike="noStrike">
              <a:solidFill>
                <a:schemeClr val="lt1"/>
              </a:solidFill>
              <a:latin typeface="Montserrat"/>
              <a:ea typeface="Montserrat"/>
              <a:cs typeface="Montserrat"/>
              <a:sym typeface="Montserrat"/>
            </a:endParaRPr>
          </a:p>
        </p:txBody>
      </p:sp>
      <p:sp>
        <p:nvSpPr>
          <p:cNvPr id="208" name="Google Shape;208;p30"/>
          <p:cNvSpPr txBox="1"/>
          <p:nvPr/>
        </p:nvSpPr>
        <p:spPr>
          <a:xfrm>
            <a:off x="895350" y="2190750"/>
            <a:ext cx="5868000" cy="2930700"/>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fr-FR" sz="1200" u="none" cap="none" strike="noStrike">
                <a:solidFill>
                  <a:srgbClr val="000000"/>
                </a:solidFill>
                <a:latin typeface="Montserrat"/>
                <a:ea typeface="Montserrat"/>
                <a:cs typeface="Montserrat"/>
                <a:sym typeface="Montserrat"/>
              </a:rPr>
              <a:t>Texte de publication :</a:t>
            </a:r>
            <a:endParaRPr b="1" i="0" sz="1200" u="none" cap="none" strike="noStrike">
              <a:solidFill>
                <a:srgbClr val="000000"/>
              </a:solidFill>
              <a:latin typeface="Montserrat"/>
              <a:ea typeface="Montserrat"/>
              <a:cs typeface="Montserrat"/>
              <a:sym typeface="Montserrat"/>
            </a:endParaRPr>
          </a:p>
          <a:p>
            <a:pPr indent="0" lvl="0" marL="0" rtl="0" algn="l">
              <a:lnSpc>
                <a:spcPct val="115000"/>
              </a:lnSpc>
              <a:spcBef>
                <a:spcPts val="1200"/>
              </a:spcBef>
              <a:spcAft>
                <a:spcPts val="0"/>
              </a:spcAft>
              <a:buSzPts val="1100"/>
              <a:buNone/>
            </a:pPr>
            <a:r>
              <a:rPr lang="fr-FR" sz="1200">
                <a:latin typeface="Montserrat"/>
                <a:ea typeface="Montserrat"/>
                <a:cs typeface="Montserrat"/>
                <a:sym typeface="Montserrat"/>
              </a:rPr>
              <a:t>Saviez-vous que négliger les décisions financières que vous devez prendre aujourd'hui peut compromettre votre avenir financier ? </a:t>
            </a:r>
            <a:endParaRPr sz="1200">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200">
                <a:latin typeface="Montserrat"/>
                <a:ea typeface="Montserrat"/>
                <a:cs typeface="Montserrat"/>
                <a:sym typeface="Montserrat"/>
              </a:rPr>
              <a:t>Pour éviter de tomber dans un gouffre financier et vous éloigner du manque d’argent, adoptez de nouvelles habitudes financières tout en développant une routine qui vous permet d'atteindre la liberté financière sur le long terme.</a:t>
            </a:r>
            <a:endParaRPr sz="1200">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200">
                <a:latin typeface="Montserrat"/>
                <a:ea typeface="Montserrat"/>
                <a:cs typeface="Montserrat"/>
                <a:sym typeface="Montserrat"/>
              </a:rPr>
              <a:t>Abonnez-vous et n'oubliez pas de partager !</a:t>
            </a:r>
            <a:endParaRPr sz="1200">
              <a:latin typeface="Montserrat"/>
              <a:ea typeface="Montserrat"/>
              <a:cs typeface="Montserrat"/>
              <a:sym typeface="Montserrat"/>
            </a:endParaRPr>
          </a:p>
          <a:p>
            <a:pPr indent="0" lvl="0" marL="0" rtl="0" algn="l">
              <a:lnSpc>
                <a:spcPct val="115000"/>
              </a:lnSpc>
              <a:spcBef>
                <a:spcPts val="1200"/>
              </a:spcBef>
              <a:spcAft>
                <a:spcPts val="0"/>
              </a:spcAft>
              <a:buSzPts val="1100"/>
              <a:buNone/>
            </a:pPr>
            <a:r>
              <a:t/>
            </a:r>
            <a:endParaRPr sz="1200">
              <a:latin typeface="Montserrat"/>
              <a:ea typeface="Montserrat"/>
              <a:cs typeface="Montserrat"/>
              <a:sym typeface="Montserrat"/>
            </a:endParaRPr>
          </a:p>
          <a:p>
            <a:pPr indent="0" lvl="0" marL="0" marR="0" rtl="0" algn="l">
              <a:lnSpc>
                <a:spcPct val="100000"/>
              </a:lnSpc>
              <a:spcBef>
                <a:spcPts val="1200"/>
              </a:spcBef>
              <a:spcAft>
                <a:spcPts val="0"/>
              </a:spcAft>
              <a:buNone/>
            </a:pPr>
            <a:r>
              <a:rPr b="1" i="0" lang="fr-FR" sz="1200" u="none" cap="none" strike="noStrike">
                <a:solidFill>
                  <a:srgbClr val="000000"/>
                </a:solidFill>
                <a:latin typeface="Montserrat"/>
                <a:ea typeface="Montserrat"/>
                <a:cs typeface="Montserrat"/>
                <a:sym typeface="Montserrat"/>
              </a:rPr>
              <a:t>#Finance #Education #Prosperite #Argent #Epargne #Richesse</a:t>
            </a:r>
            <a:endParaRPr/>
          </a:p>
        </p:txBody>
      </p:sp>
      <p:sp>
        <p:nvSpPr>
          <p:cNvPr id="209" name="Google Shape;209;p30"/>
          <p:cNvSpPr/>
          <p:nvPr/>
        </p:nvSpPr>
        <p:spPr>
          <a:xfrm>
            <a:off x="7685525" y="2061225"/>
            <a:ext cx="3552900" cy="3401700"/>
          </a:xfrm>
          <a:prstGeom prst="rect">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10" name="Google Shape;210;p30"/>
          <p:cNvSpPr txBox="1"/>
          <p:nvPr/>
        </p:nvSpPr>
        <p:spPr>
          <a:xfrm>
            <a:off x="8086875" y="2481450"/>
            <a:ext cx="2621400" cy="27630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1200"/>
              </a:spcBef>
              <a:spcAft>
                <a:spcPts val="0"/>
              </a:spcAft>
              <a:buClr>
                <a:schemeClr val="dk1"/>
              </a:buClr>
              <a:buSzPts val="1100"/>
              <a:buFont typeface="Arial"/>
              <a:buNone/>
            </a:pPr>
            <a:r>
              <a:rPr b="1" lang="fr-FR" sz="1000">
                <a:solidFill>
                  <a:schemeClr val="lt1"/>
                </a:solidFill>
              </a:rPr>
              <a:t>La responsabilité financière : clé d'une vie financière équilibrée !</a:t>
            </a:r>
            <a:endParaRPr b="1" sz="1000">
              <a:solidFill>
                <a:schemeClr val="lt1"/>
              </a:solidFill>
            </a:endParaRPr>
          </a:p>
          <a:p>
            <a:pPr indent="0" lvl="0" marL="0" rtl="0" algn="l">
              <a:lnSpc>
                <a:spcPct val="115000"/>
              </a:lnSpc>
              <a:spcBef>
                <a:spcPts val="1200"/>
              </a:spcBef>
              <a:spcAft>
                <a:spcPts val="0"/>
              </a:spcAft>
              <a:buClr>
                <a:schemeClr val="dk1"/>
              </a:buClr>
              <a:buSzPts val="1100"/>
              <a:buFont typeface="Arial"/>
              <a:buNone/>
            </a:pPr>
            <a:r>
              <a:rPr b="1" lang="fr-FR" sz="1000">
                <a:solidFill>
                  <a:schemeClr val="lt1"/>
                </a:solidFill>
              </a:rPr>
              <a:t> METTRE DEVANT CHAQUE </a:t>
            </a:r>
            <a:r>
              <a:rPr b="1" lang="fr-FR" sz="1000">
                <a:solidFill>
                  <a:schemeClr val="lt1"/>
                </a:solidFill>
              </a:rPr>
              <a:t>ÉTAPE</a:t>
            </a:r>
            <a:r>
              <a:rPr b="1" lang="fr-FR" sz="1000">
                <a:solidFill>
                  <a:schemeClr val="lt1"/>
                </a:solidFill>
              </a:rPr>
              <a:t> UNE CASE AVEC LE SIGNE VALIDE</a:t>
            </a:r>
            <a:endParaRPr b="1" sz="1000">
              <a:solidFill>
                <a:schemeClr val="lt1"/>
              </a:solidFill>
            </a:endParaRPr>
          </a:p>
          <a:p>
            <a:pPr indent="0" lvl="0" marL="0" rtl="0" algn="l">
              <a:lnSpc>
                <a:spcPct val="115000"/>
              </a:lnSpc>
              <a:spcBef>
                <a:spcPts val="1200"/>
              </a:spcBef>
              <a:spcAft>
                <a:spcPts val="0"/>
              </a:spcAft>
              <a:buClr>
                <a:schemeClr val="dk1"/>
              </a:buClr>
              <a:buSzPts val="1100"/>
              <a:buFont typeface="Arial"/>
              <a:buNone/>
            </a:pPr>
            <a:r>
              <a:rPr b="1" lang="fr-FR" sz="1000">
                <a:solidFill>
                  <a:schemeClr val="lt1"/>
                </a:solidFill>
              </a:rPr>
              <a:t>Suivre ses dépenses</a:t>
            </a:r>
            <a:endParaRPr b="1" sz="1000">
              <a:solidFill>
                <a:schemeClr val="lt1"/>
              </a:solidFill>
            </a:endParaRPr>
          </a:p>
          <a:p>
            <a:pPr indent="0" lvl="0" marL="0" rtl="0" algn="l">
              <a:lnSpc>
                <a:spcPct val="115000"/>
              </a:lnSpc>
              <a:spcBef>
                <a:spcPts val="1200"/>
              </a:spcBef>
              <a:spcAft>
                <a:spcPts val="0"/>
              </a:spcAft>
              <a:buClr>
                <a:schemeClr val="dk1"/>
              </a:buClr>
              <a:buSzPts val="1100"/>
              <a:buFont typeface="Arial"/>
              <a:buNone/>
            </a:pPr>
            <a:r>
              <a:rPr b="1" lang="fr-FR" sz="1000">
                <a:solidFill>
                  <a:schemeClr val="lt1"/>
                </a:solidFill>
              </a:rPr>
              <a:t>Établir un budget mensuel</a:t>
            </a:r>
            <a:endParaRPr b="1" sz="1000">
              <a:solidFill>
                <a:schemeClr val="lt1"/>
              </a:solidFill>
            </a:endParaRPr>
          </a:p>
          <a:p>
            <a:pPr indent="0" lvl="0" marL="0" rtl="0" algn="l">
              <a:lnSpc>
                <a:spcPct val="115000"/>
              </a:lnSpc>
              <a:spcBef>
                <a:spcPts val="1200"/>
              </a:spcBef>
              <a:spcAft>
                <a:spcPts val="0"/>
              </a:spcAft>
              <a:buClr>
                <a:schemeClr val="dk1"/>
              </a:buClr>
              <a:buSzPts val="1100"/>
              <a:buFont typeface="Arial"/>
              <a:buNone/>
            </a:pPr>
            <a:r>
              <a:rPr b="1" lang="fr-FR" sz="1000">
                <a:solidFill>
                  <a:schemeClr val="lt1"/>
                </a:solidFill>
              </a:rPr>
              <a:t>Mettre de côté une épargne d'urgence</a:t>
            </a:r>
            <a:endParaRPr b="1" sz="1000">
              <a:solidFill>
                <a:schemeClr val="lt1"/>
              </a:solidFill>
            </a:endParaRPr>
          </a:p>
          <a:p>
            <a:pPr indent="0" lvl="0" marL="0" rtl="0" algn="l">
              <a:lnSpc>
                <a:spcPct val="115000"/>
              </a:lnSpc>
              <a:spcBef>
                <a:spcPts val="1200"/>
              </a:spcBef>
              <a:spcAft>
                <a:spcPts val="0"/>
              </a:spcAft>
              <a:buClr>
                <a:schemeClr val="dk1"/>
              </a:buClr>
              <a:buSzPts val="1100"/>
              <a:buFont typeface="Arial"/>
              <a:buNone/>
            </a:pPr>
            <a:r>
              <a:rPr b="1" lang="fr-FR" sz="1000">
                <a:solidFill>
                  <a:schemeClr val="lt1"/>
                </a:solidFill>
              </a:rPr>
              <a:t>Réviser régulièrement ses objectifs financiers</a:t>
            </a:r>
            <a:endParaRPr b="1" sz="1000">
              <a:solidFill>
                <a:schemeClr val="lt1"/>
              </a:solidFill>
            </a:endParaRPr>
          </a:p>
          <a:p>
            <a:pPr indent="0" lvl="0" marL="0" rtl="0" algn="l">
              <a:lnSpc>
                <a:spcPct val="115000"/>
              </a:lnSpc>
              <a:spcBef>
                <a:spcPts val="1200"/>
              </a:spcBef>
              <a:spcAft>
                <a:spcPts val="1200"/>
              </a:spcAft>
              <a:buSzPts val="1100"/>
              <a:buNone/>
            </a:pPr>
            <a:r>
              <a:rPr b="1" lang="fr-FR" sz="1000">
                <a:solidFill>
                  <a:schemeClr val="lt1"/>
                </a:solidFill>
              </a:rPr>
              <a:t>Utiliser Perxonomiz</a:t>
            </a:r>
            <a:endParaRPr b="1" sz="1000">
              <a:solidFill>
                <a:schemeClr val="lt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31"/>
          <p:cNvSpPr txBox="1"/>
          <p:nvPr/>
        </p:nvSpPr>
        <p:spPr>
          <a:xfrm>
            <a:off x="895350" y="642461"/>
            <a:ext cx="6609036" cy="923289"/>
          </a:xfrm>
          <a:prstGeom prst="rect">
            <a:avLst/>
          </a:prstGeom>
          <a:solidFill>
            <a:srgbClr val="44546A"/>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chemeClr val="lt1"/>
                </a:solidFill>
                <a:latin typeface="Montserrat"/>
                <a:ea typeface="Montserrat"/>
                <a:cs typeface="Montserrat"/>
                <a:sym typeface="Montserrat"/>
              </a:rPr>
              <a:t>Date : </a:t>
            </a:r>
            <a:r>
              <a:rPr b="0" i="0" lang="fr-FR" sz="1800" u="none" cap="none" strike="noStrike">
                <a:solidFill>
                  <a:schemeClr val="lt1"/>
                </a:solidFill>
                <a:latin typeface="Montserrat"/>
                <a:ea typeface="Montserrat"/>
                <a:cs typeface="Montserrat"/>
                <a:sym typeface="Montserrat"/>
              </a:rPr>
              <a:t>Mercredi 17/07/24</a:t>
            </a:r>
            <a:endParaRPr b="0" i="0" sz="18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None/>
            </a:pPr>
            <a:r>
              <a:rPr b="1" i="0" lang="fr-FR" sz="1800" u="none" cap="none" strike="noStrike">
                <a:solidFill>
                  <a:schemeClr val="lt1"/>
                </a:solidFill>
                <a:latin typeface="Montserrat"/>
                <a:ea typeface="Montserrat"/>
                <a:cs typeface="Montserrat"/>
                <a:sym typeface="Montserrat"/>
              </a:rPr>
              <a:t>Rubrique : </a:t>
            </a:r>
            <a:r>
              <a:rPr b="0" i="0" lang="fr-FR" sz="1800" u="none" cap="none" strike="noStrike">
                <a:solidFill>
                  <a:schemeClr val="lt1"/>
                </a:solidFill>
                <a:latin typeface="Montserrat"/>
                <a:ea typeface="Montserrat"/>
                <a:cs typeface="Montserrat"/>
                <a:sym typeface="Montserrat"/>
              </a:rPr>
              <a:t>PUBLICATION COMMERCIALE PERXONOMIZ</a:t>
            </a:r>
            <a:endParaRPr b="1" i="0" sz="1800" u="none" cap="none" strike="noStrike">
              <a:solidFill>
                <a:schemeClr val="lt1"/>
              </a:solidFill>
              <a:latin typeface="Montserrat"/>
              <a:ea typeface="Montserrat"/>
              <a:cs typeface="Montserrat"/>
              <a:sym typeface="Montserrat"/>
            </a:endParaRPr>
          </a:p>
          <a:p>
            <a:pPr indent="0" lvl="0" marL="0" marR="0" rtl="0" algn="l">
              <a:lnSpc>
                <a:spcPct val="100000"/>
              </a:lnSpc>
              <a:spcBef>
                <a:spcPts val="0"/>
              </a:spcBef>
              <a:spcAft>
                <a:spcPts val="0"/>
              </a:spcAft>
              <a:buNone/>
            </a:pPr>
            <a:r>
              <a:rPr b="1" i="0" lang="fr-FR" sz="1800" u="none" cap="none" strike="noStrike">
                <a:solidFill>
                  <a:schemeClr val="lt1"/>
                </a:solidFill>
                <a:latin typeface="Montserrat"/>
                <a:ea typeface="Montserrat"/>
                <a:cs typeface="Montserrat"/>
                <a:sym typeface="Montserrat"/>
              </a:rPr>
              <a:t>Heure de Publication : </a:t>
            </a:r>
            <a:r>
              <a:rPr b="0" i="0" lang="fr-FR" sz="1800" u="none" cap="none" strike="noStrike">
                <a:solidFill>
                  <a:schemeClr val="lt1"/>
                </a:solidFill>
                <a:latin typeface="Montserrat"/>
                <a:ea typeface="Montserrat"/>
                <a:cs typeface="Montserrat"/>
                <a:sym typeface="Montserrat"/>
              </a:rPr>
              <a:t>11h00</a:t>
            </a:r>
            <a:endParaRPr b="0" i="0" sz="1800" u="none" cap="none" strike="noStrike">
              <a:solidFill>
                <a:schemeClr val="lt1"/>
              </a:solidFill>
              <a:latin typeface="Montserrat"/>
              <a:ea typeface="Montserrat"/>
              <a:cs typeface="Montserrat"/>
              <a:sym typeface="Montserrat"/>
            </a:endParaRPr>
          </a:p>
        </p:txBody>
      </p:sp>
      <p:sp>
        <p:nvSpPr>
          <p:cNvPr id="216" name="Google Shape;216;p31"/>
          <p:cNvSpPr txBox="1"/>
          <p:nvPr/>
        </p:nvSpPr>
        <p:spPr>
          <a:xfrm>
            <a:off x="895350" y="2190750"/>
            <a:ext cx="6049200" cy="3580200"/>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Arial"/>
              <a:buNone/>
            </a:pPr>
            <a:r>
              <a:rPr b="1" i="0" lang="fr-FR" sz="1300" u="none" cap="none" strike="noStrike">
                <a:solidFill>
                  <a:srgbClr val="000000"/>
                </a:solidFill>
                <a:latin typeface="Montserrat"/>
                <a:ea typeface="Montserrat"/>
                <a:cs typeface="Montserrat"/>
                <a:sym typeface="Montserrat"/>
              </a:rPr>
              <a:t>Texte de publication :</a:t>
            </a:r>
            <a:endParaRPr sz="1300">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300">
                <a:solidFill>
                  <a:schemeClr val="dk1"/>
                </a:solidFill>
                <a:latin typeface="Montserrat"/>
                <a:ea typeface="Montserrat"/>
                <a:cs typeface="Montserrat"/>
                <a:sym typeface="Montserrat"/>
              </a:rPr>
              <a:t>Transformez votre vie avec l’application Perxonomiz : le coach de tous ceux qui veulent sortir de la galère.</a:t>
            </a:r>
            <a:endParaRPr sz="13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300">
                <a:solidFill>
                  <a:schemeClr val="dk1"/>
                </a:solidFill>
                <a:latin typeface="Montserrat"/>
                <a:ea typeface="Montserrat"/>
                <a:cs typeface="Montserrat"/>
                <a:sym typeface="Montserrat"/>
              </a:rPr>
              <a:t>Vous en avez marre de manquer d’argent alors que vous avez un salaire ?</a:t>
            </a:r>
            <a:endParaRPr sz="13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300">
                <a:solidFill>
                  <a:schemeClr val="dk1"/>
                </a:solidFill>
                <a:latin typeface="Montserrat"/>
                <a:ea typeface="Montserrat"/>
                <a:cs typeface="Montserrat"/>
                <a:sym typeface="Montserrat"/>
              </a:rPr>
              <a:t>Fatigué de contracter des prêts pour faire face à des urgences ?</a:t>
            </a:r>
            <a:endParaRPr sz="13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300">
                <a:solidFill>
                  <a:schemeClr val="dk1"/>
                </a:solidFill>
                <a:latin typeface="Montserrat"/>
                <a:ea typeface="Montserrat"/>
                <a:cs typeface="Montserrat"/>
                <a:sym typeface="Montserrat"/>
              </a:rPr>
              <a:t>D'être en retard pour la cotisation familiale du mois ?</a:t>
            </a:r>
            <a:endParaRPr sz="13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300">
                <a:solidFill>
                  <a:schemeClr val="dk1"/>
                </a:solidFill>
                <a:latin typeface="Montserrat"/>
                <a:ea typeface="Montserrat"/>
                <a:cs typeface="Montserrat"/>
                <a:sym typeface="Montserrat"/>
              </a:rPr>
              <a:t>Si oui, vous savez ce qu'il vous reste à faire.</a:t>
            </a:r>
            <a:endParaRPr sz="13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300">
                <a:solidFill>
                  <a:schemeClr val="dk1"/>
                </a:solidFill>
                <a:latin typeface="Montserrat"/>
                <a:ea typeface="Montserrat"/>
                <a:cs typeface="Montserrat"/>
                <a:sym typeface="Montserrat"/>
              </a:rPr>
              <a:t>Rejoignez dès maintenant votre nouveau coach financier, Perxonomiz.</a:t>
            </a:r>
            <a:endParaRPr b="1"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1200"/>
              </a:spcBef>
              <a:spcAft>
                <a:spcPts val="0"/>
              </a:spcAft>
              <a:buNone/>
            </a:pPr>
            <a:r>
              <a:rPr b="1" i="0" lang="fr-FR" sz="1200" u="none" cap="none" strike="noStrike">
                <a:solidFill>
                  <a:srgbClr val="000000"/>
                </a:solidFill>
                <a:latin typeface="Montserrat"/>
                <a:ea typeface="Montserrat"/>
                <a:cs typeface="Montserrat"/>
                <a:sym typeface="Montserrat"/>
              </a:rPr>
              <a:t>#Perxonomiz #Finance #Education #Prosperite #Argent #Epargne #Richesse</a:t>
            </a:r>
            <a:endParaRPr/>
          </a:p>
        </p:txBody>
      </p:sp>
      <p:sp>
        <p:nvSpPr>
          <p:cNvPr id="217" name="Google Shape;217;p31"/>
          <p:cNvSpPr/>
          <p:nvPr/>
        </p:nvSpPr>
        <p:spPr>
          <a:xfrm>
            <a:off x="7428500" y="2190750"/>
            <a:ext cx="4218300" cy="4501800"/>
          </a:xfrm>
          <a:prstGeom prst="rect">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18" name="Google Shape;218;p31"/>
          <p:cNvSpPr txBox="1"/>
          <p:nvPr/>
        </p:nvSpPr>
        <p:spPr>
          <a:xfrm>
            <a:off x="7642700" y="2490751"/>
            <a:ext cx="3789900" cy="3901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0" lang="fr-FR" sz="1400" u="none" cap="none" strike="noStrike">
                <a:solidFill>
                  <a:schemeClr val="lt1"/>
                </a:solidFill>
                <a:latin typeface="Montserrat"/>
                <a:ea typeface="Montserrat"/>
                <a:cs typeface="Montserrat"/>
                <a:sym typeface="Montserrat"/>
              </a:rPr>
              <a:t>Accroche : </a:t>
            </a:r>
            <a:endParaRPr/>
          </a:p>
          <a:p>
            <a:pPr indent="0" lvl="0" marL="0" marR="0" rtl="0" algn="l">
              <a:lnSpc>
                <a:spcPct val="100000"/>
              </a:lnSpc>
              <a:spcBef>
                <a:spcPts val="0"/>
              </a:spcBef>
              <a:spcAft>
                <a:spcPts val="0"/>
              </a:spcAft>
              <a:buNone/>
            </a:pPr>
            <a:r>
              <a:rPr b="0" i="0" lang="fr-FR" sz="1400" u="none" cap="none" strike="noStrike">
                <a:solidFill>
                  <a:schemeClr val="lt1"/>
                </a:solidFill>
                <a:latin typeface="Montserrat"/>
                <a:ea typeface="Montserrat"/>
                <a:cs typeface="Montserrat"/>
                <a:sym typeface="Montserrat"/>
              </a:rPr>
              <a:t>Reprends le contrôle </a:t>
            </a:r>
            <a:endParaRPr>
              <a:solidFill>
                <a:schemeClr val="lt1"/>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fr-FR" sz="1400" u="none" cap="none" strike="noStrike">
                <a:solidFill>
                  <a:schemeClr val="lt1"/>
                </a:solidFill>
                <a:latin typeface="Montserrat"/>
                <a:ea typeface="Montserrat"/>
                <a:cs typeface="Montserrat"/>
                <a:sym typeface="Montserrat"/>
              </a:rPr>
              <a:t>Sous accroche :</a:t>
            </a:r>
            <a:endParaRPr b="0" i="0" sz="1400" u="none" cap="none" strike="noStrike">
              <a:solidFill>
                <a:schemeClr val="lt1"/>
              </a:solidFill>
              <a:latin typeface="Montserrat"/>
              <a:ea typeface="Montserrat"/>
              <a:cs typeface="Montserrat"/>
              <a:sym typeface="Montserrat"/>
            </a:endParaRPr>
          </a:p>
          <a:p>
            <a:pPr indent="0" lvl="0" marL="0" marR="0" rtl="0" algn="l">
              <a:lnSpc>
                <a:spcPct val="100000"/>
              </a:lnSpc>
              <a:spcBef>
                <a:spcPts val="0"/>
              </a:spcBef>
              <a:spcAft>
                <a:spcPts val="0"/>
              </a:spcAft>
              <a:buNone/>
            </a:pPr>
            <a:r>
              <a:rPr lang="fr-FR">
                <a:solidFill>
                  <a:schemeClr val="lt1"/>
                </a:solidFill>
                <a:latin typeface="Montserrat"/>
                <a:ea typeface="Montserrat"/>
                <a:cs typeface="Montserrat"/>
                <a:sym typeface="Montserrat"/>
              </a:rPr>
              <a:t>Maîtrise</a:t>
            </a:r>
            <a:r>
              <a:rPr b="0" i="0" lang="fr-FR" sz="1400" u="none" cap="none" strike="noStrike">
                <a:solidFill>
                  <a:schemeClr val="lt1"/>
                </a:solidFill>
                <a:latin typeface="Montserrat"/>
                <a:ea typeface="Montserrat"/>
                <a:cs typeface="Montserrat"/>
                <a:sym typeface="Montserrat"/>
              </a:rPr>
              <a:t> désormais tes finances depuis ton téléphone</a:t>
            </a:r>
            <a:endParaRPr/>
          </a:p>
          <a:p>
            <a:pPr indent="0" lvl="0" marL="0" marR="0" rtl="0" algn="l">
              <a:lnSpc>
                <a:spcPct val="100000"/>
              </a:lnSpc>
              <a:spcBef>
                <a:spcPts val="0"/>
              </a:spcBef>
              <a:spcAft>
                <a:spcPts val="0"/>
              </a:spcAft>
              <a:buNone/>
            </a:pPr>
            <a:r>
              <a:rPr b="0" i="0" lang="fr-FR" sz="1400" u="none" cap="none" strike="noStrike">
                <a:solidFill>
                  <a:schemeClr val="lt1"/>
                </a:solidFill>
                <a:latin typeface="Montserrat"/>
                <a:ea typeface="Montserrat"/>
                <a:cs typeface="Montserrat"/>
                <a:sym typeface="Montserrat"/>
              </a:rPr>
              <a:t> </a:t>
            </a:r>
            <a:endParaRPr/>
          </a:p>
          <a:p>
            <a:pPr indent="0" lvl="0" marL="0" marR="0" rtl="0" algn="l">
              <a:lnSpc>
                <a:spcPct val="100000"/>
              </a:lnSpc>
              <a:spcBef>
                <a:spcPts val="0"/>
              </a:spcBef>
              <a:spcAft>
                <a:spcPts val="0"/>
              </a:spcAft>
              <a:buNone/>
            </a:pPr>
            <a:r>
              <a:t/>
            </a:r>
            <a:endParaRPr b="0" i="0" sz="1400" u="none" cap="none" strike="noStrike">
              <a:solidFill>
                <a:schemeClr val="lt1"/>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fr-FR" sz="1400" u="none" cap="none" strike="noStrike">
                <a:solidFill>
                  <a:schemeClr val="lt1"/>
                </a:solidFill>
                <a:latin typeface="Montserrat"/>
                <a:ea typeface="Montserrat"/>
                <a:cs typeface="Montserrat"/>
                <a:sym typeface="Montserrat"/>
              </a:rPr>
              <a:t>Télécharge l’application </a:t>
            </a:r>
            <a:r>
              <a:rPr lang="fr-FR">
                <a:solidFill>
                  <a:schemeClr val="lt1"/>
                </a:solidFill>
                <a:latin typeface="Montserrat"/>
                <a:ea typeface="Montserrat"/>
                <a:cs typeface="Montserrat"/>
                <a:sym typeface="Montserrat"/>
              </a:rPr>
              <a:t>P</a:t>
            </a:r>
            <a:r>
              <a:rPr b="0" i="0" lang="fr-FR" sz="1400" u="none" cap="none" strike="noStrike">
                <a:solidFill>
                  <a:schemeClr val="lt1"/>
                </a:solidFill>
                <a:latin typeface="Montserrat"/>
                <a:ea typeface="Montserrat"/>
                <a:cs typeface="Montserrat"/>
                <a:sym typeface="Montserrat"/>
              </a:rPr>
              <a:t>erxonomiz pour apprendre à mieux </a:t>
            </a:r>
            <a:r>
              <a:rPr lang="fr-FR">
                <a:solidFill>
                  <a:schemeClr val="lt1"/>
                </a:solidFill>
                <a:latin typeface="Montserrat"/>
                <a:ea typeface="Montserrat"/>
                <a:cs typeface="Montserrat"/>
                <a:sym typeface="Montserrat"/>
              </a:rPr>
              <a:t>gérer</a:t>
            </a:r>
            <a:r>
              <a:rPr b="0" i="0" lang="fr-FR" sz="1400" u="none" cap="none" strike="noStrike">
                <a:solidFill>
                  <a:schemeClr val="lt1"/>
                </a:solidFill>
                <a:latin typeface="Montserrat"/>
                <a:ea typeface="Montserrat"/>
                <a:cs typeface="Montserrat"/>
                <a:sym typeface="Montserrat"/>
              </a:rPr>
              <a:t> ton argent</a:t>
            </a:r>
            <a:endParaRPr/>
          </a:p>
          <a:p>
            <a:pPr indent="0" lvl="0" marL="0" marR="0" rtl="0" algn="l">
              <a:lnSpc>
                <a:spcPct val="100000"/>
              </a:lnSpc>
              <a:spcBef>
                <a:spcPts val="0"/>
              </a:spcBef>
              <a:spcAft>
                <a:spcPts val="0"/>
              </a:spcAft>
              <a:buNone/>
            </a:pPr>
            <a:r>
              <a:t/>
            </a:r>
            <a:endParaRPr b="0" i="0" sz="1400" u="none" cap="none" strike="noStrike">
              <a:solidFill>
                <a:schemeClr val="lt1"/>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fr-FR" sz="1400" u="none" cap="none" strike="noStrike">
                <a:solidFill>
                  <a:schemeClr val="lt1"/>
                </a:solidFill>
                <a:latin typeface="Montserrat"/>
                <a:ea typeface="Montserrat"/>
                <a:cs typeface="Montserrat"/>
                <a:sym typeface="Montserrat"/>
              </a:rPr>
              <a:t>Avec Perxonomiz j’économise</a:t>
            </a:r>
            <a:endParaRPr/>
          </a:p>
          <a:p>
            <a:pPr indent="0" lvl="0" marL="0" marR="0" rtl="0" algn="l">
              <a:lnSpc>
                <a:spcPct val="100000"/>
              </a:lnSpc>
              <a:spcBef>
                <a:spcPts val="0"/>
              </a:spcBef>
              <a:spcAft>
                <a:spcPts val="0"/>
              </a:spcAft>
              <a:buNone/>
            </a:pPr>
            <a:r>
              <a:t/>
            </a:r>
            <a:endParaRPr b="0" i="0" sz="1400" u="none" cap="none" strike="noStrike">
              <a:solidFill>
                <a:schemeClr val="lt1"/>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fr-FR" sz="1400" u="none" cap="none" strike="noStrike">
                <a:solidFill>
                  <a:schemeClr val="lt1"/>
                </a:solidFill>
                <a:latin typeface="Montserrat"/>
                <a:ea typeface="Montserrat"/>
                <a:cs typeface="Montserrat"/>
                <a:sym typeface="Montserrat"/>
              </a:rPr>
              <a:t>Téléchargez dès maintenant, C’est gratuit </a:t>
            </a:r>
            <a:endParaRPr/>
          </a:p>
          <a:p>
            <a:pPr indent="0" lvl="0" marL="0" marR="0" rtl="0" algn="l">
              <a:lnSpc>
                <a:spcPct val="100000"/>
              </a:lnSpc>
              <a:spcBef>
                <a:spcPts val="0"/>
              </a:spcBef>
              <a:spcAft>
                <a:spcPts val="0"/>
              </a:spcAft>
              <a:buNone/>
            </a:pPr>
            <a:r>
              <a:t/>
            </a:r>
            <a:endParaRPr b="0" i="0" sz="1400" u="none" cap="none" strike="noStrike">
              <a:solidFill>
                <a:schemeClr val="lt1"/>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fr-FR" sz="1400" u="none" cap="none" strike="noStrike">
                <a:solidFill>
                  <a:schemeClr val="lt1"/>
                </a:solidFill>
                <a:latin typeface="Montserrat"/>
                <a:ea typeface="Montserrat"/>
                <a:cs typeface="Montserrat"/>
                <a:sym typeface="Montserrat"/>
              </a:rPr>
              <a:t>Avec Perxonomiz j’économise</a:t>
            </a:r>
            <a:endParaRPr/>
          </a:p>
          <a:p>
            <a:pPr indent="0" lvl="0" marL="0" marR="0" rtl="0" algn="l">
              <a:lnSpc>
                <a:spcPct val="100000"/>
              </a:lnSpc>
              <a:spcBef>
                <a:spcPts val="0"/>
              </a:spcBef>
              <a:spcAft>
                <a:spcPts val="0"/>
              </a:spcAft>
              <a:buNone/>
            </a:pPr>
            <a:r>
              <a:t/>
            </a:r>
            <a:endParaRPr b="0" i="0" sz="1400" u="none" cap="none" strike="noStrike">
              <a:solidFill>
                <a:schemeClr val="lt1"/>
              </a:solidFill>
              <a:latin typeface="Montserrat"/>
              <a:ea typeface="Montserrat"/>
              <a:cs typeface="Montserrat"/>
              <a:sym typeface="Montserrat"/>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32"/>
          <p:cNvSpPr txBox="1"/>
          <p:nvPr/>
        </p:nvSpPr>
        <p:spPr>
          <a:xfrm>
            <a:off x="895350" y="642461"/>
            <a:ext cx="5200800" cy="923400"/>
          </a:xfrm>
          <a:prstGeom prst="rect">
            <a:avLst/>
          </a:prstGeom>
          <a:solidFill>
            <a:srgbClr val="44546A"/>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chemeClr val="lt1"/>
                </a:solidFill>
                <a:latin typeface="Montserrat"/>
                <a:ea typeface="Montserrat"/>
                <a:cs typeface="Montserrat"/>
                <a:sym typeface="Montserrat"/>
              </a:rPr>
              <a:t>Date : </a:t>
            </a:r>
            <a:r>
              <a:rPr b="0" i="0" lang="fr-FR" sz="1800" u="none" cap="none" strike="noStrike">
                <a:solidFill>
                  <a:schemeClr val="lt1"/>
                </a:solidFill>
                <a:latin typeface="Montserrat"/>
                <a:ea typeface="Montserrat"/>
                <a:cs typeface="Montserrat"/>
                <a:sym typeface="Montserrat"/>
              </a:rPr>
              <a:t>Mercredi 17/07/24</a:t>
            </a:r>
            <a:endParaRPr b="0" i="0" sz="18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None/>
            </a:pPr>
            <a:r>
              <a:rPr b="1" i="0" lang="fr-FR" sz="1800" u="none" cap="none" strike="noStrike">
                <a:solidFill>
                  <a:schemeClr val="lt1"/>
                </a:solidFill>
                <a:latin typeface="Montserrat"/>
                <a:ea typeface="Montserrat"/>
                <a:cs typeface="Montserrat"/>
                <a:sym typeface="Montserrat"/>
              </a:rPr>
              <a:t>Rubrique : </a:t>
            </a:r>
            <a:r>
              <a:rPr b="0" i="0" lang="fr-FR" sz="1800" u="none" cap="none" strike="noStrike">
                <a:solidFill>
                  <a:schemeClr val="lt1"/>
                </a:solidFill>
                <a:latin typeface="Montserrat"/>
                <a:ea typeface="Montserrat"/>
                <a:cs typeface="Montserrat"/>
                <a:sym typeface="Montserrat"/>
              </a:rPr>
              <a:t>Citation</a:t>
            </a:r>
            <a:endParaRPr b="0" i="0" sz="1800" u="none" cap="none" strike="noStrike">
              <a:solidFill>
                <a:schemeClr val="lt1"/>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chemeClr val="lt1"/>
                </a:solidFill>
                <a:latin typeface="Montserrat"/>
                <a:ea typeface="Montserrat"/>
                <a:cs typeface="Montserrat"/>
                <a:sym typeface="Montserrat"/>
              </a:rPr>
              <a:t>Heure de Publication : </a:t>
            </a:r>
            <a:r>
              <a:rPr b="0" i="0" lang="fr-FR" sz="1800" u="none" cap="none" strike="noStrike">
                <a:solidFill>
                  <a:schemeClr val="lt1"/>
                </a:solidFill>
                <a:latin typeface="Montserrat"/>
                <a:ea typeface="Montserrat"/>
                <a:cs typeface="Montserrat"/>
                <a:sym typeface="Montserrat"/>
              </a:rPr>
              <a:t>11h00</a:t>
            </a:r>
            <a:endParaRPr b="0" i="0" sz="1800" u="none" cap="none" strike="noStrike">
              <a:solidFill>
                <a:schemeClr val="lt1"/>
              </a:solidFill>
              <a:latin typeface="Montserrat"/>
              <a:ea typeface="Montserrat"/>
              <a:cs typeface="Montserrat"/>
              <a:sym typeface="Montserrat"/>
            </a:endParaRPr>
          </a:p>
        </p:txBody>
      </p:sp>
      <p:sp>
        <p:nvSpPr>
          <p:cNvPr id="224" name="Google Shape;224;p32"/>
          <p:cNvSpPr txBox="1"/>
          <p:nvPr/>
        </p:nvSpPr>
        <p:spPr>
          <a:xfrm>
            <a:off x="895350" y="2190750"/>
            <a:ext cx="5399700" cy="2124000"/>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fr-FR" sz="1200" u="none" cap="none" strike="noStrike">
                <a:solidFill>
                  <a:srgbClr val="000000"/>
                </a:solidFill>
                <a:latin typeface="Montserrat"/>
                <a:ea typeface="Montserrat"/>
                <a:cs typeface="Montserrat"/>
                <a:sym typeface="Montserrat"/>
              </a:rPr>
              <a:t>Texte de publication :</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1" i="0" lang="fr-FR" sz="1200" u="none" cap="none" strike="noStrike">
                <a:solidFill>
                  <a:schemeClr val="dk1"/>
                </a:solidFill>
                <a:latin typeface="Montserrat"/>
                <a:ea typeface="Montserrat"/>
                <a:cs typeface="Montserrat"/>
                <a:sym typeface="Montserrat"/>
              </a:rPr>
              <a:t>Pensée Finance 005</a:t>
            </a:r>
            <a:endParaRPr b="1" i="0" sz="12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b="1" sz="1200">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sz="1200">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fr-FR" sz="1200" u="none" cap="none" strike="noStrike">
                <a:solidFill>
                  <a:srgbClr val="000000"/>
                </a:solidFill>
                <a:latin typeface="Montserrat"/>
                <a:ea typeface="Montserrat"/>
                <a:cs typeface="Montserrat"/>
                <a:sym typeface="Montserrat"/>
              </a:rPr>
              <a:t>« Ne gardez pas ce qui reste après avoir dépensé, mais dépensez ce qui reste après avoir économisé »  </a:t>
            </a:r>
            <a:endParaRPr/>
          </a:p>
          <a:p>
            <a:pPr indent="0" lvl="0" marL="0" marR="0" rtl="0" algn="l">
              <a:lnSpc>
                <a:spcPct val="100000"/>
              </a:lnSpc>
              <a:spcBef>
                <a:spcPts val="0"/>
              </a:spcBef>
              <a:spcAft>
                <a:spcPts val="0"/>
              </a:spcAft>
              <a:buNone/>
            </a:pPr>
            <a:r>
              <a:rPr b="0" i="0" lang="fr-FR" sz="1200" u="none" cap="none" strike="noStrike">
                <a:solidFill>
                  <a:srgbClr val="000000"/>
                </a:solidFill>
                <a:latin typeface="Montserrat"/>
                <a:ea typeface="Montserrat"/>
                <a:cs typeface="Montserrat"/>
                <a:sym typeface="Montserrat"/>
              </a:rPr>
              <a:t>Warren Buffuen</a:t>
            </a:r>
            <a:endParaRPr b="0"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sz="1200">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1" i="0" lang="fr-FR" sz="1200" u="none" cap="none" strike="noStrike">
                <a:solidFill>
                  <a:srgbClr val="000000"/>
                </a:solidFill>
                <a:latin typeface="Montserrat"/>
                <a:ea typeface="Montserrat"/>
                <a:cs typeface="Montserrat"/>
                <a:sym typeface="Montserrat"/>
              </a:rPr>
              <a:t>#Finance #Education #Prosperite #Argent #Epargne #Richesse</a:t>
            </a:r>
            <a:endParaRPr/>
          </a:p>
        </p:txBody>
      </p:sp>
      <p:sp>
        <p:nvSpPr>
          <p:cNvPr id="225" name="Google Shape;225;p32"/>
          <p:cNvSpPr/>
          <p:nvPr/>
        </p:nvSpPr>
        <p:spPr>
          <a:xfrm>
            <a:off x="7711440" y="2377440"/>
            <a:ext cx="3210560" cy="2794000"/>
          </a:xfrm>
          <a:prstGeom prst="rect">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26" name="Google Shape;226;p32"/>
          <p:cNvSpPr txBox="1"/>
          <p:nvPr/>
        </p:nvSpPr>
        <p:spPr>
          <a:xfrm>
            <a:off x="8026400" y="2758440"/>
            <a:ext cx="2621400" cy="10158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Font typeface="Arial"/>
              <a:buNone/>
            </a:pPr>
            <a:r>
              <a:rPr lang="fr-FR" sz="1200">
                <a:solidFill>
                  <a:schemeClr val="lt1"/>
                </a:solidFill>
                <a:latin typeface="Montserrat"/>
                <a:ea typeface="Montserrat"/>
                <a:cs typeface="Montserrat"/>
                <a:sym typeface="Montserrat"/>
              </a:rPr>
              <a:t>« Ne gardez pas ce qui reste après avoir dépensé, mais dépensez ce qui reste après avoir économisé »  </a:t>
            </a:r>
            <a:endParaRPr>
              <a:solidFill>
                <a:schemeClr val="lt1"/>
              </a:solidFill>
            </a:endParaRPr>
          </a:p>
          <a:p>
            <a:pPr indent="0" lvl="0" marL="0" rtl="0" algn="l">
              <a:spcBef>
                <a:spcPts val="0"/>
              </a:spcBef>
              <a:spcAft>
                <a:spcPts val="0"/>
              </a:spcAft>
              <a:buClr>
                <a:schemeClr val="dk1"/>
              </a:buClr>
              <a:buFont typeface="Arial"/>
              <a:buNone/>
            </a:pPr>
            <a:r>
              <a:rPr lang="fr-FR" sz="1200">
                <a:solidFill>
                  <a:schemeClr val="lt1"/>
                </a:solidFill>
                <a:latin typeface="Montserrat"/>
                <a:ea typeface="Montserrat"/>
                <a:cs typeface="Montserrat"/>
                <a:sym typeface="Montserrat"/>
              </a:rPr>
              <a:t>Warren Buffuen</a:t>
            </a:r>
            <a:endParaRPr sz="1000">
              <a:solidFill>
                <a:schemeClr val="lt1"/>
              </a:solidFill>
              <a:latin typeface="Montserrat"/>
              <a:ea typeface="Montserrat"/>
              <a:cs typeface="Montserrat"/>
              <a:sym typeface="Montserrat"/>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33"/>
          <p:cNvSpPr txBox="1"/>
          <p:nvPr/>
        </p:nvSpPr>
        <p:spPr>
          <a:xfrm>
            <a:off x="895349" y="642461"/>
            <a:ext cx="6009947" cy="923289"/>
          </a:xfrm>
          <a:prstGeom prst="rect">
            <a:avLst/>
          </a:prstGeom>
          <a:solidFill>
            <a:srgbClr val="44546A"/>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chemeClr val="lt1"/>
                </a:solidFill>
                <a:latin typeface="Montserrat"/>
                <a:ea typeface="Montserrat"/>
                <a:cs typeface="Montserrat"/>
                <a:sym typeface="Montserrat"/>
              </a:rPr>
              <a:t>Date : </a:t>
            </a:r>
            <a:r>
              <a:rPr b="0" i="0" lang="fr-FR" sz="1800" u="none" cap="none" strike="noStrike">
                <a:solidFill>
                  <a:schemeClr val="lt1"/>
                </a:solidFill>
                <a:latin typeface="Montserrat"/>
                <a:ea typeface="Montserrat"/>
                <a:cs typeface="Montserrat"/>
                <a:sym typeface="Montserrat"/>
              </a:rPr>
              <a:t>Jeudi 18/07/24</a:t>
            </a:r>
            <a:endParaRPr b="0" i="0" sz="18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None/>
            </a:pPr>
            <a:r>
              <a:rPr b="1" i="0" lang="fr-FR" sz="1800" u="none" cap="none" strike="noStrike">
                <a:solidFill>
                  <a:schemeClr val="lt1"/>
                </a:solidFill>
                <a:latin typeface="Montserrat"/>
                <a:ea typeface="Montserrat"/>
                <a:cs typeface="Montserrat"/>
                <a:sym typeface="Montserrat"/>
              </a:rPr>
              <a:t>Rubrique : </a:t>
            </a:r>
            <a:r>
              <a:rPr b="0" i="0" lang="fr-FR" sz="1800" u="none" cap="none" strike="noStrike">
                <a:solidFill>
                  <a:schemeClr val="lt1"/>
                </a:solidFill>
                <a:latin typeface="Montserrat"/>
                <a:ea typeface="Montserrat"/>
                <a:cs typeface="Montserrat"/>
                <a:sym typeface="Montserrat"/>
              </a:rPr>
              <a:t>Conseils pratiques gestion financière</a:t>
            </a:r>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chemeClr val="lt1"/>
                </a:solidFill>
                <a:latin typeface="Montserrat"/>
                <a:ea typeface="Montserrat"/>
                <a:cs typeface="Montserrat"/>
                <a:sym typeface="Montserrat"/>
              </a:rPr>
              <a:t>Heure de Publication : </a:t>
            </a:r>
            <a:r>
              <a:rPr b="0" i="0" lang="fr-FR" sz="1800" u="none" cap="none" strike="noStrike">
                <a:solidFill>
                  <a:schemeClr val="lt1"/>
                </a:solidFill>
                <a:latin typeface="Montserrat"/>
                <a:ea typeface="Montserrat"/>
                <a:cs typeface="Montserrat"/>
                <a:sym typeface="Montserrat"/>
              </a:rPr>
              <a:t>11h00</a:t>
            </a:r>
            <a:endParaRPr b="0" i="0" sz="1800" u="none" cap="none" strike="noStrike">
              <a:solidFill>
                <a:schemeClr val="lt1"/>
              </a:solidFill>
              <a:latin typeface="Montserrat"/>
              <a:ea typeface="Montserrat"/>
              <a:cs typeface="Montserrat"/>
              <a:sym typeface="Montserrat"/>
            </a:endParaRPr>
          </a:p>
        </p:txBody>
      </p:sp>
      <p:sp>
        <p:nvSpPr>
          <p:cNvPr id="232" name="Google Shape;232;p33"/>
          <p:cNvSpPr txBox="1"/>
          <p:nvPr/>
        </p:nvSpPr>
        <p:spPr>
          <a:xfrm>
            <a:off x="895350" y="1869725"/>
            <a:ext cx="5399700" cy="4419000"/>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Arial"/>
              <a:buNone/>
            </a:pPr>
            <a:r>
              <a:rPr b="1" i="0" lang="fr-FR" sz="1300" u="none" cap="none" strike="noStrike">
                <a:solidFill>
                  <a:srgbClr val="000000"/>
                </a:solidFill>
                <a:latin typeface="Montserrat"/>
                <a:ea typeface="Montserrat"/>
                <a:cs typeface="Montserrat"/>
                <a:sym typeface="Montserrat"/>
              </a:rPr>
              <a:t>Texte de publication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1" sz="1100">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100">
                <a:solidFill>
                  <a:schemeClr val="dk1"/>
                </a:solidFill>
                <a:latin typeface="Montserrat"/>
                <a:ea typeface="Montserrat"/>
                <a:cs typeface="Montserrat"/>
                <a:sym typeface="Montserrat"/>
              </a:rPr>
              <a:t>Combien te coûte ta vie en 30 jours ?</a:t>
            </a:r>
            <a:endParaRPr sz="11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100">
                <a:solidFill>
                  <a:schemeClr val="dk1"/>
                </a:solidFill>
                <a:latin typeface="Montserrat"/>
                <a:ea typeface="Montserrat"/>
                <a:cs typeface="Montserrat"/>
                <a:sym typeface="Montserrat"/>
              </a:rPr>
              <a:t>Savoir où va, exactement chaque franc de, tes revenus chaque mois peut sembler fastidieux, voire inutile pour toi; mais c'est une pratique qui peut faire toute la différence. </a:t>
            </a:r>
            <a:endParaRPr sz="11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100">
                <a:solidFill>
                  <a:schemeClr val="dk1"/>
                </a:solidFill>
                <a:latin typeface="Montserrat"/>
                <a:ea typeface="Montserrat"/>
                <a:cs typeface="Montserrat"/>
                <a:sym typeface="Montserrat"/>
              </a:rPr>
              <a:t>Le riche fait des prévisions et le pauvre fait des provisions.</a:t>
            </a:r>
            <a:endParaRPr sz="11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100">
                <a:solidFill>
                  <a:schemeClr val="dk1"/>
                </a:solidFill>
                <a:latin typeface="Montserrat"/>
                <a:ea typeface="Montserrat"/>
                <a:cs typeface="Montserrat"/>
                <a:sym typeface="Montserrat"/>
              </a:rPr>
              <a:t>En traquant chaque dépense, tu découvriras peut-être de mauvaises habitudes de consommation surprenantes qui s'accumulent et représente une somme significative à la fin du mois.</a:t>
            </a:r>
            <a:endParaRPr sz="11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100">
                <a:solidFill>
                  <a:schemeClr val="dk1"/>
                </a:solidFill>
                <a:latin typeface="Montserrat"/>
                <a:ea typeface="Montserrat"/>
                <a:cs typeface="Montserrat"/>
                <a:sym typeface="Montserrat"/>
              </a:rPr>
              <a:t>Prendre le contrôle de tes dépenses, c'est reprendre le contrôle de ta vie financière. Faire un suivi régulier de tes dépenses n'est pas seulement un bon conseil financier, mais aussi un acte d'autonomie et de responsabilité envers toi-même et tes objectifs financiers.</a:t>
            </a:r>
            <a:endParaRPr sz="11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100">
                <a:solidFill>
                  <a:schemeClr val="dk1"/>
                </a:solidFill>
                <a:latin typeface="Montserrat"/>
                <a:ea typeface="Montserrat"/>
                <a:cs typeface="Montserrat"/>
                <a:sym typeface="Montserrat"/>
              </a:rPr>
              <a:t>Prends quelques instants ce mois-ci pour examiner tes dépenses. Tu pourrais être surpris </a:t>
            </a:r>
            <a:endParaRPr b="1" i="0" sz="1100" u="none" cap="none" strike="noStrike">
              <a:solidFill>
                <a:srgbClr val="000000"/>
              </a:solidFill>
              <a:latin typeface="Montserrat"/>
              <a:ea typeface="Montserrat"/>
              <a:cs typeface="Montserrat"/>
              <a:sym typeface="Montserrat"/>
            </a:endParaRPr>
          </a:p>
          <a:p>
            <a:pPr indent="0" lvl="0" marL="0" marR="0" rtl="0" algn="l">
              <a:lnSpc>
                <a:spcPct val="100000"/>
              </a:lnSpc>
              <a:spcBef>
                <a:spcPts val="1200"/>
              </a:spcBef>
              <a:spcAft>
                <a:spcPts val="0"/>
              </a:spcAft>
              <a:buNone/>
            </a:pPr>
            <a:r>
              <a:rPr b="1" i="0" lang="fr-FR" sz="1000" u="none" cap="none" strike="noStrike">
                <a:solidFill>
                  <a:srgbClr val="000000"/>
                </a:solidFill>
                <a:latin typeface="Montserrat"/>
                <a:ea typeface="Montserrat"/>
                <a:cs typeface="Montserrat"/>
                <a:sym typeface="Montserrat"/>
              </a:rPr>
              <a:t>#Finance #Education #Prosperite #Argent #Epargne #Richesse</a:t>
            </a:r>
            <a:endParaRPr sz="1200"/>
          </a:p>
        </p:txBody>
      </p:sp>
      <p:sp>
        <p:nvSpPr>
          <p:cNvPr id="233" name="Google Shape;233;p33"/>
          <p:cNvSpPr/>
          <p:nvPr/>
        </p:nvSpPr>
        <p:spPr>
          <a:xfrm>
            <a:off x="7284425" y="1869725"/>
            <a:ext cx="4429800" cy="4173000"/>
          </a:xfrm>
          <a:prstGeom prst="rect">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34" name="Google Shape;234;p33"/>
          <p:cNvSpPr txBox="1"/>
          <p:nvPr/>
        </p:nvSpPr>
        <p:spPr>
          <a:xfrm>
            <a:off x="8093725" y="2562050"/>
            <a:ext cx="2482200" cy="13683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1200"/>
              </a:spcBef>
              <a:spcAft>
                <a:spcPts val="0"/>
              </a:spcAft>
              <a:buClr>
                <a:schemeClr val="dk1"/>
              </a:buClr>
              <a:buSzPts val="1100"/>
              <a:buFont typeface="Arial"/>
              <a:buNone/>
            </a:pPr>
            <a:br>
              <a:rPr lang="fr-FR" sz="1000">
                <a:solidFill>
                  <a:schemeClr val="dk1"/>
                </a:solidFill>
                <a:latin typeface="Montserrat"/>
                <a:ea typeface="Montserrat"/>
                <a:cs typeface="Montserrat"/>
                <a:sym typeface="Montserrat"/>
              </a:rPr>
            </a:br>
            <a:endParaRPr sz="10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300">
                <a:solidFill>
                  <a:schemeClr val="lt1"/>
                </a:solidFill>
                <a:latin typeface="Montserrat"/>
                <a:ea typeface="Montserrat"/>
                <a:cs typeface="Montserrat"/>
                <a:sym typeface="Montserrat"/>
              </a:rPr>
              <a:t>Combien te coûte ta vie en 30 jours ?</a:t>
            </a:r>
            <a:endParaRPr sz="1000">
              <a:solidFill>
                <a:schemeClr val="lt1"/>
              </a:solidFill>
              <a:latin typeface="Montserrat"/>
              <a:ea typeface="Montserrat"/>
              <a:cs typeface="Montserrat"/>
              <a:sym typeface="Montserrat"/>
            </a:endParaRPr>
          </a:p>
          <a:p>
            <a:pPr indent="0" lvl="0" marL="0" marR="0" rtl="0" algn="l">
              <a:lnSpc>
                <a:spcPct val="100000"/>
              </a:lnSpc>
              <a:spcBef>
                <a:spcPts val="1200"/>
              </a:spcBef>
              <a:spcAft>
                <a:spcPts val="0"/>
              </a:spcAft>
              <a:buNone/>
            </a:pPr>
            <a:r>
              <a:t/>
            </a:r>
            <a:endParaRPr sz="10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34"/>
          <p:cNvSpPr txBox="1"/>
          <p:nvPr/>
        </p:nvSpPr>
        <p:spPr>
          <a:xfrm>
            <a:off x="895350" y="642461"/>
            <a:ext cx="5200800" cy="923400"/>
          </a:xfrm>
          <a:prstGeom prst="rect">
            <a:avLst/>
          </a:prstGeom>
          <a:solidFill>
            <a:srgbClr val="44546A"/>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chemeClr val="lt1"/>
                </a:solidFill>
                <a:latin typeface="Montserrat"/>
                <a:ea typeface="Montserrat"/>
                <a:cs typeface="Montserrat"/>
                <a:sym typeface="Montserrat"/>
              </a:rPr>
              <a:t>Date : </a:t>
            </a:r>
            <a:r>
              <a:rPr b="0" i="0" lang="fr-FR" sz="1800" u="none" cap="none" strike="noStrike">
                <a:solidFill>
                  <a:schemeClr val="lt1"/>
                </a:solidFill>
                <a:latin typeface="Montserrat"/>
                <a:ea typeface="Montserrat"/>
                <a:cs typeface="Montserrat"/>
                <a:sym typeface="Montserrat"/>
              </a:rPr>
              <a:t>Vendredi 19/07/24</a:t>
            </a:r>
            <a:endParaRPr b="0" i="0" sz="18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None/>
            </a:pPr>
            <a:r>
              <a:rPr b="1" i="0" lang="fr-FR" sz="1800" u="none" cap="none" strike="noStrike">
                <a:solidFill>
                  <a:schemeClr val="lt1"/>
                </a:solidFill>
                <a:latin typeface="Montserrat"/>
                <a:ea typeface="Montserrat"/>
                <a:cs typeface="Montserrat"/>
                <a:sym typeface="Montserrat"/>
              </a:rPr>
              <a:t>Rubrique : </a:t>
            </a:r>
            <a:r>
              <a:rPr b="0" i="0" lang="fr-FR" sz="1800" u="none" cap="none" strike="noStrike">
                <a:solidFill>
                  <a:schemeClr val="lt1"/>
                </a:solidFill>
                <a:latin typeface="Montserrat"/>
                <a:ea typeface="Montserrat"/>
                <a:cs typeface="Montserrat"/>
                <a:sym typeface="Montserrat"/>
              </a:rPr>
              <a:t>Citation</a:t>
            </a:r>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chemeClr val="lt1"/>
                </a:solidFill>
                <a:latin typeface="Montserrat"/>
                <a:ea typeface="Montserrat"/>
                <a:cs typeface="Montserrat"/>
                <a:sym typeface="Montserrat"/>
              </a:rPr>
              <a:t>Heure de Publication : </a:t>
            </a:r>
            <a:r>
              <a:rPr b="0" i="0" lang="fr-FR" sz="1800" u="none" cap="none" strike="noStrike">
                <a:solidFill>
                  <a:schemeClr val="lt1"/>
                </a:solidFill>
                <a:latin typeface="Montserrat"/>
                <a:ea typeface="Montserrat"/>
                <a:cs typeface="Montserrat"/>
                <a:sym typeface="Montserrat"/>
              </a:rPr>
              <a:t>11h00</a:t>
            </a:r>
            <a:endParaRPr b="0" i="0" sz="1800" u="none" cap="none" strike="noStrike">
              <a:solidFill>
                <a:schemeClr val="lt1"/>
              </a:solidFill>
              <a:latin typeface="Montserrat"/>
              <a:ea typeface="Montserrat"/>
              <a:cs typeface="Montserrat"/>
              <a:sym typeface="Montserrat"/>
            </a:endParaRPr>
          </a:p>
        </p:txBody>
      </p:sp>
      <p:sp>
        <p:nvSpPr>
          <p:cNvPr id="240" name="Google Shape;240;p34"/>
          <p:cNvSpPr txBox="1"/>
          <p:nvPr/>
        </p:nvSpPr>
        <p:spPr>
          <a:xfrm>
            <a:off x="895350" y="2190750"/>
            <a:ext cx="5399700" cy="3244800"/>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Arial"/>
              <a:buNone/>
            </a:pPr>
            <a:r>
              <a:rPr b="1" i="0" lang="fr-FR" sz="1300" u="none" cap="none" strike="noStrike">
                <a:solidFill>
                  <a:srgbClr val="000000"/>
                </a:solidFill>
                <a:latin typeface="Montserrat"/>
                <a:ea typeface="Montserrat"/>
                <a:cs typeface="Montserrat"/>
                <a:sym typeface="Montserrat"/>
              </a:rPr>
              <a:t>Texte de publication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1" i="0" sz="1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300"/>
              <a:buFont typeface="Arial"/>
              <a:buNone/>
            </a:pPr>
            <a:r>
              <a:t/>
            </a:r>
            <a:endParaRPr b="1" i="0" sz="1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1" i="0" lang="fr-FR" sz="1200" u="none" cap="none" strike="noStrike">
                <a:solidFill>
                  <a:schemeClr val="dk1"/>
                </a:solidFill>
                <a:latin typeface="Montserrat"/>
                <a:ea typeface="Montserrat"/>
                <a:cs typeface="Montserrat"/>
                <a:sym typeface="Montserrat"/>
              </a:rPr>
              <a:t>Pensée Finance 006</a:t>
            </a:r>
            <a:endParaRPr b="1" i="0" sz="1200" u="none" cap="none" strike="noStrike">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300">
                <a:solidFill>
                  <a:schemeClr val="dk1"/>
                </a:solidFill>
                <a:latin typeface="Montserrat"/>
                <a:ea typeface="Montserrat"/>
                <a:cs typeface="Montserrat"/>
                <a:sym typeface="Montserrat"/>
              </a:rPr>
              <a:t>Tu n’as pas un petit 500 là ? Active-moi un forfait, chéri ? J’ai envie d’une bonne bière.</a:t>
            </a:r>
            <a:endParaRPr sz="13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SzPts val="1100"/>
              <a:buNone/>
            </a:pPr>
            <a:r>
              <a:rPr lang="fr-FR" sz="1300">
                <a:solidFill>
                  <a:schemeClr val="dk1"/>
                </a:solidFill>
                <a:latin typeface="Montserrat"/>
                <a:ea typeface="Montserrat"/>
                <a:cs typeface="Montserrat"/>
                <a:sym typeface="Montserrat"/>
              </a:rPr>
              <a:t>Est-ce que tu avais prévu ces dépenses, jeune roi ?</a:t>
            </a:r>
            <a:r>
              <a:rPr b="1" lang="fr-FR" sz="1300">
                <a:solidFill>
                  <a:schemeClr val="dk1"/>
                </a:solidFill>
                <a:latin typeface="Montserrat"/>
                <a:ea typeface="Montserrat"/>
                <a:cs typeface="Montserrat"/>
                <a:sym typeface="Montserrat"/>
              </a:rPr>
              <a:t> </a:t>
            </a:r>
            <a:r>
              <a:rPr lang="fr-FR" sz="1300">
                <a:solidFill>
                  <a:schemeClr val="dk1"/>
                </a:solidFill>
                <a:latin typeface="Montserrat"/>
                <a:ea typeface="Montserrat"/>
                <a:cs typeface="Montserrat"/>
                <a:sym typeface="Montserrat"/>
              </a:rPr>
              <a:t>Benjamin Franklin a dit ceci :</a:t>
            </a:r>
            <a:endParaRPr b="1" sz="1300">
              <a:solidFill>
                <a:schemeClr val="dk1"/>
              </a:solidFill>
              <a:latin typeface="Montserrat"/>
              <a:ea typeface="Montserrat"/>
              <a:cs typeface="Montserrat"/>
              <a:sym typeface="Montserrat"/>
            </a:endParaRPr>
          </a:p>
          <a:p>
            <a:pPr indent="0" lvl="0" marL="0" marR="0" rtl="0" algn="l">
              <a:lnSpc>
                <a:spcPct val="100000"/>
              </a:lnSpc>
              <a:spcBef>
                <a:spcPts val="1200"/>
              </a:spcBef>
              <a:spcAft>
                <a:spcPts val="0"/>
              </a:spcAft>
              <a:buNone/>
            </a:pPr>
            <a:r>
              <a:rPr b="0" i="0" lang="fr-FR" sz="1300" u="none" cap="none" strike="noStrike">
                <a:solidFill>
                  <a:srgbClr val="000000"/>
                </a:solidFill>
                <a:latin typeface="Montserrat"/>
                <a:ea typeface="Montserrat"/>
                <a:cs typeface="Montserrat"/>
                <a:sym typeface="Montserrat"/>
              </a:rPr>
              <a:t>« Prenez garde aux petites dépenses; une petite fuite peut couler un grand navire » </a:t>
            </a:r>
            <a:endParaRPr sz="1300"/>
          </a:p>
          <a:p>
            <a:pPr indent="0" lvl="0" marL="0" marR="0" rtl="0" algn="l">
              <a:lnSpc>
                <a:spcPct val="100000"/>
              </a:lnSpc>
              <a:spcBef>
                <a:spcPts val="0"/>
              </a:spcBef>
              <a:spcAft>
                <a:spcPts val="0"/>
              </a:spcAft>
              <a:buClr>
                <a:srgbClr val="000000"/>
              </a:buClr>
              <a:buSzPts val="1300"/>
              <a:buFont typeface="Arial"/>
              <a:buNone/>
            </a:pPr>
            <a:r>
              <a:t/>
            </a:r>
            <a:endParaRPr b="1" i="0" sz="1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300"/>
              <a:buFont typeface="Arial"/>
              <a:buNone/>
            </a:pPr>
            <a:r>
              <a:t/>
            </a:r>
            <a:endParaRPr b="1" i="0" sz="1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1" i="0" lang="fr-FR" sz="1200" u="none" cap="none" strike="noStrike">
                <a:solidFill>
                  <a:srgbClr val="000000"/>
                </a:solidFill>
                <a:latin typeface="Montserrat"/>
                <a:ea typeface="Montserrat"/>
                <a:cs typeface="Montserrat"/>
                <a:sym typeface="Montserrat"/>
              </a:rPr>
              <a:t>#Finance #Education #Prosperite #Argent #Epargne #Richesse</a:t>
            </a:r>
            <a:endParaRPr/>
          </a:p>
        </p:txBody>
      </p:sp>
      <p:sp>
        <p:nvSpPr>
          <p:cNvPr id="241" name="Google Shape;241;p34"/>
          <p:cNvSpPr/>
          <p:nvPr/>
        </p:nvSpPr>
        <p:spPr>
          <a:xfrm>
            <a:off x="6974925" y="1305275"/>
            <a:ext cx="4445100" cy="4203000"/>
          </a:xfrm>
          <a:prstGeom prst="rect">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42" name="Google Shape;242;p34"/>
          <p:cNvSpPr txBox="1"/>
          <p:nvPr/>
        </p:nvSpPr>
        <p:spPr>
          <a:xfrm>
            <a:off x="7912300" y="1932150"/>
            <a:ext cx="2918100" cy="26550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1200"/>
              </a:spcBef>
              <a:spcAft>
                <a:spcPts val="0"/>
              </a:spcAft>
              <a:buClr>
                <a:schemeClr val="dk1"/>
              </a:buClr>
              <a:buSzPts val="1100"/>
              <a:buFont typeface="Arial"/>
              <a:buNone/>
            </a:pPr>
            <a:r>
              <a:rPr lang="fr-FR">
                <a:solidFill>
                  <a:schemeClr val="lt1"/>
                </a:solidFill>
                <a:latin typeface="Montserrat"/>
                <a:ea typeface="Montserrat"/>
                <a:cs typeface="Montserrat"/>
                <a:sym typeface="Montserrat"/>
              </a:rPr>
              <a:t>Tu n’as pas un petit 500 là ? Active-moi un forfait, chéri ? J’ai envie d’une bonne bière.</a:t>
            </a:r>
            <a:endParaRPr>
              <a:solidFill>
                <a:schemeClr val="lt1"/>
              </a:solidFill>
              <a:latin typeface="Montserrat"/>
              <a:ea typeface="Montserrat"/>
              <a:cs typeface="Montserrat"/>
              <a:sym typeface="Montserrat"/>
            </a:endParaRPr>
          </a:p>
          <a:p>
            <a:pPr indent="0" lvl="0" marL="0" rtl="0" algn="l">
              <a:lnSpc>
                <a:spcPct val="115000"/>
              </a:lnSpc>
              <a:spcBef>
                <a:spcPts val="1200"/>
              </a:spcBef>
              <a:spcAft>
                <a:spcPts val="0"/>
              </a:spcAft>
              <a:buSzPts val="1100"/>
              <a:buNone/>
            </a:pPr>
            <a:r>
              <a:t/>
            </a:r>
            <a:endParaRPr>
              <a:solidFill>
                <a:schemeClr val="lt1"/>
              </a:solidFill>
              <a:latin typeface="Montserrat"/>
              <a:ea typeface="Montserrat"/>
              <a:cs typeface="Montserrat"/>
              <a:sym typeface="Montserrat"/>
            </a:endParaRPr>
          </a:p>
          <a:p>
            <a:pPr indent="0" lvl="0" marL="0" rtl="0" algn="l">
              <a:lnSpc>
                <a:spcPct val="115000"/>
              </a:lnSpc>
              <a:spcBef>
                <a:spcPts val="1200"/>
              </a:spcBef>
              <a:spcAft>
                <a:spcPts val="0"/>
              </a:spcAft>
              <a:buSzPts val="1100"/>
              <a:buNone/>
            </a:pPr>
            <a:r>
              <a:t/>
            </a:r>
            <a:endParaRPr>
              <a:solidFill>
                <a:schemeClr val="lt1"/>
              </a:solidFill>
              <a:latin typeface="Montserrat"/>
              <a:ea typeface="Montserrat"/>
              <a:cs typeface="Montserrat"/>
              <a:sym typeface="Montserrat"/>
            </a:endParaRPr>
          </a:p>
          <a:p>
            <a:pPr indent="0" lvl="0" marL="0" rtl="0" algn="l">
              <a:spcBef>
                <a:spcPts val="1200"/>
              </a:spcBef>
              <a:spcAft>
                <a:spcPts val="0"/>
              </a:spcAft>
              <a:buClr>
                <a:schemeClr val="dk1"/>
              </a:buClr>
              <a:buFont typeface="Arial"/>
              <a:buNone/>
            </a:pPr>
            <a:r>
              <a:rPr lang="fr-FR">
                <a:solidFill>
                  <a:schemeClr val="lt1"/>
                </a:solidFill>
                <a:latin typeface="Montserrat"/>
                <a:ea typeface="Montserrat"/>
                <a:cs typeface="Montserrat"/>
                <a:sym typeface="Montserrat"/>
              </a:rPr>
              <a:t>« Prenez garde aux petites dépenses; une petite fuite peut couler un grand navire » </a:t>
            </a:r>
            <a:endParaRPr>
              <a:solidFill>
                <a:schemeClr val="dk1"/>
              </a:solidFill>
            </a:endParaRPr>
          </a:p>
          <a:p>
            <a:pPr indent="0" lvl="0" marL="0" rtl="0" algn="l">
              <a:spcBef>
                <a:spcPts val="0"/>
              </a:spcBef>
              <a:spcAft>
                <a:spcPts val="0"/>
              </a:spcAft>
              <a:buNone/>
            </a:pPr>
            <a:r>
              <a:rPr lang="fr-FR">
                <a:solidFill>
                  <a:schemeClr val="lt1"/>
                </a:solidFill>
                <a:latin typeface="Montserrat"/>
                <a:ea typeface="Montserrat"/>
                <a:cs typeface="Montserrat"/>
                <a:sym typeface="Montserrat"/>
              </a:rPr>
              <a:t>Benjamin Francklin</a:t>
            </a:r>
            <a:endParaRPr>
              <a:solidFill>
                <a:schemeClr val="lt1"/>
              </a:solidFill>
              <a:latin typeface="Montserrat"/>
              <a:ea typeface="Montserrat"/>
              <a:cs typeface="Montserrat"/>
              <a:sym typeface="Montserrat"/>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35"/>
          <p:cNvSpPr txBox="1"/>
          <p:nvPr/>
        </p:nvSpPr>
        <p:spPr>
          <a:xfrm>
            <a:off x="895350" y="642450"/>
            <a:ext cx="5399700" cy="923400"/>
          </a:xfrm>
          <a:prstGeom prst="rect">
            <a:avLst/>
          </a:prstGeom>
          <a:solidFill>
            <a:srgbClr val="44546A"/>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chemeClr val="lt1"/>
                </a:solidFill>
                <a:latin typeface="Montserrat"/>
                <a:ea typeface="Montserrat"/>
                <a:cs typeface="Montserrat"/>
                <a:sym typeface="Montserrat"/>
              </a:rPr>
              <a:t>Date : </a:t>
            </a:r>
            <a:r>
              <a:rPr b="0" i="0" lang="fr-FR" sz="1800" u="none" cap="none" strike="noStrike">
                <a:solidFill>
                  <a:schemeClr val="lt1"/>
                </a:solidFill>
                <a:latin typeface="Montserrat"/>
                <a:ea typeface="Montserrat"/>
                <a:cs typeface="Montserrat"/>
                <a:sym typeface="Montserrat"/>
              </a:rPr>
              <a:t>Samedi 20/07/24</a:t>
            </a:r>
            <a:endParaRPr b="0" i="0" sz="18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None/>
            </a:pPr>
            <a:r>
              <a:rPr b="1" i="0" lang="fr-FR" sz="1800" u="none" cap="none" strike="noStrike">
                <a:solidFill>
                  <a:schemeClr val="lt1"/>
                </a:solidFill>
                <a:latin typeface="Montserrat"/>
                <a:ea typeface="Montserrat"/>
                <a:cs typeface="Montserrat"/>
                <a:sym typeface="Montserrat"/>
              </a:rPr>
              <a:t>Rubrique : </a:t>
            </a:r>
            <a:r>
              <a:rPr b="0" i="0" lang="fr-FR" sz="1800" u="none" cap="none" strike="noStrike">
                <a:solidFill>
                  <a:schemeClr val="lt1"/>
                </a:solidFill>
                <a:latin typeface="Montserrat"/>
                <a:ea typeface="Montserrat"/>
                <a:cs typeface="Montserrat"/>
                <a:sym typeface="Montserrat"/>
              </a:rPr>
              <a:t>Témoignage</a:t>
            </a:r>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chemeClr val="lt1"/>
                </a:solidFill>
                <a:latin typeface="Montserrat"/>
                <a:ea typeface="Montserrat"/>
                <a:cs typeface="Montserrat"/>
                <a:sym typeface="Montserrat"/>
              </a:rPr>
              <a:t>Heure de Publication : </a:t>
            </a:r>
            <a:r>
              <a:rPr b="0" i="0" lang="fr-FR" sz="1800" u="none" cap="none" strike="noStrike">
                <a:solidFill>
                  <a:schemeClr val="lt1"/>
                </a:solidFill>
                <a:latin typeface="Montserrat"/>
                <a:ea typeface="Montserrat"/>
                <a:cs typeface="Montserrat"/>
                <a:sym typeface="Montserrat"/>
              </a:rPr>
              <a:t>11h00</a:t>
            </a:r>
            <a:endParaRPr b="0" i="0" sz="1800" u="none" cap="none" strike="noStrike">
              <a:solidFill>
                <a:schemeClr val="lt1"/>
              </a:solidFill>
              <a:latin typeface="Montserrat"/>
              <a:ea typeface="Montserrat"/>
              <a:cs typeface="Montserrat"/>
              <a:sym typeface="Montserrat"/>
            </a:endParaRPr>
          </a:p>
        </p:txBody>
      </p:sp>
      <p:sp>
        <p:nvSpPr>
          <p:cNvPr id="248" name="Google Shape;248;p35"/>
          <p:cNvSpPr txBox="1"/>
          <p:nvPr/>
        </p:nvSpPr>
        <p:spPr>
          <a:xfrm>
            <a:off x="895350" y="1679375"/>
            <a:ext cx="5951100" cy="4840800"/>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Arial"/>
              <a:buNone/>
            </a:pPr>
            <a:r>
              <a:rPr b="1" i="0" lang="fr-FR" sz="1200" u="none" cap="none" strike="noStrike">
                <a:solidFill>
                  <a:srgbClr val="000000"/>
                </a:solidFill>
                <a:latin typeface="Montserrat"/>
                <a:ea typeface="Montserrat"/>
                <a:cs typeface="Montserrat"/>
                <a:sym typeface="Montserrat"/>
              </a:rPr>
              <a:t>Texte de publication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1" lang="fr-FR" sz="1300">
                <a:latin typeface="Montserrat"/>
                <a:ea typeface="Montserrat"/>
                <a:cs typeface="Montserrat"/>
                <a:sym typeface="Montserrat"/>
              </a:rPr>
              <a:t>l</a:t>
            </a:r>
            <a:endParaRPr b="1" i="0" sz="1200" u="none" cap="none" strike="noStrike">
              <a:solidFill>
                <a:srgbClr val="000000"/>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b="1" lang="fr-FR" sz="1000">
                <a:solidFill>
                  <a:schemeClr val="dk1"/>
                </a:solidFill>
                <a:latin typeface="Montserrat"/>
                <a:ea typeface="Montserrat"/>
                <a:cs typeface="Montserrat"/>
                <a:sym typeface="Montserrat"/>
              </a:rPr>
              <a:t>L</a:t>
            </a:r>
            <a:r>
              <a:rPr b="1" lang="fr-FR" sz="1000">
                <a:solidFill>
                  <a:schemeClr val="dk1"/>
                </a:solidFill>
                <a:latin typeface="Montserrat"/>
                <a:ea typeface="Montserrat"/>
                <a:cs typeface="Montserrat"/>
                <a:sym typeface="Montserrat"/>
              </a:rPr>
              <a:t>ibérez</a:t>
            </a:r>
            <a:r>
              <a:rPr b="1" lang="fr-FR" sz="1000">
                <a:solidFill>
                  <a:schemeClr val="dk1"/>
                </a:solidFill>
                <a:latin typeface="Montserrat"/>
                <a:ea typeface="Montserrat"/>
                <a:cs typeface="Montserrat"/>
                <a:sym typeface="Montserrat"/>
              </a:rPr>
              <a:t>-vous de la Dépendance Financière</a:t>
            </a:r>
            <a:endParaRPr b="1" sz="10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000">
                <a:solidFill>
                  <a:schemeClr val="dk1"/>
                </a:solidFill>
                <a:latin typeface="Montserrat"/>
                <a:ea typeface="Montserrat"/>
                <a:cs typeface="Montserrat"/>
                <a:sym typeface="Montserrat"/>
              </a:rPr>
              <a:t>Une éducation financière solide est la clé de l'autonomie. </a:t>
            </a:r>
            <a:endParaRPr sz="10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000">
                <a:solidFill>
                  <a:schemeClr val="dk1"/>
                </a:solidFill>
                <a:latin typeface="Montserrat"/>
                <a:ea typeface="Montserrat"/>
                <a:cs typeface="Montserrat"/>
                <a:sym typeface="Montserrat"/>
              </a:rPr>
              <a:t>Elle vous donne le pouvoir de prendre des décisions éclairées sur votre argent, sans dépendre excessivement de conseillers ou de proches.</a:t>
            </a:r>
            <a:endParaRPr sz="10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b="1" lang="fr-FR" sz="1000">
                <a:solidFill>
                  <a:schemeClr val="dk1"/>
                </a:solidFill>
                <a:latin typeface="Montserrat"/>
                <a:ea typeface="Montserrat"/>
                <a:cs typeface="Montserrat"/>
                <a:sym typeface="Montserrat"/>
              </a:rPr>
              <a:t>Pourquoi C'est Important ?</a:t>
            </a:r>
            <a:endParaRPr b="1" sz="10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000">
                <a:solidFill>
                  <a:schemeClr val="dk1"/>
                </a:solidFill>
                <a:latin typeface="Montserrat"/>
                <a:ea typeface="Montserrat"/>
                <a:cs typeface="Montserrat"/>
                <a:sym typeface="Montserrat"/>
              </a:rPr>
              <a:t>En comprenant mieux vos finances, vous pouvez planifier votre avenir financier avec clarté. Évitez de tomber dans le piège de la pauvreté, des dettes et de la pression sociale. Savoir gérer son argent, c’est sécuriser petit à petit son avenir et celui de sa famille.</a:t>
            </a:r>
            <a:endParaRPr sz="10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000">
                <a:solidFill>
                  <a:schemeClr val="dk1"/>
                </a:solidFill>
                <a:latin typeface="Montserrat"/>
                <a:ea typeface="Montserrat"/>
                <a:cs typeface="Montserrat"/>
                <a:sym typeface="Montserrat"/>
              </a:rPr>
              <a:t>N'attendez pas pour vous intéresser aux concepts de la gestion financière, c'est le premier pas vers une vie épanouie.</a:t>
            </a:r>
            <a:endParaRPr sz="10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b="1" lang="fr-FR" sz="1000">
                <a:solidFill>
                  <a:schemeClr val="dk1"/>
                </a:solidFill>
                <a:latin typeface="Montserrat"/>
                <a:ea typeface="Montserrat"/>
                <a:cs typeface="Montserrat"/>
                <a:sym typeface="Montserrat"/>
              </a:rPr>
              <a:t>Êtes-vous prêt à devenir un meilleur gestionnaire de vos finances personnelles et à en finir avec les mauvaises habitudes qui vous maintiennent dans le manque d’argent ?</a:t>
            </a:r>
            <a:endParaRPr b="1" sz="10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000">
                <a:solidFill>
                  <a:schemeClr val="dk1"/>
                </a:solidFill>
                <a:latin typeface="Montserrat"/>
                <a:ea typeface="Montserrat"/>
                <a:cs typeface="Montserrat"/>
                <a:sym typeface="Montserrat"/>
              </a:rPr>
              <a:t>Rejoignez-nous pour des conseils pratiques et des astuces simples pour améliorer votre gestion financière. </a:t>
            </a:r>
            <a:endParaRPr sz="10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000">
                <a:solidFill>
                  <a:schemeClr val="dk1"/>
                </a:solidFill>
                <a:latin typeface="Montserrat"/>
                <a:ea typeface="Montserrat"/>
                <a:cs typeface="Montserrat"/>
                <a:sym typeface="Montserrat"/>
              </a:rPr>
              <a:t>Ensemble, construisons un avenir financier solide !</a:t>
            </a:r>
            <a:endParaRPr b="1" sz="1100">
              <a:solidFill>
                <a:schemeClr val="dk1"/>
              </a:solidFill>
              <a:latin typeface="Montserrat"/>
              <a:ea typeface="Montserrat"/>
              <a:cs typeface="Montserrat"/>
              <a:sym typeface="Montserrat"/>
            </a:endParaRPr>
          </a:p>
          <a:p>
            <a:pPr indent="0" lvl="0" marL="0" marR="0" rtl="0" algn="l">
              <a:lnSpc>
                <a:spcPct val="100000"/>
              </a:lnSpc>
              <a:spcBef>
                <a:spcPts val="1200"/>
              </a:spcBef>
              <a:spcAft>
                <a:spcPts val="0"/>
              </a:spcAft>
              <a:buNone/>
            </a:pPr>
            <a:r>
              <a:rPr b="1" i="0" lang="fr-FR" sz="1100" u="none" cap="none" strike="noStrike">
                <a:solidFill>
                  <a:srgbClr val="000000"/>
                </a:solidFill>
                <a:latin typeface="Montserrat"/>
                <a:ea typeface="Montserrat"/>
                <a:cs typeface="Montserrat"/>
                <a:sym typeface="Montserrat"/>
              </a:rPr>
              <a:t>#Finance #Education #Prosperite #Argent #Epargne #Richesse</a:t>
            </a:r>
            <a:endParaRPr sz="1300">
              <a:latin typeface="Montserrat"/>
              <a:ea typeface="Montserrat"/>
              <a:cs typeface="Montserrat"/>
              <a:sym typeface="Montserrat"/>
            </a:endParaRPr>
          </a:p>
        </p:txBody>
      </p:sp>
      <p:sp>
        <p:nvSpPr>
          <p:cNvPr id="249" name="Google Shape;249;p35"/>
          <p:cNvSpPr/>
          <p:nvPr/>
        </p:nvSpPr>
        <p:spPr>
          <a:xfrm>
            <a:off x="7711440" y="2377440"/>
            <a:ext cx="3210560" cy="2794000"/>
          </a:xfrm>
          <a:prstGeom prst="rect">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50" name="Google Shape;250;p35"/>
          <p:cNvSpPr txBox="1"/>
          <p:nvPr/>
        </p:nvSpPr>
        <p:spPr>
          <a:xfrm>
            <a:off x="8026400" y="3139440"/>
            <a:ext cx="2621400" cy="6510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1200"/>
              </a:spcBef>
              <a:spcAft>
                <a:spcPts val="1200"/>
              </a:spcAft>
              <a:buClr>
                <a:schemeClr val="dk1"/>
              </a:buClr>
              <a:buSzPts val="1100"/>
              <a:buFont typeface="Arial"/>
              <a:buNone/>
            </a:pPr>
            <a:r>
              <a:rPr lang="fr-FR" sz="1100">
                <a:solidFill>
                  <a:schemeClr val="lt1"/>
                </a:solidFill>
                <a:latin typeface="Montserrat"/>
                <a:ea typeface="Montserrat"/>
                <a:cs typeface="Montserrat"/>
                <a:sym typeface="Montserrat"/>
              </a:rPr>
              <a:t>Savoir gérer son argent, c’est sécuriser petit à petit son avenir et celui de sa famille.</a:t>
            </a:r>
            <a:endParaRPr sz="1100">
              <a:solidFill>
                <a:schemeClr val="lt1"/>
              </a:solidFill>
              <a:latin typeface="Montserrat"/>
              <a:ea typeface="Montserrat"/>
              <a:cs typeface="Montserrat"/>
              <a:sym typeface="Montserrat"/>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70C0"/>
        </a:solidFill>
      </p:bgPr>
    </p:bg>
    <p:spTree>
      <p:nvGrpSpPr>
        <p:cNvPr id="254" name="Shape 254"/>
        <p:cNvGrpSpPr/>
        <p:nvPr/>
      </p:nvGrpSpPr>
      <p:grpSpPr>
        <a:xfrm>
          <a:off x="0" y="0"/>
          <a:ext cx="0" cy="0"/>
          <a:chOff x="0" y="0"/>
          <a:chExt cx="0" cy="0"/>
        </a:xfrm>
      </p:grpSpPr>
      <p:sp>
        <p:nvSpPr>
          <p:cNvPr id="255" name="Google Shape;255;p36"/>
          <p:cNvSpPr txBox="1"/>
          <p:nvPr/>
        </p:nvSpPr>
        <p:spPr>
          <a:xfrm>
            <a:off x="642937" y="2705725"/>
            <a:ext cx="10906200" cy="144650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800"/>
              <a:buFont typeface="Arial"/>
              <a:buNone/>
            </a:pPr>
            <a:r>
              <a:rPr b="1" i="0" lang="fr-FR" sz="8800" u="none" cap="none" strike="noStrike">
                <a:solidFill>
                  <a:schemeClr val="accent2"/>
                </a:solidFill>
                <a:latin typeface="Calibri"/>
                <a:ea typeface="Calibri"/>
                <a:cs typeface="Calibri"/>
                <a:sym typeface="Calibri"/>
              </a:rPr>
              <a:t>Semaine 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graphicFrame>
        <p:nvGraphicFramePr>
          <p:cNvPr id="260" name="Google Shape;260;p37"/>
          <p:cNvGraphicFramePr/>
          <p:nvPr/>
        </p:nvGraphicFramePr>
        <p:xfrm>
          <a:off x="652460" y="2915806"/>
          <a:ext cx="3000000" cy="3000000"/>
        </p:xfrm>
        <a:graphic>
          <a:graphicData uri="http://schemas.openxmlformats.org/drawingml/2006/table">
            <a:tbl>
              <a:tblPr bandRow="1" firstRow="1">
                <a:noFill/>
                <a:tableStyleId>{677731AB-D86C-4955-9C7F-C05C4C076F92}</a:tableStyleId>
              </a:tblPr>
              <a:tblGrid>
                <a:gridCol w="1347425"/>
                <a:gridCol w="1362800"/>
                <a:gridCol w="1362800"/>
                <a:gridCol w="1362800"/>
                <a:gridCol w="1362800"/>
                <a:gridCol w="1362800"/>
                <a:gridCol w="1362800"/>
                <a:gridCol w="1362800"/>
              </a:tblGrid>
              <a:tr h="397350">
                <a:tc rowSpan="2">
                  <a:txBody>
                    <a:bodyPr/>
                    <a:lstStyle/>
                    <a:p>
                      <a:pPr indent="0" lvl="0" marL="0" marR="0" rtl="0" algn="l">
                        <a:lnSpc>
                          <a:spcPct val="100000"/>
                        </a:lnSpc>
                        <a:spcBef>
                          <a:spcPts val="0"/>
                        </a:spcBef>
                        <a:spcAft>
                          <a:spcPts val="0"/>
                        </a:spcAft>
                        <a:buNone/>
                      </a:pPr>
                      <a:r>
                        <a:rPr lang="fr-FR" sz="1200" u="none" cap="none" strike="noStrike"/>
                        <a:t>S3</a:t>
                      </a:r>
                      <a:endParaRPr/>
                    </a:p>
                  </a:txBody>
                  <a:tcPr marT="45725" marB="45725" marR="91450" marL="91450">
                    <a:solidFill>
                      <a:srgbClr val="70AD4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fr-FR" sz="1000" u="none" cap="none" strike="noStrike"/>
                        <a:t>Citation </a:t>
                      </a:r>
                      <a:endParaRPr/>
                    </a:p>
                    <a:p>
                      <a:pPr indent="0" lvl="0" marL="0" marR="0" rtl="0" algn="l">
                        <a:lnSpc>
                          <a:spcPct val="100000"/>
                        </a:lnSpc>
                        <a:spcBef>
                          <a:spcPts val="0"/>
                        </a:spcBef>
                        <a:spcAft>
                          <a:spcPts val="0"/>
                        </a:spcAft>
                        <a:buNone/>
                      </a:pPr>
                      <a:r>
                        <a:t/>
                      </a:r>
                      <a:endParaRPr sz="1000" u="none" cap="none" strike="noStrike"/>
                    </a:p>
                  </a:txBody>
                  <a:tcPr marT="45725" marB="45725" marR="91450" marL="91450">
                    <a:solidFill>
                      <a:schemeClr val="accent6"/>
                    </a:solidFill>
                  </a:tcPr>
                </a:tc>
                <a:tc>
                  <a:txBody>
                    <a:bodyPr/>
                    <a:lstStyle/>
                    <a:p>
                      <a:pPr indent="0" lvl="0" marL="0" marR="0" rtl="0" algn="l">
                        <a:lnSpc>
                          <a:spcPct val="100000"/>
                        </a:lnSpc>
                        <a:spcBef>
                          <a:spcPts val="0"/>
                        </a:spcBef>
                        <a:spcAft>
                          <a:spcPts val="0"/>
                        </a:spcAft>
                        <a:buNone/>
                      </a:pPr>
                      <a:r>
                        <a:rPr lang="fr-FR" sz="1000" u="none" cap="none" strike="noStrike"/>
                        <a:t>Etude de cas </a:t>
                      </a:r>
                      <a:endParaRPr/>
                    </a:p>
                  </a:txBody>
                  <a:tcPr marT="45725" marB="45725" marR="91450" marL="91450">
                    <a:solidFill>
                      <a:schemeClr val="accent6"/>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fr-FR" sz="1000" u="none" cap="none" strike="noStrike"/>
                        <a:t>Citation </a:t>
                      </a:r>
                      <a:endParaRPr/>
                    </a:p>
                    <a:p>
                      <a:pPr indent="0" lvl="0" marL="0" marR="0" rtl="0" algn="l">
                        <a:lnSpc>
                          <a:spcPct val="100000"/>
                        </a:lnSpc>
                        <a:spcBef>
                          <a:spcPts val="0"/>
                        </a:spcBef>
                        <a:spcAft>
                          <a:spcPts val="0"/>
                        </a:spcAft>
                        <a:buNone/>
                      </a:pPr>
                      <a:r>
                        <a:t/>
                      </a:r>
                      <a:endParaRPr sz="1000" u="none" cap="none" strike="noStrike"/>
                    </a:p>
                  </a:txBody>
                  <a:tcPr marT="45725" marB="45725" marR="91450" marL="91450">
                    <a:solidFill>
                      <a:schemeClr val="accent6"/>
                    </a:solidFill>
                  </a:tcPr>
                </a:tc>
                <a:tc>
                  <a:txBody>
                    <a:bodyPr/>
                    <a:lstStyle/>
                    <a:p>
                      <a:pPr indent="0" lvl="0" marL="0" marR="0" rtl="0" algn="l">
                        <a:lnSpc>
                          <a:spcPct val="100000"/>
                        </a:lnSpc>
                        <a:spcBef>
                          <a:spcPts val="0"/>
                        </a:spcBef>
                        <a:spcAft>
                          <a:spcPts val="0"/>
                        </a:spcAft>
                        <a:buNone/>
                      </a:pPr>
                      <a:r>
                        <a:t/>
                      </a:r>
                      <a:endParaRPr sz="1000" u="none" cap="none" strike="noStrike"/>
                    </a:p>
                  </a:txBody>
                  <a:tcPr marT="45725" marB="45725" marR="91450" marL="91450">
                    <a:solidFill>
                      <a:schemeClr val="accent6"/>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fr-FR" sz="1000" u="none" cap="none" strike="noStrike"/>
                        <a:t>Citation</a:t>
                      </a:r>
                      <a:endParaRPr/>
                    </a:p>
                    <a:p>
                      <a:pPr indent="0" lvl="0" marL="0" marR="0" rtl="0" algn="l">
                        <a:lnSpc>
                          <a:spcPct val="100000"/>
                        </a:lnSpc>
                        <a:spcBef>
                          <a:spcPts val="0"/>
                        </a:spcBef>
                        <a:spcAft>
                          <a:spcPts val="0"/>
                        </a:spcAft>
                        <a:buNone/>
                      </a:pPr>
                      <a:r>
                        <a:t/>
                      </a:r>
                      <a:endParaRPr sz="1000" u="none" cap="none" strike="noStrike"/>
                    </a:p>
                  </a:txBody>
                  <a:tcPr marT="45725" marB="45725" marR="91450" marL="91450">
                    <a:solidFill>
                      <a:schemeClr val="accent6"/>
                    </a:solidFill>
                  </a:tcPr>
                </a:tc>
                <a:tc>
                  <a:txBody>
                    <a:bodyPr/>
                    <a:lstStyle/>
                    <a:p>
                      <a:pPr indent="0" lvl="0" marL="0" marR="0" rtl="0" algn="l">
                        <a:lnSpc>
                          <a:spcPct val="100000"/>
                        </a:lnSpc>
                        <a:spcBef>
                          <a:spcPts val="0"/>
                        </a:spcBef>
                        <a:spcAft>
                          <a:spcPts val="0"/>
                        </a:spcAft>
                        <a:buNone/>
                      </a:pPr>
                      <a:r>
                        <a:t/>
                      </a:r>
                      <a:endParaRPr sz="1000" u="none" cap="none" strike="noStrike"/>
                    </a:p>
                  </a:txBody>
                  <a:tcPr marT="45725" marB="45725" marR="91450" marL="91450">
                    <a:solidFill>
                      <a:schemeClr val="accent6"/>
                    </a:solidFill>
                  </a:tcPr>
                </a:tc>
                <a:tc>
                  <a:txBody>
                    <a:bodyPr/>
                    <a:lstStyle/>
                    <a:p>
                      <a:pPr indent="0" lvl="0" marL="0" marR="0" rtl="0" algn="l">
                        <a:lnSpc>
                          <a:spcPct val="100000"/>
                        </a:lnSpc>
                        <a:spcBef>
                          <a:spcPts val="0"/>
                        </a:spcBef>
                        <a:spcAft>
                          <a:spcPts val="0"/>
                        </a:spcAft>
                        <a:buNone/>
                      </a:pPr>
                      <a:r>
                        <a:t/>
                      </a:r>
                      <a:endParaRPr sz="1000" u="none" cap="none" strike="noStrike"/>
                    </a:p>
                  </a:txBody>
                  <a:tcPr marT="45725" marB="45725" marR="91450" marL="91450">
                    <a:solidFill>
                      <a:schemeClr val="accent6"/>
                    </a:solidFill>
                  </a:tcPr>
                </a:tc>
              </a:tr>
              <a:tr h="629050">
                <a:tc vMerge="1"/>
                <a:tc>
                  <a:txBody>
                    <a:bodyPr/>
                    <a:lstStyle/>
                    <a:p>
                      <a:pPr indent="0" lvl="0" marL="0" marR="0" rtl="0" algn="l">
                        <a:lnSpc>
                          <a:spcPct val="100000"/>
                        </a:lnSpc>
                        <a:spcBef>
                          <a:spcPts val="0"/>
                        </a:spcBef>
                        <a:spcAft>
                          <a:spcPts val="0"/>
                        </a:spcAft>
                        <a:buNone/>
                      </a:pPr>
                      <a:r>
                        <a:t/>
                      </a:r>
                      <a:endParaRPr sz="1000" u="none" cap="none" strike="noStrike"/>
                    </a:p>
                  </a:txBody>
                  <a:tcPr marT="45725" marB="45725" marR="91450" marL="91450">
                    <a:solidFill>
                      <a:schemeClr val="accent6"/>
                    </a:solidFill>
                  </a:tcPr>
                </a:tc>
                <a:tc>
                  <a:txBody>
                    <a:bodyPr/>
                    <a:lstStyle/>
                    <a:p>
                      <a:pPr indent="0" lvl="0" marL="0" marR="0" rtl="0" algn="l">
                        <a:lnSpc>
                          <a:spcPct val="100000"/>
                        </a:lnSpc>
                        <a:spcBef>
                          <a:spcPts val="0"/>
                        </a:spcBef>
                        <a:spcAft>
                          <a:spcPts val="0"/>
                        </a:spcAft>
                        <a:buNone/>
                      </a:pPr>
                      <a:r>
                        <a:rPr lang="fr-FR" sz="1000" u="none" cap="none" strike="noStrike"/>
                        <a:t>Avantages éducation financière </a:t>
                      </a:r>
                      <a:endParaRPr/>
                    </a:p>
                  </a:txBody>
                  <a:tcPr marT="45725" marB="45725" marR="91450" marL="91450">
                    <a:solidFill>
                      <a:schemeClr val="accent6"/>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fr-FR" sz="1000" u="none" cap="none" strike="noStrike"/>
                        <a:t>Impacts éducation financière</a:t>
                      </a:r>
                      <a:endParaRPr/>
                    </a:p>
                    <a:p>
                      <a:pPr indent="0" lvl="0" marL="0" marR="0" rtl="0" algn="l">
                        <a:lnSpc>
                          <a:spcPct val="100000"/>
                        </a:lnSpc>
                        <a:spcBef>
                          <a:spcPts val="0"/>
                        </a:spcBef>
                        <a:spcAft>
                          <a:spcPts val="0"/>
                        </a:spcAft>
                        <a:buNone/>
                      </a:pPr>
                      <a:r>
                        <a:t/>
                      </a:r>
                      <a:endParaRPr sz="1000" u="none" cap="none" strike="noStrike"/>
                    </a:p>
                  </a:txBody>
                  <a:tcPr marT="45725" marB="45725" marR="91450" marL="91450">
                    <a:solidFill>
                      <a:schemeClr val="accent6"/>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fr-FR" sz="1000" u="none" cap="none" strike="noStrike"/>
                        <a:t>Conseils pratiques gestion financière </a:t>
                      </a:r>
                      <a:endParaRPr/>
                    </a:p>
                    <a:p>
                      <a:pPr indent="0" lvl="0" marL="0" marR="0" rtl="0" algn="l">
                        <a:lnSpc>
                          <a:spcPct val="100000"/>
                        </a:lnSpc>
                        <a:spcBef>
                          <a:spcPts val="0"/>
                        </a:spcBef>
                        <a:spcAft>
                          <a:spcPts val="0"/>
                        </a:spcAft>
                        <a:buNone/>
                      </a:pPr>
                      <a:r>
                        <a:t/>
                      </a:r>
                      <a:endParaRPr sz="1000" u="none" cap="none" strike="noStrike"/>
                    </a:p>
                  </a:txBody>
                  <a:tcPr marT="45725" marB="45725" marR="91450" marL="91450">
                    <a:solidFill>
                      <a:schemeClr val="accent6"/>
                    </a:solidFill>
                  </a:tcPr>
                </a:tc>
                <a:tc>
                  <a:txBody>
                    <a:bodyPr/>
                    <a:lstStyle/>
                    <a:p>
                      <a:pPr indent="0" lvl="0" marL="0" marR="0" rtl="0" algn="l">
                        <a:lnSpc>
                          <a:spcPct val="100000"/>
                        </a:lnSpc>
                        <a:spcBef>
                          <a:spcPts val="0"/>
                        </a:spcBef>
                        <a:spcAft>
                          <a:spcPts val="0"/>
                        </a:spcAft>
                        <a:buNone/>
                      </a:pPr>
                      <a:r>
                        <a:t/>
                      </a:r>
                      <a:endParaRPr sz="1000" u="none" cap="none" strike="noStrike"/>
                    </a:p>
                  </a:txBody>
                  <a:tcPr marT="45725" marB="45725" marR="91450" marL="91450">
                    <a:solidFill>
                      <a:schemeClr val="accent6"/>
                    </a:solidFill>
                  </a:tcPr>
                </a:tc>
                <a:tc>
                  <a:txBody>
                    <a:bodyPr/>
                    <a:lstStyle/>
                    <a:p>
                      <a:pPr indent="0" lvl="0" marL="0" rtl="0" algn="l">
                        <a:spcBef>
                          <a:spcPts val="0"/>
                        </a:spcBef>
                        <a:spcAft>
                          <a:spcPts val="0"/>
                        </a:spcAft>
                        <a:buClr>
                          <a:schemeClr val="dk1"/>
                        </a:buClr>
                        <a:buFont typeface="Arial"/>
                        <a:buNone/>
                      </a:pPr>
                      <a:r>
                        <a:rPr lang="fr-FR" sz="1000">
                          <a:solidFill>
                            <a:schemeClr val="dk1"/>
                          </a:solidFill>
                        </a:rPr>
                        <a:t>Succes story</a:t>
                      </a:r>
                      <a:endParaRPr sz="1000"/>
                    </a:p>
                  </a:txBody>
                  <a:tcPr marT="45725" marB="45725" marR="91450" marL="91450">
                    <a:solidFill>
                      <a:schemeClr val="accent6"/>
                    </a:solidFill>
                  </a:tcPr>
                </a:tc>
                <a:tc>
                  <a:txBody>
                    <a:bodyPr/>
                    <a:lstStyle/>
                    <a:p>
                      <a:pPr indent="0" lvl="0" marL="0" marR="0" rtl="0" algn="l">
                        <a:lnSpc>
                          <a:spcPct val="100000"/>
                        </a:lnSpc>
                        <a:spcBef>
                          <a:spcPts val="0"/>
                        </a:spcBef>
                        <a:spcAft>
                          <a:spcPts val="0"/>
                        </a:spcAft>
                        <a:buNone/>
                      </a:pPr>
                      <a:r>
                        <a:rPr lang="fr-FR" sz="1000" u="none" cap="none" strike="noStrike"/>
                        <a:t>Publication Fun</a:t>
                      </a:r>
                      <a:endParaRPr/>
                    </a:p>
                  </a:txBody>
                  <a:tcPr marT="45725" marB="45725" marR="91450" marL="91450">
                    <a:solidFill>
                      <a:schemeClr val="accent6"/>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38"/>
          <p:cNvSpPr txBox="1"/>
          <p:nvPr/>
        </p:nvSpPr>
        <p:spPr>
          <a:xfrm>
            <a:off x="895350" y="642461"/>
            <a:ext cx="5200800" cy="923400"/>
          </a:xfrm>
          <a:prstGeom prst="rect">
            <a:avLst/>
          </a:prstGeom>
          <a:solidFill>
            <a:srgbClr val="70AD47"/>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Date : </a:t>
            </a:r>
            <a:r>
              <a:rPr b="0" i="0" lang="fr-FR" sz="1800" u="none" cap="none" strike="noStrike">
                <a:solidFill>
                  <a:srgbClr val="000000"/>
                </a:solidFill>
                <a:latin typeface="Montserrat"/>
                <a:ea typeface="Montserrat"/>
                <a:cs typeface="Montserrat"/>
                <a:sym typeface="Montserrat"/>
              </a:rPr>
              <a:t>Lundi</a:t>
            </a:r>
            <a:r>
              <a:rPr b="1" i="0" lang="fr-FR" sz="1800" u="none" cap="none" strike="noStrike">
                <a:solidFill>
                  <a:srgbClr val="000000"/>
                </a:solidFill>
                <a:latin typeface="Montserrat"/>
                <a:ea typeface="Montserrat"/>
                <a:cs typeface="Montserrat"/>
                <a:sym typeface="Montserrat"/>
              </a:rPr>
              <a:t> </a:t>
            </a:r>
            <a:r>
              <a:rPr b="0" i="0" lang="fr-FR" sz="1800" u="none" cap="none" strike="noStrike">
                <a:solidFill>
                  <a:srgbClr val="000000"/>
                </a:solidFill>
                <a:latin typeface="Montserrat"/>
                <a:ea typeface="Montserrat"/>
                <a:cs typeface="Montserrat"/>
                <a:sym typeface="Montserrat"/>
              </a:rPr>
              <a:t>22/07/24</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Rubrique : </a:t>
            </a:r>
            <a:r>
              <a:rPr b="0" i="0" lang="fr-FR" sz="1800" u="none" cap="none" strike="noStrike">
                <a:solidFill>
                  <a:srgbClr val="000000"/>
                </a:solidFill>
                <a:latin typeface="Montserrat"/>
                <a:ea typeface="Montserrat"/>
                <a:cs typeface="Montserrat"/>
                <a:sym typeface="Montserrat"/>
              </a:rPr>
              <a:t>Citation</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Heure de Publication : </a:t>
            </a:r>
            <a:r>
              <a:rPr b="0" i="0" lang="fr-FR" sz="1800" u="none" cap="none" strike="noStrike">
                <a:solidFill>
                  <a:srgbClr val="000000"/>
                </a:solidFill>
                <a:latin typeface="Montserrat"/>
                <a:ea typeface="Montserrat"/>
                <a:cs typeface="Montserrat"/>
                <a:sym typeface="Montserrat"/>
              </a:rPr>
              <a:t>11h00</a:t>
            </a:r>
            <a:endParaRPr b="0" i="0" sz="1800" u="none" cap="none" strike="noStrike">
              <a:solidFill>
                <a:srgbClr val="000000"/>
              </a:solidFill>
              <a:latin typeface="Montserrat"/>
              <a:ea typeface="Montserrat"/>
              <a:cs typeface="Montserrat"/>
              <a:sym typeface="Montserrat"/>
            </a:endParaRPr>
          </a:p>
        </p:txBody>
      </p:sp>
      <p:sp>
        <p:nvSpPr>
          <p:cNvPr id="266" name="Google Shape;266;p38"/>
          <p:cNvSpPr txBox="1"/>
          <p:nvPr/>
        </p:nvSpPr>
        <p:spPr>
          <a:xfrm>
            <a:off x="895350" y="2190750"/>
            <a:ext cx="5399700" cy="2853600"/>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Arial"/>
              <a:buNone/>
            </a:pPr>
            <a:r>
              <a:rPr b="1" i="0" lang="fr-FR" sz="1200" u="none" cap="none" strike="noStrike">
                <a:solidFill>
                  <a:srgbClr val="000000"/>
                </a:solidFill>
                <a:latin typeface="Montserrat"/>
                <a:ea typeface="Montserrat"/>
                <a:cs typeface="Montserrat"/>
                <a:sym typeface="Montserrat"/>
              </a:rPr>
              <a:t>Texte de publication :</a:t>
            </a:r>
            <a:endParaRPr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300"/>
              <a:buFont typeface="Arial"/>
              <a:buNone/>
            </a:pPr>
            <a:r>
              <a:t/>
            </a:r>
            <a:endParaRPr b="1" sz="1200">
              <a:latin typeface="Montserrat"/>
              <a:ea typeface="Montserrat"/>
              <a:cs typeface="Montserrat"/>
              <a:sym typeface="Montserrat"/>
            </a:endParaRPr>
          </a:p>
          <a:p>
            <a:pPr indent="0" lvl="0" marL="0" rtl="0" algn="l">
              <a:spcBef>
                <a:spcPts val="0"/>
              </a:spcBef>
              <a:spcAft>
                <a:spcPts val="0"/>
              </a:spcAft>
              <a:buClr>
                <a:schemeClr val="dk1"/>
              </a:buClr>
              <a:buFont typeface="Arial"/>
              <a:buNone/>
            </a:pPr>
            <a:r>
              <a:rPr b="1" lang="fr-FR" sz="1200">
                <a:solidFill>
                  <a:schemeClr val="dk1"/>
                </a:solidFill>
                <a:latin typeface="Montserrat"/>
                <a:ea typeface="Montserrat"/>
                <a:cs typeface="Montserrat"/>
                <a:sym typeface="Montserrat"/>
              </a:rPr>
              <a:t>Pensée Finance 007</a:t>
            </a:r>
            <a:endParaRPr b="1" sz="1200">
              <a:latin typeface="Montserrat"/>
              <a:ea typeface="Montserrat"/>
              <a:cs typeface="Montserrat"/>
              <a:sym typeface="Montserrat"/>
            </a:endParaRPr>
          </a:p>
          <a:p>
            <a:pPr indent="0" lvl="0" marL="0" rtl="0" algn="l">
              <a:spcBef>
                <a:spcPts val="0"/>
              </a:spcBef>
              <a:spcAft>
                <a:spcPts val="0"/>
              </a:spcAft>
              <a:buClr>
                <a:schemeClr val="dk1"/>
              </a:buClr>
              <a:buFont typeface="Arial"/>
              <a:buNone/>
            </a:pPr>
            <a:r>
              <a:t/>
            </a:r>
            <a:endParaRPr b="1" sz="1200">
              <a:latin typeface="Montserrat"/>
              <a:ea typeface="Montserrat"/>
              <a:cs typeface="Montserrat"/>
              <a:sym typeface="Montserrat"/>
            </a:endParaRPr>
          </a:p>
          <a:p>
            <a:pPr indent="0" lvl="0" marL="0" rtl="0" algn="l">
              <a:spcBef>
                <a:spcPts val="0"/>
              </a:spcBef>
              <a:spcAft>
                <a:spcPts val="0"/>
              </a:spcAft>
              <a:buClr>
                <a:schemeClr val="dk1"/>
              </a:buClr>
              <a:buFont typeface="Arial"/>
              <a:buNone/>
            </a:pPr>
            <a:r>
              <a:rPr lang="fr-FR" sz="1200">
                <a:solidFill>
                  <a:schemeClr val="dk1"/>
                </a:solidFill>
                <a:latin typeface="Montserrat"/>
                <a:ea typeface="Montserrat"/>
                <a:cs typeface="Montserrat"/>
                <a:sym typeface="Montserrat"/>
              </a:rPr>
              <a:t>« Les riches ont de petites télévisions et de grandes bibliothèques, et les pauvres ont de petites bibliothèques et de grandes télévisions. » – Zig Ziglar</a:t>
            </a:r>
            <a:endParaRPr sz="12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200">
                <a:solidFill>
                  <a:schemeClr val="dk1"/>
                </a:solidFill>
                <a:latin typeface="Montserrat"/>
                <a:ea typeface="Montserrat"/>
                <a:cs typeface="Montserrat"/>
                <a:sym typeface="Montserrat"/>
              </a:rPr>
              <a:t>Transformez votre vie en remplaçant les heures de distraction par des heures de lecture pour acquérir savoir et compétences.</a:t>
            </a:r>
            <a:endParaRPr sz="12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200">
                <a:solidFill>
                  <a:schemeClr val="dk1"/>
                </a:solidFill>
                <a:latin typeface="Montserrat"/>
                <a:ea typeface="Montserrat"/>
                <a:cs typeface="Montserrat"/>
                <a:sym typeface="Montserrat"/>
              </a:rPr>
              <a:t>Bon début de semaine, et que la richesse soit avec vous !</a:t>
            </a:r>
            <a:endParaRPr sz="1200">
              <a:solidFill>
                <a:schemeClr val="dk1"/>
              </a:solidFill>
              <a:latin typeface="Montserrat"/>
              <a:ea typeface="Montserrat"/>
              <a:cs typeface="Montserrat"/>
              <a:sym typeface="Montserrat"/>
            </a:endParaRPr>
          </a:p>
          <a:p>
            <a:pPr indent="0" lvl="0" marL="0" rtl="0" algn="l">
              <a:spcBef>
                <a:spcPts val="1200"/>
              </a:spcBef>
              <a:spcAft>
                <a:spcPts val="0"/>
              </a:spcAft>
              <a:buClr>
                <a:schemeClr val="dk1"/>
              </a:buClr>
              <a:buFont typeface="Arial"/>
              <a:buNone/>
            </a:pPr>
            <a:r>
              <a:rPr b="1" lang="fr-FR" sz="1200">
                <a:solidFill>
                  <a:schemeClr val="dk1"/>
                </a:solidFill>
                <a:latin typeface="Montserrat"/>
                <a:ea typeface="Montserrat"/>
                <a:cs typeface="Montserrat"/>
                <a:sym typeface="Montserrat"/>
              </a:rPr>
              <a:t>#Finance #Education #Prosperite #Argent #Epargne #Richesse</a:t>
            </a:r>
            <a:endParaRPr b="1" sz="1200">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300"/>
              <a:buFont typeface="Arial"/>
              <a:buNone/>
            </a:pPr>
            <a:r>
              <a:t/>
            </a:r>
            <a:endParaRPr b="1" i="0" sz="1200" u="none" cap="none" strike="noStrike">
              <a:solidFill>
                <a:srgbClr val="000000"/>
              </a:solidFill>
              <a:latin typeface="Montserrat"/>
              <a:ea typeface="Montserrat"/>
              <a:cs typeface="Montserrat"/>
              <a:sym typeface="Montserrat"/>
            </a:endParaRPr>
          </a:p>
        </p:txBody>
      </p:sp>
      <p:sp>
        <p:nvSpPr>
          <p:cNvPr id="267" name="Google Shape;267;p38"/>
          <p:cNvSpPr/>
          <p:nvPr/>
        </p:nvSpPr>
        <p:spPr>
          <a:xfrm>
            <a:off x="7711440" y="2377440"/>
            <a:ext cx="3210560" cy="2794000"/>
          </a:xfrm>
          <a:prstGeom prst="rect">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68" name="Google Shape;268;p38"/>
          <p:cNvSpPr txBox="1"/>
          <p:nvPr/>
        </p:nvSpPr>
        <p:spPr>
          <a:xfrm>
            <a:off x="8026400" y="3139440"/>
            <a:ext cx="2621400" cy="13392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Clr>
                <a:schemeClr val="dk1"/>
              </a:buClr>
              <a:buSzPts val="1100"/>
              <a:buFont typeface="Arial"/>
              <a:buNone/>
            </a:pPr>
            <a:r>
              <a:rPr lang="fr-FR" sz="1200">
                <a:solidFill>
                  <a:schemeClr val="lt1"/>
                </a:solidFill>
                <a:latin typeface="Montserrat"/>
                <a:ea typeface="Montserrat"/>
                <a:cs typeface="Montserrat"/>
                <a:sym typeface="Montserrat"/>
              </a:rPr>
              <a:t>« Les riches ont de petites télévisions et de grandes bibliothèques, et les pauvres ont de petites bibliothèques et de grandes télévision. » – Zig Ziglar</a:t>
            </a:r>
            <a:endParaRPr>
              <a:solidFill>
                <a:schemeClr val="lt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39"/>
          <p:cNvSpPr txBox="1"/>
          <p:nvPr/>
        </p:nvSpPr>
        <p:spPr>
          <a:xfrm>
            <a:off x="895350" y="642461"/>
            <a:ext cx="5200800" cy="923400"/>
          </a:xfrm>
          <a:prstGeom prst="rect">
            <a:avLst/>
          </a:prstGeom>
          <a:solidFill>
            <a:srgbClr val="70AD47"/>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Date : </a:t>
            </a:r>
            <a:r>
              <a:rPr b="0" i="0" lang="fr-FR" sz="1800" u="none" cap="none" strike="noStrike">
                <a:solidFill>
                  <a:srgbClr val="000000"/>
                </a:solidFill>
                <a:latin typeface="Montserrat"/>
                <a:ea typeface="Montserrat"/>
                <a:cs typeface="Montserrat"/>
                <a:sym typeface="Montserrat"/>
              </a:rPr>
              <a:t>Mardi</a:t>
            </a:r>
            <a:r>
              <a:rPr b="1" i="0" lang="fr-FR" sz="1800" u="none" cap="none" strike="noStrike">
                <a:solidFill>
                  <a:srgbClr val="000000"/>
                </a:solidFill>
                <a:latin typeface="Montserrat"/>
                <a:ea typeface="Montserrat"/>
                <a:cs typeface="Montserrat"/>
                <a:sym typeface="Montserrat"/>
              </a:rPr>
              <a:t> </a:t>
            </a:r>
            <a:r>
              <a:rPr b="0" i="0" lang="fr-FR" sz="1800" u="none" cap="none" strike="noStrike">
                <a:solidFill>
                  <a:srgbClr val="000000"/>
                </a:solidFill>
                <a:latin typeface="Montserrat"/>
                <a:ea typeface="Montserrat"/>
                <a:cs typeface="Montserrat"/>
                <a:sym typeface="Montserrat"/>
              </a:rPr>
              <a:t>23/07/24</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Rubrique : </a:t>
            </a:r>
            <a:r>
              <a:rPr b="0" i="0" lang="fr-FR" sz="1800" u="none" cap="none" strike="noStrike">
                <a:solidFill>
                  <a:srgbClr val="000000"/>
                </a:solidFill>
                <a:latin typeface="Montserrat"/>
                <a:ea typeface="Montserrat"/>
                <a:cs typeface="Montserrat"/>
                <a:sym typeface="Montserrat"/>
              </a:rPr>
              <a:t>Etude de cas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Heure de Publication : </a:t>
            </a:r>
            <a:r>
              <a:rPr b="0" i="0" lang="fr-FR" sz="1800" u="none" cap="none" strike="noStrike">
                <a:solidFill>
                  <a:srgbClr val="000000"/>
                </a:solidFill>
                <a:latin typeface="Montserrat"/>
                <a:ea typeface="Montserrat"/>
                <a:cs typeface="Montserrat"/>
                <a:sym typeface="Montserrat"/>
              </a:rPr>
              <a:t>11h00</a:t>
            </a:r>
            <a:endParaRPr b="0" i="0" sz="1800" u="none" cap="none" strike="noStrike">
              <a:solidFill>
                <a:srgbClr val="000000"/>
              </a:solidFill>
              <a:latin typeface="Montserrat"/>
              <a:ea typeface="Montserrat"/>
              <a:cs typeface="Montserrat"/>
              <a:sym typeface="Montserrat"/>
            </a:endParaRPr>
          </a:p>
        </p:txBody>
      </p:sp>
      <p:sp>
        <p:nvSpPr>
          <p:cNvPr id="274" name="Google Shape;274;p39"/>
          <p:cNvSpPr txBox="1"/>
          <p:nvPr/>
        </p:nvSpPr>
        <p:spPr>
          <a:xfrm>
            <a:off x="995025" y="1980325"/>
            <a:ext cx="5399700" cy="4728600"/>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Arial"/>
              <a:buNone/>
            </a:pPr>
            <a:r>
              <a:rPr b="1" i="0" lang="fr-FR" sz="900" u="none" cap="none" strike="noStrike">
                <a:solidFill>
                  <a:srgbClr val="000000"/>
                </a:solidFill>
                <a:latin typeface="Montserrat"/>
                <a:ea typeface="Montserrat"/>
                <a:cs typeface="Montserrat"/>
                <a:sym typeface="Montserrat"/>
              </a:rPr>
              <a:t>Texte de publication :</a:t>
            </a:r>
            <a:endParaRPr b="1" i="0" sz="900" u="none" cap="none" strike="noStrike">
              <a:solidFill>
                <a:srgbClr val="000000"/>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800">
                <a:solidFill>
                  <a:schemeClr val="dk1"/>
                </a:solidFill>
                <a:latin typeface="Montserrat"/>
                <a:ea typeface="Montserrat"/>
                <a:cs typeface="Montserrat"/>
                <a:sym typeface="Montserrat"/>
              </a:rPr>
              <a:t>J'étais submergé par les dettes et je ne savais pas par où commencer pour les rembourser. Grâce aux conseils et à l'utilisation quotidienne de Perxonomiz, j'ai appris à gérer mes finances et à acquérir une discipline financière."</a:t>
            </a:r>
            <a:endParaRPr sz="8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800">
                <a:solidFill>
                  <a:schemeClr val="dk1"/>
                </a:solidFill>
                <a:latin typeface="Montserrat"/>
                <a:ea typeface="Montserrat"/>
                <a:cs typeface="Montserrat"/>
                <a:sym typeface="Montserrat"/>
              </a:rPr>
              <a:t>C'était l'histoire de Paul, un jeune freelanceur de 28 ans qui, grâce à ses activités de rédaction en ligne, arrivait à s’en sortir financièrement. Ses périodes de vaches maigres et ses mauvaises habitudes financières, qui le poussaient à contracter de nombreux prêts, ont failli détruire sa vie. Heureusement, son histoire se termine bien. Pour d'autres, l'histoire finit souvent mal, avec des cas de dépression, de suicide ou d'une vie gâchée parce qu'ils n'ont pas eu une éducation financière solide couplée à une discipline financière.</a:t>
            </a:r>
            <a:endParaRPr sz="8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800">
                <a:solidFill>
                  <a:schemeClr val="dk1"/>
                </a:solidFill>
                <a:latin typeface="Montserrat"/>
                <a:ea typeface="Montserrat"/>
                <a:cs typeface="Montserrat"/>
                <a:sym typeface="Montserrat"/>
              </a:rPr>
              <a:t>Perxonomiz peut être la solution, tout comme pour Paul. Comment ?</a:t>
            </a:r>
            <a:endParaRPr sz="8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800">
                <a:solidFill>
                  <a:schemeClr val="dk1"/>
                </a:solidFill>
                <a:latin typeface="Montserrat"/>
                <a:ea typeface="Montserrat"/>
                <a:cs typeface="Montserrat"/>
                <a:sym typeface="Montserrat"/>
              </a:rPr>
              <a:t>En vous aidant à cartographier vos revenus et dépenses mensuelles : Loyer, Transport, Communication, Internet, Loisirs, Épargne, Famille, et autres.</a:t>
            </a:r>
            <a:endParaRPr sz="8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800">
                <a:solidFill>
                  <a:schemeClr val="dk1"/>
                </a:solidFill>
                <a:latin typeface="Montserrat"/>
                <a:ea typeface="Montserrat"/>
                <a:cs typeface="Montserrat"/>
                <a:sym typeface="Montserrat"/>
              </a:rPr>
              <a:t>Une fois cartographiées, l’application vous donne des conseils sur les postes de dépenses où vous pouvez effectuer des économies pour établir un compte de remboursement ou d’investissement.</a:t>
            </a:r>
            <a:endParaRPr sz="8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800">
                <a:solidFill>
                  <a:schemeClr val="dk1"/>
                </a:solidFill>
                <a:latin typeface="Montserrat"/>
                <a:ea typeface="Montserrat"/>
                <a:cs typeface="Montserrat"/>
                <a:sym typeface="Montserrat"/>
              </a:rPr>
              <a:t>Dans le cas de Paul, il a pu mettre en place un plan de remboursement de dette en utilisant la méthode de la boule de neige, qui consiste à rembourser les plus petites dettes tout en effectuant les paiements minimums sur les plus importantes.</a:t>
            </a:r>
            <a:endParaRPr sz="8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800">
                <a:solidFill>
                  <a:schemeClr val="dk1"/>
                </a:solidFill>
                <a:latin typeface="Montserrat"/>
                <a:ea typeface="Montserrat"/>
                <a:cs typeface="Montserrat"/>
                <a:sym typeface="Montserrat"/>
              </a:rPr>
              <a:t>Avec beaucoup de rigueur (suppression des dépenses inutiles, établissement d’un plan d’épargne, automatisation des dépenses liées aux charges fixes), il a réussi à rembourser toutes ses dettes et se sent désormais beaucoup plus confiant et serein par rapport à ses finances.</a:t>
            </a:r>
            <a:endParaRPr sz="8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800">
                <a:solidFill>
                  <a:schemeClr val="dk1"/>
                </a:solidFill>
                <a:latin typeface="Montserrat"/>
                <a:ea typeface="Montserrat"/>
                <a:cs typeface="Montserrat"/>
                <a:sym typeface="Montserrat"/>
              </a:rPr>
              <a:t>Faites comme Paul et téléchargez Perxonomiz !</a:t>
            </a:r>
            <a:endParaRPr sz="800">
              <a:solidFill>
                <a:schemeClr val="dk1"/>
              </a:solidFill>
              <a:latin typeface="Montserrat"/>
              <a:ea typeface="Montserrat"/>
              <a:cs typeface="Montserrat"/>
              <a:sym typeface="Montserrat"/>
            </a:endParaRPr>
          </a:p>
          <a:p>
            <a:pPr indent="0" lvl="0" marL="0" rtl="0" algn="l">
              <a:spcBef>
                <a:spcPts val="1200"/>
              </a:spcBef>
              <a:spcAft>
                <a:spcPts val="0"/>
              </a:spcAft>
              <a:buClr>
                <a:schemeClr val="dk1"/>
              </a:buClr>
              <a:buFont typeface="Arial"/>
              <a:buNone/>
            </a:pPr>
            <a:r>
              <a:rPr b="1" lang="fr-FR" sz="900">
                <a:solidFill>
                  <a:schemeClr val="dk1"/>
                </a:solidFill>
                <a:latin typeface="Montserrat"/>
                <a:ea typeface="Montserrat"/>
                <a:cs typeface="Montserrat"/>
                <a:sym typeface="Montserrat"/>
              </a:rPr>
              <a:t>#Finance #Education #Prosperite #Argent #Epargne #Richesse</a:t>
            </a:r>
            <a:endParaRPr b="1" sz="900">
              <a:latin typeface="Montserrat"/>
              <a:ea typeface="Montserrat"/>
              <a:cs typeface="Montserrat"/>
              <a:sym typeface="Montserrat"/>
            </a:endParaRPr>
          </a:p>
        </p:txBody>
      </p:sp>
      <p:sp>
        <p:nvSpPr>
          <p:cNvPr id="275" name="Google Shape;275;p39"/>
          <p:cNvSpPr/>
          <p:nvPr/>
        </p:nvSpPr>
        <p:spPr>
          <a:xfrm>
            <a:off x="7746025" y="2531000"/>
            <a:ext cx="3112500" cy="2766900"/>
          </a:xfrm>
          <a:prstGeom prst="rect">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76" name="Google Shape;276;p39"/>
          <p:cNvSpPr txBox="1"/>
          <p:nvPr/>
        </p:nvSpPr>
        <p:spPr>
          <a:xfrm>
            <a:off x="7912375" y="3339150"/>
            <a:ext cx="2742000" cy="14391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1200"/>
              </a:spcBef>
              <a:spcAft>
                <a:spcPts val="0"/>
              </a:spcAft>
              <a:buClr>
                <a:schemeClr val="dk1"/>
              </a:buClr>
              <a:buSzPts val="1100"/>
              <a:buFont typeface="Arial"/>
              <a:buNone/>
            </a:pPr>
            <a:r>
              <a:rPr lang="fr-FR" sz="1000">
                <a:solidFill>
                  <a:schemeClr val="lt1"/>
                </a:solidFill>
                <a:latin typeface="Montserrat"/>
                <a:ea typeface="Montserrat"/>
                <a:cs typeface="Montserrat"/>
                <a:sym typeface="Montserrat"/>
              </a:rPr>
              <a:t>Le secret des debouts : 50-30-20</a:t>
            </a:r>
            <a:endParaRPr sz="1000">
              <a:solidFill>
                <a:schemeClr val="lt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000">
                <a:solidFill>
                  <a:schemeClr val="lt1"/>
                </a:solidFill>
                <a:latin typeface="Montserrat"/>
                <a:ea typeface="Montserrat"/>
                <a:cs typeface="Montserrat"/>
                <a:sym typeface="Montserrat"/>
              </a:rPr>
              <a:t>"50% pour les dépenses fixes, 30% pour les loisirs, 20% pour l'épargne. Téléchargez Perxonomiz et transformez votre vie financière !"</a:t>
            </a:r>
            <a:endParaRPr sz="1000">
              <a:solidFill>
                <a:schemeClr val="lt1"/>
              </a:solidFill>
              <a:latin typeface="Montserrat"/>
              <a:ea typeface="Montserrat"/>
              <a:cs typeface="Montserrat"/>
              <a:sym typeface="Montserrat"/>
            </a:endParaRPr>
          </a:p>
          <a:p>
            <a:pPr indent="0" lvl="0" marL="0" rtl="0" algn="l">
              <a:lnSpc>
                <a:spcPct val="115000"/>
              </a:lnSpc>
              <a:spcBef>
                <a:spcPts val="1200"/>
              </a:spcBef>
              <a:spcAft>
                <a:spcPts val="1200"/>
              </a:spcAft>
              <a:buSzPts val="1100"/>
              <a:buNone/>
            </a:pPr>
            <a:r>
              <a:t/>
            </a:r>
            <a:endParaRPr sz="1000">
              <a:solidFill>
                <a:schemeClr val="lt1"/>
              </a:solidFill>
              <a:latin typeface="Montserrat"/>
              <a:ea typeface="Montserrat"/>
              <a:cs typeface="Montserrat"/>
              <a:sym typeface="Montserrat"/>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40"/>
          <p:cNvSpPr txBox="1"/>
          <p:nvPr/>
        </p:nvSpPr>
        <p:spPr>
          <a:xfrm>
            <a:off x="895350" y="185261"/>
            <a:ext cx="5200800" cy="923400"/>
          </a:xfrm>
          <a:prstGeom prst="rect">
            <a:avLst/>
          </a:prstGeom>
          <a:solidFill>
            <a:srgbClr val="70AD47"/>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Date : </a:t>
            </a:r>
            <a:r>
              <a:rPr b="0" i="0" lang="fr-FR" sz="1800" u="none" cap="none" strike="noStrike">
                <a:solidFill>
                  <a:srgbClr val="000000"/>
                </a:solidFill>
                <a:latin typeface="Montserrat"/>
                <a:ea typeface="Montserrat"/>
                <a:cs typeface="Montserrat"/>
                <a:sym typeface="Montserrat"/>
              </a:rPr>
              <a:t>Mardi</a:t>
            </a:r>
            <a:r>
              <a:rPr b="1" i="0" lang="fr-FR" sz="1800" u="none" cap="none" strike="noStrike">
                <a:solidFill>
                  <a:srgbClr val="000000"/>
                </a:solidFill>
                <a:latin typeface="Montserrat"/>
                <a:ea typeface="Montserrat"/>
                <a:cs typeface="Montserrat"/>
                <a:sym typeface="Montserrat"/>
              </a:rPr>
              <a:t> </a:t>
            </a:r>
            <a:r>
              <a:rPr b="0" i="0" lang="fr-FR" sz="1800" u="none" cap="none" strike="noStrike">
                <a:solidFill>
                  <a:srgbClr val="000000"/>
                </a:solidFill>
                <a:latin typeface="Montserrat"/>
                <a:ea typeface="Montserrat"/>
                <a:cs typeface="Montserrat"/>
                <a:sym typeface="Montserrat"/>
              </a:rPr>
              <a:t>23/07/24</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1" i="0" lang="fr-FR" sz="1800" u="none" cap="none" strike="noStrike">
                <a:solidFill>
                  <a:srgbClr val="000000"/>
                </a:solidFill>
                <a:latin typeface="Montserrat"/>
                <a:ea typeface="Montserrat"/>
                <a:cs typeface="Montserrat"/>
                <a:sym typeface="Montserrat"/>
              </a:rPr>
              <a:t>Rubrique : </a:t>
            </a:r>
            <a:r>
              <a:rPr b="0" i="0" lang="fr-FR" sz="1800" u="none" cap="none" strike="noStrike">
                <a:solidFill>
                  <a:srgbClr val="000000"/>
                </a:solidFill>
                <a:latin typeface="Montserrat"/>
                <a:ea typeface="Montserrat"/>
                <a:cs typeface="Montserrat"/>
                <a:sym typeface="Montserrat"/>
              </a:rPr>
              <a:t>Avantages éducation financière </a:t>
            </a:r>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Heure de Publication : </a:t>
            </a:r>
            <a:r>
              <a:rPr b="0" i="0" lang="fr-FR" sz="1800" u="none" cap="none" strike="noStrike">
                <a:solidFill>
                  <a:srgbClr val="000000"/>
                </a:solidFill>
                <a:latin typeface="Montserrat"/>
                <a:ea typeface="Montserrat"/>
                <a:cs typeface="Montserrat"/>
                <a:sym typeface="Montserrat"/>
              </a:rPr>
              <a:t>13h00</a:t>
            </a:r>
            <a:endParaRPr b="0" i="0" sz="1800" u="none" cap="none" strike="noStrike">
              <a:solidFill>
                <a:srgbClr val="000000"/>
              </a:solidFill>
              <a:latin typeface="Montserrat"/>
              <a:ea typeface="Montserrat"/>
              <a:cs typeface="Montserrat"/>
              <a:sym typeface="Montserrat"/>
            </a:endParaRPr>
          </a:p>
        </p:txBody>
      </p:sp>
      <p:sp>
        <p:nvSpPr>
          <p:cNvPr id="282" name="Google Shape;282;p40"/>
          <p:cNvSpPr txBox="1"/>
          <p:nvPr/>
        </p:nvSpPr>
        <p:spPr>
          <a:xfrm>
            <a:off x="895350" y="1277450"/>
            <a:ext cx="6816000" cy="6336900"/>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Arial"/>
              <a:buNone/>
            </a:pPr>
            <a:r>
              <a:rPr b="1" i="0" lang="fr-FR" sz="900" u="none" cap="none" strike="noStrike">
                <a:solidFill>
                  <a:srgbClr val="000000"/>
                </a:solidFill>
                <a:latin typeface="Montserrat"/>
                <a:ea typeface="Montserrat"/>
                <a:cs typeface="Montserrat"/>
                <a:sym typeface="Montserrat"/>
              </a:rPr>
              <a:t>Texte de publication :</a:t>
            </a:r>
            <a:endParaRPr b="1" sz="900">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Pourquoi Investir ?</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Investir n'est pas simplement une action financière, c'est un moyen de bâtir un avenir solide et sécurisé. Chaque investissement bien choisi peut vous rapprocher de vos objectifs financiers à long terme, que ce soit pour acheter une maison, financer l'éducation de vos enfants, ou préparer une retraite confortable.</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Si vous en doutez encore, sachez que l'argent qui dort perd de sa valeur avec le temps. Pour être riche, l’argent doit travailler pour vous, et pour cela, il faut INVESTIR. Dans quoi investir ?</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Réponse : Un actif.</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Qu'est-ce qu'un actif ?</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Un actif est tout ce qui peut générer des revenus ou prendre de la valeur avec le temps.</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Exemples d’investissements dans des actifs :</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Immobilier : Acheter des biens immobiliers pour les louer ou les revendre à un prix plus élevé.</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Actions et obligations : Investir en bourse dans des entreprises solides pour profiter de leurs performances financières.</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Entrepreneuriat : Investir dans votre propre entreprise ou dans des start-ups prometteuses.</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Éducation : Investir dans des formations pour améliorer vos compétences et accroître votre potentiel de revenus.</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Les revenus provenant de vos investissements peuvent compléter vos revenus traditionnels, offrant une sécurité financière supplémentaire et la possibilité de réaliser vos rêves de voyages ou de vivre vos passions.</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L'investissement n'est pas réservé aux experts ; avec les bonnes connaissances, chacun peut apprendre à investir de manière prudente et efficace.</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Si vous êtes désireux de participer à nos prochaines masterclasses et webinaires sur l’investissement et l’éducation financière en général, cliquez sur ce lien et rejoignez notre communauté de </a:t>
            </a:r>
            <a:r>
              <a:rPr lang="fr-FR" sz="900">
                <a:solidFill>
                  <a:schemeClr val="dk1"/>
                </a:solidFill>
                <a:latin typeface="Montserrat"/>
                <a:ea typeface="Montserrat"/>
                <a:cs typeface="Montserrat"/>
                <a:sym typeface="Montserrat"/>
              </a:rPr>
              <a:t>game changers</a:t>
            </a:r>
            <a:r>
              <a:rPr lang="fr-FR" sz="900">
                <a:solidFill>
                  <a:schemeClr val="dk1"/>
                </a:solidFill>
                <a:latin typeface="Montserrat"/>
                <a:ea typeface="Montserrat"/>
                <a:cs typeface="Montserrat"/>
                <a:sym typeface="Montserrat"/>
              </a:rPr>
              <a:t>.</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Apprenez-en plus sur l'investissement et commencez à bâtir votre avenir financier dès maintenant !</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1200"/>
              </a:spcAft>
              <a:buClr>
                <a:schemeClr val="dk1"/>
              </a:buClr>
              <a:buSzPts val="1100"/>
              <a:buFont typeface="Arial"/>
              <a:buNone/>
            </a:pPr>
            <a:r>
              <a:rPr lang="fr-FR" sz="900">
                <a:solidFill>
                  <a:schemeClr val="dk1"/>
                </a:solidFill>
                <a:latin typeface="Montserrat"/>
                <a:ea typeface="Montserrat"/>
                <a:cs typeface="Montserrat"/>
                <a:sym typeface="Montserrat"/>
              </a:rPr>
              <a:t>#Investissement #ÉducationFinancière #AvenirFinancier</a:t>
            </a:r>
            <a:endParaRPr b="1" sz="900">
              <a:latin typeface="Montserrat"/>
              <a:ea typeface="Montserrat"/>
              <a:cs typeface="Montserrat"/>
              <a:sym typeface="Montserrat"/>
            </a:endParaRPr>
          </a:p>
        </p:txBody>
      </p:sp>
      <p:sp>
        <p:nvSpPr>
          <p:cNvPr id="283" name="Google Shape;283;p40"/>
          <p:cNvSpPr/>
          <p:nvPr/>
        </p:nvSpPr>
        <p:spPr>
          <a:xfrm>
            <a:off x="8306765" y="2496515"/>
            <a:ext cx="3210600" cy="2793900"/>
          </a:xfrm>
          <a:prstGeom prst="rect">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84" name="Google Shape;284;p40"/>
          <p:cNvSpPr txBox="1"/>
          <p:nvPr/>
        </p:nvSpPr>
        <p:spPr>
          <a:xfrm>
            <a:off x="8757775" y="3128840"/>
            <a:ext cx="2621400" cy="6003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1200"/>
              </a:spcBef>
              <a:spcAft>
                <a:spcPts val="1200"/>
              </a:spcAft>
              <a:buClr>
                <a:schemeClr val="dk1"/>
              </a:buClr>
              <a:buSzPts val="1100"/>
              <a:buFont typeface="Arial"/>
              <a:buNone/>
            </a:pPr>
            <a:r>
              <a:rPr lang="fr-FR" sz="1000">
                <a:solidFill>
                  <a:schemeClr val="lt1"/>
                </a:solidFill>
                <a:latin typeface="Montserrat"/>
                <a:ea typeface="Montserrat"/>
                <a:cs typeface="Montserrat"/>
                <a:sym typeface="Montserrat"/>
              </a:rPr>
              <a:t>l'argent qui dort perd de sa valeur avec le temps. Pour être riche, l’argent doit travailler pour vous</a:t>
            </a:r>
            <a:endParaRPr>
              <a:solidFill>
                <a:schemeClr val="lt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41"/>
          <p:cNvSpPr txBox="1"/>
          <p:nvPr/>
        </p:nvSpPr>
        <p:spPr>
          <a:xfrm>
            <a:off x="895350" y="642461"/>
            <a:ext cx="5200800" cy="923400"/>
          </a:xfrm>
          <a:prstGeom prst="rect">
            <a:avLst/>
          </a:prstGeom>
          <a:solidFill>
            <a:srgbClr val="70AD47"/>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Date : </a:t>
            </a:r>
            <a:r>
              <a:rPr b="0" i="0" lang="fr-FR" sz="1800" u="none" cap="none" strike="noStrike">
                <a:solidFill>
                  <a:srgbClr val="000000"/>
                </a:solidFill>
                <a:latin typeface="Montserrat"/>
                <a:ea typeface="Montserrat"/>
                <a:cs typeface="Montserrat"/>
                <a:sym typeface="Montserrat"/>
              </a:rPr>
              <a:t>Mercredi</a:t>
            </a:r>
            <a:r>
              <a:rPr b="1" i="0" lang="fr-FR" sz="1800" u="none" cap="none" strike="noStrike">
                <a:solidFill>
                  <a:srgbClr val="000000"/>
                </a:solidFill>
                <a:latin typeface="Montserrat"/>
                <a:ea typeface="Montserrat"/>
                <a:cs typeface="Montserrat"/>
                <a:sym typeface="Montserrat"/>
              </a:rPr>
              <a:t> </a:t>
            </a:r>
            <a:r>
              <a:rPr b="0" i="0" lang="fr-FR" sz="1800" u="none" cap="none" strike="noStrike">
                <a:solidFill>
                  <a:srgbClr val="000000"/>
                </a:solidFill>
                <a:latin typeface="Montserrat"/>
                <a:ea typeface="Montserrat"/>
                <a:cs typeface="Montserrat"/>
                <a:sym typeface="Montserrat"/>
              </a:rPr>
              <a:t>24/07/24</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Rubrique : </a:t>
            </a:r>
            <a:r>
              <a:rPr b="0" i="0" lang="fr-FR" sz="1800" u="none" cap="none" strike="noStrike">
                <a:solidFill>
                  <a:srgbClr val="000000"/>
                </a:solidFill>
                <a:latin typeface="Montserrat"/>
                <a:ea typeface="Montserrat"/>
                <a:cs typeface="Montserrat"/>
                <a:sym typeface="Montserrat"/>
              </a:rPr>
              <a:t>Citation</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Heure de Publication : </a:t>
            </a:r>
            <a:r>
              <a:rPr b="0" i="0" lang="fr-FR" sz="1800" u="none" cap="none" strike="noStrike">
                <a:solidFill>
                  <a:srgbClr val="000000"/>
                </a:solidFill>
                <a:latin typeface="Montserrat"/>
                <a:ea typeface="Montserrat"/>
                <a:cs typeface="Montserrat"/>
                <a:sym typeface="Montserrat"/>
              </a:rPr>
              <a:t>11h00</a:t>
            </a:r>
            <a:endParaRPr b="0" i="0" sz="1800" u="none" cap="none" strike="noStrike">
              <a:solidFill>
                <a:srgbClr val="000000"/>
              </a:solidFill>
              <a:latin typeface="Montserrat"/>
              <a:ea typeface="Montserrat"/>
              <a:cs typeface="Montserrat"/>
              <a:sym typeface="Montserrat"/>
            </a:endParaRPr>
          </a:p>
        </p:txBody>
      </p:sp>
      <p:sp>
        <p:nvSpPr>
          <p:cNvPr id="290" name="Google Shape;290;p41"/>
          <p:cNvSpPr txBox="1"/>
          <p:nvPr/>
        </p:nvSpPr>
        <p:spPr>
          <a:xfrm>
            <a:off x="895350" y="2190750"/>
            <a:ext cx="5399700" cy="2490300"/>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fr-FR" sz="1200" u="none" cap="none" strike="noStrike">
                <a:solidFill>
                  <a:srgbClr val="000000"/>
                </a:solidFill>
                <a:latin typeface="Montserrat"/>
                <a:ea typeface="Montserrat"/>
                <a:cs typeface="Montserrat"/>
                <a:sym typeface="Montserrat"/>
              </a:rPr>
              <a:t>Texte de publication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1" i="0" lang="fr-FR" sz="1200" u="none" cap="none" strike="noStrike">
                <a:solidFill>
                  <a:schemeClr val="dk1"/>
                </a:solidFill>
                <a:latin typeface="Montserrat"/>
                <a:ea typeface="Montserrat"/>
                <a:cs typeface="Montserrat"/>
                <a:sym typeface="Montserrat"/>
              </a:rPr>
              <a:t>Pensée Finance 008</a:t>
            </a:r>
            <a:endParaRPr/>
          </a:p>
          <a:p>
            <a:pPr indent="0" lvl="0" marL="0" marR="0" rtl="0" algn="l">
              <a:lnSpc>
                <a:spcPct val="100000"/>
              </a:lnSpc>
              <a:spcBef>
                <a:spcPts val="0"/>
              </a:spcBef>
              <a:spcAft>
                <a:spcPts val="0"/>
              </a:spcAft>
              <a:buNone/>
            </a:pPr>
            <a:r>
              <a:t/>
            </a:r>
            <a:endParaRPr sz="1200">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lang="fr-FR" sz="1200">
                <a:solidFill>
                  <a:schemeClr val="dk1"/>
                </a:solidFill>
                <a:latin typeface="Montserrat"/>
                <a:ea typeface="Montserrat"/>
                <a:cs typeface="Montserrat"/>
                <a:sym typeface="Montserrat"/>
              </a:rPr>
              <a:t>« Vous devez prendre le contrôle de votre argent ou son manque vous contrôlera pour toujours. »</a:t>
            </a:r>
            <a:endParaRPr sz="12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SzPts val="1100"/>
              <a:buNone/>
            </a:pPr>
            <a:r>
              <a:rPr lang="fr-FR" sz="1200">
                <a:solidFill>
                  <a:schemeClr val="dk1"/>
                </a:solidFill>
                <a:latin typeface="Montserrat"/>
                <a:ea typeface="Montserrat"/>
                <a:cs typeface="Montserrat"/>
                <a:sym typeface="Montserrat"/>
              </a:rPr>
              <a:t>– Dave Ramsey</a:t>
            </a:r>
            <a:endParaRPr sz="12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SzPts val="1100"/>
              <a:buNone/>
            </a:pPr>
            <a:r>
              <a:t/>
            </a:r>
            <a:endParaRPr b="1" sz="12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SzPts val="1100"/>
              <a:buNone/>
            </a:pPr>
            <a:r>
              <a:rPr lang="fr-FR" sz="1200">
                <a:solidFill>
                  <a:schemeClr val="dk1"/>
                </a:solidFill>
                <a:latin typeface="Montserrat"/>
                <a:ea typeface="Montserrat"/>
                <a:cs typeface="Montserrat"/>
                <a:sym typeface="Montserrat"/>
              </a:rPr>
              <a:t>Ne </a:t>
            </a:r>
            <a:r>
              <a:rPr lang="fr-FR" sz="1200">
                <a:solidFill>
                  <a:schemeClr val="dk1"/>
                </a:solidFill>
                <a:latin typeface="Montserrat"/>
                <a:ea typeface="Montserrat"/>
                <a:cs typeface="Montserrat"/>
                <a:sym typeface="Montserrat"/>
              </a:rPr>
              <a:t>perdez</a:t>
            </a:r>
            <a:r>
              <a:rPr lang="fr-FR" sz="1200">
                <a:solidFill>
                  <a:schemeClr val="dk1"/>
                </a:solidFill>
                <a:latin typeface="Montserrat"/>
                <a:ea typeface="Montserrat"/>
                <a:cs typeface="Montserrat"/>
                <a:sym typeface="Montserrat"/>
              </a:rPr>
              <a:t> plus jamais le </a:t>
            </a:r>
            <a:r>
              <a:rPr lang="fr-FR" sz="1200">
                <a:solidFill>
                  <a:schemeClr val="dk1"/>
                </a:solidFill>
                <a:latin typeface="Montserrat"/>
                <a:ea typeface="Montserrat"/>
                <a:cs typeface="Montserrat"/>
                <a:sym typeface="Montserrat"/>
              </a:rPr>
              <a:t>contrôle</a:t>
            </a:r>
            <a:r>
              <a:rPr lang="fr-FR" sz="1200">
                <a:solidFill>
                  <a:schemeClr val="dk1"/>
                </a:solidFill>
                <a:latin typeface="Montserrat"/>
                <a:ea typeface="Montserrat"/>
                <a:cs typeface="Montserrat"/>
                <a:sym typeface="Montserrat"/>
              </a:rPr>
              <a:t> de vos </a:t>
            </a:r>
            <a:r>
              <a:rPr lang="fr-FR" sz="1200">
                <a:solidFill>
                  <a:schemeClr val="dk1"/>
                </a:solidFill>
                <a:latin typeface="Montserrat"/>
                <a:ea typeface="Montserrat"/>
                <a:cs typeface="Montserrat"/>
                <a:sym typeface="Montserrat"/>
              </a:rPr>
              <a:t>dépenses</a:t>
            </a:r>
            <a:r>
              <a:rPr lang="fr-FR" sz="1200">
                <a:solidFill>
                  <a:schemeClr val="dk1"/>
                </a:solidFill>
                <a:latin typeface="Montserrat"/>
                <a:ea typeface="Montserrat"/>
                <a:cs typeface="Montserrat"/>
                <a:sym typeface="Montserrat"/>
              </a:rPr>
              <a:t> avec Perxonomiz </a:t>
            </a:r>
            <a:r>
              <a:rPr lang="fr-FR" sz="1200">
                <a:solidFill>
                  <a:schemeClr val="dk1"/>
                </a:solidFill>
                <a:latin typeface="Montserrat"/>
                <a:ea typeface="Montserrat"/>
                <a:cs typeface="Montserrat"/>
                <a:sym typeface="Montserrat"/>
              </a:rPr>
              <a:t>Téléchargez</a:t>
            </a:r>
            <a:r>
              <a:rPr lang="fr-FR" sz="1200">
                <a:solidFill>
                  <a:schemeClr val="dk1"/>
                </a:solidFill>
                <a:latin typeface="Montserrat"/>
                <a:ea typeface="Montserrat"/>
                <a:cs typeface="Montserrat"/>
                <a:sym typeface="Montserrat"/>
              </a:rPr>
              <a:t> maintenant</a:t>
            </a:r>
            <a:endParaRPr sz="1200">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SzPts val="1300"/>
              <a:buFont typeface="Arial"/>
              <a:buNone/>
            </a:pPr>
            <a:r>
              <a:t/>
            </a:r>
            <a:endParaRPr b="1" sz="1300">
              <a:solidFill>
                <a:schemeClr val="dk1"/>
              </a:solidFill>
              <a:latin typeface="Montserrat"/>
              <a:ea typeface="Montserrat"/>
              <a:cs typeface="Montserrat"/>
              <a:sym typeface="Montserrat"/>
            </a:endParaRPr>
          </a:p>
          <a:p>
            <a:pPr indent="0" lvl="0" marL="0" rtl="0" algn="l">
              <a:spcBef>
                <a:spcPts val="0"/>
              </a:spcBef>
              <a:spcAft>
                <a:spcPts val="0"/>
              </a:spcAft>
              <a:buClr>
                <a:schemeClr val="dk1"/>
              </a:buClr>
              <a:buFont typeface="Arial"/>
              <a:buNone/>
            </a:pPr>
            <a:r>
              <a:rPr b="1" lang="fr-FR" sz="1200">
                <a:solidFill>
                  <a:schemeClr val="dk1"/>
                </a:solidFill>
                <a:latin typeface="Montserrat"/>
                <a:ea typeface="Montserrat"/>
                <a:cs typeface="Montserrat"/>
                <a:sym typeface="Montserrat"/>
              </a:rPr>
              <a:t>#Finance #Education #Prosperite #Argent #Epargne #Richesse</a:t>
            </a:r>
            <a:endParaRPr b="1" sz="1200">
              <a:latin typeface="Montserrat"/>
              <a:ea typeface="Montserrat"/>
              <a:cs typeface="Montserrat"/>
              <a:sym typeface="Montserrat"/>
            </a:endParaRPr>
          </a:p>
        </p:txBody>
      </p:sp>
      <p:sp>
        <p:nvSpPr>
          <p:cNvPr id="291" name="Google Shape;291;p41"/>
          <p:cNvSpPr/>
          <p:nvPr/>
        </p:nvSpPr>
        <p:spPr>
          <a:xfrm>
            <a:off x="7711440" y="2377440"/>
            <a:ext cx="3210560" cy="2794000"/>
          </a:xfrm>
          <a:prstGeom prst="rect">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92" name="Google Shape;292;p41"/>
          <p:cNvSpPr txBox="1"/>
          <p:nvPr/>
        </p:nvSpPr>
        <p:spPr>
          <a:xfrm>
            <a:off x="8026400" y="3139440"/>
            <a:ext cx="2621400" cy="11268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Clr>
                <a:schemeClr val="dk1"/>
              </a:buClr>
              <a:buSzPts val="1100"/>
              <a:buFont typeface="Arial"/>
              <a:buNone/>
            </a:pPr>
            <a:r>
              <a:rPr lang="fr-FR" sz="1200">
                <a:latin typeface="Montserrat"/>
                <a:ea typeface="Montserrat"/>
                <a:cs typeface="Montserrat"/>
                <a:sym typeface="Montserrat"/>
              </a:rPr>
              <a:t>« Vous devez prendre le contrôle de votre argent ou son manque vous contrôlera pour toujours. »</a:t>
            </a:r>
            <a:endParaRPr sz="1200">
              <a:latin typeface="Montserrat"/>
              <a:ea typeface="Montserrat"/>
              <a:cs typeface="Montserrat"/>
              <a:sym typeface="Montserrat"/>
            </a:endParaRPr>
          </a:p>
          <a:p>
            <a:pPr indent="0" lvl="0" marL="0" rtl="0" algn="l">
              <a:lnSpc>
                <a:spcPct val="115000"/>
              </a:lnSpc>
              <a:spcBef>
                <a:spcPts val="0"/>
              </a:spcBef>
              <a:spcAft>
                <a:spcPts val="0"/>
              </a:spcAft>
              <a:buNone/>
            </a:pPr>
            <a:r>
              <a:rPr lang="fr-FR" sz="1200">
                <a:latin typeface="Montserrat"/>
                <a:ea typeface="Montserrat"/>
                <a:cs typeface="Montserrat"/>
                <a:sym typeface="Montserrat"/>
              </a:rPr>
              <a:t>– Dave Ramsey</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42"/>
          <p:cNvSpPr txBox="1"/>
          <p:nvPr/>
        </p:nvSpPr>
        <p:spPr>
          <a:xfrm>
            <a:off x="846300" y="642461"/>
            <a:ext cx="5200800" cy="923400"/>
          </a:xfrm>
          <a:prstGeom prst="rect">
            <a:avLst/>
          </a:prstGeom>
          <a:solidFill>
            <a:srgbClr val="70AD47"/>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Date : </a:t>
            </a:r>
            <a:r>
              <a:rPr b="0" i="0" lang="fr-FR" sz="1800" u="none" cap="none" strike="noStrike">
                <a:solidFill>
                  <a:srgbClr val="000000"/>
                </a:solidFill>
                <a:latin typeface="Montserrat"/>
                <a:ea typeface="Montserrat"/>
                <a:cs typeface="Montserrat"/>
                <a:sym typeface="Montserrat"/>
              </a:rPr>
              <a:t>Mercredi</a:t>
            </a:r>
            <a:r>
              <a:rPr b="1" i="0" lang="fr-FR" sz="1800" u="none" cap="none" strike="noStrike">
                <a:solidFill>
                  <a:srgbClr val="000000"/>
                </a:solidFill>
                <a:latin typeface="Montserrat"/>
                <a:ea typeface="Montserrat"/>
                <a:cs typeface="Montserrat"/>
                <a:sym typeface="Montserrat"/>
              </a:rPr>
              <a:t> </a:t>
            </a:r>
            <a:r>
              <a:rPr b="0" i="0" lang="fr-FR" sz="1800" u="none" cap="none" strike="noStrike">
                <a:solidFill>
                  <a:srgbClr val="000000"/>
                </a:solidFill>
                <a:latin typeface="Montserrat"/>
                <a:ea typeface="Montserrat"/>
                <a:cs typeface="Montserrat"/>
                <a:sym typeface="Montserrat"/>
              </a:rPr>
              <a:t>24/07/24</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1" i="0" lang="fr-FR" sz="1800" u="none" cap="none" strike="noStrike">
                <a:solidFill>
                  <a:srgbClr val="000000"/>
                </a:solidFill>
                <a:latin typeface="Montserrat"/>
                <a:ea typeface="Montserrat"/>
                <a:cs typeface="Montserrat"/>
                <a:sym typeface="Montserrat"/>
              </a:rPr>
              <a:t>Rubrique : </a:t>
            </a:r>
            <a:r>
              <a:rPr b="0" i="0" lang="fr-FR" sz="1800" u="none" cap="none" strike="noStrike">
                <a:solidFill>
                  <a:srgbClr val="000000"/>
                </a:solidFill>
                <a:latin typeface="Montserrat"/>
                <a:ea typeface="Montserrat"/>
                <a:cs typeface="Montserrat"/>
                <a:sym typeface="Montserrat"/>
              </a:rPr>
              <a:t>Impacts éducation financière</a:t>
            </a:r>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Heure de Publication : </a:t>
            </a:r>
            <a:r>
              <a:rPr b="0" i="0" lang="fr-FR" sz="1800" u="none" cap="none" strike="noStrike">
                <a:solidFill>
                  <a:srgbClr val="000000"/>
                </a:solidFill>
                <a:latin typeface="Montserrat"/>
                <a:ea typeface="Montserrat"/>
                <a:cs typeface="Montserrat"/>
                <a:sym typeface="Montserrat"/>
              </a:rPr>
              <a:t>11h00</a:t>
            </a:r>
            <a:endParaRPr b="0" i="0" sz="1800" u="none" cap="none" strike="noStrike">
              <a:solidFill>
                <a:srgbClr val="000000"/>
              </a:solidFill>
              <a:latin typeface="Montserrat"/>
              <a:ea typeface="Montserrat"/>
              <a:cs typeface="Montserrat"/>
              <a:sym typeface="Montserrat"/>
            </a:endParaRPr>
          </a:p>
        </p:txBody>
      </p:sp>
      <p:sp>
        <p:nvSpPr>
          <p:cNvPr id="298" name="Google Shape;298;p42"/>
          <p:cNvSpPr txBox="1"/>
          <p:nvPr/>
        </p:nvSpPr>
        <p:spPr>
          <a:xfrm>
            <a:off x="846300" y="1833500"/>
            <a:ext cx="5399700" cy="4900800"/>
          </a:xfrm>
          <a:prstGeom prst="rect">
            <a:avLst/>
          </a:prstGeom>
          <a:solidFill>
            <a:schemeClr val="accent6"/>
          </a:solidFill>
          <a:ln>
            <a:noFill/>
          </a:ln>
        </p:spPr>
        <p:txBody>
          <a:bodyPr anchorCtr="0" anchor="t" bIns="45700" lIns="91425" spcFirstLastPara="1" rIns="91425" wrap="square" tIns="45700">
            <a:spAutoFit/>
          </a:bodyPr>
          <a:lstStyle/>
          <a:p>
            <a:pPr indent="0" lvl="0" marL="0" rtl="0" algn="l">
              <a:lnSpc>
                <a:spcPct val="115000"/>
              </a:lnSpc>
              <a:spcBef>
                <a:spcPts val="1200"/>
              </a:spcBef>
              <a:spcAft>
                <a:spcPts val="0"/>
              </a:spcAft>
              <a:buClr>
                <a:schemeClr val="dk1"/>
              </a:buClr>
              <a:buSzPts val="1100"/>
              <a:buFont typeface="Arial"/>
              <a:buNone/>
            </a:pPr>
            <a:r>
              <a:rPr lang="fr-FR" sz="1350">
                <a:solidFill>
                  <a:schemeClr val="dk1"/>
                </a:solidFill>
                <a:latin typeface="Montserrat"/>
                <a:ea typeface="Montserrat"/>
                <a:cs typeface="Montserrat"/>
                <a:sym typeface="Montserrat"/>
              </a:rPr>
              <a:t>Qu'est-ce qu'un fonds d'urgence ?</a:t>
            </a:r>
            <a:endParaRPr sz="135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350">
                <a:solidFill>
                  <a:schemeClr val="dk1"/>
                </a:solidFill>
                <a:latin typeface="Montserrat"/>
                <a:ea typeface="Montserrat"/>
                <a:cs typeface="Montserrat"/>
                <a:sym typeface="Montserrat"/>
              </a:rPr>
              <a:t>La vie est pleine de surprises, et malheureusement, elles ne sont pas toujours positives. Qu'il s'agisse d'une panne de voiture, d'une urgence médicale ou d'une dépense imprévue, un fonds d'urgence peut être votre première ligne de défense financière.</a:t>
            </a:r>
            <a:endParaRPr sz="135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350">
                <a:solidFill>
                  <a:schemeClr val="dk1"/>
                </a:solidFill>
                <a:latin typeface="Montserrat"/>
                <a:ea typeface="Montserrat"/>
                <a:cs typeface="Montserrat"/>
                <a:sym typeface="Montserrat"/>
              </a:rPr>
              <a:t>Un fonds d'urgence est une réserve d'argent mise de côté spécifiquement pour faire face aux imprévus. En d’autres termes, il s’agit de votre "au cas où". Il est crucial d’être discipliné et de ne pas confondre ce fonds d'urgence avec des dépenses extra qui ne rentrent pas dans votre budget prévisionnel.</a:t>
            </a:r>
            <a:endParaRPr sz="135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350">
                <a:solidFill>
                  <a:schemeClr val="dk1"/>
                </a:solidFill>
                <a:latin typeface="Montserrat"/>
                <a:ea typeface="Montserrat"/>
                <a:cs typeface="Montserrat"/>
                <a:sym typeface="Montserrat"/>
              </a:rPr>
              <a:t>Établissez toujours un objectif clair : Calculez combien vous pourriez avoir besoin en cas d'urgence. En général, il est conseillé de mettre de côté entre trois et six mois de dépenses courantes.</a:t>
            </a:r>
            <a:endParaRPr sz="1200">
              <a:solidFill>
                <a:schemeClr val="dk1"/>
              </a:solidFill>
              <a:latin typeface="Montserrat"/>
              <a:ea typeface="Montserrat"/>
              <a:cs typeface="Montserrat"/>
              <a:sym typeface="Montserrat"/>
            </a:endParaRPr>
          </a:p>
          <a:p>
            <a:pPr indent="0" lvl="0" marL="0" rtl="0" algn="l">
              <a:spcBef>
                <a:spcPts val="1200"/>
              </a:spcBef>
              <a:spcAft>
                <a:spcPts val="0"/>
              </a:spcAft>
              <a:buClr>
                <a:schemeClr val="dk1"/>
              </a:buClr>
              <a:buFont typeface="Arial"/>
              <a:buNone/>
            </a:pPr>
            <a:r>
              <a:rPr b="1" lang="fr-FR" sz="1200">
                <a:solidFill>
                  <a:schemeClr val="dk1"/>
                </a:solidFill>
                <a:latin typeface="Montserrat"/>
                <a:ea typeface="Montserrat"/>
                <a:cs typeface="Montserrat"/>
                <a:sym typeface="Montserrat"/>
              </a:rPr>
              <a:t>#Finance #Education #Prosperite #Argent #Epargne #Richesse</a:t>
            </a:r>
            <a:endParaRPr sz="1200">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300"/>
              <a:buFont typeface="Arial"/>
              <a:buNone/>
            </a:pPr>
            <a:r>
              <a:t/>
            </a:r>
            <a:endParaRPr b="1" sz="1200">
              <a:latin typeface="Montserrat"/>
              <a:ea typeface="Montserrat"/>
              <a:cs typeface="Montserrat"/>
              <a:sym typeface="Montserrat"/>
            </a:endParaRPr>
          </a:p>
        </p:txBody>
      </p:sp>
      <p:sp>
        <p:nvSpPr>
          <p:cNvPr id="299" name="Google Shape;299;p42"/>
          <p:cNvSpPr/>
          <p:nvPr/>
        </p:nvSpPr>
        <p:spPr>
          <a:xfrm>
            <a:off x="7655375" y="1728425"/>
            <a:ext cx="3361200" cy="4134900"/>
          </a:xfrm>
          <a:prstGeom prst="rect">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00" name="Google Shape;300;p42"/>
          <p:cNvSpPr txBox="1"/>
          <p:nvPr/>
        </p:nvSpPr>
        <p:spPr>
          <a:xfrm>
            <a:off x="8025275" y="2092400"/>
            <a:ext cx="2621400" cy="32292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1200"/>
              </a:spcBef>
              <a:spcAft>
                <a:spcPts val="0"/>
              </a:spcAft>
              <a:buClr>
                <a:schemeClr val="dk1"/>
              </a:buClr>
              <a:buSzPts val="1100"/>
              <a:buFont typeface="Arial"/>
              <a:buNone/>
            </a:pPr>
            <a:r>
              <a:rPr lang="fr-FR" sz="1200">
                <a:solidFill>
                  <a:schemeClr val="lt1"/>
                </a:solidFill>
                <a:latin typeface="Montserrat"/>
                <a:ea typeface="Montserrat"/>
                <a:cs typeface="Montserrat"/>
                <a:sym typeface="Montserrat"/>
              </a:rPr>
              <a:t> </a:t>
            </a:r>
            <a:endParaRPr sz="1200">
              <a:solidFill>
                <a:schemeClr val="lt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200">
                <a:solidFill>
                  <a:schemeClr val="lt1"/>
                </a:solidFill>
                <a:latin typeface="Montserrat"/>
                <a:ea typeface="Montserrat"/>
                <a:cs typeface="Montserrat"/>
                <a:sym typeface="Montserrat"/>
              </a:rPr>
              <a:t>Pourquoi est-il important d’avoir un fonds d’urgence ?</a:t>
            </a:r>
            <a:endParaRPr sz="1200">
              <a:solidFill>
                <a:schemeClr val="lt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200">
                <a:solidFill>
                  <a:schemeClr val="lt1"/>
                </a:solidFill>
                <a:latin typeface="Montserrat"/>
                <a:ea typeface="Montserrat"/>
                <a:cs typeface="Montserrat"/>
                <a:sym typeface="Montserrat"/>
              </a:rPr>
              <a:t>Être prêt à affronter les imprévus grâce à votre sécurité financière.</a:t>
            </a:r>
            <a:endParaRPr sz="1200">
              <a:solidFill>
                <a:schemeClr val="lt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200">
                <a:solidFill>
                  <a:schemeClr val="lt1"/>
                </a:solidFill>
                <a:latin typeface="Montserrat"/>
                <a:ea typeface="Montserrat"/>
                <a:cs typeface="Montserrat"/>
                <a:sym typeface="Montserrat"/>
              </a:rPr>
              <a:t>Procure une tranquillité d’esprit.</a:t>
            </a:r>
            <a:endParaRPr sz="1200">
              <a:solidFill>
                <a:schemeClr val="lt1"/>
              </a:solidFill>
              <a:latin typeface="Montserrat"/>
              <a:ea typeface="Montserrat"/>
              <a:cs typeface="Montserrat"/>
              <a:sym typeface="Montserrat"/>
            </a:endParaRPr>
          </a:p>
          <a:p>
            <a:pPr indent="0" lvl="0" marL="0" rtl="0" algn="l">
              <a:lnSpc>
                <a:spcPct val="115000"/>
              </a:lnSpc>
              <a:spcBef>
                <a:spcPts val="1200"/>
              </a:spcBef>
              <a:spcAft>
                <a:spcPts val="1200"/>
              </a:spcAft>
              <a:buClr>
                <a:schemeClr val="dk1"/>
              </a:buClr>
              <a:buSzPts val="1100"/>
              <a:buFont typeface="Arial"/>
              <a:buNone/>
            </a:pPr>
            <a:r>
              <a:rPr lang="fr-FR" sz="1200">
                <a:solidFill>
                  <a:schemeClr val="lt1"/>
                </a:solidFill>
                <a:latin typeface="Montserrat"/>
                <a:ea typeface="Montserrat"/>
                <a:cs typeface="Montserrat"/>
                <a:sym typeface="Montserrat"/>
              </a:rPr>
              <a:t>Donne plus de flexibilité pour gérer les situations inattendues sans toucher à votre budget quotidien. </a:t>
            </a:r>
            <a:endParaRPr sz="1200">
              <a:solidFill>
                <a:schemeClr val="lt1"/>
              </a:solidFill>
              <a:latin typeface="Montserrat"/>
              <a:ea typeface="Montserrat"/>
              <a:cs typeface="Montserrat"/>
              <a:sym typeface="Montserrat"/>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43"/>
          <p:cNvSpPr txBox="1"/>
          <p:nvPr/>
        </p:nvSpPr>
        <p:spPr>
          <a:xfrm>
            <a:off x="895350" y="642461"/>
            <a:ext cx="5737462" cy="923289"/>
          </a:xfrm>
          <a:prstGeom prst="rect">
            <a:avLst/>
          </a:prstGeom>
          <a:solidFill>
            <a:srgbClr val="70AD47"/>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Date : </a:t>
            </a:r>
            <a:r>
              <a:rPr b="0" i="0" lang="fr-FR" sz="1800" u="none" cap="none" strike="noStrike">
                <a:solidFill>
                  <a:srgbClr val="000000"/>
                </a:solidFill>
                <a:latin typeface="Montserrat"/>
                <a:ea typeface="Montserrat"/>
                <a:cs typeface="Montserrat"/>
                <a:sym typeface="Montserrat"/>
              </a:rPr>
              <a:t>Jeudi</a:t>
            </a:r>
            <a:r>
              <a:rPr b="1" i="0" lang="fr-FR" sz="1800" u="none" cap="none" strike="noStrike">
                <a:solidFill>
                  <a:srgbClr val="000000"/>
                </a:solidFill>
                <a:latin typeface="Montserrat"/>
                <a:ea typeface="Montserrat"/>
                <a:cs typeface="Montserrat"/>
                <a:sym typeface="Montserrat"/>
              </a:rPr>
              <a:t> </a:t>
            </a:r>
            <a:r>
              <a:rPr b="0" i="0" lang="fr-FR" sz="1800" u="none" cap="none" strike="noStrike">
                <a:solidFill>
                  <a:srgbClr val="000000"/>
                </a:solidFill>
                <a:latin typeface="Montserrat"/>
                <a:ea typeface="Montserrat"/>
                <a:cs typeface="Montserrat"/>
                <a:sym typeface="Montserrat"/>
              </a:rPr>
              <a:t>25/07/24</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1" i="0" lang="fr-FR" sz="1800" u="none" cap="none" strike="noStrike">
                <a:solidFill>
                  <a:srgbClr val="000000"/>
                </a:solidFill>
                <a:latin typeface="Montserrat"/>
                <a:ea typeface="Montserrat"/>
                <a:cs typeface="Montserrat"/>
                <a:sym typeface="Montserrat"/>
              </a:rPr>
              <a:t>Rubrique : </a:t>
            </a:r>
            <a:r>
              <a:rPr b="0" i="0" lang="fr-FR" sz="1800" u="none" cap="none" strike="noStrike">
                <a:solidFill>
                  <a:srgbClr val="000000"/>
                </a:solidFill>
                <a:latin typeface="Montserrat"/>
                <a:ea typeface="Montserrat"/>
                <a:cs typeface="Montserrat"/>
                <a:sym typeface="Montserrat"/>
              </a:rPr>
              <a:t>Conseils pratiques gestion financière </a:t>
            </a:r>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Heure de Publication : </a:t>
            </a:r>
            <a:r>
              <a:rPr b="0" i="0" lang="fr-FR" sz="1800" u="none" cap="none" strike="noStrike">
                <a:solidFill>
                  <a:srgbClr val="000000"/>
                </a:solidFill>
                <a:latin typeface="Montserrat"/>
                <a:ea typeface="Montserrat"/>
                <a:cs typeface="Montserrat"/>
                <a:sym typeface="Montserrat"/>
              </a:rPr>
              <a:t>13h00</a:t>
            </a:r>
            <a:endParaRPr b="0" i="0" sz="1800" u="none" cap="none" strike="noStrike">
              <a:solidFill>
                <a:srgbClr val="000000"/>
              </a:solidFill>
              <a:latin typeface="Montserrat"/>
              <a:ea typeface="Montserrat"/>
              <a:cs typeface="Montserrat"/>
              <a:sym typeface="Montserrat"/>
            </a:endParaRPr>
          </a:p>
        </p:txBody>
      </p:sp>
      <p:sp>
        <p:nvSpPr>
          <p:cNvPr id="306" name="Google Shape;306;p43"/>
          <p:cNvSpPr txBox="1"/>
          <p:nvPr/>
        </p:nvSpPr>
        <p:spPr>
          <a:xfrm>
            <a:off x="895350" y="1693375"/>
            <a:ext cx="5399700" cy="2609100"/>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Arial"/>
              <a:buNone/>
            </a:pPr>
            <a:r>
              <a:rPr b="1" i="0" lang="fr-FR" sz="1000" u="none" cap="none" strike="noStrike">
                <a:solidFill>
                  <a:srgbClr val="000000"/>
                </a:solidFill>
                <a:latin typeface="Montserrat"/>
                <a:ea typeface="Montserrat"/>
                <a:cs typeface="Montserrat"/>
                <a:sym typeface="Montserrat"/>
              </a:rPr>
              <a:t>Texte de publication :</a:t>
            </a:r>
            <a:endParaRPr sz="10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000">
                <a:solidFill>
                  <a:schemeClr val="dk1"/>
                </a:solidFill>
                <a:latin typeface="Montserrat"/>
                <a:ea typeface="Montserrat"/>
                <a:cs typeface="Montserrat"/>
                <a:sym typeface="Montserrat"/>
              </a:rPr>
              <a:t>Le fondement de toute gestion financière réussie est un budget détaillé.</a:t>
            </a:r>
            <a:endParaRPr sz="10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000">
                <a:solidFill>
                  <a:schemeClr val="dk1"/>
                </a:solidFill>
                <a:latin typeface="Montserrat"/>
                <a:ea typeface="Montserrat"/>
                <a:cs typeface="Montserrat"/>
                <a:sym typeface="Montserrat"/>
              </a:rPr>
              <a:t>Explorez des opportunités de revenus supplémentaires, comme les investissements, les missions en freelances, ou la création de contenu en ligne. Apprenez à diversifier vos sources de revenus pour échapper aux pièges du salaire. La clé de la réussite financière réside dans la mise en pratique de ces conseils. Commencez petit, restez discipliné et regardez vos finances prospérer en faisant les bons choix</a:t>
            </a:r>
            <a:endParaRPr sz="10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000">
                <a:solidFill>
                  <a:schemeClr val="dk1"/>
                </a:solidFill>
                <a:latin typeface="Montserrat"/>
                <a:ea typeface="Montserrat"/>
                <a:cs typeface="Montserrat"/>
                <a:sym typeface="Montserrat"/>
              </a:rPr>
              <a:t>Rejoignez-nous pour plus de conseils pratiques sur l'Éducation et la Gestion Financière</a:t>
            </a:r>
            <a:endParaRPr b="1" sz="1000">
              <a:solidFill>
                <a:schemeClr val="dk1"/>
              </a:solidFill>
              <a:latin typeface="Montserrat"/>
              <a:ea typeface="Montserrat"/>
              <a:cs typeface="Montserrat"/>
              <a:sym typeface="Montserrat"/>
            </a:endParaRPr>
          </a:p>
          <a:p>
            <a:pPr indent="0" lvl="0" marL="0" rtl="0" algn="l">
              <a:spcBef>
                <a:spcPts val="1200"/>
              </a:spcBef>
              <a:spcAft>
                <a:spcPts val="0"/>
              </a:spcAft>
              <a:buNone/>
            </a:pPr>
            <a:r>
              <a:rPr b="1" lang="fr-FR" sz="1000">
                <a:solidFill>
                  <a:schemeClr val="dk1"/>
                </a:solidFill>
                <a:latin typeface="Montserrat"/>
                <a:ea typeface="Montserrat"/>
                <a:cs typeface="Montserrat"/>
                <a:sym typeface="Montserrat"/>
              </a:rPr>
              <a:t>#Finance #Education #Prosperite #Argent #Epargne #Richesse</a:t>
            </a:r>
            <a:endParaRPr b="1" i="0" sz="1000" u="none" cap="none" strike="noStrike">
              <a:solidFill>
                <a:srgbClr val="000000"/>
              </a:solidFill>
              <a:latin typeface="Montserrat"/>
              <a:ea typeface="Montserrat"/>
              <a:cs typeface="Montserrat"/>
              <a:sym typeface="Montserrat"/>
            </a:endParaRPr>
          </a:p>
        </p:txBody>
      </p:sp>
      <p:sp>
        <p:nvSpPr>
          <p:cNvPr id="307" name="Google Shape;307;p43"/>
          <p:cNvSpPr/>
          <p:nvPr/>
        </p:nvSpPr>
        <p:spPr>
          <a:xfrm>
            <a:off x="7932975" y="1565750"/>
            <a:ext cx="2806200" cy="2781600"/>
          </a:xfrm>
          <a:prstGeom prst="rect">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08" name="Google Shape;308;p43"/>
          <p:cNvSpPr txBox="1"/>
          <p:nvPr/>
        </p:nvSpPr>
        <p:spPr>
          <a:xfrm>
            <a:off x="8256125" y="2547449"/>
            <a:ext cx="2621400" cy="2463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1200"/>
              </a:spcBef>
              <a:spcAft>
                <a:spcPts val="1200"/>
              </a:spcAft>
              <a:buClr>
                <a:schemeClr val="dk1"/>
              </a:buClr>
              <a:buSzPts val="1100"/>
              <a:buFont typeface="Arial"/>
              <a:buNone/>
            </a:pPr>
            <a:r>
              <a:rPr lang="fr-FR" sz="1000">
                <a:solidFill>
                  <a:schemeClr val="lt1"/>
                </a:solidFill>
                <a:latin typeface="Montserrat"/>
                <a:ea typeface="Montserrat"/>
                <a:cs typeface="Montserrat"/>
                <a:sym typeface="Montserrat"/>
              </a:rPr>
              <a:t>Commencez petit et restez discipliné </a:t>
            </a:r>
            <a:endParaRPr sz="1000">
              <a:solidFill>
                <a:schemeClr val="lt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44"/>
          <p:cNvSpPr txBox="1"/>
          <p:nvPr/>
        </p:nvSpPr>
        <p:spPr>
          <a:xfrm>
            <a:off x="895350" y="642461"/>
            <a:ext cx="5200800" cy="923400"/>
          </a:xfrm>
          <a:prstGeom prst="rect">
            <a:avLst/>
          </a:prstGeom>
          <a:solidFill>
            <a:srgbClr val="70AD47"/>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Date : </a:t>
            </a:r>
            <a:r>
              <a:rPr b="0" i="0" lang="fr-FR" sz="1800" u="none" cap="none" strike="noStrike">
                <a:solidFill>
                  <a:srgbClr val="000000"/>
                </a:solidFill>
                <a:latin typeface="Montserrat"/>
                <a:ea typeface="Montserrat"/>
                <a:cs typeface="Montserrat"/>
                <a:sym typeface="Montserrat"/>
              </a:rPr>
              <a:t>Vendredi</a:t>
            </a:r>
            <a:r>
              <a:rPr b="1" i="0" lang="fr-FR" sz="1800" u="none" cap="none" strike="noStrike">
                <a:solidFill>
                  <a:srgbClr val="000000"/>
                </a:solidFill>
                <a:latin typeface="Montserrat"/>
                <a:ea typeface="Montserrat"/>
                <a:cs typeface="Montserrat"/>
                <a:sym typeface="Montserrat"/>
              </a:rPr>
              <a:t> </a:t>
            </a:r>
            <a:r>
              <a:rPr b="0" i="0" lang="fr-FR" sz="1800" u="none" cap="none" strike="noStrike">
                <a:solidFill>
                  <a:srgbClr val="000000"/>
                </a:solidFill>
                <a:latin typeface="Montserrat"/>
                <a:ea typeface="Montserrat"/>
                <a:cs typeface="Montserrat"/>
                <a:sym typeface="Montserrat"/>
              </a:rPr>
              <a:t>26/07/24</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Rubrique : </a:t>
            </a:r>
            <a:r>
              <a:rPr b="0" i="0" lang="fr-FR" sz="1800" u="none" cap="none" strike="noStrike">
                <a:solidFill>
                  <a:srgbClr val="000000"/>
                </a:solidFill>
                <a:latin typeface="Montserrat"/>
                <a:ea typeface="Montserrat"/>
                <a:cs typeface="Montserrat"/>
                <a:sym typeface="Montserrat"/>
              </a:rPr>
              <a:t>Citation</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Heure de Publication : </a:t>
            </a:r>
            <a:r>
              <a:rPr b="0" i="0" lang="fr-FR" sz="1800" u="none" cap="none" strike="noStrike">
                <a:solidFill>
                  <a:srgbClr val="000000"/>
                </a:solidFill>
                <a:latin typeface="Montserrat"/>
                <a:ea typeface="Montserrat"/>
                <a:cs typeface="Montserrat"/>
                <a:sym typeface="Montserrat"/>
              </a:rPr>
              <a:t>11h00</a:t>
            </a:r>
            <a:endParaRPr b="0" i="0" sz="1800" u="none" cap="none" strike="noStrike">
              <a:solidFill>
                <a:srgbClr val="000000"/>
              </a:solidFill>
              <a:latin typeface="Montserrat"/>
              <a:ea typeface="Montserrat"/>
              <a:cs typeface="Montserrat"/>
              <a:sym typeface="Montserrat"/>
            </a:endParaRPr>
          </a:p>
        </p:txBody>
      </p:sp>
      <p:sp>
        <p:nvSpPr>
          <p:cNvPr id="314" name="Google Shape;314;p44"/>
          <p:cNvSpPr txBox="1"/>
          <p:nvPr/>
        </p:nvSpPr>
        <p:spPr>
          <a:xfrm>
            <a:off x="895350" y="2190750"/>
            <a:ext cx="5399700" cy="3878700"/>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fr-FR" sz="1200" u="none" cap="none" strike="noStrike">
                <a:solidFill>
                  <a:srgbClr val="000000"/>
                </a:solidFill>
                <a:latin typeface="Montserrat"/>
                <a:ea typeface="Montserrat"/>
                <a:cs typeface="Montserrat"/>
                <a:sym typeface="Montserrat"/>
              </a:rPr>
              <a:t>Texte de publication :</a:t>
            </a:r>
            <a:endParaRPr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1" i="0" lang="fr-FR" sz="1200" u="none" cap="none" strike="noStrike">
                <a:solidFill>
                  <a:schemeClr val="dk1"/>
                </a:solidFill>
                <a:latin typeface="Montserrat"/>
                <a:ea typeface="Montserrat"/>
                <a:cs typeface="Montserrat"/>
                <a:sym typeface="Montserrat"/>
              </a:rPr>
              <a:t>Pensée Finance 9</a:t>
            </a:r>
            <a:endParaRPr sz="12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200">
                <a:solidFill>
                  <a:schemeClr val="dk1"/>
                </a:solidFill>
                <a:latin typeface="Montserrat"/>
                <a:ea typeface="Montserrat"/>
                <a:cs typeface="Montserrat"/>
                <a:sym typeface="Montserrat"/>
              </a:rPr>
              <a:t>"L’argent est un bon serviteur mais un mauvais maître." - Francis Bacon</a:t>
            </a:r>
            <a:endParaRPr sz="12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SzPts val="1100"/>
              <a:buNone/>
            </a:pPr>
            <a:r>
              <a:rPr lang="fr-FR" sz="1200">
                <a:solidFill>
                  <a:schemeClr val="dk1"/>
                </a:solidFill>
                <a:latin typeface="Montserrat"/>
                <a:ea typeface="Montserrat"/>
                <a:cs typeface="Montserrat"/>
                <a:sym typeface="Montserrat"/>
              </a:rPr>
              <a:t>Cette citation nous rappelle que l'argent doit être un outil à notre service, et non l'inverse. </a:t>
            </a:r>
            <a:endParaRPr sz="12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SzPts val="1100"/>
              <a:buNone/>
            </a:pPr>
            <a:r>
              <a:rPr lang="fr-FR" sz="1200">
                <a:solidFill>
                  <a:schemeClr val="dk1"/>
                </a:solidFill>
                <a:latin typeface="Montserrat"/>
                <a:ea typeface="Montserrat"/>
                <a:cs typeface="Montserrat"/>
                <a:sym typeface="Montserrat"/>
              </a:rPr>
              <a:t>Trop souvent, nous laissons nos finances dicter notre vie, créant stress et inquiétude.</a:t>
            </a:r>
            <a:endParaRPr sz="12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SzPts val="1100"/>
              <a:buNone/>
            </a:pPr>
            <a:r>
              <a:rPr lang="fr-FR" sz="1200">
                <a:solidFill>
                  <a:schemeClr val="dk1"/>
                </a:solidFill>
                <a:latin typeface="Montserrat"/>
                <a:ea typeface="Montserrat"/>
                <a:cs typeface="Montserrat"/>
                <a:sym typeface="Montserrat"/>
              </a:rPr>
              <a:t>Ne laissez pas vos finances décider de votre futur. Prenez le contrôle en vous formant et en vous informant. </a:t>
            </a:r>
            <a:endParaRPr sz="12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SzPts val="1100"/>
              <a:buNone/>
            </a:pPr>
            <a:r>
              <a:rPr lang="fr-FR" sz="1200">
                <a:solidFill>
                  <a:schemeClr val="dk1"/>
                </a:solidFill>
                <a:latin typeface="Montserrat"/>
                <a:ea typeface="Montserrat"/>
                <a:cs typeface="Montserrat"/>
                <a:sym typeface="Montserrat"/>
              </a:rPr>
              <a:t>Une bonne gestion financière est la clé de la liberté et de la tranquillité d'esprit.</a:t>
            </a:r>
            <a:endParaRPr sz="1200">
              <a:latin typeface="Montserrat"/>
              <a:ea typeface="Montserrat"/>
              <a:cs typeface="Montserrat"/>
              <a:sym typeface="Montserrat"/>
            </a:endParaRPr>
          </a:p>
          <a:p>
            <a:pPr indent="0" lvl="0" marL="0" rtl="0" algn="l">
              <a:spcBef>
                <a:spcPts val="1200"/>
              </a:spcBef>
              <a:spcAft>
                <a:spcPts val="0"/>
              </a:spcAft>
              <a:buClr>
                <a:schemeClr val="dk1"/>
              </a:buClr>
              <a:buSzPts val="1100"/>
              <a:buFont typeface="Arial"/>
              <a:buNone/>
            </a:pPr>
            <a:r>
              <a:rPr b="1" lang="fr-FR" sz="1200">
                <a:solidFill>
                  <a:schemeClr val="dk1"/>
                </a:solidFill>
                <a:latin typeface="Montserrat"/>
                <a:ea typeface="Montserrat"/>
                <a:cs typeface="Montserrat"/>
                <a:sym typeface="Montserrat"/>
              </a:rPr>
              <a:t>#Finance #Education #Prosperite #Argent #Epargne #Richesse</a:t>
            </a:r>
            <a:endParaRPr b="1" i="0" sz="1200" u="none" cap="none" strike="noStrike">
              <a:solidFill>
                <a:srgbClr val="000000"/>
              </a:solidFill>
              <a:latin typeface="Montserrat"/>
              <a:ea typeface="Montserrat"/>
              <a:cs typeface="Montserrat"/>
              <a:sym typeface="Montserrat"/>
            </a:endParaRPr>
          </a:p>
        </p:txBody>
      </p:sp>
      <p:sp>
        <p:nvSpPr>
          <p:cNvPr id="315" name="Google Shape;315;p44"/>
          <p:cNvSpPr/>
          <p:nvPr/>
        </p:nvSpPr>
        <p:spPr>
          <a:xfrm>
            <a:off x="7711440" y="2377440"/>
            <a:ext cx="3210560" cy="2794000"/>
          </a:xfrm>
          <a:prstGeom prst="rect">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16" name="Google Shape;316;p44"/>
          <p:cNvSpPr txBox="1"/>
          <p:nvPr/>
        </p:nvSpPr>
        <p:spPr>
          <a:xfrm>
            <a:off x="8026400" y="3139440"/>
            <a:ext cx="2621400" cy="7020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1200"/>
              </a:spcBef>
              <a:spcAft>
                <a:spcPts val="1200"/>
              </a:spcAft>
              <a:buClr>
                <a:schemeClr val="dk1"/>
              </a:buClr>
              <a:buSzPts val="1100"/>
              <a:buFont typeface="Arial"/>
              <a:buNone/>
            </a:pPr>
            <a:r>
              <a:rPr lang="fr-FR" sz="1200">
                <a:solidFill>
                  <a:schemeClr val="lt1"/>
                </a:solidFill>
                <a:latin typeface="Montserrat"/>
                <a:ea typeface="Montserrat"/>
                <a:cs typeface="Montserrat"/>
                <a:sym typeface="Montserrat"/>
              </a:rPr>
              <a:t>"L’argent est un bon serviteur mais un mauvais maître." - Francis Bacon</a:t>
            </a:r>
            <a:endParaRPr>
              <a:solidFill>
                <a:schemeClr val="lt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45"/>
          <p:cNvSpPr txBox="1"/>
          <p:nvPr/>
        </p:nvSpPr>
        <p:spPr>
          <a:xfrm>
            <a:off x="895350" y="109061"/>
            <a:ext cx="5200800" cy="923400"/>
          </a:xfrm>
          <a:prstGeom prst="rect">
            <a:avLst/>
          </a:prstGeom>
          <a:solidFill>
            <a:srgbClr val="70AD47"/>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Date : </a:t>
            </a:r>
            <a:r>
              <a:rPr b="0" i="0" lang="fr-FR" sz="1800" u="none" cap="none" strike="noStrike">
                <a:solidFill>
                  <a:srgbClr val="000000"/>
                </a:solidFill>
                <a:latin typeface="Montserrat"/>
                <a:ea typeface="Montserrat"/>
                <a:cs typeface="Montserrat"/>
                <a:sym typeface="Montserrat"/>
              </a:rPr>
              <a:t>Samedi 27/07/24</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1" i="0" lang="fr-FR" sz="1800" u="none" cap="none" strike="noStrike">
                <a:solidFill>
                  <a:srgbClr val="000000"/>
                </a:solidFill>
                <a:latin typeface="Montserrat"/>
                <a:ea typeface="Montserrat"/>
                <a:cs typeface="Montserrat"/>
                <a:sym typeface="Montserrat"/>
              </a:rPr>
              <a:t>Rubrique : </a:t>
            </a:r>
            <a:r>
              <a:rPr lang="fr-FR" sz="1800">
                <a:latin typeface="Montserrat"/>
                <a:ea typeface="Montserrat"/>
                <a:cs typeface="Montserrat"/>
                <a:sym typeface="Montserrat"/>
              </a:rPr>
              <a:t>Success</a:t>
            </a:r>
            <a:r>
              <a:rPr lang="fr-FR" sz="1800">
                <a:latin typeface="Montserrat"/>
                <a:ea typeface="Montserrat"/>
                <a:cs typeface="Montserrat"/>
                <a:sym typeface="Montserrat"/>
              </a:rPr>
              <a:t> story</a:t>
            </a:r>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Heure de Publication : </a:t>
            </a:r>
            <a:r>
              <a:rPr b="0" i="0" lang="fr-FR" sz="1800" u="none" cap="none" strike="noStrike">
                <a:solidFill>
                  <a:srgbClr val="000000"/>
                </a:solidFill>
                <a:latin typeface="Montserrat"/>
                <a:ea typeface="Montserrat"/>
                <a:cs typeface="Montserrat"/>
                <a:sym typeface="Montserrat"/>
              </a:rPr>
              <a:t>13h00</a:t>
            </a:r>
            <a:endParaRPr b="0" i="0" sz="1800" u="none" cap="none" strike="noStrike">
              <a:solidFill>
                <a:srgbClr val="000000"/>
              </a:solidFill>
              <a:latin typeface="Montserrat"/>
              <a:ea typeface="Montserrat"/>
              <a:cs typeface="Montserrat"/>
              <a:sym typeface="Montserrat"/>
            </a:endParaRPr>
          </a:p>
        </p:txBody>
      </p:sp>
      <p:sp>
        <p:nvSpPr>
          <p:cNvPr id="322" name="Google Shape;322;p45"/>
          <p:cNvSpPr txBox="1"/>
          <p:nvPr/>
        </p:nvSpPr>
        <p:spPr>
          <a:xfrm>
            <a:off x="867325" y="1131975"/>
            <a:ext cx="9735900" cy="8725200"/>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Arial"/>
              <a:buNone/>
            </a:pPr>
            <a:r>
              <a:rPr b="1" i="0" lang="fr-FR" sz="1000" u="none" cap="none" strike="noStrike">
                <a:solidFill>
                  <a:srgbClr val="000000"/>
                </a:solidFill>
                <a:latin typeface="Montserrat"/>
                <a:ea typeface="Montserrat"/>
                <a:cs typeface="Montserrat"/>
                <a:sym typeface="Montserrat"/>
              </a:rPr>
              <a:t>T</a:t>
            </a:r>
            <a:r>
              <a:rPr b="1" i="0" lang="fr-FR" sz="1100" u="none" cap="none" strike="noStrike">
                <a:solidFill>
                  <a:srgbClr val="000000"/>
                </a:solidFill>
                <a:latin typeface="Montserrat"/>
                <a:ea typeface="Montserrat"/>
                <a:cs typeface="Montserrat"/>
                <a:sym typeface="Montserrat"/>
              </a:rPr>
              <a:t>exte de publication :</a:t>
            </a:r>
            <a:endParaRPr b="1" i="0" sz="1100" u="none" cap="none" strike="noStrike">
              <a:solidFill>
                <a:srgbClr val="000000"/>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Maria, une femme de 35 ans vivant dans une petite ville Africaine, travaille comme serveuse dans un restaurant local depuis plus de 5 ans. Malgré son emploi stable, elle a toujours du mal à joindre les deux bouts. Les fins de mois sont souvent difficiles, et elle n'arrive jamais à épargner un sou. Un jour, déterminée à changer sa situation, Maria décide de prendre en main ses finances.</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Maria découvre les livres de Robert Kiyosaki , et ils changent sa vie. Deux concepts en particulier retiennent son attention : le "Quadrant du Cashflow" et la distinction entre les "Actifs et Passifs". Elle décide de les appliquer à sa propre situation.</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Comprendre les Actifs et Passifs</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Kiyosaki explique que pour devenir financièrement indépendant, il est crucial de comprendre la différence entre un actif et un passif. Un actif est quelque chose qui met de l'argent dans votre poche, tandis qu'un passif en retire. Maria réalise que ses dépenses sur des choses comme des vêtements de marque ou des gadgets électroniques sont des passifs qui la maintiennent dans un cycle de pauvreté.</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Maria commence par établir un budget strict, en suivant la règle 50-30-20 qu'elle adapte à son revenu :</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50% pour les dépenses essentielles (loyer, nourriture, transport).</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30% pour les loisirs et les plaisirs personnels.</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20% pour l'épargne et l'investissement dans des actifs.</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Avec ce budget, elle élimine les dépenses superflues et commence à épargner régulièrement. Elle se fixe un objectif : acheter des actifs qui génèrent des revenus.</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Investir dans des Actifs</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Avec ses premières économies, Maria décide d'investir dans quelque chose de tangible et de rentable dans son environnement : l'élevage de lapins. Elle achète quelques lapins et commence à apprendre tout ce qu'elle peut sur l'élevage.</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Dans les livres de Robert Kiyozaki elle s’approprie le concept du Quadrant du Cashflow</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Employé</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Travailleur indépendant</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Propriétaire d'entreprise</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Investisseur</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 Maria comprend qu'elle est actuellement dans le quadrant des employés et qu'elle doit évoluer vers celui des propriétaires d'entreprise et des investisseurs pour atteindre la liberté financière.</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Grâce aux revenus de son petit élevage de lapins, Maria commence à voir ses finances s'améliorer. Elle réinvestit les profits pour agrandir son élevage, achète plus de lapins et améliore les installations. Elle vend les lapins et leurs produits dérivés (comme le fumier) sur le marché local, ce qui génère un revenu régulier.</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En quelques années, Maria réussit à diversifier ses investissements en ajoutant d'autres types d'animaux et en explorant d'autres opportunités agricoles. Ses revenus passifs augmentent et elle peut réduire ses heures de travail au restaurant. Elle est maintenant en mesure de se consacrer davantage à la gestion de ses actifs.</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Leçon à Retenir</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L’histoire montre que les enseignements de Robert Kiyosaki peuvent être appliqués avec succès pour atteindre la stabilité et la liberté financières, même dans un environnement Africain.</a:t>
            </a:r>
            <a:endParaRPr sz="900">
              <a:solidFill>
                <a:schemeClr val="dk1"/>
              </a:solidFill>
              <a:latin typeface="Montserrat"/>
              <a:ea typeface="Montserrat"/>
              <a:cs typeface="Montserrat"/>
              <a:sym typeface="Montserrat"/>
            </a:endParaRPr>
          </a:p>
          <a:p>
            <a:pPr indent="0" lvl="0" marL="0" rtl="0" algn="l">
              <a:spcBef>
                <a:spcPts val="1200"/>
              </a:spcBef>
              <a:spcAft>
                <a:spcPts val="0"/>
              </a:spcAft>
              <a:buClr>
                <a:schemeClr val="dk1"/>
              </a:buClr>
              <a:buSzPts val="1100"/>
              <a:buFont typeface="Arial"/>
              <a:buNone/>
            </a:pPr>
            <a:r>
              <a:rPr b="1" lang="fr-FR" sz="900">
                <a:solidFill>
                  <a:schemeClr val="dk1"/>
                </a:solidFill>
                <a:latin typeface="Montserrat"/>
                <a:ea typeface="Montserrat"/>
                <a:cs typeface="Montserrat"/>
                <a:sym typeface="Montserrat"/>
              </a:rPr>
              <a:t>#Finance #Education #Prosperite #Argent #Epargne #Richesse</a:t>
            </a:r>
            <a:endParaRPr sz="900">
              <a:solidFill>
                <a:schemeClr val="dk1"/>
              </a:solidFill>
              <a:latin typeface="Montserrat"/>
              <a:ea typeface="Montserrat"/>
              <a:cs typeface="Montserrat"/>
              <a:sym typeface="Montserrat"/>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46"/>
          <p:cNvSpPr txBox="1"/>
          <p:nvPr/>
        </p:nvSpPr>
        <p:spPr>
          <a:xfrm>
            <a:off x="895350" y="642461"/>
            <a:ext cx="5200800" cy="923400"/>
          </a:xfrm>
          <a:prstGeom prst="rect">
            <a:avLst/>
          </a:prstGeom>
          <a:solidFill>
            <a:srgbClr val="70AD47"/>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Date : </a:t>
            </a:r>
            <a:r>
              <a:rPr b="0" i="0" lang="fr-FR" sz="1800" u="none" cap="none" strike="noStrike">
                <a:solidFill>
                  <a:srgbClr val="000000"/>
                </a:solidFill>
                <a:latin typeface="Montserrat"/>
                <a:ea typeface="Montserrat"/>
                <a:cs typeface="Montserrat"/>
                <a:sym typeface="Montserrat"/>
              </a:rPr>
              <a:t>Dimanche</a:t>
            </a:r>
            <a:r>
              <a:rPr b="1" i="0" lang="fr-FR" sz="1800" u="none" cap="none" strike="noStrike">
                <a:solidFill>
                  <a:srgbClr val="000000"/>
                </a:solidFill>
                <a:latin typeface="Montserrat"/>
                <a:ea typeface="Montserrat"/>
                <a:cs typeface="Montserrat"/>
                <a:sym typeface="Montserrat"/>
              </a:rPr>
              <a:t> </a:t>
            </a:r>
            <a:r>
              <a:rPr b="0" i="0" lang="fr-FR" sz="1800" u="none" cap="none" strike="noStrike">
                <a:solidFill>
                  <a:srgbClr val="000000"/>
                </a:solidFill>
                <a:latin typeface="Montserrat"/>
                <a:ea typeface="Montserrat"/>
                <a:cs typeface="Montserrat"/>
                <a:sym typeface="Montserrat"/>
              </a:rPr>
              <a:t>28/07/24</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1" i="0" lang="fr-FR" sz="1800" u="none" cap="none" strike="noStrike">
                <a:solidFill>
                  <a:srgbClr val="000000"/>
                </a:solidFill>
                <a:latin typeface="Montserrat"/>
                <a:ea typeface="Montserrat"/>
                <a:cs typeface="Montserrat"/>
                <a:sym typeface="Montserrat"/>
              </a:rPr>
              <a:t>Rubrique : </a:t>
            </a:r>
            <a:r>
              <a:rPr b="0" i="0" lang="fr-FR" sz="1800" u="none" cap="none" strike="noStrike">
                <a:solidFill>
                  <a:srgbClr val="000000"/>
                </a:solidFill>
                <a:latin typeface="Montserrat"/>
                <a:ea typeface="Montserrat"/>
                <a:cs typeface="Montserrat"/>
                <a:sym typeface="Montserrat"/>
              </a:rPr>
              <a:t>Publication Fun</a:t>
            </a:r>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Heure de Publication : </a:t>
            </a:r>
            <a:r>
              <a:rPr b="0" i="0" lang="fr-FR" sz="1800" u="none" cap="none" strike="noStrike">
                <a:solidFill>
                  <a:srgbClr val="000000"/>
                </a:solidFill>
                <a:latin typeface="Montserrat"/>
                <a:ea typeface="Montserrat"/>
                <a:cs typeface="Montserrat"/>
                <a:sym typeface="Montserrat"/>
              </a:rPr>
              <a:t>13h00</a:t>
            </a:r>
            <a:endParaRPr b="0" i="0" sz="1800" u="none" cap="none" strike="noStrike">
              <a:solidFill>
                <a:srgbClr val="000000"/>
              </a:solidFill>
              <a:latin typeface="Montserrat"/>
              <a:ea typeface="Montserrat"/>
              <a:cs typeface="Montserrat"/>
              <a:sym typeface="Montserrat"/>
            </a:endParaRPr>
          </a:p>
        </p:txBody>
      </p:sp>
      <p:sp>
        <p:nvSpPr>
          <p:cNvPr id="328" name="Google Shape;328;p46"/>
          <p:cNvSpPr txBox="1"/>
          <p:nvPr/>
        </p:nvSpPr>
        <p:spPr>
          <a:xfrm>
            <a:off x="895350" y="2190750"/>
            <a:ext cx="5399700" cy="2136300"/>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Arial"/>
              <a:buNone/>
            </a:pPr>
            <a:r>
              <a:rPr b="1" i="0" lang="fr-FR" sz="1200" u="none" cap="none" strike="noStrike">
                <a:solidFill>
                  <a:srgbClr val="000000"/>
                </a:solidFill>
                <a:latin typeface="Montserrat"/>
                <a:ea typeface="Montserrat"/>
                <a:cs typeface="Montserrat"/>
                <a:sym typeface="Montserrat"/>
              </a:rPr>
              <a:t>Texte de publication :</a:t>
            </a:r>
            <a:endParaRPr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300"/>
              <a:buFont typeface="Arial"/>
              <a:buNone/>
            </a:pPr>
            <a:r>
              <a:t/>
            </a:r>
            <a:endParaRPr b="1" sz="1200">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300"/>
              <a:buFont typeface="Arial"/>
              <a:buNone/>
            </a:pPr>
            <a:r>
              <a:rPr b="1" lang="fr-FR" sz="1200">
                <a:latin typeface="Montserrat"/>
                <a:ea typeface="Montserrat"/>
                <a:cs typeface="Montserrat"/>
                <a:sym typeface="Montserrat"/>
              </a:rPr>
              <a:t>Devinette :</a:t>
            </a:r>
            <a:endParaRPr b="1" sz="1200">
              <a:latin typeface="Montserrat"/>
              <a:ea typeface="Montserrat"/>
              <a:cs typeface="Montserrat"/>
              <a:sym typeface="Montserrat"/>
            </a:endParaRPr>
          </a:p>
          <a:p>
            <a:pPr indent="0" lvl="0" marL="0" rtl="0" algn="l">
              <a:lnSpc>
                <a:spcPct val="120000"/>
              </a:lnSpc>
              <a:spcBef>
                <a:spcPts val="800"/>
              </a:spcBef>
              <a:spcAft>
                <a:spcPts val="0"/>
              </a:spcAft>
              <a:buClr>
                <a:schemeClr val="dk1"/>
              </a:buClr>
              <a:buSzPts val="1100"/>
              <a:buFont typeface="Arial"/>
              <a:buNone/>
            </a:pPr>
            <a:r>
              <a:rPr lang="fr-FR" sz="1200">
                <a:solidFill>
                  <a:srgbClr val="212529"/>
                </a:solidFill>
                <a:latin typeface="Montserrat"/>
                <a:ea typeface="Montserrat"/>
                <a:cs typeface="Montserrat"/>
                <a:sym typeface="Montserrat"/>
              </a:rPr>
              <a:t>À quoi servent les portefeuilles imperméable ?</a:t>
            </a:r>
            <a:endParaRPr sz="1200">
              <a:solidFill>
                <a:srgbClr val="212529"/>
              </a:solidFill>
              <a:latin typeface="Montserrat"/>
              <a:ea typeface="Montserrat"/>
              <a:cs typeface="Montserrat"/>
              <a:sym typeface="Montserrat"/>
            </a:endParaRPr>
          </a:p>
          <a:p>
            <a:pPr indent="0" lvl="0" marL="0" rtl="0" algn="l">
              <a:lnSpc>
                <a:spcPct val="120000"/>
              </a:lnSpc>
              <a:spcBef>
                <a:spcPts val="800"/>
              </a:spcBef>
              <a:spcAft>
                <a:spcPts val="0"/>
              </a:spcAft>
              <a:buClr>
                <a:schemeClr val="dk1"/>
              </a:buClr>
              <a:buSzPts val="1100"/>
              <a:buFont typeface="Arial"/>
              <a:buNone/>
            </a:pPr>
            <a:r>
              <a:rPr lang="fr-FR" sz="1200">
                <a:solidFill>
                  <a:srgbClr val="212529"/>
                </a:solidFill>
                <a:latin typeface="Montserrat"/>
                <a:ea typeface="Montserrat"/>
                <a:cs typeface="Montserrat"/>
                <a:sym typeface="Montserrat"/>
              </a:rPr>
              <a:t>(à mettre votre argent liquide)</a:t>
            </a:r>
            <a:endParaRPr sz="1200">
              <a:solidFill>
                <a:srgbClr val="212529"/>
              </a:solidFill>
              <a:latin typeface="Montserrat"/>
              <a:ea typeface="Montserrat"/>
              <a:cs typeface="Montserrat"/>
              <a:sym typeface="Montserrat"/>
            </a:endParaRPr>
          </a:p>
          <a:p>
            <a:pPr indent="0" lvl="0" marL="0" marR="0" rtl="0" algn="l">
              <a:lnSpc>
                <a:spcPct val="100000"/>
              </a:lnSpc>
              <a:spcBef>
                <a:spcPts val="800"/>
              </a:spcBef>
              <a:spcAft>
                <a:spcPts val="0"/>
              </a:spcAft>
              <a:buClr>
                <a:srgbClr val="000000"/>
              </a:buClr>
              <a:buSzPts val="1300"/>
              <a:buFont typeface="Arial"/>
              <a:buNone/>
            </a:pPr>
            <a:r>
              <a:t/>
            </a:r>
            <a:endParaRPr b="1" sz="1200">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300"/>
              <a:buFont typeface="Arial"/>
              <a:buNone/>
            </a:pPr>
            <a:r>
              <a:rPr lang="fr-FR" sz="1200">
                <a:latin typeface="Montserrat"/>
                <a:ea typeface="Montserrat"/>
                <a:cs typeface="Montserrat"/>
                <a:sym typeface="Montserrat"/>
              </a:rPr>
              <a:t>Donnez votre </a:t>
            </a:r>
            <a:r>
              <a:rPr lang="fr-FR" sz="1200">
                <a:latin typeface="Montserrat"/>
                <a:ea typeface="Montserrat"/>
                <a:cs typeface="Montserrat"/>
                <a:sym typeface="Montserrat"/>
              </a:rPr>
              <a:t>réponse</a:t>
            </a:r>
            <a:r>
              <a:rPr lang="fr-FR" sz="1200">
                <a:latin typeface="Montserrat"/>
                <a:ea typeface="Montserrat"/>
                <a:cs typeface="Montserrat"/>
                <a:sym typeface="Montserrat"/>
              </a:rPr>
              <a:t> en commentaire!</a:t>
            </a:r>
            <a:endParaRPr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300"/>
              <a:buFont typeface="Arial"/>
              <a:buNone/>
            </a:pPr>
            <a:r>
              <a:t/>
            </a:r>
            <a:endParaRPr b="1" i="0" sz="1200" u="none" cap="none" strike="noStrike">
              <a:solidFill>
                <a:srgbClr val="000000"/>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rPr b="1" lang="fr-FR" sz="1200">
                <a:solidFill>
                  <a:schemeClr val="dk1"/>
                </a:solidFill>
                <a:latin typeface="Montserrat"/>
                <a:ea typeface="Montserrat"/>
                <a:cs typeface="Montserrat"/>
                <a:sym typeface="Montserrat"/>
              </a:rPr>
              <a:t>#Finance #Education #Prosperite #Argent #Epargne #Richesse</a:t>
            </a:r>
            <a:endParaRPr b="1" i="0" sz="1200" u="none" cap="none" strike="noStrike">
              <a:solidFill>
                <a:srgbClr val="000000"/>
              </a:solidFill>
              <a:latin typeface="Montserrat"/>
              <a:ea typeface="Montserrat"/>
              <a:cs typeface="Montserrat"/>
              <a:sym typeface="Montserrat"/>
            </a:endParaRPr>
          </a:p>
        </p:txBody>
      </p:sp>
      <p:sp>
        <p:nvSpPr>
          <p:cNvPr id="329" name="Google Shape;329;p46"/>
          <p:cNvSpPr/>
          <p:nvPr/>
        </p:nvSpPr>
        <p:spPr>
          <a:xfrm>
            <a:off x="7711440" y="2377440"/>
            <a:ext cx="3210560" cy="2794000"/>
          </a:xfrm>
          <a:prstGeom prst="rect">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30" name="Google Shape;330;p46"/>
          <p:cNvSpPr txBox="1"/>
          <p:nvPr/>
        </p:nvSpPr>
        <p:spPr>
          <a:xfrm>
            <a:off x="8026400" y="3139440"/>
            <a:ext cx="2621400" cy="1368900"/>
          </a:xfrm>
          <a:prstGeom prst="rect">
            <a:avLst/>
          </a:prstGeom>
          <a:noFill/>
          <a:ln>
            <a:noFill/>
          </a:ln>
        </p:spPr>
        <p:txBody>
          <a:bodyPr anchorCtr="0" anchor="t" bIns="45700" lIns="91425" spcFirstLastPara="1" rIns="91425" wrap="square" tIns="45700">
            <a:spAutoFit/>
          </a:bodyPr>
          <a:lstStyle/>
          <a:p>
            <a:pPr indent="0" lvl="0" marL="0" rtl="0" algn="l">
              <a:lnSpc>
                <a:spcPct val="120000"/>
              </a:lnSpc>
              <a:spcBef>
                <a:spcPts val="800"/>
              </a:spcBef>
              <a:spcAft>
                <a:spcPts val="0"/>
              </a:spcAft>
              <a:buSzPts val="1100"/>
              <a:buNone/>
            </a:pPr>
            <a:r>
              <a:rPr lang="fr-FR" sz="1200">
                <a:solidFill>
                  <a:schemeClr val="lt1"/>
                </a:solidFill>
                <a:latin typeface="Montserrat"/>
                <a:ea typeface="Montserrat"/>
                <a:cs typeface="Montserrat"/>
                <a:sym typeface="Montserrat"/>
              </a:rPr>
              <a:t>À quoi servent les portefeuilles imperméable ?</a:t>
            </a:r>
            <a:endParaRPr sz="1200">
              <a:solidFill>
                <a:schemeClr val="lt1"/>
              </a:solidFill>
              <a:latin typeface="Montserrat"/>
              <a:ea typeface="Montserrat"/>
              <a:cs typeface="Montserrat"/>
              <a:sym typeface="Montserrat"/>
            </a:endParaRPr>
          </a:p>
          <a:p>
            <a:pPr indent="0" lvl="0" marL="0" rtl="0" algn="l">
              <a:lnSpc>
                <a:spcPct val="120000"/>
              </a:lnSpc>
              <a:spcBef>
                <a:spcPts val="800"/>
              </a:spcBef>
              <a:spcAft>
                <a:spcPts val="0"/>
              </a:spcAft>
              <a:buSzPts val="1100"/>
              <a:buNone/>
            </a:pPr>
            <a:r>
              <a:t/>
            </a:r>
            <a:endParaRPr sz="1200">
              <a:solidFill>
                <a:schemeClr val="lt1"/>
              </a:solidFill>
              <a:latin typeface="Montserrat"/>
              <a:ea typeface="Montserrat"/>
              <a:cs typeface="Montserrat"/>
              <a:sym typeface="Montserrat"/>
            </a:endParaRPr>
          </a:p>
          <a:p>
            <a:pPr indent="0" lvl="0" marL="0" rtl="0" algn="l">
              <a:lnSpc>
                <a:spcPct val="120000"/>
              </a:lnSpc>
              <a:spcBef>
                <a:spcPts val="800"/>
              </a:spcBef>
              <a:spcAft>
                <a:spcPts val="800"/>
              </a:spcAft>
              <a:buClr>
                <a:schemeClr val="dk1"/>
              </a:buClr>
              <a:buSzPts val="1100"/>
              <a:buFont typeface="Arial"/>
              <a:buNone/>
            </a:pPr>
            <a:r>
              <a:rPr lang="fr-FR" sz="1200">
                <a:solidFill>
                  <a:schemeClr val="lt1"/>
                </a:solidFill>
                <a:latin typeface="Montserrat"/>
                <a:ea typeface="Montserrat"/>
                <a:cs typeface="Montserrat"/>
                <a:sym typeface="Montserrat"/>
              </a:rPr>
              <a:t>Donnez votre réponse en commentaire !</a:t>
            </a:r>
            <a:endParaRPr sz="1200">
              <a:solidFill>
                <a:schemeClr val="lt1"/>
              </a:solidFill>
              <a:latin typeface="Montserrat"/>
              <a:ea typeface="Montserrat"/>
              <a:cs typeface="Montserrat"/>
              <a:sym typeface="Montserrat"/>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70C0"/>
        </a:solidFill>
      </p:bgPr>
    </p:bg>
    <p:spTree>
      <p:nvGrpSpPr>
        <p:cNvPr id="334" name="Shape 334"/>
        <p:cNvGrpSpPr/>
        <p:nvPr/>
      </p:nvGrpSpPr>
      <p:grpSpPr>
        <a:xfrm>
          <a:off x="0" y="0"/>
          <a:ext cx="0" cy="0"/>
          <a:chOff x="0" y="0"/>
          <a:chExt cx="0" cy="0"/>
        </a:xfrm>
      </p:grpSpPr>
      <p:sp>
        <p:nvSpPr>
          <p:cNvPr id="335" name="Google Shape;335;p47"/>
          <p:cNvSpPr txBox="1"/>
          <p:nvPr/>
        </p:nvSpPr>
        <p:spPr>
          <a:xfrm>
            <a:off x="642937" y="2705725"/>
            <a:ext cx="10906200" cy="144650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800"/>
              <a:buFont typeface="Arial"/>
              <a:buNone/>
            </a:pPr>
            <a:r>
              <a:rPr b="1" i="0" lang="fr-FR" sz="8800" u="none" cap="none" strike="noStrike">
                <a:solidFill>
                  <a:schemeClr val="accent2"/>
                </a:solidFill>
                <a:latin typeface="Calibri"/>
                <a:ea typeface="Calibri"/>
                <a:cs typeface="Calibri"/>
                <a:sym typeface="Calibri"/>
              </a:rPr>
              <a:t>Semaine 4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graphicFrame>
        <p:nvGraphicFramePr>
          <p:cNvPr id="340" name="Google Shape;340;p48"/>
          <p:cNvGraphicFramePr/>
          <p:nvPr/>
        </p:nvGraphicFramePr>
        <p:xfrm>
          <a:off x="652460" y="2872105"/>
          <a:ext cx="3000000" cy="3000000"/>
        </p:xfrm>
        <a:graphic>
          <a:graphicData uri="http://schemas.openxmlformats.org/drawingml/2006/table">
            <a:tbl>
              <a:tblPr bandRow="1" firstRow="1">
                <a:noFill/>
                <a:tableStyleId>{677731AB-D86C-4955-9C7F-C05C4C076F92}</a:tableStyleId>
              </a:tblPr>
              <a:tblGrid>
                <a:gridCol w="1347425"/>
                <a:gridCol w="1362800"/>
                <a:gridCol w="1362800"/>
                <a:gridCol w="1362800"/>
                <a:gridCol w="1362800"/>
                <a:gridCol w="1362800"/>
                <a:gridCol w="1362800"/>
                <a:gridCol w="1362800"/>
              </a:tblGrid>
              <a:tr h="629050">
                <a:tc rowSpan="2">
                  <a:txBody>
                    <a:bodyPr/>
                    <a:lstStyle/>
                    <a:p>
                      <a:pPr indent="0" lvl="0" marL="0" marR="0" rtl="0" algn="l">
                        <a:lnSpc>
                          <a:spcPct val="100000"/>
                        </a:lnSpc>
                        <a:spcBef>
                          <a:spcPts val="0"/>
                        </a:spcBef>
                        <a:spcAft>
                          <a:spcPts val="0"/>
                        </a:spcAft>
                        <a:buNone/>
                      </a:pPr>
                      <a:r>
                        <a:rPr lang="fr-FR" sz="1200" u="none" cap="none" strike="noStrike">
                          <a:solidFill>
                            <a:srgbClr val="385623"/>
                          </a:solidFill>
                        </a:rPr>
                        <a:t>S4</a:t>
                      </a:r>
                      <a:endParaRPr/>
                    </a:p>
                  </a:txBody>
                  <a:tcPr marT="45725" marB="45725" marR="91450" marL="91450">
                    <a:solidFill>
                      <a:srgbClr val="DAE3F3"/>
                    </a:solidFill>
                  </a:tcPr>
                </a:tc>
                <a:tc>
                  <a:txBody>
                    <a:bodyPr/>
                    <a:lstStyle/>
                    <a:p>
                      <a:pPr indent="0" lvl="0" marL="0" marR="0" rtl="0" algn="l">
                        <a:lnSpc>
                          <a:spcPct val="100000"/>
                        </a:lnSpc>
                        <a:spcBef>
                          <a:spcPts val="0"/>
                        </a:spcBef>
                        <a:spcAft>
                          <a:spcPts val="0"/>
                        </a:spcAft>
                        <a:buClr>
                          <a:srgbClr val="385623"/>
                        </a:buClr>
                        <a:buSzPts val="1000"/>
                        <a:buFont typeface="Arial"/>
                        <a:buNone/>
                      </a:pPr>
                      <a:r>
                        <a:rPr lang="fr-FR" sz="1000" u="none" cap="none" strike="noStrike">
                          <a:solidFill>
                            <a:srgbClr val="385623"/>
                          </a:solidFill>
                        </a:rPr>
                        <a:t>Citation</a:t>
                      </a:r>
                      <a:endParaRPr/>
                    </a:p>
                    <a:p>
                      <a:pPr indent="0" lvl="0" marL="0" marR="0" rtl="0" algn="l">
                        <a:lnSpc>
                          <a:spcPct val="100000"/>
                        </a:lnSpc>
                        <a:spcBef>
                          <a:spcPts val="0"/>
                        </a:spcBef>
                        <a:spcAft>
                          <a:spcPts val="0"/>
                        </a:spcAft>
                        <a:buNone/>
                      </a:pPr>
                      <a:r>
                        <a:t/>
                      </a:r>
                      <a:endParaRPr sz="1000" u="none" cap="none" strike="noStrike">
                        <a:solidFill>
                          <a:srgbClr val="385623"/>
                        </a:solidFill>
                      </a:endParaRPr>
                    </a:p>
                  </a:txBody>
                  <a:tcPr marT="45725" marB="45725" marR="91450" marL="91450">
                    <a:solidFill>
                      <a:srgbClr val="D8E2F3"/>
                    </a:solidFill>
                  </a:tcPr>
                </a:tc>
                <a:tc>
                  <a:txBody>
                    <a:bodyPr/>
                    <a:lstStyle/>
                    <a:p>
                      <a:pPr indent="0" lvl="0" marL="0" marR="0" rtl="0" algn="l">
                        <a:lnSpc>
                          <a:spcPct val="100000"/>
                        </a:lnSpc>
                        <a:spcBef>
                          <a:spcPts val="0"/>
                        </a:spcBef>
                        <a:spcAft>
                          <a:spcPts val="0"/>
                        </a:spcAft>
                        <a:buNone/>
                      </a:pPr>
                      <a:r>
                        <a:rPr lang="fr-FR" sz="1000" u="none" cap="none" strike="noStrike">
                          <a:solidFill>
                            <a:srgbClr val="385623"/>
                          </a:solidFill>
                        </a:rPr>
                        <a:t>Carrousel </a:t>
                      </a:r>
                      <a:endParaRPr/>
                    </a:p>
                  </a:txBody>
                  <a:tcPr marT="45725" marB="45725" marR="91450" marL="91450">
                    <a:solidFill>
                      <a:srgbClr val="D8E2F3"/>
                    </a:solidFill>
                  </a:tcPr>
                </a:tc>
                <a:tc>
                  <a:txBody>
                    <a:bodyPr/>
                    <a:lstStyle/>
                    <a:p>
                      <a:pPr indent="0" lvl="0" marL="0" marR="0" rtl="0" algn="l">
                        <a:lnSpc>
                          <a:spcPct val="100000"/>
                        </a:lnSpc>
                        <a:spcBef>
                          <a:spcPts val="0"/>
                        </a:spcBef>
                        <a:spcAft>
                          <a:spcPts val="0"/>
                        </a:spcAft>
                        <a:buClr>
                          <a:srgbClr val="385623"/>
                        </a:buClr>
                        <a:buSzPts val="1000"/>
                        <a:buFont typeface="Arial"/>
                        <a:buNone/>
                      </a:pPr>
                      <a:r>
                        <a:rPr lang="fr-FR" sz="1000" u="none" cap="none" strike="noStrike">
                          <a:solidFill>
                            <a:srgbClr val="385623"/>
                          </a:solidFill>
                        </a:rPr>
                        <a:t>Citation </a:t>
                      </a:r>
                      <a:endParaRPr/>
                    </a:p>
                  </a:txBody>
                  <a:tcPr marT="45725" marB="45725" marR="91450" marL="91450">
                    <a:solidFill>
                      <a:srgbClr val="D8E2F3"/>
                    </a:solidFill>
                  </a:tcPr>
                </a:tc>
                <a:tc>
                  <a:txBody>
                    <a:bodyPr/>
                    <a:lstStyle/>
                    <a:p>
                      <a:pPr indent="0" lvl="0" marL="0" marR="0" rtl="0" algn="l">
                        <a:lnSpc>
                          <a:spcPct val="100000"/>
                        </a:lnSpc>
                        <a:spcBef>
                          <a:spcPts val="0"/>
                        </a:spcBef>
                        <a:spcAft>
                          <a:spcPts val="0"/>
                        </a:spcAft>
                        <a:buClr>
                          <a:srgbClr val="385623"/>
                        </a:buClr>
                        <a:buSzPts val="1000"/>
                        <a:buFont typeface="Arial"/>
                        <a:buNone/>
                      </a:pPr>
                      <a:r>
                        <a:rPr lang="fr-FR" sz="1000" u="none" cap="none" strike="noStrike">
                          <a:solidFill>
                            <a:srgbClr val="385623"/>
                          </a:solidFill>
                        </a:rPr>
                        <a:t>Conseils pratiques gestion financière</a:t>
                      </a:r>
                      <a:endParaRPr/>
                    </a:p>
                    <a:p>
                      <a:pPr indent="0" lvl="0" marL="0" marR="0" rtl="0" algn="l">
                        <a:lnSpc>
                          <a:spcPct val="100000"/>
                        </a:lnSpc>
                        <a:spcBef>
                          <a:spcPts val="0"/>
                        </a:spcBef>
                        <a:spcAft>
                          <a:spcPts val="0"/>
                        </a:spcAft>
                        <a:buNone/>
                      </a:pPr>
                      <a:r>
                        <a:t/>
                      </a:r>
                      <a:endParaRPr sz="1000" u="none" cap="none" strike="noStrike">
                        <a:solidFill>
                          <a:srgbClr val="385623"/>
                        </a:solidFill>
                      </a:endParaRPr>
                    </a:p>
                  </a:txBody>
                  <a:tcPr marT="45725" marB="45725" marR="91450" marL="91450">
                    <a:solidFill>
                      <a:srgbClr val="D8E2F3"/>
                    </a:solidFill>
                  </a:tcPr>
                </a:tc>
                <a:tc>
                  <a:txBody>
                    <a:bodyPr/>
                    <a:lstStyle/>
                    <a:p>
                      <a:pPr indent="0" lvl="0" marL="0" marR="0" rtl="0" algn="l">
                        <a:lnSpc>
                          <a:spcPct val="100000"/>
                        </a:lnSpc>
                        <a:spcBef>
                          <a:spcPts val="0"/>
                        </a:spcBef>
                        <a:spcAft>
                          <a:spcPts val="0"/>
                        </a:spcAft>
                        <a:buClr>
                          <a:srgbClr val="385623"/>
                        </a:buClr>
                        <a:buSzPts val="1000"/>
                        <a:buFont typeface="Arial"/>
                        <a:buNone/>
                      </a:pPr>
                      <a:r>
                        <a:rPr lang="fr-FR" sz="1000" u="none" cap="none" strike="noStrike">
                          <a:solidFill>
                            <a:srgbClr val="385623"/>
                          </a:solidFill>
                        </a:rPr>
                        <a:t>Citation </a:t>
                      </a:r>
                      <a:endParaRPr/>
                    </a:p>
                  </a:txBody>
                  <a:tcPr marT="45725" marB="45725" marR="91450" marL="91450">
                    <a:solidFill>
                      <a:srgbClr val="D8E2F3"/>
                    </a:solidFill>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sz="1000" u="none" cap="none" strike="noStrike">
                        <a:solidFill>
                          <a:srgbClr val="385623"/>
                        </a:solidFill>
                      </a:endParaRPr>
                    </a:p>
                  </a:txBody>
                  <a:tcPr marT="45725" marB="45725" marR="91450" marL="91450">
                    <a:solidFill>
                      <a:srgbClr val="D8E2F3"/>
                    </a:solidFill>
                  </a:tcPr>
                </a:tc>
                <a:tc>
                  <a:txBody>
                    <a:bodyPr/>
                    <a:lstStyle/>
                    <a:p>
                      <a:pPr indent="0" lvl="0" marL="0" marR="0" rtl="0" algn="l">
                        <a:lnSpc>
                          <a:spcPct val="100000"/>
                        </a:lnSpc>
                        <a:spcBef>
                          <a:spcPts val="0"/>
                        </a:spcBef>
                        <a:spcAft>
                          <a:spcPts val="0"/>
                        </a:spcAft>
                        <a:buClr>
                          <a:srgbClr val="000000"/>
                        </a:buClr>
                        <a:buSzPts val="1000"/>
                        <a:buFont typeface="Arial"/>
                        <a:buNone/>
                      </a:pPr>
                      <a:r>
                        <a:t/>
                      </a:r>
                      <a:endParaRPr sz="1000" u="none" cap="none" strike="noStrike">
                        <a:solidFill>
                          <a:srgbClr val="385623"/>
                        </a:solidFill>
                      </a:endParaRPr>
                    </a:p>
                  </a:txBody>
                  <a:tcPr marT="45725" marB="45725" marR="91450" marL="91450">
                    <a:solidFill>
                      <a:srgbClr val="D8E2F3"/>
                    </a:solidFill>
                  </a:tcPr>
                </a:tc>
              </a:tr>
              <a:tr h="629050">
                <a:tc vMerge="1"/>
                <a:tc>
                  <a:txBody>
                    <a:bodyPr/>
                    <a:lstStyle/>
                    <a:p>
                      <a:pPr indent="0" lvl="0" marL="0" marR="0" rtl="0" algn="l">
                        <a:lnSpc>
                          <a:spcPct val="100000"/>
                        </a:lnSpc>
                        <a:spcBef>
                          <a:spcPts val="0"/>
                        </a:spcBef>
                        <a:spcAft>
                          <a:spcPts val="0"/>
                        </a:spcAft>
                        <a:buClr>
                          <a:srgbClr val="000000"/>
                        </a:buClr>
                        <a:buSzPts val="1000"/>
                        <a:buFont typeface="Arial"/>
                        <a:buNone/>
                      </a:pPr>
                      <a:r>
                        <a:rPr lang="fr-FR" sz="1000" u="none" cap="none" strike="noStrike"/>
                        <a:t>Impacts éducation financière</a:t>
                      </a:r>
                      <a:endParaRPr/>
                    </a:p>
                    <a:p>
                      <a:pPr indent="0" lvl="0" marL="0" marR="0" rtl="0" algn="l">
                        <a:lnSpc>
                          <a:spcPct val="100000"/>
                        </a:lnSpc>
                        <a:spcBef>
                          <a:spcPts val="0"/>
                        </a:spcBef>
                        <a:spcAft>
                          <a:spcPts val="0"/>
                        </a:spcAft>
                        <a:buNone/>
                      </a:pPr>
                      <a:r>
                        <a:t/>
                      </a:r>
                      <a:endParaRPr sz="1000" u="none" cap="none" strike="noStrike"/>
                    </a:p>
                  </a:txBody>
                  <a:tcPr marT="45725" marB="45725" marR="91450" marL="91450">
                    <a:solidFill>
                      <a:srgbClr val="D8E2F3"/>
                    </a:solidFill>
                  </a:tcPr>
                </a:tc>
                <a:tc>
                  <a:txBody>
                    <a:bodyPr/>
                    <a:lstStyle/>
                    <a:p>
                      <a:pPr indent="0" lvl="0" marL="0" marR="0" rtl="0" algn="l">
                        <a:lnSpc>
                          <a:spcPct val="100000"/>
                        </a:lnSpc>
                        <a:spcBef>
                          <a:spcPts val="0"/>
                        </a:spcBef>
                        <a:spcAft>
                          <a:spcPts val="0"/>
                        </a:spcAft>
                        <a:buNone/>
                      </a:pPr>
                      <a:r>
                        <a:t/>
                      </a:r>
                      <a:endParaRPr sz="1000" u="none" cap="none" strike="noStrike"/>
                    </a:p>
                  </a:txBody>
                  <a:tcPr marT="45725" marB="45725" marR="91450" marL="91450">
                    <a:solidFill>
                      <a:srgbClr val="D8E2F3"/>
                    </a:solidFill>
                  </a:tcPr>
                </a:tc>
                <a:tc>
                  <a:txBody>
                    <a:bodyPr/>
                    <a:lstStyle/>
                    <a:p>
                      <a:pPr indent="0" lvl="0" marL="0" marR="0" rtl="0" algn="l">
                        <a:lnSpc>
                          <a:spcPct val="100000"/>
                        </a:lnSpc>
                        <a:spcBef>
                          <a:spcPts val="0"/>
                        </a:spcBef>
                        <a:spcAft>
                          <a:spcPts val="0"/>
                        </a:spcAft>
                        <a:buClr>
                          <a:srgbClr val="FF0000"/>
                        </a:buClr>
                        <a:buSzPts val="1000"/>
                        <a:buFont typeface="Arial"/>
                        <a:buNone/>
                      </a:pPr>
                      <a:r>
                        <a:rPr b="1" lang="fr-FR" sz="1000" u="none" cap="none" strike="noStrike">
                          <a:solidFill>
                            <a:srgbClr val="FF0000"/>
                          </a:solidFill>
                        </a:rPr>
                        <a:t>PUBLICATION COMMERCIALE PERXONOMIZ</a:t>
                      </a:r>
                      <a:endParaRPr/>
                    </a:p>
                    <a:p>
                      <a:pPr indent="0" lvl="0" marL="0" marR="0" rtl="0" algn="l">
                        <a:lnSpc>
                          <a:spcPct val="100000"/>
                        </a:lnSpc>
                        <a:spcBef>
                          <a:spcPts val="0"/>
                        </a:spcBef>
                        <a:spcAft>
                          <a:spcPts val="0"/>
                        </a:spcAft>
                        <a:buNone/>
                      </a:pPr>
                      <a:r>
                        <a:t/>
                      </a:r>
                      <a:endParaRPr sz="1000" u="none" cap="none" strike="noStrike"/>
                    </a:p>
                  </a:txBody>
                  <a:tcPr marT="45725" marB="45725" marR="91450" marL="91450">
                    <a:solidFill>
                      <a:srgbClr val="D8E2F3"/>
                    </a:solidFill>
                  </a:tcPr>
                </a:tc>
                <a:tc>
                  <a:txBody>
                    <a:bodyPr/>
                    <a:lstStyle/>
                    <a:p>
                      <a:pPr indent="0" lvl="0" marL="0" marR="0" rtl="0" algn="l">
                        <a:lnSpc>
                          <a:spcPct val="100000"/>
                        </a:lnSpc>
                        <a:spcBef>
                          <a:spcPts val="0"/>
                        </a:spcBef>
                        <a:spcAft>
                          <a:spcPts val="0"/>
                        </a:spcAft>
                        <a:buNone/>
                      </a:pPr>
                      <a:r>
                        <a:t/>
                      </a:r>
                      <a:endParaRPr sz="1000" u="none" cap="none" strike="noStrike"/>
                    </a:p>
                  </a:txBody>
                  <a:tcPr marT="45725" marB="45725" marR="91450" marL="91450">
                    <a:solidFill>
                      <a:srgbClr val="D8E2F3"/>
                    </a:solidFill>
                  </a:tcPr>
                </a:tc>
                <a:tc>
                  <a:txBody>
                    <a:bodyPr/>
                    <a:lstStyle/>
                    <a:p>
                      <a:pPr indent="0" lvl="0" marL="0" marR="0" rtl="0" algn="l">
                        <a:lnSpc>
                          <a:spcPct val="100000"/>
                        </a:lnSpc>
                        <a:spcBef>
                          <a:spcPts val="0"/>
                        </a:spcBef>
                        <a:spcAft>
                          <a:spcPts val="0"/>
                        </a:spcAft>
                        <a:buNone/>
                      </a:pPr>
                      <a:r>
                        <a:t/>
                      </a:r>
                      <a:endParaRPr sz="1000" u="none" cap="none" strike="noStrike"/>
                    </a:p>
                  </a:txBody>
                  <a:tcPr marT="45725" marB="45725" marR="91450" marL="91450">
                    <a:solidFill>
                      <a:srgbClr val="D8E2F3"/>
                    </a:solidFill>
                  </a:tcPr>
                </a:tc>
                <a:tc>
                  <a:txBody>
                    <a:bodyPr/>
                    <a:lstStyle/>
                    <a:p>
                      <a:pPr indent="0" lvl="0" marL="0" marR="0" rtl="0" algn="l">
                        <a:lnSpc>
                          <a:spcPct val="100000"/>
                        </a:lnSpc>
                        <a:spcBef>
                          <a:spcPts val="0"/>
                        </a:spcBef>
                        <a:spcAft>
                          <a:spcPts val="0"/>
                        </a:spcAft>
                        <a:buNone/>
                      </a:pPr>
                      <a:r>
                        <a:rPr lang="fr-FR" sz="1000"/>
                        <a:t>Lexique Financier</a:t>
                      </a:r>
                      <a:endParaRPr/>
                    </a:p>
                  </a:txBody>
                  <a:tcPr marT="45725" marB="45725" marR="91450" marL="91450">
                    <a:solidFill>
                      <a:srgbClr val="D8E2F3"/>
                    </a:solidFill>
                  </a:tcPr>
                </a:tc>
                <a:tc>
                  <a:txBody>
                    <a:bodyPr/>
                    <a:lstStyle/>
                    <a:p>
                      <a:pPr indent="0" lvl="0" marL="0" marR="0" rtl="0" algn="l">
                        <a:lnSpc>
                          <a:spcPct val="100000"/>
                        </a:lnSpc>
                        <a:spcBef>
                          <a:spcPts val="0"/>
                        </a:spcBef>
                        <a:spcAft>
                          <a:spcPts val="0"/>
                        </a:spcAft>
                        <a:buNone/>
                      </a:pPr>
                      <a:r>
                        <a:t/>
                      </a:r>
                      <a:endParaRPr sz="1000" u="none" cap="none" strike="noStrike"/>
                    </a:p>
                  </a:txBody>
                  <a:tcPr marT="45725" marB="45725" marR="91450" marL="91450">
                    <a:solidFill>
                      <a:srgbClr val="D8E2F3"/>
                    </a:solidFill>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49"/>
          <p:cNvSpPr txBox="1"/>
          <p:nvPr/>
        </p:nvSpPr>
        <p:spPr>
          <a:xfrm>
            <a:off x="895350" y="337661"/>
            <a:ext cx="5200800" cy="923400"/>
          </a:xfrm>
          <a:prstGeom prst="rect">
            <a:avLst/>
          </a:prstGeom>
          <a:solidFill>
            <a:srgbClr val="DAE3F3"/>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Date : </a:t>
            </a:r>
            <a:r>
              <a:rPr b="0" i="0" lang="fr-FR" sz="1800" u="none" cap="none" strike="noStrike">
                <a:solidFill>
                  <a:srgbClr val="000000"/>
                </a:solidFill>
                <a:latin typeface="Montserrat"/>
                <a:ea typeface="Montserrat"/>
                <a:cs typeface="Montserrat"/>
                <a:sym typeface="Montserrat"/>
              </a:rPr>
              <a:t>Lundi 29/07/24</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Rubrique : </a:t>
            </a:r>
            <a:r>
              <a:rPr b="0" i="0" lang="fr-FR" sz="1800" u="none" cap="none" strike="noStrike">
                <a:solidFill>
                  <a:srgbClr val="000000"/>
                </a:solidFill>
                <a:latin typeface="Montserrat"/>
                <a:ea typeface="Montserrat"/>
                <a:cs typeface="Montserrat"/>
                <a:sym typeface="Montserrat"/>
              </a:rPr>
              <a:t>Citation</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Heure de Publication : </a:t>
            </a:r>
            <a:r>
              <a:rPr b="0" i="0" lang="fr-FR" sz="1800" u="none" cap="none" strike="noStrike">
                <a:solidFill>
                  <a:srgbClr val="000000"/>
                </a:solidFill>
                <a:latin typeface="Montserrat"/>
                <a:ea typeface="Montserrat"/>
                <a:cs typeface="Montserrat"/>
                <a:sym typeface="Montserrat"/>
              </a:rPr>
              <a:t>11h00</a:t>
            </a:r>
            <a:endParaRPr b="0" i="0" sz="1800" u="none" cap="none" strike="noStrike">
              <a:solidFill>
                <a:srgbClr val="000000"/>
              </a:solidFill>
              <a:latin typeface="Montserrat"/>
              <a:ea typeface="Montserrat"/>
              <a:cs typeface="Montserrat"/>
              <a:sym typeface="Montserrat"/>
            </a:endParaRPr>
          </a:p>
        </p:txBody>
      </p:sp>
      <p:sp>
        <p:nvSpPr>
          <p:cNvPr id="346" name="Google Shape;346;p49"/>
          <p:cNvSpPr txBox="1"/>
          <p:nvPr/>
        </p:nvSpPr>
        <p:spPr>
          <a:xfrm>
            <a:off x="895350" y="1733550"/>
            <a:ext cx="5399700" cy="2733600"/>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fr-FR" sz="1200" u="none" cap="none" strike="noStrike">
                <a:solidFill>
                  <a:srgbClr val="000000"/>
                </a:solidFill>
                <a:latin typeface="Montserrat"/>
                <a:ea typeface="Montserrat"/>
                <a:cs typeface="Montserrat"/>
                <a:sym typeface="Montserrat"/>
              </a:rPr>
              <a:t>Texte de publication :</a:t>
            </a:r>
            <a:endParaRPr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1" i="0" lang="fr-FR" sz="1200" u="none" cap="none" strike="noStrike">
                <a:solidFill>
                  <a:schemeClr val="dk1"/>
                </a:solidFill>
                <a:latin typeface="Montserrat"/>
                <a:ea typeface="Montserrat"/>
                <a:cs typeface="Montserrat"/>
                <a:sym typeface="Montserrat"/>
              </a:rPr>
              <a:t>Pensée Finance 10</a:t>
            </a:r>
            <a:endParaRPr b="1" i="0" sz="12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b="1" sz="12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lang="fr-FR" sz="1200">
                <a:solidFill>
                  <a:schemeClr val="dk1"/>
                </a:solidFill>
                <a:latin typeface="Montserrat"/>
                <a:ea typeface="Montserrat"/>
                <a:cs typeface="Montserrat"/>
                <a:sym typeface="Montserrat"/>
              </a:rPr>
              <a:t> « Un investissement en connaissances paye les meilleurs intérêts. »</a:t>
            </a:r>
            <a:endParaRPr sz="12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lang="fr-FR" sz="1200">
                <a:solidFill>
                  <a:schemeClr val="dk1"/>
                </a:solidFill>
                <a:latin typeface="Montserrat"/>
                <a:ea typeface="Montserrat"/>
                <a:cs typeface="Montserrat"/>
                <a:sym typeface="Montserrat"/>
              </a:rPr>
              <a:t>– Benjamin Franklin</a:t>
            </a:r>
            <a:endParaRPr sz="1200">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sz="1200">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rPr lang="fr-FR" sz="1200">
                <a:latin typeface="Montserrat"/>
                <a:ea typeface="Montserrat"/>
                <a:cs typeface="Montserrat"/>
                <a:sym typeface="Montserrat"/>
              </a:rPr>
              <a:t>Le savoir et l'apprentissage sont des investissements puissants qui peuvent apporter des bénéfices durables et significatifs dans la vie d'une personne. Les connaissances accumulées restent avec vous pour la vie.</a:t>
            </a:r>
            <a:endParaRPr sz="1200">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rgbClr val="000000"/>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rPr b="1" lang="fr-FR" sz="1200">
                <a:solidFill>
                  <a:schemeClr val="dk1"/>
                </a:solidFill>
                <a:latin typeface="Montserrat"/>
                <a:ea typeface="Montserrat"/>
                <a:cs typeface="Montserrat"/>
                <a:sym typeface="Montserrat"/>
              </a:rPr>
              <a:t>#Finance #Education #Prosperite #Argent #Epargne #Richesse</a:t>
            </a:r>
            <a:endParaRPr b="1" i="0" sz="1200" u="none" cap="none" strike="noStrike">
              <a:solidFill>
                <a:srgbClr val="000000"/>
              </a:solidFill>
              <a:latin typeface="Montserrat"/>
              <a:ea typeface="Montserrat"/>
              <a:cs typeface="Montserrat"/>
              <a:sym typeface="Montserrat"/>
            </a:endParaRPr>
          </a:p>
        </p:txBody>
      </p:sp>
      <p:sp>
        <p:nvSpPr>
          <p:cNvPr id="347" name="Google Shape;347;p49"/>
          <p:cNvSpPr/>
          <p:nvPr/>
        </p:nvSpPr>
        <p:spPr>
          <a:xfrm>
            <a:off x="7711440" y="2377440"/>
            <a:ext cx="3210560" cy="2794000"/>
          </a:xfrm>
          <a:prstGeom prst="rect">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48" name="Google Shape;348;p49"/>
          <p:cNvSpPr txBox="1"/>
          <p:nvPr/>
        </p:nvSpPr>
        <p:spPr>
          <a:xfrm>
            <a:off x="8026400" y="3139440"/>
            <a:ext cx="2621400" cy="9144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Clr>
                <a:schemeClr val="dk1"/>
              </a:buClr>
              <a:buSzPts val="1100"/>
              <a:buFont typeface="Arial"/>
              <a:buNone/>
            </a:pPr>
            <a:r>
              <a:rPr lang="fr-FR" sz="1200">
                <a:solidFill>
                  <a:schemeClr val="lt1"/>
                </a:solidFill>
                <a:latin typeface="Montserrat"/>
                <a:ea typeface="Montserrat"/>
                <a:cs typeface="Montserrat"/>
                <a:sym typeface="Montserrat"/>
              </a:rPr>
              <a:t> « Un investissement en connaissances paye les meilleurs intérêts. »</a:t>
            </a:r>
            <a:endParaRPr sz="1200">
              <a:solidFill>
                <a:schemeClr val="lt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lang="fr-FR" sz="1200">
                <a:solidFill>
                  <a:schemeClr val="lt1"/>
                </a:solidFill>
                <a:latin typeface="Montserrat"/>
                <a:ea typeface="Montserrat"/>
                <a:cs typeface="Montserrat"/>
                <a:sym typeface="Montserrat"/>
              </a:rPr>
              <a:t>– Benjamin Franklin</a:t>
            </a:r>
            <a:endParaRPr>
              <a:solidFill>
                <a:schemeClr val="lt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50"/>
          <p:cNvSpPr txBox="1"/>
          <p:nvPr/>
        </p:nvSpPr>
        <p:spPr>
          <a:xfrm>
            <a:off x="895350" y="642461"/>
            <a:ext cx="5200800" cy="923289"/>
          </a:xfrm>
          <a:prstGeom prst="rect">
            <a:avLst/>
          </a:prstGeom>
          <a:solidFill>
            <a:srgbClr val="DAE3F3"/>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Date : </a:t>
            </a:r>
            <a:r>
              <a:rPr b="0" i="0" lang="fr-FR" sz="1800" u="none" cap="none" strike="noStrike">
                <a:solidFill>
                  <a:srgbClr val="000000"/>
                </a:solidFill>
                <a:latin typeface="Montserrat"/>
                <a:ea typeface="Montserrat"/>
                <a:cs typeface="Montserrat"/>
                <a:sym typeface="Montserrat"/>
              </a:rPr>
              <a:t>Lundi 29/07/24</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1" i="0" lang="fr-FR" sz="1800" u="none" cap="none" strike="noStrike">
                <a:solidFill>
                  <a:srgbClr val="000000"/>
                </a:solidFill>
                <a:latin typeface="Montserrat"/>
                <a:ea typeface="Montserrat"/>
                <a:cs typeface="Montserrat"/>
                <a:sym typeface="Montserrat"/>
              </a:rPr>
              <a:t>Rubrique : </a:t>
            </a:r>
            <a:r>
              <a:rPr b="0" i="0" lang="fr-FR" sz="1800" u="none" cap="none" strike="noStrike">
                <a:solidFill>
                  <a:srgbClr val="000000"/>
                </a:solidFill>
                <a:latin typeface="Montserrat"/>
                <a:ea typeface="Montserrat"/>
                <a:cs typeface="Montserrat"/>
                <a:sym typeface="Montserrat"/>
              </a:rPr>
              <a:t>Impacts éducation financière</a:t>
            </a:r>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Heure de Publication : </a:t>
            </a:r>
            <a:r>
              <a:rPr b="0" i="0" lang="fr-FR" sz="1800" u="none" cap="none" strike="noStrike">
                <a:solidFill>
                  <a:srgbClr val="000000"/>
                </a:solidFill>
                <a:latin typeface="Montserrat"/>
                <a:ea typeface="Montserrat"/>
                <a:cs typeface="Montserrat"/>
                <a:sym typeface="Montserrat"/>
              </a:rPr>
              <a:t>13h00</a:t>
            </a:r>
            <a:endParaRPr b="0" i="0" sz="1800" u="none" cap="none" strike="noStrike">
              <a:solidFill>
                <a:srgbClr val="000000"/>
              </a:solidFill>
              <a:latin typeface="Montserrat"/>
              <a:ea typeface="Montserrat"/>
              <a:cs typeface="Montserrat"/>
              <a:sym typeface="Montserrat"/>
            </a:endParaRPr>
          </a:p>
        </p:txBody>
      </p:sp>
      <p:sp>
        <p:nvSpPr>
          <p:cNvPr id="354" name="Google Shape;354;p50"/>
          <p:cNvSpPr txBox="1"/>
          <p:nvPr/>
        </p:nvSpPr>
        <p:spPr>
          <a:xfrm>
            <a:off x="895350" y="2190750"/>
            <a:ext cx="5399700" cy="877200"/>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Arial"/>
              <a:buNone/>
            </a:pPr>
            <a:r>
              <a:t/>
            </a:r>
            <a:endParaRPr b="1" i="0" sz="13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300"/>
              <a:buFont typeface="Arial"/>
              <a:buNone/>
            </a:pPr>
            <a:r>
              <a:rPr lang="fr-FR" sz="1300">
                <a:latin typeface="Montserrat"/>
                <a:ea typeface="Montserrat"/>
                <a:cs typeface="Montserrat"/>
                <a:sym typeface="Montserrat"/>
              </a:rPr>
              <a:t>Abonnez vous à Finance Perxo pour plus de conseils financiers. </a:t>
            </a:r>
            <a:endParaRPr sz="1300">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300"/>
              <a:buFont typeface="Arial"/>
              <a:buNone/>
            </a:pPr>
            <a:r>
              <a:t/>
            </a:r>
            <a:endParaRPr b="1" sz="1300">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rPr b="1" lang="fr-FR" sz="1200">
                <a:solidFill>
                  <a:schemeClr val="dk1"/>
                </a:solidFill>
                <a:latin typeface="Montserrat"/>
                <a:ea typeface="Montserrat"/>
                <a:cs typeface="Montserrat"/>
                <a:sym typeface="Montserrat"/>
              </a:rPr>
              <a:t>#Finance #Education #Prosperite #Argent #Epargne #Richesse</a:t>
            </a:r>
            <a:endParaRPr b="1" i="0" sz="1300" u="none" cap="none" strike="noStrike">
              <a:solidFill>
                <a:srgbClr val="000000"/>
              </a:solidFill>
              <a:latin typeface="Montserrat"/>
              <a:ea typeface="Montserrat"/>
              <a:cs typeface="Montserrat"/>
              <a:sym typeface="Montserrat"/>
            </a:endParaRPr>
          </a:p>
        </p:txBody>
      </p:sp>
      <p:sp>
        <p:nvSpPr>
          <p:cNvPr id="355" name="Google Shape;355;p50"/>
          <p:cNvSpPr/>
          <p:nvPr/>
        </p:nvSpPr>
        <p:spPr>
          <a:xfrm>
            <a:off x="7731815" y="1852065"/>
            <a:ext cx="3210600" cy="2793900"/>
          </a:xfrm>
          <a:prstGeom prst="rect">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56" name="Google Shape;356;p50"/>
          <p:cNvSpPr txBox="1"/>
          <p:nvPr/>
        </p:nvSpPr>
        <p:spPr>
          <a:xfrm>
            <a:off x="8026425" y="2379452"/>
            <a:ext cx="2621400" cy="18162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1200"/>
              </a:spcBef>
              <a:spcAft>
                <a:spcPts val="0"/>
              </a:spcAft>
              <a:buNone/>
            </a:pPr>
            <a:r>
              <a:rPr b="1" lang="fr-FR" sz="1000">
                <a:solidFill>
                  <a:schemeClr val="lt1"/>
                </a:solidFill>
                <a:latin typeface="Montserrat"/>
                <a:ea typeface="Montserrat"/>
                <a:cs typeface="Montserrat"/>
                <a:sym typeface="Montserrat"/>
              </a:rPr>
              <a:t>4 habitudes pour éviter les prêts à tout prix</a:t>
            </a:r>
            <a:endParaRPr b="1" sz="1000">
              <a:solidFill>
                <a:schemeClr val="lt1"/>
              </a:solidFill>
              <a:latin typeface="Montserrat"/>
              <a:ea typeface="Montserrat"/>
              <a:cs typeface="Montserrat"/>
              <a:sym typeface="Montserrat"/>
            </a:endParaRPr>
          </a:p>
          <a:p>
            <a:pPr indent="-292100" lvl="0" marL="457200" rtl="0" algn="l">
              <a:lnSpc>
                <a:spcPct val="115000"/>
              </a:lnSpc>
              <a:spcBef>
                <a:spcPts val="1200"/>
              </a:spcBef>
              <a:spcAft>
                <a:spcPts val="0"/>
              </a:spcAft>
              <a:buClr>
                <a:schemeClr val="lt1"/>
              </a:buClr>
              <a:buSzPts val="1000"/>
              <a:buFont typeface="Montserrat"/>
              <a:buChar char="-"/>
            </a:pPr>
            <a:r>
              <a:rPr b="1" lang="fr-FR" sz="1000">
                <a:solidFill>
                  <a:schemeClr val="lt1"/>
                </a:solidFill>
                <a:latin typeface="Montserrat"/>
                <a:ea typeface="Montserrat"/>
                <a:cs typeface="Montserrat"/>
                <a:sym typeface="Montserrat"/>
              </a:rPr>
              <a:t>Établis un budget détaillé.</a:t>
            </a:r>
            <a:endParaRPr b="1" sz="1000">
              <a:solidFill>
                <a:schemeClr val="lt1"/>
              </a:solidFill>
              <a:latin typeface="Montserrat"/>
              <a:ea typeface="Montserrat"/>
              <a:cs typeface="Montserrat"/>
              <a:sym typeface="Montserrat"/>
            </a:endParaRPr>
          </a:p>
          <a:p>
            <a:pPr indent="-292100" lvl="0" marL="457200" rtl="0" algn="l">
              <a:lnSpc>
                <a:spcPct val="115000"/>
              </a:lnSpc>
              <a:spcBef>
                <a:spcPts val="0"/>
              </a:spcBef>
              <a:spcAft>
                <a:spcPts val="0"/>
              </a:spcAft>
              <a:buClr>
                <a:schemeClr val="lt1"/>
              </a:buClr>
              <a:buSzPts val="1000"/>
              <a:buFont typeface="Montserrat"/>
              <a:buChar char="-"/>
            </a:pPr>
            <a:r>
              <a:rPr b="1" lang="fr-FR" sz="1000">
                <a:solidFill>
                  <a:schemeClr val="lt1"/>
                </a:solidFill>
                <a:latin typeface="Montserrat"/>
                <a:ea typeface="Montserrat"/>
                <a:cs typeface="Montserrat"/>
                <a:sym typeface="Montserrat"/>
              </a:rPr>
              <a:t>Constitue une épargne d'urgence.</a:t>
            </a:r>
            <a:endParaRPr b="1" sz="1000">
              <a:solidFill>
                <a:schemeClr val="lt1"/>
              </a:solidFill>
              <a:latin typeface="Montserrat"/>
              <a:ea typeface="Montserrat"/>
              <a:cs typeface="Montserrat"/>
              <a:sym typeface="Montserrat"/>
            </a:endParaRPr>
          </a:p>
          <a:p>
            <a:pPr indent="-292100" lvl="0" marL="457200" rtl="0" algn="l">
              <a:lnSpc>
                <a:spcPct val="115000"/>
              </a:lnSpc>
              <a:spcBef>
                <a:spcPts val="0"/>
              </a:spcBef>
              <a:spcAft>
                <a:spcPts val="0"/>
              </a:spcAft>
              <a:buClr>
                <a:schemeClr val="lt1"/>
              </a:buClr>
              <a:buSzPts val="1000"/>
              <a:buFont typeface="Montserrat"/>
              <a:buChar char="-"/>
            </a:pPr>
            <a:r>
              <a:rPr b="1" lang="fr-FR" sz="1000">
                <a:solidFill>
                  <a:schemeClr val="lt1"/>
                </a:solidFill>
                <a:latin typeface="Montserrat"/>
                <a:ea typeface="Montserrat"/>
                <a:cs typeface="Montserrat"/>
                <a:sym typeface="Montserrat"/>
              </a:rPr>
              <a:t>Planifie soigneusement tes gros achats.</a:t>
            </a:r>
            <a:endParaRPr b="1" sz="1000">
              <a:solidFill>
                <a:schemeClr val="lt1"/>
              </a:solidFill>
              <a:latin typeface="Montserrat"/>
              <a:ea typeface="Montserrat"/>
              <a:cs typeface="Montserrat"/>
              <a:sym typeface="Montserrat"/>
            </a:endParaRPr>
          </a:p>
          <a:p>
            <a:pPr indent="-292100" lvl="0" marL="457200" rtl="0" algn="l">
              <a:lnSpc>
                <a:spcPct val="115000"/>
              </a:lnSpc>
              <a:spcBef>
                <a:spcPts val="0"/>
              </a:spcBef>
              <a:spcAft>
                <a:spcPts val="0"/>
              </a:spcAft>
              <a:buClr>
                <a:schemeClr val="lt1"/>
              </a:buClr>
              <a:buSzPts val="1000"/>
              <a:buFont typeface="Montserrat"/>
              <a:buChar char="-"/>
            </a:pPr>
            <a:r>
              <a:rPr b="1" lang="fr-FR" sz="1000">
                <a:solidFill>
                  <a:schemeClr val="lt1"/>
                </a:solidFill>
                <a:latin typeface="Montserrat"/>
                <a:ea typeface="Montserrat"/>
                <a:cs typeface="Montserrat"/>
                <a:sym typeface="Montserrat"/>
              </a:rPr>
              <a:t>Évite les achats impulsifs à tout prix.</a:t>
            </a:r>
            <a:endParaRPr b="1" sz="1000">
              <a:solidFill>
                <a:schemeClr val="lt1"/>
              </a:solidFill>
              <a:latin typeface="Montserrat"/>
              <a:ea typeface="Montserrat"/>
              <a:cs typeface="Montserrat"/>
              <a:sym typeface="Montserrat"/>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51"/>
          <p:cNvSpPr txBox="1"/>
          <p:nvPr/>
        </p:nvSpPr>
        <p:spPr>
          <a:xfrm>
            <a:off x="895350" y="642450"/>
            <a:ext cx="4146000" cy="923400"/>
          </a:xfrm>
          <a:prstGeom prst="rect">
            <a:avLst/>
          </a:prstGeom>
          <a:solidFill>
            <a:srgbClr val="DAE3F3"/>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Date : </a:t>
            </a:r>
            <a:r>
              <a:rPr b="0" i="0" lang="fr-FR" sz="1800" u="none" cap="none" strike="noStrike">
                <a:solidFill>
                  <a:srgbClr val="000000"/>
                </a:solidFill>
                <a:latin typeface="Montserrat"/>
                <a:ea typeface="Montserrat"/>
                <a:cs typeface="Montserrat"/>
                <a:sym typeface="Montserrat"/>
              </a:rPr>
              <a:t>Mardi 30/07/24</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Rubrique : </a:t>
            </a:r>
            <a:r>
              <a:rPr b="0" i="0" lang="fr-FR" sz="1800" u="none" cap="none" strike="noStrike">
                <a:solidFill>
                  <a:srgbClr val="000000"/>
                </a:solidFill>
                <a:latin typeface="Montserrat"/>
                <a:ea typeface="Montserrat"/>
                <a:cs typeface="Montserrat"/>
                <a:sym typeface="Montserrat"/>
              </a:rPr>
              <a:t>Carrousel</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Heure de Publication : </a:t>
            </a:r>
            <a:r>
              <a:rPr b="0" i="0" lang="fr-FR" sz="1800" u="none" cap="none" strike="noStrike">
                <a:solidFill>
                  <a:srgbClr val="000000"/>
                </a:solidFill>
                <a:latin typeface="Montserrat"/>
                <a:ea typeface="Montserrat"/>
                <a:cs typeface="Montserrat"/>
                <a:sym typeface="Montserrat"/>
              </a:rPr>
              <a:t>11h00</a:t>
            </a:r>
            <a:endParaRPr b="0" i="0" sz="1800" u="none" cap="none" strike="noStrike">
              <a:solidFill>
                <a:srgbClr val="000000"/>
              </a:solidFill>
              <a:latin typeface="Montserrat"/>
              <a:ea typeface="Montserrat"/>
              <a:cs typeface="Montserrat"/>
              <a:sym typeface="Montserrat"/>
            </a:endParaRPr>
          </a:p>
        </p:txBody>
      </p:sp>
      <p:sp>
        <p:nvSpPr>
          <p:cNvPr id="362" name="Google Shape;362;p51"/>
          <p:cNvSpPr txBox="1"/>
          <p:nvPr/>
        </p:nvSpPr>
        <p:spPr>
          <a:xfrm>
            <a:off x="847050" y="2161225"/>
            <a:ext cx="3292800" cy="3598800"/>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Arial"/>
              <a:buNone/>
            </a:pPr>
            <a:r>
              <a:rPr b="1" i="0" lang="fr-FR" sz="1200" u="none" cap="none" strike="noStrike">
                <a:solidFill>
                  <a:srgbClr val="000000"/>
                </a:solidFill>
                <a:latin typeface="Montserrat"/>
                <a:ea typeface="Montserrat"/>
                <a:cs typeface="Montserrat"/>
                <a:sym typeface="Montserrat"/>
              </a:rPr>
              <a:t>Texte de publication :</a:t>
            </a:r>
            <a:endParaRPr i="0" sz="1200" u="none" cap="none" strike="noStrike">
              <a:solidFill>
                <a:srgbClr val="000000"/>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200">
                <a:solidFill>
                  <a:schemeClr val="dk1"/>
                </a:solidFill>
                <a:latin typeface="Montserrat"/>
                <a:ea typeface="Montserrat"/>
                <a:cs typeface="Montserrat"/>
                <a:sym typeface="Montserrat"/>
              </a:rPr>
              <a:t>Faire des courses au marché ou au supermarché peut rapidement devenir une activité coûteuse si l'on ne fait pas attention. Les choix sont multiples, mais le budget, quant à lui, est souvent limité.</a:t>
            </a:r>
            <a:endParaRPr sz="12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200">
                <a:solidFill>
                  <a:schemeClr val="dk1"/>
                </a:solidFill>
                <a:latin typeface="Montserrat"/>
                <a:ea typeface="Montserrat"/>
                <a:cs typeface="Montserrat"/>
                <a:sym typeface="Montserrat"/>
              </a:rPr>
              <a:t>Cependant, avec quelques astuces simples, il est possible de respecter le budget initialement prévu.</a:t>
            </a:r>
            <a:endParaRPr sz="12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200">
                <a:solidFill>
                  <a:schemeClr val="dk1"/>
                </a:solidFill>
                <a:latin typeface="Montserrat"/>
                <a:ea typeface="Montserrat"/>
                <a:cs typeface="Montserrat"/>
                <a:sym typeface="Montserrat"/>
              </a:rPr>
              <a:t>Voici quelques conseils pratiques pour optimiser vos dépenses lors de vos courses.</a:t>
            </a:r>
            <a:endParaRPr sz="1200">
              <a:solidFill>
                <a:schemeClr val="dk1"/>
              </a:solidFill>
              <a:latin typeface="Montserrat"/>
              <a:ea typeface="Montserrat"/>
              <a:cs typeface="Montserrat"/>
              <a:sym typeface="Montserrat"/>
            </a:endParaRPr>
          </a:p>
          <a:p>
            <a:pPr indent="0" lvl="0" marL="0" rtl="0" algn="l">
              <a:spcBef>
                <a:spcPts val="1200"/>
              </a:spcBef>
              <a:spcAft>
                <a:spcPts val="0"/>
              </a:spcAft>
              <a:buClr>
                <a:schemeClr val="dk1"/>
              </a:buClr>
              <a:buSzPts val="1100"/>
              <a:buFont typeface="Arial"/>
              <a:buNone/>
            </a:pPr>
            <a:r>
              <a:rPr b="1" lang="fr-FR" sz="1200">
                <a:solidFill>
                  <a:schemeClr val="dk1"/>
                </a:solidFill>
                <a:latin typeface="Montserrat"/>
                <a:ea typeface="Montserrat"/>
                <a:cs typeface="Montserrat"/>
                <a:sym typeface="Montserrat"/>
              </a:rPr>
              <a:t>#Finance #Education #Prosperite #Argent #Epargne #Richesse</a:t>
            </a:r>
            <a:endParaRPr b="1" i="0" sz="1200" u="none" cap="none" strike="noStrike">
              <a:solidFill>
                <a:srgbClr val="000000"/>
              </a:solidFill>
              <a:latin typeface="Montserrat"/>
              <a:ea typeface="Montserrat"/>
              <a:cs typeface="Montserrat"/>
              <a:sym typeface="Montserrat"/>
            </a:endParaRPr>
          </a:p>
        </p:txBody>
      </p:sp>
      <p:sp>
        <p:nvSpPr>
          <p:cNvPr id="363" name="Google Shape;363;p51"/>
          <p:cNvSpPr/>
          <p:nvPr/>
        </p:nvSpPr>
        <p:spPr>
          <a:xfrm>
            <a:off x="5704700" y="0"/>
            <a:ext cx="7007700" cy="7037700"/>
          </a:xfrm>
          <a:prstGeom prst="rect">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64" name="Google Shape;364;p51"/>
          <p:cNvSpPr txBox="1"/>
          <p:nvPr/>
        </p:nvSpPr>
        <p:spPr>
          <a:xfrm>
            <a:off x="5704700" y="208650"/>
            <a:ext cx="6735600" cy="6649500"/>
          </a:xfrm>
          <a:prstGeom prst="rect">
            <a:avLst/>
          </a:prstGeom>
          <a:noFill/>
          <a:ln>
            <a:noFill/>
          </a:ln>
        </p:spPr>
        <p:txBody>
          <a:bodyPr anchorCtr="0" anchor="t" bIns="45700" lIns="91425" spcFirstLastPara="1" rIns="91425" wrap="square" tIns="45700">
            <a:normAutofit fontScale="92500" lnSpcReduction="20000"/>
          </a:bodyPr>
          <a:lstStyle/>
          <a:p>
            <a:pPr indent="-228600" lvl="0" marL="0" rtl="0" algn="l">
              <a:lnSpc>
                <a:spcPct val="115000"/>
              </a:lnSpc>
              <a:spcBef>
                <a:spcPts val="1200"/>
              </a:spcBef>
              <a:spcAft>
                <a:spcPts val="0"/>
              </a:spcAft>
              <a:buSzPct val="122222"/>
              <a:buNone/>
            </a:pPr>
            <a:r>
              <a:rPr lang="fr-FR" sz="900">
                <a:solidFill>
                  <a:schemeClr val="lt1"/>
                </a:solidFill>
                <a:latin typeface="Montserrat"/>
                <a:ea typeface="Montserrat"/>
                <a:cs typeface="Montserrat"/>
                <a:sym typeface="Montserrat"/>
              </a:rPr>
              <a:t> </a:t>
            </a:r>
            <a:r>
              <a:rPr b="1" lang="fr-FR" sz="900">
                <a:solidFill>
                  <a:schemeClr val="lt1"/>
                </a:solidFill>
                <a:latin typeface="Montserrat"/>
                <a:ea typeface="Montserrat"/>
                <a:cs typeface="Montserrat"/>
                <a:sym typeface="Montserrat"/>
              </a:rPr>
              <a:t>	Visuel 1</a:t>
            </a:r>
            <a:r>
              <a:rPr lang="fr-FR" sz="900">
                <a:solidFill>
                  <a:schemeClr val="lt1"/>
                </a:solidFill>
                <a:latin typeface="Montserrat"/>
                <a:ea typeface="Montserrat"/>
                <a:cs typeface="Montserrat"/>
                <a:sym typeface="Montserrat"/>
              </a:rPr>
              <a:t> : Optimisez vos dépenses lors des courses</a:t>
            </a:r>
            <a:endParaRPr sz="900">
              <a:solidFill>
                <a:schemeClr val="lt1"/>
              </a:solidFill>
              <a:latin typeface="Montserrat"/>
              <a:ea typeface="Montserrat"/>
              <a:cs typeface="Montserrat"/>
              <a:sym typeface="Montserrat"/>
            </a:endParaRPr>
          </a:p>
          <a:p>
            <a:pPr indent="457200" lvl="0" marL="0" rtl="0" algn="l">
              <a:lnSpc>
                <a:spcPct val="115000"/>
              </a:lnSpc>
              <a:spcBef>
                <a:spcPts val="1200"/>
              </a:spcBef>
              <a:spcAft>
                <a:spcPts val="0"/>
              </a:spcAft>
              <a:buClr>
                <a:schemeClr val="dk1"/>
              </a:buClr>
              <a:buSzPct val="122222"/>
              <a:buFont typeface="Arial"/>
              <a:buNone/>
            </a:pPr>
            <a:r>
              <a:rPr lang="fr-FR" sz="900">
                <a:solidFill>
                  <a:schemeClr val="lt1"/>
                </a:solidFill>
                <a:latin typeface="Montserrat"/>
                <a:ea typeface="Montserrat"/>
                <a:cs typeface="Montserrat"/>
                <a:sym typeface="Montserrat"/>
              </a:rPr>
              <a:t>Texte : Quelques astuces simples pour ne pas exploser votre budget.</a:t>
            </a:r>
            <a:endParaRPr sz="900">
              <a:solidFill>
                <a:schemeClr val="lt1"/>
              </a:solidFill>
              <a:latin typeface="Montserrat"/>
              <a:ea typeface="Montserrat"/>
              <a:cs typeface="Montserrat"/>
              <a:sym typeface="Montserrat"/>
            </a:endParaRPr>
          </a:p>
          <a:p>
            <a:pPr indent="0" lvl="0" marL="0" rtl="0" algn="l">
              <a:lnSpc>
                <a:spcPct val="115000"/>
              </a:lnSpc>
              <a:spcBef>
                <a:spcPts val="1200"/>
              </a:spcBef>
              <a:spcAft>
                <a:spcPts val="0"/>
              </a:spcAft>
              <a:buSzPct val="122222"/>
              <a:buNone/>
            </a:pPr>
            <a:r>
              <a:rPr b="1" lang="fr-FR" sz="900">
                <a:solidFill>
                  <a:schemeClr val="lt1"/>
                </a:solidFill>
                <a:latin typeface="Montserrat"/>
                <a:ea typeface="Montserrat"/>
                <a:cs typeface="Montserrat"/>
                <a:sym typeface="Montserrat"/>
              </a:rPr>
              <a:t>Visuel 2</a:t>
            </a:r>
            <a:r>
              <a:rPr lang="fr-FR" sz="900">
                <a:solidFill>
                  <a:schemeClr val="lt1"/>
                </a:solidFill>
                <a:latin typeface="Montserrat"/>
                <a:ea typeface="Montserrat"/>
                <a:cs typeface="Montserrat"/>
                <a:sym typeface="Montserrat"/>
              </a:rPr>
              <a:t> : Astuce 1 : Préparez une liste de courses</a:t>
            </a:r>
            <a:endParaRPr sz="900">
              <a:solidFill>
                <a:schemeClr val="lt1"/>
              </a:solidFill>
              <a:latin typeface="Montserrat"/>
              <a:ea typeface="Montserrat"/>
              <a:cs typeface="Montserrat"/>
              <a:sym typeface="Montserrat"/>
            </a:endParaRPr>
          </a:p>
          <a:p>
            <a:pPr indent="0" lvl="0" marL="457200" rtl="0" algn="l">
              <a:lnSpc>
                <a:spcPct val="115000"/>
              </a:lnSpc>
              <a:spcBef>
                <a:spcPts val="1200"/>
              </a:spcBef>
              <a:spcAft>
                <a:spcPts val="0"/>
              </a:spcAft>
              <a:buSzPct val="122222"/>
              <a:buNone/>
            </a:pPr>
            <a:r>
              <a:rPr b="1" lang="fr-FR" sz="900">
                <a:solidFill>
                  <a:schemeClr val="lt1"/>
                </a:solidFill>
                <a:latin typeface="Montserrat"/>
                <a:ea typeface="Montserrat"/>
                <a:cs typeface="Montserrat"/>
                <a:sym typeface="Montserrat"/>
              </a:rPr>
              <a:t>Image 2</a:t>
            </a:r>
            <a:r>
              <a:rPr lang="fr-FR" sz="900">
                <a:solidFill>
                  <a:schemeClr val="lt1"/>
                </a:solidFill>
                <a:latin typeface="Montserrat"/>
                <a:ea typeface="Montserrat"/>
                <a:cs typeface="Montserrat"/>
                <a:sym typeface="Montserrat"/>
              </a:rPr>
              <a:t> : Une image montrant une main tenant une liste de courses bien structurée avec des cases cochées, et en arrière-plan, un caddie de supermarché.Texte : Notez tout ce dont vous avez besoin avant de partir. Cela vous évitera les achats impulsifs et vous aidera à rester concentré sur les articles essentiels. Prenez le temps de faire une liste basée sur les repas que vous prévoyez de préparer.</a:t>
            </a:r>
            <a:endParaRPr sz="900">
              <a:solidFill>
                <a:schemeClr val="lt1"/>
              </a:solidFill>
              <a:latin typeface="Montserrat"/>
              <a:ea typeface="Montserrat"/>
              <a:cs typeface="Montserrat"/>
              <a:sym typeface="Montserrat"/>
            </a:endParaRPr>
          </a:p>
          <a:p>
            <a:pPr indent="0" lvl="0" marL="0" rtl="0" algn="l">
              <a:lnSpc>
                <a:spcPct val="115000"/>
              </a:lnSpc>
              <a:spcBef>
                <a:spcPts val="1200"/>
              </a:spcBef>
              <a:spcAft>
                <a:spcPts val="0"/>
              </a:spcAft>
              <a:buSzPct val="122222"/>
              <a:buNone/>
            </a:pPr>
            <a:r>
              <a:rPr b="1" lang="fr-FR" sz="900">
                <a:solidFill>
                  <a:schemeClr val="lt1"/>
                </a:solidFill>
                <a:latin typeface="Montserrat"/>
                <a:ea typeface="Montserrat"/>
                <a:cs typeface="Montserrat"/>
                <a:sym typeface="Montserrat"/>
              </a:rPr>
              <a:t>Visuel 3</a:t>
            </a:r>
            <a:r>
              <a:rPr lang="fr-FR" sz="900">
                <a:solidFill>
                  <a:schemeClr val="lt1"/>
                </a:solidFill>
                <a:latin typeface="Montserrat"/>
                <a:ea typeface="Montserrat"/>
                <a:cs typeface="Montserrat"/>
                <a:sym typeface="Montserrat"/>
              </a:rPr>
              <a:t> : Astuce 2 : Comparez les prix</a:t>
            </a:r>
            <a:endParaRPr sz="900">
              <a:solidFill>
                <a:schemeClr val="lt1"/>
              </a:solidFill>
              <a:latin typeface="Montserrat"/>
              <a:ea typeface="Montserrat"/>
              <a:cs typeface="Montserrat"/>
              <a:sym typeface="Montserrat"/>
            </a:endParaRPr>
          </a:p>
          <a:p>
            <a:pPr indent="457200" lvl="0" marL="0" rtl="0" algn="l">
              <a:lnSpc>
                <a:spcPct val="115000"/>
              </a:lnSpc>
              <a:spcBef>
                <a:spcPts val="1200"/>
              </a:spcBef>
              <a:spcAft>
                <a:spcPts val="0"/>
              </a:spcAft>
              <a:buSzPct val="122222"/>
              <a:buNone/>
            </a:pPr>
            <a:r>
              <a:rPr b="1" lang="fr-FR" sz="900">
                <a:solidFill>
                  <a:schemeClr val="lt1"/>
                </a:solidFill>
                <a:latin typeface="Montserrat"/>
                <a:ea typeface="Montserrat"/>
                <a:cs typeface="Montserrat"/>
                <a:sym typeface="Montserrat"/>
              </a:rPr>
              <a:t>Image 3</a:t>
            </a:r>
            <a:r>
              <a:rPr lang="fr-FR" sz="900">
                <a:solidFill>
                  <a:schemeClr val="lt1"/>
                </a:solidFill>
                <a:latin typeface="Montserrat"/>
                <a:ea typeface="Montserrat"/>
                <a:cs typeface="Montserrat"/>
                <a:sym typeface="Montserrat"/>
              </a:rPr>
              <a:t> : Image de quelqu'un comparant les prix de deux produits similaires.</a:t>
            </a:r>
            <a:endParaRPr sz="900">
              <a:solidFill>
                <a:schemeClr val="lt1"/>
              </a:solidFill>
              <a:latin typeface="Montserrat"/>
              <a:ea typeface="Montserrat"/>
              <a:cs typeface="Montserrat"/>
              <a:sym typeface="Montserrat"/>
            </a:endParaRPr>
          </a:p>
          <a:p>
            <a:pPr indent="0" lvl="0" marL="457200" rtl="0" algn="l">
              <a:lnSpc>
                <a:spcPct val="115000"/>
              </a:lnSpc>
              <a:spcBef>
                <a:spcPts val="1200"/>
              </a:spcBef>
              <a:spcAft>
                <a:spcPts val="0"/>
              </a:spcAft>
              <a:buSzPct val="122222"/>
              <a:buNone/>
            </a:pPr>
            <a:r>
              <a:rPr b="1" lang="fr-FR" sz="900">
                <a:solidFill>
                  <a:schemeClr val="lt1"/>
                </a:solidFill>
                <a:latin typeface="Montserrat"/>
                <a:ea typeface="Montserrat"/>
                <a:cs typeface="Montserrat"/>
                <a:sym typeface="Montserrat"/>
              </a:rPr>
              <a:t>Texte 3</a:t>
            </a:r>
            <a:r>
              <a:rPr lang="fr-FR" sz="900">
                <a:solidFill>
                  <a:schemeClr val="lt1"/>
                </a:solidFill>
                <a:latin typeface="Montserrat"/>
                <a:ea typeface="Montserrat"/>
                <a:cs typeface="Montserrat"/>
                <a:sym typeface="Montserrat"/>
              </a:rPr>
              <a:t> : Faites un tour rapide pour comparer les prix entre différents magasins ou étals du marché. Parfois, les mêmes produits peuvent être beaucoup moins chers ailleurs.</a:t>
            </a:r>
            <a:endParaRPr sz="900">
              <a:solidFill>
                <a:schemeClr val="lt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ct val="122222"/>
              <a:buFont typeface="Arial"/>
              <a:buNone/>
            </a:pPr>
            <a:r>
              <a:rPr b="1" lang="fr-FR" sz="900">
                <a:solidFill>
                  <a:schemeClr val="lt1"/>
                </a:solidFill>
                <a:latin typeface="Montserrat"/>
                <a:ea typeface="Montserrat"/>
                <a:cs typeface="Montserrat"/>
                <a:sym typeface="Montserrat"/>
              </a:rPr>
              <a:t>Visuel 4</a:t>
            </a:r>
            <a:r>
              <a:rPr lang="fr-FR" sz="900">
                <a:solidFill>
                  <a:schemeClr val="lt1"/>
                </a:solidFill>
                <a:latin typeface="Montserrat"/>
                <a:ea typeface="Montserrat"/>
                <a:cs typeface="Montserrat"/>
                <a:sym typeface="Montserrat"/>
              </a:rPr>
              <a:t> : Astuce 3  : Achetez en gros</a:t>
            </a:r>
            <a:endParaRPr sz="900">
              <a:solidFill>
                <a:schemeClr val="lt1"/>
              </a:solidFill>
              <a:latin typeface="Montserrat"/>
              <a:ea typeface="Montserrat"/>
              <a:cs typeface="Montserrat"/>
              <a:sym typeface="Montserrat"/>
            </a:endParaRPr>
          </a:p>
          <a:p>
            <a:pPr indent="0" lvl="0" marL="457200" rtl="0" algn="l">
              <a:lnSpc>
                <a:spcPct val="115000"/>
              </a:lnSpc>
              <a:spcBef>
                <a:spcPts val="1200"/>
              </a:spcBef>
              <a:spcAft>
                <a:spcPts val="0"/>
              </a:spcAft>
              <a:buClr>
                <a:schemeClr val="dk1"/>
              </a:buClr>
              <a:buSzPct val="122222"/>
              <a:buFont typeface="Arial"/>
              <a:buNone/>
            </a:pPr>
            <a:r>
              <a:rPr b="1" lang="fr-FR" sz="900">
                <a:solidFill>
                  <a:schemeClr val="lt1"/>
                </a:solidFill>
                <a:latin typeface="Montserrat"/>
                <a:ea typeface="Montserrat"/>
                <a:cs typeface="Montserrat"/>
                <a:sym typeface="Montserrat"/>
              </a:rPr>
              <a:t>Texte 3</a:t>
            </a:r>
            <a:r>
              <a:rPr lang="fr-FR" sz="900">
                <a:solidFill>
                  <a:schemeClr val="lt1"/>
                </a:solidFill>
                <a:latin typeface="Montserrat"/>
                <a:ea typeface="Montserrat"/>
                <a:cs typeface="Montserrat"/>
                <a:sym typeface="Montserrat"/>
              </a:rPr>
              <a:t> : Lorsque vous achetez des produits non périssables ou des articles que vous utilisez régulièrement en grande quantité, vous bénéficiez souvent de réductions importantes. Pensez aux céréales, aux pâtes, au papier toilette et autres produits de base. Acheter en grandes quantités peut souvent vous faire économiser de l'argent</a:t>
            </a:r>
            <a:endParaRPr sz="900">
              <a:solidFill>
                <a:schemeClr val="lt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ct val="122222"/>
              <a:buFont typeface="Arial"/>
              <a:buNone/>
            </a:pPr>
            <a:r>
              <a:rPr lang="fr-FR" sz="900">
                <a:solidFill>
                  <a:schemeClr val="lt1"/>
                </a:solidFill>
                <a:latin typeface="Montserrat"/>
                <a:ea typeface="Montserrat"/>
                <a:cs typeface="Montserrat"/>
                <a:sym typeface="Montserrat"/>
              </a:rPr>
              <a:t> 	</a:t>
            </a:r>
            <a:r>
              <a:rPr b="1" lang="fr-FR" sz="900">
                <a:solidFill>
                  <a:schemeClr val="lt1"/>
                </a:solidFill>
                <a:latin typeface="Montserrat"/>
                <a:ea typeface="Montserrat"/>
                <a:cs typeface="Montserrat"/>
                <a:sym typeface="Montserrat"/>
              </a:rPr>
              <a:t>Image 3</a:t>
            </a:r>
            <a:r>
              <a:rPr lang="fr-FR" sz="900">
                <a:solidFill>
                  <a:schemeClr val="lt1"/>
                </a:solidFill>
                <a:latin typeface="Montserrat"/>
                <a:ea typeface="Montserrat"/>
                <a:cs typeface="Montserrat"/>
                <a:sym typeface="Montserrat"/>
              </a:rPr>
              <a:t> : Image de sacs de riz, pâtes ou légumineuses achetés en vrac.</a:t>
            </a:r>
            <a:endParaRPr sz="900">
              <a:solidFill>
                <a:schemeClr val="lt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ct val="122222"/>
              <a:buFont typeface="Arial"/>
              <a:buNone/>
            </a:pPr>
            <a:r>
              <a:rPr b="1" lang="fr-FR" sz="900">
                <a:solidFill>
                  <a:schemeClr val="lt1"/>
                </a:solidFill>
                <a:latin typeface="Montserrat"/>
                <a:ea typeface="Montserrat"/>
                <a:cs typeface="Montserrat"/>
                <a:sym typeface="Montserrat"/>
              </a:rPr>
              <a:t>Visuel 5</a:t>
            </a:r>
            <a:r>
              <a:rPr lang="fr-FR" sz="900">
                <a:solidFill>
                  <a:schemeClr val="lt1"/>
                </a:solidFill>
                <a:latin typeface="Montserrat"/>
                <a:ea typeface="Montserrat"/>
                <a:cs typeface="Montserrat"/>
                <a:sym typeface="Montserrat"/>
              </a:rPr>
              <a:t> : Astuce 4  : Profitez des promotions et des coupons</a:t>
            </a:r>
            <a:endParaRPr sz="900">
              <a:solidFill>
                <a:schemeClr val="lt1"/>
              </a:solidFill>
              <a:latin typeface="Montserrat"/>
              <a:ea typeface="Montserrat"/>
              <a:cs typeface="Montserrat"/>
              <a:sym typeface="Montserrat"/>
            </a:endParaRPr>
          </a:p>
          <a:p>
            <a:pPr indent="0" lvl="0" marL="457200" rtl="0" algn="l">
              <a:lnSpc>
                <a:spcPct val="115000"/>
              </a:lnSpc>
              <a:spcBef>
                <a:spcPts val="1200"/>
              </a:spcBef>
              <a:spcAft>
                <a:spcPts val="0"/>
              </a:spcAft>
              <a:buClr>
                <a:schemeClr val="dk1"/>
              </a:buClr>
              <a:buSzPct val="122222"/>
              <a:buFont typeface="Arial"/>
              <a:buNone/>
            </a:pPr>
            <a:r>
              <a:rPr b="1" lang="fr-FR" sz="900">
                <a:solidFill>
                  <a:schemeClr val="lt1"/>
                </a:solidFill>
                <a:latin typeface="Montserrat"/>
                <a:ea typeface="Montserrat"/>
                <a:cs typeface="Montserrat"/>
                <a:sym typeface="Montserrat"/>
              </a:rPr>
              <a:t>Texte 4</a:t>
            </a:r>
            <a:r>
              <a:rPr lang="fr-FR" sz="900">
                <a:solidFill>
                  <a:schemeClr val="lt1"/>
                </a:solidFill>
                <a:latin typeface="Montserrat"/>
                <a:ea typeface="Montserrat"/>
                <a:cs typeface="Montserrat"/>
                <a:sym typeface="Montserrat"/>
              </a:rPr>
              <a:t> : Recherchez des promotions, des réductions et des coupons avant de faire vos courses. Cela peut grandement réduire votre facture finale.</a:t>
            </a:r>
            <a:endParaRPr sz="900">
              <a:solidFill>
                <a:schemeClr val="lt1"/>
              </a:solidFill>
              <a:latin typeface="Montserrat"/>
              <a:ea typeface="Montserrat"/>
              <a:cs typeface="Montserrat"/>
              <a:sym typeface="Montserrat"/>
            </a:endParaRPr>
          </a:p>
          <a:p>
            <a:pPr indent="457200" lvl="0" marL="0" rtl="0" algn="l">
              <a:lnSpc>
                <a:spcPct val="115000"/>
              </a:lnSpc>
              <a:spcBef>
                <a:spcPts val="1200"/>
              </a:spcBef>
              <a:spcAft>
                <a:spcPts val="0"/>
              </a:spcAft>
              <a:buClr>
                <a:schemeClr val="dk1"/>
              </a:buClr>
              <a:buSzPct val="122222"/>
              <a:buFont typeface="Arial"/>
              <a:buNone/>
            </a:pPr>
            <a:r>
              <a:rPr b="1" lang="fr-FR" sz="900">
                <a:solidFill>
                  <a:schemeClr val="lt1"/>
                </a:solidFill>
                <a:latin typeface="Montserrat"/>
                <a:ea typeface="Montserrat"/>
                <a:cs typeface="Montserrat"/>
                <a:sym typeface="Montserrat"/>
              </a:rPr>
              <a:t>Image 4</a:t>
            </a:r>
            <a:r>
              <a:rPr lang="fr-FR" sz="900">
                <a:solidFill>
                  <a:schemeClr val="lt1"/>
                </a:solidFill>
                <a:latin typeface="Montserrat"/>
                <a:ea typeface="Montserrat"/>
                <a:cs typeface="Montserrat"/>
                <a:sym typeface="Montserrat"/>
              </a:rPr>
              <a:t> : Image de quelqu'un utilisant des coupons de réduction à la caisse.</a:t>
            </a:r>
            <a:endParaRPr sz="900">
              <a:solidFill>
                <a:schemeClr val="lt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ct val="122222"/>
              <a:buFont typeface="Arial"/>
              <a:buNone/>
            </a:pPr>
            <a:r>
              <a:rPr b="1" lang="fr-FR" sz="900">
                <a:solidFill>
                  <a:schemeClr val="lt1"/>
                </a:solidFill>
                <a:latin typeface="Montserrat"/>
                <a:ea typeface="Montserrat"/>
                <a:cs typeface="Montserrat"/>
                <a:sym typeface="Montserrat"/>
              </a:rPr>
              <a:t>Visuel 6</a:t>
            </a:r>
            <a:r>
              <a:rPr lang="fr-FR" sz="900">
                <a:solidFill>
                  <a:schemeClr val="lt1"/>
                </a:solidFill>
                <a:latin typeface="Montserrat"/>
                <a:ea typeface="Montserrat"/>
                <a:cs typeface="Montserrat"/>
                <a:sym typeface="Montserrat"/>
              </a:rPr>
              <a:t> : Astuce 5  : Évitez les produits de marque</a:t>
            </a:r>
            <a:endParaRPr sz="900">
              <a:solidFill>
                <a:schemeClr val="lt1"/>
              </a:solidFill>
              <a:latin typeface="Montserrat"/>
              <a:ea typeface="Montserrat"/>
              <a:cs typeface="Montserrat"/>
              <a:sym typeface="Montserrat"/>
            </a:endParaRPr>
          </a:p>
          <a:p>
            <a:pPr indent="0" lvl="0" marL="457200" rtl="0" algn="l">
              <a:lnSpc>
                <a:spcPct val="115000"/>
              </a:lnSpc>
              <a:spcBef>
                <a:spcPts val="1200"/>
              </a:spcBef>
              <a:spcAft>
                <a:spcPts val="0"/>
              </a:spcAft>
              <a:buClr>
                <a:schemeClr val="dk1"/>
              </a:buClr>
              <a:buSzPct val="122222"/>
              <a:buFont typeface="Arial"/>
              <a:buNone/>
            </a:pPr>
            <a:r>
              <a:rPr b="1" lang="fr-FR" sz="900">
                <a:solidFill>
                  <a:schemeClr val="lt1"/>
                </a:solidFill>
                <a:latin typeface="Montserrat"/>
                <a:ea typeface="Montserrat"/>
                <a:cs typeface="Montserrat"/>
                <a:sym typeface="Montserrat"/>
              </a:rPr>
              <a:t>Texte 6</a:t>
            </a:r>
            <a:r>
              <a:rPr lang="fr-FR" sz="900">
                <a:solidFill>
                  <a:schemeClr val="lt1"/>
                </a:solidFill>
                <a:latin typeface="Montserrat"/>
                <a:ea typeface="Montserrat"/>
                <a:cs typeface="Montserrat"/>
                <a:sym typeface="Montserrat"/>
              </a:rPr>
              <a:t> : Optez pour les marques de distributeur ou les produits génériques qui sont souvent de qualité similaire mais à un prix bien inférieur.</a:t>
            </a:r>
            <a:endParaRPr sz="900">
              <a:solidFill>
                <a:schemeClr val="lt1"/>
              </a:solidFill>
              <a:latin typeface="Montserrat"/>
              <a:ea typeface="Montserrat"/>
              <a:cs typeface="Montserrat"/>
              <a:sym typeface="Montserrat"/>
            </a:endParaRPr>
          </a:p>
          <a:p>
            <a:pPr indent="0" lvl="0" marL="457200" rtl="0" algn="l">
              <a:lnSpc>
                <a:spcPct val="115000"/>
              </a:lnSpc>
              <a:spcBef>
                <a:spcPts val="1200"/>
              </a:spcBef>
              <a:spcAft>
                <a:spcPts val="0"/>
              </a:spcAft>
              <a:buClr>
                <a:schemeClr val="dk1"/>
              </a:buClr>
              <a:buSzPct val="122222"/>
              <a:buFont typeface="Arial"/>
              <a:buNone/>
            </a:pPr>
            <a:r>
              <a:rPr b="1" lang="fr-FR" sz="900">
                <a:solidFill>
                  <a:schemeClr val="lt1"/>
                </a:solidFill>
                <a:latin typeface="Montserrat"/>
                <a:ea typeface="Montserrat"/>
                <a:cs typeface="Montserrat"/>
                <a:sym typeface="Montserrat"/>
              </a:rPr>
              <a:t>Image 6</a:t>
            </a:r>
            <a:r>
              <a:rPr lang="fr-FR" sz="900">
                <a:solidFill>
                  <a:schemeClr val="lt1"/>
                </a:solidFill>
                <a:latin typeface="Montserrat"/>
                <a:ea typeface="Montserrat"/>
                <a:cs typeface="Montserrat"/>
                <a:sym typeface="Montserrat"/>
              </a:rPr>
              <a:t> : Une image de deux produits similaires, l'un d'une grande marque et l'autre d'une marque de distributeur, placés à côté sur une étagère de supermarché. Un panneau indique la différence de prix notable entre les deux</a:t>
            </a:r>
            <a:endParaRPr sz="900">
              <a:solidFill>
                <a:schemeClr val="lt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ct val="122222"/>
              <a:buFont typeface="Arial"/>
              <a:buNone/>
            </a:pPr>
            <a:r>
              <a:rPr b="1" lang="fr-FR" sz="900">
                <a:solidFill>
                  <a:schemeClr val="lt1"/>
                </a:solidFill>
                <a:latin typeface="Montserrat"/>
                <a:ea typeface="Montserrat"/>
                <a:cs typeface="Montserrat"/>
                <a:sym typeface="Montserrat"/>
              </a:rPr>
              <a:t>Visuel 7</a:t>
            </a:r>
            <a:r>
              <a:rPr lang="fr-FR" sz="900">
                <a:solidFill>
                  <a:schemeClr val="lt1"/>
                </a:solidFill>
                <a:latin typeface="Montserrat"/>
                <a:ea typeface="Montserrat"/>
                <a:cs typeface="Montserrat"/>
                <a:sym typeface="Montserrat"/>
              </a:rPr>
              <a:t> : Conclusion</a:t>
            </a:r>
            <a:endParaRPr sz="900">
              <a:solidFill>
                <a:schemeClr val="lt1"/>
              </a:solidFill>
              <a:latin typeface="Montserrat"/>
              <a:ea typeface="Montserrat"/>
              <a:cs typeface="Montserrat"/>
              <a:sym typeface="Montserrat"/>
            </a:endParaRPr>
          </a:p>
          <a:p>
            <a:pPr indent="0" lvl="0" marL="457200" rtl="0" algn="l">
              <a:lnSpc>
                <a:spcPct val="115000"/>
              </a:lnSpc>
              <a:spcBef>
                <a:spcPts val="1200"/>
              </a:spcBef>
              <a:spcAft>
                <a:spcPts val="0"/>
              </a:spcAft>
              <a:buClr>
                <a:schemeClr val="dk1"/>
              </a:buClr>
              <a:buSzPct val="122222"/>
              <a:buFont typeface="Arial"/>
              <a:buNone/>
            </a:pPr>
            <a:r>
              <a:rPr b="1" lang="fr-FR" sz="900">
                <a:solidFill>
                  <a:schemeClr val="lt1"/>
                </a:solidFill>
                <a:latin typeface="Montserrat"/>
                <a:ea typeface="Montserrat"/>
                <a:cs typeface="Montserrat"/>
                <a:sym typeface="Montserrat"/>
              </a:rPr>
              <a:t>Texte 7</a:t>
            </a:r>
            <a:r>
              <a:rPr lang="fr-FR" sz="900">
                <a:solidFill>
                  <a:schemeClr val="lt1"/>
                </a:solidFill>
                <a:latin typeface="Montserrat"/>
                <a:ea typeface="Montserrat"/>
                <a:cs typeface="Montserrat"/>
                <a:sym typeface="Montserrat"/>
              </a:rPr>
              <a:t> : En suivant ces astuces, vous pouvez optimiser vos dépenses et rester fidèle à votre budget. Vos courses n'ont jamais été aussi simples et économiques.</a:t>
            </a:r>
            <a:endParaRPr sz="900">
              <a:solidFill>
                <a:schemeClr val="lt1"/>
              </a:solidFill>
              <a:latin typeface="Montserrat"/>
              <a:ea typeface="Montserrat"/>
              <a:cs typeface="Montserrat"/>
              <a:sym typeface="Montserrat"/>
            </a:endParaRPr>
          </a:p>
          <a:p>
            <a:pPr indent="0" lvl="0" marL="0" rtl="0" algn="l">
              <a:lnSpc>
                <a:spcPct val="115000"/>
              </a:lnSpc>
              <a:spcBef>
                <a:spcPts val="1200"/>
              </a:spcBef>
              <a:spcAft>
                <a:spcPts val="1200"/>
              </a:spcAft>
              <a:buClr>
                <a:schemeClr val="dk1"/>
              </a:buClr>
              <a:buSzPct val="157142"/>
              <a:buFont typeface="Arial"/>
              <a:buNone/>
            </a:pPr>
            <a:r>
              <a:t/>
            </a:r>
            <a:endParaRPr sz="700">
              <a:solidFill>
                <a:schemeClr val="lt1"/>
              </a:solidFill>
              <a:latin typeface="Montserrat"/>
              <a:ea typeface="Montserrat"/>
              <a:cs typeface="Montserrat"/>
              <a:sym typeface="Montserrat"/>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52"/>
          <p:cNvSpPr txBox="1"/>
          <p:nvPr/>
        </p:nvSpPr>
        <p:spPr>
          <a:xfrm>
            <a:off x="895350" y="642461"/>
            <a:ext cx="5200800" cy="923400"/>
          </a:xfrm>
          <a:prstGeom prst="rect">
            <a:avLst/>
          </a:prstGeom>
          <a:solidFill>
            <a:srgbClr val="DAE3F3"/>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Date : </a:t>
            </a:r>
            <a:r>
              <a:rPr b="0" i="0" lang="fr-FR" sz="1800" u="none" cap="none" strike="noStrike">
                <a:solidFill>
                  <a:srgbClr val="000000"/>
                </a:solidFill>
                <a:latin typeface="Montserrat"/>
                <a:ea typeface="Montserrat"/>
                <a:cs typeface="Montserrat"/>
                <a:sym typeface="Montserrat"/>
              </a:rPr>
              <a:t>Mercredi 31/08/24</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Rubrique : </a:t>
            </a:r>
            <a:r>
              <a:rPr b="0" i="0" lang="fr-FR" sz="1800" u="none" cap="none" strike="noStrike">
                <a:solidFill>
                  <a:srgbClr val="000000"/>
                </a:solidFill>
                <a:latin typeface="Montserrat"/>
                <a:ea typeface="Montserrat"/>
                <a:cs typeface="Montserrat"/>
                <a:sym typeface="Montserrat"/>
              </a:rPr>
              <a:t>Citation</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Heure de Publication : </a:t>
            </a:r>
            <a:r>
              <a:rPr b="0" i="0" lang="fr-FR" sz="1800" u="none" cap="none" strike="noStrike">
                <a:solidFill>
                  <a:srgbClr val="000000"/>
                </a:solidFill>
                <a:latin typeface="Montserrat"/>
                <a:ea typeface="Montserrat"/>
                <a:cs typeface="Montserrat"/>
                <a:sym typeface="Montserrat"/>
              </a:rPr>
              <a:t>11h00</a:t>
            </a:r>
            <a:endParaRPr b="0" i="0" sz="1800" u="none" cap="none" strike="noStrike">
              <a:solidFill>
                <a:srgbClr val="000000"/>
              </a:solidFill>
              <a:latin typeface="Montserrat"/>
              <a:ea typeface="Montserrat"/>
              <a:cs typeface="Montserrat"/>
              <a:sym typeface="Montserrat"/>
            </a:endParaRPr>
          </a:p>
        </p:txBody>
      </p:sp>
      <p:sp>
        <p:nvSpPr>
          <p:cNvPr id="370" name="Google Shape;370;p52"/>
          <p:cNvSpPr txBox="1"/>
          <p:nvPr/>
        </p:nvSpPr>
        <p:spPr>
          <a:xfrm>
            <a:off x="895350" y="2190750"/>
            <a:ext cx="5399700" cy="3484800"/>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fr-FR" sz="1200" u="none" cap="none" strike="noStrike">
                <a:solidFill>
                  <a:srgbClr val="000000"/>
                </a:solidFill>
                <a:latin typeface="Montserrat"/>
                <a:ea typeface="Montserrat"/>
                <a:cs typeface="Montserrat"/>
                <a:sym typeface="Montserrat"/>
              </a:rPr>
              <a:t>Texte de publication :</a:t>
            </a:r>
            <a:endParaRPr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1" i="0" lang="fr-FR" sz="1200" u="none" cap="none" strike="noStrike">
                <a:solidFill>
                  <a:schemeClr val="dk1"/>
                </a:solidFill>
                <a:latin typeface="Montserrat"/>
                <a:ea typeface="Montserrat"/>
                <a:cs typeface="Montserrat"/>
                <a:sym typeface="Montserrat"/>
              </a:rPr>
              <a:t>Pensée Finance 011</a:t>
            </a:r>
            <a:endParaRPr b="1" i="0" sz="12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b="1" sz="12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SzPts val="1100"/>
              <a:buNone/>
            </a:pPr>
            <a:r>
              <a:rPr lang="fr-FR" sz="1200">
                <a:solidFill>
                  <a:schemeClr val="dk1"/>
                </a:solidFill>
                <a:latin typeface="Montserrat"/>
                <a:ea typeface="Montserrat"/>
                <a:cs typeface="Montserrat"/>
                <a:sym typeface="Montserrat"/>
              </a:rPr>
              <a:t>La liberté financière commence par un état d'esprit. </a:t>
            </a:r>
            <a:endParaRPr sz="12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SzPts val="1100"/>
              <a:buNone/>
            </a:pPr>
            <a:r>
              <a:rPr lang="fr-FR" sz="1200">
                <a:solidFill>
                  <a:schemeClr val="dk1"/>
                </a:solidFill>
                <a:latin typeface="Montserrat"/>
                <a:ea typeface="Montserrat"/>
                <a:cs typeface="Montserrat"/>
                <a:sym typeface="Montserrat"/>
              </a:rPr>
              <a:t>« Ma définition de la liberté financière est simple: c’est être capable de vivre le style de vie que vous désirez sans avoir à travailler ou à compter sur l’argent de quelqu’un d’autre. » – T Harv Eker</a:t>
            </a:r>
            <a:endParaRPr sz="12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SzPts val="1100"/>
              <a:buNone/>
            </a:pPr>
            <a:r>
              <a:rPr lang="fr-FR" sz="1200">
                <a:solidFill>
                  <a:schemeClr val="dk1"/>
                </a:solidFill>
                <a:latin typeface="Montserrat"/>
                <a:ea typeface="Montserrat"/>
                <a:cs typeface="Montserrat"/>
                <a:sym typeface="Montserrat"/>
              </a:rPr>
              <a:t>Imaginez un monde où vos choix ne sont pas limités par l’argent. Où chaque jour est une occasion de </a:t>
            </a:r>
            <a:r>
              <a:rPr lang="fr-FR" sz="1200">
                <a:solidFill>
                  <a:schemeClr val="dk1"/>
                </a:solidFill>
                <a:latin typeface="Montserrat"/>
                <a:ea typeface="Montserrat"/>
                <a:cs typeface="Montserrat"/>
                <a:sym typeface="Montserrat"/>
              </a:rPr>
              <a:t>croquer la vie</a:t>
            </a:r>
            <a:r>
              <a:rPr lang="fr-FR" sz="1200">
                <a:solidFill>
                  <a:schemeClr val="dk1"/>
                </a:solidFill>
                <a:latin typeface="Montserrat"/>
                <a:ea typeface="Montserrat"/>
                <a:cs typeface="Montserrat"/>
                <a:sym typeface="Montserrat"/>
              </a:rPr>
              <a:t> à pleine dent, et sans contraintes.</a:t>
            </a:r>
            <a:endParaRPr sz="12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SzPts val="1100"/>
              <a:buNone/>
            </a:pPr>
            <a:r>
              <a:rPr lang="fr-FR" sz="1200">
                <a:solidFill>
                  <a:schemeClr val="dk1"/>
                </a:solidFill>
                <a:latin typeface="Montserrat"/>
                <a:ea typeface="Montserrat"/>
                <a:cs typeface="Montserrat"/>
                <a:sym typeface="Montserrat"/>
              </a:rPr>
              <a:t>Qu'attendez-vous pour commencer à bâtir votre avenir ?</a:t>
            </a:r>
            <a:endParaRPr b="1" i="0" sz="1200" u="none" cap="none" strike="noStrike">
              <a:solidFill>
                <a:srgbClr val="000000"/>
              </a:solidFill>
              <a:latin typeface="Montserrat"/>
              <a:ea typeface="Montserrat"/>
              <a:cs typeface="Montserrat"/>
              <a:sym typeface="Montserrat"/>
            </a:endParaRPr>
          </a:p>
          <a:p>
            <a:pPr indent="0" lvl="0" marL="0" rtl="0" algn="l">
              <a:spcBef>
                <a:spcPts val="1200"/>
              </a:spcBef>
              <a:spcAft>
                <a:spcPts val="0"/>
              </a:spcAft>
              <a:buClr>
                <a:schemeClr val="dk1"/>
              </a:buClr>
              <a:buSzPts val="1100"/>
              <a:buFont typeface="Arial"/>
              <a:buNone/>
            </a:pPr>
            <a:r>
              <a:rPr b="1" lang="fr-FR" sz="1200">
                <a:solidFill>
                  <a:schemeClr val="dk1"/>
                </a:solidFill>
                <a:latin typeface="Montserrat"/>
                <a:ea typeface="Montserrat"/>
                <a:cs typeface="Montserrat"/>
                <a:sym typeface="Montserrat"/>
              </a:rPr>
              <a:t>#Finance #Education #Prosperite #Argent #Epargne #Richesse</a:t>
            </a:r>
            <a:endParaRPr b="1" i="0" sz="1200" u="none" cap="none" strike="noStrike">
              <a:solidFill>
                <a:srgbClr val="000000"/>
              </a:solidFill>
              <a:latin typeface="Montserrat"/>
              <a:ea typeface="Montserrat"/>
              <a:cs typeface="Montserrat"/>
              <a:sym typeface="Montserrat"/>
            </a:endParaRPr>
          </a:p>
        </p:txBody>
      </p:sp>
      <p:sp>
        <p:nvSpPr>
          <p:cNvPr id="371" name="Google Shape;371;p52"/>
          <p:cNvSpPr/>
          <p:nvPr/>
        </p:nvSpPr>
        <p:spPr>
          <a:xfrm>
            <a:off x="7711440" y="2377440"/>
            <a:ext cx="3210560" cy="2794000"/>
          </a:xfrm>
          <a:prstGeom prst="rect">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72" name="Google Shape;372;p52"/>
          <p:cNvSpPr txBox="1"/>
          <p:nvPr/>
        </p:nvSpPr>
        <p:spPr>
          <a:xfrm>
            <a:off x="8026400" y="3139440"/>
            <a:ext cx="2621400" cy="15516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Clr>
                <a:schemeClr val="dk1"/>
              </a:buClr>
              <a:buSzPts val="1100"/>
              <a:buFont typeface="Arial"/>
              <a:buNone/>
            </a:pPr>
            <a:r>
              <a:rPr lang="fr-FR" sz="1200">
                <a:solidFill>
                  <a:schemeClr val="lt1"/>
                </a:solidFill>
                <a:latin typeface="Montserrat"/>
                <a:ea typeface="Montserrat"/>
                <a:cs typeface="Montserrat"/>
                <a:sym typeface="Montserrat"/>
              </a:rPr>
              <a:t>« Ma définition de la liberté financière est simple: c’est être capable de vivre le style de vie que vous désirez sans avoir à travailler ou à compter sur l’argent de quelqu’un d’autre. » – T Harv Eker</a:t>
            </a:r>
            <a:endParaRPr>
              <a:solidFill>
                <a:schemeClr val="lt1"/>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53"/>
          <p:cNvSpPr txBox="1"/>
          <p:nvPr/>
        </p:nvSpPr>
        <p:spPr>
          <a:xfrm>
            <a:off x="895350" y="642461"/>
            <a:ext cx="5873940" cy="923289"/>
          </a:xfrm>
          <a:prstGeom prst="rect">
            <a:avLst/>
          </a:prstGeom>
          <a:solidFill>
            <a:srgbClr val="DAE3F3"/>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Date : </a:t>
            </a:r>
            <a:r>
              <a:rPr b="0" i="0" lang="fr-FR" sz="1800" u="none" cap="none" strike="noStrike">
                <a:solidFill>
                  <a:srgbClr val="000000"/>
                </a:solidFill>
                <a:latin typeface="Montserrat"/>
                <a:ea typeface="Montserrat"/>
                <a:cs typeface="Montserrat"/>
                <a:sym typeface="Montserrat"/>
              </a:rPr>
              <a:t>Jeudi 01/08/24</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1" i="0" lang="fr-FR" sz="1800" u="none" cap="none" strike="noStrike">
                <a:solidFill>
                  <a:srgbClr val="000000"/>
                </a:solidFill>
                <a:latin typeface="Montserrat"/>
                <a:ea typeface="Montserrat"/>
                <a:cs typeface="Montserrat"/>
                <a:sym typeface="Montserrat"/>
              </a:rPr>
              <a:t>Rubrique : </a:t>
            </a:r>
            <a:r>
              <a:rPr b="0" i="0" lang="fr-FR" sz="1800" u="none" cap="none" strike="noStrike">
                <a:solidFill>
                  <a:srgbClr val="000000"/>
                </a:solidFill>
                <a:latin typeface="Montserrat"/>
                <a:ea typeface="Montserrat"/>
                <a:cs typeface="Montserrat"/>
                <a:sym typeface="Montserrat"/>
              </a:rPr>
              <a:t>Conseils pratiques gestion financière</a:t>
            </a:r>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Heure de Publication : </a:t>
            </a:r>
            <a:r>
              <a:rPr b="0" i="0" lang="fr-FR" sz="1800" u="none" cap="none" strike="noStrike">
                <a:solidFill>
                  <a:srgbClr val="000000"/>
                </a:solidFill>
                <a:latin typeface="Montserrat"/>
                <a:ea typeface="Montserrat"/>
                <a:cs typeface="Montserrat"/>
                <a:sym typeface="Montserrat"/>
              </a:rPr>
              <a:t>11h00</a:t>
            </a:r>
            <a:endParaRPr b="0" i="0" sz="1800" u="none" cap="none" strike="noStrike">
              <a:solidFill>
                <a:srgbClr val="000000"/>
              </a:solidFill>
              <a:latin typeface="Montserrat"/>
              <a:ea typeface="Montserrat"/>
              <a:cs typeface="Montserrat"/>
              <a:sym typeface="Montserrat"/>
            </a:endParaRPr>
          </a:p>
        </p:txBody>
      </p:sp>
      <p:sp>
        <p:nvSpPr>
          <p:cNvPr id="378" name="Google Shape;378;p53"/>
          <p:cNvSpPr txBox="1"/>
          <p:nvPr/>
        </p:nvSpPr>
        <p:spPr>
          <a:xfrm>
            <a:off x="839300" y="1819000"/>
            <a:ext cx="5399700" cy="2127300"/>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300"/>
              <a:buFont typeface="Arial"/>
              <a:buNone/>
            </a:pPr>
            <a:r>
              <a:rPr b="1" i="0" lang="fr-FR" sz="900" u="none" cap="none" strike="noStrike">
                <a:solidFill>
                  <a:srgbClr val="000000"/>
                </a:solidFill>
                <a:latin typeface="Montserrat"/>
                <a:ea typeface="Montserrat"/>
                <a:cs typeface="Montserrat"/>
                <a:sym typeface="Montserrat"/>
              </a:rPr>
              <a:t>Texte de publication :</a:t>
            </a:r>
            <a:endParaRPr b="1" i="0" sz="900" u="none" cap="none" strike="noStrike">
              <a:solidFill>
                <a:srgbClr val="000000"/>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latin typeface="Montserrat"/>
                <a:ea typeface="Montserrat"/>
                <a:cs typeface="Montserrat"/>
                <a:sym typeface="Montserrat"/>
              </a:rPr>
              <a:t>Vous cherchez une idée pour réduire vos factures mensuelles ? Ça tombe bien, nous en avons plusieurs pour vous dans ce carrousel. Pas besoin de nous dire merci, car notre mission c’est de vous donner les moyens de sortir de la précarité et de reprendre le contrôle de vos finances.</a:t>
            </a:r>
            <a:endParaRPr sz="900">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latin typeface="Montserrat"/>
                <a:ea typeface="Montserrat"/>
                <a:cs typeface="Montserrat"/>
                <a:sym typeface="Montserrat"/>
              </a:rPr>
              <a:t>Chaque petite économie vous rapproche de la liberté financière. Ensemble, nous pouvons atteindre une meilleure stabilité financière. Si vous avez des astuces ou des expériences à partager, laissez-nous un commentaire.</a:t>
            </a:r>
            <a:endParaRPr sz="900">
              <a:latin typeface="Montserrat"/>
              <a:ea typeface="Montserrat"/>
              <a:cs typeface="Montserrat"/>
              <a:sym typeface="Montserrat"/>
            </a:endParaRPr>
          </a:p>
          <a:p>
            <a:pPr indent="0" lvl="0" marL="0" rtl="0" algn="l">
              <a:lnSpc>
                <a:spcPct val="115000"/>
              </a:lnSpc>
              <a:spcBef>
                <a:spcPts val="1200"/>
              </a:spcBef>
              <a:spcAft>
                <a:spcPts val="1200"/>
              </a:spcAft>
              <a:buClr>
                <a:schemeClr val="dk1"/>
              </a:buClr>
              <a:buSzPts val="1100"/>
              <a:buFont typeface="Arial"/>
              <a:buNone/>
            </a:pPr>
            <a:r>
              <a:rPr b="1" lang="fr-FR" sz="900">
                <a:solidFill>
                  <a:schemeClr val="dk1"/>
                </a:solidFill>
                <a:latin typeface="Montserrat"/>
                <a:ea typeface="Montserrat"/>
                <a:cs typeface="Montserrat"/>
                <a:sym typeface="Montserrat"/>
              </a:rPr>
              <a:t>#Finance #Education #Prosperite #Argent #Epargne #Richesse</a:t>
            </a:r>
            <a:endParaRPr b="1" i="0" sz="900" u="none" cap="none" strike="noStrike">
              <a:solidFill>
                <a:srgbClr val="000000"/>
              </a:solidFill>
              <a:latin typeface="Montserrat"/>
              <a:ea typeface="Montserrat"/>
              <a:cs typeface="Montserrat"/>
              <a:sym typeface="Montserrat"/>
            </a:endParaRPr>
          </a:p>
        </p:txBody>
      </p:sp>
      <p:sp>
        <p:nvSpPr>
          <p:cNvPr id="379" name="Google Shape;379;p53"/>
          <p:cNvSpPr/>
          <p:nvPr/>
        </p:nvSpPr>
        <p:spPr>
          <a:xfrm>
            <a:off x="6769300" y="817250"/>
            <a:ext cx="5422800" cy="5150700"/>
          </a:xfrm>
          <a:prstGeom prst="rect">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80" name="Google Shape;380;p53"/>
          <p:cNvSpPr txBox="1"/>
          <p:nvPr/>
        </p:nvSpPr>
        <p:spPr>
          <a:xfrm>
            <a:off x="7201600" y="873275"/>
            <a:ext cx="4714500" cy="50082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1400"/>
              </a:spcBef>
              <a:spcAft>
                <a:spcPts val="0"/>
              </a:spcAft>
              <a:buClr>
                <a:schemeClr val="dk1"/>
              </a:buClr>
              <a:buSzPts val="1100"/>
              <a:buFont typeface="Arial"/>
              <a:buNone/>
            </a:pPr>
            <a:r>
              <a:rPr b="1" lang="fr-FR" sz="1000">
                <a:solidFill>
                  <a:schemeClr val="lt1"/>
                </a:solidFill>
                <a:latin typeface="Montserrat"/>
                <a:ea typeface="Montserrat"/>
                <a:cs typeface="Montserrat"/>
                <a:sym typeface="Montserrat"/>
              </a:rPr>
              <a:t>Visuel 1 : Toujours Noter</a:t>
            </a:r>
            <a:endParaRPr b="1" sz="1000">
              <a:solidFill>
                <a:schemeClr val="lt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b="1" lang="fr-FR" sz="800">
                <a:solidFill>
                  <a:schemeClr val="lt1"/>
                </a:solidFill>
                <a:latin typeface="Montserrat"/>
                <a:ea typeface="Montserrat"/>
                <a:cs typeface="Montserrat"/>
                <a:sym typeface="Montserrat"/>
              </a:rPr>
              <a:t>Texte :</a:t>
            </a:r>
            <a:r>
              <a:rPr lang="fr-FR" sz="800">
                <a:solidFill>
                  <a:schemeClr val="lt1"/>
                </a:solidFill>
                <a:latin typeface="Montserrat"/>
                <a:ea typeface="Montserrat"/>
                <a:cs typeface="Montserrat"/>
                <a:sym typeface="Montserrat"/>
              </a:rPr>
              <a:t> Commencez par suivre vos dépenses ! Utilisez Perxonomiz pour comprendre où va votre argent chaque mois. Vous serez surpris de voir où vous pouvez faire des économies.</a:t>
            </a:r>
            <a:endParaRPr sz="800">
              <a:solidFill>
                <a:schemeClr val="lt1"/>
              </a:solidFill>
              <a:latin typeface="Montserrat"/>
              <a:ea typeface="Montserrat"/>
              <a:cs typeface="Montserrat"/>
              <a:sym typeface="Montserrat"/>
            </a:endParaRPr>
          </a:p>
          <a:p>
            <a:pPr indent="0" lvl="0" marL="0" rtl="0" algn="l">
              <a:lnSpc>
                <a:spcPct val="115000"/>
              </a:lnSpc>
              <a:spcBef>
                <a:spcPts val="1400"/>
              </a:spcBef>
              <a:spcAft>
                <a:spcPts val="0"/>
              </a:spcAft>
              <a:buClr>
                <a:schemeClr val="dk1"/>
              </a:buClr>
              <a:buSzPts val="1100"/>
              <a:buFont typeface="Arial"/>
              <a:buNone/>
            </a:pPr>
            <a:r>
              <a:rPr b="1" lang="fr-FR" sz="1000">
                <a:solidFill>
                  <a:schemeClr val="lt1"/>
                </a:solidFill>
                <a:latin typeface="Montserrat"/>
                <a:ea typeface="Montserrat"/>
                <a:cs typeface="Montserrat"/>
                <a:sym typeface="Montserrat"/>
              </a:rPr>
              <a:t>Visuel 2 : Éteignez derrière vous</a:t>
            </a:r>
            <a:endParaRPr b="1" sz="1000">
              <a:solidFill>
                <a:schemeClr val="lt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b="1" lang="fr-FR" sz="800">
                <a:solidFill>
                  <a:schemeClr val="lt1"/>
                </a:solidFill>
                <a:latin typeface="Montserrat"/>
                <a:ea typeface="Montserrat"/>
                <a:cs typeface="Montserrat"/>
                <a:sym typeface="Montserrat"/>
              </a:rPr>
              <a:t>Texte :</a:t>
            </a:r>
            <a:r>
              <a:rPr lang="fr-FR" sz="800">
                <a:solidFill>
                  <a:schemeClr val="lt1"/>
                </a:solidFill>
                <a:latin typeface="Montserrat"/>
                <a:ea typeface="Montserrat"/>
                <a:cs typeface="Montserrat"/>
                <a:sym typeface="Montserrat"/>
              </a:rPr>
              <a:t> Si vous n'êtes plus dans une pièce ou si vous êtes le dernier à en sortir, n'oubliez pas d'éteindre la lumière, le ventilateur ou la télévision. Cela ne sert à rien de laisser les appareils allumés s’il n'y a personne pour en profiter. Ces petits changements peuvent réduire considérablement vos factures d'électricité.</a:t>
            </a:r>
            <a:endParaRPr sz="800">
              <a:solidFill>
                <a:schemeClr val="lt1"/>
              </a:solidFill>
              <a:latin typeface="Montserrat"/>
              <a:ea typeface="Montserrat"/>
              <a:cs typeface="Montserrat"/>
              <a:sym typeface="Montserrat"/>
            </a:endParaRPr>
          </a:p>
          <a:p>
            <a:pPr indent="0" lvl="0" marL="0" rtl="0" algn="l">
              <a:lnSpc>
                <a:spcPct val="115000"/>
              </a:lnSpc>
              <a:spcBef>
                <a:spcPts val="1400"/>
              </a:spcBef>
              <a:spcAft>
                <a:spcPts val="0"/>
              </a:spcAft>
              <a:buClr>
                <a:schemeClr val="dk1"/>
              </a:buClr>
              <a:buSzPts val="1100"/>
              <a:buFont typeface="Arial"/>
              <a:buNone/>
            </a:pPr>
            <a:r>
              <a:rPr b="1" lang="fr-FR" sz="1000">
                <a:solidFill>
                  <a:schemeClr val="lt1"/>
                </a:solidFill>
                <a:latin typeface="Montserrat"/>
                <a:ea typeface="Montserrat"/>
                <a:cs typeface="Montserrat"/>
                <a:sym typeface="Montserrat"/>
              </a:rPr>
              <a:t>Visuel 3 : Servez-vous à la maison</a:t>
            </a:r>
            <a:endParaRPr b="1" sz="1000">
              <a:solidFill>
                <a:schemeClr val="lt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b="1" lang="fr-FR" sz="800">
                <a:solidFill>
                  <a:schemeClr val="lt1"/>
                </a:solidFill>
                <a:latin typeface="Montserrat"/>
                <a:ea typeface="Montserrat"/>
                <a:cs typeface="Montserrat"/>
                <a:sym typeface="Montserrat"/>
              </a:rPr>
              <a:t>Texte :</a:t>
            </a:r>
            <a:r>
              <a:rPr lang="fr-FR" sz="800">
                <a:solidFill>
                  <a:schemeClr val="lt1"/>
                </a:solidFill>
                <a:latin typeface="Montserrat"/>
                <a:ea typeface="Montserrat"/>
                <a:cs typeface="Montserrat"/>
                <a:sym typeface="Montserrat"/>
              </a:rPr>
              <a:t> Préparez vos repas à la maison plutôt que de manger à l'extérieur. Non seulement c'est plus sain, mais cela peut aussi réduire vos dépenses alimentaires.</a:t>
            </a:r>
            <a:endParaRPr sz="800">
              <a:solidFill>
                <a:schemeClr val="lt1"/>
              </a:solidFill>
              <a:latin typeface="Montserrat"/>
              <a:ea typeface="Montserrat"/>
              <a:cs typeface="Montserrat"/>
              <a:sym typeface="Montserrat"/>
            </a:endParaRPr>
          </a:p>
          <a:p>
            <a:pPr indent="0" lvl="0" marL="0" rtl="0" algn="l">
              <a:lnSpc>
                <a:spcPct val="115000"/>
              </a:lnSpc>
              <a:spcBef>
                <a:spcPts val="1400"/>
              </a:spcBef>
              <a:spcAft>
                <a:spcPts val="0"/>
              </a:spcAft>
              <a:buClr>
                <a:schemeClr val="dk1"/>
              </a:buClr>
              <a:buSzPts val="1100"/>
              <a:buFont typeface="Arial"/>
              <a:buNone/>
            </a:pPr>
            <a:r>
              <a:rPr b="1" lang="fr-FR" sz="1000">
                <a:solidFill>
                  <a:schemeClr val="lt1"/>
                </a:solidFill>
                <a:latin typeface="Montserrat"/>
                <a:ea typeface="Montserrat"/>
                <a:cs typeface="Montserrat"/>
                <a:sym typeface="Montserrat"/>
              </a:rPr>
              <a:t>Visuel 4 : Utilisez les transports en commun</a:t>
            </a:r>
            <a:endParaRPr b="1" sz="1000">
              <a:solidFill>
                <a:schemeClr val="lt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b="1" lang="fr-FR" sz="800">
                <a:solidFill>
                  <a:schemeClr val="lt1"/>
                </a:solidFill>
                <a:latin typeface="Montserrat"/>
                <a:ea typeface="Montserrat"/>
                <a:cs typeface="Montserrat"/>
                <a:sym typeface="Montserrat"/>
              </a:rPr>
              <a:t>Image :</a:t>
            </a:r>
            <a:r>
              <a:rPr lang="fr-FR" sz="800">
                <a:solidFill>
                  <a:schemeClr val="lt1"/>
                </a:solidFill>
                <a:latin typeface="Montserrat"/>
                <a:ea typeface="Montserrat"/>
                <a:cs typeface="Montserrat"/>
                <a:sym typeface="Montserrat"/>
              </a:rPr>
              <a:t> Une image d'un bus ou d'un métro, avec des passagers heureux. </a:t>
            </a:r>
            <a:r>
              <a:rPr b="1" lang="fr-FR" sz="800">
                <a:solidFill>
                  <a:schemeClr val="lt1"/>
                </a:solidFill>
                <a:latin typeface="Montserrat"/>
                <a:ea typeface="Montserrat"/>
                <a:cs typeface="Montserrat"/>
                <a:sym typeface="Montserrat"/>
              </a:rPr>
              <a:t>Texte :</a:t>
            </a:r>
            <a:r>
              <a:rPr lang="fr-FR" sz="800">
                <a:solidFill>
                  <a:schemeClr val="lt1"/>
                </a:solidFill>
                <a:latin typeface="Montserrat"/>
                <a:ea typeface="Montserrat"/>
                <a:cs typeface="Montserrat"/>
                <a:sym typeface="Montserrat"/>
              </a:rPr>
              <a:t> Utilisez les transports en commun au lieu de conduire. Cela peut réduire vos coûts de carburant et d'entretien de voiture, tout en étant meilleur pour l'environnement.</a:t>
            </a:r>
            <a:endParaRPr sz="800">
              <a:solidFill>
                <a:schemeClr val="lt1"/>
              </a:solidFill>
              <a:latin typeface="Montserrat"/>
              <a:ea typeface="Montserrat"/>
              <a:cs typeface="Montserrat"/>
              <a:sym typeface="Montserrat"/>
            </a:endParaRPr>
          </a:p>
          <a:p>
            <a:pPr indent="0" lvl="0" marL="0" rtl="0" algn="l">
              <a:lnSpc>
                <a:spcPct val="115000"/>
              </a:lnSpc>
              <a:spcBef>
                <a:spcPts val="1400"/>
              </a:spcBef>
              <a:spcAft>
                <a:spcPts val="0"/>
              </a:spcAft>
              <a:buClr>
                <a:schemeClr val="dk1"/>
              </a:buClr>
              <a:buSzPts val="1100"/>
              <a:buFont typeface="Arial"/>
              <a:buNone/>
            </a:pPr>
            <a:r>
              <a:rPr b="1" lang="fr-FR" sz="1000">
                <a:solidFill>
                  <a:schemeClr val="lt1"/>
                </a:solidFill>
                <a:latin typeface="Montserrat"/>
                <a:ea typeface="Montserrat"/>
                <a:cs typeface="Montserrat"/>
                <a:sym typeface="Montserrat"/>
              </a:rPr>
              <a:t>Visuel 5 : Les occasions qui sauvent</a:t>
            </a:r>
            <a:endParaRPr b="1" sz="1000">
              <a:solidFill>
                <a:schemeClr val="lt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b="1" lang="fr-FR" sz="800">
                <a:solidFill>
                  <a:schemeClr val="lt1"/>
                </a:solidFill>
                <a:latin typeface="Montserrat"/>
                <a:ea typeface="Montserrat"/>
                <a:cs typeface="Montserrat"/>
                <a:sym typeface="Montserrat"/>
              </a:rPr>
              <a:t>Texte :</a:t>
            </a:r>
            <a:r>
              <a:rPr lang="fr-FR" sz="800">
                <a:solidFill>
                  <a:schemeClr val="lt1"/>
                </a:solidFill>
                <a:latin typeface="Montserrat"/>
                <a:ea typeface="Montserrat"/>
                <a:cs typeface="Montserrat"/>
                <a:sym typeface="Montserrat"/>
              </a:rPr>
              <a:t> N'hésitez pas à acheter des vêtements, meubles et appareils électroménagers d'occasion. Vous trouverez souvent des articles de grande qualité à une fraction du prix neuf.</a:t>
            </a:r>
            <a:endParaRPr sz="800">
              <a:solidFill>
                <a:schemeClr val="lt1"/>
              </a:solidFill>
              <a:latin typeface="Montserrat"/>
              <a:ea typeface="Montserrat"/>
              <a:cs typeface="Montserrat"/>
              <a:sym typeface="Montserrat"/>
            </a:endParaRPr>
          </a:p>
          <a:p>
            <a:pPr indent="0" lvl="0" marL="0" rtl="0" algn="l">
              <a:lnSpc>
                <a:spcPct val="115000"/>
              </a:lnSpc>
              <a:spcBef>
                <a:spcPts val="1200"/>
              </a:spcBef>
              <a:spcAft>
                <a:spcPts val="1200"/>
              </a:spcAft>
              <a:buNone/>
            </a:pPr>
            <a:r>
              <a:rPr b="1" lang="fr-FR" sz="800">
                <a:solidFill>
                  <a:schemeClr val="lt1"/>
                </a:solidFill>
                <a:latin typeface="Montserrat"/>
                <a:ea typeface="Montserrat"/>
                <a:cs typeface="Montserrat"/>
                <a:sym typeface="Montserrat"/>
              </a:rPr>
              <a:t>Téléchargez Perxonomiz, l'application qui améliore vos finances et vous éloigne du manque d'argent.</a:t>
            </a:r>
            <a:endParaRPr sz="600">
              <a:solidFill>
                <a:schemeClr val="lt1"/>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54"/>
          <p:cNvSpPr txBox="1"/>
          <p:nvPr/>
        </p:nvSpPr>
        <p:spPr>
          <a:xfrm>
            <a:off x="895350" y="642445"/>
            <a:ext cx="6570000" cy="1200600"/>
          </a:xfrm>
          <a:prstGeom prst="rect">
            <a:avLst/>
          </a:prstGeom>
          <a:solidFill>
            <a:srgbClr val="DAE3F3"/>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Date : </a:t>
            </a:r>
            <a:r>
              <a:rPr b="0" i="0" lang="fr-FR" sz="1800" u="none" cap="none" strike="noStrike">
                <a:solidFill>
                  <a:srgbClr val="000000"/>
                </a:solidFill>
                <a:latin typeface="Montserrat"/>
                <a:ea typeface="Montserrat"/>
                <a:cs typeface="Montserrat"/>
                <a:sym typeface="Montserrat"/>
              </a:rPr>
              <a:t>Mercredi 31/07/24</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1" i="0" lang="fr-FR" sz="1800" u="none" cap="none" strike="noStrike">
                <a:solidFill>
                  <a:srgbClr val="000000"/>
                </a:solidFill>
                <a:latin typeface="Montserrat"/>
                <a:ea typeface="Montserrat"/>
                <a:cs typeface="Montserrat"/>
                <a:sym typeface="Montserrat"/>
              </a:rPr>
              <a:t>Rubrique : </a:t>
            </a:r>
            <a:r>
              <a:rPr b="0" i="0" lang="fr-FR" sz="1800" u="none" cap="none" strike="noStrike">
                <a:solidFill>
                  <a:schemeClr val="dk1"/>
                </a:solidFill>
                <a:latin typeface="Montserrat"/>
                <a:ea typeface="Montserrat"/>
                <a:cs typeface="Montserrat"/>
                <a:sym typeface="Montserrat"/>
              </a:rPr>
              <a:t>PUBLICATION COMMERCIALE PERXONOMIZ</a:t>
            </a:r>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Heure de Publication : </a:t>
            </a:r>
            <a:r>
              <a:rPr b="0" i="0" lang="fr-FR" sz="1800" u="none" cap="none" strike="noStrike">
                <a:solidFill>
                  <a:srgbClr val="000000"/>
                </a:solidFill>
                <a:latin typeface="Montserrat"/>
                <a:ea typeface="Montserrat"/>
                <a:cs typeface="Montserrat"/>
                <a:sym typeface="Montserrat"/>
              </a:rPr>
              <a:t>13h00</a:t>
            </a:r>
            <a:endParaRPr b="0" i="0" sz="1800" u="none" cap="none" strike="noStrike">
              <a:solidFill>
                <a:srgbClr val="000000"/>
              </a:solidFill>
              <a:latin typeface="Montserrat"/>
              <a:ea typeface="Montserrat"/>
              <a:cs typeface="Montserrat"/>
              <a:sym typeface="Montserrat"/>
            </a:endParaRPr>
          </a:p>
        </p:txBody>
      </p:sp>
      <p:sp>
        <p:nvSpPr>
          <p:cNvPr id="386" name="Google Shape;386;p54"/>
          <p:cNvSpPr txBox="1"/>
          <p:nvPr/>
        </p:nvSpPr>
        <p:spPr>
          <a:xfrm>
            <a:off x="895350" y="2190750"/>
            <a:ext cx="5399700" cy="2979300"/>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Arial"/>
              <a:buNone/>
            </a:pPr>
            <a:r>
              <a:rPr b="1" i="0" lang="fr-FR" sz="1300" u="none" cap="none" strike="noStrike">
                <a:solidFill>
                  <a:srgbClr val="000000"/>
                </a:solidFill>
                <a:latin typeface="Montserrat"/>
                <a:ea typeface="Montserrat"/>
                <a:cs typeface="Montserrat"/>
                <a:sym typeface="Montserrat"/>
              </a:rPr>
              <a:t>Texte de publication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1" i="0" sz="1300" u="none" cap="none" strike="noStrike">
              <a:solidFill>
                <a:srgbClr val="000000"/>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100">
                <a:solidFill>
                  <a:schemeClr val="dk1"/>
                </a:solidFill>
                <a:latin typeface="Montserrat"/>
                <a:ea typeface="Montserrat"/>
                <a:cs typeface="Montserrat"/>
                <a:sym typeface="Montserrat"/>
              </a:rPr>
              <a:t>Si la gestion de votre argent a toujours été un problème, Perxonomiz est la solution. Avec l’application, vous profitez :</a:t>
            </a:r>
            <a:endParaRPr sz="11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100">
                <a:solidFill>
                  <a:schemeClr val="dk1"/>
                </a:solidFill>
                <a:latin typeface="Montserrat"/>
                <a:ea typeface="Montserrat"/>
                <a:cs typeface="Montserrat"/>
                <a:sym typeface="Montserrat"/>
              </a:rPr>
              <a:t>de quiz et conseils sur l’éducation financière</a:t>
            </a:r>
            <a:endParaRPr sz="11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100">
                <a:solidFill>
                  <a:schemeClr val="dk1"/>
                </a:solidFill>
                <a:latin typeface="Montserrat"/>
                <a:ea typeface="Montserrat"/>
                <a:cs typeface="Montserrat"/>
                <a:sym typeface="Montserrat"/>
              </a:rPr>
              <a:t>d’un suivi de vos dépenses et revenus</a:t>
            </a:r>
            <a:endParaRPr sz="11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100">
                <a:solidFill>
                  <a:schemeClr val="dk1"/>
                </a:solidFill>
                <a:latin typeface="Montserrat"/>
                <a:ea typeface="Montserrat"/>
                <a:cs typeface="Montserrat"/>
                <a:sym typeface="Montserrat"/>
              </a:rPr>
              <a:t>de statistiques avancées qui vous orientent dans vos prises de décision financière</a:t>
            </a:r>
            <a:endParaRPr sz="11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100">
                <a:solidFill>
                  <a:schemeClr val="dk1"/>
                </a:solidFill>
                <a:latin typeface="Montserrat"/>
                <a:ea typeface="Montserrat"/>
                <a:cs typeface="Montserrat"/>
                <a:sym typeface="Montserrat"/>
              </a:rPr>
              <a:t>Cliquez sur ce lien et Transformez </a:t>
            </a:r>
            <a:r>
              <a:rPr lang="fr-FR" sz="1100">
                <a:solidFill>
                  <a:schemeClr val="dk1"/>
                </a:solidFill>
                <a:latin typeface="Montserrat"/>
                <a:ea typeface="Montserrat"/>
                <a:cs typeface="Montserrat"/>
                <a:sym typeface="Montserrat"/>
              </a:rPr>
              <a:t>dès</a:t>
            </a:r>
            <a:r>
              <a:rPr lang="fr-FR" sz="1100">
                <a:solidFill>
                  <a:schemeClr val="dk1"/>
                </a:solidFill>
                <a:latin typeface="Montserrat"/>
                <a:ea typeface="Montserrat"/>
                <a:cs typeface="Montserrat"/>
                <a:sym typeface="Montserrat"/>
              </a:rPr>
              <a:t> maintenant vos rêves en réalité</a:t>
            </a:r>
            <a:endParaRPr sz="1100">
              <a:solidFill>
                <a:schemeClr val="dk1"/>
              </a:solidFill>
              <a:latin typeface="Montserrat"/>
              <a:ea typeface="Montserrat"/>
              <a:cs typeface="Montserrat"/>
              <a:sym typeface="Montserrat"/>
            </a:endParaRPr>
          </a:p>
          <a:p>
            <a:pPr indent="0" lvl="0" marL="0" marR="0" rtl="0" algn="l">
              <a:lnSpc>
                <a:spcPct val="100000"/>
              </a:lnSpc>
              <a:spcBef>
                <a:spcPts val="1200"/>
              </a:spcBef>
              <a:spcAft>
                <a:spcPts val="0"/>
              </a:spcAft>
              <a:buClr>
                <a:srgbClr val="000000"/>
              </a:buClr>
              <a:buSzPts val="1300"/>
              <a:buFont typeface="Arial"/>
              <a:buNone/>
            </a:pPr>
            <a:r>
              <a:t/>
            </a:r>
            <a:endParaRPr b="1" i="0" sz="1300" u="none" cap="none" strike="noStrike">
              <a:solidFill>
                <a:srgbClr val="000000"/>
              </a:solidFill>
              <a:latin typeface="Montserrat"/>
              <a:ea typeface="Montserrat"/>
              <a:cs typeface="Montserrat"/>
              <a:sym typeface="Montserrat"/>
            </a:endParaRPr>
          </a:p>
        </p:txBody>
      </p:sp>
      <p:sp>
        <p:nvSpPr>
          <p:cNvPr id="387" name="Google Shape;387;p54"/>
          <p:cNvSpPr/>
          <p:nvPr/>
        </p:nvSpPr>
        <p:spPr>
          <a:xfrm>
            <a:off x="7633200" y="1306500"/>
            <a:ext cx="4677900" cy="5551500"/>
          </a:xfrm>
          <a:prstGeom prst="rect">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88" name="Google Shape;388;p54"/>
          <p:cNvSpPr txBox="1"/>
          <p:nvPr/>
        </p:nvSpPr>
        <p:spPr>
          <a:xfrm>
            <a:off x="7839950" y="2317489"/>
            <a:ext cx="4026300" cy="261600"/>
          </a:xfrm>
          <a:prstGeom prst="rect">
            <a:avLst/>
          </a:prstGeom>
          <a:noFill/>
          <a:ln>
            <a:noFill/>
          </a:ln>
        </p:spPr>
        <p:txBody>
          <a:bodyPr anchorCtr="0" anchor="t" bIns="45700" lIns="91425" spcFirstLastPara="1" rIns="91425" wrap="square" tIns="45700">
            <a:spAutoFit/>
          </a:bodyPr>
          <a:lstStyle/>
          <a:p>
            <a:pPr indent="0" lvl="0" marL="0" rtl="0" algn="l">
              <a:lnSpc>
                <a:spcPct val="100000"/>
              </a:lnSpc>
              <a:spcBef>
                <a:spcPts val="1200"/>
              </a:spcBef>
              <a:spcAft>
                <a:spcPts val="1200"/>
              </a:spcAft>
              <a:buClr>
                <a:schemeClr val="dk1"/>
              </a:buClr>
              <a:buSzPts val="1100"/>
              <a:buFont typeface="Arial"/>
              <a:buNone/>
            </a:pPr>
            <a:r>
              <a:t/>
            </a:r>
            <a:endParaRPr sz="1100">
              <a:solidFill>
                <a:schemeClr val="lt1"/>
              </a:solidFill>
            </a:endParaRPr>
          </a:p>
        </p:txBody>
      </p:sp>
      <p:sp>
        <p:nvSpPr>
          <p:cNvPr id="389" name="Google Shape;389;p54"/>
          <p:cNvSpPr txBox="1"/>
          <p:nvPr/>
        </p:nvSpPr>
        <p:spPr>
          <a:xfrm>
            <a:off x="7995050" y="2020725"/>
            <a:ext cx="3716100" cy="444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Font typeface="Arial"/>
              <a:buNone/>
            </a:pPr>
            <a:r>
              <a:rPr lang="fr-FR">
                <a:solidFill>
                  <a:schemeClr val="lt1"/>
                </a:solidFill>
                <a:latin typeface="Montserrat"/>
                <a:ea typeface="Montserrat"/>
                <a:cs typeface="Montserrat"/>
                <a:sym typeface="Montserrat"/>
              </a:rPr>
              <a:t>Accroche : </a:t>
            </a:r>
            <a:endParaRPr>
              <a:solidFill>
                <a:schemeClr val="dk1"/>
              </a:solidFill>
            </a:endParaRPr>
          </a:p>
          <a:p>
            <a:pPr indent="0" lvl="0" marL="0" rtl="0" algn="l">
              <a:spcBef>
                <a:spcPts val="0"/>
              </a:spcBef>
              <a:spcAft>
                <a:spcPts val="0"/>
              </a:spcAft>
              <a:buClr>
                <a:schemeClr val="dk1"/>
              </a:buClr>
              <a:buFont typeface="Arial"/>
              <a:buNone/>
            </a:pPr>
            <a:r>
              <a:rPr lang="fr-FR">
                <a:solidFill>
                  <a:schemeClr val="lt1"/>
                </a:solidFill>
                <a:latin typeface="Montserrat"/>
                <a:ea typeface="Montserrat"/>
                <a:cs typeface="Montserrat"/>
                <a:sym typeface="Montserrat"/>
              </a:rPr>
              <a:t>Reprends le contrôle </a:t>
            </a:r>
            <a:endParaRPr>
              <a:solidFill>
                <a:schemeClr val="lt1"/>
              </a:solidFill>
              <a:latin typeface="Montserrat"/>
              <a:ea typeface="Montserrat"/>
              <a:cs typeface="Montserrat"/>
              <a:sym typeface="Montserrat"/>
            </a:endParaRPr>
          </a:p>
          <a:p>
            <a:pPr indent="0" lvl="0" marL="0" rtl="0" algn="l">
              <a:spcBef>
                <a:spcPts val="0"/>
              </a:spcBef>
              <a:spcAft>
                <a:spcPts val="0"/>
              </a:spcAft>
              <a:buClr>
                <a:schemeClr val="dk1"/>
              </a:buClr>
              <a:buFont typeface="Arial"/>
              <a:buNone/>
            </a:pPr>
            <a:r>
              <a:t/>
            </a:r>
            <a:endParaRPr>
              <a:solidFill>
                <a:schemeClr val="lt1"/>
              </a:solidFill>
              <a:latin typeface="Montserrat"/>
              <a:ea typeface="Montserrat"/>
              <a:cs typeface="Montserrat"/>
              <a:sym typeface="Montserrat"/>
            </a:endParaRPr>
          </a:p>
          <a:p>
            <a:pPr indent="0" lvl="0" marL="0" rtl="0" algn="l">
              <a:spcBef>
                <a:spcPts val="0"/>
              </a:spcBef>
              <a:spcAft>
                <a:spcPts val="0"/>
              </a:spcAft>
              <a:buClr>
                <a:schemeClr val="dk1"/>
              </a:buClr>
              <a:buFont typeface="Arial"/>
              <a:buNone/>
            </a:pPr>
            <a:r>
              <a:rPr lang="fr-FR">
                <a:solidFill>
                  <a:schemeClr val="lt1"/>
                </a:solidFill>
                <a:latin typeface="Montserrat"/>
                <a:ea typeface="Montserrat"/>
                <a:cs typeface="Montserrat"/>
                <a:sym typeface="Montserrat"/>
              </a:rPr>
              <a:t>Sous accroche :</a:t>
            </a:r>
            <a:endParaRPr>
              <a:solidFill>
                <a:schemeClr val="lt1"/>
              </a:solidFill>
              <a:latin typeface="Montserrat"/>
              <a:ea typeface="Montserrat"/>
              <a:cs typeface="Montserrat"/>
              <a:sym typeface="Montserrat"/>
            </a:endParaRPr>
          </a:p>
          <a:p>
            <a:pPr indent="0" lvl="0" marL="0" rtl="0" algn="l">
              <a:spcBef>
                <a:spcPts val="0"/>
              </a:spcBef>
              <a:spcAft>
                <a:spcPts val="0"/>
              </a:spcAft>
              <a:buClr>
                <a:schemeClr val="dk1"/>
              </a:buClr>
              <a:buFont typeface="Arial"/>
              <a:buNone/>
            </a:pPr>
            <a:r>
              <a:rPr lang="fr-FR">
                <a:solidFill>
                  <a:schemeClr val="lt1"/>
                </a:solidFill>
                <a:latin typeface="Montserrat"/>
                <a:ea typeface="Montserrat"/>
                <a:cs typeface="Montserrat"/>
                <a:sym typeface="Montserrat"/>
              </a:rPr>
              <a:t>Maîtrise désormais tes finances depuis ton téléphone</a:t>
            </a:r>
            <a:endParaRPr>
              <a:solidFill>
                <a:schemeClr val="dk1"/>
              </a:solidFill>
            </a:endParaRPr>
          </a:p>
          <a:p>
            <a:pPr indent="0" lvl="0" marL="0" rtl="0" algn="l">
              <a:spcBef>
                <a:spcPts val="0"/>
              </a:spcBef>
              <a:spcAft>
                <a:spcPts val="0"/>
              </a:spcAft>
              <a:buClr>
                <a:schemeClr val="dk1"/>
              </a:buClr>
              <a:buFont typeface="Arial"/>
              <a:buNone/>
            </a:pPr>
            <a:r>
              <a:rPr lang="fr-FR">
                <a:solidFill>
                  <a:schemeClr val="lt1"/>
                </a:solidFill>
                <a:latin typeface="Montserrat"/>
                <a:ea typeface="Montserrat"/>
                <a:cs typeface="Montserrat"/>
                <a:sym typeface="Montserrat"/>
              </a:rPr>
              <a:t> </a:t>
            </a:r>
            <a:endParaRPr>
              <a:solidFill>
                <a:schemeClr val="dk1"/>
              </a:solidFill>
            </a:endParaRPr>
          </a:p>
          <a:p>
            <a:pPr indent="0" lvl="0" marL="0" rtl="0" algn="l">
              <a:spcBef>
                <a:spcPts val="0"/>
              </a:spcBef>
              <a:spcAft>
                <a:spcPts val="0"/>
              </a:spcAft>
              <a:buClr>
                <a:schemeClr val="dk1"/>
              </a:buClr>
              <a:buFont typeface="Arial"/>
              <a:buNone/>
            </a:pPr>
            <a:r>
              <a:t/>
            </a:r>
            <a:endParaRPr>
              <a:solidFill>
                <a:schemeClr val="lt1"/>
              </a:solidFill>
              <a:latin typeface="Montserrat"/>
              <a:ea typeface="Montserrat"/>
              <a:cs typeface="Montserrat"/>
              <a:sym typeface="Montserrat"/>
            </a:endParaRPr>
          </a:p>
          <a:p>
            <a:pPr indent="0" lvl="0" marL="0" rtl="0" algn="l">
              <a:spcBef>
                <a:spcPts val="0"/>
              </a:spcBef>
              <a:spcAft>
                <a:spcPts val="0"/>
              </a:spcAft>
              <a:buClr>
                <a:schemeClr val="dk1"/>
              </a:buClr>
              <a:buFont typeface="Arial"/>
              <a:buNone/>
            </a:pPr>
            <a:r>
              <a:rPr lang="fr-FR">
                <a:solidFill>
                  <a:schemeClr val="lt1"/>
                </a:solidFill>
                <a:latin typeface="Montserrat"/>
                <a:ea typeface="Montserrat"/>
                <a:cs typeface="Montserrat"/>
                <a:sym typeface="Montserrat"/>
              </a:rPr>
              <a:t>Télécharge l’application Perxonomiz pour apprendre à mieux gérer ton argent</a:t>
            </a:r>
            <a:endParaRPr>
              <a:solidFill>
                <a:schemeClr val="dk1"/>
              </a:solidFill>
            </a:endParaRPr>
          </a:p>
          <a:p>
            <a:pPr indent="0" lvl="0" marL="0" rtl="0" algn="l">
              <a:spcBef>
                <a:spcPts val="0"/>
              </a:spcBef>
              <a:spcAft>
                <a:spcPts val="0"/>
              </a:spcAft>
              <a:buClr>
                <a:schemeClr val="dk1"/>
              </a:buClr>
              <a:buFont typeface="Arial"/>
              <a:buNone/>
            </a:pPr>
            <a:r>
              <a:t/>
            </a:r>
            <a:endParaRPr>
              <a:solidFill>
                <a:schemeClr val="lt1"/>
              </a:solidFill>
              <a:latin typeface="Montserrat"/>
              <a:ea typeface="Montserrat"/>
              <a:cs typeface="Montserrat"/>
              <a:sym typeface="Montserrat"/>
            </a:endParaRPr>
          </a:p>
          <a:p>
            <a:pPr indent="0" lvl="0" marL="0" rtl="0" algn="l">
              <a:spcBef>
                <a:spcPts val="0"/>
              </a:spcBef>
              <a:spcAft>
                <a:spcPts val="0"/>
              </a:spcAft>
              <a:buClr>
                <a:schemeClr val="dk1"/>
              </a:buClr>
              <a:buFont typeface="Arial"/>
              <a:buNone/>
            </a:pPr>
            <a:r>
              <a:rPr lang="fr-FR">
                <a:solidFill>
                  <a:schemeClr val="lt1"/>
                </a:solidFill>
                <a:latin typeface="Montserrat"/>
                <a:ea typeface="Montserrat"/>
                <a:cs typeface="Montserrat"/>
                <a:sym typeface="Montserrat"/>
              </a:rPr>
              <a:t>Avec Perxonomiz j’économise</a:t>
            </a:r>
            <a:endParaRPr>
              <a:solidFill>
                <a:schemeClr val="dk1"/>
              </a:solidFill>
            </a:endParaRPr>
          </a:p>
          <a:p>
            <a:pPr indent="0" lvl="0" marL="0" rtl="0" algn="l">
              <a:spcBef>
                <a:spcPts val="0"/>
              </a:spcBef>
              <a:spcAft>
                <a:spcPts val="0"/>
              </a:spcAft>
              <a:buClr>
                <a:schemeClr val="dk1"/>
              </a:buClr>
              <a:buFont typeface="Arial"/>
              <a:buNone/>
            </a:pPr>
            <a:r>
              <a:t/>
            </a:r>
            <a:endParaRPr>
              <a:solidFill>
                <a:schemeClr val="lt1"/>
              </a:solidFill>
              <a:latin typeface="Montserrat"/>
              <a:ea typeface="Montserrat"/>
              <a:cs typeface="Montserrat"/>
              <a:sym typeface="Montserrat"/>
            </a:endParaRPr>
          </a:p>
          <a:p>
            <a:pPr indent="0" lvl="0" marL="0" rtl="0" algn="l">
              <a:spcBef>
                <a:spcPts val="0"/>
              </a:spcBef>
              <a:spcAft>
                <a:spcPts val="0"/>
              </a:spcAft>
              <a:buClr>
                <a:schemeClr val="dk1"/>
              </a:buClr>
              <a:buFont typeface="Arial"/>
              <a:buNone/>
            </a:pPr>
            <a:r>
              <a:rPr lang="fr-FR">
                <a:solidFill>
                  <a:schemeClr val="lt1"/>
                </a:solidFill>
                <a:latin typeface="Montserrat"/>
                <a:ea typeface="Montserrat"/>
                <a:cs typeface="Montserrat"/>
                <a:sym typeface="Montserrat"/>
              </a:rPr>
              <a:t>Téléchargez dès maintenant, C’est gratuit </a:t>
            </a:r>
            <a:endParaRPr>
              <a:solidFill>
                <a:schemeClr val="dk1"/>
              </a:solidFill>
            </a:endParaRPr>
          </a:p>
          <a:p>
            <a:pPr indent="0" lvl="0" marL="0" rtl="0" algn="l">
              <a:spcBef>
                <a:spcPts val="0"/>
              </a:spcBef>
              <a:spcAft>
                <a:spcPts val="0"/>
              </a:spcAft>
              <a:buClr>
                <a:schemeClr val="dk1"/>
              </a:buClr>
              <a:buFont typeface="Arial"/>
              <a:buNone/>
            </a:pPr>
            <a:r>
              <a:t/>
            </a:r>
            <a:endParaRPr>
              <a:solidFill>
                <a:schemeClr val="lt1"/>
              </a:solidFill>
              <a:latin typeface="Montserrat"/>
              <a:ea typeface="Montserrat"/>
              <a:cs typeface="Montserrat"/>
              <a:sym typeface="Montserrat"/>
            </a:endParaRPr>
          </a:p>
          <a:p>
            <a:pPr indent="0" lvl="0" marL="0" rtl="0" algn="l">
              <a:spcBef>
                <a:spcPts val="0"/>
              </a:spcBef>
              <a:spcAft>
                <a:spcPts val="0"/>
              </a:spcAft>
              <a:buNone/>
            </a:pPr>
            <a:r>
              <a:rPr lang="fr-FR">
                <a:solidFill>
                  <a:schemeClr val="lt1"/>
                </a:solidFill>
                <a:latin typeface="Montserrat"/>
                <a:ea typeface="Montserrat"/>
                <a:cs typeface="Montserrat"/>
                <a:sym typeface="Montserrat"/>
              </a:rPr>
              <a:t>Avec Perxonomiz j’économise</a:t>
            </a:r>
            <a:endParaRPr sz="2800">
              <a:solidFill>
                <a:schemeClr val="dk1"/>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55"/>
          <p:cNvSpPr txBox="1"/>
          <p:nvPr/>
        </p:nvSpPr>
        <p:spPr>
          <a:xfrm>
            <a:off x="895350" y="642461"/>
            <a:ext cx="5200800" cy="923400"/>
          </a:xfrm>
          <a:prstGeom prst="rect">
            <a:avLst/>
          </a:prstGeom>
          <a:solidFill>
            <a:srgbClr val="DAE3F3"/>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Date : </a:t>
            </a:r>
            <a:r>
              <a:rPr b="0" i="0" lang="fr-FR" sz="1800" u="none" cap="none" strike="noStrike">
                <a:solidFill>
                  <a:srgbClr val="000000"/>
                </a:solidFill>
                <a:latin typeface="Montserrat"/>
                <a:ea typeface="Montserrat"/>
                <a:cs typeface="Montserrat"/>
                <a:sym typeface="Montserrat"/>
              </a:rPr>
              <a:t>Vendredi 02/08/24</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Rubrique : </a:t>
            </a:r>
            <a:r>
              <a:rPr b="0" i="0" lang="fr-FR" sz="1800" u="none" cap="none" strike="noStrike">
                <a:solidFill>
                  <a:srgbClr val="000000"/>
                </a:solidFill>
                <a:latin typeface="Montserrat"/>
                <a:ea typeface="Montserrat"/>
                <a:cs typeface="Montserrat"/>
                <a:sym typeface="Montserrat"/>
              </a:rPr>
              <a:t>Citation</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Heure de Publication : </a:t>
            </a:r>
            <a:r>
              <a:rPr b="0" i="0" lang="fr-FR" sz="1800" u="none" cap="none" strike="noStrike">
                <a:solidFill>
                  <a:srgbClr val="000000"/>
                </a:solidFill>
                <a:latin typeface="Montserrat"/>
                <a:ea typeface="Montserrat"/>
                <a:cs typeface="Montserrat"/>
                <a:sym typeface="Montserrat"/>
              </a:rPr>
              <a:t>11h00</a:t>
            </a:r>
            <a:endParaRPr b="0" i="0" sz="1800" u="none" cap="none" strike="noStrike">
              <a:solidFill>
                <a:srgbClr val="000000"/>
              </a:solidFill>
              <a:latin typeface="Montserrat"/>
              <a:ea typeface="Montserrat"/>
              <a:cs typeface="Montserrat"/>
              <a:sym typeface="Montserrat"/>
            </a:endParaRPr>
          </a:p>
        </p:txBody>
      </p:sp>
      <p:sp>
        <p:nvSpPr>
          <p:cNvPr id="395" name="Google Shape;395;p55"/>
          <p:cNvSpPr txBox="1"/>
          <p:nvPr/>
        </p:nvSpPr>
        <p:spPr>
          <a:xfrm>
            <a:off x="895350" y="2190750"/>
            <a:ext cx="5771100" cy="1748400"/>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fr-FR" sz="1200" u="none" cap="none" strike="noStrike">
                <a:solidFill>
                  <a:srgbClr val="000000"/>
                </a:solidFill>
                <a:latin typeface="Montserrat"/>
                <a:ea typeface="Montserrat"/>
                <a:cs typeface="Montserrat"/>
                <a:sym typeface="Montserrat"/>
              </a:rPr>
              <a:t>Texte de publication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rgbClr val="000000"/>
              </a:solidFill>
              <a:latin typeface="Montserrat"/>
              <a:ea typeface="Montserrat"/>
              <a:cs typeface="Montserrat"/>
              <a:sym typeface="Montserrat"/>
            </a:endParaRPr>
          </a:p>
          <a:p>
            <a:pPr indent="0" lvl="0" marL="0" marR="0" rtl="0" algn="l">
              <a:lnSpc>
                <a:spcPct val="100000"/>
              </a:lnSpc>
              <a:spcBef>
                <a:spcPts val="0"/>
              </a:spcBef>
              <a:spcAft>
                <a:spcPts val="0"/>
              </a:spcAft>
              <a:buNone/>
            </a:pPr>
            <a:r>
              <a:rPr b="1" i="0" lang="fr-FR" sz="1200" u="none" cap="none" strike="noStrike">
                <a:solidFill>
                  <a:schemeClr val="dk1"/>
                </a:solidFill>
                <a:latin typeface="Montserrat"/>
                <a:ea typeface="Montserrat"/>
                <a:cs typeface="Montserrat"/>
                <a:sym typeface="Montserrat"/>
              </a:rPr>
              <a:t>Pensée Finance 012</a:t>
            </a:r>
            <a:endParaRPr b="1" sz="12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1200">
                <a:solidFill>
                  <a:schemeClr val="dk1"/>
                </a:solidFill>
                <a:latin typeface="Montserrat"/>
                <a:ea typeface="Montserrat"/>
                <a:cs typeface="Montserrat"/>
                <a:sym typeface="Montserrat"/>
              </a:rPr>
              <a:t>L'argent et le succès ne changent pas les gens. Ils ne font qu'amplifier ce qu'ils étaient déjà. –  Will Smith.</a:t>
            </a:r>
            <a:endParaRPr b="1" sz="1200">
              <a:solidFill>
                <a:schemeClr val="dk1"/>
              </a:solidFill>
              <a:latin typeface="Montserrat"/>
              <a:ea typeface="Montserrat"/>
              <a:cs typeface="Montserrat"/>
              <a:sym typeface="Montserrat"/>
            </a:endParaRPr>
          </a:p>
          <a:p>
            <a:pPr indent="0" lvl="0" marL="0" rtl="0" algn="l">
              <a:spcBef>
                <a:spcPts val="1200"/>
              </a:spcBef>
              <a:spcAft>
                <a:spcPts val="0"/>
              </a:spcAft>
              <a:buClr>
                <a:schemeClr val="dk1"/>
              </a:buClr>
              <a:buSzPts val="1100"/>
              <a:buFont typeface="Arial"/>
              <a:buNone/>
            </a:pPr>
            <a:r>
              <a:rPr b="1" lang="fr-FR" sz="1200">
                <a:solidFill>
                  <a:schemeClr val="dk1"/>
                </a:solidFill>
                <a:latin typeface="Montserrat"/>
                <a:ea typeface="Montserrat"/>
                <a:cs typeface="Montserrat"/>
                <a:sym typeface="Montserrat"/>
              </a:rPr>
              <a:t>#Finance #Education #Prosperite #Argent #Epargne #Richesse</a:t>
            </a:r>
            <a:endParaRPr b="1" sz="1200">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rgbClr val="000000"/>
              </a:solidFill>
              <a:latin typeface="Montserrat"/>
              <a:ea typeface="Montserrat"/>
              <a:cs typeface="Montserrat"/>
              <a:sym typeface="Montserrat"/>
            </a:endParaRPr>
          </a:p>
        </p:txBody>
      </p:sp>
      <p:sp>
        <p:nvSpPr>
          <p:cNvPr id="396" name="Google Shape;396;p55"/>
          <p:cNvSpPr/>
          <p:nvPr/>
        </p:nvSpPr>
        <p:spPr>
          <a:xfrm>
            <a:off x="7711440" y="2377440"/>
            <a:ext cx="3210560" cy="2794000"/>
          </a:xfrm>
          <a:prstGeom prst="rect">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97" name="Google Shape;397;p55"/>
          <p:cNvSpPr txBox="1"/>
          <p:nvPr/>
        </p:nvSpPr>
        <p:spPr>
          <a:xfrm>
            <a:off x="8026400" y="3139440"/>
            <a:ext cx="2621400" cy="9144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1200"/>
              </a:spcBef>
              <a:spcAft>
                <a:spcPts val="1200"/>
              </a:spcAft>
              <a:buClr>
                <a:schemeClr val="dk1"/>
              </a:buClr>
              <a:buSzPts val="1100"/>
              <a:buFont typeface="Arial"/>
              <a:buNone/>
            </a:pPr>
            <a:r>
              <a:rPr lang="fr-FR" sz="1200">
                <a:solidFill>
                  <a:schemeClr val="lt1"/>
                </a:solidFill>
                <a:latin typeface="Montserrat"/>
                <a:ea typeface="Montserrat"/>
                <a:cs typeface="Montserrat"/>
                <a:sym typeface="Montserrat"/>
              </a:rPr>
              <a:t>L'argent et le succès ne changent pas les gens. Ils ne font qu'amplifier ce qu'ils étaient déjà. – Will Smith</a:t>
            </a:r>
            <a:endParaRPr>
              <a:solidFill>
                <a:schemeClr val="lt1"/>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56"/>
          <p:cNvSpPr txBox="1"/>
          <p:nvPr/>
        </p:nvSpPr>
        <p:spPr>
          <a:xfrm>
            <a:off x="895350" y="642461"/>
            <a:ext cx="5200800" cy="923289"/>
          </a:xfrm>
          <a:prstGeom prst="rect">
            <a:avLst/>
          </a:prstGeom>
          <a:solidFill>
            <a:srgbClr val="DAE3F3"/>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Date : </a:t>
            </a:r>
            <a:r>
              <a:rPr b="0" i="0" lang="fr-FR" sz="1800" u="none" cap="none" strike="noStrike">
                <a:solidFill>
                  <a:srgbClr val="000000"/>
                </a:solidFill>
                <a:latin typeface="Montserrat"/>
                <a:ea typeface="Montserrat"/>
                <a:cs typeface="Montserrat"/>
                <a:sym typeface="Montserrat"/>
              </a:rPr>
              <a:t>Samedi 03/08/24</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Rubrique : </a:t>
            </a:r>
            <a:r>
              <a:rPr lang="fr-FR" sz="1800">
                <a:latin typeface="Montserrat"/>
                <a:ea typeface="Montserrat"/>
                <a:cs typeface="Montserrat"/>
                <a:sym typeface="Montserrat"/>
              </a:rPr>
              <a:t>Lexique Financier</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fr-FR" sz="1800" u="none" cap="none" strike="noStrike">
                <a:solidFill>
                  <a:srgbClr val="000000"/>
                </a:solidFill>
                <a:latin typeface="Montserrat"/>
                <a:ea typeface="Montserrat"/>
                <a:cs typeface="Montserrat"/>
                <a:sym typeface="Montserrat"/>
              </a:rPr>
              <a:t>Heure de Publication : </a:t>
            </a:r>
            <a:r>
              <a:rPr b="0" i="0" lang="fr-FR" sz="1800" u="none" cap="none" strike="noStrike">
                <a:solidFill>
                  <a:srgbClr val="000000"/>
                </a:solidFill>
                <a:latin typeface="Montserrat"/>
                <a:ea typeface="Montserrat"/>
                <a:cs typeface="Montserrat"/>
                <a:sym typeface="Montserrat"/>
              </a:rPr>
              <a:t>13h00</a:t>
            </a:r>
            <a:endParaRPr b="0" i="0" sz="1800" u="none" cap="none" strike="noStrike">
              <a:solidFill>
                <a:srgbClr val="000000"/>
              </a:solidFill>
              <a:latin typeface="Montserrat"/>
              <a:ea typeface="Montserrat"/>
              <a:cs typeface="Montserrat"/>
              <a:sym typeface="Montserrat"/>
            </a:endParaRPr>
          </a:p>
        </p:txBody>
      </p:sp>
      <p:sp>
        <p:nvSpPr>
          <p:cNvPr id="403" name="Google Shape;403;p56"/>
          <p:cNvSpPr txBox="1"/>
          <p:nvPr/>
        </p:nvSpPr>
        <p:spPr>
          <a:xfrm>
            <a:off x="1014425" y="1759800"/>
            <a:ext cx="5965800" cy="4945800"/>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Arial"/>
              <a:buNone/>
            </a:pPr>
            <a:r>
              <a:rPr b="1" i="0" lang="fr-FR" sz="1300" u="none" cap="none" strike="noStrike">
                <a:solidFill>
                  <a:srgbClr val="000000"/>
                </a:solidFill>
                <a:latin typeface="Montserrat"/>
                <a:ea typeface="Montserrat"/>
                <a:cs typeface="Montserrat"/>
                <a:sym typeface="Montserrat"/>
              </a:rPr>
              <a:t>Te</a:t>
            </a:r>
            <a:r>
              <a:rPr b="1" i="0" lang="fr-FR" sz="900" u="none" cap="none" strike="noStrike">
                <a:solidFill>
                  <a:srgbClr val="000000"/>
                </a:solidFill>
                <a:latin typeface="Montserrat"/>
                <a:ea typeface="Montserrat"/>
                <a:cs typeface="Montserrat"/>
                <a:sym typeface="Montserrat"/>
              </a:rPr>
              <a:t>xte de publication :</a:t>
            </a:r>
            <a:endParaRPr b="1" i="0" sz="900" u="none" cap="none" strike="noStrike">
              <a:solidFill>
                <a:srgbClr val="000000"/>
              </a:solidFill>
              <a:latin typeface="Montserrat"/>
              <a:ea typeface="Montserrat"/>
              <a:cs typeface="Montserrat"/>
              <a:sym typeface="Montserrat"/>
            </a:endParaRPr>
          </a:p>
          <a:p>
            <a:pPr indent="0" lvl="0" marL="0" rtl="0" algn="l">
              <a:lnSpc>
                <a:spcPct val="115000"/>
              </a:lnSpc>
              <a:spcBef>
                <a:spcPts val="1400"/>
              </a:spcBef>
              <a:spcAft>
                <a:spcPts val="0"/>
              </a:spcAft>
              <a:buClr>
                <a:schemeClr val="dk1"/>
              </a:buClr>
              <a:buSzPts val="1100"/>
              <a:buFont typeface="Arial"/>
              <a:buNone/>
            </a:pPr>
            <a:r>
              <a:rPr b="1" lang="fr-FR" sz="900">
                <a:solidFill>
                  <a:schemeClr val="dk1"/>
                </a:solidFill>
                <a:latin typeface="Montserrat"/>
                <a:ea typeface="Montserrat"/>
                <a:cs typeface="Montserrat"/>
                <a:sym typeface="Montserrat"/>
              </a:rPr>
              <a:t>Qu'est-ce que le Flux de Trésorerie ?</a:t>
            </a:r>
            <a:endParaRPr b="1" sz="900">
              <a:solidFill>
                <a:srgbClr val="FFFF00"/>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Le flux de trésorerie représente la quantité d'argent qui entre et sort de vos comptes sur une période donnée. Il permet de mesurer la liquidité de votre situation financière, c'est-à-dire votre capacité à couvrir vos dépenses courantes et imprévues. Une bonne gestion du flux de trésorerie vous permet d’avoir une meilleure gestion de vos dépenses, de planifier et de stabiliser vos finances.</a:t>
            </a:r>
            <a:endParaRPr sz="900">
              <a:solidFill>
                <a:schemeClr val="dk1"/>
              </a:solidFill>
              <a:latin typeface="Montserrat"/>
              <a:ea typeface="Montserrat"/>
              <a:cs typeface="Montserrat"/>
              <a:sym typeface="Montserrat"/>
            </a:endParaRPr>
          </a:p>
          <a:p>
            <a:pPr indent="0" lvl="0" marL="0" rtl="0" algn="l">
              <a:lnSpc>
                <a:spcPct val="115000"/>
              </a:lnSpc>
              <a:spcBef>
                <a:spcPts val="1400"/>
              </a:spcBef>
              <a:spcAft>
                <a:spcPts val="0"/>
              </a:spcAft>
              <a:buClr>
                <a:schemeClr val="dk1"/>
              </a:buClr>
              <a:buSzPts val="1100"/>
              <a:buFont typeface="Arial"/>
              <a:buNone/>
            </a:pPr>
            <a:r>
              <a:rPr b="1" lang="fr-FR" sz="900">
                <a:solidFill>
                  <a:schemeClr val="dk1"/>
                </a:solidFill>
                <a:latin typeface="Montserrat"/>
                <a:ea typeface="Montserrat"/>
                <a:cs typeface="Montserrat"/>
                <a:sym typeface="Montserrat"/>
              </a:rPr>
              <a:t>Comment Suivre Votre Flux de Trésorerie ?</a:t>
            </a:r>
            <a:endParaRPr b="1" sz="900">
              <a:solidFill>
                <a:schemeClr val="dk1"/>
              </a:solidFill>
              <a:latin typeface="Montserrat"/>
              <a:ea typeface="Montserrat"/>
              <a:cs typeface="Montserrat"/>
              <a:sym typeface="Montserrat"/>
            </a:endParaRPr>
          </a:p>
          <a:p>
            <a:pPr indent="-285750" lvl="0" marL="457200" rtl="0" algn="l">
              <a:lnSpc>
                <a:spcPct val="115000"/>
              </a:lnSpc>
              <a:spcBef>
                <a:spcPts val="1200"/>
              </a:spcBef>
              <a:spcAft>
                <a:spcPts val="0"/>
              </a:spcAft>
              <a:buClr>
                <a:schemeClr val="dk1"/>
              </a:buClr>
              <a:buSzPts val="900"/>
              <a:buAutoNum type="arabicPeriod"/>
            </a:pPr>
            <a:r>
              <a:rPr b="1" lang="fr-FR" sz="900">
                <a:solidFill>
                  <a:schemeClr val="dk1"/>
                </a:solidFill>
                <a:latin typeface="Montserrat"/>
                <a:ea typeface="Montserrat"/>
                <a:cs typeface="Montserrat"/>
                <a:sym typeface="Montserrat"/>
              </a:rPr>
              <a:t>Listez Vos Revenus :</a:t>
            </a:r>
            <a:r>
              <a:rPr lang="fr-FR" sz="900">
                <a:solidFill>
                  <a:schemeClr val="dk1"/>
                </a:solidFill>
                <a:latin typeface="Montserrat"/>
                <a:ea typeface="Montserrat"/>
                <a:cs typeface="Montserrat"/>
                <a:sym typeface="Montserrat"/>
              </a:rPr>
              <a:t> Notez toutes les sources de revenus (salaire, revenus passifs, etc.).</a:t>
            </a:r>
            <a:endParaRPr sz="900">
              <a:solidFill>
                <a:schemeClr val="dk1"/>
              </a:solidFill>
              <a:latin typeface="Montserrat"/>
              <a:ea typeface="Montserrat"/>
              <a:cs typeface="Montserrat"/>
              <a:sym typeface="Montserrat"/>
            </a:endParaRPr>
          </a:p>
          <a:p>
            <a:pPr indent="-285750" lvl="0" marL="457200" rtl="0" algn="l">
              <a:lnSpc>
                <a:spcPct val="115000"/>
              </a:lnSpc>
              <a:spcBef>
                <a:spcPts val="0"/>
              </a:spcBef>
              <a:spcAft>
                <a:spcPts val="0"/>
              </a:spcAft>
              <a:buClr>
                <a:schemeClr val="dk1"/>
              </a:buClr>
              <a:buSzPts val="900"/>
              <a:buAutoNum type="arabicPeriod"/>
            </a:pPr>
            <a:r>
              <a:rPr b="1" lang="fr-FR" sz="900">
                <a:solidFill>
                  <a:schemeClr val="dk1"/>
                </a:solidFill>
                <a:latin typeface="Montserrat"/>
                <a:ea typeface="Montserrat"/>
                <a:cs typeface="Montserrat"/>
                <a:sym typeface="Montserrat"/>
              </a:rPr>
              <a:t>Listez Vos Dépenses :</a:t>
            </a:r>
            <a:r>
              <a:rPr lang="fr-FR" sz="900">
                <a:solidFill>
                  <a:schemeClr val="dk1"/>
                </a:solidFill>
                <a:latin typeface="Montserrat"/>
                <a:ea typeface="Montserrat"/>
                <a:cs typeface="Montserrat"/>
                <a:sym typeface="Montserrat"/>
              </a:rPr>
              <a:t> Classez toutes vos dépenses (loyer, factures, courses, loisirs, etc.).</a:t>
            </a:r>
            <a:endParaRPr sz="900">
              <a:solidFill>
                <a:schemeClr val="dk1"/>
              </a:solidFill>
              <a:latin typeface="Montserrat"/>
              <a:ea typeface="Montserrat"/>
              <a:cs typeface="Montserrat"/>
              <a:sym typeface="Montserrat"/>
            </a:endParaRPr>
          </a:p>
          <a:p>
            <a:pPr indent="-285750" lvl="0" marL="457200" rtl="0" algn="l">
              <a:lnSpc>
                <a:spcPct val="115000"/>
              </a:lnSpc>
              <a:spcBef>
                <a:spcPts val="0"/>
              </a:spcBef>
              <a:spcAft>
                <a:spcPts val="0"/>
              </a:spcAft>
              <a:buClr>
                <a:schemeClr val="dk1"/>
              </a:buClr>
              <a:buSzPts val="900"/>
              <a:buAutoNum type="arabicPeriod"/>
            </a:pPr>
            <a:r>
              <a:rPr b="1" lang="fr-FR" sz="900">
                <a:solidFill>
                  <a:schemeClr val="dk1"/>
                </a:solidFill>
                <a:latin typeface="Montserrat"/>
                <a:ea typeface="Montserrat"/>
                <a:cs typeface="Montserrat"/>
                <a:sym typeface="Montserrat"/>
              </a:rPr>
              <a:t>Calculez la Différence :</a:t>
            </a:r>
            <a:r>
              <a:rPr lang="fr-FR" sz="900">
                <a:solidFill>
                  <a:schemeClr val="dk1"/>
                </a:solidFill>
                <a:latin typeface="Montserrat"/>
                <a:ea typeface="Montserrat"/>
                <a:cs typeface="Montserrat"/>
                <a:sym typeface="Montserrat"/>
              </a:rPr>
              <a:t> Soustrayez vos dépenses de vos revenus pour obtenir votre flux de trésorerie net.</a:t>
            </a:r>
            <a:endParaRPr sz="900">
              <a:solidFill>
                <a:schemeClr val="dk1"/>
              </a:solidFill>
              <a:latin typeface="Montserrat"/>
              <a:ea typeface="Montserrat"/>
              <a:cs typeface="Montserrat"/>
              <a:sym typeface="Montserrat"/>
            </a:endParaRPr>
          </a:p>
          <a:p>
            <a:pPr indent="-285750" lvl="0" marL="457200" rtl="0" algn="l">
              <a:lnSpc>
                <a:spcPct val="115000"/>
              </a:lnSpc>
              <a:spcBef>
                <a:spcPts val="0"/>
              </a:spcBef>
              <a:spcAft>
                <a:spcPts val="0"/>
              </a:spcAft>
              <a:buClr>
                <a:schemeClr val="dk1"/>
              </a:buClr>
              <a:buSzPts val="900"/>
              <a:buAutoNum type="arabicPeriod"/>
            </a:pPr>
            <a:r>
              <a:rPr b="1" lang="fr-FR" sz="900">
                <a:solidFill>
                  <a:schemeClr val="dk1"/>
                </a:solidFill>
                <a:latin typeface="Montserrat"/>
                <a:ea typeface="Montserrat"/>
                <a:cs typeface="Montserrat"/>
                <a:sym typeface="Montserrat"/>
              </a:rPr>
              <a:t>Analysez les Tendances :</a:t>
            </a:r>
            <a:r>
              <a:rPr lang="fr-FR" sz="900">
                <a:solidFill>
                  <a:schemeClr val="dk1"/>
                </a:solidFill>
                <a:latin typeface="Montserrat"/>
                <a:ea typeface="Montserrat"/>
                <a:cs typeface="Montserrat"/>
                <a:sym typeface="Montserrat"/>
              </a:rPr>
              <a:t> Identifiez les mois où vos dépenses dépassent vos revenus et les périodes où vous avez des excédents.</a:t>
            </a:r>
            <a:endParaRPr sz="900">
              <a:solidFill>
                <a:schemeClr val="dk1"/>
              </a:solidFill>
              <a:latin typeface="Montserrat"/>
              <a:ea typeface="Montserrat"/>
              <a:cs typeface="Montserrat"/>
              <a:sym typeface="Montserrat"/>
            </a:endParaRPr>
          </a:p>
          <a:p>
            <a:pPr indent="0" lvl="0" marL="0" rtl="0" algn="l">
              <a:lnSpc>
                <a:spcPct val="115000"/>
              </a:lnSpc>
              <a:spcBef>
                <a:spcPts val="1400"/>
              </a:spcBef>
              <a:spcAft>
                <a:spcPts val="0"/>
              </a:spcAft>
              <a:buClr>
                <a:schemeClr val="dk1"/>
              </a:buClr>
              <a:buSzPts val="1100"/>
              <a:buFont typeface="Arial"/>
              <a:buNone/>
            </a:pPr>
            <a:r>
              <a:rPr b="1" lang="fr-FR" sz="900">
                <a:solidFill>
                  <a:schemeClr val="dk1"/>
                </a:solidFill>
                <a:latin typeface="Montserrat"/>
                <a:ea typeface="Montserrat"/>
                <a:cs typeface="Montserrat"/>
                <a:sym typeface="Montserrat"/>
              </a:rPr>
              <a:t>Optimisez avec Perxonomiz</a:t>
            </a:r>
            <a:endParaRPr b="1"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Avec Perxonomiz, vous pouvez facilement suivre et ajuster vos flux de trésorerie grâce à l'historique de vos dépenses, vous permettant ainsi de maximiser vos économies.</a:t>
            </a:r>
            <a:endParaRPr sz="900">
              <a:solidFill>
                <a:schemeClr val="dk1"/>
              </a:solidFill>
              <a:latin typeface="Montserrat"/>
              <a:ea typeface="Montserrat"/>
              <a:cs typeface="Montserrat"/>
              <a:sym typeface="Montserrat"/>
            </a:endParaRPr>
          </a:p>
          <a:p>
            <a:pPr indent="0" lvl="0" marL="0" rtl="0" algn="l">
              <a:lnSpc>
                <a:spcPct val="115000"/>
              </a:lnSpc>
              <a:spcBef>
                <a:spcPts val="1400"/>
              </a:spcBef>
              <a:spcAft>
                <a:spcPts val="0"/>
              </a:spcAft>
              <a:buClr>
                <a:schemeClr val="dk1"/>
              </a:buClr>
              <a:buSzPts val="1100"/>
              <a:buFont typeface="Arial"/>
              <a:buNone/>
            </a:pPr>
            <a:r>
              <a:rPr b="1" lang="fr-FR" sz="900">
                <a:solidFill>
                  <a:schemeClr val="dk1"/>
                </a:solidFill>
                <a:latin typeface="Montserrat"/>
                <a:ea typeface="Montserrat"/>
                <a:cs typeface="Montserrat"/>
                <a:sym typeface="Montserrat"/>
              </a:rPr>
              <a:t>Exemple</a:t>
            </a:r>
            <a:endParaRPr b="1" sz="900">
              <a:solidFill>
                <a:schemeClr val="dk1"/>
              </a:solidFill>
              <a:latin typeface="Montserrat"/>
              <a:ea typeface="Montserrat"/>
              <a:cs typeface="Montserrat"/>
              <a:sym typeface="Montserrat"/>
            </a:endParaRPr>
          </a:p>
          <a:p>
            <a:pPr indent="0" lvl="0" marL="0" rtl="0" algn="l">
              <a:lnSpc>
                <a:spcPct val="115000"/>
              </a:lnSpc>
              <a:spcBef>
                <a:spcPts val="1200"/>
              </a:spcBef>
              <a:spcAft>
                <a:spcPts val="0"/>
              </a:spcAft>
              <a:buClr>
                <a:schemeClr val="dk1"/>
              </a:buClr>
              <a:buSzPts val="1100"/>
              <a:buFont typeface="Arial"/>
              <a:buNone/>
            </a:pPr>
            <a:r>
              <a:rPr lang="fr-FR" sz="900">
                <a:solidFill>
                  <a:schemeClr val="dk1"/>
                </a:solidFill>
                <a:latin typeface="Montserrat"/>
                <a:ea typeface="Montserrat"/>
                <a:cs typeface="Montserrat"/>
                <a:sym typeface="Montserrat"/>
              </a:rPr>
              <a:t>Si vous gagnez 30 000 FCFA par mois et que vos dépenses mensuelles sont de 29 800 FCFA, votre flux de trésorerie net est de 200 FCFA. Vous pouvez utiliser cet excédent pour épargner, investir ou rembourser vos dettes.</a:t>
            </a:r>
            <a:endParaRPr sz="900">
              <a:solidFill>
                <a:schemeClr val="dk1"/>
              </a:solidFill>
              <a:latin typeface="Montserrat"/>
              <a:ea typeface="Montserrat"/>
              <a:cs typeface="Montserrat"/>
              <a:sym typeface="Montserrat"/>
            </a:endParaRPr>
          </a:p>
          <a:p>
            <a:pPr indent="0" lvl="0" marL="0" rtl="0" algn="l">
              <a:lnSpc>
                <a:spcPct val="115000"/>
              </a:lnSpc>
              <a:spcBef>
                <a:spcPts val="1200"/>
              </a:spcBef>
              <a:spcAft>
                <a:spcPts val="1200"/>
              </a:spcAft>
              <a:buClr>
                <a:schemeClr val="dk1"/>
              </a:buClr>
              <a:buSzPts val="1100"/>
              <a:buFont typeface="Arial"/>
              <a:buNone/>
            </a:pPr>
            <a:r>
              <a:rPr b="1" lang="fr-FR" sz="900">
                <a:solidFill>
                  <a:schemeClr val="dk1"/>
                </a:solidFill>
                <a:latin typeface="Montserrat"/>
                <a:ea typeface="Montserrat"/>
                <a:cs typeface="Montserrat"/>
                <a:sym typeface="Montserrat"/>
              </a:rPr>
              <a:t>#FluxDeTrésorerie #GestionFinancière #ÉducationFinancière #Budget #Épargne</a:t>
            </a:r>
            <a:endParaRPr sz="900">
              <a:latin typeface="Montserrat"/>
              <a:ea typeface="Montserrat"/>
              <a:cs typeface="Montserrat"/>
              <a:sym typeface="Montserrat"/>
            </a:endParaRPr>
          </a:p>
        </p:txBody>
      </p:sp>
      <p:sp>
        <p:nvSpPr>
          <p:cNvPr id="404" name="Google Shape;404;p56"/>
          <p:cNvSpPr/>
          <p:nvPr/>
        </p:nvSpPr>
        <p:spPr>
          <a:xfrm>
            <a:off x="7711440" y="2377440"/>
            <a:ext cx="3210560" cy="2794000"/>
          </a:xfrm>
          <a:prstGeom prst="rect">
            <a:avLst/>
          </a:prstGeom>
          <a:solidFill>
            <a:schemeClr val="accent1"/>
          </a:solidFill>
          <a:ln cap="flat" cmpd="sng" w="25400">
            <a:solidFill>
              <a:srgbClr val="1C305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05" name="Google Shape;405;p56"/>
          <p:cNvSpPr txBox="1"/>
          <p:nvPr/>
        </p:nvSpPr>
        <p:spPr>
          <a:xfrm>
            <a:off x="8026400" y="3139440"/>
            <a:ext cx="2621400" cy="841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a:latin typeface="Montserrat"/>
              <a:ea typeface="Montserrat"/>
              <a:cs typeface="Montserrat"/>
              <a:sym typeface="Montserrat"/>
            </a:endParaRPr>
          </a:p>
          <a:p>
            <a:pPr indent="0" lvl="0" marL="0" marR="0" rtl="0" algn="l">
              <a:lnSpc>
                <a:spcPct val="100000"/>
              </a:lnSpc>
              <a:spcBef>
                <a:spcPts val="0"/>
              </a:spcBef>
              <a:spcAft>
                <a:spcPts val="0"/>
              </a:spcAft>
              <a:buNone/>
            </a:pPr>
            <a:r>
              <a:rPr i="0" lang="fr-FR" sz="1400" u="none" cap="none" strike="noStrike">
                <a:solidFill>
                  <a:srgbClr val="000000"/>
                </a:solidFill>
                <a:latin typeface="Montserrat"/>
                <a:ea typeface="Montserrat"/>
                <a:cs typeface="Montserrat"/>
                <a:sym typeface="Montserrat"/>
              </a:rPr>
              <a:t>L</a:t>
            </a:r>
            <a:r>
              <a:rPr lang="fr-FR">
                <a:latin typeface="Montserrat"/>
                <a:ea typeface="Montserrat"/>
                <a:cs typeface="Montserrat"/>
                <a:sym typeface="Montserrat"/>
              </a:rPr>
              <a:t>exique du Financier :</a:t>
            </a:r>
            <a:endParaRPr>
              <a:latin typeface="Montserrat"/>
              <a:ea typeface="Montserrat"/>
              <a:cs typeface="Montserrat"/>
              <a:sym typeface="Montserrat"/>
            </a:endParaRPr>
          </a:p>
          <a:p>
            <a:pPr indent="0" lvl="0" marL="0" rtl="0" algn="l">
              <a:lnSpc>
                <a:spcPct val="115000"/>
              </a:lnSpc>
              <a:spcBef>
                <a:spcPts val="1400"/>
              </a:spcBef>
              <a:spcAft>
                <a:spcPts val="400"/>
              </a:spcAft>
              <a:buClr>
                <a:schemeClr val="dk1"/>
              </a:buClr>
              <a:buSzPts val="1100"/>
              <a:buFont typeface="Arial"/>
              <a:buNone/>
            </a:pPr>
            <a:r>
              <a:rPr b="1" lang="fr-FR" sz="900">
                <a:solidFill>
                  <a:schemeClr val="dk1"/>
                </a:solidFill>
                <a:latin typeface="Montserrat"/>
                <a:ea typeface="Montserrat"/>
                <a:cs typeface="Montserrat"/>
                <a:sym typeface="Montserrat"/>
              </a:rPr>
              <a:t>Qu'est-ce que le Flux de Trésorerie ?</a:t>
            </a:r>
            <a:endParaRPr>
              <a:latin typeface="Montserrat"/>
              <a:ea typeface="Montserrat"/>
              <a:cs typeface="Montserrat"/>
              <a:sym typeface="Montserrat"/>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57"/>
          <p:cNvSpPr txBox="1"/>
          <p:nvPr/>
        </p:nvSpPr>
        <p:spPr>
          <a:xfrm>
            <a:off x="4221956" y="2767280"/>
            <a:ext cx="3748088" cy="132343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0"/>
              <a:buFont typeface="Arial"/>
              <a:buNone/>
            </a:pPr>
            <a:r>
              <a:rPr b="0" i="0" lang="fr-FR" sz="8000" u="none" cap="none" strike="noStrike">
                <a:solidFill>
                  <a:schemeClr val="dk1"/>
                </a:solidFill>
                <a:latin typeface="Montserrat"/>
                <a:ea typeface="Montserrat"/>
                <a:cs typeface="Montserrat"/>
                <a:sym typeface="Montserrat"/>
              </a:rPr>
              <a:t>MERCI</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