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2"/>
  </p:notesMasterIdLst>
  <p:sldIdLst>
    <p:sldId id="256" r:id="rId2"/>
    <p:sldId id="259" r:id="rId3"/>
    <p:sldId id="257" r:id="rId4"/>
    <p:sldId id="261" r:id="rId5"/>
    <p:sldId id="262" r:id="rId6"/>
    <p:sldId id="264" r:id="rId7"/>
    <p:sldId id="267" r:id="rId8"/>
    <p:sldId id="266" r:id="rId9"/>
    <p:sldId id="268" r:id="rId10"/>
    <p:sldId id="269" r:id="rId11"/>
  </p:sldIdLst>
  <p:sldSz cx="12192000" cy="6858000"/>
  <p:notesSz cx="6858000" cy="9144000"/>
  <p:embeddedFontLst>
    <p:embeddedFont>
      <p:font typeface="Montserrat" panose="00000500000000000000" pitchFamily="50"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102DD64-C86C-49B8-8029-1CD2195D105F}">
  <a:tblStyle styleId="{7102DD64-C86C-49B8-8029-1CD2195D105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f22b8df6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g2f22b8df65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f22b8df65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g2f22b8df652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2f22b8df652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g2f22b8df652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22b8df65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2f22b8df65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2635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22b8df65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2f22b8df65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22b8df65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2f22b8df65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14169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22b8df652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2f22b8df652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7371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r-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3"/>
          <p:cNvPicPr preferRelativeResize="0"/>
          <p:nvPr/>
        </p:nvPicPr>
        <p:blipFill rotWithShape="1">
          <a:blip r:embed="rId3">
            <a:alphaModFix/>
          </a:blip>
          <a:srcRect/>
          <a:stretch/>
        </p:blipFill>
        <p:spPr>
          <a:xfrm>
            <a:off x="2168804" y="2607767"/>
            <a:ext cx="7854391" cy="16424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Shape 98"/>
        <p:cNvGrpSpPr/>
        <p:nvPr/>
      </p:nvGrpSpPr>
      <p:grpSpPr>
        <a:xfrm>
          <a:off x="0" y="0"/>
          <a:ext cx="0" cy="0"/>
          <a:chOff x="0" y="0"/>
          <a:chExt cx="0" cy="0"/>
        </a:xfrm>
      </p:grpSpPr>
      <p:sp>
        <p:nvSpPr>
          <p:cNvPr id="99" name="Google Shape;99;p16"/>
          <p:cNvSpPr txBox="1"/>
          <p:nvPr/>
        </p:nvSpPr>
        <p:spPr>
          <a:xfrm>
            <a:off x="642937" y="2705725"/>
            <a:ext cx="10906200" cy="144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8800" b="1" i="0" u="none" strike="noStrike" cap="none" dirty="0">
                <a:solidFill>
                  <a:schemeClr val="accent2"/>
                </a:solidFill>
                <a:latin typeface="Calibri"/>
                <a:ea typeface="Calibri"/>
                <a:cs typeface="Calibri"/>
                <a:sym typeface="Calibri"/>
              </a:rPr>
              <a:t>Semaine 1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4"/>
          <p:cNvSpPr txBox="1"/>
          <p:nvPr/>
        </p:nvSpPr>
        <p:spPr>
          <a:xfrm>
            <a:off x="642937" y="2028616"/>
            <a:ext cx="10906200" cy="255450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fr-FR" sz="8000" b="0" i="0" u="none" strike="noStrike" cap="none" dirty="0">
                <a:solidFill>
                  <a:schemeClr val="dk1"/>
                </a:solidFill>
                <a:latin typeface="Montserrat"/>
                <a:ea typeface="Montserrat"/>
                <a:cs typeface="Montserrat"/>
                <a:sym typeface="Montserrat"/>
              </a:rPr>
              <a:t>CALENDRIER EDITO</a:t>
            </a:r>
          </a:p>
          <a:p>
            <a:pPr marL="0" marR="0" lvl="0" indent="0" algn="ctr" rtl="0">
              <a:spcBef>
                <a:spcPts val="0"/>
              </a:spcBef>
              <a:spcAft>
                <a:spcPts val="0"/>
              </a:spcAft>
              <a:buNone/>
            </a:pPr>
            <a:r>
              <a:rPr lang="fr-FR" sz="8000" dirty="0">
                <a:solidFill>
                  <a:schemeClr val="dk1"/>
                </a:solidFill>
                <a:latin typeface="Montserrat"/>
                <a:sym typeface="Montserrat"/>
              </a:rPr>
              <a:t>08 </a:t>
            </a:r>
            <a:r>
              <a:rPr lang="fr-FR" sz="8000">
                <a:solidFill>
                  <a:schemeClr val="dk1"/>
                </a:solidFill>
                <a:latin typeface="Montserrat"/>
                <a:sym typeface="Montserrat"/>
              </a:rPr>
              <a:t>au 21 </a:t>
            </a:r>
            <a:r>
              <a:rPr lang="fr-FR" sz="8000" dirty="0">
                <a:solidFill>
                  <a:schemeClr val="dk1"/>
                </a:solidFill>
                <a:latin typeface="Montserrat"/>
                <a:sym typeface="Montserrat"/>
              </a:rPr>
              <a:t>Octobre</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8"/>
          <p:cNvSpPr txBox="1"/>
          <p:nvPr/>
        </p:nvSpPr>
        <p:spPr>
          <a:xfrm>
            <a:off x="895350" y="642461"/>
            <a:ext cx="5200800" cy="1200288"/>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latin typeface="Montserrat"/>
                <a:ea typeface="Montserrat"/>
                <a:cs typeface="Montserrat"/>
                <a:sym typeface="Montserrat"/>
              </a:rPr>
              <a:t>Mardi 08/10/24</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Rubrique : </a:t>
            </a:r>
            <a:r>
              <a:rPr lang="fr-FR" sz="1800" b="1" dirty="0">
                <a:latin typeface="Montserrat"/>
                <a:ea typeface="Montserrat"/>
                <a:cs typeface="Montserrat"/>
                <a:sym typeface="Montserrat"/>
              </a:rPr>
              <a:t>Com Produit</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Heure de Publication : 10H30</a:t>
            </a:r>
          </a:p>
          <a:p>
            <a:pPr marL="0" marR="0" lvl="0" indent="0" algn="l" rtl="0">
              <a:spcBef>
                <a:spcPts val="0"/>
              </a:spcBef>
              <a:spcAft>
                <a:spcPts val="0"/>
              </a:spcAft>
              <a:buNone/>
            </a:pPr>
            <a:r>
              <a:rPr lang="fr-FR" sz="1800" b="1" dirty="0">
                <a:latin typeface="Montserrat"/>
                <a:ea typeface="Montserrat"/>
                <a:cs typeface="Montserrat"/>
                <a:sym typeface="Montserrat"/>
              </a:rPr>
              <a:t>RS : Facebook et LinkedIn</a:t>
            </a:r>
            <a:endParaRPr sz="1800" b="1" i="0" u="none" strike="noStrike" cap="none" dirty="0">
              <a:solidFill>
                <a:srgbClr val="000000"/>
              </a:solidFill>
              <a:latin typeface="Montserrat"/>
              <a:ea typeface="Montserrat"/>
              <a:cs typeface="Montserrat"/>
              <a:sym typeface="Montserrat"/>
            </a:endParaRPr>
          </a:p>
        </p:txBody>
      </p:sp>
      <p:pic>
        <p:nvPicPr>
          <p:cNvPr id="111" name="Google Shape;111;p18"/>
          <p:cNvPicPr preferRelativeResize="0"/>
          <p:nvPr/>
        </p:nvPicPr>
        <p:blipFill rotWithShape="1">
          <a:blip r:embed="rId3">
            <a:alphaModFix/>
          </a:blip>
          <a:srcRect/>
          <a:stretch/>
        </p:blipFill>
        <p:spPr>
          <a:xfrm>
            <a:off x="9721203" y="6293512"/>
            <a:ext cx="1946917" cy="407129"/>
          </a:xfrm>
          <a:prstGeom prst="rect">
            <a:avLst/>
          </a:prstGeom>
          <a:noFill/>
          <a:ln>
            <a:noFill/>
          </a:ln>
        </p:spPr>
      </p:pic>
      <p:sp>
        <p:nvSpPr>
          <p:cNvPr id="112" name="Google Shape;112;p18"/>
          <p:cNvSpPr txBox="1"/>
          <p:nvPr/>
        </p:nvSpPr>
        <p:spPr>
          <a:xfrm>
            <a:off x="895350" y="1809750"/>
            <a:ext cx="6503100" cy="47935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050" i="0" u="none" strike="noStrike" cap="none" dirty="0">
                <a:solidFill>
                  <a:srgbClr val="000000"/>
                </a:solidFill>
                <a:latin typeface="Montserrat"/>
                <a:ea typeface="Montserrat"/>
                <a:cs typeface="Montserrat"/>
                <a:sym typeface="Montserrat"/>
              </a:rPr>
              <a:t>Texte de publication :</a:t>
            </a:r>
            <a:endParaRPr lang="fr-FR" sz="1050" dirty="0">
              <a:latin typeface="Montserrat"/>
              <a:ea typeface="Montserrat"/>
              <a:cs typeface="Montserrat"/>
              <a:sym typeface="Montserrat"/>
            </a:endParaRPr>
          </a:p>
          <a:p>
            <a:pPr rtl="0">
              <a:spcBef>
                <a:spcPts val="1200"/>
              </a:spcBef>
              <a:spcAft>
                <a:spcPts val="1200"/>
              </a:spcAft>
            </a:pPr>
            <a:r>
              <a:rPr lang="fr-FR" sz="700" i="0" u="none" strike="noStrike" dirty="0">
                <a:solidFill>
                  <a:srgbClr val="000000"/>
                </a:solidFill>
                <a:effectLst/>
                <a:latin typeface="Montserrat" panose="00000500000000000000" pitchFamily="50" charset="0"/>
              </a:rPr>
              <a:t>Et même si vous n’êtes pas au Bénin, nous sommes prêts pour vous accompagner !</a:t>
            </a:r>
            <a:endParaRPr lang="fr-FR" sz="200" dirty="0">
              <a:effectLst/>
            </a:endParaRPr>
          </a:p>
          <a:p>
            <a:pPr rtl="0">
              <a:spcBef>
                <a:spcPts val="1200"/>
              </a:spcBef>
              <a:spcAft>
                <a:spcPts val="1200"/>
              </a:spcAft>
            </a:pPr>
            <a:r>
              <a:rPr lang="fr-FR" sz="700" b="0" i="0" u="none" strike="noStrike" dirty="0">
                <a:solidFill>
                  <a:srgbClr val="000000"/>
                </a:solidFill>
                <a:effectLst/>
                <a:latin typeface="Montserrat" panose="00000500000000000000" pitchFamily="50" charset="0"/>
              </a:rPr>
              <a:t>En tant qu'entrepreneur ou gestionnaire d’affaires, il est naturel de s’inquiéter de l’expansion de son activité dans les pays voisins ou au-delà du continent. C'est tout à fait légitime, car un système composé d'hommes, de processus et de logiciels, une fois éprouvé et jugé efficace sur site, peut représenter un défi considérable à dupliquer tout en maintenant une productivité optimale.</a:t>
            </a:r>
            <a:endParaRPr lang="fr-FR" sz="200" b="0" dirty="0">
              <a:effectLst/>
            </a:endParaRPr>
          </a:p>
          <a:p>
            <a:pPr rtl="0">
              <a:spcBef>
                <a:spcPts val="1200"/>
              </a:spcBef>
              <a:spcAft>
                <a:spcPts val="1200"/>
              </a:spcAft>
            </a:pPr>
            <a:r>
              <a:rPr lang="fr-FR" sz="700" b="0" i="0" u="none" strike="noStrike" dirty="0">
                <a:solidFill>
                  <a:srgbClr val="000000"/>
                </a:solidFill>
                <a:effectLst/>
                <a:latin typeface="Montserrat" panose="00000500000000000000" pitchFamily="50" charset="0"/>
              </a:rPr>
              <a:t>C’est ici que </a:t>
            </a:r>
            <a:r>
              <a:rPr lang="fr-FR" sz="700" b="0" i="0" u="none" strike="noStrike" dirty="0" err="1">
                <a:solidFill>
                  <a:srgbClr val="000000"/>
                </a:solidFill>
                <a:effectLst/>
                <a:latin typeface="Montserrat" panose="00000500000000000000" pitchFamily="50" charset="0"/>
              </a:rPr>
              <a:t>NetByUs</a:t>
            </a:r>
            <a:r>
              <a:rPr lang="fr-FR" sz="700" b="0" i="0" u="none" strike="noStrike" dirty="0">
                <a:solidFill>
                  <a:srgbClr val="000000"/>
                </a:solidFill>
                <a:effectLst/>
                <a:latin typeface="Montserrat" panose="00000500000000000000" pitchFamily="50" charset="0"/>
              </a:rPr>
              <a:t> intervient pour vous offrir des solutions sans frontières. Nos services sont conçus pour vous aider à surmonter ces défis, où que vous soyez :</a:t>
            </a:r>
            <a:endParaRPr lang="fr-FR" sz="200" b="0" dirty="0">
              <a:effectLst/>
            </a:endParaRPr>
          </a:p>
          <a:p>
            <a:pPr rtl="0">
              <a:spcBef>
                <a:spcPts val="1200"/>
              </a:spcBef>
              <a:spcAft>
                <a:spcPts val="1200"/>
              </a:spcAft>
            </a:pPr>
            <a:r>
              <a:rPr lang="fr-FR" sz="700" b="1" i="0" u="none" strike="noStrike" dirty="0">
                <a:solidFill>
                  <a:srgbClr val="000000"/>
                </a:solidFill>
                <a:effectLst/>
                <a:latin typeface="Montserrat" panose="00000500000000000000" pitchFamily="50" charset="0"/>
              </a:rPr>
              <a:t>Sécurisation des données</a:t>
            </a:r>
            <a:r>
              <a:rPr lang="fr-FR" sz="700" b="0" i="0" u="none" strike="noStrike" dirty="0">
                <a:solidFill>
                  <a:srgbClr val="000000"/>
                </a:solidFill>
                <a:effectLst/>
                <a:latin typeface="Montserrat" panose="00000500000000000000" pitchFamily="50" charset="0"/>
              </a:rPr>
              <a:t> : Grâce à notre service d’infrastructure cloud, vos données sont sécurisées sur des serveurs robustes et fiables, vous offrant une tranquillité d’esprit indispensable pour se concentrer sur l'essentiel.</a:t>
            </a:r>
            <a:endParaRPr lang="fr-FR" sz="200" b="0" dirty="0">
              <a:effectLst/>
            </a:endParaRPr>
          </a:p>
          <a:p>
            <a:pPr rtl="0">
              <a:spcBef>
                <a:spcPts val="1200"/>
              </a:spcBef>
              <a:spcAft>
                <a:spcPts val="1200"/>
              </a:spcAft>
            </a:pPr>
            <a:r>
              <a:rPr lang="fr-FR" sz="700" b="1" i="0" u="none" strike="noStrike" dirty="0">
                <a:solidFill>
                  <a:srgbClr val="000000"/>
                </a:solidFill>
                <a:effectLst/>
                <a:latin typeface="Montserrat" panose="00000500000000000000" pitchFamily="50" charset="0"/>
              </a:rPr>
              <a:t>Outils collaboratifs adaptatifs</a:t>
            </a:r>
            <a:r>
              <a:rPr lang="fr-FR" sz="700" b="0" i="0" u="none" strike="noStrike" dirty="0">
                <a:solidFill>
                  <a:srgbClr val="000000"/>
                </a:solidFill>
                <a:effectLst/>
                <a:latin typeface="Montserrat" panose="00000500000000000000" pitchFamily="50" charset="0"/>
              </a:rPr>
              <a:t> : Nous mettons à votre disposition des solutions digitales personnalisées qui facilitent la mobilité des ressources et le partage d’informations. Ces outils collaboratifs sont conçus pour simplifier le transfert de compétences et optimiser la productivité de vos équipes, où qu'elles se trouvent.</a:t>
            </a:r>
            <a:endParaRPr lang="fr-FR" sz="200" b="0" dirty="0">
              <a:effectLst/>
            </a:endParaRPr>
          </a:p>
          <a:p>
            <a:pPr rtl="0">
              <a:spcBef>
                <a:spcPts val="1200"/>
              </a:spcBef>
              <a:spcAft>
                <a:spcPts val="1200"/>
              </a:spcAft>
            </a:pPr>
            <a:r>
              <a:rPr lang="fr-FR" sz="700" b="1" dirty="0">
                <a:latin typeface="Montserrat" panose="00000500000000000000" pitchFamily="50" charset="0"/>
              </a:rPr>
              <a:t>C</a:t>
            </a:r>
            <a:r>
              <a:rPr lang="fr-FR" sz="700" b="1" i="0" u="none" strike="noStrike" dirty="0">
                <a:solidFill>
                  <a:srgbClr val="000000"/>
                </a:solidFill>
                <a:effectLst/>
                <a:latin typeface="Montserrat" panose="00000500000000000000" pitchFamily="50" charset="0"/>
              </a:rPr>
              <a:t>onsulting, mise à disposition d’experts</a:t>
            </a:r>
            <a:r>
              <a:rPr lang="fr-FR" sz="700" b="0" i="0" u="none" strike="noStrike" dirty="0">
                <a:solidFill>
                  <a:srgbClr val="000000"/>
                </a:solidFill>
                <a:effectLst/>
                <a:latin typeface="Montserrat" panose="00000500000000000000" pitchFamily="50" charset="0"/>
              </a:rPr>
              <a:t> : Profitez de l'expertise de nos consultants expérimentés, spécialisés dans votre secteur d’activité. Ils vous aideront à vous rendre immédiatement opérationnel sur vos nouveaux marchés, en vous fournissant des conseils stratégiques et un accompagnement personnalisé.</a:t>
            </a:r>
            <a:endParaRPr lang="fr-FR" sz="200" b="0" dirty="0">
              <a:effectLst/>
            </a:endParaRPr>
          </a:p>
          <a:p>
            <a:pPr rtl="0">
              <a:spcBef>
                <a:spcPts val="1200"/>
              </a:spcBef>
              <a:spcAft>
                <a:spcPts val="1200"/>
              </a:spcAft>
            </a:pPr>
            <a:r>
              <a:rPr lang="fr-FR" sz="700" b="0" i="0" u="none" strike="noStrike" dirty="0">
                <a:solidFill>
                  <a:srgbClr val="000000"/>
                </a:solidFill>
                <a:effectLst/>
                <a:latin typeface="Montserrat" panose="00000500000000000000" pitchFamily="50" charset="0"/>
              </a:rPr>
              <a:t>Avec notre présence légale en France, au Bénin, au Togo, et dans d’autres pays de la sous-région, nous sommes en mesure de vous fournir les meilleures solutions web et mobiles ainsi qu’un accompagnement structurel pour faire décoller votre business.</a:t>
            </a:r>
            <a:r>
              <a:rPr lang="fr-FR" sz="200" dirty="0"/>
              <a:t> </a:t>
            </a:r>
            <a:r>
              <a:rPr lang="fr-FR" sz="700" b="0" i="0" u="none" strike="noStrike" dirty="0">
                <a:solidFill>
                  <a:srgbClr val="000000"/>
                </a:solidFill>
                <a:effectLst/>
                <a:latin typeface="Montserrat" panose="00000500000000000000" pitchFamily="50" charset="0"/>
              </a:rPr>
              <a:t>Adoptez dès maintenant la dynamique de croissance que nous prônons en tout point. </a:t>
            </a:r>
          </a:p>
          <a:p>
            <a:pPr rtl="0">
              <a:spcBef>
                <a:spcPts val="1200"/>
              </a:spcBef>
              <a:spcAft>
                <a:spcPts val="1200"/>
              </a:spcAft>
            </a:pPr>
            <a:r>
              <a:rPr lang="fr-FR" sz="700" b="0" i="0" u="none" strike="noStrike" dirty="0">
                <a:solidFill>
                  <a:srgbClr val="000000"/>
                </a:solidFill>
                <a:effectLst/>
                <a:latin typeface="Montserrat" panose="00000500000000000000" pitchFamily="50" charset="0"/>
              </a:rPr>
              <a:t>Laissez-nous un message pour que nous étudiions ensemble votre projet.</a:t>
            </a:r>
            <a:endParaRPr lang="fr-FR" sz="200" b="0" dirty="0">
              <a:effectLst/>
            </a:endParaRPr>
          </a:p>
          <a:p>
            <a:pPr rtl="0">
              <a:spcBef>
                <a:spcPts val="0"/>
              </a:spcBef>
              <a:spcAft>
                <a:spcPts val="0"/>
              </a:spcAft>
            </a:pPr>
            <a:br>
              <a:rPr lang="fr-FR" sz="200" b="0" dirty="0">
                <a:effectLst/>
              </a:rPr>
            </a:br>
            <a:r>
              <a:rPr lang="fr-FR" sz="700" b="1" i="0" u="none" strike="noStrike" dirty="0">
                <a:solidFill>
                  <a:srgbClr val="000000"/>
                </a:solidFill>
                <a:effectLst/>
                <a:latin typeface="Montserrat" panose="00000500000000000000" pitchFamily="50" charset="0"/>
              </a:rPr>
              <a:t>#NetByUs #NoWahalaTeam #Letsgrowtogether #transformationdigitale</a:t>
            </a:r>
            <a:endParaRPr lang="fr-FR" sz="200" b="0" dirty="0">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9"/>
          <p:cNvSpPr txBox="1"/>
          <p:nvPr/>
        </p:nvSpPr>
        <p:spPr>
          <a:xfrm>
            <a:off x="895350" y="642461"/>
            <a:ext cx="5200800" cy="1200288"/>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latin typeface="Montserrat"/>
                <a:ea typeface="Montserrat"/>
                <a:cs typeface="Montserrat"/>
                <a:sym typeface="Montserrat"/>
              </a:rPr>
              <a:t>Jeudi : 10/10/24</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Rubrique : </a:t>
            </a:r>
            <a:r>
              <a:rPr lang="fr-FR" sz="1800" b="1" dirty="0">
                <a:latin typeface="Montserrat"/>
                <a:ea typeface="Montserrat"/>
                <a:cs typeface="Montserrat"/>
                <a:sym typeface="Montserrat"/>
              </a:rPr>
              <a:t>BIEN NET</a:t>
            </a:r>
            <a:endParaRPr sz="1800" b="0" i="0" u="none" strike="noStrike" cap="none" dirty="0">
              <a:solidFill>
                <a:schemeClr val="dk1"/>
              </a:solidFill>
              <a:latin typeface="Calibri"/>
              <a:ea typeface="Calibri"/>
              <a:cs typeface="Calibri"/>
              <a:sym typeface="Calibri"/>
            </a:endParaRPr>
          </a:p>
          <a:p>
            <a:r>
              <a:rPr lang="fr-FR" sz="1800" b="1" i="0" u="none" strike="noStrike" cap="none" dirty="0">
                <a:solidFill>
                  <a:srgbClr val="000000"/>
                </a:solidFill>
                <a:latin typeface="Montserrat"/>
                <a:ea typeface="Montserrat"/>
                <a:cs typeface="Montserrat"/>
                <a:sym typeface="Montserrat"/>
              </a:rPr>
              <a:t>Heure de Publication : </a:t>
            </a:r>
            <a:r>
              <a:rPr lang="fr-FR" sz="1800" b="1" dirty="0">
                <a:latin typeface="Montserrat"/>
                <a:ea typeface="Montserrat"/>
                <a:cs typeface="Montserrat"/>
                <a:sym typeface="Montserrat"/>
              </a:rPr>
              <a:t>10H30</a:t>
            </a:r>
            <a:endParaRPr lang="fr-FR" sz="1800" b="1" i="0" u="none" strike="noStrike" cap="none" dirty="0">
              <a:solidFill>
                <a:srgbClr val="000000"/>
              </a:solidFill>
              <a:latin typeface="Montserrat"/>
              <a:ea typeface="Montserrat"/>
              <a:cs typeface="Montserrat"/>
              <a:sym typeface="Montserrat"/>
            </a:endParaRPr>
          </a:p>
          <a:p>
            <a:r>
              <a:rPr lang="fr-FR" sz="1800" b="1" dirty="0">
                <a:latin typeface="Montserrat"/>
                <a:ea typeface="Montserrat"/>
                <a:cs typeface="Montserrat"/>
                <a:sym typeface="Montserrat"/>
              </a:rPr>
              <a:t>RS : Facebook et LinkedIn</a:t>
            </a:r>
            <a:endParaRPr lang="fr-FR" sz="1800" b="1" i="0" u="none" strike="noStrike" cap="none" dirty="0">
              <a:solidFill>
                <a:srgbClr val="000000"/>
              </a:solidFill>
              <a:latin typeface="Montserrat"/>
              <a:ea typeface="Montserrat"/>
              <a:cs typeface="Montserrat"/>
              <a:sym typeface="Montserrat"/>
            </a:endParaRPr>
          </a:p>
        </p:txBody>
      </p:sp>
      <p:pic>
        <p:nvPicPr>
          <p:cNvPr id="119" name="Google Shape;119;p19"/>
          <p:cNvPicPr preferRelativeResize="0"/>
          <p:nvPr/>
        </p:nvPicPr>
        <p:blipFill rotWithShape="1">
          <a:blip r:embed="rId3">
            <a:alphaModFix/>
          </a:blip>
          <a:srcRect/>
          <a:stretch/>
        </p:blipFill>
        <p:spPr>
          <a:xfrm>
            <a:off x="9721203" y="6293512"/>
            <a:ext cx="1946917" cy="407129"/>
          </a:xfrm>
          <a:prstGeom prst="rect">
            <a:avLst/>
          </a:prstGeom>
          <a:noFill/>
          <a:ln>
            <a:noFill/>
          </a:ln>
        </p:spPr>
      </p:pic>
      <p:sp>
        <p:nvSpPr>
          <p:cNvPr id="122" name="Google Shape;122;p19"/>
          <p:cNvSpPr txBox="1"/>
          <p:nvPr/>
        </p:nvSpPr>
        <p:spPr>
          <a:xfrm>
            <a:off x="10729350" y="3806050"/>
            <a:ext cx="14727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sp>
        <p:nvSpPr>
          <p:cNvPr id="2" name="ZoneTexte 1">
            <a:extLst>
              <a:ext uri="{FF2B5EF4-FFF2-40B4-BE49-F238E27FC236}">
                <a16:creationId xmlns:a16="http://schemas.microsoft.com/office/drawing/2014/main" id="{4AD6E141-C8A5-E528-109F-1CB628AF16BA}"/>
              </a:ext>
            </a:extLst>
          </p:cNvPr>
          <p:cNvSpPr txBox="1"/>
          <p:nvPr/>
        </p:nvSpPr>
        <p:spPr>
          <a:xfrm>
            <a:off x="878889" y="2334822"/>
            <a:ext cx="5805996" cy="4286430"/>
          </a:xfrm>
          <a:prstGeom prst="rect">
            <a:avLst/>
          </a:prstGeom>
          <a:noFill/>
        </p:spPr>
        <p:txBody>
          <a:bodyPr wrap="square" rtlCol="0">
            <a:spAutoFit/>
          </a:bodyPr>
          <a:lstStyle/>
          <a:p>
            <a:pPr algn="just">
              <a:lnSpc>
                <a:spcPct val="107000"/>
              </a:lnSpc>
              <a:spcAft>
                <a:spcPts val="800"/>
              </a:spcAft>
            </a:pPr>
            <a:r>
              <a:rPr lang="fr-FR" sz="1100" dirty="0">
                <a:effectLst/>
                <a:latin typeface="Montserrat" panose="00000500000000000000" pitchFamily="50" charset="0"/>
                <a:ea typeface="Calibri" panose="020F0502020204030204" pitchFamily="34" charset="0"/>
                <a:cs typeface="Arial" panose="020B0604020202020204" pitchFamily="34" charset="0"/>
              </a:rPr>
              <a:t>Chers collègues et chefs d'entreprise,</a:t>
            </a:r>
            <a:endParaRPr lang="fr-FR" sz="1100" dirty="0">
              <a:effectLst/>
              <a:latin typeface="Montserrat" panose="00000500000000000000" pitchFamily="50" charset="0"/>
              <a:ea typeface="Calibri" panose="020F0502020204030204" pitchFamily="34" charset="0"/>
              <a:cs typeface="Times New Roman" panose="02020603050405020304" pitchFamily="18" charset="0"/>
            </a:endParaRPr>
          </a:p>
          <a:p>
            <a:pPr algn="just">
              <a:lnSpc>
                <a:spcPct val="107000"/>
              </a:lnSpc>
              <a:spcAft>
                <a:spcPts val="800"/>
              </a:spcAft>
            </a:pPr>
            <a:r>
              <a:rPr lang="fr-FR" sz="1100" dirty="0">
                <a:effectLst/>
                <a:latin typeface="Montserrat" panose="00000500000000000000" pitchFamily="50" charset="0"/>
                <a:ea typeface="Calibri" panose="020F0502020204030204" pitchFamily="34" charset="0"/>
                <a:cs typeface="Arial" panose="020B0604020202020204" pitchFamily="34" charset="0"/>
              </a:rPr>
              <a:t>L'anxiété au travail est une réalité souvent sous-estimée, manifestée à travers des phrases telles que : "Je suis soucieux", "Ça ne va pas", "J'ai comme l'impression que le DG veut me virer", ou encore "Je suis nul, je n'y arrive pas", qui sont monnaie courante en entreprise.</a:t>
            </a:r>
          </a:p>
          <a:p>
            <a:pPr algn="just">
              <a:lnSpc>
                <a:spcPct val="107000"/>
              </a:lnSpc>
              <a:spcAft>
                <a:spcPts val="800"/>
              </a:spcAft>
            </a:pPr>
            <a:r>
              <a:rPr lang="fr-FR" sz="1100" dirty="0">
                <a:effectLst/>
                <a:latin typeface="Montserrat" panose="00000500000000000000" pitchFamily="50" charset="0"/>
                <a:ea typeface="Calibri" panose="020F0502020204030204" pitchFamily="34" charset="0"/>
                <a:cs typeface="Arial" panose="020B0604020202020204" pitchFamily="34" charset="0"/>
              </a:rPr>
              <a:t>Même si elles sont généralement le symptôme d'un problème existant au sein de l'entreprise, parfois il s'agit simplement d'une manifestation de l'anxiété au travail chez les collaborateurs.</a:t>
            </a:r>
            <a:endParaRPr lang="fr-FR" sz="1100" dirty="0">
              <a:effectLst/>
              <a:latin typeface="Montserrat" panose="00000500000000000000" pitchFamily="50" charset="0"/>
              <a:ea typeface="Calibri" panose="020F0502020204030204" pitchFamily="34" charset="0"/>
              <a:cs typeface="Times New Roman" panose="02020603050405020304" pitchFamily="18" charset="0"/>
            </a:endParaRPr>
          </a:p>
          <a:p>
            <a:pPr algn="just">
              <a:lnSpc>
                <a:spcPct val="107000"/>
              </a:lnSpc>
              <a:spcAft>
                <a:spcPts val="800"/>
              </a:spcAft>
            </a:pPr>
            <a:r>
              <a:rPr lang="fr-FR" sz="1100" dirty="0">
                <a:effectLst/>
                <a:latin typeface="Montserrat" panose="00000500000000000000" pitchFamily="50" charset="0"/>
                <a:ea typeface="Calibri" panose="020F0502020204030204" pitchFamily="34" charset="0"/>
                <a:cs typeface="Arial" panose="020B0604020202020204" pitchFamily="34" charset="0"/>
              </a:rPr>
              <a:t>Entre des délais serrés, des attentes élevées et une pression constante pour innover, il est normal de ressentir parfois une tension croissante. </a:t>
            </a:r>
          </a:p>
          <a:p>
            <a:pPr algn="just">
              <a:lnSpc>
                <a:spcPct val="107000"/>
              </a:lnSpc>
              <a:spcAft>
                <a:spcPts val="800"/>
              </a:spcAft>
            </a:pPr>
            <a:r>
              <a:rPr lang="fr-FR" sz="1100" dirty="0">
                <a:effectLst/>
                <a:latin typeface="Montserrat" panose="00000500000000000000" pitchFamily="50" charset="0"/>
                <a:ea typeface="Calibri" panose="020F0502020204030204" pitchFamily="34" charset="0"/>
                <a:cs typeface="Arial" panose="020B0604020202020204" pitchFamily="34" charset="0"/>
              </a:rPr>
              <a:t>Cependant, un collaborateur anxieux devient improductif, absent, et n'est plus mentalement disponible pour contribuer aux efforts collectifs.</a:t>
            </a:r>
            <a:endParaRPr lang="fr-FR" sz="1100" dirty="0">
              <a:effectLst/>
              <a:latin typeface="Montserrat" panose="00000500000000000000" pitchFamily="50" charset="0"/>
              <a:ea typeface="Calibri" panose="020F0502020204030204" pitchFamily="34" charset="0"/>
              <a:cs typeface="Times New Roman" panose="02020603050405020304" pitchFamily="18" charset="0"/>
            </a:endParaRPr>
          </a:p>
          <a:p>
            <a:pPr algn="just">
              <a:lnSpc>
                <a:spcPct val="107000"/>
              </a:lnSpc>
              <a:spcAft>
                <a:spcPts val="800"/>
              </a:spcAft>
            </a:pPr>
            <a:r>
              <a:rPr lang="fr-FR" sz="1100" dirty="0">
                <a:effectLst/>
                <a:latin typeface="Montserrat" panose="00000500000000000000" pitchFamily="50" charset="0"/>
                <a:ea typeface="Calibri" panose="020F0502020204030204" pitchFamily="34" charset="0"/>
                <a:cs typeface="Arial" panose="020B0604020202020204" pitchFamily="34" charset="0"/>
              </a:rPr>
              <a:t>Pour y faire face, la création d'un environnement positif est cruciale. Un environnement qui écoute, qui n'est pas toxique et qui offre un soutien actif. En cultivant une culture d'ouverture et d'entraide, nous pouvons transformer notre lieu de travail en un espace où la santé mentale est valorisée et où chaque individu se sent soutenu et épanoui.</a:t>
            </a:r>
            <a:endParaRPr lang="fr-FR" sz="1100" dirty="0">
              <a:effectLst/>
              <a:latin typeface="Montserrat" panose="00000500000000000000" pitchFamily="50" charset="0"/>
              <a:ea typeface="Calibri" panose="020F0502020204030204" pitchFamily="34" charset="0"/>
              <a:cs typeface="Times New Roman" panose="02020603050405020304" pitchFamily="18" charset="0"/>
            </a:endParaRPr>
          </a:p>
          <a:p>
            <a:pPr algn="just">
              <a:lnSpc>
                <a:spcPct val="107000"/>
              </a:lnSpc>
              <a:spcAft>
                <a:spcPts val="800"/>
              </a:spcAft>
            </a:pPr>
            <a:r>
              <a:rPr lang="fr-FR" sz="1100" dirty="0">
                <a:effectLst/>
                <a:latin typeface="Montserrat" panose="00000500000000000000" pitchFamily="50" charset="0"/>
                <a:ea typeface="Calibri" panose="020F0502020204030204" pitchFamily="34" charset="0"/>
                <a:cs typeface="Arial" panose="020B0604020202020204" pitchFamily="34" charset="0"/>
              </a:rPr>
              <a:t>#NetByUs #BienNet #UniversTech #Santé #LetsGrowTogether </a:t>
            </a:r>
            <a:endParaRPr lang="fr-FR" sz="1100" dirty="0">
              <a:effectLst/>
              <a:latin typeface="Montserrat" panose="00000500000000000000" pitchFamily="50" charset="0"/>
              <a:ea typeface="Calibri" panose="020F0502020204030204" pitchFamily="34" charset="0"/>
              <a:cs typeface="Times New Roman" panose="02020603050405020304" pitchFamily="18" charset="0"/>
            </a:endParaRPr>
          </a:p>
          <a:p>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1"/>
          <p:cNvSpPr txBox="1"/>
          <p:nvPr/>
        </p:nvSpPr>
        <p:spPr>
          <a:xfrm>
            <a:off x="8512403" y="75917"/>
            <a:ext cx="3672337" cy="1200288"/>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latin typeface="Montserrat"/>
                <a:ea typeface="Montserrat"/>
                <a:cs typeface="Montserrat"/>
                <a:sym typeface="Montserrat"/>
              </a:rPr>
              <a:t>Samedi : 12/10/24</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Rubrique : </a:t>
            </a:r>
            <a:r>
              <a:rPr lang="fr-FR" sz="1800" b="1" dirty="0">
                <a:latin typeface="Montserrat"/>
                <a:ea typeface="Montserrat"/>
                <a:cs typeface="Montserrat"/>
                <a:sym typeface="Montserrat"/>
              </a:rPr>
              <a:t>Com Produit</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Heure de Publication : 10H30</a:t>
            </a:r>
          </a:p>
          <a:p>
            <a:r>
              <a:rPr lang="fr-FR" sz="1800" b="1" dirty="0">
                <a:latin typeface="Montserrat"/>
                <a:ea typeface="Montserrat"/>
                <a:cs typeface="Montserrat"/>
                <a:sym typeface="Montserrat"/>
              </a:rPr>
              <a:t>RS : Facebook et LinkedIn</a:t>
            </a:r>
            <a:endParaRPr lang="fr-FR" sz="1800" b="1" i="0" u="none" strike="noStrike" cap="none" dirty="0">
              <a:solidFill>
                <a:srgbClr val="000000"/>
              </a:solidFill>
              <a:latin typeface="Montserrat"/>
              <a:ea typeface="Montserrat"/>
              <a:cs typeface="Montserrat"/>
              <a:sym typeface="Montserrat"/>
            </a:endParaRPr>
          </a:p>
        </p:txBody>
      </p:sp>
      <p:pic>
        <p:nvPicPr>
          <p:cNvPr id="135" name="Google Shape;135;p21"/>
          <p:cNvPicPr preferRelativeResize="0"/>
          <p:nvPr/>
        </p:nvPicPr>
        <p:blipFill rotWithShape="1">
          <a:blip r:embed="rId3">
            <a:alphaModFix/>
          </a:blip>
          <a:srcRect/>
          <a:stretch/>
        </p:blipFill>
        <p:spPr>
          <a:xfrm>
            <a:off x="9721203" y="6293512"/>
            <a:ext cx="1946917" cy="407129"/>
          </a:xfrm>
          <a:prstGeom prst="rect">
            <a:avLst/>
          </a:prstGeom>
          <a:noFill/>
          <a:ln>
            <a:noFill/>
          </a:ln>
        </p:spPr>
      </p:pic>
      <p:sp>
        <p:nvSpPr>
          <p:cNvPr id="136" name="Google Shape;136;p21"/>
          <p:cNvSpPr txBox="1"/>
          <p:nvPr/>
        </p:nvSpPr>
        <p:spPr>
          <a:xfrm>
            <a:off x="49302" y="315607"/>
            <a:ext cx="8345246" cy="852537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fr-FR" sz="1300" b="1" i="0" u="none" strike="noStrike" cap="none" dirty="0">
                <a:solidFill>
                  <a:srgbClr val="000000"/>
                </a:solidFill>
                <a:latin typeface="Montserrat" panose="00000500000000000000" pitchFamily="50" charset="0"/>
                <a:ea typeface="Montserrat"/>
                <a:cs typeface="Montserrat"/>
                <a:sym typeface="Montserrat"/>
              </a:rPr>
              <a:t>Texte de publication :</a:t>
            </a:r>
          </a:p>
          <a:p>
            <a:pPr rtl="0">
              <a:spcBef>
                <a:spcPts val="1200"/>
              </a:spcBef>
              <a:spcAft>
                <a:spcPts val="1200"/>
              </a:spcAft>
            </a:pPr>
            <a:r>
              <a:rPr lang="fr-FR" sz="700" b="1" i="0" u="none" strike="noStrike" dirty="0">
                <a:solidFill>
                  <a:srgbClr val="000000"/>
                </a:solidFill>
                <a:effectLst/>
                <a:latin typeface="Montserrat" panose="00000500000000000000" pitchFamily="50" charset="0"/>
              </a:rPr>
              <a:t>Nous trouvons cela inadmissible !</a:t>
            </a:r>
            <a:endParaRPr lang="fr-FR" sz="600" b="0" dirty="0">
              <a:effectLst/>
            </a:endParaRPr>
          </a:p>
          <a:p>
            <a:pPr rtl="0">
              <a:spcBef>
                <a:spcPts val="1200"/>
              </a:spcBef>
              <a:spcAft>
                <a:spcPts val="1200"/>
              </a:spcAft>
            </a:pPr>
            <a:r>
              <a:rPr lang="fr-FR" sz="700" b="0" i="0" u="none" strike="noStrike" dirty="0">
                <a:solidFill>
                  <a:srgbClr val="000000"/>
                </a:solidFill>
                <a:effectLst/>
                <a:latin typeface="Montserrat" panose="00000500000000000000" pitchFamily="50" charset="0"/>
              </a:rPr>
              <a:t>Chez </a:t>
            </a:r>
            <a:r>
              <a:rPr lang="fr-FR" sz="700" b="0" i="0" u="none" strike="noStrike" dirty="0" err="1">
                <a:solidFill>
                  <a:srgbClr val="000000"/>
                </a:solidFill>
                <a:effectLst/>
                <a:latin typeface="Montserrat" panose="00000500000000000000" pitchFamily="50" charset="0"/>
              </a:rPr>
              <a:t>NetByUs</a:t>
            </a:r>
            <a:r>
              <a:rPr lang="fr-FR" sz="700" b="0" i="0" u="none" strike="noStrike" dirty="0">
                <a:solidFill>
                  <a:srgbClr val="000000"/>
                </a:solidFill>
                <a:effectLst/>
                <a:latin typeface="Montserrat" panose="00000500000000000000" pitchFamily="50" charset="0"/>
              </a:rPr>
              <a:t>, la notion de "perte de client" n'existe pas. Vous savez pourquoi ? Parce que pour nous, il n'y a que des opportunités manquées. La différence est subtile, mais je vous laisse la découvrir par vous-même.</a:t>
            </a:r>
            <a:endParaRPr lang="fr-FR" sz="600" dirty="0"/>
          </a:p>
          <a:p>
            <a:pPr rtl="0">
              <a:spcBef>
                <a:spcPts val="1200"/>
              </a:spcBef>
              <a:spcAft>
                <a:spcPts val="1200"/>
              </a:spcAft>
            </a:pPr>
            <a:r>
              <a:rPr lang="fr-FR" sz="700" b="0" i="0" u="none" strike="noStrike" dirty="0">
                <a:solidFill>
                  <a:srgbClr val="000000"/>
                </a:solidFill>
                <a:effectLst/>
                <a:latin typeface="Montserrat" panose="00000500000000000000" pitchFamily="50" charset="0"/>
              </a:rPr>
              <a:t>Ce paradigme est ancré dans l’esprit de chaque membre de notre équipe et constitue le pilier central de l'utilisation de notre solution de gestion de la relation client (CRM) de notre suite BY+, très bientôt disponible.</a:t>
            </a:r>
            <a:endParaRPr lang="fr-FR" sz="600" b="0" dirty="0">
              <a:effectLst/>
            </a:endParaRPr>
          </a:p>
          <a:p>
            <a:pPr rtl="0">
              <a:spcBef>
                <a:spcPts val="1200"/>
              </a:spcBef>
              <a:spcAft>
                <a:spcPts val="1200"/>
              </a:spcAft>
            </a:pPr>
            <a:r>
              <a:rPr lang="fr-FR" sz="700" b="0" i="0" u="none" strike="noStrike" dirty="0">
                <a:solidFill>
                  <a:srgbClr val="000000"/>
                </a:solidFill>
                <a:effectLst/>
                <a:latin typeface="Montserrat" panose="00000500000000000000" pitchFamily="50" charset="0"/>
              </a:rPr>
              <a:t>Gérer un ou deux clients, c'est faisable. Mais quand vous en avez une centaine, répartis dans différents pays, vous êtes vite submergé si vous continuez à faire confiance à ce bon vieux cahier de registres des années 1980 ou à ce fichier Excel.</a:t>
            </a:r>
            <a:endParaRPr lang="fr-FR" sz="600" b="0" dirty="0">
              <a:effectLst/>
            </a:endParaRPr>
          </a:p>
          <a:p>
            <a:pPr rtl="0">
              <a:spcBef>
                <a:spcPts val="1200"/>
              </a:spcBef>
              <a:spcAft>
                <a:spcPts val="1200"/>
              </a:spcAft>
            </a:pPr>
            <a:r>
              <a:rPr lang="fr-FR" sz="700" b="0" i="0" u="none" strike="noStrike" dirty="0">
                <a:solidFill>
                  <a:srgbClr val="000000"/>
                </a:solidFill>
                <a:effectLst/>
                <a:latin typeface="Montserrat" panose="00000500000000000000" pitchFamily="50" charset="0"/>
              </a:rPr>
              <a:t>Soyons sérieux et précis. À l'heure actuelle, si vous êtes une entreprise ou un entrepreneur avec un portefeuille client important, rêvant de croissance, et que vous n'avez pas encore adopté un logiciel de gestion de la relation client adapté à votre activité, vous êtes en train de creuser le tombeau de votre business.</a:t>
            </a:r>
            <a:endParaRPr lang="fr-FR" sz="600" b="0" dirty="0">
              <a:effectLst/>
            </a:endParaRPr>
          </a:p>
          <a:p>
            <a:pPr rtl="0">
              <a:spcBef>
                <a:spcPts val="1200"/>
              </a:spcBef>
              <a:spcAft>
                <a:spcPts val="1200"/>
              </a:spcAft>
            </a:pPr>
            <a:r>
              <a:rPr lang="fr-FR" sz="700" b="0" i="0" u="none" strike="noStrike" dirty="0">
                <a:solidFill>
                  <a:srgbClr val="000000"/>
                </a:solidFill>
                <a:effectLst/>
                <a:latin typeface="Montserrat" panose="00000500000000000000" pitchFamily="50" charset="0"/>
              </a:rPr>
              <a:t>Pourquoi ? Parce que vous perdez du temps et des données précieuses. Et comme vous le savez, le temps, c'est de l'argent.</a:t>
            </a:r>
            <a:endParaRPr lang="fr-FR" sz="600" b="0" dirty="0">
              <a:effectLst/>
            </a:endParaRPr>
          </a:p>
          <a:p>
            <a:pPr rtl="0">
              <a:spcBef>
                <a:spcPts val="1200"/>
              </a:spcBef>
              <a:spcAft>
                <a:spcPts val="1200"/>
              </a:spcAft>
            </a:pPr>
            <a:r>
              <a:rPr lang="fr-FR" sz="700" b="0" i="0" u="none" strike="noStrike" dirty="0">
                <a:solidFill>
                  <a:srgbClr val="000000"/>
                </a:solidFill>
                <a:effectLst/>
                <a:latin typeface="Montserrat" panose="00000500000000000000" pitchFamily="50" charset="0"/>
              </a:rPr>
              <a:t>Si vous n'êtes pas d'accord avec cela, inutile de continuer à lire cette publication.</a:t>
            </a:r>
            <a:endParaRPr lang="fr-FR" sz="600" b="0" dirty="0">
              <a:effectLst/>
            </a:endParaRPr>
          </a:p>
          <a:p>
            <a:pPr rtl="0">
              <a:spcBef>
                <a:spcPts val="1200"/>
              </a:spcBef>
              <a:spcAft>
                <a:spcPts val="1200"/>
              </a:spcAft>
            </a:pPr>
            <a:r>
              <a:rPr lang="fr-FR" sz="700" b="0" i="0" u="none" strike="noStrike" dirty="0">
                <a:solidFill>
                  <a:srgbClr val="000000"/>
                </a:solidFill>
                <a:effectLst/>
                <a:latin typeface="Montserrat" panose="00000500000000000000" pitchFamily="50" charset="0"/>
              </a:rPr>
              <a:t>Mais si vous êtes toujours là, découvrons ensemble ce que notre logiciel CRM peut changer dans votre entreprise et votre activité.</a:t>
            </a:r>
            <a:endParaRPr lang="fr-FR" sz="600" b="0" dirty="0">
              <a:effectLst/>
            </a:endParaRPr>
          </a:p>
          <a:p>
            <a:pPr rtl="0">
              <a:spcBef>
                <a:spcPts val="1200"/>
              </a:spcBef>
              <a:spcAft>
                <a:spcPts val="1200"/>
              </a:spcAft>
            </a:pPr>
            <a:r>
              <a:rPr lang="fr-FR" sz="700" b="1" i="0" u="none" strike="noStrike" dirty="0">
                <a:solidFill>
                  <a:srgbClr val="000000"/>
                </a:solidFill>
                <a:effectLst/>
                <a:latin typeface="Montserrat" panose="00000500000000000000" pitchFamily="50" charset="0"/>
              </a:rPr>
              <a:t>Qu’est-ce qu’un CRM et pourquoi est-il essentiel ?</a:t>
            </a:r>
            <a:endParaRPr lang="fr-FR" sz="600" b="0" dirty="0">
              <a:effectLst/>
            </a:endParaRPr>
          </a:p>
          <a:p>
            <a:pPr rtl="0">
              <a:spcBef>
                <a:spcPts val="1200"/>
              </a:spcBef>
              <a:spcAft>
                <a:spcPts val="1200"/>
              </a:spcAft>
            </a:pPr>
            <a:r>
              <a:rPr lang="fr-FR" sz="700" b="0" i="0" u="none" strike="noStrike" dirty="0">
                <a:solidFill>
                  <a:srgbClr val="000000"/>
                </a:solidFill>
                <a:effectLst/>
                <a:latin typeface="Montserrat" panose="00000500000000000000" pitchFamily="50" charset="0"/>
              </a:rPr>
              <a:t>Un CRM (Customer Relationship Management) est bien plus qu’un simple outil : c’est une solution stratégique qui vous permet de gérer et d’optimiser vos interactions avec vos clients. Conçu pour s'adapter à vos besoins spécifiques, notre CRM vous aide à garder une trace de chaque client, à gérer vos prospects, et à maximiser chaque opportunité de vente.</a:t>
            </a:r>
            <a:endParaRPr lang="fr-FR" sz="600" b="0" dirty="0">
              <a:effectLst/>
            </a:endParaRPr>
          </a:p>
          <a:p>
            <a:pPr rtl="0">
              <a:spcBef>
                <a:spcPts val="1200"/>
              </a:spcBef>
              <a:spcAft>
                <a:spcPts val="1200"/>
              </a:spcAft>
            </a:pPr>
            <a:r>
              <a:rPr lang="fr-FR" sz="700" b="0" i="0" u="none" strike="noStrike" dirty="0">
                <a:solidFill>
                  <a:srgbClr val="000000"/>
                </a:solidFill>
                <a:effectLst/>
                <a:latin typeface="Montserrat" panose="00000500000000000000" pitchFamily="50" charset="0"/>
              </a:rPr>
              <a:t>Voici quelques-unes de ses principales fonctionnalités :</a:t>
            </a:r>
            <a:endParaRPr lang="fr-FR" sz="600" b="0" dirty="0">
              <a:effectLst/>
            </a:endParaRPr>
          </a:p>
          <a:p>
            <a:pPr rtl="0" fontAlgn="base">
              <a:spcBef>
                <a:spcPts val="1200"/>
              </a:spcBef>
              <a:spcAft>
                <a:spcPts val="0"/>
              </a:spcAft>
              <a:buFont typeface="Arial" panose="020B0604020202020204" pitchFamily="34" charset="0"/>
              <a:buChar char="•"/>
            </a:pPr>
            <a:r>
              <a:rPr lang="fr-FR" sz="700" b="1" i="0" u="none" strike="noStrike" dirty="0">
                <a:solidFill>
                  <a:srgbClr val="000000"/>
                </a:solidFill>
                <a:effectLst/>
                <a:latin typeface="Montserrat" panose="00000500000000000000" pitchFamily="50" charset="0"/>
              </a:rPr>
              <a:t>Pipeline de vente</a:t>
            </a:r>
            <a:r>
              <a:rPr lang="fr-FR" sz="700" b="0" i="0" u="none" strike="noStrike" dirty="0">
                <a:solidFill>
                  <a:srgbClr val="000000"/>
                </a:solidFill>
                <a:effectLst/>
                <a:latin typeface="Montserrat" panose="00000500000000000000" pitchFamily="50" charset="0"/>
              </a:rPr>
              <a:t> : Visualisez en un coup d'œil l'état d'avancement de chaque opportunité commerciale, de la prise de contact jusqu'à la conclusion de la vente.</a:t>
            </a:r>
            <a:endParaRPr lang="fr-FR" sz="7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fr-FR" sz="700" b="1" i="0" u="none" strike="noStrike" dirty="0">
                <a:solidFill>
                  <a:srgbClr val="000000"/>
                </a:solidFill>
                <a:effectLst/>
                <a:latin typeface="Montserrat" panose="00000500000000000000" pitchFamily="50" charset="0"/>
              </a:rPr>
              <a:t>Répertoire clientèle</a:t>
            </a:r>
            <a:r>
              <a:rPr lang="fr-FR" sz="700" b="0" i="0" u="none" strike="noStrike" dirty="0">
                <a:solidFill>
                  <a:srgbClr val="000000"/>
                </a:solidFill>
                <a:effectLst/>
                <a:latin typeface="Montserrat" panose="00000500000000000000" pitchFamily="50" charset="0"/>
              </a:rPr>
              <a:t> : Centralisez toutes les informations sur vos clients pour y accéder rapidement, et personnalisez vos interactions en fonction de leur historique.</a:t>
            </a:r>
            <a:endParaRPr lang="fr-FR" sz="7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fr-FR" sz="700" b="1" i="0" u="none" strike="noStrike" dirty="0">
                <a:solidFill>
                  <a:srgbClr val="000000"/>
                </a:solidFill>
                <a:effectLst/>
                <a:latin typeface="Montserrat" panose="00000500000000000000" pitchFamily="50" charset="0"/>
              </a:rPr>
              <a:t>Facturation</a:t>
            </a:r>
            <a:r>
              <a:rPr lang="fr-FR" sz="700" b="0" i="0" u="none" strike="noStrike" dirty="0">
                <a:solidFill>
                  <a:srgbClr val="000000"/>
                </a:solidFill>
                <a:effectLst/>
                <a:latin typeface="Montserrat" panose="00000500000000000000" pitchFamily="50" charset="0"/>
              </a:rPr>
              <a:t> : Générez, suivez et envoyez des factures en quelques clics, tout en assurant une gestion financière transparente et efficace.</a:t>
            </a:r>
            <a:endParaRPr lang="fr-FR" sz="700" b="0" i="0" u="none" strike="noStrike" dirty="0">
              <a:solidFill>
                <a:srgbClr val="000000"/>
              </a:solidFill>
              <a:effectLst/>
              <a:latin typeface="Arial" panose="020B0604020202020204" pitchFamily="34" charset="0"/>
            </a:endParaRPr>
          </a:p>
          <a:p>
            <a:pPr rtl="0" fontAlgn="base">
              <a:spcBef>
                <a:spcPts val="0"/>
              </a:spcBef>
              <a:spcAft>
                <a:spcPts val="1200"/>
              </a:spcAft>
              <a:buFont typeface="Arial" panose="020B0604020202020204" pitchFamily="34" charset="0"/>
              <a:buChar char="•"/>
            </a:pPr>
            <a:r>
              <a:rPr lang="fr-FR" sz="700" b="1" i="0" u="none" strike="noStrike" dirty="0">
                <a:solidFill>
                  <a:srgbClr val="000000"/>
                </a:solidFill>
                <a:effectLst/>
                <a:latin typeface="Montserrat" panose="00000500000000000000" pitchFamily="50" charset="0"/>
              </a:rPr>
              <a:t>Articles et statistiques</a:t>
            </a:r>
            <a:r>
              <a:rPr lang="fr-FR" sz="700" b="0" i="0" u="none" strike="noStrike" dirty="0">
                <a:solidFill>
                  <a:srgbClr val="000000"/>
                </a:solidFill>
                <a:effectLst/>
                <a:latin typeface="Montserrat" panose="00000500000000000000" pitchFamily="50" charset="0"/>
              </a:rPr>
              <a:t> : Analysez vos ventes, identifiez les produits les plus performants, et ajustez vos stratégies en fonction des données recueillies.</a:t>
            </a:r>
            <a:endParaRPr lang="fr-FR" sz="700" b="0" i="0" u="none" strike="noStrike" dirty="0">
              <a:solidFill>
                <a:srgbClr val="000000"/>
              </a:solidFill>
              <a:effectLst/>
              <a:latin typeface="Arial" panose="020B0604020202020204" pitchFamily="34" charset="0"/>
            </a:endParaRPr>
          </a:p>
          <a:p>
            <a:pPr rtl="0">
              <a:spcBef>
                <a:spcPts val="1200"/>
              </a:spcBef>
              <a:spcAft>
                <a:spcPts val="1200"/>
              </a:spcAft>
            </a:pPr>
            <a:r>
              <a:rPr lang="fr-FR" sz="700" b="1" i="0" u="none" strike="noStrike" dirty="0">
                <a:solidFill>
                  <a:srgbClr val="000000"/>
                </a:solidFill>
                <a:effectLst/>
                <a:latin typeface="Montserrat" panose="00000500000000000000" pitchFamily="50" charset="0"/>
              </a:rPr>
              <a:t>Avant le CRM, après le CRM : Un changement radical</a:t>
            </a:r>
            <a:endParaRPr lang="fr-FR" sz="600" b="0" dirty="0">
              <a:effectLst/>
            </a:endParaRPr>
          </a:p>
          <a:p>
            <a:pPr rtl="0">
              <a:spcBef>
                <a:spcPts val="1200"/>
              </a:spcBef>
              <a:spcAft>
                <a:spcPts val="1200"/>
              </a:spcAft>
            </a:pPr>
            <a:r>
              <a:rPr lang="fr-FR" sz="700" b="0" i="0" u="none" strike="noStrike" dirty="0">
                <a:solidFill>
                  <a:srgbClr val="000000"/>
                </a:solidFill>
                <a:effectLst/>
                <a:latin typeface="Montserrat" panose="00000500000000000000" pitchFamily="50" charset="0"/>
              </a:rPr>
              <a:t>Avant d'adopter notre solution, gérer vos clients peut ressembler à un véritable casse-tête : des informations dispersées, des suivis oubliés, et des opportunités manquées.</a:t>
            </a:r>
            <a:endParaRPr lang="fr-FR" sz="600" b="0" dirty="0">
              <a:effectLst/>
            </a:endParaRPr>
          </a:p>
          <a:p>
            <a:pPr rtl="0">
              <a:spcBef>
                <a:spcPts val="1200"/>
              </a:spcBef>
              <a:spcAft>
                <a:spcPts val="1200"/>
              </a:spcAft>
            </a:pPr>
            <a:r>
              <a:rPr lang="fr-FR" sz="700" b="0" i="0" u="none" strike="noStrike" dirty="0">
                <a:solidFill>
                  <a:srgbClr val="000000"/>
                </a:solidFill>
                <a:effectLst/>
                <a:latin typeface="Montserrat" panose="00000500000000000000" pitchFamily="50" charset="0"/>
              </a:rPr>
              <a:t>Après l’implémentation, tout change. Vous bénéficiez d'une vue d'ensemble claire de vos clients, de leurs besoins, et de chaque étape de votre processus de vente. Vous gagnez en temps, en efficacité, et surtout, vous transformez vos relations clients en véritables leviers de croissance.</a:t>
            </a:r>
            <a:endParaRPr lang="fr-FR" sz="600" b="0" dirty="0">
              <a:effectLst/>
            </a:endParaRPr>
          </a:p>
          <a:p>
            <a:pPr rtl="0">
              <a:spcBef>
                <a:spcPts val="1200"/>
              </a:spcBef>
              <a:spcAft>
                <a:spcPts val="1200"/>
              </a:spcAft>
            </a:pPr>
            <a:r>
              <a:rPr lang="fr-FR" sz="700" b="1" i="0" u="none" strike="noStrike" dirty="0">
                <a:solidFill>
                  <a:srgbClr val="000000"/>
                </a:solidFill>
                <a:effectLst/>
                <a:latin typeface="Montserrat" panose="00000500000000000000" pitchFamily="50" charset="0"/>
              </a:rPr>
              <a:t>UNE OPPORTUNITÉ PEUT ÊTRE MANQUÉE, MAIS UN CLIENT NE SE PERD PAS.</a:t>
            </a:r>
            <a:endParaRPr lang="fr-FR" sz="600" b="0" dirty="0">
              <a:effectLst/>
            </a:endParaRPr>
          </a:p>
          <a:p>
            <a:pPr rtl="0">
              <a:spcBef>
                <a:spcPts val="1200"/>
              </a:spcBef>
              <a:spcAft>
                <a:spcPts val="1200"/>
              </a:spcAft>
            </a:pPr>
            <a:r>
              <a:rPr lang="fr-FR" sz="700" b="0" i="0" u="none" strike="noStrike" dirty="0">
                <a:solidFill>
                  <a:srgbClr val="000000"/>
                </a:solidFill>
                <a:effectLst/>
                <a:latin typeface="Montserrat" panose="00000500000000000000" pitchFamily="50" charset="0"/>
              </a:rPr>
              <a:t>Alors, quand comptez-vous travailler avec nous ? Nous vous attendons. Laissez-nous un message !</a:t>
            </a:r>
            <a:endParaRPr lang="fr-FR" sz="600" b="0" dirty="0">
              <a:effectLst/>
            </a:endParaRPr>
          </a:p>
          <a:p>
            <a:pPr rtl="0">
              <a:spcBef>
                <a:spcPts val="0"/>
              </a:spcBef>
              <a:spcAft>
                <a:spcPts val="0"/>
              </a:spcAft>
            </a:pPr>
            <a:br>
              <a:rPr lang="fr-FR" sz="600" b="0" dirty="0">
                <a:effectLst/>
              </a:rPr>
            </a:br>
            <a:r>
              <a:rPr lang="fr-FR" sz="700" b="1" i="0" u="none" strike="noStrike" dirty="0">
                <a:solidFill>
                  <a:srgbClr val="000000"/>
                </a:solidFill>
                <a:effectLst/>
                <a:latin typeface="Montserrat" panose="00000500000000000000" pitchFamily="50" charset="0"/>
              </a:rPr>
              <a:t>#NetByUs #NoWahalaTeam #Letsgrowtogether #transformationdigitale</a:t>
            </a:r>
            <a:endParaRPr lang="fr-FR" sz="600" b="0" dirty="0">
              <a:effectLs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3"/>
          <p:cNvSpPr txBox="1"/>
          <p:nvPr/>
        </p:nvSpPr>
        <p:spPr>
          <a:xfrm>
            <a:off x="7861954" y="320512"/>
            <a:ext cx="4330045" cy="1200288"/>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latin typeface="Montserrat"/>
                <a:ea typeface="Montserrat"/>
                <a:cs typeface="Montserrat"/>
                <a:sym typeface="Montserrat"/>
              </a:rPr>
              <a:t>Lundi : 14/10/24</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Rubrique : </a:t>
            </a:r>
            <a:r>
              <a:rPr lang="fr-FR" sz="1800" b="1" dirty="0">
                <a:latin typeface="Montserrat"/>
                <a:ea typeface="Montserrat"/>
                <a:cs typeface="Montserrat"/>
                <a:sym typeface="Montserrat"/>
              </a:rPr>
              <a:t>Bien Net</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Heure de Publication : 10H30</a:t>
            </a:r>
          </a:p>
          <a:p>
            <a:r>
              <a:rPr lang="fr-FR" sz="1800" b="1" dirty="0">
                <a:latin typeface="Montserrat"/>
                <a:ea typeface="Montserrat"/>
                <a:cs typeface="Montserrat"/>
                <a:sym typeface="Montserrat"/>
              </a:rPr>
              <a:t>RS : Facebook et LinkedIn</a:t>
            </a:r>
            <a:endParaRPr lang="fr-FR" sz="1800" b="1" i="0" u="none" strike="noStrike" cap="none" dirty="0">
              <a:solidFill>
                <a:srgbClr val="000000"/>
              </a:solidFill>
              <a:latin typeface="Montserrat"/>
              <a:ea typeface="Montserrat"/>
              <a:cs typeface="Montserrat"/>
              <a:sym typeface="Montserrat"/>
            </a:endParaRPr>
          </a:p>
        </p:txBody>
      </p:sp>
      <p:pic>
        <p:nvPicPr>
          <p:cNvPr id="150" name="Google Shape;150;p23"/>
          <p:cNvPicPr preferRelativeResize="0"/>
          <p:nvPr/>
        </p:nvPicPr>
        <p:blipFill rotWithShape="1">
          <a:blip r:embed="rId3">
            <a:alphaModFix/>
          </a:blip>
          <a:srcRect/>
          <a:stretch/>
        </p:blipFill>
        <p:spPr>
          <a:xfrm>
            <a:off x="9721203" y="6293512"/>
            <a:ext cx="1946917" cy="407129"/>
          </a:xfrm>
          <a:prstGeom prst="rect">
            <a:avLst/>
          </a:prstGeom>
          <a:noFill/>
          <a:ln>
            <a:noFill/>
          </a:ln>
        </p:spPr>
      </p:pic>
      <p:sp>
        <p:nvSpPr>
          <p:cNvPr id="151" name="Google Shape;151;p23"/>
          <p:cNvSpPr txBox="1"/>
          <p:nvPr/>
        </p:nvSpPr>
        <p:spPr>
          <a:xfrm>
            <a:off x="0" y="9427"/>
            <a:ext cx="7933862" cy="5539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000" b="1" i="0" u="none" strike="noStrike" cap="none" dirty="0">
                <a:solidFill>
                  <a:srgbClr val="000000"/>
                </a:solidFill>
                <a:latin typeface="Montserrat"/>
                <a:ea typeface="Montserrat"/>
                <a:cs typeface="Montserrat"/>
                <a:sym typeface="Montserrat"/>
              </a:rPr>
              <a:t>Texte de publication :</a:t>
            </a:r>
          </a:p>
          <a:p>
            <a:pPr marL="0" marR="0" lvl="0" indent="0" algn="l" rtl="0">
              <a:spcBef>
                <a:spcPts val="0"/>
              </a:spcBef>
              <a:spcAft>
                <a:spcPts val="0"/>
              </a:spcAft>
              <a:buNone/>
            </a:pPr>
            <a:endParaRPr lang="fr-FR" sz="1000" b="1" dirty="0">
              <a:latin typeface="Montserrat"/>
              <a:ea typeface="Montserrat"/>
              <a:cs typeface="Montserrat"/>
              <a:sym typeface="Montserrat"/>
            </a:endParaRPr>
          </a:p>
          <a:p>
            <a:pPr marL="0" marR="0" lvl="0" indent="0" algn="l" rtl="0">
              <a:spcBef>
                <a:spcPts val="0"/>
              </a:spcBef>
              <a:spcAft>
                <a:spcPts val="0"/>
              </a:spcAft>
              <a:buNone/>
            </a:pPr>
            <a:endParaRPr sz="1000" b="1" dirty="0">
              <a:latin typeface="Montserrat"/>
              <a:ea typeface="Montserrat"/>
              <a:cs typeface="Montserrat"/>
              <a:sym typeface="Montserrat"/>
            </a:endParaRPr>
          </a:p>
        </p:txBody>
      </p:sp>
      <p:sp>
        <p:nvSpPr>
          <p:cNvPr id="2" name="ZoneTexte 1">
            <a:extLst>
              <a:ext uri="{FF2B5EF4-FFF2-40B4-BE49-F238E27FC236}">
                <a16:creationId xmlns:a16="http://schemas.microsoft.com/office/drawing/2014/main" id="{47583120-F51D-F28A-FB17-EC1752DCEE69}"/>
              </a:ext>
            </a:extLst>
          </p:cNvPr>
          <p:cNvSpPr txBox="1"/>
          <p:nvPr/>
        </p:nvSpPr>
        <p:spPr>
          <a:xfrm>
            <a:off x="435006" y="790113"/>
            <a:ext cx="6454066" cy="5860579"/>
          </a:xfrm>
          <a:prstGeom prst="rect">
            <a:avLst/>
          </a:prstGeom>
          <a:noFill/>
        </p:spPr>
        <p:txBody>
          <a:bodyPr wrap="square" rtlCol="0">
            <a:spAutoFit/>
          </a:bodyPr>
          <a:lstStyle/>
          <a:p>
            <a:pPr>
              <a:lnSpc>
                <a:spcPct val="107000"/>
              </a:lnSpc>
              <a:spcAft>
                <a:spcPts val="800"/>
              </a:spcAft>
            </a:pPr>
            <a:r>
              <a:rPr lang="fr-FR" sz="1050" dirty="0">
                <a:effectLst/>
                <a:latin typeface="Montserrat" panose="00000500000000000000" pitchFamily="50" charset="0"/>
                <a:ea typeface="Calibri" panose="020F0502020204030204" pitchFamily="34" charset="0"/>
                <a:cs typeface="Arial" panose="020B0604020202020204" pitchFamily="34" charset="0"/>
              </a:rPr>
              <a:t>Saviez-vous ce que sont les troubles musculosquelettiques (TMS) ? Comme leur nom l'indique, il s'agit de problèmes de santé qui concernent non seulement les muscles, mais aussi les articulations, les nerfs et d'autres tissus mous du corps.</a:t>
            </a:r>
            <a:endParaRPr lang="fr-FR" sz="1050" dirty="0">
              <a:effectLst/>
              <a:latin typeface="Montserrat" panose="00000500000000000000" pitchFamily="50" charset="0"/>
              <a:ea typeface="Calibri" panose="020F0502020204030204" pitchFamily="34" charset="0"/>
              <a:cs typeface="Times New Roman" panose="02020603050405020304" pitchFamily="18" charset="0"/>
            </a:endParaRPr>
          </a:p>
          <a:p>
            <a:pPr>
              <a:lnSpc>
                <a:spcPct val="107000"/>
              </a:lnSpc>
              <a:spcAft>
                <a:spcPts val="800"/>
              </a:spcAft>
            </a:pPr>
            <a:r>
              <a:rPr lang="fr-FR" sz="1050" dirty="0">
                <a:effectLst/>
                <a:latin typeface="Montserrat" panose="00000500000000000000" pitchFamily="50" charset="0"/>
                <a:ea typeface="Calibri" panose="020F0502020204030204" pitchFamily="34" charset="0"/>
                <a:cs typeface="Arial" panose="020B0604020202020204" pitchFamily="34" charset="0"/>
              </a:rPr>
              <a:t>Pourquoi en parler dans notre rubrique "Bien net" ?</a:t>
            </a:r>
            <a:endParaRPr lang="fr-FR" sz="1050" dirty="0">
              <a:effectLst/>
              <a:latin typeface="Montserrat" panose="00000500000000000000" pitchFamily="50" charset="0"/>
              <a:ea typeface="Calibri" panose="020F0502020204030204" pitchFamily="34" charset="0"/>
              <a:cs typeface="Times New Roman" panose="02020603050405020304" pitchFamily="18" charset="0"/>
            </a:endParaRPr>
          </a:p>
          <a:p>
            <a:pPr>
              <a:lnSpc>
                <a:spcPct val="107000"/>
              </a:lnSpc>
              <a:spcAft>
                <a:spcPts val="800"/>
              </a:spcAft>
            </a:pPr>
            <a:r>
              <a:rPr lang="fr-FR" sz="1050" dirty="0">
                <a:effectLst/>
                <a:latin typeface="Montserrat" panose="00000500000000000000" pitchFamily="50" charset="0"/>
                <a:ea typeface="Calibri" panose="020F0502020204030204" pitchFamily="34" charset="0"/>
                <a:cs typeface="Arial" panose="020B0604020202020204" pitchFamily="34" charset="0"/>
              </a:rPr>
              <a:t>Parce que ces TMS représentent un défi majeur pour de nombreux collaborateurs en entreprise. A cause des longues heures de travail dans des postures inadéquates, ces derniers ressentes des douleurs un peu partout dans le corps. </a:t>
            </a:r>
            <a:endParaRPr lang="fr-FR" sz="1050" dirty="0">
              <a:effectLst/>
              <a:latin typeface="Montserrat" panose="00000500000000000000" pitchFamily="50" charset="0"/>
              <a:ea typeface="Calibri" panose="020F0502020204030204" pitchFamily="34" charset="0"/>
              <a:cs typeface="Times New Roman" panose="02020603050405020304" pitchFamily="18" charset="0"/>
            </a:endParaRPr>
          </a:p>
          <a:p>
            <a:pPr>
              <a:lnSpc>
                <a:spcPct val="107000"/>
              </a:lnSpc>
              <a:spcAft>
                <a:spcPts val="800"/>
              </a:spcAft>
            </a:pPr>
            <a:r>
              <a:rPr lang="fr-FR" sz="1050" dirty="0">
                <a:effectLst/>
                <a:latin typeface="Montserrat" panose="00000500000000000000" pitchFamily="50" charset="0"/>
                <a:ea typeface="Calibri" panose="020F0502020204030204" pitchFamily="34" charset="0"/>
                <a:cs typeface="Arial" panose="020B0604020202020204" pitchFamily="34" charset="0"/>
              </a:rPr>
              <a:t>Pensez-vous pouvoir être productif avec une douleur persistante au dos ou au cou ? </a:t>
            </a:r>
            <a:endParaRPr lang="fr-FR" sz="1050" dirty="0">
              <a:effectLst/>
              <a:latin typeface="Montserrat" panose="00000500000000000000" pitchFamily="50" charset="0"/>
              <a:ea typeface="Calibri" panose="020F0502020204030204" pitchFamily="34" charset="0"/>
              <a:cs typeface="Times New Roman" panose="02020603050405020304" pitchFamily="18" charset="0"/>
            </a:endParaRPr>
          </a:p>
          <a:p>
            <a:pPr>
              <a:lnSpc>
                <a:spcPct val="107000"/>
              </a:lnSpc>
              <a:spcAft>
                <a:spcPts val="800"/>
              </a:spcAft>
            </a:pPr>
            <a:r>
              <a:rPr lang="fr-FR" sz="1050" dirty="0">
                <a:effectLst/>
                <a:latin typeface="Montserrat" panose="00000500000000000000" pitchFamily="50" charset="0"/>
                <a:ea typeface="Calibri" panose="020F0502020204030204" pitchFamily="34" charset="0"/>
                <a:cs typeface="Arial" panose="020B0604020202020204" pitchFamily="34" charset="0"/>
              </a:rPr>
              <a:t>Nous en doutons fortement. En effet, de nombreuses tâches dans nos environnements de travail impliquent de rester assis pendant de longues périodes, ce qui peut entraîner des douleurs physiques, des raideurs, des gonflements, des engourdissements, des picotements et d'autres symptômes qui fragilisent la santé et la capacité à travailler.</a:t>
            </a:r>
            <a:endParaRPr lang="fr-FR" sz="1050" dirty="0">
              <a:effectLst/>
              <a:latin typeface="Montserrat" panose="00000500000000000000" pitchFamily="50" charset="0"/>
              <a:ea typeface="Calibri" panose="020F0502020204030204" pitchFamily="34" charset="0"/>
              <a:cs typeface="Times New Roman" panose="02020603050405020304" pitchFamily="18" charset="0"/>
            </a:endParaRPr>
          </a:p>
          <a:p>
            <a:pPr>
              <a:lnSpc>
                <a:spcPct val="107000"/>
              </a:lnSpc>
              <a:spcAft>
                <a:spcPts val="800"/>
              </a:spcAft>
            </a:pPr>
            <a:r>
              <a:rPr lang="fr-FR" sz="1050" dirty="0">
                <a:effectLst/>
                <a:latin typeface="Montserrat" panose="00000500000000000000" pitchFamily="50" charset="0"/>
                <a:ea typeface="Calibri" panose="020F0502020204030204" pitchFamily="34" charset="0"/>
                <a:cs typeface="Arial" panose="020B0604020202020204" pitchFamily="34" charset="0"/>
              </a:rPr>
              <a:t> </a:t>
            </a:r>
            <a:endParaRPr lang="fr-FR" sz="1050" dirty="0">
              <a:effectLst/>
              <a:latin typeface="Montserrat" panose="00000500000000000000" pitchFamily="50" charset="0"/>
              <a:ea typeface="Calibri" panose="020F0502020204030204" pitchFamily="34" charset="0"/>
              <a:cs typeface="Times New Roman" panose="02020603050405020304" pitchFamily="18" charset="0"/>
            </a:endParaRPr>
          </a:p>
          <a:p>
            <a:pPr>
              <a:lnSpc>
                <a:spcPct val="107000"/>
              </a:lnSpc>
              <a:spcAft>
                <a:spcPts val="800"/>
              </a:spcAft>
            </a:pPr>
            <a:r>
              <a:rPr lang="fr-FR" sz="1050" dirty="0">
                <a:effectLst/>
                <a:latin typeface="Montserrat" panose="00000500000000000000" pitchFamily="50" charset="0"/>
                <a:ea typeface="Calibri" panose="020F0502020204030204" pitchFamily="34" charset="0"/>
                <a:cs typeface="Arial" panose="020B0604020202020204" pitchFamily="34" charset="0"/>
              </a:rPr>
              <a:t>Les conséquences des TMS peuvent être dévastatrices tant pour les individus en termes de complications de santé que pour les entreprises en termes de ressources humaines disponibles et de coûts.</a:t>
            </a:r>
            <a:endParaRPr lang="fr-FR" sz="1050" dirty="0">
              <a:effectLst/>
              <a:latin typeface="Montserrat" panose="00000500000000000000" pitchFamily="50" charset="0"/>
              <a:ea typeface="Calibri" panose="020F0502020204030204" pitchFamily="34" charset="0"/>
              <a:cs typeface="Times New Roman" panose="02020603050405020304" pitchFamily="18" charset="0"/>
            </a:endParaRPr>
          </a:p>
          <a:p>
            <a:pPr>
              <a:lnSpc>
                <a:spcPct val="107000"/>
              </a:lnSpc>
              <a:spcAft>
                <a:spcPts val="800"/>
              </a:spcAft>
            </a:pPr>
            <a:r>
              <a:rPr lang="fr-FR" sz="1050" dirty="0">
                <a:effectLst/>
                <a:latin typeface="Montserrat" panose="00000500000000000000" pitchFamily="50" charset="0"/>
                <a:ea typeface="Calibri" panose="020F0502020204030204" pitchFamily="34" charset="0"/>
                <a:cs typeface="Arial" panose="020B0604020202020204" pitchFamily="34" charset="0"/>
              </a:rPr>
              <a:t>Pour prévenir et réduire les TMS, il est essentiel de mettre en place des postes de travail ergonomiques et d'éduquer sur les moyens de prévention, tels que l'adoption d'une bonne hygiène de vie et la pratique d'exercices ou de mouvements pendant la journée de travail afin de soulager les douleurs.</a:t>
            </a:r>
            <a:endParaRPr lang="fr-FR" sz="1050" dirty="0">
              <a:effectLst/>
              <a:latin typeface="Montserrat" panose="00000500000000000000" pitchFamily="50" charset="0"/>
              <a:ea typeface="Calibri" panose="020F0502020204030204" pitchFamily="34" charset="0"/>
              <a:cs typeface="Times New Roman" panose="02020603050405020304" pitchFamily="18" charset="0"/>
            </a:endParaRPr>
          </a:p>
          <a:p>
            <a:pPr>
              <a:lnSpc>
                <a:spcPct val="107000"/>
              </a:lnSpc>
              <a:spcAft>
                <a:spcPts val="800"/>
              </a:spcAft>
            </a:pPr>
            <a:r>
              <a:rPr lang="fr-FR" sz="1050" dirty="0">
                <a:effectLst/>
                <a:latin typeface="Montserrat" panose="00000500000000000000" pitchFamily="50" charset="0"/>
                <a:ea typeface="Calibri" panose="020F0502020204030204" pitchFamily="34" charset="0"/>
                <a:cs typeface="Arial" panose="020B0604020202020204" pitchFamily="34" charset="0"/>
              </a:rPr>
              <a:t>Ensemble, faisons de la prévention des TMS une priorité et créons des environnements de travail sains et épanouissants pour tous. </a:t>
            </a:r>
          </a:p>
          <a:p>
            <a:pPr>
              <a:lnSpc>
                <a:spcPct val="107000"/>
              </a:lnSpc>
              <a:spcAft>
                <a:spcPts val="800"/>
              </a:spcAft>
            </a:pPr>
            <a:endParaRPr lang="fr-FR" sz="1050" dirty="0">
              <a:latin typeface="Montserrat" panose="00000500000000000000" pitchFamily="50" charset="0"/>
              <a:ea typeface="Calibri" panose="020F0502020204030204" pitchFamily="34" charset="0"/>
              <a:cs typeface="Arial" panose="020B0604020202020204" pitchFamily="34" charset="0"/>
            </a:endParaRPr>
          </a:p>
          <a:p>
            <a:pPr>
              <a:lnSpc>
                <a:spcPct val="107000"/>
              </a:lnSpc>
              <a:spcAft>
                <a:spcPts val="800"/>
              </a:spcAft>
            </a:pPr>
            <a:r>
              <a:rPr lang="fr-FR" sz="1050" kern="100" dirty="0">
                <a:effectLst/>
                <a:latin typeface="Montserrat" panose="00000500000000000000" pitchFamily="50" charset="0"/>
                <a:ea typeface="Calibri" panose="020F0502020204030204" pitchFamily="34" charset="0"/>
                <a:cs typeface="Times New Roman" panose="02020603050405020304" pitchFamily="18" charset="0"/>
              </a:rPr>
              <a:t>#NetByUs #Innovation #DigitalTransformation #NoWahalaTeam</a:t>
            </a:r>
          </a:p>
          <a:p>
            <a:pPr>
              <a:lnSpc>
                <a:spcPct val="107000"/>
              </a:lnSpc>
              <a:spcAft>
                <a:spcPts val="800"/>
              </a:spcAft>
            </a:pPr>
            <a:endParaRPr lang="fr-FR" sz="1050" dirty="0">
              <a:effectLst/>
              <a:latin typeface="Montserrat" panose="00000500000000000000" pitchFamily="50"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712051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3"/>
          <p:cNvSpPr txBox="1"/>
          <p:nvPr/>
        </p:nvSpPr>
        <p:spPr>
          <a:xfrm>
            <a:off x="7861954" y="320512"/>
            <a:ext cx="4330045" cy="1200288"/>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latin typeface="Montserrat"/>
                <a:ea typeface="Montserrat"/>
                <a:cs typeface="Montserrat"/>
                <a:sym typeface="Montserrat"/>
              </a:rPr>
              <a:t>Mercredi : 16/10/24</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Rubrique : </a:t>
            </a:r>
            <a:r>
              <a:rPr lang="fr-FR" sz="1800" b="1" dirty="0">
                <a:latin typeface="Montserrat"/>
                <a:ea typeface="Montserrat"/>
                <a:cs typeface="Montserrat"/>
                <a:sym typeface="Montserrat"/>
              </a:rPr>
              <a:t>Tous Geek</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Heure de Publication : 10H30</a:t>
            </a:r>
          </a:p>
          <a:p>
            <a:r>
              <a:rPr lang="fr-FR" sz="1800" b="1" dirty="0">
                <a:latin typeface="Montserrat"/>
                <a:ea typeface="Montserrat"/>
                <a:cs typeface="Montserrat"/>
                <a:sym typeface="Montserrat"/>
              </a:rPr>
              <a:t>RS : Facebook et LinkedIn</a:t>
            </a:r>
            <a:endParaRPr lang="fr-FR" sz="1800" b="1" i="0" u="none" strike="noStrike" cap="none" dirty="0">
              <a:solidFill>
                <a:srgbClr val="000000"/>
              </a:solidFill>
              <a:latin typeface="Montserrat"/>
              <a:ea typeface="Montserrat"/>
              <a:cs typeface="Montserrat"/>
              <a:sym typeface="Montserrat"/>
            </a:endParaRPr>
          </a:p>
        </p:txBody>
      </p:sp>
      <p:pic>
        <p:nvPicPr>
          <p:cNvPr id="150" name="Google Shape;150;p23"/>
          <p:cNvPicPr preferRelativeResize="0"/>
          <p:nvPr/>
        </p:nvPicPr>
        <p:blipFill rotWithShape="1">
          <a:blip r:embed="rId3">
            <a:alphaModFix/>
          </a:blip>
          <a:srcRect/>
          <a:stretch/>
        </p:blipFill>
        <p:spPr>
          <a:xfrm>
            <a:off x="9721203" y="6293512"/>
            <a:ext cx="1946917" cy="407129"/>
          </a:xfrm>
          <a:prstGeom prst="rect">
            <a:avLst/>
          </a:prstGeom>
          <a:noFill/>
          <a:ln>
            <a:noFill/>
          </a:ln>
        </p:spPr>
      </p:pic>
      <p:sp>
        <p:nvSpPr>
          <p:cNvPr id="151" name="Google Shape;151;p23"/>
          <p:cNvSpPr txBox="1"/>
          <p:nvPr/>
        </p:nvSpPr>
        <p:spPr>
          <a:xfrm>
            <a:off x="0" y="9427"/>
            <a:ext cx="7933862" cy="5539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000" b="1" i="0" u="none" strike="noStrike" cap="none" dirty="0">
                <a:solidFill>
                  <a:srgbClr val="000000"/>
                </a:solidFill>
                <a:latin typeface="Montserrat"/>
                <a:ea typeface="Montserrat"/>
                <a:cs typeface="Montserrat"/>
                <a:sym typeface="Montserrat"/>
              </a:rPr>
              <a:t>Texte de publication :</a:t>
            </a:r>
          </a:p>
          <a:p>
            <a:pPr marL="0" marR="0" lvl="0" indent="0" algn="l" rtl="0">
              <a:spcBef>
                <a:spcPts val="0"/>
              </a:spcBef>
              <a:spcAft>
                <a:spcPts val="0"/>
              </a:spcAft>
              <a:buNone/>
            </a:pPr>
            <a:endParaRPr lang="fr-FR" sz="1000" b="1" dirty="0">
              <a:latin typeface="Montserrat"/>
              <a:ea typeface="Montserrat"/>
              <a:cs typeface="Montserrat"/>
              <a:sym typeface="Montserrat"/>
            </a:endParaRPr>
          </a:p>
          <a:p>
            <a:pPr marL="0" marR="0" lvl="0" indent="0" algn="l" rtl="0">
              <a:spcBef>
                <a:spcPts val="0"/>
              </a:spcBef>
              <a:spcAft>
                <a:spcPts val="0"/>
              </a:spcAft>
              <a:buNone/>
            </a:pPr>
            <a:endParaRPr sz="1000" b="1" dirty="0">
              <a:latin typeface="Montserrat"/>
              <a:ea typeface="Montserrat"/>
              <a:cs typeface="Montserrat"/>
              <a:sym typeface="Montserrat"/>
            </a:endParaRPr>
          </a:p>
        </p:txBody>
      </p:sp>
      <p:sp>
        <p:nvSpPr>
          <p:cNvPr id="2" name="ZoneTexte 1">
            <a:extLst>
              <a:ext uri="{FF2B5EF4-FFF2-40B4-BE49-F238E27FC236}">
                <a16:creationId xmlns:a16="http://schemas.microsoft.com/office/drawing/2014/main" id="{32F9F247-7DD7-E6E5-56EC-B0A50BA0C738}"/>
              </a:ext>
            </a:extLst>
          </p:cNvPr>
          <p:cNvSpPr txBox="1"/>
          <p:nvPr/>
        </p:nvSpPr>
        <p:spPr>
          <a:xfrm>
            <a:off x="541538" y="763480"/>
            <a:ext cx="6161103" cy="5009192"/>
          </a:xfrm>
          <a:prstGeom prst="rect">
            <a:avLst/>
          </a:prstGeom>
          <a:noFill/>
        </p:spPr>
        <p:txBody>
          <a:bodyPr wrap="square" rtlCol="0">
            <a:spAutoFit/>
          </a:bodyPr>
          <a:lstStyle/>
          <a:p>
            <a:r>
              <a:rPr lang="fr-FR" sz="1200" b="1" dirty="0">
                <a:latin typeface="Montserrat" panose="00000500000000000000" pitchFamily="50" charset="0"/>
              </a:rPr>
              <a:t>La Blockchain : Une Révolution pour l'Entreprise Africaine ! </a:t>
            </a:r>
          </a:p>
          <a:p>
            <a:endParaRPr lang="fr-FR" sz="1200" dirty="0">
              <a:latin typeface="Montserrat" panose="00000500000000000000" pitchFamily="50" charset="0"/>
            </a:endParaRPr>
          </a:p>
          <a:p>
            <a:r>
              <a:rPr lang="fr-FR" sz="1200" dirty="0">
                <a:latin typeface="Montserrat" panose="00000500000000000000" pitchFamily="50" charset="0"/>
              </a:rPr>
              <a:t>La Blockchain est bien plus qu'une simple technologie, c'est un levier stratégique de croissance. Elle permet aux entreprises de renforcer leur sécurité, d'optimiser leurs processus, et de réduire les coûts en éliminant les intermédiaires. </a:t>
            </a:r>
          </a:p>
          <a:p>
            <a:endParaRPr lang="fr-FR" sz="1200" dirty="0">
              <a:latin typeface="Montserrat" panose="00000500000000000000" pitchFamily="50" charset="0"/>
            </a:endParaRPr>
          </a:p>
          <a:p>
            <a:r>
              <a:rPr lang="fr-FR" sz="1200" dirty="0">
                <a:latin typeface="Montserrat" panose="00000500000000000000" pitchFamily="50" charset="0"/>
              </a:rPr>
              <a:t>Aujourd'hui, elle révolutionne de nombreux secteurs comme le commerce, la finance, et la logistique, même si beaucoup ne maîtrisent pas encore cette technologie au même titre que l'intelligence artificielle.</a:t>
            </a:r>
          </a:p>
          <a:p>
            <a:endParaRPr lang="fr-FR" sz="1200" dirty="0">
              <a:latin typeface="Montserrat" panose="00000500000000000000" pitchFamily="50" charset="0"/>
            </a:endParaRPr>
          </a:p>
          <a:p>
            <a:r>
              <a:rPr lang="fr-FR" sz="1200" dirty="0">
                <a:latin typeface="Montserrat" panose="00000500000000000000" pitchFamily="50" charset="0"/>
              </a:rPr>
              <a:t>Découvrez dans ce carrousel de notre rubrique "Tous Geeks" comment cette technologie transforme la gestion des données et les transactions pour booster l'efficacité de votre entreprise ! 🚀</a:t>
            </a:r>
          </a:p>
          <a:p>
            <a:endParaRPr lang="fr-FR" sz="1200" dirty="0">
              <a:latin typeface="Montserrat" panose="00000500000000000000" pitchFamily="50" charset="0"/>
            </a:endParaRPr>
          </a:p>
          <a:p>
            <a:r>
              <a:rPr lang="fr-FR" sz="1200" dirty="0">
                <a:latin typeface="Montserrat" panose="00000500000000000000" pitchFamily="50" charset="0"/>
              </a:rPr>
              <a:t>Le véritable enjeu ? Tirer parti de la Blockchain pour transformer les structures économiques et encourager de nouveaux modèles d'affaires. </a:t>
            </a:r>
          </a:p>
          <a:p>
            <a:endParaRPr lang="fr-FR" sz="1200" dirty="0">
              <a:latin typeface="Montserrat" panose="00000500000000000000" pitchFamily="50" charset="0"/>
            </a:endParaRPr>
          </a:p>
          <a:p>
            <a:r>
              <a:rPr lang="fr-FR" sz="1200" b="1" dirty="0">
                <a:latin typeface="Montserrat" panose="00000500000000000000" pitchFamily="50" charset="0"/>
              </a:rPr>
              <a:t>NB :</a:t>
            </a:r>
            <a:r>
              <a:rPr lang="fr-FR" sz="1200" dirty="0">
                <a:latin typeface="Montserrat" panose="00000500000000000000" pitchFamily="50" charset="0"/>
              </a:rPr>
              <a:t> Que vous soyez une petite, moyenne ou grande entreprise, faites confiance à @NetByUs pour vous accompagner dans la gestion, l'amélioration et la montée en échelle de votre business grâce à nos produits et services numériques. Nous attendons vos commentaires ou vos messages privés avec impatience !</a:t>
            </a:r>
          </a:p>
          <a:p>
            <a:endParaRPr lang="fr-FR" sz="1200" dirty="0">
              <a:latin typeface="Montserrat" panose="00000500000000000000" pitchFamily="50" charset="0"/>
            </a:endParaRPr>
          </a:p>
          <a:p>
            <a:r>
              <a:rPr lang="fr-FR" sz="1200" kern="100" dirty="0">
                <a:effectLst/>
                <a:latin typeface="Montserrat" panose="00000500000000000000" pitchFamily="50" charset="0"/>
                <a:ea typeface="Calibri" panose="020F0502020204030204" pitchFamily="34" charset="0"/>
                <a:cs typeface="Times New Roman" panose="02020603050405020304" pitchFamily="18" charset="0"/>
              </a:rPr>
              <a:t>#NetByUs #Innovation #DigitalTransformation #NoWahalaTeam</a:t>
            </a:r>
          </a:p>
          <a:p>
            <a:endParaRPr lang="fr-FR" sz="1200" dirty="0">
              <a:latin typeface="Montserrat" panose="00000500000000000000" pitchFamily="50" charset="0"/>
            </a:endParaRPr>
          </a:p>
        </p:txBody>
      </p:sp>
      <p:sp>
        <p:nvSpPr>
          <p:cNvPr id="3" name="ZoneTexte 2">
            <a:extLst>
              <a:ext uri="{FF2B5EF4-FFF2-40B4-BE49-F238E27FC236}">
                <a16:creationId xmlns:a16="http://schemas.microsoft.com/office/drawing/2014/main" id="{00A08CA4-1806-1988-43E0-78CCE3AE51DF}"/>
              </a:ext>
            </a:extLst>
          </p:cNvPr>
          <p:cNvSpPr txBox="1"/>
          <p:nvPr/>
        </p:nvSpPr>
        <p:spPr>
          <a:xfrm>
            <a:off x="7315200" y="1748898"/>
            <a:ext cx="4660777" cy="4247317"/>
          </a:xfrm>
          <a:prstGeom prst="rect">
            <a:avLst/>
          </a:prstGeom>
          <a:noFill/>
        </p:spPr>
        <p:txBody>
          <a:bodyPr wrap="square" rtlCol="0">
            <a:spAutoFit/>
          </a:bodyPr>
          <a:lstStyle/>
          <a:p>
            <a:r>
              <a:rPr lang="fr-FR" sz="900" b="1" dirty="0"/>
              <a:t>Slide 1 : Blockchain : Un levier stratégique pour les entreprises</a:t>
            </a:r>
          </a:p>
          <a:p>
            <a:r>
              <a:rPr lang="fr-FR" sz="900" b="1" dirty="0"/>
              <a:t>Slide 2 : Qu'est-ce que la Blockchain ?</a:t>
            </a:r>
          </a:p>
          <a:p>
            <a:r>
              <a:rPr lang="fr-FR" sz="900" dirty="0"/>
              <a:t>La Blockchain est un registre numérique décentralisé qui enregistre des transactions de manière sécurisée, transparente et immuable. Elle permet de suivre, vérifier, et valider des transactions sans intermédiaire.</a:t>
            </a:r>
          </a:p>
          <a:p>
            <a:r>
              <a:rPr lang="fr-FR" sz="900" b="1" dirty="0"/>
              <a:t>Slide 3 : Pourquoi c'est important pour les entreprises ?</a:t>
            </a:r>
          </a:p>
          <a:p>
            <a:pPr>
              <a:buFont typeface="Arial" panose="020B0604020202020204" pitchFamily="34" charset="0"/>
              <a:buChar char="•"/>
            </a:pPr>
            <a:r>
              <a:rPr lang="fr-FR" sz="900" b="1" dirty="0"/>
              <a:t>Sécurité renforcée</a:t>
            </a:r>
            <a:r>
              <a:rPr lang="fr-FR" sz="900" dirty="0"/>
              <a:t> : Protection contre les fraudes et cyberattaques.</a:t>
            </a:r>
          </a:p>
          <a:p>
            <a:pPr>
              <a:buFont typeface="Arial" panose="020B0604020202020204" pitchFamily="34" charset="0"/>
              <a:buChar char="•"/>
            </a:pPr>
            <a:r>
              <a:rPr lang="fr-FR" sz="900" b="1" dirty="0"/>
              <a:t>Transparence</a:t>
            </a:r>
            <a:r>
              <a:rPr lang="fr-FR" sz="900" dirty="0"/>
              <a:t> : Suivi et audit en temps réel.</a:t>
            </a:r>
          </a:p>
          <a:p>
            <a:pPr>
              <a:buFont typeface="Arial" panose="020B0604020202020204" pitchFamily="34" charset="0"/>
              <a:buChar char="•"/>
            </a:pPr>
            <a:r>
              <a:rPr lang="fr-FR" sz="900" b="1" dirty="0"/>
              <a:t>Réduction des coûts</a:t>
            </a:r>
            <a:r>
              <a:rPr lang="fr-FR" sz="900" dirty="0"/>
              <a:t> : Moins d’intermédiaires, donc moins de frais.</a:t>
            </a:r>
          </a:p>
          <a:p>
            <a:pPr>
              <a:buFont typeface="Arial" panose="020B0604020202020204" pitchFamily="34" charset="0"/>
              <a:buChar char="•"/>
            </a:pPr>
            <a:r>
              <a:rPr lang="fr-FR" sz="900" b="1" dirty="0"/>
              <a:t>Automatisation</a:t>
            </a:r>
            <a:r>
              <a:rPr lang="fr-FR" sz="900" dirty="0"/>
              <a:t> : Utilisation de smart </a:t>
            </a:r>
            <a:r>
              <a:rPr lang="fr-FR" sz="900" dirty="0" err="1"/>
              <a:t>contracts</a:t>
            </a:r>
            <a:r>
              <a:rPr lang="fr-FR" sz="900" dirty="0"/>
              <a:t> pour simplifier les processus.</a:t>
            </a:r>
          </a:p>
          <a:p>
            <a:r>
              <a:rPr lang="fr-FR" sz="900" b="1" dirty="0"/>
              <a:t>Slide 4 : Cas d'usage en entreprise</a:t>
            </a:r>
          </a:p>
          <a:p>
            <a:pPr>
              <a:buFont typeface="Arial" panose="020B0604020202020204" pitchFamily="34" charset="0"/>
              <a:buChar char="•"/>
            </a:pPr>
            <a:r>
              <a:rPr lang="fr-FR" sz="900" b="1" dirty="0" err="1"/>
              <a:t>Supply</a:t>
            </a:r>
            <a:r>
              <a:rPr lang="fr-FR" sz="900" b="1" dirty="0"/>
              <a:t> Chain</a:t>
            </a:r>
            <a:r>
              <a:rPr lang="fr-FR" sz="900" dirty="0"/>
              <a:t> : Suivi des produits, de la fabrication à la livraison.</a:t>
            </a:r>
          </a:p>
          <a:p>
            <a:pPr>
              <a:buFont typeface="Arial" panose="020B0604020202020204" pitchFamily="34" charset="0"/>
              <a:buChar char="•"/>
            </a:pPr>
            <a:r>
              <a:rPr lang="fr-FR" sz="900" b="1" dirty="0"/>
              <a:t>Finance</a:t>
            </a:r>
            <a:r>
              <a:rPr lang="fr-FR" sz="900" dirty="0"/>
              <a:t> : Paiements internationaux rapides à faible coût.</a:t>
            </a:r>
          </a:p>
          <a:p>
            <a:pPr>
              <a:buFont typeface="Arial" panose="020B0604020202020204" pitchFamily="34" charset="0"/>
              <a:buChar char="•"/>
            </a:pPr>
            <a:r>
              <a:rPr lang="fr-FR" sz="900" b="1" dirty="0"/>
              <a:t>Juridique</a:t>
            </a:r>
            <a:r>
              <a:rPr lang="fr-FR" sz="900" dirty="0"/>
              <a:t> : Contrats intelligents exécutés automatiquement.</a:t>
            </a:r>
          </a:p>
          <a:p>
            <a:pPr>
              <a:buFont typeface="Arial" panose="020B0604020202020204" pitchFamily="34" charset="0"/>
              <a:buChar char="•"/>
            </a:pPr>
            <a:r>
              <a:rPr lang="fr-FR" sz="900" b="1" dirty="0"/>
              <a:t>RH</a:t>
            </a:r>
            <a:r>
              <a:rPr lang="fr-FR" sz="900" dirty="0"/>
              <a:t> : Gestion des identités et vérification des qualifications.</a:t>
            </a:r>
          </a:p>
          <a:p>
            <a:r>
              <a:rPr lang="fr-FR" sz="900" b="1" dirty="0"/>
              <a:t>Slide 5 : Les Défis des Entreprises Africaines avec la Blockchain</a:t>
            </a:r>
          </a:p>
          <a:p>
            <a:r>
              <a:rPr lang="fr-FR" sz="900" dirty="0"/>
              <a:t>Bien que prometteuse, l'adoption de la Blockchain en Afrique est freinée par plusieurs défis :</a:t>
            </a:r>
          </a:p>
          <a:p>
            <a:pPr>
              <a:buFont typeface="Arial" panose="020B0604020202020204" pitchFamily="34" charset="0"/>
              <a:buChar char="•"/>
            </a:pPr>
            <a:r>
              <a:rPr lang="fr-FR" sz="900" dirty="0"/>
              <a:t>Manque d’infrastructures numériques.</a:t>
            </a:r>
          </a:p>
          <a:p>
            <a:pPr>
              <a:buFont typeface="Arial" panose="020B0604020202020204" pitchFamily="34" charset="0"/>
              <a:buChar char="•"/>
            </a:pPr>
            <a:r>
              <a:rPr lang="fr-FR" sz="900" dirty="0"/>
              <a:t>Compétences techniques limitées et pénurie de talents spécialisés.</a:t>
            </a:r>
          </a:p>
          <a:p>
            <a:pPr>
              <a:buFont typeface="Arial" panose="020B0604020202020204" pitchFamily="34" charset="0"/>
              <a:buChar char="•"/>
            </a:pPr>
            <a:r>
              <a:rPr lang="fr-FR" sz="900" dirty="0"/>
              <a:t>Coûts élevés de mise en œuvre.</a:t>
            </a:r>
          </a:p>
          <a:p>
            <a:pPr>
              <a:buFont typeface="Arial" panose="020B0604020202020204" pitchFamily="34" charset="0"/>
              <a:buChar char="•"/>
            </a:pPr>
            <a:r>
              <a:rPr lang="fr-FR" sz="900" dirty="0"/>
              <a:t>Réglementation encore floue.</a:t>
            </a:r>
          </a:p>
          <a:p>
            <a:pPr>
              <a:buFont typeface="Arial" panose="020B0604020202020204" pitchFamily="34" charset="0"/>
              <a:buChar char="•"/>
            </a:pPr>
            <a:r>
              <a:rPr lang="fr-FR" sz="900" dirty="0"/>
              <a:t>Scepticisme quant à la sécurité et à la transparence.</a:t>
            </a:r>
          </a:p>
          <a:p>
            <a:r>
              <a:rPr lang="fr-FR" sz="900" dirty="0"/>
              <a:t>Cependant, surmonter ces obstacles permettrait de maximiser l'impact de la Blockchain sur la productivité et l'innovation en Afrique.</a:t>
            </a:r>
          </a:p>
          <a:p>
            <a:r>
              <a:rPr lang="fr-FR" sz="900" b="1" dirty="0"/>
              <a:t>Slide 6 : Prêt à faire évoluer votre entreprise ?</a:t>
            </a:r>
          </a:p>
          <a:p>
            <a:r>
              <a:rPr lang="fr-FR" sz="900" dirty="0"/>
              <a:t>Chez </a:t>
            </a:r>
            <a:r>
              <a:rPr lang="fr-FR" sz="900" b="1" dirty="0" err="1"/>
              <a:t>NetByUs</a:t>
            </a:r>
            <a:r>
              <a:rPr lang="fr-FR" sz="900" dirty="0"/>
              <a:t>, nous vous accompagnons dans l'intégration de la Blockchain pour améliorer votre productivité et booster vos performances. </a:t>
            </a:r>
          </a:p>
          <a:p>
            <a:r>
              <a:rPr lang="fr-FR" sz="900" b="1" dirty="0"/>
              <a:t>Ne laissez pas les défis freiner votre croissance. Contactez-nous dès aujourd'hui et restez à la pointe de l'innovation !</a:t>
            </a:r>
            <a:endParaRPr lang="fr-FR"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3"/>
          <p:cNvSpPr txBox="1"/>
          <p:nvPr/>
        </p:nvSpPr>
        <p:spPr>
          <a:xfrm>
            <a:off x="7861954" y="240610"/>
            <a:ext cx="4330045" cy="1200288"/>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latin typeface="Montserrat"/>
                <a:ea typeface="Montserrat"/>
                <a:cs typeface="Montserrat"/>
                <a:sym typeface="Montserrat"/>
              </a:rPr>
              <a:t>Vendredi : 18/10/24</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Rubrique : </a:t>
            </a:r>
            <a:r>
              <a:rPr lang="fr-FR" sz="1800" b="1" dirty="0">
                <a:latin typeface="Montserrat"/>
                <a:ea typeface="Montserrat"/>
                <a:cs typeface="Montserrat"/>
                <a:sym typeface="Montserrat"/>
              </a:rPr>
              <a:t>Bien net</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Heure de Publication : 10H30</a:t>
            </a:r>
          </a:p>
          <a:p>
            <a:r>
              <a:rPr lang="fr-FR" sz="1800" b="1" dirty="0">
                <a:latin typeface="Montserrat"/>
                <a:ea typeface="Montserrat"/>
                <a:cs typeface="Montserrat"/>
                <a:sym typeface="Montserrat"/>
              </a:rPr>
              <a:t>RS : Facebook et LinkedIn</a:t>
            </a:r>
            <a:endParaRPr lang="fr-FR" sz="1800" b="1" i="0" u="none" strike="noStrike" cap="none" dirty="0">
              <a:solidFill>
                <a:srgbClr val="000000"/>
              </a:solidFill>
              <a:latin typeface="Montserrat"/>
              <a:ea typeface="Montserrat"/>
              <a:cs typeface="Montserrat"/>
              <a:sym typeface="Montserrat"/>
            </a:endParaRPr>
          </a:p>
        </p:txBody>
      </p:sp>
      <p:pic>
        <p:nvPicPr>
          <p:cNvPr id="150" name="Google Shape;150;p23"/>
          <p:cNvPicPr preferRelativeResize="0"/>
          <p:nvPr/>
        </p:nvPicPr>
        <p:blipFill rotWithShape="1">
          <a:blip r:embed="rId3">
            <a:alphaModFix/>
          </a:blip>
          <a:srcRect/>
          <a:stretch/>
        </p:blipFill>
        <p:spPr>
          <a:xfrm>
            <a:off x="9721203" y="6293512"/>
            <a:ext cx="1946917" cy="407129"/>
          </a:xfrm>
          <a:prstGeom prst="rect">
            <a:avLst/>
          </a:prstGeom>
          <a:noFill/>
          <a:ln>
            <a:noFill/>
          </a:ln>
        </p:spPr>
      </p:pic>
      <p:sp>
        <p:nvSpPr>
          <p:cNvPr id="151" name="Google Shape;151;p23"/>
          <p:cNvSpPr txBox="1"/>
          <p:nvPr/>
        </p:nvSpPr>
        <p:spPr>
          <a:xfrm>
            <a:off x="0" y="9427"/>
            <a:ext cx="7933862" cy="5539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000" b="1" i="0" u="none" strike="noStrike" cap="none" dirty="0">
                <a:solidFill>
                  <a:srgbClr val="000000"/>
                </a:solidFill>
                <a:latin typeface="Montserrat"/>
                <a:ea typeface="Montserrat"/>
                <a:cs typeface="Montserrat"/>
                <a:sym typeface="Montserrat"/>
              </a:rPr>
              <a:t>Texte de publication :</a:t>
            </a:r>
          </a:p>
          <a:p>
            <a:pPr marL="0" marR="0" lvl="0" indent="0" algn="l" rtl="0">
              <a:spcBef>
                <a:spcPts val="0"/>
              </a:spcBef>
              <a:spcAft>
                <a:spcPts val="0"/>
              </a:spcAft>
              <a:buNone/>
            </a:pPr>
            <a:endParaRPr lang="fr-FR" sz="1000" b="1" dirty="0">
              <a:latin typeface="Montserrat"/>
              <a:ea typeface="Montserrat"/>
              <a:cs typeface="Montserrat"/>
              <a:sym typeface="Montserrat"/>
            </a:endParaRPr>
          </a:p>
          <a:p>
            <a:pPr marL="0" marR="0" lvl="0" indent="0" algn="l" rtl="0">
              <a:spcBef>
                <a:spcPts val="0"/>
              </a:spcBef>
              <a:spcAft>
                <a:spcPts val="0"/>
              </a:spcAft>
              <a:buNone/>
            </a:pPr>
            <a:endParaRPr sz="1000" b="1" dirty="0">
              <a:latin typeface="Montserrat"/>
              <a:ea typeface="Montserrat"/>
              <a:cs typeface="Montserrat"/>
              <a:sym typeface="Montserrat"/>
            </a:endParaRPr>
          </a:p>
        </p:txBody>
      </p:sp>
      <p:sp>
        <p:nvSpPr>
          <p:cNvPr id="2" name="ZoneTexte 1">
            <a:extLst>
              <a:ext uri="{FF2B5EF4-FFF2-40B4-BE49-F238E27FC236}">
                <a16:creationId xmlns:a16="http://schemas.microsoft.com/office/drawing/2014/main" id="{32F9F247-7DD7-E6E5-56EC-B0A50BA0C738}"/>
              </a:ext>
            </a:extLst>
          </p:cNvPr>
          <p:cNvSpPr txBox="1"/>
          <p:nvPr/>
        </p:nvSpPr>
        <p:spPr>
          <a:xfrm>
            <a:off x="541539" y="763480"/>
            <a:ext cx="5007006" cy="5206810"/>
          </a:xfrm>
          <a:prstGeom prst="rect">
            <a:avLst/>
          </a:prstGeom>
          <a:noFill/>
        </p:spPr>
        <p:txBody>
          <a:bodyPr wrap="square" rtlCol="0">
            <a:spAutoFit/>
          </a:bodyPr>
          <a:lstStyle/>
          <a:p>
            <a:r>
              <a:rPr lang="fr-FR" sz="1200" dirty="0">
                <a:latin typeface="Montserrat" panose="00000500000000000000" pitchFamily="50" charset="0"/>
              </a:rPr>
              <a:t>L'intelligence artificielle (IA) n'est plus une simple tendance futuriste. </a:t>
            </a:r>
          </a:p>
          <a:p>
            <a:endParaRPr lang="fr-FR" sz="1200" dirty="0">
              <a:latin typeface="Montserrat" panose="00000500000000000000" pitchFamily="50" charset="0"/>
            </a:endParaRPr>
          </a:p>
          <a:p>
            <a:r>
              <a:rPr lang="fr-FR" sz="1200" dirty="0">
                <a:latin typeface="Montserrat" panose="00000500000000000000" pitchFamily="50" charset="0"/>
              </a:rPr>
              <a:t>Peut-être même que cette publication que vous lisez a été partiellement générée par une IA, ou peut-être pas... </a:t>
            </a:r>
          </a:p>
          <a:p>
            <a:endParaRPr lang="fr-FR" sz="1200" dirty="0">
              <a:latin typeface="Montserrat" panose="00000500000000000000" pitchFamily="50" charset="0"/>
            </a:endParaRPr>
          </a:p>
          <a:p>
            <a:r>
              <a:rPr lang="fr-FR" sz="1200" dirty="0">
                <a:latin typeface="Montserrat" panose="00000500000000000000" pitchFamily="50" charset="0"/>
              </a:rPr>
              <a:t>Ce qui est certain, c'est que nous vivons une transformation profonde de nos usages, et ce, dans tous les secteurs. Les règles du jeu ont changé.</a:t>
            </a:r>
          </a:p>
          <a:p>
            <a:endParaRPr lang="fr-FR" sz="1200" dirty="0">
              <a:latin typeface="Montserrat" panose="00000500000000000000" pitchFamily="50" charset="0"/>
            </a:endParaRPr>
          </a:p>
          <a:p>
            <a:r>
              <a:rPr lang="fr-FR" sz="1200" dirty="0">
                <a:latin typeface="Montserrat" panose="00000500000000000000" pitchFamily="50" charset="0"/>
              </a:rPr>
              <a:t>La productivité, l'automatisation des tâches complexes et l'analyse prédictive basée sur des données sont aujourd'hui les arguments principaux justifiant l'adoption massive de l'intelligence artificielle. </a:t>
            </a:r>
          </a:p>
          <a:p>
            <a:endParaRPr lang="fr-FR" sz="1200" dirty="0">
              <a:latin typeface="Montserrat" panose="00000500000000000000" pitchFamily="50" charset="0"/>
            </a:endParaRPr>
          </a:p>
          <a:p>
            <a:r>
              <a:rPr lang="fr-FR" sz="1200" dirty="0">
                <a:latin typeface="Montserrat" panose="00000500000000000000" pitchFamily="50" charset="0"/>
              </a:rPr>
              <a:t>Nous vous invitons à découvrir notre carrousel détaillé pour mieux comprendre cette révolution technologique.</a:t>
            </a:r>
          </a:p>
          <a:p>
            <a:endParaRPr lang="fr-FR" sz="1200" dirty="0">
              <a:latin typeface="Montserrat" panose="00000500000000000000" pitchFamily="50" charset="0"/>
            </a:endParaRPr>
          </a:p>
          <a:p>
            <a:r>
              <a:rPr lang="fr-FR" sz="1200" dirty="0">
                <a:latin typeface="Montserrat" panose="00000500000000000000" pitchFamily="50" charset="0"/>
              </a:rPr>
              <a:t>Rendez-vous à la fin du carrousel pour en savoir plus !</a:t>
            </a:r>
          </a:p>
          <a:p>
            <a:endParaRPr lang="fr-FR" sz="1200" dirty="0">
              <a:latin typeface="Montserrat" panose="00000500000000000000" pitchFamily="50" charset="0"/>
            </a:endParaRPr>
          </a:p>
          <a:p>
            <a:r>
              <a:rPr lang="fr-FR" sz="1200" dirty="0">
                <a:latin typeface="Montserrat" panose="00000500000000000000" pitchFamily="50" charset="0"/>
              </a:rPr>
              <a:t>NB : Que vous soyez une petite, moyenne ou grande entreprise, faites confiance à </a:t>
            </a:r>
            <a:r>
              <a:rPr lang="fr-FR" sz="1200" dirty="0" err="1">
                <a:latin typeface="Montserrat" panose="00000500000000000000" pitchFamily="50" charset="0"/>
              </a:rPr>
              <a:t>NetByUs</a:t>
            </a:r>
            <a:r>
              <a:rPr lang="fr-FR" sz="1200" dirty="0">
                <a:latin typeface="Montserrat" panose="00000500000000000000" pitchFamily="50" charset="0"/>
              </a:rPr>
              <a:t> pour vous accompagner dans la croissance de votre business.</a:t>
            </a:r>
          </a:p>
          <a:p>
            <a:endParaRPr lang="fr-FR" sz="1200" dirty="0">
              <a:latin typeface="Montserrat" panose="00000500000000000000" pitchFamily="50" charset="0"/>
            </a:endParaRPr>
          </a:p>
          <a:p>
            <a:r>
              <a:rPr lang="fr-FR" sz="1200" kern="100" dirty="0">
                <a:effectLst/>
                <a:latin typeface="Montserrat" panose="00000500000000000000" pitchFamily="50" charset="0"/>
                <a:ea typeface="Calibri" panose="020F0502020204030204" pitchFamily="34" charset="0"/>
                <a:cs typeface="Times New Roman" panose="02020603050405020304" pitchFamily="18" charset="0"/>
              </a:rPr>
              <a:t>#NetByUs #Innovation #DigitalTransformation #NoWahalaTeam</a:t>
            </a:r>
          </a:p>
          <a:p>
            <a:endParaRPr lang="fr-FR" sz="1200" dirty="0">
              <a:latin typeface="Montserrat" panose="00000500000000000000" pitchFamily="50" charset="0"/>
            </a:endParaRPr>
          </a:p>
        </p:txBody>
      </p:sp>
      <p:sp>
        <p:nvSpPr>
          <p:cNvPr id="4" name="ZoneTexte 3">
            <a:extLst>
              <a:ext uri="{FF2B5EF4-FFF2-40B4-BE49-F238E27FC236}">
                <a16:creationId xmlns:a16="http://schemas.microsoft.com/office/drawing/2014/main" id="{7BA48D87-8920-5BF2-CF49-99E8DAD552EE}"/>
              </a:ext>
            </a:extLst>
          </p:cNvPr>
          <p:cNvSpPr txBox="1"/>
          <p:nvPr/>
        </p:nvSpPr>
        <p:spPr>
          <a:xfrm>
            <a:off x="6643457" y="1455931"/>
            <a:ext cx="5314764" cy="5008615"/>
          </a:xfrm>
          <a:prstGeom prst="rect">
            <a:avLst/>
          </a:prstGeom>
          <a:noFill/>
        </p:spPr>
        <p:txBody>
          <a:bodyPr wrap="square" rtlCol="0">
            <a:spAutoFit/>
          </a:bodyPr>
          <a:lstStyle/>
          <a:p>
            <a:pPr marL="342900" lvl="0" indent="-342900">
              <a:lnSpc>
                <a:spcPct val="107000"/>
              </a:lnSpc>
              <a:spcAft>
                <a:spcPts val="800"/>
              </a:spcAft>
              <a:buSzPts val="1000"/>
              <a:buFont typeface="Symbol" panose="05050102010706020507" pitchFamily="18" charset="2"/>
              <a:buChar char=""/>
              <a:tabLst>
                <a:tab pos="4572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Slide 1</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a:t>
            </a: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L’Intelligence Artificielle : Un outil stratégique pour les entreprises</a:t>
            </a:r>
            <a:endParaRPr lang="fr-FR" sz="7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spcAft>
                <a:spcPts val="800"/>
              </a:spcAft>
              <a:buSzPts val="1000"/>
              <a:tabLst>
                <a:tab pos="914400" algn="l"/>
              </a:tabLst>
            </a:pPr>
            <a:r>
              <a:rPr lang="fr-FR" sz="700" kern="100" dirty="0">
                <a:effectLst/>
                <a:latin typeface="Calibri" panose="020F0502020204030204" pitchFamily="34" charset="0"/>
                <a:ea typeface="Calibri" panose="020F0502020204030204" pitchFamily="34" charset="0"/>
                <a:cs typeface="Times New Roman" panose="02020603050405020304" pitchFamily="18" charset="0"/>
              </a:rPr>
              <a:t>L'IA permet aux machines d'apprendre et de prendre des décisions autonomes grâce à l'analyse de données massives, rendant les processus plus efficaces.</a:t>
            </a:r>
          </a:p>
          <a:p>
            <a:pPr marL="342900" lvl="0" indent="-342900">
              <a:lnSpc>
                <a:spcPct val="107000"/>
              </a:lnSpc>
              <a:spcAft>
                <a:spcPts val="800"/>
              </a:spcAft>
              <a:buSzPts val="1000"/>
              <a:buFont typeface="Symbol" panose="05050102010706020507" pitchFamily="18" charset="2"/>
              <a:buChar char=""/>
              <a:tabLst>
                <a:tab pos="4572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Slide 2</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a:t>
            </a: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Pourquoi l'IA est-elle essentielle pour les entreprises ?</a:t>
            </a:r>
            <a:endParaRPr lang="fr-FR" sz="7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Automatisation des tâches</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Gain de temps et réduction des erreurs humaines.</a:t>
            </a: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Analyse prédictive</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Décisions basées sur des données fiables.</a:t>
            </a: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Amélioration de l'expérience client</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a:t>
            </a:r>
            <a:r>
              <a:rPr lang="fr-FR" sz="700" kern="100" dirty="0" err="1">
                <a:effectLst/>
                <a:latin typeface="Calibri" panose="020F0502020204030204" pitchFamily="34" charset="0"/>
                <a:ea typeface="Calibri" panose="020F0502020204030204" pitchFamily="34" charset="0"/>
                <a:cs typeface="Times New Roman" panose="02020603050405020304" pitchFamily="18" charset="0"/>
              </a:rPr>
              <a:t>Chatbots</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et recommandations personnalisées.</a:t>
            </a: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Optimisation des processus</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Réduction des coûts et augmentation de la productivité.</a:t>
            </a:r>
          </a:p>
          <a:p>
            <a:pPr marL="342900" lvl="0" indent="-342900">
              <a:lnSpc>
                <a:spcPct val="107000"/>
              </a:lnSpc>
              <a:spcAft>
                <a:spcPts val="800"/>
              </a:spcAft>
              <a:buSzPts val="1000"/>
              <a:buFont typeface="Symbol" panose="05050102010706020507" pitchFamily="18" charset="2"/>
              <a:buChar char=""/>
              <a:tabLst>
                <a:tab pos="4572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Slide 3</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a:t>
            </a: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Exemples d'applications de l'IA</a:t>
            </a:r>
            <a:endParaRPr lang="fr-FR" sz="7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Marketing</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Analyse de données clients pour personnaliser les campagnes et améliorer les performances.</a:t>
            </a: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Droit</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Recherche et analyse juridique automatisées, gestion des contrats et aide à la rédaction.</a:t>
            </a: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Commerce</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Recommandations de produits.</a:t>
            </a: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Santé</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Diagnostics médicaux par IA.</a:t>
            </a: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Finance</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Gestion des risques et détection des fraudes.</a:t>
            </a:r>
          </a:p>
          <a:p>
            <a:pPr marL="457200" lvl="1">
              <a:lnSpc>
                <a:spcPct val="107000"/>
              </a:lnSpc>
              <a:spcAft>
                <a:spcPts val="800"/>
              </a:spcAft>
              <a:buSzPts val="1000"/>
              <a:tabLst>
                <a:tab pos="9144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RH</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Tri et analyse des CV.</a:t>
            </a:r>
          </a:p>
          <a:p>
            <a:pPr marL="342900" lvl="0" indent="-342900">
              <a:lnSpc>
                <a:spcPct val="107000"/>
              </a:lnSpc>
              <a:spcAft>
                <a:spcPts val="800"/>
              </a:spcAft>
              <a:buSzPts val="1000"/>
              <a:buFont typeface="Symbol" panose="05050102010706020507" pitchFamily="18" charset="2"/>
              <a:buChar char=""/>
              <a:tabLst>
                <a:tab pos="4572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Slide 4</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a:t>
            </a: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Humain vs IA : Ce que l'IA ne peut pas faire</a:t>
            </a:r>
            <a:endParaRPr lang="fr-FR" sz="7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spcAft>
                <a:spcPts val="800"/>
              </a:spcAft>
              <a:buSzPts val="1000"/>
              <a:tabLst>
                <a:tab pos="914400" algn="l"/>
              </a:tabLst>
            </a:pPr>
            <a:r>
              <a:rPr lang="fr-FR" sz="700" kern="100" dirty="0">
                <a:effectLst/>
                <a:latin typeface="Calibri" panose="020F0502020204030204" pitchFamily="34" charset="0"/>
                <a:ea typeface="Calibri" panose="020F0502020204030204" pitchFamily="34" charset="0"/>
                <a:cs typeface="Times New Roman" panose="02020603050405020304" pitchFamily="18" charset="0"/>
              </a:rPr>
              <a:t>Malgré son potentiel, l'IA ne remplacera jamais certaines compétences humaines :</a:t>
            </a:r>
          </a:p>
          <a:p>
            <a:pPr marL="914400" lvl="2">
              <a:lnSpc>
                <a:spcPct val="107000"/>
              </a:lnSpc>
              <a:spcAft>
                <a:spcPts val="800"/>
              </a:spcAft>
              <a:buSzPts val="1000"/>
              <a:tabLst>
                <a:tab pos="13716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Créativité</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Capacité d'invention unique aux humains.</a:t>
            </a:r>
          </a:p>
          <a:p>
            <a:pPr marL="914400" lvl="2">
              <a:lnSpc>
                <a:spcPct val="107000"/>
              </a:lnSpc>
              <a:spcAft>
                <a:spcPts val="800"/>
              </a:spcAft>
              <a:buSzPts val="1000"/>
              <a:tabLst>
                <a:tab pos="13716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Émotions et empathie</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L'IA ne comprend pas les émotions humaines.</a:t>
            </a:r>
          </a:p>
          <a:p>
            <a:pPr marL="914400" lvl="2">
              <a:lnSpc>
                <a:spcPct val="107000"/>
              </a:lnSpc>
              <a:spcAft>
                <a:spcPts val="800"/>
              </a:spcAft>
              <a:buSzPts val="1000"/>
              <a:tabLst>
                <a:tab pos="13716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Éthique et jugement moral</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L'humain est irremplaçable dans ces domaines.</a:t>
            </a:r>
          </a:p>
          <a:p>
            <a:pPr marL="914400" lvl="2">
              <a:lnSpc>
                <a:spcPct val="107000"/>
              </a:lnSpc>
              <a:spcAft>
                <a:spcPts val="800"/>
              </a:spcAft>
              <a:buSzPts val="1000"/>
              <a:tabLst>
                <a:tab pos="13716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Adaptation aux imprévus</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La flexibilité humaine reste inégalée.</a:t>
            </a:r>
          </a:p>
          <a:p>
            <a:pPr marL="342900" lvl="0" indent="-342900">
              <a:lnSpc>
                <a:spcPct val="107000"/>
              </a:lnSpc>
              <a:spcAft>
                <a:spcPts val="800"/>
              </a:spcAft>
              <a:buSzPts val="1000"/>
              <a:buFont typeface="Symbol" panose="05050102010706020507" pitchFamily="18" charset="2"/>
              <a:buChar char=""/>
              <a:tabLst>
                <a:tab pos="457200" algn="l"/>
              </a:tabLst>
            </a:pP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Slide 5</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 </a:t>
            </a:r>
            <a:r>
              <a:rPr lang="fr-FR" sz="700" b="1" kern="100" dirty="0">
                <a:effectLst/>
                <a:latin typeface="Calibri" panose="020F0502020204030204" pitchFamily="34" charset="0"/>
                <a:ea typeface="Calibri" panose="020F0502020204030204" pitchFamily="34" charset="0"/>
                <a:cs typeface="Times New Roman" panose="02020603050405020304" pitchFamily="18" charset="0"/>
              </a:rPr>
              <a:t>Prêt à intégrer l'IA dans votre entreprise ?</a:t>
            </a:r>
            <a:endParaRPr lang="fr-FR" sz="7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spcAft>
                <a:spcPts val="800"/>
              </a:spcAft>
              <a:buSzPts val="1000"/>
              <a:tabLst>
                <a:tab pos="914400" algn="l"/>
              </a:tabLst>
            </a:pPr>
            <a:r>
              <a:rPr lang="fr-FR" sz="700" kern="100" dirty="0">
                <a:effectLst/>
                <a:latin typeface="Calibri" panose="020F0502020204030204" pitchFamily="34" charset="0"/>
                <a:ea typeface="Calibri" panose="020F0502020204030204" pitchFamily="34" charset="0"/>
                <a:cs typeface="Times New Roman" panose="02020603050405020304" pitchFamily="18" charset="0"/>
              </a:rPr>
              <a:t>Chez </a:t>
            </a:r>
            <a:r>
              <a:rPr lang="fr-FR" sz="700" b="1" kern="100" dirty="0" err="1">
                <a:effectLst/>
                <a:latin typeface="Calibri" panose="020F0502020204030204" pitchFamily="34" charset="0"/>
                <a:ea typeface="Calibri" panose="020F0502020204030204" pitchFamily="34" charset="0"/>
                <a:cs typeface="Times New Roman" panose="02020603050405020304" pitchFamily="18" charset="0"/>
              </a:rPr>
              <a:t>NetByUs</a:t>
            </a:r>
            <a:r>
              <a:rPr lang="fr-FR" sz="700" kern="100" dirty="0">
                <a:effectLst/>
                <a:latin typeface="Calibri" panose="020F0502020204030204" pitchFamily="34" charset="0"/>
                <a:ea typeface="Calibri" panose="020F0502020204030204" pitchFamily="34" charset="0"/>
                <a:cs typeface="Times New Roman" panose="02020603050405020304" pitchFamily="18" charset="0"/>
              </a:rPr>
              <a:t>, nous vous aidons à exploiter l'IA pour optimiser vos performances et booster votre compétitivité. Contactez-nous pour plus d'informations !</a:t>
            </a:r>
          </a:p>
        </p:txBody>
      </p:sp>
    </p:spTree>
    <p:extLst>
      <p:ext uri="{BB962C8B-B14F-4D97-AF65-F5344CB8AC3E}">
        <p14:creationId xmlns:p14="http://schemas.microsoft.com/office/powerpoint/2010/main" val="3155179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3"/>
          <p:cNvSpPr txBox="1"/>
          <p:nvPr/>
        </p:nvSpPr>
        <p:spPr>
          <a:xfrm>
            <a:off x="7861954" y="240610"/>
            <a:ext cx="4330045" cy="1200288"/>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800" b="1" dirty="0">
                <a:latin typeface="Montserrat"/>
                <a:ea typeface="Montserrat"/>
                <a:cs typeface="Montserrat"/>
                <a:sym typeface="Montserrat"/>
              </a:rPr>
              <a:t>Lundi : 21/10/24</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Rubrique : </a:t>
            </a:r>
            <a:r>
              <a:rPr lang="fr-FR" sz="1800" b="1" dirty="0">
                <a:latin typeface="Montserrat"/>
                <a:ea typeface="Montserrat"/>
                <a:cs typeface="Montserrat"/>
                <a:sym typeface="Montserrat"/>
              </a:rPr>
              <a:t>Com instit</a:t>
            </a: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fr-FR" sz="1800" b="1" i="0" u="none" strike="noStrike" cap="none" dirty="0">
                <a:solidFill>
                  <a:srgbClr val="000000"/>
                </a:solidFill>
                <a:latin typeface="Montserrat"/>
                <a:ea typeface="Montserrat"/>
                <a:cs typeface="Montserrat"/>
                <a:sym typeface="Montserrat"/>
              </a:rPr>
              <a:t>Heure de Publication : 10H30</a:t>
            </a:r>
          </a:p>
          <a:p>
            <a:r>
              <a:rPr lang="fr-FR" sz="1800" b="1" dirty="0">
                <a:latin typeface="Montserrat"/>
                <a:ea typeface="Montserrat"/>
                <a:cs typeface="Montserrat"/>
                <a:sym typeface="Montserrat"/>
              </a:rPr>
              <a:t>RS : Facebook et LinkedIn</a:t>
            </a:r>
            <a:endParaRPr lang="fr-FR" sz="1800" b="1" i="0" u="none" strike="noStrike" cap="none" dirty="0">
              <a:solidFill>
                <a:srgbClr val="000000"/>
              </a:solidFill>
              <a:latin typeface="Montserrat"/>
              <a:ea typeface="Montserrat"/>
              <a:cs typeface="Montserrat"/>
              <a:sym typeface="Montserrat"/>
            </a:endParaRPr>
          </a:p>
        </p:txBody>
      </p:sp>
      <p:pic>
        <p:nvPicPr>
          <p:cNvPr id="150" name="Google Shape;150;p23"/>
          <p:cNvPicPr preferRelativeResize="0"/>
          <p:nvPr/>
        </p:nvPicPr>
        <p:blipFill rotWithShape="1">
          <a:blip r:embed="rId3">
            <a:alphaModFix/>
          </a:blip>
          <a:srcRect/>
          <a:stretch/>
        </p:blipFill>
        <p:spPr>
          <a:xfrm>
            <a:off x="9721203" y="6293512"/>
            <a:ext cx="1946917" cy="407129"/>
          </a:xfrm>
          <a:prstGeom prst="rect">
            <a:avLst/>
          </a:prstGeom>
          <a:noFill/>
          <a:ln>
            <a:noFill/>
          </a:ln>
        </p:spPr>
      </p:pic>
      <p:sp>
        <p:nvSpPr>
          <p:cNvPr id="151" name="Google Shape;151;p23"/>
          <p:cNvSpPr txBox="1"/>
          <p:nvPr/>
        </p:nvSpPr>
        <p:spPr>
          <a:xfrm>
            <a:off x="0" y="9427"/>
            <a:ext cx="7933862" cy="5539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fr-FR" sz="1000" b="1" i="0" u="none" strike="noStrike" cap="none" dirty="0">
                <a:solidFill>
                  <a:srgbClr val="000000"/>
                </a:solidFill>
                <a:latin typeface="Montserrat"/>
                <a:ea typeface="Montserrat"/>
                <a:cs typeface="Montserrat"/>
                <a:sym typeface="Montserrat"/>
              </a:rPr>
              <a:t>Texte de publication :</a:t>
            </a:r>
          </a:p>
          <a:p>
            <a:pPr marL="0" marR="0" lvl="0" indent="0" algn="l" rtl="0">
              <a:spcBef>
                <a:spcPts val="0"/>
              </a:spcBef>
              <a:spcAft>
                <a:spcPts val="0"/>
              </a:spcAft>
              <a:buNone/>
            </a:pPr>
            <a:endParaRPr lang="fr-FR" sz="1000" b="1" dirty="0">
              <a:latin typeface="Montserrat"/>
              <a:ea typeface="Montserrat"/>
              <a:cs typeface="Montserrat"/>
              <a:sym typeface="Montserrat"/>
            </a:endParaRPr>
          </a:p>
          <a:p>
            <a:pPr marL="0" marR="0" lvl="0" indent="0" algn="l" rtl="0">
              <a:spcBef>
                <a:spcPts val="0"/>
              </a:spcBef>
              <a:spcAft>
                <a:spcPts val="0"/>
              </a:spcAft>
              <a:buNone/>
            </a:pPr>
            <a:endParaRPr sz="1000" b="1" dirty="0">
              <a:latin typeface="Montserrat"/>
              <a:ea typeface="Montserrat"/>
              <a:cs typeface="Montserrat"/>
              <a:sym typeface="Montserrat"/>
            </a:endParaRPr>
          </a:p>
        </p:txBody>
      </p:sp>
      <p:sp>
        <p:nvSpPr>
          <p:cNvPr id="2" name="ZoneTexte 1">
            <a:extLst>
              <a:ext uri="{FF2B5EF4-FFF2-40B4-BE49-F238E27FC236}">
                <a16:creationId xmlns:a16="http://schemas.microsoft.com/office/drawing/2014/main" id="{32F9F247-7DD7-E6E5-56EC-B0A50BA0C738}"/>
              </a:ext>
            </a:extLst>
          </p:cNvPr>
          <p:cNvSpPr txBox="1"/>
          <p:nvPr/>
        </p:nvSpPr>
        <p:spPr>
          <a:xfrm>
            <a:off x="541539" y="763480"/>
            <a:ext cx="6036814" cy="4350230"/>
          </a:xfrm>
          <a:prstGeom prst="rect">
            <a:avLst/>
          </a:prstGeom>
          <a:noFill/>
        </p:spPr>
        <p:txBody>
          <a:bodyPr wrap="square" rtlCol="0">
            <a:spAutoFit/>
          </a:bodyPr>
          <a:lstStyle/>
          <a:p>
            <a:pPr>
              <a:lnSpc>
                <a:spcPct val="107000"/>
              </a:lnSpc>
              <a:spcAft>
                <a:spcPts val="800"/>
              </a:spcAft>
            </a:pPr>
            <a:r>
              <a:rPr lang="fr-FR" kern="100" dirty="0">
                <a:effectLst/>
                <a:latin typeface="Montserrat" panose="00000500000000000000" pitchFamily="50" charset="0"/>
                <a:ea typeface="Calibri" panose="020F0502020204030204" pitchFamily="34" charset="0"/>
                <a:cs typeface="Times New Roman" panose="02020603050405020304" pitchFamily="18" charset="0"/>
              </a:rPr>
              <a:t>Chez </a:t>
            </a:r>
            <a:r>
              <a:rPr lang="fr-FR" kern="100" dirty="0" err="1">
                <a:effectLst/>
                <a:latin typeface="Montserrat" panose="00000500000000000000" pitchFamily="50" charset="0"/>
                <a:ea typeface="Calibri" panose="020F0502020204030204" pitchFamily="34" charset="0"/>
                <a:cs typeface="Times New Roman" panose="02020603050405020304" pitchFamily="18" charset="0"/>
              </a:rPr>
              <a:t>NetByUs</a:t>
            </a:r>
            <a:r>
              <a:rPr lang="fr-FR" kern="100" dirty="0">
                <a:effectLst/>
                <a:latin typeface="Montserrat" panose="00000500000000000000" pitchFamily="50" charset="0"/>
                <a:ea typeface="Calibri" panose="020F0502020204030204" pitchFamily="34" charset="0"/>
                <a:cs typeface="Times New Roman" panose="02020603050405020304" pitchFamily="18" charset="0"/>
              </a:rPr>
              <a:t>, notre vision est de bâtir des passerelles numériques qui rapprochent les individus, les cultures et les idées. Nous sommes fiers de notre présence en France, au Togo, au Bénin et dans d'autres pays de la sous-région, ce qui nous permet d'apporter notre expertise locale.</a:t>
            </a:r>
          </a:p>
          <a:p>
            <a:pPr>
              <a:lnSpc>
                <a:spcPct val="107000"/>
              </a:lnSpc>
              <a:spcAft>
                <a:spcPts val="800"/>
              </a:spcAft>
            </a:pPr>
            <a:r>
              <a:rPr lang="fr-FR" kern="100" dirty="0">
                <a:effectLst/>
                <a:latin typeface="Montserrat" panose="00000500000000000000" pitchFamily="50" charset="0"/>
                <a:ea typeface="Calibri" panose="020F0502020204030204" pitchFamily="34" charset="0"/>
                <a:cs typeface="Times New Roman" panose="02020603050405020304" pitchFamily="18" charset="0"/>
              </a:rPr>
              <a:t>Alliant expertise et créativité, nous concevons et mettons à disposition des solutions digitales innovantes pour les entreprises et les particuliers.</a:t>
            </a:r>
          </a:p>
          <a:p>
            <a:pPr>
              <a:lnSpc>
                <a:spcPct val="107000"/>
              </a:lnSpc>
              <a:spcAft>
                <a:spcPts val="800"/>
              </a:spcAft>
            </a:pPr>
            <a:r>
              <a:rPr lang="fr-FR" kern="100" dirty="0">
                <a:effectLst/>
                <a:latin typeface="Montserrat" panose="00000500000000000000" pitchFamily="50" charset="0"/>
                <a:ea typeface="Calibri" panose="020F0502020204030204" pitchFamily="34" charset="0"/>
                <a:cs typeface="Times New Roman" panose="02020603050405020304" pitchFamily="18" charset="0"/>
              </a:rPr>
              <a:t>Passionné par l’innovation et souhaitant rejoindre une équipe dynamique qui façonne l'avenir numérique ? Rejoignez-nous !</a:t>
            </a:r>
          </a:p>
          <a:p>
            <a:pPr>
              <a:lnSpc>
                <a:spcPct val="107000"/>
              </a:lnSpc>
              <a:spcAft>
                <a:spcPts val="800"/>
              </a:spcAft>
            </a:pPr>
            <a:r>
              <a:rPr lang="fr-FR" kern="100" dirty="0">
                <a:effectLst/>
                <a:latin typeface="Montserrat" panose="00000500000000000000" pitchFamily="50" charset="0"/>
                <a:ea typeface="Calibri" panose="020F0502020204030204" pitchFamily="34" charset="0"/>
                <a:cs typeface="Times New Roman" panose="02020603050405020304" pitchFamily="18" charset="0"/>
              </a:rPr>
              <a:t>Ensemble, transformons les processus métiers pour améliorer la productivité et augmenter le chiffre d'affaires des entreprises.</a:t>
            </a:r>
          </a:p>
          <a:p>
            <a:pPr>
              <a:lnSpc>
                <a:spcPct val="107000"/>
              </a:lnSpc>
              <a:spcAft>
                <a:spcPts val="800"/>
              </a:spcAft>
            </a:pPr>
            <a:r>
              <a:rPr lang="fr-FR" kern="100" dirty="0">
                <a:effectLst/>
                <a:latin typeface="Montserrat" panose="00000500000000000000" pitchFamily="50" charset="0"/>
                <a:ea typeface="Calibri" panose="020F0502020204030204" pitchFamily="34" charset="0"/>
                <a:cs typeface="Times New Roman" panose="02020603050405020304" pitchFamily="18" charset="0"/>
              </a:rPr>
              <a:t>Nous sommes prêts à collaborer avec vous pour atteindre le succès, laissez-nous un message.</a:t>
            </a:r>
          </a:p>
          <a:p>
            <a:pPr>
              <a:lnSpc>
                <a:spcPct val="107000"/>
              </a:lnSpc>
              <a:spcAft>
                <a:spcPts val="800"/>
              </a:spcAft>
            </a:pPr>
            <a:r>
              <a:rPr lang="fr-FR" kern="100" dirty="0">
                <a:effectLst/>
                <a:latin typeface="Montserrat" panose="00000500000000000000" pitchFamily="50" charset="0"/>
                <a:ea typeface="Calibri" panose="020F0502020204030204" pitchFamily="34" charset="0"/>
                <a:cs typeface="Times New Roman" panose="02020603050405020304" pitchFamily="18" charset="0"/>
              </a:rPr>
              <a:t>#NetByUs #Innovation #DigitalTransformation #NoWahalaTeam</a:t>
            </a:r>
          </a:p>
          <a:p>
            <a:endParaRPr lang="fr-FR" sz="1200" dirty="0">
              <a:latin typeface="Montserrat" panose="00000500000000000000" pitchFamily="50" charset="0"/>
            </a:endParaRPr>
          </a:p>
        </p:txBody>
      </p:sp>
    </p:spTree>
    <p:extLst>
      <p:ext uri="{BB962C8B-B14F-4D97-AF65-F5344CB8AC3E}">
        <p14:creationId xmlns:p14="http://schemas.microsoft.com/office/powerpoint/2010/main" val="2406751931"/>
      </p:ext>
    </p:extLst>
  </p:cSld>
  <p:clrMapOvr>
    <a:masterClrMapping/>
  </p:clrMapOvr>
</p:sld>
</file>

<file path=ppt/theme/theme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1876</TotalTime>
  <Words>2555</Words>
  <Application>Microsoft Office PowerPoint</Application>
  <PresentationFormat>Grand écran</PresentationFormat>
  <Paragraphs>165</Paragraphs>
  <Slides>10</Slides>
  <Notes>10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10</vt:i4>
      </vt:variant>
    </vt:vector>
  </HeadingPairs>
  <TitlesOfParts>
    <vt:vector size="15" baseType="lpstr">
      <vt:lpstr>Arial</vt:lpstr>
      <vt:lpstr>Symbol</vt:lpstr>
      <vt:lpstr>Calibri</vt:lpstr>
      <vt:lpstr>Montserrat</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Papiyo de SOUZA</cp:lastModifiedBy>
  <cp:revision>34</cp:revision>
  <dcterms:modified xsi:type="dcterms:W3CDTF">2024-10-07T18:03:59Z</dcterms:modified>
</cp:coreProperties>
</file>