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"/>
            <a:ext cx="320040" cy="5088636"/>
          </a:xfrm>
          <a:prstGeom prst="rect">
            <a:avLst/>
          </a:prstGeom>
          <a:solidFill>
            <a:srgbClr val="58A6FF"/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CHAPITRE 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1005840"/>
            <a:ext cx="5486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Fondamentaux</a:t>
            </a:r>
            <a:endParaRPr lang="en-US" sz="5200" dirty="0"/>
          </a:p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502920" y="310896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Maîtriser les bases de l'environnement Linux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une administration efficace du système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0" y="640080"/>
            <a:ext cx="2468880" cy="3840480"/>
          </a:xfrm>
          <a:prstGeom prst="rect">
            <a:avLst/>
          </a:prstGeom>
          <a:solidFill>
            <a:srgbClr val="161B22"/>
          </a:solidFill>
          <a:ln w="12700">
            <a:solidFill>
              <a:srgbClr val="58A6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0" y="640080"/>
            <a:ext cx="2468880" cy="274320"/>
          </a:xfrm>
          <a:prstGeom prst="rect">
            <a:avLst/>
          </a:prstGeom>
          <a:solidFill>
            <a:srgbClr val="21262D"/>
          </a:solidFill>
          <a:ln/>
        </p:spPr>
      </p:sp>
      <p:sp>
        <p:nvSpPr>
          <p:cNvPr id="9" name="Shape 7"/>
          <p:cNvSpPr/>
          <p:nvPr/>
        </p:nvSpPr>
        <p:spPr>
          <a:xfrm>
            <a:off x="6492240" y="713232"/>
            <a:ext cx="91440" cy="91440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10" name="Shape 8"/>
          <p:cNvSpPr/>
          <p:nvPr/>
        </p:nvSpPr>
        <p:spPr>
          <a:xfrm>
            <a:off x="6656832" y="713232"/>
            <a:ext cx="91440" cy="91440"/>
          </a:xfrm>
          <a:prstGeom prst="ellipse">
            <a:avLst/>
          </a:prstGeom>
          <a:solidFill>
            <a:srgbClr val="F9B55A"/>
          </a:solidFill>
          <a:ln/>
        </p:spPr>
      </p:sp>
      <p:sp>
        <p:nvSpPr>
          <p:cNvPr id="11" name="Shape 9"/>
          <p:cNvSpPr/>
          <p:nvPr/>
        </p:nvSpPr>
        <p:spPr>
          <a:xfrm>
            <a:off x="6821424" y="713232"/>
            <a:ext cx="91440" cy="91440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2" name="Text 10"/>
          <p:cNvSpPr/>
          <p:nvPr/>
        </p:nvSpPr>
        <p:spPr>
          <a:xfrm>
            <a:off x="6492240" y="10058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uname -a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6492240" y="12344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Linux server 5.15.0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492240" y="14630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ls /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492240" y="16916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  boot  dev  etc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6492240" y="19202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home lib  mnt  opt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492240" y="21488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whoami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6492240" y="23774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F781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6492240" y="26060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pwd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6492240" y="28346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/home/etudiant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492240" y="30632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chmod 755 script.sh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6492240" y="32918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echo $PATH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492240" y="35204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/usr/local/bin:...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502920" y="4069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 PROGRAMME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02920" y="4343400"/>
            <a:ext cx="987552" cy="502920"/>
          </a:xfrm>
          <a:prstGeom prst="rect">
            <a:avLst/>
          </a:prstGeom>
          <a:solidFill>
            <a:srgbClr val="161B22"/>
          </a:solidFill>
          <a:ln w="6350">
            <a:solidFill>
              <a:srgbClr val="58A6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02920" y="4343400"/>
            <a:ext cx="987552" cy="5029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Histoire &amp; Distributions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1581912" y="4343400"/>
            <a:ext cx="987552" cy="502920"/>
          </a:xfrm>
          <a:prstGeom prst="rect">
            <a:avLst/>
          </a:prstGeom>
          <a:solidFill>
            <a:srgbClr val="161B22"/>
          </a:solidFill>
          <a:ln w="6350">
            <a:solidFill>
              <a:srgbClr val="58A6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81912" y="4343400"/>
            <a:ext cx="987552" cy="5029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FHS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2660904" y="4343400"/>
            <a:ext cx="987552" cy="502920"/>
          </a:xfrm>
          <a:prstGeom prst="rect">
            <a:avLst/>
          </a:prstGeom>
          <a:solidFill>
            <a:srgbClr val="161B22"/>
          </a:solidFill>
          <a:ln w="6350">
            <a:solidFill>
              <a:srgbClr val="58A6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660904" y="4343400"/>
            <a:ext cx="987552" cy="5029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Shell &amp; Commandes</a:t>
            </a:r>
            <a:endParaRPr lang="en-US" sz="750" dirty="0"/>
          </a:p>
        </p:txBody>
      </p:sp>
      <p:sp>
        <p:nvSpPr>
          <p:cNvPr id="31" name="Shape 29"/>
          <p:cNvSpPr/>
          <p:nvPr/>
        </p:nvSpPr>
        <p:spPr>
          <a:xfrm>
            <a:off x="3739896" y="4343400"/>
            <a:ext cx="987552" cy="502920"/>
          </a:xfrm>
          <a:prstGeom prst="rect">
            <a:avLst/>
          </a:prstGeom>
          <a:solidFill>
            <a:srgbClr val="161B22"/>
          </a:solidFill>
          <a:ln w="6350">
            <a:solidFill>
              <a:srgbClr val="58A6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739896" y="4343400"/>
            <a:ext cx="987552" cy="5029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Fichiers &amp; Répertoires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4818888" y="4343400"/>
            <a:ext cx="987552" cy="502920"/>
          </a:xfrm>
          <a:prstGeom prst="rect">
            <a:avLst/>
          </a:prstGeom>
          <a:solidFill>
            <a:srgbClr val="161B22"/>
          </a:solidFill>
          <a:ln w="6350">
            <a:solidFill>
              <a:srgbClr val="58A6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818888" y="4343400"/>
            <a:ext cx="987552" cy="50292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Permissions &amp; Processus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3FB950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"/>
            <a:ext cx="73152" cy="5088636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4" name="Text 2"/>
          <p:cNvSpPr/>
          <p:nvPr/>
        </p:nvSpPr>
        <p:spPr>
          <a:xfrm>
            <a:off x="8046720" y="137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/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20040" y="1371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Histoire &amp; Distributions Linux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20040" y="566928"/>
            <a:ext cx="3200400" cy="27432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7" name="Text 5"/>
          <p:cNvSpPr/>
          <p:nvPr/>
        </p:nvSpPr>
        <p:spPr>
          <a:xfrm>
            <a:off x="320040" y="6858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CHRONOLOGIE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20040" y="1005840"/>
            <a:ext cx="822960" cy="457200"/>
          </a:xfrm>
          <a:prstGeom prst="rect">
            <a:avLst/>
          </a:prstGeom>
          <a:solidFill>
            <a:srgbClr val="BC8CFF"/>
          </a:solidFill>
          <a:ln w="12700">
            <a:solidFill>
              <a:srgbClr val="BC8C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10058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1969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143000" y="1207008"/>
            <a:ext cx="228600" cy="54864"/>
          </a:xfrm>
          <a:prstGeom prst="rect">
            <a:avLst/>
          </a:prstGeom>
          <a:solidFill>
            <a:srgbClr val="BC8CFF"/>
          </a:solidFill>
          <a:ln/>
        </p:spPr>
      </p:sp>
      <p:sp>
        <p:nvSpPr>
          <p:cNvPr id="11" name="Text 9"/>
          <p:cNvSpPr/>
          <p:nvPr/>
        </p:nvSpPr>
        <p:spPr>
          <a:xfrm>
            <a:off x="1417320" y="1005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Unix créé par Bell Labs (Thompson &amp; Ritchie)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691640"/>
            <a:ext cx="822960" cy="457200"/>
          </a:xfrm>
          <a:prstGeom prst="rect">
            <a:avLst/>
          </a:prstGeom>
          <a:solidFill>
            <a:srgbClr val="58A6FF"/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" y="16916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1983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143000" y="1892808"/>
            <a:ext cx="22860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5" name="Text 13"/>
          <p:cNvSpPr/>
          <p:nvPr/>
        </p:nvSpPr>
        <p:spPr>
          <a:xfrm>
            <a:off x="1417320" y="1691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 GNU lancé par Richard Stallman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377440"/>
            <a:ext cx="822960" cy="457200"/>
          </a:xfrm>
          <a:prstGeom prst="rect">
            <a:avLst/>
          </a:prstGeom>
          <a:solidFill>
            <a:srgbClr val="3FB950"/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0040" y="23774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1991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1143000" y="2578608"/>
            <a:ext cx="228600" cy="548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19" name="Text 17"/>
          <p:cNvSpPr/>
          <p:nvPr/>
        </p:nvSpPr>
        <p:spPr>
          <a:xfrm>
            <a:off x="1417320" y="23774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Linus Torvalds publie le noyau Linux 0.01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063240"/>
            <a:ext cx="822960" cy="457200"/>
          </a:xfrm>
          <a:prstGeom prst="rect">
            <a:avLst/>
          </a:prstGeom>
          <a:solidFill>
            <a:srgbClr val="39D5C0"/>
          </a:solidFill>
          <a:ln w="12700">
            <a:solidFill>
              <a:srgbClr val="39D5C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0040" y="30632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1994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143000" y="3264408"/>
            <a:ext cx="228600" cy="54864"/>
          </a:xfrm>
          <a:prstGeom prst="rect">
            <a:avLst/>
          </a:prstGeom>
          <a:solidFill>
            <a:srgbClr val="39D5C0"/>
          </a:solidFill>
          <a:ln/>
        </p:spPr>
      </p:sp>
      <p:sp>
        <p:nvSpPr>
          <p:cNvPr id="23" name="Text 21"/>
          <p:cNvSpPr/>
          <p:nvPr/>
        </p:nvSpPr>
        <p:spPr>
          <a:xfrm>
            <a:off x="1417320" y="30632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1.0 — première version stable officielle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20040" y="3749040"/>
            <a:ext cx="822960" cy="457200"/>
          </a:xfrm>
          <a:prstGeom prst="rect">
            <a:avLst/>
          </a:prstGeom>
          <a:solidFill>
            <a:srgbClr val="F78166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0040" y="3749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2000+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1143000" y="3950208"/>
            <a:ext cx="228600" cy="54864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27" name="Text 25"/>
          <p:cNvSpPr/>
          <p:nvPr/>
        </p:nvSpPr>
        <p:spPr>
          <a:xfrm>
            <a:off x="1417320" y="37490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Explosion des distributions : Debian, Red Hat, Ubuntu...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663440" y="68580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DISTRIBUTIONS MAJEURES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63440" y="1005840"/>
            <a:ext cx="4206240" cy="548640"/>
          </a:xfrm>
          <a:prstGeom prst="rect">
            <a:avLst/>
          </a:prstGeom>
          <a:solidFill>
            <a:srgbClr val="161B22"/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663440" y="1005840"/>
            <a:ext cx="54864" cy="54864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1" name="Text 29"/>
          <p:cNvSpPr/>
          <p:nvPr/>
        </p:nvSpPr>
        <p:spPr>
          <a:xfrm>
            <a:off x="4800600" y="10515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Debian / Ubuntu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800600" y="12801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Universelle, .deb, apt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663440" y="1691640"/>
            <a:ext cx="4206240" cy="548640"/>
          </a:xfrm>
          <a:prstGeom prst="rect">
            <a:avLst/>
          </a:prstGeom>
          <a:solidFill>
            <a:srgbClr val="161B22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663440" y="1691640"/>
            <a:ext cx="54864" cy="548640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35" name="Text 33"/>
          <p:cNvSpPr/>
          <p:nvPr/>
        </p:nvSpPr>
        <p:spPr>
          <a:xfrm>
            <a:off x="4800600" y="17373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Hat / CentOS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800600" y="19659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Entreprise, .rpm, yum/dnf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663440" y="2377440"/>
            <a:ext cx="4206240" cy="548640"/>
          </a:xfrm>
          <a:prstGeom prst="rect">
            <a:avLst/>
          </a:prstGeom>
          <a:solidFill>
            <a:srgbClr val="161B22"/>
          </a:solidFill>
          <a:ln w="12700">
            <a:solidFill>
              <a:srgbClr val="39D5C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63440" y="2377440"/>
            <a:ext cx="54864" cy="548640"/>
          </a:xfrm>
          <a:prstGeom prst="rect">
            <a:avLst/>
          </a:prstGeom>
          <a:solidFill>
            <a:srgbClr val="39D5C0"/>
          </a:solidFill>
          <a:ln/>
        </p:spPr>
      </p:sp>
      <p:sp>
        <p:nvSpPr>
          <p:cNvPr id="39" name="Text 37"/>
          <p:cNvSpPr/>
          <p:nvPr/>
        </p:nvSpPr>
        <p:spPr>
          <a:xfrm>
            <a:off x="4800600" y="24231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 Linux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800600" y="26517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Minimaliste, rolling release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663440" y="3063240"/>
            <a:ext cx="4206240" cy="548640"/>
          </a:xfrm>
          <a:prstGeom prst="rect">
            <a:avLst/>
          </a:prstGeom>
          <a:solidFill>
            <a:srgbClr val="161B22"/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663440" y="3063240"/>
            <a:ext cx="54864" cy="54864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43" name="Text 41"/>
          <p:cNvSpPr/>
          <p:nvPr/>
        </p:nvSpPr>
        <p:spPr>
          <a:xfrm>
            <a:off x="4800600" y="31089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openSUSE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4800600" y="33375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Stabilité, YaST, zypper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4663440" y="3749040"/>
            <a:ext cx="4206240" cy="548640"/>
          </a:xfrm>
          <a:prstGeom prst="rect">
            <a:avLst/>
          </a:prstGeom>
          <a:solidFill>
            <a:srgbClr val="161B22"/>
          </a:solidFill>
          <a:ln w="12700">
            <a:solidFill>
              <a:srgbClr val="BC8CFF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663440" y="3749040"/>
            <a:ext cx="54864" cy="548640"/>
          </a:xfrm>
          <a:prstGeom prst="rect">
            <a:avLst/>
          </a:prstGeom>
          <a:solidFill>
            <a:srgbClr val="BC8CFF"/>
          </a:solidFill>
          <a:ln/>
        </p:spPr>
      </p:sp>
      <p:sp>
        <p:nvSpPr>
          <p:cNvPr id="47" name="Text 45"/>
          <p:cNvSpPr/>
          <p:nvPr/>
        </p:nvSpPr>
        <p:spPr>
          <a:xfrm>
            <a:off x="4800600" y="37947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 Linux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4800600" y="402336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Sécurité &amp; pentesting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50" name="Text 48"/>
          <p:cNvSpPr/>
          <p:nvPr/>
        </p:nvSpPr>
        <p:spPr>
          <a:xfrm>
            <a:off x="320040" y="489204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Système Linux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"/>
            <a:ext cx="73152" cy="5088636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4" name="Text 2"/>
          <p:cNvSpPr/>
          <p:nvPr/>
        </p:nvSpPr>
        <p:spPr>
          <a:xfrm>
            <a:off x="8046720" y="137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/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20040" y="13716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du Système (FHS)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20040" y="566928"/>
            <a:ext cx="3657600" cy="27432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7" name="Text 5"/>
          <p:cNvSpPr/>
          <p:nvPr/>
        </p:nvSpPr>
        <p:spPr>
          <a:xfrm>
            <a:off x="320040" y="658368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Filesystem Hierarchy Standard (FHS) définit la structure et le contenu des répertoires d'un système Linux.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840480" y="1097280"/>
            <a:ext cx="1463040" cy="365760"/>
          </a:xfrm>
          <a:prstGeom prst="rect">
            <a:avLst/>
          </a:prstGeom>
          <a:solidFill>
            <a:srgbClr val="58A6FF"/>
          </a:solidFill>
          <a:ln w="12700">
            <a:solidFill>
              <a:srgbClr val="58A6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840480" y="109728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  (racine)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0040" y="1691640"/>
            <a:ext cx="2011680" cy="1005840"/>
          </a:xfrm>
          <a:prstGeom prst="rect">
            <a:avLst/>
          </a:prstGeom>
          <a:solidFill>
            <a:srgbClr val="161B22"/>
          </a:solidFill>
          <a:ln w="12700">
            <a:solidFill>
              <a:srgbClr val="3FB95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20040" y="1691640"/>
            <a:ext cx="2011680" cy="320040"/>
          </a:xfrm>
          <a:prstGeom prst="rect">
            <a:avLst/>
          </a:prstGeom>
          <a:solidFill>
            <a:srgbClr val="3FB950"/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1691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/bin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20040" y="2039112"/>
            <a:ext cx="2011680" cy="621792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Commandes essentielles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468880" y="1691640"/>
            <a:ext cx="2011680" cy="1005840"/>
          </a:xfrm>
          <a:prstGeom prst="rect">
            <a:avLst/>
          </a:prstGeom>
          <a:solidFill>
            <a:srgbClr val="161B22"/>
          </a:solidFill>
          <a:ln w="12700">
            <a:solidFill>
              <a:srgbClr val="F78166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468880" y="1691640"/>
            <a:ext cx="2011680" cy="320040"/>
          </a:xfrm>
          <a:prstGeom prst="rect">
            <a:avLst/>
          </a:prstGeom>
          <a:solidFill>
            <a:srgbClr val="F78166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468880" y="1691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/etc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468880" y="2039112"/>
            <a:ext cx="2011680" cy="621792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 système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17720" y="1691640"/>
            <a:ext cx="2011680" cy="1005840"/>
          </a:xfrm>
          <a:prstGeom prst="rect">
            <a:avLst/>
          </a:prstGeom>
          <a:solidFill>
            <a:srgbClr val="161B22"/>
          </a:solidFill>
          <a:ln w="12700">
            <a:solidFill>
              <a:srgbClr val="BC8C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617720" y="1691640"/>
            <a:ext cx="2011680" cy="320040"/>
          </a:xfrm>
          <a:prstGeom prst="rect">
            <a:avLst/>
          </a:prstGeom>
          <a:solidFill>
            <a:srgbClr val="BC8CFF"/>
          </a:solidFill>
          <a:ln w="12700">
            <a:solidFill>
              <a:srgbClr val="BC8C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17720" y="1691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/home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617720" y="2039112"/>
            <a:ext cx="2011680" cy="621792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Répertoires utilisateurs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766560" y="1691640"/>
            <a:ext cx="2011680" cy="1005840"/>
          </a:xfrm>
          <a:prstGeom prst="rect">
            <a:avLst/>
          </a:prstGeom>
          <a:solidFill>
            <a:srgbClr val="161B22"/>
          </a:solidFill>
          <a:ln w="12700">
            <a:solidFill>
              <a:srgbClr val="39D5C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766560" y="1691640"/>
            <a:ext cx="2011680" cy="320040"/>
          </a:xfrm>
          <a:prstGeom prst="rect">
            <a:avLst/>
          </a:prstGeom>
          <a:solidFill>
            <a:srgbClr val="39D5C0"/>
          </a:solidFill>
          <a:ln w="12700">
            <a:solidFill>
              <a:srgbClr val="39D5C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66560" y="16916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/var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66560" y="2039112"/>
            <a:ext cx="2011680" cy="621792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Données variables (logs)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0040" y="2971800"/>
            <a:ext cx="2011680" cy="1005840"/>
          </a:xfrm>
          <a:prstGeom prst="rect">
            <a:avLst/>
          </a:prstGeom>
          <a:solidFill>
            <a:srgbClr val="161B22"/>
          </a:solidFill>
          <a:ln w="12700">
            <a:solidFill>
              <a:srgbClr val="58A6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0040" y="2971800"/>
            <a:ext cx="2011680" cy="320040"/>
          </a:xfrm>
          <a:prstGeom prst="rect">
            <a:avLst/>
          </a:prstGeom>
          <a:solidFill>
            <a:srgbClr val="58A6FF"/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0040" y="29718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/usr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20040" y="3319272"/>
            <a:ext cx="2011680" cy="621792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Programmes &amp; bibliothèques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2468880" y="2971800"/>
            <a:ext cx="2011680" cy="1005840"/>
          </a:xfrm>
          <a:prstGeom prst="rect">
            <a:avLst/>
          </a:prstGeom>
          <a:solidFill>
            <a:srgbClr val="161B22"/>
          </a:solidFill>
          <a:ln w="12700">
            <a:solidFill>
              <a:srgbClr val="3FB95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2468880" y="2971800"/>
            <a:ext cx="2011680" cy="320040"/>
          </a:xfrm>
          <a:prstGeom prst="rect">
            <a:avLst/>
          </a:prstGeom>
          <a:solidFill>
            <a:srgbClr val="3FB950"/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468880" y="29718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/tmp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2468880" y="3319272"/>
            <a:ext cx="2011680" cy="621792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Fichiers temporaires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617720" y="2971800"/>
            <a:ext cx="2011680" cy="1005840"/>
          </a:xfrm>
          <a:prstGeom prst="rect">
            <a:avLst/>
          </a:prstGeom>
          <a:solidFill>
            <a:srgbClr val="161B22"/>
          </a:solidFill>
          <a:ln w="12700">
            <a:solidFill>
              <a:srgbClr val="F78166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617720" y="2971800"/>
            <a:ext cx="2011680" cy="320040"/>
          </a:xfrm>
          <a:prstGeom prst="rect">
            <a:avLst/>
          </a:prstGeom>
          <a:solidFill>
            <a:srgbClr val="F78166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617720" y="29718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/dev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4617720" y="3319272"/>
            <a:ext cx="2011680" cy="621792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Fichiers de périphériques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766560" y="2971800"/>
            <a:ext cx="2011680" cy="1005840"/>
          </a:xfrm>
          <a:prstGeom prst="rect">
            <a:avLst/>
          </a:prstGeom>
          <a:solidFill>
            <a:srgbClr val="161B22"/>
          </a:solidFill>
          <a:ln w="12700">
            <a:solidFill>
              <a:srgbClr val="BC8C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6766560" y="2971800"/>
            <a:ext cx="2011680" cy="320040"/>
          </a:xfrm>
          <a:prstGeom prst="rect">
            <a:avLst/>
          </a:prstGeom>
          <a:solidFill>
            <a:srgbClr val="BC8CFF"/>
          </a:solidFill>
          <a:ln w="12700">
            <a:solidFill>
              <a:srgbClr val="BC8CF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766560" y="29718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/proc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6766560" y="3319272"/>
            <a:ext cx="2011680" cy="621792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Système de fichiers virtuel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43" name="Text 41"/>
          <p:cNvSpPr/>
          <p:nvPr/>
        </p:nvSpPr>
        <p:spPr>
          <a:xfrm>
            <a:off x="320040" y="489204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Système Linux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"/>
            <a:ext cx="73152" cy="5088636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4" name="Text 2"/>
          <p:cNvSpPr/>
          <p:nvPr/>
        </p:nvSpPr>
        <p:spPr>
          <a:xfrm>
            <a:off x="8046720" y="137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/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20040" y="13716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Shell : Commandes de Base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20040" y="566928"/>
            <a:ext cx="3200400" cy="27432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7" name="Text 5"/>
          <p:cNvSpPr/>
          <p:nvPr/>
        </p:nvSpPr>
        <p:spPr>
          <a:xfrm>
            <a:off x="320040" y="68580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QU'EST-CE QUE LE SHELL ?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20040" y="96012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shell est l'interface en ligne de commande (CLI) permettant de communiquer avec le noyau Linux. Il interprète et exécute les commandes saisies par l'utilisateur.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0040" y="1874520"/>
            <a:ext cx="4023360" cy="411480"/>
          </a:xfrm>
          <a:prstGeom prst="rect">
            <a:avLst/>
          </a:prstGeom>
          <a:solidFill>
            <a:srgbClr val="161B22"/>
          </a:solidFill>
          <a:ln w="6350">
            <a:solidFill>
              <a:srgbClr val="3FB95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0040" y="1874520"/>
            <a:ext cx="640080" cy="411480"/>
          </a:xfrm>
          <a:prstGeom prst="rect">
            <a:avLst/>
          </a:prstGeom>
          <a:solidFill>
            <a:srgbClr val="161B22"/>
          </a:solidFill>
          <a:ln w="6350">
            <a:solidFill>
              <a:srgbClr val="3FB9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8745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05840" y="1874520"/>
            <a:ext cx="3337560" cy="41148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Bourne Again Shell — le plus répandu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0040" y="2377440"/>
            <a:ext cx="4023360" cy="411480"/>
          </a:xfrm>
          <a:prstGeom prst="rect">
            <a:avLst/>
          </a:prstGeom>
          <a:solidFill>
            <a:srgbClr val="161B22"/>
          </a:solidFill>
          <a:ln w="6350">
            <a:solidFill>
              <a:srgbClr val="3FB95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040" y="2377440"/>
            <a:ext cx="640080" cy="411480"/>
          </a:xfrm>
          <a:prstGeom prst="rect">
            <a:avLst/>
          </a:prstGeom>
          <a:solidFill>
            <a:srgbClr val="161B22"/>
          </a:solidFill>
          <a:ln w="6350">
            <a:solidFill>
              <a:srgbClr val="3FB95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23774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005840" y="2377440"/>
            <a:ext cx="3337560" cy="41148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Bourne Shell — standard POSIX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" y="2880360"/>
            <a:ext cx="4023360" cy="411480"/>
          </a:xfrm>
          <a:prstGeom prst="rect">
            <a:avLst/>
          </a:prstGeom>
          <a:solidFill>
            <a:srgbClr val="161B22"/>
          </a:solidFill>
          <a:ln w="6350">
            <a:solidFill>
              <a:srgbClr val="3FB95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20040" y="2880360"/>
            <a:ext cx="640080" cy="411480"/>
          </a:xfrm>
          <a:prstGeom prst="rect">
            <a:avLst/>
          </a:prstGeom>
          <a:solidFill>
            <a:srgbClr val="161B22"/>
          </a:solidFill>
          <a:ln w="6350">
            <a:solidFill>
              <a:srgbClr val="3FB95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0040" y="28803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zsh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005840" y="2880360"/>
            <a:ext cx="3337560" cy="41148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Shell — puissant, très configurable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" y="3383280"/>
            <a:ext cx="4023360" cy="411480"/>
          </a:xfrm>
          <a:prstGeom prst="rect">
            <a:avLst/>
          </a:prstGeom>
          <a:solidFill>
            <a:srgbClr val="161B22"/>
          </a:solidFill>
          <a:ln w="6350">
            <a:solidFill>
              <a:srgbClr val="3FB95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" y="3383280"/>
            <a:ext cx="640080" cy="411480"/>
          </a:xfrm>
          <a:prstGeom prst="rect">
            <a:avLst/>
          </a:prstGeom>
          <a:solidFill>
            <a:srgbClr val="161B22"/>
          </a:solidFill>
          <a:ln w="6350">
            <a:solidFill>
              <a:srgbClr val="3FB95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" y="33832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fish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005840" y="3383280"/>
            <a:ext cx="3337560" cy="41148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Friendly Interactive Shell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663440" y="68580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COMMANDES ESSENTIELLES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663440" y="960120"/>
            <a:ext cx="4206240" cy="3611880"/>
          </a:xfrm>
          <a:prstGeom prst="rect">
            <a:avLst/>
          </a:prstGeom>
          <a:solidFill>
            <a:srgbClr val="161B22"/>
          </a:solidFill>
          <a:ln w="12700">
            <a:solidFill>
              <a:srgbClr val="3FB95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663440" y="960120"/>
            <a:ext cx="4206240" cy="256032"/>
          </a:xfrm>
          <a:prstGeom prst="rect">
            <a:avLst/>
          </a:prstGeom>
          <a:solidFill>
            <a:srgbClr val="21262D"/>
          </a:solidFill>
          <a:ln/>
        </p:spPr>
      </p:sp>
      <p:sp>
        <p:nvSpPr>
          <p:cNvPr id="28" name="Shape 26"/>
          <p:cNvSpPr/>
          <p:nvPr/>
        </p:nvSpPr>
        <p:spPr>
          <a:xfrm>
            <a:off x="4736592" y="1014984"/>
            <a:ext cx="91440" cy="91440"/>
          </a:xfrm>
          <a:prstGeom prst="ellipse">
            <a:avLst/>
          </a:prstGeom>
          <a:solidFill>
            <a:srgbClr val="F78166"/>
          </a:solidFill>
          <a:ln/>
        </p:spPr>
      </p:sp>
      <p:sp>
        <p:nvSpPr>
          <p:cNvPr id="29" name="Shape 27"/>
          <p:cNvSpPr/>
          <p:nvPr/>
        </p:nvSpPr>
        <p:spPr>
          <a:xfrm>
            <a:off x="4882896" y="1014984"/>
            <a:ext cx="91440" cy="91440"/>
          </a:xfrm>
          <a:prstGeom prst="ellipse">
            <a:avLst/>
          </a:prstGeom>
          <a:solidFill>
            <a:srgbClr val="F9B55A"/>
          </a:solidFill>
          <a:ln/>
        </p:spPr>
      </p:sp>
      <p:sp>
        <p:nvSpPr>
          <p:cNvPr id="30" name="Shape 28"/>
          <p:cNvSpPr/>
          <p:nvPr/>
        </p:nvSpPr>
        <p:spPr>
          <a:xfrm>
            <a:off x="5029200" y="1014984"/>
            <a:ext cx="91440" cy="91440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31" name="Text 29"/>
          <p:cNvSpPr/>
          <p:nvPr/>
        </p:nvSpPr>
        <p:spPr>
          <a:xfrm>
            <a:off x="4736592" y="12618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ls -la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748272" y="12618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Lister fichiers (détail)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736592" y="153619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cd /etc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6748272" y="153619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Changer de répertoire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4736592" y="1810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pwd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748272" y="1810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Répertoire courant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4736592" y="20848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cp src dest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748272" y="20848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Copier un fichier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736592" y="23591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mv src dest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6748272" y="23591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Déplacer / renommer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4736592" y="26334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rm -rf dir/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6748272" y="26334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Supprimer (récursif)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4736592" y="290779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cat fichier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6748272" y="290779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Afficher contenu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736592" y="31821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grep 'mot' f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6748272" y="31821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Rechercher dans fichier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4736592" y="34564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man ls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6748272" y="34564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Manuel d'aide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4736592" y="37307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history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6748272" y="37307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Historique commandes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4736592" y="40050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clear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6748272" y="400507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Effacer l'écran</a:t>
            </a:r>
            <a:endParaRPr lang="en-US" sz="900" dirty="0"/>
          </a:p>
        </p:txBody>
      </p:sp>
      <p:sp>
        <p:nvSpPr>
          <p:cNvPr id="53" name="Shape 51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54" name="Text 52"/>
          <p:cNvSpPr/>
          <p:nvPr/>
        </p:nvSpPr>
        <p:spPr>
          <a:xfrm>
            <a:off x="320040" y="489204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Système Linux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39D5C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"/>
            <a:ext cx="73152" cy="5088636"/>
          </a:xfrm>
          <a:prstGeom prst="rect">
            <a:avLst/>
          </a:prstGeom>
          <a:solidFill>
            <a:srgbClr val="39D5C0"/>
          </a:solidFill>
          <a:ln/>
        </p:spPr>
      </p:sp>
      <p:sp>
        <p:nvSpPr>
          <p:cNvPr id="4" name="Text 2"/>
          <p:cNvSpPr/>
          <p:nvPr/>
        </p:nvSpPr>
        <p:spPr>
          <a:xfrm>
            <a:off x="8046720" y="137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/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20040" y="1371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des Fichiers &amp; Répertoires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320040" y="566928"/>
            <a:ext cx="3840480" cy="27432"/>
          </a:xfrm>
          <a:prstGeom prst="rect">
            <a:avLst/>
          </a:prstGeom>
          <a:solidFill>
            <a:srgbClr val="39D5C0"/>
          </a:solidFill>
          <a:ln/>
        </p:spPr>
      </p:sp>
      <p:sp>
        <p:nvSpPr>
          <p:cNvPr id="7" name="Text 5"/>
          <p:cNvSpPr/>
          <p:nvPr/>
        </p:nvSpPr>
        <p:spPr>
          <a:xfrm>
            <a:off x="320040" y="65836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9D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TYPES DE FICHIERS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20040" y="960120"/>
            <a:ext cx="365760" cy="384048"/>
          </a:xfrm>
          <a:prstGeom prst="rect">
            <a:avLst/>
          </a:prstGeom>
          <a:solidFill>
            <a:srgbClr val="161B22"/>
          </a:solidFill>
          <a:ln w="12700">
            <a:solidFill>
              <a:srgbClr val="E6EDF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96012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49808" y="96012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Fichier ordinaire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0040" y="1417320"/>
            <a:ext cx="365760" cy="384048"/>
          </a:xfrm>
          <a:prstGeom prst="rect">
            <a:avLst/>
          </a:prstGeom>
          <a:solidFill>
            <a:srgbClr val="161B22"/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141732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49808" y="141732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Répertoire (directory)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320040" y="1874520"/>
            <a:ext cx="365760" cy="384048"/>
          </a:xfrm>
          <a:prstGeom prst="rect">
            <a:avLst/>
          </a:prstGeom>
          <a:solidFill>
            <a:srgbClr val="161B22"/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187452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49808" y="187452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Lien symbolique (symlink)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2331720"/>
            <a:ext cx="365760" cy="384048"/>
          </a:xfrm>
          <a:prstGeom prst="rect">
            <a:avLst/>
          </a:prstGeom>
          <a:solidFill>
            <a:srgbClr val="161B22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33172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781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49808" y="233172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Périphérique caractère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2788920"/>
            <a:ext cx="365760" cy="384048"/>
          </a:xfrm>
          <a:prstGeom prst="rect">
            <a:avLst/>
          </a:prstGeom>
          <a:solidFill>
            <a:srgbClr val="161B22"/>
          </a:solidFill>
          <a:ln w="12700">
            <a:solidFill>
              <a:srgbClr val="BC8C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20040" y="278892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49808" y="278892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Périphérique bloc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20040" y="3246120"/>
            <a:ext cx="365760" cy="384048"/>
          </a:xfrm>
          <a:prstGeom prst="rect">
            <a:avLst/>
          </a:prstGeom>
          <a:solidFill>
            <a:srgbClr val="161B22"/>
          </a:solidFill>
          <a:ln w="12700">
            <a:solidFill>
              <a:srgbClr val="39D5C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0040" y="3246120"/>
            <a:ext cx="365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9D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49808" y="324612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 nommé (FIFO)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72000" y="658368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39D5C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OPÉRATIONS CLÉS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572000" y="960120"/>
            <a:ext cx="4297680" cy="685800"/>
          </a:xfrm>
          <a:prstGeom prst="rect">
            <a:avLst/>
          </a:prstGeom>
          <a:solidFill>
            <a:srgbClr val="161B22"/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72000" y="960120"/>
            <a:ext cx="1188720" cy="68580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29" name="Text 27"/>
          <p:cNvSpPr/>
          <p:nvPr/>
        </p:nvSpPr>
        <p:spPr>
          <a:xfrm>
            <a:off x="4572000" y="960120"/>
            <a:ext cx="118872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833872" y="960120"/>
            <a:ext cx="2944368" cy="6858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 cd  pwd  tree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0" y="1737360"/>
            <a:ext cx="4297680" cy="685800"/>
          </a:xfrm>
          <a:prstGeom prst="rect">
            <a:avLst/>
          </a:prstGeom>
          <a:solidFill>
            <a:srgbClr val="161B22"/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572000" y="1737360"/>
            <a:ext cx="1188720" cy="68580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33" name="Text 31"/>
          <p:cNvSpPr/>
          <p:nvPr/>
        </p:nvSpPr>
        <p:spPr>
          <a:xfrm>
            <a:off x="4572000" y="1737360"/>
            <a:ext cx="118872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Création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833872" y="1737360"/>
            <a:ext cx="2944368" cy="6858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mkdir  touch  cp  ln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572000" y="2514600"/>
            <a:ext cx="4297680" cy="685800"/>
          </a:xfrm>
          <a:prstGeom prst="rect">
            <a:avLst/>
          </a:prstGeom>
          <a:solidFill>
            <a:srgbClr val="161B22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572000" y="2514600"/>
            <a:ext cx="1188720" cy="685800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37" name="Text 35"/>
          <p:cNvSpPr/>
          <p:nvPr/>
        </p:nvSpPr>
        <p:spPr>
          <a:xfrm>
            <a:off x="4572000" y="2514600"/>
            <a:ext cx="118872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Suppression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5833872" y="2514600"/>
            <a:ext cx="2944368" cy="6858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rm  rmdir  unlink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4572000" y="3291840"/>
            <a:ext cx="4297680" cy="685800"/>
          </a:xfrm>
          <a:prstGeom prst="rect">
            <a:avLst/>
          </a:prstGeom>
          <a:solidFill>
            <a:srgbClr val="161B22"/>
          </a:solidFill>
          <a:ln w="12700">
            <a:solidFill>
              <a:srgbClr val="BC8CFF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572000" y="3291840"/>
            <a:ext cx="1188720" cy="685800"/>
          </a:xfrm>
          <a:prstGeom prst="rect">
            <a:avLst/>
          </a:prstGeom>
          <a:solidFill>
            <a:srgbClr val="BC8CFF"/>
          </a:solidFill>
          <a:ln/>
        </p:spPr>
      </p:sp>
      <p:sp>
        <p:nvSpPr>
          <p:cNvPr id="41" name="Text 39"/>
          <p:cNvSpPr/>
          <p:nvPr/>
        </p:nvSpPr>
        <p:spPr>
          <a:xfrm>
            <a:off x="4572000" y="3291840"/>
            <a:ext cx="118872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Recherche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833872" y="3291840"/>
            <a:ext cx="2944368" cy="6858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  locate  which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572000" y="4069080"/>
            <a:ext cx="4297680" cy="685800"/>
          </a:xfrm>
          <a:prstGeom prst="rect">
            <a:avLst/>
          </a:prstGeom>
          <a:solidFill>
            <a:srgbClr val="161B22"/>
          </a:solidFill>
          <a:ln w="12700">
            <a:solidFill>
              <a:srgbClr val="39D5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572000" y="4069080"/>
            <a:ext cx="1188720" cy="685800"/>
          </a:xfrm>
          <a:prstGeom prst="rect">
            <a:avLst/>
          </a:prstGeom>
          <a:solidFill>
            <a:srgbClr val="39D5C0"/>
          </a:solidFill>
          <a:ln/>
        </p:spPr>
      </p:sp>
      <p:sp>
        <p:nvSpPr>
          <p:cNvPr id="45" name="Text 43"/>
          <p:cNvSpPr/>
          <p:nvPr/>
        </p:nvSpPr>
        <p:spPr>
          <a:xfrm>
            <a:off x="4572000" y="4069080"/>
            <a:ext cx="118872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Visualisation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5833872" y="4069080"/>
            <a:ext cx="2944368" cy="6858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 less  head  tail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48" name="Text 46"/>
          <p:cNvSpPr/>
          <p:nvPr/>
        </p:nvSpPr>
        <p:spPr>
          <a:xfrm>
            <a:off x="320040" y="489204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Système Linux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4864"/>
            <a:ext cx="73152" cy="5088636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4" name="Text 2"/>
          <p:cNvSpPr/>
          <p:nvPr/>
        </p:nvSpPr>
        <p:spPr>
          <a:xfrm>
            <a:off x="8046720" y="1371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/ 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320040" y="137160"/>
            <a:ext cx="8503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Permissions, Droits d'accès &amp; Processus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20040" y="566928"/>
            <a:ext cx="4389120" cy="27432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7" name="Text 5"/>
          <p:cNvSpPr/>
          <p:nvPr/>
        </p:nvSpPr>
        <p:spPr>
          <a:xfrm>
            <a:off x="320040" y="65836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781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SYSTÈME DE PERMISSIONS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20040" y="960120"/>
            <a:ext cx="4023360" cy="457200"/>
          </a:xfrm>
          <a:prstGeom prst="rect">
            <a:avLst/>
          </a:prstGeom>
          <a:solidFill>
            <a:srgbClr val="161B22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9601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781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  rwx  r-x  r--   1  root  root  4096  fichier.sh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0040" y="1481328"/>
            <a:ext cx="914400" cy="594360"/>
          </a:xfrm>
          <a:prstGeom prst="rect">
            <a:avLst/>
          </a:prstGeom>
          <a:solidFill>
            <a:srgbClr val="161B22"/>
          </a:solidFill>
          <a:ln w="12700">
            <a:solidFill>
              <a:srgbClr val="8B949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48132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20040" y="1828800"/>
            <a:ext cx="9144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1325880" y="1481328"/>
            <a:ext cx="914400" cy="594360"/>
          </a:xfrm>
          <a:prstGeom prst="rect">
            <a:avLst/>
          </a:prstGeom>
          <a:solidFill>
            <a:srgbClr val="F78166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25880" y="148132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rwx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25880" y="1828800"/>
            <a:ext cx="9144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Propriétaire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2331720" y="1481328"/>
            <a:ext cx="914400" cy="594360"/>
          </a:xfrm>
          <a:prstGeom prst="rect">
            <a:avLst/>
          </a:prstGeom>
          <a:solidFill>
            <a:srgbClr val="58A6FF"/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31720" y="148132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r-x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331720" y="1828800"/>
            <a:ext cx="9144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Groupe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3337560" y="1481328"/>
            <a:ext cx="914400" cy="594360"/>
          </a:xfrm>
          <a:prstGeom prst="rect">
            <a:avLst/>
          </a:prstGeom>
          <a:solidFill>
            <a:srgbClr val="3FB950"/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37560" y="148132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r--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337560" y="1828800"/>
            <a:ext cx="9144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Autres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320040" y="224028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781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COMMANDES DE PERMISSIONS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320040" y="2514600"/>
            <a:ext cx="4023360" cy="1645920"/>
          </a:xfrm>
          <a:prstGeom prst="rect">
            <a:avLst/>
          </a:prstGeom>
          <a:solidFill>
            <a:srgbClr val="161B22"/>
          </a:solidFill>
          <a:ln w="12700">
            <a:solidFill>
              <a:srgbClr val="F7816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60604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781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chmod 755 fichier    # rwxr-xr-x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57200" y="295351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chmod u+x script.sh  # ajouter exec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" y="3300984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781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chown user:group f   # changer proprio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57200" y="3648456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B949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chgrp devteam dir/   # changer groupe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572000" y="658368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GESTION DES PROCESSUS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572000" y="960120"/>
            <a:ext cx="4297680" cy="502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1262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645152" y="96012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ps aux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080760" y="1005840"/>
            <a:ext cx="27432" cy="411480"/>
          </a:xfrm>
          <a:prstGeom prst="rect">
            <a:avLst/>
          </a:prstGeom>
          <a:solidFill>
            <a:srgbClr val="8B949E"/>
          </a:solidFill>
          <a:ln/>
        </p:spPr>
      </p:sp>
      <p:sp>
        <p:nvSpPr>
          <p:cNvPr id="32" name="Text 30"/>
          <p:cNvSpPr/>
          <p:nvPr/>
        </p:nvSpPr>
        <p:spPr>
          <a:xfrm>
            <a:off x="6172200" y="960120"/>
            <a:ext cx="2633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Lister tous les processus actifs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572000" y="1536192"/>
            <a:ext cx="4297680" cy="502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1262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45152" y="1536192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top / htop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080760" y="1581912"/>
            <a:ext cx="27432" cy="411480"/>
          </a:xfrm>
          <a:prstGeom prst="rect">
            <a:avLst/>
          </a:prstGeom>
          <a:solidFill>
            <a:srgbClr val="8B949E"/>
          </a:solidFill>
          <a:ln/>
        </p:spPr>
      </p:sp>
      <p:sp>
        <p:nvSpPr>
          <p:cNvPr id="36" name="Text 34"/>
          <p:cNvSpPr/>
          <p:nvPr/>
        </p:nvSpPr>
        <p:spPr>
          <a:xfrm>
            <a:off x="6172200" y="1536192"/>
            <a:ext cx="2633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en temps réel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572000" y="2112264"/>
            <a:ext cx="4297680" cy="502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1262D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645152" y="2112264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kill -9 PID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080760" y="2157984"/>
            <a:ext cx="27432" cy="411480"/>
          </a:xfrm>
          <a:prstGeom prst="rect">
            <a:avLst/>
          </a:prstGeom>
          <a:solidFill>
            <a:srgbClr val="8B949E"/>
          </a:solidFill>
          <a:ln/>
        </p:spPr>
      </p:sp>
      <p:sp>
        <p:nvSpPr>
          <p:cNvPr id="40" name="Text 38"/>
          <p:cNvSpPr/>
          <p:nvPr/>
        </p:nvSpPr>
        <p:spPr>
          <a:xfrm>
            <a:off x="6172200" y="2112264"/>
            <a:ext cx="2633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Terminer un processus par son PID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572000" y="2688336"/>
            <a:ext cx="4297680" cy="502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1262D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645152" y="2688336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bg / fg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080760" y="2734056"/>
            <a:ext cx="27432" cy="411480"/>
          </a:xfrm>
          <a:prstGeom prst="rect">
            <a:avLst/>
          </a:prstGeom>
          <a:solidFill>
            <a:srgbClr val="8B949E"/>
          </a:solidFill>
          <a:ln/>
        </p:spPr>
      </p:sp>
      <p:sp>
        <p:nvSpPr>
          <p:cNvPr id="44" name="Text 42"/>
          <p:cNvSpPr/>
          <p:nvPr/>
        </p:nvSpPr>
        <p:spPr>
          <a:xfrm>
            <a:off x="6172200" y="2688336"/>
            <a:ext cx="2633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Arrière-plan / avant-plan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4572000" y="3264408"/>
            <a:ext cx="4297680" cy="502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1262D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645152" y="326440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jobs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6080760" y="3310128"/>
            <a:ext cx="27432" cy="411480"/>
          </a:xfrm>
          <a:prstGeom prst="rect">
            <a:avLst/>
          </a:prstGeom>
          <a:solidFill>
            <a:srgbClr val="8B949E"/>
          </a:solidFill>
          <a:ln/>
        </p:spPr>
      </p:sp>
      <p:sp>
        <p:nvSpPr>
          <p:cNvPr id="48" name="Text 46"/>
          <p:cNvSpPr/>
          <p:nvPr/>
        </p:nvSpPr>
        <p:spPr>
          <a:xfrm>
            <a:off x="6172200" y="3264408"/>
            <a:ext cx="2633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Lister les jobs actifs du shell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4572000" y="3840480"/>
            <a:ext cx="4297680" cy="502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1262D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645152" y="384048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nohup cmd &amp;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080760" y="3886200"/>
            <a:ext cx="27432" cy="411480"/>
          </a:xfrm>
          <a:prstGeom prst="rect">
            <a:avLst/>
          </a:prstGeom>
          <a:solidFill>
            <a:srgbClr val="8B949E"/>
          </a:solidFill>
          <a:ln/>
        </p:spPr>
      </p:sp>
      <p:sp>
        <p:nvSpPr>
          <p:cNvPr id="52" name="Text 50"/>
          <p:cNvSpPr/>
          <p:nvPr/>
        </p:nvSpPr>
        <p:spPr>
          <a:xfrm>
            <a:off x="6172200" y="3840480"/>
            <a:ext cx="2633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Lancer en arrière-plan persistant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4572000" y="4416552"/>
            <a:ext cx="4297680" cy="502920"/>
          </a:xfrm>
          <a:prstGeom prst="rect">
            <a:avLst/>
          </a:prstGeom>
          <a:solidFill>
            <a:srgbClr val="161B22"/>
          </a:solidFill>
          <a:ln w="12700">
            <a:solidFill>
              <a:srgbClr val="21262D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645152" y="4416552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C8C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nice -n 10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6080760" y="4462272"/>
            <a:ext cx="27432" cy="411480"/>
          </a:xfrm>
          <a:prstGeom prst="rect">
            <a:avLst/>
          </a:prstGeom>
          <a:solidFill>
            <a:srgbClr val="8B949E"/>
          </a:solidFill>
          <a:ln/>
        </p:spPr>
      </p:sp>
      <p:sp>
        <p:nvSpPr>
          <p:cNvPr id="56" name="Text 54"/>
          <p:cNvSpPr/>
          <p:nvPr/>
        </p:nvSpPr>
        <p:spPr>
          <a:xfrm>
            <a:off x="6172200" y="4416552"/>
            <a:ext cx="26334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Modifier la priorité CPU</a:t>
            </a:r>
            <a:endParaRPr lang="en-US" sz="1000" dirty="0"/>
          </a:p>
        </p:txBody>
      </p:sp>
      <p:sp>
        <p:nvSpPr>
          <p:cNvPr id="57" name="Shape 55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58" name="Text 56"/>
          <p:cNvSpPr/>
          <p:nvPr/>
        </p:nvSpPr>
        <p:spPr>
          <a:xfrm>
            <a:off x="320040" y="489204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Système Linux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4572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qu'il faut retenir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914400" y="960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Chapitre 1 — Fondamentaux Linux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463040"/>
            <a:ext cx="2468880" cy="1463040"/>
          </a:xfrm>
          <a:prstGeom prst="rect">
            <a:avLst/>
          </a:prstGeom>
          <a:solidFill>
            <a:srgbClr val="161B22"/>
          </a:solidFill>
          <a:ln w="19050">
            <a:solidFill>
              <a:srgbClr val="BC8C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57200" y="1463040"/>
            <a:ext cx="2468880" cy="457200"/>
          </a:xfrm>
          <a:prstGeom prst="rect">
            <a:avLst/>
          </a:prstGeom>
          <a:solidFill>
            <a:srgbClr val="BC8CFF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463040"/>
            <a:ext cx="2468880" cy="457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Histoire &amp; Distros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1965960"/>
            <a:ext cx="2468880" cy="8686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né en 1991, de nombreuses distributions pour chaque usage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200400" y="1463040"/>
            <a:ext cx="2468880" cy="1463040"/>
          </a:xfrm>
          <a:prstGeom prst="rect">
            <a:avLst/>
          </a:prstGeom>
          <a:solidFill>
            <a:srgbClr val="161B22"/>
          </a:solidFill>
          <a:ln w="19050">
            <a:solidFill>
              <a:srgbClr val="58A6FF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00400" y="1463040"/>
            <a:ext cx="2468880" cy="45720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1" name="Text 9"/>
          <p:cNvSpPr/>
          <p:nvPr/>
        </p:nvSpPr>
        <p:spPr>
          <a:xfrm>
            <a:off x="3200400" y="1463040"/>
            <a:ext cx="2468880" cy="457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Architecture FHS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200400" y="1965960"/>
            <a:ext cx="2468880" cy="8686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hiérarchique standardisée : /, /etc, /home, /var...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943600" y="1463040"/>
            <a:ext cx="2468880" cy="1463040"/>
          </a:xfrm>
          <a:prstGeom prst="rect">
            <a:avLst/>
          </a:prstGeom>
          <a:solidFill>
            <a:srgbClr val="161B22"/>
          </a:solidFill>
          <a:ln w="19050">
            <a:solidFill>
              <a:srgbClr val="3FB95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943600" y="1463040"/>
            <a:ext cx="2468880" cy="45720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0" y="1463040"/>
            <a:ext cx="2468880" cy="457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Le Shell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943600" y="1965960"/>
            <a:ext cx="2468880" cy="8686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CLI pour communiquer avec le noyau, bash dominant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1371600" y="3200400"/>
            <a:ext cx="2468880" cy="1463040"/>
          </a:xfrm>
          <a:prstGeom prst="rect">
            <a:avLst/>
          </a:prstGeom>
          <a:solidFill>
            <a:srgbClr val="161B22"/>
          </a:solidFill>
          <a:ln w="19050">
            <a:solidFill>
              <a:srgbClr val="39D5C0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1371600" y="3200400"/>
            <a:ext cx="2468880" cy="457200"/>
          </a:xfrm>
          <a:prstGeom prst="rect">
            <a:avLst/>
          </a:prstGeom>
          <a:solidFill>
            <a:srgbClr val="39D5C0"/>
          </a:solidFill>
          <a:ln/>
        </p:spPr>
      </p:sp>
      <p:sp>
        <p:nvSpPr>
          <p:cNvPr id="19" name="Text 17"/>
          <p:cNvSpPr/>
          <p:nvPr/>
        </p:nvSpPr>
        <p:spPr>
          <a:xfrm>
            <a:off x="1371600" y="3200400"/>
            <a:ext cx="2468880" cy="457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Fichiers &amp; Répertoires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371600" y="3703320"/>
            <a:ext cx="2468880" cy="8686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Navigation, création, copie, suppression et recherche de fichiers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572000" y="3200400"/>
            <a:ext cx="2468880" cy="1463040"/>
          </a:xfrm>
          <a:prstGeom prst="rect">
            <a:avLst/>
          </a:prstGeom>
          <a:solidFill>
            <a:srgbClr val="161B22"/>
          </a:solidFill>
          <a:ln w="19050">
            <a:solidFill>
              <a:srgbClr val="F78166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0" y="3200400"/>
            <a:ext cx="2468880" cy="457200"/>
          </a:xfrm>
          <a:prstGeom prst="rect">
            <a:avLst/>
          </a:prstGeom>
          <a:solidFill>
            <a:srgbClr val="F78166"/>
          </a:solidFill>
          <a:ln/>
        </p:spPr>
      </p:sp>
      <p:sp>
        <p:nvSpPr>
          <p:cNvPr id="23" name="Text 21"/>
          <p:cNvSpPr/>
          <p:nvPr/>
        </p:nvSpPr>
        <p:spPr>
          <a:xfrm>
            <a:off x="4572000" y="3200400"/>
            <a:ext cx="2468880" cy="457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1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Permissions &amp; Processus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0" y="3703320"/>
            <a:ext cx="2468880" cy="86868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E6ED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chmod, chown pour droits ; ps, kill, top pour processus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6" name="Text 24"/>
          <p:cNvSpPr/>
          <p:nvPr/>
        </p:nvSpPr>
        <p:spPr>
          <a:xfrm>
            <a:off x="320040" y="4892040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B94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Système Linux — Chapitre 1 / 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1 — Fondamentaux Linux</dc:title>
  <dc:subject>PptxGenJS Presentation</dc:subject>
  <dc:creator>PptxGenJS</dc:creator>
  <cp:lastModifiedBy>PptxGenJS</cp:lastModifiedBy>
  <cp:revision>1</cp:revision>
  <dcterms:created xsi:type="dcterms:W3CDTF">2026-02-22T20:32:47Z</dcterms:created>
  <dcterms:modified xsi:type="dcterms:W3CDTF">2026-02-22T20:32:47Z</dcterms:modified>
</cp:coreProperties>
</file>