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02920"/>
            <a:ext cx="1828800" cy="3824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1460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DOSSIER DE RÉPONSE À APPEL D'OFFRES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1051560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Présentation des produits</a:t>
            </a:r>
            <a:endParaRPr lang="en-US" sz="4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NetByUs</a:t>
            </a:r>
            <a:endParaRPr lang="en-US" sz="4200" dirty="0"/>
          </a:p>
        </p:txBody>
      </p:sp>
      <p:sp>
        <p:nvSpPr>
          <p:cNvPr id="5" name="Text 2"/>
          <p:cNvSpPr/>
          <p:nvPr/>
        </p:nvSpPr>
        <p:spPr>
          <a:xfrm>
            <a:off x="594360" y="452628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9E8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solutions numériques innovantes pour optimiser la performance de votre organisation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48640" y="629107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FD7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 — Entreprise de services numériques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9265615" y="629107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</a:t>
            </a:r>
            <a:pPr algn="r" indent="0" marL="0">
              <a:buNone/>
            </a:pPr>
            <a:r>
              <a:rPr lang="en-US" sz="1050" b="1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pPr algn="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Together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SOMMAIRE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Ce que présente ce dossier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11064240" cy="749808"/>
          </a:xfrm>
          <a:prstGeom prst="roundRect">
            <a:avLst>
              <a:gd name="adj" fmla="val 10976"/>
            </a:avLst>
          </a:prstGeom>
          <a:solidFill>
            <a:srgbClr val="F4F8FC"/>
          </a:solidFill>
          <a:ln/>
        </p:spPr>
      </p:sp>
      <p:sp>
        <p:nvSpPr>
          <p:cNvPr id="5" name="Shape 3"/>
          <p:cNvSpPr/>
          <p:nvPr/>
        </p:nvSpPr>
        <p:spPr>
          <a:xfrm>
            <a:off x="804672" y="1865376"/>
            <a:ext cx="585216" cy="585216"/>
          </a:xfrm>
          <a:prstGeom prst="ellipse">
            <a:avLst/>
          </a:prstGeom>
          <a:solidFill>
            <a:srgbClr val="0072CE"/>
          </a:solidFill>
          <a:ln/>
        </p:spPr>
      </p:sp>
      <p:sp>
        <p:nvSpPr>
          <p:cNvPr id="6" name="Text 4"/>
          <p:cNvSpPr/>
          <p:nvPr/>
        </p:nvSpPr>
        <p:spPr>
          <a:xfrm>
            <a:off x="804672" y="1865376"/>
            <a:ext cx="58521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600200" y="1837944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 sommes-nous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600200" y="2185416"/>
            <a:ext cx="8686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Vision, expertise et domaines d'intervention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2679192"/>
            <a:ext cx="11064240" cy="749808"/>
          </a:xfrm>
          <a:prstGeom prst="roundRect">
            <a:avLst>
              <a:gd name="adj" fmla="val 10976"/>
            </a:avLst>
          </a:prstGeom>
          <a:solidFill>
            <a:srgbClr val="EAF2FB"/>
          </a:solidFill>
          <a:ln/>
        </p:spPr>
      </p:sp>
      <p:sp>
        <p:nvSpPr>
          <p:cNvPr id="10" name="Shape 8"/>
          <p:cNvSpPr/>
          <p:nvPr/>
        </p:nvSpPr>
        <p:spPr>
          <a:xfrm>
            <a:off x="804672" y="2761488"/>
            <a:ext cx="585216" cy="585216"/>
          </a:xfrm>
          <a:prstGeom prst="ellipse">
            <a:avLst/>
          </a:prstGeom>
          <a:solidFill>
            <a:srgbClr val="0072CE"/>
          </a:solidFill>
          <a:ln/>
        </p:spPr>
      </p:sp>
      <p:sp>
        <p:nvSpPr>
          <p:cNvPr id="11" name="Text 9"/>
          <p:cNvSpPr/>
          <p:nvPr/>
        </p:nvSpPr>
        <p:spPr>
          <a:xfrm>
            <a:off x="804672" y="2761488"/>
            <a:ext cx="58521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600200" y="2734056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Notre approche méthodologique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600200" y="3081528"/>
            <a:ext cx="8686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démarche structurée en cinq phases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48640" y="3575304"/>
            <a:ext cx="11064240" cy="749808"/>
          </a:xfrm>
          <a:prstGeom prst="roundRect">
            <a:avLst>
              <a:gd name="adj" fmla="val 10976"/>
            </a:avLst>
          </a:prstGeom>
          <a:solidFill>
            <a:srgbClr val="F4F8FC"/>
          </a:solidFill>
          <a:ln/>
        </p:spPr>
      </p:sp>
      <p:sp>
        <p:nvSpPr>
          <p:cNvPr id="15" name="Shape 13"/>
          <p:cNvSpPr/>
          <p:nvPr/>
        </p:nvSpPr>
        <p:spPr>
          <a:xfrm>
            <a:off x="804672" y="3657600"/>
            <a:ext cx="585216" cy="585216"/>
          </a:xfrm>
          <a:prstGeom prst="ellipse">
            <a:avLst/>
          </a:prstGeom>
          <a:solidFill>
            <a:srgbClr val="0072CE"/>
          </a:solidFill>
          <a:ln/>
        </p:spPr>
      </p:sp>
      <p:sp>
        <p:nvSpPr>
          <p:cNvPr id="16" name="Text 14"/>
          <p:cNvSpPr/>
          <p:nvPr/>
        </p:nvSpPr>
        <p:spPr>
          <a:xfrm>
            <a:off x="804672" y="3657600"/>
            <a:ext cx="58521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600200" y="3630168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Assistance à Maîtrise d'Ouvrage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600200" y="3977640"/>
            <a:ext cx="8686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Notre accompagnement AMOA au quotidien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48640" y="4471416"/>
            <a:ext cx="11064240" cy="749808"/>
          </a:xfrm>
          <a:prstGeom prst="roundRect">
            <a:avLst>
              <a:gd name="adj" fmla="val 10976"/>
            </a:avLst>
          </a:prstGeom>
          <a:solidFill>
            <a:srgbClr val="EAF2FB"/>
          </a:solidFill>
          <a:ln/>
        </p:spPr>
      </p:sp>
      <p:sp>
        <p:nvSpPr>
          <p:cNvPr id="20" name="Shape 18"/>
          <p:cNvSpPr/>
          <p:nvPr/>
        </p:nvSpPr>
        <p:spPr>
          <a:xfrm>
            <a:off x="804672" y="4553712"/>
            <a:ext cx="585216" cy="585216"/>
          </a:xfrm>
          <a:prstGeom prst="ellipse">
            <a:avLst/>
          </a:prstGeom>
          <a:solidFill>
            <a:srgbClr val="0072CE"/>
          </a:solidFill>
          <a:ln/>
        </p:spPr>
      </p:sp>
      <p:sp>
        <p:nvSpPr>
          <p:cNvPr id="21" name="Text 19"/>
          <p:cNvSpPr/>
          <p:nvPr/>
        </p:nvSpPr>
        <p:spPr>
          <a:xfrm>
            <a:off x="804672" y="4553712"/>
            <a:ext cx="58521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600200" y="452628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Références &amp; réalisations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600200" y="4873752"/>
            <a:ext cx="8686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projets menés avec nos clients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48640" y="5367528"/>
            <a:ext cx="11064240" cy="749808"/>
          </a:xfrm>
          <a:prstGeom prst="roundRect">
            <a:avLst>
              <a:gd name="adj" fmla="val 10976"/>
            </a:avLst>
          </a:prstGeom>
          <a:solidFill>
            <a:srgbClr val="F4F8FC"/>
          </a:solidFill>
          <a:ln/>
        </p:spPr>
      </p:sp>
      <p:sp>
        <p:nvSpPr>
          <p:cNvPr id="25" name="Shape 23"/>
          <p:cNvSpPr/>
          <p:nvPr/>
        </p:nvSpPr>
        <p:spPr>
          <a:xfrm>
            <a:off x="804672" y="5449824"/>
            <a:ext cx="585216" cy="585216"/>
          </a:xfrm>
          <a:prstGeom prst="ellipse">
            <a:avLst/>
          </a:prstGeom>
          <a:solidFill>
            <a:srgbClr val="0072CE"/>
          </a:solidFill>
          <a:ln/>
        </p:spPr>
      </p:sp>
      <p:sp>
        <p:nvSpPr>
          <p:cNvPr id="26" name="Text 24"/>
          <p:cNvSpPr/>
          <p:nvPr/>
        </p:nvSpPr>
        <p:spPr>
          <a:xfrm>
            <a:off x="804672" y="5449824"/>
            <a:ext cx="58521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600200" y="5422392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Contact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600200" y="5769864"/>
            <a:ext cx="8686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Échanger avec notre équipe</a:t>
            </a:r>
            <a:endParaRPr lang="en-US" sz="1150" dirty="0"/>
          </a:p>
        </p:txBody>
      </p:sp>
      <p:pic>
        <p:nvPicPr>
          <p:cNvPr id="29" name="Image 0" descr="logo_col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382512"/>
            <a:ext cx="868680" cy="181654"/>
          </a:xfrm>
          <a:prstGeom prst="rect">
            <a:avLst/>
          </a:prstGeom>
        </p:spPr>
      </p:pic>
      <p:sp>
        <p:nvSpPr>
          <p:cNvPr id="30" name="Text 27"/>
          <p:cNvSpPr/>
          <p:nvPr/>
        </p:nvSpPr>
        <p:spPr>
          <a:xfrm>
            <a:off x="1463040" y="6345936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3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Réponse à Appel d'Offres</a:t>
            </a:r>
            <a:pPr algn="l" indent="0" marL="0">
              <a:buNone/>
            </a:pPr>
            <a:r>
              <a:rPr lang="en-US" sz="900" dirty="0">
                <a:solidFill>
                  <a:srgbClr val="83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•   </a:t>
            </a:r>
            <a:pPr algn="l" indent="0" marL="0">
              <a:buNone/>
            </a:pPr>
            <a:r>
              <a:rPr lang="en-US" sz="90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Sommaire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9448495" y="634593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</a:t>
            </a:r>
            <a:pPr algn="r" indent="0" marL="0">
              <a:buNone/>
            </a:pPr>
            <a:r>
              <a:rPr lang="en-US" sz="950" b="1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pPr algn="r" indent="0" marL="0">
              <a:buNone/>
            </a:pPr>
            <a:r>
              <a:rPr lang="en-US" sz="95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Together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 SOMMES-NOUS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expertise numérique au service</a:t>
            </a:r>
            <a:endParaRPr lang="en-US" sz="3000" dirty="0"/>
          </a:p>
          <a:p>
            <a:pPr algn="l" indent="0" marL="0">
              <a:buNone/>
            </a:pPr>
            <a:r>
              <a:rPr lang="en-US" sz="300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 votre performance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11064240" cy="1417320"/>
          </a:xfrm>
          <a:prstGeom prst="roundRect">
            <a:avLst>
              <a:gd name="adj" fmla="val 7742"/>
            </a:avLst>
          </a:prstGeom>
          <a:solidFill>
            <a:srgbClr val="EAF2FB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2121408"/>
            <a:ext cx="104241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45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</a:t>
            </a:r>
            <a:pPr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102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est une structure de services numériques internationale, spécialisée dans l'édition de plateformes SaaS, le consulting, l'infrastructure et le cloud. Nous digitalisons, optimisons et professionnalisons les opérations de nos clients.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548640" y="361188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50" b="1" spc="100" kern="0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NOTRE MISSION   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48640" y="3913632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3C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Associer expertise et créativité pour développer des produits innovants et accessibles, permettant aux particuliers et aux organisations d'opérer et de prospérer dans un écosystème viable, moderne et inclusif.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4983480"/>
            <a:ext cx="2606040" cy="1051560"/>
          </a:xfrm>
          <a:prstGeom prst="roundRect">
            <a:avLst>
              <a:gd name="adj" fmla="val 8696"/>
            </a:avLst>
          </a:prstGeom>
          <a:solidFill>
            <a:srgbClr val="F4F8FC"/>
          </a:solidFill>
          <a:ln w="15875">
            <a:solidFill>
              <a:srgbClr val="0072C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9808" y="5184648"/>
            <a:ext cx="237744" cy="237744"/>
          </a:xfrm>
          <a:prstGeom prst="ellipse">
            <a:avLst/>
          </a:prstGeom>
          <a:solidFill>
            <a:srgbClr val="0072CE"/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548640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Édition SaaS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3355848" y="4983480"/>
            <a:ext cx="2606040" cy="1051560"/>
          </a:xfrm>
          <a:prstGeom prst="roundRect">
            <a:avLst>
              <a:gd name="adj" fmla="val 8696"/>
            </a:avLst>
          </a:prstGeom>
          <a:solidFill>
            <a:srgbClr val="F4F8FC"/>
          </a:solidFill>
          <a:ln w="15875">
            <a:solidFill>
              <a:srgbClr val="F0781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557016" y="5184648"/>
            <a:ext cx="237744" cy="237744"/>
          </a:xfrm>
          <a:prstGeom prst="ellipse">
            <a:avLst/>
          </a:prstGeom>
          <a:solidFill>
            <a:srgbClr val="F07817"/>
          </a:solidFill>
          <a:ln/>
        </p:spPr>
      </p:sp>
      <p:sp>
        <p:nvSpPr>
          <p:cNvPr id="13" name="Text 11"/>
          <p:cNvSpPr/>
          <p:nvPr/>
        </p:nvSpPr>
        <p:spPr>
          <a:xfrm>
            <a:off x="3538728" y="548640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Consulting Services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163056" y="4983480"/>
            <a:ext cx="2606040" cy="1051560"/>
          </a:xfrm>
          <a:prstGeom prst="roundRect">
            <a:avLst>
              <a:gd name="adj" fmla="val 8696"/>
            </a:avLst>
          </a:prstGeom>
          <a:solidFill>
            <a:srgbClr val="F4F8FC"/>
          </a:solidFill>
          <a:ln w="15875">
            <a:solidFill>
              <a:srgbClr val="2DA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364224" y="5184648"/>
            <a:ext cx="237744" cy="237744"/>
          </a:xfrm>
          <a:prstGeom prst="ellipse">
            <a:avLst/>
          </a:prstGeom>
          <a:solidFill>
            <a:srgbClr val="2DA333"/>
          </a:solidFill>
          <a:ln/>
        </p:spPr>
      </p:sp>
      <p:sp>
        <p:nvSpPr>
          <p:cNvPr id="16" name="Text 14"/>
          <p:cNvSpPr/>
          <p:nvPr/>
        </p:nvSpPr>
        <p:spPr>
          <a:xfrm>
            <a:off x="6345936" y="548640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Infrastructure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8970264" y="4983480"/>
            <a:ext cx="2606040" cy="1051560"/>
          </a:xfrm>
          <a:prstGeom prst="roundRect">
            <a:avLst>
              <a:gd name="adj" fmla="val 8696"/>
            </a:avLst>
          </a:prstGeom>
          <a:solidFill>
            <a:srgbClr val="F4F8FC"/>
          </a:solidFill>
          <a:ln w="15875">
            <a:solidFill>
              <a:srgbClr val="01427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171432" y="5184648"/>
            <a:ext cx="237744" cy="237744"/>
          </a:xfrm>
          <a:prstGeom prst="ellipse">
            <a:avLst/>
          </a:prstGeom>
          <a:solidFill>
            <a:srgbClr val="014276"/>
          </a:solidFill>
          <a:ln/>
        </p:spPr>
      </p:sp>
      <p:sp>
        <p:nvSpPr>
          <p:cNvPr id="19" name="Text 17"/>
          <p:cNvSpPr/>
          <p:nvPr/>
        </p:nvSpPr>
        <p:spPr>
          <a:xfrm>
            <a:off x="9153144" y="5486400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Cloud</a:t>
            </a:r>
            <a:endParaRPr lang="en-US" sz="1350" dirty="0"/>
          </a:p>
        </p:txBody>
      </p:sp>
      <p:pic>
        <p:nvPicPr>
          <p:cNvPr id="20" name="Image 0" descr="logo_col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382512"/>
            <a:ext cx="868680" cy="181654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1463040" y="6345936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3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Réponse à Appel d'Offres</a:t>
            </a:r>
            <a:pPr algn="l" indent="0" marL="0">
              <a:buNone/>
            </a:pPr>
            <a:r>
              <a:rPr lang="en-US" sz="900" dirty="0">
                <a:solidFill>
                  <a:srgbClr val="83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•   </a:t>
            </a:r>
            <a:pPr algn="l" indent="0" marL="0">
              <a:buNone/>
            </a:pPr>
            <a:r>
              <a:rPr lang="en-US" sz="90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 sommes-nous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9448495" y="634593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</a:t>
            </a:r>
            <a:pPr algn="r" indent="0" marL="0">
              <a:buNone/>
            </a:pPr>
            <a:r>
              <a:rPr lang="en-US" sz="950" b="1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pPr algn="r" indent="0" marL="0">
              <a:buNone/>
            </a:pPr>
            <a:r>
              <a:rPr lang="en-US" sz="95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Together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MÉTHODOLOGIE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Notre approche méthodologique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C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démarche structurée, collaborative et orientée résultats, articulée autour de cinq phases.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865480" y="2788920"/>
            <a:ext cx="1975104" cy="2834640"/>
          </a:xfrm>
          <a:prstGeom prst="roundRect">
            <a:avLst>
              <a:gd name="adj" fmla="val 5556"/>
            </a:avLst>
          </a:prstGeom>
          <a:solidFill>
            <a:srgbClr val="F4F8FC"/>
          </a:solidFill>
          <a:ln/>
        </p:spPr>
      </p:sp>
      <p:sp>
        <p:nvSpPr>
          <p:cNvPr id="6" name="Shape 4"/>
          <p:cNvSpPr/>
          <p:nvPr/>
        </p:nvSpPr>
        <p:spPr>
          <a:xfrm>
            <a:off x="1542136" y="3108960"/>
            <a:ext cx="621792" cy="621792"/>
          </a:xfrm>
          <a:prstGeom prst="ellipse">
            <a:avLst/>
          </a:prstGeom>
          <a:solidFill>
            <a:srgbClr val="0072CE"/>
          </a:solidFill>
          <a:ln/>
        </p:spPr>
      </p:sp>
      <p:sp>
        <p:nvSpPr>
          <p:cNvPr id="7" name="Text 5"/>
          <p:cNvSpPr/>
          <p:nvPr/>
        </p:nvSpPr>
        <p:spPr>
          <a:xfrm>
            <a:off x="1542136" y="3108960"/>
            <a:ext cx="621792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993496" y="3931920"/>
            <a:ext cx="1719072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Cadrage de la mission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847899" y="3886200"/>
            <a:ext cx="13167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83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2986888" y="2788920"/>
            <a:ext cx="1975104" cy="2834640"/>
          </a:xfrm>
          <a:prstGeom prst="roundRect">
            <a:avLst>
              <a:gd name="adj" fmla="val 5556"/>
            </a:avLst>
          </a:prstGeom>
          <a:solidFill>
            <a:srgbClr val="F4F8FC"/>
          </a:solidFill>
          <a:ln/>
        </p:spPr>
      </p:sp>
      <p:sp>
        <p:nvSpPr>
          <p:cNvPr id="11" name="Shape 9"/>
          <p:cNvSpPr/>
          <p:nvPr/>
        </p:nvSpPr>
        <p:spPr>
          <a:xfrm>
            <a:off x="3663544" y="3108960"/>
            <a:ext cx="621792" cy="621792"/>
          </a:xfrm>
          <a:prstGeom prst="ellipse">
            <a:avLst/>
          </a:prstGeom>
          <a:solidFill>
            <a:srgbClr val="014276"/>
          </a:solidFill>
          <a:ln/>
        </p:spPr>
      </p:sp>
      <p:sp>
        <p:nvSpPr>
          <p:cNvPr id="12" name="Text 10"/>
          <p:cNvSpPr/>
          <p:nvPr/>
        </p:nvSpPr>
        <p:spPr>
          <a:xfrm>
            <a:off x="3663544" y="3108960"/>
            <a:ext cx="621792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114904" y="3931920"/>
            <a:ext cx="1719072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Suivi continu du développement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969307" y="3886200"/>
            <a:ext cx="13167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83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5108296" y="2788920"/>
            <a:ext cx="1975104" cy="2834640"/>
          </a:xfrm>
          <a:prstGeom prst="roundRect">
            <a:avLst>
              <a:gd name="adj" fmla="val 5556"/>
            </a:avLst>
          </a:prstGeom>
          <a:solidFill>
            <a:srgbClr val="EAF2FB"/>
          </a:solidFill>
          <a:ln/>
        </p:spPr>
      </p:sp>
      <p:sp>
        <p:nvSpPr>
          <p:cNvPr id="16" name="Shape 14"/>
          <p:cNvSpPr/>
          <p:nvPr/>
        </p:nvSpPr>
        <p:spPr>
          <a:xfrm>
            <a:off x="5784952" y="3108960"/>
            <a:ext cx="621792" cy="621792"/>
          </a:xfrm>
          <a:prstGeom prst="ellipse">
            <a:avLst/>
          </a:prstGeom>
          <a:solidFill>
            <a:srgbClr val="0072CE"/>
          </a:solidFill>
          <a:ln/>
        </p:spPr>
      </p:sp>
      <p:sp>
        <p:nvSpPr>
          <p:cNvPr id="17" name="Text 15"/>
          <p:cNvSpPr/>
          <p:nvPr/>
        </p:nvSpPr>
        <p:spPr>
          <a:xfrm>
            <a:off x="5784952" y="3108960"/>
            <a:ext cx="621792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5236312" y="3931920"/>
            <a:ext cx="1719072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Contrôle qualité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090715" y="3886200"/>
            <a:ext cx="13167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83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7229704" y="2788920"/>
            <a:ext cx="1975104" cy="2834640"/>
          </a:xfrm>
          <a:prstGeom prst="roundRect">
            <a:avLst>
              <a:gd name="adj" fmla="val 5556"/>
            </a:avLst>
          </a:prstGeom>
          <a:solidFill>
            <a:srgbClr val="F4F8FC"/>
          </a:solidFill>
          <a:ln/>
        </p:spPr>
      </p:sp>
      <p:sp>
        <p:nvSpPr>
          <p:cNvPr id="21" name="Shape 19"/>
          <p:cNvSpPr/>
          <p:nvPr/>
        </p:nvSpPr>
        <p:spPr>
          <a:xfrm>
            <a:off x="7906360" y="3108960"/>
            <a:ext cx="621792" cy="621792"/>
          </a:xfrm>
          <a:prstGeom prst="ellipse">
            <a:avLst/>
          </a:prstGeom>
          <a:solidFill>
            <a:srgbClr val="014276"/>
          </a:solidFill>
          <a:ln/>
        </p:spPr>
      </p:sp>
      <p:sp>
        <p:nvSpPr>
          <p:cNvPr id="22" name="Text 20"/>
          <p:cNvSpPr/>
          <p:nvPr/>
        </p:nvSpPr>
        <p:spPr>
          <a:xfrm>
            <a:off x="7906360" y="3108960"/>
            <a:ext cx="621792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7357720" y="3931920"/>
            <a:ext cx="1719072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Assistance aux recettes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9212123" y="3886200"/>
            <a:ext cx="13167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83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9351112" y="2788920"/>
            <a:ext cx="1975104" cy="2834640"/>
          </a:xfrm>
          <a:prstGeom prst="roundRect">
            <a:avLst>
              <a:gd name="adj" fmla="val 5556"/>
            </a:avLst>
          </a:prstGeom>
          <a:solidFill>
            <a:srgbClr val="F4F8FC"/>
          </a:solidFill>
          <a:ln/>
        </p:spPr>
      </p:sp>
      <p:sp>
        <p:nvSpPr>
          <p:cNvPr id="26" name="Shape 24"/>
          <p:cNvSpPr/>
          <p:nvPr/>
        </p:nvSpPr>
        <p:spPr>
          <a:xfrm>
            <a:off x="10027768" y="3108960"/>
            <a:ext cx="621792" cy="621792"/>
          </a:xfrm>
          <a:prstGeom prst="ellipse">
            <a:avLst/>
          </a:prstGeom>
          <a:solidFill>
            <a:srgbClr val="0072CE"/>
          </a:solidFill>
          <a:ln/>
        </p:spPr>
      </p:sp>
      <p:sp>
        <p:nvSpPr>
          <p:cNvPr id="27" name="Text 25"/>
          <p:cNvSpPr/>
          <p:nvPr/>
        </p:nvSpPr>
        <p:spPr>
          <a:xfrm>
            <a:off x="10027768" y="3108960"/>
            <a:ext cx="621792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9479128" y="3931920"/>
            <a:ext cx="1719072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Accompagnement à la mise en production</a:t>
            </a:r>
            <a:endParaRPr lang="en-US" sz="1300" dirty="0"/>
          </a:p>
        </p:txBody>
      </p:sp>
      <p:pic>
        <p:nvPicPr>
          <p:cNvPr id="29" name="Image 0" descr="logo_col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382512"/>
            <a:ext cx="868680" cy="181654"/>
          </a:xfrm>
          <a:prstGeom prst="rect">
            <a:avLst/>
          </a:prstGeom>
        </p:spPr>
      </p:pic>
      <p:sp>
        <p:nvSpPr>
          <p:cNvPr id="30" name="Text 27"/>
          <p:cNvSpPr/>
          <p:nvPr/>
        </p:nvSpPr>
        <p:spPr>
          <a:xfrm>
            <a:off x="1463040" y="6345936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3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Réponse à Appel d'Offres</a:t>
            </a:r>
            <a:pPr algn="l" indent="0" marL="0">
              <a:buNone/>
            </a:pPr>
            <a:r>
              <a:rPr lang="en-US" sz="900" dirty="0">
                <a:solidFill>
                  <a:srgbClr val="83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•   </a:t>
            </a:r>
            <a:pPr algn="l" indent="0" marL="0">
              <a:buNone/>
            </a:pPr>
            <a:r>
              <a:rPr lang="en-US" sz="90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Notre approche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9448495" y="634593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</a:t>
            </a:r>
            <a:pPr algn="r" indent="0" marL="0">
              <a:buNone/>
            </a:pPr>
            <a:r>
              <a:rPr lang="en-US" sz="950" b="1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pPr algn="r" indent="0" marL="0">
              <a:buNone/>
            </a:pPr>
            <a:r>
              <a:rPr lang="en-US" sz="95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Together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ACCOMPAGNEMENT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Assistance à Maîtrise d'Ouvrage (AMOA)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3C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Nous accompagnons le Maître d'Ouvrage dans :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F4F8FC"/>
          </a:solidFill>
          <a:ln/>
        </p:spPr>
      </p:sp>
      <p:sp>
        <p:nvSpPr>
          <p:cNvPr id="6" name="Shape 4"/>
          <p:cNvSpPr/>
          <p:nvPr/>
        </p:nvSpPr>
        <p:spPr>
          <a:xfrm>
            <a:off x="713232" y="2400300"/>
            <a:ext cx="274320" cy="274320"/>
          </a:xfrm>
          <a:prstGeom prst="ellipse">
            <a:avLst/>
          </a:prstGeom>
          <a:solidFill>
            <a:srgbClr val="2DA333"/>
          </a:solidFill>
          <a:ln/>
        </p:spPr>
      </p:sp>
      <p:sp>
        <p:nvSpPr>
          <p:cNvPr id="7" name="Text 5"/>
          <p:cNvSpPr/>
          <p:nvPr/>
        </p:nvSpPr>
        <p:spPr>
          <a:xfrm>
            <a:off x="713232" y="240030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78992" y="2103120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02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L'analyse et la clarification des besoins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297680" y="201168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F4F8FC"/>
          </a:solidFill>
          <a:ln/>
        </p:spPr>
      </p:sp>
      <p:sp>
        <p:nvSpPr>
          <p:cNvPr id="10" name="Shape 8"/>
          <p:cNvSpPr/>
          <p:nvPr/>
        </p:nvSpPr>
        <p:spPr>
          <a:xfrm>
            <a:off x="4462272" y="2400300"/>
            <a:ext cx="274320" cy="274320"/>
          </a:xfrm>
          <a:prstGeom prst="ellipse">
            <a:avLst/>
          </a:prstGeom>
          <a:solidFill>
            <a:srgbClr val="2DA333"/>
          </a:solidFill>
          <a:ln/>
        </p:spPr>
      </p:sp>
      <p:sp>
        <p:nvSpPr>
          <p:cNvPr id="11" name="Text 9"/>
          <p:cNvSpPr/>
          <p:nvPr/>
        </p:nvSpPr>
        <p:spPr>
          <a:xfrm>
            <a:off x="4462272" y="240030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28032" y="2103120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02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validation des spécifications fonctionnelles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046720" y="201168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F4F8FC"/>
          </a:solidFill>
          <a:ln/>
        </p:spPr>
      </p:sp>
      <p:sp>
        <p:nvSpPr>
          <p:cNvPr id="14" name="Shape 12"/>
          <p:cNvSpPr/>
          <p:nvPr/>
        </p:nvSpPr>
        <p:spPr>
          <a:xfrm>
            <a:off x="8211312" y="2400300"/>
            <a:ext cx="274320" cy="274320"/>
          </a:xfrm>
          <a:prstGeom prst="ellipse">
            <a:avLst/>
          </a:prstGeom>
          <a:solidFill>
            <a:srgbClr val="2DA333"/>
          </a:solidFill>
          <a:ln/>
        </p:spPr>
      </p:sp>
      <p:sp>
        <p:nvSpPr>
          <p:cNvPr id="15" name="Text 13"/>
          <p:cNvSpPr/>
          <p:nvPr/>
        </p:nvSpPr>
        <p:spPr>
          <a:xfrm>
            <a:off x="8211312" y="240030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577072" y="2103120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02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priorisation des fonctionnalités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48640" y="324612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EAF2FB"/>
          </a:solidFill>
          <a:ln/>
        </p:spPr>
      </p:sp>
      <p:sp>
        <p:nvSpPr>
          <p:cNvPr id="18" name="Shape 16"/>
          <p:cNvSpPr/>
          <p:nvPr/>
        </p:nvSpPr>
        <p:spPr>
          <a:xfrm>
            <a:off x="713232" y="3634740"/>
            <a:ext cx="274320" cy="274320"/>
          </a:xfrm>
          <a:prstGeom prst="ellipse">
            <a:avLst/>
          </a:prstGeom>
          <a:solidFill>
            <a:srgbClr val="2DA333"/>
          </a:solidFill>
          <a:ln/>
        </p:spPr>
      </p:sp>
      <p:sp>
        <p:nvSpPr>
          <p:cNvPr id="19" name="Text 17"/>
          <p:cNvSpPr/>
          <p:nvPr/>
        </p:nvSpPr>
        <p:spPr>
          <a:xfrm>
            <a:off x="713232" y="363474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78992" y="3337560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02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participation aux ateliers métiers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297680" y="324612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EAF2FB"/>
          </a:solidFill>
          <a:ln/>
        </p:spPr>
      </p:sp>
      <p:sp>
        <p:nvSpPr>
          <p:cNvPr id="22" name="Shape 20"/>
          <p:cNvSpPr/>
          <p:nvPr/>
        </p:nvSpPr>
        <p:spPr>
          <a:xfrm>
            <a:off x="4462272" y="3634740"/>
            <a:ext cx="274320" cy="274320"/>
          </a:xfrm>
          <a:prstGeom prst="ellipse">
            <a:avLst/>
          </a:prstGeom>
          <a:solidFill>
            <a:srgbClr val="2DA333"/>
          </a:solidFill>
          <a:ln/>
        </p:spPr>
      </p:sp>
      <p:sp>
        <p:nvSpPr>
          <p:cNvPr id="23" name="Text 21"/>
          <p:cNvSpPr/>
          <p:nvPr/>
        </p:nvSpPr>
        <p:spPr>
          <a:xfrm>
            <a:off x="4462272" y="363474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828032" y="3337560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02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validation des livrables fonctionnels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8046720" y="324612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EAF2FB"/>
          </a:solidFill>
          <a:ln/>
        </p:spPr>
      </p:sp>
      <p:sp>
        <p:nvSpPr>
          <p:cNvPr id="26" name="Shape 24"/>
          <p:cNvSpPr/>
          <p:nvPr/>
        </p:nvSpPr>
        <p:spPr>
          <a:xfrm>
            <a:off x="8211312" y="3634740"/>
            <a:ext cx="274320" cy="274320"/>
          </a:xfrm>
          <a:prstGeom prst="ellipse">
            <a:avLst/>
          </a:prstGeom>
          <a:solidFill>
            <a:srgbClr val="2DA333"/>
          </a:solidFill>
          <a:ln/>
        </p:spPr>
      </p:sp>
      <p:sp>
        <p:nvSpPr>
          <p:cNvPr id="27" name="Text 25"/>
          <p:cNvSpPr/>
          <p:nvPr/>
        </p:nvSpPr>
        <p:spPr>
          <a:xfrm>
            <a:off x="8211312" y="363474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8577072" y="3337560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02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L'accompagnement à la prise de décision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548640" y="448056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F4F8FC"/>
          </a:solidFill>
          <a:ln/>
        </p:spPr>
      </p:sp>
      <p:sp>
        <p:nvSpPr>
          <p:cNvPr id="30" name="Shape 28"/>
          <p:cNvSpPr/>
          <p:nvPr/>
        </p:nvSpPr>
        <p:spPr>
          <a:xfrm>
            <a:off x="713232" y="4869180"/>
            <a:ext cx="274320" cy="274320"/>
          </a:xfrm>
          <a:prstGeom prst="ellipse">
            <a:avLst/>
          </a:prstGeom>
          <a:solidFill>
            <a:srgbClr val="2DA333"/>
          </a:solidFill>
          <a:ln/>
        </p:spPr>
      </p:sp>
      <p:sp>
        <p:nvSpPr>
          <p:cNvPr id="31" name="Text 29"/>
          <p:cNvSpPr/>
          <p:nvPr/>
        </p:nvSpPr>
        <p:spPr>
          <a:xfrm>
            <a:off x="713232" y="486918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1078992" y="4572000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02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gestion des évolutions et demandes de changement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4297680" y="448056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F4F8FC"/>
          </a:solidFill>
          <a:ln/>
        </p:spPr>
      </p:sp>
      <p:sp>
        <p:nvSpPr>
          <p:cNvPr id="34" name="Shape 32"/>
          <p:cNvSpPr/>
          <p:nvPr/>
        </p:nvSpPr>
        <p:spPr>
          <a:xfrm>
            <a:off x="4462272" y="4869180"/>
            <a:ext cx="274320" cy="274320"/>
          </a:xfrm>
          <a:prstGeom prst="ellipse">
            <a:avLst/>
          </a:prstGeom>
          <a:solidFill>
            <a:srgbClr val="2DA333"/>
          </a:solidFill>
          <a:ln/>
        </p:spPr>
      </p:sp>
      <p:sp>
        <p:nvSpPr>
          <p:cNvPr id="35" name="Text 33"/>
          <p:cNvSpPr/>
          <p:nvPr/>
        </p:nvSpPr>
        <p:spPr>
          <a:xfrm>
            <a:off x="4462272" y="486918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4828032" y="4572000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02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L'assistance lors des recettes fonctionnelles</a:t>
            </a:r>
            <a:endParaRPr lang="en-US" sz="1150" dirty="0"/>
          </a:p>
        </p:txBody>
      </p:sp>
      <p:sp>
        <p:nvSpPr>
          <p:cNvPr id="37" name="Shape 35"/>
          <p:cNvSpPr/>
          <p:nvPr/>
        </p:nvSpPr>
        <p:spPr>
          <a:xfrm>
            <a:off x="8046720" y="448056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F4F8FC"/>
          </a:solidFill>
          <a:ln/>
        </p:spPr>
      </p:sp>
      <p:sp>
        <p:nvSpPr>
          <p:cNvPr id="38" name="Shape 36"/>
          <p:cNvSpPr/>
          <p:nvPr/>
        </p:nvSpPr>
        <p:spPr>
          <a:xfrm>
            <a:off x="8211312" y="4869180"/>
            <a:ext cx="274320" cy="274320"/>
          </a:xfrm>
          <a:prstGeom prst="ellipse">
            <a:avLst/>
          </a:prstGeom>
          <a:solidFill>
            <a:srgbClr val="2DA333"/>
          </a:solidFill>
          <a:ln/>
        </p:spPr>
      </p:sp>
      <p:sp>
        <p:nvSpPr>
          <p:cNvPr id="39" name="Text 37"/>
          <p:cNvSpPr/>
          <p:nvPr/>
        </p:nvSpPr>
        <p:spPr>
          <a:xfrm>
            <a:off x="8211312" y="486918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8577072" y="4572000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02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L'accompagnement au déploiement</a:t>
            </a:r>
            <a:endParaRPr lang="en-US" sz="1150" dirty="0"/>
          </a:p>
        </p:txBody>
      </p:sp>
      <p:pic>
        <p:nvPicPr>
          <p:cNvPr id="41" name="Image 0" descr="logo_col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382512"/>
            <a:ext cx="868680" cy="181654"/>
          </a:xfrm>
          <a:prstGeom prst="rect">
            <a:avLst/>
          </a:prstGeom>
        </p:spPr>
      </p:pic>
      <p:sp>
        <p:nvSpPr>
          <p:cNvPr id="42" name="Text 39"/>
          <p:cNvSpPr/>
          <p:nvPr/>
        </p:nvSpPr>
        <p:spPr>
          <a:xfrm>
            <a:off x="1463040" y="6345936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3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Réponse à Appel d'Offres</a:t>
            </a:r>
            <a:pPr algn="l" indent="0" marL="0">
              <a:buNone/>
            </a:pPr>
            <a:r>
              <a:rPr lang="en-US" sz="900" dirty="0">
                <a:solidFill>
                  <a:srgbClr val="83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•   </a:t>
            </a:r>
            <a:pPr algn="l" indent="0" marL="0">
              <a:buNone/>
            </a:pPr>
            <a:r>
              <a:rPr lang="en-US" sz="90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AMOA</a:t>
            </a:r>
            <a:endParaRPr lang="en-US" sz="900" dirty="0"/>
          </a:p>
        </p:txBody>
      </p:sp>
      <p:sp>
        <p:nvSpPr>
          <p:cNvPr id="43" name="Text 40"/>
          <p:cNvSpPr/>
          <p:nvPr/>
        </p:nvSpPr>
        <p:spPr>
          <a:xfrm>
            <a:off x="9448495" y="634593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</a:t>
            </a:r>
            <a:pPr algn="r" indent="0" marL="0">
              <a:buNone/>
            </a:pPr>
            <a:r>
              <a:rPr lang="en-US" sz="950" b="1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pPr algn="r" indent="0" marL="0">
              <a:buNone/>
            </a:pPr>
            <a:r>
              <a:rPr lang="en-US" sz="95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Together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RÉFÉRENCES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Nos références clients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C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Quelques réalisations menées par nos équipes.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53968" cy="4160520"/>
          </a:xfrm>
          <a:prstGeom prst="roundRect">
            <a:avLst>
              <a:gd name="adj" fmla="val 3087"/>
            </a:avLst>
          </a:prstGeom>
          <a:solidFill>
            <a:srgbClr val="F4F8FC"/>
          </a:solidFill>
          <a:ln w="9525">
            <a:solidFill>
              <a:srgbClr val="DCE6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920240"/>
            <a:ext cx="3553968" cy="73152"/>
          </a:xfrm>
          <a:prstGeom prst="roundRect">
            <a:avLst/>
          </a:prstGeom>
          <a:solidFill>
            <a:srgbClr val="0072CE"/>
          </a:solidFill>
          <a:ln/>
        </p:spPr>
      </p:sp>
      <p:sp>
        <p:nvSpPr>
          <p:cNvPr id="7" name="Text 5"/>
          <p:cNvSpPr/>
          <p:nvPr/>
        </p:nvSpPr>
        <p:spPr>
          <a:xfrm>
            <a:off x="768096" y="2176272"/>
            <a:ext cx="3115056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Döhler Afrique de l'Ouest &amp; Centrale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68096" y="2798064"/>
            <a:ext cx="3115056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Acteur mondial de la production et de la fourniture d'ingrédients naturels à vocation technologique.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768096" y="3621024"/>
            <a:ext cx="3115056" cy="310896"/>
          </a:xfrm>
          <a:prstGeom prst="roundRect">
            <a:avLst>
              <a:gd name="adj" fmla="val 50000"/>
            </a:avLst>
          </a:prstGeom>
          <a:solidFill>
            <a:srgbClr val="0072CE"/>
          </a:solidFill>
          <a:ln/>
        </p:spPr>
      </p:sp>
      <p:sp>
        <p:nvSpPr>
          <p:cNvPr id="10" name="Text 8"/>
          <p:cNvSpPr/>
          <p:nvPr/>
        </p:nvSpPr>
        <p:spPr>
          <a:xfrm>
            <a:off x="768096" y="3621024"/>
            <a:ext cx="311505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pays · 7 sites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768096" y="4059936"/>
            <a:ext cx="3115056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NOTRE RÔLE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768096" y="4297680"/>
            <a:ext cx="3115056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Conception d'un SI intégré multi-pays, mise en œuvre et exploitation du SIRH, gestion des recettes, centralisation et contrôle d'accès.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68096" y="5285232"/>
            <a:ext cx="3115056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RÉSULTAT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768096" y="5522976"/>
            <a:ext cx="3115056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102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référentiel unique et consolidé au niveau régional : un même identifiant gère l'agent, sa paie et le système d'accès.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303776" y="1920240"/>
            <a:ext cx="3553968" cy="4160520"/>
          </a:xfrm>
          <a:prstGeom prst="roundRect">
            <a:avLst>
              <a:gd name="adj" fmla="val 3087"/>
            </a:avLst>
          </a:prstGeom>
          <a:solidFill>
            <a:srgbClr val="F4F8FC"/>
          </a:solidFill>
          <a:ln w="9525">
            <a:solidFill>
              <a:srgbClr val="DCE6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303776" y="1920240"/>
            <a:ext cx="3553968" cy="73152"/>
          </a:xfrm>
          <a:prstGeom prst="roundRect">
            <a:avLst/>
          </a:prstGeom>
          <a:solidFill>
            <a:srgbClr val="F07817"/>
          </a:solidFill>
          <a:ln/>
        </p:spPr>
      </p:sp>
      <p:sp>
        <p:nvSpPr>
          <p:cNvPr id="17" name="Text 15"/>
          <p:cNvSpPr/>
          <p:nvPr/>
        </p:nvSpPr>
        <p:spPr>
          <a:xfrm>
            <a:off x="4523232" y="2176272"/>
            <a:ext cx="3115056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Cabinet Notarial ADYK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23232" y="2798064"/>
            <a:ext cx="3115056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Cabinet notarial.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523232" y="3621024"/>
            <a:ext cx="3115056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NOTRE RÔLE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4523232" y="3858768"/>
            <a:ext cx="3115056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Mise en place de la GED des dossiers et actes, suivi des échéances, classement et cycle de vie des pièces, alertes de délai.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523232" y="4846320"/>
            <a:ext cx="3115056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RÉSULTAT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4523232" y="5084064"/>
            <a:ext cx="3115056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102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pièce a sa place et chaque échéance est portée par le système, non par la mémoire d'un collaborateur.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8058912" y="1920240"/>
            <a:ext cx="3553968" cy="4160520"/>
          </a:xfrm>
          <a:prstGeom prst="roundRect">
            <a:avLst>
              <a:gd name="adj" fmla="val 3087"/>
            </a:avLst>
          </a:prstGeom>
          <a:solidFill>
            <a:srgbClr val="F4F8FC"/>
          </a:solidFill>
          <a:ln w="9525">
            <a:solidFill>
              <a:srgbClr val="DCE6F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058912" y="1920240"/>
            <a:ext cx="3553968" cy="73152"/>
          </a:xfrm>
          <a:prstGeom prst="roundRect">
            <a:avLst/>
          </a:prstGeom>
          <a:solidFill>
            <a:srgbClr val="2DA333"/>
          </a:solidFill>
          <a:ln/>
        </p:spPr>
      </p:sp>
      <p:sp>
        <p:nvSpPr>
          <p:cNvPr id="25" name="Text 23"/>
          <p:cNvSpPr/>
          <p:nvPr/>
        </p:nvSpPr>
        <p:spPr>
          <a:xfrm>
            <a:off x="8278368" y="2176272"/>
            <a:ext cx="3115056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0243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SDP Groupe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8278368" y="2798064"/>
            <a:ext cx="3115056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Expertise internationale au service des maîtres d'ouvrage publics et privés sur des projets d'infrastructures de transport, d'ouvrages d'art et immobiliers.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8278368" y="3621024"/>
            <a:ext cx="3115056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2DA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NOTRE RÔLE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8278368" y="3858768"/>
            <a:ext cx="3115056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4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Mise en place de la solution de gestion des processus SMI : cartographie, documentation maîtrisée, non-conformités et actions correctives.</a:t>
            </a:r>
            <a:endParaRPr lang="en-US" sz="1000" dirty="0"/>
          </a:p>
        </p:txBody>
      </p:sp>
      <p:pic>
        <p:nvPicPr>
          <p:cNvPr id="29" name="Image 0" descr="logo_col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382512"/>
            <a:ext cx="868680" cy="181654"/>
          </a:xfrm>
          <a:prstGeom prst="rect">
            <a:avLst/>
          </a:prstGeom>
        </p:spPr>
      </p:pic>
      <p:sp>
        <p:nvSpPr>
          <p:cNvPr id="30" name="Text 27"/>
          <p:cNvSpPr/>
          <p:nvPr/>
        </p:nvSpPr>
        <p:spPr>
          <a:xfrm>
            <a:off x="1463040" y="6345936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3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Réponse à Appel d'Offres</a:t>
            </a:r>
            <a:pPr algn="l" indent="0" marL="0">
              <a:buNone/>
            </a:pPr>
            <a:r>
              <a:rPr lang="en-US" sz="900" dirty="0">
                <a:solidFill>
                  <a:srgbClr val="8394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•   </a:t>
            </a:r>
            <a:pPr algn="l" indent="0" marL="0">
              <a:buNone/>
            </a:pPr>
            <a:r>
              <a:rPr lang="en-US" sz="90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Références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9448495" y="634593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</a:t>
            </a:r>
            <a:pPr algn="r" indent="0" marL="0">
              <a:buNone/>
            </a:pPr>
            <a:r>
              <a:rPr lang="en-US" sz="950" b="1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pPr algn="r" indent="0" marL="0">
              <a:buNone/>
            </a:pPr>
            <a:r>
              <a:rPr lang="en-US" sz="95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Together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8608" y="1051560"/>
            <a:ext cx="1554480" cy="32506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65176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Merci de votre attention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1645920" y="3429000"/>
            <a:ext cx="88971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9E8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Nous restons à votre disposition pour toute information complémentaire concernant notre offre.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632808" y="4206240"/>
            <a:ext cx="2926080" cy="502920"/>
          </a:xfrm>
          <a:prstGeom prst="roundRect">
            <a:avLst>
              <a:gd name="adj" fmla="val 49091"/>
            </a:avLst>
          </a:prstGeom>
          <a:solidFill>
            <a:srgbClr val="FFFFFF"/>
          </a:solidFill>
          <a:ln/>
        </p:spPr>
      </p:sp>
      <p:sp>
        <p:nvSpPr>
          <p:cNvPr id="6" name="Text 3"/>
          <p:cNvSpPr/>
          <p:nvPr/>
        </p:nvSpPr>
        <p:spPr>
          <a:xfrm>
            <a:off x="4632808" y="4206240"/>
            <a:ext cx="2926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www.netBYus.com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9265615" y="629107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</a:t>
            </a:r>
            <a:pPr algn="r" indent="0" marL="0">
              <a:buNone/>
            </a:pPr>
            <a:r>
              <a:rPr lang="en-US" sz="1000" b="1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pPr algn="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Together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548640" y="62910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  •  Réponse à Appel d'Offres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2026-07-30T13:32:14Z</dcterms:created>
  <dcterms:modified xsi:type="dcterms:W3CDTF">2026-07-30T13:32:14Z</dcterms:modified>
</cp:coreProperties>
</file>