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56.png" ContentType="image/png"/>
  <Override PartName="/ppt/media/image55.png" ContentType="image/png"/>
  <Override PartName="/ppt/media/image54.png" ContentType="image/png"/>
  <Override PartName="/ppt/media/image53.png" ContentType="image/png"/>
  <Override PartName="/ppt/media/image52.png" ContentType="image/png"/>
  <Override PartName="/ppt/media/image51.png" ContentType="image/png"/>
  <Override PartName="/ppt/media/image50.png" ContentType="image/png"/>
  <Override PartName="/ppt/media/image46.png" ContentType="image/png"/>
  <Override PartName="/ppt/media/image45.png" ContentType="image/png"/>
  <Override PartName="/ppt/media/image44.png" ContentType="image/png"/>
  <Override PartName="/ppt/media/image43.png" ContentType="image/png"/>
  <Override PartName="/ppt/media/image42.png" ContentType="image/png"/>
  <Override PartName="/ppt/media/image41.png" ContentType="image/png"/>
  <Override PartName="/ppt/media/image20.png" ContentType="image/png"/>
  <Override PartName="/ppt/media/image57.png" ContentType="image/png"/>
  <Override PartName="/ppt/media/image21.png" ContentType="image/png"/>
  <Override PartName="/ppt/media/image58.png" ContentType="image/png"/>
  <Override PartName="/ppt/media/image22.png" ContentType="image/png"/>
  <Override PartName="/ppt/media/image59.png" ContentType="image/png"/>
  <Override PartName="/ppt/media/image72.png" ContentType="image/png"/>
  <Override PartName="/ppt/media/image23.png" ContentType="image/png"/>
  <Override PartName="/ppt/media/image60.png" ContentType="image/png"/>
  <Override PartName="/ppt/media/image71.png" ContentType="image/png"/>
  <Override PartName="/ppt/media/image29.png" ContentType="image/png"/>
  <Override PartName="/ppt/media/image69.png" ContentType="image/png"/>
  <Override PartName="/ppt/media/image32.png" ContentType="image/png"/>
  <Override PartName="/ppt/media/image14.png" ContentType="image/png"/>
  <Override PartName="/ppt/media/image2.png" ContentType="image/png"/>
  <Override PartName="/ppt/media/image70.png" ContentType="image/png"/>
  <Override PartName="/ppt/media/image28.png" ContentType="image/png"/>
  <Override PartName="/ppt/media/image68.png" ContentType="image/png"/>
  <Override PartName="/ppt/media/image31.png" ContentType="image/png"/>
  <Override PartName="/ppt/media/image67.png" ContentType="image/png"/>
  <Override PartName="/ppt/media/image30.png" ContentType="image/png"/>
  <Override PartName="/ppt/media/image66.png" ContentType="image/png"/>
  <Override PartName="/ppt/media/image65.png" ContentType="image/png"/>
  <Override PartName="/ppt/media/image64.png" ContentType="image/png"/>
  <Override PartName="/ppt/media/image15.png" ContentType="image/png"/>
  <Override PartName="/ppt/media/image3.png" ContentType="image/png"/>
  <Override PartName="/ppt/media/image33.png" ContentType="image/png"/>
  <Override PartName="/ppt/media/image26.png" ContentType="image/png"/>
  <Override PartName="/ppt/media/image63.png" ContentType="image/png"/>
  <Override PartName="/ppt/media/image25.png" ContentType="image/png"/>
  <Override PartName="/ppt/media/image62.png" ContentType="image/png"/>
  <Override PartName="/ppt/media/image24.png" ContentType="image/png"/>
  <Override PartName="/ppt/media/image61.png" ContentType="image/png"/>
  <Override PartName="/ppt/media/image27.png" ContentType="image/png"/>
  <Override PartName="/ppt/media/image16.png" ContentType="image/png"/>
  <Override PartName="/ppt/media/image4.png" ContentType="image/png"/>
  <Override PartName="/ppt/media/image34.png" ContentType="image/png"/>
  <Override PartName="/ppt/media/image17.png" ContentType="image/png"/>
  <Override PartName="/ppt/media/image5.png" ContentType="image/png"/>
  <Override PartName="/ppt/media/image35.png" ContentType="image/png"/>
  <Override PartName="/ppt/media/image10.png" ContentType="image/png"/>
  <Override PartName="/ppt/media/image47.png" ContentType="image/png"/>
  <Override PartName="/ppt/media/image18.png" ContentType="image/png"/>
  <Override PartName="/ppt/media/image6.png" ContentType="image/png"/>
  <Override PartName="/ppt/media/image36.png" ContentType="image/png"/>
  <Override PartName="/ppt/media/image11.png" ContentType="image/png"/>
  <Override PartName="/ppt/media/image48.png" ContentType="image/png"/>
  <Override PartName="/ppt/media/image19.png" ContentType="image/png"/>
  <Override PartName="/ppt/media/image7.png" ContentType="image/png"/>
  <Override PartName="/ppt/media/image37.png" ContentType="image/png"/>
  <Override PartName="/ppt/media/image12.png" ContentType="image/png"/>
  <Override PartName="/ppt/media/image49.png" ContentType="image/png"/>
  <Override PartName="/ppt/media/image8.png" ContentType="image/png"/>
  <Override PartName="/ppt/media/image38.png" ContentType="image/png"/>
  <Override PartName="/ppt/media/image1.png" ContentType="image/png"/>
  <Override PartName="/ppt/media/image13.png" ContentType="image/png"/>
  <Override PartName="/ppt/media/image9.png" ContentType="image/png"/>
  <Override PartName="/ppt/media/image39.png" ContentType="image/png"/>
  <Override PartName="/ppt/media/image40.png" ContentType="image/png"/>
  <Override PartName="/ppt/presProps.xml" ContentType="application/vnd.openxmlformats-officedocument.presentationml.presPro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C2BF454-644D-4CA8-9AB4-28AC08FD1BE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198FFD9-ED61-416E-A6CF-060063F39F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3209EB-5B65-4231-8FBD-51D346CD63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4293865-5E8B-4FD9-914B-033D07C20BB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E98A31-E28D-4980-8026-1CA8449C6D9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6BF838-F198-4C4F-B089-26280C18A3E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123047F-5755-4038-9A99-86957F089D3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762E6E-3DE5-48AB-AEEA-0B4E602BE06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AA1913A-36AE-4C87-AAB7-ED5CCB9B684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1CBE52-1C92-4B9B-85B8-B101203A391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56EEDA7-1521-456E-94A5-FD19BE6333B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CD9342-C55D-406F-865F-AB876B6F7FB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A154542-4BDC-4C70-9734-3E9FA05FC263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fr-FR" sz="1400" spc="-1" strike="noStrike">
                <a:latin typeface="Times New Roman"/>
              </a:defRPr>
            </a:lvl1pPr>
          </a:lstStyle>
          <a:p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3"/>
          <p:cNvSpPr/>
          <p:nvPr/>
        </p:nvSpPr>
        <p:spPr>
          <a:xfrm>
            <a:off x="0" y="0"/>
            <a:ext cx="12190320" cy="685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ZoneTexte 2"/>
          <p:cNvSpPr/>
          <p:nvPr/>
        </p:nvSpPr>
        <p:spPr>
          <a:xfrm>
            <a:off x="10803960" y="6381360"/>
            <a:ext cx="1386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2022-2023</a:t>
            </a:r>
            <a:endParaRPr b="0" lang="fr-FR" sz="1800" spc="-1" strike="noStrike">
              <a:latin typeface="Arial"/>
            </a:endParaRPr>
          </a:p>
        </p:txBody>
      </p:sp>
      <p:grpSp>
        <p:nvGrpSpPr>
          <p:cNvPr id="43" name="Groupe 10"/>
          <p:cNvGrpSpPr/>
          <p:nvPr/>
        </p:nvGrpSpPr>
        <p:grpSpPr>
          <a:xfrm>
            <a:off x="2097720" y="2129040"/>
            <a:ext cx="7994880" cy="2597760"/>
            <a:chOff x="2097720" y="2129040"/>
            <a:chExt cx="7994880" cy="2597760"/>
          </a:xfrm>
        </p:grpSpPr>
        <p:sp>
          <p:nvSpPr>
            <p:cNvPr id="44" name="Rectangle : coins arrondis 4"/>
            <p:cNvSpPr/>
            <p:nvPr/>
          </p:nvSpPr>
          <p:spPr>
            <a:xfrm>
              <a:off x="2097720" y="2195640"/>
              <a:ext cx="7994880" cy="24649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45" name="Image 9" descr=""/>
            <p:cNvPicPr/>
            <p:nvPr/>
          </p:nvPicPr>
          <p:blipFill>
            <a:blip r:embed="rId1"/>
            <a:stretch/>
          </p:blipFill>
          <p:spPr>
            <a:xfrm>
              <a:off x="2217600" y="2129040"/>
              <a:ext cx="7755480" cy="25977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que 17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47" name="Graphique 18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48" name="Graphique 19" descr=""/>
          <p:cNvPicPr/>
          <p:nvPr/>
        </p:nvPicPr>
        <p:blipFill>
          <a:blip r:embed="rId3"/>
          <a:stretch/>
        </p:blipFill>
        <p:spPr>
          <a:xfrm rot="5400000">
            <a:off x="5396040" y="1560600"/>
            <a:ext cx="65160" cy="10316160"/>
          </a:xfrm>
          <a:prstGeom prst="rect">
            <a:avLst/>
          </a:prstGeom>
          <a:ln w="0">
            <a:noFill/>
          </a:ln>
        </p:spPr>
      </p:pic>
      <p:pic>
        <p:nvPicPr>
          <p:cNvPr id="49" name="Graphique 20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50" name="Image 2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51" name="ZoneTexte 7"/>
          <p:cNvSpPr/>
          <p:nvPr/>
        </p:nvSpPr>
        <p:spPr>
          <a:xfrm>
            <a:off x="997560" y="3055680"/>
            <a:ext cx="102013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000000"/>
                </a:solidFill>
                <a:latin typeface="Century Gothic"/>
                <a:ea typeface="DejaVu Sans"/>
              </a:rPr>
              <a:t>Bilan Annuel et En Route vers la Croissance</a:t>
            </a:r>
            <a:endParaRPr b="0" lang="fr-FR" sz="3200" spc="-1" strike="noStrike">
              <a:latin typeface="Arial"/>
            </a:endParaRPr>
          </a:p>
        </p:txBody>
      </p:sp>
      <p:sp>
        <p:nvSpPr>
          <p:cNvPr id="52" name="ZoneTexte 10"/>
          <p:cNvSpPr/>
          <p:nvPr/>
        </p:nvSpPr>
        <p:spPr>
          <a:xfrm>
            <a:off x="10586880" y="6346080"/>
            <a:ext cx="1494720" cy="363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2da333"/>
                </a:solidFill>
                <a:latin typeface="Century Gothic"/>
                <a:ea typeface="DejaVu Sans"/>
              </a:rPr>
              <a:t>DSI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"/>
          <p:cNvSpPr/>
          <p:nvPr/>
        </p:nvSpPr>
        <p:spPr>
          <a:xfrm>
            <a:off x="-131400" y="579456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4" name="Graphique 17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55" name="Graphique 18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56" name="Graphique 19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57" name="Graphique 20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58" name="Image 2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59" name="ZoneTexte 25"/>
          <p:cNvSpPr/>
          <p:nvPr/>
        </p:nvSpPr>
        <p:spPr>
          <a:xfrm>
            <a:off x="1292040" y="508320"/>
            <a:ext cx="93459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000000"/>
                </a:solidFill>
                <a:latin typeface="Century Gothic"/>
                <a:ea typeface="DejaVu Sans"/>
              </a:rPr>
              <a:t>Présentation des membres d’équipes</a:t>
            </a:r>
            <a:endParaRPr b="0" lang="fr-FR" sz="3200" spc="-1" strike="noStrike">
              <a:latin typeface="Arial"/>
            </a:endParaRPr>
          </a:p>
        </p:txBody>
      </p:sp>
      <p:grpSp>
        <p:nvGrpSpPr>
          <p:cNvPr id="60" name="user 1"/>
          <p:cNvGrpSpPr/>
          <p:nvPr/>
        </p:nvGrpSpPr>
        <p:grpSpPr>
          <a:xfrm>
            <a:off x="1116000" y="2412000"/>
            <a:ext cx="4209120" cy="2811600"/>
            <a:chOff x="1116000" y="2412000"/>
            <a:chExt cx="4209120" cy="2811600"/>
          </a:xfrm>
        </p:grpSpPr>
        <p:sp>
          <p:nvSpPr>
            <p:cNvPr id="61" name=""/>
            <p:cNvSpPr/>
            <p:nvPr/>
          </p:nvSpPr>
          <p:spPr>
            <a:xfrm>
              <a:off x="1152000" y="246960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" name=""/>
            <p:cNvSpPr/>
            <p:nvPr/>
          </p:nvSpPr>
          <p:spPr>
            <a:xfrm>
              <a:off x="1116000" y="261360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" name=""/>
            <p:cNvSpPr/>
            <p:nvPr/>
          </p:nvSpPr>
          <p:spPr>
            <a:xfrm>
              <a:off x="1728000" y="24681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" name=""/>
            <p:cNvSpPr/>
            <p:nvPr/>
          </p:nvSpPr>
          <p:spPr>
            <a:xfrm>
              <a:off x="1692000" y="26121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" name=""/>
            <p:cNvSpPr/>
            <p:nvPr/>
          </p:nvSpPr>
          <p:spPr>
            <a:xfrm>
              <a:off x="2304000" y="248400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" name=""/>
            <p:cNvSpPr/>
            <p:nvPr/>
          </p:nvSpPr>
          <p:spPr>
            <a:xfrm>
              <a:off x="2268000" y="262800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" name=""/>
            <p:cNvSpPr/>
            <p:nvPr/>
          </p:nvSpPr>
          <p:spPr>
            <a:xfrm>
              <a:off x="1440000" y="24681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" name=""/>
            <p:cNvSpPr/>
            <p:nvPr/>
          </p:nvSpPr>
          <p:spPr>
            <a:xfrm>
              <a:off x="1404000" y="26121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" name=""/>
            <p:cNvSpPr/>
            <p:nvPr/>
          </p:nvSpPr>
          <p:spPr>
            <a:xfrm>
              <a:off x="2016000" y="24681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" name=""/>
            <p:cNvSpPr/>
            <p:nvPr/>
          </p:nvSpPr>
          <p:spPr>
            <a:xfrm>
              <a:off x="1980000" y="26121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" name=""/>
            <p:cNvSpPr/>
            <p:nvPr/>
          </p:nvSpPr>
          <p:spPr>
            <a:xfrm>
              <a:off x="1152000" y="30297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" name=""/>
            <p:cNvSpPr/>
            <p:nvPr/>
          </p:nvSpPr>
          <p:spPr>
            <a:xfrm>
              <a:off x="1116000" y="31737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" name=""/>
            <p:cNvSpPr/>
            <p:nvPr/>
          </p:nvSpPr>
          <p:spPr>
            <a:xfrm>
              <a:off x="1728000" y="3028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" name=""/>
            <p:cNvSpPr/>
            <p:nvPr/>
          </p:nvSpPr>
          <p:spPr>
            <a:xfrm>
              <a:off x="1692000" y="3172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" name=""/>
            <p:cNvSpPr/>
            <p:nvPr/>
          </p:nvSpPr>
          <p:spPr>
            <a:xfrm>
              <a:off x="2304000" y="30441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" name=""/>
            <p:cNvSpPr/>
            <p:nvPr/>
          </p:nvSpPr>
          <p:spPr>
            <a:xfrm>
              <a:off x="2268000" y="31881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" name=""/>
            <p:cNvSpPr/>
            <p:nvPr/>
          </p:nvSpPr>
          <p:spPr>
            <a:xfrm>
              <a:off x="1440000" y="3028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" name=""/>
            <p:cNvSpPr/>
            <p:nvPr/>
          </p:nvSpPr>
          <p:spPr>
            <a:xfrm>
              <a:off x="1404000" y="3172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" name=""/>
            <p:cNvSpPr/>
            <p:nvPr/>
          </p:nvSpPr>
          <p:spPr>
            <a:xfrm>
              <a:off x="2016000" y="3028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" name=""/>
            <p:cNvSpPr/>
            <p:nvPr/>
          </p:nvSpPr>
          <p:spPr>
            <a:xfrm>
              <a:off x="1980000" y="3172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" name=""/>
            <p:cNvSpPr/>
            <p:nvPr/>
          </p:nvSpPr>
          <p:spPr>
            <a:xfrm>
              <a:off x="1152000" y="35697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" name=""/>
            <p:cNvSpPr/>
            <p:nvPr/>
          </p:nvSpPr>
          <p:spPr>
            <a:xfrm>
              <a:off x="1116000" y="37137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" name=""/>
            <p:cNvSpPr/>
            <p:nvPr/>
          </p:nvSpPr>
          <p:spPr>
            <a:xfrm>
              <a:off x="1728000" y="3568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" name=""/>
            <p:cNvSpPr/>
            <p:nvPr/>
          </p:nvSpPr>
          <p:spPr>
            <a:xfrm>
              <a:off x="1692000" y="3712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" name=""/>
            <p:cNvSpPr/>
            <p:nvPr/>
          </p:nvSpPr>
          <p:spPr>
            <a:xfrm>
              <a:off x="2304000" y="35841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" name=""/>
            <p:cNvSpPr/>
            <p:nvPr/>
          </p:nvSpPr>
          <p:spPr>
            <a:xfrm>
              <a:off x="2268000" y="37281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" name=""/>
            <p:cNvSpPr/>
            <p:nvPr/>
          </p:nvSpPr>
          <p:spPr>
            <a:xfrm>
              <a:off x="1440000" y="3568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" name=""/>
            <p:cNvSpPr/>
            <p:nvPr/>
          </p:nvSpPr>
          <p:spPr>
            <a:xfrm>
              <a:off x="1404000" y="3712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9" name=""/>
            <p:cNvSpPr/>
            <p:nvPr/>
          </p:nvSpPr>
          <p:spPr>
            <a:xfrm>
              <a:off x="2016000" y="3568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" name=""/>
            <p:cNvSpPr/>
            <p:nvPr/>
          </p:nvSpPr>
          <p:spPr>
            <a:xfrm>
              <a:off x="1980000" y="3712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" name=""/>
            <p:cNvSpPr/>
            <p:nvPr/>
          </p:nvSpPr>
          <p:spPr>
            <a:xfrm>
              <a:off x="1152000" y="41457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" name=""/>
            <p:cNvSpPr/>
            <p:nvPr/>
          </p:nvSpPr>
          <p:spPr>
            <a:xfrm>
              <a:off x="1116000" y="42897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" name=""/>
            <p:cNvSpPr/>
            <p:nvPr/>
          </p:nvSpPr>
          <p:spPr>
            <a:xfrm>
              <a:off x="1728000" y="4144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" name=""/>
            <p:cNvSpPr/>
            <p:nvPr/>
          </p:nvSpPr>
          <p:spPr>
            <a:xfrm>
              <a:off x="1692000" y="4288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" name=""/>
            <p:cNvSpPr/>
            <p:nvPr/>
          </p:nvSpPr>
          <p:spPr>
            <a:xfrm>
              <a:off x="2304000" y="416016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" name=""/>
            <p:cNvSpPr/>
            <p:nvPr/>
          </p:nvSpPr>
          <p:spPr>
            <a:xfrm>
              <a:off x="2268000" y="430416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" name=""/>
            <p:cNvSpPr/>
            <p:nvPr/>
          </p:nvSpPr>
          <p:spPr>
            <a:xfrm>
              <a:off x="1440000" y="4144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" name=""/>
            <p:cNvSpPr/>
            <p:nvPr/>
          </p:nvSpPr>
          <p:spPr>
            <a:xfrm>
              <a:off x="1404000" y="4288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" name=""/>
            <p:cNvSpPr/>
            <p:nvPr/>
          </p:nvSpPr>
          <p:spPr>
            <a:xfrm>
              <a:off x="2016000" y="414432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" name=""/>
            <p:cNvSpPr/>
            <p:nvPr/>
          </p:nvSpPr>
          <p:spPr>
            <a:xfrm>
              <a:off x="1980000" y="428832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" name=""/>
            <p:cNvSpPr/>
            <p:nvPr/>
          </p:nvSpPr>
          <p:spPr>
            <a:xfrm>
              <a:off x="1152000" y="471744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" name=""/>
            <p:cNvSpPr/>
            <p:nvPr/>
          </p:nvSpPr>
          <p:spPr>
            <a:xfrm>
              <a:off x="1116000" y="486144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" name=""/>
            <p:cNvSpPr/>
            <p:nvPr/>
          </p:nvSpPr>
          <p:spPr>
            <a:xfrm>
              <a:off x="1728000" y="471600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" name=""/>
            <p:cNvSpPr/>
            <p:nvPr/>
          </p:nvSpPr>
          <p:spPr>
            <a:xfrm>
              <a:off x="1692000" y="486000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" name=""/>
            <p:cNvSpPr/>
            <p:nvPr/>
          </p:nvSpPr>
          <p:spPr>
            <a:xfrm>
              <a:off x="2304000" y="4731840"/>
              <a:ext cx="106920" cy="122400"/>
            </a:xfrm>
            <a:prstGeom prst="ellipse">
              <a:avLst/>
            </a:prstGeom>
            <a:solidFill>
              <a:srgbClr val="ed7d31"/>
            </a:solidFill>
            <a:ln cap="rnd" w="19080">
              <a:solidFill>
                <a:srgbClr val="ed7d3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" name=""/>
            <p:cNvSpPr/>
            <p:nvPr/>
          </p:nvSpPr>
          <p:spPr>
            <a:xfrm>
              <a:off x="2268000" y="487584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ed7d31"/>
            </a:solidFill>
            <a:ln cap="rnd" w="19080">
              <a:solidFill>
                <a:srgbClr val="ed7d3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7" name=""/>
            <p:cNvSpPr/>
            <p:nvPr/>
          </p:nvSpPr>
          <p:spPr>
            <a:xfrm>
              <a:off x="1440000" y="4716000"/>
              <a:ext cx="106920" cy="122400"/>
            </a:xfrm>
            <a:prstGeom prst="ellipse">
              <a:avLst/>
            </a:pr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" name=""/>
            <p:cNvSpPr/>
            <p:nvPr/>
          </p:nvSpPr>
          <p:spPr>
            <a:xfrm>
              <a:off x="1404000" y="486000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2da333"/>
            </a:solidFill>
            <a:ln cap="rnd" w="19080">
              <a:solidFill>
                <a:srgbClr val="2da33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" name=""/>
            <p:cNvSpPr/>
            <p:nvPr/>
          </p:nvSpPr>
          <p:spPr>
            <a:xfrm>
              <a:off x="2016000" y="4716000"/>
              <a:ext cx="106920" cy="122400"/>
            </a:xfrm>
            <a:prstGeom prst="ellipse">
              <a:avLst/>
            </a:prstGeom>
            <a:solidFill>
              <a:srgbClr val="ed7d31"/>
            </a:solidFill>
            <a:ln cap="rnd" w="19080">
              <a:solidFill>
                <a:srgbClr val="ed7d3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" name=""/>
            <p:cNvSpPr/>
            <p:nvPr/>
          </p:nvSpPr>
          <p:spPr>
            <a:xfrm>
              <a:off x="1980000" y="4860000"/>
              <a:ext cx="178920" cy="266760"/>
            </a:xfrm>
            <a:custGeom>
              <a:avLst/>
              <a:gdLst/>
              <a:ahLst/>
              <a:rect l="l" t="t" r="r" b="b"/>
              <a:pathLst>
                <a:path w="500" h="744">
                  <a:moveTo>
                    <a:pt x="0" y="401"/>
                  </a:moveTo>
                  <a:cubicBezTo>
                    <a:pt x="0" y="324"/>
                    <a:pt x="0" y="248"/>
                    <a:pt x="0" y="172"/>
                  </a:cubicBezTo>
                  <a:lnTo>
                    <a:pt x="0" y="172"/>
                  </a:lnTo>
                  <a:cubicBezTo>
                    <a:pt x="0" y="124"/>
                    <a:pt x="0" y="76"/>
                    <a:pt x="0" y="28"/>
                  </a:cubicBezTo>
                  <a:lnTo>
                    <a:pt x="0" y="27"/>
                  </a:ln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lnTo>
                    <a:pt x="1" y="21"/>
                  </a:lnTo>
                  <a:lnTo>
                    <a:pt x="2" y="20"/>
                  </a:lnTo>
                  <a:cubicBezTo>
                    <a:pt x="2" y="19"/>
                    <a:pt x="2" y="19"/>
                    <a:pt x="2" y="18"/>
                  </a:cubicBezTo>
                  <a:lnTo>
                    <a:pt x="2" y="17"/>
                  </a:ln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5"/>
                    <a:pt x="4" y="14"/>
                  </a:cubicBezTo>
                  <a:lnTo>
                    <a:pt x="4" y="13"/>
                  </a:ln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lnTo>
                    <a:pt x="7" y="10"/>
                  </a:lnTo>
                  <a:cubicBezTo>
                    <a:pt x="7" y="9"/>
                    <a:pt x="7" y="9"/>
                    <a:pt x="8" y="8"/>
                  </a:cubicBezTo>
                  <a:lnTo>
                    <a:pt x="9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2" y="5"/>
                  </a:lnTo>
                  <a:cubicBezTo>
                    <a:pt x="12" y="4"/>
                    <a:pt x="12" y="4"/>
                    <a:pt x="13" y="4"/>
                  </a:cubicBezTo>
                  <a:lnTo>
                    <a:pt x="14" y="3"/>
                  </a:lnTo>
                  <a:cubicBezTo>
                    <a:pt x="14" y="3"/>
                    <a:pt x="15" y="3"/>
                    <a:pt x="15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1"/>
                    <a:pt x="18" y="1"/>
                  </a:cubicBez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cubicBezTo>
                    <a:pt x="22" y="0"/>
                    <a:pt x="22" y="0"/>
                    <a:pt x="23" y="0"/>
                  </a:cubicBezTo>
                  <a:lnTo>
                    <a:pt x="24" y="0"/>
                  </a:lnTo>
                  <a:lnTo>
                    <a:pt x="25" y="0"/>
                  </a:lnTo>
                  <a:cubicBezTo>
                    <a:pt x="175" y="0"/>
                    <a:pt x="325" y="0"/>
                    <a:pt x="475" y="0"/>
                  </a:cubicBezTo>
                  <a:lnTo>
                    <a:pt x="476" y="0"/>
                  </a:lnTo>
                  <a:lnTo>
                    <a:pt x="477" y="0"/>
                  </a:lnTo>
                  <a:cubicBezTo>
                    <a:pt x="478" y="0"/>
                    <a:pt x="478" y="0"/>
                    <a:pt x="479" y="0"/>
                  </a:cubicBezTo>
                  <a:lnTo>
                    <a:pt x="480" y="0"/>
                  </a:lnTo>
                  <a:lnTo>
                    <a:pt x="481" y="1"/>
                  </a:lnTo>
                  <a:cubicBezTo>
                    <a:pt x="482" y="1"/>
                    <a:pt x="482" y="1"/>
                    <a:pt x="482" y="1"/>
                  </a:cubicBezTo>
                  <a:cubicBezTo>
                    <a:pt x="483" y="1"/>
                    <a:pt x="483" y="2"/>
                    <a:pt x="484" y="2"/>
                  </a:cubicBezTo>
                  <a:lnTo>
                    <a:pt x="485" y="2"/>
                  </a:lnTo>
                  <a:cubicBezTo>
                    <a:pt x="485" y="3"/>
                    <a:pt x="486" y="3"/>
                    <a:pt x="486" y="3"/>
                  </a:cubicBezTo>
                  <a:lnTo>
                    <a:pt x="487" y="4"/>
                  </a:lnTo>
                  <a:cubicBezTo>
                    <a:pt x="488" y="4"/>
                    <a:pt x="488" y="4"/>
                    <a:pt x="488" y="5"/>
                  </a:cubicBezTo>
                  <a:cubicBezTo>
                    <a:pt x="489" y="5"/>
                    <a:pt x="489" y="5"/>
                    <a:pt x="489" y="5"/>
                  </a:cubicBezTo>
                  <a:cubicBezTo>
                    <a:pt x="490" y="6"/>
                    <a:pt x="490" y="6"/>
                    <a:pt x="490" y="6"/>
                  </a:cubicBezTo>
                  <a:cubicBezTo>
                    <a:pt x="491" y="7"/>
                    <a:pt x="491" y="7"/>
                    <a:pt x="491" y="7"/>
                  </a:cubicBezTo>
                  <a:cubicBezTo>
                    <a:pt x="492" y="8"/>
                    <a:pt x="492" y="8"/>
                    <a:pt x="492" y="8"/>
                  </a:cubicBezTo>
                  <a:cubicBezTo>
                    <a:pt x="493" y="9"/>
                    <a:pt x="493" y="9"/>
                    <a:pt x="493" y="10"/>
                  </a:cubicBezTo>
                  <a:cubicBezTo>
                    <a:pt x="494" y="10"/>
                    <a:pt x="494" y="10"/>
                    <a:pt x="494" y="10"/>
                  </a:cubicBezTo>
                  <a:cubicBezTo>
                    <a:pt x="494" y="11"/>
                    <a:pt x="494" y="11"/>
                    <a:pt x="495" y="12"/>
                  </a:cubicBezTo>
                  <a:lnTo>
                    <a:pt x="496" y="13"/>
                  </a:lnTo>
                  <a:lnTo>
                    <a:pt x="496" y="14"/>
                  </a:lnTo>
                  <a:cubicBezTo>
                    <a:pt x="496" y="15"/>
                    <a:pt x="497" y="15"/>
                    <a:pt x="497" y="16"/>
                  </a:cubicBezTo>
                  <a:lnTo>
                    <a:pt x="498" y="17"/>
                  </a:lnTo>
                  <a:lnTo>
                    <a:pt x="498" y="18"/>
                  </a:lnTo>
                  <a:cubicBezTo>
                    <a:pt x="498" y="19"/>
                    <a:pt x="498" y="19"/>
                    <a:pt x="498" y="20"/>
                  </a:cubicBezTo>
                  <a:lnTo>
                    <a:pt x="499" y="21"/>
                  </a:lnTo>
                  <a:lnTo>
                    <a:pt x="499" y="22"/>
                  </a:lnTo>
                  <a:cubicBezTo>
                    <a:pt x="499" y="23"/>
                    <a:pt x="499" y="23"/>
                    <a:pt x="499" y="24"/>
                  </a:cubicBezTo>
                  <a:cubicBezTo>
                    <a:pt x="499" y="24"/>
                    <a:pt x="500" y="25"/>
                    <a:pt x="500" y="26"/>
                  </a:cubicBezTo>
                  <a:lnTo>
                    <a:pt x="500" y="27"/>
                  </a:lnTo>
                  <a:lnTo>
                    <a:pt x="500" y="28"/>
                  </a:lnTo>
                  <a:cubicBezTo>
                    <a:pt x="500" y="76"/>
                    <a:pt x="500" y="124"/>
                    <a:pt x="500" y="172"/>
                  </a:cubicBezTo>
                  <a:lnTo>
                    <a:pt x="499" y="172"/>
                  </a:lnTo>
                  <a:cubicBezTo>
                    <a:pt x="499" y="248"/>
                    <a:pt x="499" y="324"/>
                    <a:pt x="499" y="401"/>
                  </a:cubicBezTo>
                  <a:cubicBezTo>
                    <a:pt x="482" y="401"/>
                    <a:pt x="466" y="401"/>
                    <a:pt x="449" y="401"/>
                  </a:cubicBezTo>
                  <a:cubicBezTo>
                    <a:pt x="449" y="324"/>
                    <a:pt x="449" y="248"/>
                    <a:pt x="449" y="172"/>
                  </a:cubicBezTo>
                  <a:cubicBezTo>
                    <a:pt x="433" y="172"/>
                    <a:pt x="416" y="172"/>
                    <a:pt x="400" y="172"/>
                  </a:cubicBezTo>
                  <a:cubicBezTo>
                    <a:pt x="400" y="267"/>
                    <a:pt x="400" y="362"/>
                    <a:pt x="400" y="458"/>
                  </a:cubicBezTo>
                  <a:cubicBezTo>
                    <a:pt x="300" y="458"/>
                    <a:pt x="200" y="458"/>
                    <a:pt x="100" y="458"/>
                  </a:cubicBezTo>
                  <a:cubicBezTo>
                    <a:pt x="100" y="362"/>
                    <a:pt x="100" y="267"/>
                    <a:pt x="100" y="172"/>
                  </a:cubicBezTo>
                  <a:cubicBezTo>
                    <a:pt x="83" y="172"/>
                    <a:pt x="67" y="172"/>
                    <a:pt x="50" y="172"/>
                  </a:cubicBezTo>
                  <a:cubicBezTo>
                    <a:pt x="50" y="248"/>
                    <a:pt x="50" y="324"/>
                    <a:pt x="50" y="401"/>
                  </a:cubicBezTo>
                  <a:cubicBezTo>
                    <a:pt x="33" y="401"/>
                    <a:pt x="17" y="401"/>
                    <a:pt x="0" y="401"/>
                  </a:cubicBezTo>
                  <a:moveTo>
                    <a:pt x="100" y="744"/>
                  </a:moveTo>
                  <a:cubicBezTo>
                    <a:pt x="100" y="649"/>
                    <a:pt x="100" y="553"/>
                    <a:pt x="100" y="458"/>
                  </a:cubicBezTo>
                  <a:cubicBezTo>
                    <a:pt x="133" y="458"/>
                    <a:pt x="167" y="458"/>
                    <a:pt x="200" y="458"/>
                  </a:cubicBezTo>
                  <a:cubicBezTo>
                    <a:pt x="200" y="553"/>
                    <a:pt x="200" y="649"/>
                    <a:pt x="200" y="744"/>
                  </a:cubicBezTo>
                  <a:cubicBezTo>
                    <a:pt x="167" y="744"/>
                    <a:pt x="133" y="744"/>
                    <a:pt x="100" y="744"/>
                  </a:cubicBezTo>
                  <a:moveTo>
                    <a:pt x="300" y="744"/>
                  </a:moveTo>
                  <a:cubicBezTo>
                    <a:pt x="300" y="649"/>
                    <a:pt x="300" y="553"/>
                    <a:pt x="300" y="458"/>
                  </a:cubicBezTo>
                  <a:cubicBezTo>
                    <a:pt x="333" y="458"/>
                    <a:pt x="367" y="458"/>
                    <a:pt x="400" y="458"/>
                  </a:cubicBezTo>
                  <a:cubicBezTo>
                    <a:pt x="400" y="553"/>
                    <a:pt x="400" y="649"/>
                    <a:pt x="400" y="744"/>
                  </a:cubicBezTo>
                  <a:cubicBezTo>
                    <a:pt x="367" y="744"/>
                    <a:pt x="333" y="744"/>
                    <a:pt x="300" y="744"/>
                  </a:cubicBezTo>
                  <a:close/>
                </a:path>
              </a:pathLst>
            </a:custGeom>
            <a:solidFill>
              <a:srgbClr val="ed7d31"/>
            </a:solidFill>
            <a:ln cap="rnd" w="19080">
              <a:solidFill>
                <a:srgbClr val="ed7d3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" name=""/>
            <p:cNvSpPr/>
            <p:nvPr/>
          </p:nvSpPr>
          <p:spPr>
            <a:xfrm>
              <a:off x="2736360" y="2412000"/>
              <a:ext cx="746640" cy="5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1" lang="fr-FR" sz="3200" spc="-1" strike="noStrike">
                  <a:solidFill>
                    <a:srgbClr val="2da333"/>
                  </a:solidFill>
                  <a:latin typeface="Century Gothic"/>
                  <a:ea typeface="DejaVu Sans"/>
                </a:rPr>
                <a:t>25</a:t>
              </a:r>
              <a:endParaRPr b="0" lang="fr-FR" sz="3200" spc="-1" strike="noStrike">
                <a:latin typeface="Arial"/>
              </a:endParaRPr>
            </a:p>
          </p:txBody>
        </p:sp>
        <p:sp>
          <p:nvSpPr>
            <p:cNvPr id="112" name=""/>
            <p:cNvSpPr/>
            <p:nvPr/>
          </p:nvSpPr>
          <p:spPr>
            <a:xfrm>
              <a:off x="2736000" y="2844000"/>
              <a:ext cx="2589120" cy="298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0" lang="fr-FR" sz="1400" spc="-1" strike="noStrike">
                  <a:solidFill>
                    <a:srgbClr val="000000"/>
                  </a:solidFill>
                  <a:latin typeface="Century Gothic"/>
                  <a:ea typeface="DejaVu Sans"/>
                </a:rPr>
                <a:t>Collaborateurs de NetByUs</a:t>
              </a:r>
              <a:endParaRPr b="0" lang="fr-FR" sz="1400" spc="-1" strike="noStrike">
                <a:latin typeface="Arial"/>
              </a:endParaRPr>
            </a:p>
          </p:txBody>
        </p:sp>
        <p:sp>
          <p:nvSpPr>
            <p:cNvPr id="113" name=""/>
            <p:cNvSpPr/>
            <p:nvPr/>
          </p:nvSpPr>
          <p:spPr>
            <a:xfrm>
              <a:off x="2697120" y="4493520"/>
              <a:ext cx="462960" cy="56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1" lang="fr-FR" sz="3200" spc="-1" strike="noStrike">
                  <a:solidFill>
                    <a:srgbClr val="ed7d31"/>
                  </a:solidFill>
                  <a:latin typeface="Century Gothic"/>
                  <a:ea typeface="DejaVu Sans"/>
                </a:rPr>
                <a:t>2</a:t>
              </a:r>
              <a:endParaRPr b="0" lang="fr-FR" sz="3200" spc="-1" strike="noStrike">
                <a:latin typeface="Arial"/>
              </a:endParaRPr>
            </a:p>
          </p:txBody>
        </p:sp>
        <p:sp>
          <p:nvSpPr>
            <p:cNvPr id="114" name=""/>
            <p:cNvSpPr/>
            <p:nvPr/>
          </p:nvSpPr>
          <p:spPr>
            <a:xfrm>
              <a:off x="2696760" y="4925520"/>
              <a:ext cx="2400120" cy="298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0" lang="fr-FR" sz="1400" spc="-1" strike="noStrike">
                  <a:solidFill>
                    <a:srgbClr val="000000"/>
                  </a:solidFill>
                  <a:latin typeface="Century Gothic"/>
                  <a:ea typeface="DejaVu Sans"/>
                </a:rPr>
                <a:t>Collaborateurs de la DSI </a:t>
              </a:r>
              <a:endParaRPr b="0" lang="fr-FR" sz="1400" spc="-1" strike="noStrike">
                <a:latin typeface="Arial"/>
              </a:endParaRPr>
            </a:p>
          </p:txBody>
        </p:sp>
        <p:sp>
          <p:nvSpPr>
            <p:cNvPr id="115" name=""/>
            <p:cNvSpPr/>
            <p:nvPr/>
          </p:nvSpPr>
          <p:spPr>
            <a:xfrm>
              <a:off x="2628000" y="2484000"/>
              <a:ext cx="360" cy="269892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2da333"/>
              </a:solidFill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16" name="task-none 1"/>
          <p:cNvGrpSpPr/>
          <p:nvPr/>
        </p:nvGrpSpPr>
        <p:grpSpPr>
          <a:xfrm>
            <a:off x="6192000" y="2576520"/>
            <a:ext cx="5074920" cy="2086920"/>
            <a:chOff x="6192000" y="2576520"/>
            <a:chExt cx="5074920" cy="2086920"/>
          </a:xfrm>
        </p:grpSpPr>
        <p:sp>
          <p:nvSpPr>
            <p:cNvPr id="117" name=""/>
            <p:cNvSpPr/>
            <p:nvPr/>
          </p:nvSpPr>
          <p:spPr>
            <a:xfrm>
              <a:off x="6400800" y="2576520"/>
              <a:ext cx="1662120" cy="1376640"/>
            </a:xfrm>
            <a:custGeom>
              <a:avLst/>
              <a:gdLst/>
              <a:ahLst/>
              <a:rect l="l" t="t" r="r" b="b"/>
              <a:pathLst>
                <a:path w="4620" h="3827">
                  <a:moveTo>
                    <a:pt x="336" y="3827"/>
                  </a:moveTo>
                  <a:lnTo>
                    <a:pt x="4283" y="3827"/>
                  </a:lnTo>
                  <a:cubicBezTo>
                    <a:pt x="4469" y="3827"/>
                    <a:pt x="4620" y="3639"/>
                    <a:pt x="4620" y="3410"/>
                  </a:cubicBezTo>
                  <a:lnTo>
                    <a:pt x="4620" y="417"/>
                  </a:lnTo>
                  <a:cubicBezTo>
                    <a:pt x="4620" y="188"/>
                    <a:pt x="4469" y="0"/>
                    <a:pt x="4283" y="0"/>
                  </a:cubicBezTo>
                  <a:lnTo>
                    <a:pt x="336" y="0"/>
                  </a:lnTo>
                  <a:cubicBezTo>
                    <a:pt x="149" y="0"/>
                    <a:pt x="0" y="188"/>
                    <a:pt x="0" y="417"/>
                  </a:cubicBezTo>
                  <a:lnTo>
                    <a:pt x="0" y="3410"/>
                  </a:lnTo>
                  <a:cubicBezTo>
                    <a:pt x="0" y="3639"/>
                    <a:pt x="149" y="3827"/>
                    <a:pt x="336" y="3827"/>
                  </a:cubicBezTo>
                  <a:close/>
                </a:path>
              </a:pathLst>
            </a:custGeom>
            <a:solidFill>
              <a:srgbClr val="fff5ce"/>
            </a:solidFill>
            <a:ln cap="rnd" w="10800">
              <a:solidFill>
                <a:srgbClr val="fff5c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fr-FR" sz="1500" spc="-1" strike="noStrike">
                  <a:solidFill>
                    <a:srgbClr val="000000"/>
                  </a:solidFill>
                  <a:latin typeface="Arial"/>
                  <a:ea typeface="Microsoft YaHei"/>
                </a:rPr>
                <a:t>Rafiou AYAM </a:t>
              </a:r>
              <a:endParaRPr b="0" lang="fr-FR" sz="15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0" lang="fr-FR" sz="1500" spc="-1" strike="noStrike">
                  <a:solidFill>
                    <a:srgbClr val="000000"/>
                  </a:solidFill>
                  <a:latin typeface="Arial"/>
                  <a:ea typeface="Microsoft YaHei"/>
                </a:rPr>
                <a:t>Aka</a:t>
              </a:r>
              <a:endParaRPr b="0" lang="fr-FR" sz="15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1" lang="fr-FR" sz="1500" spc="-1" strike="noStrike">
                  <a:solidFill>
                    <a:srgbClr val="000000"/>
                  </a:solidFill>
                  <a:latin typeface="Arial"/>
                  <a:ea typeface="Microsoft YaHei"/>
                </a:rPr>
                <a:t>Gbafiou</a:t>
              </a:r>
              <a:endParaRPr b="0" lang="fr-FR" sz="1500" spc="-1" strike="noStrike">
                <a:latin typeface="Arial"/>
              </a:endParaRPr>
            </a:p>
          </p:txBody>
        </p:sp>
        <p:sp>
          <p:nvSpPr>
            <p:cNvPr id="118" name=""/>
            <p:cNvSpPr/>
            <p:nvPr/>
          </p:nvSpPr>
          <p:spPr>
            <a:xfrm>
              <a:off x="9360000" y="2586240"/>
              <a:ext cx="1662120" cy="1366920"/>
            </a:xfrm>
            <a:custGeom>
              <a:avLst/>
              <a:gdLst/>
              <a:ahLst/>
              <a:rect l="l" t="t" r="r" b="b"/>
              <a:pathLst>
                <a:path w="4620" h="3800">
                  <a:moveTo>
                    <a:pt x="336" y="3800"/>
                  </a:moveTo>
                  <a:lnTo>
                    <a:pt x="4283" y="3800"/>
                  </a:lnTo>
                  <a:cubicBezTo>
                    <a:pt x="4469" y="3800"/>
                    <a:pt x="4620" y="3614"/>
                    <a:pt x="4620" y="3386"/>
                  </a:cubicBezTo>
                  <a:lnTo>
                    <a:pt x="4620" y="414"/>
                  </a:lnTo>
                  <a:cubicBezTo>
                    <a:pt x="4620" y="186"/>
                    <a:pt x="4469" y="0"/>
                    <a:pt x="4283" y="0"/>
                  </a:cubicBezTo>
                  <a:lnTo>
                    <a:pt x="336" y="0"/>
                  </a:lnTo>
                  <a:cubicBezTo>
                    <a:pt x="149" y="0"/>
                    <a:pt x="0" y="186"/>
                    <a:pt x="0" y="414"/>
                  </a:cubicBezTo>
                  <a:lnTo>
                    <a:pt x="0" y="3386"/>
                  </a:lnTo>
                  <a:cubicBezTo>
                    <a:pt x="0" y="3614"/>
                    <a:pt x="149" y="3800"/>
                    <a:pt x="336" y="3800"/>
                  </a:cubicBezTo>
                  <a:close/>
                </a:path>
              </a:pathLst>
            </a:custGeom>
            <a:solidFill>
              <a:srgbClr val="fff5ce"/>
            </a:solidFill>
            <a:ln cap="rnd" w="10800">
              <a:solidFill>
                <a:srgbClr val="fff5c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fr-FR" sz="1500" spc="-1" strike="noStrike">
                  <a:solidFill>
                    <a:srgbClr val="000000"/>
                  </a:solidFill>
                  <a:latin typeface="Arial"/>
                  <a:ea typeface="Microsoft YaHei"/>
                </a:rPr>
                <a:t>Fanta KOUNOU </a:t>
              </a:r>
              <a:endParaRPr b="0" lang="fr-FR" sz="15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0" lang="fr-FR" sz="1500" spc="-1" strike="noStrike">
                  <a:solidFill>
                    <a:srgbClr val="000000"/>
                  </a:solidFill>
                  <a:latin typeface="Arial"/>
                  <a:ea typeface="Microsoft YaHei"/>
                </a:rPr>
                <a:t>Aka</a:t>
              </a:r>
              <a:endParaRPr b="0" lang="fr-FR" sz="15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1" lang="fr-FR" sz="1500" spc="-1" strike="noStrike">
                  <a:solidFill>
                    <a:srgbClr val="000000"/>
                  </a:solidFill>
                  <a:latin typeface="Arial"/>
                  <a:ea typeface="Microsoft YaHei"/>
                </a:rPr>
                <a:t>La nou-nou</a:t>
              </a:r>
              <a:endParaRPr b="0" lang="fr-FR" sz="1500" spc="-1" strike="noStrike">
                <a:latin typeface="Arial"/>
              </a:endParaRPr>
            </a:p>
          </p:txBody>
        </p:sp>
        <p:sp>
          <p:nvSpPr>
            <p:cNvPr id="119" name=""/>
            <p:cNvSpPr/>
            <p:nvPr/>
          </p:nvSpPr>
          <p:spPr>
            <a:xfrm>
              <a:off x="6192000" y="4062240"/>
              <a:ext cx="2122920" cy="601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fr-F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Responsable de l’équipe</a:t>
              </a:r>
              <a:endParaRPr b="0" lang="fr-FR" sz="1800" spc="-1" strike="noStrike">
                <a:latin typeface="Arial"/>
              </a:endParaRPr>
            </a:p>
          </p:txBody>
        </p:sp>
        <p:sp>
          <p:nvSpPr>
            <p:cNvPr id="120" name=""/>
            <p:cNvSpPr/>
            <p:nvPr/>
          </p:nvSpPr>
          <p:spPr>
            <a:xfrm>
              <a:off x="9144000" y="4062240"/>
              <a:ext cx="2122920" cy="601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fr-FR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Admin sys de l’équipe</a:t>
              </a:r>
              <a:endParaRPr b="0" lang="fr-FR" sz="18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5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2" name="Graphique 17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123" name="Graphique 18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124" name="Graphique 19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125" name="Graphique 20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126" name="Image 2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127" name="ZoneTexte 1"/>
          <p:cNvSpPr/>
          <p:nvPr/>
        </p:nvSpPr>
        <p:spPr>
          <a:xfrm>
            <a:off x="1292040" y="508320"/>
            <a:ext cx="93459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000000"/>
                </a:solidFill>
                <a:latin typeface="Century Gothic"/>
                <a:ea typeface="DejaVu Sans"/>
              </a:rPr>
              <a:t>Réalisations</a:t>
            </a:r>
            <a:endParaRPr b="0" lang="fr-FR" sz="3200" spc="-1" strike="noStrike">
              <a:latin typeface="Arial"/>
            </a:endParaRPr>
          </a:p>
        </p:txBody>
      </p:sp>
      <p:grpSp>
        <p:nvGrpSpPr>
          <p:cNvPr id="128" name="task-none 2"/>
          <p:cNvGrpSpPr/>
          <p:nvPr/>
        </p:nvGrpSpPr>
        <p:grpSpPr>
          <a:xfrm>
            <a:off x="1044000" y="2183760"/>
            <a:ext cx="2338920" cy="2243160"/>
            <a:chOff x="1044000" y="2183760"/>
            <a:chExt cx="2338920" cy="2243160"/>
          </a:xfrm>
        </p:grpSpPr>
        <p:grpSp>
          <p:nvGrpSpPr>
            <p:cNvPr id="129" name=""/>
            <p:cNvGrpSpPr/>
            <p:nvPr/>
          </p:nvGrpSpPr>
          <p:grpSpPr>
            <a:xfrm>
              <a:off x="2018160" y="3937680"/>
              <a:ext cx="390600" cy="489240"/>
              <a:chOff x="2018160" y="3937680"/>
              <a:chExt cx="390600" cy="489240"/>
            </a:xfrm>
          </p:grpSpPr>
          <p:sp>
            <p:nvSpPr>
              <p:cNvPr id="130" name=""/>
              <p:cNvSpPr/>
              <p:nvPr/>
            </p:nvSpPr>
            <p:spPr>
              <a:xfrm>
                <a:off x="2018160" y="3937680"/>
                <a:ext cx="390600" cy="489240"/>
              </a:xfrm>
              <a:custGeom>
                <a:avLst/>
                <a:gdLst/>
                <a:ahLst/>
                <a:rect l="l" t="t" r="r" b="b"/>
                <a:pathLst>
                  <a:path w="1088" h="1362">
                    <a:moveTo>
                      <a:pt x="0" y="1362"/>
                    </a:moveTo>
                    <a:lnTo>
                      <a:pt x="1088" y="1362"/>
                    </a:lnTo>
                    <a:lnTo>
                      <a:pt x="1088" y="0"/>
                    </a:lnTo>
                    <a:lnTo>
                      <a:pt x="0" y="0"/>
                    </a:lnTo>
                    <a:lnTo>
                      <a:pt x="0" y="1362"/>
                    </a:lnTo>
                    <a:close/>
                  </a:path>
                </a:pathLst>
              </a:custGeom>
              <a:solidFill>
                <a:srgbClr val="ffffff"/>
              </a:solidFill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1" name=""/>
              <p:cNvSpPr/>
              <p:nvPr/>
            </p:nvSpPr>
            <p:spPr>
              <a:xfrm>
                <a:off x="2212560" y="4059000"/>
                <a:ext cx="360" cy="24444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" name=""/>
              <p:cNvSpPr/>
              <p:nvPr/>
            </p:nvSpPr>
            <p:spPr>
              <a:xfrm>
                <a:off x="2115720" y="4182120"/>
                <a:ext cx="195120" cy="36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33" name=""/>
            <p:cNvSpPr/>
            <p:nvPr/>
          </p:nvSpPr>
          <p:spPr>
            <a:xfrm>
              <a:off x="1044000" y="2183760"/>
              <a:ext cx="2338920" cy="2243160"/>
            </a:xfrm>
            <a:custGeom>
              <a:avLst/>
              <a:gdLst/>
              <a:ahLst/>
              <a:rect l="l" t="t" r="r" b="b"/>
              <a:pathLst>
                <a:path w="6500" h="6234">
                  <a:moveTo>
                    <a:pt x="472" y="6234"/>
                  </a:moveTo>
                  <a:lnTo>
                    <a:pt x="6026" y="6234"/>
                  </a:lnTo>
                  <a:cubicBezTo>
                    <a:pt x="6288" y="6234"/>
                    <a:pt x="6500" y="5929"/>
                    <a:pt x="6500" y="5554"/>
                  </a:cubicBezTo>
                  <a:lnTo>
                    <a:pt x="6500" y="680"/>
                  </a:lnTo>
                  <a:cubicBezTo>
                    <a:pt x="6500" y="305"/>
                    <a:pt x="6288" y="0"/>
                    <a:pt x="6026" y="0"/>
                  </a:cubicBezTo>
                  <a:lnTo>
                    <a:pt x="472" y="0"/>
                  </a:lnTo>
                  <a:cubicBezTo>
                    <a:pt x="210" y="0"/>
                    <a:pt x="0" y="305"/>
                    <a:pt x="0" y="680"/>
                  </a:cubicBezTo>
                  <a:lnTo>
                    <a:pt x="0" y="5554"/>
                  </a:lnTo>
                  <a:cubicBezTo>
                    <a:pt x="0" y="5929"/>
                    <a:pt x="210" y="6234"/>
                    <a:pt x="472" y="6234"/>
                  </a:cubicBezTo>
                  <a:close/>
                </a:path>
              </a:pathLst>
            </a:custGeom>
            <a:solidFill>
              <a:srgbClr val="ffffff"/>
            </a:solidFill>
            <a:ln cap="rnd" w="10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fr-FR" sz="1100" spc="-1" strike="noStrike">
                  <a:solidFill>
                    <a:srgbClr val="000000"/>
                  </a:solidFill>
                  <a:latin typeface="Arial"/>
                  <a:ea typeface="Microsoft YaHei"/>
                </a:rPr>
                <a:t>Task</a:t>
              </a:r>
              <a:endParaRPr b="0" lang="fr-FR" sz="1100" spc="-1" strike="noStrike">
                <a:latin typeface="Arial"/>
              </a:endParaRPr>
            </a:p>
          </p:txBody>
        </p:sp>
        <p:pic>
          <p:nvPicPr>
            <p:cNvPr id="134" name="" descr=""/>
            <p:cNvPicPr/>
            <p:nvPr/>
          </p:nvPicPr>
          <p:blipFill>
            <a:blip r:embed="rId6"/>
            <a:stretch/>
          </p:blipFill>
          <p:spPr>
            <a:xfrm>
              <a:off x="1332000" y="2736000"/>
              <a:ext cx="1798920" cy="12589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35" name=""/>
          <p:cNvSpPr/>
          <p:nvPr/>
        </p:nvSpPr>
        <p:spPr>
          <a:xfrm>
            <a:off x="1038600" y="4608000"/>
            <a:ext cx="2518920" cy="61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Gestion du matériel 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informatique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4466160" y="2484000"/>
            <a:ext cx="680076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Inventaire et étiquetage des anciens et nouveaux matériels ordinateurs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4465800" y="3047040"/>
            <a:ext cx="4821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Maintenance des matériels défaillants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>
            <a:off x="4393800" y="3672000"/>
            <a:ext cx="6801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Attribution et installation du matériel informatique aux membres du personnel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4212000" y="26640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"/>
          <p:cNvSpPr/>
          <p:nvPr/>
        </p:nvSpPr>
        <p:spPr>
          <a:xfrm>
            <a:off x="4212360" y="327636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"/>
          <p:cNvSpPr/>
          <p:nvPr/>
        </p:nvSpPr>
        <p:spPr>
          <a:xfrm>
            <a:off x="4212720" y="388872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tangle 5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3" name="Graphique 17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144" name="Graphique 18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145" name="Graphique 19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146" name="Graphique 20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147" name="Image 2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grpSp>
        <p:nvGrpSpPr>
          <p:cNvPr id="148" name="task-none 4"/>
          <p:cNvGrpSpPr/>
          <p:nvPr/>
        </p:nvGrpSpPr>
        <p:grpSpPr>
          <a:xfrm>
            <a:off x="972360" y="2073240"/>
            <a:ext cx="2338920" cy="2243160"/>
            <a:chOff x="972360" y="2073240"/>
            <a:chExt cx="2338920" cy="2243160"/>
          </a:xfrm>
        </p:grpSpPr>
        <p:grpSp>
          <p:nvGrpSpPr>
            <p:cNvPr id="149" name=""/>
            <p:cNvGrpSpPr/>
            <p:nvPr/>
          </p:nvGrpSpPr>
          <p:grpSpPr>
            <a:xfrm>
              <a:off x="1946520" y="3827160"/>
              <a:ext cx="390600" cy="489240"/>
              <a:chOff x="1946520" y="3827160"/>
              <a:chExt cx="390600" cy="489240"/>
            </a:xfrm>
          </p:grpSpPr>
          <p:sp>
            <p:nvSpPr>
              <p:cNvPr id="150" name=""/>
              <p:cNvSpPr/>
              <p:nvPr/>
            </p:nvSpPr>
            <p:spPr>
              <a:xfrm>
                <a:off x="1946520" y="3827160"/>
                <a:ext cx="390600" cy="489240"/>
              </a:xfrm>
              <a:custGeom>
                <a:avLst/>
                <a:gdLst/>
                <a:ahLst/>
                <a:rect l="l" t="t" r="r" b="b"/>
                <a:pathLst>
                  <a:path w="1088" h="1362">
                    <a:moveTo>
                      <a:pt x="0" y="1362"/>
                    </a:moveTo>
                    <a:lnTo>
                      <a:pt x="1088" y="1362"/>
                    </a:lnTo>
                    <a:lnTo>
                      <a:pt x="1088" y="0"/>
                    </a:lnTo>
                    <a:lnTo>
                      <a:pt x="0" y="0"/>
                    </a:lnTo>
                    <a:lnTo>
                      <a:pt x="0" y="1362"/>
                    </a:lnTo>
                    <a:close/>
                  </a:path>
                </a:pathLst>
              </a:custGeom>
              <a:solidFill>
                <a:srgbClr val="ffffff"/>
              </a:solidFill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1" name=""/>
              <p:cNvSpPr/>
              <p:nvPr/>
            </p:nvSpPr>
            <p:spPr>
              <a:xfrm>
                <a:off x="2140920" y="3948480"/>
                <a:ext cx="360" cy="24444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2" name=""/>
              <p:cNvSpPr/>
              <p:nvPr/>
            </p:nvSpPr>
            <p:spPr>
              <a:xfrm>
                <a:off x="2044080" y="4071600"/>
                <a:ext cx="195120" cy="36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53" name=""/>
            <p:cNvSpPr/>
            <p:nvPr/>
          </p:nvSpPr>
          <p:spPr>
            <a:xfrm>
              <a:off x="972360" y="2073240"/>
              <a:ext cx="2338920" cy="2243160"/>
            </a:xfrm>
            <a:custGeom>
              <a:avLst/>
              <a:gdLst/>
              <a:ahLst/>
              <a:rect l="l" t="t" r="r" b="b"/>
              <a:pathLst>
                <a:path w="6500" h="6234">
                  <a:moveTo>
                    <a:pt x="472" y="6234"/>
                  </a:moveTo>
                  <a:lnTo>
                    <a:pt x="6026" y="6234"/>
                  </a:lnTo>
                  <a:cubicBezTo>
                    <a:pt x="6288" y="6234"/>
                    <a:pt x="6500" y="5929"/>
                    <a:pt x="6500" y="5554"/>
                  </a:cubicBezTo>
                  <a:lnTo>
                    <a:pt x="6500" y="680"/>
                  </a:lnTo>
                  <a:cubicBezTo>
                    <a:pt x="6500" y="305"/>
                    <a:pt x="6288" y="0"/>
                    <a:pt x="6026" y="0"/>
                  </a:cubicBezTo>
                  <a:lnTo>
                    <a:pt x="472" y="0"/>
                  </a:lnTo>
                  <a:cubicBezTo>
                    <a:pt x="210" y="0"/>
                    <a:pt x="0" y="305"/>
                    <a:pt x="0" y="680"/>
                  </a:cubicBezTo>
                  <a:lnTo>
                    <a:pt x="0" y="5554"/>
                  </a:lnTo>
                  <a:cubicBezTo>
                    <a:pt x="0" y="5929"/>
                    <a:pt x="210" y="6234"/>
                    <a:pt x="472" y="6234"/>
                  </a:cubicBezTo>
                  <a:close/>
                </a:path>
              </a:pathLst>
            </a:custGeom>
            <a:solidFill>
              <a:srgbClr val="ffffff"/>
            </a:solidFill>
            <a:ln cap="rnd" w="10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54" name=""/>
          <p:cNvSpPr/>
          <p:nvPr/>
        </p:nvSpPr>
        <p:spPr>
          <a:xfrm>
            <a:off x="1038960" y="4425480"/>
            <a:ext cx="2322360" cy="61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Gestion d’internet 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et des caméras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>
            <a:off x="4394520" y="2373480"/>
            <a:ext cx="680076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Installation de la connexion internet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4394160" y="2936520"/>
            <a:ext cx="4821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Gestion des accès à internet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>
            <a:off x="4394160" y="3561480"/>
            <a:ext cx="6801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Configuration et connexion des caméras au réseau de l’entreprise </a:t>
            </a:r>
            <a:endParaRPr b="0" lang="fr-FR" sz="1300" spc="-1" strike="noStrike">
              <a:latin typeface="Arial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6"/>
          <a:stretch/>
        </p:blipFill>
        <p:spPr>
          <a:xfrm>
            <a:off x="1476000" y="2520000"/>
            <a:ext cx="1366920" cy="1438920"/>
          </a:xfrm>
          <a:prstGeom prst="rect">
            <a:avLst/>
          </a:prstGeom>
          <a:ln w="0">
            <a:noFill/>
          </a:ln>
        </p:spPr>
      </p:pic>
      <p:sp>
        <p:nvSpPr>
          <p:cNvPr id="159" name=""/>
          <p:cNvSpPr/>
          <p:nvPr/>
        </p:nvSpPr>
        <p:spPr>
          <a:xfrm>
            <a:off x="4212360" y="255636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"/>
          <p:cNvSpPr/>
          <p:nvPr/>
        </p:nvSpPr>
        <p:spPr>
          <a:xfrm>
            <a:off x="4212720" y="316872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"/>
          <p:cNvSpPr/>
          <p:nvPr/>
        </p:nvSpPr>
        <p:spPr>
          <a:xfrm>
            <a:off x="4213080" y="378108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4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4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5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5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6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 1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3" name="Graphique 1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164" name="Graphique 2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165" name="Graphique 3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166" name="Graphique 4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167" name="Image 1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grpSp>
        <p:nvGrpSpPr>
          <p:cNvPr id="168" name="task-none 3"/>
          <p:cNvGrpSpPr/>
          <p:nvPr/>
        </p:nvGrpSpPr>
        <p:grpSpPr>
          <a:xfrm>
            <a:off x="972360" y="2073240"/>
            <a:ext cx="2338920" cy="2243160"/>
            <a:chOff x="972360" y="2073240"/>
            <a:chExt cx="2338920" cy="2243160"/>
          </a:xfrm>
        </p:grpSpPr>
        <p:grpSp>
          <p:nvGrpSpPr>
            <p:cNvPr id="169" name=""/>
            <p:cNvGrpSpPr/>
            <p:nvPr/>
          </p:nvGrpSpPr>
          <p:grpSpPr>
            <a:xfrm>
              <a:off x="1946520" y="3827160"/>
              <a:ext cx="390600" cy="489240"/>
              <a:chOff x="1946520" y="3827160"/>
              <a:chExt cx="390600" cy="489240"/>
            </a:xfrm>
          </p:grpSpPr>
          <p:sp>
            <p:nvSpPr>
              <p:cNvPr id="170" name=""/>
              <p:cNvSpPr/>
              <p:nvPr/>
            </p:nvSpPr>
            <p:spPr>
              <a:xfrm>
                <a:off x="1946520" y="3827160"/>
                <a:ext cx="390600" cy="489240"/>
              </a:xfrm>
              <a:custGeom>
                <a:avLst/>
                <a:gdLst/>
                <a:ahLst/>
                <a:rect l="l" t="t" r="r" b="b"/>
                <a:pathLst>
                  <a:path w="1088" h="1362">
                    <a:moveTo>
                      <a:pt x="0" y="1362"/>
                    </a:moveTo>
                    <a:lnTo>
                      <a:pt x="1088" y="1362"/>
                    </a:lnTo>
                    <a:lnTo>
                      <a:pt x="1088" y="0"/>
                    </a:lnTo>
                    <a:lnTo>
                      <a:pt x="0" y="0"/>
                    </a:lnTo>
                    <a:lnTo>
                      <a:pt x="0" y="1362"/>
                    </a:lnTo>
                    <a:close/>
                  </a:path>
                </a:pathLst>
              </a:custGeom>
              <a:solidFill>
                <a:srgbClr val="ffffff"/>
              </a:solidFill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71" name=""/>
              <p:cNvSpPr/>
              <p:nvPr/>
            </p:nvSpPr>
            <p:spPr>
              <a:xfrm>
                <a:off x="2140920" y="3948480"/>
                <a:ext cx="360" cy="24444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72" name=""/>
              <p:cNvSpPr/>
              <p:nvPr/>
            </p:nvSpPr>
            <p:spPr>
              <a:xfrm>
                <a:off x="2044080" y="4071600"/>
                <a:ext cx="195120" cy="36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73" name=""/>
            <p:cNvSpPr/>
            <p:nvPr/>
          </p:nvSpPr>
          <p:spPr>
            <a:xfrm>
              <a:off x="972360" y="2073240"/>
              <a:ext cx="2338920" cy="2243160"/>
            </a:xfrm>
            <a:custGeom>
              <a:avLst/>
              <a:gdLst/>
              <a:ahLst/>
              <a:rect l="l" t="t" r="r" b="b"/>
              <a:pathLst>
                <a:path w="6500" h="6234">
                  <a:moveTo>
                    <a:pt x="472" y="6234"/>
                  </a:moveTo>
                  <a:lnTo>
                    <a:pt x="6026" y="6234"/>
                  </a:lnTo>
                  <a:cubicBezTo>
                    <a:pt x="6288" y="6234"/>
                    <a:pt x="6500" y="5929"/>
                    <a:pt x="6500" y="5554"/>
                  </a:cubicBezTo>
                  <a:lnTo>
                    <a:pt x="6500" y="680"/>
                  </a:lnTo>
                  <a:cubicBezTo>
                    <a:pt x="6500" y="305"/>
                    <a:pt x="6288" y="0"/>
                    <a:pt x="6026" y="0"/>
                  </a:cubicBezTo>
                  <a:lnTo>
                    <a:pt x="472" y="0"/>
                  </a:lnTo>
                  <a:cubicBezTo>
                    <a:pt x="210" y="0"/>
                    <a:pt x="0" y="305"/>
                    <a:pt x="0" y="680"/>
                  </a:cubicBezTo>
                  <a:lnTo>
                    <a:pt x="0" y="5554"/>
                  </a:lnTo>
                  <a:cubicBezTo>
                    <a:pt x="0" y="5929"/>
                    <a:pt x="210" y="6234"/>
                    <a:pt x="472" y="6234"/>
                  </a:cubicBezTo>
                  <a:close/>
                </a:path>
              </a:pathLst>
            </a:custGeom>
            <a:solidFill>
              <a:srgbClr val="ffffff"/>
            </a:solidFill>
            <a:ln cap="rnd" w="10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74" name=""/>
          <p:cNvSpPr/>
          <p:nvPr/>
        </p:nvSpPr>
        <p:spPr>
          <a:xfrm>
            <a:off x="1038960" y="4425480"/>
            <a:ext cx="2226240" cy="61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Gestion des outils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Collaboratifs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4358520" y="2085480"/>
            <a:ext cx="680076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Installation et configuration de </a:t>
            </a:r>
            <a:r>
              <a:rPr b="1" lang="fr-FR" sz="1300" spc="-1" strike="noStrike">
                <a:solidFill>
                  <a:srgbClr val="2da333"/>
                </a:solidFill>
                <a:latin typeface="Century Gothic"/>
                <a:ea typeface="DejaVu Sans"/>
              </a:rPr>
              <a:t>Kanboard</a:t>
            </a: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 pour la gestion des projets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>
            <a:off x="4394160" y="2648520"/>
            <a:ext cx="640476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Installation et configuration </a:t>
            </a:r>
            <a:r>
              <a:rPr b="1" lang="fr-FR" sz="1300" spc="-1" strike="noStrike">
                <a:solidFill>
                  <a:srgbClr val="2da333"/>
                </a:solidFill>
                <a:latin typeface="Century Gothic"/>
                <a:ea typeface="DejaVu Sans"/>
              </a:rPr>
              <a:t>Wikijs</a:t>
            </a: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 pour la gestion de la connaissance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4394160" y="3273480"/>
            <a:ext cx="6801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Installation et configuration de </a:t>
            </a:r>
            <a:r>
              <a:rPr b="1" lang="fr-FR" sz="1300" spc="-1" strike="noStrike">
                <a:solidFill>
                  <a:srgbClr val="2da333"/>
                </a:solidFill>
                <a:latin typeface="Century Gothic"/>
                <a:ea typeface="DejaVu Sans"/>
              </a:rPr>
              <a:t>Itop</a:t>
            </a: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 pour le support des clients </a:t>
            </a:r>
            <a:endParaRPr b="0" lang="fr-FR" sz="1300" spc="-1" strike="noStrike">
              <a:latin typeface="Arial"/>
            </a:endParaRPr>
          </a:p>
        </p:txBody>
      </p:sp>
      <p:pic>
        <p:nvPicPr>
          <p:cNvPr id="178" name="" descr=""/>
          <p:cNvPicPr/>
          <p:nvPr/>
        </p:nvPicPr>
        <p:blipFill>
          <a:blip r:embed="rId6"/>
          <a:stretch/>
        </p:blipFill>
        <p:spPr>
          <a:xfrm>
            <a:off x="1188000" y="2517480"/>
            <a:ext cx="1906920" cy="1297440"/>
          </a:xfrm>
          <a:prstGeom prst="rect">
            <a:avLst/>
          </a:prstGeom>
          <a:ln w="0">
            <a:noFill/>
          </a:ln>
        </p:spPr>
      </p:pic>
      <p:sp>
        <p:nvSpPr>
          <p:cNvPr id="179" name=""/>
          <p:cNvSpPr/>
          <p:nvPr/>
        </p:nvSpPr>
        <p:spPr>
          <a:xfrm>
            <a:off x="4393800" y="3960000"/>
            <a:ext cx="6765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Installation et configuration de </a:t>
            </a:r>
            <a:r>
              <a:rPr b="1" lang="fr-FR" sz="1300" spc="-1" strike="noStrike">
                <a:solidFill>
                  <a:srgbClr val="2da333"/>
                </a:solidFill>
                <a:latin typeface="Century Gothic"/>
                <a:ea typeface="DejaVu Sans"/>
              </a:rPr>
              <a:t>OCSInventory</a:t>
            </a: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 pour la gestion des actifs informatique de l’entreprise  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80" name=""/>
          <p:cNvSpPr/>
          <p:nvPr/>
        </p:nvSpPr>
        <p:spPr>
          <a:xfrm>
            <a:off x="4177080" y="230508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"/>
          <p:cNvSpPr/>
          <p:nvPr/>
        </p:nvSpPr>
        <p:spPr>
          <a:xfrm>
            <a:off x="4177440" y="288144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"/>
          <p:cNvSpPr/>
          <p:nvPr/>
        </p:nvSpPr>
        <p:spPr>
          <a:xfrm>
            <a:off x="4177440" y="349344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"/>
          <p:cNvSpPr/>
          <p:nvPr/>
        </p:nvSpPr>
        <p:spPr>
          <a:xfrm>
            <a:off x="4177800" y="41778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7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7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7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8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8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9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9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9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2"/>
          <p:cNvSpPr/>
          <p:nvPr/>
        </p:nvSpPr>
        <p:spPr>
          <a:xfrm>
            <a:off x="0" y="579528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5" name="Graphique 5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186" name="Graphique 6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187" name="Graphique 7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188" name="Graphique 8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189" name="Image 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grpSp>
        <p:nvGrpSpPr>
          <p:cNvPr id="190" name="task-none 5"/>
          <p:cNvGrpSpPr/>
          <p:nvPr/>
        </p:nvGrpSpPr>
        <p:grpSpPr>
          <a:xfrm>
            <a:off x="900360" y="1857240"/>
            <a:ext cx="2338920" cy="2243160"/>
            <a:chOff x="900360" y="1857240"/>
            <a:chExt cx="2338920" cy="2243160"/>
          </a:xfrm>
        </p:grpSpPr>
        <p:grpSp>
          <p:nvGrpSpPr>
            <p:cNvPr id="191" name=""/>
            <p:cNvGrpSpPr/>
            <p:nvPr/>
          </p:nvGrpSpPr>
          <p:grpSpPr>
            <a:xfrm>
              <a:off x="1874520" y="3611160"/>
              <a:ext cx="390600" cy="489240"/>
              <a:chOff x="1874520" y="3611160"/>
              <a:chExt cx="390600" cy="489240"/>
            </a:xfrm>
          </p:grpSpPr>
          <p:sp>
            <p:nvSpPr>
              <p:cNvPr id="192" name=""/>
              <p:cNvSpPr/>
              <p:nvPr/>
            </p:nvSpPr>
            <p:spPr>
              <a:xfrm>
                <a:off x="1874520" y="3611160"/>
                <a:ext cx="390600" cy="489240"/>
              </a:xfrm>
              <a:custGeom>
                <a:avLst/>
                <a:gdLst/>
                <a:ahLst/>
                <a:rect l="l" t="t" r="r" b="b"/>
                <a:pathLst>
                  <a:path w="1088" h="1362">
                    <a:moveTo>
                      <a:pt x="0" y="1362"/>
                    </a:moveTo>
                    <a:lnTo>
                      <a:pt x="1088" y="1362"/>
                    </a:lnTo>
                    <a:lnTo>
                      <a:pt x="1088" y="0"/>
                    </a:lnTo>
                    <a:lnTo>
                      <a:pt x="0" y="0"/>
                    </a:lnTo>
                    <a:lnTo>
                      <a:pt x="0" y="1362"/>
                    </a:lnTo>
                    <a:close/>
                  </a:path>
                </a:pathLst>
              </a:custGeom>
              <a:solidFill>
                <a:srgbClr val="ffffff"/>
              </a:solidFill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93" name=""/>
              <p:cNvSpPr/>
              <p:nvPr/>
            </p:nvSpPr>
            <p:spPr>
              <a:xfrm>
                <a:off x="2068920" y="3732480"/>
                <a:ext cx="360" cy="24444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94" name=""/>
              <p:cNvSpPr/>
              <p:nvPr/>
            </p:nvSpPr>
            <p:spPr>
              <a:xfrm>
                <a:off x="1972080" y="3855600"/>
                <a:ext cx="195120" cy="36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95" name=""/>
            <p:cNvSpPr/>
            <p:nvPr/>
          </p:nvSpPr>
          <p:spPr>
            <a:xfrm>
              <a:off x="900360" y="1857240"/>
              <a:ext cx="2338920" cy="2243160"/>
            </a:xfrm>
            <a:custGeom>
              <a:avLst/>
              <a:gdLst/>
              <a:ahLst/>
              <a:rect l="l" t="t" r="r" b="b"/>
              <a:pathLst>
                <a:path w="6500" h="6234">
                  <a:moveTo>
                    <a:pt x="472" y="6234"/>
                  </a:moveTo>
                  <a:lnTo>
                    <a:pt x="6026" y="6234"/>
                  </a:lnTo>
                  <a:cubicBezTo>
                    <a:pt x="6288" y="6234"/>
                    <a:pt x="6500" y="5929"/>
                    <a:pt x="6500" y="5554"/>
                  </a:cubicBezTo>
                  <a:lnTo>
                    <a:pt x="6500" y="680"/>
                  </a:lnTo>
                  <a:cubicBezTo>
                    <a:pt x="6500" y="305"/>
                    <a:pt x="6288" y="0"/>
                    <a:pt x="6026" y="0"/>
                  </a:cubicBezTo>
                  <a:lnTo>
                    <a:pt x="472" y="0"/>
                  </a:lnTo>
                  <a:cubicBezTo>
                    <a:pt x="210" y="0"/>
                    <a:pt x="0" y="305"/>
                    <a:pt x="0" y="680"/>
                  </a:cubicBezTo>
                  <a:lnTo>
                    <a:pt x="0" y="5554"/>
                  </a:lnTo>
                  <a:cubicBezTo>
                    <a:pt x="0" y="5929"/>
                    <a:pt x="210" y="6234"/>
                    <a:pt x="472" y="6234"/>
                  </a:cubicBezTo>
                  <a:close/>
                </a:path>
              </a:pathLst>
            </a:custGeom>
            <a:solidFill>
              <a:srgbClr val="ffffff"/>
            </a:solidFill>
            <a:ln cap="rnd" w="10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96" name=""/>
          <p:cNvSpPr/>
          <p:nvPr/>
        </p:nvSpPr>
        <p:spPr>
          <a:xfrm>
            <a:off x="1074960" y="4232520"/>
            <a:ext cx="2022120" cy="11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Mise en service 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des nouveaux 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serveurs 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De WAF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>
            <a:off x="4358520" y="1581480"/>
            <a:ext cx="680076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Migration des documents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98" name=""/>
          <p:cNvSpPr/>
          <p:nvPr/>
        </p:nvSpPr>
        <p:spPr>
          <a:xfrm>
            <a:off x="4394160" y="2216520"/>
            <a:ext cx="640476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Migration de la base de données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>
            <a:off x="4394160" y="2805480"/>
            <a:ext cx="6801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Configurations des serveurs web, de base de données et d’application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>
            <a:off x="4393800" y="3420000"/>
            <a:ext cx="6765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Sécurisation des serveurs</a:t>
            </a:r>
            <a:endParaRPr b="0" lang="fr-FR" sz="1300" spc="-1" strike="noStrike">
              <a:latin typeface="Arial"/>
            </a:endParaRPr>
          </a:p>
        </p:txBody>
      </p:sp>
      <p:pic>
        <p:nvPicPr>
          <p:cNvPr id="201" name="" descr=""/>
          <p:cNvPicPr/>
          <p:nvPr/>
        </p:nvPicPr>
        <p:blipFill>
          <a:blip r:embed="rId6"/>
          <a:stretch/>
        </p:blipFill>
        <p:spPr>
          <a:xfrm>
            <a:off x="1332000" y="2412000"/>
            <a:ext cx="1474920" cy="1190520"/>
          </a:xfrm>
          <a:prstGeom prst="rect">
            <a:avLst/>
          </a:prstGeom>
          <a:ln w="0">
            <a:noFill/>
          </a:ln>
        </p:spPr>
      </p:pic>
      <p:sp>
        <p:nvSpPr>
          <p:cNvPr id="202" name=""/>
          <p:cNvSpPr/>
          <p:nvPr/>
        </p:nvSpPr>
        <p:spPr>
          <a:xfrm>
            <a:off x="4395240" y="4022280"/>
            <a:ext cx="6765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Sauvegarde journalière de la base de données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>
            <a:off x="4141800" y="18018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"/>
          <p:cNvSpPr/>
          <p:nvPr/>
        </p:nvSpPr>
        <p:spPr>
          <a:xfrm>
            <a:off x="4142160" y="241416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"/>
          <p:cNvSpPr/>
          <p:nvPr/>
        </p:nvSpPr>
        <p:spPr>
          <a:xfrm>
            <a:off x="4142520" y="306252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"/>
          <p:cNvSpPr/>
          <p:nvPr/>
        </p:nvSpPr>
        <p:spPr>
          <a:xfrm>
            <a:off x="4142880" y="367488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"/>
          <p:cNvSpPr/>
          <p:nvPr/>
        </p:nvSpPr>
        <p:spPr>
          <a:xfrm>
            <a:off x="4143240" y="425124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9" dur="indefinite" restart="never" nodeType="tmRoot">
          <p:childTnLst>
            <p:seq>
              <p:cTn id="100" dur="indefinite" nodeType="mainSeq">
                <p:childTnLst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0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0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1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1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2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2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2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3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3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4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 4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9" name="Graphique 9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210" name="Graphique 10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211" name="Graphique 11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212" name="Graphique 12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213" name="Image 3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grpSp>
        <p:nvGrpSpPr>
          <p:cNvPr id="214" name="task-none 6"/>
          <p:cNvGrpSpPr/>
          <p:nvPr/>
        </p:nvGrpSpPr>
        <p:grpSpPr>
          <a:xfrm>
            <a:off x="900360" y="1857240"/>
            <a:ext cx="2338920" cy="2243160"/>
            <a:chOff x="900360" y="1857240"/>
            <a:chExt cx="2338920" cy="2243160"/>
          </a:xfrm>
        </p:grpSpPr>
        <p:grpSp>
          <p:nvGrpSpPr>
            <p:cNvPr id="215" name=""/>
            <p:cNvGrpSpPr/>
            <p:nvPr/>
          </p:nvGrpSpPr>
          <p:grpSpPr>
            <a:xfrm>
              <a:off x="1874520" y="3611160"/>
              <a:ext cx="390600" cy="489240"/>
              <a:chOff x="1874520" y="3611160"/>
              <a:chExt cx="390600" cy="489240"/>
            </a:xfrm>
          </p:grpSpPr>
          <p:sp>
            <p:nvSpPr>
              <p:cNvPr id="216" name=""/>
              <p:cNvSpPr/>
              <p:nvPr/>
            </p:nvSpPr>
            <p:spPr>
              <a:xfrm>
                <a:off x="1874520" y="3611160"/>
                <a:ext cx="390600" cy="489240"/>
              </a:xfrm>
              <a:custGeom>
                <a:avLst/>
                <a:gdLst/>
                <a:ahLst/>
                <a:rect l="l" t="t" r="r" b="b"/>
                <a:pathLst>
                  <a:path w="1088" h="1362">
                    <a:moveTo>
                      <a:pt x="0" y="1362"/>
                    </a:moveTo>
                    <a:lnTo>
                      <a:pt x="1088" y="1362"/>
                    </a:lnTo>
                    <a:lnTo>
                      <a:pt x="1088" y="0"/>
                    </a:lnTo>
                    <a:lnTo>
                      <a:pt x="0" y="0"/>
                    </a:lnTo>
                    <a:lnTo>
                      <a:pt x="0" y="1362"/>
                    </a:lnTo>
                    <a:close/>
                  </a:path>
                </a:pathLst>
              </a:custGeom>
              <a:solidFill>
                <a:srgbClr val="ffffff"/>
              </a:solidFill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17" name=""/>
              <p:cNvSpPr/>
              <p:nvPr/>
            </p:nvSpPr>
            <p:spPr>
              <a:xfrm>
                <a:off x="2068920" y="3732480"/>
                <a:ext cx="360" cy="24444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18" name=""/>
              <p:cNvSpPr/>
              <p:nvPr/>
            </p:nvSpPr>
            <p:spPr>
              <a:xfrm>
                <a:off x="1972080" y="3855600"/>
                <a:ext cx="195120" cy="360"/>
              </a:xfrm>
              <a:prstGeom prst="line">
                <a:avLst/>
              </a:prstGeom>
              <a:ln cap="rnd" w="10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19" name=""/>
            <p:cNvSpPr/>
            <p:nvPr/>
          </p:nvSpPr>
          <p:spPr>
            <a:xfrm>
              <a:off x="900360" y="1857240"/>
              <a:ext cx="2338920" cy="2243160"/>
            </a:xfrm>
            <a:custGeom>
              <a:avLst/>
              <a:gdLst/>
              <a:ahLst/>
              <a:rect l="l" t="t" r="r" b="b"/>
              <a:pathLst>
                <a:path w="6500" h="6234">
                  <a:moveTo>
                    <a:pt x="472" y="6234"/>
                  </a:moveTo>
                  <a:lnTo>
                    <a:pt x="6026" y="6234"/>
                  </a:lnTo>
                  <a:cubicBezTo>
                    <a:pt x="6288" y="6234"/>
                    <a:pt x="6500" y="5929"/>
                    <a:pt x="6500" y="5554"/>
                  </a:cubicBezTo>
                  <a:lnTo>
                    <a:pt x="6500" y="680"/>
                  </a:lnTo>
                  <a:cubicBezTo>
                    <a:pt x="6500" y="305"/>
                    <a:pt x="6288" y="0"/>
                    <a:pt x="6026" y="0"/>
                  </a:cubicBezTo>
                  <a:lnTo>
                    <a:pt x="472" y="0"/>
                  </a:lnTo>
                  <a:cubicBezTo>
                    <a:pt x="210" y="0"/>
                    <a:pt x="0" y="305"/>
                    <a:pt x="0" y="680"/>
                  </a:cubicBezTo>
                  <a:lnTo>
                    <a:pt x="0" y="5554"/>
                  </a:lnTo>
                  <a:cubicBezTo>
                    <a:pt x="0" y="5929"/>
                    <a:pt x="210" y="6234"/>
                    <a:pt x="472" y="6234"/>
                  </a:cubicBezTo>
                  <a:close/>
                </a:path>
              </a:pathLst>
            </a:custGeom>
            <a:solidFill>
              <a:srgbClr val="ffffff"/>
            </a:solidFill>
            <a:ln cap="rnd" w="108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20" name=""/>
          <p:cNvSpPr/>
          <p:nvPr/>
        </p:nvSpPr>
        <p:spPr>
          <a:xfrm>
            <a:off x="1080000" y="4293360"/>
            <a:ext cx="1978920" cy="88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Formation en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 </a:t>
            </a: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Administrateur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entury Gothic"/>
                <a:ea typeface="DejaVu Sans"/>
              </a:rPr>
              <a:t>système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21" name=""/>
          <p:cNvSpPr/>
          <p:nvPr/>
        </p:nvSpPr>
        <p:spPr>
          <a:xfrm>
            <a:off x="4142520" y="1113480"/>
            <a:ext cx="6800760" cy="5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Introduction à linux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22" name=""/>
          <p:cNvSpPr/>
          <p:nvPr/>
        </p:nvSpPr>
        <p:spPr>
          <a:xfrm>
            <a:off x="4178160" y="1712520"/>
            <a:ext cx="640476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Serveur Http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23" name=""/>
          <p:cNvSpPr/>
          <p:nvPr/>
        </p:nvSpPr>
        <p:spPr>
          <a:xfrm>
            <a:off x="4178160" y="2337480"/>
            <a:ext cx="6801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PHP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>
            <a:off x="4177800" y="2952000"/>
            <a:ext cx="6765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Les base de données</a:t>
            </a:r>
            <a:endParaRPr b="0" lang="fr-FR" sz="1300" spc="-1" strike="noStrike">
              <a:latin typeface="Arial"/>
            </a:endParaRPr>
          </a:p>
        </p:txBody>
      </p:sp>
      <p:pic>
        <p:nvPicPr>
          <p:cNvPr id="225" name="" descr=""/>
          <p:cNvPicPr/>
          <p:nvPr/>
        </p:nvPicPr>
        <p:blipFill>
          <a:blip r:embed="rId6"/>
          <a:stretch/>
        </p:blipFill>
        <p:spPr>
          <a:xfrm>
            <a:off x="1332000" y="2412000"/>
            <a:ext cx="1474920" cy="1190520"/>
          </a:xfrm>
          <a:prstGeom prst="rect">
            <a:avLst/>
          </a:prstGeom>
          <a:ln w="0">
            <a:noFill/>
          </a:ln>
        </p:spPr>
      </p:pic>
      <p:sp>
        <p:nvSpPr>
          <p:cNvPr id="226" name=""/>
          <p:cNvSpPr/>
          <p:nvPr/>
        </p:nvSpPr>
        <p:spPr>
          <a:xfrm>
            <a:off x="4179240" y="3554280"/>
            <a:ext cx="6765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Le protocole HTTP et HTTPS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>
            <a:off x="4213800" y="4149720"/>
            <a:ext cx="6765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La sécurité (ufw, iptable)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28" name=""/>
          <p:cNvSpPr/>
          <p:nvPr/>
        </p:nvSpPr>
        <p:spPr>
          <a:xfrm>
            <a:off x="4177800" y="4833720"/>
            <a:ext cx="6765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300" spc="-1" strike="noStrike">
                <a:solidFill>
                  <a:srgbClr val="000000"/>
                </a:solidFill>
                <a:latin typeface="Century Gothic"/>
                <a:ea typeface="DejaVu Sans"/>
              </a:rPr>
              <a:t>Déploiement et configuration d’une application laravel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>
            <a:off x="3891240" y="129924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"/>
          <p:cNvSpPr/>
          <p:nvPr/>
        </p:nvSpPr>
        <p:spPr>
          <a:xfrm>
            <a:off x="3891600" y="19476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"/>
          <p:cNvSpPr/>
          <p:nvPr/>
        </p:nvSpPr>
        <p:spPr>
          <a:xfrm>
            <a:off x="3891960" y="255996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2" name=""/>
          <p:cNvSpPr/>
          <p:nvPr/>
        </p:nvSpPr>
        <p:spPr>
          <a:xfrm>
            <a:off x="3892320" y="317232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"/>
          <p:cNvSpPr/>
          <p:nvPr/>
        </p:nvSpPr>
        <p:spPr>
          <a:xfrm>
            <a:off x="3892680" y="374868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"/>
          <p:cNvSpPr/>
          <p:nvPr/>
        </p:nvSpPr>
        <p:spPr>
          <a:xfrm>
            <a:off x="3893040" y="436104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"/>
          <p:cNvSpPr/>
          <p:nvPr/>
        </p:nvSpPr>
        <p:spPr>
          <a:xfrm>
            <a:off x="3893400" y="50454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1" dur="indefinite" restart="never" nodeType="tmRoot">
          <p:childTnLst>
            <p:seq>
              <p:cTn id="142" dur="indefinite" nodeType="mainSeq">
                <p:childTnLst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4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5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5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5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6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6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7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7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7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8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8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9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9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19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Rectangle 5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37" name="Graphique 17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238" name="Graphique 18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239" name="Graphique 19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240" name="Graphique 20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241" name="Image 2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242" name="ZoneTexte 7"/>
          <p:cNvSpPr/>
          <p:nvPr/>
        </p:nvSpPr>
        <p:spPr>
          <a:xfrm>
            <a:off x="1692000" y="2841120"/>
            <a:ext cx="88084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4400" spc="-1" strike="noStrike">
                <a:solidFill>
                  <a:srgbClr val="000000"/>
                </a:solidFill>
                <a:latin typeface="Century Gothic"/>
                <a:ea typeface="DejaVu Sans"/>
              </a:rPr>
              <a:t>En route pour la croissance</a:t>
            </a:r>
            <a:endParaRPr b="0" lang="fr-FR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5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44" name="Graphique 17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245" name="Graphique 18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246" name="Graphique 19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247" name="Graphique 20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248" name="Image 2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249" name="ZoneTexte 3"/>
          <p:cNvSpPr/>
          <p:nvPr/>
        </p:nvSpPr>
        <p:spPr>
          <a:xfrm>
            <a:off x="1292040" y="508320"/>
            <a:ext cx="93459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000000"/>
                </a:solidFill>
                <a:latin typeface="Century Gothic"/>
                <a:ea typeface="DejaVu Sans"/>
              </a:rPr>
              <a:t>Indicateurs de croissance</a:t>
            </a:r>
            <a:endParaRPr b="0" lang="fr-FR" sz="3200" spc="-1" strike="noStrike">
              <a:latin typeface="Arial"/>
            </a:endParaRPr>
          </a:p>
        </p:txBody>
      </p:sp>
      <p:sp>
        <p:nvSpPr>
          <p:cNvPr id="250" name=""/>
          <p:cNvSpPr/>
          <p:nvPr/>
        </p:nvSpPr>
        <p:spPr>
          <a:xfrm>
            <a:off x="1404000" y="19440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1" name=""/>
          <p:cNvSpPr/>
          <p:nvPr/>
        </p:nvSpPr>
        <p:spPr>
          <a:xfrm>
            <a:off x="1656000" y="1692000"/>
            <a:ext cx="303948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1500" spc="-1" strike="noStrike">
                <a:latin typeface="Arial"/>
              </a:rPr>
              <a:t>Croissance du chiffre d’affaires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52" name=""/>
          <p:cNvSpPr/>
          <p:nvPr/>
        </p:nvSpPr>
        <p:spPr>
          <a:xfrm>
            <a:off x="1672560" y="1958040"/>
            <a:ext cx="278928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Observer une augmentation du chiffre 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d’affaire.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253" name=""/>
          <p:cNvSpPr/>
          <p:nvPr/>
        </p:nvSpPr>
        <p:spPr>
          <a:xfrm>
            <a:off x="1368000" y="36000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"/>
          <p:cNvSpPr/>
          <p:nvPr/>
        </p:nvSpPr>
        <p:spPr>
          <a:xfrm>
            <a:off x="1620000" y="3348000"/>
            <a:ext cx="280008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1500" spc="-1" strike="noStrike">
                <a:latin typeface="Arial"/>
              </a:rPr>
              <a:t>Taux de rétention des clients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55" name=""/>
          <p:cNvSpPr/>
          <p:nvPr/>
        </p:nvSpPr>
        <p:spPr>
          <a:xfrm>
            <a:off x="1636560" y="3614040"/>
            <a:ext cx="324972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Maintenir la fidélité des clients et encourager 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le renouvellement des contrats.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256" name=""/>
          <p:cNvSpPr/>
          <p:nvPr/>
        </p:nvSpPr>
        <p:spPr>
          <a:xfrm>
            <a:off x="7003080" y="18720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57" name=""/>
          <p:cNvSpPr/>
          <p:nvPr/>
        </p:nvSpPr>
        <p:spPr>
          <a:xfrm>
            <a:off x="7255080" y="1620000"/>
            <a:ext cx="308196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1500" spc="-1" strike="noStrike">
                <a:latin typeface="Arial"/>
              </a:rPr>
              <a:t>Rentabilité des investissements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58" name=""/>
          <p:cNvSpPr/>
          <p:nvPr/>
        </p:nvSpPr>
        <p:spPr>
          <a:xfrm>
            <a:off x="7271640" y="1886040"/>
            <a:ext cx="296172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Assurer que les projets sont rentables et 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que le ROI est positif.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259" name=""/>
          <p:cNvSpPr/>
          <p:nvPr/>
        </p:nvSpPr>
        <p:spPr>
          <a:xfrm>
            <a:off x="3966840" y="521172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60" name=""/>
          <p:cNvSpPr/>
          <p:nvPr/>
        </p:nvSpPr>
        <p:spPr>
          <a:xfrm>
            <a:off x="4218840" y="4959720"/>
            <a:ext cx="187668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1500" spc="-1" strike="noStrike">
                <a:latin typeface="Arial"/>
              </a:rPr>
              <a:t>Marque employeur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61" name=""/>
          <p:cNvSpPr/>
          <p:nvPr/>
        </p:nvSpPr>
        <p:spPr>
          <a:xfrm>
            <a:off x="4235400" y="5225760"/>
            <a:ext cx="330624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Atteindre une réputation positive en tant 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qu’employeur pour attirer les meilleurs talents.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262" name=""/>
          <p:cNvSpPr/>
          <p:nvPr/>
        </p:nvSpPr>
        <p:spPr>
          <a:xfrm>
            <a:off x="6982200" y="362232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63" name=""/>
          <p:cNvSpPr/>
          <p:nvPr/>
        </p:nvSpPr>
        <p:spPr>
          <a:xfrm>
            <a:off x="7234200" y="3370320"/>
            <a:ext cx="358056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1500" spc="-1" strike="noStrike">
                <a:latin typeface="Arial"/>
              </a:rPr>
              <a:t>Taux de satisfaction des clients élevé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64" name=""/>
          <p:cNvSpPr/>
          <p:nvPr/>
        </p:nvSpPr>
        <p:spPr>
          <a:xfrm>
            <a:off x="7250760" y="3636360"/>
            <a:ext cx="3818160" cy="43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Maintenir et améliorer la satisfaction de nos clients de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latin typeface="Arial"/>
              </a:rPr>
              <a:t>l’entreprise.</a:t>
            </a:r>
            <a:endParaRPr b="0" lang="fr-F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9" dur="indefinite" restart="never" nodeType="tmRoot">
          <p:childTnLst>
            <p:seq>
              <p:cTn id="200" dur="indefinite" nodeType="mainSeq">
                <p:childTnLst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0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0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1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1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1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2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2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3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3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3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4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4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4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5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55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ctangle 6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6" name="Graphique 13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267" name="Graphique 14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268" name="Graphique 15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269" name="Graphique 16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270" name="Image 4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271" name="ZoneTexte 4"/>
          <p:cNvSpPr/>
          <p:nvPr/>
        </p:nvSpPr>
        <p:spPr>
          <a:xfrm>
            <a:off x="1292040" y="508320"/>
            <a:ext cx="934596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2200" spc="-1" strike="noStrike">
                <a:solidFill>
                  <a:srgbClr val="000000"/>
                </a:solidFill>
                <a:latin typeface="Century Gothic"/>
                <a:ea typeface="DejaVu Sans"/>
              </a:rPr>
              <a:t>Les actions de la DSI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>
            <a:off x="1320480" y="1548000"/>
            <a:ext cx="41108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400" spc="-1" strike="noStrike">
                <a:solidFill>
                  <a:srgbClr val="2da333"/>
                </a:solidFill>
                <a:latin typeface="Arial"/>
              </a:rPr>
              <a:t>Support aux projets clients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273" name=""/>
          <p:cNvSpPr/>
          <p:nvPr/>
        </p:nvSpPr>
        <p:spPr>
          <a:xfrm>
            <a:off x="1512000" y="1990440"/>
            <a:ext cx="498708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Mise en place et maintien des environnements de dev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74" name=""/>
          <p:cNvSpPr/>
          <p:nvPr/>
        </p:nvSpPr>
        <p:spPr>
          <a:xfrm>
            <a:off x="1481760" y="2329200"/>
            <a:ext cx="476604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Gestion des outils collaboratifs au sein des équipes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>
            <a:off x="1503720" y="2673720"/>
            <a:ext cx="9115200" cy="51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Assistance aux équipes projets (</a:t>
            </a:r>
            <a:r>
              <a:rPr b="1" lang="fr-FR" sz="1500" spc="-1" strike="noStrike">
                <a:latin typeface="Arial"/>
              </a:rPr>
              <a:t>Automatisation</a:t>
            </a:r>
            <a:r>
              <a:rPr b="0" lang="fr-FR" sz="1500" spc="-1" strike="noStrike">
                <a:latin typeface="Arial"/>
              </a:rPr>
              <a:t>, </a:t>
            </a:r>
            <a:r>
              <a:rPr b="1" lang="fr-FR" sz="1500" spc="-1" strike="noStrike">
                <a:latin typeface="Arial"/>
              </a:rPr>
              <a:t>tests</a:t>
            </a:r>
            <a:r>
              <a:rPr b="0" lang="fr-FR" sz="1500" spc="-1" strike="noStrike">
                <a:latin typeface="Arial"/>
              </a:rPr>
              <a:t>, </a:t>
            </a:r>
            <a:r>
              <a:rPr b="1" lang="fr-FR" sz="1500" spc="-1" strike="noStrike">
                <a:latin typeface="Arial"/>
              </a:rPr>
              <a:t>intégration continue</a:t>
            </a:r>
            <a:r>
              <a:rPr b="0" lang="fr-FR" sz="1500" spc="-1" strike="noStrike">
                <a:latin typeface="Arial"/>
              </a:rPr>
              <a:t>, </a:t>
            </a:r>
            <a:r>
              <a:rPr b="1" lang="fr-FR" sz="1500" spc="-1" strike="noStrike">
                <a:latin typeface="Arial"/>
              </a:rPr>
              <a:t>déploiement continu</a:t>
            </a:r>
            <a:r>
              <a:rPr b="0" lang="fr-FR" sz="1500" spc="-1" strike="noStrike">
                <a:latin typeface="Arial"/>
              </a:rPr>
              <a:t>, </a:t>
            </a:r>
            <a:endParaRPr b="0" lang="fr-F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fr-FR" sz="1500" spc="-1" strike="noStrike">
                <a:latin typeface="Arial"/>
              </a:rPr>
              <a:t>    </a:t>
            </a:r>
            <a:r>
              <a:rPr b="1" lang="fr-FR" sz="1500" spc="-1" strike="noStrike">
                <a:latin typeface="Arial"/>
              </a:rPr>
              <a:t>sécurité des projets</a:t>
            </a:r>
            <a:r>
              <a:rPr b="0" lang="fr-FR" sz="1500" spc="-1" strike="noStrike">
                <a:latin typeface="Arial"/>
              </a:rPr>
              <a:t> et des </a:t>
            </a:r>
            <a:r>
              <a:rPr b="1" lang="fr-FR" sz="1500" spc="-1" strike="noStrike">
                <a:latin typeface="Arial"/>
              </a:rPr>
              <a:t>données clients </a:t>
            </a:r>
            <a:r>
              <a:rPr b="0" lang="fr-FR" sz="1500" spc="-1" strike="noStrike">
                <a:latin typeface="Arial"/>
              </a:rPr>
              <a:t>etc...)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76" name=""/>
          <p:cNvSpPr/>
          <p:nvPr/>
        </p:nvSpPr>
        <p:spPr>
          <a:xfrm>
            <a:off x="1350000" y="3944160"/>
            <a:ext cx="585576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400" spc="-1" strike="noStrike">
                <a:solidFill>
                  <a:srgbClr val="2da333"/>
                </a:solidFill>
                <a:latin typeface="Arial"/>
              </a:rPr>
              <a:t>Gestion des infrastructures techniques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277" name=""/>
          <p:cNvSpPr/>
          <p:nvPr/>
        </p:nvSpPr>
        <p:spPr>
          <a:xfrm>
            <a:off x="1541520" y="4386600"/>
            <a:ext cx="279252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Des serveurs de l’entreprise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78" name=""/>
          <p:cNvSpPr/>
          <p:nvPr/>
        </p:nvSpPr>
        <p:spPr>
          <a:xfrm>
            <a:off x="1547280" y="4725360"/>
            <a:ext cx="479808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Des bases de données de l’entreprise et des clients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79" name=""/>
          <p:cNvSpPr/>
          <p:nvPr/>
        </p:nvSpPr>
        <p:spPr>
          <a:xfrm>
            <a:off x="1548000" y="5058360"/>
            <a:ext cx="273924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Des réseaux de l’entreprise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1548000" y="5385960"/>
            <a:ext cx="850428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Toutes les ressources matérielles et logicielles nécessaires au bon fonctionnement des équipes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>
            <a:off x="1518120" y="3193560"/>
            <a:ext cx="701388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S’assurer que les produits respectent les exigences réglementaires du marché</a:t>
            </a:r>
            <a:endParaRPr b="0" lang="fr-FR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6" dur="indefinite" restart="never" nodeType="tmRoot">
          <p:childTnLst>
            <p:seq>
              <p:cTn id="257" dur="indefinite" nodeType="mainSeq">
                <p:childTnLst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6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6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68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7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7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79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8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85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8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9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ctangle 7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83" name="Graphique 21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284" name="Graphique 22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285" name="Graphique 23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286" name="Graphique 24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287" name="Image 5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288" name="ZoneTexte 5"/>
          <p:cNvSpPr/>
          <p:nvPr/>
        </p:nvSpPr>
        <p:spPr>
          <a:xfrm>
            <a:off x="1292040" y="508320"/>
            <a:ext cx="934596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2200" spc="-1" strike="noStrike">
                <a:solidFill>
                  <a:srgbClr val="000000"/>
                </a:solidFill>
                <a:latin typeface="Century Gothic"/>
                <a:ea typeface="DejaVu Sans"/>
              </a:rPr>
              <a:t>Les actions de la DSI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289" name=""/>
          <p:cNvSpPr/>
          <p:nvPr/>
        </p:nvSpPr>
        <p:spPr>
          <a:xfrm>
            <a:off x="780480" y="1548000"/>
            <a:ext cx="375732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400" spc="-1" strike="noStrike">
                <a:solidFill>
                  <a:srgbClr val="2da333"/>
                </a:solidFill>
                <a:latin typeface="Arial"/>
              </a:rPr>
              <a:t>Sécurité de l’information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290" name=""/>
          <p:cNvSpPr/>
          <p:nvPr/>
        </p:nvSpPr>
        <p:spPr>
          <a:xfrm>
            <a:off x="972000" y="1990440"/>
            <a:ext cx="356076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Mise en place de politique de sécurité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91" name=""/>
          <p:cNvSpPr/>
          <p:nvPr/>
        </p:nvSpPr>
        <p:spPr>
          <a:xfrm>
            <a:off x="977760" y="2329200"/>
            <a:ext cx="296316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Protection des données clients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92" name=""/>
          <p:cNvSpPr/>
          <p:nvPr/>
        </p:nvSpPr>
        <p:spPr>
          <a:xfrm>
            <a:off x="963720" y="2673720"/>
            <a:ext cx="478584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Protection des informations sensibles de l’entreprise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93" name=""/>
          <p:cNvSpPr/>
          <p:nvPr/>
        </p:nvSpPr>
        <p:spPr>
          <a:xfrm>
            <a:off x="6264000" y="1548000"/>
            <a:ext cx="5615640" cy="76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400" spc="-1" strike="noStrike">
                <a:solidFill>
                  <a:srgbClr val="2da333"/>
                </a:solidFill>
                <a:latin typeface="Arial"/>
              </a:rPr>
              <a:t>Optimisation des processus internes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294" name=""/>
          <p:cNvSpPr/>
          <p:nvPr/>
        </p:nvSpPr>
        <p:spPr>
          <a:xfrm>
            <a:off x="6455520" y="1990440"/>
            <a:ext cx="4524120" cy="33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Automatisation des tâches répétitives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95" name=""/>
          <p:cNvSpPr/>
          <p:nvPr/>
        </p:nvSpPr>
        <p:spPr>
          <a:xfrm>
            <a:off x="6461280" y="2329200"/>
            <a:ext cx="397836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Intégration des outils de gestion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96" name=""/>
          <p:cNvSpPr/>
          <p:nvPr/>
        </p:nvSpPr>
        <p:spPr>
          <a:xfrm>
            <a:off x="6447240" y="2673720"/>
            <a:ext cx="453276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 Intégration des solutions de collaboration interne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97" name=""/>
          <p:cNvSpPr/>
          <p:nvPr/>
        </p:nvSpPr>
        <p:spPr>
          <a:xfrm>
            <a:off x="766080" y="3909240"/>
            <a:ext cx="4568040" cy="76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2400" spc="-1" strike="noStrike">
                <a:solidFill>
                  <a:srgbClr val="2da333"/>
                </a:solidFill>
                <a:latin typeface="Arial"/>
              </a:rPr>
              <a:t>Diagnostic et maintenance de </a:t>
            </a:r>
            <a:endParaRPr b="0" lang="fr-FR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fr-FR" sz="2400" spc="-1" strike="noStrike">
                <a:solidFill>
                  <a:srgbClr val="2da333"/>
                </a:solidFill>
                <a:latin typeface="Arial"/>
              </a:rPr>
              <a:t>l’infrastructure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298" name=""/>
          <p:cNvSpPr/>
          <p:nvPr/>
        </p:nvSpPr>
        <p:spPr>
          <a:xfrm>
            <a:off x="957600" y="4999680"/>
            <a:ext cx="326196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Maintenance des postes de travail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299" name=""/>
          <p:cNvSpPr/>
          <p:nvPr/>
        </p:nvSpPr>
        <p:spPr>
          <a:xfrm>
            <a:off x="963360" y="4690440"/>
            <a:ext cx="2877840" cy="3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500" spc="-1" strike="noStrike">
                <a:latin typeface="Arial"/>
              </a:rPr>
              <a:t>-  Maintenance des applications</a:t>
            </a:r>
            <a:endParaRPr b="0" lang="fr-FR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2" dur="indefinite" restart="never" nodeType="tmRoot">
          <p:childTnLst>
            <p:seq>
              <p:cTn id="293" dur="indefinite" nodeType="mainSeq">
                <p:childTnLst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29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0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04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0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1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1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1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2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2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2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3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ectangle 8"/>
          <p:cNvSpPr/>
          <p:nvPr/>
        </p:nvSpPr>
        <p:spPr>
          <a:xfrm>
            <a:off x="0" y="5793840"/>
            <a:ext cx="12190320" cy="1062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1" name="Graphique 29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302" name="Graphique 30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303" name="Graphique 31" descr=""/>
          <p:cNvPicPr/>
          <p:nvPr/>
        </p:nvPicPr>
        <p:blipFill>
          <a:blip r:embed="rId3"/>
          <a:stretch/>
        </p:blipFill>
        <p:spPr>
          <a:xfrm rot="5400000">
            <a:off x="6050160" y="905400"/>
            <a:ext cx="65160" cy="11623320"/>
          </a:xfrm>
          <a:prstGeom prst="rect">
            <a:avLst/>
          </a:prstGeom>
          <a:ln w="0">
            <a:noFill/>
          </a:ln>
        </p:spPr>
      </p:pic>
      <p:pic>
        <p:nvPicPr>
          <p:cNvPr id="304" name="Graphique 32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305" name="Image 7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306" name="ZoneTexte 8"/>
          <p:cNvSpPr/>
          <p:nvPr/>
        </p:nvSpPr>
        <p:spPr>
          <a:xfrm>
            <a:off x="1292040" y="508320"/>
            <a:ext cx="934596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2200" spc="-1" strike="noStrike">
                <a:solidFill>
                  <a:srgbClr val="000000"/>
                </a:solidFill>
                <a:latin typeface="Century Gothic"/>
                <a:ea typeface="DejaVu Sans"/>
              </a:rPr>
              <a:t>Pour y arriver</a:t>
            </a:r>
            <a:endParaRPr b="0" lang="fr-FR" sz="2200" spc="-1" strike="noStrike">
              <a:latin typeface="Arial"/>
            </a:endParaRPr>
          </a:p>
        </p:txBody>
      </p:sp>
      <p:sp>
        <p:nvSpPr>
          <p:cNvPr id="307" name=""/>
          <p:cNvSpPr/>
          <p:nvPr/>
        </p:nvSpPr>
        <p:spPr>
          <a:xfrm>
            <a:off x="2616480" y="2088360"/>
            <a:ext cx="64191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Faire des recrutements pour renforcer notre équipe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08" name=""/>
          <p:cNvSpPr/>
          <p:nvPr/>
        </p:nvSpPr>
        <p:spPr>
          <a:xfrm>
            <a:off x="2616480" y="2592360"/>
            <a:ext cx="641916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Établir une hiérarchie claire avec des rôles et des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responsabilités bien définies au sein de la DSI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09" name=""/>
          <p:cNvSpPr/>
          <p:nvPr/>
        </p:nvSpPr>
        <p:spPr>
          <a:xfrm>
            <a:off x="2616480" y="4032720"/>
            <a:ext cx="6779160" cy="65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Collaborer étroitement avec les autres départements de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l’entreprise 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10" name=""/>
          <p:cNvSpPr/>
          <p:nvPr/>
        </p:nvSpPr>
        <p:spPr>
          <a:xfrm>
            <a:off x="2616480" y="3313080"/>
            <a:ext cx="677916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Mettre en place des programmes de formation et de 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</a:rPr>
              <a:t>veille technologique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11" name=""/>
          <p:cNvSpPr/>
          <p:nvPr/>
        </p:nvSpPr>
        <p:spPr>
          <a:xfrm>
            <a:off x="2340000" y="219600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12" name=""/>
          <p:cNvSpPr/>
          <p:nvPr/>
        </p:nvSpPr>
        <p:spPr>
          <a:xfrm>
            <a:off x="2340360" y="280836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13" name=""/>
          <p:cNvSpPr/>
          <p:nvPr/>
        </p:nvSpPr>
        <p:spPr>
          <a:xfrm>
            <a:off x="2340720" y="349272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314" name=""/>
          <p:cNvSpPr/>
          <p:nvPr/>
        </p:nvSpPr>
        <p:spPr>
          <a:xfrm>
            <a:off x="2341080" y="4213080"/>
            <a:ext cx="179640" cy="179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2da333"/>
          </a:solidFill>
          <a:ln w="0">
            <a:solidFill>
              <a:srgbClr val="2da333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3" dur="indefinite" restart="never" nodeType="tmRoot">
          <p:childTnLst>
            <p:seq>
              <p:cTn id="334" dur="indefinite" nodeType="mainSeq">
                <p:childTnLst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3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4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4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5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5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58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nodeType="click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6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nodeType="withEffect" fill="hold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 transition="in">
                                      <p:cBhvr additive="repl">
                                        <p:cTn id="36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raphique 17" descr=""/>
          <p:cNvPicPr/>
          <p:nvPr/>
        </p:nvPicPr>
        <p:blipFill>
          <a:blip r:embed="rId1"/>
          <a:stretch/>
        </p:blipFill>
        <p:spPr>
          <a:xfrm>
            <a:off x="108360" y="1033560"/>
            <a:ext cx="65160" cy="5717880"/>
          </a:xfrm>
          <a:prstGeom prst="rect">
            <a:avLst/>
          </a:prstGeom>
          <a:ln w="0">
            <a:noFill/>
          </a:ln>
        </p:spPr>
      </p:pic>
      <p:pic>
        <p:nvPicPr>
          <p:cNvPr id="316" name="Graphique 18" descr=""/>
          <p:cNvPicPr/>
          <p:nvPr/>
        </p:nvPicPr>
        <p:blipFill>
          <a:blip r:embed="rId2"/>
          <a:stretch/>
        </p:blipFill>
        <p:spPr>
          <a:xfrm>
            <a:off x="11953800" y="281160"/>
            <a:ext cx="65160" cy="6470280"/>
          </a:xfrm>
          <a:prstGeom prst="rect">
            <a:avLst/>
          </a:prstGeom>
          <a:ln w="0">
            <a:noFill/>
          </a:ln>
        </p:spPr>
      </p:pic>
      <p:pic>
        <p:nvPicPr>
          <p:cNvPr id="317" name="Graphique 19" descr=""/>
          <p:cNvPicPr/>
          <p:nvPr/>
        </p:nvPicPr>
        <p:blipFill>
          <a:blip r:embed="rId3"/>
          <a:stretch/>
        </p:blipFill>
        <p:spPr>
          <a:xfrm rot="5400000">
            <a:off x="5396040" y="1560600"/>
            <a:ext cx="65160" cy="10316160"/>
          </a:xfrm>
          <a:prstGeom prst="rect">
            <a:avLst/>
          </a:prstGeom>
          <a:ln w="0">
            <a:noFill/>
          </a:ln>
        </p:spPr>
      </p:pic>
      <p:pic>
        <p:nvPicPr>
          <p:cNvPr id="318" name="Graphique 20" descr=""/>
          <p:cNvPicPr/>
          <p:nvPr/>
        </p:nvPicPr>
        <p:blipFill>
          <a:blip r:embed="rId4"/>
          <a:stretch/>
        </p:blipFill>
        <p:spPr>
          <a:xfrm flipH="1" rot="16200000">
            <a:off x="6461280" y="-5220720"/>
            <a:ext cx="65160" cy="10825920"/>
          </a:xfrm>
          <a:prstGeom prst="rect">
            <a:avLst/>
          </a:prstGeom>
          <a:ln w="0">
            <a:noFill/>
          </a:ln>
        </p:spPr>
      </p:pic>
      <p:pic>
        <p:nvPicPr>
          <p:cNvPr id="319" name="Image 22" descr=""/>
          <p:cNvPicPr/>
          <p:nvPr/>
        </p:nvPicPr>
        <p:blipFill>
          <a:blip r:embed="rId5"/>
          <a:stretch/>
        </p:blipFill>
        <p:spPr>
          <a:xfrm>
            <a:off x="145440" y="100080"/>
            <a:ext cx="875520" cy="826920"/>
          </a:xfrm>
          <a:prstGeom prst="rect">
            <a:avLst/>
          </a:prstGeom>
          <a:ln w="0">
            <a:noFill/>
          </a:ln>
        </p:spPr>
      </p:pic>
      <p:sp>
        <p:nvSpPr>
          <p:cNvPr id="320" name="ZoneTexte 7"/>
          <p:cNvSpPr/>
          <p:nvPr/>
        </p:nvSpPr>
        <p:spPr>
          <a:xfrm>
            <a:off x="4688640" y="3038040"/>
            <a:ext cx="28144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4400" spc="-1" strike="noStrike">
                <a:solidFill>
                  <a:srgbClr val="000000"/>
                </a:solidFill>
                <a:latin typeface="Century Gothic"/>
                <a:ea typeface="DejaVu Sans"/>
              </a:rPr>
              <a:t>MERCI ! 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321" name="ZoneTexte 10"/>
          <p:cNvSpPr/>
          <p:nvPr/>
        </p:nvSpPr>
        <p:spPr>
          <a:xfrm>
            <a:off x="10586880" y="6346080"/>
            <a:ext cx="1494720" cy="364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latin typeface="Arial"/>
                <a:ea typeface="DejaVu Sans"/>
              </a:rPr>
              <a:t>DSI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Rectangle 3"/>
          <p:cNvSpPr/>
          <p:nvPr/>
        </p:nvSpPr>
        <p:spPr>
          <a:xfrm>
            <a:off x="0" y="0"/>
            <a:ext cx="12190320" cy="685620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3" name="ZoneTexte 2"/>
          <p:cNvSpPr/>
          <p:nvPr/>
        </p:nvSpPr>
        <p:spPr>
          <a:xfrm>
            <a:off x="10803960" y="6381360"/>
            <a:ext cx="1386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2022-2023</a:t>
            </a:r>
            <a:endParaRPr b="0" lang="fr-FR" sz="1800" spc="-1" strike="noStrike">
              <a:latin typeface="Arial"/>
            </a:endParaRPr>
          </a:p>
        </p:txBody>
      </p:sp>
      <p:grpSp>
        <p:nvGrpSpPr>
          <p:cNvPr id="324" name="Groupe 10"/>
          <p:cNvGrpSpPr/>
          <p:nvPr/>
        </p:nvGrpSpPr>
        <p:grpSpPr>
          <a:xfrm>
            <a:off x="2097720" y="2129040"/>
            <a:ext cx="7994880" cy="2597760"/>
            <a:chOff x="2097720" y="2129040"/>
            <a:chExt cx="7994880" cy="2597760"/>
          </a:xfrm>
        </p:grpSpPr>
        <p:sp>
          <p:nvSpPr>
            <p:cNvPr id="325" name="Rectangle : coins arrondis 4"/>
            <p:cNvSpPr/>
            <p:nvPr/>
          </p:nvSpPr>
          <p:spPr>
            <a:xfrm>
              <a:off x="2097720" y="2195640"/>
              <a:ext cx="7994880" cy="24649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326" name="Image 9" descr=""/>
            <p:cNvPicPr/>
            <p:nvPr/>
          </p:nvPicPr>
          <p:blipFill>
            <a:blip r:embed="rId1"/>
            <a:stretch/>
          </p:blipFill>
          <p:spPr>
            <a:xfrm>
              <a:off x="2217600" y="2129040"/>
              <a:ext cx="7755480" cy="25977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Application>LibreOffice/7.3.7.2$Linux_X86_64 LibreOffice_project/30$Build-2</Application>
  <AppVersion>15.0000</AppVersion>
  <Words>31</Words>
  <Paragraphs>11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2023-12-08T09:42:19Z</dcterms:created>
  <dc:creator>akoumigornbu@gmail.com</dc:creator>
  <dc:description/>
  <dc:language>fr-FR</dc:language>
  <cp:lastModifiedBy/>
  <dcterms:modified xsi:type="dcterms:W3CDTF">2023-12-27T09:53:19Z</dcterms:modified>
  <cp:revision>30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12</vt:i4>
  </property>
</Properties>
</file>