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ilisateur Windows" initials="UW" lastIdx="1" clrIdx="0">
    <p:extLst>
      <p:ext uri="{19B8F6BF-5375-455C-9EA6-DF929625EA0E}">
        <p15:presenceInfo xmlns:p15="http://schemas.microsoft.com/office/powerpoint/2012/main" userId="416b73e5c93cf8c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363636"/>
    <a:srgbClr val="FF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7" autoAdjust="0"/>
  </p:normalViewPr>
  <p:slideViewPr>
    <p:cSldViewPr snapToGrid="0">
      <p:cViewPr>
        <p:scale>
          <a:sx n="100" d="100"/>
          <a:sy n="100" d="100"/>
        </p:scale>
        <p:origin x="1474" y="-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64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30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34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5024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7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062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76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96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44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865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273EB-F246-4B06-B8AB-272234140FFB}" type="datetimeFigureOut">
              <a:rPr lang="fr-FR" smtClean="0"/>
              <a:t>03/04/2023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64D8B-409C-418F-9997-D62C924379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34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85825" y="181763"/>
            <a:ext cx="5145511" cy="544381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32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Rapport de l’équipe technique</a:t>
            </a:r>
            <a:endParaRPr lang="fr-FR" sz="32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09000" y="1257633"/>
            <a:ext cx="3899160" cy="900351"/>
          </a:xfrm>
          <a:prstGeom prst="rect">
            <a:avLst/>
          </a:prstGeom>
          <a:noFill/>
          <a:ln w="635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2393400" y="1489473"/>
            <a:ext cx="2772875" cy="35971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0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27/03/2023 </a:t>
            </a:r>
            <a:r>
              <a:rPr lang="fr-FR" sz="20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fr-FR" sz="2000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31/03/2023</a:t>
            </a:r>
            <a:endParaRPr lang="fr-FR" sz="20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665146" y="2478838"/>
            <a:ext cx="4351897" cy="421270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Objectifs résultats et observations</a:t>
            </a:r>
            <a:endParaRPr lang="fr-FR" sz="2400" u="sng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1" name="Tableau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079346"/>
              </p:ext>
            </p:extLst>
          </p:nvPr>
        </p:nvGraphicFramePr>
        <p:xfrm>
          <a:off x="541626" y="3202112"/>
          <a:ext cx="6598921" cy="527357"/>
        </p:xfrm>
        <a:graphic>
          <a:graphicData uri="http://schemas.openxmlformats.org/drawingml/2006/table">
            <a:tbl>
              <a:tblPr/>
              <a:tblGrid>
                <a:gridCol w="1947874">
                  <a:extLst>
                    <a:ext uri="{9D8B030D-6E8A-4147-A177-3AD203B41FA5}">
                      <a16:colId xmlns:a16="http://schemas.microsoft.com/office/drawing/2014/main" xmlns="" val="3791832385"/>
                    </a:ext>
                  </a:extLst>
                </a:gridCol>
                <a:gridCol w="1391339">
                  <a:extLst>
                    <a:ext uri="{9D8B030D-6E8A-4147-A177-3AD203B41FA5}">
                      <a16:colId xmlns:a16="http://schemas.microsoft.com/office/drawing/2014/main" xmlns="" val="1449145402"/>
                    </a:ext>
                  </a:extLst>
                </a:gridCol>
                <a:gridCol w="1629854">
                  <a:extLst>
                    <a:ext uri="{9D8B030D-6E8A-4147-A177-3AD203B41FA5}">
                      <a16:colId xmlns:a16="http://schemas.microsoft.com/office/drawing/2014/main" xmlns="" val="275093501"/>
                    </a:ext>
                  </a:extLst>
                </a:gridCol>
                <a:gridCol w="1629854"/>
              </a:tblGrid>
              <a:tr h="173027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Ressources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068931"/>
                  </a:ext>
                </a:extLst>
              </a:tr>
              <a:tr h="206789"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/>
                        <a:t>Test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>
                          <a:effectLst/>
                          <a:latin typeface="Calibri" panose="020F0502020204030204" pitchFamily="34" charset="0"/>
                        </a:rPr>
                        <a:t>Fawaz</a:t>
                      </a: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fr-FR" sz="1100" dirty="0" err="1" smtClean="0">
                          <a:effectLst/>
                          <a:latin typeface="Calibri" panose="020F0502020204030204" pitchFamily="34" charset="0"/>
                        </a:rPr>
                        <a:t>Sandrelle</a:t>
                      </a:r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, Ezéchiel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350752"/>
                  </a:ext>
                </a:extLst>
              </a:tr>
            </a:tbl>
          </a:graphicData>
        </a:graphic>
      </p:graphicFrame>
      <p:graphicFrame>
        <p:nvGraphicFramePr>
          <p:cNvPr id="33" name="Tableau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049089"/>
              </p:ext>
            </p:extLst>
          </p:nvPr>
        </p:nvGraphicFramePr>
        <p:xfrm>
          <a:off x="542346" y="4283229"/>
          <a:ext cx="6598921" cy="545819"/>
        </p:xfrm>
        <a:graphic>
          <a:graphicData uri="http://schemas.openxmlformats.org/drawingml/2006/table">
            <a:tbl>
              <a:tblPr/>
              <a:tblGrid>
                <a:gridCol w="1947874">
                  <a:extLst>
                    <a:ext uri="{9D8B030D-6E8A-4147-A177-3AD203B41FA5}">
                      <a16:colId xmlns:a16="http://schemas.microsoft.com/office/drawing/2014/main" xmlns="" val="3791832385"/>
                    </a:ext>
                  </a:extLst>
                </a:gridCol>
                <a:gridCol w="1391339">
                  <a:extLst>
                    <a:ext uri="{9D8B030D-6E8A-4147-A177-3AD203B41FA5}">
                      <a16:colId xmlns:a16="http://schemas.microsoft.com/office/drawing/2014/main" xmlns="" val="1449145402"/>
                    </a:ext>
                  </a:extLst>
                </a:gridCol>
                <a:gridCol w="1629854">
                  <a:extLst>
                    <a:ext uri="{9D8B030D-6E8A-4147-A177-3AD203B41FA5}">
                      <a16:colId xmlns:a16="http://schemas.microsoft.com/office/drawing/2014/main" xmlns="" val="275093501"/>
                    </a:ext>
                  </a:extLst>
                </a:gridCol>
                <a:gridCol w="1629854"/>
              </a:tblGrid>
              <a:tr h="185815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Ressources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068931"/>
                  </a:ext>
                </a:extLst>
              </a:tr>
              <a:tr h="360004"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/>
                        <a:t>Finir les statistiques sur </a:t>
                      </a:r>
                      <a:r>
                        <a:rPr lang="fr-FR" sz="1100" b="1" baseline="0" dirty="0" smtClean="0"/>
                        <a:t>le module contact</a:t>
                      </a:r>
                      <a:endParaRPr lang="fr-FR" sz="1100" b="1" dirty="0" smtClean="0"/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Ezéchiel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350752"/>
                  </a:ext>
                </a:extLst>
              </a:tr>
            </a:tbl>
          </a:graphicData>
        </a:graphic>
      </p:graphicFrame>
      <p:graphicFrame>
        <p:nvGraphicFramePr>
          <p:cNvPr id="35" name="Tableau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76397"/>
              </p:ext>
            </p:extLst>
          </p:nvPr>
        </p:nvGraphicFramePr>
        <p:xfrm>
          <a:off x="537266" y="5159249"/>
          <a:ext cx="6598921" cy="510540"/>
        </p:xfrm>
        <a:graphic>
          <a:graphicData uri="http://schemas.openxmlformats.org/drawingml/2006/table">
            <a:tbl>
              <a:tblPr/>
              <a:tblGrid>
                <a:gridCol w="1947874">
                  <a:extLst>
                    <a:ext uri="{9D8B030D-6E8A-4147-A177-3AD203B41FA5}">
                      <a16:colId xmlns:a16="http://schemas.microsoft.com/office/drawing/2014/main" xmlns="" val="3791832385"/>
                    </a:ext>
                  </a:extLst>
                </a:gridCol>
                <a:gridCol w="1391339">
                  <a:extLst>
                    <a:ext uri="{9D8B030D-6E8A-4147-A177-3AD203B41FA5}">
                      <a16:colId xmlns:a16="http://schemas.microsoft.com/office/drawing/2014/main" xmlns="" val="1449145402"/>
                    </a:ext>
                  </a:extLst>
                </a:gridCol>
                <a:gridCol w="1629854">
                  <a:extLst>
                    <a:ext uri="{9D8B030D-6E8A-4147-A177-3AD203B41FA5}">
                      <a16:colId xmlns:a16="http://schemas.microsoft.com/office/drawing/2014/main" xmlns="" val="275093501"/>
                    </a:ext>
                  </a:extLst>
                </a:gridCol>
                <a:gridCol w="1629854"/>
              </a:tblGrid>
              <a:tr h="123843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Ressources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068931"/>
                  </a:ext>
                </a:extLst>
              </a:tr>
              <a:tr h="170796"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/>
                        <a:t>Finir les statistiques sur le Tableau</a:t>
                      </a:r>
                      <a:r>
                        <a:rPr lang="fr-FR" sz="1100" b="1" baseline="0" dirty="0" smtClean="0"/>
                        <a:t> de bord</a:t>
                      </a:r>
                      <a:endParaRPr lang="fr-FR" sz="1100" b="1" dirty="0" smtClean="0"/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>
                          <a:effectLst/>
                          <a:latin typeface="Calibri" panose="020F0502020204030204" pitchFamily="34" charset="0"/>
                        </a:rPr>
                        <a:t>Sandrelle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350752"/>
                  </a:ext>
                </a:extLst>
              </a:tr>
            </a:tbl>
          </a:graphicData>
        </a:graphic>
      </p:graphicFrame>
      <p:sp>
        <p:nvSpPr>
          <p:cNvPr id="36" name="Rectangle 35"/>
          <p:cNvSpPr/>
          <p:nvPr/>
        </p:nvSpPr>
        <p:spPr>
          <a:xfrm>
            <a:off x="542346" y="4877815"/>
            <a:ext cx="6598920" cy="230632"/>
          </a:xfrm>
          <a:prstGeom prst="rect">
            <a:avLst/>
          </a:prstGeom>
          <a:solidFill>
            <a:srgbClr val="ED7D3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Objectif atteint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1626" y="5708279"/>
            <a:ext cx="6598920" cy="249545"/>
          </a:xfrm>
          <a:prstGeom prst="rect">
            <a:avLst/>
          </a:prstGeom>
          <a:solidFill>
            <a:srgbClr val="ED7D3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Objectif atteint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1626" y="3784600"/>
            <a:ext cx="6598920" cy="433831"/>
          </a:xfrm>
          <a:prstGeom prst="rect">
            <a:avLst/>
          </a:prstGeom>
          <a:solidFill>
            <a:srgbClr val="ED7D3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Objectif atteint</a:t>
            </a:r>
          </a:p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Deux séance de test on été organisées et ont noté </a:t>
            </a:r>
            <a:r>
              <a:rPr lang="fr-FR" sz="1100" dirty="0" smtClean="0">
                <a:solidFill>
                  <a:schemeClr val="tx1"/>
                </a:solidFill>
              </a:rPr>
              <a:t>38</a:t>
            </a:r>
            <a:r>
              <a:rPr lang="fr-FR" sz="1100" dirty="0" smtClean="0">
                <a:solidFill>
                  <a:schemeClr val="tx1"/>
                </a:solidFill>
              </a:rPr>
              <a:t> feedbacks</a:t>
            </a:r>
            <a:endParaRPr lang="fr-FR" sz="1100" dirty="0">
              <a:solidFill>
                <a:schemeClr val="tx1"/>
              </a:solidFill>
            </a:endParaRPr>
          </a:p>
        </p:txBody>
      </p:sp>
      <p:graphicFrame>
        <p:nvGraphicFramePr>
          <p:cNvPr id="41" name="Tableau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175176"/>
              </p:ext>
            </p:extLst>
          </p:nvPr>
        </p:nvGraphicFramePr>
        <p:xfrm>
          <a:off x="543616" y="6013426"/>
          <a:ext cx="6598921" cy="527357"/>
        </p:xfrm>
        <a:graphic>
          <a:graphicData uri="http://schemas.openxmlformats.org/drawingml/2006/table">
            <a:tbl>
              <a:tblPr/>
              <a:tblGrid>
                <a:gridCol w="1947874">
                  <a:extLst>
                    <a:ext uri="{9D8B030D-6E8A-4147-A177-3AD203B41FA5}">
                      <a16:colId xmlns:a16="http://schemas.microsoft.com/office/drawing/2014/main" xmlns="" val="3791832385"/>
                    </a:ext>
                  </a:extLst>
                </a:gridCol>
                <a:gridCol w="1391339">
                  <a:extLst>
                    <a:ext uri="{9D8B030D-6E8A-4147-A177-3AD203B41FA5}">
                      <a16:colId xmlns:a16="http://schemas.microsoft.com/office/drawing/2014/main" xmlns="" val="1449145402"/>
                    </a:ext>
                  </a:extLst>
                </a:gridCol>
                <a:gridCol w="1629854">
                  <a:extLst>
                    <a:ext uri="{9D8B030D-6E8A-4147-A177-3AD203B41FA5}">
                      <a16:colId xmlns:a16="http://schemas.microsoft.com/office/drawing/2014/main" xmlns="" val="275093501"/>
                    </a:ext>
                  </a:extLst>
                </a:gridCol>
                <a:gridCol w="1629854"/>
              </a:tblGrid>
              <a:tr h="173027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Ressources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068931"/>
                  </a:ext>
                </a:extLst>
              </a:tr>
              <a:tr h="206789"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/>
                        <a:t>Résolution des feedbacks après test</a:t>
                      </a:r>
                      <a:endParaRPr lang="fr-FR" sz="1100" b="1" dirty="0"/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Ezéchiel, </a:t>
                      </a:r>
                      <a:r>
                        <a:rPr lang="fr-FR" sz="1100" dirty="0" err="1" smtClean="0">
                          <a:effectLst/>
                          <a:latin typeface="Calibri" panose="020F0502020204030204" pitchFamily="34" charset="0"/>
                        </a:rPr>
                        <a:t>Sandrelle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350752"/>
                  </a:ext>
                </a:extLst>
              </a:tr>
            </a:tbl>
          </a:graphicData>
        </a:graphic>
      </p:graphicFrame>
      <p:sp>
        <p:nvSpPr>
          <p:cNvPr id="42" name="Rectangle 41"/>
          <p:cNvSpPr/>
          <p:nvPr/>
        </p:nvSpPr>
        <p:spPr>
          <a:xfrm>
            <a:off x="528376" y="6588482"/>
            <a:ext cx="6625534" cy="279678"/>
          </a:xfrm>
          <a:prstGeom prst="rect">
            <a:avLst/>
          </a:prstGeom>
          <a:solidFill>
            <a:srgbClr val="ED7D3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Objectif atteint</a:t>
            </a:r>
          </a:p>
        </p:txBody>
      </p:sp>
      <p:graphicFrame>
        <p:nvGraphicFramePr>
          <p:cNvPr id="43" name="Tableau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807145"/>
              </p:ext>
            </p:extLst>
          </p:nvPr>
        </p:nvGraphicFramePr>
        <p:xfrm>
          <a:off x="543616" y="6915635"/>
          <a:ext cx="6598921" cy="369528"/>
        </p:xfrm>
        <a:graphic>
          <a:graphicData uri="http://schemas.openxmlformats.org/drawingml/2006/table">
            <a:tbl>
              <a:tblPr/>
              <a:tblGrid>
                <a:gridCol w="1947874">
                  <a:extLst>
                    <a:ext uri="{9D8B030D-6E8A-4147-A177-3AD203B41FA5}">
                      <a16:colId xmlns:a16="http://schemas.microsoft.com/office/drawing/2014/main" xmlns="" val="3791832385"/>
                    </a:ext>
                  </a:extLst>
                </a:gridCol>
                <a:gridCol w="1391339">
                  <a:extLst>
                    <a:ext uri="{9D8B030D-6E8A-4147-A177-3AD203B41FA5}">
                      <a16:colId xmlns:a16="http://schemas.microsoft.com/office/drawing/2014/main" xmlns="" val="1449145402"/>
                    </a:ext>
                  </a:extLst>
                </a:gridCol>
                <a:gridCol w="1629854">
                  <a:extLst>
                    <a:ext uri="{9D8B030D-6E8A-4147-A177-3AD203B41FA5}">
                      <a16:colId xmlns:a16="http://schemas.microsoft.com/office/drawing/2014/main" xmlns="" val="275093501"/>
                    </a:ext>
                  </a:extLst>
                </a:gridCol>
                <a:gridCol w="1629854"/>
              </a:tblGrid>
              <a:tr h="88711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Ressources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068931"/>
                  </a:ext>
                </a:extLst>
              </a:tr>
              <a:tr h="213318">
                <a:tc>
                  <a:txBody>
                    <a:bodyPr/>
                    <a:lstStyle/>
                    <a:p>
                      <a:r>
                        <a:rPr lang="fr-FR" sz="1100" b="1" dirty="0" smtClean="0"/>
                        <a:t>Mise</a:t>
                      </a:r>
                      <a:r>
                        <a:rPr lang="fr-FR" sz="1100" b="1" baseline="0" dirty="0" smtClean="0"/>
                        <a:t> en ligne du projet</a:t>
                      </a:r>
                      <a:endParaRPr lang="fr-FR" sz="1100" b="1" dirty="0"/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err="1" smtClean="0">
                          <a:effectLst/>
                          <a:latin typeface="Calibri" panose="020F0502020204030204" pitchFamily="34" charset="0"/>
                        </a:rPr>
                        <a:t>Rafiou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350752"/>
                  </a:ext>
                </a:extLst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537266" y="7372096"/>
            <a:ext cx="6625534" cy="254921"/>
          </a:xfrm>
          <a:prstGeom prst="rect">
            <a:avLst/>
          </a:prstGeom>
          <a:solidFill>
            <a:srgbClr val="ED7D3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Objectif atteint</a:t>
            </a: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894002"/>
              </p:ext>
            </p:extLst>
          </p:nvPr>
        </p:nvGraphicFramePr>
        <p:xfrm>
          <a:off x="554989" y="7697955"/>
          <a:ext cx="6598921" cy="369528"/>
        </p:xfrm>
        <a:graphic>
          <a:graphicData uri="http://schemas.openxmlformats.org/drawingml/2006/table">
            <a:tbl>
              <a:tblPr/>
              <a:tblGrid>
                <a:gridCol w="1947874">
                  <a:extLst>
                    <a:ext uri="{9D8B030D-6E8A-4147-A177-3AD203B41FA5}">
                      <a16:colId xmlns:a16="http://schemas.microsoft.com/office/drawing/2014/main" xmlns="" val="3791832385"/>
                    </a:ext>
                  </a:extLst>
                </a:gridCol>
                <a:gridCol w="1391339">
                  <a:extLst>
                    <a:ext uri="{9D8B030D-6E8A-4147-A177-3AD203B41FA5}">
                      <a16:colId xmlns:a16="http://schemas.microsoft.com/office/drawing/2014/main" xmlns="" val="1449145402"/>
                    </a:ext>
                  </a:extLst>
                </a:gridCol>
                <a:gridCol w="1629854">
                  <a:extLst>
                    <a:ext uri="{9D8B030D-6E8A-4147-A177-3AD203B41FA5}">
                      <a16:colId xmlns:a16="http://schemas.microsoft.com/office/drawing/2014/main" xmlns="" val="275093501"/>
                    </a:ext>
                  </a:extLst>
                </a:gridCol>
                <a:gridCol w="1629854"/>
              </a:tblGrid>
              <a:tr h="88711"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Activité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Ressources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900" dirty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% Complete</a:t>
                      </a:r>
                      <a:endParaRPr lang="fr-FR" sz="90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Durée</a:t>
                      </a:r>
                      <a:r>
                        <a:rPr lang="fr-FR" sz="900" baseline="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FR" sz="900" baseline="0" dirty="0" smtClean="0">
                          <a:solidFill>
                            <a:srgbClr val="363636"/>
                          </a:solidFill>
                          <a:effectLst/>
                          <a:latin typeface="Segoe UI" panose="020B0502040204020203" pitchFamily="34" charset="0"/>
                        </a:rPr>
                        <a:t>réel</a:t>
                      </a:r>
                      <a:endParaRPr lang="fr-FR" sz="900" dirty="0" smtClean="0">
                        <a:solidFill>
                          <a:srgbClr val="363636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068931"/>
                  </a:ext>
                </a:extLst>
              </a:tr>
              <a:tr h="213318">
                <a:tc>
                  <a:txBody>
                    <a:bodyPr/>
                    <a:lstStyle/>
                    <a:p>
                      <a:r>
                        <a:rPr lang="fr-FR" sz="1100" b="1" baseline="0" dirty="0" smtClean="0"/>
                        <a:t>Démo</a:t>
                      </a:r>
                      <a:endParaRPr lang="fr-FR" sz="1100" b="1" dirty="0"/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 smtClean="0">
                          <a:effectLst/>
                          <a:latin typeface="Calibri" panose="020F0502020204030204" pitchFamily="34" charset="0"/>
                        </a:rPr>
                        <a:t>All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1BB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0350752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548639" y="8150352"/>
            <a:ext cx="6625534" cy="333248"/>
          </a:xfrm>
          <a:prstGeom prst="rect">
            <a:avLst/>
          </a:prstGeom>
          <a:solidFill>
            <a:srgbClr val="ED7D3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smtClean="0">
                <a:solidFill>
                  <a:schemeClr val="tx1"/>
                </a:solidFill>
              </a:rPr>
              <a:t>Les résolution des feedbacks sont terminer en retard cette semaine donc la démo n’a pas pu être effectuer à temps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800417" y="8889492"/>
            <a:ext cx="5958840" cy="8595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Pourcentage de complétion 84%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080155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4560</TotalTime>
  <Words>145</Words>
  <Application>Microsoft Office PowerPoint</Application>
  <PresentationFormat>Personnalisé</PresentationFormat>
  <Paragraphs>53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Windows</dc:creator>
  <cp:lastModifiedBy>Utilisateur Windows</cp:lastModifiedBy>
  <cp:revision>152</cp:revision>
  <dcterms:created xsi:type="dcterms:W3CDTF">2022-08-10T12:28:21Z</dcterms:created>
  <dcterms:modified xsi:type="dcterms:W3CDTF">2023-04-03T09:54:08Z</dcterms:modified>
</cp:coreProperties>
</file>