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Alata"/>
      <p:regular r:id="rId22"/>
    </p:embeddedFont>
    <p:embeddedFont>
      <p:font typeface="Chivo"/>
      <p:regular r:id="rId23"/>
      <p:bold r:id="rId24"/>
      <p:italic r:id="rId25"/>
      <p:boldItalic r:id="rId26"/>
    </p:embeddedFont>
    <p:embeddedFont>
      <p:font typeface="Century Gothic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8ED0DB0-084F-4838-BABF-619E9CC1C94C}">
  <a:tblStyle styleId="{78ED0DB0-084F-4838-BABF-619E9CC1C94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lata-regular.fntdata"/><Relationship Id="rId21" Type="http://schemas.openxmlformats.org/officeDocument/2006/relationships/slide" Target="slides/slide16.xml"/><Relationship Id="rId24" Type="http://schemas.openxmlformats.org/officeDocument/2006/relationships/font" Target="fonts/Chivo-bold.fntdata"/><Relationship Id="rId23" Type="http://schemas.openxmlformats.org/officeDocument/2006/relationships/font" Target="fonts/Chiv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hivo-boldItalic.fntdata"/><Relationship Id="rId25" Type="http://schemas.openxmlformats.org/officeDocument/2006/relationships/font" Target="fonts/Chivo-italic.fntdata"/><Relationship Id="rId28" Type="http://schemas.openxmlformats.org/officeDocument/2006/relationships/font" Target="fonts/CenturyGothic-bold.fntdata"/><Relationship Id="rId27" Type="http://schemas.openxmlformats.org/officeDocument/2006/relationships/font" Target="fonts/CenturyGothic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enturyGothic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CenturyGothic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1ca45ad3e7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1ca45ad3e7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d695d2c396_0_2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d695d2c396_0_2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1ca45ad3e7_0_1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1ca45ad3e7_0_1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d695d2c396_0_1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2d695d2c396_0_1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d695d2c396_0_1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2d695d2c396_0_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sous titre">
  <p:cSld name="Diapositive de sous titr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" name="Google Shape;61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9.png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10424161" y="6373870"/>
            <a:ext cx="1496676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100" u="none" cap="none" strike="noStrike">
                <a:solidFill>
                  <a:srgbClr val="0072C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 DU</a:t>
            </a:r>
            <a:br>
              <a:rPr b="1" i="0" lang="fr-FR" sz="1200" u="none" cap="none" strike="noStrike">
                <a:solidFill>
                  <a:srgbClr val="B9B9B9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0" i="0" lang="fr-FR" sz="1200" u="none" cap="none" strike="noStrike">
                <a:solidFill>
                  <a:srgbClr val="F0781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DEPARTEMENT</a:t>
            </a:r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54323" y="101415"/>
            <a:ext cx="1226196" cy="437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87707" y="206502"/>
            <a:ext cx="10057158" cy="11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135" y="6639912"/>
            <a:ext cx="10077026" cy="11373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10.png"/><Relationship Id="rId6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s.google.com/spreadsheets/d/1gOq2yxO7JX1uzgWHazVne9U0ZDK5EfCYK1Af83V3HN4/copy" TargetMode="External"/><Relationship Id="rId4" Type="http://schemas.openxmlformats.org/officeDocument/2006/relationships/image" Target="../media/image2.png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/>
          <p:nvPr/>
        </p:nvSpPr>
        <p:spPr>
          <a:xfrm>
            <a:off x="3591151" y="1981281"/>
            <a:ext cx="500970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BILAN ANNUEL 2024</a:t>
            </a: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4427915" y="2967335"/>
            <a:ext cx="33361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EQUIPE PRODUCTION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/>
        </p:nvSpPr>
        <p:spPr>
          <a:xfrm>
            <a:off x="416191" y="584353"/>
            <a:ext cx="4082142" cy="58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r-FR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SOMMAIRE </a:t>
            </a:r>
            <a:endParaRPr/>
          </a:p>
        </p:txBody>
      </p:sp>
      <p:sp>
        <p:nvSpPr>
          <p:cNvPr id="89" name="Google Shape;89;p14"/>
          <p:cNvSpPr txBox="1"/>
          <p:nvPr/>
        </p:nvSpPr>
        <p:spPr>
          <a:xfrm>
            <a:off x="1783671" y="1149650"/>
            <a:ext cx="272457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</p:txBody>
      </p:sp>
      <p:grpSp>
        <p:nvGrpSpPr>
          <p:cNvPr id="90" name="Google Shape;90;p14"/>
          <p:cNvGrpSpPr/>
          <p:nvPr/>
        </p:nvGrpSpPr>
        <p:grpSpPr>
          <a:xfrm>
            <a:off x="2202368" y="1492600"/>
            <a:ext cx="4729764" cy="342799"/>
            <a:chOff x="1234958" y="1492600"/>
            <a:chExt cx="4729764" cy="342799"/>
          </a:xfrm>
        </p:grpSpPr>
        <p:sp>
          <p:nvSpPr>
            <p:cNvPr id="91" name="Google Shape;91;p14"/>
            <p:cNvSpPr txBox="1"/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28600" lvl="0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Mot de Bienvenue et Reconnaissance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2" name="Google Shape;92;p14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93" name="Google Shape;93;p14"/>
          <p:cNvGrpSpPr/>
          <p:nvPr/>
        </p:nvGrpSpPr>
        <p:grpSpPr>
          <a:xfrm>
            <a:off x="2202368" y="2742186"/>
            <a:ext cx="4729764" cy="342799"/>
            <a:chOff x="1234958" y="1492600"/>
            <a:chExt cx="4729764" cy="342799"/>
          </a:xfrm>
        </p:grpSpPr>
        <p:sp>
          <p:nvSpPr>
            <p:cNvPr id="94" name="Google Shape;94;p14"/>
            <p:cNvSpPr txBox="1"/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28600" lvl="0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Objectifs initiaux de l'équipe 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5" name="Google Shape;95;p14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6" name="Google Shape;96;p14"/>
          <p:cNvSpPr txBox="1"/>
          <p:nvPr/>
        </p:nvSpPr>
        <p:spPr>
          <a:xfrm>
            <a:off x="1783671" y="2228393"/>
            <a:ext cx="44009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OBJECTIFS &amp; </a:t>
            </a:r>
            <a:r>
              <a:rPr b="1" lang="fr-FR" sz="2000">
                <a:solidFill>
                  <a:schemeClr val="dk1"/>
                </a:solidFill>
              </a:rPr>
              <a:t>RÉALISATIONS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2024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1783671" y="4011264"/>
            <a:ext cx="3384678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</a:rPr>
              <a:t>PERSPECTIVES</a:t>
            </a: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2025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783671" y="4496249"/>
            <a:ext cx="6353164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FAITS MARQUANTS &amp; CHALLENGES RENCONTRES</a:t>
            </a:r>
            <a:endParaRPr/>
          </a:p>
        </p:txBody>
      </p:sp>
      <p:grpSp>
        <p:nvGrpSpPr>
          <p:cNvPr id="99" name="Google Shape;99;p14"/>
          <p:cNvGrpSpPr/>
          <p:nvPr/>
        </p:nvGrpSpPr>
        <p:grpSpPr>
          <a:xfrm>
            <a:off x="2202368" y="3183742"/>
            <a:ext cx="4729764" cy="342799"/>
            <a:chOff x="1234958" y="1492600"/>
            <a:chExt cx="4729764" cy="342799"/>
          </a:xfrm>
        </p:grpSpPr>
        <p:sp>
          <p:nvSpPr>
            <p:cNvPr id="100" name="Google Shape;100;p14"/>
            <p:cNvSpPr txBox="1"/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28600" lvl="0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Projets réalisés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1" name="Google Shape;101;p14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2" name="Google Shape;102;p14"/>
          <p:cNvGrpSpPr/>
          <p:nvPr/>
        </p:nvGrpSpPr>
        <p:grpSpPr>
          <a:xfrm>
            <a:off x="2202368" y="3641860"/>
            <a:ext cx="4729764" cy="342799"/>
            <a:chOff x="1234958" y="1492600"/>
            <a:chExt cx="4729764" cy="342799"/>
          </a:xfrm>
        </p:grpSpPr>
        <p:sp>
          <p:nvSpPr>
            <p:cNvPr id="103" name="Google Shape;103;p14"/>
            <p:cNvSpPr txBox="1"/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28600" lvl="0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Chiffres clés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4" name="Google Shape;104;p14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5" name="Google Shape;105;p14"/>
          <p:cNvGrpSpPr/>
          <p:nvPr/>
        </p:nvGrpSpPr>
        <p:grpSpPr>
          <a:xfrm>
            <a:off x="2202368" y="1873526"/>
            <a:ext cx="4729764" cy="342799"/>
            <a:chOff x="1234958" y="1492600"/>
            <a:chExt cx="4729764" cy="342799"/>
          </a:xfrm>
        </p:grpSpPr>
        <p:sp>
          <p:nvSpPr>
            <p:cNvPr id="106" name="Google Shape;106;p14"/>
            <p:cNvSpPr txBox="1"/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228600" lvl="0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L’équipe</a:t>
              </a:r>
              <a:endParaRPr/>
            </a:p>
          </p:txBody>
        </p:sp>
        <p:cxnSp>
          <p:nvCxnSpPr>
            <p:cNvPr id="107" name="Google Shape;107;p14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3399700" y="2114425"/>
            <a:ext cx="5187600" cy="8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fr-FR"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</p:txBody>
      </p:sp>
      <p:cxnSp>
        <p:nvCxnSpPr>
          <p:cNvPr id="113" name="Google Shape;113;p15"/>
          <p:cNvCxnSpPr/>
          <p:nvPr/>
        </p:nvCxnSpPr>
        <p:spPr>
          <a:xfrm>
            <a:off x="6122504" y="244126"/>
            <a:ext cx="0" cy="1560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Rectangle bleu" id="118" name="Google Shape;118;p16"/>
          <p:cNvSpPr/>
          <p:nvPr/>
        </p:nvSpPr>
        <p:spPr>
          <a:xfrm>
            <a:off x="0" y="2365526"/>
            <a:ext cx="12192000" cy="317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16"/>
          <p:cNvGrpSpPr/>
          <p:nvPr/>
        </p:nvGrpSpPr>
        <p:grpSpPr>
          <a:xfrm>
            <a:off x="918207" y="1612105"/>
            <a:ext cx="1557036" cy="1556528"/>
            <a:chOff x="5728746" y="3513673"/>
            <a:chExt cx="1557036" cy="1556528"/>
          </a:xfrm>
        </p:grpSpPr>
        <p:sp>
          <p:nvSpPr>
            <p:cNvPr descr="Cercle beige" id="120" name="Google Shape;120;p16"/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21" name="Google Shape;12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22" name="Google Shape;122;p16"/>
          <p:cNvGrpSpPr/>
          <p:nvPr/>
        </p:nvGrpSpPr>
        <p:grpSpPr>
          <a:xfrm>
            <a:off x="2742921" y="1618124"/>
            <a:ext cx="1557036" cy="1556528"/>
            <a:chOff x="6812796" y="5000390"/>
            <a:chExt cx="1557036" cy="1556528"/>
          </a:xfrm>
        </p:grpSpPr>
        <p:sp>
          <p:nvSpPr>
            <p:cNvPr descr="Cercle beige" id="123" name="Google Shape;123;p16"/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24" name="Google Shape;12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descr="Rectangle beige" id="125" name="Google Shape;125;p16"/>
          <p:cNvSpPr/>
          <p:nvPr/>
        </p:nvSpPr>
        <p:spPr>
          <a:xfrm flipH="1" rot="10800000">
            <a:off x="743974" y="1151302"/>
            <a:ext cx="1151087" cy="73624"/>
          </a:xfrm>
          <a:custGeom>
            <a:rect b="b" l="l" r="r" t="t"/>
            <a:pathLst>
              <a:path extrusionOk="0" h="120000"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noFill/>
          <a:ln cap="flat" cmpd="sng" w="548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6" name="Google Shape;126;p16"/>
          <p:cNvGrpSpPr/>
          <p:nvPr/>
        </p:nvGrpSpPr>
        <p:grpSpPr>
          <a:xfrm>
            <a:off x="4567635" y="1613304"/>
            <a:ext cx="1557036" cy="1556528"/>
            <a:chOff x="7896845" y="3443862"/>
            <a:chExt cx="1557036" cy="1556528"/>
          </a:xfrm>
        </p:grpSpPr>
        <p:sp>
          <p:nvSpPr>
            <p:cNvPr descr="Cercle beige" id="127" name="Google Shape;127;p16"/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28" name="Google Shape;12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descr="Rectangle bleu" id="129" name="Google Shape;129;p16"/>
          <p:cNvSpPr/>
          <p:nvPr/>
        </p:nvSpPr>
        <p:spPr>
          <a:xfrm>
            <a:off x="0" y="4868221"/>
            <a:ext cx="12192000" cy="317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16"/>
          <p:cNvGrpSpPr/>
          <p:nvPr/>
        </p:nvGrpSpPr>
        <p:grpSpPr>
          <a:xfrm>
            <a:off x="6335007" y="1608032"/>
            <a:ext cx="1557036" cy="1556528"/>
            <a:chOff x="5728746" y="3513673"/>
            <a:chExt cx="1557036" cy="1556528"/>
          </a:xfrm>
        </p:grpSpPr>
        <p:sp>
          <p:nvSpPr>
            <p:cNvPr descr="Cercle beige" id="131" name="Google Shape;131;p16"/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32" name="Google Shape;132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16"/>
          <p:cNvGrpSpPr/>
          <p:nvPr/>
        </p:nvGrpSpPr>
        <p:grpSpPr>
          <a:xfrm>
            <a:off x="8159721" y="1614051"/>
            <a:ext cx="1557036" cy="1556528"/>
            <a:chOff x="6812796" y="5000390"/>
            <a:chExt cx="1557036" cy="1556528"/>
          </a:xfrm>
        </p:grpSpPr>
        <p:sp>
          <p:nvSpPr>
            <p:cNvPr descr="Cercle beige" id="134" name="Google Shape;134;p16"/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35" name="Google Shape;135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16"/>
          <p:cNvGrpSpPr/>
          <p:nvPr/>
        </p:nvGrpSpPr>
        <p:grpSpPr>
          <a:xfrm>
            <a:off x="9984435" y="1609231"/>
            <a:ext cx="1557036" cy="1556528"/>
            <a:chOff x="7896845" y="3443862"/>
            <a:chExt cx="1557036" cy="1556528"/>
          </a:xfrm>
        </p:grpSpPr>
        <p:sp>
          <p:nvSpPr>
            <p:cNvPr descr="Cercle beige" id="137" name="Google Shape;137;p16"/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38" name="Google Shape;138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16"/>
          <p:cNvGrpSpPr/>
          <p:nvPr/>
        </p:nvGrpSpPr>
        <p:grpSpPr>
          <a:xfrm>
            <a:off x="968581" y="4257510"/>
            <a:ext cx="1557036" cy="1556528"/>
            <a:chOff x="5728746" y="3513673"/>
            <a:chExt cx="1557036" cy="1556528"/>
          </a:xfrm>
        </p:grpSpPr>
        <p:sp>
          <p:nvSpPr>
            <p:cNvPr descr="Cercle beige" id="140" name="Google Shape;140;p16"/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41" name="Google Shape;141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42" name="Google Shape;142;p16"/>
          <p:cNvGrpSpPr/>
          <p:nvPr/>
        </p:nvGrpSpPr>
        <p:grpSpPr>
          <a:xfrm>
            <a:off x="2793295" y="4263529"/>
            <a:ext cx="1557036" cy="1556528"/>
            <a:chOff x="6812796" y="5000390"/>
            <a:chExt cx="1557036" cy="1556528"/>
          </a:xfrm>
        </p:grpSpPr>
        <p:sp>
          <p:nvSpPr>
            <p:cNvPr descr="Cercle beige" id="143" name="Google Shape;143;p16"/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44" name="Google Shape;144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45" name="Google Shape;145;p16"/>
          <p:cNvGrpSpPr/>
          <p:nvPr/>
        </p:nvGrpSpPr>
        <p:grpSpPr>
          <a:xfrm>
            <a:off x="4618009" y="4258709"/>
            <a:ext cx="1557036" cy="1556528"/>
            <a:chOff x="7896845" y="3443862"/>
            <a:chExt cx="1557036" cy="1556528"/>
          </a:xfrm>
        </p:grpSpPr>
        <p:sp>
          <p:nvSpPr>
            <p:cNvPr descr="Cercle beige" id="146" name="Google Shape;146;p16"/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47" name="Google Shape;147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48" name="Google Shape;148;p16"/>
          <p:cNvGrpSpPr/>
          <p:nvPr/>
        </p:nvGrpSpPr>
        <p:grpSpPr>
          <a:xfrm>
            <a:off x="6385381" y="4253437"/>
            <a:ext cx="1557036" cy="1556528"/>
            <a:chOff x="5728746" y="3513673"/>
            <a:chExt cx="1557036" cy="1556528"/>
          </a:xfrm>
        </p:grpSpPr>
        <p:sp>
          <p:nvSpPr>
            <p:cNvPr descr="Cercle beige" id="149" name="Google Shape;149;p16"/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50" name="Google Shape;150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16"/>
          <p:cNvGrpSpPr/>
          <p:nvPr/>
        </p:nvGrpSpPr>
        <p:grpSpPr>
          <a:xfrm>
            <a:off x="8210095" y="4259456"/>
            <a:ext cx="1557036" cy="1556528"/>
            <a:chOff x="6812796" y="5000390"/>
            <a:chExt cx="1557036" cy="1556528"/>
          </a:xfrm>
        </p:grpSpPr>
        <p:sp>
          <p:nvSpPr>
            <p:cNvPr descr="Cercle beige" id="152" name="Google Shape;152;p16"/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53" name="Google Shape;153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  <p:grpSp>
        <p:nvGrpSpPr>
          <p:cNvPr id="154" name="Google Shape;154;p16"/>
          <p:cNvGrpSpPr/>
          <p:nvPr/>
        </p:nvGrpSpPr>
        <p:grpSpPr>
          <a:xfrm>
            <a:off x="10034809" y="4254636"/>
            <a:ext cx="1557036" cy="1556528"/>
            <a:chOff x="7896845" y="3443862"/>
            <a:chExt cx="1557036" cy="1556528"/>
          </a:xfrm>
        </p:grpSpPr>
        <p:sp>
          <p:nvSpPr>
            <p:cNvPr descr="Cercle beige" id="155" name="Google Shape;155;p16"/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Homme" id="156" name="Google Shape;156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/>
        </p:nvSpPr>
        <p:spPr>
          <a:xfrm>
            <a:off x="2119925" y="437875"/>
            <a:ext cx="8079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fr-F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OBJECTIFS &amp; </a:t>
            </a:r>
            <a:r>
              <a:rPr b="1" lang="fr-FR" sz="3200">
                <a:solidFill>
                  <a:schemeClr val="dk1"/>
                </a:solidFill>
              </a:rPr>
              <a:t>RÉALISATIONS</a:t>
            </a:r>
            <a:r>
              <a:rPr b="1" lang="fr-FR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2024</a:t>
            </a:r>
            <a:endParaRPr/>
          </a:p>
        </p:txBody>
      </p:sp>
      <p:graphicFrame>
        <p:nvGraphicFramePr>
          <p:cNvPr id="162" name="Google Shape;162;p17"/>
          <p:cNvGraphicFramePr/>
          <p:nvPr/>
        </p:nvGraphicFramePr>
        <p:xfrm>
          <a:off x="438265" y="18877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9892425"/>
                <a:gridCol w="1275400"/>
              </a:tblGrid>
              <a:tr h="512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800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OBJECTIFS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lata"/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STATUS</a:t>
                      </a:r>
                      <a:endParaRPr b="1" sz="1800" u="none" cap="none" strike="noStrike">
                        <a:solidFill>
                          <a:schemeClr val="dk1"/>
                        </a:solidFill>
                        <a:latin typeface="Alata"/>
                        <a:ea typeface="Alata"/>
                        <a:cs typeface="Alata"/>
                        <a:sym typeface="Alat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</a:tr>
              <a:tr h="553825">
                <a:tc>
                  <a:txBody>
                    <a:bodyPr/>
                    <a:lstStyle/>
                    <a:p>
                      <a:pPr indent="-3429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de la </a:t>
                      </a: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supervision (serveur et applicatif)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530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d’un point d'entrée unique pour le support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530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de la documentation utilisateur 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530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d’un environnement iso prod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0530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d’une procédure de sauvegarde de BD journalières 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63" name="Google Shape;163;p17"/>
          <p:cNvGrpSpPr/>
          <p:nvPr/>
        </p:nvGrpSpPr>
        <p:grpSpPr>
          <a:xfrm flipH="1" rot="10800000">
            <a:off x="10814166" y="2509836"/>
            <a:ext cx="305386" cy="338602"/>
            <a:chOff x="3300325" y="249875"/>
            <a:chExt cx="433725" cy="480900"/>
          </a:xfrm>
        </p:grpSpPr>
        <p:sp>
          <p:nvSpPr>
            <p:cNvPr id="164" name="Google Shape;164;p17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0" name="Google Shape;170;p17"/>
          <p:cNvGrpSpPr/>
          <p:nvPr/>
        </p:nvGrpSpPr>
        <p:grpSpPr>
          <a:xfrm flipH="1" rot="10800000">
            <a:off x="10814166" y="3187373"/>
            <a:ext cx="305386" cy="338602"/>
            <a:chOff x="3300325" y="249875"/>
            <a:chExt cx="433725" cy="480900"/>
          </a:xfrm>
        </p:grpSpPr>
        <p:sp>
          <p:nvSpPr>
            <p:cNvPr id="171" name="Google Shape;171;p17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7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17"/>
          <p:cNvGrpSpPr/>
          <p:nvPr/>
        </p:nvGrpSpPr>
        <p:grpSpPr>
          <a:xfrm flipH="1" rot="10800000">
            <a:off x="10814166" y="3864898"/>
            <a:ext cx="305386" cy="338602"/>
            <a:chOff x="3300325" y="249875"/>
            <a:chExt cx="433725" cy="480900"/>
          </a:xfrm>
        </p:grpSpPr>
        <p:sp>
          <p:nvSpPr>
            <p:cNvPr id="178" name="Google Shape;178;p17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17"/>
          <p:cNvGrpSpPr/>
          <p:nvPr/>
        </p:nvGrpSpPr>
        <p:grpSpPr>
          <a:xfrm>
            <a:off x="10814166" y="4542415"/>
            <a:ext cx="305386" cy="338602"/>
            <a:chOff x="3300325" y="249875"/>
            <a:chExt cx="433725" cy="480900"/>
          </a:xfrm>
        </p:grpSpPr>
        <p:sp>
          <p:nvSpPr>
            <p:cNvPr id="185" name="Google Shape;185;p17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" name="Google Shape;191;p17"/>
          <p:cNvGrpSpPr/>
          <p:nvPr/>
        </p:nvGrpSpPr>
        <p:grpSpPr>
          <a:xfrm>
            <a:off x="10814166" y="5219953"/>
            <a:ext cx="305386" cy="338602"/>
            <a:chOff x="3300325" y="249875"/>
            <a:chExt cx="433725" cy="480900"/>
          </a:xfrm>
        </p:grpSpPr>
        <p:sp>
          <p:nvSpPr>
            <p:cNvPr id="192" name="Google Shape;192;p17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7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8" name="Google Shape;198;p17"/>
          <p:cNvGrpSpPr/>
          <p:nvPr/>
        </p:nvGrpSpPr>
        <p:grpSpPr>
          <a:xfrm>
            <a:off x="616126" y="1403650"/>
            <a:ext cx="4729800" cy="342900"/>
            <a:chOff x="1234958" y="1492600"/>
            <a:chExt cx="4729800" cy="342900"/>
          </a:xfrm>
        </p:grpSpPr>
        <p:sp>
          <p:nvSpPr>
            <p:cNvPr id="199" name="Google Shape;199;p17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CE"/>
                </a:buClr>
                <a:buSzPts val="2400"/>
                <a:buChar char="•"/>
              </a:pPr>
              <a:r>
                <a:rPr lang="fr-FR" sz="2400">
                  <a:solidFill>
                    <a:srgbClr val="0072CE"/>
                  </a:solidFill>
                </a:rPr>
                <a:t>WAF</a:t>
              </a:r>
              <a:endParaRPr sz="2200">
                <a:solidFill>
                  <a:srgbClr val="0072CE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00" name="Google Shape;200;p17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" name="Google Shape;205;p18"/>
          <p:cNvGraphicFramePr/>
          <p:nvPr/>
        </p:nvGraphicFramePr>
        <p:xfrm>
          <a:off x="448015" y="23566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10379325"/>
              </a:tblGrid>
              <a:tr h="492975">
                <a:tc rowSpan="5">
                  <a:txBody>
                    <a:bodyPr/>
                    <a:lstStyle/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Alerte sur les demandes de congé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à jour des droits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à jour des fonctionnalités liées à la fiche de paie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des doubles validations ( congé et note de frais ) 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Gestion des usines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des notifications sur la gestion des stocks des laboratoires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à jour de la gestion des stocks au laboratoire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 en service effectif de l’application WAF OTC 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Mise en place du offline ( Gestion des rapports ) sur WAF MOBILE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27825">
                <a:tc vMerge="1"/>
              </a:tr>
              <a:tr h="627825">
                <a:tc vMerge="1"/>
              </a:tr>
              <a:tr h="627825">
                <a:tc vMerge="1"/>
              </a:tr>
              <a:tr h="627825">
                <a:tc vMerge="1"/>
              </a:tr>
            </a:tbl>
          </a:graphicData>
        </a:graphic>
      </p:graphicFrame>
      <p:grpSp>
        <p:nvGrpSpPr>
          <p:cNvPr id="206" name="Google Shape;206;p18"/>
          <p:cNvGrpSpPr/>
          <p:nvPr/>
        </p:nvGrpSpPr>
        <p:grpSpPr>
          <a:xfrm>
            <a:off x="586801" y="1677175"/>
            <a:ext cx="4729800" cy="342900"/>
            <a:chOff x="1234958" y="1492600"/>
            <a:chExt cx="4729800" cy="342900"/>
          </a:xfrm>
        </p:grpSpPr>
        <p:sp>
          <p:nvSpPr>
            <p:cNvPr id="207" name="Google Shape;207;p18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CE"/>
                </a:buClr>
                <a:buSzPts val="2400"/>
                <a:buChar char="•"/>
              </a:pPr>
              <a:r>
                <a:rPr lang="fr-FR" sz="2400">
                  <a:solidFill>
                    <a:srgbClr val="0072CE"/>
                  </a:solidFill>
                </a:rPr>
                <a:t>WAF</a:t>
              </a:r>
              <a:endParaRPr sz="2200">
                <a:solidFill>
                  <a:srgbClr val="0072CE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08" name="Google Shape;208;p18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9"/>
          <p:cNvGrpSpPr/>
          <p:nvPr/>
        </p:nvGrpSpPr>
        <p:grpSpPr>
          <a:xfrm>
            <a:off x="418701" y="934725"/>
            <a:ext cx="4729800" cy="342900"/>
            <a:chOff x="1234958" y="1492600"/>
            <a:chExt cx="4729800" cy="342900"/>
          </a:xfrm>
        </p:grpSpPr>
        <p:sp>
          <p:nvSpPr>
            <p:cNvPr id="214" name="Google Shape;214;p19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00AA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A48"/>
                </a:buClr>
                <a:buSzPts val="2400"/>
                <a:buChar char="•"/>
              </a:pPr>
              <a:r>
                <a:rPr lang="fr-FR" sz="2400">
                  <a:solidFill>
                    <a:srgbClr val="00AA48"/>
                  </a:solidFill>
                </a:rPr>
                <a:t>WASU</a:t>
              </a:r>
              <a:endParaRPr sz="2200">
                <a:solidFill>
                  <a:srgbClr val="00AA48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15" name="Google Shape;215;p19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AA4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aphicFrame>
        <p:nvGraphicFramePr>
          <p:cNvPr id="216" name="Google Shape;216;p19"/>
          <p:cNvGraphicFramePr/>
          <p:nvPr/>
        </p:nvGraphicFramePr>
        <p:xfrm>
          <a:off x="375740" y="14383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10115250"/>
                <a:gridCol w="1136200"/>
              </a:tblGrid>
              <a:tr h="468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800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OBJECTIFS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lata"/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STATUS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</a:tr>
              <a:tr h="505900">
                <a:tc>
                  <a:txBody>
                    <a:bodyPr/>
                    <a:lstStyle/>
                    <a:p>
                      <a:pPr indent="-3429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Intégration à WAF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425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Développement de la badgeuse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425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Développement du processus d'enrôlement par empreinte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217" name="Google Shape;217;p19"/>
          <p:cNvGrpSpPr/>
          <p:nvPr/>
        </p:nvGrpSpPr>
        <p:grpSpPr>
          <a:xfrm flipH="1" rot="10800000">
            <a:off x="10930941" y="3205548"/>
            <a:ext cx="305386" cy="338602"/>
            <a:chOff x="3300325" y="249875"/>
            <a:chExt cx="433725" cy="480900"/>
          </a:xfrm>
        </p:grpSpPr>
        <p:sp>
          <p:nvSpPr>
            <p:cNvPr id="218" name="Google Shape;218;p19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9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19"/>
          <p:cNvGrpSpPr/>
          <p:nvPr/>
        </p:nvGrpSpPr>
        <p:grpSpPr>
          <a:xfrm flipH="1" rot="10800000">
            <a:off x="10930941" y="1997598"/>
            <a:ext cx="305386" cy="338602"/>
            <a:chOff x="3300325" y="249875"/>
            <a:chExt cx="433725" cy="480900"/>
          </a:xfrm>
        </p:grpSpPr>
        <p:sp>
          <p:nvSpPr>
            <p:cNvPr id="225" name="Google Shape;225;p19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1" name="Google Shape;231;p19"/>
          <p:cNvGrpSpPr/>
          <p:nvPr/>
        </p:nvGrpSpPr>
        <p:grpSpPr>
          <a:xfrm>
            <a:off x="10930941" y="2601578"/>
            <a:ext cx="305386" cy="338602"/>
            <a:chOff x="3300325" y="249875"/>
            <a:chExt cx="433725" cy="480900"/>
          </a:xfrm>
        </p:grpSpPr>
        <p:sp>
          <p:nvSpPr>
            <p:cNvPr id="232" name="Google Shape;232;p19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38" name="Google Shape;238;p19"/>
          <p:cNvGraphicFramePr/>
          <p:nvPr/>
        </p:nvGraphicFramePr>
        <p:xfrm>
          <a:off x="375740" y="4648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10115250"/>
                <a:gridCol w="1136200"/>
              </a:tblGrid>
              <a:tr h="552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800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OBJECTIFS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lata"/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STATUS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</a:tr>
              <a:tr h="75965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Maintenir le produit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239" name="Google Shape;239;p19"/>
          <p:cNvGrpSpPr/>
          <p:nvPr/>
        </p:nvGrpSpPr>
        <p:grpSpPr>
          <a:xfrm>
            <a:off x="375751" y="4076525"/>
            <a:ext cx="4729800" cy="342900"/>
            <a:chOff x="1234958" y="1492600"/>
            <a:chExt cx="4729800" cy="342900"/>
          </a:xfrm>
        </p:grpSpPr>
        <p:sp>
          <p:nvSpPr>
            <p:cNvPr id="240" name="Google Shape;240;p19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00AA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A48"/>
                </a:buClr>
                <a:buSzPts val="2400"/>
                <a:buChar char="•"/>
              </a:pPr>
              <a:r>
                <a:rPr lang="fr-FR" sz="2400">
                  <a:solidFill>
                    <a:srgbClr val="00AA48"/>
                  </a:solidFill>
                </a:rPr>
                <a:t>KOBO</a:t>
              </a:r>
              <a:endParaRPr sz="2200">
                <a:solidFill>
                  <a:srgbClr val="00AA48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41" name="Google Shape;241;p19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AA4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42" name="Google Shape;242;p19"/>
          <p:cNvGrpSpPr/>
          <p:nvPr/>
        </p:nvGrpSpPr>
        <p:grpSpPr>
          <a:xfrm>
            <a:off x="10930941" y="5460053"/>
            <a:ext cx="305386" cy="338602"/>
            <a:chOff x="3300325" y="249875"/>
            <a:chExt cx="433725" cy="480900"/>
          </a:xfrm>
        </p:grpSpPr>
        <p:sp>
          <p:nvSpPr>
            <p:cNvPr id="243" name="Google Shape;243;p19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9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9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9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9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9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20"/>
          <p:cNvGrpSpPr/>
          <p:nvPr/>
        </p:nvGrpSpPr>
        <p:grpSpPr>
          <a:xfrm>
            <a:off x="418701" y="934725"/>
            <a:ext cx="4729800" cy="342900"/>
            <a:chOff x="1234958" y="1492600"/>
            <a:chExt cx="4729800" cy="342900"/>
          </a:xfrm>
        </p:grpSpPr>
        <p:sp>
          <p:nvSpPr>
            <p:cNvPr id="254" name="Google Shape;254;p20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00AA4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A48"/>
                </a:buClr>
                <a:buSzPts val="2400"/>
                <a:buChar char="•"/>
              </a:pPr>
              <a:r>
                <a:rPr lang="fr-FR" sz="2400">
                  <a:solidFill>
                    <a:srgbClr val="00AA48"/>
                  </a:solidFill>
                </a:rPr>
                <a:t>K’SHOP</a:t>
              </a:r>
              <a:endParaRPr sz="2200">
                <a:solidFill>
                  <a:srgbClr val="00AA48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55" name="Google Shape;255;p20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AA4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aphicFrame>
        <p:nvGraphicFramePr>
          <p:cNvPr id="256" name="Google Shape;256;p20"/>
          <p:cNvGraphicFramePr/>
          <p:nvPr/>
        </p:nvGraphicFramePr>
        <p:xfrm>
          <a:off x="375740" y="14383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10115250"/>
                <a:gridCol w="1136200"/>
              </a:tblGrid>
              <a:tr h="468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800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OBJECTIFS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lata"/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STATUS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</a:tr>
              <a:tr h="50590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Revue et mis à jour de K’SHOP LITE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425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Revue et mis à jour de K’SHOP FULL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4425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Interopérabilité entre les deux versions de K’SHOP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257" name="Google Shape;257;p20"/>
          <p:cNvGrpSpPr/>
          <p:nvPr/>
        </p:nvGrpSpPr>
        <p:grpSpPr>
          <a:xfrm flipH="1" rot="10800000">
            <a:off x="10930941" y="3205548"/>
            <a:ext cx="305386" cy="338602"/>
            <a:chOff x="3300325" y="249875"/>
            <a:chExt cx="433725" cy="480900"/>
          </a:xfrm>
        </p:grpSpPr>
        <p:sp>
          <p:nvSpPr>
            <p:cNvPr id="258" name="Google Shape;258;p20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20"/>
          <p:cNvGrpSpPr/>
          <p:nvPr/>
        </p:nvGrpSpPr>
        <p:grpSpPr>
          <a:xfrm flipH="1" rot="10800000">
            <a:off x="10930941" y="2632598"/>
            <a:ext cx="305386" cy="338602"/>
            <a:chOff x="3300325" y="249875"/>
            <a:chExt cx="433725" cy="480900"/>
          </a:xfrm>
        </p:grpSpPr>
        <p:sp>
          <p:nvSpPr>
            <p:cNvPr id="265" name="Google Shape;265;p20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0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0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1" name="Google Shape;271;p20"/>
          <p:cNvGrpSpPr/>
          <p:nvPr/>
        </p:nvGrpSpPr>
        <p:grpSpPr>
          <a:xfrm>
            <a:off x="10930941" y="1987828"/>
            <a:ext cx="305386" cy="338602"/>
            <a:chOff x="3300325" y="249875"/>
            <a:chExt cx="433725" cy="480900"/>
          </a:xfrm>
        </p:grpSpPr>
        <p:sp>
          <p:nvSpPr>
            <p:cNvPr id="272" name="Google Shape;272;p20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278" name="Google Shape;278;p20"/>
          <p:cNvGraphicFramePr/>
          <p:nvPr/>
        </p:nvGraphicFramePr>
        <p:xfrm>
          <a:off x="375740" y="4648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10115250"/>
                <a:gridCol w="1136200"/>
              </a:tblGrid>
              <a:tr h="5524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-FR" sz="1800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OBJECTIFS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lata"/>
                        <a:buNone/>
                      </a:pPr>
                      <a:r>
                        <a:rPr b="1" lang="fr-FR" sz="1800" u="none" cap="none" strike="noStrike">
                          <a:solidFill>
                            <a:schemeClr val="lt1"/>
                          </a:solidFill>
                          <a:latin typeface="Alata"/>
                          <a:ea typeface="Alata"/>
                          <a:cs typeface="Alata"/>
                          <a:sym typeface="Alata"/>
                        </a:rPr>
                        <a:t>STATUS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57070"/>
                    </a:solidFill>
                  </a:tcPr>
                </a:tc>
              </a:tr>
              <a:tr h="759650">
                <a:tc>
                  <a:txBody>
                    <a:bodyPr/>
                    <a:lstStyle/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Développement d’une première version ( </a:t>
                      </a: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Dépenses, Revenues , Budget , Conseil , Quizz</a:t>
                      </a: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 )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rgbClr val="2626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91425" marB="91425" marR="91425" marL="914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279" name="Google Shape;279;p20"/>
          <p:cNvGrpSpPr/>
          <p:nvPr/>
        </p:nvGrpSpPr>
        <p:grpSpPr>
          <a:xfrm>
            <a:off x="10930941" y="5460053"/>
            <a:ext cx="305386" cy="338602"/>
            <a:chOff x="3300325" y="249875"/>
            <a:chExt cx="433725" cy="480900"/>
          </a:xfrm>
        </p:grpSpPr>
        <p:sp>
          <p:nvSpPr>
            <p:cNvPr id="280" name="Google Shape;280;p20"/>
            <p:cNvSpPr/>
            <p:nvPr/>
          </p:nvSpPr>
          <p:spPr>
            <a:xfrm>
              <a:off x="3610875" y="334550"/>
              <a:ext cx="56475" cy="28250"/>
            </a:xfrm>
            <a:custGeom>
              <a:rect b="b" l="l" r="r" t="t"/>
              <a:pathLst>
                <a:path extrusionOk="0" h="1130" w="2259">
                  <a:moveTo>
                    <a:pt x="566" y="0"/>
                  </a:moveTo>
                  <a:cubicBezTo>
                    <a:pt x="253" y="0"/>
                    <a:pt x="0" y="253"/>
                    <a:pt x="0" y="567"/>
                  </a:cubicBezTo>
                  <a:cubicBezTo>
                    <a:pt x="0" y="877"/>
                    <a:pt x="253" y="1130"/>
                    <a:pt x="566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0"/>
            <p:cNvSpPr/>
            <p:nvPr/>
          </p:nvSpPr>
          <p:spPr>
            <a:xfrm>
              <a:off x="346767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647" y="1"/>
                  </a:moveTo>
                  <a:cubicBezTo>
                    <a:pt x="562" y="1"/>
                    <a:pt x="476" y="20"/>
                    <a:pt x="395" y="60"/>
                  </a:cubicBezTo>
                  <a:cubicBezTo>
                    <a:pt x="115" y="198"/>
                    <a:pt x="1" y="539"/>
                    <a:pt x="142" y="819"/>
                  </a:cubicBezTo>
                  <a:lnTo>
                    <a:pt x="705" y="1948"/>
                  </a:lnTo>
                  <a:cubicBezTo>
                    <a:pt x="806" y="2144"/>
                    <a:pt x="1004" y="2259"/>
                    <a:pt x="1211" y="2259"/>
                  </a:cubicBezTo>
                  <a:cubicBezTo>
                    <a:pt x="1296" y="2259"/>
                    <a:pt x="1383" y="2239"/>
                    <a:pt x="1464" y="2198"/>
                  </a:cubicBezTo>
                  <a:cubicBezTo>
                    <a:pt x="1744" y="2059"/>
                    <a:pt x="1856" y="1722"/>
                    <a:pt x="1717" y="1442"/>
                  </a:cubicBezTo>
                  <a:lnTo>
                    <a:pt x="1151" y="313"/>
                  </a:lnTo>
                  <a:cubicBezTo>
                    <a:pt x="1053" y="114"/>
                    <a:pt x="853" y="1"/>
                    <a:pt x="6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3566525" y="249875"/>
              <a:ext cx="46400" cy="56475"/>
            </a:xfrm>
            <a:custGeom>
              <a:rect b="b" l="l" r="r" t="t"/>
              <a:pathLst>
                <a:path extrusionOk="0" h="2259" w="1856">
                  <a:moveTo>
                    <a:pt x="1210" y="1"/>
                  </a:moveTo>
                  <a:cubicBezTo>
                    <a:pt x="1003" y="1"/>
                    <a:pt x="803" y="114"/>
                    <a:pt x="705" y="313"/>
                  </a:cubicBezTo>
                  <a:lnTo>
                    <a:pt x="139" y="1442"/>
                  </a:lnTo>
                  <a:cubicBezTo>
                    <a:pt x="1" y="1719"/>
                    <a:pt x="115" y="2059"/>
                    <a:pt x="392" y="2198"/>
                  </a:cubicBezTo>
                  <a:cubicBezTo>
                    <a:pt x="474" y="2239"/>
                    <a:pt x="561" y="2259"/>
                    <a:pt x="646" y="2259"/>
                  </a:cubicBezTo>
                  <a:cubicBezTo>
                    <a:pt x="852" y="2259"/>
                    <a:pt x="1051" y="2144"/>
                    <a:pt x="1151" y="1948"/>
                  </a:cubicBezTo>
                  <a:lnTo>
                    <a:pt x="1714" y="819"/>
                  </a:lnTo>
                  <a:cubicBezTo>
                    <a:pt x="1856" y="539"/>
                    <a:pt x="1741" y="198"/>
                    <a:pt x="1461" y="60"/>
                  </a:cubicBezTo>
                  <a:cubicBezTo>
                    <a:pt x="1381" y="20"/>
                    <a:pt x="1295" y="1"/>
                    <a:pt x="12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0"/>
            <p:cNvSpPr/>
            <p:nvPr/>
          </p:nvSpPr>
          <p:spPr>
            <a:xfrm>
              <a:off x="3413250" y="334550"/>
              <a:ext cx="56500" cy="28250"/>
            </a:xfrm>
            <a:custGeom>
              <a:rect b="b" l="l" r="r" t="t"/>
              <a:pathLst>
                <a:path extrusionOk="0" h="1130" w="2260">
                  <a:moveTo>
                    <a:pt x="567" y="0"/>
                  </a:moveTo>
                  <a:cubicBezTo>
                    <a:pt x="254" y="0"/>
                    <a:pt x="1" y="253"/>
                    <a:pt x="1" y="567"/>
                  </a:cubicBezTo>
                  <a:cubicBezTo>
                    <a:pt x="1" y="877"/>
                    <a:pt x="254" y="1130"/>
                    <a:pt x="567" y="1130"/>
                  </a:cubicBezTo>
                  <a:lnTo>
                    <a:pt x="1696" y="1130"/>
                  </a:lnTo>
                  <a:cubicBezTo>
                    <a:pt x="2006" y="1130"/>
                    <a:pt x="2259" y="877"/>
                    <a:pt x="2259" y="567"/>
                  </a:cubicBezTo>
                  <a:cubicBezTo>
                    <a:pt x="2259" y="253"/>
                    <a:pt x="2006" y="0"/>
                    <a:pt x="16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3300325" y="476675"/>
              <a:ext cx="84725" cy="254100"/>
            </a:xfrm>
            <a:custGeom>
              <a:rect b="b" l="l" r="r" t="t"/>
              <a:pathLst>
                <a:path extrusionOk="0" h="10164" w="3389">
                  <a:moveTo>
                    <a:pt x="567" y="1"/>
                  </a:moveTo>
                  <a:cubicBezTo>
                    <a:pt x="254" y="1"/>
                    <a:pt x="1" y="251"/>
                    <a:pt x="1" y="564"/>
                  </a:cubicBezTo>
                  <a:lnTo>
                    <a:pt x="1" y="9598"/>
                  </a:lnTo>
                  <a:cubicBezTo>
                    <a:pt x="1" y="9911"/>
                    <a:pt x="254" y="10164"/>
                    <a:pt x="567" y="10164"/>
                  </a:cubicBezTo>
                  <a:lnTo>
                    <a:pt x="2825" y="10164"/>
                  </a:lnTo>
                  <a:cubicBezTo>
                    <a:pt x="3136" y="10164"/>
                    <a:pt x="3389" y="9911"/>
                    <a:pt x="3389" y="9598"/>
                  </a:cubicBezTo>
                  <a:lnTo>
                    <a:pt x="3389" y="564"/>
                  </a:lnTo>
                  <a:cubicBezTo>
                    <a:pt x="3389" y="251"/>
                    <a:pt x="3136" y="1"/>
                    <a:pt x="282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3413250" y="335525"/>
              <a:ext cx="320800" cy="395250"/>
            </a:xfrm>
            <a:custGeom>
              <a:rect b="b" l="l" r="r" t="t"/>
              <a:pathLst>
                <a:path extrusionOk="0" h="15810" w="12832">
                  <a:moveTo>
                    <a:pt x="3954" y="1"/>
                  </a:moveTo>
                  <a:cubicBezTo>
                    <a:pt x="3641" y="1"/>
                    <a:pt x="3388" y="254"/>
                    <a:pt x="3388" y="564"/>
                  </a:cubicBezTo>
                  <a:cubicBezTo>
                    <a:pt x="3388" y="1871"/>
                    <a:pt x="2879" y="4225"/>
                    <a:pt x="1922" y="5186"/>
                  </a:cubicBezTo>
                  <a:cubicBezTo>
                    <a:pt x="1274" y="5830"/>
                    <a:pt x="723" y="6065"/>
                    <a:pt x="1" y="6427"/>
                  </a:cubicBezTo>
                  <a:lnTo>
                    <a:pt x="1" y="14897"/>
                  </a:lnTo>
                  <a:cubicBezTo>
                    <a:pt x="1109" y="15268"/>
                    <a:pt x="2515" y="15810"/>
                    <a:pt x="4659" y="15810"/>
                  </a:cubicBezTo>
                  <a:lnTo>
                    <a:pt x="8351" y="15810"/>
                  </a:lnTo>
                  <a:cubicBezTo>
                    <a:pt x="9567" y="15810"/>
                    <a:pt x="10516" y="14680"/>
                    <a:pt x="10046" y="13491"/>
                  </a:cubicBezTo>
                  <a:cubicBezTo>
                    <a:pt x="11019" y="13226"/>
                    <a:pt x="11546" y="12172"/>
                    <a:pt x="11175" y="11233"/>
                  </a:cubicBezTo>
                  <a:cubicBezTo>
                    <a:pt x="12386" y="10901"/>
                    <a:pt x="12832" y="9408"/>
                    <a:pt x="11992" y="8468"/>
                  </a:cubicBezTo>
                  <a:cubicBezTo>
                    <a:pt x="12314" y="8107"/>
                    <a:pt x="12467" y="7625"/>
                    <a:pt x="12410" y="7143"/>
                  </a:cubicBezTo>
                  <a:cubicBezTo>
                    <a:pt x="12311" y="6267"/>
                    <a:pt x="11495" y="5647"/>
                    <a:pt x="10612" y="5647"/>
                  </a:cubicBezTo>
                  <a:lnTo>
                    <a:pt x="6213" y="5647"/>
                  </a:lnTo>
                  <a:cubicBezTo>
                    <a:pt x="6586" y="4975"/>
                    <a:pt x="6785" y="3081"/>
                    <a:pt x="6776" y="2307"/>
                  </a:cubicBezTo>
                  <a:cubicBezTo>
                    <a:pt x="6761" y="1027"/>
                    <a:pt x="5701" y="1"/>
                    <a:pt x="44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rgbClr val="435D7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20"/>
          <p:cNvGrpSpPr/>
          <p:nvPr/>
        </p:nvGrpSpPr>
        <p:grpSpPr>
          <a:xfrm>
            <a:off x="375751" y="4076525"/>
            <a:ext cx="4729800" cy="342900"/>
            <a:chOff x="1234958" y="1492600"/>
            <a:chExt cx="4729800" cy="342900"/>
          </a:xfrm>
        </p:grpSpPr>
        <p:sp>
          <p:nvSpPr>
            <p:cNvPr id="287" name="Google Shape;287;p20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07817"/>
                </a:buClr>
                <a:buSzPts val="2400"/>
                <a:buChar char="•"/>
              </a:pPr>
              <a:r>
                <a:rPr lang="fr-FR" sz="2400">
                  <a:solidFill>
                    <a:srgbClr val="F07817"/>
                  </a:solidFill>
                </a:rPr>
                <a:t>PERXONOMIZ</a:t>
              </a:r>
              <a:endParaRPr sz="2200">
                <a:solidFill>
                  <a:srgbClr val="F07817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88" name="Google Shape;288;p20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" name="Google Shape;293;p21"/>
          <p:cNvGraphicFramePr/>
          <p:nvPr/>
        </p:nvGraphicFramePr>
        <p:xfrm>
          <a:off x="492940" y="17150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5133250"/>
              </a:tblGrid>
              <a:tr h="156100">
                <a:tc row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429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Développer</a:t>
                      </a: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 une version avec objectif d’épargne avec caisse 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429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Développer une version avec objectif de budget avec carnet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98800">
                <a:tc vMerge="1"/>
              </a:tr>
              <a:tr h="198800">
                <a:tc vMerge="1"/>
              </a:tr>
              <a:tr h="198800">
                <a:tc vMerge="1"/>
              </a:tr>
              <a:tr h="648750">
                <a:tc vMerge="1"/>
              </a:tr>
            </a:tbl>
          </a:graphicData>
        </a:graphic>
      </p:graphicFrame>
      <p:grpSp>
        <p:nvGrpSpPr>
          <p:cNvPr id="294" name="Google Shape;294;p21"/>
          <p:cNvGrpSpPr/>
          <p:nvPr/>
        </p:nvGrpSpPr>
        <p:grpSpPr>
          <a:xfrm>
            <a:off x="625935" y="1022650"/>
            <a:ext cx="4161278" cy="342900"/>
            <a:chOff x="1234958" y="1492600"/>
            <a:chExt cx="4729800" cy="342900"/>
          </a:xfrm>
        </p:grpSpPr>
        <p:sp>
          <p:nvSpPr>
            <p:cNvPr id="295" name="Google Shape;295;p21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F078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07817"/>
                </a:buClr>
                <a:buSzPts val="2400"/>
                <a:buChar char="•"/>
              </a:pPr>
              <a:r>
                <a:rPr lang="fr-FR" sz="2400">
                  <a:solidFill>
                    <a:srgbClr val="F07817"/>
                  </a:solidFill>
                </a:rPr>
                <a:t>PERXONOMIZ</a:t>
              </a:r>
              <a:endParaRPr sz="2200">
                <a:solidFill>
                  <a:srgbClr val="F07817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96" name="Google Shape;296;p21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F0781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297" name="Google Shape;297;p21"/>
          <p:cNvGrpSpPr/>
          <p:nvPr/>
        </p:nvGrpSpPr>
        <p:grpSpPr>
          <a:xfrm>
            <a:off x="6713485" y="1022650"/>
            <a:ext cx="4161278" cy="342900"/>
            <a:chOff x="1234958" y="1492600"/>
            <a:chExt cx="4729800" cy="342900"/>
          </a:xfrm>
        </p:grpSpPr>
        <p:sp>
          <p:nvSpPr>
            <p:cNvPr id="298" name="Google Shape;298;p21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CE"/>
                </a:buClr>
                <a:buSzPts val="2400"/>
                <a:buChar char="•"/>
              </a:pPr>
              <a:r>
                <a:rPr lang="fr-FR" sz="2400">
                  <a:solidFill>
                    <a:srgbClr val="0072CE"/>
                  </a:solidFill>
                </a:rPr>
                <a:t>BY+</a:t>
              </a:r>
              <a:endParaRPr sz="2200">
                <a:solidFill>
                  <a:srgbClr val="0072CE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299" name="Google Shape;299;p21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aphicFrame>
        <p:nvGraphicFramePr>
          <p:cNvPr id="300" name="Google Shape;300;p21"/>
          <p:cNvGraphicFramePr/>
          <p:nvPr/>
        </p:nvGraphicFramePr>
        <p:xfrm>
          <a:off x="6442415" y="17637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4791300"/>
              </a:tblGrid>
              <a:tr h="290075">
                <a:tc rowSpan="5">
                  <a:txBody>
                    <a:bodyPr/>
                    <a:lstStyle/>
                    <a:p>
                      <a:pPr indent="-3429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Développer le socle de la suite</a:t>
                      </a:r>
                      <a:endParaRPr sz="18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429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Développer le module CRM</a:t>
                      </a: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 ( Pipeline , Facturation , Devis )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69425">
                <a:tc vMerge="1"/>
              </a:tr>
              <a:tr h="369425">
                <a:tc vMerge="1"/>
              </a:tr>
              <a:tr h="369425">
                <a:tc vMerge="1"/>
              </a:tr>
              <a:tr h="369425">
                <a:tc vMerge="1"/>
              </a:tr>
            </a:tbl>
          </a:graphicData>
        </a:graphic>
      </p:graphicFrame>
      <p:graphicFrame>
        <p:nvGraphicFramePr>
          <p:cNvPr id="301" name="Google Shape;301;p21"/>
          <p:cNvGraphicFramePr/>
          <p:nvPr/>
        </p:nvGraphicFramePr>
        <p:xfrm>
          <a:off x="492940" y="44640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5133250"/>
              </a:tblGrid>
              <a:tr h="221525">
                <a:tc rowSpan="5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Développer une banque en ligne</a:t>
                      </a: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 ( Onboarding , Comptes , KYC , Retrait , </a:t>
                      </a: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Dépôt</a:t>
                      </a: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 , Virement )</a:t>
                      </a:r>
                      <a:r>
                        <a:rPr lang="fr-FR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 </a:t>
                      </a:r>
                      <a:endParaRPr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82125">
                <a:tc vMerge="1"/>
              </a:tr>
              <a:tr h="282125">
                <a:tc vMerge="1"/>
              </a:tr>
              <a:tr h="282125">
                <a:tc vMerge="1"/>
              </a:tr>
              <a:tr h="559650">
                <a:tc vMerge="1"/>
              </a:tr>
            </a:tbl>
          </a:graphicData>
        </a:graphic>
      </p:graphicFrame>
      <p:grpSp>
        <p:nvGrpSpPr>
          <p:cNvPr id="302" name="Google Shape;302;p21"/>
          <p:cNvGrpSpPr/>
          <p:nvPr/>
        </p:nvGrpSpPr>
        <p:grpSpPr>
          <a:xfrm>
            <a:off x="625935" y="3832275"/>
            <a:ext cx="4161278" cy="342900"/>
            <a:chOff x="1234958" y="1492600"/>
            <a:chExt cx="4729800" cy="342900"/>
          </a:xfrm>
        </p:grpSpPr>
        <p:sp>
          <p:nvSpPr>
            <p:cNvPr id="303" name="Google Shape;303;p21"/>
            <p:cNvSpPr txBox="1"/>
            <p:nvPr/>
          </p:nvSpPr>
          <p:spPr>
            <a:xfrm>
              <a:off x="1563758" y="1492600"/>
              <a:ext cx="4401000" cy="3429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Char char="•"/>
              </a:pPr>
              <a:r>
                <a:rPr lang="fr-FR" sz="2400">
                  <a:solidFill>
                    <a:schemeClr val="dk2"/>
                  </a:solidFill>
                </a:rPr>
                <a:t>MONEER</a:t>
              </a:r>
              <a:endParaRPr sz="2200">
                <a:solidFill>
                  <a:schemeClr val="dk2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304" name="Google Shape;304;p21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05" name="Google Shape;305;p21"/>
          <p:cNvGrpSpPr/>
          <p:nvPr/>
        </p:nvGrpSpPr>
        <p:grpSpPr>
          <a:xfrm>
            <a:off x="6776985" y="3784400"/>
            <a:ext cx="4495967" cy="342900"/>
            <a:chOff x="1234958" y="1492600"/>
            <a:chExt cx="5110215" cy="342900"/>
          </a:xfrm>
        </p:grpSpPr>
        <p:sp>
          <p:nvSpPr>
            <p:cNvPr id="306" name="Google Shape;306;p21"/>
            <p:cNvSpPr txBox="1"/>
            <p:nvPr/>
          </p:nvSpPr>
          <p:spPr>
            <a:xfrm>
              <a:off x="1563773" y="1492600"/>
              <a:ext cx="4781400" cy="342900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-3810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CE"/>
                </a:buClr>
                <a:buSzPts val="2400"/>
                <a:buChar char="•"/>
              </a:pPr>
              <a:r>
                <a:rPr lang="fr-FR" sz="2400">
                  <a:solidFill>
                    <a:srgbClr val="0072CE"/>
                  </a:solidFill>
                </a:rPr>
                <a:t>NETBYUS CONSULTING</a:t>
              </a:r>
              <a:endParaRPr sz="2200">
                <a:solidFill>
                  <a:srgbClr val="0072CE"/>
                </a:solidFill>
              </a:endParaRPr>
            </a:p>
            <a:p>
              <a:pPr indent="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</a:endParaRPr>
            </a:p>
          </p:txBody>
        </p:sp>
        <p:cxnSp>
          <p:nvCxnSpPr>
            <p:cNvPr id="307" name="Google Shape;307;p21"/>
            <p:cNvCxnSpPr/>
            <p:nvPr/>
          </p:nvCxnSpPr>
          <p:spPr>
            <a:xfrm>
              <a:off x="1234958" y="1644971"/>
              <a:ext cx="328800" cy="0"/>
            </a:xfrm>
            <a:prstGeom prst="straightConnector1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aphicFrame>
        <p:nvGraphicFramePr>
          <p:cNvPr id="308" name="Google Shape;308;p21"/>
          <p:cNvGraphicFramePr/>
          <p:nvPr/>
        </p:nvGraphicFramePr>
        <p:xfrm>
          <a:off x="6526440" y="44665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{78ED0DB0-084F-4838-BABF-619E9CC1C94C}</a:tableStyleId>
              </a:tblPr>
              <a:tblGrid>
                <a:gridCol w="4830400"/>
              </a:tblGrid>
              <a:tr h="266250">
                <a:tc rowSpan="5">
                  <a:txBody>
                    <a:bodyPr/>
                    <a:lstStyle/>
                    <a:p>
                      <a:pPr indent="-33020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hivo"/>
                        <a:buChar char="●"/>
                      </a:pPr>
                      <a:r>
                        <a:rPr lang="fr-FR" sz="1600">
                          <a:solidFill>
                            <a:schemeClr val="dk1"/>
                          </a:solidFill>
                          <a:latin typeface="Chivo"/>
                          <a:ea typeface="Chivo"/>
                          <a:cs typeface="Chivo"/>
                          <a:sym typeface="Chivo"/>
                        </a:rPr>
                        <a:t>Développer la plateforme du business unit consulting ( Netbyus, Candidats, Entreprise)</a:t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  <a:p>
                      <a:pPr indent="0" lvl="0" marL="4572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  <a:latin typeface="Chivo"/>
                        <a:ea typeface="Chivo"/>
                        <a:cs typeface="Chivo"/>
                        <a:sym typeface="Chivo"/>
                      </a:endParaRPr>
                    </a:p>
                  </a:txBody>
                  <a:tcPr marT="91425" marB="914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39050">
                <a:tc vMerge="1"/>
              </a:tr>
              <a:tr h="339050">
                <a:tc vMerge="1"/>
              </a:tr>
              <a:tr h="339050">
                <a:tc vMerge="1"/>
              </a:tr>
              <a:tr h="339050">
                <a:tc vMerge="1"/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Rectangle beige" id="313" name="Google Shape;313;p22"/>
          <p:cNvSpPr/>
          <p:nvPr/>
        </p:nvSpPr>
        <p:spPr>
          <a:xfrm flipH="1" rot="10800000">
            <a:off x="743974" y="1151302"/>
            <a:ext cx="1151087" cy="73624"/>
          </a:xfrm>
          <a:custGeom>
            <a:rect b="b" l="l" r="r" t="t"/>
            <a:pathLst>
              <a:path extrusionOk="0" h="120000"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noFill/>
          <a:ln cap="flat" cmpd="sng" w="548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863" y="1630274"/>
            <a:ext cx="2227192" cy="80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1942" y="1630275"/>
            <a:ext cx="2778858" cy="635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96980" y="1524126"/>
            <a:ext cx="2046655" cy="1021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31254" y="1384328"/>
            <a:ext cx="715219" cy="10407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22"/>
          <p:cNvGrpSpPr/>
          <p:nvPr/>
        </p:nvGrpSpPr>
        <p:grpSpPr>
          <a:xfrm>
            <a:off x="503299" y="3275905"/>
            <a:ext cx="2193643" cy="2116834"/>
            <a:chOff x="503299" y="3275905"/>
            <a:chExt cx="2193643" cy="2116834"/>
          </a:xfrm>
        </p:grpSpPr>
        <p:grpSp>
          <p:nvGrpSpPr>
            <p:cNvPr id="319" name="Google Shape;319;p22"/>
            <p:cNvGrpSpPr/>
            <p:nvPr/>
          </p:nvGrpSpPr>
          <p:grpSpPr>
            <a:xfrm>
              <a:off x="503299" y="3275905"/>
              <a:ext cx="2193643" cy="2116834"/>
              <a:chOff x="1170660" y="2436488"/>
              <a:chExt cx="825886" cy="823200"/>
            </a:xfrm>
          </p:grpSpPr>
          <p:sp>
            <p:nvSpPr>
              <p:cNvPr id="320" name="Google Shape;320;p22"/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rect b="b" l="l" r="r" t="t"/>
                <a:pathLst>
                  <a:path extrusionOk="0" h="701" w="1414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22"/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rect b="b" l="l" r="r" t="t"/>
                <a:pathLst>
                  <a:path extrusionOk="0" h="1039" w="1371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2" name="Google Shape;322;p22"/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rect b="b" l="l" r="r" t="t"/>
                <a:pathLst>
                  <a:path extrusionOk="0" h="1278" w="1206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3" name="Google Shape;323;p22"/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rect b="b" l="l" r="r" t="t"/>
                <a:pathLst>
                  <a:path extrusionOk="0" h="1400" w="931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22"/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rect b="b" l="l" r="r" t="t"/>
                <a:pathLst>
                  <a:path extrusionOk="0" h="1400" w="571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22"/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rect b="b" l="l" r="r" t="t"/>
                <a:pathLst>
                  <a:path extrusionOk="0" h="1414" w="606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22"/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rect b="b" l="l" r="r" t="t"/>
                <a:pathLst>
                  <a:path extrusionOk="0" h="1401" w="961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22"/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rect b="b" l="l" r="r" t="t"/>
                <a:pathLst>
                  <a:path extrusionOk="0" h="1263" w="1227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22"/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rect b="b" l="l" r="r" t="t"/>
                <a:pathLst>
                  <a:path extrusionOk="0" h="665" w="1422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22"/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rect b="b" l="l" r="r" t="t"/>
                <a:pathLst>
                  <a:path extrusionOk="0" h="513" w="140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22"/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rect b="b" l="l" r="r" t="t"/>
                <a:pathLst>
                  <a:path extrusionOk="0" h="873" w="1414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22"/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rect b="b" l="l" r="r" t="t"/>
                <a:pathLst>
                  <a:path extrusionOk="0" h="1169" w="1299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22"/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rect b="b" l="l" r="r" t="t"/>
                <a:pathLst>
                  <a:path extrusionOk="0" h="1357" w="1075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22"/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rect b="b" l="l" r="r" t="t"/>
                <a:pathLst>
                  <a:path extrusionOk="0" h="1422" w="758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22"/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rect b="b" l="l" r="r" t="t"/>
                <a:pathLst>
                  <a:path extrusionOk="0" h="1375" w="47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22"/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rect b="b" l="l" r="r" t="t"/>
                <a:pathLst>
                  <a:path extrusionOk="0" h="1415" w="795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22"/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rect b="b" l="l" r="r" t="t"/>
                <a:pathLst>
                  <a:path extrusionOk="0" h="1343" w="1112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22"/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rect b="b" l="l" r="r" t="t"/>
                <a:pathLst>
                  <a:path extrusionOk="0" h="1147" w="1321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22"/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rect b="b" l="l" r="r" t="t"/>
                <a:pathLst>
                  <a:path extrusionOk="0" h="845" w="1414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22"/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rect b="b" l="l" r="r" t="t"/>
                <a:pathLst>
                  <a:path extrusionOk="0" h="470" w="1386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22"/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rect b="b" l="l" r="r" t="t"/>
                <a:pathLst>
                  <a:path extrusionOk="0" h="1003" w="1379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1" name="Google Shape;341;p22"/>
            <p:cNvSpPr txBox="1"/>
            <p:nvPr/>
          </p:nvSpPr>
          <p:spPr>
            <a:xfrm>
              <a:off x="773415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fr-FR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2" name="Google Shape;342;p22"/>
          <p:cNvGrpSpPr/>
          <p:nvPr/>
        </p:nvGrpSpPr>
        <p:grpSpPr>
          <a:xfrm>
            <a:off x="3982735" y="3275905"/>
            <a:ext cx="2193643" cy="2116834"/>
            <a:chOff x="3068335" y="3275905"/>
            <a:chExt cx="2193643" cy="2116834"/>
          </a:xfrm>
        </p:grpSpPr>
        <p:grpSp>
          <p:nvGrpSpPr>
            <p:cNvPr id="343" name="Google Shape;343;p22"/>
            <p:cNvGrpSpPr/>
            <p:nvPr/>
          </p:nvGrpSpPr>
          <p:grpSpPr>
            <a:xfrm>
              <a:off x="3068335" y="3275905"/>
              <a:ext cx="2193643" cy="2116834"/>
              <a:chOff x="1170660" y="2436488"/>
              <a:chExt cx="825886" cy="823200"/>
            </a:xfrm>
          </p:grpSpPr>
          <p:sp>
            <p:nvSpPr>
              <p:cNvPr id="344" name="Google Shape;344;p22"/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rect b="b" l="l" r="r" t="t"/>
                <a:pathLst>
                  <a:path extrusionOk="0" h="701" w="1414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rect b="b" l="l" r="r" t="t"/>
                <a:pathLst>
                  <a:path extrusionOk="0" h="1039" w="1371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22"/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rect b="b" l="l" r="r" t="t"/>
                <a:pathLst>
                  <a:path extrusionOk="0" h="1278" w="1206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7" name="Google Shape;347;p22"/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rect b="b" l="l" r="r" t="t"/>
                <a:pathLst>
                  <a:path extrusionOk="0" h="1400" w="931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8" name="Google Shape;348;p22"/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rect b="b" l="l" r="r" t="t"/>
                <a:pathLst>
                  <a:path extrusionOk="0" h="1400" w="571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22"/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rect b="b" l="l" r="r" t="t"/>
                <a:pathLst>
                  <a:path extrusionOk="0" h="1414" w="606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22"/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rect b="b" l="l" r="r" t="t"/>
                <a:pathLst>
                  <a:path extrusionOk="0" h="1401" w="961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22"/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rect b="b" l="l" r="r" t="t"/>
                <a:pathLst>
                  <a:path extrusionOk="0" h="1263" w="1227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22"/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rect b="b" l="l" r="r" t="t"/>
                <a:pathLst>
                  <a:path extrusionOk="0" h="665" w="1422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22"/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rect b="b" l="l" r="r" t="t"/>
                <a:pathLst>
                  <a:path extrusionOk="0" h="513" w="140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22"/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rect b="b" l="l" r="r" t="t"/>
                <a:pathLst>
                  <a:path extrusionOk="0" h="873" w="1414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5" name="Google Shape;355;p22"/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rect b="b" l="l" r="r" t="t"/>
                <a:pathLst>
                  <a:path extrusionOk="0" h="1169" w="1299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6" name="Google Shape;356;p22"/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rect b="b" l="l" r="r" t="t"/>
                <a:pathLst>
                  <a:path extrusionOk="0" h="1357" w="1075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22"/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rect b="b" l="l" r="r" t="t"/>
                <a:pathLst>
                  <a:path extrusionOk="0" h="1422" w="758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22"/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rect b="b" l="l" r="r" t="t"/>
                <a:pathLst>
                  <a:path extrusionOk="0" h="1375" w="47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22"/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rect b="b" l="l" r="r" t="t"/>
                <a:pathLst>
                  <a:path extrusionOk="0" h="1415" w="795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22"/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rect b="b" l="l" r="r" t="t"/>
                <a:pathLst>
                  <a:path extrusionOk="0" h="1343" w="1112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1" name="Google Shape;361;p22"/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rect b="b" l="l" r="r" t="t"/>
                <a:pathLst>
                  <a:path extrusionOk="0" h="1147" w="1321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2" name="Google Shape;362;p22"/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rect b="b" l="l" r="r" t="t"/>
                <a:pathLst>
                  <a:path extrusionOk="0" h="845" w="1414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3" name="Google Shape;363;p22"/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rect b="b" l="l" r="r" t="t"/>
                <a:pathLst>
                  <a:path extrusionOk="0" h="470" w="1386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4" name="Google Shape;364;p22"/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rect b="b" l="l" r="r" t="t"/>
                <a:pathLst>
                  <a:path extrusionOk="0" h="1003" w="1379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5" name="Google Shape;365;p22"/>
            <p:cNvSpPr txBox="1"/>
            <p:nvPr/>
          </p:nvSpPr>
          <p:spPr>
            <a:xfrm>
              <a:off x="3338451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fr-FR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6" name="Google Shape;366;p22"/>
          <p:cNvGrpSpPr/>
          <p:nvPr/>
        </p:nvGrpSpPr>
        <p:grpSpPr>
          <a:xfrm>
            <a:off x="6613722" y="3275905"/>
            <a:ext cx="2193643" cy="2116834"/>
            <a:chOff x="503299" y="3275905"/>
            <a:chExt cx="2193643" cy="2116834"/>
          </a:xfrm>
        </p:grpSpPr>
        <p:grpSp>
          <p:nvGrpSpPr>
            <p:cNvPr id="367" name="Google Shape;367;p22"/>
            <p:cNvGrpSpPr/>
            <p:nvPr/>
          </p:nvGrpSpPr>
          <p:grpSpPr>
            <a:xfrm>
              <a:off x="503299" y="3275905"/>
              <a:ext cx="2193643" cy="2116834"/>
              <a:chOff x="1170660" y="2436488"/>
              <a:chExt cx="825886" cy="823200"/>
            </a:xfrm>
          </p:grpSpPr>
          <p:sp>
            <p:nvSpPr>
              <p:cNvPr id="368" name="Google Shape;368;p22"/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rect b="b" l="l" r="r" t="t"/>
                <a:pathLst>
                  <a:path extrusionOk="0" h="701" w="1414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22"/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rect b="b" l="l" r="r" t="t"/>
                <a:pathLst>
                  <a:path extrusionOk="0" h="1039" w="1371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0" name="Google Shape;370;p22"/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rect b="b" l="l" r="r" t="t"/>
                <a:pathLst>
                  <a:path extrusionOk="0" h="1278" w="1206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22"/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rect b="b" l="l" r="r" t="t"/>
                <a:pathLst>
                  <a:path extrusionOk="0" h="1400" w="931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rect b="b" l="l" r="r" t="t"/>
                <a:pathLst>
                  <a:path extrusionOk="0" h="1400" w="571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22"/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rect b="b" l="l" r="r" t="t"/>
                <a:pathLst>
                  <a:path extrusionOk="0" h="1414" w="606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22"/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rect b="b" l="l" r="r" t="t"/>
                <a:pathLst>
                  <a:path extrusionOk="0" h="1401" w="961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22"/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rect b="b" l="l" r="r" t="t"/>
                <a:pathLst>
                  <a:path extrusionOk="0" h="1263" w="1227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22"/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rect b="b" l="l" r="r" t="t"/>
                <a:pathLst>
                  <a:path extrusionOk="0" h="665" w="1422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22"/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rect b="b" l="l" r="r" t="t"/>
                <a:pathLst>
                  <a:path extrusionOk="0" h="513" w="140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22"/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rect b="b" l="l" r="r" t="t"/>
                <a:pathLst>
                  <a:path extrusionOk="0" h="873" w="1414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22"/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rect b="b" l="l" r="r" t="t"/>
                <a:pathLst>
                  <a:path extrusionOk="0" h="1169" w="1299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22"/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rect b="b" l="l" r="r" t="t"/>
                <a:pathLst>
                  <a:path extrusionOk="0" h="1357" w="1075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22"/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rect b="b" l="l" r="r" t="t"/>
                <a:pathLst>
                  <a:path extrusionOk="0" h="1422" w="758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22"/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rect b="b" l="l" r="r" t="t"/>
                <a:pathLst>
                  <a:path extrusionOk="0" h="1375" w="47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22"/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rect b="b" l="l" r="r" t="t"/>
                <a:pathLst>
                  <a:path extrusionOk="0" h="1415" w="795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22"/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rect b="b" l="l" r="r" t="t"/>
                <a:pathLst>
                  <a:path extrusionOk="0" h="1343" w="1112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22"/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rect b="b" l="l" r="r" t="t"/>
                <a:pathLst>
                  <a:path extrusionOk="0" h="1147" w="1321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rect b="b" l="l" r="r" t="t"/>
                <a:pathLst>
                  <a:path extrusionOk="0" h="845" w="1414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22"/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rect b="b" l="l" r="r" t="t"/>
                <a:pathLst>
                  <a:path extrusionOk="0" h="470" w="1386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22"/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rect b="b" l="l" r="r" t="t"/>
                <a:pathLst>
                  <a:path extrusionOk="0" h="1003" w="1379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9" name="Google Shape;389;p22"/>
            <p:cNvSpPr txBox="1"/>
            <p:nvPr/>
          </p:nvSpPr>
          <p:spPr>
            <a:xfrm>
              <a:off x="773415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fr-FR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0" name="Google Shape;390;p22"/>
          <p:cNvGrpSpPr/>
          <p:nvPr/>
        </p:nvGrpSpPr>
        <p:grpSpPr>
          <a:xfrm>
            <a:off x="9164911" y="3275905"/>
            <a:ext cx="2193643" cy="2116834"/>
            <a:chOff x="3068335" y="3275905"/>
            <a:chExt cx="2193643" cy="2116834"/>
          </a:xfrm>
        </p:grpSpPr>
        <p:grpSp>
          <p:nvGrpSpPr>
            <p:cNvPr id="391" name="Google Shape;391;p22"/>
            <p:cNvGrpSpPr/>
            <p:nvPr/>
          </p:nvGrpSpPr>
          <p:grpSpPr>
            <a:xfrm>
              <a:off x="3068335" y="3275905"/>
              <a:ext cx="2193643" cy="2116834"/>
              <a:chOff x="1170660" y="2436488"/>
              <a:chExt cx="825886" cy="823200"/>
            </a:xfrm>
          </p:grpSpPr>
          <p:sp>
            <p:nvSpPr>
              <p:cNvPr id="392" name="Google Shape;392;p22"/>
              <p:cNvSpPr/>
              <p:nvPr/>
            </p:nvSpPr>
            <p:spPr>
              <a:xfrm>
                <a:off x="1177482" y="2726092"/>
                <a:ext cx="148406" cy="73502"/>
              </a:xfrm>
              <a:custGeom>
                <a:rect b="b" l="l" r="r" t="t"/>
                <a:pathLst>
                  <a:path extrusionOk="0" h="701" w="1414">
                    <a:moveTo>
                      <a:pt x="108" y="0"/>
                    </a:moveTo>
                    <a:lnTo>
                      <a:pt x="51" y="224"/>
                    </a:lnTo>
                    <a:cubicBezTo>
                      <a:pt x="29" y="303"/>
                      <a:pt x="7" y="375"/>
                      <a:pt x="0" y="455"/>
                    </a:cubicBezTo>
                    <a:lnTo>
                      <a:pt x="1342" y="700"/>
                    </a:lnTo>
                    <a:cubicBezTo>
                      <a:pt x="1349" y="650"/>
                      <a:pt x="1363" y="599"/>
                      <a:pt x="1378" y="549"/>
                    </a:cubicBezTo>
                    <a:lnTo>
                      <a:pt x="1414" y="397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3" name="Google Shape;393;p22"/>
              <p:cNvSpPr/>
              <p:nvPr/>
            </p:nvSpPr>
            <p:spPr>
              <a:xfrm>
                <a:off x="1216840" y="2614948"/>
                <a:ext cx="143893" cy="108942"/>
              </a:xfrm>
              <a:custGeom>
                <a:rect b="b" l="l" r="r" t="t"/>
                <a:pathLst>
                  <a:path extrusionOk="0" h="1039" w="1371">
                    <a:moveTo>
                      <a:pt x="245" y="0"/>
                    </a:moveTo>
                    <a:cubicBezTo>
                      <a:pt x="159" y="137"/>
                      <a:pt x="72" y="267"/>
                      <a:pt x="0" y="404"/>
                    </a:cubicBezTo>
                    <a:lnTo>
                      <a:pt x="1219" y="1039"/>
                    </a:lnTo>
                    <a:cubicBezTo>
                      <a:pt x="1262" y="945"/>
                      <a:pt x="1320" y="866"/>
                      <a:pt x="1371" y="772"/>
                    </a:cubicBezTo>
                    <a:lnTo>
                      <a:pt x="24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4" name="Google Shape;394;p22"/>
              <p:cNvSpPr/>
              <p:nvPr/>
            </p:nvSpPr>
            <p:spPr>
              <a:xfrm>
                <a:off x="1289468" y="2524879"/>
                <a:ext cx="126576" cy="134001"/>
              </a:xfrm>
              <a:custGeom>
                <a:rect b="b" l="l" r="r" t="t"/>
                <a:pathLst>
                  <a:path extrusionOk="0" h="1278" w="1206">
                    <a:moveTo>
                      <a:pt x="347" y="1"/>
                    </a:moveTo>
                    <a:cubicBezTo>
                      <a:pt x="224" y="95"/>
                      <a:pt x="116" y="210"/>
                      <a:pt x="1" y="318"/>
                    </a:cubicBezTo>
                    <a:lnTo>
                      <a:pt x="974" y="1278"/>
                    </a:lnTo>
                    <a:cubicBezTo>
                      <a:pt x="1046" y="1205"/>
                      <a:pt x="1126" y="1133"/>
                      <a:pt x="1205" y="1068"/>
                    </a:cubicBezTo>
                    <a:lnTo>
                      <a:pt x="3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5" name="Google Shape;395;p22"/>
              <p:cNvSpPr/>
              <p:nvPr/>
            </p:nvSpPr>
            <p:spPr>
              <a:xfrm>
                <a:off x="1387915" y="2463645"/>
                <a:ext cx="97713" cy="146794"/>
              </a:xfrm>
              <a:custGeom>
                <a:rect b="b" l="l" r="r" t="t"/>
                <a:pathLst>
                  <a:path extrusionOk="0" h="1400" w="931">
                    <a:moveTo>
                      <a:pt x="426" y="1"/>
                    </a:moveTo>
                    <a:cubicBezTo>
                      <a:pt x="354" y="22"/>
                      <a:pt x="282" y="58"/>
                      <a:pt x="209" y="94"/>
                    </a:cubicBezTo>
                    <a:lnTo>
                      <a:pt x="0" y="195"/>
                    </a:lnTo>
                    <a:lnTo>
                      <a:pt x="649" y="1400"/>
                    </a:lnTo>
                    <a:lnTo>
                      <a:pt x="786" y="1335"/>
                    </a:lnTo>
                    <a:cubicBezTo>
                      <a:pt x="830" y="1306"/>
                      <a:pt x="880" y="1285"/>
                      <a:pt x="931" y="1270"/>
                    </a:cubicBezTo>
                    <a:lnTo>
                      <a:pt x="426" y="1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22"/>
              <p:cNvSpPr/>
              <p:nvPr/>
            </p:nvSpPr>
            <p:spPr>
              <a:xfrm>
                <a:off x="1503680" y="2436488"/>
                <a:ext cx="59929" cy="146794"/>
              </a:xfrm>
              <a:custGeom>
                <a:rect b="b" l="l" r="r" t="t"/>
                <a:pathLst>
                  <a:path extrusionOk="0" h="1400" w="571">
                    <a:moveTo>
                      <a:pt x="470" y="0"/>
                    </a:moveTo>
                    <a:cubicBezTo>
                      <a:pt x="390" y="0"/>
                      <a:pt x="311" y="7"/>
                      <a:pt x="239" y="22"/>
                    </a:cubicBezTo>
                    <a:lnTo>
                      <a:pt x="1" y="58"/>
                    </a:lnTo>
                    <a:lnTo>
                      <a:pt x="268" y="1399"/>
                    </a:lnTo>
                    <a:lnTo>
                      <a:pt x="419" y="1378"/>
                    </a:lnTo>
                    <a:cubicBezTo>
                      <a:pt x="470" y="1370"/>
                      <a:pt x="520" y="1363"/>
                      <a:pt x="571" y="1363"/>
                    </a:cubicBezTo>
                    <a:lnTo>
                      <a:pt x="470" y="0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22"/>
              <p:cNvSpPr/>
              <p:nvPr/>
            </p:nvSpPr>
            <p:spPr>
              <a:xfrm>
                <a:off x="1611992" y="2437222"/>
                <a:ext cx="63603" cy="148261"/>
              </a:xfrm>
              <a:custGeom>
                <a:rect b="b" l="l" r="r" t="t"/>
                <a:pathLst>
                  <a:path extrusionOk="0" h="1414" w="606">
                    <a:moveTo>
                      <a:pt x="144" y="0"/>
                    </a:moveTo>
                    <a:lnTo>
                      <a:pt x="0" y="1356"/>
                    </a:lnTo>
                    <a:cubicBezTo>
                      <a:pt x="101" y="1378"/>
                      <a:pt x="202" y="1385"/>
                      <a:pt x="303" y="1414"/>
                    </a:cubicBezTo>
                    <a:lnTo>
                      <a:pt x="606" y="80"/>
                    </a:lnTo>
                    <a:cubicBezTo>
                      <a:pt x="454" y="36"/>
                      <a:pt x="296" y="22"/>
                      <a:pt x="14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22"/>
              <p:cNvSpPr/>
              <p:nvPr/>
            </p:nvSpPr>
            <p:spPr>
              <a:xfrm>
                <a:off x="1689868" y="2468154"/>
                <a:ext cx="100862" cy="146898"/>
              </a:xfrm>
              <a:custGeom>
                <a:rect b="b" l="l" r="r" t="t"/>
                <a:pathLst>
                  <a:path extrusionOk="0" h="1401" w="961">
                    <a:moveTo>
                      <a:pt x="542" y="1"/>
                    </a:moveTo>
                    <a:lnTo>
                      <a:pt x="1" y="1256"/>
                    </a:lnTo>
                    <a:lnTo>
                      <a:pt x="138" y="1321"/>
                    </a:lnTo>
                    <a:cubicBezTo>
                      <a:pt x="181" y="1343"/>
                      <a:pt x="232" y="1371"/>
                      <a:pt x="275" y="1400"/>
                    </a:cubicBezTo>
                    <a:lnTo>
                      <a:pt x="960" y="210"/>
                    </a:lnTo>
                    <a:cubicBezTo>
                      <a:pt x="895" y="174"/>
                      <a:pt x="823" y="131"/>
                      <a:pt x="751" y="102"/>
                    </a:cubicBezTo>
                    <a:lnTo>
                      <a:pt x="54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22"/>
              <p:cNvSpPr/>
              <p:nvPr/>
            </p:nvSpPr>
            <p:spPr>
              <a:xfrm>
                <a:off x="1758089" y="2532533"/>
                <a:ext cx="128780" cy="132429"/>
              </a:xfrm>
              <a:custGeom>
                <a:rect b="b" l="l" r="r" t="t"/>
                <a:pathLst>
                  <a:path extrusionOk="0" h="1263" w="1227">
                    <a:moveTo>
                      <a:pt x="887" y="0"/>
                    </a:moveTo>
                    <a:lnTo>
                      <a:pt x="0" y="1046"/>
                    </a:lnTo>
                    <a:cubicBezTo>
                      <a:pt x="79" y="1111"/>
                      <a:pt x="152" y="1183"/>
                      <a:pt x="224" y="1262"/>
                    </a:cubicBezTo>
                    <a:lnTo>
                      <a:pt x="1226" y="332"/>
                    </a:lnTo>
                    <a:cubicBezTo>
                      <a:pt x="1118" y="209"/>
                      <a:pt x="1003" y="101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22"/>
              <p:cNvSpPr/>
              <p:nvPr/>
            </p:nvSpPr>
            <p:spPr>
              <a:xfrm>
                <a:off x="1842787" y="2738150"/>
                <a:ext cx="149246" cy="69727"/>
              </a:xfrm>
              <a:custGeom>
                <a:rect b="b" l="l" r="r" t="t"/>
                <a:pathLst>
                  <a:path extrusionOk="0" h="665" w="1422">
                    <a:moveTo>
                      <a:pt x="1321" y="1"/>
                    </a:moveTo>
                    <a:lnTo>
                      <a:pt x="1" y="361"/>
                    </a:lnTo>
                    <a:lnTo>
                      <a:pt x="44" y="506"/>
                    </a:lnTo>
                    <a:cubicBezTo>
                      <a:pt x="51" y="556"/>
                      <a:pt x="59" y="614"/>
                      <a:pt x="66" y="664"/>
                    </a:cubicBezTo>
                    <a:lnTo>
                      <a:pt x="1422" y="462"/>
                    </a:lnTo>
                    <a:cubicBezTo>
                      <a:pt x="1407" y="383"/>
                      <a:pt x="1400" y="304"/>
                      <a:pt x="1378" y="232"/>
                    </a:cubicBezTo>
                    <a:lnTo>
                      <a:pt x="132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22"/>
              <p:cNvSpPr/>
              <p:nvPr/>
            </p:nvSpPr>
            <p:spPr>
              <a:xfrm>
                <a:off x="1849609" y="2855376"/>
                <a:ext cx="146937" cy="53789"/>
              </a:xfrm>
              <a:custGeom>
                <a:rect b="b" l="l" r="r" t="t"/>
                <a:pathLst>
                  <a:path extrusionOk="0" h="513" w="1400">
                    <a:moveTo>
                      <a:pt x="30" y="1"/>
                    </a:moveTo>
                    <a:cubicBezTo>
                      <a:pt x="30" y="109"/>
                      <a:pt x="15" y="210"/>
                      <a:pt x="1" y="311"/>
                    </a:cubicBezTo>
                    <a:lnTo>
                      <a:pt x="1357" y="513"/>
                    </a:lnTo>
                    <a:cubicBezTo>
                      <a:pt x="1378" y="354"/>
                      <a:pt x="1393" y="203"/>
                      <a:pt x="1400" y="44"/>
                    </a:cubicBezTo>
                    <a:lnTo>
                      <a:pt x="3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22"/>
              <p:cNvSpPr/>
              <p:nvPr/>
            </p:nvSpPr>
            <p:spPr>
              <a:xfrm>
                <a:off x="1826204" y="2934854"/>
                <a:ext cx="148406" cy="91536"/>
              </a:xfrm>
              <a:custGeom>
                <a:rect b="b" l="l" r="r" t="t"/>
                <a:pathLst>
                  <a:path extrusionOk="0" h="873" w="1414">
                    <a:moveTo>
                      <a:pt x="123" y="0"/>
                    </a:moveTo>
                    <a:lnTo>
                      <a:pt x="65" y="144"/>
                    </a:lnTo>
                    <a:cubicBezTo>
                      <a:pt x="51" y="195"/>
                      <a:pt x="22" y="238"/>
                      <a:pt x="0" y="281"/>
                    </a:cubicBezTo>
                    <a:lnTo>
                      <a:pt x="1234" y="873"/>
                    </a:lnTo>
                    <a:cubicBezTo>
                      <a:pt x="1270" y="801"/>
                      <a:pt x="1306" y="736"/>
                      <a:pt x="1335" y="664"/>
                    </a:cubicBezTo>
                    <a:lnTo>
                      <a:pt x="1414" y="44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22"/>
              <p:cNvSpPr/>
              <p:nvPr/>
            </p:nvSpPr>
            <p:spPr>
              <a:xfrm>
                <a:off x="1781493" y="3005944"/>
                <a:ext cx="136337" cy="122573"/>
              </a:xfrm>
              <a:custGeom>
                <a:rect b="b" l="l" r="r" t="t"/>
                <a:pathLst>
                  <a:path extrusionOk="0" h="1169" w="1299">
                    <a:moveTo>
                      <a:pt x="195" y="0"/>
                    </a:moveTo>
                    <a:lnTo>
                      <a:pt x="102" y="123"/>
                    </a:lnTo>
                    <a:lnTo>
                      <a:pt x="1" y="238"/>
                    </a:lnTo>
                    <a:lnTo>
                      <a:pt x="1003" y="1168"/>
                    </a:lnTo>
                    <a:lnTo>
                      <a:pt x="1155" y="988"/>
                    </a:lnTo>
                    <a:lnTo>
                      <a:pt x="1299" y="801"/>
                    </a:lnTo>
                    <a:lnTo>
                      <a:pt x="19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22"/>
              <p:cNvSpPr/>
              <p:nvPr/>
            </p:nvSpPr>
            <p:spPr>
              <a:xfrm>
                <a:off x="1718731" y="3062565"/>
                <a:ext cx="112827" cy="142285"/>
              </a:xfrm>
              <a:custGeom>
                <a:rect b="b" l="l" r="r" t="t"/>
                <a:pathLst>
                  <a:path extrusionOk="0" h="1357" w="1075">
                    <a:moveTo>
                      <a:pt x="252" y="1"/>
                    </a:moveTo>
                    <a:cubicBezTo>
                      <a:pt x="209" y="37"/>
                      <a:pt x="173" y="66"/>
                      <a:pt x="130" y="95"/>
                    </a:cubicBezTo>
                    <a:lnTo>
                      <a:pt x="0" y="174"/>
                    </a:lnTo>
                    <a:lnTo>
                      <a:pt x="685" y="1357"/>
                    </a:lnTo>
                    <a:lnTo>
                      <a:pt x="880" y="1234"/>
                    </a:lnTo>
                    <a:cubicBezTo>
                      <a:pt x="952" y="1191"/>
                      <a:pt x="1010" y="1141"/>
                      <a:pt x="1075" y="1097"/>
                    </a:cubicBezTo>
                    <a:lnTo>
                      <a:pt x="25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22"/>
              <p:cNvSpPr/>
              <p:nvPr/>
            </p:nvSpPr>
            <p:spPr>
              <a:xfrm>
                <a:off x="1643794" y="3100417"/>
                <a:ext cx="79556" cy="149100"/>
              </a:xfrm>
              <a:custGeom>
                <a:rect b="b" l="l" r="r" t="t"/>
                <a:pathLst>
                  <a:path extrusionOk="0" h="1422" w="758">
                    <a:moveTo>
                      <a:pt x="296" y="1"/>
                    </a:moveTo>
                    <a:cubicBezTo>
                      <a:pt x="195" y="37"/>
                      <a:pt x="101" y="73"/>
                      <a:pt x="0" y="94"/>
                    </a:cubicBezTo>
                    <a:lnTo>
                      <a:pt x="303" y="1421"/>
                    </a:lnTo>
                    <a:cubicBezTo>
                      <a:pt x="454" y="1393"/>
                      <a:pt x="606" y="1342"/>
                      <a:pt x="757" y="1292"/>
                    </a:cubicBezTo>
                    <a:lnTo>
                      <a:pt x="29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22"/>
              <p:cNvSpPr/>
              <p:nvPr/>
            </p:nvSpPr>
            <p:spPr>
              <a:xfrm>
                <a:off x="1552903" y="3115516"/>
                <a:ext cx="49329" cy="144172"/>
              </a:xfrm>
              <a:custGeom>
                <a:rect b="b" l="l" r="r" t="t"/>
                <a:pathLst>
                  <a:path extrusionOk="0" h="1375" w="470">
                    <a:moveTo>
                      <a:pt x="102" y="1"/>
                    </a:moveTo>
                    <a:lnTo>
                      <a:pt x="1" y="1364"/>
                    </a:lnTo>
                    <a:cubicBezTo>
                      <a:pt x="113" y="1369"/>
                      <a:pt x="221" y="1374"/>
                      <a:pt x="331" y="1374"/>
                    </a:cubicBezTo>
                    <a:cubicBezTo>
                      <a:pt x="377" y="1374"/>
                      <a:pt x="423" y="1373"/>
                      <a:pt x="469" y="1371"/>
                    </a:cubicBezTo>
                    <a:lnTo>
                      <a:pt x="412" y="1"/>
                    </a:lnTo>
                    <a:cubicBezTo>
                      <a:pt x="361" y="4"/>
                      <a:pt x="309" y="6"/>
                      <a:pt x="257" y="6"/>
                    </a:cubicBezTo>
                    <a:cubicBezTo>
                      <a:pt x="204" y="6"/>
                      <a:pt x="152" y="4"/>
                      <a:pt x="1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7" name="Google Shape;407;p22"/>
              <p:cNvSpPr/>
              <p:nvPr/>
            </p:nvSpPr>
            <p:spPr>
              <a:xfrm>
                <a:off x="1432521" y="3098110"/>
                <a:ext cx="83439" cy="148366"/>
              </a:xfrm>
              <a:custGeom>
                <a:rect b="b" l="l" r="r" t="t"/>
                <a:pathLst>
                  <a:path extrusionOk="0" h="1415" w="795">
                    <a:moveTo>
                      <a:pt x="506" y="1"/>
                    </a:moveTo>
                    <a:lnTo>
                      <a:pt x="1" y="1270"/>
                    </a:lnTo>
                    <a:cubicBezTo>
                      <a:pt x="145" y="1328"/>
                      <a:pt x="296" y="1379"/>
                      <a:pt x="448" y="1415"/>
                    </a:cubicBezTo>
                    <a:lnTo>
                      <a:pt x="794" y="95"/>
                    </a:lnTo>
                    <a:cubicBezTo>
                      <a:pt x="693" y="66"/>
                      <a:pt x="599" y="37"/>
                      <a:pt x="5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8" name="Google Shape;408;p22"/>
              <p:cNvSpPr/>
              <p:nvPr/>
            </p:nvSpPr>
            <p:spPr>
              <a:xfrm>
                <a:off x="1325782" y="3058056"/>
                <a:ext cx="116710" cy="140817"/>
              </a:xfrm>
              <a:custGeom>
                <a:rect b="b" l="l" r="r" t="t"/>
                <a:pathLst>
                  <a:path extrusionOk="0" h="1343" w="1112">
                    <a:moveTo>
                      <a:pt x="859" y="1"/>
                    </a:moveTo>
                    <a:lnTo>
                      <a:pt x="1" y="1068"/>
                    </a:lnTo>
                    <a:cubicBezTo>
                      <a:pt x="123" y="1169"/>
                      <a:pt x="253" y="1256"/>
                      <a:pt x="390" y="1342"/>
                    </a:cubicBezTo>
                    <a:lnTo>
                      <a:pt x="1112" y="174"/>
                    </a:lnTo>
                    <a:cubicBezTo>
                      <a:pt x="1018" y="123"/>
                      <a:pt x="938" y="66"/>
                      <a:pt x="8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22"/>
              <p:cNvSpPr/>
              <p:nvPr/>
            </p:nvSpPr>
            <p:spPr>
              <a:xfrm>
                <a:off x="1242554" y="2999129"/>
                <a:ext cx="138646" cy="120266"/>
              </a:xfrm>
              <a:custGeom>
                <a:rect b="b" l="l" r="r" t="t"/>
                <a:pathLst>
                  <a:path extrusionOk="0" h="1147" w="1321">
                    <a:moveTo>
                      <a:pt x="1126" y="0"/>
                    </a:moveTo>
                    <a:lnTo>
                      <a:pt x="0" y="772"/>
                    </a:lnTo>
                    <a:lnTo>
                      <a:pt x="137" y="959"/>
                    </a:lnTo>
                    <a:lnTo>
                      <a:pt x="210" y="1053"/>
                    </a:lnTo>
                    <a:lnTo>
                      <a:pt x="289" y="1147"/>
                    </a:lnTo>
                    <a:lnTo>
                      <a:pt x="1320" y="245"/>
                    </a:lnTo>
                    <a:lnTo>
                      <a:pt x="1263" y="188"/>
                    </a:lnTo>
                    <a:lnTo>
                      <a:pt x="1219" y="123"/>
                    </a:lnTo>
                    <a:lnTo>
                      <a:pt x="112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22"/>
              <p:cNvSpPr/>
              <p:nvPr/>
            </p:nvSpPr>
            <p:spPr>
              <a:xfrm>
                <a:off x="1188817" y="2927200"/>
                <a:ext cx="148406" cy="88600"/>
              </a:xfrm>
              <a:custGeom>
                <a:rect b="b" l="l" r="r" t="t"/>
                <a:pathLst>
                  <a:path extrusionOk="0" h="845" w="1414">
                    <a:moveTo>
                      <a:pt x="1306" y="1"/>
                    </a:moveTo>
                    <a:lnTo>
                      <a:pt x="0" y="405"/>
                    </a:lnTo>
                    <a:cubicBezTo>
                      <a:pt x="51" y="549"/>
                      <a:pt x="101" y="701"/>
                      <a:pt x="166" y="845"/>
                    </a:cubicBezTo>
                    <a:lnTo>
                      <a:pt x="1414" y="282"/>
                    </a:lnTo>
                    <a:cubicBezTo>
                      <a:pt x="1371" y="196"/>
                      <a:pt x="1342" y="95"/>
                      <a:pt x="13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22"/>
              <p:cNvSpPr/>
              <p:nvPr/>
            </p:nvSpPr>
            <p:spPr>
              <a:xfrm>
                <a:off x="1170660" y="2847826"/>
                <a:ext cx="145468" cy="49281"/>
              </a:xfrm>
              <a:custGeom>
                <a:rect b="b" l="l" r="r" t="t"/>
                <a:pathLst>
                  <a:path extrusionOk="0" h="470" w="1386">
                    <a:moveTo>
                      <a:pt x="0" y="1"/>
                    </a:moveTo>
                    <a:cubicBezTo>
                      <a:pt x="7" y="152"/>
                      <a:pt x="7" y="311"/>
                      <a:pt x="29" y="469"/>
                    </a:cubicBezTo>
                    <a:lnTo>
                      <a:pt x="1385" y="304"/>
                    </a:lnTo>
                    <a:cubicBezTo>
                      <a:pt x="1371" y="203"/>
                      <a:pt x="1378" y="102"/>
                      <a:pt x="136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22"/>
              <p:cNvSpPr/>
              <p:nvPr/>
            </p:nvSpPr>
            <p:spPr>
              <a:xfrm>
                <a:off x="1810986" y="2625538"/>
                <a:ext cx="144733" cy="105167"/>
              </a:xfrm>
              <a:custGeom>
                <a:rect b="b" l="l" r="r" t="t"/>
                <a:pathLst>
                  <a:path extrusionOk="0" h="1003" w="1379">
                    <a:moveTo>
                      <a:pt x="1155" y="0"/>
                    </a:moveTo>
                    <a:lnTo>
                      <a:pt x="1" y="736"/>
                    </a:lnTo>
                    <a:lnTo>
                      <a:pt x="80" y="866"/>
                    </a:lnTo>
                    <a:cubicBezTo>
                      <a:pt x="102" y="909"/>
                      <a:pt x="131" y="959"/>
                      <a:pt x="145" y="1003"/>
                    </a:cubicBezTo>
                    <a:lnTo>
                      <a:pt x="1379" y="411"/>
                    </a:lnTo>
                    <a:cubicBezTo>
                      <a:pt x="1342" y="339"/>
                      <a:pt x="1314" y="267"/>
                      <a:pt x="1278" y="202"/>
                    </a:cubicBezTo>
                    <a:lnTo>
                      <a:pt x="115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3" name="Google Shape;413;p22"/>
            <p:cNvSpPr txBox="1"/>
            <p:nvPr/>
          </p:nvSpPr>
          <p:spPr>
            <a:xfrm>
              <a:off x="3338451" y="4014524"/>
              <a:ext cx="1603763" cy="6382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fr-FR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  <a:endPara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3"/>
          <p:cNvSpPr txBox="1"/>
          <p:nvPr/>
        </p:nvSpPr>
        <p:spPr>
          <a:xfrm>
            <a:off x="2744761" y="491667"/>
            <a:ext cx="67024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CHALLENGES &amp; SOLUTIONS</a:t>
            </a:r>
            <a:endParaRPr/>
          </a:p>
        </p:txBody>
      </p:sp>
      <p:grpSp>
        <p:nvGrpSpPr>
          <p:cNvPr id="419" name="Google Shape;419;p23"/>
          <p:cNvGrpSpPr/>
          <p:nvPr/>
        </p:nvGrpSpPr>
        <p:grpSpPr>
          <a:xfrm>
            <a:off x="611501" y="1493749"/>
            <a:ext cx="10913796" cy="666908"/>
            <a:chOff x="463826" y="5667158"/>
            <a:chExt cx="10858595" cy="666908"/>
          </a:xfrm>
        </p:grpSpPr>
        <p:sp>
          <p:nvSpPr>
            <p:cNvPr id="420" name="Google Shape;420;p23"/>
            <p:cNvSpPr txBox="1"/>
            <p:nvPr/>
          </p:nvSpPr>
          <p:spPr>
            <a:xfrm>
              <a:off x="463826" y="5667158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Compréhension de tous stakeholder sur un projet </a:t>
              </a:r>
              <a:endParaRPr/>
            </a:p>
          </p:txBody>
        </p:sp>
        <p:grpSp>
          <p:nvGrpSpPr>
            <p:cNvPr id="421" name="Google Shape;421;p23"/>
            <p:cNvGrpSpPr/>
            <p:nvPr/>
          </p:nvGrpSpPr>
          <p:grpSpPr>
            <a:xfrm>
              <a:off x="5324374" y="5859313"/>
              <a:ext cx="960158" cy="289172"/>
              <a:chOff x="4411970" y="2726085"/>
              <a:chExt cx="643107" cy="193659"/>
            </a:xfrm>
          </p:grpSpPr>
          <p:sp>
            <p:nvSpPr>
              <p:cNvPr id="422" name="Google Shape;422;p23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rect b="b" l="l" r="r" t="t"/>
                <a:pathLst>
                  <a:path extrusionOk="0" h="4289" w="2631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23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rect b="b" l="l" r="r" t="t"/>
                <a:pathLst>
                  <a:path extrusionOk="0" h="1387" w="801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23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rect b="b" l="l" r="r" t="t"/>
                <a:pathLst>
                  <a:path extrusionOk="0" h="3499" w="1325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A5B7C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25" name="Google Shape;425;p23"/>
            <p:cNvCxnSpPr/>
            <p:nvPr/>
          </p:nvCxnSpPr>
          <p:spPr>
            <a:xfrm>
              <a:off x="4267200" y="599995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26" name="Google Shape;426;p23"/>
            <p:cNvCxnSpPr/>
            <p:nvPr/>
          </p:nvCxnSpPr>
          <p:spPr>
            <a:xfrm>
              <a:off x="6284532" y="599995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27" name="Google Shape;427;p23"/>
            <p:cNvSpPr txBox="1"/>
            <p:nvPr/>
          </p:nvSpPr>
          <p:spPr>
            <a:xfrm>
              <a:off x="7519047" y="5687735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Compréhension de tous stakeholder sur un projet </a:t>
              </a:r>
              <a:endParaRPr/>
            </a:p>
          </p:txBody>
        </p:sp>
      </p:grpSp>
      <p:grpSp>
        <p:nvGrpSpPr>
          <p:cNvPr id="428" name="Google Shape;428;p23"/>
          <p:cNvGrpSpPr/>
          <p:nvPr/>
        </p:nvGrpSpPr>
        <p:grpSpPr>
          <a:xfrm>
            <a:off x="611500" y="2432712"/>
            <a:ext cx="10913797" cy="666908"/>
            <a:chOff x="463826" y="3829868"/>
            <a:chExt cx="10858595" cy="666908"/>
          </a:xfrm>
        </p:grpSpPr>
        <p:sp>
          <p:nvSpPr>
            <p:cNvPr id="429" name="Google Shape;429;p23"/>
            <p:cNvSpPr txBox="1"/>
            <p:nvPr/>
          </p:nvSpPr>
          <p:spPr>
            <a:xfrm>
              <a:off x="463826" y="3829868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Passation de services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30" name="Google Shape;430;p23"/>
            <p:cNvGrpSpPr/>
            <p:nvPr/>
          </p:nvGrpSpPr>
          <p:grpSpPr>
            <a:xfrm>
              <a:off x="5324374" y="4022023"/>
              <a:ext cx="960158" cy="289172"/>
              <a:chOff x="4411970" y="2726085"/>
              <a:chExt cx="643107" cy="193659"/>
            </a:xfrm>
          </p:grpSpPr>
          <p:sp>
            <p:nvSpPr>
              <p:cNvPr id="431" name="Google Shape;431;p23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rect b="b" l="l" r="r" t="t"/>
                <a:pathLst>
                  <a:path extrusionOk="0" h="4289" w="2631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23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rect b="b" l="l" r="r" t="t"/>
                <a:pathLst>
                  <a:path extrusionOk="0" h="1387" w="801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23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rect b="b" l="l" r="r" t="t"/>
                <a:pathLst>
                  <a:path extrusionOk="0" h="3499" w="1325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A5B7C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34" name="Google Shape;434;p23"/>
            <p:cNvCxnSpPr/>
            <p:nvPr/>
          </p:nvCxnSpPr>
          <p:spPr>
            <a:xfrm>
              <a:off x="4267200" y="416266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35" name="Google Shape;435;p23"/>
            <p:cNvCxnSpPr/>
            <p:nvPr/>
          </p:nvCxnSpPr>
          <p:spPr>
            <a:xfrm>
              <a:off x="6284532" y="416266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36" name="Google Shape;436;p23"/>
            <p:cNvSpPr txBox="1"/>
            <p:nvPr/>
          </p:nvSpPr>
          <p:spPr>
            <a:xfrm>
              <a:off x="7519047" y="3850445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process ne seront plus individuels, les process de l’équipe </a:t>
              </a:r>
              <a:endParaRPr/>
            </a:p>
          </p:txBody>
        </p:sp>
      </p:grpSp>
      <p:grpSp>
        <p:nvGrpSpPr>
          <p:cNvPr id="437" name="Google Shape;437;p23"/>
          <p:cNvGrpSpPr/>
          <p:nvPr/>
        </p:nvGrpSpPr>
        <p:grpSpPr>
          <a:xfrm>
            <a:off x="611501" y="3415133"/>
            <a:ext cx="10913796" cy="666908"/>
            <a:chOff x="463826" y="5667158"/>
            <a:chExt cx="10858595" cy="666908"/>
          </a:xfrm>
        </p:grpSpPr>
        <p:sp>
          <p:nvSpPr>
            <p:cNvPr id="438" name="Google Shape;438;p23"/>
            <p:cNvSpPr txBox="1"/>
            <p:nvPr/>
          </p:nvSpPr>
          <p:spPr>
            <a:xfrm>
              <a:off x="463826" y="5667158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Compréhension de tous stakeholder sur un projet </a:t>
              </a:r>
              <a:endParaRPr/>
            </a:p>
          </p:txBody>
        </p:sp>
        <p:grpSp>
          <p:nvGrpSpPr>
            <p:cNvPr id="439" name="Google Shape;439;p23"/>
            <p:cNvGrpSpPr/>
            <p:nvPr/>
          </p:nvGrpSpPr>
          <p:grpSpPr>
            <a:xfrm>
              <a:off x="5324374" y="5859313"/>
              <a:ext cx="960158" cy="289172"/>
              <a:chOff x="4411970" y="2726085"/>
              <a:chExt cx="643107" cy="193659"/>
            </a:xfrm>
          </p:grpSpPr>
          <p:sp>
            <p:nvSpPr>
              <p:cNvPr id="440" name="Google Shape;440;p23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rect b="b" l="l" r="r" t="t"/>
                <a:pathLst>
                  <a:path extrusionOk="0" h="4289" w="2631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23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rect b="b" l="l" r="r" t="t"/>
                <a:pathLst>
                  <a:path extrusionOk="0" h="1387" w="801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23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rect b="b" l="l" r="r" t="t"/>
                <a:pathLst>
                  <a:path extrusionOk="0" h="3499" w="1325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A5B7C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43" name="Google Shape;443;p23"/>
            <p:cNvCxnSpPr/>
            <p:nvPr/>
          </p:nvCxnSpPr>
          <p:spPr>
            <a:xfrm>
              <a:off x="4267200" y="599995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44" name="Google Shape;444;p23"/>
            <p:cNvCxnSpPr/>
            <p:nvPr/>
          </p:nvCxnSpPr>
          <p:spPr>
            <a:xfrm>
              <a:off x="6284532" y="599995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45" name="Google Shape;445;p23"/>
            <p:cNvSpPr txBox="1"/>
            <p:nvPr/>
          </p:nvSpPr>
          <p:spPr>
            <a:xfrm>
              <a:off x="7519047" y="5687735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Compréhension de tous stakeholder sur un projet </a:t>
              </a:r>
              <a:endParaRPr/>
            </a:p>
          </p:txBody>
        </p:sp>
      </p:grpSp>
      <p:grpSp>
        <p:nvGrpSpPr>
          <p:cNvPr id="446" name="Google Shape;446;p23"/>
          <p:cNvGrpSpPr/>
          <p:nvPr/>
        </p:nvGrpSpPr>
        <p:grpSpPr>
          <a:xfrm>
            <a:off x="611500" y="4383046"/>
            <a:ext cx="10913797" cy="666908"/>
            <a:chOff x="463826" y="3829868"/>
            <a:chExt cx="10858595" cy="666908"/>
          </a:xfrm>
        </p:grpSpPr>
        <p:sp>
          <p:nvSpPr>
            <p:cNvPr id="447" name="Google Shape;447;p23"/>
            <p:cNvSpPr txBox="1"/>
            <p:nvPr/>
          </p:nvSpPr>
          <p:spPr>
            <a:xfrm>
              <a:off x="463826" y="3829868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Passation de services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48" name="Google Shape;448;p23"/>
            <p:cNvGrpSpPr/>
            <p:nvPr/>
          </p:nvGrpSpPr>
          <p:grpSpPr>
            <a:xfrm>
              <a:off x="5324374" y="4022023"/>
              <a:ext cx="960158" cy="289172"/>
              <a:chOff x="4411970" y="2726085"/>
              <a:chExt cx="643107" cy="193659"/>
            </a:xfrm>
          </p:grpSpPr>
          <p:sp>
            <p:nvSpPr>
              <p:cNvPr id="449" name="Google Shape;449;p23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rect b="b" l="l" r="r" t="t"/>
                <a:pathLst>
                  <a:path extrusionOk="0" h="4289" w="2631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23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rect b="b" l="l" r="r" t="t"/>
                <a:pathLst>
                  <a:path extrusionOk="0" h="1387" w="801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23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rect b="b" l="l" r="r" t="t"/>
                <a:pathLst>
                  <a:path extrusionOk="0" h="3499" w="1325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A5B7C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52" name="Google Shape;452;p23"/>
            <p:cNvCxnSpPr/>
            <p:nvPr/>
          </p:nvCxnSpPr>
          <p:spPr>
            <a:xfrm>
              <a:off x="4267200" y="416266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53" name="Google Shape;453;p23"/>
            <p:cNvCxnSpPr/>
            <p:nvPr/>
          </p:nvCxnSpPr>
          <p:spPr>
            <a:xfrm>
              <a:off x="6284532" y="416266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54" name="Google Shape;454;p23"/>
            <p:cNvSpPr txBox="1"/>
            <p:nvPr/>
          </p:nvSpPr>
          <p:spPr>
            <a:xfrm>
              <a:off x="7519047" y="3850445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process ne seront plus individuels, les process de l’équipe </a:t>
              </a:r>
              <a:endParaRPr/>
            </a:p>
          </p:txBody>
        </p:sp>
      </p:grpSp>
      <p:grpSp>
        <p:nvGrpSpPr>
          <p:cNvPr id="455" name="Google Shape;455;p23"/>
          <p:cNvGrpSpPr/>
          <p:nvPr/>
        </p:nvGrpSpPr>
        <p:grpSpPr>
          <a:xfrm>
            <a:off x="611500" y="5255860"/>
            <a:ext cx="10913797" cy="666908"/>
            <a:chOff x="463826" y="3829868"/>
            <a:chExt cx="10858595" cy="666908"/>
          </a:xfrm>
        </p:grpSpPr>
        <p:sp>
          <p:nvSpPr>
            <p:cNvPr id="456" name="Google Shape;456;p23"/>
            <p:cNvSpPr txBox="1"/>
            <p:nvPr/>
          </p:nvSpPr>
          <p:spPr>
            <a:xfrm>
              <a:off x="463826" y="3829868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Passation de services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7" name="Google Shape;457;p23"/>
            <p:cNvGrpSpPr/>
            <p:nvPr/>
          </p:nvGrpSpPr>
          <p:grpSpPr>
            <a:xfrm>
              <a:off x="5324374" y="4022023"/>
              <a:ext cx="960158" cy="289172"/>
              <a:chOff x="4411970" y="2726085"/>
              <a:chExt cx="643107" cy="193659"/>
            </a:xfrm>
          </p:grpSpPr>
          <p:sp>
            <p:nvSpPr>
              <p:cNvPr id="458" name="Google Shape;458;p23"/>
              <p:cNvSpPr/>
              <p:nvPr/>
            </p:nvSpPr>
            <p:spPr>
              <a:xfrm>
                <a:off x="4411970" y="2726085"/>
                <a:ext cx="118796" cy="193659"/>
              </a:xfrm>
              <a:custGeom>
                <a:rect b="b" l="l" r="r" t="t"/>
                <a:pathLst>
                  <a:path extrusionOk="0" h="4289" w="2631">
                    <a:moveTo>
                      <a:pt x="450" y="0"/>
                    </a:moveTo>
                    <a:cubicBezTo>
                      <a:pt x="357" y="0"/>
                      <a:pt x="264" y="35"/>
                      <a:pt x="193" y="106"/>
                    </a:cubicBezTo>
                    <a:lnTo>
                      <a:pt x="1" y="298"/>
                    </a:lnTo>
                    <a:lnTo>
                      <a:pt x="1591" y="1886"/>
                    </a:lnTo>
                    <a:cubicBezTo>
                      <a:pt x="1732" y="2029"/>
                      <a:pt x="1732" y="2258"/>
                      <a:pt x="1591" y="2401"/>
                    </a:cubicBezTo>
                    <a:lnTo>
                      <a:pt x="1" y="3991"/>
                    </a:lnTo>
                    <a:lnTo>
                      <a:pt x="193" y="4183"/>
                    </a:lnTo>
                    <a:cubicBezTo>
                      <a:pt x="264" y="4253"/>
                      <a:pt x="357" y="4288"/>
                      <a:pt x="450" y="4288"/>
                    </a:cubicBezTo>
                    <a:cubicBezTo>
                      <a:pt x="543" y="4288"/>
                      <a:pt x="636" y="4253"/>
                      <a:pt x="707" y="4183"/>
                    </a:cubicBezTo>
                    <a:lnTo>
                      <a:pt x="2488" y="2401"/>
                    </a:lnTo>
                    <a:cubicBezTo>
                      <a:pt x="2630" y="2260"/>
                      <a:pt x="2630" y="2029"/>
                      <a:pt x="2488" y="1888"/>
                    </a:cubicBezTo>
                    <a:lnTo>
                      <a:pt x="707" y="106"/>
                    </a:lnTo>
                    <a:cubicBezTo>
                      <a:pt x="636" y="35"/>
                      <a:pt x="543" y="0"/>
                      <a:pt x="450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23"/>
              <p:cNvSpPr/>
              <p:nvPr/>
            </p:nvSpPr>
            <p:spPr>
              <a:xfrm>
                <a:off x="4426058" y="2791601"/>
                <a:ext cx="36167" cy="62627"/>
              </a:xfrm>
              <a:custGeom>
                <a:rect b="b" l="l" r="r" t="t"/>
                <a:pathLst>
                  <a:path extrusionOk="0" h="1387" w="801">
                    <a:moveTo>
                      <a:pt x="176" y="0"/>
                    </a:moveTo>
                    <a:cubicBezTo>
                      <a:pt x="87" y="0"/>
                      <a:pt x="1" y="69"/>
                      <a:pt x="1" y="173"/>
                    </a:cubicBezTo>
                    <a:lnTo>
                      <a:pt x="1" y="1214"/>
                    </a:lnTo>
                    <a:cubicBezTo>
                      <a:pt x="1" y="1318"/>
                      <a:pt x="87" y="1386"/>
                      <a:pt x="176" y="1386"/>
                    </a:cubicBezTo>
                    <a:cubicBezTo>
                      <a:pt x="218" y="1386"/>
                      <a:pt x="262" y="1371"/>
                      <a:pt x="297" y="1335"/>
                    </a:cubicBezTo>
                    <a:lnTo>
                      <a:pt x="627" y="1006"/>
                    </a:lnTo>
                    <a:cubicBezTo>
                      <a:pt x="800" y="834"/>
                      <a:pt x="800" y="554"/>
                      <a:pt x="627" y="381"/>
                    </a:cubicBezTo>
                    <a:lnTo>
                      <a:pt x="297" y="51"/>
                    </a:lnTo>
                    <a:cubicBezTo>
                      <a:pt x="262" y="16"/>
                      <a:pt x="218" y="0"/>
                      <a:pt x="176" y="0"/>
                    </a:cubicBezTo>
                    <a:close/>
                  </a:path>
                </a:pathLst>
              </a:custGeom>
              <a:noFill/>
              <a:ln cap="flat" cmpd="sng" w="9525">
                <a:solidFill>
                  <a:srgbClr val="CFD9E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23"/>
              <p:cNvSpPr/>
              <p:nvPr/>
            </p:nvSpPr>
            <p:spPr>
              <a:xfrm>
                <a:off x="4456806" y="2743875"/>
                <a:ext cx="598271" cy="157989"/>
              </a:xfrm>
              <a:custGeom>
                <a:rect b="b" l="l" r="r" t="t"/>
                <a:pathLst>
                  <a:path extrusionOk="0" h="3499" w="13250">
                    <a:moveTo>
                      <a:pt x="1" y="0"/>
                    </a:moveTo>
                    <a:lnTo>
                      <a:pt x="1495" y="1494"/>
                    </a:lnTo>
                    <a:cubicBezTo>
                      <a:pt x="1635" y="1635"/>
                      <a:pt x="1635" y="1866"/>
                      <a:pt x="1495" y="2007"/>
                    </a:cubicBezTo>
                    <a:lnTo>
                      <a:pt x="2" y="3499"/>
                    </a:lnTo>
                    <a:lnTo>
                      <a:pt x="11527" y="3499"/>
                    </a:lnTo>
                    <a:lnTo>
                      <a:pt x="13250" y="1750"/>
                    </a:lnTo>
                    <a:lnTo>
                      <a:pt x="11527" y="0"/>
                    </a:lnTo>
                    <a:close/>
                  </a:path>
                </a:pathLst>
              </a:custGeom>
              <a:noFill/>
              <a:ln cap="flat" cmpd="sng" w="9525">
                <a:solidFill>
                  <a:srgbClr val="A5B7C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461" name="Google Shape;461;p23"/>
            <p:cNvCxnSpPr/>
            <p:nvPr/>
          </p:nvCxnSpPr>
          <p:spPr>
            <a:xfrm>
              <a:off x="4267200" y="416266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462" name="Google Shape;462;p23"/>
            <p:cNvCxnSpPr/>
            <p:nvPr/>
          </p:nvCxnSpPr>
          <p:spPr>
            <a:xfrm>
              <a:off x="6284532" y="4162668"/>
              <a:ext cx="1219494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463" name="Google Shape;463;p23"/>
            <p:cNvSpPr txBox="1"/>
            <p:nvPr/>
          </p:nvSpPr>
          <p:spPr>
            <a:xfrm>
              <a:off x="7519047" y="3850445"/>
              <a:ext cx="3803374" cy="646331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process ne seront plus individuels, les process de l’équipe 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24"/>
          <p:cNvGrpSpPr/>
          <p:nvPr/>
        </p:nvGrpSpPr>
        <p:grpSpPr>
          <a:xfrm>
            <a:off x="1746727" y="1903305"/>
            <a:ext cx="8698545" cy="3416044"/>
            <a:chOff x="1479125" y="1929809"/>
            <a:chExt cx="7192916" cy="2824762"/>
          </a:xfrm>
        </p:grpSpPr>
        <p:grpSp>
          <p:nvGrpSpPr>
            <p:cNvPr id="469" name="Google Shape;469;p24"/>
            <p:cNvGrpSpPr/>
            <p:nvPr/>
          </p:nvGrpSpPr>
          <p:grpSpPr>
            <a:xfrm>
              <a:off x="1479125" y="1929809"/>
              <a:ext cx="1797300" cy="2478485"/>
              <a:chOff x="975542" y="1346713"/>
              <a:chExt cx="1797300" cy="2478485"/>
            </a:xfrm>
          </p:grpSpPr>
          <p:sp>
            <p:nvSpPr>
              <p:cNvPr id="470" name="Google Shape;470;p24"/>
              <p:cNvSpPr/>
              <p:nvPr/>
            </p:nvSpPr>
            <p:spPr>
              <a:xfrm>
                <a:off x="1104429" y="1346713"/>
                <a:ext cx="1533600" cy="15336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24"/>
              <p:cNvSpPr/>
              <p:nvPr/>
            </p:nvSpPr>
            <p:spPr>
              <a:xfrm>
                <a:off x="975542" y="3704598"/>
                <a:ext cx="1797300" cy="120600"/>
              </a:xfrm>
              <a:prstGeom prst="rect">
                <a:avLst/>
              </a:prstGeom>
              <a:solidFill>
                <a:srgbClr val="D0CEC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2" name="Google Shape;472;p24"/>
            <p:cNvGrpSpPr/>
            <p:nvPr/>
          </p:nvGrpSpPr>
          <p:grpSpPr>
            <a:xfrm>
              <a:off x="3276266" y="2388034"/>
              <a:ext cx="1797300" cy="2020260"/>
              <a:chOff x="2772683" y="1804938"/>
              <a:chExt cx="1797300" cy="2020260"/>
            </a:xfrm>
          </p:grpSpPr>
          <p:sp>
            <p:nvSpPr>
              <p:cNvPr id="473" name="Google Shape;473;p24"/>
              <p:cNvSpPr/>
              <p:nvPr/>
            </p:nvSpPr>
            <p:spPr>
              <a:xfrm>
                <a:off x="2772683" y="3704598"/>
                <a:ext cx="1797300" cy="120600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24"/>
              <p:cNvSpPr/>
              <p:nvPr/>
            </p:nvSpPr>
            <p:spPr>
              <a:xfrm>
                <a:off x="2902100" y="1804938"/>
                <a:ext cx="1533600" cy="15336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75" name="Google Shape;475;p24"/>
              <p:cNvCxnSpPr>
                <a:stCxn id="473" idx="0"/>
              </p:cNvCxnSpPr>
              <p:nvPr/>
            </p:nvCxnSpPr>
            <p:spPr>
              <a:xfrm rot="10800000">
                <a:off x="3671333" y="3124098"/>
                <a:ext cx="0" cy="5805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CCCCCC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76" name="Google Shape;476;p24"/>
            <p:cNvGrpSpPr/>
            <p:nvPr/>
          </p:nvGrpSpPr>
          <p:grpSpPr>
            <a:xfrm>
              <a:off x="5073404" y="1929809"/>
              <a:ext cx="1797300" cy="2478485"/>
              <a:chOff x="4569821" y="1346713"/>
              <a:chExt cx="1797300" cy="2478485"/>
            </a:xfrm>
          </p:grpSpPr>
          <p:sp>
            <p:nvSpPr>
              <p:cNvPr id="477" name="Google Shape;477;p24"/>
              <p:cNvSpPr/>
              <p:nvPr/>
            </p:nvSpPr>
            <p:spPr>
              <a:xfrm>
                <a:off x="4569821" y="3704598"/>
                <a:ext cx="1797300" cy="1206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24"/>
              <p:cNvSpPr/>
              <p:nvPr/>
            </p:nvSpPr>
            <p:spPr>
              <a:xfrm>
                <a:off x="4701027" y="1346713"/>
                <a:ext cx="1533600" cy="15336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79" name="Google Shape;479;p24"/>
              <p:cNvCxnSpPr>
                <a:stCxn id="477" idx="0"/>
              </p:cNvCxnSpPr>
              <p:nvPr/>
            </p:nvCxnSpPr>
            <p:spPr>
              <a:xfrm rot="10800000">
                <a:off x="5468471" y="2438298"/>
                <a:ext cx="0" cy="1266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80" name="Google Shape;480;p24"/>
            <p:cNvGrpSpPr/>
            <p:nvPr/>
          </p:nvGrpSpPr>
          <p:grpSpPr>
            <a:xfrm>
              <a:off x="6870541" y="2388034"/>
              <a:ext cx="1801500" cy="2020260"/>
              <a:chOff x="6366958" y="1804938"/>
              <a:chExt cx="1801500" cy="2020260"/>
            </a:xfrm>
          </p:grpSpPr>
          <p:sp>
            <p:nvSpPr>
              <p:cNvPr id="481" name="Google Shape;481;p24"/>
              <p:cNvSpPr/>
              <p:nvPr/>
            </p:nvSpPr>
            <p:spPr>
              <a:xfrm>
                <a:off x="6366958" y="3704598"/>
                <a:ext cx="1801500" cy="120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24"/>
              <p:cNvSpPr/>
              <p:nvPr/>
            </p:nvSpPr>
            <p:spPr>
              <a:xfrm>
                <a:off x="6487559" y="1804938"/>
                <a:ext cx="1533600" cy="15336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83" name="Google Shape;483;p24"/>
              <p:cNvCxnSpPr>
                <a:stCxn id="481" idx="0"/>
              </p:cNvCxnSpPr>
              <p:nvPr/>
            </p:nvCxnSpPr>
            <p:spPr>
              <a:xfrm rot="10800000">
                <a:off x="7267708" y="3143298"/>
                <a:ext cx="0" cy="5613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sp>
          <p:nvSpPr>
            <p:cNvPr id="484" name="Google Shape;484;p24"/>
            <p:cNvSpPr txBox="1"/>
            <p:nvPr/>
          </p:nvSpPr>
          <p:spPr>
            <a:xfrm>
              <a:off x="1805525" y="4527746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FEB</a:t>
              </a:r>
              <a:endPara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24"/>
            <p:cNvSpPr txBox="1"/>
            <p:nvPr/>
          </p:nvSpPr>
          <p:spPr>
            <a:xfrm>
              <a:off x="3603364" y="4527746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AVRIL</a:t>
              </a:r>
              <a:endPara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24"/>
            <p:cNvSpPr txBox="1"/>
            <p:nvPr/>
          </p:nvSpPr>
          <p:spPr>
            <a:xfrm>
              <a:off x="7199041" y="4527771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DEC</a:t>
              </a:r>
              <a:endPara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24"/>
            <p:cNvSpPr txBox="1"/>
            <p:nvPr/>
          </p:nvSpPr>
          <p:spPr>
            <a:xfrm>
              <a:off x="5401202" y="4527746"/>
              <a:ext cx="11445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JUIN</a:t>
              </a:r>
              <a:endParaRPr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24"/>
            <p:cNvSpPr txBox="1"/>
            <p:nvPr/>
          </p:nvSpPr>
          <p:spPr>
            <a:xfrm>
              <a:off x="3404333" y="2665684"/>
              <a:ext cx="1536300" cy="9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  <p:sp>
          <p:nvSpPr>
            <p:cNvPr id="489" name="Google Shape;489;p24"/>
            <p:cNvSpPr txBox="1"/>
            <p:nvPr/>
          </p:nvSpPr>
          <p:spPr>
            <a:xfrm>
              <a:off x="5203260" y="2207459"/>
              <a:ext cx="1536300" cy="9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Chivo"/>
                  <a:ea typeface="Chivo"/>
                  <a:cs typeface="Chivo"/>
                  <a:sym typeface="Chivo"/>
                </a:rPr>
                <a:t>Fusion des applications (SUITE)</a:t>
              </a:r>
              <a:endParaRPr/>
            </a:p>
          </p:txBody>
        </p:sp>
        <p:sp>
          <p:nvSpPr>
            <p:cNvPr id="490" name="Google Shape;490;p24"/>
            <p:cNvSpPr txBox="1"/>
            <p:nvPr/>
          </p:nvSpPr>
          <p:spPr>
            <a:xfrm>
              <a:off x="6985733" y="2665684"/>
              <a:ext cx="1536300" cy="97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-FR" sz="1800">
                  <a:solidFill>
                    <a:schemeClr val="accent1"/>
                  </a:solidFill>
                  <a:latin typeface="Chivo"/>
                  <a:ea typeface="Chivo"/>
                  <a:cs typeface="Chivo"/>
                  <a:sym typeface="Chivo"/>
                </a:rPr>
                <a:t>Fusion des applications =&gt; SUITE</a:t>
              </a:r>
              <a:endParaRPr sz="180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endParaRPr>
            </a:p>
          </p:txBody>
        </p:sp>
      </p:grpSp>
      <p:sp>
        <p:nvSpPr>
          <p:cNvPr id="491" name="Google Shape;491;p24"/>
          <p:cNvSpPr txBox="1"/>
          <p:nvPr/>
        </p:nvSpPr>
        <p:spPr>
          <a:xfrm>
            <a:off x="734357" y="671805"/>
            <a:ext cx="472116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FAITS MARQUANTS</a:t>
            </a:r>
            <a:endParaRPr/>
          </a:p>
        </p:txBody>
      </p:sp>
      <p:sp>
        <p:nvSpPr>
          <p:cNvPr descr="Rectangle beige" id="492" name="Google Shape;492;p24"/>
          <p:cNvSpPr/>
          <p:nvPr/>
        </p:nvSpPr>
        <p:spPr>
          <a:xfrm flipH="1" rot="10800000">
            <a:off x="863244" y="1155597"/>
            <a:ext cx="2607019" cy="166746"/>
          </a:xfrm>
          <a:custGeom>
            <a:rect b="b" l="l" r="r" t="t"/>
            <a:pathLst>
              <a:path extrusionOk="0" h="120000"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noFill/>
          <a:ln cap="flat" cmpd="sng" w="548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3" name="Google Shape;493;p24"/>
          <p:cNvCxnSpPr/>
          <p:nvPr/>
        </p:nvCxnSpPr>
        <p:spPr>
          <a:xfrm rot="10800000">
            <a:off x="2809519" y="3236634"/>
            <a:ext cx="0" cy="1531363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4" name="Google Shape;494;p24"/>
          <p:cNvSpPr/>
          <p:nvPr/>
        </p:nvSpPr>
        <p:spPr>
          <a:xfrm>
            <a:off x="1882630" y="2152422"/>
            <a:ext cx="1854615" cy="18546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4"/>
          <p:cNvSpPr txBox="1"/>
          <p:nvPr/>
        </p:nvSpPr>
        <p:spPr>
          <a:xfrm>
            <a:off x="1876089" y="2488190"/>
            <a:ext cx="1857880" cy="118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FR" sz="1800">
                <a:solidFill>
                  <a:schemeClr val="accent1"/>
                </a:solidFill>
                <a:latin typeface="Chivo"/>
                <a:ea typeface="Chivo"/>
                <a:cs typeface="Chivo"/>
                <a:sym typeface="Chivo"/>
              </a:rPr>
              <a:t>Fusion des applications =&gt; SUITE</a:t>
            </a:r>
            <a:endParaRPr sz="1800">
              <a:solidFill>
                <a:schemeClr val="accent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5"/>
          <p:cNvSpPr txBox="1"/>
          <p:nvPr/>
        </p:nvSpPr>
        <p:spPr>
          <a:xfrm>
            <a:off x="4508866" y="716953"/>
            <a:ext cx="317426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Chiffres clés</a:t>
            </a:r>
            <a:endParaRPr/>
          </a:p>
        </p:txBody>
      </p:sp>
      <p:pic>
        <p:nvPicPr>
          <p:cNvPr id="501" name="Google Shape;501;p25" title="Char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82788" y="2379696"/>
            <a:ext cx="4876800" cy="3015499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25"/>
          <p:cNvSpPr txBox="1"/>
          <p:nvPr/>
        </p:nvSpPr>
        <p:spPr>
          <a:xfrm>
            <a:off x="7786862" y="2548220"/>
            <a:ext cx="23844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hivo"/>
              <a:buNone/>
            </a:pPr>
            <a:r>
              <a:rPr lang="fr-FR" sz="18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Venus is the second planet from the Sun</a:t>
            </a:r>
            <a:endParaRPr sz="18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503" name="Google Shape;503;p25"/>
          <p:cNvSpPr txBox="1"/>
          <p:nvPr/>
        </p:nvSpPr>
        <p:spPr>
          <a:xfrm>
            <a:off x="7786862" y="3666407"/>
            <a:ext cx="23844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hivo"/>
              <a:buNone/>
            </a:pPr>
            <a:r>
              <a:rPr lang="fr-FR" sz="18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Mercury is the smallest planet of them all</a:t>
            </a:r>
            <a:endParaRPr sz="18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504" name="Google Shape;504;p25"/>
          <p:cNvSpPr txBox="1"/>
          <p:nvPr/>
        </p:nvSpPr>
        <p:spPr>
          <a:xfrm>
            <a:off x="7786862" y="4785495"/>
            <a:ext cx="23844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800"/>
              <a:buFont typeface="Chivo"/>
              <a:buNone/>
            </a:pPr>
            <a:r>
              <a:rPr lang="fr-FR" sz="18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Jupiter is the biggest planet of them all</a:t>
            </a:r>
            <a:endParaRPr sz="18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505" name="Google Shape;505;p25"/>
          <p:cNvSpPr txBox="1"/>
          <p:nvPr/>
        </p:nvSpPr>
        <p:spPr>
          <a:xfrm>
            <a:off x="7786862" y="2302020"/>
            <a:ext cx="734700" cy="30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lata"/>
              <a:buNone/>
            </a:pPr>
            <a:r>
              <a:rPr b="1" lang="fr-FR" sz="1800">
                <a:solidFill>
                  <a:schemeClr val="accent1"/>
                </a:solidFill>
                <a:latin typeface="Alata"/>
                <a:ea typeface="Alata"/>
                <a:cs typeface="Alata"/>
                <a:sym typeface="Alata"/>
              </a:rPr>
              <a:t>55%</a:t>
            </a:r>
            <a:endParaRPr b="1" sz="1800">
              <a:solidFill>
                <a:schemeClr val="accen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6" name="Google Shape;506;p25"/>
          <p:cNvSpPr txBox="1"/>
          <p:nvPr/>
        </p:nvSpPr>
        <p:spPr>
          <a:xfrm>
            <a:off x="7786862" y="3416445"/>
            <a:ext cx="734700" cy="3093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lata"/>
              <a:buNone/>
            </a:pPr>
            <a:r>
              <a:rPr b="1" lang="fr-FR" sz="1800">
                <a:solidFill>
                  <a:schemeClr val="accent1"/>
                </a:solidFill>
                <a:latin typeface="Alata"/>
                <a:ea typeface="Alata"/>
                <a:cs typeface="Alata"/>
                <a:sym typeface="Alata"/>
              </a:rPr>
              <a:t>05%</a:t>
            </a:r>
            <a:endParaRPr b="1" sz="1800">
              <a:solidFill>
                <a:schemeClr val="accen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7" name="Google Shape;507;p25"/>
          <p:cNvSpPr txBox="1"/>
          <p:nvPr/>
        </p:nvSpPr>
        <p:spPr>
          <a:xfrm>
            <a:off x="7786862" y="4530870"/>
            <a:ext cx="734700" cy="309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lata"/>
              <a:buNone/>
            </a:pPr>
            <a:r>
              <a:rPr b="1" lang="fr-FR" sz="1800">
                <a:solidFill>
                  <a:schemeClr val="lt1"/>
                </a:solidFill>
                <a:latin typeface="Alata"/>
                <a:ea typeface="Alata"/>
                <a:cs typeface="Alata"/>
                <a:sym typeface="Alata"/>
              </a:rPr>
              <a:t>15%</a:t>
            </a:r>
            <a:endParaRPr b="1" sz="1800">
              <a:solidFill>
                <a:schemeClr val="lt1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508" name="Google Shape;508;p25"/>
          <p:cNvSpPr txBox="1"/>
          <p:nvPr/>
        </p:nvSpPr>
        <p:spPr>
          <a:xfrm>
            <a:off x="2462512" y="5395195"/>
            <a:ext cx="7678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Chivo"/>
              <a:buNone/>
            </a:pPr>
            <a:r>
              <a:rPr lang="fr-FR" sz="1100">
                <a:solidFill>
                  <a:schemeClr val="lt1"/>
                </a:solidFill>
                <a:latin typeface="Chivo"/>
                <a:ea typeface="Chivo"/>
                <a:cs typeface="Chivo"/>
                <a:sym typeface="Chivo"/>
              </a:rPr>
              <a:t>Follow the link in the graph to modify its data and then paste the new one here. </a:t>
            </a:r>
            <a:r>
              <a:rPr b="1" lang="fr-FR" sz="1100">
                <a:solidFill>
                  <a:schemeClr val="hlink"/>
                </a:solidFill>
                <a:uFill>
                  <a:noFill/>
                </a:uFill>
                <a:latin typeface="Chivo"/>
                <a:ea typeface="Chivo"/>
                <a:cs typeface="Chivo"/>
                <a:sym typeface="Chivo"/>
                <a:hlinkClick r:id="rId5"/>
              </a:rPr>
              <a:t>For more info, click here</a:t>
            </a:r>
            <a:endParaRPr sz="1000">
              <a:solidFill>
                <a:schemeClr val="lt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6"/>
          <p:cNvSpPr txBox="1"/>
          <p:nvPr/>
        </p:nvSpPr>
        <p:spPr>
          <a:xfrm>
            <a:off x="3574747" y="622645"/>
            <a:ext cx="556886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Chiffres clés</a:t>
            </a:r>
            <a:endParaRPr/>
          </a:p>
        </p:txBody>
      </p:sp>
      <p:sp>
        <p:nvSpPr>
          <p:cNvPr id="514" name="Google Shape;514;p26"/>
          <p:cNvSpPr txBox="1"/>
          <p:nvPr/>
        </p:nvSpPr>
        <p:spPr>
          <a:xfrm>
            <a:off x="1339632" y="2309248"/>
            <a:ext cx="4947341" cy="1096836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REVENUE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6"/>
          <p:cNvSpPr txBox="1"/>
          <p:nvPr/>
        </p:nvSpPr>
        <p:spPr>
          <a:xfrm>
            <a:off x="1321227" y="3148425"/>
            <a:ext cx="3187639" cy="101403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1524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Mercury is the closest planet to the Sun</a:t>
            </a:r>
            <a:endParaRPr/>
          </a:p>
        </p:txBody>
      </p:sp>
      <p:sp>
        <p:nvSpPr>
          <p:cNvPr id="516" name="Google Shape;516;p26"/>
          <p:cNvSpPr txBox="1"/>
          <p:nvPr/>
        </p:nvSpPr>
        <p:spPr>
          <a:xfrm>
            <a:off x="4686007" y="2309248"/>
            <a:ext cx="4947341" cy="1096836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UNITS SOLD</a:t>
            </a:r>
            <a:endParaRPr/>
          </a:p>
        </p:txBody>
      </p:sp>
      <p:sp>
        <p:nvSpPr>
          <p:cNvPr id="517" name="Google Shape;517;p26"/>
          <p:cNvSpPr txBox="1"/>
          <p:nvPr/>
        </p:nvSpPr>
        <p:spPr>
          <a:xfrm>
            <a:off x="4685991" y="3061087"/>
            <a:ext cx="3346375" cy="1283502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1524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Jupiter is the biggest planet of them all</a:t>
            </a:r>
            <a:endParaRPr/>
          </a:p>
        </p:txBody>
      </p:sp>
      <p:sp>
        <p:nvSpPr>
          <p:cNvPr id="518" name="Google Shape;518;p26"/>
          <p:cNvSpPr txBox="1"/>
          <p:nvPr/>
        </p:nvSpPr>
        <p:spPr>
          <a:xfrm>
            <a:off x="8032383" y="2309248"/>
            <a:ext cx="4947341" cy="1096836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SHARE</a:t>
            </a:r>
            <a:endParaRPr/>
          </a:p>
        </p:txBody>
      </p:sp>
      <p:sp>
        <p:nvSpPr>
          <p:cNvPr id="519" name="Google Shape;519;p26"/>
          <p:cNvSpPr txBox="1"/>
          <p:nvPr/>
        </p:nvSpPr>
        <p:spPr>
          <a:xfrm>
            <a:off x="7838868" y="3124004"/>
            <a:ext cx="3184472" cy="1283502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1524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Venus is the second planet from the Sun</a:t>
            </a:r>
            <a:endParaRPr/>
          </a:p>
        </p:txBody>
      </p:sp>
      <p:sp>
        <p:nvSpPr>
          <p:cNvPr id="520" name="Google Shape;520;p26"/>
          <p:cNvSpPr txBox="1"/>
          <p:nvPr/>
        </p:nvSpPr>
        <p:spPr>
          <a:xfrm>
            <a:off x="1694032" y="1854900"/>
            <a:ext cx="3703841" cy="1014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$800,000</a:t>
            </a:r>
            <a:endParaRPr/>
          </a:p>
        </p:txBody>
      </p:sp>
      <p:sp>
        <p:nvSpPr>
          <p:cNvPr id="521" name="Google Shape;521;p26"/>
          <p:cNvSpPr txBox="1"/>
          <p:nvPr/>
        </p:nvSpPr>
        <p:spPr>
          <a:xfrm>
            <a:off x="5041908" y="1854900"/>
            <a:ext cx="3700332" cy="1014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3,000</a:t>
            </a:r>
            <a:endParaRPr/>
          </a:p>
        </p:txBody>
      </p:sp>
      <p:sp>
        <p:nvSpPr>
          <p:cNvPr id="522" name="Google Shape;522;p26"/>
          <p:cNvSpPr txBox="1"/>
          <p:nvPr/>
        </p:nvSpPr>
        <p:spPr>
          <a:xfrm>
            <a:off x="8387784" y="1854900"/>
            <a:ext cx="3700332" cy="1014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70%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7"/>
          <p:cNvSpPr txBox="1"/>
          <p:nvPr/>
        </p:nvSpPr>
        <p:spPr>
          <a:xfrm>
            <a:off x="3797939" y="3062588"/>
            <a:ext cx="459613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Perspectives 2025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8"/>
          <p:cNvSpPr txBox="1"/>
          <p:nvPr/>
        </p:nvSpPr>
        <p:spPr>
          <a:xfrm>
            <a:off x="4031973" y="3062588"/>
            <a:ext cx="412805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FORMULE DE FIN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