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Montserrat Ultra-Bold Italics" charset="1" panose="00000900000000000000"/>
      <p:regular r:id="rId18"/>
    </p:embeddedFont>
    <p:embeddedFont>
      <p:font typeface="Montserrat Italics" charset="1" panose="00000500000000000000"/>
      <p:regular r:id="rId19"/>
    </p:embeddedFont>
    <p:embeddedFont>
      <p:font typeface="Montserrat" charset="1" panose="00000500000000000000"/>
      <p:regular r:id="rId20"/>
    </p:embeddedFont>
    <p:embeddedFont>
      <p:font typeface="Montserrat Ultra-Bold" charset="1" panose="000009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jpe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jpe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3.jpe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6122" r="-2520" b="-91699"/>
            </a:stretch>
          </a:blipFill>
        </p:spPr>
      </p:sp>
      <p:sp>
        <p:nvSpPr>
          <p:cNvPr name="AutoShape 3" id="3"/>
          <p:cNvSpPr/>
          <p:nvPr/>
        </p:nvSpPr>
        <p:spPr>
          <a:xfrm rot="-7020778">
            <a:off x="-6402716" y="821505"/>
            <a:ext cx="16230600" cy="10441156"/>
          </a:xfrm>
          <a:prstGeom prst="rect">
            <a:avLst/>
          </a:prstGeom>
          <a:solidFill>
            <a:srgbClr val="213559"/>
          </a:solidFill>
        </p:spPr>
      </p:sp>
      <p:sp>
        <p:nvSpPr>
          <p:cNvPr name="AutoShape 4" id="4"/>
          <p:cNvSpPr/>
          <p:nvPr/>
        </p:nvSpPr>
        <p:spPr>
          <a:xfrm rot="-7020778">
            <a:off x="-7861675" y="821505"/>
            <a:ext cx="16230600" cy="10441156"/>
          </a:xfrm>
          <a:prstGeom prst="rect">
            <a:avLst/>
          </a:prstGeom>
          <a:solidFill>
            <a:srgbClr val="263F6B"/>
          </a:solidFill>
        </p:spPr>
      </p:sp>
      <p:sp>
        <p:nvSpPr>
          <p:cNvPr name="TextBox 5" id="5"/>
          <p:cNvSpPr txBox="true"/>
          <p:nvPr/>
        </p:nvSpPr>
        <p:spPr>
          <a:xfrm rot="0">
            <a:off x="1028700" y="5591175"/>
            <a:ext cx="10799778" cy="351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38"/>
              </a:lnSpc>
            </a:pPr>
            <a:r>
              <a:rPr lang="en-US" b="true" sz="14986" i="true" spc="-884">
                <a:solidFill>
                  <a:srgbClr val="FFFFFF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COMPANY PROFILE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234514" y="1085850"/>
            <a:ext cx="4024786" cy="375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14"/>
              </a:lnSpc>
            </a:pPr>
            <a:r>
              <a:rPr lang="en-US" sz="2871" i="true" spc="57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PRESENTATION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1028700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76242" y="8956802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9" id="9"/>
          <p:cNvSpPr/>
          <p:nvPr/>
        </p:nvSpPr>
        <p:spPr>
          <a:xfrm rot="0">
            <a:off x="-1536273" y="4580698"/>
            <a:ext cx="5244233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rot="0">
            <a:off x="-2298994" y="9582841"/>
            <a:ext cx="9005773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rot="0">
            <a:off x="-3516288" y="3712270"/>
            <a:ext cx="5720180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rot="0">
            <a:off x="3066191" y="2823187"/>
            <a:ext cx="930938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rot="0">
            <a:off x="628699" y="2392260"/>
            <a:ext cx="1291530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name="Freeform 3" id="3"/>
          <p:cNvSpPr/>
          <p:nvPr/>
        </p:nvSpPr>
        <p:spPr>
          <a:xfrm flipH="true" flipV="false" rot="0">
            <a:off x="6305562" y="-995510"/>
            <a:ext cx="12278020" cy="12278020"/>
          </a:xfrm>
          <a:custGeom>
            <a:avLst/>
            <a:gdLst/>
            <a:ahLst/>
            <a:cxnLst/>
            <a:rect r="r" b="b" t="t" l="l"/>
            <a:pathLst>
              <a:path h="12278020" w="12278020">
                <a:moveTo>
                  <a:pt x="12278019" y="0"/>
                </a:moveTo>
                <a:lnTo>
                  <a:pt x="0" y="0"/>
                </a:lnTo>
                <a:lnTo>
                  <a:pt x="0" y="12278020"/>
                </a:lnTo>
                <a:lnTo>
                  <a:pt x="12278019" y="12278020"/>
                </a:lnTo>
                <a:lnTo>
                  <a:pt x="12278019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 rot="0">
            <a:off x="1028700" y="3703457"/>
            <a:ext cx="16230600" cy="5554843"/>
          </a:xfrm>
          <a:prstGeom prst="rect">
            <a:avLst/>
          </a:prstGeom>
          <a:solidFill>
            <a:srgbClr val="213559"/>
          </a:solid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639230" y="-203728"/>
            <a:ext cx="8944351" cy="10694456"/>
            <a:chOff x="0" y="0"/>
            <a:chExt cx="8603361" cy="1028674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-50" y="-128"/>
              <a:ext cx="8603411" cy="10286874"/>
            </a:xfrm>
            <a:custGeom>
              <a:avLst/>
              <a:gdLst/>
              <a:ahLst/>
              <a:cxnLst/>
              <a:rect r="r" b="b" t="t" l="l"/>
              <a:pathLst>
                <a:path h="10286874" w="8603411">
                  <a:moveTo>
                    <a:pt x="8603411" y="10251441"/>
                  </a:moveTo>
                  <a:cubicBezTo>
                    <a:pt x="8603411" y="10284588"/>
                    <a:pt x="8592743" y="10286874"/>
                    <a:pt x="8564930" y="10286874"/>
                  </a:cubicBezTo>
                  <a:cubicBezTo>
                    <a:pt x="5710350" y="10286239"/>
                    <a:pt x="2855899" y="10286239"/>
                    <a:pt x="1320" y="10286239"/>
                  </a:cubicBezTo>
                  <a:cubicBezTo>
                    <a:pt x="-2744" y="10272396"/>
                    <a:pt x="3606" y="10259823"/>
                    <a:pt x="6527" y="10246996"/>
                  </a:cubicBezTo>
                  <a:cubicBezTo>
                    <a:pt x="132003" y="9685402"/>
                    <a:pt x="257606" y="9123935"/>
                    <a:pt x="383463" y="8562467"/>
                  </a:cubicBezTo>
                  <a:cubicBezTo>
                    <a:pt x="562914" y="7761986"/>
                    <a:pt x="742746" y="6961633"/>
                    <a:pt x="922070" y="6161151"/>
                  </a:cubicBezTo>
                  <a:cubicBezTo>
                    <a:pt x="1143558" y="5172583"/>
                    <a:pt x="1364538" y="4184015"/>
                    <a:pt x="1585899" y="3195574"/>
                  </a:cubicBezTo>
                  <a:cubicBezTo>
                    <a:pt x="1810816" y="2191385"/>
                    <a:pt x="2035860" y="1187323"/>
                    <a:pt x="2261412" y="183261"/>
                  </a:cubicBezTo>
                  <a:cubicBezTo>
                    <a:pt x="2275128" y="122174"/>
                    <a:pt x="2283891" y="59690"/>
                    <a:pt x="2306116" y="635"/>
                  </a:cubicBezTo>
                  <a:cubicBezTo>
                    <a:pt x="4392472" y="635"/>
                    <a:pt x="6478828" y="635"/>
                    <a:pt x="8565184" y="0"/>
                  </a:cubicBezTo>
                  <a:cubicBezTo>
                    <a:pt x="8593505" y="0"/>
                    <a:pt x="8603157" y="3429"/>
                    <a:pt x="8603157" y="35814"/>
                  </a:cubicBezTo>
                  <a:cubicBezTo>
                    <a:pt x="8602395" y="3441066"/>
                    <a:pt x="8602395" y="6846317"/>
                    <a:pt x="8603411" y="10251441"/>
                  </a:cubicBezTo>
                  <a:close/>
                </a:path>
              </a:pathLst>
            </a:custGeom>
            <a:blipFill>
              <a:blip r:embed="rId4"/>
              <a:stretch>
                <a:fillRect l="-28801" t="0" r="-50549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1200150"/>
            <a:ext cx="5935366" cy="2097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71"/>
              </a:lnSpc>
            </a:pPr>
            <a:r>
              <a:rPr lang="en-US" b="true" sz="8236" i="true" spc="-485">
                <a:solidFill>
                  <a:srgbClr val="263F6B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TABLE OF CONTENTS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83557" y="3932941"/>
            <a:ext cx="6123635" cy="48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Company Statement</a:t>
            </a:r>
          </a:p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Key Products and Services</a:t>
            </a:r>
          </a:p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Company History</a:t>
            </a:r>
          </a:p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Key People</a:t>
            </a:r>
          </a:p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Market Analysis</a:t>
            </a:r>
          </a:p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Customer Profile</a:t>
            </a:r>
          </a:p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Future Plans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76242" y="8956802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name="AutoShape 3" id="3"/>
          <p:cNvSpPr/>
          <p:nvPr/>
        </p:nvSpPr>
        <p:spPr>
          <a:xfrm rot="2700000">
            <a:off x="-2646503" y="9043300"/>
            <a:ext cx="5293007" cy="2487400"/>
          </a:xfrm>
          <a:prstGeom prst="rect">
            <a:avLst/>
          </a:prstGeom>
          <a:solidFill>
            <a:srgbClr val="213559"/>
          </a:solidFill>
        </p:spPr>
      </p:sp>
      <p:sp>
        <p:nvSpPr>
          <p:cNvPr name="AutoShape 4" id="4"/>
          <p:cNvSpPr/>
          <p:nvPr/>
        </p:nvSpPr>
        <p:spPr>
          <a:xfrm rot="2700000">
            <a:off x="15641497" y="-1243700"/>
            <a:ext cx="5293007" cy="2487400"/>
          </a:xfrm>
          <a:prstGeom prst="rect">
            <a:avLst/>
          </a:prstGeom>
          <a:solidFill>
            <a:srgbClr val="213559"/>
          </a:solidFill>
        </p:spPr>
      </p:sp>
      <p:grpSp>
        <p:nvGrpSpPr>
          <p:cNvPr name="Group 5" id="5"/>
          <p:cNvGrpSpPr/>
          <p:nvPr/>
        </p:nvGrpSpPr>
        <p:grpSpPr>
          <a:xfrm rot="0">
            <a:off x="1082240" y="7132671"/>
            <a:ext cx="4626722" cy="1810294"/>
            <a:chOff x="0" y="0"/>
            <a:chExt cx="1687841" cy="660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7841" cy="660400"/>
            </a:xfrm>
            <a:custGeom>
              <a:avLst/>
              <a:gdLst/>
              <a:ahLst/>
              <a:cxnLst/>
              <a:rect r="r" b="b" t="t" l="l"/>
              <a:pathLst>
                <a:path h="660400" w="1687841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-2512615" y="1681677"/>
            <a:ext cx="8253464" cy="1309890"/>
            <a:chOff x="0" y="0"/>
            <a:chExt cx="4161103" cy="660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161103" cy="660400"/>
            </a:xfrm>
            <a:custGeom>
              <a:avLst/>
              <a:gdLst/>
              <a:ahLst/>
              <a:cxnLst/>
              <a:rect r="r" b="b" t="t" l="l"/>
              <a:pathLst>
                <a:path h="660400" w="4161103">
                  <a:moveTo>
                    <a:pt x="4036643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36643" y="0"/>
                  </a:lnTo>
                  <a:cubicBezTo>
                    <a:pt x="4105223" y="0"/>
                    <a:pt x="4161103" y="55880"/>
                    <a:pt x="4161103" y="124460"/>
                  </a:cubicBezTo>
                  <a:lnTo>
                    <a:pt x="4161103" y="535940"/>
                  </a:lnTo>
                  <a:cubicBezTo>
                    <a:pt x="4161103" y="604520"/>
                    <a:pt x="4105223" y="660400"/>
                    <a:pt x="4036643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547151" y="1681677"/>
            <a:ext cx="8253464" cy="1309890"/>
            <a:chOff x="0" y="0"/>
            <a:chExt cx="4161103" cy="660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161103" cy="660400"/>
            </a:xfrm>
            <a:custGeom>
              <a:avLst/>
              <a:gdLst/>
              <a:ahLst/>
              <a:cxnLst/>
              <a:rect r="r" b="b" t="t" l="l"/>
              <a:pathLst>
                <a:path h="660400" w="4161103">
                  <a:moveTo>
                    <a:pt x="4036643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036643" y="0"/>
                  </a:lnTo>
                  <a:cubicBezTo>
                    <a:pt x="4105223" y="0"/>
                    <a:pt x="4161103" y="55880"/>
                    <a:pt x="4161103" y="124460"/>
                  </a:cubicBezTo>
                  <a:lnTo>
                    <a:pt x="4161103" y="535940"/>
                  </a:lnTo>
                  <a:cubicBezTo>
                    <a:pt x="4161103" y="604520"/>
                    <a:pt x="4105223" y="660400"/>
                    <a:pt x="4036643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830639" y="7132671"/>
            <a:ext cx="4626722" cy="1810294"/>
            <a:chOff x="0" y="0"/>
            <a:chExt cx="1687841" cy="660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87841" cy="660400"/>
            </a:xfrm>
            <a:custGeom>
              <a:avLst/>
              <a:gdLst/>
              <a:ahLst/>
              <a:cxnLst/>
              <a:rect r="r" b="b" t="t" l="l"/>
              <a:pathLst>
                <a:path h="660400" w="1687841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579038" y="7132671"/>
            <a:ext cx="4626722" cy="1810294"/>
            <a:chOff x="0" y="0"/>
            <a:chExt cx="1687841" cy="660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87841" cy="660400"/>
            </a:xfrm>
            <a:custGeom>
              <a:avLst/>
              <a:gdLst/>
              <a:ahLst/>
              <a:cxnLst/>
              <a:rect r="r" b="b" t="t" l="l"/>
              <a:pathLst>
                <a:path h="660400" w="1687841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6176317" y="1373836"/>
            <a:ext cx="5935366" cy="2097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b="true" sz="8236" i="true" spc="-485">
                <a:solidFill>
                  <a:srgbClr val="263F6B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COMPANY PROFILE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395601" y="4811936"/>
            <a:ext cx="11496797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spc="50">
                <a:solidFill>
                  <a:srgbClr val="212423"/>
                </a:solidFill>
                <a:latin typeface="Montserrat"/>
                <a:ea typeface="Montserrat"/>
                <a:cs typeface="Montserrat"/>
                <a:sym typeface="Montserrat"/>
              </a:rPr>
              <a:t>Company philosophy stands for the basic beliefs that your company and your company members expect to hold.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83108" y="7374242"/>
            <a:ext cx="3824986" cy="128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233057" y="7374242"/>
            <a:ext cx="3821886" cy="128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988028" y="7374242"/>
            <a:ext cx="3808741" cy="128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78746" y="3897906"/>
            <a:ext cx="4930507" cy="633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8"/>
              </a:lnSpc>
            </a:pPr>
            <a:r>
              <a:rPr lang="en-US" b="true" sz="2941" spc="58">
                <a:solidFill>
                  <a:srgbClr val="263F6B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Our Philosophy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46003" y="6341995"/>
            <a:ext cx="3499197" cy="633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8"/>
              </a:lnSpc>
            </a:pPr>
            <a:r>
              <a:rPr lang="en-US" b="true" sz="2941" spc="58">
                <a:solidFill>
                  <a:srgbClr val="263F6B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Our Mission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394402" y="6341995"/>
            <a:ext cx="3499197" cy="633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8"/>
              </a:lnSpc>
            </a:pPr>
            <a:r>
              <a:rPr lang="en-US" b="true" sz="2941" spc="58">
                <a:solidFill>
                  <a:srgbClr val="263F6B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Our Vision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142800" y="6341995"/>
            <a:ext cx="3499197" cy="633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88"/>
              </a:lnSpc>
            </a:pPr>
            <a:r>
              <a:rPr lang="en-US" b="true" sz="2941" spc="58">
                <a:solidFill>
                  <a:srgbClr val="263F6B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Our Goals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3F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000000">
              <a:alpha val="6667"/>
            </a:srgbClr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82240" y="1628876"/>
            <a:ext cx="4626722" cy="1810294"/>
            <a:chOff x="0" y="0"/>
            <a:chExt cx="1687841" cy="660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7841" cy="660400"/>
            </a:xfrm>
            <a:custGeom>
              <a:avLst/>
              <a:gdLst/>
              <a:ahLst/>
              <a:cxnLst/>
              <a:rect r="r" b="b" t="t" l="l"/>
              <a:pathLst>
                <a:path h="660400" w="1687841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12632578" y="7448006"/>
            <a:ext cx="4626722" cy="1810294"/>
            <a:chOff x="0" y="0"/>
            <a:chExt cx="1687841" cy="660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7841" cy="660400"/>
            </a:xfrm>
            <a:custGeom>
              <a:avLst/>
              <a:gdLst/>
              <a:ahLst/>
              <a:cxnLst/>
              <a:rect r="r" b="b" t="t" l="l"/>
              <a:pathLst>
                <a:path h="660400" w="1687841">
                  <a:moveTo>
                    <a:pt x="1563381" y="660400"/>
                  </a:moveTo>
                  <a:lnTo>
                    <a:pt x="124460" y="660400"/>
                  </a:lnTo>
                  <a:cubicBezTo>
                    <a:pt x="55880" y="660400"/>
                    <a:pt x="0" y="604520"/>
                    <a:pt x="0" y="53594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563381" y="0"/>
                  </a:lnTo>
                  <a:cubicBezTo>
                    <a:pt x="1631961" y="0"/>
                    <a:pt x="1687841" y="55880"/>
                    <a:pt x="1687841" y="124460"/>
                  </a:cubicBezTo>
                  <a:lnTo>
                    <a:pt x="1687841" y="535940"/>
                  </a:lnTo>
                  <a:cubicBezTo>
                    <a:pt x="1687841" y="604520"/>
                    <a:pt x="1631961" y="660400"/>
                    <a:pt x="1563381" y="6604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655422" y="1654922"/>
            <a:ext cx="6977156" cy="6977156"/>
          </a:xfrm>
          <a:custGeom>
            <a:avLst/>
            <a:gdLst/>
            <a:ahLst/>
            <a:cxnLst/>
            <a:rect r="r" b="b" t="t" l="l"/>
            <a:pathLst>
              <a:path h="6977156" w="6977156">
                <a:moveTo>
                  <a:pt x="0" y="0"/>
                </a:moveTo>
                <a:lnTo>
                  <a:pt x="6977156" y="0"/>
                </a:lnTo>
                <a:lnTo>
                  <a:pt x="6977156" y="6977156"/>
                </a:lnTo>
                <a:lnTo>
                  <a:pt x="0" y="69771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707239">
            <a:off x="10339641" y="7796868"/>
            <a:ext cx="1675183" cy="831310"/>
          </a:xfrm>
          <a:custGeom>
            <a:avLst/>
            <a:gdLst/>
            <a:ahLst/>
            <a:cxnLst/>
            <a:rect r="r" b="b" t="t" l="l"/>
            <a:pathLst>
              <a:path h="831310" w="1675183">
                <a:moveTo>
                  <a:pt x="0" y="0"/>
                </a:moveTo>
                <a:lnTo>
                  <a:pt x="1675183" y="0"/>
                </a:lnTo>
                <a:lnTo>
                  <a:pt x="1675183" y="831310"/>
                </a:lnTo>
                <a:lnTo>
                  <a:pt x="0" y="8313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1707239">
            <a:off x="6064753" y="2118368"/>
            <a:ext cx="1675183" cy="831310"/>
          </a:xfrm>
          <a:custGeom>
            <a:avLst/>
            <a:gdLst/>
            <a:ahLst/>
            <a:cxnLst/>
            <a:rect r="r" b="b" t="t" l="l"/>
            <a:pathLst>
              <a:path h="831310" w="1675183">
                <a:moveTo>
                  <a:pt x="1675184" y="831309"/>
                </a:moveTo>
                <a:lnTo>
                  <a:pt x="0" y="831309"/>
                </a:lnTo>
                <a:lnTo>
                  <a:pt x="0" y="0"/>
                </a:lnTo>
                <a:lnTo>
                  <a:pt x="1675184" y="0"/>
                </a:lnTo>
                <a:lnTo>
                  <a:pt x="1675184" y="8313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176317" y="4180713"/>
            <a:ext cx="5935366" cy="2097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1"/>
              </a:lnSpc>
            </a:pPr>
            <a:r>
              <a:rPr lang="en-US" b="true" sz="8236" i="true" spc="-485">
                <a:solidFill>
                  <a:srgbClr val="FFFFFF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COMPANY PROFILE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83108" y="1870447"/>
            <a:ext cx="3824986" cy="128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49">
                <a:solidFill>
                  <a:srgbClr val="212423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33446" y="7689578"/>
            <a:ext cx="3824986" cy="128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49">
                <a:solidFill>
                  <a:srgbClr val="212423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46003" y="1000125"/>
            <a:ext cx="3499197" cy="467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4"/>
              </a:lnSpc>
            </a:pPr>
            <a:r>
              <a:rPr lang="en-US" b="true" sz="2941" spc="58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Key Activities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33446" y="5760771"/>
            <a:ext cx="3824986" cy="14199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24"/>
              </a:lnSpc>
            </a:pPr>
            <a:r>
              <a:rPr lang="en-US" b="true" sz="2941" spc="58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Geographical Location (Area of Operation)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065420"/>
            <a:ext cx="7713061" cy="1765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1"/>
              </a:lnSpc>
            </a:pPr>
            <a:r>
              <a:rPr lang="en-US" b="true" sz="6940" i="true" spc="-409">
                <a:solidFill>
                  <a:srgbClr val="263F6B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KEY PRODUCTS AND SERVICES</a:t>
            </a:r>
          </a:p>
        </p:txBody>
      </p:sp>
      <p:sp>
        <p:nvSpPr>
          <p:cNvPr name="AutoShape 3" id="3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8558624" y="1071319"/>
            <a:ext cx="9173641" cy="8667497"/>
          </a:xfrm>
          <a:prstGeom prst="rect">
            <a:avLst/>
          </a:prstGeom>
        </p:spPr>
      </p:pic>
      <p:sp>
        <p:nvSpPr>
          <p:cNvPr name="Freeform 5" id="5"/>
          <p:cNvSpPr/>
          <p:nvPr/>
        </p:nvSpPr>
        <p:spPr>
          <a:xfrm flipH="false" flipV="false" rot="0">
            <a:off x="1028700" y="1835789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28700" y="8156196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1028700" y="9591065"/>
            <a:ext cx="16230600" cy="1351653"/>
          </a:xfrm>
          <a:prstGeom prst="rect">
            <a:avLst/>
          </a:prstGeom>
          <a:solidFill>
            <a:srgbClr val="213559"/>
          </a:solidFill>
        </p:spPr>
      </p:sp>
      <p:sp>
        <p:nvSpPr>
          <p:cNvPr name="AutoShape 8" id="8"/>
          <p:cNvSpPr/>
          <p:nvPr/>
        </p:nvSpPr>
        <p:spPr>
          <a:xfrm rot="0">
            <a:off x="1028700" y="-675827"/>
            <a:ext cx="16230600" cy="1351653"/>
          </a:xfrm>
          <a:prstGeom prst="rect">
            <a:avLst/>
          </a:prstGeom>
          <a:solidFill>
            <a:srgbClr val="213559"/>
          </a:solidFill>
        </p:spPr>
      </p:sp>
      <p:sp>
        <p:nvSpPr>
          <p:cNvPr name="TextBox 9" id="9"/>
          <p:cNvSpPr txBox="true"/>
          <p:nvPr/>
        </p:nvSpPr>
        <p:spPr>
          <a:xfrm rot="0">
            <a:off x="1028700" y="5481680"/>
            <a:ext cx="7153592" cy="80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249"/>
              </a:lnSpc>
              <a:buFont typeface="Arial"/>
              <a:buChar char="•"/>
            </a:pPr>
            <a:r>
              <a:rPr lang="en-US" sz="2499" spc="4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key products and/or services your company offers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558005"/>
            <a:ext cx="6834278" cy="80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249"/>
              </a:lnSpc>
              <a:buFont typeface="Arial"/>
              <a:buChar char="•"/>
            </a:pPr>
            <a:r>
              <a:rPr lang="en-US" sz="2499" spc="4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Place key products and services revenue slides right after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name="AutoShape 3" id="3"/>
          <p:cNvSpPr/>
          <p:nvPr/>
        </p:nvSpPr>
        <p:spPr>
          <a:xfrm rot="10087">
            <a:off x="1028665" y="6130773"/>
            <a:ext cx="16230670" cy="0"/>
          </a:xfrm>
          <a:prstGeom prst="line">
            <a:avLst/>
          </a:prstGeom>
          <a:ln cap="rnd" w="952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2726348" y="5922707"/>
            <a:ext cx="511382" cy="511382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25484" y="6809379"/>
            <a:ext cx="4113110" cy="2903329"/>
            <a:chOff x="0" y="0"/>
            <a:chExt cx="1500474" cy="105914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4006465" y="2702647"/>
            <a:ext cx="4113110" cy="2903329"/>
            <a:chOff x="0" y="0"/>
            <a:chExt cx="1500474" cy="10591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168426" y="2702647"/>
            <a:ext cx="4113110" cy="2903329"/>
            <a:chOff x="0" y="0"/>
            <a:chExt cx="1500474" cy="105914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807329" y="5922707"/>
            <a:ext cx="511382" cy="511382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969290" y="5922707"/>
            <a:ext cx="511382" cy="511382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8888309" y="5922707"/>
            <a:ext cx="511382" cy="511382"/>
            <a:chOff x="0" y="0"/>
            <a:chExt cx="6350000" cy="6350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7087445" y="6809379"/>
            <a:ext cx="4113110" cy="2903329"/>
            <a:chOff x="0" y="0"/>
            <a:chExt cx="1500474" cy="105914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5050270" y="5922707"/>
            <a:ext cx="511382" cy="511382"/>
            <a:chOff x="0" y="0"/>
            <a:chExt cx="6350000" cy="63500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3249406" y="6809379"/>
            <a:ext cx="4113110" cy="2903329"/>
            <a:chOff x="0" y="0"/>
            <a:chExt cx="1500474" cy="105914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925484" y="2146609"/>
            <a:ext cx="1971199" cy="2007702"/>
          </a:xfrm>
          <a:custGeom>
            <a:avLst/>
            <a:gdLst/>
            <a:ahLst/>
            <a:cxnLst/>
            <a:rect r="r" b="b" t="t" l="l"/>
            <a:pathLst>
              <a:path h="2007702" w="1971199">
                <a:moveTo>
                  <a:pt x="0" y="0"/>
                </a:moveTo>
                <a:lnTo>
                  <a:pt x="1971199" y="0"/>
                </a:lnTo>
                <a:lnTo>
                  <a:pt x="1971199" y="2007703"/>
                </a:lnTo>
                <a:lnTo>
                  <a:pt x="0" y="20077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5561652" y="1510881"/>
            <a:ext cx="1579438" cy="1608687"/>
          </a:xfrm>
          <a:custGeom>
            <a:avLst/>
            <a:gdLst/>
            <a:ahLst/>
            <a:cxnLst/>
            <a:rect r="r" b="b" t="t" l="l"/>
            <a:pathLst>
              <a:path h="1608687" w="1579438">
                <a:moveTo>
                  <a:pt x="0" y="0"/>
                </a:moveTo>
                <a:lnTo>
                  <a:pt x="1579438" y="0"/>
                </a:lnTo>
                <a:lnTo>
                  <a:pt x="1579438" y="1608687"/>
                </a:lnTo>
                <a:lnTo>
                  <a:pt x="0" y="16086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6864399" y="4316564"/>
            <a:ext cx="646089" cy="658053"/>
          </a:xfrm>
          <a:custGeom>
            <a:avLst/>
            <a:gdLst/>
            <a:ahLst/>
            <a:cxnLst/>
            <a:rect r="r" b="b" t="t" l="l"/>
            <a:pathLst>
              <a:path h="658053" w="646089">
                <a:moveTo>
                  <a:pt x="0" y="0"/>
                </a:moveTo>
                <a:lnTo>
                  <a:pt x="646088" y="0"/>
                </a:lnTo>
                <a:lnTo>
                  <a:pt x="646088" y="658054"/>
                </a:lnTo>
                <a:lnTo>
                  <a:pt x="0" y="658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2134937" y="1143000"/>
            <a:ext cx="14018125" cy="642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b="true" sz="4995" i="true" spc="-294">
                <a:solidFill>
                  <a:srgbClr val="263F6B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COMPANY / PRODUCT HISTORY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361478" y="7207250"/>
            <a:ext cx="3241123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Start and release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442458" y="3100518"/>
            <a:ext cx="3241123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Key milestones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604419" y="3100518"/>
            <a:ext cx="3241123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Awards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61478" y="8042275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442458" y="3935543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604419" y="3935543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523439" y="7207250"/>
            <a:ext cx="3241123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Events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523439" y="8042275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3685399" y="7207250"/>
            <a:ext cx="3241123" cy="806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New products release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685399" y="8241994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grpSp>
        <p:nvGrpSpPr>
          <p:cNvPr name="Group 3" id="3"/>
          <p:cNvGrpSpPr/>
          <p:nvPr/>
        </p:nvGrpSpPr>
        <p:grpSpPr>
          <a:xfrm rot="0">
            <a:off x="917781" y="6634117"/>
            <a:ext cx="4113110" cy="2903329"/>
            <a:chOff x="0" y="0"/>
            <a:chExt cx="1500474" cy="105914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5030890" y="3267315"/>
            <a:ext cx="4113110" cy="2903329"/>
            <a:chOff x="0" y="0"/>
            <a:chExt cx="1500474" cy="10591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3257110" y="3267315"/>
            <a:ext cx="4113110" cy="2903329"/>
            <a:chOff x="0" y="0"/>
            <a:chExt cx="1500474" cy="105914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0" y="6634117"/>
            <a:ext cx="4113110" cy="2903329"/>
            <a:chOff x="0" y="0"/>
            <a:chExt cx="1500474" cy="10591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00474" cy="1059143"/>
            </a:xfrm>
            <a:custGeom>
              <a:avLst/>
              <a:gdLst/>
              <a:ahLst/>
              <a:cxnLst/>
              <a:rect r="r" b="b" t="t" l="l"/>
              <a:pathLst>
                <a:path h="1059143" w="1500474">
                  <a:moveTo>
                    <a:pt x="1376013" y="1059142"/>
                  </a:moveTo>
                  <a:lnTo>
                    <a:pt x="124460" y="1059142"/>
                  </a:lnTo>
                  <a:cubicBezTo>
                    <a:pt x="55880" y="1059142"/>
                    <a:pt x="0" y="1003262"/>
                    <a:pt x="0" y="934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014" y="0"/>
                  </a:lnTo>
                  <a:cubicBezTo>
                    <a:pt x="1444594" y="0"/>
                    <a:pt x="1500474" y="55880"/>
                    <a:pt x="1500474" y="124460"/>
                  </a:cubicBezTo>
                  <a:lnTo>
                    <a:pt x="1500474" y="934682"/>
                  </a:lnTo>
                  <a:cubicBezTo>
                    <a:pt x="1500474" y="1003262"/>
                    <a:pt x="1444594" y="1059143"/>
                    <a:pt x="1376014" y="1059143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353774" y="8042275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66884" y="4675473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693103" y="4675473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579993" y="8042275"/>
            <a:ext cx="3241123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511901" y="4476450"/>
            <a:ext cx="2924869" cy="2924869"/>
            <a:chOff x="0" y="0"/>
            <a:chExt cx="6350000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4870" r="0" b="-45082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9738120" y="4476450"/>
            <a:ext cx="2924869" cy="2924869"/>
            <a:chOff x="0" y="0"/>
            <a:chExt cx="6350000" cy="6350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3"/>
              <a:stretch>
                <a:fillRect l="-34432" t="0" r="-11640" b="-119108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5625010" y="1028700"/>
            <a:ext cx="2924869" cy="2924869"/>
            <a:chOff x="0" y="0"/>
            <a:chExt cx="6350000" cy="6350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4"/>
              <a:stretch>
                <a:fillRect l="-33442" t="0" r="-96847" b="-53574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24" id="24"/>
          <p:cNvGrpSpPr>
            <a:grpSpLocks noChangeAspect="true"/>
          </p:cNvGrpSpPr>
          <p:nvPr/>
        </p:nvGrpSpPr>
        <p:grpSpPr>
          <a:xfrm rot="0">
            <a:off x="13851230" y="1028700"/>
            <a:ext cx="2924869" cy="2924869"/>
            <a:chOff x="0" y="0"/>
            <a:chExt cx="6350000" cy="63500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655320" y="655320"/>
              <a:ext cx="5039360" cy="5039360"/>
            </a:xfrm>
            <a:custGeom>
              <a:avLst/>
              <a:gdLst/>
              <a:ahLst/>
              <a:cxnLst/>
              <a:rect r="r" b="b" t="t" l="l"/>
              <a:pathLst>
                <a:path h="5039360" w="5039360">
                  <a:moveTo>
                    <a:pt x="2519680" y="0"/>
                  </a:moveTo>
                  <a:cubicBezTo>
                    <a:pt x="1127760" y="0"/>
                    <a:pt x="0" y="1127760"/>
                    <a:pt x="0" y="2519680"/>
                  </a:cubicBezTo>
                  <a:cubicBezTo>
                    <a:pt x="0" y="3911600"/>
                    <a:pt x="1127760" y="5039360"/>
                    <a:pt x="2519680" y="5039360"/>
                  </a:cubicBezTo>
                  <a:cubicBezTo>
                    <a:pt x="3911600" y="5039360"/>
                    <a:pt x="5039360" y="3911600"/>
                    <a:pt x="5039360" y="2519680"/>
                  </a:cubicBezTo>
                  <a:cubicBezTo>
                    <a:pt x="5039360" y="1127760"/>
                    <a:pt x="3911600" y="0"/>
                    <a:pt x="2519680" y="0"/>
                  </a:cubicBezTo>
                  <a:close/>
                </a:path>
              </a:pathLst>
            </a:custGeom>
            <a:blipFill>
              <a:blip r:embed="rId5"/>
              <a:stretch>
                <a:fillRect l="-68845" t="-1058" r="-48256" b="-43721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917781" y="7382269"/>
            <a:ext cx="4113110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The owner(s)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030890" y="4015467"/>
            <a:ext cx="4113110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Managing Directors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257110" y="4015467"/>
            <a:ext cx="4113110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Key consultants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144000" y="7382269"/>
            <a:ext cx="4113110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b="true" sz="2500" spc="5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Departments/Teams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8700" y="1243598"/>
            <a:ext cx="3408070" cy="1507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1"/>
              </a:lnSpc>
            </a:pPr>
            <a:r>
              <a:rPr lang="en-US" b="true" sz="5879" i="true" spc="-346">
                <a:solidFill>
                  <a:srgbClr val="263F6B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KEY PEOPLE</a:t>
            </a:r>
          </a:p>
        </p:txBody>
      </p:sp>
      <p:sp>
        <p:nvSpPr>
          <p:cNvPr name="AutoShape 32" id="32"/>
          <p:cNvSpPr/>
          <p:nvPr/>
        </p:nvSpPr>
        <p:spPr>
          <a:xfrm rot="-2655355">
            <a:off x="3440754" y="3542727"/>
            <a:ext cx="1833692" cy="0"/>
          </a:xfrm>
          <a:prstGeom prst="line">
            <a:avLst/>
          </a:prstGeom>
          <a:ln cap="rnd" w="47625">
            <a:solidFill>
              <a:srgbClr val="263F6B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3" id="33"/>
          <p:cNvSpPr/>
          <p:nvPr/>
        </p:nvSpPr>
        <p:spPr>
          <a:xfrm rot="-2655355">
            <a:off x="11666973" y="3542727"/>
            <a:ext cx="1833692" cy="0"/>
          </a:xfrm>
          <a:prstGeom prst="line">
            <a:avLst/>
          </a:prstGeom>
          <a:ln cap="rnd" w="47625">
            <a:solidFill>
              <a:srgbClr val="263F6B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4" id="34"/>
          <p:cNvSpPr/>
          <p:nvPr/>
        </p:nvSpPr>
        <p:spPr>
          <a:xfrm rot="-8100000">
            <a:off x="7126015" y="7275450"/>
            <a:ext cx="1833692" cy="0"/>
          </a:xfrm>
          <a:prstGeom prst="line">
            <a:avLst/>
          </a:prstGeom>
          <a:ln cap="rnd" w="47625">
            <a:solidFill>
              <a:srgbClr val="263F6B"/>
            </a:solidFill>
            <a:prstDash val="solid"/>
            <a:headEnd type="oval" len="lg" w="lg"/>
            <a:tailEnd type="oval" len="lg" w="lg"/>
          </a:ln>
        </p:spPr>
      </p:sp>
      <p:sp>
        <p:nvSpPr>
          <p:cNvPr name="AutoShape 35" id="35"/>
          <p:cNvSpPr/>
          <p:nvPr/>
        </p:nvSpPr>
        <p:spPr>
          <a:xfrm rot="-2700000">
            <a:off x="15641497" y="9043300"/>
            <a:ext cx="5293007" cy="2487400"/>
          </a:xfrm>
          <a:prstGeom prst="rect">
            <a:avLst/>
          </a:prstGeom>
          <a:solidFill>
            <a:srgbClr val="213559"/>
          </a:solidFill>
        </p:spPr>
      </p:sp>
      <p:sp>
        <p:nvSpPr>
          <p:cNvPr name="AutoShape 36" id="36"/>
          <p:cNvSpPr/>
          <p:nvPr/>
        </p:nvSpPr>
        <p:spPr>
          <a:xfrm rot="-2700000">
            <a:off x="-2646503" y="-1243700"/>
            <a:ext cx="5293007" cy="2487400"/>
          </a:xfrm>
          <a:prstGeom prst="rect">
            <a:avLst/>
          </a:prstGeom>
          <a:solidFill>
            <a:srgbClr val="213559"/>
          </a:solid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name="TextBox 3" id="3"/>
          <p:cNvSpPr txBox="true"/>
          <p:nvPr/>
        </p:nvSpPr>
        <p:spPr>
          <a:xfrm rot="0">
            <a:off x="1827653" y="3643880"/>
            <a:ext cx="5679993" cy="1900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14"/>
              </a:lnSpc>
            </a:pPr>
            <a:r>
              <a:rPr lang="en-US" b="true" sz="7464" i="true" spc="-440">
                <a:solidFill>
                  <a:srgbClr val="263F6B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MARKET ANALYSIS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27653" y="5929654"/>
            <a:ext cx="5153535" cy="865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5"/>
              </a:lnSpc>
              <a:spcBef>
                <a:spcPct val="0"/>
              </a:spcBef>
            </a:pPr>
            <a:r>
              <a:rPr lang="en-US" sz="2688" spc="53">
                <a:solidFill>
                  <a:srgbClr val="263F6B"/>
                </a:solidFill>
                <a:latin typeface="Montserrat"/>
                <a:ea typeface="Montserrat"/>
                <a:cs typeface="Montserrat"/>
                <a:sym typeface="Montserrat"/>
              </a:rPr>
              <a:t>Show the market analysis of your company’s competitors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685811" y="12954"/>
            <a:ext cx="10031867" cy="10085832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-8231889">
            <a:off x="-10109114" y="6176620"/>
            <a:ext cx="16230600" cy="10441156"/>
          </a:xfrm>
          <a:prstGeom prst="rect">
            <a:avLst/>
          </a:prstGeom>
          <a:solidFill>
            <a:srgbClr val="213559"/>
          </a:solidFill>
        </p:spPr>
      </p:sp>
      <p:sp>
        <p:nvSpPr>
          <p:cNvPr name="AutoShape 7" id="7"/>
          <p:cNvSpPr/>
          <p:nvPr/>
        </p:nvSpPr>
        <p:spPr>
          <a:xfrm rot="-8231889">
            <a:off x="-10507643" y="6538090"/>
            <a:ext cx="16230600" cy="10441156"/>
          </a:xfrm>
          <a:prstGeom prst="rect">
            <a:avLst/>
          </a:prstGeom>
          <a:solidFill>
            <a:srgbClr val="263F6B"/>
          </a:solidFill>
        </p:spPr>
      </p:sp>
      <p:sp>
        <p:nvSpPr>
          <p:cNvPr name="Freeform 8" id="8"/>
          <p:cNvSpPr/>
          <p:nvPr/>
        </p:nvSpPr>
        <p:spPr>
          <a:xfrm flipH="false" flipV="false" rot="0">
            <a:off x="1028700" y="1028700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452893" y="7316416"/>
            <a:ext cx="2556816" cy="2575547"/>
          </a:xfrm>
          <a:custGeom>
            <a:avLst/>
            <a:gdLst/>
            <a:ahLst/>
            <a:cxnLst/>
            <a:rect r="r" b="b" t="t" l="l"/>
            <a:pathLst>
              <a:path h="2575547" w="2556816">
                <a:moveTo>
                  <a:pt x="0" y="0"/>
                </a:moveTo>
                <a:lnTo>
                  <a:pt x="2556816" y="0"/>
                </a:lnTo>
                <a:lnTo>
                  <a:pt x="2556816" y="2575547"/>
                </a:lnTo>
                <a:lnTo>
                  <a:pt x="0" y="25755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1730039" y="1733723"/>
            <a:ext cx="2556816" cy="2575547"/>
          </a:xfrm>
          <a:custGeom>
            <a:avLst/>
            <a:gdLst/>
            <a:ahLst/>
            <a:cxnLst/>
            <a:rect r="r" b="b" t="t" l="l"/>
            <a:pathLst>
              <a:path h="2575547" w="2556816">
                <a:moveTo>
                  <a:pt x="0" y="0"/>
                </a:moveTo>
                <a:lnTo>
                  <a:pt x="2556815" y="0"/>
                </a:lnTo>
                <a:lnTo>
                  <a:pt x="2556815" y="2575547"/>
                </a:lnTo>
                <a:lnTo>
                  <a:pt x="0" y="25755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1" id="11"/>
          <p:cNvSpPr/>
          <p:nvPr/>
        </p:nvSpPr>
        <p:spPr>
          <a:xfrm rot="0">
            <a:off x="1827653" y="2945296"/>
            <a:ext cx="1386321" cy="0"/>
          </a:xfrm>
          <a:prstGeom prst="line">
            <a:avLst/>
          </a:prstGeom>
          <a:ln cap="flat" w="76200">
            <a:solidFill>
              <a:srgbClr val="263F6B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1297214" y="-726996"/>
            <a:ext cx="11740992" cy="11740992"/>
          </a:xfrm>
          <a:custGeom>
            <a:avLst/>
            <a:gdLst/>
            <a:ahLst/>
            <a:cxnLst/>
            <a:rect r="r" b="b" t="t" l="l"/>
            <a:pathLst>
              <a:path h="11740992" w="11740992">
                <a:moveTo>
                  <a:pt x="0" y="0"/>
                </a:moveTo>
                <a:lnTo>
                  <a:pt x="11740992" y="0"/>
                </a:lnTo>
                <a:lnTo>
                  <a:pt x="11740992" y="11740992"/>
                </a:lnTo>
                <a:lnTo>
                  <a:pt x="0" y="1174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 rot="0">
            <a:off x="1028700" y="615601"/>
            <a:ext cx="16230600" cy="9055797"/>
          </a:xfrm>
          <a:prstGeom prst="rect">
            <a:avLst/>
          </a:prstGeom>
          <a:solidFill>
            <a:srgbClr val="213559"/>
          </a:solidFill>
        </p:spPr>
      </p:sp>
      <p:grpSp>
        <p:nvGrpSpPr>
          <p:cNvPr name="Group 5" id="5"/>
          <p:cNvGrpSpPr/>
          <p:nvPr/>
        </p:nvGrpSpPr>
        <p:grpSpPr>
          <a:xfrm rot="0">
            <a:off x="-330479" y="-247859"/>
            <a:ext cx="8456256" cy="10782718"/>
            <a:chOff x="0" y="0"/>
            <a:chExt cx="11275007" cy="14376958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4"/>
            <a:srcRect l="20538" t="0" r="27178" b="0"/>
            <a:stretch>
              <a:fillRect/>
            </a:stretch>
          </p:blipFill>
          <p:spPr>
            <a:xfrm flipH="false" flipV="false">
              <a:off x="0" y="0"/>
              <a:ext cx="11275007" cy="14376958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9144000" y="1473322"/>
            <a:ext cx="4627078" cy="23040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958"/>
              </a:lnSpc>
            </a:pPr>
            <a:r>
              <a:rPr lang="en-US" b="true" sz="6080" i="true" spc="-358">
                <a:solidFill>
                  <a:srgbClr val="FFFFFF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KEY CUSTOMER PROFILE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44000" y="4217065"/>
            <a:ext cx="5153535" cy="423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5"/>
              </a:lnSpc>
              <a:spcBef>
                <a:spcPct val="0"/>
              </a:spcBef>
            </a:pPr>
            <a:r>
              <a:rPr lang="en-US" b="true" sz="2688" spc="53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The data of your company 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144000" y="4947913"/>
            <a:ext cx="612363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Current customer profile.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144000" y="7074277"/>
            <a:ext cx="612363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Current customer profile.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808275" y="5821290"/>
            <a:ext cx="5015718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08275" y="7947655"/>
            <a:ext cx="5015718" cy="850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create your own, choose a topic that interests you.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5071134" y="1054482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" id="14"/>
          <p:cNvSpPr/>
          <p:nvPr/>
        </p:nvSpPr>
        <p:spPr>
          <a:xfrm rot="-5400000">
            <a:off x="13018986" y="5376538"/>
            <a:ext cx="6492240" cy="0"/>
          </a:xfrm>
          <a:prstGeom prst="line">
            <a:avLst/>
          </a:prstGeom>
          <a:ln cap="rnd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grpSp>
        <p:nvGrpSpPr>
          <p:cNvPr name="Group 3" id="3"/>
          <p:cNvGrpSpPr/>
          <p:nvPr/>
        </p:nvGrpSpPr>
        <p:grpSpPr>
          <a:xfrm rot="0">
            <a:off x="7527747" y="-1825476"/>
            <a:ext cx="16230600" cy="16230600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263F6B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8002557" y="1028700"/>
            <a:ext cx="12008422" cy="12008374"/>
            <a:chOff x="0" y="0"/>
            <a:chExt cx="6350000" cy="63499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71569" t="0" r="-12056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2370007"/>
            <a:ext cx="5943253" cy="2670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31"/>
              </a:lnSpc>
            </a:pPr>
            <a:r>
              <a:rPr lang="en-US" b="true" sz="10542" i="true" spc="-622">
                <a:solidFill>
                  <a:srgbClr val="263F6B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FUTURE PLANS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48318" y="5411918"/>
            <a:ext cx="6123635" cy="2733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212423"/>
                </a:solidFill>
                <a:latin typeface="Montserrat"/>
                <a:ea typeface="Montserrat"/>
                <a:cs typeface="Montserrat"/>
                <a:sym typeface="Montserrat"/>
              </a:rPr>
              <a:t>New product development</a:t>
            </a:r>
          </a:p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212423"/>
                </a:solidFill>
                <a:latin typeface="Montserrat"/>
                <a:ea typeface="Montserrat"/>
                <a:cs typeface="Montserrat"/>
                <a:sym typeface="Montserrat"/>
              </a:rPr>
              <a:t>Applications mockups</a:t>
            </a:r>
          </a:p>
          <a:p>
            <a:pPr algn="l" marL="539749" indent="-269875" lvl="1">
              <a:lnSpc>
                <a:spcPts val="5624"/>
              </a:lnSpc>
              <a:buFont typeface="Arial"/>
              <a:buChar char="•"/>
            </a:pPr>
            <a:r>
              <a:rPr lang="en-US" sz="2499" spc="49">
                <a:solidFill>
                  <a:srgbClr val="212423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r>
              <a:rPr lang="en-US" sz="2499" spc="49">
                <a:solidFill>
                  <a:srgbClr val="212423"/>
                </a:solidFill>
                <a:latin typeface="Montserrat"/>
                <a:ea typeface="Montserrat"/>
                <a:cs typeface="Montserrat"/>
                <a:sym typeface="Montserrat"/>
              </a:rPr>
              <a:t>arketing business plan for a new product(s)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476242" y="8852422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1028700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13304" y="4354356"/>
            <a:ext cx="25783492" cy="9586163"/>
          </a:xfrm>
          <a:prstGeom prst="rect">
            <a:avLst/>
          </a:prstGeom>
          <a:solidFill>
            <a:srgbClr val="545454">
              <a:alpha val="4706"/>
            </a:srgbClr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17231243" y="698454"/>
            <a:ext cx="2556816" cy="2575547"/>
          </a:xfrm>
          <a:custGeom>
            <a:avLst/>
            <a:gdLst/>
            <a:ahLst/>
            <a:cxnLst/>
            <a:rect r="r" b="b" t="t" l="l"/>
            <a:pathLst>
              <a:path h="2575547" w="2556816">
                <a:moveTo>
                  <a:pt x="0" y="0"/>
                </a:moveTo>
                <a:lnTo>
                  <a:pt x="2556816" y="0"/>
                </a:lnTo>
                <a:lnTo>
                  <a:pt x="2556816" y="2575547"/>
                </a:lnTo>
                <a:lnTo>
                  <a:pt x="0" y="2575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500059" y="7012999"/>
            <a:ext cx="2556816" cy="2575547"/>
          </a:xfrm>
          <a:custGeom>
            <a:avLst/>
            <a:gdLst/>
            <a:ahLst/>
            <a:cxnLst/>
            <a:rect r="r" b="b" t="t" l="l"/>
            <a:pathLst>
              <a:path h="2575547" w="2556816">
                <a:moveTo>
                  <a:pt x="0" y="0"/>
                </a:moveTo>
                <a:lnTo>
                  <a:pt x="2556816" y="0"/>
                </a:lnTo>
                <a:lnTo>
                  <a:pt x="2556816" y="2575547"/>
                </a:lnTo>
                <a:lnTo>
                  <a:pt x="0" y="2575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786333" y="1171575"/>
            <a:ext cx="10673482" cy="862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92"/>
              </a:lnSpc>
            </a:pPr>
            <a:r>
              <a:rPr lang="en-US" b="true" sz="6625" i="true" spc="-390">
                <a:solidFill>
                  <a:srgbClr val="263F6B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PROJECT CALENDAR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996607" y="9239250"/>
            <a:ext cx="8294787" cy="396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0"/>
              </a:lnSpc>
              <a:spcBef>
                <a:spcPct val="0"/>
              </a:spcBef>
            </a:pPr>
            <a:r>
              <a:rPr lang="en-US" sz="2500" spc="50">
                <a:solidFill>
                  <a:srgbClr val="263F6B"/>
                </a:solidFill>
                <a:latin typeface="Montserrat"/>
                <a:ea typeface="Montserrat"/>
                <a:cs typeface="Montserrat"/>
                <a:sym typeface="Montserrat"/>
              </a:rPr>
              <a:t>A chart shows the project schedule and deadlines</a:t>
            </a:r>
          </a:p>
        </p:txBody>
      </p:sp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2844061" y="2610522"/>
          <a:ext cx="12599878" cy="5886284"/>
        </p:xfrm>
        <a:graphic>
          <a:graphicData uri="http://schemas.openxmlformats.org/drawingml/2006/table">
            <a:tbl>
              <a:tblPr/>
              <a:tblGrid>
                <a:gridCol w="1182407"/>
                <a:gridCol w="2241126"/>
                <a:gridCol w="2245873"/>
                <a:gridCol w="2725057"/>
                <a:gridCol w="2247944"/>
                <a:gridCol w="1957471"/>
              </a:tblGrid>
              <a:tr h="98104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F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88"/>
                        </a:lnSpc>
                        <a:defRPr/>
                      </a:pPr>
                      <a:r>
                        <a:rPr lang="en-US" sz="2277" b="true">
                          <a:solidFill>
                            <a:srgbClr val="FFFFFF"/>
                          </a:solidFill>
                          <a:latin typeface="Montserrat Ultra-Bold"/>
                          <a:ea typeface="Montserrat Ultra-Bold"/>
                          <a:cs typeface="Montserrat Ultra-Bold"/>
                          <a:sym typeface="Montserrat Ultra-Bold"/>
                        </a:rPr>
                        <a:t>Monday</a:t>
                      </a: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F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88"/>
                        </a:lnSpc>
                        <a:defRPr/>
                      </a:pPr>
                      <a:r>
                        <a:rPr lang="en-US" sz="2277" b="true">
                          <a:solidFill>
                            <a:srgbClr val="FFFFFF"/>
                          </a:solidFill>
                          <a:latin typeface="Montserrat Ultra-Bold"/>
                          <a:ea typeface="Montserrat Ultra-Bold"/>
                          <a:cs typeface="Montserrat Ultra-Bold"/>
                          <a:sym typeface="Montserrat Ultra-Bold"/>
                        </a:rPr>
                        <a:t>Tuesday</a:t>
                      </a: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F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88"/>
                        </a:lnSpc>
                        <a:defRPr/>
                      </a:pPr>
                      <a:r>
                        <a:rPr lang="en-US" sz="2277" b="true">
                          <a:solidFill>
                            <a:srgbClr val="FFFFFF"/>
                          </a:solidFill>
                          <a:latin typeface="Montserrat Ultra-Bold"/>
                          <a:ea typeface="Montserrat Ultra-Bold"/>
                          <a:cs typeface="Montserrat Ultra-Bold"/>
                          <a:sym typeface="Montserrat Ultra-Bold"/>
                        </a:rPr>
                        <a:t>Wednesday</a:t>
                      </a: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F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88"/>
                        </a:lnSpc>
                        <a:defRPr/>
                      </a:pPr>
                      <a:r>
                        <a:rPr lang="en-US" sz="2277" b="true">
                          <a:solidFill>
                            <a:srgbClr val="FFFFFF"/>
                          </a:solidFill>
                          <a:latin typeface="Montserrat Ultra-Bold"/>
                          <a:ea typeface="Montserrat Ultra-Bold"/>
                          <a:cs typeface="Montserrat Ultra-Bold"/>
                          <a:sym typeface="Montserrat Ultra-Bold"/>
                        </a:rPr>
                        <a:t>Thursday</a:t>
                      </a: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F6B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188"/>
                        </a:lnSpc>
                        <a:defRPr/>
                      </a:pPr>
                      <a:r>
                        <a:rPr lang="en-US" sz="2277" b="true">
                          <a:solidFill>
                            <a:srgbClr val="FFFFFF"/>
                          </a:solidFill>
                          <a:latin typeface="Montserrat Ultra-Bold"/>
                          <a:ea typeface="Montserrat Ultra-Bold"/>
                          <a:cs typeface="Montserrat Ultra-Bold"/>
                          <a:sym typeface="Montserrat Ultra-Bold"/>
                        </a:rPr>
                        <a:t>Friday</a:t>
                      </a: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3F6B"/>
                    </a:solidFill>
                  </a:tcPr>
                </a:tc>
              </a:tr>
              <a:tr h="98104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4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949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104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4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949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104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4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949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104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4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949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104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4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949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59"/>
                        </a:lnSpc>
                        <a:defRPr/>
                      </a:pPr>
                      <a:endParaRPr lang="en-US" sz="1100"/>
                    </a:p>
                  </a:txBody>
                  <a:tcPr marL="195896" marR="195896" marT="195896" marB="195896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name="AutoShape 8" id="8"/>
          <p:cNvSpPr/>
          <p:nvPr/>
        </p:nvSpPr>
        <p:spPr>
          <a:xfrm rot="-2700000">
            <a:off x="-2646503" y="-1243700"/>
            <a:ext cx="5293007" cy="2487400"/>
          </a:xfrm>
          <a:prstGeom prst="rect">
            <a:avLst/>
          </a:prstGeom>
          <a:solidFill>
            <a:srgbClr val="213559"/>
          </a:solidFill>
        </p:spPr>
      </p:sp>
      <p:sp>
        <p:nvSpPr>
          <p:cNvPr name="AutoShape 9" id="9"/>
          <p:cNvSpPr/>
          <p:nvPr/>
        </p:nvSpPr>
        <p:spPr>
          <a:xfrm rot="-2700000">
            <a:off x="15641497" y="9043300"/>
            <a:ext cx="5293007" cy="2487400"/>
          </a:xfrm>
          <a:prstGeom prst="rect">
            <a:avLst/>
          </a:prstGeom>
          <a:solidFill>
            <a:srgbClr val="213559"/>
          </a:solid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63F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753206">
            <a:off x="-1183237" y="4465219"/>
            <a:ext cx="25783492" cy="9586163"/>
          </a:xfrm>
          <a:prstGeom prst="rect">
            <a:avLst/>
          </a:prstGeom>
          <a:solidFill>
            <a:srgbClr val="000000">
              <a:alpha val="6667"/>
            </a:srgbClr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76242" y="8956802"/>
            <a:ext cx="1783058" cy="295015"/>
          </a:xfrm>
          <a:custGeom>
            <a:avLst/>
            <a:gdLst/>
            <a:ahLst/>
            <a:cxnLst/>
            <a:rect r="r" b="b" t="t" l="l"/>
            <a:pathLst>
              <a:path h="295015" w="1783058">
                <a:moveTo>
                  <a:pt x="0" y="0"/>
                </a:moveTo>
                <a:lnTo>
                  <a:pt x="1783058" y="0"/>
                </a:lnTo>
                <a:lnTo>
                  <a:pt x="1783058" y="295015"/>
                </a:lnTo>
                <a:lnTo>
                  <a:pt x="0" y="2950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494137" y="698454"/>
            <a:ext cx="2556816" cy="2575547"/>
          </a:xfrm>
          <a:custGeom>
            <a:avLst/>
            <a:gdLst/>
            <a:ahLst/>
            <a:cxnLst/>
            <a:rect r="r" b="b" t="t" l="l"/>
            <a:pathLst>
              <a:path h="2575547" w="2556816">
                <a:moveTo>
                  <a:pt x="0" y="0"/>
                </a:moveTo>
                <a:lnTo>
                  <a:pt x="2556815" y="0"/>
                </a:lnTo>
                <a:lnTo>
                  <a:pt x="2556815" y="2575547"/>
                </a:lnTo>
                <a:lnTo>
                  <a:pt x="0" y="25755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79461" y="9578419"/>
            <a:ext cx="2556816" cy="2575547"/>
          </a:xfrm>
          <a:custGeom>
            <a:avLst/>
            <a:gdLst/>
            <a:ahLst/>
            <a:cxnLst/>
            <a:rect r="r" b="b" t="t" l="l"/>
            <a:pathLst>
              <a:path h="2575547" w="2556816">
                <a:moveTo>
                  <a:pt x="0" y="0"/>
                </a:moveTo>
                <a:lnTo>
                  <a:pt x="2556816" y="0"/>
                </a:lnTo>
                <a:lnTo>
                  <a:pt x="2556816" y="2575547"/>
                </a:lnTo>
                <a:lnTo>
                  <a:pt x="0" y="25755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1028700" y="8302951"/>
            <a:ext cx="16230600" cy="169519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8" id="8"/>
          <p:cNvSpPr/>
          <p:nvPr/>
        </p:nvSpPr>
        <p:spPr>
          <a:xfrm rot="0">
            <a:off x="1028700" y="1814529"/>
            <a:ext cx="16230600" cy="169519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Freeform 9" id="9"/>
          <p:cNvSpPr/>
          <p:nvPr/>
        </p:nvSpPr>
        <p:spPr>
          <a:xfrm flipH="false" flipV="false" rot="0">
            <a:off x="11303495" y="5431350"/>
            <a:ext cx="631624" cy="631624"/>
          </a:xfrm>
          <a:custGeom>
            <a:avLst/>
            <a:gdLst/>
            <a:ahLst/>
            <a:cxnLst/>
            <a:rect r="r" b="b" t="t" l="l"/>
            <a:pathLst>
              <a:path h="631624" w="631624">
                <a:moveTo>
                  <a:pt x="0" y="0"/>
                </a:moveTo>
                <a:lnTo>
                  <a:pt x="631624" y="0"/>
                </a:lnTo>
                <a:lnTo>
                  <a:pt x="631624" y="631624"/>
                </a:lnTo>
                <a:lnTo>
                  <a:pt x="0" y="6316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359267" y="6411977"/>
            <a:ext cx="698484" cy="710760"/>
          </a:xfrm>
          <a:custGeom>
            <a:avLst/>
            <a:gdLst/>
            <a:ahLst/>
            <a:cxnLst/>
            <a:rect r="r" b="b" t="t" l="l"/>
            <a:pathLst>
              <a:path h="710760" w="698484">
                <a:moveTo>
                  <a:pt x="0" y="0"/>
                </a:moveTo>
                <a:lnTo>
                  <a:pt x="698484" y="0"/>
                </a:lnTo>
                <a:lnTo>
                  <a:pt x="698484" y="710760"/>
                </a:lnTo>
                <a:lnTo>
                  <a:pt x="0" y="7107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307387" y="4330067"/>
            <a:ext cx="662375" cy="626773"/>
          </a:xfrm>
          <a:custGeom>
            <a:avLst/>
            <a:gdLst/>
            <a:ahLst/>
            <a:cxnLst/>
            <a:rect r="r" b="b" t="t" l="l"/>
            <a:pathLst>
              <a:path h="626773" w="662375">
                <a:moveTo>
                  <a:pt x="0" y="0"/>
                </a:moveTo>
                <a:lnTo>
                  <a:pt x="662375" y="0"/>
                </a:lnTo>
                <a:lnTo>
                  <a:pt x="662375" y="626773"/>
                </a:lnTo>
                <a:lnTo>
                  <a:pt x="0" y="62677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2926758"/>
            <a:ext cx="7727311" cy="39191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898"/>
              </a:lnSpc>
            </a:pPr>
            <a:r>
              <a:rPr lang="en-US" b="true" sz="16194" spc="-955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THANK YOU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6918282"/>
            <a:ext cx="5015153" cy="87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i="true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We look forward to working with you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303495" y="3040438"/>
            <a:ext cx="2107662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b="true" sz="2700" i="true">
                <a:solidFill>
                  <a:srgbClr val="FFFFFF"/>
                </a:solidFill>
                <a:latin typeface="Montserrat Ultra-Bold Italics"/>
                <a:ea typeface="Montserrat Ultra-Bold Italics"/>
                <a:cs typeface="Montserrat Ultra-Bold Italics"/>
                <a:sym typeface="Montserrat Ultra-Bold Italics"/>
              </a:rPr>
              <a:t>OFFICE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319617" y="5313774"/>
            <a:ext cx="281579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+123-456-7890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319617" y="6333969"/>
            <a:ext cx="4939683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www.reallygreatsite.com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249683" y="4210066"/>
            <a:ext cx="4939683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2499" spc="4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123 Anywhere St., Any City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DAHRUgrjWMA</dc:identifier>
  <dcterms:modified xsi:type="dcterms:W3CDTF">2011-08-01T06:04:30Z</dcterms:modified>
  <cp:revision>1</cp:revision>
  <dc:title>Blue Modern Company Profile Presentation</dc:title>
</cp:coreProperties>
</file>