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y="6858000" cx="12192000"/>
  <p:notesSz cx="6858000" cy="9144000"/>
  <p:embeddedFontLst>
    <p:embeddedFont>
      <p:font typeface="Poppins"/>
      <p:regular r:id="rId25"/>
      <p:bold r:id="rId26"/>
      <p:italic r:id="rId27"/>
      <p:boldItalic r:id="rId28"/>
    </p:embeddedFont>
    <p:embeddedFont>
      <p:font typeface="Montserrat"/>
      <p:regular r:id="rId29"/>
      <p:bold r:id="rId30"/>
      <p:italic r:id="rId31"/>
      <p:boldItalic r:id="rId32"/>
    </p:embeddedFont>
    <p:embeddedFont>
      <p:font typeface="Poppins Medium"/>
      <p:regular r:id="rId33"/>
      <p:bold r:id="rId34"/>
      <p:italic r:id="rId35"/>
      <p:boldItalic r:id="rId36"/>
    </p:embeddedFont>
    <p:embeddedFont>
      <p:font typeface="Helvetica Neue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C93CC70-6BCA-46A6-B226-3093FC92C864}">
  <a:tblStyle styleId="{2C93CC70-6BCA-46A6-B226-3093FC92C864}" styleName="Table_0">
    <a:wholeTbl>
      <a:tcTxStyle b="off" i="off">
        <a:font>
          <a:latin typeface="Poppins"/>
          <a:ea typeface="Poppins"/>
          <a:cs typeface="Poppin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Poppins"/>
          <a:ea typeface="Poppins"/>
          <a:cs typeface="Poppin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Poppins"/>
          <a:ea typeface="Poppins"/>
          <a:cs typeface="Poppin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Poppins"/>
          <a:ea typeface="Poppins"/>
          <a:cs typeface="Poppin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Poppins"/>
          <a:ea typeface="Poppins"/>
          <a:cs typeface="Poppin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boldItalic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Poppins-bold.fntdata"/><Relationship Id="rId25" Type="http://schemas.openxmlformats.org/officeDocument/2006/relationships/font" Target="fonts/Poppins-regular.fntdata"/><Relationship Id="rId28" Type="http://schemas.openxmlformats.org/officeDocument/2006/relationships/font" Target="fonts/Poppins-boldItalic.fntdata"/><Relationship Id="rId27" Type="http://schemas.openxmlformats.org/officeDocument/2006/relationships/font" Target="fonts/Poppins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Montserrat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Montserrat-italic.fntdata"/><Relationship Id="rId30" Type="http://schemas.openxmlformats.org/officeDocument/2006/relationships/font" Target="fonts/Montserrat-bold.fntdata"/><Relationship Id="rId11" Type="http://schemas.openxmlformats.org/officeDocument/2006/relationships/slide" Target="slides/slide4.xml"/><Relationship Id="rId33" Type="http://schemas.openxmlformats.org/officeDocument/2006/relationships/font" Target="fonts/PoppinsMedium-regular.fntdata"/><Relationship Id="rId10" Type="http://schemas.openxmlformats.org/officeDocument/2006/relationships/slide" Target="slides/slide3.xml"/><Relationship Id="rId32" Type="http://schemas.openxmlformats.org/officeDocument/2006/relationships/font" Target="fonts/Montserrat-boldItalic.fntdata"/><Relationship Id="rId13" Type="http://schemas.openxmlformats.org/officeDocument/2006/relationships/slide" Target="slides/slide6.xml"/><Relationship Id="rId35" Type="http://schemas.openxmlformats.org/officeDocument/2006/relationships/font" Target="fonts/PoppinsMedium-italic.fntdata"/><Relationship Id="rId12" Type="http://schemas.openxmlformats.org/officeDocument/2006/relationships/slide" Target="slides/slide5.xml"/><Relationship Id="rId34" Type="http://schemas.openxmlformats.org/officeDocument/2006/relationships/font" Target="fonts/PoppinsMedium-bold.fntdata"/><Relationship Id="rId15" Type="http://schemas.openxmlformats.org/officeDocument/2006/relationships/slide" Target="slides/slide8.xml"/><Relationship Id="rId37" Type="http://schemas.openxmlformats.org/officeDocument/2006/relationships/font" Target="fonts/HelveticaNeue-regular.fntdata"/><Relationship Id="rId14" Type="http://schemas.openxmlformats.org/officeDocument/2006/relationships/slide" Target="slides/slide7.xml"/><Relationship Id="rId36" Type="http://schemas.openxmlformats.org/officeDocument/2006/relationships/font" Target="fonts/PoppinsMedium-boldItalic.fntdata"/><Relationship Id="rId17" Type="http://schemas.openxmlformats.org/officeDocument/2006/relationships/slide" Target="slides/slide10.xml"/><Relationship Id="rId39" Type="http://schemas.openxmlformats.org/officeDocument/2006/relationships/font" Target="fonts/HelveticaNeue-italic.fntdata"/><Relationship Id="rId16" Type="http://schemas.openxmlformats.org/officeDocument/2006/relationships/slide" Target="slides/slide9.xml"/><Relationship Id="rId38" Type="http://schemas.openxmlformats.org/officeDocument/2006/relationships/font" Target="fonts/HelveticaNeue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showMasterSp="0">
  <p:cSld name="Diapositive de titr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>
  <p:cSld name="Titre et contenu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00736" y="6470990"/>
            <a:ext cx="1934043" cy="209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apositive de titr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oppins Medium"/>
              <a:buNone/>
              <a:defRPr b="0" i="0" sz="60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" name="Google Shape;21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2" name="Google Shape;22;p4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3" name="Google Shape;23;p4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270818" y="6311036"/>
            <a:ext cx="5959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>
  <p:cSld name="Titre de section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>
  <p:cSld name="Deux contenu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000736" y="6470990"/>
            <a:ext cx="1934043" cy="2098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>
  <p:cSld name="Comparaison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>
  <p:cSld name="Titre seul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showMasterSp="0" type="objTx">
  <p:cSld name="OBJECT_WITH_CAPTIO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Medium"/>
              <a:buNone/>
              <a:defRPr b="0" i="0" sz="32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5" name="Google Shape;35;p10"/>
          <p:cNvSpPr txBox="1"/>
          <p:nvPr>
            <p:ph idx="10" type="dt"/>
          </p:nvPr>
        </p:nvSpPr>
        <p:spPr>
          <a:xfrm>
            <a:off x="314324" y="6464773"/>
            <a:ext cx="4953001" cy="239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" name="Google Shape;3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7" name="Google Shape;3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oppins Medium"/>
              <a:buNone/>
              <a:defRPr b="0" i="0" sz="32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" name="Google Shape;40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314324" y="6464773"/>
            <a:ext cx="4953001" cy="239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oppins Medium"/>
              <a:buNone/>
              <a:defRPr b="0" i="0" sz="44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8" name="Google Shape;48;p12"/>
          <p:cNvSpPr txBox="1"/>
          <p:nvPr>
            <p:ph idx="10" type="dt"/>
          </p:nvPr>
        </p:nvSpPr>
        <p:spPr>
          <a:xfrm>
            <a:off x="314324" y="6464773"/>
            <a:ext cx="4953001" cy="239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49" name="Google Shape;4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oppins Medium"/>
              <a:buNone/>
              <a:defRPr b="0" i="0" sz="44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0" type="dt"/>
          </p:nvPr>
        </p:nvSpPr>
        <p:spPr>
          <a:xfrm>
            <a:off x="314324" y="6464773"/>
            <a:ext cx="4953001" cy="239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6" name="Google Shape;6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1" name="Google Shape;91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3" name="Google Shape;93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9" name="Google Shape;109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7" name="Google Shape;11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0088501" y="6484384"/>
            <a:ext cx="1832681" cy="1981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11;p1"/>
          <p:cNvGrpSpPr/>
          <p:nvPr/>
        </p:nvGrpSpPr>
        <p:grpSpPr>
          <a:xfrm>
            <a:off x="270818" y="282132"/>
            <a:ext cx="1570734" cy="513130"/>
            <a:chOff x="419099" y="240943"/>
            <a:chExt cx="1570734" cy="513130"/>
          </a:xfrm>
        </p:grpSpPr>
        <p:pic>
          <p:nvPicPr>
            <p:cNvPr id="12" name="Google Shape;12;p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419099" y="240943"/>
              <a:ext cx="1570734" cy="3284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Google Shape;13;p1"/>
            <p:cNvSpPr txBox="1"/>
            <p:nvPr/>
          </p:nvSpPr>
          <p:spPr>
            <a:xfrm>
              <a:off x="419099" y="569407"/>
              <a:ext cx="1570734" cy="1846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fr-FR" sz="600" u="none" cap="none" strike="noStrike">
                  <a:solidFill>
                    <a:srgbClr val="0072CE"/>
                  </a:solidFill>
                  <a:latin typeface="Poppins"/>
                  <a:ea typeface="Poppins"/>
                  <a:cs typeface="Poppins"/>
                  <a:sym typeface="Poppins"/>
                </a:rPr>
                <a:t>Entreprise de services numériques</a:t>
              </a:r>
              <a:endParaRPr/>
            </a:p>
          </p:txBody>
        </p:sp>
      </p:grp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270818" y="6311036"/>
            <a:ext cx="5959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2800" u="none">
                <a:solidFill>
                  <a:srgbClr val="9BD2FF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2800" u="none">
                <a:solidFill>
                  <a:srgbClr val="9BD2FF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2800" u="none">
                <a:solidFill>
                  <a:srgbClr val="9BD2FF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2800" u="none">
                <a:solidFill>
                  <a:srgbClr val="9BD2FF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2800" u="none">
                <a:solidFill>
                  <a:srgbClr val="9BD2FF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2800" u="none">
                <a:solidFill>
                  <a:srgbClr val="9BD2FF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2800" u="none">
                <a:solidFill>
                  <a:srgbClr val="9BD2FF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2800" u="none">
                <a:solidFill>
                  <a:srgbClr val="9BD2FF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2800" u="none">
                <a:solidFill>
                  <a:srgbClr val="9BD2FF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01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/>
          <p:nvPr/>
        </p:nvSpPr>
        <p:spPr>
          <a:xfrm>
            <a:off x="0" y="0"/>
            <a:ext cx="2028305" cy="96427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1" name="Google Shape;141;p27"/>
          <p:cNvSpPr txBox="1"/>
          <p:nvPr/>
        </p:nvSpPr>
        <p:spPr>
          <a:xfrm>
            <a:off x="4617180" y="556954"/>
            <a:ext cx="295764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2C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SOMMAIRE</a:t>
            </a:r>
            <a:endParaRPr/>
          </a:p>
        </p:txBody>
      </p:sp>
      <p:sp>
        <p:nvSpPr>
          <p:cNvPr id="142" name="Google Shape;142;p27"/>
          <p:cNvSpPr/>
          <p:nvPr/>
        </p:nvSpPr>
        <p:spPr>
          <a:xfrm>
            <a:off x="4858249" y="1845131"/>
            <a:ext cx="7376" cy="3600000"/>
          </a:xfrm>
          <a:prstGeom prst="rect">
            <a:avLst/>
          </a:prstGeom>
          <a:solidFill>
            <a:srgbClr val="19366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9366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3" name="Google Shape;143;p27"/>
          <p:cNvSpPr txBox="1"/>
          <p:nvPr/>
        </p:nvSpPr>
        <p:spPr>
          <a:xfrm>
            <a:off x="5347762" y="2090860"/>
            <a:ext cx="62958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PRÉSENTATION DE NOTRE STRUCTURE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CONTEXTE, OBJECTIFS ET APPROCHE DE SOLUTION</a:t>
            </a:r>
            <a:endParaRPr/>
          </a:p>
          <a:p>
            <a:pPr indent="-2540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2540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lang="fr-FR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FONCTIONNALITÉS</a:t>
            </a: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fr-FR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CLÉS</a:t>
            </a: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ET PROCESSUS DE FONCTIONNEMENT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ADOSSEMENT DE </a:t>
            </a:r>
            <a:r>
              <a:rPr lang="fr-FR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L'AGRÉMENT</a:t>
            </a: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DE PAIEMENT ET AVANTAGES POUR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      NSIA BANQUE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VISION DU PROJET</a:t>
            </a:r>
            <a:endParaRPr/>
          </a:p>
        </p:txBody>
      </p:sp>
      <p:pic>
        <p:nvPicPr>
          <p:cNvPr id="144" name="Google Shape;14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9346" y="2641216"/>
            <a:ext cx="3253886" cy="19745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8"/>
          <p:cNvSpPr txBox="1"/>
          <p:nvPr/>
        </p:nvSpPr>
        <p:spPr>
          <a:xfrm>
            <a:off x="3107574" y="3002637"/>
            <a:ext cx="597685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2C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PRÉSENTATION DE </a:t>
            </a:r>
            <a:r>
              <a:rPr b="1" lang="fr-FR" sz="2400">
                <a:solidFill>
                  <a:srgbClr val="F0781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NOTRE STRUCTURE</a:t>
            </a:r>
            <a:endParaRPr/>
          </a:p>
        </p:txBody>
      </p:sp>
      <p:sp>
        <p:nvSpPr>
          <p:cNvPr id="150" name="Google Shape;150;p28"/>
          <p:cNvSpPr/>
          <p:nvPr/>
        </p:nvSpPr>
        <p:spPr>
          <a:xfrm>
            <a:off x="0" y="0"/>
            <a:ext cx="2028305" cy="96427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/>
        </p:nvSpPr>
        <p:spPr>
          <a:xfrm>
            <a:off x="4830269" y="1172094"/>
            <a:ext cx="25314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F0781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QUI SOMMES NOUS ?</a:t>
            </a:r>
            <a:endParaRPr/>
          </a:p>
        </p:txBody>
      </p:sp>
      <p:sp>
        <p:nvSpPr>
          <p:cNvPr id="156" name="Google Shape;156;p29"/>
          <p:cNvSpPr/>
          <p:nvPr/>
        </p:nvSpPr>
        <p:spPr>
          <a:xfrm>
            <a:off x="430775" y="1820050"/>
            <a:ext cx="3484500" cy="956100"/>
          </a:xfrm>
          <a:prstGeom prst="rect">
            <a:avLst/>
          </a:prstGeom>
          <a:solidFill>
            <a:srgbClr val="0072CE"/>
          </a:solidFill>
          <a:ln cap="flat" cmpd="sng" w="12700">
            <a:solidFill>
              <a:srgbClr val="0072C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netBYus</a:t>
            </a:r>
            <a:r>
              <a:rPr lang="fr-FR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-FR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est une entreprise de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services numériques multinationale.</a:t>
            </a:r>
            <a:endParaRPr/>
          </a:p>
        </p:txBody>
      </p:sp>
      <p:sp>
        <p:nvSpPr>
          <p:cNvPr id="157" name="Google Shape;157;p29"/>
          <p:cNvSpPr/>
          <p:nvPr/>
        </p:nvSpPr>
        <p:spPr>
          <a:xfrm>
            <a:off x="4429298" y="1827014"/>
            <a:ext cx="3333404" cy="955963"/>
          </a:xfrm>
          <a:prstGeom prst="rect">
            <a:avLst/>
          </a:prstGeom>
          <a:solidFill>
            <a:srgbClr val="F078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Nos pôles d’expertise :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Édition de logiciels SaaS | Consulting Services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b="0" lang="fr-FR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Infrastructure &amp; Cloud | Agence Créative UI/UX  </a:t>
            </a:r>
            <a:endParaRPr/>
          </a:p>
        </p:txBody>
      </p:sp>
      <p:sp>
        <p:nvSpPr>
          <p:cNvPr id="158" name="Google Shape;158;p29"/>
          <p:cNvSpPr/>
          <p:nvPr/>
        </p:nvSpPr>
        <p:spPr>
          <a:xfrm>
            <a:off x="8285019" y="1827460"/>
            <a:ext cx="3333404" cy="955963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Nos implantations 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b="0" lang="fr-FR"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Estonie, Bénin, Togo, France, Madagascar</a:t>
            </a:r>
            <a:endParaRPr sz="1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9" name="Google Shape;159;p29"/>
          <p:cNvGrpSpPr/>
          <p:nvPr/>
        </p:nvGrpSpPr>
        <p:grpSpPr>
          <a:xfrm>
            <a:off x="1492523" y="3704353"/>
            <a:ext cx="3484420" cy="2180888"/>
            <a:chOff x="1492523" y="3704353"/>
            <a:chExt cx="3484420" cy="2180888"/>
          </a:xfrm>
        </p:grpSpPr>
        <p:sp>
          <p:nvSpPr>
            <p:cNvPr id="160" name="Google Shape;160;p29"/>
            <p:cNvSpPr txBox="1"/>
            <p:nvPr/>
          </p:nvSpPr>
          <p:spPr>
            <a:xfrm>
              <a:off x="2444723" y="3704353"/>
              <a:ext cx="146225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2CE"/>
                </a:buClr>
                <a:buSzPts val="1800"/>
                <a:buFont typeface="Poppins Medium"/>
                <a:buNone/>
              </a:pPr>
              <a:r>
                <a:rPr b="1" lang="fr-FR" sz="1800">
                  <a:solidFill>
                    <a:srgbClr val="0072CE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LA MISSION</a:t>
              </a:r>
              <a:endParaRPr/>
            </a:p>
          </p:txBody>
        </p:sp>
        <p:sp>
          <p:nvSpPr>
            <p:cNvPr id="161" name="Google Shape;161;p29"/>
            <p:cNvSpPr/>
            <p:nvPr/>
          </p:nvSpPr>
          <p:spPr>
            <a:xfrm>
              <a:off x="1492523" y="4359273"/>
              <a:ext cx="3484420" cy="1525968"/>
            </a:xfrm>
            <a:prstGeom prst="rect">
              <a:avLst/>
            </a:prstGeom>
            <a:solidFill>
              <a:srgbClr val="0072CE"/>
            </a:solidFill>
            <a:ln cap="flat" cmpd="sng" w="12700">
              <a:solidFill>
                <a:srgbClr val="0072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Poppins Medium"/>
                <a:buNone/>
              </a:pPr>
              <a:r>
                <a:rPr b="1" lang="fr-FR" sz="1400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Associer expertise et créativité </a:t>
              </a:r>
              <a:r>
                <a:rPr lang="fr-FR" sz="1400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pour développer des produits innovants, accessibles </a:t>
              </a:r>
              <a:r>
                <a:rPr b="0" i="0" lang="fr-FR" sz="1400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permettant de se connecter et de prospérer dans un écosystème financier ultra moderne et inclusif. </a:t>
              </a:r>
              <a:endParaRPr sz="1400">
                <a:solidFill>
                  <a:schemeClr val="lt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grpSp>
        <p:nvGrpSpPr>
          <p:cNvPr id="162" name="Google Shape;162;p29"/>
          <p:cNvGrpSpPr/>
          <p:nvPr/>
        </p:nvGrpSpPr>
        <p:grpSpPr>
          <a:xfrm>
            <a:off x="7244934" y="3704353"/>
            <a:ext cx="3333405" cy="2180888"/>
            <a:chOff x="7244934" y="3704353"/>
            <a:chExt cx="3333405" cy="2180888"/>
          </a:xfrm>
        </p:grpSpPr>
        <p:sp>
          <p:nvSpPr>
            <p:cNvPr id="163" name="Google Shape;163;p29"/>
            <p:cNvSpPr txBox="1"/>
            <p:nvPr/>
          </p:nvSpPr>
          <p:spPr>
            <a:xfrm>
              <a:off x="7811584" y="3704353"/>
              <a:ext cx="21996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2CE"/>
                </a:buClr>
                <a:buSzPts val="1800"/>
                <a:buFont typeface="Poppins Medium"/>
                <a:buNone/>
              </a:pPr>
              <a:r>
                <a:rPr b="1" lang="fr-FR" sz="1800">
                  <a:solidFill>
                    <a:srgbClr val="0072CE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NOTRE POURQUOI</a:t>
              </a:r>
              <a:endParaRPr/>
            </a:p>
          </p:txBody>
        </p:sp>
        <p:sp>
          <p:nvSpPr>
            <p:cNvPr id="164" name="Google Shape;164;p29"/>
            <p:cNvSpPr/>
            <p:nvPr/>
          </p:nvSpPr>
          <p:spPr>
            <a:xfrm>
              <a:off x="7244934" y="4359273"/>
              <a:ext cx="3333405" cy="1525968"/>
            </a:xfrm>
            <a:prstGeom prst="rect">
              <a:avLst/>
            </a:prstGeom>
            <a:solidFill>
              <a:srgbClr val="0072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fr-FR" sz="14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Bâtir des passerelles numériques qui rapprochent les individus, les cultures et les idées. 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/>
          <p:cNvSpPr txBox="1"/>
          <p:nvPr/>
        </p:nvSpPr>
        <p:spPr>
          <a:xfrm>
            <a:off x="2906683" y="2895199"/>
            <a:ext cx="637863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2C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CONTEXTE, OBJECTIFS ET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0781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APPROCHE DE SOLUTION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/>
          <p:nvPr/>
        </p:nvSpPr>
        <p:spPr>
          <a:xfrm>
            <a:off x="1403465" y="1480423"/>
            <a:ext cx="938506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72C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CONTEXTE : </a:t>
            </a:r>
            <a:r>
              <a:rPr lang="fr-FR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Digitaliser les microfinances pour un meilleur accès aux services financiers</a:t>
            </a:r>
            <a:endParaRPr/>
          </a:p>
        </p:txBody>
      </p:sp>
      <p:sp>
        <p:nvSpPr>
          <p:cNvPr id="175" name="Google Shape;175;p31"/>
          <p:cNvSpPr txBox="1"/>
          <p:nvPr/>
        </p:nvSpPr>
        <p:spPr>
          <a:xfrm>
            <a:off x="1403465" y="2340515"/>
            <a:ext cx="938506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Les institutions de microfinance jouent un rôle crucial en offrant des services financiers aux populations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souvent exclues des banques traditionnelles. Cependant, elles se heurtent à des défis de taille :</a:t>
            </a:r>
            <a:endParaRPr/>
          </a:p>
        </p:txBody>
      </p:sp>
      <p:sp>
        <p:nvSpPr>
          <p:cNvPr id="176" name="Google Shape;176;p31"/>
          <p:cNvSpPr/>
          <p:nvPr/>
        </p:nvSpPr>
        <p:spPr>
          <a:xfrm>
            <a:off x="1727661" y="3429000"/>
            <a:ext cx="1978429" cy="814648"/>
          </a:xfrm>
          <a:prstGeom prst="roundRect">
            <a:avLst>
              <a:gd fmla="val 16667" name="adj"/>
            </a:avLst>
          </a:prstGeom>
          <a:solidFill>
            <a:srgbClr val="0072C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Absence de digitalisation</a:t>
            </a:r>
            <a:endParaRPr/>
          </a:p>
        </p:txBody>
      </p:sp>
      <p:sp>
        <p:nvSpPr>
          <p:cNvPr id="177" name="Google Shape;177;p31"/>
          <p:cNvSpPr/>
          <p:nvPr/>
        </p:nvSpPr>
        <p:spPr>
          <a:xfrm>
            <a:off x="4350327" y="3429000"/>
            <a:ext cx="3078479" cy="814648"/>
          </a:xfrm>
          <a:prstGeom prst="roundRect">
            <a:avLst>
              <a:gd fmla="val 16667" name="adj"/>
            </a:avLst>
          </a:prstGeom>
          <a:solidFill>
            <a:srgbClr val="F0781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Manque de connectivité Inter-microfinance</a:t>
            </a:r>
            <a:endParaRPr/>
          </a:p>
        </p:txBody>
      </p:sp>
      <p:sp>
        <p:nvSpPr>
          <p:cNvPr id="178" name="Google Shape;178;p31"/>
          <p:cNvSpPr/>
          <p:nvPr/>
        </p:nvSpPr>
        <p:spPr>
          <a:xfrm>
            <a:off x="8073043" y="3429000"/>
            <a:ext cx="2510444" cy="814648"/>
          </a:xfrm>
          <a:prstGeom prst="roundRect">
            <a:avLst>
              <a:gd fmla="val 16667" name="adj"/>
            </a:avLst>
          </a:prstGeom>
          <a:solidFill>
            <a:srgbClr val="0072C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Limitations dans les moyens de paiement</a:t>
            </a:r>
            <a:endParaRPr/>
          </a:p>
        </p:txBody>
      </p:sp>
      <p:sp>
        <p:nvSpPr>
          <p:cNvPr id="179" name="Google Shape;179;p31"/>
          <p:cNvSpPr txBox="1"/>
          <p:nvPr/>
        </p:nvSpPr>
        <p:spPr>
          <a:xfrm>
            <a:off x="2011680" y="4962078"/>
            <a:ext cx="807165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F0781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OBJECTIF : </a:t>
            </a:r>
            <a:r>
              <a:rPr lang="fr-FR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Créer un écosystème bancaire digital intégré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2"/>
          <p:cNvSpPr txBox="1"/>
          <p:nvPr/>
        </p:nvSpPr>
        <p:spPr>
          <a:xfrm>
            <a:off x="2906683" y="554251"/>
            <a:ext cx="63786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2C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TAILLE DU</a:t>
            </a:r>
            <a:r>
              <a:rPr b="1" lang="fr-FR" sz="2400">
                <a:solidFill>
                  <a:srgbClr val="F0781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MARCHE </a:t>
            </a:r>
            <a:endParaRPr/>
          </a:p>
        </p:txBody>
      </p:sp>
      <p:grpSp>
        <p:nvGrpSpPr>
          <p:cNvPr id="185" name="Google Shape;185;p32"/>
          <p:cNvGrpSpPr/>
          <p:nvPr/>
        </p:nvGrpSpPr>
        <p:grpSpPr>
          <a:xfrm>
            <a:off x="2978728" y="1995600"/>
            <a:ext cx="6234544" cy="1522814"/>
            <a:chOff x="2978728" y="1995600"/>
            <a:chExt cx="6234544" cy="1522814"/>
          </a:xfrm>
        </p:grpSpPr>
        <p:grpSp>
          <p:nvGrpSpPr>
            <p:cNvPr id="186" name="Google Shape;186;p32"/>
            <p:cNvGrpSpPr/>
            <p:nvPr/>
          </p:nvGrpSpPr>
          <p:grpSpPr>
            <a:xfrm>
              <a:off x="2978728" y="1995600"/>
              <a:ext cx="6234544" cy="955966"/>
              <a:chOff x="2906683" y="2069866"/>
              <a:chExt cx="6234544" cy="955966"/>
            </a:xfrm>
          </p:grpSpPr>
          <p:sp>
            <p:nvSpPr>
              <p:cNvPr id="187" name="Google Shape;187;p32"/>
              <p:cNvSpPr/>
              <p:nvPr/>
            </p:nvSpPr>
            <p:spPr>
              <a:xfrm>
                <a:off x="2906683" y="2069867"/>
                <a:ext cx="1613192" cy="955965"/>
              </a:xfrm>
              <a:prstGeom prst="round2SameRect">
                <a:avLst>
                  <a:gd fmla="val 16667" name="adj1"/>
                  <a:gd fmla="val 0" name="adj2"/>
                </a:avLst>
              </a:prstGeom>
              <a:solidFill>
                <a:srgbClr val="F07817"/>
              </a:solidFill>
              <a:ln cap="flat" cmpd="sng" w="12700">
                <a:solidFill>
                  <a:srgbClr val="F0781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-FR" sz="1800">
                    <a:solidFill>
                      <a:srgbClr val="FFFFFF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508</a:t>
                </a:r>
                <a:endParaRPr/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400">
                    <a:solidFill>
                      <a:srgbClr val="FFFFFF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SFD</a:t>
                </a:r>
                <a:r>
                  <a:rPr lang="fr-FR" sz="1800">
                    <a:solidFill>
                      <a:schemeClr val="lt1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 </a:t>
                </a:r>
                <a:endParaRPr sz="1800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endParaRPr>
              </a:p>
            </p:txBody>
          </p:sp>
          <p:sp>
            <p:nvSpPr>
              <p:cNvPr id="188" name="Google Shape;188;p32"/>
              <p:cNvSpPr/>
              <p:nvPr/>
            </p:nvSpPr>
            <p:spPr>
              <a:xfrm>
                <a:off x="4826922" y="2069867"/>
                <a:ext cx="1945177" cy="955965"/>
              </a:xfrm>
              <a:prstGeom prst="round2SameRect">
                <a:avLst>
                  <a:gd fmla="val 16667" name="adj1"/>
                  <a:gd fmla="val 0" name="adj2"/>
                </a:avLst>
              </a:prstGeom>
              <a:solidFill>
                <a:srgbClr val="0072CE"/>
              </a:solidFill>
              <a:ln cap="flat" cmpd="sng" w="12700">
                <a:solidFill>
                  <a:srgbClr val="31538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-FR" sz="18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17.284.110</a:t>
                </a:r>
                <a:r>
                  <a:rPr lang="fr-FR" sz="18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fr-FR" sz="14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CLIENTS</a:t>
                </a:r>
                <a:endParaRPr sz="1400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endParaRPr>
              </a:p>
            </p:txBody>
          </p:sp>
          <p:sp>
            <p:nvSpPr>
              <p:cNvPr id="189" name="Google Shape;189;p32"/>
              <p:cNvSpPr/>
              <p:nvPr/>
            </p:nvSpPr>
            <p:spPr>
              <a:xfrm>
                <a:off x="7079146" y="2069866"/>
                <a:ext cx="2062081" cy="955965"/>
              </a:xfrm>
              <a:prstGeom prst="round2SameRect">
                <a:avLst>
                  <a:gd fmla="val 16667" name="adj1"/>
                  <a:gd fmla="val 0" name="adj2"/>
                </a:avLst>
              </a:prstGeom>
              <a:solidFill>
                <a:srgbClr val="F07817"/>
              </a:solidFill>
              <a:ln cap="flat" cmpd="sng" w="12700">
                <a:solidFill>
                  <a:srgbClr val="F0781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-FR" sz="18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4.370</a:t>
                </a:r>
                <a:endParaRPr b="1" sz="1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4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POINTS DE SERVICES</a:t>
                </a:r>
                <a:endParaRPr sz="1400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endParaRPr>
              </a:p>
            </p:txBody>
          </p:sp>
        </p:grpSp>
        <p:sp>
          <p:nvSpPr>
            <p:cNvPr id="190" name="Google Shape;190;p32"/>
            <p:cNvSpPr txBox="1"/>
            <p:nvPr/>
          </p:nvSpPr>
          <p:spPr>
            <a:xfrm>
              <a:off x="2978728" y="3179860"/>
              <a:ext cx="6234544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6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A FIN MARS </a:t>
              </a:r>
              <a:r>
                <a:rPr b="1" lang="fr-FR" sz="16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2022</a:t>
              </a:r>
              <a:endParaRPr/>
            </a:p>
          </p:txBody>
        </p:sp>
      </p:grpSp>
      <p:grpSp>
        <p:nvGrpSpPr>
          <p:cNvPr id="191" name="Google Shape;191;p32"/>
          <p:cNvGrpSpPr/>
          <p:nvPr/>
        </p:nvGrpSpPr>
        <p:grpSpPr>
          <a:xfrm>
            <a:off x="2906683" y="4260271"/>
            <a:ext cx="6378633" cy="1522813"/>
            <a:chOff x="2906683" y="4260271"/>
            <a:chExt cx="6378633" cy="1522813"/>
          </a:xfrm>
        </p:grpSpPr>
        <p:grpSp>
          <p:nvGrpSpPr>
            <p:cNvPr id="192" name="Google Shape;192;p32"/>
            <p:cNvGrpSpPr/>
            <p:nvPr/>
          </p:nvGrpSpPr>
          <p:grpSpPr>
            <a:xfrm>
              <a:off x="2978728" y="4260271"/>
              <a:ext cx="6234544" cy="955966"/>
              <a:chOff x="2906683" y="2069866"/>
              <a:chExt cx="6234544" cy="955966"/>
            </a:xfrm>
          </p:grpSpPr>
          <p:sp>
            <p:nvSpPr>
              <p:cNvPr id="193" name="Google Shape;193;p32"/>
              <p:cNvSpPr/>
              <p:nvPr/>
            </p:nvSpPr>
            <p:spPr>
              <a:xfrm>
                <a:off x="2906683" y="2069867"/>
                <a:ext cx="1613192" cy="955965"/>
              </a:xfrm>
              <a:prstGeom prst="round2SameRect">
                <a:avLst>
                  <a:gd fmla="val 16667" name="adj1"/>
                  <a:gd fmla="val 0" name="adj2"/>
                </a:avLst>
              </a:prstGeom>
              <a:solidFill>
                <a:srgbClr val="F07817"/>
              </a:solidFill>
              <a:ln cap="flat" cmpd="sng" w="12700">
                <a:solidFill>
                  <a:srgbClr val="F0781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-FR" sz="1800">
                    <a:solidFill>
                      <a:srgbClr val="FFFFFF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536</a:t>
                </a:r>
                <a:endParaRPr/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400">
                    <a:solidFill>
                      <a:srgbClr val="FFFFFF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SFD</a:t>
                </a:r>
                <a:r>
                  <a:rPr lang="fr-FR" sz="1800">
                    <a:solidFill>
                      <a:schemeClr val="lt1"/>
                    </a:solidFill>
                    <a:latin typeface="Poppins Medium"/>
                    <a:ea typeface="Poppins Medium"/>
                    <a:cs typeface="Poppins Medium"/>
                    <a:sym typeface="Poppins Medium"/>
                  </a:rPr>
                  <a:t> </a:t>
                </a:r>
                <a:endParaRPr sz="1800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endParaRPr>
              </a:p>
            </p:txBody>
          </p:sp>
          <p:sp>
            <p:nvSpPr>
              <p:cNvPr id="194" name="Google Shape;194;p32"/>
              <p:cNvSpPr/>
              <p:nvPr/>
            </p:nvSpPr>
            <p:spPr>
              <a:xfrm>
                <a:off x="4826922" y="2069867"/>
                <a:ext cx="1945177" cy="955965"/>
              </a:xfrm>
              <a:prstGeom prst="round2SameRect">
                <a:avLst>
                  <a:gd fmla="val 16667" name="adj1"/>
                  <a:gd fmla="val 0" name="adj2"/>
                </a:avLst>
              </a:prstGeom>
              <a:solidFill>
                <a:srgbClr val="0072CE"/>
              </a:solidFill>
              <a:ln cap="flat" cmpd="sng" w="12700">
                <a:solidFill>
                  <a:srgbClr val="31538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-FR" sz="18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18.446.312</a:t>
                </a:r>
                <a:r>
                  <a:rPr lang="fr-FR" sz="18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</a:t>
                </a:r>
                <a:r>
                  <a:rPr lang="fr-FR" sz="14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CLIENTS</a:t>
                </a:r>
                <a:endParaRPr sz="1400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endParaRPr>
              </a:p>
            </p:txBody>
          </p:sp>
          <p:sp>
            <p:nvSpPr>
              <p:cNvPr id="195" name="Google Shape;195;p32"/>
              <p:cNvSpPr/>
              <p:nvPr/>
            </p:nvSpPr>
            <p:spPr>
              <a:xfrm>
                <a:off x="7079146" y="2069866"/>
                <a:ext cx="2062081" cy="955965"/>
              </a:xfrm>
              <a:prstGeom prst="round2SameRect">
                <a:avLst>
                  <a:gd fmla="val 16667" name="adj1"/>
                  <a:gd fmla="val 0" name="adj2"/>
                </a:avLst>
              </a:prstGeom>
              <a:solidFill>
                <a:srgbClr val="F07817"/>
              </a:solidFill>
              <a:ln cap="flat" cmpd="sng" w="12700">
                <a:solidFill>
                  <a:srgbClr val="F0781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-FR" sz="1800">
                    <a:solidFill>
                      <a:srgbClr val="FFFFFF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rPr>
                  <a:t>4.962</a:t>
                </a:r>
                <a:endParaRPr b="1" sz="1800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400">
                    <a:solidFill>
                      <a:schemeClr val="lt1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 POINTS DE SERVICES</a:t>
                </a:r>
                <a:endParaRPr sz="1400">
                  <a:solidFill>
                    <a:schemeClr val="lt1"/>
                  </a:solidFill>
                  <a:latin typeface="Poppins Medium"/>
                  <a:ea typeface="Poppins Medium"/>
                  <a:cs typeface="Poppins Medium"/>
                  <a:sym typeface="Poppins Medium"/>
                </a:endParaRPr>
              </a:p>
            </p:txBody>
          </p:sp>
        </p:grpSp>
        <p:sp>
          <p:nvSpPr>
            <p:cNvPr id="196" name="Google Shape;196;p32"/>
            <p:cNvSpPr txBox="1"/>
            <p:nvPr/>
          </p:nvSpPr>
          <p:spPr>
            <a:xfrm>
              <a:off x="2906683" y="5444530"/>
              <a:ext cx="6378633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6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A FIN MARS </a:t>
              </a:r>
              <a:r>
                <a:rPr b="1" lang="fr-FR" sz="16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2024</a:t>
              </a:r>
              <a:endParaRPr/>
            </a:p>
          </p:txBody>
        </p:sp>
      </p:grpSp>
      <p:sp>
        <p:nvSpPr>
          <p:cNvPr id="197" name="Google Shape;197;p32"/>
          <p:cNvSpPr txBox="1"/>
          <p:nvPr/>
        </p:nvSpPr>
        <p:spPr>
          <a:xfrm>
            <a:off x="144088" y="6255020"/>
            <a:ext cx="623454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Source : BCAO rapport de situation de la microfinance dans l’UMOA (Edition 2022 / 2024)</a:t>
            </a:r>
            <a:endParaRPr b="1"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3"/>
          <p:cNvSpPr txBox="1"/>
          <p:nvPr/>
        </p:nvSpPr>
        <p:spPr>
          <a:xfrm>
            <a:off x="2525684" y="557706"/>
            <a:ext cx="71406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2C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SOLUTIONS</a:t>
            </a:r>
            <a:r>
              <a:rPr b="1" lang="fr-FR" sz="2400">
                <a:solidFill>
                  <a:srgbClr val="F0781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b="1" lang="fr-FR" sz="2400">
                <a:solidFill>
                  <a:srgbClr val="F0781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PROPOSÉES</a:t>
            </a:r>
            <a:r>
              <a:rPr b="1" lang="fr-FR" sz="2400">
                <a:solidFill>
                  <a:srgbClr val="F0781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3" name="Google Shape;203;p33"/>
          <p:cNvSpPr txBox="1"/>
          <p:nvPr/>
        </p:nvSpPr>
        <p:spPr>
          <a:xfrm>
            <a:off x="1025236" y="3657605"/>
            <a:ext cx="38654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Digitaliser les opérations courantes</a:t>
            </a:r>
            <a:endParaRPr/>
          </a:p>
        </p:txBody>
      </p:sp>
      <p:sp>
        <p:nvSpPr>
          <p:cNvPr id="204" name="Google Shape;204;p33"/>
          <p:cNvSpPr txBox="1"/>
          <p:nvPr/>
        </p:nvSpPr>
        <p:spPr>
          <a:xfrm>
            <a:off x="1025236" y="3965382"/>
            <a:ext cx="38654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Fournir des services modernes</a:t>
            </a:r>
            <a:endParaRPr/>
          </a:p>
        </p:txBody>
      </p:sp>
      <p:sp>
        <p:nvSpPr>
          <p:cNvPr id="205" name="Google Shape;205;p33"/>
          <p:cNvSpPr txBox="1"/>
          <p:nvPr/>
        </p:nvSpPr>
        <p:spPr>
          <a:xfrm>
            <a:off x="1025236" y="4273159"/>
            <a:ext cx="38654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Créer un réseau intégré</a:t>
            </a:r>
            <a:endParaRPr/>
          </a:p>
        </p:txBody>
      </p:sp>
      <p:sp>
        <p:nvSpPr>
          <p:cNvPr id="206" name="Google Shape;206;p33"/>
          <p:cNvSpPr txBox="1"/>
          <p:nvPr/>
        </p:nvSpPr>
        <p:spPr>
          <a:xfrm>
            <a:off x="7301348" y="3657605"/>
            <a:ext cx="38654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Fournir des solution de </a:t>
            </a:r>
            <a:r>
              <a:rPr lang="fr-FR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paiements</a:t>
            </a:r>
            <a:endParaRPr/>
          </a:p>
        </p:txBody>
      </p:sp>
      <p:sp>
        <p:nvSpPr>
          <p:cNvPr id="207" name="Google Shape;207;p33"/>
          <p:cNvSpPr txBox="1"/>
          <p:nvPr/>
        </p:nvSpPr>
        <p:spPr>
          <a:xfrm>
            <a:off x="7301348" y="3965382"/>
            <a:ext cx="386541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fr-FR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Offrir l’accès à d’autre services</a:t>
            </a:r>
            <a:endParaRPr/>
          </a:p>
        </p:txBody>
      </p:sp>
      <p:grpSp>
        <p:nvGrpSpPr>
          <p:cNvPr id="208" name="Google Shape;208;p33"/>
          <p:cNvGrpSpPr/>
          <p:nvPr/>
        </p:nvGrpSpPr>
        <p:grpSpPr>
          <a:xfrm>
            <a:off x="1968731" y="2292645"/>
            <a:ext cx="1978429" cy="995040"/>
            <a:chOff x="1968731" y="2608527"/>
            <a:chExt cx="1978429" cy="995040"/>
          </a:xfrm>
        </p:grpSpPr>
        <p:sp>
          <p:nvSpPr>
            <p:cNvPr id="209" name="Google Shape;209;p33"/>
            <p:cNvSpPr/>
            <p:nvPr/>
          </p:nvSpPr>
          <p:spPr>
            <a:xfrm>
              <a:off x="1968731" y="3228961"/>
              <a:ext cx="1978429" cy="374606"/>
            </a:xfrm>
            <a:prstGeom prst="roundRect">
              <a:avLst>
                <a:gd fmla="val 16667" name="adj"/>
              </a:avLst>
            </a:prstGeom>
            <a:solidFill>
              <a:srgbClr val="0072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Core Banking</a:t>
              </a:r>
              <a:endParaRPr/>
            </a:p>
          </p:txBody>
        </p:sp>
        <p:pic>
          <p:nvPicPr>
            <p:cNvPr id="210" name="Google Shape;210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04093" y="2608527"/>
              <a:ext cx="1907705" cy="4369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1" name="Google Shape;211;p33"/>
          <p:cNvGrpSpPr/>
          <p:nvPr/>
        </p:nvGrpSpPr>
        <p:grpSpPr>
          <a:xfrm>
            <a:off x="8104909" y="2071844"/>
            <a:ext cx="2201489" cy="1215841"/>
            <a:chOff x="8104909" y="2387726"/>
            <a:chExt cx="2201489" cy="1215841"/>
          </a:xfrm>
        </p:grpSpPr>
        <p:sp>
          <p:nvSpPr>
            <p:cNvPr id="212" name="Google Shape;212;p33"/>
            <p:cNvSpPr/>
            <p:nvPr/>
          </p:nvSpPr>
          <p:spPr>
            <a:xfrm>
              <a:off x="8104909" y="3228961"/>
              <a:ext cx="2201489" cy="374606"/>
            </a:xfrm>
            <a:prstGeom prst="roundRect">
              <a:avLst>
                <a:gd fmla="val 16667" name="adj"/>
              </a:avLst>
            </a:prstGeom>
            <a:solidFill>
              <a:srgbClr val="0072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Moyen paiement</a:t>
              </a:r>
              <a:endParaRPr/>
            </a:p>
          </p:txBody>
        </p:sp>
        <p:pic>
          <p:nvPicPr>
            <p:cNvPr id="213" name="Google Shape;213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476701" y="2387726"/>
              <a:ext cx="1457904" cy="6577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4"/>
          <p:cNvSpPr txBox="1"/>
          <p:nvPr/>
        </p:nvSpPr>
        <p:spPr>
          <a:xfrm>
            <a:off x="2906683" y="2895199"/>
            <a:ext cx="637863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2C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FONCTIONNALITÉS CLÉS</a:t>
            </a:r>
            <a:r>
              <a:rPr b="1" lang="fr-FR" sz="2400">
                <a:solidFill>
                  <a:srgbClr val="F0781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b="1" lang="fr-FR" sz="2400">
                <a:solidFill>
                  <a:srgbClr val="0072C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ET</a:t>
            </a:r>
            <a:r>
              <a:rPr b="1" lang="fr-FR" sz="2400">
                <a:solidFill>
                  <a:srgbClr val="F0781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0781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PROCESSUS DE FONCTIONNEMENT </a:t>
            </a:r>
            <a:endParaRPr sz="2400">
              <a:solidFill>
                <a:srgbClr val="F0781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5"/>
          <p:cNvSpPr txBox="1"/>
          <p:nvPr/>
        </p:nvSpPr>
        <p:spPr>
          <a:xfrm>
            <a:off x="2525684" y="556063"/>
            <a:ext cx="71406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2C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Fonctionnalités </a:t>
            </a:r>
            <a:r>
              <a:rPr b="1" lang="fr-FR" sz="2400">
                <a:solidFill>
                  <a:srgbClr val="F0781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Clés</a:t>
            </a:r>
            <a:r>
              <a:rPr b="1" lang="fr-FR" sz="2400">
                <a:solidFill>
                  <a:srgbClr val="0072C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24" name="Google Shape;224;p35"/>
          <p:cNvGrpSpPr/>
          <p:nvPr/>
        </p:nvGrpSpPr>
        <p:grpSpPr>
          <a:xfrm>
            <a:off x="834044" y="2201804"/>
            <a:ext cx="3239192" cy="1689096"/>
            <a:chOff x="834044" y="2201804"/>
            <a:chExt cx="3239192" cy="1689096"/>
          </a:xfrm>
        </p:grpSpPr>
        <p:sp>
          <p:nvSpPr>
            <p:cNvPr id="225" name="Google Shape;225;p35"/>
            <p:cNvSpPr/>
            <p:nvPr/>
          </p:nvSpPr>
          <p:spPr>
            <a:xfrm>
              <a:off x="1487977" y="2201804"/>
              <a:ext cx="1978429" cy="814648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0072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Émission de Cartes </a:t>
              </a:r>
              <a:endParaRPr/>
            </a:p>
          </p:txBody>
        </p:sp>
        <p:sp>
          <p:nvSpPr>
            <p:cNvPr id="226" name="Google Shape;226;p35"/>
            <p:cNvSpPr txBox="1"/>
            <p:nvPr/>
          </p:nvSpPr>
          <p:spPr>
            <a:xfrm>
              <a:off x="834044" y="3307501"/>
              <a:ext cx="323919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fr-FR" sz="12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Cartes de paiement personnalisées</a:t>
              </a:r>
              <a:endParaRPr/>
            </a:p>
          </p:txBody>
        </p:sp>
        <p:sp>
          <p:nvSpPr>
            <p:cNvPr id="227" name="Google Shape;227;p35"/>
            <p:cNvSpPr txBox="1"/>
            <p:nvPr/>
          </p:nvSpPr>
          <p:spPr>
            <a:xfrm>
              <a:off x="834044" y="3613901"/>
              <a:ext cx="323919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fr-FR" sz="12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Sécurité avancée</a:t>
              </a:r>
              <a:endParaRPr/>
            </a:p>
          </p:txBody>
        </p:sp>
      </p:grpSp>
      <p:grpSp>
        <p:nvGrpSpPr>
          <p:cNvPr id="228" name="Google Shape;228;p35"/>
          <p:cNvGrpSpPr/>
          <p:nvPr/>
        </p:nvGrpSpPr>
        <p:grpSpPr>
          <a:xfrm>
            <a:off x="4470863" y="4159489"/>
            <a:ext cx="3742112" cy="1689096"/>
            <a:chOff x="4470863" y="4159489"/>
            <a:chExt cx="3742112" cy="1689096"/>
          </a:xfrm>
        </p:grpSpPr>
        <p:sp>
          <p:nvSpPr>
            <p:cNvPr id="229" name="Google Shape;229;p35"/>
            <p:cNvSpPr/>
            <p:nvPr/>
          </p:nvSpPr>
          <p:spPr>
            <a:xfrm>
              <a:off x="5131724" y="4159489"/>
              <a:ext cx="1978429" cy="814648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F078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Mise en Place de TPE  et Application Commerçant </a:t>
              </a:r>
              <a:endParaRPr/>
            </a:p>
          </p:txBody>
        </p:sp>
        <p:sp>
          <p:nvSpPr>
            <p:cNvPr id="230" name="Google Shape;230;p35"/>
            <p:cNvSpPr txBox="1"/>
            <p:nvPr/>
          </p:nvSpPr>
          <p:spPr>
            <a:xfrm>
              <a:off x="4470863" y="5265186"/>
              <a:ext cx="37421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fr-FR" sz="12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Application mobile pour commerçants</a:t>
              </a:r>
              <a:endParaRPr/>
            </a:p>
          </p:txBody>
        </p:sp>
        <p:sp>
          <p:nvSpPr>
            <p:cNvPr id="231" name="Google Shape;231;p35"/>
            <p:cNvSpPr txBox="1"/>
            <p:nvPr/>
          </p:nvSpPr>
          <p:spPr>
            <a:xfrm>
              <a:off x="4470863" y="5571586"/>
              <a:ext cx="3671454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fr-FR" sz="12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Système de commissionnement intégré</a:t>
              </a:r>
              <a:endParaRPr/>
            </a:p>
          </p:txBody>
        </p:sp>
      </p:grpSp>
      <p:grpSp>
        <p:nvGrpSpPr>
          <p:cNvPr id="232" name="Google Shape;232;p35"/>
          <p:cNvGrpSpPr/>
          <p:nvPr/>
        </p:nvGrpSpPr>
        <p:grpSpPr>
          <a:xfrm>
            <a:off x="8725596" y="2201804"/>
            <a:ext cx="2804157" cy="1689096"/>
            <a:chOff x="8725596" y="2201804"/>
            <a:chExt cx="2804157" cy="1689096"/>
          </a:xfrm>
        </p:grpSpPr>
        <p:sp>
          <p:nvSpPr>
            <p:cNvPr id="233" name="Google Shape;233;p35"/>
            <p:cNvSpPr/>
            <p:nvPr/>
          </p:nvSpPr>
          <p:spPr>
            <a:xfrm>
              <a:off x="9052562" y="2201804"/>
              <a:ext cx="1978429" cy="814648"/>
            </a:xfrm>
            <a:prstGeom prst="round2DiagRect">
              <a:avLst>
                <a:gd fmla="val 16667" name="adj1"/>
                <a:gd fmla="val 0" name="adj2"/>
              </a:avLst>
            </a:prstGeom>
            <a:solidFill>
              <a:srgbClr val="0072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Interconnexion avec les Fintechs </a:t>
              </a:r>
              <a:endParaRPr/>
            </a:p>
          </p:txBody>
        </p:sp>
        <p:sp>
          <p:nvSpPr>
            <p:cNvPr id="234" name="Google Shape;234;p35"/>
            <p:cNvSpPr txBox="1"/>
            <p:nvPr/>
          </p:nvSpPr>
          <p:spPr>
            <a:xfrm>
              <a:off x="8725596" y="3307501"/>
              <a:ext cx="28041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fr-FR" sz="12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Plateforme ouverte</a:t>
              </a:r>
              <a:endParaRPr/>
            </a:p>
          </p:txBody>
        </p:sp>
        <p:sp>
          <p:nvSpPr>
            <p:cNvPr id="235" name="Google Shape;235;p35"/>
            <p:cNvSpPr txBox="1"/>
            <p:nvPr/>
          </p:nvSpPr>
          <p:spPr>
            <a:xfrm>
              <a:off x="8725597" y="3613901"/>
              <a:ext cx="26323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85750" lvl="0" marL="28575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Char char="•"/>
              </a:pPr>
              <a:r>
                <a:rPr lang="fr-FR" sz="12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Accélération de l’innovation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6"/>
          <p:cNvSpPr/>
          <p:nvPr/>
        </p:nvSpPr>
        <p:spPr>
          <a:xfrm>
            <a:off x="1548937" y="1129731"/>
            <a:ext cx="9094125" cy="5115204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1" name="Google Shape;241;p36"/>
          <p:cNvSpPr txBox="1"/>
          <p:nvPr/>
        </p:nvSpPr>
        <p:spPr>
          <a:xfrm>
            <a:off x="2525683" y="554876"/>
            <a:ext cx="71406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2CE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Processus de</a:t>
            </a:r>
            <a:r>
              <a:rPr b="1" lang="fr-FR" sz="2400">
                <a:solidFill>
                  <a:srgbClr val="F0781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Fonctionnement</a:t>
            </a:r>
            <a:endParaRPr sz="2400">
              <a:solidFill>
                <a:srgbClr val="F0781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7"/>
          <p:cNvSpPr txBox="1"/>
          <p:nvPr/>
        </p:nvSpPr>
        <p:spPr>
          <a:xfrm>
            <a:off x="2502131" y="2895199"/>
            <a:ext cx="709906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2CE"/>
                </a:solidFill>
                <a:latin typeface="Poppins"/>
                <a:ea typeface="Poppins"/>
                <a:cs typeface="Poppins"/>
                <a:sym typeface="Poppins"/>
              </a:rPr>
              <a:t>ADOSSEMENT DE L'AGRÉMENT DE PAIEMENT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07817"/>
                </a:solidFill>
                <a:latin typeface="Poppins"/>
                <a:ea typeface="Poppins"/>
                <a:cs typeface="Poppins"/>
                <a:sym typeface="Poppins"/>
              </a:rPr>
              <a:t>ET  AVANTAGES POUR NSIA BANQUE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1" name="Google Shape;251;p38"/>
          <p:cNvGraphicFramePr/>
          <p:nvPr/>
        </p:nvGraphicFramePr>
        <p:xfrm>
          <a:off x="863137" y="235312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{2C93CC70-6BCA-46A6-B226-3093FC92C864}</a:tableStyleId>
              </a:tblPr>
              <a:tblGrid>
                <a:gridCol w="3488575"/>
                <a:gridCol w="3488575"/>
                <a:gridCol w="3488575"/>
              </a:tblGrid>
              <a:tr h="464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fr-FR" sz="1400" u="none" cap="none" strike="noStrike">
                          <a:solidFill>
                            <a:schemeClr val="lt1"/>
                          </a:solidFill>
                        </a:rPr>
                        <a:t>Un adossement de l’agrément de paiement 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078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Poppins"/>
                        <a:buNone/>
                      </a:pPr>
                      <a:r>
                        <a:rPr b="0" lang="fr-FR" sz="1400">
                          <a:solidFill>
                            <a:schemeClr val="lt1"/>
                          </a:solidFill>
                        </a:rPr>
                        <a:t>Une solution de conformité sécurisée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Poppins"/>
                        <a:buNone/>
                      </a:pPr>
                      <a:r>
                        <a:rPr b="0" lang="fr-FR" sz="1400">
                          <a:solidFill>
                            <a:schemeClr val="lt1"/>
                          </a:solidFill>
                        </a:rPr>
                        <a:t>Un système de commissionnement sur transactions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F07817"/>
                    </a:solidFill>
                  </a:tcPr>
                </a:tc>
              </a:tr>
              <a:tr h="203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Poppins"/>
                        <a:buNone/>
                      </a:pPr>
                      <a:r>
                        <a:rPr lang="fr-FR" sz="1400"/>
                        <a:t>permettant aux microfinances de bénéficier d’un accès légal aux services de paiement et de virement, actuellement restreints par la réglementation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Poppins"/>
                        <a:buNone/>
                      </a:pPr>
                      <a:r>
                        <a:rPr lang="fr-FR" sz="1400"/>
                        <a:t>intégrant les exigences réglementaires de façon à protéger toutes les parties prenantes, et assurant la transparence et la traçabilité des transactions 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D8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Poppins"/>
                        <a:buNone/>
                      </a:pPr>
                      <a:r>
                        <a:rPr lang="fr-FR" sz="1400"/>
                        <a:t>partagé entre la banque, les microfinances, et notre solution, à hauteur de 2%, assurant ainsi un modèle de revenu durable et une incitation financière pour chaque acteur impliqué.</a:t>
                      </a:r>
                      <a:endParaRPr/>
                    </a:p>
                  </a:txBody>
                  <a:tcPr marT="45725" marB="45725" marR="91450" marL="91450" anchor="ctr">
                    <a:solidFill>
                      <a:srgbClr val="D8E2F3"/>
                    </a:solidFill>
                  </a:tcPr>
                </a:tc>
              </a:tr>
            </a:tbl>
          </a:graphicData>
        </a:graphic>
      </p:graphicFrame>
      <p:sp>
        <p:nvSpPr>
          <p:cNvPr id="252" name="Google Shape;252;p38"/>
          <p:cNvSpPr txBox="1"/>
          <p:nvPr/>
        </p:nvSpPr>
        <p:spPr>
          <a:xfrm>
            <a:off x="2525683" y="1194956"/>
            <a:ext cx="71406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2CE"/>
                </a:solidFill>
                <a:latin typeface="Poppins"/>
                <a:ea typeface="Poppins"/>
                <a:cs typeface="Poppins"/>
                <a:sym typeface="Poppins"/>
              </a:rPr>
              <a:t>Adossement de </a:t>
            </a:r>
            <a:r>
              <a:rPr b="1" lang="fr-FR" sz="2400">
                <a:solidFill>
                  <a:srgbClr val="F07817"/>
                </a:solidFill>
                <a:latin typeface="Poppins"/>
                <a:ea typeface="Poppins"/>
                <a:cs typeface="Poppins"/>
                <a:sym typeface="Poppins"/>
              </a:rPr>
              <a:t>l'Agrément de Paiement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400">
        <p:fade thruBlk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9"/>
          <p:cNvSpPr txBox="1"/>
          <p:nvPr/>
        </p:nvSpPr>
        <p:spPr>
          <a:xfrm>
            <a:off x="2525684" y="559544"/>
            <a:ext cx="71406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2CE"/>
                </a:solidFill>
                <a:latin typeface="Poppins"/>
                <a:ea typeface="Poppins"/>
                <a:cs typeface="Poppins"/>
                <a:sym typeface="Poppins"/>
              </a:rPr>
              <a:t> Avantages pour </a:t>
            </a:r>
            <a:r>
              <a:rPr b="1" lang="fr-FR" sz="2400">
                <a:solidFill>
                  <a:srgbClr val="F07817"/>
                </a:solidFill>
                <a:latin typeface="Poppins"/>
                <a:ea typeface="Poppins"/>
                <a:cs typeface="Poppins"/>
                <a:sym typeface="Poppins"/>
              </a:rPr>
              <a:t>NSIA BANQUE</a:t>
            </a:r>
            <a:endParaRPr/>
          </a:p>
        </p:txBody>
      </p:sp>
      <p:grpSp>
        <p:nvGrpSpPr>
          <p:cNvPr id="258" name="Google Shape;258;p39"/>
          <p:cNvGrpSpPr/>
          <p:nvPr/>
        </p:nvGrpSpPr>
        <p:grpSpPr>
          <a:xfrm>
            <a:off x="1100053" y="1269219"/>
            <a:ext cx="3922220" cy="2439409"/>
            <a:chOff x="302029" y="1547754"/>
            <a:chExt cx="3922220" cy="2439409"/>
          </a:xfrm>
        </p:grpSpPr>
        <p:sp>
          <p:nvSpPr>
            <p:cNvPr id="259" name="Google Shape;259;p39"/>
            <p:cNvSpPr/>
            <p:nvPr/>
          </p:nvSpPr>
          <p:spPr>
            <a:xfrm>
              <a:off x="781393" y="1547754"/>
              <a:ext cx="2880000" cy="606829"/>
            </a:xfrm>
            <a:prstGeom prst="snip2DiagRect">
              <a:avLst>
                <a:gd fmla="val 0" name="adj1"/>
                <a:gd fmla="val 16667" name="adj2"/>
              </a:avLst>
            </a:prstGeom>
            <a:solidFill>
              <a:srgbClr val="0072CE"/>
            </a:solidFill>
            <a:ln cap="flat" cmpd="sng" w="12700">
              <a:solidFill>
                <a:srgbClr val="0072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Augmentation de la Clientèle</a:t>
              </a:r>
              <a:endParaRPr/>
            </a:p>
          </p:txBody>
        </p:sp>
        <p:sp>
          <p:nvSpPr>
            <p:cNvPr id="260" name="Google Shape;260;p39"/>
            <p:cNvSpPr txBox="1"/>
            <p:nvPr/>
          </p:nvSpPr>
          <p:spPr>
            <a:xfrm>
              <a:off x="302029" y="2224337"/>
              <a:ext cx="3920836" cy="954107"/>
            </a:xfrm>
            <a:prstGeom prst="rect">
              <a:avLst/>
            </a:prstGeom>
            <a:noFill/>
            <a:ln cap="flat" cmpd="sng" w="9525">
              <a:solidFill>
                <a:srgbClr val="0072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Accès à de nouveaux segments de marché</a:t>
              </a:r>
              <a:r>
                <a:rPr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, en particulier les microfinances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et leurs clients qui étaient auparavant sous-bancarisés.</a:t>
              </a:r>
              <a:endParaRPr/>
            </a:p>
          </p:txBody>
        </p:sp>
        <p:sp>
          <p:nvSpPr>
            <p:cNvPr id="261" name="Google Shape;261;p39"/>
            <p:cNvSpPr txBox="1"/>
            <p:nvPr/>
          </p:nvSpPr>
          <p:spPr>
            <a:xfrm>
              <a:off x="303413" y="3248499"/>
              <a:ext cx="3920836" cy="738664"/>
            </a:xfrm>
            <a:prstGeom prst="rect">
              <a:avLst/>
            </a:prstGeom>
            <a:noFill/>
            <a:ln cap="flat" cmpd="sng" w="9525">
              <a:solidFill>
                <a:srgbClr val="0072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Expansion de la base clientèle </a:t>
              </a:r>
              <a:r>
                <a:rPr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grâce à l'intégration de services financiers numériques accessibles. </a:t>
              </a:r>
              <a:endParaRPr/>
            </a:p>
          </p:txBody>
        </p:sp>
      </p:grpSp>
      <p:grpSp>
        <p:nvGrpSpPr>
          <p:cNvPr id="262" name="Google Shape;262;p39"/>
          <p:cNvGrpSpPr/>
          <p:nvPr/>
        </p:nvGrpSpPr>
        <p:grpSpPr>
          <a:xfrm>
            <a:off x="6999320" y="1269219"/>
            <a:ext cx="4001195" cy="2225165"/>
            <a:chOff x="7547957" y="1514713"/>
            <a:chExt cx="4001195" cy="2225165"/>
          </a:xfrm>
        </p:grpSpPr>
        <p:sp>
          <p:nvSpPr>
            <p:cNvPr id="263" name="Google Shape;263;p39"/>
            <p:cNvSpPr txBox="1"/>
            <p:nvPr/>
          </p:nvSpPr>
          <p:spPr>
            <a:xfrm>
              <a:off x="7547959" y="3001214"/>
              <a:ext cx="4001193" cy="738664"/>
            </a:xfrm>
            <a:prstGeom prst="rect">
              <a:avLst/>
            </a:prstGeom>
            <a:noFill/>
            <a:ln cap="flat" cmpd="sng" w="9525">
              <a:solidFill>
                <a:srgbClr val="F078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Proposition de valeur enrichie </a:t>
              </a:r>
              <a:r>
                <a:rPr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pour les microfinances et leurs clients, créant ainsi des relations durables. </a:t>
              </a:r>
              <a:endParaRPr/>
            </a:p>
          </p:txBody>
        </p:sp>
        <p:sp>
          <p:nvSpPr>
            <p:cNvPr id="264" name="Google Shape;264;p39"/>
            <p:cNvSpPr/>
            <p:nvPr/>
          </p:nvSpPr>
          <p:spPr>
            <a:xfrm>
              <a:off x="8148736" y="1514713"/>
              <a:ext cx="2880000" cy="606829"/>
            </a:xfrm>
            <a:prstGeom prst="snip2DiagRect">
              <a:avLst>
                <a:gd fmla="val 0" name="adj1"/>
                <a:gd fmla="val 16667" name="adj2"/>
              </a:avLst>
            </a:prstGeom>
            <a:solidFill>
              <a:srgbClr val="F07817"/>
            </a:solidFill>
            <a:ln cap="flat" cmpd="sng" w="12700">
              <a:solidFill>
                <a:srgbClr val="F0781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Fidélisation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des Clients</a:t>
              </a:r>
              <a:endParaRPr/>
            </a:p>
          </p:txBody>
        </p:sp>
        <p:sp>
          <p:nvSpPr>
            <p:cNvPr id="265" name="Google Shape;265;p39"/>
            <p:cNvSpPr txBox="1"/>
            <p:nvPr/>
          </p:nvSpPr>
          <p:spPr>
            <a:xfrm>
              <a:off x="7547957" y="2191916"/>
              <a:ext cx="4001195" cy="738664"/>
            </a:xfrm>
            <a:prstGeom prst="rect">
              <a:avLst/>
            </a:prstGeom>
            <a:noFill/>
            <a:ln cap="flat" cmpd="sng" w="9525">
              <a:solidFill>
                <a:srgbClr val="F078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Amélioration de l'expérience client </a:t>
              </a:r>
              <a:r>
                <a:rPr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avec une offre de services numériques adaptés (cartes, paiements sécurisés, etc.). </a:t>
              </a:r>
              <a:endParaRPr/>
            </a:p>
          </p:txBody>
        </p:sp>
      </p:grpSp>
      <p:grpSp>
        <p:nvGrpSpPr>
          <p:cNvPr id="266" name="Google Shape;266;p39"/>
          <p:cNvGrpSpPr/>
          <p:nvPr/>
        </p:nvGrpSpPr>
        <p:grpSpPr>
          <a:xfrm>
            <a:off x="1100053" y="3874135"/>
            <a:ext cx="3922220" cy="2438342"/>
            <a:chOff x="302029" y="1548137"/>
            <a:chExt cx="3922220" cy="2438342"/>
          </a:xfrm>
        </p:grpSpPr>
        <p:sp>
          <p:nvSpPr>
            <p:cNvPr id="267" name="Google Shape;267;p39"/>
            <p:cNvSpPr/>
            <p:nvPr/>
          </p:nvSpPr>
          <p:spPr>
            <a:xfrm>
              <a:off x="781393" y="1548137"/>
              <a:ext cx="2880000" cy="606829"/>
            </a:xfrm>
            <a:prstGeom prst="snip2DiagRect">
              <a:avLst>
                <a:gd fmla="val 0" name="adj1"/>
                <a:gd fmla="val 16667" name="adj2"/>
              </a:avLst>
            </a:prstGeom>
            <a:solidFill>
              <a:srgbClr val="F07817"/>
            </a:solidFill>
            <a:ln cap="flat" cmpd="sng" w="12700">
              <a:solidFill>
                <a:srgbClr val="F0781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Liquidité Accrue </a:t>
              </a:r>
              <a:endParaRPr/>
            </a:p>
          </p:txBody>
        </p:sp>
        <p:sp>
          <p:nvSpPr>
            <p:cNvPr id="268" name="Google Shape;268;p39"/>
            <p:cNvSpPr txBox="1"/>
            <p:nvPr/>
          </p:nvSpPr>
          <p:spPr>
            <a:xfrm>
              <a:off x="302029" y="2224337"/>
              <a:ext cx="3920836" cy="738664"/>
            </a:xfrm>
            <a:prstGeom prst="rect">
              <a:avLst/>
            </a:prstGeom>
            <a:noFill/>
            <a:ln cap="flat" cmpd="sng" w="9525">
              <a:solidFill>
                <a:srgbClr val="F078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Optimisation des flux de paiement </a:t>
              </a:r>
              <a:r>
                <a:rPr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grâce à un système fluide et sécurisé de transferts et de transactions. </a:t>
              </a:r>
              <a:endParaRPr/>
            </a:p>
          </p:txBody>
        </p:sp>
        <p:sp>
          <p:nvSpPr>
            <p:cNvPr id="269" name="Google Shape;269;p39"/>
            <p:cNvSpPr txBox="1"/>
            <p:nvPr/>
          </p:nvSpPr>
          <p:spPr>
            <a:xfrm>
              <a:off x="303413" y="3032372"/>
              <a:ext cx="3920836" cy="954107"/>
            </a:xfrm>
            <a:prstGeom prst="rect">
              <a:avLst/>
            </a:prstGeom>
            <a:noFill/>
            <a:ln cap="flat" cmpd="sng" w="9525">
              <a:solidFill>
                <a:srgbClr val="F078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Accélération des paiements </a:t>
              </a:r>
              <a:r>
                <a:rPr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entre microfinances et commerçants, augmentant la liquidité du réseau bancaire. </a:t>
              </a:r>
              <a:endParaRPr/>
            </a:p>
          </p:txBody>
        </p:sp>
      </p:grpSp>
      <p:grpSp>
        <p:nvGrpSpPr>
          <p:cNvPr id="270" name="Google Shape;270;p39"/>
          <p:cNvGrpSpPr/>
          <p:nvPr/>
        </p:nvGrpSpPr>
        <p:grpSpPr>
          <a:xfrm>
            <a:off x="6999322" y="3888867"/>
            <a:ext cx="4001195" cy="2423610"/>
            <a:chOff x="7547957" y="1546841"/>
            <a:chExt cx="4001195" cy="2423610"/>
          </a:xfrm>
        </p:grpSpPr>
        <p:sp>
          <p:nvSpPr>
            <p:cNvPr id="271" name="Google Shape;271;p39"/>
            <p:cNvSpPr txBox="1"/>
            <p:nvPr/>
          </p:nvSpPr>
          <p:spPr>
            <a:xfrm>
              <a:off x="7547957" y="3016344"/>
              <a:ext cx="4001193" cy="954107"/>
            </a:xfrm>
            <a:prstGeom prst="rect">
              <a:avLst/>
            </a:prstGeom>
            <a:noFill/>
            <a:ln cap="flat" cmpd="sng" w="9525">
              <a:solidFill>
                <a:srgbClr val="0072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Accès à de nouvelles données de marché</a:t>
              </a:r>
              <a:r>
                <a:rPr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, permettant à la banque d'identifier des opportunités d'optimisation des services financiers. </a:t>
              </a:r>
              <a:endParaRPr/>
            </a:p>
          </p:txBody>
        </p:sp>
        <p:sp>
          <p:nvSpPr>
            <p:cNvPr id="272" name="Google Shape;272;p39"/>
            <p:cNvSpPr/>
            <p:nvPr/>
          </p:nvSpPr>
          <p:spPr>
            <a:xfrm>
              <a:off x="8148734" y="1546841"/>
              <a:ext cx="2880000" cy="606829"/>
            </a:xfrm>
            <a:prstGeom prst="snip2DiagRect">
              <a:avLst>
                <a:gd fmla="val 0" name="adj1"/>
                <a:gd fmla="val 16667" name="adj2"/>
              </a:avLst>
            </a:prstGeom>
            <a:solidFill>
              <a:srgbClr val="0072CE"/>
            </a:solidFill>
            <a:ln cap="flat" cmpd="sng" w="12700">
              <a:solidFill>
                <a:srgbClr val="0072C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400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Visibilité Financière </a:t>
              </a:r>
              <a:endParaRPr/>
            </a:p>
          </p:txBody>
        </p:sp>
        <p:sp>
          <p:nvSpPr>
            <p:cNvPr id="273" name="Google Shape;273;p39"/>
            <p:cNvSpPr txBox="1"/>
            <p:nvPr/>
          </p:nvSpPr>
          <p:spPr>
            <a:xfrm>
              <a:off x="7547957" y="2215675"/>
              <a:ext cx="4001195" cy="738664"/>
            </a:xfrm>
            <a:prstGeom prst="rect">
              <a:avLst/>
            </a:prstGeom>
            <a:noFill/>
            <a:ln cap="flat" cmpd="sng" w="9525">
              <a:solidFill>
                <a:srgbClr val="0072C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Amélioration des rapports financiers </a:t>
              </a:r>
              <a:r>
                <a:rPr lang="fr-FR" sz="1400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grâce à une gestion des transactions plus transparente et centralisée.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0"/>
          <p:cNvSpPr txBox="1"/>
          <p:nvPr/>
        </p:nvSpPr>
        <p:spPr>
          <a:xfrm>
            <a:off x="2525684" y="555178"/>
            <a:ext cx="71406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72CE"/>
                </a:solidFill>
                <a:latin typeface="Poppins"/>
                <a:ea typeface="Poppins"/>
                <a:cs typeface="Poppins"/>
                <a:sym typeface="Poppins"/>
              </a:rPr>
              <a:t>VISION DU </a:t>
            </a:r>
            <a:r>
              <a:rPr b="1" lang="fr-FR" sz="2400">
                <a:solidFill>
                  <a:srgbClr val="F07817"/>
                </a:solidFill>
                <a:latin typeface="Poppins"/>
                <a:ea typeface="Poppins"/>
                <a:cs typeface="Poppins"/>
                <a:sym typeface="Poppins"/>
              </a:rPr>
              <a:t>PROJET </a:t>
            </a:r>
            <a:endParaRPr/>
          </a:p>
        </p:txBody>
      </p:sp>
      <p:sp>
        <p:nvSpPr>
          <p:cNvPr id="279" name="Google Shape;279;p40"/>
          <p:cNvSpPr/>
          <p:nvPr/>
        </p:nvSpPr>
        <p:spPr>
          <a:xfrm>
            <a:off x="2040774" y="1978430"/>
            <a:ext cx="8110451" cy="2518756"/>
          </a:xfrm>
          <a:prstGeom prst="upArrowCallout">
            <a:avLst>
              <a:gd fmla="val 7826" name="adj1"/>
              <a:gd fmla="val 3913" name="adj2"/>
              <a:gd fmla="val 8936" name="adj3"/>
              <a:gd fmla="val 91064" name="adj4"/>
            </a:avLst>
          </a:prstGeom>
          <a:solidFill>
            <a:srgbClr val="0072CE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Nous croyons en une </a:t>
            </a:r>
            <a:r>
              <a:rPr b="1" lang="fr-FR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inclusion financière étendue</a:t>
            </a:r>
            <a:r>
              <a:rPr lang="fr-FR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, où la technologie permet d'offrir des services bancaires accessibles à tous, y compris aux populations non bancarisées et aux commerçants locaux.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85708" y="829342"/>
            <a:ext cx="7706685" cy="5199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3400">
        <p:fade thruBlk="1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nception personnalisé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