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6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image" Target="../media/image2.png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6"/>
          <p:cNvSpPr/>
          <p:nvPr/>
        </p:nvSpPr>
        <p:spPr>
          <a:xfrm>
            <a:off x="10424160" y="6373800"/>
            <a:ext cx="1495440" cy="439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1100" b="1" strike="noStrike" spc="-1">
                <a:solidFill>
                  <a:srgbClr val="0072CE"/>
                </a:solidFill>
                <a:latin typeface="Poppins"/>
                <a:ea typeface="DejaVu Sans"/>
              </a:rPr>
              <a:t>SYSTÈMES</a:t>
            </a:r>
            <a:br>
              <a:rPr sz="1200"/>
            </a:br>
            <a:r>
              <a:rPr lang="fr-FR" sz="1200" b="0" strike="noStrike" spc="-1">
                <a:solidFill>
                  <a:srgbClr val="F07817"/>
                </a:solidFill>
                <a:latin typeface="Poppins"/>
                <a:ea typeface="DejaVu Sans"/>
              </a:rPr>
              <a:t>INTERNES</a:t>
            </a:r>
            <a:endParaRPr lang="fr-FR" sz="1200" b="0" strike="noStrike" spc="-1">
              <a:latin typeface="Arial"/>
            </a:endParaRPr>
          </a:p>
        </p:txBody>
      </p:sp>
      <p:pic>
        <p:nvPicPr>
          <p:cNvPr id="7" name="Image 7"/>
          <p:cNvPicPr/>
          <p:nvPr/>
        </p:nvPicPr>
        <p:blipFill>
          <a:blip r:embed="rId14"/>
          <a:stretch/>
        </p:blipFill>
        <p:spPr>
          <a:xfrm>
            <a:off x="454320" y="101520"/>
            <a:ext cx="1225080" cy="436680"/>
          </a:xfrm>
          <a:prstGeom prst="rect">
            <a:avLst/>
          </a:prstGeom>
          <a:ln w="0">
            <a:noFill/>
          </a:ln>
        </p:spPr>
      </p:pic>
      <p:pic>
        <p:nvPicPr>
          <p:cNvPr id="2" name="Image 8"/>
          <p:cNvPicPr/>
          <p:nvPr/>
        </p:nvPicPr>
        <p:blipFill>
          <a:blip r:embed="rId15"/>
          <a:stretch/>
        </p:blipFill>
        <p:spPr>
          <a:xfrm>
            <a:off x="1787760" y="206640"/>
            <a:ext cx="10056240" cy="111600"/>
          </a:xfrm>
          <a:prstGeom prst="rect">
            <a:avLst/>
          </a:prstGeom>
          <a:ln w="0">
            <a:noFill/>
          </a:ln>
        </p:spPr>
      </p:pic>
      <p:pic>
        <p:nvPicPr>
          <p:cNvPr id="3" name="Image 9"/>
          <p:cNvPicPr/>
          <p:nvPr/>
        </p:nvPicPr>
        <p:blipFill>
          <a:blip r:embed="rId16"/>
          <a:stretch/>
        </p:blipFill>
        <p:spPr>
          <a:xfrm>
            <a:off x="347040" y="6639840"/>
            <a:ext cx="10076040" cy="11268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Cliquez pour éditer le format du texte-titre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Second niveau de plan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7"/>
          <p:cNvSpPr/>
          <p:nvPr/>
        </p:nvSpPr>
        <p:spPr>
          <a:xfrm>
            <a:off x="2065680" y="2729880"/>
            <a:ext cx="806040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4000" b="1" strike="noStrike" spc="-1">
                <a:solidFill>
                  <a:srgbClr val="000000"/>
                </a:solidFill>
                <a:latin typeface="Poppins"/>
                <a:ea typeface="DejaVu Sans"/>
              </a:rPr>
              <a:t>Bilan annuel 2024 de la DSI</a:t>
            </a:r>
            <a:endParaRPr lang="fr-FR" sz="4000" b="0" strike="noStrike" spc="-1">
              <a:latin typeface="Arial"/>
            </a:endParaRPr>
          </a:p>
        </p:txBody>
      </p:sp>
      <p:sp>
        <p:nvSpPr>
          <p:cNvPr id="43" name="ZoneTexte 8"/>
          <p:cNvSpPr/>
          <p:nvPr/>
        </p:nvSpPr>
        <p:spPr>
          <a:xfrm>
            <a:off x="2242800" y="3429000"/>
            <a:ext cx="77065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400" b="0" strike="noStrike" spc="-1">
                <a:solidFill>
                  <a:srgbClr val="000000"/>
                </a:solidFill>
                <a:latin typeface="Poppins"/>
                <a:ea typeface="DejaVu Sans"/>
              </a:rPr>
              <a:t>Bilan des réalisations, challenges et perspectives</a:t>
            </a:r>
            <a:endParaRPr lang="fr-F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114;p16"/>
          <p:cNvSpPr/>
          <p:nvPr/>
        </p:nvSpPr>
        <p:spPr>
          <a:xfrm>
            <a:off x="6643440" y="972000"/>
            <a:ext cx="4588200" cy="62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Garantir la continuté des activités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45" name="Google Shape;115;p16"/>
          <p:cNvSpPr/>
          <p:nvPr/>
        </p:nvSpPr>
        <p:spPr>
          <a:xfrm>
            <a:off x="6715440" y="1150920"/>
            <a:ext cx="3832200" cy="79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Google Shape;116;p16"/>
          <p:cNvSpPr/>
          <p:nvPr/>
        </p:nvSpPr>
        <p:spPr>
          <a:xfrm>
            <a:off x="6679440" y="5131440"/>
            <a:ext cx="3832200" cy="62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Renforcer la cybersécurité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47" name="Google Shape;118;p16"/>
          <p:cNvSpPr/>
          <p:nvPr/>
        </p:nvSpPr>
        <p:spPr>
          <a:xfrm>
            <a:off x="6715440" y="3720960"/>
            <a:ext cx="3832200" cy="62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Favoriser la collaboration et l’innovation</a:t>
            </a:r>
            <a:endParaRPr lang="fr-FR" sz="1800" b="0" strike="noStrike" spc="-1">
              <a:latin typeface="Arial"/>
            </a:endParaRPr>
          </a:p>
        </p:txBody>
      </p:sp>
      <p:grpSp>
        <p:nvGrpSpPr>
          <p:cNvPr id="48" name="Google Shape;120;p16"/>
          <p:cNvGrpSpPr/>
          <p:nvPr/>
        </p:nvGrpSpPr>
        <p:grpSpPr>
          <a:xfrm>
            <a:off x="2431800" y="1002960"/>
            <a:ext cx="3802680" cy="4761720"/>
            <a:chOff x="2431800" y="1002960"/>
            <a:chExt cx="3802680" cy="4761720"/>
          </a:xfrm>
        </p:grpSpPr>
        <p:grpSp>
          <p:nvGrpSpPr>
            <p:cNvPr id="49" name="Google Shape;121;p16"/>
            <p:cNvGrpSpPr/>
            <p:nvPr/>
          </p:nvGrpSpPr>
          <p:grpSpPr>
            <a:xfrm>
              <a:off x="2431800" y="1129680"/>
              <a:ext cx="2543760" cy="4503240"/>
              <a:chOff x="2431800" y="1129680"/>
              <a:chExt cx="2543760" cy="4503240"/>
            </a:xfrm>
          </p:grpSpPr>
          <p:sp>
            <p:nvSpPr>
              <p:cNvPr id="50" name="Google Shape;122;p16"/>
              <p:cNvSpPr/>
              <p:nvPr/>
            </p:nvSpPr>
            <p:spPr>
              <a:xfrm>
                <a:off x="2472120" y="1165680"/>
                <a:ext cx="2503440" cy="4430520"/>
              </a:xfrm>
              <a:custGeom>
                <a:avLst/>
                <a:gdLst/>
                <a:ahLst/>
                <a:cxnLst/>
                <a:rect l="l" t="t" r="r" b="b"/>
                <a:pathLst>
                  <a:path w="71403" h="141363">
                    <a:moveTo>
                      <a:pt x="727" y="0"/>
                    </a:moveTo>
                    <a:cubicBezTo>
                      <a:pt x="322" y="0"/>
                      <a:pt x="1" y="322"/>
                      <a:pt x="1" y="714"/>
                    </a:cubicBezTo>
                    <a:cubicBezTo>
                      <a:pt x="1" y="1107"/>
                      <a:pt x="322" y="1429"/>
                      <a:pt x="727" y="1429"/>
                    </a:cubicBezTo>
                    <a:cubicBezTo>
                      <a:pt x="10074" y="1429"/>
                      <a:pt x="19134" y="3262"/>
                      <a:pt x="27683" y="6870"/>
                    </a:cubicBezTo>
                    <a:cubicBezTo>
                      <a:pt x="35922" y="10359"/>
                      <a:pt x="43328" y="15359"/>
                      <a:pt x="49686" y="21717"/>
                    </a:cubicBezTo>
                    <a:cubicBezTo>
                      <a:pt x="56044" y="28075"/>
                      <a:pt x="61044" y="35481"/>
                      <a:pt x="64533" y="43732"/>
                    </a:cubicBezTo>
                    <a:cubicBezTo>
                      <a:pt x="68140" y="52268"/>
                      <a:pt x="69974" y="61329"/>
                      <a:pt x="69974" y="70675"/>
                    </a:cubicBezTo>
                    <a:cubicBezTo>
                      <a:pt x="69974" y="80034"/>
                      <a:pt x="68140" y="89094"/>
                      <a:pt x="64533" y="97631"/>
                    </a:cubicBezTo>
                    <a:cubicBezTo>
                      <a:pt x="61044" y="105882"/>
                      <a:pt x="56044" y="113288"/>
                      <a:pt x="49686" y="119646"/>
                    </a:cubicBezTo>
                    <a:cubicBezTo>
                      <a:pt x="43328" y="126004"/>
                      <a:pt x="35922" y="131004"/>
                      <a:pt x="27683" y="134493"/>
                    </a:cubicBezTo>
                    <a:cubicBezTo>
                      <a:pt x="19134" y="138100"/>
                      <a:pt x="10074" y="139934"/>
                      <a:pt x="727" y="139934"/>
                    </a:cubicBezTo>
                    <a:cubicBezTo>
                      <a:pt x="322" y="139934"/>
                      <a:pt x="1" y="140255"/>
                      <a:pt x="1" y="140648"/>
                    </a:cubicBezTo>
                    <a:cubicBezTo>
                      <a:pt x="1" y="141041"/>
                      <a:pt x="322" y="141363"/>
                      <a:pt x="727" y="141363"/>
                    </a:cubicBezTo>
                    <a:cubicBezTo>
                      <a:pt x="10264" y="141363"/>
                      <a:pt x="19515" y="139493"/>
                      <a:pt x="28231" y="135802"/>
                    </a:cubicBezTo>
                    <a:cubicBezTo>
                      <a:pt x="36648" y="132243"/>
                      <a:pt x="44209" y="127147"/>
                      <a:pt x="50698" y="120658"/>
                    </a:cubicBezTo>
                    <a:cubicBezTo>
                      <a:pt x="57187" y="114169"/>
                      <a:pt x="62294" y="106608"/>
                      <a:pt x="65854" y="98191"/>
                    </a:cubicBezTo>
                    <a:cubicBezTo>
                      <a:pt x="69533" y="89475"/>
                      <a:pt x="71403" y="80224"/>
                      <a:pt x="71403" y="70675"/>
                    </a:cubicBezTo>
                    <a:cubicBezTo>
                      <a:pt x="71403" y="61139"/>
                      <a:pt x="69533" y="51887"/>
                      <a:pt x="65854" y="43172"/>
                    </a:cubicBezTo>
                    <a:cubicBezTo>
                      <a:pt x="62294" y="34754"/>
                      <a:pt x="57187" y="27194"/>
                      <a:pt x="50698" y="20705"/>
                    </a:cubicBezTo>
                    <a:cubicBezTo>
                      <a:pt x="44209" y="14216"/>
                      <a:pt x="36648" y="9120"/>
                      <a:pt x="28231" y="5560"/>
                    </a:cubicBezTo>
                    <a:cubicBezTo>
                      <a:pt x="19515" y="1869"/>
                      <a:pt x="10264" y="0"/>
                      <a:pt x="7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1" name="Google Shape;123;p16"/>
              <p:cNvSpPr/>
              <p:nvPr/>
            </p:nvSpPr>
            <p:spPr>
              <a:xfrm>
                <a:off x="2431800" y="1129680"/>
                <a:ext cx="129960" cy="115560"/>
              </a:xfrm>
              <a:custGeom>
                <a:avLst/>
                <a:gdLst/>
                <a:ahLst/>
                <a:cxnLst/>
                <a:rect l="l" t="t" r="r" b="b"/>
                <a:pathLst>
                  <a:path w="3728" h="3739">
                    <a:moveTo>
                      <a:pt x="1870" y="0"/>
                    </a:moveTo>
                    <a:cubicBezTo>
                      <a:pt x="834" y="0"/>
                      <a:pt x="1" y="834"/>
                      <a:pt x="1" y="1869"/>
                    </a:cubicBezTo>
                    <a:cubicBezTo>
                      <a:pt x="1" y="2905"/>
                      <a:pt x="834" y="3739"/>
                      <a:pt x="1870" y="3739"/>
                    </a:cubicBezTo>
                    <a:cubicBezTo>
                      <a:pt x="2894" y="3739"/>
                      <a:pt x="3727" y="2905"/>
                      <a:pt x="3727" y="1869"/>
                    </a:cubicBezTo>
                    <a:cubicBezTo>
                      <a:pt x="3727" y="834"/>
                      <a:pt x="2894" y="0"/>
                      <a:pt x="18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2" name="Google Shape;124;p16"/>
              <p:cNvSpPr/>
              <p:nvPr/>
            </p:nvSpPr>
            <p:spPr>
              <a:xfrm>
                <a:off x="2431800" y="5516640"/>
                <a:ext cx="129960" cy="116280"/>
              </a:xfrm>
              <a:custGeom>
                <a:avLst/>
                <a:gdLst/>
                <a:ahLst/>
                <a:cxnLst/>
                <a:rect l="l" t="t" r="r" b="b"/>
                <a:pathLst>
                  <a:path w="3728" h="3739">
                    <a:moveTo>
                      <a:pt x="1870" y="0"/>
                    </a:moveTo>
                    <a:cubicBezTo>
                      <a:pt x="834" y="0"/>
                      <a:pt x="1" y="833"/>
                      <a:pt x="1" y="1869"/>
                    </a:cubicBezTo>
                    <a:cubicBezTo>
                      <a:pt x="1" y="2905"/>
                      <a:pt x="834" y="3739"/>
                      <a:pt x="1870" y="3739"/>
                    </a:cubicBezTo>
                    <a:cubicBezTo>
                      <a:pt x="2894" y="3739"/>
                      <a:pt x="3727" y="2905"/>
                      <a:pt x="3727" y="1869"/>
                    </a:cubicBezTo>
                    <a:cubicBezTo>
                      <a:pt x="3727" y="833"/>
                      <a:pt x="2894" y="0"/>
                      <a:pt x="18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3" name="Google Shape;125;p16"/>
            <p:cNvSpPr/>
            <p:nvPr/>
          </p:nvSpPr>
          <p:spPr>
            <a:xfrm>
              <a:off x="3654360" y="1295640"/>
              <a:ext cx="258012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111111"/>
              </a:solidFill>
              <a:round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" name="Google Shape;126;p16"/>
            <p:cNvSpPr/>
            <p:nvPr/>
          </p:nvSpPr>
          <p:spPr>
            <a:xfrm>
              <a:off x="3103920" y="1002960"/>
              <a:ext cx="653760" cy="584640"/>
            </a:xfrm>
            <a:custGeom>
              <a:avLst/>
              <a:gdLst/>
              <a:ahLst/>
              <a:cxnLst/>
              <a:rect l="l" t="t" r="r" b="b"/>
              <a:pathLst>
                <a:path w="14146" h="14134">
                  <a:moveTo>
                    <a:pt x="7073" y="0"/>
                  </a:moveTo>
                  <a:cubicBezTo>
                    <a:pt x="3168" y="0"/>
                    <a:pt x="1" y="3167"/>
                    <a:pt x="1" y="7073"/>
                  </a:cubicBezTo>
                  <a:cubicBezTo>
                    <a:pt x="1" y="10978"/>
                    <a:pt x="3168" y="14133"/>
                    <a:pt x="7073" y="14133"/>
                  </a:cubicBezTo>
                  <a:cubicBezTo>
                    <a:pt x="10978" y="14133"/>
                    <a:pt x="14145" y="10978"/>
                    <a:pt x="14145" y="7073"/>
                  </a:cubicBezTo>
                  <a:cubicBezTo>
                    <a:pt x="14145" y="3167"/>
                    <a:pt x="10978" y="0"/>
                    <a:pt x="7073" y="0"/>
                  </a:cubicBezTo>
                  <a:close/>
                </a:path>
              </a:pathLst>
            </a:custGeom>
            <a:solidFill>
              <a:srgbClr val="0072CE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" sz="1800" b="0" strike="noStrike" spc="-1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01</a:t>
              </a:r>
              <a:endParaRPr lang="fr-FR" sz="1800" b="0" strike="noStrike" spc="-1">
                <a:latin typeface="Arial"/>
              </a:endParaRPr>
            </a:p>
          </p:txBody>
        </p:sp>
        <p:sp>
          <p:nvSpPr>
            <p:cNvPr id="55" name="Google Shape;127;p16"/>
            <p:cNvSpPr/>
            <p:nvPr/>
          </p:nvSpPr>
          <p:spPr>
            <a:xfrm>
              <a:off x="3654360" y="5472720"/>
              <a:ext cx="258012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" name="Google Shape;128;p16"/>
            <p:cNvSpPr/>
            <p:nvPr/>
          </p:nvSpPr>
          <p:spPr>
            <a:xfrm>
              <a:off x="3103920" y="5180040"/>
              <a:ext cx="653760" cy="584640"/>
            </a:xfrm>
            <a:custGeom>
              <a:avLst/>
              <a:gdLst/>
              <a:ahLst/>
              <a:cxnLst/>
              <a:rect l="l" t="t" r="r" b="b"/>
              <a:pathLst>
                <a:path w="14134" h="14134">
                  <a:moveTo>
                    <a:pt x="7073" y="0"/>
                  </a:moveTo>
                  <a:cubicBezTo>
                    <a:pt x="3168" y="0"/>
                    <a:pt x="1" y="3168"/>
                    <a:pt x="1" y="7061"/>
                  </a:cubicBezTo>
                  <a:cubicBezTo>
                    <a:pt x="1" y="10966"/>
                    <a:pt x="3168" y="14133"/>
                    <a:pt x="7073" y="14133"/>
                  </a:cubicBezTo>
                  <a:cubicBezTo>
                    <a:pt x="10978" y="14133"/>
                    <a:pt x="14133" y="10966"/>
                    <a:pt x="14133" y="7061"/>
                  </a:cubicBezTo>
                  <a:cubicBezTo>
                    <a:pt x="14133" y="3168"/>
                    <a:pt x="10978" y="0"/>
                    <a:pt x="7073" y="0"/>
                  </a:cubicBezTo>
                  <a:close/>
                </a:path>
              </a:pathLst>
            </a:custGeom>
            <a:solidFill>
              <a:srgbClr val="F078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" sz="1800" b="0" strike="noStrike" spc="-1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04</a:t>
              </a:r>
              <a:endParaRPr lang="fr-FR" sz="1800" b="0" strike="noStrike" spc="-1">
                <a:latin typeface="Arial"/>
              </a:endParaRPr>
            </a:p>
          </p:txBody>
        </p:sp>
        <p:sp>
          <p:nvSpPr>
            <p:cNvPr id="57" name="Google Shape;129;p16"/>
            <p:cNvSpPr/>
            <p:nvPr/>
          </p:nvSpPr>
          <p:spPr>
            <a:xfrm>
              <a:off x="4835520" y="4080240"/>
              <a:ext cx="139896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" name="Google Shape;130;p16"/>
            <p:cNvSpPr/>
            <p:nvPr/>
          </p:nvSpPr>
          <p:spPr>
            <a:xfrm>
              <a:off x="4466880" y="3787920"/>
              <a:ext cx="654120" cy="584280"/>
            </a:xfrm>
            <a:custGeom>
              <a:avLst/>
              <a:gdLst/>
              <a:ahLst/>
              <a:cxnLst/>
              <a:rect l="l" t="t" r="r" b="b"/>
              <a:pathLst>
                <a:path w="14133" h="14133">
                  <a:moveTo>
                    <a:pt x="7072" y="0"/>
                  </a:moveTo>
                  <a:cubicBezTo>
                    <a:pt x="3167" y="0"/>
                    <a:pt x="0" y="3167"/>
                    <a:pt x="0" y="7060"/>
                  </a:cubicBezTo>
                  <a:cubicBezTo>
                    <a:pt x="0" y="10966"/>
                    <a:pt x="3167" y="14133"/>
                    <a:pt x="7072" y="14133"/>
                  </a:cubicBezTo>
                  <a:cubicBezTo>
                    <a:pt x="10978" y="14133"/>
                    <a:pt x="14133" y="10966"/>
                    <a:pt x="14133" y="7060"/>
                  </a:cubicBezTo>
                  <a:cubicBezTo>
                    <a:pt x="14133" y="3167"/>
                    <a:pt x="10978" y="0"/>
                    <a:pt x="7072" y="0"/>
                  </a:cubicBezTo>
                  <a:close/>
                </a:path>
              </a:pathLst>
            </a:custGeom>
            <a:solidFill>
              <a:srgbClr val="0072CE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" sz="1800" b="0" strike="noStrike" spc="-1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03</a:t>
              </a:r>
              <a:endParaRPr lang="fr-FR" sz="1800" b="0" strike="noStrike" spc="-1">
                <a:latin typeface="Arial"/>
              </a:endParaRPr>
            </a:p>
          </p:txBody>
        </p:sp>
        <p:sp>
          <p:nvSpPr>
            <p:cNvPr id="59" name="Google Shape;131;p16"/>
            <p:cNvSpPr/>
            <p:nvPr/>
          </p:nvSpPr>
          <p:spPr>
            <a:xfrm>
              <a:off x="4859640" y="2688120"/>
              <a:ext cx="137412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0" name="Google Shape;132;p16"/>
            <p:cNvSpPr/>
            <p:nvPr/>
          </p:nvSpPr>
          <p:spPr>
            <a:xfrm>
              <a:off x="4466880" y="2395440"/>
              <a:ext cx="654120" cy="583920"/>
            </a:xfrm>
            <a:custGeom>
              <a:avLst/>
              <a:gdLst/>
              <a:ahLst/>
              <a:cxnLst/>
              <a:rect l="l" t="t" r="r" b="b"/>
              <a:pathLst>
                <a:path w="14134" h="14134">
                  <a:moveTo>
                    <a:pt x="7073" y="1"/>
                  </a:moveTo>
                  <a:cubicBezTo>
                    <a:pt x="3168" y="1"/>
                    <a:pt x="1" y="3156"/>
                    <a:pt x="1" y="7061"/>
                  </a:cubicBezTo>
                  <a:cubicBezTo>
                    <a:pt x="1" y="10966"/>
                    <a:pt x="3168" y="14133"/>
                    <a:pt x="7073" y="14133"/>
                  </a:cubicBezTo>
                  <a:cubicBezTo>
                    <a:pt x="10966" y="14133"/>
                    <a:pt x="14133" y="10966"/>
                    <a:pt x="14133" y="7061"/>
                  </a:cubicBezTo>
                  <a:cubicBezTo>
                    <a:pt x="14133" y="3156"/>
                    <a:pt x="10966" y="1"/>
                    <a:pt x="7073" y="1"/>
                  </a:cubicBezTo>
                  <a:close/>
                </a:path>
              </a:pathLst>
            </a:custGeom>
            <a:solidFill>
              <a:srgbClr val="F07817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91440" rIns="90000" bIns="9144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  <a:tabLst>
                  <a:tab pos="0" algn="l"/>
                </a:tabLst>
              </a:pPr>
              <a:r>
                <a:rPr lang="en" sz="1800" b="0" strike="noStrike" spc="-1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02</a:t>
              </a:r>
              <a:endParaRPr lang="fr-FR" sz="1800" b="0" strike="noStrike" spc="-1">
                <a:latin typeface="Arial"/>
              </a:endParaRPr>
            </a:p>
          </p:txBody>
        </p:sp>
      </p:grpSp>
      <p:sp>
        <p:nvSpPr>
          <p:cNvPr id="61" name="Google Shape;133;p16"/>
          <p:cNvSpPr/>
          <p:nvPr/>
        </p:nvSpPr>
        <p:spPr>
          <a:xfrm>
            <a:off x="6679440" y="2688480"/>
            <a:ext cx="4876200" cy="62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Accélérer la transformation numérique</a:t>
            </a:r>
            <a:endParaRPr lang="fr-FR" sz="1800" b="0" strike="noStrike" spc="-1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endParaRPr lang="fr-FR" sz="2200" b="0" strike="noStrike" spc="-1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endParaRPr lang="fr-FR" sz="2200" b="0" strike="noStrike" spc="-1">
              <a:latin typeface="Arial"/>
            </a:endParaRPr>
          </a:p>
        </p:txBody>
      </p:sp>
      <p:sp>
        <p:nvSpPr>
          <p:cNvPr id="62" name="Google Shape;135;p16"/>
          <p:cNvSpPr/>
          <p:nvPr/>
        </p:nvSpPr>
        <p:spPr>
          <a:xfrm>
            <a:off x="2484000" y="3043080"/>
            <a:ext cx="29880" cy="52560"/>
          </a:xfrm>
          <a:custGeom>
            <a:avLst/>
            <a:gdLst/>
            <a:ahLst/>
            <a:cxnLst/>
            <a:rect l="l" t="t" r="r" b="b"/>
            <a:pathLst>
              <a:path w="768" h="1468" fill="none">
                <a:moveTo>
                  <a:pt x="768" y="1468"/>
                </a:moveTo>
                <a:cubicBezTo>
                  <a:pt x="534" y="968"/>
                  <a:pt x="267" y="467"/>
                  <a:pt x="0" y="0"/>
                </a:cubicBezTo>
              </a:path>
            </a:pathLst>
          </a:custGeom>
          <a:noFill/>
          <a:ln w="41700" cap="rnd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ZoneTexte 62"/>
          <p:cNvSpPr/>
          <p:nvPr/>
        </p:nvSpPr>
        <p:spPr>
          <a:xfrm>
            <a:off x="1584000" y="3096000"/>
            <a:ext cx="2169000" cy="50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800" b="1" strike="noStrike" spc="-1">
                <a:solidFill>
                  <a:srgbClr val="000000"/>
                </a:solidFill>
                <a:latin typeface="Arial"/>
                <a:ea typeface="DejaVu Sans"/>
              </a:rPr>
              <a:t>Missions</a:t>
            </a:r>
            <a:endParaRPr lang="fr-FR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ZoneTexte 1"/>
          <p:cNvSpPr/>
          <p:nvPr/>
        </p:nvSpPr>
        <p:spPr>
          <a:xfrm>
            <a:off x="3033000" y="2861640"/>
            <a:ext cx="609264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Membres de l’équipe</a:t>
            </a:r>
            <a:endParaRPr lang="fr-FR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7"/>
          <p:cNvSpPr/>
          <p:nvPr/>
        </p:nvSpPr>
        <p:spPr>
          <a:xfrm>
            <a:off x="2872800" y="413280"/>
            <a:ext cx="545580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Membres de l’équipe</a:t>
            </a:r>
            <a:endParaRPr lang="fr-FR" sz="3500" b="0" strike="noStrike" spc="-1">
              <a:latin typeface="Arial"/>
            </a:endParaRPr>
          </a:p>
        </p:txBody>
      </p:sp>
      <p:sp>
        <p:nvSpPr>
          <p:cNvPr id="66" name="Google Shape;722;p29"/>
          <p:cNvSpPr/>
          <p:nvPr/>
        </p:nvSpPr>
        <p:spPr>
          <a:xfrm>
            <a:off x="396000" y="2396880"/>
            <a:ext cx="1799640" cy="138276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Google Shape;723;p29"/>
          <p:cNvSpPr/>
          <p:nvPr/>
        </p:nvSpPr>
        <p:spPr>
          <a:xfrm>
            <a:off x="834480" y="2396880"/>
            <a:ext cx="981000" cy="19440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Google Shape;724;p29"/>
          <p:cNvSpPr/>
          <p:nvPr/>
        </p:nvSpPr>
        <p:spPr>
          <a:xfrm>
            <a:off x="612000" y="1098720"/>
            <a:ext cx="1425600" cy="142560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Google Shape;746;p29"/>
          <p:cNvSpPr/>
          <p:nvPr/>
        </p:nvSpPr>
        <p:spPr>
          <a:xfrm>
            <a:off x="626400" y="3134520"/>
            <a:ext cx="1397160" cy="44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0" name="Google Shape;747;p29"/>
          <p:cNvSpPr/>
          <p:nvPr/>
        </p:nvSpPr>
        <p:spPr>
          <a:xfrm>
            <a:off x="590400" y="274824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9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AYAM Rafiou</a:t>
            </a:r>
            <a:endParaRPr lang="fr-FR" sz="1900" b="0" strike="noStrike" spc="-1">
              <a:latin typeface="Arial"/>
            </a:endParaRPr>
          </a:p>
        </p:txBody>
      </p:sp>
      <p:sp>
        <p:nvSpPr>
          <p:cNvPr id="71" name="Google Shape;747;p 1"/>
          <p:cNvSpPr/>
          <p:nvPr/>
        </p:nvSpPr>
        <p:spPr>
          <a:xfrm>
            <a:off x="582480" y="332496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3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RESPONSABLE</a:t>
            </a:r>
            <a:endParaRPr lang="fr-FR" sz="1300" b="0" strike="noStrike" spc="-1">
              <a:latin typeface="Arial"/>
            </a:endParaRPr>
          </a:p>
        </p:txBody>
      </p:sp>
      <p:grpSp>
        <p:nvGrpSpPr>
          <p:cNvPr id="72" name="Google Shape;6882;p172"/>
          <p:cNvGrpSpPr/>
          <p:nvPr/>
        </p:nvGrpSpPr>
        <p:grpSpPr>
          <a:xfrm>
            <a:off x="936000" y="1440000"/>
            <a:ext cx="827640" cy="755640"/>
            <a:chOff x="936000" y="1440000"/>
            <a:chExt cx="827640" cy="755640"/>
          </a:xfrm>
        </p:grpSpPr>
        <p:sp>
          <p:nvSpPr>
            <p:cNvPr id="73" name="Google Shape;6883;p 1"/>
            <p:cNvSpPr/>
            <p:nvPr/>
          </p:nvSpPr>
          <p:spPr>
            <a:xfrm>
              <a:off x="1424160" y="1837800"/>
              <a:ext cx="44280" cy="4104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Google Shape;6884;p 1"/>
            <p:cNvSpPr/>
            <p:nvPr/>
          </p:nvSpPr>
          <p:spPr>
            <a:xfrm>
              <a:off x="936000" y="1440000"/>
              <a:ext cx="827640" cy="30888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Google Shape;6885;p 1"/>
            <p:cNvSpPr/>
            <p:nvPr/>
          </p:nvSpPr>
          <p:spPr>
            <a:xfrm>
              <a:off x="1081800" y="1780200"/>
              <a:ext cx="532080" cy="41544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Google Shape;6886;p 1"/>
            <p:cNvSpPr/>
            <p:nvPr/>
          </p:nvSpPr>
          <p:spPr>
            <a:xfrm>
              <a:off x="1258200" y="1750320"/>
              <a:ext cx="359640" cy="16488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7" name="Google Shape;722;p 1"/>
          <p:cNvSpPr/>
          <p:nvPr/>
        </p:nvSpPr>
        <p:spPr>
          <a:xfrm>
            <a:off x="2412000" y="5024880"/>
            <a:ext cx="1799640" cy="138276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" name="Google Shape;723;p 1"/>
          <p:cNvSpPr/>
          <p:nvPr/>
        </p:nvSpPr>
        <p:spPr>
          <a:xfrm>
            <a:off x="2850480" y="5024880"/>
            <a:ext cx="981000" cy="19440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Google Shape;724;p 1"/>
          <p:cNvSpPr/>
          <p:nvPr/>
        </p:nvSpPr>
        <p:spPr>
          <a:xfrm>
            <a:off x="2628000" y="3726720"/>
            <a:ext cx="1425600" cy="142560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Google Shape;746;p 1"/>
          <p:cNvSpPr/>
          <p:nvPr/>
        </p:nvSpPr>
        <p:spPr>
          <a:xfrm>
            <a:off x="2642400" y="5762520"/>
            <a:ext cx="1397160" cy="44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Google Shape;747;p 2"/>
          <p:cNvSpPr/>
          <p:nvPr/>
        </p:nvSpPr>
        <p:spPr>
          <a:xfrm>
            <a:off x="2606400" y="537624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5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LALATIANA MINAH</a:t>
            </a:r>
            <a:endParaRPr lang="fr-FR" sz="1500" b="0" strike="noStrike" spc="-1">
              <a:latin typeface="Arial"/>
            </a:endParaRPr>
          </a:p>
        </p:txBody>
      </p:sp>
      <p:sp>
        <p:nvSpPr>
          <p:cNvPr id="82" name="Google Shape;747;p 3"/>
          <p:cNvSpPr/>
          <p:nvPr/>
        </p:nvSpPr>
        <p:spPr>
          <a:xfrm>
            <a:off x="2598480" y="595296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3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DEV BACKEND</a:t>
            </a:r>
            <a:endParaRPr lang="fr-FR" sz="1300" b="0" strike="noStrike" spc="-1">
              <a:latin typeface="Arial"/>
            </a:endParaRPr>
          </a:p>
        </p:txBody>
      </p:sp>
      <p:sp>
        <p:nvSpPr>
          <p:cNvPr id="83" name="Google Shape;722;p 2"/>
          <p:cNvSpPr/>
          <p:nvPr/>
        </p:nvSpPr>
        <p:spPr>
          <a:xfrm>
            <a:off x="4320000" y="2360880"/>
            <a:ext cx="1799640" cy="138276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Google Shape;723;p 2"/>
          <p:cNvSpPr/>
          <p:nvPr/>
        </p:nvSpPr>
        <p:spPr>
          <a:xfrm>
            <a:off x="4758480" y="2360880"/>
            <a:ext cx="981000" cy="19440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Google Shape;724;p 2"/>
          <p:cNvSpPr/>
          <p:nvPr/>
        </p:nvSpPr>
        <p:spPr>
          <a:xfrm>
            <a:off x="4536000" y="1062720"/>
            <a:ext cx="1425600" cy="142560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Google Shape;746;p 2"/>
          <p:cNvSpPr/>
          <p:nvPr/>
        </p:nvSpPr>
        <p:spPr>
          <a:xfrm>
            <a:off x="4550400" y="3098520"/>
            <a:ext cx="1397160" cy="44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Google Shape;747;p 4"/>
          <p:cNvSpPr/>
          <p:nvPr/>
        </p:nvSpPr>
        <p:spPr>
          <a:xfrm>
            <a:off x="4514400" y="271224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9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ADEOTI Fawaz</a:t>
            </a:r>
            <a:endParaRPr lang="fr-FR" sz="1900" b="0" strike="noStrike" spc="-1">
              <a:latin typeface="Arial"/>
            </a:endParaRPr>
          </a:p>
        </p:txBody>
      </p:sp>
      <p:sp>
        <p:nvSpPr>
          <p:cNvPr id="88" name="Google Shape;747;p 5"/>
          <p:cNvSpPr/>
          <p:nvPr/>
        </p:nvSpPr>
        <p:spPr>
          <a:xfrm>
            <a:off x="4506480" y="328896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3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RESPONSABLE</a:t>
            </a:r>
            <a:endParaRPr lang="fr-FR" sz="1300" b="0" strike="noStrike" spc="-1">
              <a:latin typeface="Arial"/>
            </a:endParaRPr>
          </a:p>
        </p:txBody>
      </p:sp>
      <p:sp>
        <p:nvSpPr>
          <p:cNvPr id="89" name="Google Shape;722;p 3"/>
          <p:cNvSpPr/>
          <p:nvPr/>
        </p:nvSpPr>
        <p:spPr>
          <a:xfrm>
            <a:off x="6516000" y="4962960"/>
            <a:ext cx="1799640" cy="138276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Google Shape;723;p 3"/>
          <p:cNvSpPr/>
          <p:nvPr/>
        </p:nvSpPr>
        <p:spPr>
          <a:xfrm>
            <a:off x="6954480" y="4962960"/>
            <a:ext cx="981000" cy="19440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Google Shape;724;p 3"/>
          <p:cNvSpPr/>
          <p:nvPr/>
        </p:nvSpPr>
        <p:spPr>
          <a:xfrm>
            <a:off x="6732000" y="3664800"/>
            <a:ext cx="1425600" cy="142560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Google Shape;746;p 3"/>
          <p:cNvSpPr/>
          <p:nvPr/>
        </p:nvSpPr>
        <p:spPr>
          <a:xfrm>
            <a:off x="6746400" y="5700600"/>
            <a:ext cx="1397160" cy="44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Google Shape;747;p 6"/>
          <p:cNvSpPr/>
          <p:nvPr/>
        </p:nvSpPr>
        <p:spPr>
          <a:xfrm>
            <a:off x="6710400" y="531432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9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DOLIN Yvan</a:t>
            </a:r>
            <a:endParaRPr lang="fr-FR" sz="1900" b="0" strike="noStrike" spc="-1">
              <a:latin typeface="Arial"/>
            </a:endParaRPr>
          </a:p>
        </p:txBody>
      </p:sp>
      <p:sp>
        <p:nvSpPr>
          <p:cNvPr id="94" name="Google Shape;747;p 7"/>
          <p:cNvSpPr/>
          <p:nvPr/>
        </p:nvSpPr>
        <p:spPr>
          <a:xfrm>
            <a:off x="6702480" y="589104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3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DEV BACKEND</a:t>
            </a:r>
            <a:endParaRPr lang="fr-FR" sz="1300" b="0" strike="noStrike" spc="-1">
              <a:latin typeface="Arial"/>
            </a:endParaRPr>
          </a:p>
        </p:txBody>
      </p:sp>
      <p:sp>
        <p:nvSpPr>
          <p:cNvPr id="95" name="Google Shape;722;p 4"/>
          <p:cNvSpPr/>
          <p:nvPr/>
        </p:nvSpPr>
        <p:spPr>
          <a:xfrm>
            <a:off x="8460000" y="2378160"/>
            <a:ext cx="1799640" cy="138276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Google Shape;723;p 4"/>
          <p:cNvSpPr/>
          <p:nvPr/>
        </p:nvSpPr>
        <p:spPr>
          <a:xfrm>
            <a:off x="8898480" y="2378160"/>
            <a:ext cx="981000" cy="19440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" name="Google Shape;724;p 4"/>
          <p:cNvSpPr/>
          <p:nvPr/>
        </p:nvSpPr>
        <p:spPr>
          <a:xfrm>
            <a:off x="8676000" y="1080000"/>
            <a:ext cx="1425600" cy="142560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Google Shape;746;p 4"/>
          <p:cNvSpPr/>
          <p:nvPr/>
        </p:nvSpPr>
        <p:spPr>
          <a:xfrm>
            <a:off x="8690400" y="3115800"/>
            <a:ext cx="1397160" cy="44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Google Shape;747;p 8"/>
          <p:cNvSpPr/>
          <p:nvPr/>
        </p:nvSpPr>
        <p:spPr>
          <a:xfrm>
            <a:off x="8690400" y="262152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9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KOUNOU Fanta</a:t>
            </a:r>
            <a:endParaRPr lang="fr-FR" sz="1900" b="0" strike="noStrike" spc="-1">
              <a:latin typeface="Arial"/>
            </a:endParaRPr>
          </a:p>
        </p:txBody>
      </p:sp>
      <p:sp>
        <p:nvSpPr>
          <p:cNvPr id="100" name="Google Shape;747;p 9"/>
          <p:cNvSpPr/>
          <p:nvPr/>
        </p:nvSpPr>
        <p:spPr>
          <a:xfrm>
            <a:off x="8646480" y="330624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5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ADMIN SYS</a:t>
            </a:r>
            <a:endParaRPr lang="fr-FR" sz="1500" b="0" strike="noStrike" spc="-1">
              <a:latin typeface="Arial"/>
            </a:endParaRPr>
          </a:p>
        </p:txBody>
      </p:sp>
      <p:sp>
        <p:nvSpPr>
          <p:cNvPr id="101" name="Google Shape;722;p 5"/>
          <p:cNvSpPr/>
          <p:nvPr/>
        </p:nvSpPr>
        <p:spPr>
          <a:xfrm>
            <a:off x="10152000" y="4951440"/>
            <a:ext cx="1799640" cy="1382760"/>
          </a:xfrm>
          <a:custGeom>
            <a:avLst/>
            <a:gdLst/>
            <a:ahLst/>
            <a:cxn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Google Shape;723;p 5"/>
          <p:cNvSpPr/>
          <p:nvPr/>
        </p:nvSpPr>
        <p:spPr>
          <a:xfrm>
            <a:off x="10590480" y="4951440"/>
            <a:ext cx="981000" cy="194400"/>
          </a:xfrm>
          <a:custGeom>
            <a:avLst/>
            <a:gdLst/>
            <a:ahLst/>
            <a:cxn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Google Shape;724;p 5"/>
          <p:cNvSpPr/>
          <p:nvPr/>
        </p:nvSpPr>
        <p:spPr>
          <a:xfrm>
            <a:off x="10368000" y="3653280"/>
            <a:ext cx="1425600" cy="1425600"/>
          </a:xfrm>
          <a:custGeom>
            <a:avLst/>
            <a:gdLst/>
            <a:ahLst/>
            <a:cxn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Google Shape;746;p 5"/>
          <p:cNvSpPr/>
          <p:nvPr/>
        </p:nvSpPr>
        <p:spPr>
          <a:xfrm>
            <a:off x="10382400" y="5689080"/>
            <a:ext cx="1397160" cy="447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Google Shape;747;p 10"/>
          <p:cNvSpPr/>
          <p:nvPr/>
        </p:nvSpPr>
        <p:spPr>
          <a:xfrm>
            <a:off x="10346400" y="523080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RAJAONA Andson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106" name="Google Shape;747;p 11"/>
          <p:cNvSpPr/>
          <p:nvPr/>
        </p:nvSpPr>
        <p:spPr>
          <a:xfrm>
            <a:off x="10338480" y="5915520"/>
            <a:ext cx="1397160" cy="23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39040" rIns="90000" bIns="239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2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DEV FRONTEND</a:t>
            </a:r>
            <a:endParaRPr lang="fr-FR" sz="1200" b="0" strike="noStrike" spc="-1">
              <a:latin typeface="Arial"/>
            </a:endParaRPr>
          </a:p>
        </p:txBody>
      </p:sp>
      <p:grpSp>
        <p:nvGrpSpPr>
          <p:cNvPr id="107" name="Google Shape;6882;p 2"/>
          <p:cNvGrpSpPr/>
          <p:nvPr/>
        </p:nvGrpSpPr>
        <p:grpSpPr>
          <a:xfrm>
            <a:off x="4860000" y="1404000"/>
            <a:ext cx="827640" cy="755640"/>
            <a:chOff x="4860000" y="1404000"/>
            <a:chExt cx="827640" cy="755640"/>
          </a:xfrm>
        </p:grpSpPr>
        <p:sp>
          <p:nvSpPr>
            <p:cNvPr id="108" name="Google Shape;6883;p 3"/>
            <p:cNvSpPr/>
            <p:nvPr/>
          </p:nvSpPr>
          <p:spPr>
            <a:xfrm>
              <a:off x="5348160" y="1801800"/>
              <a:ext cx="44280" cy="4104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9" name="Google Shape;6884;p 3"/>
            <p:cNvSpPr/>
            <p:nvPr/>
          </p:nvSpPr>
          <p:spPr>
            <a:xfrm>
              <a:off x="4860000" y="1404000"/>
              <a:ext cx="827640" cy="30888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" name="Google Shape;6885;p 3"/>
            <p:cNvSpPr/>
            <p:nvPr/>
          </p:nvSpPr>
          <p:spPr>
            <a:xfrm>
              <a:off x="5005800" y="1744200"/>
              <a:ext cx="532080" cy="41544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1" name="Google Shape;6886;p 3"/>
            <p:cNvSpPr/>
            <p:nvPr/>
          </p:nvSpPr>
          <p:spPr>
            <a:xfrm>
              <a:off x="5182200" y="1714320"/>
              <a:ext cx="359640" cy="16488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12" name="Google Shape;6882;p 4"/>
          <p:cNvGrpSpPr/>
          <p:nvPr/>
        </p:nvGrpSpPr>
        <p:grpSpPr>
          <a:xfrm>
            <a:off x="9000000" y="1404000"/>
            <a:ext cx="827640" cy="755640"/>
            <a:chOff x="9000000" y="1404000"/>
            <a:chExt cx="827640" cy="755640"/>
          </a:xfrm>
        </p:grpSpPr>
        <p:sp>
          <p:nvSpPr>
            <p:cNvPr id="113" name="Google Shape;6883;p 5"/>
            <p:cNvSpPr/>
            <p:nvPr/>
          </p:nvSpPr>
          <p:spPr>
            <a:xfrm>
              <a:off x="9488160" y="1801800"/>
              <a:ext cx="44280" cy="4104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4" name="Google Shape;6884;p 5"/>
            <p:cNvSpPr/>
            <p:nvPr/>
          </p:nvSpPr>
          <p:spPr>
            <a:xfrm>
              <a:off x="9000000" y="1404000"/>
              <a:ext cx="827640" cy="30888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5" name="Google Shape;6885;p 5"/>
            <p:cNvSpPr/>
            <p:nvPr/>
          </p:nvSpPr>
          <p:spPr>
            <a:xfrm>
              <a:off x="9145800" y="1744200"/>
              <a:ext cx="532080" cy="41544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6" name="Google Shape;6886;p 5"/>
            <p:cNvSpPr/>
            <p:nvPr/>
          </p:nvSpPr>
          <p:spPr>
            <a:xfrm>
              <a:off x="9322200" y="1714320"/>
              <a:ext cx="359640" cy="16488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17" name="Google Shape;6882;p 1"/>
          <p:cNvGrpSpPr/>
          <p:nvPr/>
        </p:nvGrpSpPr>
        <p:grpSpPr>
          <a:xfrm>
            <a:off x="2952000" y="4104000"/>
            <a:ext cx="827640" cy="755640"/>
            <a:chOff x="2952000" y="4104000"/>
            <a:chExt cx="827640" cy="755640"/>
          </a:xfrm>
        </p:grpSpPr>
        <p:sp>
          <p:nvSpPr>
            <p:cNvPr id="118" name="Google Shape;6883;p 2"/>
            <p:cNvSpPr/>
            <p:nvPr/>
          </p:nvSpPr>
          <p:spPr>
            <a:xfrm>
              <a:off x="3440160" y="4501800"/>
              <a:ext cx="44280" cy="4104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9" name="Google Shape;6884;p 2"/>
            <p:cNvSpPr/>
            <p:nvPr/>
          </p:nvSpPr>
          <p:spPr>
            <a:xfrm>
              <a:off x="2952000" y="4104000"/>
              <a:ext cx="827640" cy="30888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0" name="Google Shape;6885;p 2"/>
            <p:cNvSpPr/>
            <p:nvPr/>
          </p:nvSpPr>
          <p:spPr>
            <a:xfrm>
              <a:off x="3097800" y="4444200"/>
              <a:ext cx="532080" cy="41544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" name="Google Shape;6886;p 2"/>
            <p:cNvSpPr/>
            <p:nvPr/>
          </p:nvSpPr>
          <p:spPr>
            <a:xfrm>
              <a:off x="3274200" y="4414320"/>
              <a:ext cx="359640" cy="16488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22" name="Google Shape;6882;p 6"/>
          <p:cNvGrpSpPr/>
          <p:nvPr/>
        </p:nvGrpSpPr>
        <p:grpSpPr>
          <a:xfrm>
            <a:off x="7056000" y="3996000"/>
            <a:ext cx="827640" cy="755640"/>
            <a:chOff x="7056000" y="3996000"/>
            <a:chExt cx="827640" cy="755640"/>
          </a:xfrm>
        </p:grpSpPr>
        <p:sp>
          <p:nvSpPr>
            <p:cNvPr id="123" name="Google Shape;6883;p 7"/>
            <p:cNvSpPr/>
            <p:nvPr/>
          </p:nvSpPr>
          <p:spPr>
            <a:xfrm>
              <a:off x="7544160" y="4393800"/>
              <a:ext cx="44280" cy="4104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4" name="Google Shape;6884;p 7"/>
            <p:cNvSpPr/>
            <p:nvPr/>
          </p:nvSpPr>
          <p:spPr>
            <a:xfrm>
              <a:off x="7056000" y="3996000"/>
              <a:ext cx="827640" cy="30888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5" name="Google Shape;6885;p 7"/>
            <p:cNvSpPr/>
            <p:nvPr/>
          </p:nvSpPr>
          <p:spPr>
            <a:xfrm>
              <a:off x="7201800" y="4336200"/>
              <a:ext cx="532080" cy="41544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6" name="Google Shape;6886;p 7"/>
            <p:cNvSpPr/>
            <p:nvPr/>
          </p:nvSpPr>
          <p:spPr>
            <a:xfrm>
              <a:off x="7378200" y="4306320"/>
              <a:ext cx="359640" cy="16488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27" name="Google Shape;6882;p 3"/>
          <p:cNvGrpSpPr/>
          <p:nvPr/>
        </p:nvGrpSpPr>
        <p:grpSpPr>
          <a:xfrm>
            <a:off x="10692000" y="3996000"/>
            <a:ext cx="827640" cy="755640"/>
            <a:chOff x="10692000" y="3996000"/>
            <a:chExt cx="827640" cy="755640"/>
          </a:xfrm>
        </p:grpSpPr>
        <p:sp>
          <p:nvSpPr>
            <p:cNvPr id="128" name="Google Shape;6883;p 4"/>
            <p:cNvSpPr/>
            <p:nvPr/>
          </p:nvSpPr>
          <p:spPr>
            <a:xfrm>
              <a:off x="11180160" y="4393800"/>
              <a:ext cx="44280" cy="41040"/>
            </a:xfrm>
            <a:custGeom>
              <a:avLst/>
              <a:gdLst/>
              <a:ahLst/>
              <a:cxn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9" name="Google Shape;6884;p 4"/>
            <p:cNvSpPr/>
            <p:nvPr/>
          </p:nvSpPr>
          <p:spPr>
            <a:xfrm>
              <a:off x="10692000" y="3996000"/>
              <a:ext cx="827640" cy="308880"/>
            </a:xfrm>
            <a:custGeom>
              <a:avLst/>
              <a:gdLst/>
              <a:ahLst/>
              <a:cxn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0" name="Google Shape;6885;p 4"/>
            <p:cNvSpPr/>
            <p:nvPr/>
          </p:nvSpPr>
          <p:spPr>
            <a:xfrm>
              <a:off x="10837800" y="4336200"/>
              <a:ext cx="532080" cy="415440"/>
            </a:xfrm>
            <a:custGeom>
              <a:avLst/>
              <a:gdLst/>
              <a:ahLst/>
              <a:cxn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1" name="Google Shape;6886;p 4"/>
            <p:cNvSpPr/>
            <p:nvPr/>
          </p:nvSpPr>
          <p:spPr>
            <a:xfrm>
              <a:off x="11014200" y="4306320"/>
              <a:ext cx="359640" cy="164880"/>
            </a:xfrm>
            <a:custGeom>
              <a:avLst/>
              <a:gdLst/>
              <a:ahLst/>
              <a:cxn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ZoneTexte 7"/>
          <p:cNvSpPr/>
          <p:nvPr/>
        </p:nvSpPr>
        <p:spPr>
          <a:xfrm>
            <a:off x="4301640" y="2969640"/>
            <a:ext cx="330228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Bilan annuel</a:t>
            </a:r>
            <a:endParaRPr lang="fr-FR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590;p45"/>
          <p:cNvSpPr/>
          <p:nvPr/>
        </p:nvSpPr>
        <p:spPr>
          <a:xfrm>
            <a:off x="999360" y="2471760"/>
            <a:ext cx="380160" cy="47772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Google Shape;1591;p45"/>
          <p:cNvSpPr/>
          <p:nvPr/>
        </p:nvSpPr>
        <p:spPr>
          <a:xfrm>
            <a:off x="1380240" y="2088000"/>
            <a:ext cx="4271400" cy="899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Google Shape;1592;p45"/>
          <p:cNvSpPr/>
          <p:nvPr/>
        </p:nvSpPr>
        <p:spPr>
          <a:xfrm>
            <a:off x="794520" y="1908000"/>
            <a:ext cx="933120" cy="1259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1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36" name="ZoneTexte 135"/>
          <p:cNvSpPr/>
          <p:nvPr/>
        </p:nvSpPr>
        <p:spPr>
          <a:xfrm>
            <a:off x="1891800" y="2228760"/>
            <a:ext cx="4227840" cy="88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Maintenir l’infrastructure 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de NetByUs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137" name="Google Shape;1590;p 3"/>
          <p:cNvSpPr/>
          <p:nvPr/>
        </p:nvSpPr>
        <p:spPr>
          <a:xfrm>
            <a:off x="6720840" y="2435760"/>
            <a:ext cx="380160" cy="47772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Google Shape;1591;p 3"/>
          <p:cNvSpPr/>
          <p:nvPr/>
        </p:nvSpPr>
        <p:spPr>
          <a:xfrm>
            <a:off x="7101720" y="2052000"/>
            <a:ext cx="4271400" cy="899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Google Shape;1592;p 3"/>
          <p:cNvSpPr/>
          <p:nvPr/>
        </p:nvSpPr>
        <p:spPr>
          <a:xfrm>
            <a:off x="6516000" y="1872000"/>
            <a:ext cx="933120" cy="1259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2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40" name="ZoneTexte 139"/>
          <p:cNvSpPr/>
          <p:nvPr/>
        </p:nvSpPr>
        <p:spPr>
          <a:xfrm>
            <a:off x="7613280" y="2192760"/>
            <a:ext cx="3399840" cy="62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Fourniture et gestion de matériel de travail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141" name="Google Shape;1590;p 1"/>
          <p:cNvSpPr/>
          <p:nvPr/>
        </p:nvSpPr>
        <p:spPr>
          <a:xfrm>
            <a:off x="999360" y="4308120"/>
            <a:ext cx="380160" cy="47772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Google Shape;1591;p 1"/>
          <p:cNvSpPr/>
          <p:nvPr/>
        </p:nvSpPr>
        <p:spPr>
          <a:xfrm>
            <a:off x="1380240" y="3924360"/>
            <a:ext cx="4271400" cy="899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Google Shape;1592;p 1"/>
          <p:cNvSpPr/>
          <p:nvPr/>
        </p:nvSpPr>
        <p:spPr>
          <a:xfrm>
            <a:off x="794520" y="3744360"/>
            <a:ext cx="933120" cy="1259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3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44" name="ZoneTexte 143"/>
          <p:cNvSpPr/>
          <p:nvPr/>
        </p:nvSpPr>
        <p:spPr>
          <a:xfrm>
            <a:off x="1891800" y="4065120"/>
            <a:ext cx="3399840" cy="62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Fourniture et maintien d’applications internes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145" name="Google Shape;1590;p 2"/>
          <p:cNvSpPr/>
          <p:nvPr/>
        </p:nvSpPr>
        <p:spPr>
          <a:xfrm>
            <a:off x="6720840" y="4272120"/>
            <a:ext cx="380160" cy="47772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Google Shape;1591;p 2"/>
          <p:cNvSpPr/>
          <p:nvPr/>
        </p:nvSpPr>
        <p:spPr>
          <a:xfrm>
            <a:off x="7101720" y="3888360"/>
            <a:ext cx="4271400" cy="89964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F8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Google Shape;1592;p 2"/>
          <p:cNvSpPr/>
          <p:nvPr/>
        </p:nvSpPr>
        <p:spPr>
          <a:xfrm>
            <a:off x="6516000" y="3708360"/>
            <a:ext cx="933120" cy="125964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4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48" name="ZoneTexte 147"/>
          <p:cNvSpPr/>
          <p:nvPr/>
        </p:nvSpPr>
        <p:spPr>
          <a:xfrm>
            <a:off x="7649280" y="3885120"/>
            <a:ext cx="3510360" cy="88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Créer, communiquer et mettre à jour un catalogue de service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149" name="Google Shape;1594;p45"/>
          <p:cNvSpPr/>
          <p:nvPr/>
        </p:nvSpPr>
        <p:spPr>
          <a:xfrm>
            <a:off x="2514960" y="60156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Objectifs de l’année</a:t>
            </a:r>
            <a:endParaRPr lang="fr-FR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90;p 5"/>
          <p:cNvSpPr/>
          <p:nvPr/>
        </p:nvSpPr>
        <p:spPr>
          <a:xfrm>
            <a:off x="3657960" y="2940120"/>
            <a:ext cx="351720" cy="47772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Google Shape;1591;p 5"/>
          <p:cNvSpPr/>
          <p:nvPr/>
        </p:nvSpPr>
        <p:spPr>
          <a:xfrm>
            <a:off x="4010400" y="2556360"/>
            <a:ext cx="4629240" cy="122328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Google Shape;1592;p 5"/>
          <p:cNvSpPr/>
          <p:nvPr/>
        </p:nvSpPr>
        <p:spPr>
          <a:xfrm>
            <a:off x="3468240" y="2376360"/>
            <a:ext cx="864000" cy="158328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1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53" name="ZoneTexte 156"/>
          <p:cNvSpPr/>
          <p:nvPr/>
        </p:nvSpPr>
        <p:spPr>
          <a:xfrm>
            <a:off x="4484160" y="2877120"/>
            <a:ext cx="3615480" cy="62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Maintenir l’infrastructure 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de NetByUs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154" name="Google Shape;1594;p 1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94;p 2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156" name="ZoneTexte 159"/>
          <p:cNvSpPr/>
          <p:nvPr/>
        </p:nvSpPr>
        <p:spPr>
          <a:xfrm>
            <a:off x="448200" y="1102320"/>
            <a:ext cx="487944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Supervision et Monitoring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57" name="ZoneTexte 160"/>
          <p:cNvSpPr/>
          <p:nvPr/>
        </p:nvSpPr>
        <p:spPr>
          <a:xfrm>
            <a:off x="687960" y="1570320"/>
            <a:ext cx="283968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Installation de Zabbix 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58" name="ZoneTexte 161"/>
          <p:cNvSpPr/>
          <p:nvPr/>
        </p:nvSpPr>
        <p:spPr>
          <a:xfrm>
            <a:off x="6280560" y="1102680"/>
            <a:ext cx="487944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Noto Sans CJK SC"/>
              </a:rPr>
              <a:t>Migration des Serveurs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59" name="ZoneTexte 162"/>
          <p:cNvSpPr/>
          <p:nvPr/>
        </p:nvSpPr>
        <p:spPr>
          <a:xfrm>
            <a:off x="6520320" y="1570680"/>
            <a:ext cx="382572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Migration des applications de WAF.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60" name="ZoneTexte 163"/>
          <p:cNvSpPr/>
          <p:nvPr/>
        </p:nvSpPr>
        <p:spPr>
          <a:xfrm>
            <a:off x="6280200" y="2364120"/>
            <a:ext cx="4879440" cy="79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Gestion des sauvegardes et de la récupération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61" name="ZoneTexte 164"/>
          <p:cNvSpPr/>
          <p:nvPr/>
        </p:nvSpPr>
        <p:spPr>
          <a:xfrm>
            <a:off x="6456240" y="3190320"/>
            <a:ext cx="383940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Implémentation de script de sauvegarde </a:t>
            </a:r>
            <a:r>
              <a:rPr lang="fr-FR" sz="1300" b="0" strike="noStrike" spc="-1">
                <a:solidFill>
                  <a:srgbClr val="000000"/>
                </a:solidFill>
                <a:latin typeface="Arial"/>
                <a:ea typeface="DejaVu Sans"/>
              </a:rPr>
              <a:t>(Base de données, fichiers)</a:t>
            </a:r>
            <a:endParaRPr lang="fr-FR" sz="1300" b="0" strike="noStrike" spc="-1">
              <a:latin typeface="Arial"/>
            </a:endParaRPr>
          </a:p>
        </p:txBody>
      </p:sp>
      <p:sp>
        <p:nvSpPr>
          <p:cNvPr id="162" name="ZoneTexte 165"/>
          <p:cNvSpPr/>
          <p:nvPr/>
        </p:nvSpPr>
        <p:spPr>
          <a:xfrm>
            <a:off x="6456240" y="3910320"/>
            <a:ext cx="401940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Tests des procédures de restauration en cas de problème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63" name="ZoneTexte 166"/>
          <p:cNvSpPr/>
          <p:nvPr/>
        </p:nvSpPr>
        <p:spPr>
          <a:xfrm>
            <a:off x="412560" y="2760480"/>
            <a:ext cx="516708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Sécurisation des Infrastructures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64" name="ZoneTexte 167"/>
          <p:cNvSpPr/>
          <p:nvPr/>
        </p:nvSpPr>
        <p:spPr>
          <a:xfrm>
            <a:off x="616320" y="3227040"/>
            <a:ext cx="3703320" cy="93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Mise en place de règles et sécurisation des serveurs.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65" name="ZoneTexte 168"/>
          <p:cNvSpPr/>
          <p:nvPr/>
        </p:nvSpPr>
        <p:spPr>
          <a:xfrm>
            <a:off x="3361680" y="1550520"/>
            <a:ext cx="64764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66" name="ZoneTexte 169"/>
          <p:cNvSpPr/>
          <p:nvPr/>
        </p:nvSpPr>
        <p:spPr>
          <a:xfrm>
            <a:off x="10044000" y="1562760"/>
            <a:ext cx="8499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67" name="ZoneTexte 170"/>
          <p:cNvSpPr/>
          <p:nvPr/>
        </p:nvSpPr>
        <p:spPr>
          <a:xfrm>
            <a:off x="10042200" y="3215160"/>
            <a:ext cx="8139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68" name="ZoneTexte 171"/>
          <p:cNvSpPr/>
          <p:nvPr/>
        </p:nvSpPr>
        <p:spPr>
          <a:xfrm>
            <a:off x="10296000" y="4140000"/>
            <a:ext cx="8139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69" name="ZoneTexte 172"/>
          <p:cNvSpPr/>
          <p:nvPr/>
        </p:nvSpPr>
        <p:spPr>
          <a:xfrm>
            <a:off x="616320" y="3983040"/>
            <a:ext cx="2911320" cy="48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Déploiement d’un VPN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70" name="ZoneTexte 173"/>
          <p:cNvSpPr/>
          <p:nvPr/>
        </p:nvSpPr>
        <p:spPr>
          <a:xfrm>
            <a:off x="3528000" y="3975840"/>
            <a:ext cx="79164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FF3838"/>
                </a:solidFill>
                <a:latin typeface="Arial"/>
                <a:ea typeface="DejaVu Sans"/>
              </a:rPr>
              <a:t>KO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71" name="ZoneTexte 174"/>
          <p:cNvSpPr/>
          <p:nvPr/>
        </p:nvSpPr>
        <p:spPr>
          <a:xfrm>
            <a:off x="3850920" y="3201840"/>
            <a:ext cx="65988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72" name="ZoneTexte 175"/>
          <p:cNvSpPr/>
          <p:nvPr/>
        </p:nvSpPr>
        <p:spPr>
          <a:xfrm>
            <a:off x="688320" y="1966680"/>
            <a:ext cx="3271320" cy="93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Utilisation au quotidien pour analyse des alertes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73" name="ZoneTexte 176"/>
          <p:cNvSpPr/>
          <p:nvPr/>
        </p:nvSpPr>
        <p:spPr>
          <a:xfrm>
            <a:off x="3587760" y="2071800"/>
            <a:ext cx="64764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FF3838"/>
                </a:solidFill>
                <a:latin typeface="Arial"/>
                <a:ea typeface="DejaVu Sans"/>
              </a:rPr>
              <a:t>KO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74" name="ZoneTexte 177"/>
          <p:cNvSpPr/>
          <p:nvPr/>
        </p:nvSpPr>
        <p:spPr>
          <a:xfrm>
            <a:off x="412560" y="4560480"/>
            <a:ext cx="408708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Documentation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75" name="ZoneTexte 178"/>
          <p:cNvSpPr/>
          <p:nvPr/>
        </p:nvSpPr>
        <p:spPr>
          <a:xfrm>
            <a:off x="616320" y="4955040"/>
            <a:ext cx="3271320" cy="93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Documentation des processus pour faciliter la gestion et la continuité.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76" name="ZoneTexte 179"/>
          <p:cNvSpPr/>
          <p:nvPr/>
        </p:nvSpPr>
        <p:spPr>
          <a:xfrm>
            <a:off x="3647160" y="5248440"/>
            <a:ext cx="65988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77" name="ZoneTexte 180"/>
          <p:cNvSpPr/>
          <p:nvPr/>
        </p:nvSpPr>
        <p:spPr>
          <a:xfrm>
            <a:off x="6280560" y="4704480"/>
            <a:ext cx="5599440" cy="79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Optimisation de l’infrastructure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78" name="ZoneTexte 181"/>
          <p:cNvSpPr/>
          <p:nvPr/>
        </p:nvSpPr>
        <p:spPr>
          <a:xfrm>
            <a:off x="6456240" y="5206680"/>
            <a:ext cx="362340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Equilibrage des charges sur les serveurs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79" name="ZoneTexte 182"/>
          <p:cNvSpPr/>
          <p:nvPr/>
        </p:nvSpPr>
        <p:spPr>
          <a:xfrm>
            <a:off x="10296000" y="5279040"/>
            <a:ext cx="8139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FF3838"/>
                </a:solidFill>
                <a:latin typeface="Arial"/>
                <a:ea typeface="DejaVu Sans"/>
              </a:rPr>
              <a:t>KO</a:t>
            </a:r>
            <a:endParaRPr lang="fr-FR" sz="2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590;p 6"/>
          <p:cNvSpPr/>
          <p:nvPr/>
        </p:nvSpPr>
        <p:spPr>
          <a:xfrm>
            <a:off x="3657960" y="2940120"/>
            <a:ext cx="351720" cy="47772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1" name="Google Shape;1591;p 6"/>
          <p:cNvSpPr/>
          <p:nvPr/>
        </p:nvSpPr>
        <p:spPr>
          <a:xfrm>
            <a:off x="4010400" y="2556360"/>
            <a:ext cx="4629240" cy="122328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4472C4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2" name="Google Shape;1592;p 6"/>
          <p:cNvSpPr/>
          <p:nvPr/>
        </p:nvSpPr>
        <p:spPr>
          <a:xfrm>
            <a:off x="3468240" y="2376360"/>
            <a:ext cx="864000" cy="158328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DejaVu Sans"/>
              </a:rPr>
              <a:t>2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183" name="ZoneTexte 186"/>
          <p:cNvSpPr/>
          <p:nvPr/>
        </p:nvSpPr>
        <p:spPr>
          <a:xfrm>
            <a:off x="4484160" y="2877120"/>
            <a:ext cx="3615480" cy="62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Fourniture et gestion de matériel de travail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184" name="Google Shape;1594;p 3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594;p 4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186" name="ZoneTexte 189"/>
          <p:cNvSpPr/>
          <p:nvPr/>
        </p:nvSpPr>
        <p:spPr>
          <a:xfrm>
            <a:off x="448200" y="922320"/>
            <a:ext cx="487944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4472C4"/>
                </a:solidFill>
                <a:latin typeface="Arial"/>
                <a:ea typeface="DejaVu Sans"/>
              </a:rPr>
              <a:t>Acquisition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87" name="ZoneTexte 193"/>
          <p:cNvSpPr/>
          <p:nvPr/>
        </p:nvSpPr>
        <p:spPr>
          <a:xfrm>
            <a:off x="6280200" y="2711520"/>
            <a:ext cx="4879440" cy="54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4472C4"/>
                </a:solidFill>
                <a:latin typeface="Arial"/>
                <a:ea typeface="DejaVu Sans"/>
              </a:rPr>
              <a:t>Support et Maintenance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88" name="ZoneTexte 196"/>
          <p:cNvSpPr/>
          <p:nvPr/>
        </p:nvSpPr>
        <p:spPr>
          <a:xfrm>
            <a:off x="6280200" y="947880"/>
            <a:ext cx="516708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4472C4"/>
                </a:solidFill>
                <a:latin typeface="Arial"/>
                <a:ea typeface="DejaVu Sans"/>
              </a:rPr>
              <a:t>Gestion du cycle de vie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89" name="ZoneTexte 197"/>
          <p:cNvSpPr/>
          <p:nvPr/>
        </p:nvSpPr>
        <p:spPr>
          <a:xfrm>
            <a:off x="6429240" y="1371600"/>
            <a:ext cx="3703320" cy="93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Suivi du cycle de vie avec l’utilisation de iTop et OCSInventory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90" name="ZoneTexte 198"/>
          <p:cNvSpPr/>
          <p:nvPr/>
        </p:nvSpPr>
        <p:spPr>
          <a:xfrm>
            <a:off x="4282200" y="1585080"/>
            <a:ext cx="7077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91" name="ZoneTexte 205"/>
          <p:cNvSpPr/>
          <p:nvPr/>
        </p:nvSpPr>
        <p:spPr>
          <a:xfrm>
            <a:off x="532440" y="1416960"/>
            <a:ext cx="3903120" cy="93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Réception d’équipements pour le département Marketing et Communication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92" name="ZoneTexte 207"/>
          <p:cNvSpPr/>
          <p:nvPr/>
        </p:nvSpPr>
        <p:spPr>
          <a:xfrm>
            <a:off x="344880" y="3617640"/>
            <a:ext cx="408708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4472C4"/>
                </a:solidFill>
                <a:latin typeface="Arial"/>
                <a:ea typeface="DejaVu Sans"/>
              </a:rPr>
              <a:t>Sécurisation du matériel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93" name="ZoneTexte 208"/>
          <p:cNvSpPr/>
          <p:nvPr/>
        </p:nvSpPr>
        <p:spPr>
          <a:xfrm>
            <a:off x="528840" y="4000320"/>
            <a:ext cx="3271320" cy="93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-Etiquetage et contrat d’attribution de matériel 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94" name="ZoneTexte 209"/>
          <p:cNvSpPr/>
          <p:nvPr/>
        </p:nvSpPr>
        <p:spPr>
          <a:xfrm>
            <a:off x="10102320" y="1613880"/>
            <a:ext cx="693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95" name="ZoneTexte 210"/>
          <p:cNvSpPr/>
          <p:nvPr/>
        </p:nvSpPr>
        <p:spPr>
          <a:xfrm>
            <a:off x="6280200" y="4372560"/>
            <a:ext cx="3766680" cy="41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4472C4"/>
                </a:solidFill>
                <a:latin typeface="Arial"/>
                <a:ea typeface="DejaVu Sans"/>
              </a:rPr>
              <a:t>Gestion des stocks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96" name="ZoneTexte 211"/>
          <p:cNvSpPr/>
          <p:nvPr/>
        </p:nvSpPr>
        <p:spPr>
          <a:xfrm>
            <a:off x="6469200" y="4829760"/>
            <a:ext cx="362340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-Etiquetage et suivi avec l’utilisation de iTop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97" name="ZoneTexte 1"/>
          <p:cNvSpPr/>
          <p:nvPr/>
        </p:nvSpPr>
        <p:spPr>
          <a:xfrm>
            <a:off x="528840" y="2367360"/>
            <a:ext cx="3903120" cy="93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Réception des Macbook et de leur claviers et souris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198" name="ZoneTexte 2"/>
          <p:cNvSpPr/>
          <p:nvPr/>
        </p:nvSpPr>
        <p:spPr>
          <a:xfrm>
            <a:off x="4226040" y="4052520"/>
            <a:ext cx="693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199" name="ZoneTexte 3"/>
          <p:cNvSpPr/>
          <p:nvPr/>
        </p:nvSpPr>
        <p:spPr>
          <a:xfrm>
            <a:off x="4226040" y="2489760"/>
            <a:ext cx="693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00" name="ZoneTexte 4"/>
          <p:cNvSpPr/>
          <p:nvPr/>
        </p:nvSpPr>
        <p:spPr>
          <a:xfrm>
            <a:off x="6469920" y="3168720"/>
            <a:ext cx="382572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Programmation de maintenance et exécution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01" name="ZoneTexte 6"/>
          <p:cNvSpPr/>
          <p:nvPr/>
        </p:nvSpPr>
        <p:spPr>
          <a:xfrm>
            <a:off x="10092960" y="330480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FF3838"/>
                </a:solidFill>
                <a:latin typeface="Arial"/>
                <a:ea typeface="DejaVu Sans"/>
              </a:rPr>
              <a:t>KO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02" name="ZoneTexte 5"/>
          <p:cNvSpPr/>
          <p:nvPr/>
        </p:nvSpPr>
        <p:spPr>
          <a:xfrm>
            <a:off x="10102320" y="4823640"/>
            <a:ext cx="7077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1590;p 6"/>
          <p:cNvSpPr/>
          <p:nvPr/>
        </p:nvSpPr>
        <p:spPr>
          <a:xfrm>
            <a:off x="3657960" y="2940120"/>
            <a:ext cx="351720" cy="47772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Google Shape;1591;p 6"/>
          <p:cNvSpPr/>
          <p:nvPr/>
        </p:nvSpPr>
        <p:spPr>
          <a:xfrm>
            <a:off x="4010400" y="2556360"/>
            <a:ext cx="4629240" cy="122328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Google Shape;1592;p 6"/>
          <p:cNvSpPr/>
          <p:nvPr/>
        </p:nvSpPr>
        <p:spPr>
          <a:xfrm>
            <a:off x="3468240" y="2376360"/>
            <a:ext cx="864000" cy="158328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000000"/>
                </a:solidFill>
                <a:latin typeface="Arial"/>
                <a:ea typeface="DejaVu Sans"/>
              </a:rPr>
              <a:t>3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206" name="ZoneTexte 186"/>
          <p:cNvSpPr/>
          <p:nvPr/>
        </p:nvSpPr>
        <p:spPr>
          <a:xfrm>
            <a:off x="4484160" y="2877120"/>
            <a:ext cx="3615480" cy="62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Fourniture et maintien d’applications internes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207" name="Google Shape;1594;p 3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1594;p 6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  <p:pic>
        <p:nvPicPr>
          <p:cNvPr id="209" name="Picture 208"/>
          <p:cNvPicPr/>
          <p:nvPr/>
        </p:nvPicPr>
        <p:blipFill>
          <a:blip r:embed="rId2"/>
          <a:stretch/>
        </p:blipFill>
        <p:spPr>
          <a:xfrm>
            <a:off x="1873800" y="1398600"/>
            <a:ext cx="3598200" cy="1841400"/>
          </a:xfrm>
          <a:prstGeom prst="rect">
            <a:avLst/>
          </a:prstGeom>
          <a:ln w="0">
            <a:noFill/>
          </a:ln>
        </p:spPr>
      </p:pic>
      <p:sp>
        <p:nvSpPr>
          <p:cNvPr id="210" name="Freeform: Shape 209"/>
          <p:cNvSpPr/>
          <p:nvPr/>
        </p:nvSpPr>
        <p:spPr>
          <a:xfrm>
            <a:off x="5364000" y="2160000"/>
            <a:ext cx="900000" cy="180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TextBox 210"/>
          <p:cNvSpPr txBox="1"/>
          <p:nvPr/>
        </p:nvSpPr>
        <p:spPr>
          <a:xfrm>
            <a:off x="7128000" y="1656000"/>
            <a:ext cx="302004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latin typeface="Arial"/>
              </a:rPr>
              <a:t>93,55 % de taux d’utilisation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7146720" y="2140920"/>
            <a:ext cx="362808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latin typeface="Arial"/>
              </a:rPr>
              <a:t>Au moins 5 appels audio par jours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7146720" y="2680920"/>
            <a:ext cx="326844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1" strike="noStrike" spc="-1">
                <a:solidFill>
                  <a:srgbClr val="C9211E"/>
                </a:solidFill>
                <a:latin typeface="Arial"/>
              </a:rPr>
              <a:t>Propriétaire de nos données</a:t>
            </a:r>
          </a:p>
        </p:txBody>
      </p:sp>
      <p:sp>
        <p:nvSpPr>
          <p:cNvPr id="214" name="Freeform: Shape 213"/>
          <p:cNvSpPr/>
          <p:nvPr/>
        </p:nvSpPr>
        <p:spPr>
          <a:xfrm>
            <a:off x="5364360" y="4572360"/>
            <a:ext cx="900000" cy="180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5" name="TextBox 214"/>
          <p:cNvSpPr txBox="1"/>
          <p:nvPr/>
        </p:nvSpPr>
        <p:spPr>
          <a:xfrm>
            <a:off x="7128360" y="4068360"/>
            <a:ext cx="282960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latin typeface="Arial"/>
              </a:rPr>
              <a:t>100 % de taux d’utilisation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7147080" y="4553280"/>
            <a:ext cx="4301640" cy="60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latin typeface="Arial"/>
              </a:rPr>
              <a:t>Plus de 40 visios d’au moins 20 minutes </a:t>
            </a:r>
          </a:p>
          <a:p>
            <a:r>
              <a:rPr lang="fr-FR" sz="1800" b="0" strike="noStrike" spc="-1">
                <a:latin typeface="Arial"/>
              </a:rPr>
              <a:t>depuis début du mois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7147080" y="5309280"/>
            <a:ext cx="326844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1" strike="noStrike" spc="-1">
                <a:solidFill>
                  <a:srgbClr val="C9211E"/>
                </a:solidFill>
                <a:latin typeface="Arial"/>
              </a:rPr>
              <a:t>Propriétaire de nos données</a:t>
            </a:r>
          </a:p>
        </p:txBody>
      </p:sp>
      <p:pic>
        <p:nvPicPr>
          <p:cNvPr id="218" name="Picture 217"/>
          <p:cNvPicPr/>
          <p:nvPr/>
        </p:nvPicPr>
        <p:blipFill>
          <a:blip r:embed="rId3"/>
          <a:stretch/>
        </p:blipFill>
        <p:spPr>
          <a:xfrm>
            <a:off x="1928160" y="3852000"/>
            <a:ext cx="3471840" cy="162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1594;p 7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220" name="Freeform: Shape 219"/>
          <p:cNvSpPr/>
          <p:nvPr/>
        </p:nvSpPr>
        <p:spPr>
          <a:xfrm>
            <a:off x="5364000" y="2160000"/>
            <a:ext cx="900000" cy="180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TextBox 220"/>
          <p:cNvSpPr txBox="1"/>
          <p:nvPr/>
        </p:nvSpPr>
        <p:spPr>
          <a:xfrm>
            <a:off x="7128000" y="1656000"/>
            <a:ext cx="369216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latin typeface="Arial"/>
              </a:rPr>
              <a:t>Des sondages du département RH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7146720" y="2140920"/>
            <a:ext cx="362052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latin typeface="Arial"/>
              </a:rPr>
              <a:t>Des sondages sur PERXONOMIZ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146720" y="2680920"/>
            <a:ext cx="326844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1" strike="noStrike" spc="-1">
                <a:solidFill>
                  <a:srgbClr val="C9211E"/>
                </a:solidFill>
                <a:latin typeface="Arial"/>
              </a:rPr>
              <a:t>Propriétaire de nos données</a:t>
            </a:r>
          </a:p>
        </p:txBody>
      </p:sp>
      <p:sp>
        <p:nvSpPr>
          <p:cNvPr id="224" name="Freeform: Shape 223"/>
          <p:cNvSpPr/>
          <p:nvPr/>
        </p:nvSpPr>
        <p:spPr>
          <a:xfrm>
            <a:off x="5364360" y="4572360"/>
            <a:ext cx="900000" cy="180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5400"/>
                </a:moveTo>
                <a:lnTo>
                  <a:pt x="16200" y="5400"/>
                </a:ln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16200" y="16200"/>
                </a:lnTo>
                <a:lnTo>
                  <a:pt x="0" y="16200"/>
                </a:lnTo>
                <a:close/>
              </a:path>
            </a:pathLst>
          </a:cu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5" name="TextBox 224"/>
          <p:cNvSpPr txBox="1"/>
          <p:nvPr/>
        </p:nvSpPr>
        <p:spPr>
          <a:xfrm>
            <a:off x="7147080" y="4769280"/>
            <a:ext cx="326844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1" strike="noStrike" spc="-1">
                <a:solidFill>
                  <a:srgbClr val="C9211E"/>
                </a:solidFill>
                <a:latin typeface="Arial"/>
              </a:rPr>
              <a:t>Propriétaire de nos données</a:t>
            </a:r>
          </a:p>
        </p:txBody>
      </p:sp>
      <p:pic>
        <p:nvPicPr>
          <p:cNvPr id="226" name="Picture 225"/>
          <p:cNvPicPr/>
          <p:nvPr/>
        </p:nvPicPr>
        <p:blipFill>
          <a:blip r:embed="rId2"/>
          <a:stretch/>
        </p:blipFill>
        <p:spPr>
          <a:xfrm>
            <a:off x="2162880" y="1620000"/>
            <a:ext cx="3237120" cy="151416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26"/>
          <p:cNvPicPr/>
          <p:nvPr/>
        </p:nvPicPr>
        <p:blipFill>
          <a:blip r:embed="rId3"/>
          <a:stretch/>
        </p:blipFill>
        <p:spPr>
          <a:xfrm>
            <a:off x="2124000" y="4104000"/>
            <a:ext cx="3180960" cy="1476000"/>
          </a:xfrm>
          <a:prstGeom prst="rect">
            <a:avLst/>
          </a:prstGeom>
          <a:ln w="0">
            <a:noFill/>
          </a:ln>
        </p:spPr>
      </p:pic>
      <p:sp>
        <p:nvSpPr>
          <p:cNvPr id="228" name="TextBox 227"/>
          <p:cNvSpPr txBox="1"/>
          <p:nvPr/>
        </p:nvSpPr>
        <p:spPr>
          <a:xfrm>
            <a:off x="7128000" y="4284000"/>
            <a:ext cx="286596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latin typeface="Arial"/>
              </a:rPr>
              <a:t>Outils pour l’équipe design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1594;p 10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1260000" y="2304000"/>
            <a:ext cx="136944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Kanboard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3888000" y="2326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Bitwarden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6408000" y="2326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Passbolt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9108000" y="2326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OnlyOffice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9108000" y="3262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Linphone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444000" y="3262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Jami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3888000" y="3262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Gitlab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1260000" y="3262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GLPI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6408000" y="4270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Zabbix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3888000" y="4270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Samba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1260000" y="4270320"/>
            <a:ext cx="1800000" cy="409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latin typeface="Arial"/>
              </a:rPr>
              <a:t>OpenVPN</a:t>
            </a:r>
          </a:p>
        </p:txBody>
      </p:sp>
      <p:sp>
        <p:nvSpPr>
          <p:cNvPr id="241" name="TextBox 240"/>
          <p:cNvSpPr txBox="1"/>
          <p:nvPr/>
        </p:nvSpPr>
        <p:spPr>
          <a:xfrm>
            <a:off x="9141120" y="4289400"/>
            <a:ext cx="245088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1" strike="noStrike" spc="-1">
                <a:solidFill>
                  <a:srgbClr val="000000"/>
                </a:solidFill>
                <a:latin typeface="Arial"/>
              </a:rPr>
              <a:t>Nextcloud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1594;p 5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243" name="ZoneTexte 14"/>
          <p:cNvSpPr/>
          <p:nvPr/>
        </p:nvSpPr>
        <p:spPr>
          <a:xfrm>
            <a:off x="448200" y="1102320"/>
            <a:ext cx="487944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Identification des besoins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244" name="ZoneTexte 15"/>
          <p:cNvSpPr/>
          <p:nvPr/>
        </p:nvSpPr>
        <p:spPr>
          <a:xfrm>
            <a:off x="6352920" y="1076760"/>
            <a:ext cx="4879440" cy="79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Gestion des accès et des données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245" name="ZoneTexte 16"/>
          <p:cNvSpPr/>
          <p:nvPr/>
        </p:nvSpPr>
        <p:spPr>
          <a:xfrm>
            <a:off x="6523200" y="1883160"/>
            <a:ext cx="401940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Mise en place de règles et sécurisation.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46" name="ZoneTexte 17"/>
          <p:cNvSpPr/>
          <p:nvPr/>
        </p:nvSpPr>
        <p:spPr>
          <a:xfrm>
            <a:off x="368640" y="2461320"/>
            <a:ext cx="516708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Développement ou Recherche d’applications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247" name="ZoneTexte 18"/>
          <p:cNvSpPr/>
          <p:nvPr/>
        </p:nvSpPr>
        <p:spPr>
          <a:xfrm>
            <a:off x="3913560" y="157356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48" name="ZoneTexte 19"/>
          <p:cNvSpPr/>
          <p:nvPr/>
        </p:nvSpPr>
        <p:spPr>
          <a:xfrm>
            <a:off x="618840" y="3252960"/>
            <a:ext cx="3271320" cy="59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Etude et déploiement d’applications open source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49" name="ZoneTexte 20"/>
          <p:cNvSpPr/>
          <p:nvPr/>
        </p:nvSpPr>
        <p:spPr>
          <a:xfrm>
            <a:off x="612000" y="1612440"/>
            <a:ext cx="3271320" cy="72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-Recensement des besoins de chaque département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50" name="ZoneTexte 21"/>
          <p:cNvSpPr/>
          <p:nvPr/>
        </p:nvSpPr>
        <p:spPr>
          <a:xfrm>
            <a:off x="3913560" y="399924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FF3838"/>
                </a:solidFill>
                <a:latin typeface="Arial"/>
                <a:ea typeface="DejaVu Sans"/>
              </a:rPr>
              <a:t>KO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51" name="ZoneTexte 22"/>
          <p:cNvSpPr/>
          <p:nvPr/>
        </p:nvSpPr>
        <p:spPr>
          <a:xfrm>
            <a:off x="6330600" y="3488040"/>
            <a:ext cx="408708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Support et Assistance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252" name="ZoneTexte 23"/>
          <p:cNvSpPr/>
          <p:nvPr/>
        </p:nvSpPr>
        <p:spPr>
          <a:xfrm>
            <a:off x="6523200" y="3921480"/>
            <a:ext cx="3271320" cy="93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Fourniture de la documentation des guides d’utilisation des outils.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53" name="ZoneTexte 24"/>
          <p:cNvSpPr/>
          <p:nvPr/>
        </p:nvSpPr>
        <p:spPr>
          <a:xfrm>
            <a:off x="327240" y="4793400"/>
            <a:ext cx="4879440" cy="58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F07817"/>
                </a:solidFill>
                <a:latin typeface="Arial"/>
                <a:ea typeface="DejaVu Sans"/>
              </a:rPr>
              <a:t>Amélioration continue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254" name="ZoneTexte 25"/>
          <p:cNvSpPr/>
          <p:nvPr/>
        </p:nvSpPr>
        <p:spPr>
          <a:xfrm>
            <a:off x="550800" y="5305680"/>
            <a:ext cx="362340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Supervision de la disponibilité des applications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55" name="ZoneTexte 26"/>
          <p:cNvSpPr/>
          <p:nvPr/>
        </p:nvSpPr>
        <p:spPr>
          <a:xfrm>
            <a:off x="6469920" y="4856400"/>
            <a:ext cx="401940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-Assistance technique aux collaborateurs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56" name="ZoneTexte 27"/>
          <p:cNvSpPr/>
          <p:nvPr/>
        </p:nvSpPr>
        <p:spPr>
          <a:xfrm>
            <a:off x="10471320" y="388296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57" name="ZoneTexte 28"/>
          <p:cNvSpPr/>
          <p:nvPr/>
        </p:nvSpPr>
        <p:spPr>
          <a:xfrm>
            <a:off x="3897360" y="514944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58" name="ZoneTexte 29"/>
          <p:cNvSpPr/>
          <p:nvPr/>
        </p:nvSpPr>
        <p:spPr>
          <a:xfrm>
            <a:off x="6523200" y="2623680"/>
            <a:ext cx="401940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Rédaction et publication des politiques de sécurité de données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59" name="ZoneTexte 30"/>
          <p:cNvSpPr/>
          <p:nvPr/>
        </p:nvSpPr>
        <p:spPr>
          <a:xfrm>
            <a:off x="10471320" y="272376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FF3838"/>
                </a:solidFill>
                <a:latin typeface="Arial"/>
                <a:ea typeface="DejaVu Sans"/>
              </a:rPr>
              <a:t>KO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60" name="ZoneTexte 31"/>
          <p:cNvSpPr/>
          <p:nvPr/>
        </p:nvSpPr>
        <p:spPr>
          <a:xfrm>
            <a:off x="10413360" y="186984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61" name="ZoneTexte 32"/>
          <p:cNvSpPr/>
          <p:nvPr/>
        </p:nvSpPr>
        <p:spPr>
          <a:xfrm>
            <a:off x="618840" y="3926520"/>
            <a:ext cx="310176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- Développement à l’interne d’applications</a:t>
            </a:r>
            <a:endParaRPr lang="fr-FR" sz="2000" b="0" strike="noStrike" spc="-1">
              <a:latin typeface="Arial"/>
            </a:endParaRPr>
          </a:p>
        </p:txBody>
      </p:sp>
      <p:sp>
        <p:nvSpPr>
          <p:cNvPr id="262" name="ZoneTexte 33"/>
          <p:cNvSpPr/>
          <p:nvPr/>
        </p:nvSpPr>
        <p:spPr>
          <a:xfrm>
            <a:off x="3897360" y="325836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63" name="ZoneTexte 34"/>
          <p:cNvSpPr/>
          <p:nvPr/>
        </p:nvSpPr>
        <p:spPr>
          <a:xfrm>
            <a:off x="10471320" y="4815360"/>
            <a:ext cx="81936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1590;p 6"/>
          <p:cNvSpPr/>
          <p:nvPr/>
        </p:nvSpPr>
        <p:spPr>
          <a:xfrm>
            <a:off x="3657960" y="2940120"/>
            <a:ext cx="351720" cy="477720"/>
          </a:xfrm>
          <a:custGeom>
            <a:avLst/>
            <a:gdLst/>
            <a:ahLst/>
            <a:cxn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5" name="Google Shape;1591;p 6"/>
          <p:cNvSpPr/>
          <p:nvPr/>
        </p:nvSpPr>
        <p:spPr>
          <a:xfrm>
            <a:off x="4010400" y="2556360"/>
            <a:ext cx="4629240" cy="1223280"/>
          </a:xfrm>
          <a:custGeom>
            <a:avLst/>
            <a:gdLst/>
            <a:ahLst/>
            <a:cxn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4472C4">
                <a:alpha val="70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" name="Google Shape;1592;p 6"/>
          <p:cNvSpPr/>
          <p:nvPr/>
        </p:nvSpPr>
        <p:spPr>
          <a:xfrm>
            <a:off x="3468240" y="2376360"/>
            <a:ext cx="864000" cy="1583280"/>
          </a:xfrm>
          <a:custGeom>
            <a:avLst/>
            <a:gdLst/>
            <a:ahLst/>
            <a:cxn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600" b="0" strike="noStrike" spc="-1">
                <a:solidFill>
                  <a:srgbClr val="FFFFFF"/>
                </a:solidFill>
                <a:latin typeface="Fira Sans Extra Condensed Medium"/>
                <a:ea typeface="DejaVu Sans"/>
              </a:rPr>
              <a:t>4</a:t>
            </a:r>
            <a:endParaRPr lang="fr-FR" sz="2600" b="0" strike="noStrike" spc="-1">
              <a:latin typeface="Arial"/>
            </a:endParaRPr>
          </a:p>
        </p:txBody>
      </p:sp>
      <p:sp>
        <p:nvSpPr>
          <p:cNvPr id="267" name="ZoneTexte 186"/>
          <p:cNvSpPr/>
          <p:nvPr/>
        </p:nvSpPr>
        <p:spPr>
          <a:xfrm>
            <a:off x="4484160" y="2697120"/>
            <a:ext cx="3615480" cy="62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800" b="1" strike="noStrike" spc="-1">
                <a:solidFill>
                  <a:srgbClr val="000000"/>
                </a:solidFill>
                <a:latin typeface="Roboto"/>
                <a:ea typeface="Roboto"/>
              </a:rPr>
              <a:t>Créer, communiquer et mettre à jour un catalogue de service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268" name="Google Shape;1594;p 3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1594;p 2"/>
          <p:cNvSpPr/>
          <p:nvPr/>
        </p:nvSpPr>
        <p:spPr>
          <a:xfrm>
            <a:off x="2514960" y="559080"/>
            <a:ext cx="666468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82880" rIns="90000" bIns="18288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2800" b="1" strike="noStrike" spc="-1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270" name="ZoneTexte 159"/>
          <p:cNvSpPr/>
          <p:nvPr/>
        </p:nvSpPr>
        <p:spPr>
          <a:xfrm>
            <a:off x="2767320" y="2326320"/>
            <a:ext cx="638172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4472C4"/>
                </a:solidFill>
                <a:latin typeface="Arial"/>
                <a:ea typeface="DejaVu Sans"/>
              </a:rPr>
              <a:t>Création du catalogue de services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271" name="ZoneTexte 166"/>
          <p:cNvSpPr/>
          <p:nvPr/>
        </p:nvSpPr>
        <p:spPr>
          <a:xfrm>
            <a:off x="2774880" y="3220920"/>
            <a:ext cx="675792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4472C4"/>
                </a:solidFill>
                <a:latin typeface="Arial"/>
                <a:ea typeface="DejaVu Sans"/>
              </a:rPr>
              <a:t>Communication du catalogue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272" name="ZoneTexte 176"/>
          <p:cNvSpPr/>
          <p:nvPr/>
        </p:nvSpPr>
        <p:spPr>
          <a:xfrm>
            <a:off x="8892360" y="4203000"/>
            <a:ext cx="93348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FF3838"/>
                </a:solidFill>
                <a:latin typeface="Arial"/>
                <a:ea typeface="DejaVu Sans"/>
              </a:rPr>
              <a:t>KO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73" name="ZoneTexte 177"/>
          <p:cNvSpPr/>
          <p:nvPr/>
        </p:nvSpPr>
        <p:spPr>
          <a:xfrm>
            <a:off x="2806560" y="4144320"/>
            <a:ext cx="5345280" cy="44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500" b="1" strike="noStrike" spc="-1">
                <a:solidFill>
                  <a:srgbClr val="4472C4"/>
                </a:solidFill>
                <a:latin typeface="Arial"/>
                <a:ea typeface="DejaVu Sans"/>
              </a:rPr>
              <a:t>Mise à jour régulière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274" name="ZoneTexte 2"/>
          <p:cNvSpPr/>
          <p:nvPr/>
        </p:nvSpPr>
        <p:spPr>
          <a:xfrm>
            <a:off x="8894880" y="3306600"/>
            <a:ext cx="93312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FF3838"/>
                </a:solidFill>
                <a:latin typeface="Arial"/>
                <a:ea typeface="DejaVu Sans"/>
              </a:rPr>
              <a:t>KO</a:t>
            </a:r>
            <a:endParaRPr lang="fr-FR" sz="2200" b="0" strike="noStrike" spc="-1">
              <a:latin typeface="Arial"/>
            </a:endParaRPr>
          </a:p>
        </p:txBody>
      </p:sp>
      <p:sp>
        <p:nvSpPr>
          <p:cNvPr id="275" name="ZoneTexte 3"/>
          <p:cNvSpPr/>
          <p:nvPr/>
        </p:nvSpPr>
        <p:spPr>
          <a:xfrm>
            <a:off x="8905680" y="2389320"/>
            <a:ext cx="933120" cy="40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200" b="1" strike="noStrike" spc="-1">
                <a:solidFill>
                  <a:srgbClr val="00A933"/>
                </a:solidFill>
                <a:latin typeface="Arial"/>
                <a:ea typeface="DejaVu Sans"/>
              </a:rPr>
              <a:t>OK</a:t>
            </a:r>
            <a:endParaRPr lang="fr-FR" sz="2200" b="0" strike="noStrike" spc="-1">
              <a:solidFill>
                <a:srgbClr val="00A933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ZoneTexte 7"/>
          <p:cNvSpPr/>
          <p:nvPr/>
        </p:nvSpPr>
        <p:spPr>
          <a:xfrm>
            <a:off x="4396680" y="3113640"/>
            <a:ext cx="339840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Perspectives</a:t>
            </a:r>
            <a:endParaRPr lang="fr-FR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extBox 276"/>
          <p:cNvSpPr txBox="1"/>
          <p:nvPr/>
        </p:nvSpPr>
        <p:spPr>
          <a:xfrm>
            <a:off x="900000" y="684000"/>
            <a:ext cx="4214880" cy="430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400" b="1" strike="noStrike" spc="-1">
                <a:latin typeface="Arial"/>
              </a:rPr>
              <a:t>Renforcer l’infrastructure IT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1044000" y="1224000"/>
            <a:ext cx="357768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Amélioration de la supervision</a:t>
            </a:r>
          </a:p>
        </p:txBody>
      </p:sp>
      <p:sp>
        <p:nvSpPr>
          <p:cNvPr id="279" name="TextBox 278"/>
          <p:cNvSpPr txBox="1"/>
          <p:nvPr/>
        </p:nvSpPr>
        <p:spPr>
          <a:xfrm>
            <a:off x="1044000" y="1692000"/>
            <a:ext cx="755244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Mise en place de solutions d'équilibrage de charges des serveurs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936000" y="2340000"/>
            <a:ext cx="5400000" cy="430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400" b="1" strike="noStrike" spc="-1">
                <a:latin typeface="Arial"/>
              </a:rPr>
              <a:t>Sécurisation des systèmes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972000" y="2880000"/>
            <a:ext cx="931572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Déploiement complet d’un VPN pour sécuriser les accès aux ressources internes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972000" y="3312000"/>
            <a:ext cx="857196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Audit de sécurité périodique pour identifier les vulnérabilités et les corriger.</a:t>
            </a:r>
          </a:p>
        </p:txBody>
      </p:sp>
      <p:sp>
        <p:nvSpPr>
          <p:cNvPr id="283" name="TextBox 282"/>
          <p:cNvSpPr txBox="1"/>
          <p:nvPr/>
        </p:nvSpPr>
        <p:spPr>
          <a:xfrm>
            <a:off x="1004040" y="3816000"/>
            <a:ext cx="770184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Sensibilisation des équipes aux bonnes pratiques de cybersécurité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864000" y="4464000"/>
            <a:ext cx="7992000" cy="430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400" b="1" strike="noStrike" spc="-1">
                <a:latin typeface="Arial"/>
              </a:rPr>
              <a:t>Outils et applications internes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972000" y="5004000"/>
            <a:ext cx="666828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Déploiement de BY+ en interne (RH, Licences, Finance, )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972000" y="5472000"/>
            <a:ext cx="898632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Automatisation des workflows pour réduire les tâches manuelles redondantes.</a:t>
            </a:r>
          </a:p>
        </p:txBody>
      </p:sp>
      <p:sp>
        <p:nvSpPr>
          <p:cNvPr id="287" name="TextBox 286"/>
          <p:cNvSpPr txBox="1"/>
          <p:nvPr/>
        </p:nvSpPr>
        <p:spPr>
          <a:xfrm>
            <a:off x="968040" y="5976000"/>
            <a:ext cx="770184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Sensibilisation des équipes aux bonnes pratiques de cybersécurité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Box 287"/>
          <p:cNvSpPr txBox="1"/>
          <p:nvPr/>
        </p:nvSpPr>
        <p:spPr>
          <a:xfrm>
            <a:off x="900000" y="684000"/>
            <a:ext cx="7380000" cy="430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400" b="1" strike="noStrike" spc="-1">
                <a:latin typeface="Arial"/>
              </a:rPr>
              <a:t>Support utilisateur et gestion des équipements</a:t>
            </a:r>
            <a:endParaRPr lang="fr-FR" sz="2400" b="0" strike="noStrike" spc="-1">
              <a:latin typeface="Arial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1044000" y="1224000"/>
            <a:ext cx="10476000" cy="396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Réduction des délais de traitement des tickets grâce à un meilleur suivi des demandes.</a:t>
            </a:r>
          </a:p>
        </p:txBody>
      </p:sp>
      <p:sp>
        <p:nvSpPr>
          <p:cNvPr id="290" name="TextBox 289"/>
          <p:cNvSpPr txBox="1"/>
          <p:nvPr/>
        </p:nvSpPr>
        <p:spPr>
          <a:xfrm>
            <a:off x="1044000" y="1692000"/>
            <a:ext cx="9756000" cy="373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Mise à jour régulière des guides utilisateurs pour faciliter la prise en main des outils.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ZoneTexte 7"/>
          <p:cNvSpPr/>
          <p:nvPr/>
        </p:nvSpPr>
        <p:spPr>
          <a:xfrm>
            <a:off x="5315760" y="2558520"/>
            <a:ext cx="156024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Merci</a:t>
            </a:r>
            <a:endParaRPr lang="fr-FR" sz="3500" b="0" strike="noStrike" spc="-1">
              <a:latin typeface="Arial"/>
            </a:endParaRPr>
          </a:p>
        </p:txBody>
      </p:sp>
      <p:sp>
        <p:nvSpPr>
          <p:cNvPr id="292" name="ZoneTexte 9"/>
          <p:cNvSpPr/>
          <p:nvPr/>
        </p:nvSpPr>
        <p:spPr>
          <a:xfrm>
            <a:off x="2089800" y="3422520"/>
            <a:ext cx="8014680" cy="6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3500" b="1" strike="noStrike" spc="-1">
                <a:solidFill>
                  <a:srgbClr val="000000"/>
                </a:solidFill>
                <a:latin typeface="Poppins"/>
                <a:ea typeface="DejaVu Sans"/>
              </a:rPr>
              <a:t>Bonne et heureuse année 2025</a:t>
            </a:r>
            <a:endParaRPr lang="fr-FR" sz="3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1060</TotalTime>
  <Words>476</Words>
  <Application>Microsoft Office PowerPoint</Application>
  <PresentationFormat>Widescreen</PresentationFormat>
  <Paragraphs>137</Paragraphs>
  <Slides>21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akoumigornbu@gmail.com</dc:creator>
  <dc:description/>
  <cp:lastModifiedBy>Grace Fanta KOUNOU</cp:lastModifiedBy>
  <cp:revision>36</cp:revision>
  <dcterms:created xsi:type="dcterms:W3CDTF">2023-12-08T09:42:19Z</dcterms:created>
  <dcterms:modified xsi:type="dcterms:W3CDTF">2025-11-22T10:02:54Z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21</vt:i4>
  </property>
</Properties>
</file>