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6000"/>
            </a:srgbClr>
          </a:solidFill>
          <a:ln/>
        </p:spPr>
      </p:sp>
      <p:pic>
        <p:nvPicPr>
          <p:cNvPr id="5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3820788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</a:t>
            </a:r>
            <a:pPr algn="ctr" indent="0" marL="0">
              <a:buNone/>
            </a:pPr>
            <a:r>
              <a:rPr lang="en-US" sz="19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ctr" indent="0" marL="0">
              <a:buNone/>
            </a:pPr>
            <a:r>
              <a:rPr lang="en-US" sz="1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 sommes-nous ?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17320"/>
            <a:ext cx="11064240" cy="2240280"/>
          </a:xfrm>
          <a:prstGeom prst="roundRect">
            <a:avLst>
              <a:gd name="adj" fmla="val 4082"/>
            </a:avLst>
          </a:prstGeom>
          <a:solidFill>
            <a:srgbClr val="F2F8FC"/>
          </a:solidFill>
          <a:ln/>
        </p:spPr>
      </p:sp>
      <p:sp>
        <p:nvSpPr>
          <p:cNvPr id="5" name="Text 2"/>
          <p:cNvSpPr/>
          <p:nvPr/>
        </p:nvSpPr>
        <p:spPr>
          <a:xfrm>
            <a:off x="822960" y="16002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est une entreprise de services numériques internationale spécialisée dans :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22960" y="2331720"/>
            <a:ext cx="164592" cy="164592"/>
          </a:xfrm>
          <a:prstGeom prst="rect">
            <a:avLst/>
          </a:prstGeom>
          <a:solidFill>
            <a:srgbClr val="0072CE"/>
          </a:solidFill>
          <a:ln/>
        </p:spPr>
      </p:sp>
      <p:sp>
        <p:nvSpPr>
          <p:cNvPr id="7" name="Text 4"/>
          <p:cNvSpPr/>
          <p:nvPr/>
        </p:nvSpPr>
        <p:spPr>
          <a:xfrm>
            <a:off x="1188720" y="2176272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Édition de plateforme SaaS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822960" y="2862072"/>
            <a:ext cx="164592" cy="164592"/>
          </a:xfrm>
          <a:prstGeom prst="rect">
            <a:avLst/>
          </a:prstGeom>
          <a:solidFill>
            <a:srgbClr val="0072CE"/>
          </a:solidFill>
          <a:ln/>
        </p:spPr>
      </p:sp>
      <p:sp>
        <p:nvSpPr>
          <p:cNvPr id="9" name="Text 6"/>
          <p:cNvSpPr/>
          <p:nvPr/>
        </p:nvSpPr>
        <p:spPr>
          <a:xfrm>
            <a:off x="1188720" y="2706624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 Services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822960" y="3392424"/>
            <a:ext cx="164592" cy="164592"/>
          </a:xfrm>
          <a:prstGeom prst="rect">
            <a:avLst/>
          </a:prstGeom>
          <a:solidFill>
            <a:srgbClr val="0072CE"/>
          </a:solidFill>
          <a:ln/>
        </p:spPr>
      </p:sp>
      <p:sp>
        <p:nvSpPr>
          <p:cNvPr id="11" name="Text 8"/>
          <p:cNvSpPr/>
          <p:nvPr/>
        </p:nvSpPr>
        <p:spPr>
          <a:xfrm>
            <a:off x="1188720" y="3236976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et Cloud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48640" y="3794760"/>
            <a:ext cx="11064240" cy="2514600"/>
          </a:xfrm>
          <a:prstGeom prst="roundRect">
            <a:avLst>
              <a:gd name="adj" fmla="val 3636"/>
            </a:avLst>
          </a:prstGeom>
          <a:solidFill>
            <a:srgbClr val="F2F8FC"/>
          </a:solidFill>
          <a:ln/>
        </p:spPr>
      </p:sp>
      <p:sp>
        <p:nvSpPr>
          <p:cNvPr id="13" name="Shape 10"/>
          <p:cNvSpPr/>
          <p:nvPr/>
        </p:nvSpPr>
        <p:spPr>
          <a:xfrm>
            <a:off x="548640" y="3794760"/>
            <a:ext cx="82296" cy="251460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14" name="Text 11"/>
          <p:cNvSpPr/>
          <p:nvPr/>
        </p:nvSpPr>
        <p:spPr>
          <a:xfrm>
            <a:off x="822960" y="3950208"/>
            <a:ext cx="10515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approche 360° couvrant tout le cycle de vie d’un projet informatique :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822960" y="451713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16" name="Text 13"/>
          <p:cNvSpPr/>
          <p:nvPr/>
        </p:nvSpPr>
        <p:spPr>
          <a:xfrm>
            <a:off x="1078992" y="441655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et conception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4343400" y="451713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18" name="Text 15"/>
          <p:cNvSpPr/>
          <p:nvPr/>
        </p:nvSpPr>
        <p:spPr>
          <a:xfrm>
            <a:off x="4599432" y="441655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 d’ouvrage / AMOA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7863840" y="451713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20" name="Text 17"/>
          <p:cNvSpPr/>
          <p:nvPr/>
        </p:nvSpPr>
        <p:spPr>
          <a:xfrm>
            <a:off x="8119872" y="441655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822960" y="488289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22" name="Text 19"/>
          <p:cNvSpPr/>
          <p:nvPr/>
        </p:nvSpPr>
        <p:spPr>
          <a:xfrm>
            <a:off x="1078992" y="47823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et validation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4343400" y="488289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24" name="Text 21"/>
          <p:cNvSpPr/>
          <p:nvPr/>
        </p:nvSpPr>
        <p:spPr>
          <a:xfrm>
            <a:off x="4599432" y="47823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7863840" y="488289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26" name="Text 23"/>
          <p:cNvSpPr/>
          <p:nvPr/>
        </p:nvSpPr>
        <p:spPr>
          <a:xfrm>
            <a:off x="8119872" y="47823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822960" y="524865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28" name="Text 25"/>
          <p:cNvSpPr/>
          <p:nvPr/>
        </p:nvSpPr>
        <p:spPr>
          <a:xfrm>
            <a:off x="1078992" y="514807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4343400" y="524865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30" name="Text 27"/>
          <p:cNvSpPr/>
          <p:nvPr/>
        </p:nvSpPr>
        <p:spPr>
          <a:xfrm>
            <a:off x="4599432" y="514807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7863840" y="5248656"/>
            <a:ext cx="137160" cy="137160"/>
          </a:xfrm>
          <a:prstGeom prst="rect">
            <a:avLst/>
          </a:prstGeom>
          <a:solidFill>
            <a:srgbClr val="F07817"/>
          </a:solidFill>
          <a:ln/>
        </p:spPr>
      </p:sp>
      <p:sp>
        <p:nvSpPr>
          <p:cNvPr id="32" name="Text 29"/>
          <p:cNvSpPr/>
          <p:nvPr/>
        </p:nvSpPr>
        <p:spPr>
          <a:xfrm>
            <a:off x="8119872" y="514807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Amélioration continue</a:t>
            </a:r>
            <a:endParaRPr lang="en-US" sz="1250" dirty="0"/>
          </a:p>
        </p:txBody>
      </p:sp>
      <p:sp>
        <p:nvSpPr>
          <p:cNvPr id="33" name="Text 30"/>
          <p:cNvSpPr/>
          <p:nvPr/>
        </p:nvSpPr>
        <p:spPr>
          <a:xfrm>
            <a:off x="822960" y="56692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L’objectif est de montrer que l’entreprise maîtrise à la fois les aspects techniques et fonctionnels.</a:t>
            </a:r>
            <a:endParaRPr lang="en-US" sz="1300" dirty="0"/>
          </a:p>
        </p:txBody>
      </p:sp>
      <p:pic>
        <p:nvPicPr>
          <p:cNvPr id="34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35" name="Text 3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approche méthodologique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met en œuvre une approche d’intervention structurée, fondée sur les bonnes pratiques de gestion de projet et de gouvernance des systèmes d’information.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874520"/>
            <a:ext cx="11064240" cy="4526280"/>
          </a:xfrm>
          <a:prstGeom prst="roundRect">
            <a:avLst>
              <a:gd name="adj" fmla="val 2020"/>
            </a:avLst>
          </a:prstGeom>
          <a:solidFill>
            <a:srgbClr val="F2F8FC"/>
          </a:solidFill>
          <a:ln/>
        </p:spPr>
      </p:sp>
      <p:sp>
        <p:nvSpPr>
          <p:cNvPr id="6" name="Shape 3"/>
          <p:cNvSpPr/>
          <p:nvPr/>
        </p:nvSpPr>
        <p:spPr>
          <a:xfrm>
            <a:off x="6365994" y="3167328"/>
            <a:ext cx="93445" cy="25564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7" name="Shape 4"/>
          <p:cNvSpPr/>
          <p:nvPr/>
        </p:nvSpPr>
        <p:spPr>
          <a:xfrm>
            <a:off x="6459439" y="3192891"/>
            <a:ext cx="91094" cy="3297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8" name="Shape 5"/>
          <p:cNvSpPr/>
          <p:nvPr/>
        </p:nvSpPr>
        <p:spPr>
          <a:xfrm>
            <a:off x="6550533" y="3225867"/>
            <a:ext cx="88156" cy="40175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9" name="Shape 6"/>
          <p:cNvSpPr/>
          <p:nvPr/>
        </p:nvSpPr>
        <p:spPr>
          <a:xfrm>
            <a:off x="6638689" y="3266042"/>
            <a:ext cx="84650" cy="4711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0" name="Shape 7"/>
          <p:cNvSpPr/>
          <p:nvPr/>
        </p:nvSpPr>
        <p:spPr>
          <a:xfrm>
            <a:off x="6723339" y="3313157"/>
            <a:ext cx="80599" cy="53753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1" name="Shape 8"/>
          <p:cNvSpPr/>
          <p:nvPr/>
        </p:nvSpPr>
        <p:spPr>
          <a:xfrm>
            <a:off x="6803938" y="3366910"/>
            <a:ext cx="76028" cy="60043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2" name="Shape 9"/>
          <p:cNvSpPr/>
          <p:nvPr/>
        </p:nvSpPr>
        <p:spPr>
          <a:xfrm>
            <a:off x="6879966" y="3426953"/>
            <a:ext cx="70968" cy="65947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3" name="Shape 10"/>
          <p:cNvSpPr/>
          <p:nvPr/>
        </p:nvSpPr>
        <p:spPr>
          <a:xfrm>
            <a:off x="6950934" y="3492901"/>
            <a:ext cx="65450" cy="71427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4" name="Shape 11"/>
          <p:cNvSpPr/>
          <p:nvPr/>
        </p:nvSpPr>
        <p:spPr>
          <a:xfrm>
            <a:off x="7016384" y="3564327"/>
            <a:ext cx="59511" cy="7644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5" name="Shape 12"/>
          <p:cNvSpPr/>
          <p:nvPr/>
        </p:nvSpPr>
        <p:spPr>
          <a:xfrm>
            <a:off x="7075895" y="3640773"/>
            <a:ext cx="53189" cy="80972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7296891" y="4238202"/>
            <a:ext cx="5486" cy="96771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7" name="Shape 14"/>
          <p:cNvSpPr/>
          <p:nvPr/>
        </p:nvSpPr>
        <p:spPr>
          <a:xfrm flipH="1">
            <a:off x="7298243" y="4334974"/>
            <a:ext cx="5486" cy="9682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8" name="Shape 15"/>
          <p:cNvSpPr/>
          <p:nvPr/>
        </p:nvSpPr>
        <p:spPr>
          <a:xfrm flipH="1">
            <a:off x="7287276" y="4431799"/>
            <a:ext cx="10967" cy="9625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19" name="Shape 16"/>
          <p:cNvSpPr/>
          <p:nvPr/>
        </p:nvSpPr>
        <p:spPr>
          <a:xfrm flipH="1">
            <a:off x="7268624" y="4528055"/>
            <a:ext cx="18651" cy="9506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0" name="Shape 17"/>
          <p:cNvSpPr/>
          <p:nvPr/>
        </p:nvSpPr>
        <p:spPr>
          <a:xfrm flipH="1">
            <a:off x="7242409" y="4623122"/>
            <a:ext cx="26215" cy="93264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1" name="Shape 18"/>
          <p:cNvSpPr/>
          <p:nvPr/>
        </p:nvSpPr>
        <p:spPr>
          <a:xfrm flipH="1">
            <a:off x="7208798" y="4716386"/>
            <a:ext cx="33611" cy="90862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2" name="Shape 19"/>
          <p:cNvSpPr/>
          <p:nvPr/>
        </p:nvSpPr>
        <p:spPr>
          <a:xfrm flipH="1">
            <a:off x="7168009" y="4807248"/>
            <a:ext cx="40789" cy="87873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3" name="Shape 20"/>
          <p:cNvSpPr/>
          <p:nvPr/>
        </p:nvSpPr>
        <p:spPr>
          <a:xfrm flipH="1">
            <a:off x="7120303" y="4895121"/>
            <a:ext cx="47705" cy="84319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4" name="Shape 21"/>
          <p:cNvSpPr/>
          <p:nvPr/>
        </p:nvSpPr>
        <p:spPr>
          <a:xfrm flipH="1">
            <a:off x="7065989" y="4979440"/>
            <a:ext cx="54314" cy="80221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5" name="Shape 22"/>
          <p:cNvSpPr/>
          <p:nvPr/>
        </p:nvSpPr>
        <p:spPr>
          <a:xfrm flipH="1">
            <a:off x="7005417" y="5059661"/>
            <a:ext cx="60573" cy="75607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 flipH="1">
            <a:off x="6475467" y="5454457"/>
            <a:ext cx="90625" cy="34244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7" name="Shape 24"/>
          <p:cNvSpPr/>
          <p:nvPr/>
        </p:nvSpPr>
        <p:spPr>
          <a:xfrm flipH="1">
            <a:off x="6382388" y="5488701"/>
            <a:ext cx="93079" cy="2686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8" name="Shape 25"/>
          <p:cNvSpPr/>
          <p:nvPr/>
        </p:nvSpPr>
        <p:spPr>
          <a:xfrm flipH="1">
            <a:off x="6287454" y="5515567"/>
            <a:ext cx="94934" cy="19315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29" name="Shape 26"/>
          <p:cNvSpPr/>
          <p:nvPr/>
        </p:nvSpPr>
        <p:spPr>
          <a:xfrm flipH="1">
            <a:off x="6191277" y="5534881"/>
            <a:ext cx="96177" cy="11639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0" name="Shape 27"/>
          <p:cNvSpPr/>
          <p:nvPr/>
        </p:nvSpPr>
        <p:spPr>
          <a:xfrm flipH="1">
            <a:off x="6094476" y="5546520"/>
            <a:ext cx="96801" cy="548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1" name="Shape 28"/>
          <p:cNvSpPr/>
          <p:nvPr/>
        </p:nvSpPr>
        <p:spPr>
          <a:xfrm flipH="1" flipV="1">
            <a:off x="5997675" y="5546520"/>
            <a:ext cx="96801" cy="548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2" name="Shape 29"/>
          <p:cNvSpPr/>
          <p:nvPr/>
        </p:nvSpPr>
        <p:spPr>
          <a:xfrm flipH="1" flipV="1">
            <a:off x="5901498" y="5534881"/>
            <a:ext cx="96177" cy="11639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3" name="Shape 30"/>
          <p:cNvSpPr/>
          <p:nvPr/>
        </p:nvSpPr>
        <p:spPr>
          <a:xfrm flipH="1" flipV="1">
            <a:off x="5806564" y="5515567"/>
            <a:ext cx="94934" cy="19315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4" name="Shape 31"/>
          <p:cNvSpPr/>
          <p:nvPr/>
        </p:nvSpPr>
        <p:spPr>
          <a:xfrm flipH="1" flipV="1">
            <a:off x="5713485" y="5488701"/>
            <a:ext cx="93079" cy="2686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5" name="Shape 32"/>
          <p:cNvSpPr/>
          <p:nvPr/>
        </p:nvSpPr>
        <p:spPr>
          <a:xfrm flipH="1" flipV="1">
            <a:off x="5622860" y="5454457"/>
            <a:ext cx="90625" cy="34244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triangle"/>
          </a:ln>
        </p:spPr>
      </p:sp>
      <p:sp>
        <p:nvSpPr>
          <p:cNvPr id="36" name="Shape 33"/>
          <p:cNvSpPr/>
          <p:nvPr/>
        </p:nvSpPr>
        <p:spPr>
          <a:xfrm flipH="1" flipV="1">
            <a:off x="5122963" y="5059661"/>
            <a:ext cx="60573" cy="75607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7" name="Shape 34"/>
          <p:cNvSpPr/>
          <p:nvPr/>
        </p:nvSpPr>
        <p:spPr>
          <a:xfrm flipH="1" flipV="1">
            <a:off x="5068649" y="4979440"/>
            <a:ext cx="54314" cy="80221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8" name="Shape 35"/>
          <p:cNvSpPr/>
          <p:nvPr/>
        </p:nvSpPr>
        <p:spPr>
          <a:xfrm flipH="1" flipV="1">
            <a:off x="5020943" y="4895121"/>
            <a:ext cx="47705" cy="84319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39" name="Shape 36"/>
          <p:cNvSpPr/>
          <p:nvPr/>
        </p:nvSpPr>
        <p:spPr>
          <a:xfrm flipH="1" flipV="1">
            <a:off x="4980154" y="4807248"/>
            <a:ext cx="40789" cy="87873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0" name="Shape 37"/>
          <p:cNvSpPr/>
          <p:nvPr/>
        </p:nvSpPr>
        <p:spPr>
          <a:xfrm flipH="1" flipV="1">
            <a:off x="4946543" y="4716386"/>
            <a:ext cx="33611" cy="90862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1" name="Shape 38"/>
          <p:cNvSpPr/>
          <p:nvPr/>
        </p:nvSpPr>
        <p:spPr>
          <a:xfrm flipH="1" flipV="1">
            <a:off x="4920328" y="4623122"/>
            <a:ext cx="26215" cy="93264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2" name="Shape 39"/>
          <p:cNvSpPr/>
          <p:nvPr/>
        </p:nvSpPr>
        <p:spPr>
          <a:xfrm flipH="1" flipV="1">
            <a:off x="4901676" y="4528055"/>
            <a:ext cx="18651" cy="9506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3" name="Shape 40"/>
          <p:cNvSpPr/>
          <p:nvPr/>
        </p:nvSpPr>
        <p:spPr>
          <a:xfrm flipH="1" flipV="1">
            <a:off x="4890709" y="4431799"/>
            <a:ext cx="10967" cy="9625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4" name="Shape 41"/>
          <p:cNvSpPr/>
          <p:nvPr/>
        </p:nvSpPr>
        <p:spPr>
          <a:xfrm flipH="1" flipV="1">
            <a:off x="4887497" y="4334974"/>
            <a:ext cx="5486" cy="9682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5" name="Shape 42"/>
          <p:cNvSpPr/>
          <p:nvPr/>
        </p:nvSpPr>
        <p:spPr>
          <a:xfrm flipV="1">
            <a:off x="4887497" y="4238202"/>
            <a:ext cx="5486" cy="96771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triangle"/>
          </a:ln>
        </p:spPr>
      </p:sp>
      <p:sp>
        <p:nvSpPr>
          <p:cNvPr id="46" name="Shape 43"/>
          <p:cNvSpPr/>
          <p:nvPr/>
        </p:nvSpPr>
        <p:spPr>
          <a:xfrm flipV="1">
            <a:off x="5059868" y="3640773"/>
            <a:ext cx="53189" cy="80972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7" name="Shape 44"/>
          <p:cNvSpPr/>
          <p:nvPr/>
        </p:nvSpPr>
        <p:spPr>
          <a:xfrm flipV="1">
            <a:off x="5113057" y="3564327"/>
            <a:ext cx="59511" cy="7644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8" name="Shape 45"/>
          <p:cNvSpPr/>
          <p:nvPr/>
        </p:nvSpPr>
        <p:spPr>
          <a:xfrm flipV="1">
            <a:off x="5172568" y="3492901"/>
            <a:ext cx="65450" cy="71427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49" name="Shape 46"/>
          <p:cNvSpPr/>
          <p:nvPr/>
        </p:nvSpPr>
        <p:spPr>
          <a:xfrm flipV="1">
            <a:off x="5238018" y="3426953"/>
            <a:ext cx="70968" cy="65947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50" name="Shape 47"/>
          <p:cNvSpPr/>
          <p:nvPr/>
        </p:nvSpPr>
        <p:spPr>
          <a:xfrm flipV="1">
            <a:off x="5308986" y="3366910"/>
            <a:ext cx="76028" cy="60043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51" name="Shape 48"/>
          <p:cNvSpPr/>
          <p:nvPr/>
        </p:nvSpPr>
        <p:spPr>
          <a:xfrm flipV="1">
            <a:off x="5385014" y="3313157"/>
            <a:ext cx="80599" cy="53753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52" name="Shape 49"/>
          <p:cNvSpPr/>
          <p:nvPr/>
        </p:nvSpPr>
        <p:spPr>
          <a:xfrm flipV="1">
            <a:off x="5465613" y="3266042"/>
            <a:ext cx="84650" cy="4711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53" name="Shape 50"/>
          <p:cNvSpPr/>
          <p:nvPr/>
        </p:nvSpPr>
        <p:spPr>
          <a:xfrm flipV="1">
            <a:off x="5550263" y="3225867"/>
            <a:ext cx="88156" cy="40175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54" name="Shape 51"/>
          <p:cNvSpPr/>
          <p:nvPr/>
        </p:nvSpPr>
        <p:spPr>
          <a:xfrm flipV="1">
            <a:off x="5638419" y="3192891"/>
            <a:ext cx="91094" cy="32976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none"/>
          </a:ln>
        </p:spPr>
      </p:sp>
      <p:sp>
        <p:nvSpPr>
          <p:cNvPr id="55" name="Shape 52"/>
          <p:cNvSpPr/>
          <p:nvPr/>
        </p:nvSpPr>
        <p:spPr>
          <a:xfrm flipV="1">
            <a:off x="5729513" y="3167328"/>
            <a:ext cx="93445" cy="25564"/>
          </a:xfrm>
          <a:prstGeom prst="line">
            <a:avLst/>
          </a:prstGeom>
          <a:noFill/>
          <a:ln w="22225">
            <a:solidFill>
              <a:srgbClr val="E03B2E"/>
            </a:solidFill>
            <a:prstDash val="solid"/>
            <a:tailEnd type="triangle"/>
          </a:ln>
        </p:spPr>
      </p:sp>
      <p:sp>
        <p:nvSpPr>
          <p:cNvPr id="56" name="Shape 53"/>
          <p:cNvSpPr/>
          <p:nvPr/>
        </p:nvSpPr>
        <p:spPr>
          <a:xfrm>
            <a:off x="5527548" y="3776472"/>
            <a:ext cx="1133856" cy="1133856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57" name="Image 1" descr="icons/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949" y="3923873"/>
            <a:ext cx="839053" cy="839053"/>
          </a:xfrm>
          <a:prstGeom prst="rect">
            <a:avLst/>
          </a:prstGeom>
        </p:spPr>
      </p:pic>
      <p:sp>
        <p:nvSpPr>
          <p:cNvPr id="58" name="Shape 54"/>
          <p:cNvSpPr/>
          <p:nvPr/>
        </p:nvSpPr>
        <p:spPr>
          <a:xfrm>
            <a:off x="5705856" y="274777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59" name="Image 2" descr="icons_dark/targ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670" y="2856586"/>
            <a:ext cx="559613" cy="559613"/>
          </a:xfrm>
          <a:prstGeom prst="rect">
            <a:avLst/>
          </a:prstGeom>
        </p:spPr>
      </p:pic>
      <p:sp>
        <p:nvSpPr>
          <p:cNvPr id="60" name="Text 55"/>
          <p:cNvSpPr/>
          <p:nvPr/>
        </p:nvSpPr>
        <p:spPr>
          <a:xfrm>
            <a:off x="5020056" y="1970532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Cadrage de la mission</a:t>
            </a:r>
            <a:endParaRPr lang="en-US" sz="1350" dirty="0"/>
          </a:p>
        </p:txBody>
      </p:sp>
      <p:sp>
        <p:nvSpPr>
          <p:cNvPr id="61" name="Text 56"/>
          <p:cNvSpPr/>
          <p:nvPr/>
        </p:nvSpPr>
        <p:spPr>
          <a:xfrm>
            <a:off x="5020056" y="233629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Définir les objectifs et la portée du projet</a:t>
            </a:r>
            <a:endParaRPr lang="en-US" sz="1050" dirty="0"/>
          </a:p>
        </p:txBody>
      </p:sp>
      <p:sp>
        <p:nvSpPr>
          <p:cNvPr id="62" name="Shape 57"/>
          <p:cNvSpPr/>
          <p:nvPr/>
        </p:nvSpPr>
        <p:spPr>
          <a:xfrm>
            <a:off x="6853789" y="3581794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63" name="Image 3" descr="icons_dark/trend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2602" y="3690608"/>
            <a:ext cx="559613" cy="559613"/>
          </a:xfrm>
          <a:prstGeom prst="rect">
            <a:avLst/>
          </a:prstGeom>
        </p:spPr>
      </p:pic>
      <p:sp>
        <p:nvSpPr>
          <p:cNvPr id="64" name="Text 58"/>
          <p:cNvSpPr/>
          <p:nvPr/>
        </p:nvSpPr>
        <p:spPr>
          <a:xfrm>
            <a:off x="7813909" y="3677806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Suivi continu du développement</a:t>
            </a:r>
            <a:endParaRPr lang="en-US" sz="1350" dirty="0"/>
          </a:p>
        </p:txBody>
      </p:sp>
      <p:sp>
        <p:nvSpPr>
          <p:cNvPr id="65" name="Text 59"/>
          <p:cNvSpPr/>
          <p:nvPr/>
        </p:nvSpPr>
        <p:spPr>
          <a:xfrm>
            <a:off x="7813909" y="404356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Surveiller les progrès et ajuster si nécessaire</a:t>
            </a:r>
            <a:endParaRPr lang="en-US" sz="1050" dirty="0"/>
          </a:p>
        </p:txBody>
      </p:sp>
      <p:sp>
        <p:nvSpPr>
          <p:cNvPr id="66" name="Shape 60"/>
          <p:cNvSpPr/>
          <p:nvPr/>
        </p:nvSpPr>
        <p:spPr>
          <a:xfrm>
            <a:off x="6415318" y="4931270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67" name="Image 4" descr="icons_dark/file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131" y="5040084"/>
            <a:ext cx="559613" cy="559613"/>
          </a:xfrm>
          <a:prstGeom prst="rect">
            <a:avLst/>
          </a:prstGeom>
        </p:spPr>
      </p:pic>
      <p:sp>
        <p:nvSpPr>
          <p:cNvPr id="68" name="Text 61"/>
          <p:cNvSpPr/>
          <p:nvPr/>
        </p:nvSpPr>
        <p:spPr>
          <a:xfrm>
            <a:off x="7375438" y="5027282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Contrôle qualité</a:t>
            </a:r>
            <a:endParaRPr lang="en-US" sz="1350" dirty="0"/>
          </a:p>
        </p:txBody>
      </p:sp>
      <p:sp>
        <p:nvSpPr>
          <p:cNvPr id="69" name="Text 62"/>
          <p:cNvSpPr/>
          <p:nvPr/>
        </p:nvSpPr>
        <p:spPr>
          <a:xfrm>
            <a:off x="7375438" y="539304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Assurer que les livrables répondent aux normes</a:t>
            </a:r>
            <a:endParaRPr lang="en-US" sz="1050" dirty="0"/>
          </a:p>
        </p:txBody>
      </p:sp>
      <p:sp>
        <p:nvSpPr>
          <p:cNvPr id="70" name="Shape 63"/>
          <p:cNvSpPr/>
          <p:nvPr/>
        </p:nvSpPr>
        <p:spPr>
          <a:xfrm>
            <a:off x="4996394" y="4931270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71" name="Image 5" descr="icons_dark/clipboar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208" y="5040084"/>
            <a:ext cx="559613" cy="559613"/>
          </a:xfrm>
          <a:prstGeom prst="rect">
            <a:avLst/>
          </a:prstGeom>
        </p:spPr>
      </p:pic>
      <p:sp>
        <p:nvSpPr>
          <p:cNvPr id="72" name="Text 64"/>
          <p:cNvSpPr/>
          <p:nvPr/>
        </p:nvSpPr>
        <p:spPr>
          <a:xfrm>
            <a:off x="2664674" y="5027282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Assistance aux recettes</a:t>
            </a:r>
            <a:endParaRPr lang="en-US" sz="1350" dirty="0"/>
          </a:p>
        </p:txBody>
      </p:sp>
      <p:sp>
        <p:nvSpPr>
          <p:cNvPr id="73" name="Text 65"/>
          <p:cNvSpPr/>
          <p:nvPr/>
        </p:nvSpPr>
        <p:spPr>
          <a:xfrm>
            <a:off x="2664674" y="5393042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Soutenir les tests et l’acceptation du projet</a:t>
            </a:r>
            <a:endParaRPr lang="en-US" sz="1050" dirty="0"/>
          </a:p>
        </p:txBody>
      </p:sp>
      <p:sp>
        <p:nvSpPr>
          <p:cNvPr id="74" name="Shape 66"/>
          <p:cNvSpPr/>
          <p:nvPr/>
        </p:nvSpPr>
        <p:spPr>
          <a:xfrm>
            <a:off x="4557923" y="3581794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75" name="Image 6" descr="icons_dark/setting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6737" y="3690608"/>
            <a:ext cx="559613" cy="559613"/>
          </a:xfrm>
          <a:prstGeom prst="rect">
            <a:avLst/>
          </a:prstGeom>
        </p:spPr>
      </p:pic>
      <p:sp>
        <p:nvSpPr>
          <p:cNvPr id="76" name="Text 67"/>
          <p:cNvSpPr/>
          <p:nvPr/>
        </p:nvSpPr>
        <p:spPr>
          <a:xfrm>
            <a:off x="2226203" y="3677806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à la mise en production</a:t>
            </a:r>
            <a:endParaRPr lang="en-US" sz="1350" dirty="0"/>
          </a:p>
        </p:txBody>
      </p:sp>
      <p:sp>
        <p:nvSpPr>
          <p:cNvPr id="77" name="Text 68"/>
          <p:cNvSpPr/>
          <p:nvPr/>
        </p:nvSpPr>
        <p:spPr>
          <a:xfrm>
            <a:off x="2226203" y="404356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Aider à la mise en œuvre et au déploiement</a:t>
            </a:r>
            <a:endParaRPr lang="en-US" sz="1050" dirty="0"/>
          </a:p>
        </p:txBody>
      </p:sp>
      <p:pic>
        <p:nvPicPr>
          <p:cNvPr id="78" name="Image 7" descr="logo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79" name="Text 6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Assistance à Maîtrise d’Ouvrage (AMOA)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pouvons accompagner l’UGP à :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Cadrage et pilotage fonctionnel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296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Cadrer les besoins métiers et formaliser les exigences fonctionnelles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l’interface entre utilisateurs et développeur, arbitrer les évolutions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Piloter l’avancement et suivre les demandes de changement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1792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9" name="Text 6"/>
          <p:cNvSpPr/>
          <p:nvPr/>
        </p:nvSpPr>
        <p:spPr>
          <a:xfrm>
            <a:off x="649224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Qualité, recette et tests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9224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Contrôler la conformité et la qualité des livrables (code, doc, performance)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Organiser la recette fonctionnelle et le suivi des anomalies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Superviser les tests techniques (intégration, charge, sécurité, continuité)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Automatisation des processus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2296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Identifier les processus à automatiser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Valider les workflows et circuits de validation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Contrôler la cohérence des règles de gestion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21792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5" name="Text 12"/>
          <p:cNvSpPr/>
          <p:nvPr/>
        </p:nvSpPr>
        <p:spPr>
          <a:xfrm>
            <a:off x="649224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et déploiement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9224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et former les utilisateurs au changement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Accompagner la prise en main des nouvelles fonctionnalités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Sécuriser la mise en production et le suivi post-déploiement</a:t>
            </a:r>
            <a:endParaRPr lang="en-US" sz="1250" dirty="0"/>
          </a:p>
        </p:txBody>
      </p:sp>
      <p:pic>
        <p:nvPicPr>
          <p:cNvPr id="17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4846320"/>
          </a:xfrm>
          <a:prstGeom prst="roundRect">
            <a:avLst>
              <a:gd name="adj" fmla="val 1887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68680" y="1783080"/>
            <a:ext cx="685800" cy="68580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build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34" y="1872234"/>
            <a:ext cx="507492" cy="5074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37360" y="1783080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Doehler Afrique de l’Ouest &amp; Afrique Centrale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737360" y="2286000"/>
            <a:ext cx="9509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868680" y="3063240"/>
            <a:ext cx="46177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</p:spPr>
      </p:sp>
      <p:sp>
        <p:nvSpPr>
          <p:cNvPr id="10" name="Text 6"/>
          <p:cNvSpPr/>
          <p:nvPr/>
        </p:nvSpPr>
        <p:spPr>
          <a:xfrm>
            <a:off x="1097280" y="30632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2148840" y="30632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760720" y="3063240"/>
            <a:ext cx="46177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</p:spPr>
      </p:sp>
      <p:sp>
        <p:nvSpPr>
          <p:cNvPr id="13" name="Text 9"/>
          <p:cNvSpPr/>
          <p:nvPr/>
        </p:nvSpPr>
        <p:spPr>
          <a:xfrm>
            <a:off x="5989320" y="3063240"/>
            <a:ext cx="10058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7040880" y="30632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868680" y="397764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Avant-projet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868680" y="4361688"/>
            <a:ext cx="32918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des cahiers des charges pour l’ERP multi-pays et pour la solution de contrôle d’accès sécurisés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4434840" y="397764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Projet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434840" y="4361688"/>
            <a:ext cx="32918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et développement de l’ERP multi-pays intégrant plusieurs domaines métiers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et développement de la solution de contrôle d’accès et de gestion des accès sécurisés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unitaires, tests d’intégration et tests de performance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8001000" y="397764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Après-projet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8001000" y="4361688"/>
            <a:ext cx="329184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accompagnement à la mise en production</a:t>
            </a:r>
            <a:endParaRPr lang="en-US" sz="1250" dirty="0"/>
          </a:p>
        </p:txBody>
      </p:sp>
      <p:pic>
        <p:nvPicPr>
          <p:cNvPr id="21" name="Image 2" descr="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4846320"/>
          </a:xfrm>
          <a:prstGeom prst="roundRect">
            <a:avLst>
              <a:gd name="adj" fmla="val 1887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68680" y="1783080"/>
            <a:ext cx="685800" cy="68580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sca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34" y="1872234"/>
            <a:ext cx="507492" cy="5074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37360" y="1783080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Cabinet Notarial ADYK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737360" y="2286000"/>
            <a:ext cx="9509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ADYK est un cabinet notarial spécialisé dans l’accompagnement juridique des particuliers, des entreprises et des institutions.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868680" y="32004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Avant-projet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868680" y="3584448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du cahier des charges pour la solution de gestion des dossiers notariaux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4434840" y="32004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Projet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434840" y="3584448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Conception, développement et intégration de la solution de gestion électronique des archives et des documents (GED)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unitaires, tests d’intégration et tests fonctionnels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8001000" y="32004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Après-projet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8001000" y="3584448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accompagnement au déploiement</a:t>
            </a:r>
            <a:endParaRPr lang="en-US" sz="1250" dirty="0"/>
          </a:p>
        </p:txBody>
      </p:sp>
      <p:pic>
        <p:nvPicPr>
          <p:cNvPr id="15" name="Image 2" descr="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4846320"/>
          </a:xfrm>
          <a:prstGeom prst="roundRect">
            <a:avLst>
              <a:gd name="adj" fmla="val 1887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68680" y="1783080"/>
            <a:ext cx="685800" cy="68580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build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34" y="1872234"/>
            <a:ext cx="507492" cy="5074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37360" y="1783080"/>
            <a:ext cx="9509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SDP Groupe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737360" y="2286000"/>
            <a:ext cx="9509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groupe qui met au service des maîtres d’ouvrage publics et privés une expertise internationale sur des projets d’infrastructures de transport, d’ouvrages d’art et immobiliers.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868680" y="32004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Avant-projet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868680" y="3584448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du cahier des charges pour la digitalisation du Système de Management Intégré Qualité, Sécurité et Environnement (SMI-QSE)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4434840" y="32004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Projet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434840" y="3584448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d’une solution basée sur une base existante développée par NetByUs, améliorée pour ce projet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Développement, tests unitaires et tests d’intégration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8001000" y="3200400"/>
            <a:ext cx="32918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Après-projet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8001000" y="3584448"/>
            <a:ext cx="32918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250" dirty="0"/>
          </a:p>
          <a:p>
            <a:pPr marL="203200" indent="-203200">
              <a:lnSpc>
                <a:spcPct val="115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accompagnement au déploiement</a:t>
            </a:r>
            <a:endParaRPr lang="en-US" sz="1250" dirty="0"/>
          </a:p>
        </p:txBody>
      </p:sp>
      <p:pic>
        <p:nvPicPr>
          <p:cNvPr id="15" name="Image 2" descr="lo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qui caractérise nos interventions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144018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targ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165" y="2301545"/>
            <a:ext cx="608990" cy="6089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724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approche orientée métier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338328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9" name="Shape 5"/>
          <p:cNvSpPr/>
          <p:nvPr/>
        </p:nvSpPr>
        <p:spPr>
          <a:xfrm>
            <a:off x="427482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0" name="Image 2" descr="icons/handshak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805" y="2301545"/>
            <a:ext cx="608990" cy="6089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1188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accompagnement de proximité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1792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3" name="Shape 8"/>
          <p:cNvSpPr/>
          <p:nvPr/>
        </p:nvSpPr>
        <p:spPr>
          <a:xfrm>
            <a:off x="710946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4" name="Image 3" descr="icons/trend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445" y="2301545"/>
            <a:ext cx="608990" cy="60899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4652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démarche orientée résultats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905256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7" name="Shape 11"/>
          <p:cNvSpPr/>
          <p:nvPr/>
        </p:nvSpPr>
        <p:spPr>
          <a:xfrm>
            <a:off x="994410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8" name="Image 4" descr="icons/lay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1085" y="2301545"/>
            <a:ext cx="608990" cy="60899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928116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expertise multisectorielle</a:t>
            </a:r>
            <a:endParaRPr lang="en-US" sz="1600" dirty="0"/>
          </a:p>
        </p:txBody>
      </p:sp>
      <p:pic>
        <p:nvPicPr>
          <p:cNvPr id="20" name="Image 5" descr="log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coordonnées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46304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68680" y="1714500"/>
            <a:ext cx="731520" cy="73152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glo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1809598"/>
            <a:ext cx="541325" cy="5413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20240" y="1664208"/>
            <a:ext cx="9235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 web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1920240" y="2029968"/>
            <a:ext cx="9235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https://netbyus.com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548640" y="301752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F2F8FC"/>
          </a:solidFill>
          <a:ln/>
        </p:spPr>
      </p:sp>
      <p:sp>
        <p:nvSpPr>
          <p:cNvPr id="10" name="Shape 6"/>
          <p:cNvSpPr/>
          <p:nvPr/>
        </p:nvSpPr>
        <p:spPr>
          <a:xfrm>
            <a:off x="868680" y="3268980"/>
            <a:ext cx="731520" cy="73152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1" name="Image 2" descr="icons/mai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778" y="3364078"/>
            <a:ext cx="541325" cy="54132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920240" y="3218688"/>
            <a:ext cx="9235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Email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1920240" y="3584448"/>
            <a:ext cx="9235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contact@netbyus.com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548640" y="457200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F2F8FC"/>
          </a:solidFill>
          <a:ln/>
        </p:spPr>
      </p:sp>
      <p:sp>
        <p:nvSpPr>
          <p:cNvPr id="15" name="Shape 10"/>
          <p:cNvSpPr/>
          <p:nvPr/>
        </p:nvSpPr>
        <p:spPr>
          <a:xfrm>
            <a:off x="868680" y="4823460"/>
            <a:ext cx="731520" cy="73152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6" name="Image 3" descr="icons/pho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8" y="4918558"/>
            <a:ext cx="541325" cy="54132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20240" y="4773168"/>
            <a:ext cx="9235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Téléphone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1920240" y="5138928"/>
            <a:ext cx="9235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+229 01 55 01 83 63  •  +228 98 85 25 25</a:t>
            </a:r>
            <a:endParaRPr lang="en-US" sz="1700" dirty="0"/>
          </a:p>
        </p:txBody>
      </p:sp>
      <p:pic>
        <p:nvPicPr>
          <p:cNvPr id="19" name="Image 4" descr="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2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37160"/>
            <a:ext cx="1645920" cy="517793"/>
          </a:xfrm>
          <a:prstGeom prst="roundRect">
            <a:avLst>
              <a:gd name="adj" fmla="val 14128"/>
            </a:avLst>
          </a:prstGeom>
          <a:solidFill>
            <a:srgbClr val="FFFFFF"/>
          </a:solidFill>
          <a:ln/>
        </p:spPr>
      </p:sp>
      <p:pic>
        <p:nvPicPr>
          <p:cNvPr id="5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28600"/>
            <a:ext cx="1463040" cy="334913"/>
          </a:xfrm>
          <a:prstGeom prst="rect">
            <a:avLst/>
          </a:prstGeom>
        </p:spPr>
      </p:pic>
      <p:pic>
        <p:nvPicPr>
          <p:cNvPr id="6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0" y="3820788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</a:t>
            </a:r>
            <a:pPr algn="ctr" indent="0" marL="0">
              <a:buNone/>
            </a:pPr>
            <a:r>
              <a:rPr lang="en-US" sz="19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2026-07-30T18:26:02Z</dcterms:created>
  <dcterms:modified xsi:type="dcterms:W3CDTF">2026-07-30T18:26:02Z</dcterms:modified>
</cp:coreProperties>
</file>