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Poppins Bold" panose="00000800000000000000" charset="0"/>
      <p:regular r:id="rId17"/>
    </p:embeddedFont>
    <p:embeddedFont>
      <p:font typeface="Poppins Bold Italics" panose="020B0604020202020204" charset="0"/>
      <p:regular r:id="rId18"/>
    </p:embeddedFont>
    <p:embeddedFont>
      <p:font typeface="Poppins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31.07.2026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4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contact@netbyus.com" TargetMode="External"/><Relationship Id="rId13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12" Type="http://schemas.openxmlformats.org/officeDocument/2006/relationships/hyperlink" Target="https://www.linkedin.com/company/net-by-u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etbyus.com" TargetMode="External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5" Type="http://schemas.openxmlformats.org/officeDocument/2006/relationships/image" Target="../media/image3.png"/><Relationship Id="rId10" Type="http://schemas.openxmlformats.org/officeDocument/2006/relationships/image" Target="../media/image26.png"/><Relationship Id="rId4" Type="http://schemas.openxmlformats.org/officeDocument/2006/relationships/image" Target="../media/image4.jpeg"/><Relationship Id="rId9" Type="http://schemas.openxmlformats.org/officeDocument/2006/relationships/image" Target="../media/image25.png"/><Relationship Id="rId14" Type="http://schemas.openxmlformats.org/officeDocument/2006/relationships/hyperlink" Target="https://www.facebook.com/netbyu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4" name="Freeform 4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8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 sommes-nous 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2960" y="2537460"/>
            <a:ext cx="16641623" cy="7104888"/>
            <a:chOff x="0" y="0"/>
            <a:chExt cx="22188830" cy="94731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188931" cy="9473184"/>
            </a:xfrm>
            <a:custGeom>
              <a:avLst/>
              <a:gdLst/>
              <a:ahLst/>
              <a:cxnLst/>
              <a:rect l="l" t="t" r="r" b="b"/>
              <a:pathLst>
                <a:path w="22188931" h="9473184">
                  <a:moveTo>
                    <a:pt x="0" y="386822"/>
                  </a:moveTo>
                  <a:cubicBezTo>
                    <a:pt x="0" y="173090"/>
                    <a:pt x="75184" y="0"/>
                    <a:pt x="168021" y="0"/>
                  </a:cubicBezTo>
                  <a:lnTo>
                    <a:pt x="22020910" y="0"/>
                  </a:lnTo>
                  <a:cubicBezTo>
                    <a:pt x="22113621" y="0"/>
                    <a:pt x="22188931" y="173090"/>
                    <a:pt x="22188931" y="386822"/>
                  </a:cubicBezTo>
                  <a:lnTo>
                    <a:pt x="22188931" y="9086362"/>
                  </a:lnTo>
                  <a:cubicBezTo>
                    <a:pt x="22188931" y="9299801"/>
                    <a:pt x="22113748" y="9473184"/>
                    <a:pt x="22020910" y="9473184"/>
                  </a:cubicBezTo>
                  <a:lnTo>
                    <a:pt x="168021" y="9473184"/>
                  </a:lnTo>
                  <a:cubicBezTo>
                    <a:pt x="75184" y="9473184"/>
                    <a:pt x="0" y="9300094"/>
                    <a:pt x="0" y="9086362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65860" y="2806065"/>
            <a:ext cx="1558623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NetByUs </a:t>
            </a: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 une entreprise internationale de services numériques, organisée autour de trois domaines d'expertise :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755130" y="3634740"/>
            <a:ext cx="4858207" cy="1577340"/>
            <a:chOff x="0" y="0"/>
            <a:chExt cx="7040880" cy="228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040880" cy="2286000"/>
            </a:xfrm>
            <a:custGeom>
              <a:avLst/>
              <a:gdLst/>
              <a:ahLst/>
              <a:cxnLst/>
              <a:rect l="l" t="t" r="r" b="b"/>
              <a:pathLst>
                <a:path w="7040880" h="22860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2139696"/>
                  </a:lnTo>
                  <a:cubicBezTo>
                    <a:pt x="7040880" y="2220468"/>
                    <a:pt x="6975348" y="2286000"/>
                    <a:pt x="6894576" y="2286000"/>
                  </a:cubicBezTo>
                  <a:lnTo>
                    <a:pt x="146304" y="2286000"/>
                  </a:lnTo>
                  <a:cubicBezTo>
                    <a:pt x="65532" y="2286000"/>
                    <a:pt x="0" y="2220468"/>
                    <a:pt x="0" y="2139696"/>
                  </a:cubicBezTo>
                  <a:close/>
                </a:path>
              </a:pathLst>
            </a:custGeom>
            <a:solidFill>
              <a:srgbClr val="00325A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7247260" y="3969136"/>
            <a:ext cx="908548" cy="908548"/>
            <a:chOff x="0" y="0"/>
            <a:chExt cx="1316736" cy="131673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16736" cy="1316736"/>
            </a:xfrm>
            <a:custGeom>
              <a:avLst/>
              <a:gdLst/>
              <a:ahLst/>
              <a:cxnLst/>
              <a:rect l="l" t="t" r="r" b="b"/>
              <a:pathLst>
                <a:path w="1316736" h="1316736">
                  <a:moveTo>
                    <a:pt x="0" y="658368"/>
                  </a:moveTo>
                  <a:cubicBezTo>
                    <a:pt x="0" y="294767"/>
                    <a:pt x="294767" y="0"/>
                    <a:pt x="658368" y="0"/>
                  </a:cubicBezTo>
                  <a:cubicBezTo>
                    <a:pt x="1021969" y="0"/>
                    <a:pt x="1316736" y="294767"/>
                    <a:pt x="1316736" y="658368"/>
                  </a:cubicBezTo>
                  <a:cubicBezTo>
                    <a:pt x="1316736" y="1021969"/>
                    <a:pt x="1021969" y="1316736"/>
                    <a:pt x="658368" y="1316736"/>
                  </a:cubicBezTo>
                  <a:cubicBezTo>
                    <a:pt x="294767" y="1316736"/>
                    <a:pt x="0" y="1021969"/>
                    <a:pt x="0" y="658368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7474397" y="4196273"/>
            <a:ext cx="454274" cy="454274"/>
            <a:chOff x="0" y="0"/>
            <a:chExt cx="658368" cy="658368"/>
          </a:xfrm>
        </p:grpSpPr>
        <p:sp>
          <p:nvSpPr>
            <p:cNvPr id="20" name="Freeform 20" descr="icons/handshake_white.png"/>
            <p:cNvSpPr/>
            <p:nvPr/>
          </p:nvSpPr>
          <p:spPr>
            <a:xfrm>
              <a:off x="0" y="0"/>
              <a:ext cx="658368" cy="658368"/>
            </a:xfrm>
            <a:custGeom>
              <a:avLst/>
              <a:gdLst/>
              <a:ahLst/>
              <a:cxnLst/>
              <a:rect l="l" t="t" r="r" b="b"/>
              <a:pathLst>
                <a:path w="658368" h="658368">
                  <a:moveTo>
                    <a:pt x="0" y="0"/>
                  </a:moveTo>
                  <a:lnTo>
                    <a:pt x="658368" y="0"/>
                  </a:lnTo>
                  <a:lnTo>
                    <a:pt x="658368" y="658368"/>
                  </a:lnTo>
                  <a:lnTo>
                    <a:pt x="0" y="658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8395564" y="3634740"/>
            <a:ext cx="2965399" cy="1577340"/>
            <a:chOff x="0" y="0"/>
            <a:chExt cx="4297680" cy="2286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Conseil (Consulting)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2960" y="5554980"/>
            <a:ext cx="16641623" cy="4087368"/>
            <a:chOff x="0" y="0"/>
            <a:chExt cx="22188830" cy="544982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188805" cy="5449824"/>
            </a:xfrm>
            <a:custGeom>
              <a:avLst/>
              <a:gdLst/>
              <a:ahLst/>
              <a:cxnLst/>
              <a:rect l="l" t="t" r="r" b="b"/>
              <a:pathLst>
                <a:path w="22188805" h="5449824">
                  <a:moveTo>
                    <a:pt x="0" y="198120"/>
                  </a:moveTo>
                  <a:cubicBezTo>
                    <a:pt x="0" y="88773"/>
                    <a:pt x="88773" y="0"/>
                    <a:pt x="198120" y="0"/>
                  </a:cubicBezTo>
                  <a:lnTo>
                    <a:pt x="21990686" y="0"/>
                  </a:lnTo>
                  <a:cubicBezTo>
                    <a:pt x="22100160" y="0"/>
                    <a:pt x="22188805" y="88773"/>
                    <a:pt x="22188805" y="198120"/>
                  </a:cubicBezTo>
                  <a:lnTo>
                    <a:pt x="22188805" y="5251704"/>
                  </a:lnTo>
                  <a:cubicBezTo>
                    <a:pt x="22188805" y="5361178"/>
                    <a:pt x="22100032" y="5449824"/>
                    <a:pt x="21990686" y="5449824"/>
                  </a:cubicBezTo>
                  <a:lnTo>
                    <a:pt x="198120" y="5449824"/>
                  </a:lnTo>
                  <a:cubicBezTo>
                    <a:pt x="88646" y="5449824"/>
                    <a:pt x="0" y="5361051"/>
                    <a:pt x="0" y="5251704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165860" y="5707380"/>
            <a:ext cx="15717088" cy="518160"/>
            <a:chOff x="0" y="0"/>
            <a:chExt cx="2218883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188830" cy="731520"/>
            </a:xfrm>
            <a:custGeom>
              <a:avLst/>
              <a:gdLst/>
              <a:ahLst/>
              <a:cxnLst/>
              <a:rect l="l" t="t" r="r" b="b"/>
              <a:pathLst>
                <a:path w="22188830" h="731520">
                  <a:moveTo>
                    <a:pt x="0" y="0"/>
                  </a:moveTo>
                  <a:lnTo>
                    <a:pt x="22188830" y="0"/>
                  </a:lnTo>
                  <a:lnTo>
                    <a:pt x="2218883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41029" b="-541029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2218883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520"/>
                </a:lnSpc>
              </a:pPr>
              <a:r>
                <a:rPr lang="en-US" sz="21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Notre approche 360° couvre tout le cycle de vie d’un projet informatique :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5860" y="6556248"/>
            <a:ext cx="4858207" cy="2586838"/>
            <a:chOff x="0" y="0"/>
            <a:chExt cx="7040880" cy="37490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040880" cy="3749040"/>
            </a:xfrm>
            <a:custGeom>
              <a:avLst/>
              <a:gdLst/>
              <a:ahLst/>
              <a:cxnLst/>
              <a:rect l="l" t="t" r="r" b="b"/>
              <a:pathLst>
                <a:path w="7040880" h="3749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3602736"/>
                  </a:lnTo>
                  <a:cubicBezTo>
                    <a:pt x="7040880" y="3683508"/>
                    <a:pt x="6975348" y="3749040"/>
                    <a:pt x="6894576" y="3749040"/>
                  </a:cubicBezTo>
                  <a:lnTo>
                    <a:pt x="146304" y="3749040"/>
                  </a:lnTo>
                  <a:cubicBezTo>
                    <a:pt x="65532" y="3749040"/>
                    <a:pt x="0" y="3683508"/>
                    <a:pt x="0" y="3602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81328" y="6871716"/>
            <a:ext cx="757123" cy="757123"/>
            <a:chOff x="0" y="0"/>
            <a:chExt cx="1097280" cy="10972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670609" y="7060997"/>
            <a:ext cx="378562" cy="378562"/>
            <a:chOff x="0" y="0"/>
            <a:chExt cx="548640" cy="548640"/>
          </a:xfrm>
        </p:grpSpPr>
        <p:sp>
          <p:nvSpPr>
            <p:cNvPr id="34" name="Freeform 34" descr="icons/compass_navy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364638" y="6859097"/>
            <a:ext cx="3470148" cy="757123"/>
            <a:chOff x="0" y="0"/>
            <a:chExt cx="5029200" cy="109728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029200" cy="1097280"/>
            </a:xfrm>
            <a:custGeom>
              <a:avLst/>
              <a:gdLst/>
              <a:ahLst/>
              <a:cxnLst/>
              <a:rect l="l" t="t" r="r" b="b"/>
              <a:pathLst>
                <a:path w="5029200" h="1097280">
                  <a:moveTo>
                    <a:pt x="0" y="0"/>
                  </a:moveTo>
                  <a:lnTo>
                    <a:pt x="5029200" y="0"/>
                  </a:lnTo>
                  <a:lnTo>
                    <a:pt x="50292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306" b="-39306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5029200" cy="11163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879"/>
                </a:lnSpc>
              </a:pPr>
              <a:r>
                <a:rPr lang="en-US" sz="23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Conception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607515" y="7707401"/>
            <a:ext cx="4009537" cy="92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Analyse des besoins</a:t>
            </a:r>
          </a:p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technique</a:t>
            </a:r>
          </a:p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Assistance à maîtrise d’ouvrage 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6755130" y="6556248"/>
            <a:ext cx="4858207" cy="2261608"/>
            <a:chOff x="0" y="0"/>
            <a:chExt cx="7040880" cy="3277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040880" cy="3277693"/>
            </a:xfrm>
            <a:custGeom>
              <a:avLst/>
              <a:gdLst/>
              <a:ahLst/>
              <a:cxnLst/>
              <a:rect l="l" t="t" r="r" b="b"/>
              <a:pathLst>
                <a:path w="7040880" h="3277693">
                  <a:moveTo>
                    <a:pt x="0" y="127910"/>
                  </a:moveTo>
                  <a:cubicBezTo>
                    <a:pt x="0" y="57293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57293"/>
                    <a:pt x="7040880" y="127910"/>
                  </a:cubicBezTo>
                  <a:lnTo>
                    <a:pt x="7040880" y="3149783"/>
                  </a:lnTo>
                  <a:cubicBezTo>
                    <a:pt x="7040880" y="3220400"/>
                    <a:pt x="6975348" y="3277693"/>
                    <a:pt x="6894576" y="3277693"/>
                  </a:cubicBezTo>
                  <a:lnTo>
                    <a:pt x="146304" y="3277693"/>
                  </a:lnTo>
                  <a:cubicBezTo>
                    <a:pt x="65532" y="3277693"/>
                    <a:pt x="0" y="3220400"/>
                    <a:pt x="0" y="3149783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7070598" y="6871716"/>
            <a:ext cx="757123" cy="757123"/>
            <a:chOff x="0" y="0"/>
            <a:chExt cx="1097280" cy="109728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7259879" y="7060997"/>
            <a:ext cx="378562" cy="378562"/>
            <a:chOff x="0" y="0"/>
            <a:chExt cx="548640" cy="548640"/>
          </a:xfrm>
        </p:grpSpPr>
        <p:sp>
          <p:nvSpPr>
            <p:cNvPr id="44" name="Freeform 44" descr="icons/settings_navy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7953908" y="6859097"/>
            <a:ext cx="3470148" cy="757123"/>
            <a:chOff x="0" y="0"/>
            <a:chExt cx="5029200" cy="109728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029200" cy="1097280"/>
            </a:xfrm>
            <a:custGeom>
              <a:avLst/>
              <a:gdLst/>
              <a:ahLst/>
              <a:cxnLst/>
              <a:rect l="l" t="t" r="r" b="b"/>
              <a:pathLst>
                <a:path w="5029200" h="1097280">
                  <a:moveTo>
                    <a:pt x="0" y="0"/>
                  </a:moveTo>
                  <a:lnTo>
                    <a:pt x="5029200" y="0"/>
                  </a:lnTo>
                  <a:lnTo>
                    <a:pt x="50292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306" b="-3930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19050"/>
              <a:ext cx="5029200" cy="11163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3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Réalisation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7196785" y="7707401"/>
            <a:ext cx="3974897" cy="92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Développement</a:t>
            </a:r>
          </a:p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et validation</a:t>
            </a:r>
          </a:p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Déploiement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344400" y="6556248"/>
            <a:ext cx="4601718" cy="2229465"/>
            <a:chOff x="0" y="0"/>
            <a:chExt cx="6135624" cy="2972620"/>
          </a:xfrm>
        </p:grpSpPr>
        <p:grpSp>
          <p:nvGrpSpPr>
            <p:cNvPr id="50" name="Group 50"/>
            <p:cNvGrpSpPr/>
            <p:nvPr/>
          </p:nvGrpSpPr>
          <p:grpSpPr>
            <a:xfrm>
              <a:off x="0" y="0"/>
              <a:ext cx="6135624" cy="2972620"/>
              <a:chOff x="0" y="0"/>
              <a:chExt cx="6826910" cy="3307538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6826886" cy="3307538"/>
              </a:xfrm>
              <a:custGeom>
                <a:avLst/>
                <a:gdLst/>
                <a:ahLst/>
                <a:cxnLst/>
                <a:rect l="l" t="t" r="r" b="b"/>
                <a:pathLst>
                  <a:path w="6826886" h="3307538">
                    <a:moveTo>
                      <a:pt x="0" y="129075"/>
                    </a:moveTo>
                    <a:cubicBezTo>
                      <a:pt x="0" y="57815"/>
                      <a:pt x="65532" y="0"/>
                      <a:pt x="146304" y="0"/>
                    </a:cubicBezTo>
                    <a:lnTo>
                      <a:pt x="6680581" y="0"/>
                    </a:lnTo>
                    <a:cubicBezTo>
                      <a:pt x="6761353" y="0"/>
                      <a:pt x="6826886" y="57815"/>
                      <a:pt x="6826886" y="129075"/>
                    </a:cubicBezTo>
                    <a:lnTo>
                      <a:pt x="6826886" y="3178464"/>
                    </a:lnTo>
                    <a:cubicBezTo>
                      <a:pt x="6826886" y="3249723"/>
                      <a:pt x="6761353" y="3307538"/>
                      <a:pt x="6680581" y="3307538"/>
                    </a:cubicBezTo>
                    <a:lnTo>
                      <a:pt x="146304" y="3307538"/>
                    </a:lnTo>
                    <a:cubicBezTo>
                      <a:pt x="65532" y="3307538"/>
                      <a:pt x="0" y="3249724"/>
                      <a:pt x="0" y="3178464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52" name="Group 52"/>
            <p:cNvGrpSpPr/>
            <p:nvPr/>
          </p:nvGrpSpPr>
          <p:grpSpPr>
            <a:xfrm>
              <a:off x="410904" y="410904"/>
              <a:ext cx="986170" cy="986170"/>
              <a:chOff x="0" y="0"/>
              <a:chExt cx="1097280" cy="109728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1097280" cy="1097280"/>
              </a:xfrm>
              <a:custGeom>
                <a:avLst/>
                <a:gdLst/>
                <a:ahLst/>
                <a:cxnLst/>
                <a:rect l="l" t="t" r="r" b="b"/>
                <a:pathLst>
                  <a:path w="1097280" h="1097280">
                    <a:moveTo>
                      <a:pt x="0" y="548640"/>
                    </a:moveTo>
                    <a:cubicBezTo>
                      <a:pt x="0" y="245618"/>
                      <a:pt x="245618" y="0"/>
                      <a:pt x="548640" y="0"/>
                    </a:cubicBezTo>
                    <a:cubicBezTo>
                      <a:pt x="851662" y="0"/>
                      <a:pt x="1097280" y="245618"/>
                      <a:pt x="1097280" y="548640"/>
                    </a:cubicBezTo>
                    <a:cubicBezTo>
                      <a:pt x="1097280" y="851662"/>
                      <a:pt x="851662" y="1097280"/>
                      <a:pt x="548640" y="1097280"/>
                    </a:cubicBezTo>
                    <a:cubicBezTo>
                      <a:pt x="245618" y="1097280"/>
                      <a:pt x="0" y="851662"/>
                      <a:pt x="0" y="54864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54" name="Group 54"/>
            <p:cNvGrpSpPr/>
            <p:nvPr/>
          </p:nvGrpSpPr>
          <p:grpSpPr>
            <a:xfrm>
              <a:off x="657447" y="657447"/>
              <a:ext cx="493085" cy="493085"/>
              <a:chOff x="0" y="0"/>
              <a:chExt cx="548640" cy="548640"/>
            </a:xfrm>
          </p:grpSpPr>
          <p:sp>
            <p:nvSpPr>
              <p:cNvPr id="55" name="Freeform 55" descr="icons/headset_navy.png"/>
              <p:cNvSpPr/>
              <p:nvPr/>
            </p:nvSpPr>
            <p:spPr>
              <a:xfrm>
                <a:off x="0" y="0"/>
                <a:ext cx="548640" cy="548640"/>
              </a:xfrm>
              <a:custGeom>
                <a:avLst/>
                <a:gdLst/>
                <a:ahLst/>
                <a:cxnLst/>
                <a:rect l="l" t="t" r="r" b="b"/>
                <a:pathLst>
                  <a:path w="548640" h="548640">
                    <a:moveTo>
                      <a:pt x="0" y="0"/>
                    </a:moveTo>
                    <a:lnTo>
                      <a:pt x="548640" y="0"/>
                    </a:lnTo>
                    <a:lnTo>
                      <a:pt x="548640" y="548640"/>
                    </a:lnTo>
                    <a:lnTo>
                      <a:pt x="0" y="5486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</p:sp>
        </p:grpSp>
        <p:grpSp>
          <p:nvGrpSpPr>
            <p:cNvPr id="56" name="Group 56"/>
            <p:cNvGrpSpPr/>
            <p:nvPr/>
          </p:nvGrpSpPr>
          <p:grpSpPr>
            <a:xfrm>
              <a:off x="1561437" y="394468"/>
              <a:ext cx="4519948" cy="986170"/>
              <a:chOff x="0" y="0"/>
              <a:chExt cx="5029200" cy="1097280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5029200" cy="1097280"/>
              </a:xfrm>
              <a:custGeom>
                <a:avLst/>
                <a:gdLst/>
                <a:ahLst/>
                <a:cxnLst/>
                <a:rect l="l" t="t" r="r" b="b"/>
                <a:pathLst>
                  <a:path w="5029200" h="1097280">
                    <a:moveTo>
                      <a:pt x="0" y="0"/>
                    </a:moveTo>
                    <a:lnTo>
                      <a:pt x="5029200" y="0"/>
                    </a:lnTo>
                    <a:lnTo>
                      <a:pt x="5029200" y="1097280"/>
                    </a:lnTo>
                    <a:lnTo>
                      <a:pt x="0" y="109728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39306" b="-39306"/>
                </a:stretch>
              </a:blipFill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0" y="-19050"/>
                <a:ext cx="5029200" cy="111633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80"/>
                  </a:lnSpc>
                </a:pPr>
                <a:r>
                  <a:rPr lang="en-US" sz="240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Accompagnement</a:t>
                </a:r>
              </a:p>
            </p:txBody>
          </p:sp>
        </p:grpSp>
        <p:sp>
          <p:nvSpPr>
            <p:cNvPr id="59" name="TextBox 59"/>
            <p:cNvSpPr txBox="1"/>
            <p:nvPr/>
          </p:nvSpPr>
          <p:spPr>
            <a:xfrm>
              <a:off x="575266" y="1513812"/>
              <a:ext cx="5177395" cy="1212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Formation</a:t>
              </a:r>
            </a:p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Support</a:t>
              </a:r>
            </a:p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Amélioration continue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44400" y="3634740"/>
            <a:ext cx="4710568" cy="1577340"/>
            <a:chOff x="0" y="0"/>
            <a:chExt cx="6280758" cy="2103120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0"/>
              <a:ext cx="6280758" cy="2103120"/>
              <a:chOff x="0" y="0"/>
              <a:chExt cx="6826910" cy="228600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6826886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6826886" h="2286000">
                    <a:moveTo>
                      <a:pt x="0" y="146304"/>
                    </a:moveTo>
                    <a:cubicBezTo>
                      <a:pt x="0" y="65532"/>
                      <a:pt x="65532" y="0"/>
                      <a:pt x="146304" y="0"/>
                    </a:cubicBezTo>
                    <a:lnTo>
                      <a:pt x="6680581" y="0"/>
                    </a:lnTo>
                    <a:cubicBezTo>
                      <a:pt x="6761353" y="0"/>
                      <a:pt x="6826886" y="65532"/>
                      <a:pt x="6826886" y="146304"/>
                    </a:cubicBezTo>
                    <a:lnTo>
                      <a:pt x="6826886" y="2139696"/>
                    </a:lnTo>
                    <a:cubicBezTo>
                      <a:pt x="6826886" y="2220468"/>
                      <a:pt x="6761353" y="2286000"/>
                      <a:pt x="6680581" y="2286000"/>
                    </a:cubicBezTo>
                    <a:lnTo>
                      <a:pt x="146304" y="2286000"/>
                    </a:lnTo>
                    <a:cubicBezTo>
                      <a:pt x="65532" y="2286000"/>
                      <a:pt x="0" y="2220468"/>
                      <a:pt x="0" y="2139696"/>
                    </a:cubicBezTo>
                    <a:close/>
                  </a:path>
                </a:pathLst>
              </a:custGeom>
              <a:solidFill>
                <a:srgbClr val="00325A"/>
              </a:solidFill>
            </p:spPr>
          </p:sp>
        </p:grpSp>
        <p:grpSp>
          <p:nvGrpSpPr>
            <p:cNvPr id="63" name="Group 63"/>
            <p:cNvGrpSpPr/>
            <p:nvPr/>
          </p:nvGrpSpPr>
          <p:grpSpPr>
            <a:xfrm>
              <a:off x="656173" y="445861"/>
              <a:ext cx="1211397" cy="1211397"/>
              <a:chOff x="0" y="0"/>
              <a:chExt cx="1316736" cy="1316736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316736" cy="1316736"/>
              </a:xfrm>
              <a:custGeom>
                <a:avLst/>
                <a:gdLst/>
                <a:ahLst/>
                <a:cxnLst/>
                <a:rect l="l" t="t" r="r" b="b"/>
                <a:pathLst>
                  <a:path w="1316736" h="1316736">
                    <a:moveTo>
                      <a:pt x="0" y="658368"/>
                    </a:moveTo>
                    <a:cubicBezTo>
                      <a:pt x="0" y="294767"/>
                      <a:pt x="294767" y="0"/>
                      <a:pt x="658368" y="0"/>
                    </a:cubicBezTo>
                    <a:cubicBezTo>
                      <a:pt x="1021969" y="0"/>
                      <a:pt x="1316736" y="294767"/>
                      <a:pt x="1316736" y="658368"/>
                    </a:cubicBezTo>
                    <a:cubicBezTo>
                      <a:pt x="1316736" y="1021969"/>
                      <a:pt x="1021969" y="1316736"/>
                      <a:pt x="658368" y="1316736"/>
                    </a:cubicBezTo>
                    <a:cubicBezTo>
                      <a:pt x="294767" y="1316736"/>
                      <a:pt x="0" y="1021969"/>
                      <a:pt x="0" y="658368"/>
                    </a:cubicBezTo>
                    <a:close/>
                  </a:path>
                </a:pathLst>
              </a:custGeom>
              <a:solidFill>
                <a:srgbClr val="0072CE"/>
              </a:solidFill>
            </p:spPr>
          </p:sp>
        </p:grpSp>
        <p:grpSp>
          <p:nvGrpSpPr>
            <p:cNvPr id="65" name="Group 65"/>
            <p:cNvGrpSpPr/>
            <p:nvPr/>
          </p:nvGrpSpPr>
          <p:grpSpPr>
            <a:xfrm>
              <a:off x="984260" y="748711"/>
              <a:ext cx="605699" cy="605699"/>
              <a:chOff x="0" y="0"/>
              <a:chExt cx="658368" cy="658368"/>
            </a:xfrm>
          </p:grpSpPr>
          <p:sp>
            <p:nvSpPr>
              <p:cNvPr id="66" name="Freeform 66" descr="icons/cloud_white.png"/>
              <p:cNvSpPr/>
              <p:nvPr/>
            </p:nvSpPr>
            <p:spPr>
              <a:xfrm>
                <a:off x="0" y="0"/>
                <a:ext cx="658368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658368" h="658368">
                    <a:moveTo>
                      <a:pt x="0" y="0"/>
                    </a:moveTo>
                    <a:lnTo>
                      <a:pt x="658368" y="0"/>
                    </a:lnTo>
                    <a:lnTo>
                      <a:pt x="658368" y="658368"/>
                    </a:lnTo>
                    <a:lnTo>
                      <a:pt x="0" y="6583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</p:spPr>
          </p:sp>
        </p:grpSp>
      </p:grpSp>
      <p:grpSp>
        <p:nvGrpSpPr>
          <p:cNvPr id="67" name="Group 67"/>
          <p:cNvGrpSpPr/>
          <p:nvPr/>
        </p:nvGrpSpPr>
        <p:grpSpPr>
          <a:xfrm>
            <a:off x="13984834" y="3634740"/>
            <a:ext cx="2965399" cy="1577340"/>
            <a:chOff x="0" y="0"/>
            <a:chExt cx="4297680" cy="228600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Infrastructure &amp; Cloud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165860" y="3634740"/>
            <a:ext cx="4858207" cy="1577340"/>
            <a:chOff x="0" y="0"/>
            <a:chExt cx="6477610" cy="2103120"/>
          </a:xfrm>
        </p:grpSpPr>
        <p:grpSp>
          <p:nvGrpSpPr>
            <p:cNvPr id="71" name="Group 71"/>
            <p:cNvGrpSpPr/>
            <p:nvPr/>
          </p:nvGrpSpPr>
          <p:grpSpPr>
            <a:xfrm>
              <a:off x="0" y="0"/>
              <a:ext cx="6477610" cy="2103120"/>
              <a:chOff x="0" y="0"/>
              <a:chExt cx="7040880" cy="2286000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704088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7040880" h="2286000">
                    <a:moveTo>
                      <a:pt x="0" y="146304"/>
                    </a:moveTo>
                    <a:cubicBezTo>
                      <a:pt x="0" y="65532"/>
                      <a:pt x="65532" y="0"/>
                      <a:pt x="146304" y="0"/>
                    </a:cubicBezTo>
                    <a:lnTo>
                      <a:pt x="6894576" y="0"/>
                    </a:lnTo>
                    <a:cubicBezTo>
                      <a:pt x="6975348" y="0"/>
                      <a:pt x="7040880" y="65532"/>
                      <a:pt x="7040880" y="146304"/>
                    </a:cubicBezTo>
                    <a:lnTo>
                      <a:pt x="7040880" y="2139696"/>
                    </a:lnTo>
                    <a:cubicBezTo>
                      <a:pt x="7040880" y="2220468"/>
                      <a:pt x="6975348" y="2286000"/>
                      <a:pt x="6894576" y="2286000"/>
                    </a:cubicBezTo>
                    <a:lnTo>
                      <a:pt x="146304" y="2286000"/>
                    </a:lnTo>
                    <a:cubicBezTo>
                      <a:pt x="65532" y="2286000"/>
                      <a:pt x="0" y="2220468"/>
                      <a:pt x="0" y="2139696"/>
                    </a:cubicBezTo>
                    <a:close/>
                  </a:path>
                </a:pathLst>
              </a:custGeom>
              <a:solidFill>
                <a:srgbClr val="00325A"/>
              </a:solidFill>
            </p:spPr>
          </p:sp>
        </p:grpSp>
        <p:grpSp>
          <p:nvGrpSpPr>
            <p:cNvPr id="73" name="Group 73"/>
            <p:cNvGrpSpPr/>
            <p:nvPr/>
          </p:nvGrpSpPr>
          <p:grpSpPr>
            <a:xfrm>
              <a:off x="656173" y="445861"/>
              <a:ext cx="1211397" cy="1211397"/>
              <a:chOff x="0" y="0"/>
              <a:chExt cx="1316736" cy="1316736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1316736" cy="1316736"/>
              </a:xfrm>
              <a:custGeom>
                <a:avLst/>
                <a:gdLst/>
                <a:ahLst/>
                <a:cxnLst/>
                <a:rect l="l" t="t" r="r" b="b"/>
                <a:pathLst>
                  <a:path w="1316736" h="1316736">
                    <a:moveTo>
                      <a:pt x="0" y="658368"/>
                    </a:moveTo>
                    <a:cubicBezTo>
                      <a:pt x="0" y="294767"/>
                      <a:pt x="294767" y="0"/>
                      <a:pt x="658368" y="0"/>
                    </a:cubicBezTo>
                    <a:cubicBezTo>
                      <a:pt x="1021969" y="0"/>
                      <a:pt x="1316736" y="294767"/>
                      <a:pt x="1316736" y="658368"/>
                    </a:cubicBezTo>
                    <a:cubicBezTo>
                      <a:pt x="1316736" y="1021969"/>
                      <a:pt x="1021969" y="1316736"/>
                      <a:pt x="658368" y="1316736"/>
                    </a:cubicBezTo>
                    <a:cubicBezTo>
                      <a:pt x="294767" y="1316736"/>
                      <a:pt x="0" y="1021969"/>
                      <a:pt x="0" y="658368"/>
                    </a:cubicBezTo>
                    <a:close/>
                  </a:path>
                </a:pathLst>
              </a:custGeom>
              <a:solidFill>
                <a:srgbClr val="0072CE"/>
              </a:solidFill>
            </p:spPr>
          </p:sp>
        </p:grpSp>
        <p:grpSp>
          <p:nvGrpSpPr>
            <p:cNvPr id="75" name="Group 75"/>
            <p:cNvGrpSpPr/>
            <p:nvPr/>
          </p:nvGrpSpPr>
          <p:grpSpPr>
            <a:xfrm>
              <a:off x="972214" y="748711"/>
              <a:ext cx="605699" cy="605699"/>
              <a:chOff x="0" y="0"/>
              <a:chExt cx="658368" cy="658368"/>
            </a:xfrm>
          </p:grpSpPr>
          <p:sp>
            <p:nvSpPr>
              <p:cNvPr id="76" name="Freeform 76" descr="icons/shield_white.png"/>
              <p:cNvSpPr/>
              <p:nvPr/>
            </p:nvSpPr>
            <p:spPr>
              <a:xfrm>
                <a:off x="0" y="0"/>
                <a:ext cx="658368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658368" h="658368">
                    <a:moveTo>
                      <a:pt x="0" y="0"/>
                    </a:moveTo>
                    <a:lnTo>
                      <a:pt x="658368" y="0"/>
                    </a:lnTo>
                    <a:lnTo>
                      <a:pt x="658368" y="658368"/>
                    </a:lnTo>
                    <a:lnTo>
                      <a:pt x="0" y="6583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</p:sp>
        </p:grpSp>
      </p:grpSp>
      <p:grpSp>
        <p:nvGrpSpPr>
          <p:cNvPr id="77" name="Group 77"/>
          <p:cNvGrpSpPr/>
          <p:nvPr/>
        </p:nvGrpSpPr>
        <p:grpSpPr>
          <a:xfrm>
            <a:off x="2806294" y="3634740"/>
            <a:ext cx="2965399" cy="1577340"/>
            <a:chOff x="0" y="0"/>
            <a:chExt cx="4297680" cy="22860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Édition de solutions SaaS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2960" y="850392"/>
            <a:ext cx="15087600" cy="96012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Notre approche méthodologique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" y="1752600"/>
            <a:ext cx="16413480" cy="1614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b="1" i="1" dirty="0" err="1">
                <a:solidFill>
                  <a:srgbClr val="0072C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NetByUs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s’appuie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sur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méthodologie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d’intervention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structurée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inspirée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meilleures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pratiques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internationales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gestion de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gouvernance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systèmes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d’information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(PRINCE2, ITIL, etc.). Cette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approche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garantit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parfaite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adéquation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entre les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besoins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métiers, les solutions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déployées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les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objectifs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stratégiques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du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</a:t>
            </a:r>
          </a:p>
          <a:p>
            <a:pPr algn="l">
              <a:lnSpc>
                <a:spcPts val="3150"/>
              </a:lnSpc>
            </a:pPr>
            <a:endParaRPr lang="en-US" sz="2100" i="1" dirty="0">
              <a:solidFill>
                <a:srgbClr val="0B2E4A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822960" y="3223260"/>
            <a:ext cx="16596360" cy="6377940"/>
            <a:chOff x="0" y="0"/>
            <a:chExt cx="22128480" cy="85039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28480" cy="8503920"/>
            </a:xfrm>
            <a:custGeom>
              <a:avLst/>
              <a:gdLst/>
              <a:ahLst/>
              <a:cxnLst/>
              <a:rect l="l" t="t" r="r" b="b"/>
              <a:pathLst>
                <a:path w="22128480" h="85039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945600" y="0"/>
                  </a:lnTo>
                  <a:cubicBezTo>
                    <a:pt x="22046564" y="0"/>
                    <a:pt x="22128480" y="81915"/>
                    <a:pt x="22128480" y="182880"/>
                  </a:cubicBezTo>
                  <a:lnTo>
                    <a:pt x="22128480" y="8321040"/>
                  </a:lnTo>
                  <a:cubicBezTo>
                    <a:pt x="22128480" y="8422005"/>
                    <a:pt x="22046564" y="8503920"/>
                    <a:pt x="21945600" y="8503920"/>
                  </a:cubicBezTo>
                  <a:lnTo>
                    <a:pt x="182880" y="8503920"/>
                  </a:lnTo>
                  <a:cubicBezTo>
                    <a:pt x="81915" y="8503920"/>
                    <a:pt x="0" y="8422005"/>
                    <a:pt x="0" y="83210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7474363" y="5327809"/>
            <a:ext cx="3334703" cy="3334703"/>
            <a:chOff x="0" y="0"/>
            <a:chExt cx="4446270" cy="4446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46270" cy="4446270"/>
            </a:xfrm>
            <a:custGeom>
              <a:avLst/>
              <a:gdLst/>
              <a:ahLst/>
              <a:cxnLst/>
              <a:rect l="l" t="t" r="r" b="b"/>
              <a:pathLst>
                <a:path w="4446270" h="4446270">
                  <a:moveTo>
                    <a:pt x="0" y="2223135"/>
                  </a:moveTo>
                  <a:cubicBezTo>
                    <a:pt x="0" y="995299"/>
                    <a:pt x="995299" y="0"/>
                    <a:pt x="2223135" y="0"/>
                  </a:cubicBezTo>
                  <a:cubicBezTo>
                    <a:pt x="3450971" y="0"/>
                    <a:pt x="4446270" y="995299"/>
                    <a:pt x="4446270" y="2223135"/>
                  </a:cubicBezTo>
                  <a:cubicBezTo>
                    <a:pt x="4446270" y="3450971"/>
                    <a:pt x="3450971" y="4446270"/>
                    <a:pt x="2223135" y="4446270"/>
                  </a:cubicBezTo>
                  <a:cubicBezTo>
                    <a:pt x="995299" y="4446270"/>
                    <a:pt x="0" y="3450971"/>
                    <a:pt x="0" y="2223135"/>
                  </a:cubicBez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  <a:ln w="42862" cap="sq">
              <a:solidFill>
                <a:srgbClr val="0072CE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 rot="7560000">
            <a:off x="9930851" y="5485276"/>
            <a:ext cx="356616" cy="356616"/>
            <a:chOff x="0" y="0"/>
            <a:chExt cx="475488" cy="4754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4" name="Group 14"/>
          <p:cNvGrpSpPr/>
          <p:nvPr/>
        </p:nvGrpSpPr>
        <p:grpSpPr>
          <a:xfrm rot="-9720000">
            <a:off x="10528773" y="7325468"/>
            <a:ext cx="356616" cy="356616"/>
            <a:chOff x="0" y="0"/>
            <a:chExt cx="475488" cy="47548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6" name="Group 16"/>
          <p:cNvGrpSpPr/>
          <p:nvPr/>
        </p:nvGrpSpPr>
        <p:grpSpPr>
          <a:xfrm rot="-5400000">
            <a:off x="8963406" y="8462772"/>
            <a:ext cx="356616" cy="356616"/>
            <a:chOff x="0" y="0"/>
            <a:chExt cx="475488" cy="47548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8" name="Group 18"/>
          <p:cNvGrpSpPr/>
          <p:nvPr/>
        </p:nvGrpSpPr>
        <p:grpSpPr>
          <a:xfrm rot="-1080000">
            <a:off x="7398039" y="7325468"/>
            <a:ext cx="356616" cy="356616"/>
            <a:chOff x="0" y="0"/>
            <a:chExt cx="475488" cy="47548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0" name="Group 20"/>
          <p:cNvGrpSpPr/>
          <p:nvPr/>
        </p:nvGrpSpPr>
        <p:grpSpPr>
          <a:xfrm rot="3240000">
            <a:off x="7995961" y="5485276"/>
            <a:ext cx="356616" cy="356616"/>
            <a:chOff x="0" y="0"/>
            <a:chExt cx="475488" cy="47548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8387334" y="6240780"/>
            <a:ext cx="1508760" cy="1508760"/>
            <a:chOff x="0" y="0"/>
            <a:chExt cx="2011680" cy="20116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1005840"/>
                  </a:moveTo>
                  <a:cubicBezTo>
                    <a:pt x="0" y="450342"/>
                    <a:pt x="450342" y="0"/>
                    <a:pt x="1005840" y="0"/>
                  </a:cubicBezTo>
                  <a:cubicBezTo>
                    <a:pt x="1561338" y="0"/>
                    <a:pt x="2011680" y="450342"/>
                    <a:pt x="2011680" y="1005840"/>
                  </a:cubicBezTo>
                  <a:cubicBezTo>
                    <a:pt x="2011680" y="1561338"/>
                    <a:pt x="1561338" y="2011680"/>
                    <a:pt x="1005840" y="2011680"/>
                  </a:cubicBezTo>
                  <a:cubicBezTo>
                    <a:pt x="450342" y="2011680"/>
                    <a:pt x="0" y="1561338"/>
                    <a:pt x="0" y="100584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8583473" y="6436919"/>
            <a:ext cx="1116482" cy="1116482"/>
            <a:chOff x="0" y="0"/>
            <a:chExt cx="1488643" cy="1488643"/>
          </a:xfrm>
        </p:grpSpPr>
        <p:sp>
          <p:nvSpPr>
            <p:cNvPr id="25" name="Freeform 25" descr="icons/users.png"/>
            <p:cNvSpPr/>
            <p:nvPr/>
          </p:nvSpPr>
          <p:spPr>
            <a:xfrm>
              <a:off x="0" y="0"/>
              <a:ext cx="1488694" cy="1488694"/>
            </a:xfrm>
            <a:custGeom>
              <a:avLst/>
              <a:gdLst/>
              <a:ahLst/>
              <a:cxnLst/>
              <a:rect l="l" t="t" r="r" b="b"/>
              <a:pathLst>
                <a:path w="1488694" h="1488694">
                  <a:moveTo>
                    <a:pt x="0" y="0"/>
                  </a:moveTo>
                  <a:lnTo>
                    <a:pt x="1488694" y="0"/>
                  </a:lnTo>
                  <a:lnTo>
                    <a:pt x="1488694" y="1488694"/>
                  </a:lnTo>
                  <a:lnTo>
                    <a:pt x="0" y="1488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8542115" y="4749641"/>
            <a:ext cx="1199198" cy="1199198"/>
            <a:chOff x="0" y="0"/>
            <a:chExt cx="1598930" cy="15989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8722004" y="4929530"/>
            <a:ext cx="839419" cy="839419"/>
            <a:chOff x="0" y="0"/>
            <a:chExt cx="1119226" cy="1119226"/>
          </a:xfrm>
        </p:grpSpPr>
        <p:sp>
          <p:nvSpPr>
            <p:cNvPr id="29" name="Freeform 29" descr="icons_dark/target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9327680" y="5535206"/>
            <a:ext cx="467487" cy="467487"/>
            <a:chOff x="0" y="0"/>
            <a:chExt cx="623316" cy="62331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9341968" y="5549494"/>
            <a:ext cx="438912" cy="438912"/>
            <a:chOff x="0" y="0"/>
            <a:chExt cx="585216" cy="58521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539352" y="3649694"/>
            <a:ext cx="3223260" cy="576072"/>
            <a:chOff x="0" y="0"/>
            <a:chExt cx="4297680" cy="76809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Cadrage de la mission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530084" y="4135374"/>
            <a:ext cx="3223260" cy="695306"/>
            <a:chOff x="0" y="0"/>
            <a:chExt cx="4297680" cy="9270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Définir les objectifs et la portée du projet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0107482" y="5886945"/>
            <a:ext cx="1199198" cy="1199198"/>
            <a:chOff x="0" y="0"/>
            <a:chExt cx="1598930" cy="159893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10287371" y="6066834"/>
            <a:ext cx="839419" cy="839419"/>
            <a:chOff x="0" y="0"/>
            <a:chExt cx="1119226" cy="1119226"/>
          </a:xfrm>
        </p:grpSpPr>
        <p:sp>
          <p:nvSpPr>
            <p:cNvPr id="44" name="Freeform 44" descr="icons_dark/trending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10893047" y="6672510"/>
            <a:ext cx="467487" cy="467487"/>
            <a:chOff x="0" y="0"/>
            <a:chExt cx="623316" cy="62331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0907335" y="6686798"/>
            <a:ext cx="438912" cy="438912"/>
            <a:chOff x="0" y="0"/>
            <a:chExt cx="585216" cy="58521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1564331" y="6047632"/>
            <a:ext cx="3223260" cy="576072"/>
            <a:chOff x="0" y="0"/>
            <a:chExt cx="4297680" cy="76809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Suivi et pilotage du développement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564331" y="6651136"/>
            <a:ext cx="3223260" cy="695306"/>
            <a:chOff x="0" y="0"/>
            <a:chExt cx="4297680" cy="92707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Surveiller les progrès et ajuster si nécessaire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509560" y="7727137"/>
            <a:ext cx="1199198" cy="1199198"/>
            <a:chOff x="0" y="0"/>
            <a:chExt cx="1598930" cy="159893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9689449" y="7907026"/>
            <a:ext cx="839419" cy="839419"/>
            <a:chOff x="0" y="0"/>
            <a:chExt cx="1119226" cy="1119226"/>
          </a:xfrm>
        </p:grpSpPr>
        <p:sp>
          <p:nvSpPr>
            <p:cNvPr id="59" name="Freeform 59" descr="icons_dark/fileCheck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10295125" y="8512702"/>
            <a:ext cx="467487" cy="467487"/>
            <a:chOff x="0" y="0"/>
            <a:chExt cx="623316" cy="62331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62" name="Group 62"/>
          <p:cNvGrpSpPr/>
          <p:nvPr/>
        </p:nvGrpSpPr>
        <p:grpSpPr>
          <a:xfrm>
            <a:off x="10309412" y="8526990"/>
            <a:ext cx="438912" cy="438912"/>
            <a:chOff x="0" y="0"/>
            <a:chExt cx="585216" cy="58521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0966409" y="7887824"/>
            <a:ext cx="3223260" cy="576072"/>
            <a:chOff x="0" y="0"/>
            <a:chExt cx="4297680" cy="768096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Contrôle qualité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966409" y="8398793"/>
            <a:ext cx="3223260" cy="695306"/>
            <a:chOff x="0" y="0"/>
            <a:chExt cx="4297680" cy="927074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70" name="TextBox 7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Assurer que les livrables répondent aux normes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7574671" y="7727137"/>
            <a:ext cx="1199198" cy="1199198"/>
            <a:chOff x="0" y="0"/>
            <a:chExt cx="1598930" cy="159893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73" name="Group 73"/>
          <p:cNvGrpSpPr/>
          <p:nvPr/>
        </p:nvGrpSpPr>
        <p:grpSpPr>
          <a:xfrm>
            <a:off x="7754560" y="7907026"/>
            <a:ext cx="839419" cy="839419"/>
            <a:chOff x="0" y="0"/>
            <a:chExt cx="1119226" cy="1119226"/>
          </a:xfrm>
        </p:grpSpPr>
        <p:sp>
          <p:nvSpPr>
            <p:cNvPr id="74" name="Freeform 74" descr="icons_dark/clipboard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</p:sp>
      </p:grpSp>
      <p:grpSp>
        <p:nvGrpSpPr>
          <p:cNvPr id="75" name="Group 75"/>
          <p:cNvGrpSpPr/>
          <p:nvPr/>
        </p:nvGrpSpPr>
        <p:grpSpPr>
          <a:xfrm>
            <a:off x="8360235" y="8512702"/>
            <a:ext cx="467487" cy="467487"/>
            <a:chOff x="0" y="0"/>
            <a:chExt cx="623316" cy="623316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77" name="Group 77"/>
          <p:cNvGrpSpPr/>
          <p:nvPr/>
        </p:nvGrpSpPr>
        <p:grpSpPr>
          <a:xfrm>
            <a:off x="8374523" y="8526990"/>
            <a:ext cx="438912" cy="438912"/>
            <a:chOff x="0" y="0"/>
            <a:chExt cx="585216" cy="585216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4093759" y="7887824"/>
            <a:ext cx="3223260" cy="576072"/>
            <a:chOff x="0" y="0"/>
            <a:chExt cx="4297680" cy="768096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Assistance aux recettes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4093759" y="8398793"/>
            <a:ext cx="3223260" cy="695306"/>
            <a:chOff x="0" y="0"/>
            <a:chExt cx="4297680" cy="927074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85" name="TextBox 85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Soutenir les tests et l’acceptation du projet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976748" y="5886945"/>
            <a:ext cx="1199198" cy="1199198"/>
            <a:chOff x="0" y="0"/>
            <a:chExt cx="1598930" cy="159893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88" name="Group 88"/>
          <p:cNvGrpSpPr/>
          <p:nvPr/>
        </p:nvGrpSpPr>
        <p:grpSpPr>
          <a:xfrm>
            <a:off x="7156637" y="6066834"/>
            <a:ext cx="839419" cy="839419"/>
            <a:chOff x="0" y="0"/>
            <a:chExt cx="1119226" cy="1119226"/>
          </a:xfrm>
        </p:grpSpPr>
        <p:sp>
          <p:nvSpPr>
            <p:cNvPr id="89" name="Freeform 89" descr="icons_dark/settings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</p:sp>
      </p:grpSp>
      <p:grpSp>
        <p:nvGrpSpPr>
          <p:cNvPr id="90" name="Group 90"/>
          <p:cNvGrpSpPr/>
          <p:nvPr/>
        </p:nvGrpSpPr>
        <p:grpSpPr>
          <a:xfrm>
            <a:off x="7762313" y="6672510"/>
            <a:ext cx="467487" cy="467487"/>
            <a:chOff x="0" y="0"/>
            <a:chExt cx="623316" cy="623316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92" name="Group 92"/>
          <p:cNvGrpSpPr/>
          <p:nvPr/>
        </p:nvGrpSpPr>
        <p:grpSpPr>
          <a:xfrm>
            <a:off x="7776601" y="6686798"/>
            <a:ext cx="438912" cy="438912"/>
            <a:chOff x="0" y="0"/>
            <a:chExt cx="585216" cy="585216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94" name="TextBox 9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3495837" y="6047632"/>
            <a:ext cx="3223260" cy="576072"/>
            <a:chOff x="0" y="0"/>
            <a:chExt cx="4297680" cy="768096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Accompagnement à la mise en production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3495837" y="6651136"/>
            <a:ext cx="3223260" cy="695306"/>
            <a:chOff x="0" y="0"/>
            <a:chExt cx="4297680" cy="927074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100" name="TextBox 10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Assurer un accompagnement jusqu'à la mise en production.</a:t>
              </a:r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102" name="Freeform 102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7"/>
              </a:stretch>
            </a:blipFill>
          </p:spPr>
        </p:sp>
      </p:grpSp>
      <p:grpSp>
        <p:nvGrpSpPr>
          <p:cNvPr id="103" name="Group 103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105" name="TextBox 105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28116" y="1303020"/>
            <a:ext cx="15104411" cy="96119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Assistance à Maîtrise d’Ouvrage (AMOA)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28116" y="2202865"/>
            <a:ext cx="16431768" cy="602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3"/>
              </a:lnSpc>
            </a:pPr>
            <a:r>
              <a:rPr lang="en-US" sz="2102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Nous pouvons accompagner l’UGP à :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28116" y="2824481"/>
            <a:ext cx="16081196" cy="6931625"/>
            <a:chOff x="0" y="0"/>
            <a:chExt cx="21441595" cy="924216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0487683" cy="4571554"/>
              <a:chOff x="0" y="0"/>
              <a:chExt cx="10698480" cy="466344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698480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537830" y="394409"/>
              <a:ext cx="9412024" cy="806745"/>
              <a:chOff x="0" y="0"/>
              <a:chExt cx="9601200" cy="82296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Cadrage et pilotage fonctionnel</a:t>
                </a:r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657348" y="1347184"/>
              <a:ext cx="9172988" cy="2742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0383" lvl="1" indent="-175191" algn="l">
                <a:lnSpc>
                  <a:spcPts val="2787"/>
                </a:lnSpc>
                <a:buFont typeface="Arial"/>
                <a:buChar char="•"/>
              </a:pPr>
              <a:r>
                <a:rPr lang="en-US" sz="1936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Cadrer les besoins métiers et formaliser les exigences fonctionnelles</a:t>
              </a:r>
            </a:p>
            <a:p>
              <a:pPr marL="350383" lvl="1" indent="-175191" algn="l">
                <a:lnSpc>
                  <a:spcPts val="2787"/>
                </a:lnSpc>
                <a:buFont typeface="Arial"/>
                <a:buChar char="•"/>
              </a:pPr>
              <a:r>
                <a:rPr lang="en-US" sz="1936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Assurer l'interface entre les utilisateurs et les équipes de développement.</a:t>
              </a:r>
            </a:p>
            <a:p>
              <a:pPr marL="350383" lvl="1" indent="-175191" algn="l">
                <a:lnSpc>
                  <a:spcPts val="2787"/>
                </a:lnSpc>
                <a:buFont typeface="Arial"/>
                <a:buChar char="•"/>
              </a:pPr>
              <a:r>
                <a:rPr lang="en-US" sz="1936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Piloter l’avancement du projet et suivre les demandes de changement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1337986" y="0"/>
              <a:ext cx="10103609" cy="4404137"/>
              <a:chOff x="0" y="0"/>
              <a:chExt cx="10698480" cy="466344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0698480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11856120" y="379965"/>
              <a:ext cx="9067341" cy="777201"/>
              <a:chOff x="0" y="0"/>
              <a:chExt cx="9601200" cy="82296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Qualité, recette et tests</a:t>
                </a: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1971261" y="1295755"/>
              <a:ext cx="8837060" cy="2797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Veiller à la conformité et à la qualité des livrables (code, documentation, performances)</a:t>
              </a:r>
            </a:p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Organiser la recette fonctionnelle et le suivi des anomalies</a:t>
              </a:r>
            </a:p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Superviser les tests techniques (intégration, charge, sécurité, continuité)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4815987"/>
              <a:ext cx="10487683" cy="4426179"/>
              <a:chOff x="0" y="0"/>
              <a:chExt cx="11049866" cy="466344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1049866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1049866" h="4663440">
                    <a:moveTo>
                      <a:pt x="0" y="182880"/>
                    </a:moveTo>
                    <a:cubicBezTo>
                      <a:pt x="0" y="81915"/>
                      <a:pt x="84605" y="0"/>
                      <a:pt x="188887" y="0"/>
                    </a:cubicBezTo>
                    <a:lnTo>
                      <a:pt x="10860979" y="0"/>
                    </a:lnTo>
                    <a:cubicBezTo>
                      <a:pt x="10965260" y="0"/>
                      <a:pt x="11049866" y="81915"/>
                      <a:pt x="11049866" y="182880"/>
                    </a:cubicBezTo>
                    <a:lnTo>
                      <a:pt x="11049866" y="4480560"/>
                    </a:lnTo>
                    <a:cubicBezTo>
                      <a:pt x="11049866" y="4581525"/>
                      <a:pt x="10965260" y="4663440"/>
                      <a:pt x="10860979" y="4663440"/>
                    </a:cubicBezTo>
                    <a:lnTo>
                      <a:pt x="188887" y="4663440"/>
                    </a:lnTo>
                    <a:cubicBezTo>
                      <a:pt x="8460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537830" y="5197854"/>
              <a:ext cx="9412024" cy="781090"/>
              <a:chOff x="0" y="0"/>
              <a:chExt cx="9916546" cy="82296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916546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916546" h="822960">
                    <a:moveTo>
                      <a:pt x="0" y="0"/>
                    </a:moveTo>
                    <a:lnTo>
                      <a:pt x="9916546" y="0"/>
                    </a:lnTo>
                    <a:lnTo>
                      <a:pt x="9916546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r="3179" b="-177325"/>
                </a:stretch>
              </a:blip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9916546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Automatisation des processus</a:t>
                </a:r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657348" y="6118513"/>
              <a:ext cx="9172988" cy="13879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Identifier les processus à automatiser</a:t>
              </a:r>
            </a:p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Valider les workflows et circuits de validation</a:t>
              </a:r>
            </a:p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Contrôler la cohérence des règles de gestion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11337986" y="4835915"/>
              <a:ext cx="10075082" cy="4391703"/>
              <a:chOff x="0" y="0"/>
              <a:chExt cx="10698480" cy="466344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0698480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11854657" y="5214807"/>
              <a:ext cx="9041740" cy="775006"/>
              <a:chOff x="0" y="0"/>
              <a:chExt cx="9601200" cy="82296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Accompagnement et déploiement</a:t>
                </a: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1969473" y="6127850"/>
              <a:ext cx="8812109" cy="2797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4" lvl="1" indent="-175537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Préparer les utilisateurs et accompagner la conduite du changement.</a:t>
              </a:r>
            </a:p>
            <a:p>
              <a:pPr marL="351074" lvl="1" indent="-175537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Accompagner la prise en main des nouvelles fonctionnalités</a:t>
              </a:r>
            </a:p>
            <a:p>
              <a:pPr marL="351074" lvl="1" indent="-175537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Sécuriser la mise en production et le suivi post-déploiement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4" name="Freeform 34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building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742555"/>
            <a:ext cx="500634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Doehler Afrique de l’Ouest &amp; Afrique Centrale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99032" y="5616054"/>
            <a:ext cx="5006340" cy="206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Döhler est un producteur, distributeur et fournisseur mondial d’ingrédients naturels et de systèmes d’ingrédients à base de technologies, notamment des additifs alimentaires, destinés aux industries agroalimentaires.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03020" y="7680960"/>
            <a:ext cx="2503170" cy="1140485"/>
            <a:chOff x="0" y="0"/>
            <a:chExt cx="3337560" cy="152064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37560" cy="1520647"/>
            </a:xfrm>
            <a:custGeom>
              <a:avLst/>
              <a:gdLst/>
              <a:ahLst/>
              <a:cxnLst/>
              <a:rect l="l" t="t" r="r" b="b"/>
              <a:pathLst>
                <a:path w="3337560" h="1520647">
                  <a:moveTo>
                    <a:pt x="0" y="0"/>
                  </a:moveTo>
                  <a:lnTo>
                    <a:pt x="3337560" y="0"/>
                  </a:lnTo>
                  <a:lnTo>
                    <a:pt x="3337560" y="1520647"/>
                  </a:lnTo>
                  <a:lnTo>
                    <a:pt x="0" y="1520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93" b="24160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337560" cy="15587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F0781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03020" y="8435340"/>
            <a:ext cx="2503170" cy="480060"/>
            <a:chOff x="0" y="0"/>
            <a:chExt cx="3337560" cy="640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337560" cy="640080"/>
            </a:xfrm>
            <a:custGeom>
              <a:avLst/>
              <a:gdLst/>
              <a:ahLst/>
              <a:cxnLst/>
              <a:rect l="l" t="t" r="r" b="b"/>
              <a:pathLst>
                <a:path w="3337560" h="640080">
                  <a:moveTo>
                    <a:pt x="0" y="0"/>
                  </a:moveTo>
                  <a:lnTo>
                    <a:pt x="3337560" y="0"/>
                  </a:lnTo>
                  <a:lnTo>
                    <a:pt x="3337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600" b="-5160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337560" cy="649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99"/>
                </a:lnSpc>
              </a:pPr>
              <a:r>
                <a:rPr lang="en-US" sz="1749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pays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806190" y="7680960"/>
            <a:ext cx="2503170" cy="1140485"/>
            <a:chOff x="0" y="0"/>
            <a:chExt cx="3337560" cy="152064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337560" cy="1520647"/>
            </a:xfrm>
            <a:custGeom>
              <a:avLst/>
              <a:gdLst/>
              <a:ahLst/>
              <a:cxnLst/>
              <a:rect l="l" t="t" r="r" b="b"/>
              <a:pathLst>
                <a:path w="3337560" h="1520647">
                  <a:moveTo>
                    <a:pt x="0" y="0"/>
                  </a:moveTo>
                  <a:lnTo>
                    <a:pt x="3337560" y="0"/>
                  </a:lnTo>
                  <a:lnTo>
                    <a:pt x="3337560" y="1520647"/>
                  </a:lnTo>
                  <a:lnTo>
                    <a:pt x="0" y="1520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93" b="2416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3337560" cy="15587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F0781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806190" y="8435340"/>
            <a:ext cx="2503170" cy="480060"/>
            <a:chOff x="0" y="0"/>
            <a:chExt cx="3337560" cy="6400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337560" cy="640080"/>
            </a:xfrm>
            <a:custGeom>
              <a:avLst/>
              <a:gdLst/>
              <a:ahLst/>
              <a:cxnLst/>
              <a:rect l="l" t="t" r="r" b="b"/>
              <a:pathLst>
                <a:path w="3337560" h="640080">
                  <a:moveTo>
                    <a:pt x="0" y="0"/>
                  </a:moveTo>
                  <a:lnTo>
                    <a:pt x="3337560" y="0"/>
                  </a:lnTo>
                  <a:lnTo>
                    <a:pt x="3337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600" b="-51600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3337560" cy="649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99"/>
                </a:lnSpc>
              </a:pPr>
              <a:r>
                <a:rPr lang="en-US" sz="1749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sites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0" name="Group 30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346786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 et formalisation des besoins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 du cahier des charges pour l’ERP multi-pays et pour la solution de contrôle d’accès sécurisés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298180" y="5548122"/>
            <a:ext cx="9166403" cy="138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et développement de l’ERP multi-pays intégrant plusieurs domaines métiers et de la solution de contrôle d’accès et de gestion des accès sécurisés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unitaires, tests d’intégration et tests de performance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19"/>
                </a:lnSpc>
              </a:pPr>
              <a:r>
                <a:rPr lang="en-US" sz="15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scale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918710"/>
            <a:ext cx="500634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Cabinet Notarial ADYK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3020" y="5762625"/>
            <a:ext cx="5006340" cy="13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ADYK est un cabinet notarial spécialisé dans l’accompagnement juridique des particuliers, des entreprises et des institutions.</a:t>
            </a:r>
          </a:p>
        </p:txBody>
      </p:sp>
      <p:sp>
        <p:nvSpPr>
          <p:cNvPr id="17" name="AutoShape 17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298180" y="346786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 et formalisation des besoins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 du cahier des charges pour la solution de gestion des dossiers notariaux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298180" y="554812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Conception, développement et intégration de la solution de gestion électronique des archives et des documents (GED)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unitaires, tests d’intégration et tests fonctionnels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building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918710"/>
            <a:ext cx="500634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SDP Groupe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3020" y="5762625"/>
            <a:ext cx="5006340" cy="1723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Un groupe qui met au service des maîtres d’ouvrage publics et privés une expertise internationale sur des projets d’infrastructures de transport, d’ouvrages d’art et immobiliers.</a:t>
            </a:r>
          </a:p>
        </p:txBody>
      </p:sp>
      <p:sp>
        <p:nvSpPr>
          <p:cNvPr id="17" name="AutoShape 17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298180" y="3467862"/>
            <a:ext cx="9166403" cy="138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 et formalisation des besoins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 du cahier des charges pour la digitalisation du Système de Management Intégré Qualité, Sécurité et Environnement (SMI-QSE)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298180" y="554812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d’une solution basée sur une base existante développée par NetByUs, améliorée pour ce projet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Développement, tests unitaires et tests d’intégration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7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32688" y="1303020"/>
            <a:ext cx="15087600" cy="1188415"/>
            <a:chOff x="0" y="0"/>
            <a:chExt cx="20116800" cy="15845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584554"/>
            </a:xfrm>
            <a:custGeom>
              <a:avLst/>
              <a:gdLst/>
              <a:ahLst/>
              <a:cxnLst/>
              <a:rect l="l" t="t" r="r" b="b"/>
              <a:pathLst>
                <a:path w="20116800" h="1584554">
                  <a:moveTo>
                    <a:pt x="0" y="0"/>
                  </a:moveTo>
                  <a:lnTo>
                    <a:pt x="20116800" y="0"/>
                  </a:lnTo>
                  <a:lnTo>
                    <a:pt x="20116800" y="1584554"/>
                  </a:lnTo>
                  <a:lnTo>
                    <a:pt x="0" y="158455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6978" b="-187768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632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Ce qui caractérise nos interventions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55548" y="2415235"/>
            <a:ext cx="16413480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Nos interventions reposent sur quatre engagements qui garantissent la réussite de chaque projet.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2688" y="3195828"/>
            <a:ext cx="3909060" cy="4937760"/>
            <a:chOff x="0" y="0"/>
            <a:chExt cx="5212080" cy="65836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269998" y="3744468"/>
            <a:ext cx="1234440" cy="1234440"/>
            <a:chOff x="0" y="0"/>
            <a:chExt cx="1645920" cy="16459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2430475" y="3904945"/>
            <a:ext cx="913486" cy="913486"/>
            <a:chOff x="0" y="0"/>
            <a:chExt cx="1217981" cy="1217981"/>
          </a:xfrm>
        </p:grpSpPr>
        <p:sp>
          <p:nvSpPr>
            <p:cNvPr id="13" name="Freeform 13" descr="icons/target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4" b="-4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367028" y="5291328"/>
            <a:ext cx="3040380" cy="87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approche orientée métier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5184648" y="3195828"/>
            <a:ext cx="3909060" cy="4937760"/>
            <a:chOff x="0" y="0"/>
            <a:chExt cx="5212080" cy="65836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6521958" y="3744468"/>
            <a:ext cx="1234440" cy="1234440"/>
            <a:chOff x="0" y="0"/>
            <a:chExt cx="1645920" cy="16459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6682435" y="3904945"/>
            <a:ext cx="913486" cy="913486"/>
            <a:chOff x="0" y="0"/>
            <a:chExt cx="1217981" cy="1217981"/>
          </a:xfrm>
        </p:grpSpPr>
        <p:sp>
          <p:nvSpPr>
            <p:cNvPr id="20" name="Freeform 20" descr="icons/handshake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4" b="-4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5618988" y="5291328"/>
            <a:ext cx="3040380" cy="1317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 accompagnement de proximité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436608" y="3195828"/>
            <a:ext cx="3909060" cy="4937760"/>
            <a:chOff x="0" y="0"/>
            <a:chExt cx="5212080" cy="65836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0773918" y="3744468"/>
            <a:ext cx="1234440" cy="1234440"/>
            <a:chOff x="0" y="0"/>
            <a:chExt cx="1645920" cy="16459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0934395" y="3904945"/>
            <a:ext cx="913486" cy="913486"/>
            <a:chOff x="0" y="0"/>
            <a:chExt cx="1217981" cy="1217981"/>
          </a:xfrm>
        </p:grpSpPr>
        <p:sp>
          <p:nvSpPr>
            <p:cNvPr id="27" name="Freeform 27" descr="icons/trending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" b="-4"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9870948" y="5291328"/>
            <a:ext cx="3040380" cy="87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culture du résultat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3688568" y="3195828"/>
            <a:ext cx="3909060" cy="4937760"/>
            <a:chOff x="0" y="0"/>
            <a:chExt cx="5212080" cy="65836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5025878" y="3744468"/>
            <a:ext cx="1234440" cy="1234440"/>
            <a:chOff x="0" y="0"/>
            <a:chExt cx="1645920" cy="16459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5186355" y="3904945"/>
            <a:ext cx="913486" cy="913486"/>
            <a:chOff x="0" y="0"/>
            <a:chExt cx="1217981" cy="1217981"/>
          </a:xfrm>
        </p:grpSpPr>
        <p:sp>
          <p:nvSpPr>
            <p:cNvPr id="34" name="Freeform 34" descr="icons/layers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4" b="-4"/>
              </a:stretch>
            </a:blipFill>
          </p:spPr>
        </p:sp>
      </p:grpSp>
      <p:sp>
        <p:nvSpPr>
          <p:cNvPr id="35" name="TextBox 35"/>
          <p:cNvSpPr txBox="1"/>
          <p:nvPr/>
        </p:nvSpPr>
        <p:spPr>
          <a:xfrm>
            <a:off x="14122908" y="5291328"/>
            <a:ext cx="3040380" cy="1317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expertise multisectorielle reconnue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7" name="Freeform 37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7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45820" y="1303020"/>
            <a:ext cx="15087600" cy="96012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Nos coordonnées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68680" y="2291715"/>
            <a:ext cx="16413480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Notre équipe est à votre disposition pour répondre à vos besoins et vous accompagner dans vos projets.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45820" y="3175926"/>
            <a:ext cx="8019593" cy="1919219"/>
            <a:chOff x="0" y="0"/>
            <a:chExt cx="10698480" cy="2560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257081" y="3614605"/>
            <a:ext cx="1041862" cy="1041862"/>
            <a:chOff x="0" y="0"/>
            <a:chExt cx="1389888" cy="13898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92521" y="3750045"/>
            <a:ext cx="770981" cy="770981"/>
            <a:chOff x="0" y="0"/>
            <a:chExt cx="1028522" cy="1028522"/>
          </a:xfrm>
        </p:grpSpPr>
        <p:sp>
          <p:nvSpPr>
            <p:cNvPr id="13" name="Freeform 13" descr="icons/globe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4" b="4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696495" y="3450100"/>
            <a:ext cx="5826200" cy="548348"/>
            <a:chOff x="0" y="0"/>
            <a:chExt cx="7772400" cy="731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Site web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696495" y="3998449"/>
            <a:ext cx="2159121" cy="891066"/>
            <a:chOff x="0" y="0"/>
            <a:chExt cx="2880360" cy="11887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80360" cy="1188720"/>
            </a:xfrm>
            <a:custGeom>
              <a:avLst/>
              <a:gdLst/>
              <a:ahLst/>
              <a:cxnLst/>
              <a:rect l="l" t="t" r="r" b="b"/>
              <a:pathLst>
                <a:path w="2880360" h="1188720">
                  <a:moveTo>
                    <a:pt x="0" y="0"/>
                  </a:moveTo>
                  <a:lnTo>
                    <a:pt x="2880360" y="0"/>
                  </a:lnTo>
                  <a:lnTo>
                    <a:pt x="28803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169841" b="-77402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880360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u="sng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  <a:hlinkClick r:id="rId6" tooltip="https://netbyus.com"/>
                </a:rPr>
                <a:t>netbyus.com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3761" y="3175926"/>
            <a:ext cx="8019593" cy="1919219"/>
            <a:chOff x="0" y="0"/>
            <a:chExt cx="10698480" cy="25603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9825022" y="3614605"/>
            <a:ext cx="1041862" cy="1041862"/>
            <a:chOff x="0" y="0"/>
            <a:chExt cx="1389888" cy="13898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960462" y="3750045"/>
            <a:ext cx="770981" cy="770981"/>
            <a:chOff x="0" y="0"/>
            <a:chExt cx="1028522" cy="1028522"/>
          </a:xfrm>
        </p:grpSpPr>
        <p:sp>
          <p:nvSpPr>
            <p:cNvPr id="25" name="Freeform 25" descr="icons/mail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4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1264436" y="3450100"/>
            <a:ext cx="5826200" cy="548348"/>
            <a:chOff x="0" y="0"/>
            <a:chExt cx="777240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Email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264436" y="3998449"/>
            <a:ext cx="3853088" cy="891066"/>
            <a:chOff x="0" y="0"/>
            <a:chExt cx="5140184" cy="118872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140184" cy="1188720"/>
            </a:xfrm>
            <a:custGeom>
              <a:avLst/>
              <a:gdLst/>
              <a:ahLst/>
              <a:cxnLst/>
              <a:rect l="l" t="t" r="r" b="b"/>
              <a:pathLst>
                <a:path w="5140184" h="1188720">
                  <a:moveTo>
                    <a:pt x="0" y="0"/>
                  </a:moveTo>
                  <a:lnTo>
                    <a:pt x="5140184" y="0"/>
                  </a:lnTo>
                  <a:lnTo>
                    <a:pt x="5140184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51208" b="-77402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514018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u="sng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  <a:hlinkClick r:id="rId8" tooltip="mailto:contact@netbyus.com"/>
                </a:rPr>
                <a:t>contact@netbyus.com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45820" y="5506406"/>
            <a:ext cx="8019593" cy="1919219"/>
            <a:chOff x="0" y="0"/>
            <a:chExt cx="10698480" cy="25603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257081" y="5945085"/>
            <a:ext cx="1041862" cy="1041862"/>
            <a:chOff x="0" y="0"/>
            <a:chExt cx="1389888" cy="138988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392521" y="6080525"/>
            <a:ext cx="770981" cy="770981"/>
            <a:chOff x="0" y="0"/>
            <a:chExt cx="1028522" cy="1028522"/>
          </a:xfrm>
        </p:grpSpPr>
        <p:sp>
          <p:nvSpPr>
            <p:cNvPr id="37" name="Freeform 37" descr="icons/phone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4" b="4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2696495" y="5780580"/>
            <a:ext cx="5826200" cy="548348"/>
            <a:chOff x="0" y="0"/>
            <a:chExt cx="777240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Téléphone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696495" y="6328929"/>
            <a:ext cx="2850602" cy="891066"/>
            <a:chOff x="0" y="0"/>
            <a:chExt cx="3802824" cy="118872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802828" cy="1188720"/>
            </a:xfrm>
            <a:custGeom>
              <a:avLst/>
              <a:gdLst/>
              <a:ahLst/>
              <a:cxnLst/>
              <a:rect l="l" t="t" r="r" b="b"/>
              <a:pathLst>
                <a:path w="3802828" h="1188720">
                  <a:moveTo>
                    <a:pt x="0" y="0"/>
                  </a:moveTo>
                  <a:lnTo>
                    <a:pt x="3802828" y="0"/>
                  </a:lnTo>
                  <a:lnTo>
                    <a:pt x="3802828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334" b="-12334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57150"/>
              <a:ext cx="380282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+229 01 55 01 83 63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413761" y="5506406"/>
            <a:ext cx="8019593" cy="1919219"/>
            <a:chOff x="0" y="0"/>
            <a:chExt cx="10698480" cy="25603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9825022" y="5945085"/>
            <a:ext cx="1041862" cy="1041862"/>
            <a:chOff x="0" y="0"/>
            <a:chExt cx="1389888" cy="138988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9960462" y="6080525"/>
            <a:ext cx="770981" cy="770981"/>
            <a:chOff x="0" y="0"/>
            <a:chExt cx="1028522" cy="1028522"/>
          </a:xfrm>
        </p:grpSpPr>
        <p:sp>
          <p:nvSpPr>
            <p:cNvPr id="49" name="Freeform 49" descr="icons/mappin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4" b="4"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>
            <a:off x="11264436" y="5780580"/>
            <a:ext cx="5826200" cy="548348"/>
            <a:chOff x="0" y="0"/>
            <a:chExt cx="7772400" cy="73152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Localisation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264436" y="6328929"/>
            <a:ext cx="4357837" cy="891066"/>
            <a:chOff x="0" y="0"/>
            <a:chExt cx="5813541" cy="118872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813541" cy="1188720"/>
            </a:xfrm>
            <a:custGeom>
              <a:avLst/>
              <a:gdLst/>
              <a:ahLst/>
              <a:cxnLst/>
              <a:rect l="l" t="t" r="r" b="b"/>
              <a:pathLst>
                <a:path w="5813541" h="1188720">
                  <a:moveTo>
                    <a:pt x="0" y="0"/>
                  </a:moveTo>
                  <a:lnTo>
                    <a:pt x="5813541" y="0"/>
                  </a:lnTo>
                  <a:lnTo>
                    <a:pt x="5813541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33694" b="-7740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5813541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Cadjehoun, Cotonou, Bénin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45820" y="7836886"/>
            <a:ext cx="8019593" cy="1919219"/>
            <a:chOff x="0" y="0"/>
            <a:chExt cx="10698480" cy="256032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257081" y="8275565"/>
            <a:ext cx="1041862" cy="1041862"/>
            <a:chOff x="0" y="0"/>
            <a:chExt cx="1389888" cy="1389888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60" name="Group 60"/>
          <p:cNvGrpSpPr/>
          <p:nvPr/>
        </p:nvGrpSpPr>
        <p:grpSpPr>
          <a:xfrm>
            <a:off x="1392521" y="8411005"/>
            <a:ext cx="770981" cy="770981"/>
            <a:chOff x="0" y="0"/>
            <a:chExt cx="1028522" cy="1028522"/>
          </a:xfrm>
        </p:grpSpPr>
        <p:sp>
          <p:nvSpPr>
            <p:cNvPr id="61" name="Freeform 61" descr="icons/linkedin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4" b="4"/>
              </a:stretch>
            </a:blipFill>
          </p:spPr>
        </p:sp>
      </p:grpSp>
      <p:grpSp>
        <p:nvGrpSpPr>
          <p:cNvPr id="62" name="Group 62"/>
          <p:cNvGrpSpPr/>
          <p:nvPr/>
        </p:nvGrpSpPr>
        <p:grpSpPr>
          <a:xfrm>
            <a:off x="2696495" y="8111060"/>
            <a:ext cx="5826200" cy="548348"/>
            <a:chOff x="0" y="0"/>
            <a:chExt cx="7772400" cy="73152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LinkedIn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2696495" y="8659409"/>
            <a:ext cx="5321450" cy="891066"/>
            <a:chOff x="0" y="0"/>
            <a:chExt cx="7099042" cy="118872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099043" cy="1188720"/>
            </a:xfrm>
            <a:custGeom>
              <a:avLst/>
              <a:gdLst/>
              <a:ahLst/>
              <a:cxnLst/>
              <a:rect l="l" t="t" r="r" b="b"/>
              <a:pathLst>
                <a:path w="7099043" h="1188720">
                  <a:moveTo>
                    <a:pt x="0" y="0"/>
                  </a:moveTo>
                  <a:lnTo>
                    <a:pt x="7099043" y="0"/>
                  </a:lnTo>
                  <a:lnTo>
                    <a:pt x="7099043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9485" b="-77402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57150"/>
              <a:ext cx="7099042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u="sng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  <a:hlinkClick r:id="rId12" tooltip="https://www.linkedin.com/company/net-by-us"/>
                </a:rPr>
                <a:t>linkedin.com/company/net-by-us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9413761" y="7836886"/>
            <a:ext cx="8019593" cy="1919219"/>
            <a:chOff x="0" y="0"/>
            <a:chExt cx="10698480" cy="256032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70" name="Group 70"/>
          <p:cNvGrpSpPr/>
          <p:nvPr/>
        </p:nvGrpSpPr>
        <p:grpSpPr>
          <a:xfrm>
            <a:off x="9825022" y="8275565"/>
            <a:ext cx="1041862" cy="1041862"/>
            <a:chOff x="0" y="0"/>
            <a:chExt cx="1389888" cy="1389888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72" name="Group 72"/>
          <p:cNvGrpSpPr/>
          <p:nvPr/>
        </p:nvGrpSpPr>
        <p:grpSpPr>
          <a:xfrm>
            <a:off x="9960462" y="8411005"/>
            <a:ext cx="770981" cy="770981"/>
            <a:chOff x="0" y="0"/>
            <a:chExt cx="1028522" cy="1028522"/>
          </a:xfrm>
        </p:grpSpPr>
        <p:sp>
          <p:nvSpPr>
            <p:cNvPr id="73" name="Freeform 73" descr="icons/facebook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4" b="4"/>
              </a:stretch>
            </a:blipFill>
          </p:spPr>
        </p:sp>
      </p:grpSp>
      <p:grpSp>
        <p:nvGrpSpPr>
          <p:cNvPr id="74" name="Group 74"/>
          <p:cNvGrpSpPr/>
          <p:nvPr/>
        </p:nvGrpSpPr>
        <p:grpSpPr>
          <a:xfrm>
            <a:off x="11264436" y="8111060"/>
            <a:ext cx="5826200" cy="548348"/>
            <a:chOff x="0" y="0"/>
            <a:chExt cx="7772400" cy="73152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76" name="TextBox 76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Facebook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1264436" y="8659409"/>
            <a:ext cx="3853088" cy="891066"/>
            <a:chOff x="0" y="0"/>
            <a:chExt cx="5140184" cy="118872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5140184" cy="1188720"/>
            </a:xfrm>
            <a:custGeom>
              <a:avLst/>
              <a:gdLst/>
              <a:ahLst/>
              <a:cxnLst/>
              <a:rect l="l" t="t" r="r" b="b"/>
              <a:pathLst>
                <a:path w="5140184" h="1188720">
                  <a:moveTo>
                    <a:pt x="0" y="0"/>
                  </a:moveTo>
                  <a:lnTo>
                    <a:pt x="5140184" y="0"/>
                  </a:lnTo>
                  <a:lnTo>
                    <a:pt x="5140184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51208" b="-77402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57150"/>
              <a:ext cx="514018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u="sng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  <a:hlinkClick r:id="rId14" tooltip="https://www.facebook.com/netbyus"/>
                </a:rPr>
                <a:t>facebook.com/netbyus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81" name="Freeform 81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b="7"/>
              </a:stretch>
            </a:blipFill>
          </p:spPr>
        </p:sp>
      </p:grpSp>
      <p:grpSp>
        <p:nvGrpSpPr>
          <p:cNvPr id="82" name="Group 82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56840" cy="10381972"/>
          </a:xfrm>
          <a:custGeom>
            <a:avLst/>
            <a:gdLst/>
            <a:ahLst/>
            <a:cxnLst/>
            <a:rect l="l" t="t" r="r" b="b"/>
            <a:pathLst>
              <a:path w="18456840" h="10381972">
                <a:moveTo>
                  <a:pt x="0" y="0"/>
                </a:moveTo>
                <a:lnTo>
                  <a:pt x="18456840" y="0"/>
                </a:lnTo>
                <a:lnTo>
                  <a:pt x="18456840" y="10381972"/>
                </a:lnTo>
                <a:lnTo>
                  <a:pt x="0" y="103819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48640" y="205740"/>
            <a:ext cx="2468880" cy="776688"/>
            <a:chOff x="0" y="0"/>
            <a:chExt cx="3291840" cy="10355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91840" cy="1035558"/>
            </a:xfrm>
            <a:custGeom>
              <a:avLst/>
              <a:gdLst/>
              <a:ahLst/>
              <a:cxnLst/>
              <a:rect l="l" t="t" r="r" b="b"/>
              <a:pathLst>
                <a:path w="3291840" h="1035558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3145536" y="0"/>
                  </a:lnTo>
                  <a:cubicBezTo>
                    <a:pt x="3226308" y="0"/>
                    <a:pt x="3291840" y="65532"/>
                    <a:pt x="3291840" y="146304"/>
                  </a:cubicBezTo>
                  <a:lnTo>
                    <a:pt x="3291840" y="889254"/>
                  </a:lnTo>
                  <a:cubicBezTo>
                    <a:pt x="3291840" y="970026"/>
                    <a:pt x="3226308" y="1035558"/>
                    <a:pt x="3145536" y="1035558"/>
                  </a:cubicBezTo>
                  <a:lnTo>
                    <a:pt x="146304" y="1035558"/>
                  </a:lnTo>
                  <a:cubicBezTo>
                    <a:pt x="65532" y="1035558"/>
                    <a:pt x="0" y="970026"/>
                    <a:pt x="0" y="88925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342900"/>
            <a:ext cx="2194560" cy="502368"/>
            <a:chOff x="0" y="0"/>
            <a:chExt cx="2926080" cy="669823"/>
          </a:xfrm>
        </p:grpSpPr>
        <p:sp>
          <p:nvSpPr>
            <p:cNvPr id="6" name="Freeform 6" descr="logo_finances.png"/>
            <p:cNvSpPr/>
            <p:nvPr/>
          </p:nvSpPr>
          <p:spPr>
            <a:xfrm>
              <a:off x="0" y="0"/>
              <a:ext cx="2926080" cy="669798"/>
            </a:xfrm>
            <a:custGeom>
              <a:avLst/>
              <a:gdLst/>
              <a:ahLst/>
              <a:cxnLst/>
              <a:rect l="l" t="t" r="r" b="b"/>
              <a:pathLst>
                <a:path w="2926080" h="669798">
                  <a:moveTo>
                    <a:pt x="0" y="0"/>
                  </a:moveTo>
                  <a:lnTo>
                    <a:pt x="2926080" y="0"/>
                  </a:lnTo>
                  <a:lnTo>
                    <a:pt x="2926080" y="669798"/>
                  </a:lnTo>
                  <a:lnTo>
                    <a:pt x="0" y="669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3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325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752</Words>
  <Application>Microsoft Office PowerPoint</Application>
  <PresentationFormat>Personnalisé</PresentationFormat>
  <Paragraphs>139</Paragraphs>
  <Slides>10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Poppins Italics</vt:lpstr>
      <vt:lpstr>Poppins</vt:lpstr>
      <vt:lpstr>Poppins Bold</vt:lpstr>
      <vt:lpstr>Arial</vt:lpstr>
      <vt:lpstr>Calibri</vt:lpstr>
      <vt:lpstr>Poppins Bold Italics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NetByUs_AO_Presentation.pptx</dc:title>
  <cp:lastModifiedBy>Lenovo</cp:lastModifiedBy>
  <cp:revision>3</cp:revision>
  <dcterms:created xsi:type="dcterms:W3CDTF">2006-08-16T00:00:00Z</dcterms:created>
  <dcterms:modified xsi:type="dcterms:W3CDTF">2026-07-31T11:45:32Z</dcterms:modified>
  <dc:identifier>DAHQ8lRC-zg</dc:identifier>
</cp:coreProperties>
</file>