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_rels/notesSlide8.xml.rels" ContentType="application/vnd.openxmlformats-package.relationships+xml"/>
  <Override PartName="/ppt/notesSlides/_rels/notesSlide2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.xml.rels" ContentType="application/vnd.openxmlformats-package.relationships+xml"/>
  <Override PartName="/ppt/notesSlides/_rels/notesSlide6.xml.rels" ContentType="application/vnd.openxmlformats-package.relationships+xml"/>
  <Override PartName="/ppt/notesSlides/_rels/notesSlide5.xml.rels" ContentType="application/vnd.openxmlformats-package.relationships+xml"/>
  <Override PartName="/ppt/notesSlides/_rels/notesSlide4.xml.rels" ContentType="application/vnd.openxmlformats-package.relationships+xml"/>
  <Override PartName="/ppt/notesSlides/_rels/notesSlide3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_rels/presentation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9144000" cy="5143500"/>
  <p:notesSz cx="51435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move the </a:t>
            </a:r>
            <a:r>
              <a:rPr b="0" lang="en-US" sz="4400" spc="-1" strike="noStrike">
                <a:latin typeface="Arial"/>
              </a:rPr>
              <a:t>slide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ft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sldNum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91556389-D164-4CA1-8167-E835FE7B5134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4960" cy="3084840"/>
          </a:xfrm>
          <a:prstGeom prst="rect">
            <a:avLst/>
          </a:prstGeom>
          <a:ln w="0">
            <a:noFill/>
          </a:ln>
        </p:spPr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6279ED0-9236-41B0-9045-0A57786D0598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4960" cy="3084840"/>
          </a:xfrm>
          <a:prstGeom prst="rect">
            <a:avLst/>
          </a:prstGeom>
          <a:ln w="0">
            <a:noFill/>
          </a:ln>
        </p:spPr>
      </p:sp>
      <p:sp>
        <p:nvSpPr>
          <p:cNvPr id="26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63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11764D0-6CAA-43B6-B281-3B8C84ED4127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4960" cy="3084840"/>
          </a:xfrm>
          <a:prstGeom prst="rect">
            <a:avLst/>
          </a:prstGeom>
          <a:ln w="0">
            <a:noFill/>
          </a:ln>
        </p:spPr>
      </p:sp>
      <p:sp>
        <p:nvSpPr>
          <p:cNvPr id="26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D22D44E-178A-482B-9049-444549253327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4960" cy="3084840"/>
          </a:xfrm>
          <a:prstGeom prst="rect">
            <a:avLst/>
          </a:prstGeom>
          <a:ln w="0">
            <a:noFill/>
          </a:ln>
        </p:spPr>
      </p:sp>
      <p:sp>
        <p:nvSpPr>
          <p:cNvPr id="26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69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F991BA8-9DE9-4838-A435-A5EF48C77B6D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4960" cy="3084840"/>
          </a:xfrm>
          <a:prstGeom prst="rect">
            <a:avLst/>
          </a:prstGeom>
          <a:ln w="0">
            <a:noFill/>
          </a:ln>
        </p:spPr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72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CCB18C2-494B-496E-BAD5-72AC525A827C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4960" cy="3084840"/>
          </a:xfrm>
          <a:prstGeom prst="rect">
            <a:avLst/>
          </a:prstGeom>
          <a:ln w="0">
            <a:noFill/>
          </a:ln>
        </p:spPr>
      </p:sp>
      <p:sp>
        <p:nvSpPr>
          <p:cNvPr id="27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75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9D2E2C8-500A-4CF7-82BB-E5BFD6720988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4960" cy="3084840"/>
          </a:xfrm>
          <a:prstGeom prst="rect">
            <a:avLst/>
          </a:prstGeom>
          <a:ln w="0">
            <a:noFill/>
          </a:ln>
        </p:spPr>
      </p:sp>
      <p:sp>
        <p:nvSpPr>
          <p:cNvPr id="27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78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B16D565-5876-41E7-9C66-D8B21D189BFC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4960" cy="3084840"/>
          </a:xfrm>
          <a:prstGeom prst="rect">
            <a:avLst/>
          </a:prstGeom>
          <a:ln w="0">
            <a:noFill/>
          </a:ln>
        </p:spPr>
      </p:sp>
      <p:sp>
        <p:nvSpPr>
          <p:cNvPr id="28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4960" cy="3598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281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0360" cy="4572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9E644B26-4CFF-40F3-8124-3A666A9D4CF6}" type="slidenum">
              <a:rPr b="0" lang="en-US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0"/>
          <p:cNvSpPr/>
          <p:nvPr/>
        </p:nvSpPr>
        <p:spPr>
          <a:xfrm>
            <a:off x="0" y="274320"/>
            <a:ext cx="9142560" cy="7164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5" name="Shape 1"/>
          <p:cNvSpPr/>
          <p:nvPr/>
        </p:nvSpPr>
        <p:spPr>
          <a:xfrm>
            <a:off x="0" y="868680"/>
            <a:ext cx="9142560" cy="7164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6" name="Shape 2"/>
          <p:cNvSpPr/>
          <p:nvPr/>
        </p:nvSpPr>
        <p:spPr>
          <a:xfrm>
            <a:off x="0" y="1463040"/>
            <a:ext cx="9142560" cy="7164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7" name="Shape 3"/>
          <p:cNvSpPr/>
          <p:nvPr/>
        </p:nvSpPr>
        <p:spPr>
          <a:xfrm>
            <a:off x="0" y="2057400"/>
            <a:ext cx="9142560" cy="7164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8" name="Shape 4"/>
          <p:cNvSpPr/>
          <p:nvPr/>
        </p:nvSpPr>
        <p:spPr>
          <a:xfrm>
            <a:off x="0" y="2651760"/>
            <a:ext cx="9142560" cy="7164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9" name="Shape 5"/>
          <p:cNvSpPr/>
          <p:nvPr/>
        </p:nvSpPr>
        <p:spPr>
          <a:xfrm>
            <a:off x="0" y="3246120"/>
            <a:ext cx="9142560" cy="7164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0" name="Shape 6"/>
          <p:cNvSpPr/>
          <p:nvPr/>
        </p:nvSpPr>
        <p:spPr>
          <a:xfrm>
            <a:off x="0" y="3840480"/>
            <a:ext cx="9142560" cy="7164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1" name="Shape 7"/>
          <p:cNvSpPr/>
          <p:nvPr/>
        </p:nvSpPr>
        <p:spPr>
          <a:xfrm>
            <a:off x="0" y="4434840"/>
            <a:ext cx="9142560" cy="71640"/>
          </a:xfrm>
          <a:prstGeom prst="rect">
            <a:avLst/>
          </a:prstGeom>
          <a:solidFill>
            <a:srgbClr val="0072ce">
              <a:alpha val="8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2" name="Text 8"/>
          <p:cNvSpPr/>
          <p:nvPr/>
        </p:nvSpPr>
        <p:spPr>
          <a:xfrm>
            <a:off x="457200" y="731520"/>
            <a:ext cx="8228160" cy="821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5200" spc="389" strike="noStrike">
                <a:solidFill>
                  <a:srgbClr val="ffffff"/>
                </a:solidFill>
                <a:latin typeface="Calibri"/>
                <a:ea typeface="Calibri"/>
              </a:rPr>
              <a:t>RESTEZ VIGILANTS</a:t>
            </a:r>
            <a:endParaRPr b="0" lang="en-US" sz="5200" spc="-1" strike="noStrike">
              <a:latin typeface="Arial"/>
            </a:endParaRPr>
          </a:p>
        </p:txBody>
      </p:sp>
      <p:sp>
        <p:nvSpPr>
          <p:cNvPr id="53" name="Text 9"/>
          <p:cNvSpPr/>
          <p:nvPr/>
        </p:nvSpPr>
        <p:spPr>
          <a:xfrm>
            <a:off x="457200" y="1691640"/>
            <a:ext cx="8228160" cy="50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2200" spc="-1" strike="noStrike">
                <a:solidFill>
                  <a:srgbClr val="a0b8d0"/>
                </a:solidFill>
                <a:latin typeface="Calibri"/>
                <a:ea typeface="Calibri"/>
              </a:rPr>
              <a:t>La menace approche...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54" name="Shape 10"/>
          <p:cNvSpPr/>
          <p:nvPr/>
        </p:nvSpPr>
        <p:spPr>
          <a:xfrm>
            <a:off x="1371600" y="2423160"/>
            <a:ext cx="6399360" cy="3528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5" name="Text 11"/>
          <p:cNvSpPr/>
          <p:nvPr/>
        </p:nvSpPr>
        <p:spPr>
          <a:xfrm>
            <a:off x="457200" y="2606040"/>
            <a:ext cx="8228160" cy="59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800" spc="789" strike="noStrike">
                <a:solidFill>
                  <a:srgbClr val="f07817"/>
                </a:solidFill>
                <a:latin typeface="Calibri"/>
                <a:ea typeface="Calibri"/>
              </a:rPr>
              <a:t>L'AFFAIRE</a:t>
            </a:r>
            <a:endParaRPr b="0" lang="en-US" sz="2800" spc="-1" strike="noStrike">
              <a:latin typeface="Arial"/>
            </a:endParaRPr>
          </a:p>
        </p:txBody>
      </p:sp>
      <p:sp>
        <p:nvSpPr>
          <p:cNvPr id="56" name="Text 12"/>
          <p:cNvSpPr/>
          <p:nvPr/>
        </p:nvSpPr>
        <p:spPr>
          <a:xfrm>
            <a:off x="457200" y="3200400"/>
            <a:ext cx="8228160" cy="912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5400" spc="191" strike="noStrike">
                <a:solidFill>
                  <a:srgbClr val="ffffff"/>
                </a:solidFill>
                <a:latin typeface="Calibri"/>
                <a:ea typeface="Calibri"/>
              </a:rPr>
              <a:t>RICARDO HOUNTON</a:t>
            </a:r>
            <a:endParaRPr b="0" lang="en-US" sz="5400" spc="-1" strike="noStrike">
              <a:latin typeface="Arial"/>
            </a:endParaRPr>
          </a:p>
        </p:txBody>
      </p:sp>
      <p:sp>
        <p:nvSpPr>
          <p:cNvPr id="57" name="Shape 13"/>
          <p:cNvSpPr/>
          <p:nvPr/>
        </p:nvSpPr>
        <p:spPr>
          <a:xfrm>
            <a:off x="0" y="4572000"/>
            <a:ext cx="9142560" cy="57024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8" name="Text 14"/>
          <p:cNvSpPr/>
          <p:nvPr/>
        </p:nvSpPr>
        <p:spPr>
          <a:xfrm>
            <a:off x="0" y="4572000"/>
            <a:ext cx="9142560" cy="570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Une campagne de sensibilisation NET BY US: Spear Phishing</a:t>
            </a:r>
            <a:endParaRPr b="0" lang="en-US" sz="1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d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0"/>
          <p:cNvSpPr/>
          <p:nvPr/>
        </p:nvSpPr>
        <p:spPr>
          <a:xfrm>
            <a:off x="0" y="0"/>
            <a:ext cx="9142560" cy="4374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0" name="Text 1"/>
          <p:cNvSpPr/>
          <p:nvPr/>
        </p:nvSpPr>
        <p:spPr>
          <a:xfrm>
            <a:off x="320040" y="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89" strike="noStrike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61" name="Text 2"/>
          <p:cNvSpPr/>
          <p:nvPr/>
        </p:nvSpPr>
        <p:spPr>
          <a:xfrm>
            <a:off x="0" y="0"/>
            <a:ext cx="8868240" cy="4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Semaine 1: Episode 1 : Routine du service financier / Partie 1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62" name="Text 3"/>
          <p:cNvSpPr/>
          <p:nvPr/>
        </p:nvSpPr>
        <p:spPr>
          <a:xfrm>
            <a:off x="320040" y="530280"/>
            <a:ext cx="8502480" cy="47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003a70"/>
                </a:solidFill>
                <a:latin typeface="Calibri"/>
                <a:ea typeface="Calibri"/>
              </a:rPr>
              <a:t>Episode 1 — Routine du service financier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63" name="Shape 4"/>
          <p:cNvSpPr/>
          <p:nvPr/>
        </p:nvSpPr>
        <p:spPr>
          <a:xfrm>
            <a:off x="274320" y="1115640"/>
            <a:ext cx="4159080" cy="351900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4" name="Shape 5"/>
          <p:cNvSpPr/>
          <p:nvPr/>
        </p:nvSpPr>
        <p:spPr>
          <a:xfrm>
            <a:off x="274320" y="1115640"/>
            <a:ext cx="4159080" cy="38268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5" name="Text 6"/>
          <p:cNvSpPr/>
          <p:nvPr/>
        </p:nvSpPr>
        <p:spPr>
          <a:xfrm>
            <a:off x="38412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MATINÉE ORDINAIRE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66" name="Text 7"/>
          <p:cNvSpPr/>
          <p:nvPr/>
        </p:nvSpPr>
        <p:spPr>
          <a:xfrm>
            <a:off x="457200" y="1600200"/>
            <a:ext cx="3839040" cy="283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i="1" lang="en-US" sz="1200" spc="-1" strike="noStrike">
                <a:solidFill>
                  <a:srgbClr val="7f8c8d"/>
                </a:solidFill>
                <a:latin typeface="Calibri"/>
                <a:ea typeface="Calibri"/>
              </a:rPr>
              <a:t>C'est une matinée ordinaire chez NET BY US.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rgbClr val="2c3e50"/>
                </a:solidFill>
                <a:latin typeface="Calibri"/>
                <a:ea typeface="Calibri"/>
              </a:rPr>
              <a:t>Au service comptabilité, la routine s'installe…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200" spc="-1" strike="noStrike">
                <a:solidFill>
                  <a:srgbClr val="0072ce"/>
                </a:solidFill>
                <a:latin typeface="Calibri"/>
                <a:ea typeface="Calibri"/>
              </a:rPr>
              <a:t>Mr Euloge :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rgbClr val="2c3e50"/>
                </a:solidFill>
                <a:latin typeface="Calibri"/>
                <a:ea typeface="Calibri"/>
              </a:rPr>
              <a:t>« Matinée classique… Les chiffres s'enchaînent. »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67" name="Shape 8"/>
          <p:cNvSpPr/>
          <p:nvPr/>
        </p:nvSpPr>
        <p:spPr>
          <a:xfrm>
            <a:off x="4709160" y="1115640"/>
            <a:ext cx="4159080" cy="351900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68" name="Shape 9"/>
          <p:cNvSpPr/>
          <p:nvPr/>
        </p:nvSpPr>
        <p:spPr>
          <a:xfrm>
            <a:off x="4709160" y="1115640"/>
            <a:ext cx="4159080" cy="38268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69" name="Text 10"/>
          <p:cNvSpPr/>
          <p:nvPr/>
        </p:nvSpPr>
        <p:spPr>
          <a:xfrm>
            <a:off x="481896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ARRIVÉE MAIL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70" name="Text 11"/>
          <p:cNvSpPr/>
          <p:nvPr/>
        </p:nvSpPr>
        <p:spPr>
          <a:xfrm>
            <a:off x="4873680" y="1600200"/>
            <a:ext cx="3839040" cy="2833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i="1" lang="en-US" sz="1200" spc="-1" strike="noStrike">
                <a:solidFill>
                  <a:srgbClr val="7f8c8d"/>
                </a:solidFill>
                <a:latin typeface="Calibri"/>
                <a:ea typeface="Calibri"/>
              </a:rPr>
              <a:t>Une notification apparaît sur l'écran de Mr Euloge.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200" spc="-1" strike="noStrike">
                <a:solidFill>
                  <a:srgbClr val="f07817"/>
                </a:solidFill>
                <a:latin typeface="Calibri"/>
                <a:ea typeface="Calibri"/>
              </a:rPr>
              <a:t>Mr Euloge :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solidFill>
                  <a:srgbClr val="2c3e50"/>
                </a:solidFill>
                <a:latin typeface="Calibri"/>
                <a:ea typeface="Calibri"/>
              </a:rPr>
              <a:t>« Tiens… un mail urgent de demande de paiement de Mr Ricardo. Étonnant. »</a:t>
            </a: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1200" spc="-1" strike="noStrike">
                <a:solidFill>
                  <a:srgbClr val="7f8c8d"/>
                </a:solidFill>
                <a:latin typeface="Calibri"/>
                <a:ea typeface="Calibri"/>
              </a:rPr>
              <a:t>Il ouvre le message.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71" name="Shape 12"/>
          <p:cNvSpPr/>
          <p:nvPr/>
        </p:nvSpPr>
        <p:spPr>
          <a:xfrm>
            <a:off x="2286000" y="4206240"/>
            <a:ext cx="4570560" cy="43740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72" name="Text 13"/>
          <p:cNvSpPr/>
          <p:nvPr/>
        </p:nvSpPr>
        <p:spPr>
          <a:xfrm>
            <a:off x="2286000" y="420624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Rien d'anormal ? La suite, la semaine prochaine…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73" name="Shape 14"/>
          <p:cNvSpPr/>
          <p:nvPr/>
        </p:nvSpPr>
        <p:spPr>
          <a:xfrm>
            <a:off x="0" y="4773240"/>
            <a:ext cx="9142560" cy="3690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4" name="Text 15"/>
          <p:cNvSpPr/>
          <p:nvPr/>
        </p:nvSpPr>
        <p:spPr>
          <a:xfrm>
            <a:off x="320040" y="4773240"/>
            <a:ext cx="850248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b="0" lang="en-US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d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0"/>
          <p:cNvSpPr/>
          <p:nvPr/>
        </p:nvSpPr>
        <p:spPr>
          <a:xfrm>
            <a:off x="0" y="0"/>
            <a:ext cx="9142560" cy="4374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76" name="Text 1"/>
          <p:cNvSpPr/>
          <p:nvPr/>
        </p:nvSpPr>
        <p:spPr>
          <a:xfrm>
            <a:off x="320040" y="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89" strike="noStrike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77" name="Text 2"/>
          <p:cNvSpPr/>
          <p:nvPr/>
        </p:nvSpPr>
        <p:spPr>
          <a:xfrm>
            <a:off x="0" y="0"/>
            <a:ext cx="8868240" cy="4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Semaine 2: Episode 1 : Routine du service financier / Partie 2 et Fin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78" name="Text 3"/>
          <p:cNvSpPr/>
          <p:nvPr/>
        </p:nvSpPr>
        <p:spPr>
          <a:xfrm>
            <a:off x="320040" y="530280"/>
            <a:ext cx="8502480" cy="47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003a70"/>
                </a:solidFill>
                <a:latin typeface="Calibri"/>
                <a:ea typeface="Calibri"/>
              </a:rPr>
              <a:t>Episode 1 — Routine du service financier (Fin)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79" name="Shape 4"/>
          <p:cNvSpPr/>
          <p:nvPr/>
        </p:nvSpPr>
        <p:spPr>
          <a:xfrm>
            <a:off x="274320" y="1115640"/>
            <a:ext cx="4159080" cy="329040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80" name="Shape 5"/>
          <p:cNvSpPr/>
          <p:nvPr/>
        </p:nvSpPr>
        <p:spPr>
          <a:xfrm>
            <a:off x="274320" y="1115640"/>
            <a:ext cx="4159080" cy="38268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Text 6"/>
          <p:cNvSpPr/>
          <p:nvPr/>
        </p:nvSpPr>
        <p:spPr>
          <a:xfrm>
            <a:off x="38412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CONTENU DU MAIL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82" name="Shape 7"/>
          <p:cNvSpPr/>
          <p:nvPr/>
        </p:nvSpPr>
        <p:spPr>
          <a:xfrm>
            <a:off x="457200" y="1600200"/>
            <a:ext cx="3793320" cy="2421720"/>
          </a:xfrm>
          <a:prstGeom prst="rect">
            <a:avLst/>
          </a:prstGeom>
          <a:solidFill>
            <a:srgbClr val="ffffff"/>
          </a:solidFill>
          <a:ln w="6350">
            <a:solidFill>
              <a:srgbClr val="e8edf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Text 8"/>
          <p:cNvSpPr/>
          <p:nvPr/>
        </p:nvSpPr>
        <p:spPr>
          <a:xfrm>
            <a:off x="567000" y="1645920"/>
            <a:ext cx="3564720" cy="23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800" spc="-1" strike="noStrike">
                <a:solidFill>
                  <a:srgbClr val="f07817"/>
                </a:solidFill>
                <a:latin typeface="Calibri"/>
                <a:ea typeface="Calibri"/>
              </a:rPr>
              <a:t>De : Ricardo Hounton &lt;bernard.zidek@agrolandsro.cz&gt;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84" name="Text 9"/>
          <p:cNvSpPr/>
          <p:nvPr/>
        </p:nvSpPr>
        <p:spPr>
          <a:xfrm>
            <a:off x="567000" y="1865520"/>
            <a:ext cx="3564720" cy="23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800" spc="-1" strike="noStrike">
                <a:solidFill>
                  <a:srgbClr val="f07817"/>
                </a:solidFill>
                <a:latin typeface="Calibri"/>
                <a:ea typeface="Calibri"/>
              </a:rPr>
              <a:t>Répondre à : Ricardo Hounton &lt;silvyfresta73@virgilio.it&gt;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85" name="Text 10"/>
          <p:cNvSpPr/>
          <p:nvPr/>
        </p:nvSpPr>
        <p:spPr>
          <a:xfrm>
            <a:off x="567000" y="2084760"/>
            <a:ext cx="3564720" cy="23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800" spc="-1" strike="noStrike">
                <a:solidFill>
                  <a:srgbClr val="2c3e50"/>
                </a:solidFill>
                <a:latin typeface="Calibri"/>
                <a:ea typeface="Calibri"/>
              </a:rPr>
              <a:t>Pour : comptabilite@netbyus.com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86" name="Text 11"/>
          <p:cNvSpPr/>
          <p:nvPr/>
        </p:nvSpPr>
        <p:spPr>
          <a:xfrm>
            <a:off x="567000" y="2304360"/>
            <a:ext cx="3564720" cy="23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800" spc="-1" strike="noStrike">
                <a:solidFill>
                  <a:srgbClr val="003a70"/>
                </a:solidFill>
                <a:latin typeface="Calibri"/>
                <a:ea typeface="Calibri"/>
              </a:rPr>
              <a:t>Objet : Important - Reminder #00187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87" name="Shape 12"/>
          <p:cNvSpPr/>
          <p:nvPr/>
        </p:nvSpPr>
        <p:spPr>
          <a:xfrm>
            <a:off x="566640" y="2541960"/>
            <a:ext cx="3566160" cy="360"/>
          </a:xfrm>
          <a:prstGeom prst="line">
            <a:avLst/>
          </a:prstGeom>
          <a:ln w="6350">
            <a:solidFill>
              <a:srgbClr val="e8edf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88" name="Text 13"/>
          <p:cNvSpPr/>
          <p:nvPr/>
        </p:nvSpPr>
        <p:spPr>
          <a:xfrm>
            <a:off x="567000" y="2578680"/>
            <a:ext cx="3564720" cy="50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800" spc="-1" strike="noStrike">
                <a:solidFill>
                  <a:srgbClr val="2c3e50"/>
                </a:solidFill>
                <a:latin typeface="Calibri"/>
                <a:ea typeface="Calibri"/>
              </a:rPr>
              <a:t>Pourriez-vous effectuer le paiement ci-dessous aujourd'hui ? Merci de bien vouloir m'envoyer le justificatif de paiement une fois effectué.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89" name="Text 14"/>
          <p:cNvSpPr/>
          <p:nvPr/>
        </p:nvSpPr>
        <p:spPr>
          <a:xfrm>
            <a:off x="567000" y="3090600"/>
            <a:ext cx="3564720" cy="181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en-US" sz="800" spc="-1" strike="noStrike">
                <a:solidFill>
                  <a:srgbClr val="003a70"/>
                </a:solidFill>
                <a:latin typeface="Calibri"/>
                <a:ea typeface="Calibri"/>
              </a:rPr>
              <a:t>Ricardo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90" name="Shape 15"/>
          <p:cNvSpPr/>
          <p:nvPr/>
        </p:nvSpPr>
        <p:spPr>
          <a:xfrm>
            <a:off x="566640" y="3291840"/>
            <a:ext cx="3566160" cy="360"/>
          </a:xfrm>
          <a:prstGeom prst="line">
            <a:avLst/>
          </a:prstGeom>
          <a:ln w="3810">
            <a:solidFill>
              <a:srgbClr val="e8edf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1" name="Text 16"/>
          <p:cNvSpPr/>
          <p:nvPr/>
        </p:nvSpPr>
        <p:spPr>
          <a:xfrm>
            <a:off x="567000" y="3310200"/>
            <a:ext cx="3564720" cy="23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700" spc="-1" strike="noStrike">
                <a:solidFill>
                  <a:srgbClr val="7f8c8d"/>
                </a:solidFill>
                <a:latin typeface="Calibri"/>
                <a:ea typeface="Calibri"/>
              </a:rPr>
              <a:t>-----Message d'origine----- De : Kristian Abdo | Lun 2 Mars 2026 10:59</a:t>
            </a:r>
            <a:endParaRPr b="0" lang="en-US" sz="700" spc="-1" strike="noStrike">
              <a:latin typeface="Arial"/>
            </a:endParaRPr>
          </a:p>
        </p:txBody>
      </p:sp>
      <p:sp>
        <p:nvSpPr>
          <p:cNvPr id="92" name="Text 17"/>
          <p:cNvSpPr/>
          <p:nvPr/>
        </p:nvSpPr>
        <p:spPr>
          <a:xfrm>
            <a:off x="567000" y="3547800"/>
            <a:ext cx="3564720" cy="27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750" spc="-1" strike="noStrike">
                <a:solidFill>
                  <a:srgbClr val="2c3e50"/>
                </a:solidFill>
                <a:latin typeface="Calibri"/>
                <a:ea typeface="Calibri"/>
              </a:rPr>
              <a:t>Comme convenu, veuillez trouver ci-joint 00187. Pouvons-nous prévoir le règlement ?</a:t>
            </a:r>
            <a:endParaRPr b="0" lang="en-US" sz="750" spc="-1" strike="noStrike">
              <a:latin typeface="Arial"/>
            </a:endParaRPr>
          </a:p>
        </p:txBody>
      </p:sp>
      <p:sp>
        <p:nvSpPr>
          <p:cNvPr id="93" name="Shape 19"/>
          <p:cNvSpPr/>
          <p:nvPr/>
        </p:nvSpPr>
        <p:spPr>
          <a:xfrm>
            <a:off x="4709160" y="1115640"/>
            <a:ext cx="4159080" cy="351900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94" name="Shape 20"/>
          <p:cNvSpPr/>
          <p:nvPr/>
        </p:nvSpPr>
        <p:spPr>
          <a:xfrm>
            <a:off x="4709160" y="1115640"/>
            <a:ext cx="4159080" cy="38268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5" name="Text 21"/>
          <p:cNvSpPr/>
          <p:nvPr/>
        </p:nvSpPr>
        <p:spPr>
          <a:xfrm>
            <a:off x="481896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INTERROGATION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96" name="Text 22"/>
          <p:cNvSpPr/>
          <p:nvPr/>
        </p:nvSpPr>
        <p:spPr>
          <a:xfrm>
            <a:off x="4873680" y="1572840"/>
            <a:ext cx="3839040" cy="127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i="1" lang="en-US" sz="1050" spc="-1" strike="noStrike">
                <a:solidFill>
                  <a:srgbClr val="7f8c8d"/>
                </a:solidFill>
                <a:latin typeface="Calibri"/>
                <a:ea typeface="Calibri"/>
              </a:rPr>
              <a:t>Mr Euloge télécharge la facture.</a:t>
            </a:r>
            <a:endParaRPr b="0" lang="en-US" sz="105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en-US" sz="1050" spc="-1" strike="noStrike">
                <a:solidFill>
                  <a:srgbClr val="7f8c8d"/>
                </a:solidFill>
                <a:latin typeface="Calibri"/>
                <a:ea typeface="Calibri"/>
              </a:rPr>
              <a:t>Il marque une pause.</a:t>
            </a:r>
            <a:endParaRPr b="0" lang="en-US" sz="105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05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5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50" spc="-1" strike="noStrike">
                <a:solidFill>
                  <a:srgbClr val="f07817"/>
                </a:solidFill>
                <a:latin typeface="Calibri"/>
                <a:ea typeface="Calibri"/>
              </a:rPr>
              <a:t>Mr Euloge :</a:t>
            </a:r>
            <a:endParaRPr b="0" lang="en-US" sz="105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5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50" spc="-1" strike="noStrike">
                <a:solidFill>
                  <a:srgbClr val="2c3e50"/>
                </a:solidFill>
                <a:latin typeface="Calibri"/>
                <a:ea typeface="Calibri"/>
              </a:rPr>
              <a:t>« Bizarre… Il effectue généralement lui-même ce genre de paiement. Pourquoi passer par moi cette fois ? »</a:t>
            </a:r>
            <a:endParaRPr b="0" lang="en-US" sz="105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5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50" spc="-1" strike="noStrike">
              <a:latin typeface="Arial"/>
            </a:endParaRPr>
          </a:p>
        </p:txBody>
      </p:sp>
      <p:sp>
        <p:nvSpPr>
          <p:cNvPr id="97" name="Shape 23"/>
          <p:cNvSpPr/>
          <p:nvPr/>
        </p:nvSpPr>
        <p:spPr>
          <a:xfrm>
            <a:off x="4873680" y="2907720"/>
            <a:ext cx="3839040" cy="1507320"/>
          </a:xfrm>
          <a:prstGeom prst="rect">
            <a:avLst/>
          </a:prstGeom>
          <a:solidFill>
            <a:srgbClr val="ffffff"/>
          </a:solidFill>
          <a:ln w="10160">
            <a:solidFill>
              <a:srgbClr val="003a70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98" name="Shape 24"/>
          <p:cNvSpPr/>
          <p:nvPr/>
        </p:nvSpPr>
        <p:spPr>
          <a:xfrm>
            <a:off x="4873680" y="2907720"/>
            <a:ext cx="3839040" cy="29124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99" name="Text 25"/>
          <p:cNvSpPr/>
          <p:nvPr/>
        </p:nvSpPr>
        <p:spPr>
          <a:xfrm>
            <a:off x="4873680" y="2907720"/>
            <a:ext cx="3839040" cy="29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-1" strike="noStrike">
                <a:solidFill>
                  <a:srgbClr val="ffffff"/>
                </a:solidFill>
                <a:latin typeface="Calibri"/>
                <a:ea typeface="Calibri"/>
              </a:rPr>
              <a:t>FACTURE — Kristian Abdo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00" name="Text 26"/>
          <p:cNvSpPr/>
          <p:nvPr/>
        </p:nvSpPr>
        <p:spPr>
          <a:xfrm>
            <a:off x="4983480" y="3237120"/>
            <a:ext cx="3656160" cy="19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800" spc="-1" strike="noStrike">
                <a:solidFill>
                  <a:srgbClr val="2c3e50"/>
                </a:solidFill>
                <a:latin typeface="Calibri"/>
                <a:ea typeface="Calibri"/>
              </a:rPr>
              <a:t>Facturé à : Ricardo Hounton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101" name="Text 27"/>
          <p:cNvSpPr/>
          <p:nvPr/>
        </p:nvSpPr>
        <p:spPr>
          <a:xfrm>
            <a:off x="4983480" y="3420000"/>
            <a:ext cx="3656160" cy="19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750" spc="-1" strike="noStrike">
                <a:solidFill>
                  <a:srgbClr val="7f8c8d"/>
                </a:solidFill>
                <a:latin typeface="Calibri"/>
                <a:ea typeface="Calibri"/>
              </a:rPr>
              <a:t>Facture n° : 00187  |  Date : 11 Fév 2026  |  Échéance : 28 Fév 2026</a:t>
            </a:r>
            <a:endParaRPr b="0" lang="en-US" sz="750" spc="-1" strike="noStrike">
              <a:latin typeface="Arial"/>
            </a:endParaRPr>
          </a:p>
        </p:txBody>
      </p:sp>
      <p:sp>
        <p:nvSpPr>
          <p:cNvPr id="102" name="Shape 28"/>
          <p:cNvSpPr/>
          <p:nvPr/>
        </p:nvSpPr>
        <p:spPr>
          <a:xfrm>
            <a:off x="4983480" y="3620880"/>
            <a:ext cx="3566160" cy="360"/>
          </a:xfrm>
          <a:prstGeom prst="line">
            <a:avLst/>
          </a:prstGeom>
          <a:ln w="3810">
            <a:solidFill>
              <a:srgbClr val="e8edf2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3" name="Text 29"/>
          <p:cNvSpPr/>
          <p:nvPr/>
        </p:nvSpPr>
        <p:spPr>
          <a:xfrm>
            <a:off x="4983480" y="3657600"/>
            <a:ext cx="3656160" cy="19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800" spc="-1" strike="noStrike">
                <a:solidFill>
                  <a:srgbClr val="2c3e50"/>
                </a:solidFill>
                <a:latin typeface="Calibri"/>
                <a:ea typeface="Calibri"/>
              </a:rPr>
              <a:t>Consultation (Formation) — 1 × 8 233,33 €</a:t>
            </a:r>
            <a:endParaRPr b="0" lang="en-US" sz="800" spc="-1" strike="noStrike">
              <a:latin typeface="Arial"/>
            </a:endParaRPr>
          </a:p>
        </p:txBody>
      </p:sp>
      <p:sp>
        <p:nvSpPr>
          <p:cNvPr id="104" name="Shape 30"/>
          <p:cNvSpPr/>
          <p:nvPr/>
        </p:nvSpPr>
        <p:spPr>
          <a:xfrm>
            <a:off x="4873680" y="3895200"/>
            <a:ext cx="3839040" cy="3276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5" name="Text 31"/>
          <p:cNvSpPr/>
          <p:nvPr/>
        </p:nvSpPr>
        <p:spPr>
          <a:xfrm>
            <a:off x="4873680" y="3895200"/>
            <a:ext cx="3839040" cy="32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ffffff"/>
                </a:solidFill>
                <a:latin typeface="Calibri"/>
                <a:ea typeface="Calibri"/>
              </a:rPr>
              <a:t>MONTANT DÛ : 9 880,00 €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06" name="Shape 33"/>
          <p:cNvSpPr/>
          <p:nvPr/>
        </p:nvSpPr>
        <p:spPr>
          <a:xfrm>
            <a:off x="2286000" y="4206240"/>
            <a:ext cx="4570560" cy="43740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07" name="Text 34"/>
          <p:cNvSpPr/>
          <p:nvPr/>
        </p:nvSpPr>
        <p:spPr>
          <a:xfrm>
            <a:off x="2286000" y="420624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Un détail qui cloche. Mais lequel ?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08" name="Shape 35"/>
          <p:cNvSpPr/>
          <p:nvPr/>
        </p:nvSpPr>
        <p:spPr>
          <a:xfrm>
            <a:off x="0" y="4773240"/>
            <a:ext cx="9142560" cy="3690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09" name="Text 36"/>
          <p:cNvSpPr/>
          <p:nvPr/>
        </p:nvSpPr>
        <p:spPr>
          <a:xfrm>
            <a:off x="320040" y="4773240"/>
            <a:ext cx="850248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b="0" lang="en-US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d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0"/>
          <p:cNvSpPr/>
          <p:nvPr/>
        </p:nvSpPr>
        <p:spPr>
          <a:xfrm>
            <a:off x="0" y="18720"/>
            <a:ext cx="9142560" cy="4374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1" name="Text 1"/>
          <p:cNvSpPr/>
          <p:nvPr/>
        </p:nvSpPr>
        <p:spPr>
          <a:xfrm>
            <a:off x="320040" y="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89" strike="noStrike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12" name="Text 2"/>
          <p:cNvSpPr/>
          <p:nvPr/>
        </p:nvSpPr>
        <p:spPr>
          <a:xfrm>
            <a:off x="0" y="0"/>
            <a:ext cx="8868240" cy="4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Semaine 3: Episode 2 : Confirmation du doute / Partie 1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13" name="Text 3"/>
          <p:cNvSpPr/>
          <p:nvPr/>
        </p:nvSpPr>
        <p:spPr>
          <a:xfrm>
            <a:off x="320040" y="530280"/>
            <a:ext cx="8502480" cy="47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003a70"/>
                </a:solidFill>
                <a:latin typeface="Calibri"/>
                <a:ea typeface="Calibri"/>
              </a:rPr>
              <a:t>Episode 2 — Confirmation du doute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14" name="Shape 4"/>
          <p:cNvSpPr/>
          <p:nvPr/>
        </p:nvSpPr>
        <p:spPr>
          <a:xfrm>
            <a:off x="274320" y="1115640"/>
            <a:ext cx="4159080" cy="351900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15" name="Shape 5"/>
          <p:cNvSpPr/>
          <p:nvPr/>
        </p:nvSpPr>
        <p:spPr>
          <a:xfrm>
            <a:off x="274320" y="1115640"/>
            <a:ext cx="4159080" cy="38268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16" name="Text 6"/>
          <p:cNvSpPr/>
          <p:nvPr/>
        </p:nvSpPr>
        <p:spPr>
          <a:xfrm>
            <a:off x="38412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APPEL RICARDO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17" name="Text 7"/>
          <p:cNvSpPr/>
          <p:nvPr/>
        </p:nvSpPr>
        <p:spPr>
          <a:xfrm>
            <a:off x="457200" y="1572840"/>
            <a:ext cx="3793320" cy="31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1100" spc="-1" strike="noStrike">
                <a:solidFill>
                  <a:srgbClr val="7f8c8d"/>
                </a:solidFill>
                <a:latin typeface="Calibri"/>
                <a:ea typeface="Calibri"/>
              </a:rPr>
              <a:t>Bip bip… Bip bip…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18" name="Text 8"/>
          <p:cNvSpPr/>
          <p:nvPr/>
        </p:nvSpPr>
        <p:spPr>
          <a:xfrm>
            <a:off x="457200" y="1938600"/>
            <a:ext cx="37933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72ce"/>
                </a:solidFill>
                <a:latin typeface="Calibri"/>
                <a:ea typeface="Calibri"/>
              </a:rPr>
              <a:t>Mr Euloge :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19" name="Text 9"/>
          <p:cNvSpPr/>
          <p:nvPr/>
        </p:nvSpPr>
        <p:spPr>
          <a:xfrm>
            <a:off x="457200" y="2157840"/>
            <a:ext cx="3793320" cy="41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« Bonjour Monsieur Ricardo. Je viens de recevoir votre mail urgent de paiement pour un certain Kristian Abdo. »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20" name="Text 10"/>
          <p:cNvSpPr/>
          <p:nvPr/>
        </p:nvSpPr>
        <p:spPr>
          <a:xfrm>
            <a:off x="457200" y="2615040"/>
            <a:ext cx="37933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3a70"/>
                </a:solidFill>
                <a:latin typeface="Calibri"/>
                <a:ea typeface="Calibri"/>
              </a:rPr>
              <a:t>Mr Ricardo :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21" name="Text 11"/>
          <p:cNvSpPr/>
          <p:nvPr/>
        </p:nvSpPr>
        <p:spPr>
          <a:xfrm>
            <a:off x="457200" y="2834640"/>
            <a:ext cx="3793320" cy="41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« … De quel mail parles-tu Euloge ? Je n'ai rien envoyé. »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22" name="Text 12"/>
          <p:cNvSpPr/>
          <p:nvPr/>
        </p:nvSpPr>
        <p:spPr>
          <a:xfrm>
            <a:off x="457200" y="3291840"/>
            <a:ext cx="37933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72ce"/>
                </a:solidFill>
                <a:latin typeface="Calibri"/>
                <a:ea typeface="Calibri"/>
              </a:rPr>
              <a:t>Mr Euloge :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23" name="Text 13"/>
          <p:cNvSpPr/>
          <p:nvPr/>
        </p:nvSpPr>
        <p:spPr>
          <a:xfrm>
            <a:off x="457200" y="3511440"/>
            <a:ext cx="3793320" cy="41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« Monsieur… le mail vient pourtant de votre adresse. »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24" name="Text 14"/>
          <p:cNvSpPr/>
          <p:nvPr/>
        </p:nvSpPr>
        <p:spPr>
          <a:xfrm>
            <a:off x="457200" y="3968640"/>
            <a:ext cx="37933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3a70"/>
                </a:solidFill>
                <a:latin typeface="Calibri"/>
                <a:ea typeface="Calibri"/>
              </a:rPr>
              <a:t>Mr Ricardo :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25" name="Text 15"/>
          <p:cNvSpPr/>
          <p:nvPr/>
        </p:nvSpPr>
        <p:spPr>
          <a:xfrm>
            <a:off x="457200" y="4187880"/>
            <a:ext cx="3793320" cy="41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« Ne touche à rien. Vérifie immédiatement l'adresse expéditeur. »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26" name="Shape 16"/>
          <p:cNvSpPr/>
          <p:nvPr/>
        </p:nvSpPr>
        <p:spPr>
          <a:xfrm>
            <a:off x="4709160" y="1115640"/>
            <a:ext cx="4159080" cy="351900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27" name="Shape 17"/>
          <p:cNvSpPr/>
          <p:nvPr/>
        </p:nvSpPr>
        <p:spPr>
          <a:xfrm>
            <a:off x="4709160" y="1115640"/>
            <a:ext cx="4159080" cy="38268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28" name="Text 18"/>
          <p:cNvSpPr/>
          <p:nvPr/>
        </p:nvSpPr>
        <p:spPr>
          <a:xfrm>
            <a:off x="481896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VÉRIFICATION DE L'ADRESSE MAIL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29" name="Text 19"/>
          <p:cNvSpPr/>
          <p:nvPr/>
        </p:nvSpPr>
        <p:spPr>
          <a:xfrm>
            <a:off x="4873680" y="1572840"/>
            <a:ext cx="3839040" cy="118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i="1" lang="en-US" sz="1100" spc="-1" strike="noStrike">
                <a:solidFill>
                  <a:srgbClr val="7f8c8d"/>
                </a:solidFill>
                <a:latin typeface="Calibri"/>
                <a:ea typeface="Calibri"/>
              </a:rPr>
              <a:t>Mr Euloge rouvre le mail et zoome sur l'adresse expéditeur.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003a70"/>
                </a:solidFill>
                <a:latin typeface="Calibri"/>
                <a:ea typeface="Calibri"/>
              </a:rPr>
              <a:t>Mr Ricardo :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100" spc="-1" strike="noStrike">
                <a:solidFill>
                  <a:srgbClr val="2c3e50"/>
                </a:solidFill>
                <a:latin typeface="Calibri"/>
                <a:ea typeface="Calibri"/>
              </a:rPr>
              <a:t>« Vérifie bien le mail de l'expéditeur. »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</p:txBody>
      </p:sp>
      <p:sp>
        <p:nvSpPr>
          <p:cNvPr id="130" name="Shape 20"/>
          <p:cNvSpPr/>
          <p:nvPr/>
        </p:nvSpPr>
        <p:spPr>
          <a:xfrm>
            <a:off x="4873680" y="2834640"/>
            <a:ext cx="3839040" cy="501480"/>
          </a:xfrm>
          <a:prstGeom prst="rect">
            <a:avLst/>
          </a:prstGeom>
          <a:solidFill>
            <a:srgbClr val="e8f8ea"/>
          </a:solidFill>
          <a:ln w="10160">
            <a:solidFill>
              <a:srgbClr val="2da33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1" name="Text 21"/>
          <p:cNvSpPr/>
          <p:nvPr/>
        </p:nvSpPr>
        <p:spPr>
          <a:xfrm>
            <a:off x="4983480" y="2834640"/>
            <a:ext cx="3656160" cy="501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2da333"/>
                </a:solidFill>
                <a:latin typeface="Calibri"/>
                <a:ea typeface="Calibri"/>
              </a:rPr>
              <a:t>✓  </a:t>
            </a:r>
            <a:r>
              <a:rPr b="1" lang="en-US" sz="1000" spc="-1" strike="noStrike">
                <a:solidFill>
                  <a:srgbClr val="2da333"/>
                </a:solidFill>
                <a:latin typeface="Calibri"/>
                <a:ea typeface="Calibri"/>
              </a:rPr>
              <a:t>r.hounton@netbyus.com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32" name="Shape 22"/>
          <p:cNvSpPr/>
          <p:nvPr/>
        </p:nvSpPr>
        <p:spPr>
          <a:xfrm>
            <a:off x="4873680" y="3429000"/>
            <a:ext cx="3839040" cy="592920"/>
          </a:xfrm>
          <a:prstGeom prst="rect">
            <a:avLst/>
          </a:prstGeom>
          <a:solidFill>
            <a:srgbClr val="fef0e3"/>
          </a:solidFill>
          <a:ln w="1016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3" name="Text 23"/>
          <p:cNvSpPr/>
          <p:nvPr/>
        </p:nvSpPr>
        <p:spPr>
          <a:xfrm>
            <a:off x="4983480" y="3429000"/>
            <a:ext cx="3656160" cy="592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f07817"/>
                </a:solidFill>
                <a:latin typeface="Calibri"/>
                <a:ea typeface="Calibri"/>
              </a:rPr>
              <a:t>?  bernard.zidek@agrolandsro.cz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34" name="Text 24"/>
          <p:cNvSpPr/>
          <p:nvPr/>
        </p:nvSpPr>
        <p:spPr>
          <a:xfrm>
            <a:off x="4873680" y="4096440"/>
            <a:ext cx="383904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1000" spc="-1" strike="noStrike">
                <a:solidFill>
                  <a:srgbClr val="7f8c8d"/>
                </a:solidFill>
                <a:latin typeface="Calibri"/>
                <a:ea typeface="Calibri"/>
              </a:rPr>
              <a:t>Ce n'est pas l'adresse de Mr Ricardo !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35" name="Shape 27"/>
          <p:cNvSpPr/>
          <p:nvPr/>
        </p:nvSpPr>
        <p:spPr>
          <a:xfrm>
            <a:off x="0" y="4773240"/>
            <a:ext cx="9142560" cy="3690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6" name="Text 28"/>
          <p:cNvSpPr/>
          <p:nvPr/>
        </p:nvSpPr>
        <p:spPr>
          <a:xfrm>
            <a:off x="320040" y="4773240"/>
            <a:ext cx="850248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b="0" lang="en-US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d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0"/>
          <p:cNvSpPr/>
          <p:nvPr/>
        </p:nvSpPr>
        <p:spPr>
          <a:xfrm>
            <a:off x="0" y="0"/>
            <a:ext cx="9142560" cy="4374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38" name="Text 1"/>
          <p:cNvSpPr/>
          <p:nvPr/>
        </p:nvSpPr>
        <p:spPr>
          <a:xfrm>
            <a:off x="320040" y="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89" strike="noStrike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39" name="Text 2"/>
          <p:cNvSpPr/>
          <p:nvPr/>
        </p:nvSpPr>
        <p:spPr>
          <a:xfrm>
            <a:off x="0" y="0"/>
            <a:ext cx="8868240" cy="4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Semaine 4: Episode 2 : Confirmation du doute / Partie 2 et Fin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40" name="Text 3"/>
          <p:cNvSpPr/>
          <p:nvPr/>
        </p:nvSpPr>
        <p:spPr>
          <a:xfrm>
            <a:off x="320040" y="530280"/>
            <a:ext cx="8502480" cy="47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003a70"/>
                </a:solidFill>
                <a:latin typeface="Calibri"/>
                <a:ea typeface="Calibri"/>
              </a:rPr>
              <a:t>Episode 2 — Confirmation du doute (Fin)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41" name="Shape 4"/>
          <p:cNvSpPr/>
          <p:nvPr/>
        </p:nvSpPr>
        <p:spPr>
          <a:xfrm>
            <a:off x="228600" y="1053000"/>
            <a:ext cx="4159080" cy="351900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42" name="Shape 5"/>
          <p:cNvSpPr/>
          <p:nvPr/>
        </p:nvSpPr>
        <p:spPr>
          <a:xfrm>
            <a:off x="274320" y="1115640"/>
            <a:ext cx="4159080" cy="38268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43" name="Text 6"/>
          <p:cNvSpPr/>
          <p:nvPr/>
        </p:nvSpPr>
        <p:spPr>
          <a:xfrm>
            <a:off x="38412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CONFIRMATION DE LA FAUSSE ADRESSE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44" name="Text 7"/>
          <p:cNvSpPr/>
          <p:nvPr/>
        </p:nvSpPr>
        <p:spPr>
          <a:xfrm>
            <a:off x="457200" y="1572840"/>
            <a:ext cx="37933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72ce"/>
                </a:solidFill>
                <a:latin typeface="Calibri"/>
                <a:ea typeface="Calibri"/>
              </a:rPr>
              <a:t>Mr Euloge :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45" name="Text 8"/>
          <p:cNvSpPr/>
          <p:nvPr/>
        </p:nvSpPr>
        <p:spPr>
          <a:xfrm>
            <a:off x="457200" y="1792080"/>
            <a:ext cx="3793320" cy="4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« Monsieur Ricardo… ce n'est pas votre adresse. L'email vient de bernard.zidek@agrolandsro.cz »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46" name="Text 9"/>
          <p:cNvSpPr/>
          <p:nvPr/>
        </p:nvSpPr>
        <p:spPr>
          <a:xfrm>
            <a:off x="457200" y="2286000"/>
            <a:ext cx="37933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3a70"/>
                </a:solidFill>
                <a:latin typeface="Calibri"/>
                <a:ea typeface="Calibri"/>
              </a:rPr>
              <a:t>Mr Ricardo :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47" name="Text 10"/>
          <p:cNvSpPr/>
          <p:nvPr/>
        </p:nvSpPr>
        <p:spPr>
          <a:xfrm>
            <a:off x="457200" y="2505600"/>
            <a:ext cx="3793320" cy="4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100" spc="-1" strike="noStrike">
                <a:solidFill>
                  <a:srgbClr val="2c3e50"/>
                </a:solidFill>
                <a:latin typeface="Calibri"/>
                <a:ea typeface="Calibri"/>
              </a:rPr>
              <a:t>.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</p:txBody>
      </p:sp>
      <p:sp>
        <p:nvSpPr>
          <p:cNvPr id="148" name="Text 11"/>
          <p:cNvSpPr/>
          <p:nvPr/>
        </p:nvSpPr>
        <p:spPr>
          <a:xfrm>
            <a:off x="457200" y="2999160"/>
            <a:ext cx="37933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72ce"/>
                </a:solidFill>
                <a:latin typeface="Calibri"/>
                <a:ea typeface="Calibri"/>
              </a:rPr>
              <a:t>Mr Euloge :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49" name="Text 12"/>
          <p:cNvSpPr/>
          <p:nvPr/>
        </p:nvSpPr>
        <p:spPr>
          <a:xfrm>
            <a:off x="457200" y="3218760"/>
            <a:ext cx="3793320" cy="4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« Je n'ai pas effectué le virement. J'avais un doute. »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50" name="Text 13"/>
          <p:cNvSpPr/>
          <p:nvPr/>
        </p:nvSpPr>
        <p:spPr>
          <a:xfrm>
            <a:off x="457200" y="2286360"/>
            <a:ext cx="3793320" cy="227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003a70"/>
                </a:solidFill>
                <a:latin typeface="Calibri"/>
                <a:ea typeface="Calibri"/>
              </a:rPr>
              <a:t>Mr Ricardo :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51" name="Text 14"/>
          <p:cNvSpPr/>
          <p:nvPr/>
        </p:nvSpPr>
        <p:spPr>
          <a:xfrm>
            <a:off x="457200" y="2505600"/>
            <a:ext cx="3793320" cy="4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Ne bouge pas, j'arrive.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52" name="Shape 15"/>
          <p:cNvSpPr/>
          <p:nvPr/>
        </p:nvSpPr>
        <p:spPr>
          <a:xfrm>
            <a:off x="4709160" y="1115640"/>
            <a:ext cx="4159080" cy="351900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53" name="Shape 16"/>
          <p:cNvSpPr/>
          <p:nvPr/>
        </p:nvSpPr>
        <p:spPr>
          <a:xfrm>
            <a:off x="4709160" y="1115640"/>
            <a:ext cx="4159080" cy="3826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4" name="Text 17"/>
          <p:cNvSpPr/>
          <p:nvPr/>
        </p:nvSpPr>
        <p:spPr>
          <a:xfrm>
            <a:off x="481896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ANNONCE : NOUS SOMMES VISÉS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55" name="Text 18"/>
          <p:cNvSpPr/>
          <p:nvPr/>
        </p:nvSpPr>
        <p:spPr>
          <a:xfrm>
            <a:off x="4873680" y="1572840"/>
            <a:ext cx="3839040" cy="287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i="1" lang="en-US" sz="1100" spc="-1" strike="noStrike">
                <a:solidFill>
                  <a:srgbClr val="7f8c8d"/>
                </a:solidFill>
                <a:latin typeface="Calibri"/>
                <a:ea typeface="Calibri"/>
              </a:rPr>
              <a:t>Ricardo entre dans le service comptabilité.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i="1" lang="en-US" sz="1100" spc="-1" strike="noStrike">
                <a:solidFill>
                  <a:srgbClr val="7f8c8d"/>
                </a:solidFill>
                <a:latin typeface="Calibri"/>
                <a:ea typeface="Calibri"/>
              </a:rPr>
              <a:t>Les deux hommes face à l'écran.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003a70"/>
                </a:solidFill>
                <a:latin typeface="Calibri"/>
                <a:ea typeface="Calibri"/>
              </a:rPr>
              <a:t>Mr Ricardo :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100" spc="-1" strike="noStrike">
                <a:solidFill>
                  <a:srgbClr val="2c3e50"/>
                </a:solidFill>
                <a:latin typeface="Calibri"/>
                <a:ea typeface="Calibri"/>
              </a:rPr>
              <a:t>« Quelqu'un a usurpé mon identité pour nous soutirer un virement.  </a:t>
            </a: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Euloge… nous sommes victimes d'une attaque.</a:t>
            </a:r>
            <a:r>
              <a:rPr b="0" lang="en-US" sz="1100" spc="-1" strike="noStrike">
                <a:solidFill>
                  <a:srgbClr val="2c3e50"/>
                </a:solidFill>
                <a:latin typeface="Calibri"/>
                <a:ea typeface="Calibri"/>
              </a:rPr>
              <a:t>»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</p:txBody>
      </p:sp>
      <p:sp>
        <p:nvSpPr>
          <p:cNvPr id="156" name="Shape 21"/>
          <p:cNvSpPr/>
          <p:nvPr/>
        </p:nvSpPr>
        <p:spPr>
          <a:xfrm>
            <a:off x="0" y="4773240"/>
            <a:ext cx="9142560" cy="3690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7" name="Text 22"/>
          <p:cNvSpPr/>
          <p:nvPr/>
        </p:nvSpPr>
        <p:spPr>
          <a:xfrm>
            <a:off x="320040" y="4773240"/>
            <a:ext cx="850248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b="0" lang="en-US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a162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0"/>
          <p:cNvSpPr/>
          <p:nvPr/>
        </p:nvSpPr>
        <p:spPr>
          <a:xfrm>
            <a:off x="0" y="0"/>
            <a:ext cx="9142560" cy="4374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59" name="Text 1"/>
          <p:cNvSpPr/>
          <p:nvPr/>
        </p:nvSpPr>
        <p:spPr>
          <a:xfrm>
            <a:off x="320040" y="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89" strike="noStrike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60" name="Text 2"/>
          <p:cNvSpPr/>
          <p:nvPr/>
        </p:nvSpPr>
        <p:spPr>
          <a:xfrm>
            <a:off x="0" y="0"/>
            <a:ext cx="8868240" cy="4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Semaine 5: Annonce Episode 3 : Qu'est-ce qui s'est passé ?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61" name="Text 3"/>
          <p:cNvSpPr/>
          <p:nvPr/>
        </p:nvSpPr>
        <p:spPr>
          <a:xfrm>
            <a:off x="320040" y="567000"/>
            <a:ext cx="8502480" cy="38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300" spc="290" strike="noStrike">
                <a:solidFill>
                  <a:srgbClr val="f07817"/>
                </a:solidFill>
                <a:latin typeface="Calibri"/>
                <a:ea typeface="Calibri"/>
              </a:rPr>
              <a:t>ANNONCE — EPISODE 3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62" name="Text 4"/>
          <p:cNvSpPr/>
          <p:nvPr/>
        </p:nvSpPr>
        <p:spPr>
          <a:xfrm>
            <a:off x="320040" y="987480"/>
            <a:ext cx="8502480" cy="528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rgbClr val="ffffff"/>
                </a:solidFill>
                <a:latin typeface="Calibri"/>
                <a:ea typeface="Calibri"/>
              </a:rPr>
              <a:t>Pendant ce temps… l'attaquant était déjà à l'œuvre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63" name="Shape 5"/>
          <p:cNvSpPr/>
          <p:nvPr/>
        </p:nvSpPr>
        <p:spPr>
          <a:xfrm>
            <a:off x="320040" y="1600200"/>
            <a:ext cx="2558880" cy="2970360"/>
          </a:xfrm>
          <a:prstGeom prst="rect">
            <a:avLst/>
          </a:prstGeom>
          <a:solidFill>
            <a:srgbClr val="1a2e45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4" name="Shape 6"/>
          <p:cNvSpPr/>
          <p:nvPr/>
        </p:nvSpPr>
        <p:spPr>
          <a:xfrm>
            <a:off x="320040" y="1600200"/>
            <a:ext cx="2558880" cy="36432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5" name="Text 7"/>
          <p:cNvSpPr/>
          <p:nvPr/>
        </p:nvSpPr>
        <p:spPr>
          <a:xfrm>
            <a:off x="320040" y="1600200"/>
            <a:ext cx="2558880" cy="364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L'ATTAQUANT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66" name="Shape 8"/>
          <p:cNvSpPr/>
          <p:nvPr/>
        </p:nvSpPr>
        <p:spPr>
          <a:xfrm>
            <a:off x="1280160" y="2084760"/>
            <a:ext cx="638640" cy="638640"/>
          </a:xfrm>
          <a:prstGeom prst="ellipse">
            <a:avLst/>
          </a:prstGeom>
          <a:solidFill>
            <a:srgbClr val="0d1f35"/>
          </a:solidFill>
          <a:ln w="1016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7" name="Shape 9"/>
          <p:cNvSpPr/>
          <p:nvPr/>
        </p:nvSpPr>
        <p:spPr>
          <a:xfrm>
            <a:off x="1097280" y="2761560"/>
            <a:ext cx="1004400" cy="730080"/>
          </a:xfrm>
          <a:prstGeom prst="rect">
            <a:avLst/>
          </a:prstGeom>
          <a:solidFill>
            <a:srgbClr val="0d1f35"/>
          </a:solidFill>
          <a:ln w="1016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68" name="Text 10"/>
          <p:cNvSpPr/>
          <p:nvPr/>
        </p:nvSpPr>
        <p:spPr>
          <a:xfrm>
            <a:off x="411480" y="3547800"/>
            <a:ext cx="2376000" cy="63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1000" spc="-1" strike="noStrike">
                <a:solidFill>
                  <a:srgbClr val="a0b8d0"/>
                </a:solidFill>
                <a:latin typeface="Calibri"/>
                <a:ea typeface="Calibri"/>
              </a:rPr>
              <a:t>Il vous observe.</a:t>
            </a:r>
            <a:endParaRPr b="0" lang="en-US" sz="10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1000" spc="-1" strike="noStrike">
                <a:solidFill>
                  <a:srgbClr val="a0b8d0"/>
                </a:solidFill>
                <a:latin typeface="Calibri"/>
                <a:ea typeface="Calibri"/>
              </a:rPr>
              <a:t>Il prépare.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169" name="Shape 11"/>
          <p:cNvSpPr/>
          <p:nvPr/>
        </p:nvSpPr>
        <p:spPr>
          <a:xfrm>
            <a:off x="2880360" y="3090600"/>
            <a:ext cx="365760" cy="360"/>
          </a:xfrm>
          <a:prstGeom prst="line">
            <a:avLst/>
          </a:prstGeom>
          <a:ln w="1905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0" name="Shape 12"/>
          <p:cNvSpPr/>
          <p:nvPr/>
        </p:nvSpPr>
        <p:spPr>
          <a:xfrm>
            <a:off x="3383280" y="1600200"/>
            <a:ext cx="1233000" cy="2970360"/>
          </a:xfrm>
          <a:prstGeom prst="rect">
            <a:avLst/>
          </a:prstGeom>
          <a:solidFill>
            <a:srgbClr val="0d1f35"/>
          </a:solidFill>
          <a:ln w="1016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1" name="Shape 13"/>
          <p:cNvSpPr/>
          <p:nvPr/>
        </p:nvSpPr>
        <p:spPr>
          <a:xfrm>
            <a:off x="3383280" y="1600200"/>
            <a:ext cx="1233000" cy="3459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2" name="Text 14"/>
          <p:cNvSpPr/>
          <p:nvPr/>
        </p:nvSpPr>
        <p:spPr>
          <a:xfrm>
            <a:off x="3383280" y="1600200"/>
            <a:ext cx="123300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300" spc="-1" strike="noStrike">
                <a:solidFill>
                  <a:srgbClr val="ffffff"/>
                </a:solidFill>
                <a:latin typeface="Calibri"/>
                <a:ea typeface="Calibri"/>
              </a:rPr>
              <a:t>01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73" name="Text 15"/>
          <p:cNvSpPr/>
          <p:nvPr/>
        </p:nvSpPr>
        <p:spPr>
          <a:xfrm>
            <a:off x="3456360" y="2011680"/>
            <a:ext cx="1095840" cy="31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a0c4e8"/>
                </a:solidFill>
                <a:latin typeface="Calibri"/>
                <a:ea typeface="Calibri"/>
              </a:rPr>
              <a:t>Recherche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74" name="Text 16"/>
          <p:cNvSpPr/>
          <p:nvPr/>
        </p:nvSpPr>
        <p:spPr>
          <a:xfrm>
            <a:off x="3456360" y="2377440"/>
            <a:ext cx="1095840" cy="2010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Il consulte le site de NET BY US. Identifie Ricardo Hounton, CEO, et le service comptabilité.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75" name="Shape 17"/>
          <p:cNvSpPr/>
          <p:nvPr/>
        </p:nvSpPr>
        <p:spPr>
          <a:xfrm>
            <a:off x="4617720" y="3017520"/>
            <a:ext cx="181440" cy="7164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6" name="Shape 18"/>
          <p:cNvSpPr/>
          <p:nvPr/>
        </p:nvSpPr>
        <p:spPr>
          <a:xfrm>
            <a:off x="4800600" y="1600200"/>
            <a:ext cx="1233000" cy="2970360"/>
          </a:xfrm>
          <a:prstGeom prst="rect">
            <a:avLst/>
          </a:prstGeom>
          <a:solidFill>
            <a:srgbClr val="0d1f35"/>
          </a:solidFill>
          <a:ln w="1016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7" name="Shape 19"/>
          <p:cNvSpPr/>
          <p:nvPr/>
        </p:nvSpPr>
        <p:spPr>
          <a:xfrm>
            <a:off x="4800600" y="1600200"/>
            <a:ext cx="1233000" cy="3459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78" name="Text 20"/>
          <p:cNvSpPr/>
          <p:nvPr/>
        </p:nvSpPr>
        <p:spPr>
          <a:xfrm>
            <a:off x="4800600" y="1600200"/>
            <a:ext cx="123300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300" spc="-1" strike="noStrike">
                <a:solidFill>
                  <a:srgbClr val="ffffff"/>
                </a:solidFill>
                <a:latin typeface="Calibri"/>
                <a:ea typeface="Calibri"/>
              </a:rPr>
              <a:t>02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79" name="Text 21"/>
          <p:cNvSpPr/>
          <p:nvPr/>
        </p:nvSpPr>
        <p:spPr>
          <a:xfrm>
            <a:off x="4873680" y="2011680"/>
            <a:ext cx="1095840" cy="31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a0c4e8"/>
                </a:solidFill>
                <a:latin typeface="Calibri"/>
                <a:ea typeface="Calibri"/>
              </a:rPr>
              <a:t>LinkedIn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80" name="Text 22"/>
          <p:cNvSpPr/>
          <p:nvPr/>
        </p:nvSpPr>
        <p:spPr>
          <a:xfrm>
            <a:off x="4873680" y="2377440"/>
            <a:ext cx="1095840" cy="2010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Il trouve les emails professionnels des collaborateurs et cartographie l'organisation.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81" name="Shape 23"/>
          <p:cNvSpPr/>
          <p:nvPr/>
        </p:nvSpPr>
        <p:spPr>
          <a:xfrm>
            <a:off x="6035040" y="3017520"/>
            <a:ext cx="181440" cy="7164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2" name="Shape 24"/>
          <p:cNvSpPr/>
          <p:nvPr/>
        </p:nvSpPr>
        <p:spPr>
          <a:xfrm>
            <a:off x="6217920" y="1600200"/>
            <a:ext cx="1233000" cy="2970360"/>
          </a:xfrm>
          <a:prstGeom prst="rect">
            <a:avLst/>
          </a:prstGeom>
          <a:solidFill>
            <a:srgbClr val="0d1f35"/>
          </a:solidFill>
          <a:ln w="1016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3" name="Shape 25"/>
          <p:cNvSpPr/>
          <p:nvPr/>
        </p:nvSpPr>
        <p:spPr>
          <a:xfrm>
            <a:off x="6217920" y="1600200"/>
            <a:ext cx="1233000" cy="3459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4" name="Text 26"/>
          <p:cNvSpPr/>
          <p:nvPr/>
        </p:nvSpPr>
        <p:spPr>
          <a:xfrm>
            <a:off x="6217920" y="1600200"/>
            <a:ext cx="123300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300" spc="-1" strike="noStrike">
                <a:solidFill>
                  <a:srgbClr val="ffffff"/>
                </a:solidFill>
                <a:latin typeface="Calibri"/>
                <a:ea typeface="Calibri"/>
              </a:rPr>
              <a:t>03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85" name="Text 27"/>
          <p:cNvSpPr/>
          <p:nvPr/>
        </p:nvSpPr>
        <p:spPr>
          <a:xfrm>
            <a:off x="6291000" y="2011680"/>
            <a:ext cx="1095840" cy="31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a0c4e8"/>
                </a:solidFill>
                <a:latin typeface="Calibri"/>
                <a:ea typeface="Calibri"/>
              </a:rPr>
              <a:t>Fabrication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86" name="Text 28"/>
          <p:cNvSpPr/>
          <p:nvPr/>
        </p:nvSpPr>
        <p:spPr>
          <a:xfrm>
            <a:off x="6291000" y="2377440"/>
            <a:ext cx="1095840" cy="2010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Il crée une fausse adresse, fabrique une chaîne d'emails entre Ricardo et Kristian Abdo.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87" name="Shape 29"/>
          <p:cNvSpPr/>
          <p:nvPr/>
        </p:nvSpPr>
        <p:spPr>
          <a:xfrm>
            <a:off x="7452360" y="3017520"/>
            <a:ext cx="181440" cy="7164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8" name="Shape 30"/>
          <p:cNvSpPr/>
          <p:nvPr/>
        </p:nvSpPr>
        <p:spPr>
          <a:xfrm>
            <a:off x="7635240" y="1600200"/>
            <a:ext cx="1233000" cy="2970360"/>
          </a:xfrm>
          <a:prstGeom prst="rect">
            <a:avLst/>
          </a:prstGeom>
          <a:solidFill>
            <a:srgbClr val="0d1f35"/>
          </a:solidFill>
          <a:ln w="1016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89" name="Shape 31"/>
          <p:cNvSpPr/>
          <p:nvPr/>
        </p:nvSpPr>
        <p:spPr>
          <a:xfrm>
            <a:off x="7635240" y="1600200"/>
            <a:ext cx="1233000" cy="3459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0" name="Text 32"/>
          <p:cNvSpPr/>
          <p:nvPr/>
        </p:nvSpPr>
        <p:spPr>
          <a:xfrm>
            <a:off x="7635240" y="1600200"/>
            <a:ext cx="1233000" cy="34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300" spc="-1" strike="noStrike">
                <a:solidFill>
                  <a:srgbClr val="ffffff"/>
                </a:solidFill>
                <a:latin typeface="Calibri"/>
                <a:ea typeface="Calibri"/>
              </a:rPr>
              <a:t>04</a:t>
            </a:r>
            <a:endParaRPr b="0" lang="en-US" sz="1300" spc="-1" strike="noStrike">
              <a:latin typeface="Arial"/>
            </a:endParaRPr>
          </a:p>
        </p:txBody>
      </p:sp>
      <p:sp>
        <p:nvSpPr>
          <p:cNvPr id="191" name="Text 33"/>
          <p:cNvSpPr/>
          <p:nvPr/>
        </p:nvSpPr>
        <p:spPr>
          <a:xfrm>
            <a:off x="7708320" y="2011680"/>
            <a:ext cx="1095840" cy="31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07817"/>
                </a:solidFill>
                <a:latin typeface="Calibri"/>
                <a:ea typeface="Calibri"/>
              </a:rPr>
              <a:t>Frappe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192" name="Text 34"/>
          <p:cNvSpPr/>
          <p:nvPr/>
        </p:nvSpPr>
        <p:spPr>
          <a:xfrm>
            <a:off x="7708320" y="2377440"/>
            <a:ext cx="1095840" cy="2010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Il envoie le faux email au service comptabilité en usurpant l'identité de Ricardo Hounton.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93" name="Shape 35"/>
          <p:cNvSpPr/>
          <p:nvPr/>
        </p:nvSpPr>
        <p:spPr>
          <a:xfrm>
            <a:off x="0" y="4663440"/>
            <a:ext cx="9142560" cy="45576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4" name="Text 36"/>
          <p:cNvSpPr/>
          <p:nvPr/>
        </p:nvSpPr>
        <p:spPr>
          <a:xfrm>
            <a:off x="0" y="4663440"/>
            <a:ext cx="9142560" cy="45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Il vous connaissait avant de frapper. Episode 3 — La semaine prochaine.</a:t>
            </a:r>
            <a:endParaRPr b="0" lang="en-US" sz="11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d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0"/>
          <p:cNvSpPr/>
          <p:nvPr/>
        </p:nvSpPr>
        <p:spPr>
          <a:xfrm>
            <a:off x="0" y="0"/>
            <a:ext cx="9142560" cy="4374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196" name="Text 1"/>
          <p:cNvSpPr/>
          <p:nvPr/>
        </p:nvSpPr>
        <p:spPr>
          <a:xfrm>
            <a:off x="320040" y="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89" strike="noStrike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97" name="Text 2"/>
          <p:cNvSpPr/>
          <p:nvPr/>
        </p:nvSpPr>
        <p:spPr>
          <a:xfrm>
            <a:off x="0" y="0"/>
            <a:ext cx="8868240" cy="4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Semaine 6: Episode 3 : Explication de l'attaque / Partie 1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198" name="Text 3"/>
          <p:cNvSpPr/>
          <p:nvPr/>
        </p:nvSpPr>
        <p:spPr>
          <a:xfrm>
            <a:off x="320040" y="530280"/>
            <a:ext cx="8502480" cy="47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003a70"/>
                </a:solidFill>
                <a:latin typeface="Calibri"/>
                <a:ea typeface="Calibri"/>
              </a:rPr>
              <a:t>Episode 3 — Explication de l'attaque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99" name="Shape 4"/>
          <p:cNvSpPr/>
          <p:nvPr/>
        </p:nvSpPr>
        <p:spPr>
          <a:xfrm>
            <a:off x="299520" y="1137960"/>
            <a:ext cx="4159080" cy="351900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00" name="Shape 5"/>
          <p:cNvSpPr/>
          <p:nvPr/>
        </p:nvSpPr>
        <p:spPr>
          <a:xfrm>
            <a:off x="274320" y="1115640"/>
            <a:ext cx="4159080" cy="38268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01" name="Text 6"/>
          <p:cNvSpPr/>
          <p:nvPr/>
        </p:nvSpPr>
        <p:spPr>
          <a:xfrm>
            <a:off x="38412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DÉFINITION DE L'ATTAQUE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02" name="Text 7"/>
          <p:cNvSpPr/>
          <p:nvPr/>
        </p:nvSpPr>
        <p:spPr>
          <a:xfrm>
            <a:off x="457200" y="1572840"/>
            <a:ext cx="3839040" cy="292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rgbClr val="2c3e50"/>
                </a:solidFill>
                <a:latin typeface="Calibri"/>
                <a:ea typeface="Calibri"/>
              </a:rPr>
              <a:t>« Ce que nous venons de vivre s'appelle le </a:t>
            </a:r>
            <a:r>
              <a:rPr b="1" lang="en-US" sz="1100" spc="-1" strike="noStrike">
                <a:solidFill>
                  <a:srgbClr val="0072ce"/>
                </a:solidFill>
                <a:latin typeface="Calibri"/>
                <a:ea typeface="Calibri"/>
              </a:rPr>
              <a:t>Spear Phishing</a:t>
            </a:r>
            <a:r>
              <a:rPr b="0" lang="en-US" sz="1100" spc="-1" strike="noStrike">
                <a:solidFill>
                  <a:srgbClr val="2c3e50"/>
                </a:solidFill>
                <a:latin typeface="Calibri"/>
                <a:ea typeface="Calibri"/>
              </a:rPr>
              <a:t>. Une attaque par email qui utilise vos vraies informations: votre nom, votre poste, vos collègues  pour paraître parfaitement légitime. »</a:t>
            </a: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100" spc="-1" strike="noStrike">
              <a:latin typeface="Arial"/>
            </a:endParaRPr>
          </a:p>
        </p:txBody>
      </p:sp>
      <p:sp>
        <p:nvSpPr>
          <p:cNvPr id="203" name="Shape 8"/>
          <p:cNvSpPr/>
          <p:nvPr/>
        </p:nvSpPr>
        <p:spPr>
          <a:xfrm>
            <a:off x="4681800" y="1115640"/>
            <a:ext cx="4159080" cy="351900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04" name="Shape 9"/>
          <p:cNvSpPr/>
          <p:nvPr/>
        </p:nvSpPr>
        <p:spPr>
          <a:xfrm>
            <a:off x="4709160" y="1115640"/>
            <a:ext cx="4159080" cy="38268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05" name="Text 10"/>
          <p:cNvSpPr/>
          <p:nvPr/>
        </p:nvSpPr>
        <p:spPr>
          <a:xfrm>
            <a:off x="4818960" y="1115640"/>
            <a:ext cx="4021920" cy="38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RISQUES &amp; IMPACTS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06" name="Shape 11"/>
          <p:cNvSpPr/>
          <p:nvPr/>
        </p:nvSpPr>
        <p:spPr>
          <a:xfrm>
            <a:off x="4873680" y="1572840"/>
            <a:ext cx="3839040" cy="474120"/>
          </a:xfrm>
          <a:prstGeom prst="rect">
            <a:avLst/>
          </a:prstGeom>
          <a:solidFill>
            <a:srgbClr val="ffffff"/>
          </a:solidFill>
          <a:ln w="1016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07" name="Shape 12"/>
          <p:cNvSpPr/>
          <p:nvPr/>
        </p:nvSpPr>
        <p:spPr>
          <a:xfrm>
            <a:off x="4873680" y="1572840"/>
            <a:ext cx="62640" cy="47412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08" name="Text 13"/>
          <p:cNvSpPr/>
          <p:nvPr/>
        </p:nvSpPr>
        <p:spPr>
          <a:xfrm>
            <a:off x="5010840" y="1609200"/>
            <a:ext cx="3610440" cy="40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50" spc="-1" strike="noStrike">
                <a:solidFill>
                  <a:srgbClr val="f07817"/>
                </a:solidFill>
                <a:latin typeface="Calibri"/>
                <a:ea typeface="Calibri"/>
              </a:rPr>
              <a:t>Ouverture de la facture piégée: malware, compromission du poste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209" name="Shape 14"/>
          <p:cNvSpPr/>
          <p:nvPr/>
        </p:nvSpPr>
        <p:spPr>
          <a:xfrm>
            <a:off x="4873680" y="2139840"/>
            <a:ext cx="3839040" cy="474120"/>
          </a:xfrm>
          <a:prstGeom prst="rect">
            <a:avLst/>
          </a:prstGeom>
          <a:solidFill>
            <a:srgbClr val="ffffff"/>
          </a:solidFill>
          <a:ln w="1016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10" name="Shape 15"/>
          <p:cNvSpPr/>
          <p:nvPr/>
        </p:nvSpPr>
        <p:spPr>
          <a:xfrm>
            <a:off x="4873680" y="2139840"/>
            <a:ext cx="62640" cy="47412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11" name="Text 16"/>
          <p:cNvSpPr/>
          <p:nvPr/>
        </p:nvSpPr>
        <p:spPr>
          <a:xfrm>
            <a:off x="5010840" y="2176200"/>
            <a:ext cx="3610440" cy="40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50" spc="-1" strike="noStrike">
                <a:solidFill>
                  <a:srgbClr val="f07817"/>
                </a:solidFill>
                <a:latin typeface="Calibri"/>
                <a:ea typeface="Calibri"/>
              </a:rPr>
              <a:t>Perte financière immédiate: virement impossible à annuler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212" name="Shape 17"/>
          <p:cNvSpPr/>
          <p:nvPr/>
        </p:nvSpPr>
        <p:spPr>
          <a:xfrm>
            <a:off x="4873680" y="2706480"/>
            <a:ext cx="3839040" cy="474120"/>
          </a:xfrm>
          <a:prstGeom prst="rect">
            <a:avLst/>
          </a:prstGeom>
          <a:solidFill>
            <a:srgbClr val="ffffff"/>
          </a:solidFill>
          <a:ln w="1016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13" name="Shape 18"/>
          <p:cNvSpPr/>
          <p:nvPr/>
        </p:nvSpPr>
        <p:spPr>
          <a:xfrm>
            <a:off x="4873680" y="2706480"/>
            <a:ext cx="62640" cy="47412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14" name="Text 19"/>
          <p:cNvSpPr/>
          <p:nvPr/>
        </p:nvSpPr>
        <p:spPr>
          <a:xfrm>
            <a:off x="5010840" y="2743200"/>
            <a:ext cx="3610440" cy="40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50" spc="-1" strike="noStrike">
                <a:solidFill>
                  <a:srgbClr val="f07817"/>
                </a:solidFill>
                <a:latin typeface="Calibri"/>
                <a:ea typeface="Calibri"/>
              </a:rPr>
              <a:t>Données et SI compromis: accès non autorisé au réseau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215" name="Shape 20"/>
          <p:cNvSpPr/>
          <p:nvPr/>
        </p:nvSpPr>
        <p:spPr>
          <a:xfrm>
            <a:off x="4873680" y="3273480"/>
            <a:ext cx="3839040" cy="474120"/>
          </a:xfrm>
          <a:prstGeom prst="rect">
            <a:avLst/>
          </a:prstGeom>
          <a:solidFill>
            <a:srgbClr val="ffffff"/>
          </a:solidFill>
          <a:ln w="1016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16" name="Shape 21"/>
          <p:cNvSpPr/>
          <p:nvPr/>
        </p:nvSpPr>
        <p:spPr>
          <a:xfrm>
            <a:off x="4873680" y="3273480"/>
            <a:ext cx="62640" cy="47412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17" name="Text 22"/>
          <p:cNvSpPr/>
          <p:nvPr/>
        </p:nvSpPr>
        <p:spPr>
          <a:xfrm>
            <a:off x="5010840" y="3310200"/>
            <a:ext cx="3610440" cy="40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50" spc="-1" strike="noStrike">
                <a:solidFill>
                  <a:srgbClr val="003a70"/>
                </a:solidFill>
                <a:latin typeface="Calibri"/>
                <a:ea typeface="Calibri"/>
              </a:rPr>
              <a:t>Réputation de NET BY US touchée auprès des partenaires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218" name="Shape 23"/>
          <p:cNvSpPr/>
          <p:nvPr/>
        </p:nvSpPr>
        <p:spPr>
          <a:xfrm>
            <a:off x="4873680" y="3840480"/>
            <a:ext cx="3839040" cy="474120"/>
          </a:xfrm>
          <a:prstGeom prst="rect">
            <a:avLst/>
          </a:prstGeom>
          <a:solidFill>
            <a:srgbClr val="ffffff"/>
          </a:solidFill>
          <a:ln w="1016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19" name="Shape 24"/>
          <p:cNvSpPr/>
          <p:nvPr/>
        </p:nvSpPr>
        <p:spPr>
          <a:xfrm>
            <a:off x="4873680" y="3840480"/>
            <a:ext cx="62640" cy="47412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20" name="Text 25"/>
          <p:cNvSpPr/>
          <p:nvPr/>
        </p:nvSpPr>
        <p:spPr>
          <a:xfrm>
            <a:off x="5010840" y="3877200"/>
            <a:ext cx="3610440" cy="40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50" spc="-1" strike="noStrike">
                <a:solidFill>
                  <a:srgbClr val="003a70"/>
                </a:solidFill>
                <a:latin typeface="Calibri"/>
                <a:ea typeface="Calibri"/>
              </a:rPr>
              <a:t>Déclaration APDP obligatoire en 72h: sanctions possibles</a:t>
            </a:r>
            <a:endParaRPr b="0" lang="en-US" sz="950" spc="-1" strike="noStrike">
              <a:latin typeface="Arial"/>
            </a:endParaRPr>
          </a:p>
        </p:txBody>
      </p:sp>
      <p:sp>
        <p:nvSpPr>
          <p:cNvPr id="221" name="Text 26"/>
          <p:cNvSpPr/>
          <p:nvPr/>
        </p:nvSpPr>
        <p:spPr>
          <a:xfrm>
            <a:off x="4873680" y="4407480"/>
            <a:ext cx="3839040" cy="272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i="1" lang="en-US" sz="900" spc="-1" strike="noStrike">
                <a:solidFill>
                  <a:srgbClr val="7f8c8d"/>
                </a:solidFill>
                <a:latin typeface="Calibri"/>
                <a:ea typeface="Calibri"/>
              </a:rPr>
              <a:t>Silence dans la salle. Les visages sont graves.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22" name="Shape 29"/>
          <p:cNvSpPr/>
          <p:nvPr/>
        </p:nvSpPr>
        <p:spPr>
          <a:xfrm>
            <a:off x="0" y="4773240"/>
            <a:ext cx="9142560" cy="3690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23" name="Text 30"/>
          <p:cNvSpPr/>
          <p:nvPr/>
        </p:nvSpPr>
        <p:spPr>
          <a:xfrm>
            <a:off x="320040" y="4773240"/>
            <a:ext cx="850248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b="0" lang="en-US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d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hape 0"/>
          <p:cNvSpPr/>
          <p:nvPr/>
        </p:nvSpPr>
        <p:spPr>
          <a:xfrm>
            <a:off x="0" y="0"/>
            <a:ext cx="9142560" cy="4374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25" name="Text 1"/>
          <p:cNvSpPr/>
          <p:nvPr/>
        </p:nvSpPr>
        <p:spPr>
          <a:xfrm>
            <a:off x="320040" y="0"/>
            <a:ext cx="4570560" cy="4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900" spc="89" strike="noStrike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26" name="Text 2"/>
          <p:cNvSpPr/>
          <p:nvPr/>
        </p:nvSpPr>
        <p:spPr>
          <a:xfrm>
            <a:off x="0" y="0"/>
            <a:ext cx="8868240" cy="4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a0b8d0"/>
                </a:solidFill>
                <a:latin typeface="Calibri"/>
                <a:ea typeface="Calibri"/>
              </a:rPr>
              <a:t>Semaine 7: Episode 3 : Explication de l'attaque / Partie 2 et Fin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27" name="Text 3"/>
          <p:cNvSpPr/>
          <p:nvPr/>
        </p:nvSpPr>
        <p:spPr>
          <a:xfrm>
            <a:off x="320040" y="530280"/>
            <a:ext cx="8502480" cy="47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2200" spc="-1" strike="noStrike">
                <a:solidFill>
                  <a:srgbClr val="003a70"/>
                </a:solidFill>
                <a:latin typeface="Calibri"/>
                <a:ea typeface="Calibri"/>
              </a:rPr>
              <a:t>Episode 3: Bons réflexes &amp; FIN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228" name="Shape 4"/>
          <p:cNvSpPr/>
          <p:nvPr/>
        </p:nvSpPr>
        <p:spPr>
          <a:xfrm>
            <a:off x="274320" y="1115640"/>
            <a:ext cx="2650320" cy="351900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29" name="Shape 5"/>
          <p:cNvSpPr/>
          <p:nvPr/>
        </p:nvSpPr>
        <p:spPr>
          <a:xfrm>
            <a:off x="274320" y="1115640"/>
            <a:ext cx="2650320" cy="38268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30" name="Text 6"/>
          <p:cNvSpPr/>
          <p:nvPr/>
        </p:nvSpPr>
        <p:spPr>
          <a:xfrm>
            <a:off x="384120" y="1115640"/>
            <a:ext cx="2513160" cy="38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CONSEILS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31" name="Text 7"/>
          <p:cNvSpPr/>
          <p:nvPr/>
        </p:nvSpPr>
        <p:spPr>
          <a:xfrm>
            <a:off x="438840" y="1572840"/>
            <a:ext cx="2421720" cy="292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000" spc="-1" strike="noStrike">
                <a:solidFill>
                  <a:srgbClr val="2c3e50"/>
                </a:solidFill>
                <a:latin typeface="Calibri"/>
                <a:ea typeface="Calibri"/>
              </a:rPr>
              <a:t>« Vérifiez toujours l'adresse email complète. Une seule lettre peut tout changer. »</a:t>
            </a: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</p:txBody>
      </p:sp>
      <p:sp>
        <p:nvSpPr>
          <p:cNvPr id="232" name="Shape 8"/>
          <p:cNvSpPr/>
          <p:nvPr/>
        </p:nvSpPr>
        <p:spPr>
          <a:xfrm>
            <a:off x="3246120" y="1115640"/>
            <a:ext cx="2650320" cy="3519000"/>
          </a:xfrm>
          <a:prstGeom prst="rect">
            <a:avLst/>
          </a:prstGeom>
          <a:solidFill>
            <a:srgbClr val="e8f8ea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33" name="Shape 9"/>
          <p:cNvSpPr/>
          <p:nvPr/>
        </p:nvSpPr>
        <p:spPr>
          <a:xfrm>
            <a:off x="3246120" y="1115640"/>
            <a:ext cx="2650320" cy="382680"/>
          </a:xfrm>
          <a:prstGeom prst="rect">
            <a:avLst/>
          </a:prstGeom>
          <a:solidFill>
            <a:srgbClr val="2da333"/>
          </a:solidFill>
          <a:ln w="12700">
            <a:solidFill>
              <a:srgbClr val="2da33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34" name="Text 10"/>
          <p:cNvSpPr/>
          <p:nvPr/>
        </p:nvSpPr>
        <p:spPr>
          <a:xfrm>
            <a:off x="3355920" y="1115640"/>
            <a:ext cx="2513160" cy="38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BONS RÉFLEXES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35" name="Shape 11"/>
          <p:cNvSpPr/>
          <p:nvPr/>
        </p:nvSpPr>
        <p:spPr>
          <a:xfrm>
            <a:off x="3410640" y="1572840"/>
            <a:ext cx="2330280" cy="36432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36" name="Text 12"/>
          <p:cNvSpPr/>
          <p:nvPr/>
        </p:nvSpPr>
        <p:spPr>
          <a:xfrm>
            <a:off x="3520440" y="1609200"/>
            <a:ext cx="2147400" cy="29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2c3e50"/>
                </a:solidFill>
                <a:latin typeface="Calibri"/>
                <a:ea typeface="Calibri"/>
              </a:rPr>
              <a:t>1. Vérifier l'adresse expéditeur complète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37" name="Shape 13"/>
          <p:cNvSpPr/>
          <p:nvPr/>
        </p:nvSpPr>
        <p:spPr>
          <a:xfrm>
            <a:off x="3410640" y="1974960"/>
            <a:ext cx="2330280" cy="36432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38" name="Text 14"/>
          <p:cNvSpPr/>
          <p:nvPr/>
        </p:nvSpPr>
        <p:spPr>
          <a:xfrm>
            <a:off x="3520440" y="2011680"/>
            <a:ext cx="2147400" cy="29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2c3e50"/>
                </a:solidFill>
                <a:latin typeface="Calibri"/>
                <a:ea typeface="Calibri"/>
              </a:rPr>
              <a:t>2. Demande urgente de paiement = vérification téléphonique obligatoire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39" name="Shape 15"/>
          <p:cNvSpPr/>
          <p:nvPr/>
        </p:nvSpPr>
        <p:spPr>
          <a:xfrm>
            <a:off x="3410640" y="2377440"/>
            <a:ext cx="2330280" cy="36432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0" name="Text 16"/>
          <p:cNvSpPr/>
          <p:nvPr/>
        </p:nvSpPr>
        <p:spPr>
          <a:xfrm>
            <a:off x="3520440" y="2414160"/>
            <a:ext cx="2147400" cy="29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2c3e50"/>
                </a:solidFill>
                <a:latin typeface="Calibri"/>
                <a:ea typeface="Calibri"/>
              </a:rPr>
              <a:t>3. Ne jamais ouvrir une PJ d'un expéditeur non vérifié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41" name="Shape 17"/>
          <p:cNvSpPr/>
          <p:nvPr/>
        </p:nvSpPr>
        <p:spPr>
          <a:xfrm>
            <a:off x="3410640" y="2779920"/>
            <a:ext cx="2330280" cy="36432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2" name="Text 18"/>
          <p:cNvSpPr/>
          <p:nvPr/>
        </p:nvSpPr>
        <p:spPr>
          <a:xfrm>
            <a:off x="3520440" y="2816280"/>
            <a:ext cx="2147400" cy="29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2c3e50"/>
                </a:solidFill>
                <a:latin typeface="Calibri"/>
                <a:ea typeface="Calibri"/>
              </a:rPr>
              <a:t>4. Ne jamais cliquer sur un lien sans vérifier l'URL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43" name="Shape 19"/>
          <p:cNvSpPr/>
          <p:nvPr/>
        </p:nvSpPr>
        <p:spPr>
          <a:xfrm>
            <a:off x="3410640" y="3182040"/>
            <a:ext cx="2330280" cy="36432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4" name="Text 20"/>
          <p:cNvSpPr/>
          <p:nvPr/>
        </p:nvSpPr>
        <p:spPr>
          <a:xfrm>
            <a:off x="3520440" y="3218760"/>
            <a:ext cx="2147400" cy="29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2c3e50"/>
                </a:solidFill>
                <a:latin typeface="Calibri"/>
                <a:ea typeface="Calibri"/>
              </a:rPr>
              <a:t>5. Ne jamais virer sur la seule base d'un email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45" name="Shape 21"/>
          <p:cNvSpPr/>
          <p:nvPr/>
        </p:nvSpPr>
        <p:spPr>
          <a:xfrm>
            <a:off x="3410640" y="3584520"/>
            <a:ext cx="2330280" cy="36432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6" name="Text 22"/>
          <p:cNvSpPr/>
          <p:nvPr/>
        </p:nvSpPr>
        <p:spPr>
          <a:xfrm>
            <a:off x="3520440" y="3620880"/>
            <a:ext cx="2147400" cy="29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2c3e50"/>
                </a:solidFill>
                <a:latin typeface="Calibri"/>
                <a:ea typeface="Calibri"/>
              </a:rPr>
              <a:t>6. Un doute = un appel. Toujours.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47" name="Shape 23"/>
          <p:cNvSpPr/>
          <p:nvPr/>
        </p:nvSpPr>
        <p:spPr>
          <a:xfrm>
            <a:off x="3410640" y="3986640"/>
            <a:ext cx="2330280" cy="36432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48" name="Text 24"/>
          <p:cNvSpPr/>
          <p:nvPr/>
        </p:nvSpPr>
        <p:spPr>
          <a:xfrm>
            <a:off x="3520440" y="4023360"/>
            <a:ext cx="2147400" cy="29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2c3e50"/>
                </a:solidFill>
                <a:latin typeface="Calibri"/>
                <a:ea typeface="Calibri"/>
              </a:rPr>
              <a:t>7. Signaler tout email suspect à la DSI sous 30 min</a:t>
            </a:r>
            <a:endParaRPr b="0" lang="en-US" sz="900" spc="-1" strike="noStrike">
              <a:latin typeface="Arial"/>
            </a:endParaRPr>
          </a:p>
        </p:txBody>
      </p:sp>
      <p:sp>
        <p:nvSpPr>
          <p:cNvPr id="249" name="Shape 25"/>
          <p:cNvSpPr/>
          <p:nvPr/>
        </p:nvSpPr>
        <p:spPr>
          <a:xfrm>
            <a:off x="6217920" y="1115640"/>
            <a:ext cx="2650320" cy="351900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algn="bl" blurRad="76320" dir="8100000" dist="25455" kx="0" ky="0" rotWithShape="0" sx="100000" sy="100000">
              <a:srgbClr val="000000">
                <a:alpha val="10000"/>
              </a:srgbClr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250" name="Shape 26"/>
          <p:cNvSpPr/>
          <p:nvPr/>
        </p:nvSpPr>
        <p:spPr>
          <a:xfrm>
            <a:off x="6217920" y="1115640"/>
            <a:ext cx="2650320" cy="3826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51" name="Text 27"/>
          <p:cNvSpPr/>
          <p:nvPr/>
        </p:nvSpPr>
        <p:spPr>
          <a:xfrm>
            <a:off x="6327720" y="1115640"/>
            <a:ext cx="2513160" cy="38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FIN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52" name="Text 28"/>
          <p:cNvSpPr/>
          <p:nvPr/>
        </p:nvSpPr>
        <p:spPr>
          <a:xfrm>
            <a:off x="6382440" y="1572840"/>
            <a:ext cx="2421720" cy="2101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buNone/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en-US" sz="1000" spc="-1" strike="noStrike">
              <a:latin typeface="Arial"/>
            </a:endParaRPr>
          </a:p>
        </p:txBody>
      </p:sp>
      <p:sp>
        <p:nvSpPr>
          <p:cNvPr id="253" name="Shape 29"/>
          <p:cNvSpPr/>
          <p:nvPr/>
        </p:nvSpPr>
        <p:spPr>
          <a:xfrm>
            <a:off x="6382440" y="3730680"/>
            <a:ext cx="2421720" cy="6843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54" name="Text 30"/>
          <p:cNvSpPr/>
          <p:nvPr/>
        </p:nvSpPr>
        <p:spPr>
          <a:xfrm>
            <a:off x="6382440" y="3730680"/>
            <a:ext cx="2421720" cy="684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000" spc="-1" strike="noStrike">
                <a:solidFill>
                  <a:srgbClr val="ffffff"/>
                </a:solidFill>
                <a:latin typeface="Calibri"/>
                <a:ea typeface="Calibri"/>
              </a:rPr>
              <a:t>securite@netbyus.com</a:t>
            </a:r>
            <a:endParaRPr b="0" lang="en-US" sz="1000" spc="-1" strike="noStrike">
              <a:latin typeface="Arial"/>
            </a:endParaRPr>
          </a:p>
        </p:txBody>
      </p:sp>
      <p:sp>
        <p:nvSpPr>
          <p:cNvPr id="255" name="Text 32"/>
          <p:cNvSpPr/>
          <p:nvPr/>
        </p:nvSpPr>
        <p:spPr>
          <a:xfrm>
            <a:off x="3200400" y="4187880"/>
            <a:ext cx="2741760" cy="43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100" spc="-1" strike="noStrike">
                <a:solidFill>
                  <a:srgbClr val="ffffff"/>
                </a:solidFill>
                <a:latin typeface="Calibri"/>
                <a:ea typeface="Calibri"/>
              </a:rPr>
              <a:t>FIN — L'affaire Ricardo Hounton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256" name="Shape 33"/>
          <p:cNvSpPr/>
          <p:nvPr/>
        </p:nvSpPr>
        <p:spPr>
          <a:xfrm>
            <a:off x="0" y="4773240"/>
            <a:ext cx="9142560" cy="36900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57" name="Text 34"/>
          <p:cNvSpPr/>
          <p:nvPr/>
        </p:nvSpPr>
        <p:spPr>
          <a:xfrm>
            <a:off x="320040" y="4773240"/>
            <a:ext cx="850248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900" spc="-1" strike="noStrike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b="0" lang="en-US" sz="9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</TotalTime>
  <Application>LibreOffice/7.3.7.2$Linux_X86_64 LibreOffice_project/30$Build-2</Application>
  <AppVersion>15.0000</AppVers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2026-03-11T10:17:23Z</dcterms:created>
  <dc:creator>PptxGenJS</dc:creator>
  <dc:description/>
  <dc:language>en-US</dc:language>
  <cp:lastModifiedBy/>
  <dcterms:modified xsi:type="dcterms:W3CDTF">2026-03-11T17:03:06Z</dcterms:modified>
  <cp:revision>6</cp:revision>
  <dc:subject>PptxGenJS Presentation</dc:subject>
  <dc:title>L'affaire Ricardo Hounton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8</vt:i4>
  </property>
  <property fmtid="{D5CDD505-2E9C-101B-9397-08002B2CF9AE}" pid="3" name="PresentationFormat">
    <vt:lpwstr>On-screen Show (16:9)</vt:lpwstr>
  </property>
  <property fmtid="{D5CDD505-2E9C-101B-9397-08002B2CF9AE}" pid="4" name="Slides">
    <vt:i4>8</vt:i4>
  </property>
</Properties>
</file>