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Poppins" charset="1" panose="00000500000000000000"/>
      <p:regular r:id="rId29"/>
    </p:embeddedFont>
    <p:embeddedFont>
      <p:font typeface="Poppins Bold" charset="1" panose="0000080000000000000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notesMasters/notesMaster1.xml" Type="http://schemas.openxmlformats.org/officeDocument/2006/relationships/notesMaster"/><Relationship Id="rId27" Target="theme/theme2.xml" Type="http://schemas.openxmlformats.org/officeDocument/2006/relationships/theme"/><Relationship Id="rId28" Target="notesSlides/notesSlide1.xml" Type="http://schemas.openxmlformats.org/officeDocument/2006/relationships/note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notesSlides/notesSlide2.xml" Type="http://schemas.openxmlformats.org/officeDocument/2006/relationships/notesSlide"/><Relationship Id="rId32" Target="notesSlides/notesSlide3.xml" Type="http://schemas.openxmlformats.org/officeDocument/2006/relationships/notesSlide"/><Relationship Id="rId33" Target="notesSlides/notesSlide4.xml" Type="http://schemas.openxmlformats.org/officeDocument/2006/relationships/notesSlide"/><Relationship Id="rId34" Target="notesSlides/notesSlide5.xml" Type="http://schemas.openxmlformats.org/officeDocument/2006/relationships/notesSlide"/><Relationship Id="rId35" Target="notesSlides/notesSlide6.xml" Type="http://schemas.openxmlformats.org/officeDocument/2006/relationships/notesSlide"/><Relationship Id="rId36" Target="notesSlides/notesSlide7.xml" Type="http://schemas.openxmlformats.org/officeDocument/2006/relationships/notesSlide"/><Relationship Id="rId37" Target="notesSlides/notesSlide8.xml" Type="http://schemas.openxmlformats.org/officeDocument/2006/relationships/notesSlide"/><Relationship Id="rId38" Target="notesSlides/notesSlide9.xml" Type="http://schemas.openxmlformats.org/officeDocument/2006/relationships/notesSlide"/><Relationship Id="rId39" Target="notesSlides/notesSlide10.xml" Type="http://schemas.openxmlformats.org/officeDocument/2006/relationships/notesSlide"/><Relationship Id="rId4" Target="theme/theme1.xml" Type="http://schemas.openxmlformats.org/officeDocument/2006/relationships/theme"/><Relationship Id="rId40" Target="notesSlides/notesSlide11.xml" Type="http://schemas.openxmlformats.org/officeDocument/2006/relationships/notesSlide"/><Relationship Id="rId41" Target="notesSlides/notesSlide12.xml" Type="http://schemas.openxmlformats.org/officeDocument/2006/relationships/notesSlide"/><Relationship Id="rId42" Target="notesSlides/notesSlide13.xml" Type="http://schemas.openxmlformats.org/officeDocument/2006/relationships/notesSlide"/><Relationship Id="rId43" Target="notesSlides/notesSlide14.xml" Type="http://schemas.openxmlformats.org/officeDocument/2006/relationships/notesSlide"/><Relationship Id="rId44" Target="notesSlides/notesSlide15.xml" Type="http://schemas.openxmlformats.org/officeDocument/2006/relationships/notesSlide"/><Relationship Id="rId45" Target="notesSlides/notesSlide16.xml" Type="http://schemas.openxmlformats.org/officeDocument/2006/relationships/notesSlide"/><Relationship Id="rId46" Target="notesSlides/notesSlide17.xml" Type="http://schemas.openxmlformats.org/officeDocument/2006/relationships/notesSlide"/><Relationship Id="rId47" Target="notesSlides/notesSlide18.xml" Type="http://schemas.openxmlformats.org/officeDocument/2006/relationships/notesSlide"/><Relationship Id="rId48" Target="notesSlides/notesSlide19.xml" Type="http://schemas.openxmlformats.org/officeDocument/2006/relationships/notesSlide"/><Relationship Id="rId49" Target="notesSlides/notesSlide20.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jpeg" Type="http://schemas.openxmlformats.org/officeDocument/2006/relationships/image"/><Relationship Id="rId6"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11" Target="../media/image12.png" Type="http://schemas.openxmlformats.org/officeDocument/2006/relationships/image"/><Relationship Id="rId12" Target="../media/image13.svg" Type="http://schemas.openxmlformats.org/officeDocument/2006/relationships/image"/><Relationship Id="rId2" Target="../notesSlides/notesSlide3.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20.jpeg" Type="http://schemas.openxmlformats.org/officeDocument/2006/relationships/image"/><Relationship Id="rId13" Target="../media/image21.png" Type="http://schemas.openxmlformats.org/officeDocument/2006/relationships/image"/><Relationship Id="rId14" Target="../media/image22.png" Type="http://schemas.openxmlformats.org/officeDocument/2006/relationships/image"/><Relationship Id="rId15" Target="../media/image23.png" Type="http://schemas.openxmlformats.org/officeDocument/2006/relationships/image"/><Relationship Id="rId16" Target="../media/image24.svg" Type="http://schemas.openxmlformats.org/officeDocument/2006/relationships/image"/><Relationship Id="rId17" Target="../media/image25.png" Type="http://schemas.openxmlformats.org/officeDocument/2006/relationships/image"/><Relationship Id="rId18" Target="../media/image26.png" Type="http://schemas.openxmlformats.org/officeDocument/2006/relationships/image"/><Relationship Id="rId2" Target="../notesSlides/notesSlide4.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 Id="rId9" Target="../media/image1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7.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0.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3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 Id="rId7" Target="../media/image32.png" Type="http://schemas.openxmlformats.org/officeDocument/2006/relationships/image"/><Relationship Id="rId8" Target="../media/image3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5.png" Type="http://schemas.openxmlformats.org/officeDocument/2006/relationships/image"/><Relationship Id="rId7" Target="../media/image3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7.png" Type="http://schemas.openxmlformats.org/officeDocument/2006/relationships/image"/><Relationship Id="rId7" Target="../media/image3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9.png" Type="http://schemas.openxmlformats.org/officeDocument/2006/relationships/image"/><Relationship Id="rId7" Target="../media/image4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1.png" Type="http://schemas.openxmlformats.org/officeDocument/2006/relationships/image"/><Relationship Id="rId7" Target="../media/image4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3.png" Type="http://schemas.openxmlformats.org/officeDocument/2006/relationships/image"/><Relationship Id="rId7" Target="../media/image4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svg" Type="http://schemas.openxmlformats.org/officeDocument/2006/relationships/image"/><Relationship Id="rId11" Target="../media/image49.png" Type="http://schemas.openxmlformats.org/officeDocument/2006/relationships/image"/><Relationship Id="rId12" Target="../media/image50.svg" Type="http://schemas.openxmlformats.org/officeDocument/2006/relationships/image"/><Relationship Id="rId13" Target="../media/image51.png" Type="http://schemas.openxmlformats.org/officeDocument/2006/relationships/image"/><Relationship Id="rId14" Target="../media/image52.svg" Type="http://schemas.openxmlformats.org/officeDocument/2006/relationships/image"/><Relationship Id="rId15" Target="../media/image53.png" Type="http://schemas.openxmlformats.org/officeDocument/2006/relationships/image"/><Relationship Id="rId16" Target="../media/image54.svg" Type="http://schemas.openxmlformats.org/officeDocument/2006/relationships/image"/><Relationship Id="rId2" Target="../notesSlides/notesSlide20.xml" Type="http://schemas.openxmlformats.org/officeDocument/2006/relationships/notesSlide"/><Relationship Id="rId3" Target="../media/image1.png" Type="http://schemas.openxmlformats.org/officeDocument/2006/relationships/image"/><Relationship Id="rId4" Target="../media/image3.jpeg" Type="http://schemas.openxmlformats.org/officeDocument/2006/relationships/image"/><Relationship Id="rId5" Target="../media/image2.png" Type="http://schemas.openxmlformats.org/officeDocument/2006/relationships/image"/><Relationship Id="rId6" Target="../media/image4.png" Type="http://schemas.openxmlformats.org/officeDocument/2006/relationships/image"/><Relationship Id="rId7" Target="../media/image45.png" Type="http://schemas.openxmlformats.org/officeDocument/2006/relationships/image"/><Relationship Id="rId8" Target="../media/image46.svg" Type="http://schemas.openxmlformats.org/officeDocument/2006/relationships/image"/><Relationship Id="rId9" Target="../media/image4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53316" y="-421412"/>
            <a:ext cx="19653308" cy="11052583"/>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932688" y="475065"/>
            <a:ext cx="4557368" cy="948058"/>
            <a:chOff x="0" y="0"/>
            <a:chExt cx="5280914" cy="1098575"/>
          </a:xfrm>
        </p:grpSpPr>
        <p:sp>
          <p:nvSpPr>
            <p:cNvPr name="Freeform 5" id="5"/>
            <p:cNvSpPr/>
            <p:nvPr/>
          </p:nvSpPr>
          <p:spPr>
            <a:xfrm flipH="false" flipV="false" rot="0">
              <a:off x="0" y="0"/>
              <a:ext cx="5280914" cy="1098550"/>
            </a:xfrm>
            <a:custGeom>
              <a:avLst/>
              <a:gdLst/>
              <a:ahLst/>
              <a:cxnLst/>
              <a:rect r="r" b="b" t="t" l="l"/>
              <a:pathLst>
                <a:path h="1098550" w="5280914">
                  <a:moveTo>
                    <a:pt x="0" y="0"/>
                  </a:moveTo>
                  <a:lnTo>
                    <a:pt x="5280914" y="0"/>
                  </a:lnTo>
                  <a:lnTo>
                    <a:pt x="5280914" y="1098550"/>
                  </a:lnTo>
                  <a:lnTo>
                    <a:pt x="0" y="1098550"/>
                  </a:lnTo>
                  <a:lnTo>
                    <a:pt x="0" y="0"/>
                  </a:lnTo>
                  <a:close/>
                </a:path>
              </a:pathLst>
            </a:custGeom>
            <a:blipFill>
              <a:blip r:embed="rId4"/>
              <a:stretch>
                <a:fillRect l="0" t="0" r="0" b="-2"/>
              </a:stretch>
            </a:blipFill>
          </p:spPr>
        </p:sp>
      </p:grpSp>
      <p:grpSp>
        <p:nvGrpSpPr>
          <p:cNvPr name="Group 6" id="6"/>
          <p:cNvGrpSpPr/>
          <p:nvPr/>
        </p:nvGrpSpPr>
        <p:grpSpPr>
          <a:xfrm rot="0">
            <a:off x="932688" y="6056260"/>
            <a:ext cx="10276599" cy="1073165"/>
            <a:chOff x="0" y="0"/>
            <a:chExt cx="13702132" cy="1430887"/>
          </a:xfrm>
        </p:grpSpPr>
        <p:sp>
          <p:nvSpPr>
            <p:cNvPr name="Freeform 7" id="7"/>
            <p:cNvSpPr/>
            <p:nvPr/>
          </p:nvSpPr>
          <p:spPr>
            <a:xfrm flipH="false" flipV="false" rot="0">
              <a:off x="0" y="0"/>
              <a:ext cx="13702126" cy="1430887"/>
            </a:xfrm>
            <a:custGeom>
              <a:avLst/>
              <a:gdLst/>
              <a:ahLst/>
              <a:cxnLst/>
              <a:rect r="r" b="b" t="t" l="l"/>
              <a:pathLst>
                <a:path h="1430887" w="13702126">
                  <a:moveTo>
                    <a:pt x="0" y="0"/>
                  </a:moveTo>
                  <a:lnTo>
                    <a:pt x="13702126" y="0"/>
                  </a:lnTo>
                  <a:lnTo>
                    <a:pt x="13702126" y="1430887"/>
                  </a:lnTo>
                  <a:lnTo>
                    <a:pt x="0" y="1430887"/>
                  </a:lnTo>
                  <a:close/>
                </a:path>
              </a:pathLst>
            </a:custGeom>
            <a:blipFill>
              <a:blip r:embed="rId5">
                <a:alphaModFix amt="0"/>
              </a:blip>
              <a:stretch>
                <a:fillRect l="0" t="-148245" r="0" b="-124930"/>
              </a:stretch>
            </a:blipFill>
          </p:spPr>
        </p:sp>
        <p:sp>
          <p:nvSpPr>
            <p:cNvPr name="TextBox 8" id="8"/>
            <p:cNvSpPr txBox="true"/>
            <p:nvPr/>
          </p:nvSpPr>
          <p:spPr>
            <a:xfrm>
              <a:off x="0" y="0"/>
              <a:ext cx="13702132" cy="1430887"/>
            </a:xfrm>
            <a:prstGeom prst="rect">
              <a:avLst/>
            </a:prstGeom>
          </p:spPr>
          <p:txBody>
            <a:bodyPr anchor="ctr" rtlCol="false" tIns="0" lIns="0" bIns="0" rIns="0"/>
            <a:lstStyle/>
            <a:p>
              <a:pPr algn="l">
                <a:lnSpc>
                  <a:spcPts val="3043"/>
                </a:lnSpc>
              </a:pPr>
              <a:r>
                <a:rPr lang="en-US" sz="2799">
                  <a:solidFill>
                    <a:srgbClr val="FFFFFF"/>
                  </a:solidFill>
                  <a:latin typeface="Poppins"/>
                  <a:ea typeface="Poppins"/>
                  <a:cs typeface="Poppins"/>
                  <a:sym typeface="Poppins"/>
                </a:rPr>
                <a:t>Conception, développement &amp; déploiement de solutions numériques - B2B &amp; B2C</a:t>
              </a:r>
            </a:p>
          </p:txBody>
        </p:sp>
      </p:grpSp>
      <p:grpSp>
        <p:nvGrpSpPr>
          <p:cNvPr name="Group 9" id="9"/>
          <p:cNvGrpSpPr/>
          <p:nvPr/>
        </p:nvGrpSpPr>
        <p:grpSpPr>
          <a:xfrm rot="0">
            <a:off x="932688" y="9395460"/>
            <a:ext cx="6350508" cy="498348"/>
            <a:chOff x="0" y="0"/>
            <a:chExt cx="8467344" cy="664464"/>
          </a:xfrm>
        </p:grpSpPr>
        <p:sp>
          <p:nvSpPr>
            <p:cNvPr name="Freeform 10" id="10"/>
            <p:cNvSpPr/>
            <p:nvPr/>
          </p:nvSpPr>
          <p:spPr>
            <a:xfrm flipH="false" flipV="false" rot="0">
              <a:off x="0" y="0"/>
              <a:ext cx="8467344" cy="664464"/>
            </a:xfrm>
            <a:custGeom>
              <a:avLst/>
              <a:gdLst/>
              <a:ahLst/>
              <a:cxnLst/>
              <a:rect r="r" b="b" t="t" l="l"/>
              <a:pathLst>
                <a:path h="664464" w="8467344">
                  <a:moveTo>
                    <a:pt x="0" y="0"/>
                  </a:moveTo>
                  <a:lnTo>
                    <a:pt x="8467344" y="0"/>
                  </a:lnTo>
                  <a:lnTo>
                    <a:pt x="8467344" y="664464"/>
                  </a:lnTo>
                  <a:lnTo>
                    <a:pt x="0" y="664464"/>
                  </a:lnTo>
                  <a:close/>
                </a:path>
              </a:pathLst>
            </a:custGeom>
            <a:blipFill>
              <a:blip r:embed="rId5">
                <a:alphaModFix amt="0"/>
              </a:blip>
              <a:stretch>
                <a:fillRect l="0" t="-200134" r="0" b="-196465"/>
              </a:stretch>
            </a:blipFill>
          </p:spPr>
        </p:sp>
        <p:sp>
          <p:nvSpPr>
            <p:cNvPr name="TextBox 11" id="11"/>
            <p:cNvSpPr txBox="true"/>
            <p:nvPr/>
          </p:nvSpPr>
          <p:spPr>
            <a:xfrm>
              <a:off x="0" y="-28575"/>
              <a:ext cx="8467344" cy="693039"/>
            </a:xfrm>
            <a:prstGeom prst="rect">
              <a:avLst/>
            </a:prstGeom>
          </p:spPr>
          <p:txBody>
            <a:bodyPr anchor="ctr" rtlCol="false" tIns="0" lIns="0" bIns="0" rIns="0"/>
            <a:lstStyle/>
            <a:p>
              <a:pPr algn="l">
                <a:lnSpc>
                  <a:spcPts val="2400"/>
                </a:lnSpc>
              </a:pPr>
              <a:r>
                <a:rPr lang="en-US" sz="2000">
                  <a:solidFill>
                    <a:srgbClr val="FFFFFF"/>
                  </a:solidFill>
                  <a:latin typeface="Poppins"/>
                  <a:ea typeface="Poppins"/>
                  <a:cs typeface="Poppins"/>
                  <a:sym typeface="Poppins"/>
                </a:rPr>
                <a:t>France · Bénin · Togo · Madagascar · Cameroun</a:t>
              </a:r>
            </a:p>
          </p:txBody>
        </p:sp>
      </p:grpSp>
      <p:grpSp>
        <p:nvGrpSpPr>
          <p:cNvPr name="Group 12" id="12"/>
          <p:cNvGrpSpPr/>
          <p:nvPr/>
        </p:nvGrpSpPr>
        <p:grpSpPr>
          <a:xfrm rot="0">
            <a:off x="13123326" y="9395460"/>
            <a:ext cx="4514898" cy="496217"/>
            <a:chOff x="0" y="0"/>
            <a:chExt cx="6019864" cy="661623"/>
          </a:xfrm>
        </p:grpSpPr>
        <p:sp>
          <p:nvSpPr>
            <p:cNvPr name="Freeform 13" id="13"/>
            <p:cNvSpPr/>
            <p:nvPr/>
          </p:nvSpPr>
          <p:spPr>
            <a:xfrm flipH="false" flipV="false" rot="0">
              <a:off x="0" y="0"/>
              <a:ext cx="6019858" cy="661623"/>
            </a:xfrm>
            <a:custGeom>
              <a:avLst/>
              <a:gdLst/>
              <a:ahLst/>
              <a:cxnLst/>
              <a:rect r="r" b="b" t="t" l="l"/>
              <a:pathLst>
                <a:path h="661623" w="6019858">
                  <a:moveTo>
                    <a:pt x="0" y="0"/>
                  </a:moveTo>
                  <a:lnTo>
                    <a:pt x="6019858" y="0"/>
                  </a:lnTo>
                  <a:lnTo>
                    <a:pt x="6019858" y="661623"/>
                  </a:lnTo>
                  <a:lnTo>
                    <a:pt x="0" y="661623"/>
                  </a:lnTo>
                  <a:close/>
                </a:path>
              </a:pathLst>
            </a:custGeom>
            <a:blipFill>
              <a:blip r:embed="rId5">
                <a:alphaModFix amt="0"/>
              </a:blip>
              <a:stretch>
                <a:fillRect l="0" t="-128915" r="0" b="-125659"/>
              </a:stretch>
            </a:blipFill>
          </p:spPr>
        </p:sp>
        <p:sp>
          <p:nvSpPr>
            <p:cNvPr name="TextBox 14" id="14"/>
            <p:cNvSpPr txBox="true"/>
            <p:nvPr/>
          </p:nvSpPr>
          <p:spPr>
            <a:xfrm>
              <a:off x="0" y="0"/>
              <a:ext cx="6019864" cy="661623"/>
            </a:xfrm>
            <a:prstGeom prst="rect">
              <a:avLst/>
            </a:prstGeom>
          </p:spPr>
          <p:txBody>
            <a:bodyPr anchor="ctr" rtlCol="false" tIns="0" lIns="0" bIns="0" rIns="0"/>
            <a:lstStyle/>
            <a:p>
              <a:pPr algn="ctr">
                <a:lnSpc>
                  <a:spcPts val="2191"/>
                </a:lnSpc>
              </a:pPr>
              <a:r>
                <a:rPr lang="en-US" sz="2000">
                  <a:solidFill>
                    <a:srgbClr val="FFFFFF"/>
                  </a:solidFill>
                  <a:latin typeface="Poppins"/>
                  <a:ea typeface="Poppins"/>
                  <a:cs typeface="Poppins"/>
                  <a:sym typeface="Poppins"/>
                </a:rPr>
                <a:t>Let's grow together</a:t>
              </a:r>
            </a:p>
          </p:txBody>
        </p:sp>
      </p:grpSp>
      <p:sp>
        <p:nvSpPr>
          <p:cNvPr name="Freeform 15" id="15"/>
          <p:cNvSpPr/>
          <p:nvPr/>
        </p:nvSpPr>
        <p:spPr>
          <a:xfrm flipH="false" flipV="false" rot="0">
            <a:off x="13867908" y="991806"/>
            <a:ext cx="4420092" cy="3728640"/>
          </a:xfrm>
          <a:custGeom>
            <a:avLst/>
            <a:gdLst/>
            <a:ahLst/>
            <a:cxnLst/>
            <a:rect r="r" b="b" t="t" l="l"/>
            <a:pathLst>
              <a:path h="3728640" w="4420092">
                <a:moveTo>
                  <a:pt x="0" y="0"/>
                </a:moveTo>
                <a:lnTo>
                  <a:pt x="4420092" y="0"/>
                </a:lnTo>
                <a:lnTo>
                  <a:pt x="4420092" y="3728640"/>
                </a:lnTo>
                <a:lnTo>
                  <a:pt x="0" y="3728640"/>
                </a:lnTo>
                <a:lnTo>
                  <a:pt x="0" y="0"/>
                </a:lnTo>
                <a:close/>
              </a:path>
            </a:pathLst>
          </a:custGeom>
          <a:blipFill>
            <a:blip r:embed="rId6"/>
            <a:stretch>
              <a:fillRect l="-295346" t="0" r="0" b="-182158"/>
            </a:stretch>
          </a:blipFill>
        </p:spPr>
      </p:sp>
      <p:sp>
        <p:nvSpPr>
          <p:cNvPr name="TextBox 16" id="16"/>
          <p:cNvSpPr txBox="true"/>
          <p:nvPr/>
        </p:nvSpPr>
        <p:spPr>
          <a:xfrm rot="0">
            <a:off x="982980" y="3598353"/>
            <a:ext cx="10515600" cy="2250129"/>
          </a:xfrm>
          <a:prstGeom prst="rect">
            <a:avLst/>
          </a:prstGeom>
        </p:spPr>
        <p:txBody>
          <a:bodyPr anchor="t" rtlCol="false" tIns="0" lIns="0" bIns="0" rIns="0">
            <a:spAutoFit/>
          </a:bodyPr>
          <a:lstStyle/>
          <a:p>
            <a:pPr algn="l">
              <a:lnSpc>
                <a:spcPts val="7500"/>
              </a:lnSpc>
            </a:pPr>
            <a:r>
              <a:rPr lang="en-US" sz="6000" b="true">
                <a:solidFill>
                  <a:srgbClr val="FFFFFF"/>
                </a:solidFill>
                <a:latin typeface="Poppins Bold"/>
                <a:ea typeface="Poppins Bold"/>
                <a:cs typeface="Poppins Bold"/>
                <a:sym typeface="Poppins Bold"/>
              </a:rPr>
              <a:t>Votre partenaire</a:t>
            </a:r>
          </a:p>
          <a:p>
            <a:pPr algn="l">
              <a:lnSpc>
                <a:spcPts val="7500"/>
              </a:lnSpc>
            </a:pPr>
            <a:r>
              <a:rPr lang="en-US" sz="6000" b="true">
                <a:solidFill>
                  <a:srgbClr val="F07817"/>
                </a:solidFill>
                <a:latin typeface="Poppins Bold"/>
                <a:ea typeface="Poppins Bold"/>
                <a:cs typeface="Poppins Bold"/>
                <a:sym typeface="Poppins Bold"/>
              </a:rPr>
              <a:t>digital</a:t>
            </a:r>
            <a:r>
              <a:rPr lang="en-US" sz="6000" b="true">
                <a:solidFill>
                  <a:srgbClr val="FFFFFF"/>
                </a:solidFill>
                <a:latin typeface="Poppins Bold"/>
                <a:ea typeface="Poppins Bold"/>
                <a:cs typeface="Poppins Bold"/>
                <a:sym typeface="Poppins Bold"/>
              </a:rPr>
              <a:t>, de bout en bout.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6600771" cy="1121283"/>
            <a:chOff x="0" y="0"/>
            <a:chExt cx="8801028" cy="1495044"/>
          </a:xfrm>
        </p:grpSpPr>
        <p:sp>
          <p:nvSpPr>
            <p:cNvPr name="Freeform 8" id="8"/>
            <p:cNvSpPr/>
            <p:nvPr/>
          </p:nvSpPr>
          <p:spPr>
            <a:xfrm flipH="false" flipV="false" rot="0">
              <a:off x="0" y="0"/>
              <a:ext cx="8801028" cy="1495044"/>
            </a:xfrm>
            <a:custGeom>
              <a:avLst/>
              <a:gdLst/>
              <a:ahLst/>
              <a:cxnLst/>
              <a:rect r="r" b="b" t="t" l="l"/>
              <a:pathLst>
                <a:path h="1495044" w="8801028">
                  <a:moveTo>
                    <a:pt x="0" y="0"/>
                  </a:moveTo>
                  <a:lnTo>
                    <a:pt x="8801028" y="0"/>
                  </a:lnTo>
                  <a:lnTo>
                    <a:pt x="8801028" y="1495044"/>
                  </a:lnTo>
                  <a:lnTo>
                    <a:pt x="0" y="1495044"/>
                  </a:lnTo>
                  <a:close/>
                </a:path>
              </a:pathLst>
            </a:custGeom>
            <a:blipFill>
              <a:blip r:embed="rId5">
                <a:alphaModFix amt="0"/>
              </a:blip>
              <a:stretch>
                <a:fillRect l="0" t="-171107" r="-66235" b="-110251"/>
              </a:stretch>
            </a:blipFill>
          </p:spPr>
        </p:sp>
        <p:sp>
          <p:nvSpPr>
            <p:cNvPr name="TextBox 9" id="9"/>
            <p:cNvSpPr txBox="true"/>
            <p:nvPr/>
          </p:nvSpPr>
          <p:spPr>
            <a:xfrm>
              <a:off x="0" y="-47625"/>
              <a:ext cx="8801028"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QUI SOMMES-NOUS ?</a:t>
              </a:r>
            </a:p>
          </p:txBody>
        </p:sp>
      </p:grpSp>
      <p:grpSp>
        <p:nvGrpSpPr>
          <p:cNvPr name="Group 10" id="10"/>
          <p:cNvGrpSpPr/>
          <p:nvPr/>
        </p:nvGrpSpPr>
        <p:grpSpPr>
          <a:xfrm rot="0">
            <a:off x="1028700" y="2435733"/>
            <a:ext cx="12590478" cy="781269"/>
            <a:chOff x="0" y="0"/>
            <a:chExt cx="16787304" cy="1041692"/>
          </a:xfrm>
        </p:grpSpPr>
        <p:sp>
          <p:nvSpPr>
            <p:cNvPr name="Freeform 11" id="11"/>
            <p:cNvSpPr/>
            <p:nvPr/>
          </p:nvSpPr>
          <p:spPr>
            <a:xfrm flipH="false" flipV="false" rot="0">
              <a:off x="0" y="0"/>
              <a:ext cx="16787309" cy="1041698"/>
            </a:xfrm>
            <a:custGeom>
              <a:avLst/>
              <a:gdLst/>
              <a:ahLst/>
              <a:cxnLst/>
              <a:rect r="r" b="b" t="t" l="l"/>
              <a:pathLst>
                <a:path h="1041698" w="16787309">
                  <a:moveTo>
                    <a:pt x="0" y="0"/>
                  </a:moveTo>
                  <a:lnTo>
                    <a:pt x="16787309" y="0"/>
                  </a:lnTo>
                  <a:lnTo>
                    <a:pt x="16787309" y="1041698"/>
                  </a:lnTo>
                  <a:lnTo>
                    <a:pt x="0" y="1041698"/>
                  </a:lnTo>
                  <a:close/>
                </a:path>
              </a:pathLst>
            </a:custGeom>
            <a:blipFill>
              <a:blip r:embed="rId5">
                <a:alphaModFix amt="0"/>
              </a:blip>
              <a:stretch>
                <a:fillRect l="0" t="-264008" r="0" b="-264007"/>
              </a:stretch>
            </a:blipFill>
          </p:spPr>
        </p:sp>
        <p:sp>
          <p:nvSpPr>
            <p:cNvPr name="TextBox 12" id="12"/>
            <p:cNvSpPr txBox="true"/>
            <p:nvPr/>
          </p:nvSpPr>
          <p:spPr>
            <a:xfrm>
              <a:off x="0" y="-38100"/>
              <a:ext cx="16787304" cy="1079792"/>
            </a:xfrm>
            <a:prstGeom prst="rect">
              <a:avLst/>
            </a:prstGeom>
          </p:spPr>
          <p:txBody>
            <a:bodyPr anchor="ctr" rtlCol="false" tIns="0" lIns="0" bIns="0" rIns="0"/>
            <a:lstStyle/>
            <a:p>
              <a:pPr algn="l">
                <a:lnSpc>
                  <a:spcPts val="5040"/>
                </a:lnSpc>
              </a:pPr>
              <a:r>
                <a:rPr lang="en-US" b="true" sz="4200">
                  <a:solidFill>
                    <a:srgbClr val="014276"/>
                  </a:solidFill>
                  <a:latin typeface="Poppins Bold"/>
                  <a:ea typeface="Poppins Bold"/>
                  <a:cs typeface="Poppins Bold"/>
                  <a:sym typeface="Poppins Bold"/>
                </a:rPr>
                <a:t>Une ESN née en France, tournée vers l'Afrique</a:t>
              </a:r>
            </a:p>
          </p:txBody>
        </p:sp>
      </p:grpSp>
      <p:grpSp>
        <p:nvGrpSpPr>
          <p:cNvPr name="Group 13" id="13"/>
          <p:cNvGrpSpPr/>
          <p:nvPr/>
        </p:nvGrpSpPr>
        <p:grpSpPr>
          <a:xfrm rot="0">
            <a:off x="1043940" y="3859066"/>
            <a:ext cx="9464040" cy="1154659"/>
            <a:chOff x="0" y="0"/>
            <a:chExt cx="12618720" cy="1539545"/>
          </a:xfrm>
        </p:grpSpPr>
        <p:sp>
          <p:nvSpPr>
            <p:cNvPr name="Freeform 14" id="14"/>
            <p:cNvSpPr/>
            <p:nvPr/>
          </p:nvSpPr>
          <p:spPr>
            <a:xfrm flipH="false" flipV="false" rot="0">
              <a:off x="0" y="0"/>
              <a:ext cx="12618720" cy="1539545"/>
            </a:xfrm>
            <a:custGeom>
              <a:avLst/>
              <a:gdLst/>
              <a:ahLst/>
              <a:cxnLst/>
              <a:rect r="r" b="b" t="t" l="l"/>
              <a:pathLst>
                <a:path h="1539545" w="12618720">
                  <a:moveTo>
                    <a:pt x="0" y="0"/>
                  </a:moveTo>
                  <a:lnTo>
                    <a:pt x="12618720" y="0"/>
                  </a:lnTo>
                  <a:lnTo>
                    <a:pt x="12618720" y="1539545"/>
                  </a:lnTo>
                  <a:lnTo>
                    <a:pt x="0" y="1539545"/>
                  </a:lnTo>
                  <a:close/>
                </a:path>
              </a:pathLst>
            </a:custGeom>
            <a:blipFill>
              <a:blip r:embed="rId5">
                <a:alphaModFix amt="0"/>
              </a:blip>
              <a:stretch>
                <a:fillRect l="0" t="-106252" r="0" b="-113161"/>
              </a:stretch>
            </a:blipFill>
          </p:spPr>
        </p:sp>
        <p:sp>
          <p:nvSpPr>
            <p:cNvPr name="TextBox 15" id="15"/>
            <p:cNvSpPr txBox="true"/>
            <p:nvPr/>
          </p:nvSpPr>
          <p:spPr>
            <a:xfrm>
              <a:off x="0" y="-66675"/>
              <a:ext cx="12618720" cy="1606220"/>
            </a:xfrm>
            <a:prstGeom prst="rect">
              <a:avLst/>
            </a:prstGeom>
          </p:spPr>
          <p:txBody>
            <a:bodyPr anchor="ctr" rtlCol="false" tIns="0" lIns="0" bIns="0" rIns="0"/>
            <a:lstStyle/>
            <a:p>
              <a:pPr algn="just">
                <a:lnSpc>
                  <a:spcPts val="2736"/>
                </a:lnSpc>
              </a:pPr>
              <a:r>
                <a:rPr lang="en-US" sz="1900" b="true">
                  <a:solidFill>
                    <a:srgbClr val="000000"/>
                  </a:solidFill>
                  <a:latin typeface="Poppins Bold"/>
                  <a:ea typeface="Poppins Bold"/>
                  <a:cs typeface="Poppins Bold"/>
                  <a:sym typeface="Poppins Bold"/>
                </a:rPr>
                <a:t>NetByUs </a:t>
              </a:r>
              <a:r>
                <a:rPr lang="en-US" sz="1900">
                  <a:solidFill>
                    <a:srgbClr val="000000"/>
                  </a:solidFill>
                  <a:latin typeface="Poppins"/>
                  <a:ea typeface="Poppins"/>
                  <a:cs typeface="Poppins"/>
                  <a:sym typeface="Poppins"/>
                </a:rPr>
                <a:t>est une entreprise de Services Numérique présent dans 5 pays,  qui concoit , developpe et deploie des solutions digitales et services numériques pour les entreprises et les particuliers  </a:t>
              </a:r>
            </a:p>
          </p:txBody>
        </p:sp>
      </p:grpSp>
      <p:grpSp>
        <p:nvGrpSpPr>
          <p:cNvPr name="Group 16" id="16"/>
          <p:cNvGrpSpPr/>
          <p:nvPr/>
        </p:nvGrpSpPr>
        <p:grpSpPr>
          <a:xfrm rot="0">
            <a:off x="1043940" y="7043510"/>
            <a:ext cx="9464040" cy="1500454"/>
            <a:chOff x="0" y="0"/>
            <a:chExt cx="12618720" cy="2000605"/>
          </a:xfrm>
        </p:grpSpPr>
        <p:sp>
          <p:nvSpPr>
            <p:cNvPr name="Freeform 17" id="17"/>
            <p:cNvSpPr/>
            <p:nvPr/>
          </p:nvSpPr>
          <p:spPr>
            <a:xfrm flipH="false" flipV="false" rot="0">
              <a:off x="0" y="0"/>
              <a:ext cx="12618720" cy="2000605"/>
            </a:xfrm>
            <a:custGeom>
              <a:avLst/>
              <a:gdLst/>
              <a:ahLst/>
              <a:cxnLst/>
              <a:rect r="r" b="b" t="t" l="l"/>
              <a:pathLst>
                <a:path h="2000605" w="12618720">
                  <a:moveTo>
                    <a:pt x="0" y="0"/>
                  </a:moveTo>
                  <a:lnTo>
                    <a:pt x="12618720" y="0"/>
                  </a:lnTo>
                  <a:lnTo>
                    <a:pt x="12618720" y="2000605"/>
                  </a:lnTo>
                  <a:lnTo>
                    <a:pt x="0" y="2000605"/>
                  </a:lnTo>
                  <a:close/>
                </a:path>
              </a:pathLst>
            </a:custGeom>
            <a:blipFill>
              <a:blip r:embed="rId5">
                <a:alphaModFix amt="0"/>
              </a:blip>
              <a:stretch>
                <a:fillRect l="0" t="-73309" r="0" b="-72492"/>
              </a:stretch>
            </a:blipFill>
          </p:spPr>
        </p:sp>
        <p:sp>
          <p:nvSpPr>
            <p:cNvPr name="TextBox 18" id="18"/>
            <p:cNvSpPr txBox="true"/>
            <p:nvPr/>
          </p:nvSpPr>
          <p:spPr>
            <a:xfrm>
              <a:off x="0" y="-66675"/>
              <a:ext cx="12618720" cy="2067280"/>
            </a:xfrm>
            <a:prstGeom prst="rect">
              <a:avLst/>
            </a:prstGeom>
          </p:spPr>
          <p:txBody>
            <a:bodyPr anchor="ctr" rtlCol="false" tIns="0" lIns="0" bIns="0" rIns="0"/>
            <a:lstStyle/>
            <a:p>
              <a:pPr algn="just">
                <a:lnSpc>
                  <a:spcPts val="2713"/>
                </a:lnSpc>
              </a:pPr>
              <a:r>
                <a:rPr lang="en-US" sz="1899">
                  <a:solidFill>
                    <a:srgbClr val="000000"/>
                  </a:solidFill>
                  <a:latin typeface="Poppins"/>
                  <a:ea typeface="Poppins"/>
                  <a:cs typeface="Poppins"/>
                  <a:sym typeface="Poppins"/>
                </a:rPr>
                <a:t>Notre double expertise B2B &amp; B2C et notre présence régionale nous permettent de proposer des solutions sur mesure ou déjà éprouvées, adaptées aux réalités de nos clients, pour des projets maîtrisés et une création de valeur durable.</a:t>
              </a:r>
            </a:p>
          </p:txBody>
        </p:sp>
      </p:grpSp>
      <p:grpSp>
        <p:nvGrpSpPr>
          <p:cNvPr name="Group 19" id="19"/>
          <p:cNvGrpSpPr/>
          <p:nvPr/>
        </p:nvGrpSpPr>
        <p:grpSpPr>
          <a:xfrm rot="0">
            <a:off x="17595342" y="9613982"/>
            <a:ext cx="352044" cy="516970"/>
            <a:chOff x="0" y="0"/>
            <a:chExt cx="469392" cy="689293"/>
          </a:xfrm>
        </p:grpSpPr>
        <p:sp>
          <p:nvSpPr>
            <p:cNvPr name="Freeform 20" id="20"/>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1" id="21"/>
            <p:cNvSpPr txBox="true"/>
            <p:nvPr/>
          </p:nvSpPr>
          <p:spPr>
            <a:xfrm>
              <a:off x="0" y="-28575"/>
              <a:ext cx="469392" cy="717868"/>
            </a:xfrm>
            <a:prstGeom prst="rect">
              <a:avLst/>
            </a:prstGeom>
          </p:spPr>
          <p:txBody>
            <a:bodyPr anchor="ctr" rtlCol="false" tIns="0" lIns="0" bIns="0" rIns="0"/>
            <a:lstStyle/>
            <a:p>
              <a:pPr algn="r">
                <a:lnSpc>
                  <a:spcPts val="2512"/>
                </a:lnSpc>
              </a:pPr>
              <a:r>
                <a:rPr lang="en-US" b="true" sz="2094">
                  <a:solidFill>
                    <a:srgbClr val="F07817"/>
                  </a:solidFill>
                  <a:latin typeface="Poppins Bold"/>
                  <a:ea typeface="Poppins Bold"/>
                  <a:cs typeface="Poppins Bold"/>
                  <a:sym typeface="Poppins Bold"/>
                </a:rPr>
                <a:t>02</a:t>
              </a:r>
            </a:p>
          </p:txBody>
        </p:sp>
      </p:grpSp>
      <p:grpSp>
        <p:nvGrpSpPr>
          <p:cNvPr name="Group 22" id="22"/>
          <p:cNvGrpSpPr/>
          <p:nvPr/>
        </p:nvGrpSpPr>
        <p:grpSpPr>
          <a:xfrm rot="0">
            <a:off x="1043940" y="5299475"/>
            <a:ext cx="9464040" cy="1500454"/>
            <a:chOff x="0" y="0"/>
            <a:chExt cx="12618720" cy="2000605"/>
          </a:xfrm>
        </p:grpSpPr>
        <p:sp>
          <p:nvSpPr>
            <p:cNvPr name="Freeform 23" id="23"/>
            <p:cNvSpPr/>
            <p:nvPr/>
          </p:nvSpPr>
          <p:spPr>
            <a:xfrm flipH="false" flipV="false" rot="0">
              <a:off x="0" y="0"/>
              <a:ext cx="12618720" cy="2000605"/>
            </a:xfrm>
            <a:custGeom>
              <a:avLst/>
              <a:gdLst/>
              <a:ahLst/>
              <a:cxnLst/>
              <a:rect r="r" b="b" t="t" l="l"/>
              <a:pathLst>
                <a:path h="2000605" w="12618720">
                  <a:moveTo>
                    <a:pt x="0" y="0"/>
                  </a:moveTo>
                  <a:lnTo>
                    <a:pt x="12618720" y="0"/>
                  </a:lnTo>
                  <a:lnTo>
                    <a:pt x="12618720" y="2000605"/>
                  </a:lnTo>
                  <a:lnTo>
                    <a:pt x="0" y="2000605"/>
                  </a:lnTo>
                  <a:close/>
                </a:path>
              </a:pathLst>
            </a:custGeom>
            <a:blipFill>
              <a:blip r:embed="rId5">
                <a:alphaModFix amt="0"/>
              </a:blip>
              <a:stretch>
                <a:fillRect l="0" t="-73309" r="0" b="-72492"/>
              </a:stretch>
            </a:blipFill>
          </p:spPr>
        </p:sp>
        <p:sp>
          <p:nvSpPr>
            <p:cNvPr name="TextBox 24" id="24"/>
            <p:cNvSpPr txBox="true"/>
            <p:nvPr/>
          </p:nvSpPr>
          <p:spPr>
            <a:xfrm>
              <a:off x="0" y="-66675"/>
              <a:ext cx="12618720" cy="2067280"/>
            </a:xfrm>
            <a:prstGeom prst="rect">
              <a:avLst/>
            </a:prstGeom>
          </p:spPr>
          <p:txBody>
            <a:bodyPr anchor="ctr" rtlCol="false" tIns="0" lIns="0" bIns="0" rIns="0"/>
            <a:lstStyle/>
            <a:p>
              <a:pPr algn="just">
                <a:lnSpc>
                  <a:spcPts val="2713"/>
                </a:lnSpc>
              </a:pPr>
              <a:r>
                <a:rPr lang="en-US" sz="1899">
                  <a:solidFill>
                    <a:srgbClr val="000000"/>
                  </a:solidFill>
                  <a:latin typeface="Poppins"/>
                  <a:ea typeface="Poppins"/>
                  <a:cs typeface="Poppins"/>
                  <a:sym typeface="Poppins"/>
                </a:rPr>
                <a:t>Grâce </a:t>
              </a:r>
              <a:r>
                <a:rPr lang="en-US" sz="1899">
                  <a:solidFill>
                    <a:srgbClr val="000000"/>
                  </a:solidFill>
                  <a:latin typeface="Poppins"/>
                  <a:ea typeface="Poppins"/>
                  <a:cs typeface="Poppins"/>
                  <a:sym typeface="Poppins"/>
                </a:rPr>
                <a:t>à une méthodologie éprouvée (</a:t>
              </a:r>
              <a:r>
                <a:rPr lang="en-US" sz="1899" b="true">
                  <a:solidFill>
                    <a:srgbClr val="000000"/>
                  </a:solidFill>
                  <a:latin typeface="Poppins Bold"/>
                  <a:ea typeface="Poppins Bold"/>
                  <a:cs typeface="Poppins Bold"/>
                  <a:sym typeface="Poppins Bold"/>
                </a:rPr>
                <a:t>PRINCE2®, ITIL®, Agile</a:t>
              </a:r>
              <a:r>
                <a:rPr lang="en-US" sz="1899">
                  <a:solidFill>
                    <a:srgbClr val="000000"/>
                  </a:solidFill>
                  <a:latin typeface="Poppins"/>
                  <a:ea typeface="Poppins"/>
                  <a:cs typeface="Poppins"/>
                  <a:sym typeface="Poppins"/>
                </a:rPr>
                <a:t>) </a:t>
              </a:r>
              <a:r>
                <a:rPr lang="en-US" sz="1899">
                  <a:solidFill>
                    <a:srgbClr val="000000"/>
                  </a:solidFill>
                  <a:latin typeface="Poppins"/>
                  <a:ea typeface="Poppins"/>
                  <a:cs typeface="Poppins"/>
                  <a:sym typeface="Poppins"/>
                </a:rPr>
                <a:t>et un accompagnement 360° de bout en bout, du cadrage du besoin à la mise en production et au-delà, nous vous accompagnons dans vos projets pour créer de la valeur.</a:t>
              </a:r>
            </a:p>
          </p:txBody>
        </p:sp>
      </p:grpSp>
      <p:grpSp>
        <p:nvGrpSpPr>
          <p:cNvPr name="Group 25" id="25"/>
          <p:cNvGrpSpPr/>
          <p:nvPr/>
        </p:nvGrpSpPr>
        <p:grpSpPr>
          <a:xfrm rot="0">
            <a:off x="11272266" y="4067230"/>
            <a:ext cx="6323076" cy="3922776"/>
            <a:chOff x="0" y="0"/>
            <a:chExt cx="8430768" cy="5230368"/>
          </a:xfrm>
        </p:grpSpPr>
        <p:grpSp>
          <p:nvGrpSpPr>
            <p:cNvPr name="Group 26" id="26"/>
            <p:cNvGrpSpPr/>
            <p:nvPr/>
          </p:nvGrpSpPr>
          <p:grpSpPr>
            <a:xfrm rot="0">
              <a:off x="201168" y="201168"/>
              <a:ext cx="8229600" cy="2286000"/>
              <a:chOff x="0" y="0"/>
              <a:chExt cx="8229600" cy="2286000"/>
            </a:xfrm>
          </p:grpSpPr>
          <p:sp>
            <p:nvSpPr>
              <p:cNvPr name="Freeform 27" id="27"/>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9C4E0F"/>
              </a:solidFill>
            </p:spPr>
          </p:sp>
        </p:grpSp>
        <p:grpSp>
          <p:nvGrpSpPr>
            <p:cNvPr name="Group 28" id="28"/>
            <p:cNvGrpSpPr/>
            <p:nvPr/>
          </p:nvGrpSpPr>
          <p:grpSpPr>
            <a:xfrm rot="0">
              <a:off x="110642" y="110642"/>
              <a:ext cx="8229600" cy="2286000"/>
              <a:chOff x="0" y="0"/>
              <a:chExt cx="8229600" cy="2286000"/>
            </a:xfrm>
          </p:grpSpPr>
          <p:sp>
            <p:nvSpPr>
              <p:cNvPr name="Freeform 29" id="29"/>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CC6614"/>
              </a:solidFill>
            </p:spPr>
          </p:sp>
        </p:grpSp>
        <p:grpSp>
          <p:nvGrpSpPr>
            <p:cNvPr name="Group 30" id="30"/>
            <p:cNvGrpSpPr/>
            <p:nvPr/>
          </p:nvGrpSpPr>
          <p:grpSpPr>
            <a:xfrm rot="0">
              <a:off x="0" y="0"/>
              <a:ext cx="8229600" cy="2286000"/>
              <a:chOff x="0" y="0"/>
              <a:chExt cx="8229600" cy="2286000"/>
            </a:xfrm>
          </p:grpSpPr>
          <p:sp>
            <p:nvSpPr>
              <p:cNvPr name="Freeform 31" id="31"/>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FEF6EF"/>
              </a:solidFill>
            </p:spPr>
          </p:sp>
        </p:grpSp>
        <p:grpSp>
          <p:nvGrpSpPr>
            <p:cNvPr name="Group 32" id="32"/>
            <p:cNvGrpSpPr/>
            <p:nvPr/>
          </p:nvGrpSpPr>
          <p:grpSpPr>
            <a:xfrm rot="0">
              <a:off x="109728" y="91440"/>
              <a:ext cx="8010144" cy="960120"/>
              <a:chOff x="0" y="0"/>
              <a:chExt cx="8010144" cy="960120"/>
            </a:xfrm>
          </p:grpSpPr>
          <p:sp>
            <p:nvSpPr>
              <p:cNvPr name="Freeform 33" id="33"/>
              <p:cNvSpPr/>
              <p:nvPr/>
            </p:nvSpPr>
            <p:spPr>
              <a:xfrm flipH="false" flipV="false" rot="0">
                <a:off x="0" y="0"/>
                <a:ext cx="8010144" cy="960120"/>
              </a:xfrm>
              <a:custGeom>
                <a:avLst/>
                <a:gdLst/>
                <a:ahLst/>
                <a:cxnLst/>
                <a:rect r="r" b="b" t="t" l="l"/>
                <a:pathLst>
                  <a:path h="960120" w="8010144">
                    <a:moveTo>
                      <a:pt x="0" y="0"/>
                    </a:moveTo>
                    <a:lnTo>
                      <a:pt x="8010144" y="0"/>
                    </a:lnTo>
                    <a:lnTo>
                      <a:pt x="8010144" y="960120"/>
                    </a:lnTo>
                    <a:lnTo>
                      <a:pt x="0" y="960120"/>
                    </a:lnTo>
                    <a:close/>
                  </a:path>
                </a:pathLst>
              </a:custGeom>
              <a:solidFill>
                <a:srgbClr val="FFFFFF">
                  <a:alpha val="20000"/>
                </a:srgbClr>
              </a:solidFill>
            </p:spPr>
          </p:sp>
        </p:grpSp>
        <p:grpSp>
          <p:nvGrpSpPr>
            <p:cNvPr name="Group 34" id="34"/>
            <p:cNvGrpSpPr/>
            <p:nvPr/>
          </p:nvGrpSpPr>
          <p:grpSpPr>
            <a:xfrm rot="0">
              <a:off x="2922421" y="202189"/>
              <a:ext cx="2384758" cy="1226718"/>
              <a:chOff x="0" y="0"/>
              <a:chExt cx="2384758" cy="1226718"/>
            </a:xfrm>
          </p:grpSpPr>
          <p:sp>
            <p:nvSpPr>
              <p:cNvPr name="Freeform 35" id="35"/>
              <p:cNvSpPr/>
              <p:nvPr/>
            </p:nvSpPr>
            <p:spPr>
              <a:xfrm flipH="false" flipV="false" rot="0">
                <a:off x="0" y="0"/>
                <a:ext cx="2384758" cy="1226718"/>
              </a:xfrm>
              <a:custGeom>
                <a:avLst/>
                <a:gdLst/>
                <a:ahLst/>
                <a:cxnLst/>
                <a:rect r="r" b="b" t="t" l="l"/>
                <a:pathLst>
                  <a:path h="1226718" w="2384758">
                    <a:moveTo>
                      <a:pt x="0" y="0"/>
                    </a:moveTo>
                    <a:lnTo>
                      <a:pt x="2384758" y="0"/>
                    </a:lnTo>
                    <a:lnTo>
                      <a:pt x="2384758" y="1226718"/>
                    </a:lnTo>
                    <a:lnTo>
                      <a:pt x="0" y="1226718"/>
                    </a:lnTo>
                    <a:close/>
                  </a:path>
                </a:pathLst>
              </a:custGeom>
              <a:blipFill>
                <a:blip r:embed="rId5">
                  <a:alphaModFix amt="0"/>
                </a:blip>
                <a:stretch>
                  <a:fillRect l="0" t="-57767" r="-160735" b="-39761"/>
                </a:stretch>
              </a:blipFill>
            </p:spPr>
          </p:sp>
          <p:sp>
            <p:nvSpPr>
              <p:cNvPr name="TextBox 36" id="36"/>
              <p:cNvSpPr txBox="true"/>
              <p:nvPr/>
            </p:nvSpPr>
            <p:spPr>
              <a:xfrm>
                <a:off x="0" y="-47625"/>
                <a:ext cx="2384758" cy="1274343"/>
              </a:xfrm>
              <a:prstGeom prst="rect">
                <a:avLst/>
              </a:prstGeom>
            </p:spPr>
            <p:txBody>
              <a:bodyPr anchor="ctr" rtlCol="false" tIns="0" lIns="0" bIns="0" rIns="0"/>
              <a:lstStyle/>
              <a:p>
                <a:pPr algn="l">
                  <a:lnSpc>
                    <a:spcPts val="4439"/>
                  </a:lnSpc>
                </a:pPr>
                <a:r>
                  <a:rPr lang="en-US" b="true" sz="3699">
                    <a:solidFill>
                      <a:srgbClr val="000000"/>
                    </a:solidFill>
                    <a:latin typeface="Poppins Bold"/>
                    <a:ea typeface="Poppins Bold"/>
                    <a:cs typeface="Poppins Bold"/>
                    <a:sym typeface="Poppins Bold"/>
                  </a:rPr>
                  <a:t>5 pays</a:t>
                </a:r>
              </a:p>
            </p:txBody>
          </p:sp>
        </p:grpSp>
        <p:grpSp>
          <p:nvGrpSpPr>
            <p:cNvPr name="Group 37" id="37"/>
            <p:cNvGrpSpPr/>
            <p:nvPr/>
          </p:nvGrpSpPr>
          <p:grpSpPr>
            <a:xfrm rot="0">
              <a:off x="548640" y="1353312"/>
              <a:ext cx="7333488" cy="731520"/>
              <a:chOff x="0" y="0"/>
              <a:chExt cx="7333488" cy="731520"/>
            </a:xfrm>
          </p:grpSpPr>
          <p:sp>
            <p:nvSpPr>
              <p:cNvPr name="Freeform 38" id="38"/>
              <p:cNvSpPr/>
              <p:nvPr/>
            </p:nvSpPr>
            <p:spPr>
              <a:xfrm flipH="false" flipV="false" rot="0">
                <a:off x="0" y="0"/>
                <a:ext cx="7333488" cy="731520"/>
              </a:xfrm>
              <a:custGeom>
                <a:avLst/>
                <a:gdLst/>
                <a:ahLst/>
                <a:cxnLst/>
                <a:rect r="r" b="b" t="t" l="l"/>
                <a:pathLst>
                  <a:path h="731520" w="7333488">
                    <a:moveTo>
                      <a:pt x="0" y="0"/>
                    </a:moveTo>
                    <a:lnTo>
                      <a:pt x="7333488" y="0"/>
                    </a:lnTo>
                    <a:lnTo>
                      <a:pt x="7333488" y="731520"/>
                    </a:lnTo>
                    <a:lnTo>
                      <a:pt x="0" y="731520"/>
                    </a:lnTo>
                    <a:close/>
                  </a:path>
                </a:pathLst>
              </a:custGeom>
              <a:blipFill>
                <a:blip r:embed="rId5">
                  <a:alphaModFix amt="0"/>
                </a:blip>
                <a:stretch>
                  <a:fillRect l="0" t="-145337" r="0" b="-145337"/>
                </a:stretch>
              </a:blipFill>
            </p:spPr>
          </p:sp>
          <p:sp>
            <p:nvSpPr>
              <p:cNvPr name="TextBox 39" id="39"/>
              <p:cNvSpPr txBox="true"/>
              <p:nvPr/>
            </p:nvSpPr>
            <p:spPr>
              <a:xfrm>
                <a:off x="0" y="-19050"/>
                <a:ext cx="733348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France, Bénin, Togo, Madagascar, Cameroun</a:t>
                </a:r>
              </a:p>
            </p:txBody>
          </p:sp>
        </p:grpSp>
        <p:grpSp>
          <p:nvGrpSpPr>
            <p:cNvPr name="Group 40" id="40"/>
            <p:cNvGrpSpPr/>
            <p:nvPr/>
          </p:nvGrpSpPr>
          <p:grpSpPr>
            <a:xfrm rot="0">
              <a:off x="201168" y="2944368"/>
              <a:ext cx="8229600" cy="2286000"/>
              <a:chOff x="0" y="0"/>
              <a:chExt cx="8229600" cy="2286000"/>
            </a:xfrm>
          </p:grpSpPr>
          <p:sp>
            <p:nvSpPr>
              <p:cNvPr name="Freeform 41" id="41"/>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004A86"/>
              </a:solidFill>
            </p:spPr>
          </p:sp>
        </p:grpSp>
        <p:grpSp>
          <p:nvGrpSpPr>
            <p:cNvPr name="Group 42" id="42"/>
            <p:cNvGrpSpPr/>
            <p:nvPr/>
          </p:nvGrpSpPr>
          <p:grpSpPr>
            <a:xfrm rot="0">
              <a:off x="110642" y="2853842"/>
              <a:ext cx="8229600" cy="2286000"/>
              <a:chOff x="0" y="0"/>
              <a:chExt cx="8229600" cy="2286000"/>
            </a:xfrm>
          </p:grpSpPr>
          <p:sp>
            <p:nvSpPr>
              <p:cNvPr name="Freeform 43" id="43"/>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0061AF"/>
              </a:solidFill>
            </p:spPr>
          </p:sp>
        </p:grpSp>
        <p:grpSp>
          <p:nvGrpSpPr>
            <p:cNvPr name="Group 44" id="44"/>
            <p:cNvGrpSpPr/>
            <p:nvPr/>
          </p:nvGrpSpPr>
          <p:grpSpPr>
            <a:xfrm rot="0">
              <a:off x="0" y="2743200"/>
              <a:ext cx="8229600" cy="2286000"/>
              <a:chOff x="0" y="0"/>
              <a:chExt cx="8229600" cy="2286000"/>
            </a:xfrm>
          </p:grpSpPr>
          <p:sp>
            <p:nvSpPr>
              <p:cNvPr name="Freeform 45" id="45"/>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EDF5FC"/>
              </a:solidFill>
            </p:spPr>
          </p:sp>
        </p:grpSp>
        <p:grpSp>
          <p:nvGrpSpPr>
            <p:cNvPr name="Group 46" id="46"/>
            <p:cNvGrpSpPr/>
            <p:nvPr/>
          </p:nvGrpSpPr>
          <p:grpSpPr>
            <a:xfrm rot="0">
              <a:off x="109728" y="2834640"/>
              <a:ext cx="8010144" cy="960120"/>
              <a:chOff x="0" y="0"/>
              <a:chExt cx="8010144" cy="960120"/>
            </a:xfrm>
          </p:grpSpPr>
          <p:sp>
            <p:nvSpPr>
              <p:cNvPr name="Freeform 47" id="47"/>
              <p:cNvSpPr/>
              <p:nvPr/>
            </p:nvSpPr>
            <p:spPr>
              <a:xfrm flipH="false" flipV="false" rot="0">
                <a:off x="0" y="0"/>
                <a:ext cx="8010144" cy="960120"/>
              </a:xfrm>
              <a:custGeom>
                <a:avLst/>
                <a:gdLst/>
                <a:ahLst/>
                <a:cxnLst/>
                <a:rect r="r" b="b" t="t" l="l"/>
                <a:pathLst>
                  <a:path h="960120" w="8010144">
                    <a:moveTo>
                      <a:pt x="0" y="0"/>
                    </a:moveTo>
                    <a:lnTo>
                      <a:pt x="8010144" y="0"/>
                    </a:lnTo>
                    <a:lnTo>
                      <a:pt x="8010144" y="960120"/>
                    </a:lnTo>
                    <a:lnTo>
                      <a:pt x="0" y="960120"/>
                    </a:lnTo>
                    <a:close/>
                  </a:path>
                </a:pathLst>
              </a:custGeom>
              <a:solidFill>
                <a:srgbClr val="FFFFFF">
                  <a:alpha val="20000"/>
                </a:srgbClr>
              </a:solidFill>
            </p:spPr>
          </p:sp>
        </p:grpSp>
        <p:grpSp>
          <p:nvGrpSpPr>
            <p:cNvPr name="Group 48" id="48"/>
            <p:cNvGrpSpPr/>
            <p:nvPr/>
          </p:nvGrpSpPr>
          <p:grpSpPr>
            <a:xfrm rot="0">
              <a:off x="2538945" y="3035808"/>
              <a:ext cx="3372995" cy="1226718"/>
              <a:chOff x="0" y="0"/>
              <a:chExt cx="3372995" cy="1226718"/>
            </a:xfrm>
          </p:grpSpPr>
          <p:sp>
            <p:nvSpPr>
              <p:cNvPr name="Freeform 49" id="49"/>
              <p:cNvSpPr/>
              <p:nvPr/>
            </p:nvSpPr>
            <p:spPr>
              <a:xfrm flipH="false" flipV="false" rot="0">
                <a:off x="0" y="0"/>
                <a:ext cx="3372995" cy="1226718"/>
              </a:xfrm>
              <a:custGeom>
                <a:avLst/>
                <a:gdLst/>
                <a:ahLst/>
                <a:cxnLst/>
                <a:rect r="r" b="b" t="t" l="l"/>
                <a:pathLst>
                  <a:path h="1226718" w="3372995">
                    <a:moveTo>
                      <a:pt x="0" y="0"/>
                    </a:moveTo>
                    <a:lnTo>
                      <a:pt x="3372995" y="0"/>
                    </a:lnTo>
                    <a:lnTo>
                      <a:pt x="3372995" y="1226718"/>
                    </a:lnTo>
                    <a:lnTo>
                      <a:pt x="0" y="1226718"/>
                    </a:lnTo>
                    <a:close/>
                  </a:path>
                </a:pathLst>
              </a:custGeom>
              <a:blipFill>
                <a:blip r:embed="rId5">
                  <a:alphaModFix amt="0"/>
                </a:blip>
                <a:stretch>
                  <a:fillRect l="0" t="-57767" r="-84344" b="-39761"/>
                </a:stretch>
              </a:blipFill>
            </p:spPr>
          </p:sp>
          <p:sp>
            <p:nvSpPr>
              <p:cNvPr name="TextBox 50" id="50"/>
              <p:cNvSpPr txBox="true"/>
              <p:nvPr/>
            </p:nvSpPr>
            <p:spPr>
              <a:xfrm>
                <a:off x="0" y="-47625"/>
                <a:ext cx="3372995" cy="1274343"/>
              </a:xfrm>
              <a:prstGeom prst="rect">
                <a:avLst/>
              </a:prstGeom>
            </p:spPr>
            <p:txBody>
              <a:bodyPr anchor="ctr" rtlCol="false" tIns="0" lIns="0" bIns="0" rIns="0"/>
              <a:lstStyle/>
              <a:p>
                <a:pPr algn="l">
                  <a:lnSpc>
                    <a:spcPts val="4439"/>
                  </a:lnSpc>
                </a:pPr>
                <a:r>
                  <a:rPr lang="en-US" b="true" sz="3699">
                    <a:solidFill>
                      <a:srgbClr val="000000"/>
                    </a:solidFill>
                    <a:latin typeface="Poppins Bold"/>
                    <a:ea typeface="Poppins Bold"/>
                    <a:cs typeface="Poppins Bold"/>
                    <a:sym typeface="Poppins Bold"/>
                  </a:rPr>
                  <a:t>B2B &amp; B2C</a:t>
                </a:r>
              </a:p>
            </p:txBody>
          </p:sp>
        </p:grpSp>
        <p:grpSp>
          <p:nvGrpSpPr>
            <p:cNvPr name="Group 51" id="51"/>
            <p:cNvGrpSpPr/>
            <p:nvPr/>
          </p:nvGrpSpPr>
          <p:grpSpPr>
            <a:xfrm rot="0">
              <a:off x="548640" y="4096512"/>
              <a:ext cx="7132320" cy="731520"/>
              <a:chOff x="0" y="0"/>
              <a:chExt cx="7132320" cy="731520"/>
            </a:xfrm>
          </p:grpSpPr>
          <p:sp>
            <p:nvSpPr>
              <p:cNvPr name="Freeform 52" id="52"/>
              <p:cNvSpPr/>
              <p:nvPr/>
            </p:nvSpPr>
            <p:spPr>
              <a:xfrm flipH="false" flipV="false" rot="0">
                <a:off x="0" y="0"/>
                <a:ext cx="7132320" cy="731520"/>
              </a:xfrm>
              <a:custGeom>
                <a:avLst/>
                <a:gdLst/>
                <a:ahLst/>
                <a:cxnLst/>
                <a:rect r="r" b="b" t="t" l="l"/>
                <a:pathLst>
                  <a:path h="731520" w="7132320">
                    <a:moveTo>
                      <a:pt x="0" y="0"/>
                    </a:moveTo>
                    <a:lnTo>
                      <a:pt x="7132320" y="0"/>
                    </a:lnTo>
                    <a:lnTo>
                      <a:pt x="7132320" y="731520"/>
                    </a:lnTo>
                    <a:lnTo>
                      <a:pt x="0" y="731520"/>
                    </a:lnTo>
                    <a:close/>
                  </a:path>
                </a:pathLst>
              </a:custGeom>
              <a:blipFill>
                <a:blip r:embed="rId5">
                  <a:alphaModFix amt="0"/>
                </a:blip>
                <a:stretch>
                  <a:fillRect l="0" t="-139979" r="0" b="-139979"/>
                </a:stretch>
              </a:blipFill>
            </p:spPr>
          </p:sp>
          <p:sp>
            <p:nvSpPr>
              <p:cNvPr name="TextBox 53" id="53"/>
              <p:cNvSpPr txBox="true"/>
              <p:nvPr/>
            </p:nvSpPr>
            <p:spPr>
              <a:xfrm>
                <a:off x="0" y="-19050"/>
                <a:ext cx="7132320"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Deux segments adressés</a:t>
                </a:r>
              </a:p>
            </p:txBody>
          </p:sp>
        </p:gr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5411195"/>
            <a:chOff x="0" y="0"/>
            <a:chExt cx="6323838" cy="7214927"/>
          </a:xfrm>
        </p:grpSpPr>
        <p:grpSp>
          <p:nvGrpSpPr>
            <p:cNvPr name="Group 5" id="5"/>
            <p:cNvGrpSpPr/>
            <p:nvPr/>
          </p:nvGrpSpPr>
          <p:grpSpPr>
            <a:xfrm rot="0">
              <a:off x="45720" y="17935"/>
              <a:ext cx="6278118" cy="7196992"/>
              <a:chOff x="0" y="0"/>
              <a:chExt cx="6859826" cy="7863840"/>
            </a:xfrm>
          </p:grpSpPr>
          <p:sp>
            <p:nvSpPr>
              <p:cNvPr name="Freeform 6" id="6"/>
              <p:cNvSpPr/>
              <p:nvPr/>
            </p:nvSpPr>
            <p:spPr>
              <a:xfrm flipH="false" flipV="false" rot="0">
                <a:off x="0" y="0"/>
                <a:ext cx="6859826" cy="7863840"/>
              </a:xfrm>
              <a:custGeom>
                <a:avLst/>
                <a:gdLst/>
                <a:ahLst/>
                <a:cxnLst/>
                <a:rect r="r" b="b" t="t" l="l"/>
                <a:pathLst>
                  <a:path h="7863840" w="6859826">
                    <a:moveTo>
                      <a:pt x="0" y="0"/>
                    </a:moveTo>
                    <a:lnTo>
                      <a:pt x="6859826" y="0"/>
                    </a:lnTo>
                    <a:lnTo>
                      <a:pt x="6859826" y="7863840"/>
                    </a:lnTo>
                    <a:lnTo>
                      <a:pt x="0" y="7863840"/>
                    </a:lnTo>
                    <a:close/>
                  </a:path>
                </a:pathLst>
              </a:custGeom>
              <a:solidFill>
                <a:srgbClr val="FFFFFF"/>
              </a:solidFill>
            </p:spPr>
          </p:sp>
        </p:grpSp>
        <p:grpSp>
          <p:nvGrpSpPr>
            <p:cNvPr name="Group 7" id="7"/>
            <p:cNvGrpSpPr/>
            <p:nvPr/>
          </p:nvGrpSpPr>
          <p:grpSpPr>
            <a:xfrm rot="0">
              <a:off x="0" y="0"/>
              <a:ext cx="6323838" cy="110171"/>
              <a:chOff x="0" y="0"/>
              <a:chExt cx="5248656" cy="91440"/>
            </a:xfrm>
          </p:grpSpPr>
          <p:sp>
            <p:nvSpPr>
              <p:cNvPr name="Freeform 8" id="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2556303" y="4662337"/>
            <a:ext cx="2820911" cy="1060902"/>
            <a:chOff x="0" y="0"/>
            <a:chExt cx="3722556" cy="1399997"/>
          </a:xfrm>
        </p:grpSpPr>
        <p:sp>
          <p:nvSpPr>
            <p:cNvPr name="Freeform 14" id="14"/>
            <p:cNvSpPr/>
            <p:nvPr/>
          </p:nvSpPr>
          <p:spPr>
            <a:xfrm flipH="false" flipV="false" rot="0">
              <a:off x="0" y="0"/>
              <a:ext cx="3722556" cy="1400000"/>
            </a:xfrm>
            <a:custGeom>
              <a:avLst/>
              <a:gdLst/>
              <a:ahLst/>
              <a:cxnLst/>
              <a:rect r="r" b="b" t="t" l="l"/>
              <a:pathLst>
                <a:path h="1400000" w="3722556">
                  <a:moveTo>
                    <a:pt x="0" y="0"/>
                  </a:moveTo>
                  <a:lnTo>
                    <a:pt x="3722556" y="0"/>
                  </a:lnTo>
                  <a:lnTo>
                    <a:pt x="3722556" y="1400000"/>
                  </a:lnTo>
                  <a:lnTo>
                    <a:pt x="0" y="1400000"/>
                  </a:lnTo>
                  <a:close/>
                </a:path>
              </a:pathLst>
            </a:custGeom>
            <a:blipFill>
              <a:blip r:embed="rId6">
                <a:alphaModFix amt="0"/>
              </a:blip>
              <a:stretch>
                <a:fillRect l="0" t="-13123" r="-21836" b="-13123"/>
              </a:stretch>
            </a:blipFill>
          </p:spPr>
        </p:sp>
        <p:sp>
          <p:nvSpPr>
            <p:cNvPr name="TextBox 15" id="15"/>
            <p:cNvSpPr txBox="true"/>
            <p:nvPr/>
          </p:nvSpPr>
          <p:spPr>
            <a:xfrm>
              <a:off x="0" y="0"/>
              <a:ext cx="3722556" cy="1399997"/>
            </a:xfrm>
            <a:prstGeom prst="rect">
              <a:avLst/>
            </a:prstGeom>
          </p:spPr>
          <p:txBody>
            <a:bodyPr anchor="ctr" rtlCol="false" tIns="0" lIns="0" bIns="0" rIns="0"/>
            <a:lstStyle/>
            <a:p>
              <a:pPr algn="just">
                <a:lnSpc>
                  <a:spcPts val="2362"/>
                </a:lnSpc>
              </a:pPr>
              <a:r>
                <a:rPr lang="en-US" b="true" sz="2099">
                  <a:solidFill>
                    <a:srgbClr val="000000"/>
                  </a:solidFill>
                  <a:latin typeface="Poppins Bold"/>
                  <a:ea typeface="Poppins Bold"/>
                  <a:cs typeface="Poppins Bold"/>
                  <a:sym typeface="Poppins Bold"/>
                </a:rPr>
                <a:t>Développement de solutions logicielles</a:t>
              </a:r>
            </a:p>
          </p:txBody>
        </p:sp>
      </p:grpSp>
      <p:grpSp>
        <p:nvGrpSpPr>
          <p:cNvPr name="Group 16" id="16"/>
          <p:cNvGrpSpPr/>
          <p:nvPr/>
        </p:nvGrpSpPr>
        <p:grpSpPr>
          <a:xfrm rot="0">
            <a:off x="12824509" y="3859066"/>
            <a:ext cx="4770833" cy="5385441"/>
            <a:chOff x="0" y="0"/>
            <a:chExt cx="6958439" cy="7854868"/>
          </a:xfrm>
        </p:grpSpPr>
        <p:sp>
          <p:nvSpPr>
            <p:cNvPr name="Freeform 17" id="17"/>
            <p:cNvSpPr/>
            <p:nvPr/>
          </p:nvSpPr>
          <p:spPr>
            <a:xfrm flipH="false" flipV="false" rot="0">
              <a:off x="0" y="0"/>
              <a:ext cx="6958440" cy="7854868"/>
            </a:xfrm>
            <a:custGeom>
              <a:avLst/>
              <a:gdLst/>
              <a:ahLst/>
              <a:cxnLst/>
              <a:rect r="r" b="b" t="t" l="l"/>
              <a:pathLst>
                <a:path h="7854868" w="6958440">
                  <a:moveTo>
                    <a:pt x="0" y="0"/>
                  </a:moveTo>
                  <a:lnTo>
                    <a:pt x="6958440" y="0"/>
                  </a:lnTo>
                  <a:lnTo>
                    <a:pt x="6958440" y="7854868"/>
                  </a:lnTo>
                  <a:lnTo>
                    <a:pt x="0" y="7854868"/>
                  </a:lnTo>
                  <a:close/>
                </a:path>
              </a:pathLst>
            </a:custGeom>
            <a:solidFill>
              <a:srgbClr val="FFFFFF"/>
            </a:solidFill>
          </p:spPr>
        </p:sp>
      </p:grpSp>
      <p:grpSp>
        <p:nvGrpSpPr>
          <p:cNvPr name="Group 18" id="18"/>
          <p:cNvGrpSpPr/>
          <p:nvPr/>
        </p:nvGrpSpPr>
        <p:grpSpPr>
          <a:xfrm rot="0">
            <a:off x="14164887" y="4694467"/>
            <a:ext cx="3094413" cy="1060902"/>
            <a:chOff x="0" y="0"/>
            <a:chExt cx="4083477" cy="1399997"/>
          </a:xfrm>
        </p:grpSpPr>
        <p:sp>
          <p:nvSpPr>
            <p:cNvPr name="Freeform 19" id="19"/>
            <p:cNvSpPr/>
            <p:nvPr/>
          </p:nvSpPr>
          <p:spPr>
            <a:xfrm flipH="false" flipV="false" rot="0">
              <a:off x="0" y="0"/>
              <a:ext cx="4083477" cy="1400000"/>
            </a:xfrm>
            <a:custGeom>
              <a:avLst/>
              <a:gdLst/>
              <a:ahLst/>
              <a:cxnLst/>
              <a:rect r="r" b="b" t="t" l="l"/>
              <a:pathLst>
                <a:path h="1400000" w="4083477">
                  <a:moveTo>
                    <a:pt x="0" y="0"/>
                  </a:moveTo>
                  <a:lnTo>
                    <a:pt x="4083477" y="0"/>
                  </a:lnTo>
                  <a:lnTo>
                    <a:pt x="4083477" y="1400000"/>
                  </a:lnTo>
                  <a:lnTo>
                    <a:pt x="0" y="1400000"/>
                  </a:lnTo>
                  <a:close/>
                </a:path>
              </a:pathLst>
            </a:custGeom>
            <a:blipFill>
              <a:blip r:embed="rId6">
                <a:alphaModFix amt="0"/>
              </a:blip>
              <a:stretch>
                <a:fillRect l="0" t="-18808" r="-21069" b="-18807"/>
              </a:stretch>
            </a:blipFill>
          </p:spPr>
        </p:sp>
        <p:sp>
          <p:nvSpPr>
            <p:cNvPr name="TextBox 20" id="20"/>
            <p:cNvSpPr txBox="true"/>
            <p:nvPr/>
          </p:nvSpPr>
          <p:spPr>
            <a:xfrm>
              <a:off x="0" y="0"/>
              <a:ext cx="4083477" cy="1399997"/>
            </a:xfrm>
            <a:prstGeom prst="rect">
              <a:avLst/>
            </a:prstGeom>
          </p:spPr>
          <p:txBody>
            <a:bodyPr anchor="ctr" rtlCol="false" tIns="0" lIns="0" bIns="0" rIns="0"/>
            <a:lstStyle/>
            <a:p>
              <a:pPr algn="just">
                <a:lnSpc>
                  <a:spcPts val="2362"/>
                </a:lnSpc>
              </a:pPr>
              <a:r>
                <a:rPr lang="en-US" b="true" sz="2100">
                  <a:solidFill>
                    <a:srgbClr val="000000"/>
                  </a:solidFill>
                  <a:latin typeface="Poppins Bold"/>
                  <a:ea typeface="Poppins Bold"/>
                  <a:cs typeface="Poppins Bold"/>
                  <a:sym typeface="Poppins Bold"/>
                </a:rPr>
                <a:t>Infrastructure Cloud &amp; Services Managés</a:t>
              </a:r>
            </a:p>
          </p:txBody>
        </p:sp>
      </p:grpSp>
      <p:grpSp>
        <p:nvGrpSpPr>
          <p:cNvPr name="Group 21" id="21"/>
          <p:cNvGrpSpPr/>
          <p:nvPr/>
        </p:nvGrpSpPr>
        <p:grpSpPr>
          <a:xfrm rot="0">
            <a:off x="6866716" y="3859066"/>
            <a:ext cx="4742879" cy="5391593"/>
            <a:chOff x="0" y="0"/>
            <a:chExt cx="6909782" cy="7854878"/>
          </a:xfrm>
        </p:grpSpPr>
        <p:sp>
          <p:nvSpPr>
            <p:cNvPr name="Freeform 22" id="22"/>
            <p:cNvSpPr/>
            <p:nvPr/>
          </p:nvSpPr>
          <p:spPr>
            <a:xfrm flipH="false" flipV="false" rot="0">
              <a:off x="0" y="0"/>
              <a:ext cx="6909783" cy="7854878"/>
            </a:xfrm>
            <a:custGeom>
              <a:avLst/>
              <a:gdLst/>
              <a:ahLst/>
              <a:cxnLst/>
              <a:rect r="r" b="b" t="t" l="l"/>
              <a:pathLst>
                <a:path h="7854878" w="6909783">
                  <a:moveTo>
                    <a:pt x="0" y="0"/>
                  </a:moveTo>
                  <a:lnTo>
                    <a:pt x="6909783" y="0"/>
                  </a:lnTo>
                  <a:lnTo>
                    <a:pt x="6909783" y="7854878"/>
                  </a:lnTo>
                  <a:lnTo>
                    <a:pt x="0" y="7854878"/>
                  </a:lnTo>
                  <a:close/>
                </a:path>
              </a:pathLst>
            </a:custGeom>
            <a:solidFill>
              <a:srgbClr val="FFFFFF"/>
            </a:solidFill>
          </p:spPr>
        </p:sp>
      </p:grpSp>
      <p:grpSp>
        <p:nvGrpSpPr>
          <p:cNvPr name="Group 23" id="23"/>
          <p:cNvGrpSpPr/>
          <p:nvPr/>
        </p:nvGrpSpPr>
        <p:grpSpPr>
          <a:xfrm rot="0">
            <a:off x="8283566" y="4694467"/>
            <a:ext cx="3026221" cy="960063"/>
            <a:chOff x="0" y="0"/>
            <a:chExt cx="3993490" cy="1266927"/>
          </a:xfrm>
        </p:grpSpPr>
        <p:sp>
          <p:nvSpPr>
            <p:cNvPr name="Freeform 24" id="24"/>
            <p:cNvSpPr/>
            <p:nvPr/>
          </p:nvSpPr>
          <p:spPr>
            <a:xfrm flipH="false" flipV="false" rot="0">
              <a:off x="0" y="0"/>
              <a:ext cx="3993490" cy="1266928"/>
            </a:xfrm>
            <a:custGeom>
              <a:avLst/>
              <a:gdLst/>
              <a:ahLst/>
              <a:cxnLst/>
              <a:rect r="r" b="b" t="t" l="l"/>
              <a:pathLst>
                <a:path h="1266928" w="3993490">
                  <a:moveTo>
                    <a:pt x="0" y="0"/>
                  </a:moveTo>
                  <a:lnTo>
                    <a:pt x="3993490" y="0"/>
                  </a:lnTo>
                  <a:lnTo>
                    <a:pt x="3993490" y="1266928"/>
                  </a:lnTo>
                  <a:lnTo>
                    <a:pt x="0" y="1266928"/>
                  </a:lnTo>
                  <a:close/>
                </a:path>
              </a:pathLst>
            </a:custGeom>
            <a:blipFill>
              <a:blip r:embed="rId6">
                <a:alphaModFix amt="0"/>
              </a:blip>
              <a:stretch>
                <a:fillRect l="0" t="-19753" r="-13570" b="-19753"/>
              </a:stretch>
            </a:blipFill>
          </p:spPr>
        </p:sp>
        <p:sp>
          <p:nvSpPr>
            <p:cNvPr name="TextBox 25" id="25"/>
            <p:cNvSpPr txBox="true"/>
            <p:nvPr/>
          </p:nvSpPr>
          <p:spPr>
            <a:xfrm>
              <a:off x="0" y="0"/>
              <a:ext cx="3993490" cy="1266927"/>
            </a:xfrm>
            <a:prstGeom prst="rect">
              <a:avLst/>
            </a:prstGeom>
          </p:spPr>
          <p:txBody>
            <a:bodyPr anchor="ctr" rtlCol="false" tIns="0" lIns="0" bIns="0" rIns="0"/>
            <a:lstStyle/>
            <a:p>
              <a:pPr algn="l">
                <a:lnSpc>
                  <a:spcPts val="2362"/>
                </a:lnSpc>
              </a:pPr>
              <a:r>
                <a:rPr lang="en-US" b="true" sz="2100">
                  <a:solidFill>
                    <a:srgbClr val="000000"/>
                  </a:solidFill>
                  <a:latin typeface="Poppins Bold"/>
                  <a:ea typeface="Poppins Bold"/>
                  <a:cs typeface="Poppins Bold"/>
                  <a:sym typeface="Poppins Bold"/>
                </a:rPr>
                <a:t>Consulting &amp;</a:t>
              </a:r>
            </a:p>
            <a:p>
              <a:pPr algn="l">
                <a:lnSpc>
                  <a:spcPts val="2362"/>
                </a:lnSpc>
              </a:pPr>
              <a:r>
                <a:rPr lang="en-US" b="true" sz="2100">
                  <a:solidFill>
                    <a:srgbClr val="000000"/>
                  </a:solidFill>
                  <a:latin typeface="Poppins Bold"/>
                  <a:ea typeface="Poppins Bold"/>
                  <a:cs typeface="Poppins Bold"/>
                  <a:sym typeface="Poppins Bold"/>
                </a:rPr>
                <a:t>Conseil</a:t>
              </a:r>
            </a:p>
          </p:txBody>
        </p:sp>
      </p:grpSp>
      <p:grpSp>
        <p:nvGrpSpPr>
          <p:cNvPr name="Group 26" id="26"/>
          <p:cNvGrpSpPr/>
          <p:nvPr/>
        </p:nvGrpSpPr>
        <p:grpSpPr>
          <a:xfrm rot="0">
            <a:off x="1043940" y="1028700"/>
            <a:ext cx="8835336" cy="1121283"/>
            <a:chOff x="0" y="0"/>
            <a:chExt cx="11780448" cy="1495044"/>
          </a:xfrm>
        </p:grpSpPr>
        <p:sp>
          <p:nvSpPr>
            <p:cNvPr name="Freeform 27" id="27"/>
            <p:cNvSpPr/>
            <p:nvPr/>
          </p:nvSpPr>
          <p:spPr>
            <a:xfrm flipH="false" flipV="false" rot="0">
              <a:off x="0" y="0"/>
              <a:ext cx="11780448" cy="1495044"/>
            </a:xfrm>
            <a:custGeom>
              <a:avLst/>
              <a:gdLst/>
              <a:ahLst/>
              <a:cxnLst/>
              <a:rect r="r" b="b" t="t" l="l"/>
              <a:pathLst>
                <a:path h="1495044" w="11780448">
                  <a:moveTo>
                    <a:pt x="0" y="0"/>
                  </a:moveTo>
                  <a:lnTo>
                    <a:pt x="11780448" y="0"/>
                  </a:lnTo>
                  <a:lnTo>
                    <a:pt x="11780448" y="1495044"/>
                  </a:lnTo>
                  <a:lnTo>
                    <a:pt x="0" y="1495044"/>
                  </a:lnTo>
                  <a:close/>
                </a:path>
              </a:pathLst>
            </a:custGeom>
            <a:blipFill>
              <a:blip r:embed="rId6">
                <a:alphaModFix amt="0"/>
              </a:blip>
              <a:stretch>
                <a:fillRect l="0" t="-171107" r="-24192" b="-110251"/>
              </a:stretch>
            </a:blipFill>
          </p:spPr>
        </p:sp>
        <p:sp>
          <p:nvSpPr>
            <p:cNvPr name="TextBox 28" id="28"/>
            <p:cNvSpPr txBox="true"/>
            <p:nvPr/>
          </p:nvSpPr>
          <p:spPr>
            <a:xfrm>
              <a:off x="0" y="-47625"/>
              <a:ext cx="11780448"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NOS DOMAINES D’EXPERTISE</a:t>
              </a:r>
            </a:p>
          </p:txBody>
        </p:sp>
      </p:grpSp>
      <p:grpSp>
        <p:nvGrpSpPr>
          <p:cNvPr name="Group 29" id="29"/>
          <p:cNvGrpSpPr/>
          <p:nvPr/>
        </p:nvGrpSpPr>
        <p:grpSpPr>
          <a:xfrm rot="0">
            <a:off x="1028700" y="2304055"/>
            <a:ext cx="16566642" cy="1044626"/>
            <a:chOff x="0" y="0"/>
            <a:chExt cx="22088856" cy="1392834"/>
          </a:xfrm>
        </p:grpSpPr>
        <p:sp>
          <p:nvSpPr>
            <p:cNvPr name="Freeform 30" id="30"/>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31" id="31"/>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Trois domai</a:t>
              </a:r>
              <a:r>
                <a:rPr lang="en-US" sz="4200" b="true">
                  <a:solidFill>
                    <a:srgbClr val="FFFFFF"/>
                  </a:solidFill>
                  <a:latin typeface="Poppins Bold"/>
                  <a:ea typeface="Poppins Bold"/>
                  <a:cs typeface="Poppins Bold"/>
                  <a:sym typeface="Poppins Bold"/>
                </a:rPr>
                <a:t>nes d'intervention, une expertise complète</a:t>
              </a:r>
            </a:p>
          </p:txBody>
        </p:sp>
      </p:grpSp>
      <p:grpSp>
        <p:nvGrpSpPr>
          <p:cNvPr name="Group 32" id="32"/>
          <p:cNvGrpSpPr/>
          <p:nvPr/>
        </p:nvGrpSpPr>
        <p:grpSpPr>
          <a:xfrm rot="0">
            <a:off x="17595342" y="9613982"/>
            <a:ext cx="352044" cy="516970"/>
            <a:chOff x="0" y="0"/>
            <a:chExt cx="469392" cy="689293"/>
          </a:xfrm>
        </p:grpSpPr>
        <p:sp>
          <p:nvSpPr>
            <p:cNvPr name="Freeform 33" id="33"/>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34" id="34"/>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35" id="35"/>
          <p:cNvGrpSpPr/>
          <p:nvPr/>
        </p:nvGrpSpPr>
        <p:grpSpPr>
          <a:xfrm rot="0">
            <a:off x="1454514" y="4795306"/>
            <a:ext cx="854138" cy="859223"/>
            <a:chOff x="0" y="0"/>
            <a:chExt cx="1127146" cy="1133856"/>
          </a:xfrm>
        </p:grpSpPr>
        <p:sp>
          <p:nvSpPr>
            <p:cNvPr name="Freeform 36" id="36"/>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37" id="37"/>
          <p:cNvSpPr/>
          <p:nvPr/>
        </p:nvSpPr>
        <p:spPr>
          <a:xfrm flipH="false" flipV="false" rot="0">
            <a:off x="1639752" y="5003643"/>
            <a:ext cx="483662" cy="442551"/>
          </a:xfrm>
          <a:custGeom>
            <a:avLst/>
            <a:gdLst/>
            <a:ahLst/>
            <a:cxnLst/>
            <a:rect r="r" b="b" t="t" l="l"/>
            <a:pathLst>
              <a:path h="442551" w="483662">
                <a:moveTo>
                  <a:pt x="0" y="0"/>
                </a:moveTo>
                <a:lnTo>
                  <a:pt x="483663" y="0"/>
                </a:lnTo>
                <a:lnTo>
                  <a:pt x="483663" y="442550"/>
                </a:lnTo>
                <a:lnTo>
                  <a:pt x="0" y="4425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38" id="38"/>
          <p:cNvGrpSpPr/>
          <p:nvPr/>
        </p:nvGrpSpPr>
        <p:grpSpPr>
          <a:xfrm rot="0">
            <a:off x="7181778" y="4795306"/>
            <a:ext cx="854138" cy="859223"/>
            <a:chOff x="0" y="0"/>
            <a:chExt cx="1127146" cy="1133856"/>
          </a:xfrm>
        </p:grpSpPr>
        <p:sp>
          <p:nvSpPr>
            <p:cNvPr name="Freeform 39" id="39"/>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ED7D31"/>
            </a:solidFill>
          </p:spPr>
        </p:sp>
      </p:grpSp>
      <p:sp>
        <p:nvSpPr>
          <p:cNvPr name="Freeform 40" id="40"/>
          <p:cNvSpPr/>
          <p:nvPr/>
        </p:nvSpPr>
        <p:spPr>
          <a:xfrm flipH="false" flipV="false" rot="0">
            <a:off x="7367016" y="5003643"/>
            <a:ext cx="483662" cy="442551"/>
          </a:xfrm>
          <a:custGeom>
            <a:avLst/>
            <a:gdLst/>
            <a:ahLst/>
            <a:cxnLst/>
            <a:rect r="r" b="b" t="t" l="l"/>
            <a:pathLst>
              <a:path h="442551" w="483662">
                <a:moveTo>
                  <a:pt x="0" y="0"/>
                </a:moveTo>
                <a:lnTo>
                  <a:pt x="483662" y="0"/>
                </a:lnTo>
                <a:lnTo>
                  <a:pt x="483662" y="442550"/>
                </a:lnTo>
                <a:lnTo>
                  <a:pt x="0" y="44255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41" id="41"/>
          <p:cNvGrpSpPr/>
          <p:nvPr/>
        </p:nvGrpSpPr>
        <p:grpSpPr>
          <a:xfrm rot="0">
            <a:off x="13095495" y="4795306"/>
            <a:ext cx="854138" cy="859223"/>
            <a:chOff x="0" y="0"/>
            <a:chExt cx="1127146" cy="1133856"/>
          </a:xfrm>
        </p:grpSpPr>
        <p:sp>
          <p:nvSpPr>
            <p:cNvPr name="Freeform 42" id="42"/>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43" id="43"/>
          <p:cNvSpPr/>
          <p:nvPr/>
        </p:nvSpPr>
        <p:spPr>
          <a:xfrm flipH="false" flipV="false" rot="0">
            <a:off x="13213511" y="5019718"/>
            <a:ext cx="618105" cy="346139"/>
          </a:xfrm>
          <a:custGeom>
            <a:avLst/>
            <a:gdLst/>
            <a:ahLst/>
            <a:cxnLst/>
            <a:rect r="r" b="b" t="t" l="l"/>
            <a:pathLst>
              <a:path h="346139" w="618105">
                <a:moveTo>
                  <a:pt x="0" y="0"/>
                </a:moveTo>
                <a:lnTo>
                  <a:pt x="618105" y="0"/>
                </a:lnTo>
                <a:lnTo>
                  <a:pt x="618105" y="346139"/>
                </a:lnTo>
                <a:lnTo>
                  <a:pt x="0" y="3461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44" id="44"/>
          <p:cNvSpPr txBox="true"/>
          <p:nvPr/>
        </p:nvSpPr>
        <p:spPr>
          <a:xfrm rot="0">
            <a:off x="13133595"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déployons et administrons des infrastructures cloud fiables et sécurisées.  </a:t>
            </a:r>
          </a:p>
          <a:p>
            <a:pPr algn="ctr">
              <a:lnSpc>
                <a:spcPts val="2459"/>
              </a:lnSpc>
            </a:pPr>
            <a:r>
              <a:rPr lang="en-US" sz="2049">
                <a:solidFill>
                  <a:srgbClr val="000000"/>
                </a:solidFill>
                <a:latin typeface="Poppins"/>
                <a:ea typeface="Poppins"/>
                <a:cs typeface="Poppins"/>
                <a:sym typeface="Poppins"/>
              </a:rPr>
              <a:t>De l'hébergement à l'infogérance, nous assurons la disponibilité, la sécurité et la continuité de vos services numériques.</a:t>
            </a:r>
          </a:p>
        </p:txBody>
      </p:sp>
      <p:sp>
        <p:nvSpPr>
          <p:cNvPr name="TextBox 45" id="45"/>
          <p:cNvSpPr txBox="true"/>
          <p:nvPr/>
        </p:nvSpPr>
        <p:spPr>
          <a:xfrm rot="0">
            <a:off x="7091329"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accompagnons les entreprises grâce à notre expertise en IT, gestion de projet et transformation digitale. </a:t>
            </a:r>
          </a:p>
          <a:p>
            <a:pPr algn="ctr">
              <a:lnSpc>
                <a:spcPts val="2459"/>
              </a:lnSpc>
            </a:pPr>
            <a:r>
              <a:rPr lang="en-US" sz="2049">
                <a:solidFill>
                  <a:srgbClr val="000000"/>
                </a:solidFill>
                <a:latin typeface="Poppins"/>
                <a:ea typeface="Poppins"/>
                <a:cs typeface="Poppins"/>
                <a:sym typeface="Poppins"/>
              </a:rPr>
              <a:t>Nos consultants apportent les compétences et les recommandations nécessaires à la réussite de vos projets.</a:t>
            </a:r>
          </a:p>
        </p:txBody>
      </p:sp>
      <p:sp>
        <p:nvSpPr>
          <p:cNvPr name="TextBox 46" id="46"/>
          <p:cNvSpPr txBox="true"/>
          <p:nvPr/>
        </p:nvSpPr>
        <p:spPr>
          <a:xfrm rot="0">
            <a:off x="1270458"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des logiciels métiers web et mobiles, sur mesure, sécurisés et évolutifs. </a:t>
            </a:r>
          </a:p>
          <a:p>
            <a:pPr algn="ctr">
              <a:lnSpc>
                <a:spcPts val="2459"/>
              </a:lnSpc>
            </a:pPr>
            <a:r>
              <a:rPr lang="en-US" sz="2049">
                <a:solidFill>
                  <a:srgbClr val="000000"/>
                </a:solidFill>
                <a:latin typeface="Poppins"/>
                <a:ea typeface="Poppins"/>
                <a:cs typeface="Poppins"/>
                <a:sym typeface="Poppins"/>
              </a:rPr>
              <a:t>Ces solutions accompagnent les organisations dans leur transformation digitale et contribuent à améliorer leur performance.</a:t>
            </a:r>
          </a:p>
        </p:txBody>
      </p:sp>
      <p:grpSp>
        <p:nvGrpSpPr>
          <p:cNvPr name="Group 47" id="47"/>
          <p:cNvGrpSpPr/>
          <p:nvPr/>
        </p:nvGrpSpPr>
        <p:grpSpPr>
          <a:xfrm rot="0">
            <a:off x="12824509" y="3859228"/>
            <a:ext cx="4770833" cy="83116"/>
            <a:chOff x="0" y="0"/>
            <a:chExt cx="5248656" cy="91440"/>
          </a:xfrm>
        </p:grpSpPr>
        <p:sp>
          <p:nvSpPr>
            <p:cNvPr name="Freeform 48" id="4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49" id="49"/>
          <p:cNvGrpSpPr/>
          <p:nvPr/>
        </p:nvGrpSpPr>
        <p:grpSpPr>
          <a:xfrm rot="0">
            <a:off x="6866716" y="3857772"/>
            <a:ext cx="4742879" cy="82629"/>
            <a:chOff x="0" y="0"/>
            <a:chExt cx="5248656" cy="91440"/>
          </a:xfrm>
        </p:grpSpPr>
        <p:sp>
          <p:nvSpPr>
            <p:cNvPr name="Freeform 50" id="5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6566642" cy="1121283"/>
            <a:chOff x="0" y="0"/>
            <a:chExt cx="22088856" cy="1495044"/>
          </a:xfrm>
        </p:grpSpPr>
        <p:sp>
          <p:nvSpPr>
            <p:cNvPr name="Freeform 8" id="8"/>
            <p:cNvSpPr/>
            <p:nvPr/>
          </p:nvSpPr>
          <p:spPr>
            <a:xfrm flipH="false" flipV="false" rot="0">
              <a:off x="0" y="0"/>
              <a:ext cx="22088856" cy="1495044"/>
            </a:xfrm>
            <a:custGeom>
              <a:avLst/>
              <a:gdLst/>
              <a:ahLst/>
              <a:cxnLst/>
              <a:rect r="r" b="b" t="t" l="l"/>
              <a:pathLst>
                <a:path h="1495044" w="22088856">
                  <a:moveTo>
                    <a:pt x="0" y="0"/>
                  </a:moveTo>
                  <a:lnTo>
                    <a:pt x="22088856" y="0"/>
                  </a:lnTo>
                  <a:lnTo>
                    <a:pt x="22088856" y="1495044"/>
                  </a:lnTo>
                  <a:lnTo>
                    <a:pt x="0" y="1495044"/>
                  </a:lnTo>
                  <a:close/>
                </a:path>
              </a:pathLst>
            </a:custGeom>
            <a:blipFill>
              <a:blip r:embed="rId5">
                <a:alphaModFix amt="0"/>
              </a:blip>
              <a:stretch>
                <a:fillRect l="0" t="-171107" r="33765" b="-110251"/>
              </a:stretch>
            </a:blipFill>
          </p:spPr>
        </p:sp>
        <p:sp>
          <p:nvSpPr>
            <p:cNvPr name="TextBox 9" id="9"/>
            <p:cNvSpPr txBox="true"/>
            <p:nvPr/>
          </p:nvSpPr>
          <p:spPr>
            <a:xfrm>
              <a:off x="0" y="-47625"/>
              <a:ext cx="220888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RÔLE</a:t>
              </a:r>
              <a:r>
                <a:rPr lang="en-US" b="true" sz="4500" spc="209">
                  <a:solidFill>
                    <a:srgbClr val="F07817"/>
                  </a:solidFill>
                  <a:latin typeface="Poppins Bold"/>
                  <a:ea typeface="Poppins Bold"/>
                  <a:cs typeface="Poppins Bold"/>
                  <a:sym typeface="Poppins Bold"/>
                </a:rPr>
                <a:t> DANS VOS PROJETS</a:t>
              </a:r>
            </a:p>
          </p:txBody>
        </p:sp>
      </p:grpSp>
      <p:grpSp>
        <p:nvGrpSpPr>
          <p:cNvPr name="Group 10" id="10"/>
          <p:cNvGrpSpPr/>
          <p:nvPr/>
        </p:nvGrpSpPr>
        <p:grpSpPr>
          <a:xfrm rot="0">
            <a:off x="1028700" y="2304055"/>
            <a:ext cx="16566642" cy="1044626"/>
            <a:chOff x="0" y="0"/>
            <a:chExt cx="22088856" cy="1392834"/>
          </a:xfrm>
        </p:grpSpPr>
        <p:sp>
          <p:nvSpPr>
            <p:cNvPr name="Freeform 11" id="11"/>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5">
                <a:alphaModFix amt="0"/>
              </a:blip>
              <a:stretch>
                <a:fillRect l="0" t="-197450" r="24001" b="-172239"/>
              </a:stretch>
            </a:blipFill>
          </p:spPr>
        </p:sp>
        <p:sp>
          <p:nvSpPr>
            <p:cNvPr name="TextBox 12" id="12"/>
            <p:cNvSpPr txBox="true"/>
            <p:nvPr/>
          </p:nvSpPr>
          <p:spPr>
            <a:xfrm>
              <a:off x="0" y="-38100"/>
              <a:ext cx="22088856" cy="1430934"/>
            </a:xfrm>
            <a:prstGeom prst="rect">
              <a:avLst/>
            </a:prstGeom>
          </p:spPr>
          <p:txBody>
            <a:bodyPr anchor="ctr" rtlCol="false" tIns="0" lIns="0" bIns="0" rIns="0"/>
            <a:lstStyle/>
            <a:p>
              <a:pPr algn="l">
                <a:lnSpc>
                  <a:spcPts val="5040"/>
                </a:lnSpc>
              </a:pPr>
              <a:r>
                <a:rPr lang="en-US" b="true" sz="4200">
                  <a:solidFill>
                    <a:srgbClr val="014276"/>
                  </a:solidFill>
                  <a:latin typeface="Poppins Bold"/>
                  <a:ea typeface="Poppins Bold"/>
                  <a:cs typeface="Poppins Bold"/>
                  <a:sym typeface="Poppins Bold"/>
                </a:rPr>
                <a:t>Une posture adaptable, au service de vos projets</a:t>
              </a:r>
            </a:p>
          </p:txBody>
        </p:sp>
      </p:grpSp>
      <p:grpSp>
        <p:nvGrpSpPr>
          <p:cNvPr name="Group 13" id="13"/>
          <p:cNvGrpSpPr/>
          <p:nvPr/>
        </p:nvGrpSpPr>
        <p:grpSpPr>
          <a:xfrm rot="0">
            <a:off x="1043940" y="3859066"/>
            <a:ext cx="9464040" cy="901217"/>
            <a:chOff x="0" y="0"/>
            <a:chExt cx="12618720" cy="1201623"/>
          </a:xfrm>
        </p:grpSpPr>
        <p:sp>
          <p:nvSpPr>
            <p:cNvPr name="Freeform 14" id="14"/>
            <p:cNvSpPr/>
            <p:nvPr/>
          </p:nvSpPr>
          <p:spPr>
            <a:xfrm flipH="false" flipV="false" rot="0">
              <a:off x="0" y="0"/>
              <a:ext cx="12618720" cy="1201623"/>
            </a:xfrm>
            <a:custGeom>
              <a:avLst/>
              <a:gdLst/>
              <a:ahLst/>
              <a:cxnLst/>
              <a:rect r="r" b="b" t="t" l="l"/>
              <a:pathLst>
                <a:path h="1201623" w="12618720">
                  <a:moveTo>
                    <a:pt x="0" y="0"/>
                  </a:moveTo>
                  <a:lnTo>
                    <a:pt x="12618720" y="0"/>
                  </a:lnTo>
                  <a:lnTo>
                    <a:pt x="12618720" y="1201623"/>
                  </a:lnTo>
                  <a:lnTo>
                    <a:pt x="0" y="1201623"/>
                  </a:lnTo>
                  <a:close/>
                </a:path>
              </a:pathLst>
            </a:custGeom>
            <a:blipFill>
              <a:blip r:embed="rId5">
                <a:alphaModFix amt="0"/>
              </a:blip>
              <a:stretch>
                <a:fillRect l="0" t="-136132" r="0" b="-173107"/>
              </a:stretch>
            </a:blipFill>
          </p:spPr>
        </p:sp>
        <p:sp>
          <p:nvSpPr>
            <p:cNvPr name="TextBox 15" id="15"/>
            <p:cNvSpPr txBox="true"/>
            <p:nvPr/>
          </p:nvSpPr>
          <p:spPr>
            <a:xfrm>
              <a:off x="0" y="-66675"/>
              <a:ext cx="12618720" cy="1268298"/>
            </a:xfrm>
            <a:prstGeom prst="rect">
              <a:avLst/>
            </a:prstGeom>
          </p:spPr>
          <p:txBody>
            <a:bodyPr anchor="ctr" rtlCol="false" tIns="0" lIns="0" bIns="0" rIns="0"/>
            <a:lstStyle/>
            <a:p>
              <a:pPr algn="just">
                <a:lnSpc>
                  <a:spcPts val="2736"/>
                </a:lnSpc>
              </a:pPr>
              <a:r>
                <a:rPr lang="en-US" sz="1900">
                  <a:solidFill>
                    <a:srgbClr val="000000"/>
                  </a:solidFill>
                  <a:latin typeface="Poppins"/>
                  <a:ea typeface="Poppins"/>
                  <a:cs typeface="Poppins"/>
                  <a:sym typeface="Poppins"/>
                </a:rPr>
                <a:t>For</a:t>
              </a:r>
              <a:r>
                <a:rPr lang="en-US" sz="1900">
                  <a:solidFill>
                    <a:srgbClr val="000000"/>
                  </a:solidFill>
                  <a:latin typeface="Poppins"/>
                  <a:ea typeface="Poppins"/>
                  <a:cs typeface="Poppins"/>
                  <a:sym typeface="Poppins"/>
                </a:rPr>
                <a:t>t de notre expertise, nous sommes en mesure d'intervenir à différents niveaux de vos projets et programmes en : </a:t>
              </a:r>
            </a:p>
          </p:txBody>
        </p:sp>
      </p:grpSp>
      <p:grpSp>
        <p:nvGrpSpPr>
          <p:cNvPr name="Group 16" id="16"/>
          <p:cNvGrpSpPr/>
          <p:nvPr/>
        </p:nvGrpSpPr>
        <p:grpSpPr>
          <a:xfrm rot="0">
            <a:off x="1043940" y="6302024"/>
            <a:ext cx="9559098" cy="569149"/>
            <a:chOff x="0" y="0"/>
            <a:chExt cx="12745464" cy="758866"/>
          </a:xfrm>
        </p:grpSpPr>
        <p:sp>
          <p:nvSpPr>
            <p:cNvPr name="TextBox 17" id="17"/>
            <p:cNvSpPr txBox="true"/>
            <p:nvPr/>
          </p:nvSpPr>
          <p:spPr>
            <a:xfrm rot="0">
              <a:off x="230317" y="-28575"/>
              <a:ext cx="1251514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Assistance à Maîtrise d'Ouvrage</a:t>
              </a:r>
              <a:r>
                <a:rPr lang="en-US" sz="1838">
                  <a:solidFill>
                    <a:srgbClr val="000000"/>
                  </a:solidFill>
                  <a:latin typeface="Poppins"/>
                  <a:ea typeface="Poppins"/>
                  <a:cs typeface="Poppins"/>
                  <a:sym typeface="Poppins"/>
                </a:rPr>
                <a:t> (AMOA) en accompagnant vos équipes dans le cadrage, le suivi</a:t>
              </a:r>
              <a:r>
                <a:rPr lang="en-US" sz="1838">
                  <a:solidFill>
                    <a:srgbClr val="000000"/>
                  </a:solidFill>
                  <a:latin typeface="Poppins"/>
                  <a:ea typeface="Poppins"/>
                  <a:cs typeface="Poppins"/>
                  <a:sym typeface="Poppins"/>
                </a:rPr>
                <a:t> et le contrôle qualité</a:t>
              </a:r>
            </a:p>
          </p:txBody>
        </p:sp>
        <p:grpSp>
          <p:nvGrpSpPr>
            <p:cNvPr name="Group 18" id="18"/>
            <p:cNvGrpSpPr/>
            <p:nvPr/>
          </p:nvGrpSpPr>
          <p:grpSpPr>
            <a:xfrm rot="0">
              <a:off x="0" y="318606"/>
              <a:ext cx="106976" cy="107081"/>
              <a:chOff x="0" y="0"/>
              <a:chExt cx="146161" cy="146304"/>
            </a:xfrm>
          </p:grpSpPr>
          <p:sp>
            <p:nvSpPr>
              <p:cNvPr name="Freeform 19" id="1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20" id="20"/>
          <p:cNvGrpSpPr/>
          <p:nvPr/>
        </p:nvGrpSpPr>
        <p:grpSpPr>
          <a:xfrm rot="0">
            <a:off x="1043940" y="4858925"/>
            <a:ext cx="9543858" cy="569149"/>
            <a:chOff x="0" y="0"/>
            <a:chExt cx="12725144" cy="758866"/>
          </a:xfrm>
        </p:grpSpPr>
        <p:grpSp>
          <p:nvGrpSpPr>
            <p:cNvPr name="Group 21" id="21"/>
            <p:cNvGrpSpPr/>
            <p:nvPr/>
          </p:nvGrpSpPr>
          <p:grpSpPr>
            <a:xfrm rot="0">
              <a:off x="0" y="125399"/>
              <a:ext cx="106976" cy="107081"/>
              <a:chOff x="0" y="0"/>
              <a:chExt cx="146161" cy="146304"/>
            </a:xfrm>
          </p:grpSpPr>
          <p:sp>
            <p:nvSpPr>
              <p:cNvPr name="Freeform 22" id="2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23" id="23"/>
            <p:cNvSpPr txBox="true"/>
            <p:nvPr/>
          </p:nvSpPr>
          <p:spPr>
            <a:xfrm rot="0">
              <a:off x="230317" y="-28575"/>
              <a:ext cx="1249482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Maîtrise d'Œuvre</a:t>
              </a:r>
              <a:r>
                <a:rPr lang="en-US" sz="1838">
                  <a:solidFill>
                    <a:srgbClr val="000000"/>
                  </a:solidFill>
                  <a:latin typeface="Poppins"/>
                  <a:ea typeface="Poppins"/>
                  <a:cs typeface="Poppins"/>
                  <a:sym typeface="Poppins"/>
                </a:rPr>
                <a:t> (MOE) en concevant et dével</a:t>
              </a:r>
              <a:r>
                <a:rPr lang="en-US" sz="1838">
                  <a:solidFill>
                    <a:srgbClr val="000000"/>
                  </a:solidFill>
                  <a:latin typeface="Poppins"/>
                  <a:ea typeface="Poppins"/>
                  <a:cs typeface="Poppins"/>
                  <a:sym typeface="Poppins"/>
                </a:rPr>
                <a:t>oppant directement votre solution</a:t>
              </a:r>
            </a:p>
          </p:txBody>
        </p:sp>
      </p:grpSp>
      <p:grpSp>
        <p:nvGrpSpPr>
          <p:cNvPr name="Group 24" id="24"/>
          <p:cNvGrpSpPr/>
          <p:nvPr/>
        </p:nvGrpSpPr>
        <p:grpSpPr>
          <a:xfrm rot="0">
            <a:off x="1051560" y="5580475"/>
            <a:ext cx="9543858" cy="569149"/>
            <a:chOff x="0" y="0"/>
            <a:chExt cx="12725144" cy="758866"/>
          </a:xfrm>
        </p:grpSpPr>
        <p:grpSp>
          <p:nvGrpSpPr>
            <p:cNvPr name="Group 25" id="25"/>
            <p:cNvGrpSpPr/>
            <p:nvPr/>
          </p:nvGrpSpPr>
          <p:grpSpPr>
            <a:xfrm rot="0">
              <a:off x="0" y="318606"/>
              <a:ext cx="106976" cy="107081"/>
              <a:chOff x="0" y="0"/>
              <a:chExt cx="146161" cy="146304"/>
            </a:xfrm>
          </p:grpSpPr>
          <p:sp>
            <p:nvSpPr>
              <p:cNvPr name="Freeform 26" id="2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27" id="27"/>
            <p:cNvSpPr txBox="true"/>
            <p:nvPr/>
          </p:nvSpPr>
          <p:spPr>
            <a:xfrm rot="0">
              <a:off x="230317" y="-28575"/>
              <a:ext cx="1249482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Maîtrise d'Ouvrage</a:t>
              </a:r>
              <a:r>
                <a:rPr lang="en-US" sz="1838">
                  <a:solidFill>
                    <a:srgbClr val="000000"/>
                  </a:solidFill>
                  <a:latin typeface="Poppins"/>
                  <a:ea typeface="Poppins"/>
                  <a:cs typeface="Poppins"/>
                  <a:sym typeface="Poppins"/>
                </a:rPr>
                <a:t> (MOA) en pilotant la définition et la réalisati</a:t>
              </a:r>
              <a:r>
                <a:rPr lang="en-US" sz="1838">
                  <a:solidFill>
                    <a:srgbClr val="000000"/>
                  </a:solidFill>
                  <a:latin typeface="Poppins"/>
                  <a:ea typeface="Poppins"/>
                  <a:cs typeface="Poppins"/>
                  <a:sym typeface="Poppins"/>
                </a:rPr>
                <a:t>on de vos besoins métiers</a:t>
              </a:r>
            </a:p>
          </p:txBody>
        </p:sp>
      </p:grpSp>
      <p:grpSp>
        <p:nvGrpSpPr>
          <p:cNvPr name="Group 28" id="28"/>
          <p:cNvGrpSpPr/>
          <p:nvPr/>
        </p:nvGrpSpPr>
        <p:grpSpPr>
          <a:xfrm rot="0">
            <a:off x="1051560" y="7074941"/>
            <a:ext cx="9464040" cy="2183359"/>
            <a:chOff x="0" y="0"/>
            <a:chExt cx="12618720" cy="2911145"/>
          </a:xfrm>
        </p:grpSpPr>
        <p:sp>
          <p:nvSpPr>
            <p:cNvPr name="Freeform 29" id="29"/>
            <p:cNvSpPr/>
            <p:nvPr/>
          </p:nvSpPr>
          <p:spPr>
            <a:xfrm flipH="false" flipV="false" rot="0">
              <a:off x="0" y="0"/>
              <a:ext cx="12618720" cy="2911145"/>
            </a:xfrm>
            <a:custGeom>
              <a:avLst/>
              <a:gdLst/>
              <a:ahLst/>
              <a:cxnLst/>
              <a:rect r="r" b="b" t="t" l="l"/>
              <a:pathLst>
                <a:path h="2911145" w="12618720">
                  <a:moveTo>
                    <a:pt x="0" y="0"/>
                  </a:moveTo>
                  <a:lnTo>
                    <a:pt x="12618720" y="0"/>
                  </a:lnTo>
                  <a:lnTo>
                    <a:pt x="12618720" y="2911145"/>
                  </a:lnTo>
                  <a:lnTo>
                    <a:pt x="0" y="2911145"/>
                  </a:lnTo>
                  <a:close/>
                </a:path>
              </a:pathLst>
            </a:custGeom>
            <a:blipFill>
              <a:blip r:embed="rId5">
                <a:alphaModFix amt="0"/>
              </a:blip>
              <a:stretch>
                <a:fillRect l="0" t="-56191" r="0" b="-12729"/>
              </a:stretch>
            </a:blipFill>
          </p:spPr>
        </p:sp>
        <p:sp>
          <p:nvSpPr>
            <p:cNvPr name="TextBox 30" id="30"/>
            <p:cNvSpPr txBox="true"/>
            <p:nvPr/>
          </p:nvSpPr>
          <p:spPr>
            <a:xfrm>
              <a:off x="0" y="-66675"/>
              <a:ext cx="12618720" cy="2977820"/>
            </a:xfrm>
            <a:prstGeom prst="rect">
              <a:avLst/>
            </a:prstGeom>
          </p:spPr>
          <p:txBody>
            <a:bodyPr anchor="ctr" rtlCol="false" tIns="0" lIns="0" bIns="0" rIns="0"/>
            <a:lstStyle/>
            <a:p>
              <a:pPr algn="just">
                <a:lnSpc>
                  <a:spcPts val="2736"/>
                </a:lnSpc>
              </a:pPr>
              <a:r>
                <a:rPr lang="en-US" sz="1900">
                  <a:solidFill>
                    <a:srgbClr val="000000"/>
                  </a:solidFill>
                  <a:latin typeface="Poppins"/>
                  <a:ea typeface="Poppins"/>
                  <a:cs typeface="Poppins"/>
                  <a:sym typeface="Poppins"/>
                </a:rPr>
                <a:t>Selon</a:t>
              </a:r>
              <a:r>
                <a:rPr lang="en-US" sz="1900">
                  <a:solidFill>
                    <a:srgbClr val="000000"/>
                  </a:solidFill>
                  <a:latin typeface="Poppins"/>
                  <a:ea typeface="Poppins"/>
                  <a:cs typeface="Poppins"/>
                  <a:sym typeface="Poppins"/>
                </a:rPr>
                <a:t> le contexte, nous pouvons également jouer un rôle de conseil stratégique, d'intégrateur de solutions ou de tiers de confiance pour l'exploitation et la maintenance de vos systèmes. </a:t>
              </a:r>
            </a:p>
            <a:p>
              <a:pPr algn="just">
                <a:lnSpc>
                  <a:spcPts val="2736"/>
                </a:lnSpc>
              </a:pPr>
              <a:r>
                <a:rPr lang="en-US" sz="1900">
                  <a:solidFill>
                    <a:srgbClr val="000000"/>
                  </a:solidFill>
                  <a:latin typeface="Poppins"/>
                  <a:ea typeface="Poppins"/>
                  <a:cs typeface="Poppins"/>
                  <a:sym typeface="Poppins"/>
                </a:rPr>
                <a:t>Cette flexibilité, associée à notre méthodologie certifiée, permet  de vous accompagner à 360°, d'adapter notre posture à vos enjeux, de l'identification du besoin à l'accompagnement post-déploiement.</a:t>
              </a:r>
            </a:p>
          </p:txBody>
        </p:sp>
      </p:grpSp>
      <p:grpSp>
        <p:nvGrpSpPr>
          <p:cNvPr name="Group 31" id="31"/>
          <p:cNvGrpSpPr/>
          <p:nvPr/>
        </p:nvGrpSpPr>
        <p:grpSpPr>
          <a:xfrm rot="0">
            <a:off x="13196111" y="4825880"/>
            <a:ext cx="2879588" cy="3039072"/>
            <a:chOff x="0" y="0"/>
            <a:chExt cx="3829888" cy="4042004"/>
          </a:xfrm>
        </p:grpSpPr>
        <p:sp>
          <p:nvSpPr>
            <p:cNvPr name="Freeform 32" id="32"/>
            <p:cNvSpPr/>
            <p:nvPr/>
          </p:nvSpPr>
          <p:spPr>
            <a:xfrm flipH="false" flipV="false" rot="0">
              <a:off x="0" y="0"/>
              <a:ext cx="3829939" cy="4042029"/>
            </a:xfrm>
            <a:custGeom>
              <a:avLst/>
              <a:gdLst/>
              <a:ahLst/>
              <a:cxnLst/>
              <a:rect r="r" b="b" t="t" l="l"/>
              <a:pathLst>
                <a:path h="4042029" w="3829939">
                  <a:moveTo>
                    <a:pt x="0" y="2020951"/>
                  </a:moveTo>
                  <a:cubicBezTo>
                    <a:pt x="0" y="904748"/>
                    <a:pt x="857377" y="0"/>
                    <a:pt x="1914906" y="0"/>
                  </a:cubicBezTo>
                  <a:cubicBezTo>
                    <a:pt x="2972435" y="0"/>
                    <a:pt x="3829939" y="904748"/>
                    <a:pt x="3829939" y="2020951"/>
                  </a:cubicBezTo>
                  <a:cubicBezTo>
                    <a:pt x="3829939" y="3137154"/>
                    <a:pt x="2972562" y="4042029"/>
                    <a:pt x="1914906" y="4042029"/>
                  </a:cubicBezTo>
                  <a:cubicBezTo>
                    <a:pt x="857250" y="4042029"/>
                    <a:pt x="0" y="3137154"/>
                    <a:pt x="0" y="2020951"/>
                  </a:cubicBezTo>
                  <a:close/>
                </a:path>
              </a:pathLst>
            </a:custGeom>
            <a:solidFill>
              <a:srgbClr val="0072CE">
                <a:alpha val="0"/>
              </a:srgbClr>
            </a:solidFill>
            <a:ln w="64293" cap="sq">
              <a:solidFill>
                <a:srgbClr val="0072CE"/>
              </a:solidFill>
              <a:prstDash val="solid"/>
              <a:miter/>
            </a:ln>
          </p:spPr>
        </p:sp>
      </p:grpSp>
      <p:grpSp>
        <p:nvGrpSpPr>
          <p:cNvPr name="Group 33" id="33"/>
          <p:cNvGrpSpPr/>
          <p:nvPr/>
        </p:nvGrpSpPr>
        <p:grpSpPr>
          <a:xfrm rot="0">
            <a:off x="13990704" y="5664473"/>
            <a:ext cx="1290413" cy="1361876"/>
            <a:chOff x="0" y="0"/>
            <a:chExt cx="1716265" cy="1811312"/>
          </a:xfrm>
        </p:grpSpPr>
        <p:sp>
          <p:nvSpPr>
            <p:cNvPr name="Freeform 34" id="34"/>
            <p:cNvSpPr/>
            <p:nvPr/>
          </p:nvSpPr>
          <p:spPr>
            <a:xfrm flipH="false" flipV="false" rot="0">
              <a:off x="0" y="0"/>
              <a:ext cx="1716278" cy="1811274"/>
            </a:xfrm>
            <a:custGeom>
              <a:avLst/>
              <a:gdLst/>
              <a:ahLst/>
              <a:cxnLst/>
              <a:rect r="r" b="b" t="t" l="l"/>
              <a:pathLst>
                <a:path h="1811274" w="1716278">
                  <a:moveTo>
                    <a:pt x="0" y="905637"/>
                  </a:moveTo>
                  <a:cubicBezTo>
                    <a:pt x="0" y="405511"/>
                    <a:pt x="384175" y="0"/>
                    <a:pt x="858139" y="0"/>
                  </a:cubicBezTo>
                  <a:cubicBezTo>
                    <a:pt x="1332103" y="0"/>
                    <a:pt x="1716278" y="405511"/>
                    <a:pt x="1716278" y="905637"/>
                  </a:cubicBezTo>
                  <a:cubicBezTo>
                    <a:pt x="1716278" y="1405763"/>
                    <a:pt x="1332103" y="1811274"/>
                    <a:pt x="858139" y="1811274"/>
                  </a:cubicBezTo>
                  <a:cubicBezTo>
                    <a:pt x="384175" y="1811274"/>
                    <a:pt x="0" y="1405763"/>
                    <a:pt x="0" y="905637"/>
                  </a:cubicBezTo>
                  <a:close/>
                </a:path>
              </a:pathLst>
            </a:custGeom>
            <a:solidFill>
              <a:srgbClr val="0072CE"/>
            </a:solidFill>
          </p:spPr>
        </p:sp>
      </p:grpSp>
      <p:grpSp>
        <p:nvGrpSpPr>
          <p:cNvPr name="Group 35" id="35"/>
          <p:cNvGrpSpPr/>
          <p:nvPr/>
        </p:nvGrpSpPr>
        <p:grpSpPr>
          <a:xfrm rot="0">
            <a:off x="14158457" y="5841517"/>
            <a:ext cx="954936" cy="1007817"/>
            <a:chOff x="0" y="0"/>
            <a:chExt cx="1270076" cy="1340409"/>
          </a:xfrm>
        </p:grpSpPr>
        <p:sp>
          <p:nvSpPr>
            <p:cNvPr name="Freeform 36" id="36" descr="icons/users.png"/>
            <p:cNvSpPr/>
            <p:nvPr/>
          </p:nvSpPr>
          <p:spPr>
            <a:xfrm flipH="false" flipV="false" rot="0">
              <a:off x="0" y="0"/>
              <a:ext cx="1270127" cy="1340358"/>
            </a:xfrm>
            <a:custGeom>
              <a:avLst/>
              <a:gdLst/>
              <a:ahLst/>
              <a:cxnLst/>
              <a:rect r="r" b="b" t="t" l="l"/>
              <a:pathLst>
                <a:path h="1340358" w="1270127">
                  <a:moveTo>
                    <a:pt x="0" y="0"/>
                  </a:moveTo>
                  <a:lnTo>
                    <a:pt x="1270127" y="0"/>
                  </a:lnTo>
                  <a:lnTo>
                    <a:pt x="1270127" y="1340358"/>
                  </a:lnTo>
                  <a:lnTo>
                    <a:pt x="0" y="1340358"/>
                  </a:lnTo>
                  <a:lnTo>
                    <a:pt x="0" y="0"/>
                  </a:lnTo>
                  <a:close/>
                </a:path>
              </a:pathLst>
            </a:custGeom>
            <a:blipFill>
              <a:blip r:embed="rId6"/>
              <a:stretch>
                <a:fillRect l="-2768" t="0" r="-2764" b="-3"/>
              </a:stretch>
            </a:blipFill>
          </p:spPr>
        </p:sp>
      </p:grpSp>
      <p:sp>
        <p:nvSpPr>
          <p:cNvPr name="Freeform 37" id="37"/>
          <p:cNvSpPr/>
          <p:nvPr/>
        </p:nvSpPr>
        <p:spPr>
          <a:xfrm flipH="false" flipV="false" rot="0">
            <a:off x="14112393" y="430721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38" id="38"/>
          <p:cNvGrpSpPr/>
          <p:nvPr/>
        </p:nvGrpSpPr>
        <p:grpSpPr>
          <a:xfrm rot="0">
            <a:off x="14276938" y="4480882"/>
            <a:ext cx="717954" cy="757715"/>
            <a:chOff x="0" y="0"/>
            <a:chExt cx="954888" cy="1007770"/>
          </a:xfrm>
        </p:grpSpPr>
        <p:sp>
          <p:nvSpPr>
            <p:cNvPr name="Freeform 39" id="39" descr="icons_dark/target.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9"/>
              <a:stretch>
                <a:fillRect l="-2768" t="0" r="-2766" b="-2"/>
              </a:stretch>
            </a:blipFill>
          </p:spPr>
        </p:sp>
      </p:grpSp>
      <p:sp>
        <p:nvSpPr>
          <p:cNvPr name="Freeform 40" id="40"/>
          <p:cNvSpPr/>
          <p:nvPr/>
        </p:nvSpPr>
        <p:spPr>
          <a:xfrm flipH="false" flipV="false" rot="0">
            <a:off x="14785793" y="501791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41" id="41"/>
          <p:cNvGrpSpPr/>
          <p:nvPr/>
        </p:nvGrpSpPr>
        <p:grpSpPr>
          <a:xfrm rot="0">
            <a:off x="14807182" y="5040489"/>
            <a:ext cx="375391" cy="396179"/>
            <a:chOff x="0" y="0"/>
            <a:chExt cx="499275" cy="526923"/>
          </a:xfrm>
        </p:grpSpPr>
        <p:sp>
          <p:nvSpPr>
            <p:cNvPr name="Freeform 42" id="42"/>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43" id="43"/>
          <p:cNvGrpSpPr/>
          <p:nvPr/>
        </p:nvGrpSpPr>
        <p:grpSpPr>
          <a:xfrm rot="0">
            <a:off x="14807182" y="5034034"/>
            <a:ext cx="375391" cy="402634"/>
            <a:chOff x="0" y="0"/>
            <a:chExt cx="499275" cy="535508"/>
          </a:xfrm>
        </p:grpSpPr>
        <p:sp>
          <p:nvSpPr>
            <p:cNvPr name="Freeform 44" id="44"/>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45" id="45"/>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1</a:t>
              </a:r>
            </a:p>
          </p:txBody>
        </p:sp>
      </p:grpSp>
      <p:sp>
        <p:nvSpPr>
          <p:cNvPr name="Freeform 46" id="46"/>
          <p:cNvSpPr/>
          <p:nvPr/>
        </p:nvSpPr>
        <p:spPr>
          <a:xfrm flipH="false" flipV="false" rot="0">
            <a:off x="15451209" y="533379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47" id="47"/>
          <p:cNvGrpSpPr/>
          <p:nvPr/>
        </p:nvGrpSpPr>
        <p:grpSpPr>
          <a:xfrm rot="0">
            <a:off x="15615763" y="5507462"/>
            <a:ext cx="717954" cy="757715"/>
            <a:chOff x="0" y="0"/>
            <a:chExt cx="954888" cy="1007770"/>
          </a:xfrm>
        </p:grpSpPr>
        <p:sp>
          <p:nvSpPr>
            <p:cNvPr name="Freeform 48" id="48" descr="icons_dark/trending.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3"/>
              <a:stretch>
                <a:fillRect l="-2768" t="0" r="-2766" b="-2"/>
              </a:stretch>
            </a:blipFill>
          </p:spPr>
        </p:sp>
      </p:grpSp>
      <p:sp>
        <p:nvSpPr>
          <p:cNvPr name="Freeform 49" id="49"/>
          <p:cNvSpPr/>
          <p:nvPr/>
        </p:nvSpPr>
        <p:spPr>
          <a:xfrm flipH="false" flipV="false" rot="0">
            <a:off x="16124618" y="604449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50" id="50"/>
          <p:cNvGrpSpPr/>
          <p:nvPr/>
        </p:nvGrpSpPr>
        <p:grpSpPr>
          <a:xfrm rot="0">
            <a:off x="16145998" y="6067069"/>
            <a:ext cx="375391" cy="396179"/>
            <a:chOff x="0" y="0"/>
            <a:chExt cx="499275" cy="526923"/>
          </a:xfrm>
        </p:grpSpPr>
        <p:sp>
          <p:nvSpPr>
            <p:cNvPr name="Freeform 51" id="51"/>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52" id="52"/>
          <p:cNvGrpSpPr/>
          <p:nvPr/>
        </p:nvGrpSpPr>
        <p:grpSpPr>
          <a:xfrm rot="0">
            <a:off x="16145998" y="6060623"/>
            <a:ext cx="375391" cy="402634"/>
            <a:chOff x="0" y="0"/>
            <a:chExt cx="499275" cy="535508"/>
          </a:xfrm>
        </p:grpSpPr>
        <p:sp>
          <p:nvSpPr>
            <p:cNvPr name="Freeform 53" id="53"/>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54" id="54"/>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2</a:t>
              </a:r>
            </a:p>
          </p:txBody>
        </p:sp>
      </p:grpSp>
      <p:sp>
        <p:nvSpPr>
          <p:cNvPr name="Freeform 55" id="55"/>
          <p:cNvSpPr/>
          <p:nvPr/>
        </p:nvSpPr>
        <p:spPr>
          <a:xfrm flipH="false" flipV="false" rot="0">
            <a:off x="14939824" y="6994838"/>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56" id="56"/>
          <p:cNvGrpSpPr/>
          <p:nvPr/>
        </p:nvGrpSpPr>
        <p:grpSpPr>
          <a:xfrm rot="0">
            <a:off x="15104369" y="7168502"/>
            <a:ext cx="717954" cy="757715"/>
            <a:chOff x="0" y="0"/>
            <a:chExt cx="954888" cy="1007770"/>
          </a:xfrm>
        </p:grpSpPr>
        <p:sp>
          <p:nvSpPr>
            <p:cNvPr name="Freeform 57" id="57" descr="icons_dark/fileCheck.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4"/>
              <a:stretch>
                <a:fillRect l="-2768" t="0" r="-2766" b="-2"/>
              </a:stretch>
            </a:blipFill>
          </p:spPr>
        </p:sp>
      </p:grpSp>
      <p:sp>
        <p:nvSpPr>
          <p:cNvPr name="Freeform 58" id="58"/>
          <p:cNvSpPr/>
          <p:nvPr/>
        </p:nvSpPr>
        <p:spPr>
          <a:xfrm flipH="false" flipV="false" rot="0">
            <a:off x="15613223" y="7705535"/>
            <a:ext cx="418160" cy="441316"/>
          </a:xfrm>
          <a:custGeom>
            <a:avLst/>
            <a:gdLst/>
            <a:ahLst/>
            <a:cxnLst/>
            <a:rect r="r" b="b" t="t" l="l"/>
            <a:pathLst>
              <a:path h="441316" w="418160">
                <a:moveTo>
                  <a:pt x="0" y="0"/>
                </a:moveTo>
                <a:lnTo>
                  <a:pt x="418161" y="0"/>
                </a:lnTo>
                <a:lnTo>
                  <a:pt x="418161" y="441316"/>
                </a:lnTo>
                <a:lnTo>
                  <a:pt x="0" y="4413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59" id="59"/>
          <p:cNvGrpSpPr/>
          <p:nvPr/>
        </p:nvGrpSpPr>
        <p:grpSpPr>
          <a:xfrm rot="0">
            <a:off x="15634613" y="7728108"/>
            <a:ext cx="375391" cy="396179"/>
            <a:chOff x="0" y="0"/>
            <a:chExt cx="499275" cy="526923"/>
          </a:xfrm>
        </p:grpSpPr>
        <p:sp>
          <p:nvSpPr>
            <p:cNvPr name="Freeform 60" id="60"/>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61" id="61"/>
          <p:cNvGrpSpPr/>
          <p:nvPr/>
        </p:nvGrpSpPr>
        <p:grpSpPr>
          <a:xfrm rot="0">
            <a:off x="15634613" y="7721663"/>
            <a:ext cx="375391" cy="402634"/>
            <a:chOff x="0" y="0"/>
            <a:chExt cx="499275" cy="535508"/>
          </a:xfrm>
        </p:grpSpPr>
        <p:sp>
          <p:nvSpPr>
            <p:cNvPr name="Freeform 62" id="62"/>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63" id="63"/>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3</a:t>
              </a:r>
            </a:p>
          </p:txBody>
        </p:sp>
      </p:grpSp>
      <p:sp>
        <p:nvSpPr>
          <p:cNvPr name="Freeform 64" id="64"/>
          <p:cNvSpPr/>
          <p:nvPr/>
        </p:nvSpPr>
        <p:spPr>
          <a:xfrm flipH="false" flipV="false" rot="0">
            <a:off x="13284953" y="6994838"/>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5" id="65"/>
          <p:cNvGrpSpPr/>
          <p:nvPr/>
        </p:nvGrpSpPr>
        <p:grpSpPr>
          <a:xfrm rot="0">
            <a:off x="13449507" y="7168502"/>
            <a:ext cx="717954" cy="757715"/>
            <a:chOff x="0" y="0"/>
            <a:chExt cx="954888" cy="1007770"/>
          </a:xfrm>
        </p:grpSpPr>
        <p:sp>
          <p:nvSpPr>
            <p:cNvPr name="Freeform 66" id="66" descr="icons_dark/clipboard.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7"/>
              <a:stretch>
                <a:fillRect l="-2768" t="0" r="-2766" b="-2"/>
              </a:stretch>
            </a:blipFill>
          </p:spPr>
        </p:sp>
      </p:grpSp>
      <p:sp>
        <p:nvSpPr>
          <p:cNvPr name="Freeform 67" id="67"/>
          <p:cNvSpPr/>
          <p:nvPr/>
        </p:nvSpPr>
        <p:spPr>
          <a:xfrm flipH="false" flipV="false" rot="0">
            <a:off x="13958362" y="770553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68" id="68"/>
          <p:cNvGrpSpPr/>
          <p:nvPr/>
        </p:nvGrpSpPr>
        <p:grpSpPr>
          <a:xfrm rot="0">
            <a:off x="13979742" y="7728108"/>
            <a:ext cx="375391" cy="396179"/>
            <a:chOff x="0" y="0"/>
            <a:chExt cx="499275" cy="526923"/>
          </a:xfrm>
        </p:grpSpPr>
        <p:sp>
          <p:nvSpPr>
            <p:cNvPr name="Freeform 69" id="69"/>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70" id="70"/>
          <p:cNvGrpSpPr/>
          <p:nvPr/>
        </p:nvGrpSpPr>
        <p:grpSpPr>
          <a:xfrm rot="0">
            <a:off x="13979742" y="7721663"/>
            <a:ext cx="375391" cy="402634"/>
            <a:chOff x="0" y="0"/>
            <a:chExt cx="499275" cy="535508"/>
          </a:xfrm>
        </p:grpSpPr>
        <p:sp>
          <p:nvSpPr>
            <p:cNvPr name="Freeform 71" id="71"/>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72" id="72"/>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4</a:t>
              </a:r>
            </a:p>
          </p:txBody>
        </p:sp>
      </p:grpSp>
      <p:sp>
        <p:nvSpPr>
          <p:cNvPr name="Freeform 73" id="73"/>
          <p:cNvSpPr/>
          <p:nvPr/>
        </p:nvSpPr>
        <p:spPr>
          <a:xfrm flipH="false" flipV="false" rot="0">
            <a:off x="12773568" y="533379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4" id="74"/>
          <p:cNvGrpSpPr/>
          <p:nvPr/>
        </p:nvGrpSpPr>
        <p:grpSpPr>
          <a:xfrm rot="0">
            <a:off x="12938113" y="5507462"/>
            <a:ext cx="717954" cy="757715"/>
            <a:chOff x="0" y="0"/>
            <a:chExt cx="954888" cy="1007770"/>
          </a:xfrm>
        </p:grpSpPr>
        <p:sp>
          <p:nvSpPr>
            <p:cNvPr name="Freeform 75" id="75" descr="icons_dark/settings.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8"/>
              <a:stretch>
                <a:fillRect l="-2768" t="0" r="-2766" b="-2"/>
              </a:stretch>
            </a:blipFill>
          </p:spPr>
        </p:sp>
      </p:grpSp>
      <p:sp>
        <p:nvSpPr>
          <p:cNvPr name="Freeform 76" id="76"/>
          <p:cNvSpPr/>
          <p:nvPr/>
        </p:nvSpPr>
        <p:spPr>
          <a:xfrm flipH="false" flipV="false" rot="0">
            <a:off x="13446967" y="6044495"/>
            <a:ext cx="418160" cy="441316"/>
          </a:xfrm>
          <a:custGeom>
            <a:avLst/>
            <a:gdLst/>
            <a:ahLst/>
            <a:cxnLst/>
            <a:rect r="r" b="b" t="t" l="l"/>
            <a:pathLst>
              <a:path h="441316" w="418160">
                <a:moveTo>
                  <a:pt x="0" y="0"/>
                </a:moveTo>
                <a:lnTo>
                  <a:pt x="418161" y="0"/>
                </a:lnTo>
                <a:lnTo>
                  <a:pt x="418161" y="441316"/>
                </a:lnTo>
                <a:lnTo>
                  <a:pt x="0" y="4413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77" id="77"/>
          <p:cNvGrpSpPr/>
          <p:nvPr/>
        </p:nvGrpSpPr>
        <p:grpSpPr>
          <a:xfrm rot="0">
            <a:off x="13468357" y="6067069"/>
            <a:ext cx="375391" cy="396179"/>
            <a:chOff x="0" y="0"/>
            <a:chExt cx="499275" cy="526923"/>
          </a:xfrm>
        </p:grpSpPr>
        <p:sp>
          <p:nvSpPr>
            <p:cNvPr name="Freeform 78" id="78"/>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79" id="79"/>
          <p:cNvGrpSpPr/>
          <p:nvPr/>
        </p:nvGrpSpPr>
        <p:grpSpPr>
          <a:xfrm rot="0">
            <a:off x="13468357" y="6060623"/>
            <a:ext cx="375391" cy="402634"/>
            <a:chOff x="0" y="0"/>
            <a:chExt cx="499275" cy="535508"/>
          </a:xfrm>
        </p:grpSpPr>
        <p:sp>
          <p:nvSpPr>
            <p:cNvPr name="Freeform 80" id="80"/>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81" id="81"/>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5</a:t>
              </a:r>
            </a:p>
          </p:txBody>
        </p:sp>
      </p:grpSp>
      <p:grpSp>
        <p:nvGrpSpPr>
          <p:cNvPr name="Group 82" id="82"/>
          <p:cNvGrpSpPr/>
          <p:nvPr/>
        </p:nvGrpSpPr>
        <p:grpSpPr>
          <a:xfrm rot="0">
            <a:off x="13656048" y="3634430"/>
            <a:ext cx="2042618" cy="576583"/>
            <a:chOff x="0" y="0"/>
            <a:chExt cx="2716708" cy="766862"/>
          </a:xfrm>
        </p:grpSpPr>
        <p:sp>
          <p:nvSpPr>
            <p:cNvPr name="Freeform 83" id="83"/>
            <p:cNvSpPr/>
            <p:nvPr/>
          </p:nvSpPr>
          <p:spPr>
            <a:xfrm flipH="false" flipV="false" rot="0">
              <a:off x="0" y="0"/>
              <a:ext cx="2716704" cy="766864"/>
            </a:xfrm>
            <a:custGeom>
              <a:avLst/>
              <a:gdLst/>
              <a:ahLst/>
              <a:cxnLst/>
              <a:rect r="r" b="b" t="t" l="l"/>
              <a:pathLst>
                <a:path h="766864" w="2716704">
                  <a:moveTo>
                    <a:pt x="0" y="0"/>
                  </a:moveTo>
                  <a:lnTo>
                    <a:pt x="2716704" y="0"/>
                  </a:lnTo>
                  <a:lnTo>
                    <a:pt x="2716704" y="766864"/>
                  </a:lnTo>
                  <a:lnTo>
                    <a:pt x="0" y="766864"/>
                  </a:lnTo>
                  <a:close/>
                </a:path>
              </a:pathLst>
            </a:custGeom>
            <a:blipFill>
              <a:blip r:embed="rId5">
                <a:alphaModFix amt="0"/>
              </a:blip>
              <a:stretch>
                <a:fillRect l="0" t="-38789" r="0" b="733"/>
              </a:stretch>
            </a:blipFill>
          </p:spPr>
        </p:sp>
        <p:sp>
          <p:nvSpPr>
            <p:cNvPr name="TextBox 84" id="84"/>
            <p:cNvSpPr txBox="true"/>
            <p:nvPr/>
          </p:nvSpPr>
          <p:spPr>
            <a:xfrm>
              <a:off x="0" y="-9525"/>
              <a:ext cx="2716708" cy="776387"/>
            </a:xfrm>
            <a:prstGeom prst="rect">
              <a:avLst/>
            </a:prstGeom>
          </p:spPr>
          <p:txBody>
            <a:bodyPr anchor="ctr" rtlCol="false" tIns="0" lIns="0" bIns="0" rIns="0"/>
            <a:lstStyle/>
            <a:p>
              <a:pPr algn="ctr">
                <a:lnSpc>
                  <a:spcPts val="1714"/>
                </a:lnSpc>
              </a:pPr>
              <a:r>
                <a:rPr lang="en-US" b="true" sz="1500">
                  <a:solidFill>
                    <a:srgbClr val="000000"/>
                  </a:solidFill>
                  <a:latin typeface="Poppins Bold"/>
                  <a:ea typeface="Poppins Bold"/>
                  <a:cs typeface="Poppins Bold"/>
                  <a:sym typeface="Poppins Bold"/>
                </a:rPr>
                <a:t>Cadrage de la mission</a:t>
              </a:r>
            </a:p>
          </p:txBody>
        </p:sp>
      </p:grpSp>
      <p:grpSp>
        <p:nvGrpSpPr>
          <p:cNvPr name="Group 85" id="85"/>
          <p:cNvGrpSpPr/>
          <p:nvPr/>
        </p:nvGrpSpPr>
        <p:grpSpPr>
          <a:xfrm rot="0">
            <a:off x="16673575" y="5725749"/>
            <a:ext cx="1500909" cy="576275"/>
            <a:chOff x="0" y="0"/>
            <a:chExt cx="1996228" cy="766453"/>
          </a:xfrm>
        </p:grpSpPr>
        <p:sp>
          <p:nvSpPr>
            <p:cNvPr name="Freeform 86" id="86"/>
            <p:cNvSpPr/>
            <p:nvPr/>
          </p:nvSpPr>
          <p:spPr>
            <a:xfrm flipH="false" flipV="false" rot="0">
              <a:off x="0" y="0"/>
              <a:ext cx="1996225" cy="766455"/>
            </a:xfrm>
            <a:custGeom>
              <a:avLst/>
              <a:gdLst/>
              <a:ahLst/>
              <a:cxnLst/>
              <a:rect r="r" b="b" t="t" l="l"/>
              <a:pathLst>
                <a:path h="766455" w="1996225">
                  <a:moveTo>
                    <a:pt x="0" y="0"/>
                  </a:moveTo>
                  <a:lnTo>
                    <a:pt x="1996225" y="0"/>
                  </a:lnTo>
                  <a:lnTo>
                    <a:pt x="1996225" y="766455"/>
                  </a:lnTo>
                  <a:lnTo>
                    <a:pt x="0" y="766455"/>
                  </a:lnTo>
                  <a:close/>
                </a:path>
              </a:pathLst>
            </a:custGeom>
            <a:blipFill>
              <a:blip r:embed="rId5">
                <a:alphaModFix amt="0"/>
              </a:blip>
              <a:stretch>
                <a:fillRect l="0" t="-38810" r="-36092" b="680"/>
              </a:stretch>
            </a:blipFill>
          </p:spPr>
        </p:sp>
        <p:sp>
          <p:nvSpPr>
            <p:cNvPr name="TextBox 87" id="87"/>
            <p:cNvSpPr txBox="true"/>
            <p:nvPr/>
          </p:nvSpPr>
          <p:spPr>
            <a:xfrm>
              <a:off x="0" y="-9525"/>
              <a:ext cx="1996228" cy="775978"/>
            </a:xfrm>
            <a:prstGeom prst="rect">
              <a:avLst/>
            </a:prstGeom>
          </p:spPr>
          <p:txBody>
            <a:bodyPr anchor="ctr" rtlCol="false" tIns="0" lIns="0" bIns="0" rIns="0"/>
            <a:lstStyle/>
            <a:p>
              <a:pPr algn="ctr">
                <a:lnSpc>
                  <a:spcPts val="1714"/>
                </a:lnSpc>
              </a:pPr>
              <a:r>
                <a:rPr lang="en-US" sz="1500" b="true">
                  <a:solidFill>
                    <a:srgbClr val="000000"/>
                  </a:solidFill>
                  <a:latin typeface="Poppins Bold"/>
                  <a:ea typeface="Poppins Bold"/>
                  <a:cs typeface="Poppins Bold"/>
                  <a:sym typeface="Poppins Bold"/>
                </a:rPr>
                <a:t>Planification et démarrage</a:t>
              </a:r>
            </a:p>
          </p:txBody>
        </p:sp>
      </p:grpSp>
      <p:grpSp>
        <p:nvGrpSpPr>
          <p:cNvPr name="Group 88" id="88"/>
          <p:cNvGrpSpPr/>
          <p:nvPr/>
        </p:nvGrpSpPr>
        <p:grpSpPr>
          <a:xfrm rot="0">
            <a:off x="14759457" y="8397143"/>
            <a:ext cx="2042618" cy="576275"/>
            <a:chOff x="0" y="0"/>
            <a:chExt cx="2716708" cy="766453"/>
          </a:xfrm>
        </p:grpSpPr>
        <p:sp>
          <p:nvSpPr>
            <p:cNvPr name="Freeform 89" id="89"/>
            <p:cNvSpPr/>
            <p:nvPr/>
          </p:nvSpPr>
          <p:spPr>
            <a:xfrm flipH="false" flipV="false" rot="0">
              <a:off x="0" y="0"/>
              <a:ext cx="2716704" cy="766455"/>
            </a:xfrm>
            <a:custGeom>
              <a:avLst/>
              <a:gdLst/>
              <a:ahLst/>
              <a:cxnLst/>
              <a:rect r="r" b="b" t="t" l="l"/>
              <a:pathLst>
                <a:path h="766455" w="2716704">
                  <a:moveTo>
                    <a:pt x="0" y="0"/>
                  </a:moveTo>
                  <a:lnTo>
                    <a:pt x="2716704" y="0"/>
                  </a:lnTo>
                  <a:lnTo>
                    <a:pt x="2716704" y="766455"/>
                  </a:lnTo>
                  <a:lnTo>
                    <a:pt x="0" y="766455"/>
                  </a:lnTo>
                  <a:close/>
                </a:path>
              </a:pathLst>
            </a:custGeom>
            <a:blipFill>
              <a:blip r:embed="rId5">
                <a:alphaModFix amt="0"/>
              </a:blip>
              <a:stretch>
                <a:fillRect l="0" t="-38810" r="0" b="680"/>
              </a:stretch>
            </a:blipFill>
          </p:spPr>
        </p:sp>
        <p:sp>
          <p:nvSpPr>
            <p:cNvPr name="TextBox 90" id="90"/>
            <p:cNvSpPr txBox="true"/>
            <p:nvPr/>
          </p:nvSpPr>
          <p:spPr>
            <a:xfrm>
              <a:off x="0" y="-9525"/>
              <a:ext cx="2716708" cy="775978"/>
            </a:xfrm>
            <a:prstGeom prst="rect">
              <a:avLst/>
            </a:prstGeom>
          </p:spPr>
          <p:txBody>
            <a:bodyPr anchor="ctr" rtlCol="false" tIns="0" lIns="0" bIns="0" rIns="0"/>
            <a:lstStyle/>
            <a:p>
              <a:pPr algn="ctr">
                <a:lnSpc>
                  <a:spcPts val="1713"/>
                </a:lnSpc>
              </a:pPr>
              <a:r>
                <a:rPr lang="en-US" sz="1500" b="true">
                  <a:solidFill>
                    <a:srgbClr val="000000"/>
                  </a:solidFill>
                  <a:latin typeface="Poppins Bold"/>
                  <a:ea typeface="Poppins Bold"/>
                  <a:cs typeface="Poppins Bold"/>
                  <a:sym typeface="Poppins Bold"/>
                </a:rPr>
                <a:t>Suivi et c</a:t>
              </a:r>
              <a:r>
                <a:rPr lang="en-US" b="true" sz="1500">
                  <a:solidFill>
                    <a:srgbClr val="000000"/>
                  </a:solidFill>
                  <a:latin typeface="Poppins Bold"/>
                  <a:ea typeface="Poppins Bold"/>
                  <a:cs typeface="Poppins Bold"/>
                  <a:sym typeface="Poppins Bold"/>
                </a:rPr>
                <a:t>ontrôle</a:t>
              </a:r>
            </a:p>
            <a:p>
              <a:pPr algn="ctr">
                <a:lnSpc>
                  <a:spcPts val="1714"/>
                </a:lnSpc>
              </a:pPr>
              <a:r>
                <a:rPr lang="en-US" b="true" sz="1500">
                  <a:solidFill>
                    <a:srgbClr val="000000"/>
                  </a:solidFill>
                  <a:latin typeface="Poppins Bold"/>
                  <a:ea typeface="Poppins Bold"/>
                  <a:cs typeface="Poppins Bold"/>
                  <a:sym typeface="Poppins Bold"/>
                </a:rPr>
                <a:t>qualité</a:t>
              </a:r>
            </a:p>
          </p:txBody>
        </p:sp>
      </p:grpSp>
      <p:grpSp>
        <p:nvGrpSpPr>
          <p:cNvPr name="Group 91" id="91"/>
          <p:cNvGrpSpPr/>
          <p:nvPr/>
        </p:nvGrpSpPr>
        <p:grpSpPr>
          <a:xfrm rot="0">
            <a:off x="12938113" y="8397143"/>
            <a:ext cx="1532236" cy="567406"/>
            <a:chOff x="0" y="0"/>
            <a:chExt cx="2037893" cy="754657"/>
          </a:xfrm>
        </p:grpSpPr>
        <p:sp>
          <p:nvSpPr>
            <p:cNvPr name="Freeform 92" id="92"/>
            <p:cNvSpPr/>
            <p:nvPr/>
          </p:nvSpPr>
          <p:spPr>
            <a:xfrm flipH="false" flipV="false" rot="0">
              <a:off x="0" y="0"/>
              <a:ext cx="2037890" cy="754659"/>
            </a:xfrm>
            <a:custGeom>
              <a:avLst/>
              <a:gdLst/>
              <a:ahLst/>
              <a:cxnLst/>
              <a:rect r="r" b="b" t="t" l="l"/>
              <a:pathLst>
                <a:path h="754659" w="2037890">
                  <a:moveTo>
                    <a:pt x="0" y="0"/>
                  </a:moveTo>
                  <a:lnTo>
                    <a:pt x="2037890" y="0"/>
                  </a:lnTo>
                  <a:lnTo>
                    <a:pt x="2037890" y="754659"/>
                  </a:lnTo>
                  <a:lnTo>
                    <a:pt x="0" y="754659"/>
                  </a:lnTo>
                  <a:close/>
                </a:path>
              </a:pathLst>
            </a:custGeom>
            <a:blipFill>
              <a:blip r:embed="rId5">
                <a:alphaModFix amt="0"/>
              </a:blip>
              <a:stretch>
                <a:fillRect l="0" t="-39416" r="-33309" b="-872"/>
              </a:stretch>
            </a:blipFill>
          </p:spPr>
        </p:sp>
        <p:sp>
          <p:nvSpPr>
            <p:cNvPr name="TextBox 93" id="93"/>
            <p:cNvSpPr txBox="true"/>
            <p:nvPr/>
          </p:nvSpPr>
          <p:spPr>
            <a:xfrm>
              <a:off x="0" y="0"/>
              <a:ext cx="2037893" cy="754657"/>
            </a:xfrm>
            <a:prstGeom prst="rect">
              <a:avLst/>
            </a:prstGeom>
          </p:spPr>
          <p:txBody>
            <a:bodyPr anchor="ctr" rtlCol="false" tIns="0" lIns="0" bIns="0" rIns="0"/>
            <a:lstStyle/>
            <a:p>
              <a:pPr algn="ctr">
                <a:lnSpc>
                  <a:spcPts val="1636"/>
                </a:lnSpc>
              </a:pPr>
              <a:r>
                <a:rPr lang="en-US" sz="1500" b="true">
                  <a:solidFill>
                    <a:srgbClr val="000000"/>
                  </a:solidFill>
                  <a:latin typeface="Poppins Bold"/>
                  <a:ea typeface="Poppins Bold"/>
                  <a:cs typeface="Poppins Bold"/>
                  <a:sym typeface="Poppins Bold"/>
                </a:rPr>
                <a:t>Tests et déploiement</a:t>
              </a:r>
            </a:p>
          </p:txBody>
        </p:sp>
      </p:grpSp>
      <p:grpSp>
        <p:nvGrpSpPr>
          <p:cNvPr name="Group 94" id="94"/>
          <p:cNvGrpSpPr/>
          <p:nvPr/>
        </p:nvGrpSpPr>
        <p:grpSpPr>
          <a:xfrm rot="0">
            <a:off x="10872330" y="5745905"/>
            <a:ext cx="1872372" cy="576583"/>
            <a:chOff x="0" y="0"/>
            <a:chExt cx="2490278" cy="766862"/>
          </a:xfrm>
        </p:grpSpPr>
        <p:sp>
          <p:nvSpPr>
            <p:cNvPr name="Freeform 95" id="95"/>
            <p:cNvSpPr/>
            <p:nvPr/>
          </p:nvSpPr>
          <p:spPr>
            <a:xfrm flipH="false" flipV="false" rot="0">
              <a:off x="0" y="0"/>
              <a:ext cx="2490279" cy="766864"/>
            </a:xfrm>
            <a:custGeom>
              <a:avLst/>
              <a:gdLst/>
              <a:ahLst/>
              <a:cxnLst/>
              <a:rect r="r" b="b" t="t" l="l"/>
              <a:pathLst>
                <a:path h="766864" w="2490279">
                  <a:moveTo>
                    <a:pt x="0" y="0"/>
                  </a:moveTo>
                  <a:lnTo>
                    <a:pt x="2490279" y="0"/>
                  </a:lnTo>
                  <a:lnTo>
                    <a:pt x="2490279" y="766864"/>
                  </a:lnTo>
                  <a:lnTo>
                    <a:pt x="0" y="766864"/>
                  </a:lnTo>
                  <a:close/>
                </a:path>
              </a:pathLst>
            </a:custGeom>
            <a:blipFill>
              <a:blip r:embed="rId5">
                <a:alphaModFix amt="0"/>
              </a:blip>
              <a:stretch>
                <a:fillRect l="0" t="-46285" r="-20938" b="-6762"/>
              </a:stretch>
            </a:blipFill>
          </p:spPr>
        </p:sp>
        <p:sp>
          <p:nvSpPr>
            <p:cNvPr name="TextBox 96" id="96"/>
            <p:cNvSpPr txBox="true"/>
            <p:nvPr/>
          </p:nvSpPr>
          <p:spPr>
            <a:xfrm>
              <a:off x="0" y="-9525"/>
              <a:ext cx="2490278" cy="776387"/>
            </a:xfrm>
            <a:prstGeom prst="rect">
              <a:avLst/>
            </a:prstGeom>
          </p:spPr>
          <p:txBody>
            <a:bodyPr anchor="ctr" rtlCol="false" tIns="0" lIns="0" bIns="0" rIns="0"/>
            <a:lstStyle/>
            <a:p>
              <a:pPr algn="ctr">
                <a:lnSpc>
                  <a:spcPts val="1714"/>
                </a:lnSpc>
              </a:pPr>
              <a:r>
                <a:rPr lang="en-US" b="true" sz="1500">
                  <a:solidFill>
                    <a:srgbClr val="000000"/>
                  </a:solidFill>
                  <a:latin typeface="Poppins Bold"/>
                  <a:ea typeface="Poppins Bold"/>
                  <a:cs typeface="Poppins Bold"/>
                  <a:sym typeface="Poppins Bold"/>
                </a:rPr>
                <a:t>Accompagnement post-déploiement</a:t>
              </a:r>
            </a:p>
          </p:txBody>
        </p:sp>
      </p:grpSp>
      <p:grpSp>
        <p:nvGrpSpPr>
          <p:cNvPr name="Group 97" id="97"/>
          <p:cNvGrpSpPr/>
          <p:nvPr/>
        </p:nvGrpSpPr>
        <p:grpSpPr>
          <a:xfrm rot="0">
            <a:off x="17595342" y="9613982"/>
            <a:ext cx="386698" cy="516970"/>
            <a:chOff x="0" y="0"/>
            <a:chExt cx="515598" cy="689293"/>
          </a:xfrm>
        </p:grpSpPr>
        <p:sp>
          <p:nvSpPr>
            <p:cNvPr name="Freeform 98" id="98"/>
            <p:cNvSpPr/>
            <p:nvPr/>
          </p:nvSpPr>
          <p:spPr>
            <a:xfrm flipH="false" flipV="false" rot="0">
              <a:off x="0" y="0"/>
              <a:ext cx="515598" cy="689293"/>
            </a:xfrm>
            <a:custGeom>
              <a:avLst/>
              <a:gdLst/>
              <a:ahLst/>
              <a:cxnLst/>
              <a:rect r="r" b="b" t="t" l="l"/>
              <a:pathLst>
                <a:path h="689293" w="515598">
                  <a:moveTo>
                    <a:pt x="0" y="0"/>
                  </a:moveTo>
                  <a:lnTo>
                    <a:pt x="515598" y="0"/>
                  </a:lnTo>
                  <a:lnTo>
                    <a:pt x="515598" y="689293"/>
                  </a:lnTo>
                  <a:lnTo>
                    <a:pt x="0" y="689293"/>
                  </a:lnTo>
                  <a:close/>
                </a:path>
              </a:pathLst>
            </a:custGeom>
            <a:blipFill>
              <a:blip r:embed="rId5">
                <a:alphaModFix amt="0"/>
              </a:blip>
              <a:stretch>
                <a:fillRect l="-70193" t="0" r="-139265" b="9792"/>
              </a:stretch>
            </a:blipFill>
          </p:spPr>
        </p:sp>
        <p:sp>
          <p:nvSpPr>
            <p:cNvPr name="TextBox 99" id="99"/>
            <p:cNvSpPr txBox="true"/>
            <p:nvPr/>
          </p:nvSpPr>
          <p:spPr>
            <a:xfrm>
              <a:off x="0" y="-28575"/>
              <a:ext cx="515598"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04</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043940" y="2435733"/>
            <a:ext cx="12337081" cy="1044626"/>
            <a:chOff x="0" y="0"/>
            <a:chExt cx="16449442" cy="1392834"/>
          </a:xfrm>
        </p:grpSpPr>
        <p:sp>
          <p:nvSpPr>
            <p:cNvPr name="Freeform 11" id="11"/>
            <p:cNvSpPr/>
            <p:nvPr/>
          </p:nvSpPr>
          <p:spPr>
            <a:xfrm flipH="false" flipV="false" rot="0">
              <a:off x="0" y="0"/>
              <a:ext cx="16449446" cy="1392840"/>
            </a:xfrm>
            <a:custGeom>
              <a:avLst/>
              <a:gdLst/>
              <a:ahLst/>
              <a:cxnLst/>
              <a:rect r="r" b="b" t="t" l="l"/>
              <a:pathLst>
                <a:path h="1392840" w="16449446">
                  <a:moveTo>
                    <a:pt x="0" y="0"/>
                  </a:moveTo>
                  <a:lnTo>
                    <a:pt x="16449446" y="0"/>
                  </a:lnTo>
                  <a:lnTo>
                    <a:pt x="16449446" y="1392840"/>
                  </a:lnTo>
                  <a:lnTo>
                    <a:pt x="0" y="1392840"/>
                  </a:lnTo>
                  <a:close/>
                </a:path>
              </a:pathLst>
            </a:custGeom>
            <a:blipFill>
              <a:blip r:embed="rId5">
                <a:alphaModFix amt="0"/>
              </a:blip>
              <a:stretch>
                <a:fillRect l="0" t="-197450" r="-2053" b="-172239"/>
              </a:stretch>
            </a:blipFill>
          </p:spPr>
        </p:sp>
        <p:sp>
          <p:nvSpPr>
            <p:cNvPr name="TextBox 12" id="12"/>
            <p:cNvSpPr txBox="true"/>
            <p:nvPr/>
          </p:nvSpPr>
          <p:spPr>
            <a:xfrm>
              <a:off x="0" y="-38100"/>
              <a:ext cx="16449442"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Döhler </a:t>
              </a:r>
              <a:r>
                <a:rPr lang="en-US" b="true" sz="4200">
                  <a:solidFill>
                    <a:srgbClr val="014276"/>
                  </a:solidFill>
                  <a:latin typeface="Poppins Bold"/>
                  <a:ea typeface="Poppins Bold"/>
                  <a:cs typeface="Poppins Bold"/>
                  <a:sym typeface="Poppins Bold"/>
                </a:rPr>
                <a:t>Afrique de l’Ouest &amp; Afrique Centrale</a:t>
              </a:r>
            </a:p>
          </p:txBody>
        </p:sp>
      </p:grpSp>
      <p:grpSp>
        <p:nvGrpSpPr>
          <p:cNvPr name="Group 13" id="13"/>
          <p:cNvGrpSpPr/>
          <p:nvPr/>
        </p:nvGrpSpPr>
        <p:grpSpPr>
          <a:xfrm rot="0">
            <a:off x="1043940" y="3859066"/>
            <a:ext cx="6323076" cy="5399234"/>
            <a:chOff x="0" y="0"/>
            <a:chExt cx="8430768" cy="7198978"/>
          </a:xfrm>
        </p:grpSpPr>
        <p:grpSp>
          <p:nvGrpSpPr>
            <p:cNvPr name="Group 14" id="14"/>
            <p:cNvGrpSpPr/>
            <p:nvPr/>
          </p:nvGrpSpPr>
          <p:grpSpPr>
            <a:xfrm rot="0">
              <a:off x="201168" y="582270"/>
              <a:ext cx="8229600" cy="6616708"/>
              <a:chOff x="0" y="0"/>
              <a:chExt cx="8229600" cy="6616708"/>
            </a:xfrm>
          </p:grpSpPr>
          <p:sp>
            <p:nvSpPr>
              <p:cNvPr name="Freeform 15" id="15"/>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9C4E0F"/>
              </a:solidFill>
            </p:spPr>
          </p:sp>
        </p:grpSp>
        <p:grpSp>
          <p:nvGrpSpPr>
            <p:cNvPr name="Group 16" id="16"/>
            <p:cNvGrpSpPr/>
            <p:nvPr/>
          </p:nvGrpSpPr>
          <p:grpSpPr>
            <a:xfrm rot="0">
              <a:off x="110642" y="320249"/>
              <a:ext cx="8229600" cy="6616708"/>
              <a:chOff x="0" y="0"/>
              <a:chExt cx="8229600" cy="6616708"/>
            </a:xfrm>
          </p:grpSpPr>
          <p:sp>
            <p:nvSpPr>
              <p:cNvPr name="Freeform 17" id="17"/>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CC6614"/>
              </a:solidFill>
            </p:spPr>
          </p:sp>
        </p:grpSp>
        <p:grpSp>
          <p:nvGrpSpPr>
            <p:cNvPr name="Group 18" id="18"/>
            <p:cNvGrpSpPr/>
            <p:nvPr/>
          </p:nvGrpSpPr>
          <p:grpSpPr>
            <a:xfrm rot="0">
              <a:off x="0" y="0"/>
              <a:ext cx="8229600" cy="6616708"/>
              <a:chOff x="0" y="0"/>
              <a:chExt cx="8229600" cy="6616708"/>
            </a:xfrm>
          </p:grpSpPr>
          <p:sp>
            <p:nvSpPr>
              <p:cNvPr name="Freeform 19" id="19"/>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FEF6EF"/>
              </a:solidFill>
            </p:spPr>
          </p:sp>
        </p:gr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05</a:t>
              </a:r>
            </a:p>
          </p:txBody>
        </p:sp>
      </p:grpSp>
      <p:grpSp>
        <p:nvGrpSpPr>
          <p:cNvPr name="Group 23" id="23"/>
          <p:cNvGrpSpPr/>
          <p:nvPr/>
        </p:nvGrpSpPr>
        <p:grpSpPr>
          <a:xfrm rot="0">
            <a:off x="1455420" y="5299187"/>
            <a:ext cx="5500116" cy="1942338"/>
            <a:chOff x="0" y="0"/>
            <a:chExt cx="7333488" cy="2589784"/>
          </a:xfrm>
        </p:grpSpPr>
        <p:sp>
          <p:nvSpPr>
            <p:cNvPr name="Freeform 24" id="24"/>
            <p:cNvSpPr/>
            <p:nvPr/>
          </p:nvSpPr>
          <p:spPr>
            <a:xfrm flipH="false" flipV="false" rot="0">
              <a:off x="0" y="0"/>
              <a:ext cx="7333488" cy="2589784"/>
            </a:xfrm>
            <a:custGeom>
              <a:avLst/>
              <a:gdLst/>
              <a:ahLst/>
              <a:cxnLst/>
              <a:rect r="r" b="b" t="t" l="l"/>
              <a:pathLst>
                <a:path h="2589784" w="7333488">
                  <a:moveTo>
                    <a:pt x="0" y="0"/>
                  </a:moveTo>
                  <a:lnTo>
                    <a:pt x="7333488" y="0"/>
                  </a:lnTo>
                  <a:lnTo>
                    <a:pt x="7333488" y="2589784"/>
                  </a:lnTo>
                  <a:lnTo>
                    <a:pt x="0" y="2589784"/>
                  </a:lnTo>
                  <a:close/>
                </a:path>
              </a:pathLst>
            </a:custGeom>
            <a:blipFill>
              <a:blip r:embed="rId5">
                <a:alphaModFix amt="0"/>
              </a:blip>
              <a:stretch>
                <a:fillRect l="0" t="-41052" r="0" b="30701"/>
              </a:stretch>
            </a:blipFill>
          </p:spPr>
        </p:sp>
        <p:sp>
          <p:nvSpPr>
            <p:cNvPr name="TextBox 25" id="25"/>
            <p:cNvSpPr txBox="true"/>
            <p:nvPr/>
          </p:nvSpPr>
          <p:spPr>
            <a:xfrm>
              <a:off x="0" y="-66675"/>
              <a:ext cx="7333488" cy="2656459"/>
            </a:xfrm>
            <a:prstGeom prst="rect">
              <a:avLst/>
            </a:prstGeom>
          </p:spPr>
          <p:txBody>
            <a:bodyPr anchor="ctr" rtlCol="false" tIns="0" lIns="0" bIns="0" rIns="0"/>
            <a:lstStyle/>
            <a:p>
              <a:pPr algn="ctr" marL="0" indent="0" lvl="0">
                <a:lnSpc>
                  <a:spcPts val="2880"/>
                </a:lnSpc>
                <a:spcBef>
                  <a:spcPct val="0"/>
                </a:spcBef>
              </a:pPr>
              <a:r>
                <a:rPr lang="en-US" sz="2000">
                  <a:solidFill>
                    <a:srgbClr val="000000"/>
                  </a:solidFill>
                  <a:latin typeface="Poppins"/>
                  <a:ea typeface="Poppins"/>
                  <a:cs typeface="Poppins"/>
                  <a:sym typeface="Poppins"/>
                </a:rPr>
                <a:t>P</a:t>
              </a:r>
              <a:r>
                <a:rPr lang="en-US" sz="2000" strike="noStrike" u="none">
                  <a:solidFill>
                    <a:srgbClr val="000000"/>
                  </a:solidFill>
                  <a:latin typeface="Poppins"/>
                  <a:ea typeface="Poppins"/>
                  <a:cs typeface="Poppins"/>
                  <a:sym typeface="Poppins"/>
                </a:rPr>
                <a:t>roducteur, distributeur et fournisseur mondial d’ingrédients naturels et de systèmes d’ingrédients, notamment des additifs alimentaires, destinés aux industries agroalimentaires.</a:t>
              </a:r>
            </a:p>
          </p:txBody>
        </p:sp>
      </p:grpSp>
      <p:sp>
        <p:nvSpPr>
          <p:cNvPr name="Freeform 26" id="26"/>
          <p:cNvSpPr/>
          <p:nvPr/>
        </p:nvSpPr>
        <p:spPr>
          <a:xfrm flipH="false" flipV="false" rot="0">
            <a:off x="2537404" y="3859066"/>
            <a:ext cx="2716596" cy="1154371"/>
          </a:xfrm>
          <a:custGeom>
            <a:avLst/>
            <a:gdLst/>
            <a:ahLst/>
            <a:cxnLst/>
            <a:rect r="r" b="b" t="t" l="l"/>
            <a:pathLst>
              <a:path h="1154371" w="2716596">
                <a:moveTo>
                  <a:pt x="0" y="0"/>
                </a:moveTo>
                <a:lnTo>
                  <a:pt x="2716597" y="0"/>
                </a:lnTo>
                <a:lnTo>
                  <a:pt x="2716597" y="1154371"/>
                </a:lnTo>
                <a:lnTo>
                  <a:pt x="0" y="1154371"/>
                </a:lnTo>
                <a:lnTo>
                  <a:pt x="0" y="0"/>
                </a:lnTo>
                <a:close/>
              </a:path>
            </a:pathLst>
          </a:custGeom>
          <a:blipFill>
            <a:blip r:embed="rId6"/>
            <a:stretch>
              <a:fillRect l="-11936" t="-91736" r="-11273" b="-98213"/>
            </a:stretch>
          </a:blipFill>
        </p:spPr>
      </p:sp>
      <p:grpSp>
        <p:nvGrpSpPr>
          <p:cNvPr name="Group 27" id="27"/>
          <p:cNvGrpSpPr/>
          <p:nvPr/>
        </p:nvGrpSpPr>
        <p:grpSpPr>
          <a:xfrm rot="0">
            <a:off x="1925991" y="7343405"/>
            <a:ext cx="623604" cy="920039"/>
            <a:chOff x="0" y="0"/>
            <a:chExt cx="831472" cy="1226718"/>
          </a:xfrm>
        </p:grpSpPr>
        <p:sp>
          <p:nvSpPr>
            <p:cNvPr name="Freeform 28" id="28"/>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29" id="29"/>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22</a:t>
              </a:r>
            </a:p>
          </p:txBody>
        </p:sp>
      </p:grpSp>
      <p:grpSp>
        <p:nvGrpSpPr>
          <p:cNvPr name="Group 30" id="30"/>
          <p:cNvGrpSpPr/>
          <p:nvPr/>
        </p:nvGrpSpPr>
        <p:grpSpPr>
          <a:xfrm rot="0">
            <a:off x="1885339" y="8140272"/>
            <a:ext cx="704909" cy="548640"/>
            <a:chOff x="0" y="0"/>
            <a:chExt cx="939878" cy="731520"/>
          </a:xfrm>
        </p:grpSpPr>
        <p:sp>
          <p:nvSpPr>
            <p:cNvPr name="Freeform 31" id="31"/>
            <p:cNvSpPr/>
            <p:nvPr/>
          </p:nvSpPr>
          <p:spPr>
            <a:xfrm flipH="false" flipV="false" rot="0">
              <a:off x="0" y="0"/>
              <a:ext cx="939878" cy="731520"/>
            </a:xfrm>
            <a:custGeom>
              <a:avLst/>
              <a:gdLst/>
              <a:ahLst/>
              <a:cxnLst/>
              <a:rect r="r" b="b" t="t" l="l"/>
              <a:pathLst>
                <a:path h="731520" w="939878">
                  <a:moveTo>
                    <a:pt x="0" y="0"/>
                  </a:moveTo>
                  <a:lnTo>
                    <a:pt x="939878" y="0"/>
                  </a:lnTo>
                  <a:lnTo>
                    <a:pt x="939878" y="731520"/>
                  </a:lnTo>
                  <a:lnTo>
                    <a:pt x="0" y="731520"/>
                  </a:lnTo>
                  <a:close/>
                </a:path>
              </a:pathLst>
            </a:custGeom>
            <a:blipFill>
              <a:blip r:embed="rId5">
                <a:alphaModFix amt="0"/>
              </a:blip>
              <a:stretch>
                <a:fillRect l="0" t="-139979" r="-658855" b="-139979"/>
              </a:stretch>
            </a:blipFill>
          </p:spPr>
        </p:sp>
        <p:sp>
          <p:nvSpPr>
            <p:cNvPr name="TextBox 32" id="32"/>
            <p:cNvSpPr txBox="true"/>
            <p:nvPr/>
          </p:nvSpPr>
          <p:spPr>
            <a:xfrm>
              <a:off x="0" y="-19050"/>
              <a:ext cx="93987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Pays</a:t>
              </a:r>
            </a:p>
          </p:txBody>
        </p:sp>
      </p:grpSp>
      <p:grpSp>
        <p:nvGrpSpPr>
          <p:cNvPr name="Group 33" id="33"/>
          <p:cNvGrpSpPr/>
          <p:nvPr/>
        </p:nvGrpSpPr>
        <p:grpSpPr>
          <a:xfrm rot="0">
            <a:off x="3743828" y="7343405"/>
            <a:ext cx="623604" cy="920039"/>
            <a:chOff x="0" y="0"/>
            <a:chExt cx="831472" cy="1226718"/>
          </a:xfrm>
        </p:grpSpPr>
        <p:sp>
          <p:nvSpPr>
            <p:cNvPr name="Freeform 34" id="34"/>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35" id="35"/>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07</a:t>
              </a:r>
            </a:p>
          </p:txBody>
        </p:sp>
      </p:grpSp>
      <p:grpSp>
        <p:nvGrpSpPr>
          <p:cNvPr name="Group 36" id="36"/>
          <p:cNvGrpSpPr/>
          <p:nvPr/>
        </p:nvGrpSpPr>
        <p:grpSpPr>
          <a:xfrm rot="0">
            <a:off x="3567023" y="8140272"/>
            <a:ext cx="977215" cy="548640"/>
            <a:chOff x="0" y="0"/>
            <a:chExt cx="1302953" cy="731520"/>
          </a:xfrm>
        </p:grpSpPr>
        <p:sp>
          <p:nvSpPr>
            <p:cNvPr name="Freeform 37" id="37"/>
            <p:cNvSpPr/>
            <p:nvPr/>
          </p:nvSpPr>
          <p:spPr>
            <a:xfrm flipH="false" flipV="false" rot="0">
              <a:off x="0" y="0"/>
              <a:ext cx="1302953" cy="731520"/>
            </a:xfrm>
            <a:custGeom>
              <a:avLst/>
              <a:gdLst/>
              <a:ahLst/>
              <a:cxnLst/>
              <a:rect r="r" b="b" t="t" l="l"/>
              <a:pathLst>
                <a:path h="731520" w="1302953">
                  <a:moveTo>
                    <a:pt x="0" y="0"/>
                  </a:moveTo>
                  <a:lnTo>
                    <a:pt x="1302953" y="0"/>
                  </a:lnTo>
                  <a:lnTo>
                    <a:pt x="1302953" y="731520"/>
                  </a:lnTo>
                  <a:lnTo>
                    <a:pt x="0" y="731520"/>
                  </a:lnTo>
                  <a:close/>
                </a:path>
              </a:pathLst>
            </a:custGeom>
            <a:blipFill>
              <a:blip r:embed="rId5">
                <a:alphaModFix amt="0"/>
              </a:blip>
              <a:stretch>
                <a:fillRect l="0" t="-139979" r="-447396" b="-139979"/>
              </a:stretch>
            </a:blipFill>
          </p:spPr>
        </p:sp>
        <p:sp>
          <p:nvSpPr>
            <p:cNvPr name="TextBox 38" id="38"/>
            <p:cNvSpPr txBox="true"/>
            <p:nvPr/>
          </p:nvSpPr>
          <p:spPr>
            <a:xfrm>
              <a:off x="0" y="-19050"/>
              <a:ext cx="1302953"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Bureaux</a:t>
              </a:r>
            </a:p>
          </p:txBody>
        </p:sp>
      </p:grpSp>
      <p:grpSp>
        <p:nvGrpSpPr>
          <p:cNvPr name="Group 39" id="39"/>
          <p:cNvGrpSpPr/>
          <p:nvPr/>
        </p:nvGrpSpPr>
        <p:grpSpPr>
          <a:xfrm rot="0">
            <a:off x="5561665" y="7343405"/>
            <a:ext cx="623604" cy="920039"/>
            <a:chOff x="0" y="0"/>
            <a:chExt cx="831472" cy="1226718"/>
          </a:xfrm>
        </p:grpSpPr>
        <p:sp>
          <p:nvSpPr>
            <p:cNvPr name="Freeform 40" id="40"/>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41" id="41"/>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06</a:t>
              </a:r>
            </a:p>
          </p:txBody>
        </p:sp>
      </p:grpSp>
      <p:grpSp>
        <p:nvGrpSpPr>
          <p:cNvPr name="Group 42" id="42"/>
          <p:cNvGrpSpPr/>
          <p:nvPr/>
        </p:nvGrpSpPr>
        <p:grpSpPr>
          <a:xfrm rot="0">
            <a:off x="5521012" y="8140272"/>
            <a:ext cx="704909" cy="548640"/>
            <a:chOff x="0" y="0"/>
            <a:chExt cx="939878" cy="731520"/>
          </a:xfrm>
        </p:grpSpPr>
        <p:sp>
          <p:nvSpPr>
            <p:cNvPr name="Freeform 43" id="43"/>
            <p:cNvSpPr/>
            <p:nvPr/>
          </p:nvSpPr>
          <p:spPr>
            <a:xfrm flipH="false" flipV="false" rot="0">
              <a:off x="0" y="0"/>
              <a:ext cx="939878" cy="731520"/>
            </a:xfrm>
            <a:custGeom>
              <a:avLst/>
              <a:gdLst/>
              <a:ahLst/>
              <a:cxnLst/>
              <a:rect r="r" b="b" t="t" l="l"/>
              <a:pathLst>
                <a:path h="731520" w="939878">
                  <a:moveTo>
                    <a:pt x="0" y="0"/>
                  </a:moveTo>
                  <a:lnTo>
                    <a:pt x="939878" y="0"/>
                  </a:lnTo>
                  <a:lnTo>
                    <a:pt x="939878" y="731520"/>
                  </a:lnTo>
                  <a:lnTo>
                    <a:pt x="0" y="731520"/>
                  </a:lnTo>
                  <a:close/>
                </a:path>
              </a:pathLst>
            </a:custGeom>
            <a:blipFill>
              <a:blip r:embed="rId5">
                <a:alphaModFix amt="0"/>
              </a:blip>
              <a:stretch>
                <a:fillRect l="0" t="-139979" r="-658855" b="-139979"/>
              </a:stretch>
            </a:blipFill>
          </p:spPr>
        </p:sp>
        <p:sp>
          <p:nvSpPr>
            <p:cNvPr name="TextBox 44" id="44"/>
            <p:cNvSpPr txBox="true"/>
            <p:nvPr/>
          </p:nvSpPr>
          <p:spPr>
            <a:xfrm>
              <a:off x="0" y="-19050"/>
              <a:ext cx="93987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ans</a:t>
              </a:r>
            </a:p>
          </p:txBody>
        </p:sp>
      </p:grpSp>
      <p:grpSp>
        <p:nvGrpSpPr>
          <p:cNvPr name="Group 45" id="45"/>
          <p:cNvGrpSpPr/>
          <p:nvPr/>
        </p:nvGrpSpPr>
        <p:grpSpPr>
          <a:xfrm rot="0">
            <a:off x="8131302" y="3867313"/>
            <a:ext cx="9464040" cy="1380951"/>
            <a:chOff x="0" y="0"/>
            <a:chExt cx="12618720" cy="1841268"/>
          </a:xfrm>
        </p:grpSpPr>
        <p:sp>
          <p:nvSpPr>
            <p:cNvPr name="Freeform 46" id="46"/>
            <p:cNvSpPr/>
            <p:nvPr/>
          </p:nvSpPr>
          <p:spPr>
            <a:xfrm flipH="false" flipV="false" rot="0">
              <a:off x="0" y="0"/>
              <a:ext cx="12618720" cy="1841268"/>
            </a:xfrm>
            <a:custGeom>
              <a:avLst/>
              <a:gdLst/>
              <a:ahLst/>
              <a:cxnLst/>
              <a:rect r="r" b="b" t="t" l="l"/>
              <a:pathLst>
                <a:path h="1841268" w="12618720">
                  <a:moveTo>
                    <a:pt x="0" y="0"/>
                  </a:moveTo>
                  <a:lnTo>
                    <a:pt x="12618720" y="0"/>
                  </a:lnTo>
                  <a:lnTo>
                    <a:pt x="12618720" y="1841268"/>
                  </a:lnTo>
                  <a:lnTo>
                    <a:pt x="0" y="1841268"/>
                  </a:lnTo>
                  <a:close/>
                </a:path>
              </a:pathLst>
            </a:custGeom>
            <a:blipFill>
              <a:blip r:embed="rId5">
                <a:alphaModFix amt="0"/>
              </a:blip>
              <a:stretch>
                <a:fillRect l="0" t="-88841" r="0" b="-78231"/>
              </a:stretch>
            </a:blipFill>
          </p:spPr>
        </p:sp>
        <p:sp>
          <p:nvSpPr>
            <p:cNvPr name="TextBox 47" id="47"/>
            <p:cNvSpPr txBox="true"/>
            <p:nvPr/>
          </p:nvSpPr>
          <p:spPr>
            <a:xfrm>
              <a:off x="0" y="-38100"/>
              <a:ext cx="12618720" cy="18793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Le contexte </a:t>
              </a:r>
              <a:r>
                <a:rPr lang="en-US" sz="1900">
                  <a:solidFill>
                    <a:srgbClr val="000000"/>
                  </a:solidFill>
                  <a:latin typeface="Poppins"/>
                  <a:ea typeface="Poppins"/>
                  <a:cs typeface="Poppins"/>
                  <a:sym typeface="Poppins"/>
                </a:rPr>
                <a:t>: Présente dans </a:t>
              </a:r>
              <a:r>
                <a:rPr lang="en-US" sz="1900" strike="noStrike" u="none">
                  <a:solidFill>
                    <a:srgbClr val="000000"/>
                  </a:solidFill>
                  <a:latin typeface="Poppins"/>
                  <a:ea typeface="Poppins"/>
                  <a:cs typeface="Poppins"/>
                  <a:sym typeface="Poppins"/>
                </a:rPr>
                <a:t>22 pays à travers 7 bureaux autonomes, Döhler faisait face à des règles de gestion différentes. Sans outil centralisé, les recettes, stocks, paie et accès étaient suivis sur fichiers bureautiques, sans vision consolidée à l’échelle régionale.</a:t>
              </a:r>
            </a:p>
          </p:txBody>
        </p:sp>
      </p:grpSp>
      <p:grpSp>
        <p:nvGrpSpPr>
          <p:cNvPr name="Group 48" id="48"/>
          <p:cNvGrpSpPr/>
          <p:nvPr/>
        </p:nvGrpSpPr>
        <p:grpSpPr>
          <a:xfrm rot="0">
            <a:off x="8131302" y="5350138"/>
            <a:ext cx="9306039" cy="3782776"/>
            <a:chOff x="0" y="0"/>
            <a:chExt cx="12408052" cy="5043701"/>
          </a:xfrm>
        </p:grpSpPr>
        <p:grpSp>
          <p:nvGrpSpPr>
            <p:cNvPr name="Group 49" id="49"/>
            <p:cNvGrpSpPr/>
            <p:nvPr/>
          </p:nvGrpSpPr>
          <p:grpSpPr>
            <a:xfrm rot="0">
              <a:off x="478881" y="1809931"/>
              <a:ext cx="6054658" cy="602361"/>
              <a:chOff x="0" y="0"/>
              <a:chExt cx="4775866" cy="475137"/>
            </a:xfrm>
          </p:grpSpPr>
          <p:sp>
            <p:nvSpPr>
              <p:cNvPr name="Freeform 50" id="50"/>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51" id="51"/>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Les résultats</a:t>
                </a:r>
              </a:p>
            </p:txBody>
          </p:sp>
        </p:grpSp>
        <p:sp>
          <p:nvSpPr>
            <p:cNvPr name="TextBox 52" id="52"/>
            <p:cNvSpPr txBox="true"/>
            <p:nvPr/>
          </p:nvSpPr>
          <p:spPr>
            <a:xfrm rot="0">
              <a:off x="719456" y="2383717"/>
              <a:ext cx="1163537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sites et entités centralisés</a:t>
              </a:r>
            </a:p>
          </p:txBody>
        </p:sp>
        <p:grpSp>
          <p:nvGrpSpPr>
            <p:cNvPr name="Group 53" id="53"/>
            <p:cNvGrpSpPr/>
            <p:nvPr/>
          </p:nvGrpSpPr>
          <p:grpSpPr>
            <a:xfrm rot="0">
              <a:off x="490573" y="2537691"/>
              <a:ext cx="106976" cy="107081"/>
              <a:chOff x="0" y="0"/>
              <a:chExt cx="146161" cy="146304"/>
            </a:xfrm>
          </p:grpSpPr>
          <p:sp>
            <p:nvSpPr>
              <p:cNvPr name="Freeform 54" id="5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5" id="55"/>
            <p:cNvSpPr txBox="true"/>
            <p:nvPr/>
          </p:nvSpPr>
          <p:spPr>
            <a:xfrm rot="0">
              <a:off x="721607" y="2879486"/>
              <a:ext cx="11636812"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Vision régionale : Recettes et stocks consolidés sur 22 pays</a:t>
              </a:r>
            </a:p>
          </p:txBody>
        </p:sp>
        <p:grpSp>
          <p:nvGrpSpPr>
            <p:cNvPr name="Group 56" id="56"/>
            <p:cNvGrpSpPr/>
            <p:nvPr/>
          </p:nvGrpSpPr>
          <p:grpSpPr>
            <a:xfrm rot="0">
              <a:off x="491289" y="3033461"/>
              <a:ext cx="106976" cy="107081"/>
              <a:chOff x="0" y="0"/>
              <a:chExt cx="146161" cy="146304"/>
            </a:xfrm>
          </p:grpSpPr>
          <p:sp>
            <p:nvSpPr>
              <p:cNvPr name="Freeform 57" id="5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8" id="58"/>
            <p:cNvSpPr txBox="true"/>
            <p:nvPr/>
          </p:nvSpPr>
          <p:spPr>
            <a:xfrm rot="0">
              <a:off x="734015" y="3377066"/>
              <a:ext cx="1166162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Mobilité simplifié</a:t>
              </a:r>
              <a:r>
                <a:rPr lang="en-US" sz="1838">
                  <a:solidFill>
                    <a:srgbClr val="000000"/>
                  </a:solidFill>
                  <a:latin typeface="Poppins"/>
                  <a:ea typeface="Poppins"/>
                  <a:cs typeface="Poppins"/>
                  <a:sym typeface="Poppins"/>
                </a:rPr>
                <a:t>e : Droits d’accès adaptés automatiquement</a:t>
              </a:r>
            </a:p>
          </p:txBody>
        </p:sp>
        <p:grpSp>
          <p:nvGrpSpPr>
            <p:cNvPr name="Group 59" id="59"/>
            <p:cNvGrpSpPr/>
            <p:nvPr/>
          </p:nvGrpSpPr>
          <p:grpSpPr>
            <a:xfrm rot="0">
              <a:off x="478881" y="3531040"/>
              <a:ext cx="106976" cy="107081"/>
              <a:chOff x="0" y="0"/>
              <a:chExt cx="146161" cy="146304"/>
            </a:xfrm>
          </p:grpSpPr>
          <p:sp>
            <p:nvSpPr>
              <p:cNvPr name="Freeform 60" id="6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1" id="61"/>
            <p:cNvSpPr txBox="true"/>
            <p:nvPr/>
          </p:nvSpPr>
          <p:spPr>
            <a:xfrm rot="0">
              <a:off x="720173" y="3874646"/>
              <a:ext cx="11687879" cy="386662"/>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Gestion centralisée : 54</a:t>
              </a:r>
              <a:r>
                <a:rPr lang="en-US" sz="1838">
                  <a:solidFill>
                    <a:srgbClr val="000000"/>
                  </a:solidFill>
                  <a:latin typeface="Poppins"/>
                  <a:ea typeface="Poppins"/>
                  <a:cs typeface="Poppins"/>
                  <a:sym typeface="Poppins"/>
                </a:rPr>
                <a:t> utilisateurs et 7 bureaux sur une plateforme unique</a:t>
              </a:r>
            </a:p>
          </p:txBody>
        </p:sp>
        <p:grpSp>
          <p:nvGrpSpPr>
            <p:cNvPr name="Group 62" id="62"/>
            <p:cNvGrpSpPr/>
            <p:nvPr/>
          </p:nvGrpSpPr>
          <p:grpSpPr>
            <a:xfrm rot="0">
              <a:off x="491289" y="4028620"/>
              <a:ext cx="106976" cy="107081"/>
              <a:chOff x="0" y="0"/>
              <a:chExt cx="146161" cy="146304"/>
            </a:xfrm>
          </p:grpSpPr>
          <p:sp>
            <p:nvSpPr>
              <p:cNvPr name="Freeform 63" id="6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4" id="64"/>
            <p:cNvSpPr txBox="true"/>
            <p:nvPr/>
          </p:nvSpPr>
          <p:spPr>
            <a:xfrm rot="0">
              <a:off x="709198" y="4270833"/>
              <a:ext cx="11636812"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Logistique intégrée : Expéditions connectées aux c</a:t>
              </a:r>
              <a:r>
                <a:rPr lang="en-US" sz="1838">
                  <a:solidFill>
                    <a:srgbClr val="000000"/>
                  </a:solidFill>
                  <a:latin typeface="Poppins"/>
                  <a:ea typeface="Poppins"/>
                  <a:cs typeface="Poppins"/>
                  <a:sym typeface="Poppins"/>
                </a:rPr>
                <a:t>ommandes et transporteurs</a:t>
              </a:r>
            </a:p>
          </p:txBody>
        </p:sp>
        <p:grpSp>
          <p:nvGrpSpPr>
            <p:cNvPr name="Group 65" id="65"/>
            <p:cNvGrpSpPr/>
            <p:nvPr/>
          </p:nvGrpSpPr>
          <p:grpSpPr>
            <a:xfrm rot="0">
              <a:off x="478881" y="4618014"/>
              <a:ext cx="106976" cy="107081"/>
              <a:chOff x="0" y="0"/>
              <a:chExt cx="146161" cy="146304"/>
            </a:xfrm>
          </p:grpSpPr>
          <p:sp>
            <p:nvSpPr>
              <p:cNvPr name="Freeform 66" id="6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67" id="67"/>
            <p:cNvGrpSpPr/>
            <p:nvPr/>
          </p:nvGrpSpPr>
          <p:grpSpPr>
            <a:xfrm rot="0">
              <a:off x="428041" y="0"/>
              <a:ext cx="11961153" cy="602361"/>
              <a:chOff x="0" y="0"/>
              <a:chExt cx="9434863" cy="475137"/>
            </a:xfrm>
          </p:grpSpPr>
          <p:sp>
            <p:nvSpPr>
              <p:cNvPr name="Freeform 68" id="68"/>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69" id="69"/>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70" id="70"/>
            <p:cNvGrpSpPr/>
            <p:nvPr/>
          </p:nvGrpSpPr>
          <p:grpSpPr>
            <a:xfrm rot="0">
              <a:off x="428041" y="552691"/>
              <a:ext cx="11936312" cy="1040270"/>
              <a:chOff x="0" y="0"/>
              <a:chExt cx="9415268" cy="820557"/>
            </a:xfrm>
          </p:grpSpPr>
          <p:sp>
            <p:nvSpPr>
              <p:cNvPr name="Freeform 71" id="71"/>
              <p:cNvSpPr/>
              <p:nvPr/>
            </p:nvSpPr>
            <p:spPr>
              <a:xfrm flipH="false" flipV="false" rot="0">
                <a:off x="0" y="0"/>
                <a:ext cx="9415268" cy="820557"/>
              </a:xfrm>
              <a:custGeom>
                <a:avLst/>
                <a:gdLst/>
                <a:ahLst/>
                <a:cxnLst/>
                <a:rect r="r" b="b" t="t" l="l"/>
                <a:pathLst>
                  <a:path h="820557" w="9415268">
                    <a:moveTo>
                      <a:pt x="0" y="0"/>
                    </a:moveTo>
                    <a:lnTo>
                      <a:pt x="9415268" y="0"/>
                    </a:lnTo>
                    <a:lnTo>
                      <a:pt x="9415268" y="820557"/>
                    </a:lnTo>
                    <a:lnTo>
                      <a:pt x="0" y="820557"/>
                    </a:lnTo>
                    <a:close/>
                  </a:path>
                </a:pathLst>
              </a:custGeom>
              <a:solidFill>
                <a:srgbClr val="F07817">
                  <a:alpha val="0"/>
                </a:srgbClr>
              </a:solidFill>
            </p:spPr>
          </p:sp>
          <p:sp>
            <p:nvSpPr>
              <p:cNvPr name="TextBox 72" id="72"/>
              <p:cNvSpPr txBox="true"/>
              <p:nvPr/>
            </p:nvSpPr>
            <p:spPr>
              <a:xfrm>
                <a:off x="0" y="-28575"/>
                <a:ext cx="9415268" cy="84913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 système de gestion conçu sur mesure, de zéro, pour piloter les activités du groupe dans 22 pays et sécuriser l’accès à ses bureaux.</a:t>
                </a:r>
              </a:p>
            </p:txBody>
          </p:sp>
        </p:grpSp>
        <p:sp>
          <p:nvSpPr>
            <p:cNvPr name="Freeform 73" id="73"/>
            <p:cNvSpPr/>
            <p:nvPr/>
          </p:nvSpPr>
          <p:spPr>
            <a:xfrm flipH="false" flipV="false" rot="0">
              <a:off x="0" y="104174"/>
              <a:ext cx="301041" cy="4013876"/>
            </a:xfrm>
            <a:custGeom>
              <a:avLst/>
              <a:gdLst/>
              <a:ahLst/>
              <a:cxnLst/>
              <a:rect r="r" b="b" t="t" l="l"/>
              <a:pathLst>
                <a:path h="4013876" w="301041">
                  <a:moveTo>
                    <a:pt x="0" y="0"/>
                  </a:moveTo>
                  <a:lnTo>
                    <a:pt x="301041" y="0"/>
                  </a:lnTo>
                  <a:lnTo>
                    <a:pt x="301041" y="4013876"/>
                  </a:lnTo>
                  <a:lnTo>
                    <a:pt x="0" y="40138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2824509" y="3859066"/>
            <a:ext cx="4770833" cy="4776308"/>
            <a:chOff x="0" y="0"/>
            <a:chExt cx="6958439" cy="6966424"/>
          </a:xfrm>
        </p:grpSpPr>
        <p:sp>
          <p:nvSpPr>
            <p:cNvPr name="Freeform 14" id="14"/>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15" id="15"/>
          <p:cNvGrpSpPr/>
          <p:nvPr/>
        </p:nvGrpSpPr>
        <p:grpSpPr>
          <a:xfrm rot="0">
            <a:off x="14392219" y="4227726"/>
            <a:ext cx="1635413" cy="530451"/>
            <a:chOff x="0" y="0"/>
            <a:chExt cx="2158139" cy="699999"/>
          </a:xfrm>
        </p:grpSpPr>
        <p:sp>
          <p:nvSpPr>
            <p:cNvPr name="Freeform 16" id="16"/>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7" id="17"/>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8" id="18"/>
          <p:cNvGrpSpPr/>
          <p:nvPr/>
        </p:nvGrpSpPr>
        <p:grpSpPr>
          <a:xfrm rot="0">
            <a:off x="6866716" y="3859066"/>
            <a:ext cx="4742879" cy="4776308"/>
            <a:chOff x="0" y="0"/>
            <a:chExt cx="6909782" cy="6958485"/>
          </a:xfrm>
        </p:grpSpPr>
        <p:sp>
          <p:nvSpPr>
            <p:cNvPr name="Freeform 19" id="19"/>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20" id="20"/>
          <p:cNvGrpSpPr/>
          <p:nvPr/>
        </p:nvGrpSpPr>
        <p:grpSpPr>
          <a:xfrm rot="0">
            <a:off x="1043940" y="1028700"/>
            <a:ext cx="8505877" cy="1121283"/>
            <a:chOff x="0" y="0"/>
            <a:chExt cx="11341170" cy="1495044"/>
          </a:xfrm>
        </p:grpSpPr>
        <p:sp>
          <p:nvSpPr>
            <p:cNvPr name="Freeform 21" id="21"/>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2" id="22"/>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3" id="23"/>
          <p:cNvGrpSpPr/>
          <p:nvPr/>
        </p:nvGrpSpPr>
        <p:grpSpPr>
          <a:xfrm rot="0">
            <a:off x="1028700" y="2304055"/>
            <a:ext cx="16566642" cy="1044626"/>
            <a:chOff x="0" y="0"/>
            <a:chExt cx="22088856" cy="1392834"/>
          </a:xfrm>
        </p:grpSpPr>
        <p:sp>
          <p:nvSpPr>
            <p:cNvPr name="Freeform 24" id="24"/>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5" id="25"/>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Döhler : Notre démarche projet</a:t>
              </a:r>
            </a:p>
          </p:txBody>
        </p:sp>
      </p:grpSp>
      <p:grpSp>
        <p:nvGrpSpPr>
          <p:cNvPr name="Group 26" id="26"/>
          <p:cNvGrpSpPr/>
          <p:nvPr/>
        </p:nvGrpSpPr>
        <p:grpSpPr>
          <a:xfrm rot="0">
            <a:off x="17595342" y="9613982"/>
            <a:ext cx="352044" cy="516970"/>
            <a:chOff x="0" y="0"/>
            <a:chExt cx="469392" cy="689293"/>
          </a:xfrm>
        </p:grpSpPr>
        <p:sp>
          <p:nvSpPr>
            <p:cNvPr name="Freeform 27" id="27"/>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8" id="28"/>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06</a:t>
              </a:r>
            </a:p>
          </p:txBody>
        </p:sp>
      </p:grpSp>
      <p:grpSp>
        <p:nvGrpSpPr>
          <p:cNvPr name="Group 29" id="29"/>
          <p:cNvGrpSpPr/>
          <p:nvPr/>
        </p:nvGrpSpPr>
        <p:grpSpPr>
          <a:xfrm rot="0">
            <a:off x="12824509" y="3859228"/>
            <a:ext cx="4770833" cy="83116"/>
            <a:chOff x="0" y="0"/>
            <a:chExt cx="5248656" cy="91440"/>
          </a:xfrm>
        </p:grpSpPr>
        <p:sp>
          <p:nvSpPr>
            <p:cNvPr name="Freeform 30" id="3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31" id="31"/>
          <p:cNvGrpSpPr/>
          <p:nvPr/>
        </p:nvGrpSpPr>
        <p:grpSpPr>
          <a:xfrm rot="0">
            <a:off x="6866716" y="3857772"/>
            <a:ext cx="4742879" cy="82629"/>
            <a:chOff x="0" y="0"/>
            <a:chExt cx="5248656" cy="91440"/>
          </a:xfrm>
        </p:grpSpPr>
        <p:sp>
          <p:nvSpPr>
            <p:cNvPr name="Freeform 32" id="32"/>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33" id="33"/>
          <p:cNvGrpSpPr/>
          <p:nvPr/>
        </p:nvGrpSpPr>
        <p:grpSpPr>
          <a:xfrm rot="0">
            <a:off x="2404661" y="4215778"/>
            <a:ext cx="1990957" cy="530451"/>
            <a:chOff x="0" y="0"/>
            <a:chExt cx="2627325" cy="699999"/>
          </a:xfrm>
        </p:grpSpPr>
        <p:sp>
          <p:nvSpPr>
            <p:cNvPr name="Freeform 34" id="34"/>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5" id="35"/>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sp>
        <p:nvSpPr>
          <p:cNvPr name="TextBox 36" id="36"/>
          <p:cNvSpPr txBox="true"/>
          <p:nvPr/>
        </p:nvSpPr>
        <p:spPr>
          <a:xfrm rot="0">
            <a:off x="1569331"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Analyse des processus métiers propres à ch</a:t>
            </a:r>
            <a:r>
              <a:rPr lang="en-US" sz="1838">
                <a:solidFill>
                  <a:srgbClr val="000000"/>
                </a:solidFill>
                <a:latin typeface="Poppins"/>
                <a:ea typeface="Poppins"/>
                <a:cs typeface="Poppins"/>
                <a:sym typeface="Poppins"/>
              </a:rPr>
              <a:t>aque bureau</a:t>
            </a:r>
          </a:p>
        </p:txBody>
      </p:sp>
      <p:grpSp>
        <p:nvGrpSpPr>
          <p:cNvPr name="Group 37" id="37"/>
          <p:cNvGrpSpPr/>
          <p:nvPr/>
        </p:nvGrpSpPr>
        <p:grpSpPr>
          <a:xfrm rot="0">
            <a:off x="1396592" y="5646625"/>
            <a:ext cx="80232" cy="80311"/>
            <a:chOff x="0" y="0"/>
            <a:chExt cx="146161" cy="146304"/>
          </a:xfrm>
        </p:grpSpPr>
        <p:sp>
          <p:nvSpPr>
            <p:cNvPr name="Freeform 38" id="3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39" id="39"/>
          <p:cNvSpPr txBox="true"/>
          <p:nvPr/>
        </p:nvSpPr>
        <p:spPr>
          <a:xfrm rot="0">
            <a:off x="1569331" y="6223065"/>
            <a:ext cx="3834356" cy="87660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Harmonisation des besoins entre les différents p</a:t>
            </a:r>
            <a:r>
              <a:rPr lang="en-US" sz="1838">
                <a:solidFill>
                  <a:srgbClr val="000000"/>
                </a:solidFill>
                <a:latin typeface="Poppins"/>
                <a:ea typeface="Poppins"/>
                <a:cs typeface="Poppins"/>
                <a:sym typeface="Poppins"/>
              </a:rPr>
              <a:t>ays et bureaux</a:t>
            </a:r>
          </a:p>
        </p:txBody>
      </p:sp>
      <p:grpSp>
        <p:nvGrpSpPr>
          <p:cNvPr name="Group 40" id="40"/>
          <p:cNvGrpSpPr/>
          <p:nvPr/>
        </p:nvGrpSpPr>
        <p:grpSpPr>
          <a:xfrm rot="0">
            <a:off x="1396592" y="6490595"/>
            <a:ext cx="80232" cy="80311"/>
            <a:chOff x="0" y="0"/>
            <a:chExt cx="146161" cy="146304"/>
          </a:xfrm>
        </p:grpSpPr>
        <p:sp>
          <p:nvSpPr>
            <p:cNvPr name="Freeform 41" id="4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42" id="42"/>
          <p:cNvSpPr txBox="true"/>
          <p:nvPr/>
        </p:nvSpPr>
        <p:spPr>
          <a:xfrm rot="0">
            <a:off x="1569331" y="7356846"/>
            <a:ext cx="3834356" cy="87660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Définition de l'architecture de l'ERP </a:t>
            </a:r>
            <a:r>
              <a:rPr lang="en-US" sz="1838">
                <a:solidFill>
                  <a:srgbClr val="000000"/>
                </a:solidFill>
                <a:latin typeface="Poppins"/>
                <a:ea typeface="Poppins"/>
                <a:cs typeface="Poppins"/>
                <a:sym typeface="Poppins"/>
              </a:rPr>
              <a:t>et du système de contrôle d'accès</a:t>
            </a:r>
          </a:p>
        </p:txBody>
      </p:sp>
      <p:grpSp>
        <p:nvGrpSpPr>
          <p:cNvPr name="Group 43" id="43"/>
          <p:cNvGrpSpPr/>
          <p:nvPr/>
        </p:nvGrpSpPr>
        <p:grpSpPr>
          <a:xfrm rot="0">
            <a:off x="1396592" y="7624375"/>
            <a:ext cx="80232" cy="80311"/>
            <a:chOff x="0" y="0"/>
            <a:chExt cx="146161" cy="146304"/>
          </a:xfrm>
        </p:grpSpPr>
        <p:sp>
          <p:nvSpPr>
            <p:cNvPr name="Freeform 44" id="4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45" id="45"/>
          <p:cNvSpPr txBox="true"/>
          <p:nvPr/>
        </p:nvSpPr>
        <p:spPr>
          <a:xfrm rot="0">
            <a:off x="13379117"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Formation des équipes de ch</a:t>
            </a:r>
            <a:r>
              <a:rPr lang="en-US" sz="1838">
                <a:solidFill>
                  <a:srgbClr val="000000"/>
                </a:solidFill>
                <a:latin typeface="Poppins"/>
                <a:ea typeface="Poppins"/>
                <a:cs typeface="Poppins"/>
                <a:sym typeface="Poppins"/>
              </a:rPr>
              <a:t>aque filiale à la solution</a:t>
            </a:r>
          </a:p>
        </p:txBody>
      </p:sp>
      <p:grpSp>
        <p:nvGrpSpPr>
          <p:cNvPr name="Group 46" id="46"/>
          <p:cNvGrpSpPr/>
          <p:nvPr/>
        </p:nvGrpSpPr>
        <p:grpSpPr>
          <a:xfrm rot="0">
            <a:off x="13206378" y="5646625"/>
            <a:ext cx="80232" cy="80311"/>
            <a:chOff x="0" y="0"/>
            <a:chExt cx="146161" cy="146304"/>
          </a:xfrm>
        </p:grpSpPr>
        <p:sp>
          <p:nvSpPr>
            <p:cNvPr name="Freeform 47" id="4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48" id="48"/>
          <p:cNvSpPr txBox="true"/>
          <p:nvPr/>
        </p:nvSpPr>
        <p:spPr>
          <a:xfrm rot="0">
            <a:off x="13379117" y="636695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Déploiement progressif dans l'ensemble des p</a:t>
            </a:r>
            <a:r>
              <a:rPr lang="en-US" sz="1838">
                <a:solidFill>
                  <a:srgbClr val="000000"/>
                </a:solidFill>
                <a:latin typeface="Poppins"/>
                <a:ea typeface="Poppins"/>
                <a:cs typeface="Poppins"/>
                <a:sym typeface="Poppins"/>
              </a:rPr>
              <a:t>ays couverts</a:t>
            </a:r>
          </a:p>
        </p:txBody>
      </p:sp>
      <p:grpSp>
        <p:nvGrpSpPr>
          <p:cNvPr name="Group 49" id="49"/>
          <p:cNvGrpSpPr/>
          <p:nvPr/>
        </p:nvGrpSpPr>
        <p:grpSpPr>
          <a:xfrm rot="0">
            <a:off x="13206378" y="6634485"/>
            <a:ext cx="80232" cy="80311"/>
            <a:chOff x="0" y="0"/>
            <a:chExt cx="146161" cy="146304"/>
          </a:xfrm>
        </p:grpSpPr>
        <p:sp>
          <p:nvSpPr>
            <p:cNvPr name="Freeform 50" id="5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51" id="51"/>
          <p:cNvSpPr txBox="true"/>
          <p:nvPr/>
        </p:nvSpPr>
        <p:spPr>
          <a:xfrm rot="0">
            <a:off x="13379117" y="7353800"/>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Assistance renforcée a</a:t>
            </a:r>
            <a:r>
              <a:rPr lang="en-US" sz="1838">
                <a:solidFill>
                  <a:srgbClr val="000000"/>
                </a:solidFill>
                <a:latin typeface="Poppins"/>
                <a:ea typeface="Poppins"/>
                <a:cs typeface="Poppins"/>
                <a:sym typeface="Poppins"/>
              </a:rPr>
              <a:t>u moment de chaque bascule</a:t>
            </a:r>
          </a:p>
        </p:txBody>
      </p:sp>
      <p:grpSp>
        <p:nvGrpSpPr>
          <p:cNvPr name="Group 52" id="52"/>
          <p:cNvGrpSpPr/>
          <p:nvPr/>
        </p:nvGrpSpPr>
        <p:grpSpPr>
          <a:xfrm rot="0">
            <a:off x="13206378" y="7621330"/>
            <a:ext cx="80232" cy="80311"/>
            <a:chOff x="0" y="0"/>
            <a:chExt cx="146161" cy="146304"/>
          </a:xfrm>
        </p:grpSpPr>
        <p:sp>
          <p:nvSpPr>
            <p:cNvPr name="Freeform 53" id="5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grpSp>
        <p:nvGrpSpPr>
          <p:cNvPr name="Group 54" id="54"/>
          <p:cNvGrpSpPr/>
          <p:nvPr/>
        </p:nvGrpSpPr>
        <p:grpSpPr>
          <a:xfrm rot="0">
            <a:off x="8346129" y="4227726"/>
            <a:ext cx="1784052" cy="518503"/>
            <a:chOff x="0" y="0"/>
            <a:chExt cx="2354287" cy="684232"/>
          </a:xfrm>
        </p:grpSpPr>
        <p:sp>
          <p:nvSpPr>
            <p:cNvPr name="Freeform 55" id="55"/>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56" id="56"/>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sp>
        <p:nvSpPr>
          <p:cNvPr name="TextBox 57" id="57"/>
          <p:cNvSpPr txBox="true"/>
          <p:nvPr/>
        </p:nvSpPr>
        <p:spPr>
          <a:xfrm rot="0">
            <a:off x="7353242"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Conception et développement de l</a:t>
            </a:r>
            <a:r>
              <a:rPr lang="en-US" sz="1838">
                <a:solidFill>
                  <a:srgbClr val="000000"/>
                </a:solidFill>
                <a:latin typeface="Poppins"/>
                <a:ea typeface="Poppins"/>
                <a:cs typeface="Poppins"/>
                <a:sym typeface="Poppins"/>
              </a:rPr>
              <a:t>a solution</a:t>
            </a:r>
          </a:p>
        </p:txBody>
      </p:sp>
      <p:grpSp>
        <p:nvGrpSpPr>
          <p:cNvPr name="Group 58" id="58"/>
          <p:cNvGrpSpPr/>
          <p:nvPr/>
        </p:nvGrpSpPr>
        <p:grpSpPr>
          <a:xfrm rot="0">
            <a:off x="7180504" y="5646625"/>
            <a:ext cx="80232" cy="80311"/>
            <a:chOff x="0" y="0"/>
            <a:chExt cx="146161" cy="146304"/>
          </a:xfrm>
        </p:grpSpPr>
        <p:sp>
          <p:nvSpPr>
            <p:cNvPr name="Freeform 59" id="5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0" id="60"/>
          <p:cNvSpPr txBox="true"/>
          <p:nvPr/>
        </p:nvSpPr>
        <p:spPr>
          <a:xfrm rot="0">
            <a:off x="7352338"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place du contrôle d'</a:t>
            </a:r>
            <a:r>
              <a:rPr lang="en-US" sz="1838">
                <a:solidFill>
                  <a:srgbClr val="000000"/>
                </a:solidFill>
                <a:latin typeface="Poppins"/>
                <a:ea typeface="Poppins"/>
                <a:cs typeface="Poppins"/>
                <a:sym typeface="Poppins"/>
              </a:rPr>
              <a:t>accès sécurisé</a:t>
            </a:r>
          </a:p>
        </p:txBody>
      </p:sp>
      <p:grpSp>
        <p:nvGrpSpPr>
          <p:cNvPr name="Group 61" id="61"/>
          <p:cNvGrpSpPr/>
          <p:nvPr/>
        </p:nvGrpSpPr>
        <p:grpSpPr>
          <a:xfrm rot="0">
            <a:off x="7179600" y="6357245"/>
            <a:ext cx="80232" cy="80311"/>
            <a:chOff x="0" y="0"/>
            <a:chExt cx="146161" cy="146304"/>
          </a:xfrm>
        </p:grpSpPr>
        <p:sp>
          <p:nvSpPr>
            <p:cNvPr name="Freeform 62" id="6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3" id="63"/>
          <p:cNvSpPr txBox="true"/>
          <p:nvPr/>
        </p:nvSpPr>
        <p:spPr>
          <a:xfrm rot="0">
            <a:off x="7352338"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Intégration des transporteurs pour l</a:t>
            </a:r>
            <a:r>
              <a:rPr lang="en-US" sz="1838">
                <a:solidFill>
                  <a:srgbClr val="000000"/>
                </a:solidFill>
                <a:latin typeface="Poppins"/>
                <a:ea typeface="Poppins"/>
                <a:cs typeface="Poppins"/>
                <a:sym typeface="Poppins"/>
              </a:rPr>
              <a:t>e suivi des expéditions</a:t>
            </a:r>
          </a:p>
        </p:txBody>
      </p:sp>
      <p:grpSp>
        <p:nvGrpSpPr>
          <p:cNvPr name="Group 64" id="64"/>
          <p:cNvGrpSpPr/>
          <p:nvPr/>
        </p:nvGrpSpPr>
        <p:grpSpPr>
          <a:xfrm rot="0">
            <a:off x="7179600" y="7067865"/>
            <a:ext cx="80232" cy="80311"/>
            <a:chOff x="0" y="0"/>
            <a:chExt cx="146161" cy="146304"/>
          </a:xfrm>
        </p:grpSpPr>
        <p:sp>
          <p:nvSpPr>
            <p:cNvPr name="Freeform 65" id="6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6" id="66"/>
          <p:cNvSpPr txBox="true"/>
          <p:nvPr/>
        </p:nvSpPr>
        <p:spPr>
          <a:xfrm rot="0">
            <a:off x="7368492" y="7511111"/>
            <a:ext cx="3943468"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Tests unitaires, tests d'intégration et tests de perf</a:t>
            </a:r>
            <a:r>
              <a:rPr lang="en-US" sz="1838">
                <a:solidFill>
                  <a:srgbClr val="000000"/>
                </a:solidFill>
                <a:latin typeface="Poppins"/>
                <a:ea typeface="Poppins"/>
                <a:cs typeface="Poppins"/>
                <a:sym typeface="Poppins"/>
              </a:rPr>
              <a:t>ormance</a:t>
            </a:r>
          </a:p>
        </p:txBody>
      </p:sp>
      <p:grpSp>
        <p:nvGrpSpPr>
          <p:cNvPr name="Group 67" id="67"/>
          <p:cNvGrpSpPr/>
          <p:nvPr/>
        </p:nvGrpSpPr>
        <p:grpSpPr>
          <a:xfrm rot="0">
            <a:off x="7195753" y="7778640"/>
            <a:ext cx="80232" cy="80311"/>
            <a:chOff x="0" y="0"/>
            <a:chExt cx="146161" cy="146304"/>
          </a:xfrm>
        </p:grpSpPr>
        <p:sp>
          <p:nvSpPr>
            <p:cNvPr name="Freeform 68" id="6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9" id="69"/>
          <p:cNvSpPr txBox="true"/>
          <p:nvPr/>
        </p:nvSpPr>
        <p:spPr>
          <a:xfrm rot="0">
            <a:off x="1876139" y="4689079"/>
            <a:ext cx="3475434"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Avant</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d'écrire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une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ligne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de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code</a:t>
            </a:r>
          </a:p>
        </p:txBody>
      </p:sp>
      <p:sp>
        <p:nvSpPr>
          <p:cNvPr name="TextBox 70" id="70"/>
          <p:cNvSpPr txBox="true"/>
          <p:nvPr/>
        </p:nvSpPr>
        <p:spPr>
          <a:xfrm rot="0">
            <a:off x="7500438" y="4689079"/>
            <a:ext cx="3506837" cy="309230"/>
          </a:xfrm>
          <a:prstGeom prst="rect">
            <a:avLst/>
          </a:prstGeom>
        </p:spPr>
        <p:txBody>
          <a:bodyPr anchor="t" rtlCol="false" tIns="0" lIns="0" bIns="0" rIns="0">
            <a:spAutoFit/>
          </a:bodyPr>
          <a:lstStyle/>
          <a:p>
            <a:pPr algn="l">
              <a:lnSpc>
                <a:spcPts val="2380"/>
              </a:lnSpc>
            </a:pPr>
            <a:r>
              <a:rPr lang="en-US" sz="1700">
                <a:solidFill>
                  <a:srgbClr val="F07817"/>
                </a:solidFill>
                <a:latin typeface="Poppins"/>
                <a:ea typeface="Poppins"/>
                <a:cs typeface="Poppins"/>
                <a:sym typeface="Poppins"/>
              </a:rPr>
              <a:t>Co</a:t>
            </a:r>
            <a:r>
              <a:rPr lang="en-US" sz="1700">
                <a:solidFill>
                  <a:srgbClr val="F07817"/>
                </a:solidFill>
                <a:latin typeface="Poppins"/>
                <a:ea typeface="Poppins"/>
                <a:cs typeface="Poppins"/>
                <a:sym typeface="Poppins"/>
              </a:rPr>
              <a:t>ncevoir, développer, éprouver</a:t>
            </a:r>
          </a:p>
        </p:txBody>
      </p:sp>
      <p:sp>
        <p:nvSpPr>
          <p:cNvPr name="TextBox 71" id="71"/>
          <p:cNvSpPr txBox="true"/>
          <p:nvPr/>
        </p:nvSpPr>
        <p:spPr>
          <a:xfrm rot="0">
            <a:off x="13472208" y="4689079"/>
            <a:ext cx="3331220"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D</a:t>
            </a:r>
            <a:r>
              <a:rPr lang="en-US" sz="1700">
                <a:solidFill>
                  <a:srgbClr val="1D74C4"/>
                </a:solidFill>
                <a:latin typeface="Poppins"/>
                <a:ea typeface="Poppins"/>
                <a:cs typeface="Poppins"/>
                <a:sym typeface="Poppins"/>
              </a:rPr>
              <a:t>éployer,former,accompagner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1272266" y="3859066"/>
            <a:ext cx="6323076" cy="5399234"/>
            <a:chOff x="0" y="0"/>
            <a:chExt cx="8430768" cy="7198978"/>
          </a:xfrm>
        </p:grpSpPr>
        <p:grpSp>
          <p:nvGrpSpPr>
            <p:cNvPr name="Group 11" id="11"/>
            <p:cNvGrpSpPr/>
            <p:nvPr/>
          </p:nvGrpSpPr>
          <p:grpSpPr>
            <a:xfrm rot="0">
              <a:off x="201168" y="582270"/>
              <a:ext cx="8229600" cy="6616708"/>
              <a:chOff x="0" y="0"/>
              <a:chExt cx="8229600" cy="6616708"/>
            </a:xfrm>
          </p:grpSpPr>
          <p:sp>
            <p:nvSpPr>
              <p:cNvPr name="Freeform 12" id="12"/>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004A86"/>
              </a:solidFill>
            </p:spPr>
          </p:sp>
        </p:grpSp>
        <p:grpSp>
          <p:nvGrpSpPr>
            <p:cNvPr name="Group 13" id="13"/>
            <p:cNvGrpSpPr/>
            <p:nvPr/>
          </p:nvGrpSpPr>
          <p:grpSpPr>
            <a:xfrm rot="0">
              <a:off x="110642" y="320249"/>
              <a:ext cx="8229600" cy="6616708"/>
              <a:chOff x="0" y="0"/>
              <a:chExt cx="8229600" cy="6616708"/>
            </a:xfrm>
          </p:grpSpPr>
          <p:sp>
            <p:nvSpPr>
              <p:cNvPr name="Freeform 14" id="14"/>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0061AF"/>
              </a:solidFill>
            </p:spPr>
          </p:sp>
        </p:grpSp>
        <p:grpSp>
          <p:nvGrpSpPr>
            <p:cNvPr name="Group 15" id="15"/>
            <p:cNvGrpSpPr/>
            <p:nvPr/>
          </p:nvGrpSpPr>
          <p:grpSpPr>
            <a:xfrm rot="0">
              <a:off x="0" y="0"/>
              <a:ext cx="8229600" cy="6616708"/>
              <a:chOff x="0" y="0"/>
              <a:chExt cx="8229600" cy="6616708"/>
            </a:xfrm>
          </p:grpSpPr>
          <p:sp>
            <p:nvSpPr>
              <p:cNvPr name="Freeform 16" id="16"/>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EDF5FC"/>
              </a:solidFill>
            </p:spPr>
          </p:sp>
        </p:grpSp>
      </p:grpSp>
      <p:grpSp>
        <p:nvGrpSpPr>
          <p:cNvPr name="Group 17" id="17"/>
          <p:cNvGrpSpPr/>
          <p:nvPr/>
        </p:nvGrpSpPr>
        <p:grpSpPr>
          <a:xfrm rot="0">
            <a:off x="17595342" y="9613982"/>
            <a:ext cx="352044" cy="516970"/>
            <a:chOff x="0" y="0"/>
            <a:chExt cx="469392" cy="689293"/>
          </a:xfrm>
        </p:grpSpPr>
        <p:sp>
          <p:nvSpPr>
            <p:cNvPr name="Freeform 18" id="18"/>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9" id="19"/>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07</a:t>
              </a:r>
            </a:p>
          </p:txBody>
        </p:sp>
      </p:grpSp>
      <p:grpSp>
        <p:nvGrpSpPr>
          <p:cNvPr name="Group 20" id="20"/>
          <p:cNvGrpSpPr/>
          <p:nvPr/>
        </p:nvGrpSpPr>
        <p:grpSpPr>
          <a:xfrm rot="0">
            <a:off x="1043940" y="2301237"/>
            <a:ext cx="14318725" cy="1044626"/>
            <a:chOff x="0" y="0"/>
            <a:chExt cx="19091633" cy="1392834"/>
          </a:xfrm>
        </p:grpSpPr>
        <p:sp>
          <p:nvSpPr>
            <p:cNvPr name="Freeform 21" id="21"/>
            <p:cNvSpPr/>
            <p:nvPr/>
          </p:nvSpPr>
          <p:spPr>
            <a:xfrm flipH="false" flipV="false" rot="0">
              <a:off x="0" y="0"/>
              <a:ext cx="19091638" cy="1392840"/>
            </a:xfrm>
            <a:custGeom>
              <a:avLst/>
              <a:gdLst/>
              <a:ahLst/>
              <a:cxnLst/>
              <a:rect r="r" b="b" t="t" l="l"/>
              <a:pathLst>
                <a:path h="1392840" w="19091638">
                  <a:moveTo>
                    <a:pt x="0" y="0"/>
                  </a:moveTo>
                  <a:lnTo>
                    <a:pt x="19091638" y="0"/>
                  </a:lnTo>
                  <a:lnTo>
                    <a:pt x="19091638" y="1392840"/>
                  </a:lnTo>
                  <a:lnTo>
                    <a:pt x="0" y="1392840"/>
                  </a:lnTo>
                  <a:close/>
                </a:path>
              </a:pathLst>
            </a:custGeom>
            <a:blipFill>
              <a:blip r:embed="rId5">
                <a:alphaModFix amt="0"/>
              </a:blip>
              <a:stretch>
                <a:fillRect l="0" t="-197450" r="12069" b="-172239"/>
              </a:stretch>
            </a:blipFill>
          </p:spPr>
        </p:sp>
        <p:sp>
          <p:nvSpPr>
            <p:cNvPr name="TextBox 22" id="22"/>
            <p:cNvSpPr txBox="true"/>
            <p:nvPr/>
          </p:nvSpPr>
          <p:spPr>
            <a:xfrm>
              <a:off x="0" y="-38100"/>
              <a:ext cx="1909163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SDP Groupe</a:t>
              </a:r>
            </a:p>
          </p:txBody>
        </p:sp>
      </p:grpSp>
      <p:grpSp>
        <p:nvGrpSpPr>
          <p:cNvPr name="Group 23" id="23"/>
          <p:cNvGrpSpPr/>
          <p:nvPr/>
        </p:nvGrpSpPr>
        <p:grpSpPr>
          <a:xfrm rot="0">
            <a:off x="11683746" y="4521267"/>
            <a:ext cx="5500116" cy="3699549"/>
            <a:chOff x="0" y="0"/>
            <a:chExt cx="7333488" cy="4932732"/>
          </a:xfrm>
        </p:grpSpPr>
        <p:grpSp>
          <p:nvGrpSpPr>
            <p:cNvPr name="Group 24" id="24"/>
            <p:cNvGrpSpPr/>
            <p:nvPr/>
          </p:nvGrpSpPr>
          <p:grpSpPr>
            <a:xfrm rot="0">
              <a:off x="1332004" y="0"/>
              <a:ext cx="4448196" cy="1880421"/>
              <a:chOff x="0" y="0"/>
              <a:chExt cx="3081551" cy="1302688"/>
            </a:xfrm>
          </p:grpSpPr>
          <p:sp>
            <p:nvSpPr>
              <p:cNvPr name="Freeform 25" id="25"/>
              <p:cNvSpPr/>
              <p:nvPr/>
            </p:nvSpPr>
            <p:spPr>
              <a:xfrm flipH="false" flipV="false" rot="0">
                <a:off x="0" y="0"/>
                <a:ext cx="3081589" cy="1302726"/>
              </a:xfrm>
              <a:custGeom>
                <a:avLst/>
                <a:gdLst/>
                <a:ahLst/>
                <a:cxnLst/>
                <a:rect r="r" b="b" t="t" l="l"/>
                <a:pathLst>
                  <a:path h="1302726" w="3081589">
                    <a:moveTo>
                      <a:pt x="0" y="0"/>
                    </a:moveTo>
                    <a:lnTo>
                      <a:pt x="3081589" y="0"/>
                    </a:lnTo>
                    <a:lnTo>
                      <a:pt x="3081589" y="1302726"/>
                    </a:lnTo>
                    <a:lnTo>
                      <a:pt x="0" y="1302726"/>
                    </a:lnTo>
                    <a:lnTo>
                      <a:pt x="0" y="0"/>
                    </a:lnTo>
                    <a:close/>
                  </a:path>
                </a:pathLst>
              </a:custGeom>
              <a:blipFill>
                <a:blip r:embed="rId6"/>
                <a:stretch>
                  <a:fillRect l="-1" t="-68278" r="0" b="-68274"/>
                </a:stretch>
              </a:blipFill>
            </p:spPr>
          </p:sp>
        </p:grpSp>
        <p:grpSp>
          <p:nvGrpSpPr>
            <p:cNvPr name="Group 26" id="26"/>
            <p:cNvGrpSpPr/>
            <p:nvPr/>
          </p:nvGrpSpPr>
          <p:grpSpPr>
            <a:xfrm rot="0">
              <a:off x="0" y="2207109"/>
              <a:ext cx="7333488" cy="2725623"/>
              <a:chOff x="0" y="0"/>
              <a:chExt cx="7333488" cy="2725623"/>
            </a:xfrm>
          </p:grpSpPr>
          <p:sp>
            <p:nvSpPr>
              <p:cNvPr name="Freeform 27" id="27"/>
              <p:cNvSpPr/>
              <p:nvPr/>
            </p:nvSpPr>
            <p:spPr>
              <a:xfrm flipH="false" flipV="false" rot="0">
                <a:off x="0" y="0"/>
                <a:ext cx="7333488" cy="2725623"/>
              </a:xfrm>
              <a:custGeom>
                <a:avLst/>
                <a:gdLst/>
                <a:ahLst/>
                <a:cxnLst/>
                <a:rect r="r" b="b" t="t" l="l"/>
                <a:pathLst>
                  <a:path h="2725623" w="7333488">
                    <a:moveTo>
                      <a:pt x="0" y="0"/>
                    </a:moveTo>
                    <a:lnTo>
                      <a:pt x="7333488" y="0"/>
                    </a:lnTo>
                    <a:lnTo>
                      <a:pt x="7333488" y="2725623"/>
                    </a:lnTo>
                    <a:lnTo>
                      <a:pt x="0" y="2725623"/>
                    </a:lnTo>
                    <a:close/>
                  </a:path>
                </a:pathLst>
              </a:custGeom>
              <a:blipFill>
                <a:blip r:embed="rId5">
                  <a:alphaModFix amt="0"/>
                </a:blip>
                <a:stretch>
                  <a:fillRect l="0" t="-39006" r="0" b="34154"/>
                </a:stretch>
              </a:blipFill>
            </p:spPr>
          </p:sp>
          <p:sp>
            <p:nvSpPr>
              <p:cNvPr name="TextBox 28" id="28"/>
              <p:cNvSpPr txBox="true"/>
              <p:nvPr/>
            </p:nvSpPr>
            <p:spPr>
              <a:xfrm>
                <a:off x="0" y="-66675"/>
                <a:ext cx="7333488" cy="2792298"/>
              </a:xfrm>
              <a:prstGeom prst="rect">
                <a:avLst/>
              </a:prstGeom>
            </p:spPr>
            <p:txBody>
              <a:bodyPr anchor="ctr" rtlCol="false" tIns="0" lIns="0" bIns="0" rIns="0"/>
              <a:lstStyle/>
              <a:p>
                <a:pPr algn="ctr" marL="0" indent="0" lvl="0">
                  <a:lnSpc>
                    <a:spcPts val="3024"/>
                  </a:lnSpc>
                  <a:spcBef>
                    <a:spcPct val="0"/>
                  </a:spcBef>
                </a:pPr>
                <a:r>
                  <a:rPr lang="en-US" sz="2100">
                    <a:solidFill>
                      <a:srgbClr val="000000"/>
                    </a:solidFill>
                    <a:latin typeface="Poppins"/>
                    <a:ea typeface="Poppins"/>
                    <a:cs typeface="Poppins"/>
                    <a:sym typeface="Poppins"/>
                  </a:rPr>
                  <a:t>G</a:t>
                </a:r>
                <a:r>
                  <a:rPr lang="en-US" sz="2100" strike="noStrike" u="none">
                    <a:solidFill>
                      <a:srgbClr val="000000"/>
                    </a:solidFill>
                    <a:latin typeface="Poppins"/>
                    <a:ea typeface="Poppins"/>
                    <a:cs typeface="Poppins"/>
                    <a:sym typeface="Poppins"/>
                  </a:rPr>
                  <a:t>roupe qui met au service des maîtres d’ouvrage publics et privés une expertise internationale sur des projets d’infrastructures de transport, d’ouvrages d’art et immobiliers.</a:t>
                </a:r>
              </a:p>
            </p:txBody>
          </p:sp>
        </p:grpSp>
      </p:grpSp>
      <p:grpSp>
        <p:nvGrpSpPr>
          <p:cNvPr name="Group 29" id="29"/>
          <p:cNvGrpSpPr/>
          <p:nvPr/>
        </p:nvGrpSpPr>
        <p:grpSpPr>
          <a:xfrm rot="0">
            <a:off x="1028700" y="3859066"/>
            <a:ext cx="9464040" cy="1381113"/>
            <a:chOff x="0" y="0"/>
            <a:chExt cx="12618720" cy="1841484"/>
          </a:xfrm>
        </p:grpSpPr>
        <p:sp>
          <p:nvSpPr>
            <p:cNvPr name="Freeform 30" id="30"/>
            <p:cNvSpPr/>
            <p:nvPr/>
          </p:nvSpPr>
          <p:spPr>
            <a:xfrm flipH="false" flipV="false" rot="0">
              <a:off x="0" y="0"/>
              <a:ext cx="12618720" cy="1841484"/>
            </a:xfrm>
            <a:custGeom>
              <a:avLst/>
              <a:gdLst/>
              <a:ahLst/>
              <a:cxnLst/>
              <a:rect r="r" b="b" t="t" l="l"/>
              <a:pathLst>
                <a:path h="1841484" w="12618720">
                  <a:moveTo>
                    <a:pt x="0" y="0"/>
                  </a:moveTo>
                  <a:lnTo>
                    <a:pt x="12618720" y="0"/>
                  </a:lnTo>
                  <a:lnTo>
                    <a:pt x="12618720" y="1841484"/>
                  </a:lnTo>
                  <a:lnTo>
                    <a:pt x="0" y="1841484"/>
                  </a:lnTo>
                  <a:close/>
                </a:path>
              </a:pathLst>
            </a:custGeom>
            <a:blipFill>
              <a:blip r:embed="rId5">
                <a:alphaModFix amt="0"/>
              </a:blip>
              <a:stretch>
                <a:fillRect l="0" t="-88830" r="0" b="-78210"/>
              </a:stretch>
            </a:blipFill>
          </p:spPr>
        </p:sp>
        <p:sp>
          <p:nvSpPr>
            <p:cNvPr name="TextBox 31" id="31"/>
            <p:cNvSpPr txBox="true"/>
            <p:nvPr/>
          </p:nvSpPr>
          <p:spPr>
            <a:xfrm>
              <a:off x="0" y="-38100"/>
              <a:ext cx="12618720" cy="1879584"/>
            </a:xfrm>
            <a:prstGeom prst="rect">
              <a:avLst/>
            </a:prstGeom>
          </p:spPr>
          <p:txBody>
            <a:bodyPr anchor="ctr" rtlCol="false" tIns="0" lIns="0" bIns="0" rIns="0"/>
            <a:lstStyle/>
            <a:p>
              <a:pPr algn="just" marL="0" indent="0" lvl="0">
                <a:lnSpc>
                  <a:spcPts val="2452"/>
                </a:lnSpc>
                <a:spcBef>
                  <a:spcPct val="0"/>
                </a:spcBef>
              </a:pPr>
              <a:r>
                <a:rPr lang="en-US" b="true" sz="1900">
                  <a:solidFill>
                    <a:srgbClr val="000000"/>
                  </a:solidFill>
                  <a:latin typeface="Poppins Bold"/>
                  <a:ea typeface="Poppins Bold"/>
                  <a:cs typeface="Poppins Bold"/>
                  <a:sym typeface="Poppins Bold"/>
                </a:rPr>
                <a:t>Le contexte </a:t>
              </a:r>
              <a:r>
                <a:rPr lang="en-US" sz="1900">
                  <a:solidFill>
                    <a:srgbClr val="000000"/>
                  </a:solidFill>
                  <a:latin typeface="Poppins"/>
                  <a:ea typeface="Poppins"/>
                  <a:cs typeface="Poppins"/>
                  <a:sym typeface="Poppins"/>
                </a:rPr>
                <a:t>: Ce</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tifié</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ISO 9001, 14001</a:t>
              </a:r>
              <a:r>
                <a:rPr lang="en-US" sz="1900" strike="noStrike" u="none">
                  <a:solidFill>
                    <a:srgbClr val="000000"/>
                  </a:solidFill>
                  <a:latin typeface="Poppins"/>
                  <a:ea typeface="Poppins"/>
                  <a:cs typeface="Poppins"/>
                  <a:sym typeface="Poppins"/>
                </a:rPr>
                <a:t> e</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45001</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D</a:t>
              </a:r>
              <a:r>
                <a:rPr lang="en-US" sz="1900" strike="noStrike" u="none">
                  <a:solidFill>
                    <a:srgbClr val="000000"/>
                  </a:solidFill>
                  <a:latin typeface="Poppins"/>
                  <a:ea typeface="Poppins"/>
                  <a:cs typeface="Poppins"/>
                  <a:sym typeface="Poppins"/>
                </a:rPr>
                <a:t>P</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Gr</a:t>
              </a:r>
              <a:r>
                <a:rPr lang="en-US" sz="1900" strike="noStrike" u="none">
                  <a:solidFill>
                    <a:srgbClr val="000000"/>
                  </a:solidFill>
                  <a:latin typeface="Poppins"/>
                  <a:ea typeface="Poppins"/>
                  <a:cs typeface="Poppins"/>
                  <a:sym typeface="Poppins"/>
                </a:rPr>
                <a:t>ou</a:t>
              </a:r>
              <a:r>
                <a:rPr lang="en-US" sz="1900" strike="noStrike" u="none">
                  <a:solidFill>
                    <a:srgbClr val="000000"/>
                  </a:solidFill>
                  <a:latin typeface="Poppins"/>
                  <a:ea typeface="Poppins"/>
                  <a:cs typeface="Poppins"/>
                  <a:sym typeface="Poppins"/>
                </a:rPr>
                <a:t>pe </a:t>
              </a:r>
              <a:r>
                <a:rPr lang="en-US" sz="1900" strike="noStrike" u="none">
                  <a:solidFill>
                    <a:srgbClr val="000000"/>
                  </a:solidFill>
                  <a:latin typeface="Poppins"/>
                  <a:ea typeface="Poppins"/>
                  <a:cs typeface="Poppins"/>
                  <a:sym typeface="Poppins"/>
                </a:rPr>
                <a:t>a</a:t>
              </a:r>
              <a:r>
                <a:rPr lang="en-US" sz="1900" strike="noStrike" u="none">
                  <a:solidFill>
                    <a:srgbClr val="000000"/>
                  </a:solidFill>
                  <a:latin typeface="Poppins"/>
                  <a:ea typeface="Poppins"/>
                  <a:cs typeface="Poppins"/>
                  <a:sym typeface="Poppins"/>
                </a:rPr>
                <a:t>v</a:t>
              </a:r>
              <a:r>
                <a:rPr lang="en-US" sz="1900" strike="noStrike" u="none">
                  <a:solidFill>
                    <a:srgbClr val="000000"/>
                  </a:solidFill>
                  <a:latin typeface="Poppins"/>
                  <a:ea typeface="Poppins"/>
                  <a:cs typeface="Poppins"/>
                  <a:sym typeface="Poppins"/>
                </a:rPr>
                <a:t>ait </a:t>
              </a:r>
              <a:r>
                <a:rPr lang="en-US" sz="1900" strike="noStrike" u="none">
                  <a:solidFill>
                    <a:srgbClr val="000000"/>
                  </a:solidFill>
                  <a:latin typeface="Poppins"/>
                  <a:ea typeface="Poppins"/>
                  <a:cs typeface="Poppins"/>
                  <a:sym typeface="Poppins"/>
                </a:rPr>
                <a:t>be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oin d</a:t>
              </a:r>
              <a:r>
                <a:rPr lang="en-US" sz="1900" strike="noStrike" u="none">
                  <a:solidFill>
                    <a:srgbClr val="000000"/>
                  </a:solidFill>
                  <a:latin typeface="Poppins"/>
                  <a:ea typeface="Poppins"/>
                  <a:cs typeface="Poppins"/>
                  <a:sym typeface="Poppins"/>
                </a:rPr>
                <a:t>e </a:t>
              </a:r>
              <a:r>
                <a:rPr lang="en-US" sz="1900" strike="noStrike" u="none">
                  <a:solidFill>
                    <a:srgbClr val="000000"/>
                  </a:solidFill>
                  <a:latin typeface="Poppins"/>
                  <a:ea typeface="Poppins"/>
                  <a:cs typeface="Poppins"/>
                  <a:sym typeface="Poppins"/>
                </a:rPr>
                <a:t>c</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n</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aliser ses </a:t>
              </a:r>
              <a:r>
                <a:rPr lang="en-US" sz="1900" strike="noStrike" u="none">
                  <a:solidFill>
                    <a:srgbClr val="000000"/>
                  </a:solidFill>
                  <a:latin typeface="Poppins"/>
                  <a:ea typeface="Poppins"/>
                  <a:cs typeface="Poppins"/>
                  <a:sym typeface="Poppins"/>
                </a:rPr>
                <a:t>données et </a:t>
              </a:r>
              <a:r>
                <a:rPr lang="en-US" sz="1900" strike="noStrike" u="none">
                  <a:solidFill>
                    <a:srgbClr val="000000"/>
                  </a:solidFill>
                  <a:latin typeface="Poppins"/>
                  <a:ea typeface="Poppins"/>
                  <a:cs typeface="Poppins"/>
                  <a:sym typeface="Poppins"/>
                </a:rPr>
                <a:t>processus</a:t>
              </a:r>
              <a:r>
                <a:rPr lang="en-US" sz="1900" strike="noStrike" u="none">
                  <a:solidFill>
                    <a:srgbClr val="000000"/>
                  </a:solidFill>
                  <a:latin typeface="Poppins"/>
                  <a:ea typeface="Poppins"/>
                  <a:cs typeface="Poppins"/>
                  <a:sym typeface="Poppins"/>
                </a:rPr>
                <a:t>.</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é</a:t>
              </a:r>
              <a:r>
                <a:rPr lang="en-US" sz="1900" strike="noStrike" u="none">
                  <a:solidFill>
                    <a:srgbClr val="000000"/>
                  </a:solidFill>
                  <a:latin typeface="Poppins"/>
                  <a:ea typeface="Poppins"/>
                  <a:cs typeface="Poppins"/>
                  <a:sym typeface="Poppins"/>
                </a:rPr>
                <a:t>par</a:t>
              </a:r>
              <a:r>
                <a:rPr lang="en-US" sz="1900" strike="noStrike" u="none">
                  <a:solidFill>
                    <a:srgbClr val="000000"/>
                  </a:solidFill>
                  <a:latin typeface="Poppins"/>
                  <a:ea typeface="Poppins"/>
                  <a:cs typeface="Poppins"/>
                  <a:sym typeface="Poppins"/>
                </a:rPr>
                <a:t>tis </a:t>
              </a:r>
              <a:r>
                <a:rPr lang="en-US" sz="1900" strike="noStrike" u="none">
                  <a:solidFill>
                    <a:srgbClr val="000000"/>
                  </a:solidFill>
                  <a:latin typeface="Poppins"/>
                  <a:ea typeface="Poppins"/>
                  <a:cs typeface="Poppins"/>
                  <a:sym typeface="Poppins"/>
                </a:rPr>
                <a:t>sur</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p</a:t>
              </a:r>
              <a:r>
                <a:rPr lang="en-US" sz="1900" strike="noStrike" u="none">
                  <a:solidFill>
                    <a:srgbClr val="000000"/>
                  </a:solidFill>
                  <a:latin typeface="Poppins"/>
                  <a:ea typeface="Poppins"/>
                  <a:cs typeface="Poppins"/>
                  <a:sym typeface="Poppins"/>
                </a:rPr>
                <a:t>l</a:t>
              </a:r>
              <a:r>
                <a:rPr lang="en-US" sz="1900" strike="noStrike" u="none">
                  <a:solidFill>
                    <a:srgbClr val="000000"/>
                  </a:solidFill>
                  <a:latin typeface="Poppins"/>
                  <a:ea typeface="Poppins"/>
                  <a:cs typeface="Poppins"/>
                  <a:sym typeface="Poppins"/>
                </a:rPr>
                <a:t>us</a:t>
              </a:r>
              <a:r>
                <a:rPr lang="en-US" sz="1900" strike="noStrike" u="none">
                  <a:solidFill>
                    <a:srgbClr val="000000"/>
                  </a:solidFill>
                  <a:latin typeface="Poppins"/>
                  <a:ea typeface="Poppins"/>
                  <a:cs typeface="Poppins"/>
                  <a:sym typeface="Poppins"/>
                </a:rPr>
                <a:t>i</a:t>
              </a:r>
              <a:r>
                <a:rPr lang="en-US" sz="1900" strike="noStrike" u="none">
                  <a:solidFill>
                    <a:srgbClr val="000000"/>
                  </a:solidFill>
                  <a:latin typeface="Poppins"/>
                  <a:ea typeface="Poppins"/>
                  <a:cs typeface="Poppins"/>
                  <a:sym typeface="Poppins"/>
                </a:rPr>
                <a:t>eurs supp</a:t>
              </a:r>
              <a:r>
                <a:rPr lang="en-US" sz="1900" strike="noStrike" u="none">
                  <a:solidFill>
                    <a:srgbClr val="000000"/>
                  </a:solidFill>
                  <a:latin typeface="Poppins"/>
                  <a:ea typeface="Poppins"/>
                  <a:cs typeface="Poppins"/>
                  <a:sym typeface="Poppins"/>
                </a:rPr>
                <a:t>or</a:t>
              </a:r>
              <a:r>
                <a:rPr lang="en-US" sz="1900" strike="noStrike" u="none">
                  <a:solidFill>
                    <a:srgbClr val="000000"/>
                  </a:solidFill>
                  <a:latin typeface="Poppins"/>
                  <a:ea typeface="Poppins"/>
                  <a:cs typeface="Poppins"/>
                  <a:sym typeface="Poppins"/>
                </a:rPr>
                <a:t>ts, l</a:t>
              </a:r>
              <a:r>
                <a:rPr lang="en-US" sz="1900" strike="noStrike" u="none">
                  <a:solidFill>
                    <a:srgbClr val="000000"/>
                  </a:solidFill>
                  <a:latin typeface="Poppins"/>
                  <a:ea typeface="Poppins"/>
                  <a:cs typeface="Poppins"/>
                  <a:sym typeface="Poppins"/>
                </a:rPr>
                <a:t>e </a:t>
              </a:r>
              <a:r>
                <a:rPr lang="en-US" sz="1900" strike="noStrike" u="none">
                  <a:solidFill>
                    <a:srgbClr val="000000"/>
                  </a:solidFill>
                  <a:latin typeface="Poppins"/>
                  <a:ea typeface="Poppins"/>
                  <a:cs typeface="Poppins"/>
                  <a:sym typeface="Poppins"/>
                </a:rPr>
                <a:t>pi</a:t>
              </a:r>
              <a:r>
                <a:rPr lang="en-US" sz="1900" strike="noStrike" u="none">
                  <a:solidFill>
                    <a:srgbClr val="000000"/>
                  </a:solidFill>
                  <a:latin typeface="Poppins"/>
                  <a:ea typeface="Poppins"/>
                  <a:cs typeface="Poppins"/>
                  <a:sym typeface="Poppins"/>
                </a:rPr>
                <a:t>l</a:t>
              </a:r>
              <a:r>
                <a:rPr lang="en-US" sz="1900" strike="noStrike" u="none">
                  <a:solidFill>
                    <a:srgbClr val="000000"/>
                  </a:solidFill>
                  <a:latin typeface="Poppins"/>
                  <a:ea typeface="Poppins"/>
                  <a:cs typeface="Poppins"/>
                  <a:sym typeface="Poppins"/>
                </a:rPr>
                <a:t>ot</a:t>
              </a:r>
              <a:r>
                <a:rPr lang="en-US" sz="1900" strike="noStrike" u="none">
                  <a:solidFill>
                    <a:srgbClr val="000000"/>
                  </a:solidFill>
                  <a:latin typeface="Poppins"/>
                  <a:ea typeface="Poppins"/>
                  <a:cs typeface="Poppins"/>
                  <a:sym typeface="Poppins"/>
                </a:rPr>
                <a:t>age de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projet</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l</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ivi de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r</a:t>
              </a:r>
              <a:r>
                <a:rPr lang="en-US" sz="1900" strike="noStrike" u="none">
                  <a:solidFill>
                    <a:srgbClr val="000000"/>
                  </a:solidFill>
                  <a:latin typeface="Poppins"/>
                  <a:ea typeface="Poppins"/>
                  <a:cs typeface="Poppins"/>
                  <a:sym typeface="Poppins"/>
                </a:rPr>
                <a:t>ess</a:t>
              </a:r>
              <a:r>
                <a:rPr lang="en-US" sz="1900" strike="noStrike" u="none">
                  <a:solidFill>
                    <a:srgbClr val="000000"/>
                  </a:solidFill>
                  <a:latin typeface="Poppins"/>
                  <a:ea typeface="Poppins"/>
                  <a:cs typeface="Poppins"/>
                  <a:sym typeface="Poppins"/>
                </a:rPr>
                <a:t>o</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c</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s et</a:t>
              </a:r>
              <a:r>
                <a:rPr lang="en-US" sz="1900" strike="noStrike" u="none">
                  <a:solidFill>
                    <a:srgbClr val="000000"/>
                  </a:solidFill>
                  <a:latin typeface="Poppins"/>
                  <a:ea typeface="Poppins"/>
                  <a:cs typeface="Poppins"/>
                  <a:sym typeface="Poppins"/>
                </a:rPr>
                <a:t> l</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s </a:t>
              </a:r>
              <a:r>
                <a:rPr lang="en-US" sz="1900" strike="noStrike" u="none">
                  <a:solidFill>
                    <a:srgbClr val="000000"/>
                  </a:solidFill>
                  <a:latin typeface="Poppins"/>
                  <a:ea typeface="Poppins"/>
                  <a:cs typeface="Poppins"/>
                  <a:sym typeface="Poppins"/>
                </a:rPr>
                <a:t>ind</a:t>
              </a:r>
              <a:r>
                <a:rPr lang="en-US" sz="1900" strike="noStrike" u="none">
                  <a:solidFill>
                    <a:srgbClr val="000000"/>
                  </a:solidFill>
                  <a:latin typeface="Poppins"/>
                  <a:ea typeface="Poppins"/>
                  <a:cs typeface="Poppins"/>
                  <a:sym typeface="Poppins"/>
                </a:rPr>
                <a:t>ica</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urs </a:t>
              </a:r>
              <a:r>
                <a:rPr lang="en-US" sz="1900" strike="noStrike" u="none">
                  <a:solidFill>
                    <a:srgbClr val="000000"/>
                  </a:solidFill>
                  <a:latin typeface="Poppins"/>
                  <a:ea typeface="Poppins"/>
                  <a:cs typeface="Poppins"/>
                  <a:sym typeface="Poppins"/>
                </a:rPr>
                <a:t>m</a:t>
              </a:r>
              <a:r>
                <a:rPr lang="en-US" sz="1900" strike="noStrike" u="none">
                  <a:solidFill>
                    <a:srgbClr val="000000"/>
                  </a:solidFill>
                  <a:latin typeface="Poppins"/>
                  <a:ea typeface="Poppins"/>
                  <a:cs typeface="Poppins"/>
                  <a:sym typeface="Poppins"/>
                </a:rPr>
                <a:t>anquai</a:t>
              </a:r>
              <a:r>
                <a:rPr lang="en-US" sz="1900" strike="noStrike" u="none">
                  <a:solidFill>
                    <a:srgbClr val="000000"/>
                  </a:solidFill>
                  <a:latin typeface="Poppins"/>
                  <a:ea typeface="Poppins"/>
                  <a:cs typeface="Poppins"/>
                  <a:sym typeface="Poppins"/>
                </a:rPr>
                <a:t>ent </a:t>
              </a:r>
              <a:r>
                <a:rPr lang="en-US" sz="1900" strike="noStrike" u="none">
                  <a:solidFill>
                    <a:srgbClr val="000000"/>
                  </a:solidFill>
                  <a:latin typeface="Poppins"/>
                  <a:ea typeface="Poppins"/>
                  <a:cs typeface="Poppins"/>
                  <a:sym typeface="Poppins"/>
                </a:rPr>
                <a:t>d’u</a:t>
              </a:r>
              <a:r>
                <a:rPr lang="en-US" sz="1900" strike="noStrike" u="none">
                  <a:solidFill>
                    <a:srgbClr val="000000"/>
                  </a:solidFill>
                  <a:latin typeface="Poppins"/>
                  <a:ea typeface="Poppins"/>
                  <a:cs typeface="Poppins"/>
                  <a:sym typeface="Poppins"/>
                </a:rPr>
                <a:t>ne </a:t>
              </a:r>
              <a:r>
                <a:rPr lang="en-US" sz="1900" strike="noStrike" u="none">
                  <a:solidFill>
                    <a:srgbClr val="000000"/>
                  </a:solidFill>
                  <a:latin typeface="Poppins"/>
                  <a:ea typeface="Poppins"/>
                  <a:cs typeface="Poppins"/>
                  <a:sym typeface="Poppins"/>
                </a:rPr>
                <a:t>vis</a:t>
              </a:r>
              <a:r>
                <a:rPr lang="en-US" sz="1900" strike="noStrike" u="none">
                  <a:solidFill>
                    <a:srgbClr val="000000"/>
                  </a:solidFill>
                  <a:latin typeface="Poppins"/>
                  <a:ea typeface="Poppins"/>
                  <a:cs typeface="Poppins"/>
                  <a:sym typeface="Poppins"/>
                </a:rPr>
                <a:t>ion</a:t>
              </a:r>
              <a:r>
                <a:rPr lang="en-US" sz="1900" strike="noStrike" u="none">
                  <a:solidFill>
                    <a:srgbClr val="000000"/>
                  </a:solidFill>
                  <a:latin typeface="Poppins"/>
                  <a:ea typeface="Poppins"/>
                  <a:cs typeface="Poppins"/>
                  <a:sym typeface="Poppins"/>
                </a:rPr>
                <a:t> u</a:t>
              </a:r>
              <a:r>
                <a:rPr lang="en-US" sz="1900" strike="noStrike" u="none">
                  <a:solidFill>
                    <a:srgbClr val="000000"/>
                  </a:solidFill>
                  <a:latin typeface="Poppins"/>
                  <a:ea typeface="Poppins"/>
                  <a:cs typeface="Poppins"/>
                  <a:sym typeface="Poppins"/>
                </a:rPr>
                <a:t>n</a:t>
              </a:r>
              <a:r>
                <a:rPr lang="en-US" sz="1900" strike="noStrike" u="none">
                  <a:solidFill>
                    <a:srgbClr val="000000"/>
                  </a:solidFill>
                  <a:latin typeface="Poppins"/>
                  <a:ea typeface="Poppins"/>
                  <a:cs typeface="Poppins"/>
                  <a:sym typeface="Poppins"/>
                </a:rPr>
                <a:t>ifié</a:t>
              </a:r>
              <a:r>
                <a:rPr lang="en-US" sz="1900" strike="noStrike" u="none">
                  <a:solidFill>
                    <a:srgbClr val="000000"/>
                  </a:solidFill>
                  <a:latin typeface="Poppins"/>
                  <a:ea typeface="Poppins"/>
                  <a:cs typeface="Poppins"/>
                  <a:sym typeface="Poppins"/>
                </a:rPr>
                <a:t>e.</a:t>
              </a:r>
            </a:p>
          </p:txBody>
        </p:sp>
      </p:grpSp>
      <p:grpSp>
        <p:nvGrpSpPr>
          <p:cNvPr name="Group 32" id="32"/>
          <p:cNvGrpSpPr/>
          <p:nvPr/>
        </p:nvGrpSpPr>
        <p:grpSpPr>
          <a:xfrm rot="0">
            <a:off x="1028700" y="5475524"/>
            <a:ext cx="9306039" cy="3782776"/>
            <a:chOff x="0" y="0"/>
            <a:chExt cx="12408052" cy="5043701"/>
          </a:xfrm>
        </p:grpSpPr>
        <p:grpSp>
          <p:nvGrpSpPr>
            <p:cNvPr name="Group 33" id="33"/>
            <p:cNvGrpSpPr/>
            <p:nvPr/>
          </p:nvGrpSpPr>
          <p:grpSpPr>
            <a:xfrm rot="0">
              <a:off x="478881" y="1809931"/>
              <a:ext cx="6054658" cy="602361"/>
              <a:chOff x="0" y="0"/>
              <a:chExt cx="4775866" cy="475137"/>
            </a:xfrm>
          </p:grpSpPr>
          <p:sp>
            <p:nvSpPr>
              <p:cNvPr name="Freeform 34" id="34"/>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35" id="35"/>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Les résultats</a:t>
                </a:r>
              </a:p>
            </p:txBody>
          </p:sp>
        </p:grpSp>
        <p:sp>
          <p:nvSpPr>
            <p:cNvPr name="TextBox 36" id="36"/>
            <p:cNvSpPr txBox="true"/>
            <p:nvPr/>
          </p:nvSpPr>
          <p:spPr>
            <a:xfrm rot="0">
              <a:off x="719456" y="2383717"/>
              <a:ext cx="1163537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sites et entités centralisés</a:t>
              </a:r>
            </a:p>
          </p:txBody>
        </p:sp>
        <p:grpSp>
          <p:nvGrpSpPr>
            <p:cNvPr name="Group 37" id="37"/>
            <p:cNvGrpSpPr/>
            <p:nvPr/>
          </p:nvGrpSpPr>
          <p:grpSpPr>
            <a:xfrm rot="0">
              <a:off x="490573" y="2537691"/>
              <a:ext cx="106976" cy="107081"/>
              <a:chOff x="0" y="0"/>
              <a:chExt cx="146161" cy="146304"/>
            </a:xfrm>
          </p:grpSpPr>
          <p:sp>
            <p:nvSpPr>
              <p:cNvPr name="Freeform 38" id="3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9" id="39"/>
            <p:cNvSpPr txBox="true"/>
            <p:nvPr/>
          </p:nvSpPr>
          <p:spPr>
            <a:xfrm rot="0">
              <a:off x="721607" y="2879486"/>
              <a:ext cx="11636812"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Vision régionale : Recettes et stocks consolidés sur 22 pays</a:t>
              </a:r>
            </a:p>
          </p:txBody>
        </p:sp>
        <p:grpSp>
          <p:nvGrpSpPr>
            <p:cNvPr name="Group 40" id="40"/>
            <p:cNvGrpSpPr/>
            <p:nvPr/>
          </p:nvGrpSpPr>
          <p:grpSpPr>
            <a:xfrm rot="0">
              <a:off x="491289" y="3033461"/>
              <a:ext cx="106976" cy="107081"/>
              <a:chOff x="0" y="0"/>
              <a:chExt cx="146161" cy="146304"/>
            </a:xfrm>
          </p:grpSpPr>
          <p:sp>
            <p:nvSpPr>
              <p:cNvPr name="Freeform 41" id="4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2" id="42"/>
            <p:cNvSpPr txBox="true"/>
            <p:nvPr/>
          </p:nvSpPr>
          <p:spPr>
            <a:xfrm rot="0">
              <a:off x="734015" y="3377066"/>
              <a:ext cx="1166162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Mobilité simplifié</a:t>
              </a:r>
              <a:r>
                <a:rPr lang="en-US" sz="1838">
                  <a:solidFill>
                    <a:srgbClr val="000000"/>
                  </a:solidFill>
                  <a:latin typeface="Poppins"/>
                  <a:ea typeface="Poppins"/>
                  <a:cs typeface="Poppins"/>
                  <a:sym typeface="Poppins"/>
                </a:rPr>
                <a:t>e : Droits d’accès adaptés automatiquement</a:t>
              </a:r>
            </a:p>
          </p:txBody>
        </p:sp>
        <p:grpSp>
          <p:nvGrpSpPr>
            <p:cNvPr name="Group 43" id="43"/>
            <p:cNvGrpSpPr/>
            <p:nvPr/>
          </p:nvGrpSpPr>
          <p:grpSpPr>
            <a:xfrm rot="0">
              <a:off x="478881" y="3531040"/>
              <a:ext cx="106976" cy="107081"/>
              <a:chOff x="0" y="0"/>
              <a:chExt cx="146161" cy="146304"/>
            </a:xfrm>
          </p:grpSpPr>
          <p:sp>
            <p:nvSpPr>
              <p:cNvPr name="Freeform 44" id="4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5" id="45"/>
            <p:cNvSpPr txBox="true"/>
            <p:nvPr/>
          </p:nvSpPr>
          <p:spPr>
            <a:xfrm rot="0">
              <a:off x="720173" y="3874646"/>
              <a:ext cx="11687879" cy="386662"/>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Gestion centralisée : 54</a:t>
              </a:r>
              <a:r>
                <a:rPr lang="en-US" sz="1838">
                  <a:solidFill>
                    <a:srgbClr val="000000"/>
                  </a:solidFill>
                  <a:latin typeface="Poppins"/>
                  <a:ea typeface="Poppins"/>
                  <a:cs typeface="Poppins"/>
                  <a:sym typeface="Poppins"/>
                </a:rPr>
                <a:t> utilisateurs et 7 bureaux sur une plateforme unique</a:t>
              </a:r>
            </a:p>
          </p:txBody>
        </p:sp>
        <p:grpSp>
          <p:nvGrpSpPr>
            <p:cNvPr name="Group 46" id="46"/>
            <p:cNvGrpSpPr/>
            <p:nvPr/>
          </p:nvGrpSpPr>
          <p:grpSpPr>
            <a:xfrm rot="0">
              <a:off x="491289" y="4028620"/>
              <a:ext cx="106976" cy="107081"/>
              <a:chOff x="0" y="0"/>
              <a:chExt cx="146161" cy="146304"/>
            </a:xfrm>
          </p:grpSpPr>
          <p:sp>
            <p:nvSpPr>
              <p:cNvPr name="Freeform 47" id="4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8" id="48"/>
            <p:cNvSpPr txBox="true"/>
            <p:nvPr/>
          </p:nvSpPr>
          <p:spPr>
            <a:xfrm rot="0">
              <a:off x="709198" y="4270833"/>
              <a:ext cx="11636812"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Logistique intégrée : Expéditions connectées aux c</a:t>
              </a:r>
              <a:r>
                <a:rPr lang="en-US" sz="1838">
                  <a:solidFill>
                    <a:srgbClr val="000000"/>
                  </a:solidFill>
                  <a:latin typeface="Poppins"/>
                  <a:ea typeface="Poppins"/>
                  <a:cs typeface="Poppins"/>
                  <a:sym typeface="Poppins"/>
                </a:rPr>
                <a:t>ommandes et transporteurs</a:t>
              </a:r>
            </a:p>
          </p:txBody>
        </p:sp>
        <p:grpSp>
          <p:nvGrpSpPr>
            <p:cNvPr name="Group 49" id="49"/>
            <p:cNvGrpSpPr/>
            <p:nvPr/>
          </p:nvGrpSpPr>
          <p:grpSpPr>
            <a:xfrm rot="0">
              <a:off x="478881" y="4618014"/>
              <a:ext cx="106976" cy="107081"/>
              <a:chOff x="0" y="0"/>
              <a:chExt cx="146161" cy="146304"/>
            </a:xfrm>
          </p:grpSpPr>
          <p:sp>
            <p:nvSpPr>
              <p:cNvPr name="Freeform 50" id="5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51" id="51"/>
            <p:cNvGrpSpPr/>
            <p:nvPr/>
          </p:nvGrpSpPr>
          <p:grpSpPr>
            <a:xfrm rot="0">
              <a:off x="428041" y="0"/>
              <a:ext cx="11961153" cy="602361"/>
              <a:chOff x="0" y="0"/>
              <a:chExt cx="9434863" cy="475137"/>
            </a:xfrm>
          </p:grpSpPr>
          <p:sp>
            <p:nvSpPr>
              <p:cNvPr name="Freeform 52" id="52"/>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53" id="53"/>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54" id="54"/>
            <p:cNvGrpSpPr/>
            <p:nvPr/>
          </p:nvGrpSpPr>
          <p:grpSpPr>
            <a:xfrm rot="0">
              <a:off x="428041" y="552691"/>
              <a:ext cx="11936312" cy="1040270"/>
              <a:chOff x="0" y="0"/>
              <a:chExt cx="9415268" cy="820557"/>
            </a:xfrm>
          </p:grpSpPr>
          <p:sp>
            <p:nvSpPr>
              <p:cNvPr name="Freeform 55" id="55"/>
              <p:cNvSpPr/>
              <p:nvPr/>
            </p:nvSpPr>
            <p:spPr>
              <a:xfrm flipH="false" flipV="false" rot="0">
                <a:off x="0" y="0"/>
                <a:ext cx="9415268" cy="820557"/>
              </a:xfrm>
              <a:custGeom>
                <a:avLst/>
                <a:gdLst/>
                <a:ahLst/>
                <a:cxnLst/>
                <a:rect r="r" b="b" t="t" l="l"/>
                <a:pathLst>
                  <a:path h="820557" w="9415268">
                    <a:moveTo>
                      <a:pt x="0" y="0"/>
                    </a:moveTo>
                    <a:lnTo>
                      <a:pt x="9415268" y="0"/>
                    </a:lnTo>
                    <a:lnTo>
                      <a:pt x="9415268" y="820557"/>
                    </a:lnTo>
                    <a:lnTo>
                      <a:pt x="0" y="820557"/>
                    </a:lnTo>
                    <a:close/>
                  </a:path>
                </a:pathLst>
              </a:custGeom>
              <a:solidFill>
                <a:srgbClr val="F07817">
                  <a:alpha val="0"/>
                </a:srgbClr>
              </a:solidFill>
            </p:spPr>
          </p:sp>
          <p:sp>
            <p:nvSpPr>
              <p:cNvPr name="TextBox 56" id="56"/>
              <p:cNvSpPr txBox="true"/>
              <p:nvPr/>
            </p:nvSpPr>
            <p:spPr>
              <a:xfrm>
                <a:off x="0" y="-28575"/>
                <a:ext cx="9415268" cy="84913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Une plateforme intégrée conçue pour piloter les projets d’infrastructures de bout en bout, du développement commercial à la livraison opérationnelle.</a:t>
                </a:r>
              </a:p>
            </p:txBody>
          </p:sp>
        </p:grpSp>
        <p:sp>
          <p:nvSpPr>
            <p:cNvPr name="Freeform 57" id="57"/>
            <p:cNvSpPr/>
            <p:nvPr/>
          </p:nvSpPr>
          <p:spPr>
            <a:xfrm flipH="false" flipV="false" rot="0">
              <a:off x="0" y="104174"/>
              <a:ext cx="301041" cy="4013876"/>
            </a:xfrm>
            <a:custGeom>
              <a:avLst/>
              <a:gdLst/>
              <a:ahLst/>
              <a:cxnLst/>
              <a:rect r="r" b="b" t="t" l="l"/>
              <a:pathLst>
                <a:path h="4013876" w="301041">
                  <a:moveTo>
                    <a:pt x="0" y="0"/>
                  </a:moveTo>
                  <a:lnTo>
                    <a:pt x="301041" y="0"/>
                  </a:lnTo>
                  <a:lnTo>
                    <a:pt x="301041" y="4013876"/>
                  </a:lnTo>
                  <a:lnTo>
                    <a:pt x="0" y="40138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4392219" y="4227726"/>
            <a:ext cx="1635413" cy="530451"/>
            <a:chOff x="0" y="0"/>
            <a:chExt cx="2158139" cy="699999"/>
          </a:xfrm>
        </p:grpSpPr>
        <p:sp>
          <p:nvSpPr>
            <p:cNvPr name="Freeform 14" id="14"/>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5" id="15"/>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6" id="16"/>
          <p:cNvGrpSpPr/>
          <p:nvPr/>
        </p:nvGrpSpPr>
        <p:grpSpPr>
          <a:xfrm rot="0">
            <a:off x="6866716" y="3859066"/>
            <a:ext cx="4742879" cy="4776308"/>
            <a:chOff x="0" y="0"/>
            <a:chExt cx="6909782" cy="6958485"/>
          </a:xfrm>
        </p:grpSpPr>
        <p:sp>
          <p:nvSpPr>
            <p:cNvPr name="Freeform 17" id="17"/>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18" id="18"/>
          <p:cNvGrpSpPr/>
          <p:nvPr/>
        </p:nvGrpSpPr>
        <p:grpSpPr>
          <a:xfrm rot="0">
            <a:off x="1043940" y="1028700"/>
            <a:ext cx="8505877" cy="1121283"/>
            <a:chOff x="0" y="0"/>
            <a:chExt cx="11341170" cy="1495044"/>
          </a:xfrm>
        </p:grpSpPr>
        <p:sp>
          <p:nvSpPr>
            <p:cNvPr name="Freeform 19" id="19"/>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0" id="20"/>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1" id="21"/>
          <p:cNvGrpSpPr/>
          <p:nvPr/>
        </p:nvGrpSpPr>
        <p:grpSpPr>
          <a:xfrm rot="0">
            <a:off x="1028700" y="2304055"/>
            <a:ext cx="16566642" cy="1044626"/>
            <a:chOff x="0" y="0"/>
            <a:chExt cx="22088856" cy="1392834"/>
          </a:xfrm>
        </p:grpSpPr>
        <p:sp>
          <p:nvSpPr>
            <p:cNvPr name="Freeform 22" id="22"/>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3" id="23"/>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SDP : Notre démarche projet</a:t>
              </a:r>
            </a:p>
          </p:txBody>
        </p:sp>
      </p:grpSp>
      <p:grpSp>
        <p:nvGrpSpPr>
          <p:cNvPr name="Group 24" id="24"/>
          <p:cNvGrpSpPr/>
          <p:nvPr/>
        </p:nvGrpSpPr>
        <p:grpSpPr>
          <a:xfrm rot="0">
            <a:off x="17595342" y="9613982"/>
            <a:ext cx="352044" cy="516970"/>
            <a:chOff x="0" y="0"/>
            <a:chExt cx="469392" cy="689293"/>
          </a:xfrm>
        </p:grpSpPr>
        <p:sp>
          <p:nvSpPr>
            <p:cNvPr name="Freeform 25" id="25"/>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6" id="26"/>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08</a:t>
              </a:r>
            </a:p>
          </p:txBody>
        </p:sp>
      </p:grpSp>
      <p:grpSp>
        <p:nvGrpSpPr>
          <p:cNvPr name="Group 27" id="27"/>
          <p:cNvGrpSpPr/>
          <p:nvPr/>
        </p:nvGrpSpPr>
        <p:grpSpPr>
          <a:xfrm rot="0">
            <a:off x="12824509" y="3859066"/>
            <a:ext cx="4770833" cy="4776308"/>
            <a:chOff x="0" y="0"/>
            <a:chExt cx="6361111" cy="6368411"/>
          </a:xfrm>
        </p:grpSpPr>
        <p:grpSp>
          <p:nvGrpSpPr>
            <p:cNvPr name="Group 28" id="28"/>
            <p:cNvGrpSpPr/>
            <p:nvPr/>
          </p:nvGrpSpPr>
          <p:grpSpPr>
            <a:xfrm rot="0">
              <a:off x="0" y="0"/>
              <a:ext cx="6361111" cy="6368411"/>
              <a:chOff x="0" y="0"/>
              <a:chExt cx="6958439" cy="6966424"/>
            </a:xfrm>
          </p:grpSpPr>
          <p:sp>
            <p:nvSpPr>
              <p:cNvPr name="Freeform 29" id="29"/>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30" id="30"/>
            <p:cNvGrpSpPr/>
            <p:nvPr/>
          </p:nvGrpSpPr>
          <p:grpSpPr>
            <a:xfrm rot="0">
              <a:off x="0" y="215"/>
              <a:ext cx="6361111" cy="110821"/>
              <a:chOff x="0" y="0"/>
              <a:chExt cx="5248656" cy="91440"/>
            </a:xfrm>
          </p:grpSpPr>
          <p:sp>
            <p:nvSpPr>
              <p:cNvPr name="Freeform 31" id="31"/>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grpSp>
        <p:nvGrpSpPr>
          <p:cNvPr name="Group 32" id="32"/>
          <p:cNvGrpSpPr/>
          <p:nvPr/>
        </p:nvGrpSpPr>
        <p:grpSpPr>
          <a:xfrm rot="0">
            <a:off x="6866716" y="3857772"/>
            <a:ext cx="4742879" cy="82629"/>
            <a:chOff x="0" y="0"/>
            <a:chExt cx="5248656" cy="91440"/>
          </a:xfrm>
        </p:grpSpPr>
        <p:sp>
          <p:nvSpPr>
            <p:cNvPr name="Freeform 33" id="33"/>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34" id="34"/>
          <p:cNvGrpSpPr/>
          <p:nvPr/>
        </p:nvGrpSpPr>
        <p:grpSpPr>
          <a:xfrm rot="0">
            <a:off x="2404661" y="4215778"/>
            <a:ext cx="1990957" cy="530451"/>
            <a:chOff x="0" y="0"/>
            <a:chExt cx="2627325" cy="699999"/>
          </a:xfrm>
        </p:grpSpPr>
        <p:sp>
          <p:nvSpPr>
            <p:cNvPr name="Freeform 35" id="35"/>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6" id="36"/>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sp>
        <p:nvSpPr>
          <p:cNvPr name="TextBox 37" id="37"/>
          <p:cNvSpPr txBox="true"/>
          <p:nvPr/>
        </p:nvSpPr>
        <p:spPr>
          <a:xfrm rot="0">
            <a:off x="1569331"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Conseil sur la digitalisation des activités de chaque proc</a:t>
            </a:r>
            <a:r>
              <a:rPr lang="en-US" sz="1838">
                <a:solidFill>
                  <a:srgbClr val="000000"/>
                </a:solidFill>
                <a:latin typeface="Poppins"/>
                <a:ea typeface="Poppins"/>
                <a:cs typeface="Poppins"/>
                <a:sym typeface="Poppins"/>
              </a:rPr>
              <a:t>essus</a:t>
            </a:r>
          </a:p>
        </p:txBody>
      </p:sp>
      <p:grpSp>
        <p:nvGrpSpPr>
          <p:cNvPr name="Group 38" id="38"/>
          <p:cNvGrpSpPr/>
          <p:nvPr/>
        </p:nvGrpSpPr>
        <p:grpSpPr>
          <a:xfrm rot="0">
            <a:off x="1396592" y="5646625"/>
            <a:ext cx="80232" cy="80311"/>
            <a:chOff x="0" y="0"/>
            <a:chExt cx="146161" cy="146304"/>
          </a:xfrm>
        </p:grpSpPr>
        <p:sp>
          <p:nvSpPr>
            <p:cNvPr name="Freeform 39" id="3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40" id="40"/>
          <p:cNvSpPr txBox="true"/>
          <p:nvPr/>
        </p:nvSpPr>
        <p:spPr>
          <a:xfrm rot="0">
            <a:off x="1569331" y="6223065"/>
            <a:ext cx="3834356" cy="87676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Rédaction des cahiers des ch</a:t>
            </a:r>
            <a:r>
              <a:rPr lang="en-US" sz="1838">
                <a:solidFill>
                  <a:srgbClr val="000000"/>
                </a:solidFill>
                <a:latin typeface="Poppins"/>
                <a:ea typeface="Poppins"/>
                <a:cs typeface="Poppins"/>
                <a:sym typeface="Poppins"/>
              </a:rPr>
              <a:t>arges, processus par processus</a:t>
            </a:r>
          </a:p>
        </p:txBody>
      </p:sp>
      <p:grpSp>
        <p:nvGrpSpPr>
          <p:cNvPr name="Group 41" id="41"/>
          <p:cNvGrpSpPr/>
          <p:nvPr/>
        </p:nvGrpSpPr>
        <p:grpSpPr>
          <a:xfrm rot="0">
            <a:off x="1396592" y="6490595"/>
            <a:ext cx="80232" cy="80311"/>
            <a:chOff x="0" y="0"/>
            <a:chExt cx="146161" cy="146304"/>
          </a:xfrm>
        </p:grpSpPr>
        <p:sp>
          <p:nvSpPr>
            <p:cNvPr name="Freeform 42" id="4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grpSp>
        <p:nvGrpSpPr>
          <p:cNvPr name="Group 43" id="43"/>
          <p:cNvGrpSpPr/>
          <p:nvPr/>
        </p:nvGrpSpPr>
        <p:grpSpPr>
          <a:xfrm rot="0">
            <a:off x="1396592" y="7624375"/>
            <a:ext cx="80232" cy="80311"/>
            <a:chOff x="0" y="0"/>
            <a:chExt cx="146161" cy="146304"/>
          </a:xfrm>
        </p:grpSpPr>
        <p:sp>
          <p:nvSpPr>
            <p:cNvPr name="Freeform 44" id="4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45" id="45"/>
          <p:cNvSpPr txBox="true"/>
          <p:nvPr/>
        </p:nvSpPr>
        <p:spPr>
          <a:xfrm rot="0">
            <a:off x="1569331" y="7356846"/>
            <a:ext cx="3834356" cy="87676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Discussion avec chaque responsabl</a:t>
            </a:r>
            <a:r>
              <a:rPr lang="en-US" sz="1838">
                <a:solidFill>
                  <a:srgbClr val="000000"/>
                </a:solidFill>
                <a:latin typeface="Poppins"/>
                <a:ea typeface="Poppins"/>
                <a:cs typeface="Poppins"/>
                <a:sym typeface="Poppins"/>
              </a:rPr>
              <a:t>e de processus pour comprendre ses besoins</a:t>
            </a:r>
          </a:p>
        </p:txBody>
      </p:sp>
      <p:sp>
        <p:nvSpPr>
          <p:cNvPr name="TextBox 46" id="46"/>
          <p:cNvSpPr txBox="true"/>
          <p:nvPr/>
        </p:nvSpPr>
        <p:spPr>
          <a:xfrm rot="0">
            <a:off x="13379117" y="5513300"/>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Formation des ut</a:t>
            </a:r>
            <a:r>
              <a:rPr lang="en-US" sz="1838">
                <a:solidFill>
                  <a:srgbClr val="000000"/>
                </a:solidFill>
                <a:latin typeface="Poppins"/>
                <a:ea typeface="Poppins"/>
                <a:cs typeface="Poppins"/>
                <a:sym typeface="Poppins"/>
              </a:rPr>
              <a:t>ilisateurs</a:t>
            </a:r>
          </a:p>
        </p:txBody>
      </p:sp>
      <p:grpSp>
        <p:nvGrpSpPr>
          <p:cNvPr name="Group 47" id="47"/>
          <p:cNvGrpSpPr/>
          <p:nvPr/>
        </p:nvGrpSpPr>
        <p:grpSpPr>
          <a:xfrm rot="0">
            <a:off x="13206378" y="5646625"/>
            <a:ext cx="80232" cy="80311"/>
            <a:chOff x="0" y="0"/>
            <a:chExt cx="146161" cy="146304"/>
          </a:xfrm>
        </p:grpSpPr>
        <p:sp>
          <p:nvSpPr>
            <p:cNvPr name="Freeform 48" id="4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49" id="49"/>
          <p:cNvSpPr txBox="true"/>
          <p:nvPr/>
        </p:nvSpPr>
        <p:spPr>
          <a:xfrm rot="0">
            <a:off x="13381861" y="6471627"/>
            <a:ext cx="3970970"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Migration des données exist</a:t>
            </a:r>
            <a:r>
              <a:rPr lang="en-US" sz="1838">
                <a:solidFill>
                  <a:srgbClr val="000000"/>
                </a:solidFill>
                <a:latin typeface="Poppins"/>
                <a:ea typeface="Poppins"/>
                <a:cs typeface="Poppins"/>
                <a:sym typeface="Poppins"/>
              </a:rPr>
              <a:t>antes</a:t>
            </a:r>
          </a:p>
        </p:txBody>
      </p:sp>
      <p:grpSp>
        <p:nvGrpSpPr>
          <p:cNvPr name="Group 50" id="50"/>
          <p:cNvGrpSpPr/>
          <p:nvPr/>
        </p:nvGrpSpPr>
        <p:grpSpPr>
          <a:xfrm rot="0">
            <a:off x="13206378" y="6634485"/>
            <a:ext cx="80232" cy="80311"/>
            <a:chOff x="0" y="0"/>
            <a:chExt cx="146161" cy="146304"/>
          </a:xfrm>
        </p:grpSpPr>
        <p:sp>
          <p:nvSpPr>
            <p:cNvPr name="Freeform 51" id="5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52" id="52"/>
          <p:cNvSpPr txBox="true"/>
          <p:nvPr/>
        </p:nvSpPr>
        <p:spPr>
          <a:xfrm rot="0">
            <a:off x="13379117" y="7353800"/>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service et</a:t>
            </a:r>
            <a:r>
              <a:rPr lang="en-US" sz="1838">
                <a:solidFill>
                  <a:srgbClr val="000000"/>
                </a:solidFill>
                <a:latin typeface="Poppins"/>
                <a:ea typeface="Poppins"/>
                <a:cs typeface="Poppins"/>
                <a:sym typeface="Poppins"/>
              </a:rPr>
              <a:t> déploiement de la solution</a:t>
            </a:r>
          </a:p>
        </p:txBody>
      </p:sp>
      <p:grpSp>
        <p:nvGrpSpPr>
          <p:cNvPr name="Group 53" id="53"/>
          <p:cNvGrpSpPr/>
          <p:nvPr/>
        </p:nvGrpSpPr>
        <p:grpSpPr>
          <a:xfrm rot="0">
            <a:off x="13206378" y="7621330"/>
            <a:ext cx="80232" cy="80311"/>
            <a:chOff x="0" y="0"/>
            <a:chExt cx="146161" cy="146304"/>
          </a:xfrm>
        </p:grpSpPr>
        <p:sp>
          <p:nvSpPr>
            <p:cNvPr name="Freeform 54" id="5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grpSp>
        <p:nvGrpSpPr>
          <p:cNvPr name="Group 55" id="55"/>
          <p:cNvGrpSpPr/>
          <p:nvPr/>
        </p:nvGrpSpPr>
        <p:grpSpPr>
          <a:xfrm rot="0">
            <a:off x="8346129" y="4227726"/>
            <a:ext cx="1784052" cy="518503"/>
            <a:chOff x="0" y="0"/>
            <a:chExt cx="2354287" cy="684232"/>
          </a:xfrm>
        </p:grpSpPr>
        <p:sp>
          <p:nvSpPr>
            <p:cNvPr name="Freeform 56" id="56"/>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57" id="57"/>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sp>
        <p:nvSpPr>
          <p:cNvPr name="TextBox 58" id="58"/>
          <p:cNvSpPr txBox="true"/>
          <p:nvPr/>
        </p:nvSpPr>
        <p:spPr>
          <a:xfrm rot="0">
            <a:off x="7352338" y="6945240"/>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te</a:t>
            </a:r>
            <a:r>
              <a:rPr lang="en-US" sz="1838">
                <a:solidFill>
                  <a:srgbClr val="000000"/>
                </a:solidFill>
                <a:latin typeface="Poppins"/>
                <a:ea typeface="Poppins"/>
                <a:cs typeface="Poppins"/>
                <a:sym typeface="Poppins"/>
              </a:rPr>
              <a:t>st</a:t>
            </a:r>
          </a:p>
        </p:txBody>
      </p:sp>
      <p:grpSp>
        <p:nvGrpSpPr>
          <p:cNvPr name="Group 59" id="59"/>
          <p:cNvGrpSpPr/>
          <p:nvPr/>
        </p:nvGrpSpPr>
        <p:grpSpPr>
          <a:xfrm rot="0">
            <a:off x="7180504" y="5646625"/>
            <a:ext cx="80232" cy="80311"/>
            <a:chOff x="0" y="0"/>
            <a:chExt cx="146161" cy="146304"/>
          </a:xfrm>
        </p:grpSpPr>
        <p:sp>
          <p:nvSpPr>
            <p:cNvPr name="Freeform 60" id="6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1" id="61"/>
          <p:cNvSpPr txBox="true"/>
          <p:nvPr/>
        </p:nvSpPr>
        <p:spPr>
          <a:xfrm rot="0">
            <a:off x="7352338" y="5524001"/>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Implémentation de l</a:t>
            </a:r>
            <a:r>
              <a:rPr lang="en-US" sz="1838">
                <a:solidFill>
                  <a:srgbClr val="000000"/>
                </a:solidFill>
                <a:latin typeface="Poppins"/>
                <a:ea typeface="Poppins"/>
                <a:cs typeface="Poppins"/>
                <a:sym typeface="Poppins"/>
              </a:rPr>
              <a:t>a solution</a:t>
            </a:r>
          </a:p>
        </p:txBody>
      </p:sp>
      <p:grpSp>
        <p:nvGrpSpPr>
          <p:cNvPr name="Group 62" id="62"/>
          <p:cNvGrpSpPr/>
          <p:nvPr/>
        </p:nvGrpSpPr>
        <p:grpSpPr>
          <a:xfrm rot="0">
            <a:off x="7179600" y="6357245"/>
            <a:ext cx="80232" cy="80311"/>
            <a:chOff x="0" y="0"/>
            <a:chExt cx="146161" cy="146304"/>
          </a:xfrm>
        </p:grpSpPr>
        <p:sp>
          <p:nvSpPr>
            <p:cNvPr name="Freeform 63" id="6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4" id="64"/>
          <p:cNvSpPr txBox="true"/>
          <p:nvPr/>
        </p:nvSpPr>
        <p:spPr>
          <a:xfrm rot="0">
            <a:off x="7352338" y="6089638"/>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Validation par les responsabl</a:t>
            </a:r>
            <a:r>
              <a:rPr lang="en-US" sz="1838">
                <a:solidFill>
                  <a:srgbClr val="000000"/>
                </a:solidFill>
                <a:latin typeface="Poppins"/>
                <a:ea typeface="Poppins"/>
                <a:cs typeface="Poppins"/>
                <a:sym typeface="Poppins"/>
              </a:rPr>
              <a:t>es de processus</a:t>
            </a:r>
          </a:p>
        </p:txBody>
      </p:sp>
      <p:grpSp>
        <p:nvGrpSpPr>
          <p:cNvPr name="Group 65" id="65"/>
          <p:cNvGrpSpPr/>
          <p:nvPr/>
        </p:nvGrpSpPr>
        <p:grpSpPr>
          <a:xfrm rot="0">
            <a:off x="7179600" y="7067865"/>
            <a:ext cx="80232" cy="80311"/>
            <a:chOff x="0" y="0"/>
            <a:chExt cx="146161" cy="146304"/>
          </a:xfrm>
        </p:grpSpPr>
        <p:sp>
          <p:nvSpPr>
            <p:cNvPr name="Freeform 66" id="6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7" id="67"/>
          <p:cNvSpPr txBox="true"/>
          <p:nvPr/>
        </p:nvSpPr>
        <p:spPr>
          <a:xfrm rot="0">
            <a:off x="1876139" y="4689079"/>
            <a:ext cx="2921347"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C</a:t>
            </a:r>
            <a:r>
              <a:rPr lang="en-US" sz="1700">
                <a:solidFill>
                  <a:srgbClr val="1D74C4"/>
                </a:solidFill>
                <a:latin typeface="Poppins"/>
                <a:ea typeface="Poppins"/>
                <a:cs typeface="Poppins"/>
                <a:sym typeface="Poppins"/>
              </a:rPr>
              <a:t>adrer avant de construire</a:t>
            </a:r>
          </a:p>
        </p:txBody>
      </p:sp>
      <p:sp>
        <p:nvSpPr>
          <p:cNvPr name="TextBox 68" id="68"/>
          <p:cNvSpPr txBox="true"/>
          <p:nvPr/>
        </p:nvSpPr>
        <p:spPr>
          <a:xfrm rot="0">
            <a:off x="7500438" y="4689079"/>
            <a:ext cx="3146227" cy="309230"/>
          </a:xfrm>
          <a:prstGeom prst="rect">
            <a:avLst/>
          </a:prstGeom>
        </p:spPr>
        <p:txBody>
          <a:bodyPr anchor="t" rtlCol="false" tIns="0" lIns="0" bIns="0" rIns="0">
            <a:spAutoFit/>
          </a:bodyPr>
          <a:lstStyle/>
          <a:p>
            <a:pPr algn="l">
              <a:lnSpc>
                <a:spcPts val="2380"/>
              </a:lnSpc>
            </a:pPr>
            <a:r>
              <a:rPr lang="en-US" sz="1700">
                <a:solidFill>
                  <a:srgbClr val="F07817"/>
                </a:solidFill>
                <a:latin typeface="Poppins"/>
                <a:ea typeface="Poppins"/>
                <a:cs typeface="Poppins"/>
                <a:sym typeface="Poppins"/>
              </a:rPr>
              <a:t>Dé</a:t>
            </a:r>
            <a:r>
              <a:rPr lang="en-US" sz="1700">
                <a:solidFill>
                  <a:srgbClr val="F07817"/>
                </a:solidFill>
                <a:latin typeface="Poppins"/>
                <a:ea typeface="Poppins"/>
                <a:cs typeface="Poppins"/>
                <a:sym typeface="Poppins"/>
              </a:rPr>
              <a:t>velopper, valider, éprouver</a:t>
            </a:r>
          </a:p>
        </p:txBody>
      </p:sp>
      <p:sp>
        <p:nvSpPr>
          <p:cNvPr name="TextBox 69" id="69"/>
          <p:cNvSpPr txBox="true"/>
          <p:nvPr/>
        </p:nvSpPr>
        <p:spPr>
          <a:xfrm rot="0">
            <a:off x="13514598" y="4677131"/>
            <a:ext cx="3563392"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F</a:t>
            </a:r>
            <a:r>
              <a:rPr lang="en-US" sz="1700">
                <a:solidFill>
                  <a:srgbClr val="1D74C4"/>
                </a:solidFill>
                <a:latin typeface="Poppins"/>
                <a:ea typeface="Poppins"/>
                <a:cs typeface="Poppins"/>
                <a:sym typeface="Poppins"/>
              </a:rPr>
              <a:t>ormer, migrer, mettre en service</a:t>
            </a:r>
          </a:p>
        </p:txBody>
      </p:sp>
      <p:grpSp>
        <p:nvGrpSpPr>
          <p:cNvPr name="Group 70" id="70"/>
          <p:cNvGrpSpPr/>
          <p:nvPr/>
        </p:nvGrpSpPr>
        <p:grpSpPr>
          <a:xfrm rot="0">
            <a:off x="14317899" y="4215778"/>
            <a:ext cx="1784052" cy="518503"/>
            <a:chOff x="0" y="0"/>
            <a:chExt cx="2354287" cy="684232"/>
          </a:xfrm>
        </p:grpSpPr>
        <p:sp>
          <p:nvSpPr>
            <p:cNvPr name="Freeform 71" id="71"/>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72" id="72"/>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FAIRE VIVRE</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043940" y="2435733"/>
            <a:ext cx="12337081" cy="1044626"/>
            <a:chOff x="0" y="0"/>
            <a:chExt cx="16449442" cy="1392834"/>
          </a:xfrm>
        </p:grpSpPr>
        <p:sp>
          <p:nvSpPr>
            <p:cNvPr name="Freeform 11" id="11"/>
            <p:cNvSpPr/>
            <p:nvPr/>
          </p:nvSpPr>
          <p:spPr>
            <a:xfrm flipH="false" flipV="false" rot="0">
              <a:off x="0" y="0"/>
              <a:ext cx="16449446" cy="1392840"/>
            </a:xfrm>
            <a:custGeom>
              <a:avLst/>
              <a:gdLst/>
              <a:ahLst/>
              <a:cxnLst/>
              <a:rect r="r" b="b" t="t" l="l"/>
              <a:pathLst>
                <a:path h="1392840" w="16449446">
                  <a:moveTo>
                    <a:pt x="0" y="0"/>
                  </a:moveTo>
                  <a:lnTo>
                    <a:pt x="16449446" y="0"/>
                  </a:lnTo>
                  <a:lnTo>
                    <a:pt x="16449446" y="1392840"/>
                  </a:lnTo>
                  <a:lnTo>
                    <a:pt x="0" y="1392840"/>
                  </a:lnTo>
                  <a:close/>
                </a:path>
              </a:pathLst>
            </a:custGeom>
            <a:blipFill>
              <a:blip r:embed="rId5">
                <a:alphaModFix amt="0"/>
              </a:blip>
              <a:stretch>
                <a:fillRect l="0" t="-197450" r="-2053" b="-172239"/>
              </a:stretch>
            </a:blipFill>
          </p:spPr>
        </p:sp>
        <p:sp>
          <p:nvSpPr>
            <p:cNvPr name="TextBox 12" id="12"/>
            <p:cNvSpPr txBox="true"/>
            <p:nvPr/>
          </p:nvSpPr>
          <p:spPr>
            <a:xfrm>
              <a:off x="0" y="-38100"/>
              <a:ext cx="16449442"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Cab</a:t>
              </a:r>
              <a:r>
                <a:rPr lang="en-US" b="true" sz="4200">
                  <a:solidFill>
                    <a:srgbClr val="014276"/>
                  </a:solidFill>
                  <a:latin typeface="Poppins Bold"/>
                  <a:ea typeface="Poppins Bold"/>
                  <a:cs typeface="Poppins Bold"/>
                  <a:sym typeface="Poppins Bold"/>
                </a:rPr>
                <a:t>inet Notarial ADYK</a:t>
              </a:r>
            </a:p>
          </p:txBody>
        </p:sp>
      </p:grpSp>
      <p:grpSp>
        <p:nvGrpSpPr>
          <p:cNvPr name="Group 13" id="13"/>
          <p:cNvGrpSpPr/>
          <p:nvPr/>
        </p:nvGrpSpPr>
        <p:grpSpPr>
          <a:xfrm rot="0">
            <a:off x="1043940" y="3859066"/>
            <a:ext cx="6323076" cy="5399234"/>
            <a:chOff x="0" y="0"/>
            <a:chExt cx="8430768" cy="7198978"/>
          </a:xfrm>
        </p:grpSpPr>
        <p:grpSp>
          <p:nvGrpSpPr>
            <p:cNvPr name="Group 14" id="14"/>
            <p:cNvGrpSpPr/>
            <p:nvPr/>
          </p:nvGrpSpPr>
          <p:grpSpPr>
            <a:xfrm rot="0">
              <a:off x="201168" y="582270"/>
              <a:ext cx="8229600" cy="6616708"/>
              <a:chOff x="0" y="0"/>
              <a:chExt cx="8229600" cy="6616708"/>
            </a:xfrm>
          </p:grpSpPr>
          <p:sp>
            <p:nvSpPr>
              <p:cNvPr name="Freeform 15" id="15"/>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9C4E0F"/>
              </a:solidFill>
            </p:spPr>
          </p:sp>
        </p:grpSp>
        <p:grpSp>
          <p:nvGrpSpPr>
            <p:cNvPr name="Group 16" id="16"/>
            <p:cNvGrpSpPr/>
            <p:nvPr/>
          </p:nvGrpSpPr>
          <p:grpSpPr>
            <a:xfrm rot="0">
              <a:off x="110642" y="320249"/>
              <a:ext cx="8229600" cy="6616708"/>
              <a:chOff x="0" y="0"/>
              <a:chExt cx="8229600" cy="6616708"/>
            </a:xfrm>
          </p:grpSpPr>
          <p:sp>
            <p:nvSpPr>
              <p:cNvPr name="Freeform 17" id="17"/>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CC6614"/>
              </a:solidFill>
            </p:spPr>
          </p:sp>
        </p:grpSp>
        <p:grpSp>
          <p:nvGrpSpPr>
            <p:cNvPr name="Group 18" id="18"/>
            <p:cNvGrpSpPr/>
            <p:nvPr/>
          </p:nvGrpSpPr>
          <p:grpSpPr>
            <a:xfrm rot="0">
              <a:off x="0" y="0"/>
              <a:ext cx="8229600" cy="6616708"/>
              <a:chOff x="0" y="0"/>
              <a:chExt cx="8229600" cy="6616708"/>
            </a:xfrm>
          </p:grpSpPr>
          <p:sp>
            <p:nvSpPr>
              <p:cNvPr name="Freeform 19" id="19"/>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FEF6EF"/>
              </a:solidFill>
            </p:spPr>
          </p:sp>
        </p:gr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09</a:t>
              </a:r>
            </a:p>
          </p:txBody>
        </p:sp>
      </p:grpSp>
      <p:grpSp>
        <p:nvGrpSpPr>
          <p:cNvPr name="Group 23" id="23"/>
          <p:cNvGrpSpPr/>
          <p:nvPr/>
        </p:nvGrpSpPr>
        <p:grpSpPr>
          <a:xfrm rot="0">
            <a:off x="8131302" y="3867313"/>
            <a:ext cx="9464040" cy="1076151"/>
            <a:chOff x="0" y="0"/>
            <a:chExt cx="12618720" cy="1434868"/>
          </a:xfrm>
        </p:grpSpPr>
        <p:sp>
          <p:nvSpPr>
            <p:cNvPr name="Freeform 24" id="24"/>
            <p:cNvSpPr/>
            <p:nvPr/>
          </p:nvSpPr>
          <p:spPr>
            <a:xfrm flipH="false" flipV="false" rot="0">
              <a:off x="0" y="0"/>
              <a:ext cx="12618720" cy="1434868"/>
            </a:xfrm>
            <a:custGeom>
              <a:avLst/>
              <a:gdLst/>
              <a:ahLst/>
              <a:cxnLst/>
              <a:rect r="r" b="b" t="t" l="l"/>
              <a:pathLst>
                <a:path h="1434868" w="12618720">
                  <a:moveTo>
                    <a:pt x="0" y="0"/>
                  </a:moveTo>
                  <a:lnTo>
                    <a:pt x="12618720" y="0"/>
                  </a:lnTo>
                  <a:lnTo>
                    <a:pt x="12618720" y="1434868"/>
                  </a:lnTo>
                  <a:lnTo>
                    <a:pt x="0" y="1434868"/>
                  </a:lnTo>
                  <a:close/>
                </a:path>
              </a:pathLst>
            </a:custGeom>
            <a:blipFill>
              <a:blip r:embed="rId5">
                <a:alphaModFix amt="0"/>
              </a:blip>
              <a:stretch>
                <a:fillRect l="0" t="-114003" r="0" b="-128712"/>
              </a:stretch>
            </a:blipFill>
          </p:spPr>
        </p:sp>
        <p:sp>
          <p:nvSpPr>
            <p:cNvPr name="TextBox 25" id="25"/>
            <p:cNvSpPr txBox="true"/>
            <p:nvPr/>
          </p:nvSpPr>
          <p:spPr>
            <a:xfrm>
              <a:off x="0" y="-38100"/>
              <a:ext cx="12618720" cy="14729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Le contexte : </a:t>
              </a:r>
              <a:r>
                <a:rPr lang="en-US" sz="1900">
                  <a:solidFill>
                    <a:srgbClr val="000000"/>
                  </a:solidFill>
                  <a:latin typeface="Poppins"/>
                  <a:ea typeface="Poppins"/>
                  <a:cs typeface="Poppins"/>
                  <a:sym typeface="Poppins"/>
                </a:rPr>
                <a:t>Dans le cadre de ses activités, ADYK</a:t>
              </a:r>
              <a:r>
                <a:rPr lang="en-US" sz="1900" strike="noStrike" u="none">
                  <a:solidFill>
                    <a:srgbClr val="000000"/>
                  </a:solidFill>
                  <a:latin typeface="Poppins"/>
                  <a:ea typeface="Poppins"/>
                  <a:cs typeface="Poppins"/>
                  <a:sym typeface="Poppins"/>
                </a:rPr>
                <a:t> souhaitait structurer et digitaliser ses processus métiers afin d’amélio</a:t>
              </a:r>
              <a:r>
                <a:rPr lang="en-US" sz="1900" strike="noStrike" u="none">
                  <a:solidFill>
                    <a:srgbClr val="000000"/>
                  </a:solidFill>
                  <a:latin typeface="Poppins"/>
                  <a:ea typeface="Poppins"/>
                  <a:cs typeface="Poppins"/>
                  <a:sym typeface="Poppins"/>
                </a:rPr>
                <a:t>re</a:t>
              </a:r>
              <a:r>
                <a:rPr lang="en-US" sz="1900" strike="noStrike" u="none">
                  <a:solidFill>
                    <a:srgbClr val="000000"/>
                  </a:solidFill>
                  <a:latin typeface="Poppins"/>
                  <a:ea typeface="Poppins"/>
                  <a:cs typeface="Poppins"/>
                  <a:sym typeface="Poppins"/>
                </a:rPr>
                <a:t>r la</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gestion </a:t>
              </a:r>
              <a:r>
                <a:rPr lang="en-US" sz="1900" strike="noStrike" u="none">
                  <a:solidFill>
                    <a:srgbClr val="000000"/>
                  </a:solidFill>
                  <a:latin typeface="Poppins"/>
                  <a:ea typeface="Poppins"/>
                  <a:cs typeface="Poppins"/>
                  <a:sym typeface="Poppins"/>
                </a:rPr>
                <a:t>d</a:t>
              </a:r>
              <a:r>
                <a:rPr lang="en-US" sz="1900" strike="noStrike" u="none">
                  <a:solidFill>
                    <a:srgbClr val="000000"/>
                  </a:solidFill>
                  <a:latin typeface="Poppins"/>
                  <a:ea typeface="Poppins"/>
                  <a:cs typeface="Poppins"/>
                  <a:sym typeface="Poppins"/>
                </a:rPr>
                <a:t>e ses ac</a:t>
              </a:r>
              <a:r>
                <a:rPr lang="en-US" sz="1900" strike="noStrike" u="none">
                  <a:solidFill>
                    <a:srgbClr val="000000"/>
                  </a:solidFill>
                  <a:latin typeface="Poppins"/>
                  <a:ea typeface="Poppins"/>
                  <a:cs typeface="Poppins"/>
                  <a:sym typeface="Poppins"/>
                </a:rPr>
                <a:t>tiv</a:t>
              </a:r>
              <a:r>
                <a:rPr lang="en-US" sz="1900" strike="noStrike" u="none">
                  <a:solidFill>
                    <a:srgbClr val="000000"/>
                  </a:solidFill>
                  <a:latin typeface="Poppins"/>
                  <a:ea typeface="Poppins"/>
                  <a:cs typeface="Poppins"/>
                  <a:sym typeface="Poppins"/>
                </a:rPr>
                <a:t>ité</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et de répondre plus efficacement à ses enjeux opérationnels</a:t>
              </a:r>
            </a:p>
          </p:txBody>
        </p:sp>
      </p:grpSp>
      <p:grpSp>
        <p:nvGrpSpPr>
          <p:cNvPr name="Group 26" id="26"/>
          <p:cNvGrpSpPr/>
          <p:nvPr/>
        </p:nvGrpSpPr>
        <p:grpSpPr>
          <a:xfrm rot="0">
            <a:off x="8515511" y="6690099"/>
            <a:ext cx="4540993" cy="451771"/>
            <a:chOff x="0" y="0"/>
            <a:chExt cx="4775866" cy="475137"/>
          </a:xfrm>
        </p:grpSpPr>
        <p:sp>
          <p:nvSpPr>
            <p:cNvPr name="Freeform 27" id="27"/>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28" id="28"/>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strike="noStrike" u="none">
                  <a:solidFill>
                    <a:srgbClr val="000000"/>
                  </a:solidFill>
                  <a:latin typeface="Poppins Bold"/>
                  <a:ea typeface="Poppins Bold"/>
                  <a:cs typeface="Poppins Bold"/>
                  <a:sym typeface="Poppins Bold"/>
                </a:rPr>
                <a:t>Les résultats</a:t>
              </a:r>
            </a:p>
          </p:txBody>
        </p:sp>
      </p:grpSp>
      <p:sp>
        <p:nvSpPr>
          <p:cNvPr name="TextBox 29" id="29"/>
          <p:cNvSpPr txBox="true"/>
          <p:nvPr/>
        </p:nvSpPr>
        <p:spPr>
          <a:xfrm rot="0">
            <a:off x="8695943" y="7179969"/>
            <a:ext cx="8726534" cy="29698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Meilleure maîtrise des processus</a:t>
            </a:r>
          </a:p>
        </p:txBody>
      </p:sp>
      <p:grpSp>
        <p:nvGrpSpPr>
          <p:cNvPr name="Group 30" id="30"/>
          <p:cNvGrpSpPr/>
          <p:nvPr/>
        </p:nvGrpSpPr>
        <p:grpSpPr>
          <a:xfrm rot="0">
            <a:off x="8524280" y="7302594"/>
            <a:ext cx="80232" cy="80311"/>
            <a:chOff x="0" y="0"/>
            <a:chExt cx="146161" cy="146304"/>
          </a:xfrm>
        </p:grpSpPr>
        <p:sp>
          <p:nvSpPr>
            <p:cNvPr name="Freeform 31" id="3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2" id="32"/>
          <p:cNvSpPr txBox="true"/>
          <p:nvPr/>
        </p:nvSpPr>
        <p:spPr>
          <a:xfrm rot="0">
            <a:off x="8697556" y="7551796"/>
            <a:ext cx="8727609" cy="29698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Amélioration de l’organisation des activités</a:t>
            </a:r>
          </a:p>
        </p:txBody>
      </p:sp>
      <p:grpSp>
        <p:nvGrpSpPr>
          <p:cNvPr name="Group 33" id="33"/>
          <p:cNvGrpSpPr/>
          <p:nvPr/>
        </p:nvGrpSpPr>
        <p:grpSpPr>
          <a:xfrm rot="0">
            <a:off x="8524818" y="7674420"/>
            <a:ext cx="80232" cy="80311"/>
            <a:chOff x="0" y="0"/>
            <a:chExt cx="146161" cy="146304"/>
          </a:xfrm>
        </p:grpSpPr>
        <p:sp>
          <p:nvSpPr>
            <p:cNvPr name="Freeform 34" id="3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5" id="35"/>
          <p:cNvSpPr txBox="true"/>
          <p:nvPr/>
        </p:nvSpPr>
        <p:spPr>
          <a:xfrm rot="0">
            <a:off x="8706862" y="7924981"/>
            <a:ext cx="8746222" cy="29698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Amélioration de la fiabilité des informations</a:t>
            </a:r>
          </a:p>
        </p:txBody>
      </p:sp>
      <p:grpSp>
        <p:nvGrpSpPr>
          <p:cNvPr name="Group 36" id="36"/>
          <p:cNvGrpSpPr/>
          <p:nvPr/>
        </p:nvGrpSpPr>
        <p:grpSpPr>
          <a:xfrm rot="0">
            <a:off x="8515511" y="8047605"/>
            <a:ext cx="80232" cy="80311"/>
            <a:chOff x="0" y="0"/>
            <a:chExt cx="146161" cy="146304"/>
          </a:xfrm>
        </p:grpSpPr>
        <p:sp>
          <p:nvSpPr>
            <p:cNvPr name="Freeform 37" id="3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8" id="38"/>
          <p:cNvSpPr txBox="true"/>
          <p:nvPr/>
        </p:nvSpPr>
        <p:spPr>
          <a:xfrm rot="0">
            <a:off x="8696481" y="8298165"/>
            <a:ext cx="8765909" cy="297140"/>
          </a:xfrm>
          <a:prstGeom prst="rect">
            <a:avLst/>
          </a:prstGeom>
        </p:spPr>
        <p:txBody>
          <a:bodyPr anchor="t" rtlCol="false" tIns="0" lIns="0" bIns="0" rIns="0">
            <a:spAutoFit/>
          </a:bodyPr>
          <a:lstStyle/>
          <a:p>
            <a:pPr algn="just" marL="0" indent="0" lvl="0">
              <a:lnSpc>
                <a:spcPts val="2373"/>
              </a:lnSpc>
              <a:spcBef>
                <a:spcPct val="0"/>
              </a:spcBef>
            </a:pPr>
            <a:r>
              <a:rPr lang="en-US" sz="1838" strike="noStrike" u="none">
                <a:solidFill>
                  <a:srgbClr val="000000"/>
                </a:solidFill>
                <a:latin typeface="Poppins"/>
                <a:ea typeface="Poppins"/>
                <a:cs typeface="Poppins"/>
                <a:sym typeface="Poppins"/>
              </a:rPr>
              <a:t>Structuration et digitalisation des processus métiers</a:t>
            </a:r>
          </a:p>
        </p:txBody>
      </p:sp>
      <p:grpSp>
        <p:nvGrpSpPr>
          <p:cNvPr name="Group 39" id="39"/>
          <p:cNvGrpSpPr/>
          <p:nvPr/>
        </p:nvGrpSpPr>
        <p:grpSpPr>
          <a:xfrm rot="0">
            <a:off x="8524818" y="8420790"/>
            <a:ext cx="80232" cy="80311"/>
            <a:chOff x="0" y="0"/>
            <a:chExt cx="146161" cy="146304"/>
          </a:xfrm>
        </p:grpSpPr>
        <p:sp>
          <p:nvSpPr>
            <p:cNvPr name="Freeform 40" id="4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1" id="41"/>
          <p:cNvSpPr txBox="true"/>
          <p:nvPr/>
        </p:nvSpPr>
        <p:spPr>
          <a:xfrm rot="0">
            <a:off x="8697556" y="8671506"/>
            <a:ext cx="6727328" cy="58679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Une solution adaptée aux réalités opérationnelles et aux perspectives d’évolution</a:t>
            </a:r>
          </a:p>
        </p:txBody>
      </p:sp>
      <p:grpSp>
        <p:nvGrpSpPr>
          <p:cNvPr name="Group 42" id="42"/>
          <p:cNvGrpSpPr/>
          <p:nvPr/>
        </p:nvGrpSpPr>
        <p:grpSpPr>
          <a:xfrm rot="0">
            <a:off x="8524818" y="8939035"/>
            <a:ext cx="80232" cy="80311"/>
            <a:chOff x="0" y="0"/>
            <a:chExt cx="146161" cy="146304"/>
          </a:xfrm>
        </p:grpSpPr>
        <p:sp>
          <p:nvSpPr>
            <p:cNvPr name="Freeform 43" id="4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4" id="44"/>
          <p:cNvGrpSpPr/>
          <p:nvPr/>
        </p:nvGrpSpPr>
        <p:grpSpPr>
          <a:xfrm rot="0">
            <a:off x="8491525" y="5276498"/>
            <a:ext cx="8970865" cy="451771"/>
            <a:chOff x="0" y="0"/>
            <a:chExt cx="9434863" cy="475137"/>
          </a:xfrm>
        </p:grpSpPr>
        <p:sp>
          <p:nvSpPr>
            <p:cNvPr name="Freeform 45" id="45"/>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a:ln cap="sq">
              <a:noFill/>
              <a:prstDash val="solid"/>
              <a:miter/>
            </a:ln>
          </p:spPr>
        </p:sp>
        <p:sp>
          <p:nvSpPr>
            <p:cNvPr name="TextBox 46" id="46"/>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47" id="47"/>
          <p:cNvGrpSpPr/>
          <p:nvPr/>
        </p:nvGrpSpPr>
        <p:grpSpPr>
          <a:xfrm rot="0">
            <a:off x="8491525" y="5767475"/>
            <a:ext cx="8952234" cy="747046"/>
            <a:chOff x="0" y="0"/>
            <a:chExt cx="9415268" cy="785685"/>
          </a:xfrm>
        </p:grpSpPr>
        <p:sp>
          <p:nvSpPr>
            <p:cNvPr name="Freeform 48" id="48"/>
            <p:cNvSpPr/>
            <p:nvPr/>
          </p:nvSpPr>
          <p:spPr>
            <a:xfrm flipH="false" flipV="false" rot="0">
              <a:off x="0" y="0"/>
              <a:ext cx="9415268" cy="785685"/>
            </a:xfrm>
            <a:custGeom>
              <a:avLst/>
              <a:gdLst/>
              <a:ahLst/>
              <a:cxnLst/>
              <a:rect r="r" b="b" t="t" l="l"/>
              <a:pathLst>
                <a:path h="785685" w="9415268">
                  <a:moveTo>
                    <a:pt x="0" y="0"/>
                  </a:moveTo>
                  <a:lnTo>
                    <a:pt x="9415268" y="0"/>
                  </a:lnTo>
                  <a:lnTo>
                    <a:pt x="9415268" y="785685"/>
                  </a:lnTo>
                  <a:lnTo>
                    <a:pt x="0" y="785685"/>
                  </a:lnTo>
                  <a:close/>
                </a:path>
              </a:pathLst>
            </a:custGeom>
            <a:solidFill>
              <a:srgbClr val="F07817">
                <a:alpha val="0"/>
              </a:srgbClr>
            </a:solidFill>
          </p:spPr>
        </p:sp>
        <p:sp>
          <p:nvSpPr>
            <p:cNvPr name="TextBox 49" id="49"/>
            <p:cNvSpPr txBox="true"/>
            <p:nvPr/>
          </p:nvSpPr>
          <p:spPr>
            <a:xfrm>
              <a:off x="0" y="-28575"/>
              <a:ext cx="9415268" cy="814260"/>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Concevoir et déployer u</a:t>
              </a:r>
              <a:r>
                <a:rPr lang="en-US" sz="1838" strike="noStrike" u="none">
                  <a:solidFill>
                    <a:srgbClr val="000000"/>
                  </a:solidFill>
                  <a:latin typeface="Poppins"/>
                  <a:ea typeface="Poppins"/>
                  <a:cs typeface="Poppins"/>
                  <a:sym typeface="Poppins"/>
                </a:rPr>
                <a:t>n système de gestion sur mesure, </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d</a:t>
              </a:r>
              <a:r>
                <a:rPr lang="en-US" sz="1838" strike="noStrike" u="none">
                  <a:solidFill>
                    <a:srgbClr val="000000"/>
                  </a:solidFill>
                  <a:latin typeface="Poppins"/>
                  <a:ea typeface="Poppins"/>
                  <a:cs typeface="Poppins"/>
                  <a:sym typeface="Poppins"/>
                </a:rPr>
                <a:t>apt</a:t>
              </a:r>
              <a:r>
                <a:rPr lang="en-US" sz="1838" strike="noStrike" u="none">
                  <a:solidFill>
                    <a:srgbClr val="000000"/>
                  </a:solidFill>
                  <a:latin typeface="Poppins"/>
                  <a:ea typeface="Poppins"/>
                  <a:cs typeface="Poppins"/>
                  <a:sym typeface="Poppins"/>
                </a:rPr>
                <a:t>é </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u</a:t>
              </a:r>
              <a:r>
                <a:rPr lang="en-US" sz="1838" strike="noStrike" u="none">
                  <a:solidFill>
                    <a:srgbClr val="000000"/>
                  </a:solidFill>
                  <a:latin typeface="Poppins"/>
                  <a:ea typeface="Poppins"/>
                  <a:cs typeface="Poppins"/>
                  <a:sym typeface="Poppins"/>
                </a:rPr>
                <a:t>x</a:t>
              </a:r>
              <a:r>
                <a:rPr lang="en-US" sz="1838" strike="noStrike" u="none">
                  <a:solidFill>
                    <a:srgbClr val="000000"/>
                  </a:solidFill>
                  <a:latin typeface="Poppins"/>
                  <a:ea typeface="Poppins"/>
                  <a:cs typeface="Poppins"/>
                  <a:sym typeface="Poppins"/>
                </a:rPr>
                <a:t> </a:t>
              </a:r>
              <a:r>
                <a:rPr lang="en-US" sz="1838" strike="noStrike" u="none">
                  <a:solidFill>
                    <a:srgbClr val="000000"/>
                  </a:solidFill>
                  <a:latin typeface="Poppins"/>
                  <a:ea typeface="Poppins"/>
                  <a:cs typeface="Poppins"/>
                  <a:sym typeface="Poppins"/>
                </a:rPr>
                <a:t>beso</a:t>
              </a:r>
              <a:r>
                <a:rPr lang="en-US" sz="1838" strike="noStrike" u="none">
                  <a:solidFill>
                    <a:srgbClr val="000000"/>
                  </a:solidFill>
                  <a:latin typeface="Poppins"/>
                  <a:ea typeface="Poppins"/>
                  <a:cs typeface="Poppins"/>
                  <a:sym typeface="Poppins"/>
                </a:rPr>
                <a:t>i</a:t>
              </a:r>
              <a:r>
                <a:rPr lang="en-US" sz="1838" strike="noStrike" u="none">
                  <a:solidFill>
                    <a:srgbClr val="000000"/>
                  </a:solidFill>
                  <a:latin typeface="Poppins"/>
                  <a:ea typeface="Poppins"/>
                  <a:cs typeface="Poppins"/>
                  <a:sym typeface="Poppins"/>
                </a:rPr>
                <a:t>ns mé</a:t>
              </a:r>
              <a:r>
                <a:rPr lang="en-US" sz="1838" strike="noStrike" u="none">
                  <a:solidFill>
                    <a:srgbClr val="000000"/>
                  </a:solidFill>
                  <a:latin typeface="Poppins"/>
                  <a:ea typeface="Poppins"/>
                  <a:cs typeface="Poppins"/>
                  <a:sym typeface="Poppins"/>
                </a:rPr>
                <a:t>t</a:t>
              </a:r>
              <a:r>
                <a:rPr lang="en-US" sz="1838" strike="noStrike" u="none">
                  <a:solidFill>
                    <a:srgbClr val="000000"/>
                  </a:solidFill>
                  <a:latin typeface="Poppins"/>
                  <a:ea typeface="Poppins"/>
                  <a:cs typeface="Poppins"/>
                  <a:sym typeface="Poppins"/>
                </a:rPr>
                <a:t>i</a:t>
              </a:r>
              <a:r>
                <a:rPr lang="en-US" sz="1838" strike="noStrike" u="none">
                  <a:solidFill>
                    <a:srgbClr val="000000"/>
                  </a:solidFill>
                  <a:latin typeface="Poppins"/>
                  <a:ea typeface="Poppins"/>
                  <a:cs typeface="Poppins"/>
                  <a:sym typeface="Poppins"/>
                </a:rPr>
                <a:t>ers </a:t>
              </a:r>
              <a:r>
                <a:rPr lang="en-US" sz="1838" strike="noStrike" u="none">
                  <a:solidFill>
                    <a:srgbClr val="000000"/>
                  </a:solidFill>
                  <a:latin typeface="Poppins"/>
                  <a:ea typeface="Poppins"/>
                  <a:cs typeface="Poppins"/>
                  <a:sym typeface="Poppins"/>
                </a:rPr>
                <a:t>e</a:t>
              </a:r>
              <a:r>
                <a:rPr lang="en-US" sz="1838" strike="noStrike" u="none">
                  <a:solidFill>
                    <a:srgbClr val="000000"/>
                  </a:solidFill>
                  <a:latin typeface="Poppins"/>
                  <a:ea typeface="Poppins"/>
                  <a:cs typeface="Poppins"/>
                  <a:sym typeface="Poppins"/>
                </a:rPr>
                <a:t>t </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u</a:t>
              </a:r>
              <a:r>
                <a:rPr lang="en-US" sz="1838" strike="noStrike" u="none">
                  <a:solidFill>
                    <a:srgbClr val="000000"/>
                  </a:solidFill>
                  <a:latin typeface="Poppins"/>
                  <a:ea typeface="Poppins"/>
                  <a:cs typeface="Poppins"/>
                  <a:sym typeface="Poppins"/>
                </a:rPr>
                <a:t>x</a:t>
              </a:r>
              <a:r>
                <a:rPr lang="en-US" sz="1838" strike="noStrike" u="none">
                  <a:solidFill>
                    <a:srgbClr val="000000"/>
                  </a:solidFill>
                  <a:latin typeface="Poppins"/>
                  <a:ea typeface="Poppins"/>
                  <a:cs typeface="Poppins"/>
                  <a:sym typeface="Poppins"/>
                </a:rPr>
                <a:t> r</a:t>
              </a:r>
              <a:r>
                <a:rPr lang="en-US" sz="1838" strike="noStrike" u="none">
                  <a:solidFill>
                    <a:srgbClr val="000000"/>
                  </a:solidFill>
                  <a:latin typeface="Poppins"/>
                  <a:ea typeface="Poppins"/>
                  <a:cs typeface="Poppins"/>
                  <a:sym typeface="Poppins"/>
                </a:rPr>
                <a:t>é</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lité</a:t>
              </a:r>
              <a:r>
                <a:rPr lang="en-US" sz="1838" strike="noStrike" u="none">
                  <a:solidFill>
                    <a:srgbClr val="000000"/>
                  </a:solidFill>
                  <a:latin typeface="Poppins"/>
                  <a:ea typeface="Poppins"/>
                  <a:cs typeface="Poppins"/>
                  <a:sym typeface="Poppins"/>
                </a:rPr>
                <a:t>s </a:t>
              </a:r>
              <a:r>
                <a:rPr lang="en-US" sz="1838" strike="noStrike" u="none">
                  <a:solidFill>
                    <a:srgbClr val="000000"/>
                  </a:solidFill>
                  <a:latin typeface="Poppins"/>
                  <a:ea typeface="Poppins"/>
                  <a:cs typeface="Poppins"/>
                  <a:sym typeface="Poppins"/>
                </a:rPr>
                <a:t>o</a:t>
              </a:r>
              <a:r>
                <a:rPr lang="en-US" sz="1838" strike="noStrike" u="none">
                  <a:solidFill>
                    <a:srgbClr val="000000"/>
                  </a:solidFill>
                  <a:latin typeface="Poppins"/>
                  <a:ea typeface="Poppins"/>
                  <a:cs typeface="Poppins"/>
                  <a:sym typeface="Poppins"/>
                </a:rPr>
                <a:t>pér</a:t>
              </a:r>
              <a:r>
                <a:rPr lang="en-US" sz="1838" strike="noStrike" u="none">
                  <a:solidFill>
                    <a:srgbClr val="000000"/>
                  </a:solidFill>
                  <a:latin typeface="Poppins"/>
                  <a:ea typeface="Poppins"/>
                  <a:cs typeface="Poppins"/>
                  <a:sym typeface="Poppins"/>
                </a:rPr>
                <a:t>at</a:t>
              </a:r>
              <a:r>
                <a:rPr lang="en-US" sz="1838" strike="noStrike" u="none">
                  <a:solidFill>
                    <a:srgbClr val="000000"/>
                  </a:solidFill>
                  <a:latin typeface="Poppins"/>
                  <a:ea typeface="Poppins"/>
                  <a:cs typeface="Poppins"/>
                  <a:sym typeface="Poppins"/>
                </a:rPr>
                <a:t>i</a:t>
              </a:r>
              <a:r>
                <a:rPr lang="en-US" sz="1838" strike="noStrike" u="none">
                  <a:solidFill>
                    <a:srgbClr val="000000"/>
                  </a:solidFill>
                  <a:latin typeface="Poppins"/>
                  <a:ea typeface="Poppins"/>
                  <a:cs typeface="Poppins"/>
                  <a:sym typeface="Poppins"/>
                </a:rPr>
                <a:t>onn</a:t>
              </a:r>
              <a:r>
                <a:rPr lang="en-US" sz="1838" strike="noStrike" u="none">
                  <a:solidFill>
                    <a:srgbClr val="000000"/>
                  </a:solidFill>
                  <a:latin typeface="Poppins"/>
                  <a:ea typeface="Poppins"/>
                  <a:cs typeface="Poppins"/>
                  <a:sym typeface="Poppins"/>
                </a:rPr>
                <a:t>e</a:t>
              </a:r>
              <a:r>
                <a:rPr lang="en-US" sz="1838" strike="noStrike" u="none">
                  <a:solidFill>
                    <a:srgbClr val="000000"/>
                  </a:solidFill>
                  <a:latin typeface="Poppins"/>
                  <a:ea typeface="Poppins"/>
                  <a:cs typeface="Poppins"/>
                  <a:sym typeface="Poppins"/>
                </a:rPr>
                <a:t>l</a:t>
              </a:r>
              <a:r>
                <a:rPr lang="en-US" sz="1838" strike="noStrike" u="none">
                  <a:solidFill>
                    <a:srgbClr val="000000"/>
                  </a:solidFill>
                  <a:latin typeface="Poppins"/>
                  <a:ea typeface="Poppins"/>
                  <a:cs typeface="Poppins"/>
                  <a:sym typeface="Poppins"/>
                </a:rPr>
                <a:t>les </a:t>
              </a:r>
              <a:r>
                <a:rPr lang="en-US" sz="1838" strike="noStrike" u="none">
                  <a:solidFill>
                    <a:srgbClr val="000000"/>
                  </a:solidFill>
                  <a:latin typeface="Poppins"/>
                  <a:ea typeface="Poppins"/>
                  <a:cs typeface="Poppins"/>
                  <a:sym typeface="Poppins"/>
                </a:rPr>
                <a:t>d’ADYK</a:t>
              </a:r>
            </a:p>
          </p:txBody>
        </p:sp>
      </p:grpSp>
      <p:sp>
        <p:nvSpPr>
          <p:cNvPr name="Freeform 50" id="50"/>
          <p:cNvSpPr/>
          <p:nvPr/>
        </p:nvSpPr>
        <p:spPr>
          <a:xfrm flipH="false" flipV="false" rot="0">
            <a:off x="8131302" y="5276498"/>
            <a:ext cx="245923" cy="3278973"/>
          </a:xfrm>
          <a:custGeom>
            <a:avLst/>
            <a:gdLst/>
            <a:ahLst/>
            <a:cxnLst/>
            <a:rect r="r" b="b" t="t" l="l"/>
            <a:pathLst>
              <a:path h="3278973" w="245923">
                <a:moveTo>
                  <a:pt x="0" y="0"/>
                </a:moveTo>
                <a:lnTo>
                  <a:pt x="245923" y="0"/>
                </a:lnTo>
                <a:lnTo>
                  <a:pt x="245923" y="3278972"/>
                </a:lnTo>
                <a:lnTo>
                  <a:pt x="0" y="32789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1" id="51"/>
          <p:cNvGrpSpPr/>
          <p:nvPr/>
        </p:nvGrpSpPr>
        <p:grpSpPr>
          <a:xfrm rot="0">
            <a:off x="1455420" y="4600145"/>
            <a:ext cx="5500116" cy="3216501"/>
            <a:chOff x="0" y="0"/>
            <a:chExt cx="7333488" cy="4288668"/>
          </a:xfrm>
        </p:grpSpPr>
        <p:grpSp>
          <p:nvGrpSpPr>
            <p:cNvPr name="Group 52" id="52"/>
            <p:cNvGrpSpPr/>
            <p:nvPr/>
          </p:nvGrpSpPr>
          <p:grpSpPr>
            <a:xfrm rot="0">
              <a:off x="0" y="2071045"/>
              <a:ext cx="7333488" cy="2217623"/>
              <a:chOff x="0" y="0"/>
              <a:chExt cx="7333488" cy="2217623"/>
            </a:xfrm>
          </p:grpSpPr>
          <p:sp>
            <p:nvSpPr>
              <p:cNvPr name="Freeform 53" id="53"/>
              <p:cNvSpPr/>
              <p:nvPr/>
            </p:nvSpPr>
            <p:spPr>
              <a:xfrm flipH="false" flipV="false" rot="0">
                <a:off x="0" y="0"/>
                <a:ext cx="7333488" cy="2217623"/>
              </a:xfrm>
              <a:custGeom>
                <a:avLst/>
                <a:gdLst/>
                <a:ahLst/>
                <a:cxnLst/>
                <a:rect r="r" b="b" t="t" l="l"/>
                <a:pathLst>
                  <a:path h="2217623" w="7333488">
                    <a:moveTo>
                      <a:pt x="0" y="0"/>
                    </a:moveTo>
                    <a:lnTo>
                      <a:pt x="7333488" y="0"/>
                    </a:lnTo>
                    <a:lnTo>
                      <a:pt x="7333488" y="2217623"/>
                    </a:lnTo>
                    <a:lnTo>
                      <a:pt x="0" y="2217623"/>
                    </a:lnTo>
                    <a:close/>
                  </a:path>
                </a:pathLst>
              </a:custGeom>
              <a:blipFill>
                <a:blip r:embed="rId5">
                  <a:alphaModFix amt="0"/>
                </a:blip>
                <a:stretch>
                  <a:fillRect l="0" t="-47942" r="0" b="19071"/>
                </a:stretch>
              </a:blipFill>
            </p:spPr>
          </p:sp>
          <p:sp>
            <p:nvSpPr>
              <p:cNvPr name="TextBox 54" id="54"/>
              <p:cNvSpPr txBox="true"/>
              <p:nvPr/>
            </p:nvSpPr>
            <p:spPr>
              <a:xfrm>
                <a:off x="0" y="-66675"/>
                <a:ext cx="7333488" cy="2284298"/>
              </a:xfrm>
              <a:prstGeom prst="rect">
                <a:avLst/>
              </a:prstGeom>
            </p:spPr>
            <p:txBody>
              <a:bodyPr anchor="ctr" rtlCol="false" tIns="0" lIns="0" bIns="0" rIns="0"/>
              <a:lstStyle/>
              <a:p>
                <a:pPr algn="ctr" marL="0" indent="0" lvl="0">
                  <a:lnSpc>
                    <a:spcPts val="3024"/>
                  </a:lnSpc>
                  <a:spcBef>
                    <a:spcPct val="0"/>
                  </a:spcBef>
                </a:pPr>
                <a:r>
                  <a:rPr lang="en-US" sz="2100">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ab</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et </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ta</a:t>
                </a:r>
                <a:r>
                  <a:rPr lang="en-US" sz="2100" strike="noStrike" u="none">
                    <a:solidFill>
                      <a:srgbClr val="000000"/>
                    </a:solidFill>
                    <a:latin typeface="Poppins"/>
                    <a:ea typeface="Poppins"/>
                    <a:cs typeface="Poppins"/>
                    <a:sym typeface="Poppins"/>
                  </a:rPr>
                  <a:t>ri</a:t>
                </a:r>
                <a:r>
                  <a:rPr lang="en-US" sz="2100" strike="noStrike" u="none">
                    <a:solidFill>
                      <a:srgbClr val="000000"/>
                    </a:solidFill>
                    <a:latin typeface="Poppins"/>
                    <a:ea typeface="Poppins"/>
                    <a:cs typeface="Poppins"/>
                    <a:sym typeface="Poppins"/>
                  </a:rPr>
                  <a:t>al</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spéc</a:t>
                </a:r>
                <a:r>
                  <a:rPr lang="en-US" sz="2100" strike="noStrike" u="none">
                    <a:solidFill>
                      <a:srgbClr val="000000"/>
                    </a:solidFill>
                    <a:latin typeface="Poppins"/>
                    <a:ea typeface="Poppins"/>
                    <a:cs typeface="Poppins"/>
                    <a:sym typeface="Poppins"/>
                  </a:rPr>
                  <a:t>iali</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é</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ns </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ccompagn</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t </a:t>
                </a:r>
                <a:r>
                  <a:rPr lang="en-US" sz="2100" strike="noStrike" u="none">
                    <a:solidFill>
                      <a:srgbClr val="000000"/>
                    </a:solidFill>
                    <a:latin typeface="Poppins"/>
                    <a:ea typeface="Poppins"/>
                    <a:cs typeface="Poppins"/>
                    <a:sym typeface="Poppins"/>
                  </a:rPr>
                  <a:t>juri</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iqu</a:t>
                </a:r>
                <a:r>
                  <a:rPr lang="en-US" sz="2100" strike="noStrike" u="none">
                    <a:solidFill>
                      <a:srgbClr val="000000"/>
                    </a:solidFill>
                    <a:latin typeface="Poppins"/>
                    <a:ea typeface="Poppins"/>
                    <a:cs typeface="Poppins"/>
                    <a:sym typeface="Poppins"/>
                  </a:rPr>
                  <a:t>e des </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u</a:t>
                </a:r>
                <a:r>
                  <a:rPr lang="en-US" sz="2100" strike="noStrike" u="none">
                    <a:solidFill>
                      <a:srgbClr val="000000"/>
                    </a:solidFill>
                    <a:latin typeface="Poppins"/>
                    <a:ea typeface="Poppins"/>
                    <a:cs typeface="Poppins"/>
                    <a:sym typeface="Poppins"/>
                  </a:rPr>
                  <a:t>lie</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s, des </a:t>
                </a:r>
                <a:r>
                  <a:rPr lang="en-US" sz="2100" strike="noStrike" u="none">
                    <a:solidFill>
                      <a:srgbClr val="000000"/>
                    </a:solidFill>
                    <a:latin typeface="Poppins"/>
                    <a:ea typeface="Poppins"/>
                    <a:cs typeface="Poppins"/>
                    <a:sym typeface="Poppins"/>
                  </a:rPr>
                  <a:t>en</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repr</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se</a:t>
                </a:r>
                <a:r>
                  <a:rPr lang="en-US" sz="2100" strike="noStrike" u="none">
                    <a:solidFill>
                      <a:srgbClr val="000000"/>
                    </a:solidFill>
                    <a:latin typeface="Poppins"/>
                    <a:ea typeface="Poppins"/>
                    <a:cs typeface="Poppins"/>
                    <a:sym typeface="Poppins"/>
                  </a:rPr>
                  <a:t>s et des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ins</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utions.</a:t>
                </a:r>
              </a:p>
            </p:txBody>
          </p:sp>
        </p:grpSp>
        <p:grpSp>
          <p:nvGrpSpPr>
            <p:cNvPr name="Group 55" id="55"/>
            <p:cNvGrpSpPr/>
            <p:nvPr/>
          </p:nvGrpSpPr>
          <p:grpSpPr>
            <a:xfrm rot="0">
              <a:off x="2721651" y="0"/>
              <a:ext cx="1890185" cy="1890185"/>
              <a:chOff x="0" y="0"/>
              <a:chExt cx="2286470" cy="2286470"/>
            </a:xfrm>
          </p:grpSpPr>
          <p:sp>
            <p:nvSpPr>
              <p:cNvPr name="Freeform 56" id="56"/>
              <p:cNvSpPr/>
              <p:nvPr/>
            </p:nvSpPr>
            <p:spPr>
              <a:xfrm flipH="false" flipV="false" rot="0">
                <a:off x="0" y="0"/>
                <a:ext cx="2286508" cy="2286508"/>
              </a:xfrm>
              <a:custGeom>
                <a:avLst/>
                <a:gdLst/>
                <a:ahLst/>
                <a:cxnLst/>
                <a:rect r="r" b="b" t="t" l="l"/>
                <a:pathLst>
                  <a:path h="2286508" w="2286508">
                    <a:moveTo>
                      <a:pt x="0" y="0"/>
                    </a:moveTo>
                    <a:lnTo>
                      <a:pt x="2286508" y="0"/>
                    </a:lnTo>
                    <a:lnTo>
                      <a:pt x="2286508" y="2286508"/>
                    </a:lnTo>
                    <a:lnTo>
                      <a:pt x="0" y="2286508"/>
                    </a:lnTo>
                    <a:lnTo>
                      <a:pt x="0" y="0"/>
                    </a:lnTo>
                    <a:close/>
                  </a:path>
                </a:pathLst>
              </a:custGeom>
              <a:blipFill>
                <a:blip r:embed="rId8"/>
                <a:stretch>
                  <a:fillRect l="0" t="0" r="1" b="1"/>
                </a:stretch>
              </a:blipFill>
            </p:spPr>
          </p:sp>
        </p:gr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2824509" y="3859066"/>
            <a:ext cx="4770833" cy="4776308"/>
            <a:chOff x="0" y="0"/>
            <a:chExt cx="6958439" cy="6966424"/>
          </a:xfrm>
        </p:grpSpPr>
        <p:sp>
          <p:nvSpPr>
            <p:cNvPr name="Freeform 14" id="14"/>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15" id="15"/>
          <p:cNvGrpSpPr/>
          <p:nvPr/>
        </p:nvGrpSpPr>
        <p:grpSpPr>
          <a:xfrm rot="0">
            <a:off x="14392219" y="4227726"/>
            <a:ext cx="1635413" cy="530451"/>
            <a:chOff x="0" y="0"/>
            <a:chExt cx="2158139" cy="699999"/>
          </a:xfrm>
        </p:grpSpPr>
        <p:sp>
          <p:nvSpPr>
            <p:cNvPr name="Freeform 16" id="16"/>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7" id="17"/>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8" id="18"/>
          <p:cNvGrpSpPr/>
          <p:nvPr/>
        </p:nvGrpSpPr>
        <p:grpSpPr>
          <a:xfrm rot="0">
            <a:off x="1043940" y="1028700"/>
            <a:ext cx="8505877" cy="1121283"/>
            <a:chOff x="0" y="0"/>
            <a:chExt cx="11341170" cy="1495044"/>
          </a:xfrm>
        </p:grpSpPr>
        <p:sp>
          <p:nvSpPr>
            <p:cNvPr name="Freeform 19" id="19"/>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0" id="20"/>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1" id="21"/>
          <p:cNvGrpSpPr/>
          <p:nvPr/>
        </p:nvGrpSpPr>
        <p:grpSpPr>
          <a:xfrm rot="0">
            <a:off x="1028700" y="2304055"/>
            <a:ext cx="16566642" cy="1044626"/>
            <a:chOff x="0" y="0"/>
            <a:chExt cx="22088856" cy="1392834"/>
          </a:xfrm>
        </p:grpSpPr>
        <p:sp>
          <p:nvSpPr>
            <p:cNvPr name="Freeform 22" id="22"/>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3" id="23"/>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ADYK : Notre démarche projet</a:t>
              </a:r>
            </a:p>
          </p:txBody>
        </p:sp>
      </p:grpSp>
      <p:grpSp>
        <p:nvGrpSpPr>
          <p:cNvPr name="Group 24" id="24"/>
          <p:cNvGrpSpPr/>
          <p:nvPr/>
        </p:nvGrpSpPr>
        <p:grpSpPr>
          <a:xfrm rot="0">
            <a:off x="17595342" y="9613982"/>
            <a:ext cx="352044" cy="516970"/>
            <a:chOff x="0" y="0"/>
            <a:chExt cx="469392" cy="689293"/>
          </a:xfrm>
        </p:grpSpPr>
        <p:sp>
          <p:nvSpPr>
            <p:cNvPr name="Freeform 25" id="25"/>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6" id="26"/>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a:solidFill>
                    <a:srgbClr val="F07817"/>
                  </a:solidFill>
                  <a:latin typeface="Poppins Bold"/>
                  <a:ea typeface="Poppins Bold"/>
                  <a:cs typeface="Poppins Bold"/>
                  <a:sym typeface="Poppins Bold"/>
                </a:rPr>
                <a:t>1</a:t>
              </a:r>
              <a:r>
                <a:rPr lang="en-US" b="true" sz="2094" strike="noStrike" u="none">
                  <a:solidFill>
                    <a:srgbClr val="F07817"/>
                  </a:solidFill>
                  <a:latin typeface="Poppins Bold"/>
                  <a:ea typeface="Poppins Bold"/>
                  <a:cs typeface="Poppins Bold"/>
                  <a:sym typeface="Poppins Bold"/>
                </a:rPr>
                <a:t>0</a:t>
              </a:r>
            </a:p>
          </p:txBody>
        </p:sp>
      </p:grpSp>
      <p:grpSp>
        <p:nvGrpSpPr>
          <p:cNvPr name="Group 27" id="27"/>
          <p:cNvGrpSpPr/>
          <p:nvPr/>
        </p:nvGrpSpPr>
        <p:grpSpPr>
          <a:xfrm rot="0">
            <a:off x="12824509" y="3859228"/>
            <a:ext cx="4770833" cy="83116"/>
            <a:chOff x="0" y="0"/>
            <a:chExt cx="5248656" cy="91440"/>
          </a:xfrm>
        </p:grpSpPr>
        <p:sp>
          <p:nvSpPr>
            <p:cNvPr name="Freeform 28" id="2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29" id="29"/>
          <p:cNvGrpSpPr/>
          <p:nvPr/>
        </p:nvGrpSpPr>
        <p:grpSpPr>
          <a:xfrm rot="0">
            <a:off x="6866716" y="3857772"/>
            <a:ext cx="4742879" cy="4777602"/>
            <a:chOff x="0" y="0"/>
            <a:chExt cx="6323838" cy="6370137"/>
          </a:xfrm>
        </p:grpSpPr>
        <p:grpSp>
          <p:nvGrpSpPr>
            <p:cNvPr name="Group 30" id="30"/>
            <p:cNvGrpSpPr/>
            <p:nvPr/>
          </p:nvGrpSpPr>
          <p:grpSpPr>
            <a:xfrm rot="0">
              <a:off x="0" y="1726"/>
              <a:ext cx="6323838" cy="6368411"/>
              <a:chOff x="0" y="0"/>
              <a:chExt cx="6909782" cy="6958485"/>
            </a:xfrm>
          </p:grpSpPr>
          <p:sp>
            <p:nvSpPr>
              <p:cNvPr name="Freeform 31" id="31"/>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32" id="32"/>
            <p:cNvGrpSpPr/>
            <p:nvPr/>
          </p:nvGrpSpPr>
          <p:grpSpPr>
            <a:xfrm rot="0">
              <a:off x="0" y="0"/>
              <a:ext cx="6323838" cy="110171"/>
              <a:chOff x="0" y="0"/>
              <a:chExt cx="5248656" cy="91440"/>
            </a:xfrm>
          </p:grpSpPr>
          <p:sp>
            <p:nvSpPr>
              <p:cNvPr name="Freeform 33" id="33"/>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grpSp>
        <p:nvGrpSpPr>
          <p:cNvPr name="Group 34" id="34"/>
          <p:cNvGrpSpPr/>
          <p:nvPr/>
        </p:nvGrpSpPr>
        <p:grpSpPr>
          <a:xfrm rot="0">
            <a:off x="2404661" y="4215778"/>
            <a:ext cx="1990957" cy="530451"/>
            <a:chOff x="0" y="0"/>
            <a:chExt cx="2627325" cy="699999"/>
          </a:xfrm>
        </p:grpSpPr>
        <p:sp>
          <p:nvSpPr>
            <p:cNvPr name="Freeform 35" id="35"/>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6" id="36"/>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sp>
        <p:nvSpPr>
          <p:cNvPr name="TextBox 37" id="37"/>
          <p:cNvSpPr txBox="true"/>
          <p:nvPr/>
        </p:nvSpPr>
        <p:spPr>
          <a:xfrm rot="0">
            <a:off x="13379117" y="5511049"/>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Support post-dép</a:t>
            </a:r>
            <a:r>
              <a:rPr lang="en-US" sz="1838">
                <a:solidFill>
                  <a:srgbClr val="000000"/>
                </a:solidFill>
                <a:latin typeface="Poppins"/>
                <a:ea typeface="Poppins"/>
                <a:cs typeface="Poppins"/>
                <a:sym typeface="Poppins"/>
              </a:rPr>
              <a:t>loiement</a:t>
            </a:r>
          </a:p>
        </p:txBody>
      </p:sp>
      <p:grpSp>
        <p:nvGrpSpPr>
          <p:cNvPr name="Group 38" id="38"/>
          <p:cNvGrpSpPr/>
          <p:nvPr/>
        </p:nvGrpSpPr>
        <p:grpSpPr>
          <a:xfrm rot="0">
            <a:off x="13206378" y="5646625"/>
            <a:ext cx="80232" cy="80311"/>
            <a:chOff x="0" y="0"/>
            <a:chExt cx="146161" cy="146304"/>
          </a:xfrm>
        </p:grpSpPr>
        <p:sp>
          <p:nvSpPr>
            <p:cNvPr name="Freeform 39" id="3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40" id="40"/>
          <p:cNvSpPr txBox="true"/>
          <p:nvPr/>
        </p:nvSpPr>
        <p:spPr>
          <a:xfrm rot="0">
            <a:off x="13379117" y="6685181"/>
            <a:ext cx="4056912"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Accompagnement des utilis</a:t>
            </a:r>
            <a:r>
              <a:rPr lang="en-US" sz="1838">
                <a:solidFill>
                  <a:srgbClr val="000000"/>
                </a:solidFill>
                <a:latin typeface="Poppins"/>
                <a:ea typeface="Poppins"/>
                <a:cs typeface="Poppins"/>
                <a:sym typeface="Poppins"/>
              </a:rPr>
              <a:t>ateurs</a:t>
            </a:r>
          </a:p>
        </p:txBody>
      </p:sp>
      <p:grpSp>
        <p:nvGrpSpPr>
          <p:cNvPr name="Group 41" id="41"/>
          <p:cNvGrpSpPr/>
          <p:nvPr/>
        </p:nvGrpSpPr>
        <p:grpSpPr>
          <a:xfrm rot="0">
            <a:off x="13206378" y="6807883"/>
            <a:ext cx="80232" cy="80311"/>
            <a:chOff x="0" y="0"/>
            <a:chExt cx="146161" cy="146304"/>
          </a:xfrm>
        </p:grpSpPr>
        <p:sp>
          <p:nvSpPr>
            <p:cNvPr name="Freeform 42" id="4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43" id="43"/>
          <p:cNvSpPr txBox="true"/>
          <p:nvPr/>
        </p:nvSpPr>
        <p:spPr>
          <a:xfrm rot="0">
            <a:off x="13379117" y="71251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Accompagnement dans l’évol</a:t>
            </a:r>
            <a:r>
              <a:rPr lang="en-US" sz="1838">
                <a:solidFill>
                  <a:srgbClr val="000000"/>
                </a:solidFill>
                <a:latin typeface="Poppins"/>
                <a:ea typeface="Poppins"/>
                <a:cs typeface="Poppins"/>
                <a:sym typeface="Poppins"/>
              </a:rPr>
              <a:t>ution de la solution</a:t>
            </a:r>
          </a:p>
        </p:txBody>
      </p:sp>
      <p:grpSp>
        <p:nvGrpSpPr>
          <p:cNvPr name="Group 44" id="44"/>
          <p:cNvGrpSpPr/>
          <p:nvPr/>
        </p:nvGrpSpPr>
        <p:grpSpPr>
          <a:xfrm rot="0">
            <a:off x="13206378" y="7392725"/>
            <a:ext cx="80232" cy="80311"/>
            <a:chOff x="0" y="0"/>
            <a:chExt cx="146161" cy="146304"/>
          </a:xfrm>
        </p:grpSpPr>
        <p:sp>
          <p:nvSpPr>
            <p:cNvPr name="Freeform 45" id="4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grpSp>
        <p:nvGrpSpPr>
          <p:cNvPr name="Group 46" id="46"/>
          <p:cNvGrpSpPr/>
          <p:nvPr/>
        </p:nvGrpSpPr>
        <p:grpSpPr>
          <a:xfrm rot="0">
            <a:off x="8346129" y="4227726"/>
            <a:ext cx="1784052" cy="518503"/>
            <a:chOff x="0" y="0"/>
            <a:chExt cx="2354287" cy="684232"/>
          </a:xfrm>
        </p:grpSpPr>
        <p:sp>
          <p:nvSpPr>
            <p:cNvPr name="Freeform 47" id="47"/>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48" id="48"/>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sp>
        <p:nvSpPr>
          <p:cNvPr name="TextBox 49" id="49"/>
          <p:cNvSpPr txBox="true"/>
          <p:nvPr/>
        </p:nvSpPr>
        <p:spPr>
          <a:xfrm rot="0">
            <a:off x="7352338" y="5523923"/>
            <a:ext cx="3834356"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Tests et validation de l</a:t>
            </a:r>
            <a:r>
              <a:rPr lang="en-US" sz="1838">
                <a:solidFill>
                  <a:srgbClr val="000000"/>
                </a:solidFill>
                <a:latin typeface="Poppins"/>
                <a:ea typeface="Poppins"/>
                <a:cs typeface="Poppins"/>
                <a:sym typeface="Poppins"/>
              </a:rPr>
              <a:t>a solution</a:t>
            </a:r>
          </a:p>
        </p:txBody>
      </p:sp>
      <p:grpSp>
        <p:nvGrpSpPr>
          <p:cNvPr name="Group 50" id="50"/>
          <p:cNvGrpSpPr/>
          <p:nvPr/>
        </p:nvGrpSpPr>
        <p:grpSpPr>
          <a:xfrm rot="0">
            <a:off x="7180504" y="5646625"/>
            <a:ext cx="80232" cy="80311"/>
            <a:chOff x="0" y="0"/>
            <a:chExt cx="146161" cy="146304"/>
          </a:xfrm>
        </p:grpSpPr>
        <p:sp>
          <p:nvSpPr>
            <p:cNvPr name="Freeform 51" id="5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2" id="52"/>
          <p:cNvSpPr txBox="true"/>
          <p:nvPr/>
        </p:nvSpPr>
        <p:spPr>
          <a:xfrm rot="0">
            <a:off x="7352338"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Conception et développement de l</a:t>
            </a:r>
            <a:r>
              <a:rPr lang="en-US" sz="1838">
                <a:solidFill>
                  <a:srgbClr val="000000"/>
                </a:solidFill>
                <a:latin typeface="Poppins"/>
                <a:ea typeface="Poppins"/>
                <a:cs typeface="Poppins"/>
                <a:sym typeface="Poppins"/>
              </a:rPr>
              <a:t>a solution</a:t>
            </a:r>
          </a:p>
        </p:txBody>
      </p:sp>
      <p:grpSp>
        <p:nvGrpSpPr>
          <p:cNvPr name="Group 53" id="53"/>
          <p:cNvGrpSpPr/>
          <p:nvPr/>
        </p:nvGrpSpPr>
        <p:grpSpPr>
          <a:xfrm rot="0">
            <a:off x="7179600" y="6357245"/>
            <a:ext cx="80232" cy="80311"/>
            <a:chOff x="0" y="0"/>
            <a:chExt cx="146161" cy="146304"/>
          </a:xfrm>
        </p:grpSpPr>
        <p:sp>
          <p:nvSpPr>
            <p:cNvPr name="Freeform 54" id="5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5" id="55"/>
          <p:cNvSpPr txBox="true"/>
          <p:nvPr/>
        </p:nvSpPr>
        <p:spPr>
          <a:xfrm rot="0">
            <a:off x="7352338"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Traduction des besoins métiers </a:t>
            </a:r>
            <a:r>
              <a:rPr lang="en-US" sz="1838">
                <a:solidFill>
                  <a:srgbClr val="000000"/>
                </a:solidFill>
                <a:latin typeface="Poppins"/>
                <a:ea typeface="Poppins"/>
                <a:cs typeface="Poppins"/>
                <a:sym typeface="Poppins"/>
              </a:rPr>
              <a:t>en solution fonctionnelle</a:t>
            </a:r>
          </a:p>
        </p:txBody>
      </p:sp>
      <p:grpSp>
        <p:nvGrpSpPr>
          <p:cNvPr name="Group 56" id="56"/>
          <p:cNvGrpSpPr/>
          <p:nvPr/>
        </p:nvGrpSpPr>
        <p:grpSpPr>
          <a:xfrm rot="0">
            <a:off x="7179600" y="7067865"/>
            <a:ext cx="80232" cy="80311"/>
            <a:chOff x="0" y="0"/>
            <a:chExt cx="146161" cy="146304"/>
          </a:xfrm>
        </p:grpSpPr>
        <p:sp>
          <p:nvSpPr>
            <p:cNvPr name="Freeform 57" id="5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8" id="58"/>
          <p:cNvSpPr txBox="true"/>
          <p:nvPr/>
        </p:nvSpPr>
        <p:spPr>
          <a:xfrm rot="0">
            <a:off x="7353242" y="7511111"/>
            <a:ext cx="3943468" cy="87660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Traduction des processus en fonctionnalités, workflows et règles de gesti</a:t>
            </a:r>
            <a:r>
              <a:rPr lang="en-US" sz="1838">
                <a:solidFill>
                  <a:srgbClr val="000000"/>
                </a:solidFill>
                <a:latin typeface="Poppins"/>
                <a:ea typeface="Poppins"/>
                <a:cs typeface="Poppins"/>
                <a:sym typeface="Poppins"/>
              </a:rPr>
              <a:t>on</a:t>
            </a:r>
          </a:p>
        </p:txBody>
      </p:sp>
      <p:grpSp>
        <p:nvGrpSpPr>
          <p:cNvPr name="Group 59" id="59"/>
          <p:cNvGrpSpPr/>
          <p:nvPr/>
        </p:nvGrpSpPr>
        <p:grpSpPr>
          <a:xfrm rot="0">
            <a:off x="7180504" y="7778640"/>
            <a:ext cx="80232" cy="80311"/>
            <a:chOff x="0" y="0"/>
            <a:chExt cx="146161" cy="146304"/>
          </a:xfrm>
        </p:grpSpPr>
        <p:sp>
          <p:nvSpPr>
            <p:cNvPr name="Freeform 60" id="6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1" id="61"/>
          <p:cNvSpPr txBox="true"/>
          <p:nvPr/>
        </p:nvSpPr>
        <p:spPr>
          <a:xfrm rot="0">
            <a:off x="1599765" y="4689079"/>
            <a:ext cx="3600748"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Analyser et formaliser les besoins</a:t>
            </a:r>
          </a:p>
        </p:txBody>
      </p:sp>
      <p:sp>
        <p:nvSpPr>
          <p:cNvPr name="TextBox 62" id="62"/>
          <p:cNvSpPr txBox="true"/>
          <p:nvPr/>
        </p:nvSpPr>
        <p:spPr>
          <a:xfrm rot="0">
            <a:off x="7500438" y="4689079"/>
            <a:ext cx="3387328" cy="309230"/>
          </a:xfrm>
          <a:prstGeom prst="rect">
            <a:avLst/>
          </a:prstGeom>
        </p:spPr>
        <p:txBody>
          <a:bodyPr anchor="t" rtlCol="false" tIns="0" lIns="0" bIns="0" rIns="0">
            <a:spAutoFit/>
          </a:bodyPr>
          <a:lstStyle/>
          <a:p>
            <a:pPr algn="l">
              <a:lnSpc>
                <a:spcPts val="2380"/>
              </a:lnSpc>
            </a:pPr>
            <a:r>
              <a:rPr lang="en-US" sz="1700">
                <a:solidFill>
                  <a:srgbClr val="F07817"/>
                </a:solidFill>
                <a:latin typeface="Poppins"/>
                <a:ea typeface="Poppins"/>
                <a:cs typeface="Poppins"/>
                <a:sym typeface="Poppins"/>
              </a:rPr>
              <a:t>Co</a:t>
            </a:r>
            <a:r>
              <a:rPr lang="en-US" sz="1700">
                <a:solidFill>
                  <a:srgbClr val="F07817"/>
                </a:solidFill>
                <a:latin typeface="Poppins"/>
                <a:ea typeface="Poppins"/>
                <a:cs typeface="Poppins"/>
                <a:sym typeface="Poppins"/>
              </a:rPr>
              <a:t>ncevoir et réaliser la solution</a:t>
            </a:r>
          </a:p>
        </p:txBody>
      </p:sp>
      <p:sp>
        <p:nvSpPr>
          <p:cNvPr name="TextBox 63" id="63"/>
          <p:cNvSpPr txBox="true"/>
          <p:nvPr/>
        </p:nvSpPr>
        <p:spPr>
          <a:xfrm rot="0">
            <a:off x="12989559" y="4701027"/>
            <a:ext cx="4440734"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D</a:t>
            </a:r>
            <a:r>
              <a:rPr lang="en-US" sz="1700">
                <a:solidFill>
                  <a:srgbClr val="1D74C4"/>
                </a:solidFill>
                <a:latin typeface="Poppins"/>
                <a:ea typeface="Poppins"/>
                <a:cs typeface="Poppins"/>
                <a:sym typeface="Poppins"/>
              </a:rPr>
              <a:t>éployer et accompagner les utilisateurs</a:t>
            </a:r>
          </a:p>
        </p:txBody>
      </p:sp>
      <p:sp>
        <p:nvSpPr>
          <p:cNvPr name="TextBox 64" id="64"/>
          <p:cNvSpPr txBox="true"/>
          <p:nvPr/>
        </p:nvSpPr>
        <p:spPr>
          <a:xfrm rot="0">
            <a:off x="1515226"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Recueil et formalisation des be</a:t>
            </a:r>
            <a:r>
              <a:rPr lang="en-US" sz="1838">
                <a:solidFill>
                  <a:srgbClr val="000000"/>
                </a:solidFill>
                <a:latin typeface="Poppins"/>
                <a:ea typeface="Poppins"/>
                <a:cs typeface="Poppins"/>
                <a:sym typeface="Poppins"/>
              </a:rPr>
              <a:t>soins</a:t>
            </a:r>
          </a:p>
        </p:txBody>
      </p:sp>
      <p:grpSp>
        <p:nvGrpSpPr>
          <p:cNvPr name="Group 65" id="65"/>
          <p:cNvGrpSpPr/>
          <p:nvPr/>
        </p:nvGrpSpPr>
        <p:grpSpPr>
          <a:xfrm rot="0">
            <a:off x="1342488" y="5646625"/>
            <a:ext cx="80232" cy="80311"/>
            <a:chOff x="0" y="0"/>
            <a:chExt cx="146161" cy="146304"/>
          </a:xfrm>
        </p:grpSpPr>
        <p:sp>
          <p:nvSpPr>
            <p:cNvPr name="Freeform 66" id="6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67" id="67"/>
          <p:cNvSpPr txBox="true"/>
          <p:nvPr/>
        </p:nvSpPr>
        <p:spPr>
          <a:xfrm rot="0">
            <a:off x="1514322"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Définition des exigences fonctionnelle</a:t>
            </a:r>
            <a:r>
              <a:rPr lang="en-US" sz="1838">
                <a:solidFill>
                  <a:srgbClr val="000000"/>
                </a:solidFill>
                <a:latin typeface="Poppins"/>
                <a:ea typeface="Poppins"/>
                <a:cs typeface="Poppins"/>
                <a:sym typeface="Poppins"/>
              </a:rPr>
              <a:t>s</a:t>
            </a:r>
          </a:p>
        </p:txBody>
      </p:sp>
      <p:grpSp>
        <p:nvGrpSpPr>
          <p:cNvPr name="Group 68" id="68"/>
          <p:cNvGrpSpPr/>
          <p:nvPr/>
        </p:nvGrpSpPr>
        <p:grpSpPr>
          <a:xfrm rot="0">
            <a:off x="1341584" y="6357245"/>
            <a:ext cx="80232" cy="80311"/>
            <a:chOff x="0" y="0"/>
            <a:chExt cx="146161" cy="146304"/>
          </a:xfrm>
        </p:grpSpPr>
        <p:sp>
          <p:nvSpPr>
            <p:cNvPr name="Freeform 69" id="6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70" id="70"/>
          <p:cNvSpPr txBox="true"/>
          <p:nvPr/>
        </p:nvSpPr>
        <p:spPr>
          <a:xfrm rot="0">
            <a:off x="1514322"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Définition des workflows et règl</a:t>
            </a:r>
            <a:r>
              <a:rPr lang="en-US" sz="1838">
                <a:solidFill>
                  <a:srgbClr val="000000"/>
                </a:solidFill>
                <a:latin typeface="Poppins"/>
                <a:ea typeface="Poppins"/>
                <a:cs typeface="Poppins"/>
                <a:sym typeface="Poppins"/>
              </a:rPr>
              <a:t>es de gestion</a:t>
            </a:r>
          </a:p>
        </p:txBody>
      </p:sp>
      <p:grpSp>
        <p:nvGrpSpPr>
          <p:cNvPr name="Group 71" id="71"/>
          <p:cNvGrpSpPr/>
          <p:nvPr/>
        </p:nvGrpSpPr>
        <p:grpSpPr>
          <a:xfrm rot="0">
            <a:off x="1341584" y="7067865"/>
            <a:ext cx="80232" cy="80311"/>
            <a:chOff x="0" y="0"/>
            <a:chExt cx="146161" cy="146304"/>
          </a:xfrm>
        </p:grpSpPr>
        <p:sp>
          <p:nvSpPr>
            <p:cNvPr name="Freeform 72" id="7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73" id="73"/>
          <p:cNvSpPr txBox="true"/>
          <p:nvPr/>
        </p:nvSpPr>
        <p:spPr>
          <a:xfrm rot="0">
            <a:off x="1514322" y="7511111"/>
            <a:ext cx="3943468"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Analyse et optimisation des processus métiers</a:t>
            </a:r>
          </a:p>
        </p:txBody>
      </p:sp>
      <p:grpSp>
        <p:nvGrpSpPr>
          <p:cNvPr name="Group 74" id="74"/>
          <p:cNvGrpSpPr/>
          <p:nvPr/>
        </p:nvGrpSpPr>
        <p:grpSpPr>
          <a:xfrm rot="0">
            <a:off x="1341584" y="7778640"/>
            <a:ext cx="80232" cy="80311"/>
            <a:chOff x="0" y="0"/>
            <a:chExt cx="146161" cy="146304"/>
          </a:xfrm>
        </p:grpSpPr>
        <p:sp>
          <p:nvSpPr>
            <p:cNvPr name="Freeform 75" id="7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
        <p:nvSpPr>
          <p:cNvPr name="TextBox 76" id="76"/>
          <p:cNvSpPr txBox="true"/>
          <p:nvPr/>
        </p:nvSpPr>
        <p:spPr>
          <a:xfrm rot="0">
            <a:off x="13363483" y="5955511"/>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production de </a:t>
            </a:r>
            <a:r>
              <a:rPr lang="en-US" sz="1838">
                <a:solidFill>
                  <a:srgbClr val="000000"/>
                </a:solidFill>
                <a:latin typeface="Poppins"/>
                <a:ea typeface="Poppins"/>
                <a:cs typeface="Poppins"/>
                <a:sym typeface="Poppins"/>
              </a:rPr>
              <a:t>la solution</a:t>
            </a:r>
          </a:p>
        </p:txBody>
      </p:sp>
      <p:grpSp>
        <p:nvGrpSpPr>
          <p:cNvPr name="Group 77" id="77"/>
          <p:cNvGrpSpPr/>
          <p:nvPr/>
        </p:nvGrpSpPr>
        <p:grpSpPr>
          <a:xfrm rot="0">
            <a:off x="13190745" y="6091087"/>
            <a:ext cx="80232" cy="80311"/>
            <a:chOff x="0" y="0"/>
            <a:chExt cx="146161" cy="146304"/>
          </a:xfrm>
        </p:grpSpPr>
        <p:sp>
          <p:nvSpPr>
            <p:cNvPr name="Freeform 78" id="7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0072CE"/>
            </a:solid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SOLUTION B2C</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11</a:t>
              </a:r>
            </a:p>
          </p:txBody>
        </p:sp>
      </p:grpSp>
      <p:grpSp>
        <p:nvGrpSpPr>
          <p:cNvPr name="Group 13" id="13"/>
          <p:cNvGrpSpPr/>
          <p:nvPr/>
        </p:nvGrpSpPr>
        <p:grpSpPr>
          <a:xfrm rot="0">
            <a:off x="1043940" y="2301237"/>
            <a:ext cx="11792792" cy="1044626"/>
            <a:chOff x="0" y="0"/>
            <a:chExt cx="15723723" cy="1392834"/>
          </a:xfrm>
        </p:grpSpPr>
        <p:sp>
          <p:nvSpPr>
            <p:cNvPr name="Freeform 14" id="14"/>
            <p:cNvSpPr/>
            <p:nvPr/>
          </p:nvSpPr>
          <p:spPr>
            <a:xfrm flipH="false" flipV="false" rot="0">
              <a:off x="0" y="0"/>
              <a:ext cx="15723727" cy="1392840"/>
            </a:xfrm>
            <a:custGeom>
              <a:avLst/>
              <a:gdLst/>
              <a:ahLst/>
              <a:cxnLst/>
              <a:rect r="r" b="b" t="t" l="l"/>
              <a:pathLst>
                <a:path h="1392840" w="15723727">
                  <a:moveTo>
                    <a:pt x="0" y="0"/>
                  </a:moveTo>
                  <a:lnTo>
                    <a:pt x="15723727" y="0"/>
                  </a:lnTo>
                  <a:lnTo>
                    <a:pt x="15723727" y="1392840"/>
                  </a:lnTo>
                  <a:lnTo>
                    <a:pt x="0" y="1392840"/>
                  </a:lnTo>
                  <a:close/>
                </a:path>
              </a:pathLst>
            </a:custGeom>
            <a:blipFill>
              <a:blip r:embed="rId5">
                <a:alphaModFix amt="0"/>
              </a:blip>
              <a:stretch>
                <a:fillRect l="0" t="-197450" r="-6764" b="-172239"/>
              </a:stretch>
            </a:blipFill>
          </p:spPr>
        </p:sp>
        <p:sp>
          <p:nvSpPr>
            <p:cNvPr name="TextBox 15" id="15"/>
            <p:cNvSpPr txBox="true"/>
            <p:nvPr/>
          </p:nvSpPr>
          <p:spPr>
            <a:xfrm>
              <a:off x="0" y="-38100"/>
              <a:ext cx="1572372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EN CONTIN</a:t>
              </a:r>
              <a:r>
                <a:rPr lang="en-US" b="true" sz="4200">
                  <a:solidFill>
                    <a:srgbClr val="014276"/>
                  </a:solidFill>
                  <a:latin typeface="Poppins Bold"/>
                  <a:ea typeface="Poppins Bold"/>
                  <a:cs typeface="Poppins Bold"/>
                  <a:sym typeface="Poppins Bold"/>
                </a:rPr>
                <a:t>U, PENDANT ET APRÈS LE PROJET</a:t>
              </a:r>
            </a:p>
          </p:txBody>
        </p:sp>
      </p:grpSp>
      <p:grpSp>
        <p:nvGrpSpPr>
          <p:cNvPr name="Group 16" id="16"/>
          <p:cNvGrpSpPr/>
          <p:nvPr/>
        </p:nvGrpSpPr>
        <p:grpSpPr>
          <a:xfrm rot="0">
            <a:off x="1043940" y="3859066"/>
            <a:ext cx="245923" cy="4798619"/>
            <a:chOff x="0" y="0"/>
            <a:chExt cx="327897" cy="6398159"/>
          </a:xfrm>
        </p:grpSpPr>
        <p:sp>
          <p:nvSpPr>
            <p:cNvPr name="Freeform 17" id="17"/>
            <p:cNvSpPr/>
            <p:nvPr/>
          </p:nvSpPr>
          <p:spPr>
            <a:xfrm flipH="false" flipV="false" rot="0">
              <a:off x="0" y="0"/>
              <a:ext cx="327897" cy="4371963"/>
            </a:xfrm>
            <a:custGeom>
              <a:avLst/>
              <a:gdLst/>
              <a:ahLst/>
              <a:cxnLst/>
              <a:rect r="r" b="b" t="t" l="l"/>
              <a:pathLst>
                <a:path h="4371963" w="327897">
                  <a:moveTo>
                    <a:pt x="0" y="0"/>
                  </a:moveTo>
                  <a:lnTo>
                    <a:pt x="327897" y="0"/>
                  </a:lnTo>
                  <a:lnTo>
                    <a:pt x="327897" y="4371963"/>
                  </a:lnTo>
                  <a:lnTo>
                    <a:pt x="0" y="43719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0" y="2026195"/>
              <a:ext cx="327897" cy="4371963"/>
            </a:xfrm>
            <a:custGeom>
              <a:avLst/>
              <a:gdLst/>
              <a:ahLst/>
              <a:cxnLst/>
              <a:rect r="r" b="b" t="t" l="l"/>
              <a:pathLst>
                <a:path h="4371963" w="327897">
                  <a:moveTo>
                    <a:pt x="0" y="0"/>
                  </a:moveTo>
                  <a:lnTo>
                    <a:pt x="327897" y="0"/>
                  </a:lnTo>
                  <a:lnTo>
                    <a:pt x="327897" y="4371964"/>
                  </a:lnTo>
                  <a:lnTo>
                    <a:pt x="0" y="43719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19" id="19"/>
          <p:cNvGrpSpPr/>
          <p:nvPr/>
        </p:nvGrpSpPr>
        <p:grpSpPr>
          <a:xfrm rot="0">
            <a:off x="1488938" y="3782425"/>
            <a:ext cx="3735685" cy="451771"/>
            <a:chOff x="0" y="0"/>
            <a:chExt cx="3928905" cy="475137"/>
          </a:xfrm>
        </p:grpSpPr>
        <p:sp>
          <p:nvSpPr>
            <p:cNvPr name="Freeform 20" id="20"/>
            <p:cNvSpPr/>
            <p:nvPr/>
          </p:nvSpPr>
          <p:spPr>
            <a:xfrm flipH="false" flipV="false" rot="0">
              <a:off x="0" y="0"/>
              <a:ext cx="3928905" cy="475138"/>
            </a:xfrm>
            <a:custGeom>
              <a:avLst/>
              <a:gdLst/>
              <a:ahLst/>
              <a:cxnLst/>
              <a:rect r="r" b="b" t="t" l="l"/>
              <a:pathLst>
                <a:path h="475138" w="3928905">
                  <a:moveTo>
                    <a:pt x="0" y="0"/>
                  </a:moveTo>
                  <a:lnTo>
                    <a:pt x="3928905" y="0"/>
                  </a:lnTo>
                  <a:lnTo>
                    <a:pt x="3928905" y="475138"/>
                  </a:lnTo>
                  <a:lnTo>
                    <a:pt x="0" y="475138"/>
                  </a:lnTo>
                  <a:close/>
                </a:path>
              </a:pathLst>
            </a:custGeom>
            <a:blipFill>
              <a:blip r:embed="rId5">
                <a:alphaModFix amt="0"/>
              </a:blip>
              <a:stretch>
                <a:fillRect l="0" t="-344279" r="-221176" b="-590688"/>
              </a:stretch>
            </a:blipFill>
            <a:ln cap="sq">
              <a:noFill/>
              <a:prstDash val="solid"/>
              <a:miter/>
            </a:ln>
          </p:spPr>
        </p:sp>
        <p:sp>
          <p:nvSpPr>
            <p:cNvPr name="TextBox 21" id="21"/>
            <p:cNvSpPr txBox="true"/>
            <p:nvPr/>
          </p:nvSpPr>
          <p:spPr>
            <a:xfrm>
              <a:off x="0" y="-28575"/>
              <a:ext cx="3928905"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Infrastructure &amp; hébergement</a:t>
              </a:r>
            </a:p>
          </p:txBody>
        </p:sp>
      </p:grpSp>
      <p:grpSp>
        <p:nvGrpSpPr>
          <p:cNvPr name="Group 22" id="22"/>
          <p:cNvGrpSpPr/>
          <p:nvPr/>
        </p:nvGrpSpPr>
        <p:grpSpPr>
          <a:xfrm rot="0">
            <a:off x="1488938" y="4282868"/>
            <a:ext cx="8952234" cy="451771"/>
            <a:chOff x="0" y="0"/>
            <a:chExt cx="9415268" cy="475137"/>
          </a:xfrm>
        </p:grpSpPr>
        <p:sp>
          <p:nvSpPr>
            <p:cNvPr name="Freeform 23" id="23"/>
            <p:cNvSpPr/>
            <p:nvPr/>
          </p:nvSpPr>
          <p:spPr>
            <a:xfrm flipH="false" flipV="false" rot="0">
              <a:off x="0" y="0"/>
              <a:ext cx="9415268" cy="475138"/>
            </a:xfrm>
            <a:custGeom>
              <a:avLst/>
              <a:gdLst/>
              <a:ahLst/>
              <a:cxnLst/>
              <a:rect r="r" b="b" t="t" l="l"/>
              <a:pathLst>
                <a:path h="475138" w="9415268">
                  <a:moveTo>
                    <a:pt x="0" y="0"/>
                  </a:moveTo>
                  <a:lnTo>
                    <a:pt x="9415268" y="0"/>
                  </a:lnTo>
                  <a:lnTo>
                    <a:pt x="9415268" y="475138"/>
                  </a:lnTo>
                  <a:lnTo>
                    <a:pt x="0" y="475138"/>
                  </a:lnTo>
                  <a:close/>
                </a:path>
              </a:pathLst>
            </a:custGeom>
            <a:solidFill>
              <a:srgbClr val="F07817">
                <a:alpha val="0"/>
              </a:srgbClr>
            </a:solidFill>
          </p:spPr>
        </p:sp>
        <p:sp>
          <p:nvSpPr>
            <p:cNvPr name="TextBox 24" id="24"/>
            <p:cNvSpPr txBox="true"/>
            <p:nvPr/>
          </p:nvSpPr>
          <p:spPr>
            <a:xfrm>
              <a:off x="0" y="-28575"/>
              <a:ext cx="9415268" cy="50371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Dimensionnement, mise </a:t>
              </a:r>
              <a:r>
                <a:rPr lang="en-US" sz="1838" strike="noStrike" u="none">
                  <a:solidFill>
                    <a:srgbClr val="000000"/>
                  </a:solidFill>
                  <a:latin typeface="Poppins"/>
                  <a:ea typeface="Poppins"/>
                  <a:cs typeface="Poppins"/>
                  <a:sym typeface="Poppins"/>
                </a:rPr>
                <a:t>en place et administration </a:t>
              </a:r>
              <a:r>
                <a:rPr lang="en-US" sz="1838" strike="noStrike" u="none">
                  <a:solidFill>
                    <a:srgbClr val="000000"/>
                  </a:solidFill>
                  <a:latin typeface="Poppins"/>
                  <a:ea typeface="Poppins"/>
                  <a:cs typeface="Poppins"/>
                  <a:sym typeface="Poppins"/>
                </a:rPr>
                <a:t>d</a:t>
              </a:r>
              <a:r>
                <a:rPr lang="en-US" sz="1838" strike="noStrike" u="none">
                  <a:solidFill>
                    <a:srgbClr val="000000"/>
                  </a:solidFill>
                  <a:latin typeface="Poppins"/>
                  <a:ea typeface="Poppins"/>
                  <a:cs typeface="Poppins"/>
                  <a:sym typeface="Poppins"/>
                </a:rPr>
                <a:t>es e</a:t>
              </a:r>
              <a:r>
                <a:rPr lang="en-US" sz="1838" strike="noStrike" u="none">
                  <a:solidFill>
                    <a:srgbClr val="000000"/>
                  </a:solidFill>
                  <a:latin typeface="Poppins"/>
                  <a:ea typeface="Poppins"/>
                  <a:cs typeface="Poppins"/>
                  <a:sym typeface="Poppins"/>
                </a:rPr>
                <a:t>nv</a:t>
              </a:r>
              <a:r>
                <a:rPr lang="en-US" sz="1838" strike="noStrike" u="none">
                  <a:solidFill>
                    <a:srgbClr val="000000"/>
                  </a:solidFill>
                  <a:latin typeface="Poppins"/>
                  <a:ea typeface="Poppins"/>
                  <a:cs typeface="Poppins"/>
                  <a:sym typeface="Poppins"/>
                </a:rPr>
                <a:t>ironnements</a:t>
              </a:r>
            </a:p>
          </p:txBody>
        </p:sp>
      </p:grpSp>
      <p:grpSp>
        <p:nvGrpSpPr>
          <p:cNvPr name="Group 25" id="25"/>
          <p:cNvGrpSpPr/>
          <p:nvPr/>
        </p:nvGrpSpPr>
        <p:grpSpPr>
          <a:xfrm rot="0">
            <a:off x="1488938" y="5246526"/>
            <a:ext cx="3735685" cy="451771"/>
            <a:chOff x="0" y="0"/>
            <a:chExt cx="3928905" cy="475137"/>
          </a:xfrm>
        </p:grpSpPr>
        <p:sp>
          <p:nvSpPr>
            <p:cNvPr name="Freeform 26" id="26"/>
            <p:cNvSpPr/>
            <p:nvPr/>
          </p:nvSpPr>
          <p:spPr>
            <a:xfrm flipH="false" flipV="false" rot="0">
              <a:off x="0" y="0"/>
              <a:ext cx="3928905" cy="475138"/>
            </a:xfrm>
            <a:custGeom>
              <a:avLst/>
              <a:gdLst/>
              <a:ahLst/>
              <a:cxnLst/>
              <a:rect r="r" b="b" t="t" l="l"/>
              <a:pathLst>
                <a:path h="475138" w="3928905">
                  <a:moveTo>
                    <a:pt x="0" y="0"/>
                  </a:moveTo>
                  <a:lnTo>
                    <a:pt x="3928905" y="0"/>
                  </a:lnTo>
                  <a:lnTo>
                    <a:pt x="3928905" y="475138"/>
                  </a:lnTo>
                  <a:lnTo>
                    <a:pt x="0" y="475138"/>
                  </a:lnTo>
                  <a:close/>
                </a:path>
              </a:pathLst>
            </a:custGeom>
            <a:blipFill>
              <a:blip r:embed="rId5">
                <a:alphaModFix amt="0"/>
              </a:blip>
              <a:stretch>
                <a:fillRect l="0" t="-344279" r="-221176" b="-590688"/>
              </a:stretch>
            </a:blipFill>
            <a:ln cap="sq">
              <a:noFill/>
              <a:prstDash val="solid"/>
              <a:miter/>
            </a:ln>
          </p:spPr>
        </p:sp>
        <p:sp>
          <p:nvSpPr>
            <p:cNvPr name="TextBox 27" id="27"/>
            <p:cNvSpPr txBox="true"/>
            <p:nvPr/>
          </p:nvSpPr>
          <p:spPr>
            <a:xfrm>
              <a:off x="0" y="-28575"/>
              <a:ext cx="3928905"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Sécurité applicative</a:t>
              </a:r>
            </a:p>
          </p:txBody>
        </p:sp>
      </p:grpSp>
      <p:grpSp>
        <p:nvGrpSpPr>
          <p:cNvPr name="Group 28" id="28"/>
          <p:cNvGrpSpPr/>
          <p:nvPr/>
        </p:nvGrpSpPr>
        <p:grpSpPr>
          <a:xfrm rot="0">
            <a:off x="1488938" y="5671644"/>
            <a:ext cx="8952234" cy="747046"/>
            <a:chOff x="0" y="0"/>
            <a:chExt cx="9415268" cy="785685"/>
          </a:xfrm>
        </p:grpSpPr>
        <p:sp>
          <p:nvSpPr>
            <p:cNvPr name="Freeform 29" id="29"/>
            <p:cNvSpPr/>
            <p:nvPr/>
          </p:nvSpPr>
          <p:spPr>
            <a:xfrm flipH="false" flipV="false" rot="0">
              <a:off x="0" y="0"/>
              <a:ext cx="9415268" cy="785685"/>
            </a:xfrm>
            <a:custGeom>
              <a:avLst/>
              <a:gdLst/>
              <a:ahLst/>
              <a:cxnLst/>
              <a:rect r="r" b="b" t="t" l="l"/>
              <a:pathLst>
                <a:path h="785685" w="9415268">
                  <a:moveTo>
                    <a:pt x="0" y="0"/>
                  </a:moveTo>
                  <a:lnTo>
                    <a:pt x="9415268" y="0"/>
                  </a:lnTo>
                  <a:lnTo>
                    <a:pt x="9415268" y="785685"/>
                  </a:lnTo>
                  <a:lnTo>
                    <a:pt x="0" y="785685"/>
                  </a:lnTo>
                  <a:close/>
                </a:path>
              </a:pathLst>
            </a:custGeom>
            <a:solidFill>
              <a:srgbClr val="F07817">
                <a:alpha val="0"/>
              </a:srgbClr>
            </a:solidFill>
          </p:spPr>
        </p:sp>
        <p:sp>
          <p:nvSpPr>
            <p:cNvPr name="TextBox 30" id="30"/>
            <p:cNvSpPr txBox="true"/>
            <p:nvPr/>
          </p:nvSpPr>
          <p:spPr>
            <a:xfrm>
              <a:off x="0" y="-28575"/>
              <a:ext cx="9415268" cy="814260"/>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Authentification et habilitatio</a:t>
              </a:r>
              <a:r>
                <a:rPr lang="en-US" sz="1838" strike="noStrike" u="none">
                  <a:solidFill>
                    <a:srgbClr val="000000"/>
                  </a:solidFill>
                  <a:latin typeface="Poppins"/>
                  <a:ea typeface="Poppins"/>
                  <a:cs typeface="Poppins"/>
                  <a:sym typeface="Poppins"/>
                </a:rPr>
                <a:t>ns, chiffrement des échanges, sauvega</a:t>
              </a:r>
              <a:r>
                <a:rPr lang="en-US" sz="1838" strike="noStrike" u="none">
                  <a:solidFill>
                    <a:srgbClr val="000000"/>
                  </a:solidFill>
                  <a:latin typeface="Poppins"/>
                  <a:ea typeface="Poppins"/>
                  <a:cs typeface="Poppins"/>
                  <a:sym typeface="Poppins"/>
                </a:rPr>
                <a:t>r</a:t>
              </a:r>
              <a:r>
                <a:rPr lang="en-US" sz="1838" strike="noStrike" u="none">
                  <a:solidFill>
                    <a:srgbClr val="000000"/>
                  </a:solidFill>
                  <a:latin typeface="Poppins"/>
                  <a:ea typeface="Poppins"/>
                  <a:cs typeface="Poppins"/>
                  <a:sym typeface="Poppins"/>
                </a:rPr>
                <a:t>des</a:t>
              </a:r>
              <a:r>
                <a:rPr lang="en-US" sz="1838" strike="noStrike" u="none">
                  <a:solidFill>
                    <a:srgbClr val="000000"/>
                  </a:solidFill>
                  <a:latin typeface="Poppins"/>
                  <a:ea typeface="Poppins"/>
                  <a:cs typeface="Poppins"/>
                  <a:sym typeface="Poppins"/>
                </a:rPr>
                <a:t>,</a:t>
              </a:r>
              <a:r>
                <a:rPr lang="en-US" sz="1838" strike="noStrike" u="none">
                  <a:solidFill>
                    <a:srgbClr val="000000"/>
                  </a:solidFill>
                  <a:latin typeface="Poppins"/>
                  <a:ea typeface="Poppins"/>
                  <a:cs typeface="Poppins"/>
                  <a:sym typeface="Poppins"/>
                </a:rPr>
                <a:t> </a:t>
              </a:r>
              <a:r>
                <a:rPr lang="en-US" sz="1838" strike="noStrike" u="none">
                  <a:solidFill>
                    <a:srgbClr val="000000"/>
                  </a:solidFill>
                  <a:latin typeface="Poppins"/>
                  <a:ea typeface="Poppins"/>
                  <a:cs typeface="Poppins"/>
                  <a:sym typeface="Poppins"/>
                </a:rPr>
                <a:t>correc</a:t>
              </a:r>
              <a:r>
                <a:rPr lang="en-US" sz="1838" strike="noStrike" u="none">
                  <a:solidFill>
                    <a:srgbClr val="000000"/>
                  </a:solidFill>
                  <a:latin typeface="Poppins"/>
                  <a:ea typeface="Poppins"/>
                  <a:cs typeface="Poppins"/>
                  <a:sym typeface="Poppins"/>
                </a:rPr>
                <a:t>ti</a:t>
              </a:r>
              <a:r>
                <a:rPr lang="en-US" sz="1838" strike="noStrike" u="none">
                  <a:solidFill>
                    <a:srgbClr val="000000"/>
                  </a:solidFill>
                  <a:latin typeface="Poppins"/>
                  <a:ea typeface="Poppins"/>
                  <a:cs typeface="Poppins"/>
                  <a:sym typeface="Poppins"/>
                </a:rPr>
                <a:t>f</a:t>
              </a:r>
              <a:r>
                <a:rPr lang="en-US" sz="1838" strike="noStrike" u="none">
                  <a:solidFill>
                    <a:srgbClr val="000000"/>
                  </a:solidFill>
                  <a:latin typeface="Poppins"/>
                  <a:ea typeface="Poppins"/>
                  <a:cs typeface="Poppins"/>
                  <a:sym typeface="Poppins"/>
                </a:rPr>
                <a:t>s et journalisation</a:t>
              </a:r>
            </a:p>
          </p:txBody>
        </p:sp>
      </p:grpSp>
      <p:grpSp>
        <p:nvGrpSpPr>
          <p:cNvPr name="Group 31" id="31"/>
          <p:cNvGrpSpPr/>
          <p:nvPr/>
        </p:nvGrpSpPr>
        <p:grpSpPr>
          <a:xfrm rot="0">
            <a:off x="1488938" y="6751640"/>
            <a:ext cx="3735685" cy="451771"/>
            <a:chOff x="0" y="0"/>
            <a:chExt cx="3928905" cy="475137"/>
          </a:xfrm>
        </p:grpSpPr>
        <p:sp>
          <p:nvSpPr>
            <p:cNvPr name="Freeform 32" id="32"/>
            <p:cNvSpPr/>
            <p:nvPr/>
          </p:nvSpPr>
          <p:spPr>
            <a:xfrm flipH="false" flipV="false" rot="0">
              <a:off x="0" y="0"/>
              <a:ext cx="3928905" cy="475138"/>
            </a:xfrm>
            <a:custGeom>
              <a:avLst/>
              <a:gdLst/>
              <a:ahLst/>
              <a:cxnLst/>
              <a:rect r="r" b="b" t="t" l="l"/>
              <a:pathLst>
                <a:path h="475138" w="3928905">
                  <a:moveTo>
                    <a:pt x="0" y="0"/>
                  </a:moveTo>
                  <a:lnTo>
                    <a:pt x="3928905" y="0"/>
                  </a:lnTo>
                  <a:lnTo>
                    <a:pt x="3928905" y="475138"/>
                  </a:lnTo>
                  <a:lnTo>
                    <a:pt x="0" y="475138"/>
                  </a:lnTo>
                  <a:close/>
                </a:path>
              </a:pathLst>
            </a:custGeom>
            <a:blipFill>
              <a:blip r:embed="rId5">
                <a:alphaModFix amt="0"/>
              </a:blip>
              <a:stretch>
                <a:fillRect l="0" t="-344279" r="-221176" b="-590688"/>
              </a:stretch>
            </a:blipFill>
            <a:ln cap="sq">
              <a:noFill/>
              <a:prstDash val="solid"/>
              <a:miter/>
            </a:ln>
          </p:spPr>
        </p:sp>
        <p:sp>
          <p:nvSpPr>
            <p:cNvPr name="TextBox 33" id="33"/>
            <p:cNvSpPr txBox="true"/>
            <p:nvPr/>
          </p:nvSpPr>
          <p:spPr>
            <a:xfrm>
              <a:off x="0" y="-28575"/>
              <a:ext cx="3928905"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Monitoring &amp; supervision</a:t>
              </a:r>
            </a:p>
          </p:txBody>
        </p:sp>
      </p:grpSp>
      <p:grpSp>
        <p:nvGrpSpPr>
          <p:cNvPr name="Group 34" id="34"/>
          <p:cNvGrpSpPr/>
          <p:nvPr/>
        </p:nvGrpSpPr>
        <p:grpSpPr>
          <a:xfrm rot="0">
            <a:off x="1488938" y="7134669"/>
            <a:ext cx="8952234" cy="451771"/>
            <a:chOff x="0" y="0"/>
            <a:chExt cx="9415268" cy="475137"/>
          </a:xfrm>
        </p:grpSpPr>
        <p:sp>
          <p:nvSpPr>
            <p:cNvPr name="Freeform 35" id="35"/>
            <p:cNvSpPr/>
            <p:nvPr/>
          </p:nvSpPr>
          <p:spPr>
            <a:xfrm flipH="false" flipV="false" rot="0">
              <a:off x="0" y="0"/>
              <a:ext cx="9415268" cy="475138"/>
            </a:xfrm>
            <a:custGeom>
              <a:avLst/>
              <a:gdLst/>
              <a:ahLst/>
              <a:cxnLst/>
              <a:rect r="r" b="b" t="t" l="l"/>
              <a:pathLst>
                <a:path h="475138" w="9415268">
                  <a:moveTo>
                    <a:pt x="0" y="0"/>
                  </a:moveTo>
                  <a:lnTo>
                    <a:pt x="9415268" y="0"/>
                  </a:lnTo>
                  <a:lnTo>
                    <a:pt x="9415268" y="475138"/>
                  </a:lnTo>
                  <a:lnTo>
                    <a:pt x="0" y="475138"/>
                  </a:lnTo>
                  <a:close/>
                </a:path>
              </a:pathLst>
            </a:custGeom>
            <a:solidFill>
              <a:srgbClr val="F07817">
                <a:alpha val="0"/>
              </a:srgbClr>
            </a:solidFill>
          </p:spPr>
        </p:sp>
        <p:sp>
          <p:nvSpPr>
            <p:cNvPr name="TextBox 36" id="36"/>
            <p:cNvSpPr txBox="true"/>
            <p:nvPr/>
          </p:nvSpPr>
          <p:spPr>
            <a:xfrm>
              <a:off x="0" y="-28575"/>
              <a:ext cx="9415268" cy="50371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Disponibilité, perfor</a:t>
              </a:r>
              <a:r>
                <a:rPr lang="en-US" sz="1838" strike="noStrike" u="none">
                  <a:solidFill>
                    <a:srgbClr val="000000"/>
                  </a:solidFill>
                  <a:latin typeface="Poppins"/>
                  <a:ea typeface="Poppins"/>
                  <a:cs typeface="Poppins"/>
                  <a:sym typeface="Poppins"/>
                </a:rPr>
                <a:t>mance et alertes sur l'ensemb</a:t>
              </a:r>
              <a:r>
                <a:rPr lang="en-US" sz="1838" strike="noStrike" u="none">
                  <a:solidFill>
                    <a:srgbClr val="000000"/>
                  </a:solidFill>
                  <a:latin typeface="Poppins"/>
                  <a:ea typeface="Poppins"/>
                  <a:cs typeface="Poppins"/>
                  <a:sym typeface="Poppins"/>
                </a:rPr>
                <a:t>l</a:t>
              </a:r>
              <a:r>
                <a:rPr lang="en-US" sz="1838" strike="noStrike" u="none">
                  <a:solidFill>
                    <a:srgbClr val="000000"/>
                  </a:solidFill>
                  <a:latin typeface="Poppins"/>
                  <a:ea typeface="Poppins"/>
                  <a:cs typeface="Poppins"/>
                  <a:sym typeface="Poppins"/>
                </a:rPr>
                <a:t>e </a:t>
              </a:r>
              <a:r>
                <a:rPr lang="en-US" sz="1838" strike="noStrike" u="none">
                  <a:solidFill>
                    <a:srgbClr val="000000"/>
                  </a:solidFill>
                  <a:latin typeface="Poppins"/>
                  <a:ea typeface="Poppins"/>
                  <a:cs typeface="Poppins"/>
                  <a:sym typeface="Poppins"/>
                </a:rPr>
                <a:t>d</a:t>
              </a:r>
              <a:r>
                <a:rPr lang="en-US" sz="1838" strike="noStrike" u="none">
                  <a:solidFill>
                    <a:srgbClr val="000000"/>
                  </a:solidFill>
                  <a:latin typeface="Poppins"/>
                  <a:ea typeface="Poppins"/>
                  <a:cs typeface="Poppins"/>
                  <a:sym typeface="Poppins"/>
                </a:rPr>
                <a:t>es bureaux</a:t>
              </a:r>
            </a:p>
          </p:txBody>
        </p:sp>
      </p:grpSp>
      <p:grpSp>
        <p:nvGrpSpPr>
          <p:cNvPr name="Group 37" id="37"/>
          <p:cNvGrpSpPr/>
          <p:nvPr/>
        </p:nvGrpSpPr>
        <p:grpSpPr>
          <a:xfrm rot="0">
            <a:off x="1488938" y="8215090"/>
            <a:ext cx="3205744" cy="451771"/>
            <a:chOff x="0" y="0"/>
            <a:chExt cx="3371554" cy="475137"/>
          </a:xfrm>
        </p:grpSpPr>
        <p:sp>
          <p:nvSpPr>
            <p:cNvPr name="Freeform 38" id="38"/>
            <p:cNvSpPr/>
            <p:nvPr/>
          </p:nvSpPr>
          <p:spPr>
            <a:xfrm flipH="false" flipV="false" rot="0">
              <a:off x="0" y="0"/>
              <a:ext cx="3371554" cy="475138"/>
            </a:xfrm>
            <a:custGeom>
              <a:avLst/>
              <a:gdLst/>
              <a:ahLst/>
              <a:cxnLst/>
              <a:rect r="r" b="b" t="t" l="l"/>
              <a:pathLst>
                <a:path h="475138" w="3371554">
                  <a:moveTo>
                    <a:pt x="0" y="0"/>
                  </a:moveTo>
                  <a:lnTo>
                    <a:pt x="3371554" y="0"/>
                  </a:lnTo>
                  <a:lnTo>
                    <a:pt x="3371554" y="475138"/>
                  </a:lnTo>
                  <a:lnTo>
                    <a:pt x="0" y="475138"/>
                  </a:lnTo>
                  <a:close/>
                </a:path>
              </a:pathLst>
            </a:custGeom>
            <a:blipFill>
              <a:blip r:embed="rId5">
                <a:alphaModFix amt="0"/>
              </a:blip>
              <a:stretch>
                <a:fillRect l="0" t="-344279" r="-274270" b="-590688"/>
              </a:stretch>
            </a:blipFill>
            <a:ln cap="sq">
              <a:noFill/>
              <a:prstDash val="solid"/>
              <a:miter/>
            </a:ln>
          </p:spPr>
        </p:sp>
        <p:sp>
          <p:nvSpPr>
            <p:cNvPr name="TextBox 39" id="39"/>
            <p:cNvSpPr txBox="true"/>
            <p:nvPr/>
          </p:nvSpPr>
          <p:spPr>
            <a:xfrm>
              <a:off x="0" y="-28575"/>
              <a:ext cx="3371554"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Support &amp; maintenance</a:t>
              </a:r>
            </a:p>
          </p:txBody>
        </p:sp>
      </p:grpSp>
      <p:grpSp>
        <p:nvGrpSpPr>
          <p:cNvPr name="Group 40" id="40"/>
          <p:cNvGrpSpPr/>
          <p:nvPr/>
        </p:nvGrpSpPr>
        <p:grpSpPr>
          <a:xfrm rot="0">
            <a:off x="1488938" y="8632231"/>
            <a:ext cx="8952234" cy="451771"/>
            <a:chOff x="0" y="0"/>
            <a:chExt cx="9415268" cy="475137"/>
          </a:xfrm>
        </p:grpSpPr>
        <p:sp>
          <p:nvSpPr>
            <p:cNvPr name="Freeform 41" id="41"/>
            <p:cNvSpPr/>
            <p:nvPr/>
          </p:nvSpPr>
          <p:spPr>
            <a:xfrm flipH="false" flipV="false" rot="0">
              <a:off x="0" y="0"/>
              <a:ext cx="9415268" cy="475138"/>
            </a:xfrm>
            <a:custGeom>
              <a:avLst/>
              <a:gdLst/>
              <a:ahLst/>
              <a:cxnLst/>
              <a:rect r="r" b="b" t="t" l="l"/>
              <a:pathLst>
                <a:path h="475138" w="9415268">
                  <a:moveTo>
                    <a:pt x="0" y="0"/>
                  </a:moveTo>
                  <a:lnTo>
                    <a:pt x="9415268" y="0"/>
                  </a:lnTo>
                  <a:lnTo>
                    <a:pt x="9415268" y="475138"/>
                  </a:lnTo>
                  <a:lnTo>
                    <a:pt x="0" y="475138"/>
                  </a:lnTo>
                  <a:close/>
                </a:path>
              </a:pathLst>
            </a:custGeom>
            <a:solidFill>
              <a:srgbClr val="F07817">
                <a:alpha val="0"/>
              </a:srgbClr>
            </a:solidFill>
          </p:spPr>
        </p:sp>
        <p:sp>
          <p:nvSpPr>
            <p:cNvPr name="TextBox 42" id="42"/>
            <p:cNvSpPr txBox="true"/>
            <p:nvPr/>
          </p:nvSpPr>
          <p:spPr>
            <a:xfrm>
              <a:off x="0" y="-28575"/>
              <a:ext cx="9415268" cy="50371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Support de proximi</a:t>
              </a:r>
              <a:r>
                <a:rPr lang="en-US" sz="1838" strike="noStrike" u="none">
                  <a:solidFill>
                    <a:srgbClr val="000000"/>
                  </a:solidFill>
                  <a:latin typeface="Poppins"/>
                  <a:ea typeface="Poppins"/>
                  <a:cs typeface="Poppins"/>
                  <a:sym typeface="Poppins"/>
                </a:rPr>
                <a:t>té</a:t>
              </a:r>
              <a:r>
                <a:rPr lang="en-US" sz="1838" strike="noStrike" u="none">
                  <a:solidFill>
                    <a:srgbClr val="000000"/>
                  </a:solidFill>
                  <a:latin typeface="Poppins"/>
                  <a:ea typeface="Poppins"/>
                  <a:cs typeface="Poppins"/>
                  <a:sym typeface="Poppins"/>
                </a:rPr>
                <a:t>,</a:t>
              </a:r>
              <a:r>
                <a:rPr lang="en-US" sz="1838" strike="noStrike" u="none">
                  <a:solidFill>
                    <a:srgbClr val="000000"/>
                  </a:solidFill>
                  <a:latin typeface="Poppins"/>
                  <a:ea typeface="Poppins"/>
                  <a:cs typeface="Poppins"/>
                  <a:sym typeface="Poppins"/>
                </a:rPr>
                <a:t> co</a:t>
              </a:r>
              <a:r>
                <a:rPr lang="en-US" sz="1838" strike="noStrike" u="none">
                  <a:solidFill>
                    <a:srgbClr val="000000"/>
                  </a:solidFill>
                  <a:latin typeface="Poppins"/>
                  <a:ea typeface="Poppins"/>
                  <a:cs typeface="Poppins"/>
                  <a:sym typeface="Poppins"/>
                </a:rPr>
                <a:t>rrec</a:t>
              </a:r>
              <a:r>
                <a:rPr lang="en-US" sz="1838" strike="noStrike" u="none">
                  <a:solidFill>
                    <a:srgbClr val="000000"/>
                  </a:solidFill>
                  <a:latin typeface="Poppins"/>
                  <a:ea typeface="Poppins"/>
                  <a:cs typeface="Poppins"/>
                  <a:sym typeface="Poppins"/>
                </a:rPr>
                <a:t>ti</a:t>
              </a:r>
              <a:r>
                <a:rPr lang="en-US" sz="1838" strike="noStrike" u="none">
                  <a:solidFill>
                    <a:srgbClr val="000000"/>
                  </a:solidFill>
                  <a:latin typeface="Poppins"/>
                  <a:ea typeface="Poppins"/>
                  <a:cs typeface="Poppins"/>
                  <a:sym typeface="Poppins"/>
                </a:rPr>
                <a:t>f</a:t>
              </a:r>
              <a:r>
                <a:rPr lang="en-US" sz="1838" strike="noStrike" u="none">
                  <a:solidFill>
                    <a:srgbClr val="000000"/>
                  </a:solidFill>
                  <a:latin typeface="Poppins"/>
                  <a:ea typeface="Poppins"/>
                  <a:cs typeface="Poppins"/>
                  <a:sym typeface="Poppins"/>
                </a:rPr>
                <a:t> et é</a:t>
              </a:r>
              <a:r>
                <a:rPr lang="en-US" sz="1838" strike="noStrike" u="none">
                  <a:solidFill>
                    <a:srgbClr val="000000"/>
                  </a:solidFill>
                  <a:latin typeface="Poppins"/>
                  <a:ea typeface="Poppins"/>
                  <a:cs typeface="Poppins"/>
                  <a:sym typeface="Poppins"/>
                </a:rPr>
                <a:t>vo</a:t>
              </a:r>
              <a:r>
                <a:rPr lang="en-US" sz="1838" strike="noStrike" u="none">
                  <a:solidFill>
                    <a:srgbClr val="000000"/>
                  </a:solidFill>
                  <a:latin typeface="Poppins"/>
                  <a:ea typeface="Poppins"/>
                  <a:cs typeface="Poppins"/>
                  <a:sym typeface="Poppins"/>
                </a:rPr>
                <a:t>l</a:t>
              </a:r>
              <a:r>
                <a:rPr lang="en-US" sz="1838" strike="noStrike" u="none">
                  <a:solidFill>
                    <a:srgbClr val="000000"/>
                  </a:solidFill>
                  <a:latin typeface="Poppins"/>
                  <a:ea typeface="Poppins"/>
                  <a:cs typeface="Poppins"/>
                  <a:sym typeface="Poppins"/>
                </a:rPr>
                <a:t>u</a:t>
              </a:r>
              <a:r>
                <a:rPr lang="en-US" sz="1838" strike="noStrike" u="none">
                  <a:solidFill>
                    <a:srgbClr val="000000"/>
                  </a:solidFill>
                  <a:latin typeface="Poppins"/>
                  <a:ea typeface="Poppins"/>
                  <a:cs typeface="Poppins"/>
                  <a:sym typeface="Poppins"/>
                </a:rPr>
                <a:t>tif</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04192" y="-445313"/>
            <a:ext cx="19921556" cy="11000843"/>
            <a:chOff x="0" y="0"/>
            <a:chExt cx="23072148" cy="12740625"/>
          </a:xfrm>
        </p:grpSpPr>
        <p:sp>
          <p:nvSpPr>
            <p:cNvPr name="Freeform 3" id="3"/>
            <p:cNvSpPr/>
            <p:nvPr/>
          </p:nvSpPr>
          <p:spPr>
            <a:xfrm flipH="false" flipV="false" rot="0">
              <a:off x="0" y="0"/>
              <a:ext cx="23072185" cy="12740675"/>
            </a:xfrm>
            <a:custGeom>
              <a:avLst/>
              <a:gdLst/>
              <a:ahLst/>
              <a:cxnLst/>
              <a:rect r="r" b="b" t="t" l="l"/>
              <a:pathLst>
                <a:path h="12740675" w="23072185">
                  <a:moveTo>
                    <a:pt x="0" y="0"/>
                  </a:moveTo>
                  <a:lnTo>
                    <a:pt x="23072185" y="0"/>
                  </a:lnTo>
                  <a:lnTo>
                    <a:pt x="23072185" y="12740675"/>
                  </a:lnTo>
                  <a:lnTo>
                    <a:pt x="0" y="12740675"/>
                  </a:lnTo>
                  <a:lnTo>
                    <a:pt x="0" y="0"/>
                  </a:lnTo>
                  <a:close/>
                </a:path>
              </a:pathLst>
            </a:custGeom>
            <a:blipFill>
              <a:blip r:embed="rId3"/>
              <a:stretch>
                <a:fillRect l="0" t="-14007" r="0" b="-14006"/>
              </a:stretch>
            </a:blipFill>
          </p:spPr>
        </p:sp>
      </p:grpSp>
      <p:grpSp>
        <p:nvGrpSpPr>
          <p:cNvPr name="Group 4" id="4"/>
          <p:cNvGrpSpPr/>
          <p:nvPr/>
        </p:nvGrpSpPr>
        <p:grpSpPr>
          <a:xfrm rot="0">
            <a:off x="1062990" y="335433"/>
            <a:ext cx="16532352" cy="411476"/>
            <a:chOff x="0" y="0"/>
            <a:chExt cx="22043136" cy="548634"/>
          </a:xfrm>
        </p:grpSpPr>
        <p:grpSp>
          <p:nvGrpSpPr>
            <p:cNvPr name="Group 5" id="5"/>
            <p:cNvGrpSpPr/>
            <p:nvPr/>
          </p:nvGrpSpPr>
          <p:grpSpPr>
            <a:xfrm rot="0">
              <a:off x="19646443" y="0"/>
              <a:ext cx="2396693" cy="548634"/>
              <a:chOff x="0" y="0"/>
              <a:chExt cx="2637333" cy="603720"/>
            </a:xfrm>
          </p:grpSpPr>
          <p:sp>
            <p:nvSpPr>
              <p:cNvPr name="Freeform 6" id="6"/>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7" id="7"/>
            <p:cNvGrpSpPr/>
            <p:nvPr/>
          </p:nvGrpSpPr>
          <p:grpSpPr>
            <a:xfrm rot="0">
              <a:off x="0" y="0"/>
              <a:ext cx="2611933" cy="543356"/>
              <a:chOff x="0" y="0"/>
              <a:chExt cx="2637333" cy="548640"/>
            </a:xfrm>
          </p:grpSpPr>
          <p:sp>
            <p:nvSpPr>
              <p:cNvPr name="Freeform 8" id="8"/>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grpSp>
        <p:nvGrpSpPr>
          <p:cNvPr name="Group 9" id="9"/>
          <p:cNvGrpSpPr/>
          <p:nvPr/>
        </p:nvGrpSpPr>
        <p:grpSpPr>
          <a:xfrm rot="0">
            <a:off x="1043940" y="1028700"/>
            <a:ext cx="14165985" cy="1121283"/>
            <a:chOff x="0" y="0"/>
            <a:chExt cx="18887980" cy="1495044"/>
          </a:xfrm>
        </p:grpSpPr>
        <p:sp>
          <p:nvSpPr>
            <p:cNvPr name="Freeform 10" id="10"/>
            <p:cNvSpPr/>
            <p:nvPr/>
          </p:nvSpPr>
          <p:spPr>
            <a:xfrm flipH="false" flipV="false" rot="0">
              <a:off x="0" y="0"/>
              <a:ext cx="18887980" cy="1495044"/>
            </a:xfrm>
            <a:custGeom>
              <a:avLst/>
              <a:gdLst/>
              <a:ahLst/>
              <a:cxnLst/>
              <a:rect r="r" b="b" t="t" l="l"/>
              <a:pathLst>
                <a:path h="1495044" w="18887980">
                  <a:moveTo>
                    <a:pt x="0" y="0"/>
                  </a:moveTo>
                  <a:lnTo>
                    <a:pt x="18887980" y="0"/>
                  </a:lnTo>
                  <a:lnTo>
                    <a:pt x="18887980" y="1495044"/>
                  </a:lnTo>
                  <a:lnTo>
                    <a:pt x="0" y="1495044"/>
                  </a:lnTo>
                  <a:close/>
                </a:path>
              </a:pathLst>
            </a:custGeom>
            <a:blipFill>
              <a:blip r:embed="rId6">
                <a:alphaModFix amt="0"/>
              </a:blip>
              <a:stretch>
                <a:fillRect l="0" t="-171107" r="22541" b="-110251"/>
              </a:stretch>
            </a:blipFill>
          </p:spPr>
        </p:sp>
        <p:sp>
          <p:nvSpPr>
            <p:cNvPr name="TextBox 11" id="11"/>
            <p:cNvSpPr txBox="true"/>
            <p:nvPr/>
          </p:nvSpPr>
          <p:spPr>
            <a:xfrm>
              <a:off x="0" y="-47625"/>
              <a:ext cx="1888798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CATALOGUE SUR LE MARCHÉ </a:t>
              </a:r>
            </a:p>
          </p:txBody>
        </p:sp>
      </p:grpSp>
      <p:grpSp>
        <p:nvGrpSpPr>
          <p:cNvPr name="Group 12" id="12"/>
          <p:cNvGrpSpPr/>
          <p:nvPr/>
        </p:nvGrpSpPr>
        <p:grpSpPr>
          <a:xfrm rot="0">
            <a:off x="1028700" y="2304055"/>
            <a:ext cx="16566642" cy="1044626"/>
            <a:chOff x="0" y="0"/>
            <a:chExt cx="22088856" cy="1392834"/>
          </a:xfrm>
        </p:grpSpPr>
        <p:sp>
          <p:nvSpPr>
            <p:cNvPr name="Freeform 13" id="13"/>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14" id="14"/>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Des solutio</a:t>
              </a:r>
              <a:r>
                <a:rPr lang="en-US" sz="4200" b="true">
                  <a:solidFill>
                    <a:srgbClr val="FFFFFF"/>
                  </a:solidFill>
                  <a:latin typeface="Poppins Bold"/>
                  <a:ea typeface="Poppins Bold"/>
                  <a:cs typeface="Poppins Bold"/>
                  <a:sym typeface="Poppins Bold"/>
                </a:rPr>
                <a:t>ns adaptées aux besoins B2B et B2C</a:t>
              </a:r>
            </a:p>
          </p:txBody>
        </p:sp>
      </p:grpSp>
      <p:grpSp>
        <p:nvGrpSpPr>
          <p:cNvPr name="Group 15" id="15"/>
          <p:cNvGrpSpPr/>
          <p:nvPr/>
        </p:nvGrpSpPr>
        <p:grpSpPr>
          <a:xfrm rot="0">
            <a:off x="17595342" y="9613982"/>
            <a:ext cx="352044" cy="516970"/>
            <a:chOff x="0" y="0"/>
            <a:chExt cx="469392" cy="689293"/>
          </a:xfrm>
        </p:grpSpPr>
        <p:sp>
          <p:nvSpPr>
            <p:cNvPr name="Freeform 16" id="16"/>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17" id="17"/>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sz="2094">
                  <a:solidFill>
                    <a:srgbClr val="F07817"/>
                  </a:solidFill>
                  <a:latin typeface="Poppins"/>
                  <a:ea typeface="Poppins"/>
                  <a:cs typeface="Poppins"/>
                  <a:sym typeface="Poppins"/>
                </a:rPr>
                <a:t>12</a:t>
              </a:r>
            </a:p>
          </p:txBody>
        </p:sp>
      </p:grpSp>
      <p:grpSp>
        <p:nvGrpSpPr>
          <p:cNvPr name="Group 18" id="18"/>
          <p:cNvGrpSpPr/>
          <p:nvPr/>
        </p:nvGrpSpPr>
        <p:grpSpPr>
          <a:xfrm rot="0">
            <a:off x="2360738" y="3859066"/>
            <a:ext cx="13566525" cy="4703880"/>
            <a:chOff x="0" y="0"/>
            <a:chExt cx="18088700" cy="6271840"/>
          </a:xfrm>
        </p:grpSpPr>
        <p:sp>
          <p:nvSpPr>
            <p:cNvPr name="Freeform 19" id="19"/>
            <p:cNvSpPr/>
            <p:nvPr/>
          </p:nvSpPr>
          <p:spPr>
            <a:xfrm flipH="false" flipV="false" rot="0">
              <a:off x="0" y="467506"/>
              <a:ext cx="10542616" cy="5297664"/>
            </a:xfrm>
            <a:custGeom>
              <a:avLst/>
              <a:gdLst/>
              <a:ahLst/>
              <a:cxnLst/>
              <a:rect r="r" b="b" t="t" l="l"/>
              <a:pathLst>
                <a:path h="5297664" w="10542616">
                  <a:moveTo>
                    <a:pt x="0" y="0"/>
                  </a:moveTo>
                  <a:lnTo>
                    <a:pt x="10542616" y="0"/>
                  </a:lnTo>
                  <a:lnTo>
                    <a:pt x="10542616" y="5297664"/>
                  </a:lnTo>
                  <a:lnTo>
                    <a:pt x="0" y="5297664"/>
                  </a:lnTo>
                  <a:lnTo>
                    <a:pt x="0" y="0"/>
                  </a:lnTo>
                  <a:close/>
                </a:path>
              </a:pathLst>
            </a:custGeom>
            <a:blipFill>
              <a:blip r:embed="rId7"/>
              <a:stretch>
                <a:fillRect l="0" t="0" r="0" b="0"/>
              </a:stretch>
            </a:blipFill>
          </p:spPr>
        </p:sp>
        <p:sp>
          <p:nvSpPr>
            <p:cNvPr name="Freeform 20" id="20"/>
            <p:cNvSpPr/>
            <p:nvPr/>
          </p:nvSpPr>
          <p:spPr>
            <a:xfrm flipH="false" flipV="false" rot="0">
              <a:off x="11816859" y="0"/>
              <a:ext cx="6271840" cy="6271840"/>
            </a:xfrm>
            <a:custGeom>
              <a:avLst/>
              <a:gdLst/>
              <a:ahLst/>
              <a:cxnLst/>
              <a:rect r="r" b="b" t="t" l="l"/>
              <a:pathLst>
                <a:path h="6271840" w="6271840">
                  <a:moveTo>
                    <a:pt x="0" y="0"/>
                  </a:moveTo>
                  <a:lnTo>
                    <a:pt x="6271841" y="0"/>
                  </a:lnTo>
                  <a:lnTo>
                    <a:pt x="6271841" y="6271840"/>
                  </a:lnTo>
                  <a:lnTo>
                    <a:pt x="0" y="6271840"/>
                  </a:lnTo>
                  <a:lnTo>
                    <a:pt x="0" y="0"/>
                  </a:lnTo>
                  <a:close/>
                </a:path>
              </a:pathLst>
            </a:custGeom>
            <a:blipFill>
              <a:blip r:embed="rId8"/>
              <a:stretch>
                <a:fillRect l="0" t="0" r="0" b="0"/>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SOLUTION B2C</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13</a:t>
              </a:r>
            </a:p>
          </p:txBody>
        </p:sp>
      </p:grpSp>
      <p:grpSp>
        <p:nvGrpSpPr>
          <p:cNvPr name="Group 13" id="13"/>
          <p:cNvGrpSpPr/>
          <p:nvPr/>
        </p:nvGrpSpPr>
        <p:grpSpPr>
          <a:xfrm rot="0">
            <a:off x="1043940" y="2301237"/>
            <a:ext cx="11682089" cy="1044626"/>
            <a:chOff x="0" y="0"/>
            <a:chExt cx="15576118" cy="1392834"/>
          </a:xfrm>
        </p:grpSpPr>
        <p:sp>
          <p:nvSpPr>
            <p:cNvPr name="Freeform 14" id="14"/>
            <p:cNvSpPr/>
            <p:nvPr/>
          </p:nvSpPr>
          <p:spPr>
            <a:xfrm flipH="false" flipV="false" rot="0">
              <a:off x="0" y="0"/>
              <a:ext cx="15576122" cy="1392840"/>
            </a:xfrm>
            <a:custGeom>
              <a:avLst/>
              <a:gdLst/>
              <a:ahLst/>
              <a:cxnLst/>
              <a:rect r="r" b="b" t="t" l="l"/>
              <a:pathLst>
                <a:path h="1392840" w="15576122">
                  <a:moveTo>
                    <a:pt x="0" y="0"/>
                  </a:moveTo>
                  <a:lnTo>
                    <a:pt x="15576122" y="0"/>
                  </a:lnTo>
                  <a:lnTo>
                    <a:pt x="15576122" y="1392840"/>
                  </a:lnTo>
                  <a:lnTo>
                    <a:pt x="0" y="1392840"/>
                  </a:lnTo>
                  <a:close/>
                </a:path>
              </a:pathLst>
            </a:custGeom>
            <a:blipFill>
              <a:blip r:embed="rId5">
                <a:alphaModFix amt="0"/>
              </a:blip>
              <a:stretch>
                <a:fillRect l="0" t="-197450" r="-7775" b="-172239"/>
              </a:stretch>
            </a:blipFill>
          </p:spPr>
        </p:sp>
        <p:sp>
          <p:nvSpPr>
            <p:cNvPr name="TextBox 15" id="15"/>
            <p:cNvSpPr txBox="true"/>
            <p:nvPr/>
          </p:nvSpPr>
          <p:spPr>
            <a:xfrm>
              <a:off x="0" y="-38100"/>
              <a:ext cx="1557611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Une solution dédiée aux particuliers : ECU</a:t>
              </a:r>
            </a:p>
          </p:txBody>
        </p:sp>
      </p:grpSp>
      <p:grpSp>
        <p:nvGrpSpPr>
          <p:cNvPr name="Group 16" id="16"/>
          <p:cNvGrpSpPr/>
          <p:nvPr/>
        </p:nvGrpSpPr>
        <p:grpSpPr>
          <a:xfrm rot="0">
            <a:off x="1028700" y="3859066"/>
            <a:ext cx="9464040" cy="1663217"/>
            <a:chOff x="0" y="0"/>
            <a:chExt cx="12618720" cy="2217623"/>
          </a:xfrm>
        </p:grpSpPr>
        <p:sp>
          <p:nvSpPr>
            <p:cNvPr name="Freeform 17" id="17"/>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18" id="18"/>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ECU </a:t>
              </a:r>
              <a:r>
                <a:rPr lang="en-US" sz="2100">
                  <a:solidFill>
                    <a:srgbClr val="000000"/>
                  </a:solidFill>
                  <a:latin typeface="Poppins"/>
                  <a:ea typeface="Poppins"/>
                  <a:cs typeface="Poppins"/>
                  <a:sym typeface="Poppins"/>
                </a:rPr>
                <a:t>vou</a:t>
              </a:r>
              <a:r>
                <a:rPr lang="en-US" sz="2100">
                  <a:solidFill>
                    <a:srgbClr val="000000"/>
                  </a:solidFill>
                  <a:latin typeface="Poppins"/>
                  <a:ea typeface="Poppins"/>
                  <a:cs typeface="Poppins"/>
                  <a:sym typeface="Poppins"/>
                </a:rPr>
                <a:t>s aide à mieux comprendre, organiser vos finances personnelles au quotidien. Conçue pour les étudiants, salariés et entrepreneurs, elle transforme la gestion de l'argent en une habitude simple, accessible et rassurante.</a:t>
              </a:r>
            </a:p>
          </p:txBody>
        </p:sp>
      </p:grpSp>
      <p:grpSp>
        <p:nvGrpSpPr>
          <p:cNvPr name="Group 19" id="19"/>
          <p:cNvGrpSpPr/>
          <p:nvPr/>
        </p:nvGrpSpPr>
        <p:grpSpPr>
          <a:xfrm rot="0">
            <a:off x="10707035" y="3859066"/>
            <a:ext cx="6888307" cy="5399234"/>
            <a:chOff x="0" y="0"/>
            <a:chExt cx="5810362" cy="4554312"/>
          </a:xfrm>
        </p:grpSpPr>
        <p:sp>
          <p:nvSpPr>
            <p:cNvPr name="Freeform 20" id="20"/>
            <p:cNvSpPr/>
            <p:nvPr/>
          </p:nvSpPr>
          <p:spPr>
            <a:xfrm flipH="false" flipV="false" rot="6000">
              <a:off x="-3970" y="-5067"/>
              <a:ext cx="5818328" cy="4564420"/>
            </a:xfrm>
            <a:custGeom>
              <a:avLst/>
              <a:gdLst/>
              <a:ahLst/>
              <a:cxnLst/>
              <a:rect r="r" b="b" t="t" l="l"/>
              <a:pathLst>
                <a:path h="4564420" w="5818328">
                  <a:moveTo>
                    <a:pt x="0" y="10141"/>
                  </a:moveTo>
                  <a:lnTo>
                    <a:pt x="5810379" y="0"/>
                  </a:lnTo>
                  <a:lnTo>
                    <a:pt x="5818328" y="4554279"/>
                  </a:lnTo>
                  <a:lnTo>
                    <a:pt x="7949" y="4564420"/>
                  </a:lnTo>
                  <a:lnTo>
                    <a:pt x="0" y="10141"/>
                  </a:lnTo>
                  <a:close/>
                </a:path>
              </a:pathLst>
            </a:custGeom>
            <a:blipFill>
              <a:blip r:embed="rId6"/>
              <a:stretch>
                <a:fillRect l="-4219" t="-16489" r="-4595" b="0"/>
              </a:stretch>
            </a:blipFill>
          </p:spPr>
        </p:sp>
      </p:grpSp>
      <p:sp>
        <p:nvSpPr>
          <p:cNvPr name="TextBox 21" id="21"/>
          <p:cNvSpPr txBox="true"/>
          <p:nvPr/>
        </p:nvSpPr>
        <p:spPr>
          <a:xfrm rot="0">
            <a:off x="1185339" y="5769934"/>
            <a:ext cx="930740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Ant</a:t>
            </a:r>
            <a:r>
              <a:rPr lang="en-US" sz="2100">
                <a:solidFill>
                  <a:srgbClr val="000000"/>
                </a:solidFill>
                <a:latin typeface="Poppins"/>
                <a:ea typeface="Poppins"/>
                <a:cs typeface="Poppins"/>
                <a:sym typeface="Poppins"/>
              </a:rPr>
              <a:t>icipez vos dépenses avant qu'elles ne dérapent </a:t>
            </a:r>
          </a:p>
        </p:txBody>
      </p:sp>
      <p:grpSp>
        <p:nvGrpSpPr>
          <p:cNvPr name="Group 22" id="22"/>
          <p:cNvGrpSpPr/>
          <p:nvPr/>
        </p:nvGrpSpPr>
        <p:grpSpPr>
          <a:xfrm rot="0">
            <a:off x="1043940" y="5931475"/>
            <a:ext cx="71570" cy="71570"/>
            <a:chOff x="0" y="0"/>
            <a:chExt cx="146304" cy="146304"/>
          </a:xfrm>
        </p:grpSpPr>
        <p:sp>
          <p:nvSpPr>
            <p:cNvPr name="Freeform 23" id="2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4" id="24"/>
          <p:cNvSpPr txBox="true"/>
          <p:nvPr/>
        </p:nvSpPr>
        <p:spPr>
          <a:xfrm rot="0">
            <a:off x="1185339" y="6327078"/>
            <a:ext cx="930740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Ayez un</a:t>
            </a:r>
            <a:r>
              <a:rPr lang="en-US" sz="2100">
                <a:solidFill>
                  <a:srgbClr val="000000"/>
                </a:solidFill>
                <a:latin typeface="Poppins"/>
                <a:ea typeface="Poppins"/>
                <a:cs typeface="Poppins"/>
                <a:sym typeface="Poppins"/>
              </a:rPr>
              <a:t>e vue d'ensemble de votre patrimoine et de vos crédits </a:t>
            </a:r>
          </a:p>
        </p:txBody>
      </p:sp>
      <p:grpSp>
        <p:nvGrpSpPr>
          <p:cNvPr name="Group 25" id="25"/>
          <p:cNvGrpSpPr/>
          <p:nvPr/>
        </p:nvGrpSpPr>
        <p:grpSpPr>
          <a:xfrm rot="0">
            <a:off x="1043940" y="6488619"/>
            <a:ext cx="71570" cy="71570"/>
            <a:chOff x="0" y="0"/>
            <a:chExt cx="146304" cy="146304"/>
          </a:xfrm>
        </p:grpSpPr>
        <p:sp>
          <p:nvSpPr>
            <p:cNvPr name="Freeform 26" id="26"/>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7" id="27"/>
          <p:cNvSpPr txBox="true"/>
          <p:nvPr/>
        </p:nvSpPr>
        <p:spPr>
          <a:xfrm rot="0">
            <a:off x="1185339" y="6881373"/>
            <a:ext cx="9307401" cy="35673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Do</a:t>
            </a:r>
            <a:r>
              <a:rPr lang="en-US" sz="2100" strike="noStrike" u="none">
                <a:solidFill>
                  <a:srgbClr val="000000"/>
                </a:solidFill>
                <a:latin typeface="Poppins"/>
                <a:ea typeface="Poppins"/>
                <a:cs typeface="Poppins"/>
                <a:sym typeface="Poppins"/>
              </a:rPr>
              <a:t>nnez un objectif concret à votre épargne et suivez-le progresser </a:t>
            </a:r>
          </a:p>
        </p:txBody>
      </p:sp>
      <p:grpSp>
        <p:nvGrpSpPr>
          <p:cNvPr name="Group 28" id="28"/>
          <p:cNvGrpSpPr/>
          <p:nvPr/>
        </p:nvGrpSpPr>
        <p:grpSpPr>
          <a:xfrm rot="0">
            <a:off x="1043940" y="7042913"/>
            <a:ext cx="71570" cy="71570"/>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14</a:t>
              </a:r>
            </a:p>
          </p:txBody>
        </p:sp>
      </p:grpSp>
      <p:grpSp>
        <p:nvGrpSpPr>
          <p:cNvPr name="Group 13" id="13"/>
          <p:cNvGrpSpPr/>
          <p:nvPr/>
        </p:nvGrpSpPr>
        <p:grpSpPr>
          <a:xfrm rot="0">
            <a:off x="1043940" y="2301237"/>
            <a:ext cx="15876302" cy="1044626"/>
            <a:chOff x="0" y="0"/>
            <a:chExt cx="21168403" cy="1392834"/>
          </a:xfrm>
        </p:grpSpPr>
        <p:sp>
          <p:nvSpPr>
            <p:cNvPr name="Freeform 14" id="14"/>
            <p:cNvSpPr/>
            <p:nvPr/>
          </p:nvSpPr>
          <p:spPr>
            <a:xfrm flipH="false" flipV="false" rot="0">
              <a:off x="0" y="0"/>
              <a:ext cx="21168407" cy="1392840"/>
            </a:xfrm>
            <a:custGeom>
              <a:avLst/>
              <a:gdLst/>
              <a:ahLst/>
              <a:cxnLst/>
              <a:rect r="r" b="b" t="t" l="l"/>
              <a:pathLst>
                <a:path h="1392840" w="21168407">
                  <a:moveTo>
                    <a:pt x="0" y="0"/>
                  </a:moveTo>
                  <a:lnTo>
                    <a:pt x="21168407" y="0"/>
                  </a:lnTo>
                  <a:lnTo>
                    <a:pt x="21168407" y="1392840"/>
                  </a:lnTo>
                  <a:lnTo>
                    <a:pt x="0" y="1392840"/>
                  </a:lnTo>
                  <a:close/>
                </a:path>
              </a:pathLst>
            </a:custGeom>
            <a:blipFill>
              <a:blip r:embed="rId5">
                <a:alphaModFix amt="0"/>
              </a:blip>
              <a:stretch>
                <a:fillRect l="0" t="-197450" r="20696" b="-172239"/>
              </a:stretch>
            </a:blipFill>
          </p:spPr>
        </p:sp>
        <p:sp>
          <p:nvSpPr>
            <p:cNvPr name="TextBox 15" id="15"/>
            <p:cNvSpPr txBox="true"/>
            <p:nvPr/>
          </p:nvSpPr>
          <p:spPr>
            <a:xfrm>
              <a:off x="0" y="-38100"/>
              <a:ext cx="2116840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SHOP</a:t>
              </a:r>
            </a:p>
          </p:txBody>
        </p:sp>
      </p:grpSp>
      <p:grpSp>
        <p:nvGrpSpPr>
          <p:cNvPr name="Group 16" id="16"/>
          <p:cNvGrpSpPr/>
          <p:nvPr/>
        </p:nvGrpSpPr>
        <p:grpSpPr>
          <a:xfrm rot="0">
            <a:off x="8131302" y="3859066"/>
            <a:ext cx="9464040" cy="617753"/>
            <a:chOff x="0" y="0"/>
            <a:chExt cx="12618720" cy="823671"/>
          </a:xfrm>
        </p:grpSpPr>
        <p:sp>
          <p:nvSpPr>
            <p:cNvPr name="Freeform 17" id="17"/>
            <p:cNvSpPr/>
            <p:nvPr/>
          </p:nvSpPr>
          <p:spPr>
            <a:xfrm flipH="false" flipV="false" rot="0">
              <a:off x="0" y="0"/>
              <a:ext cx="12618720" cy="823671"/>
            </a:xfrm>
            <a:custGeom>
              <a:avLst/>
              <a:gdLst/>
              <a:ahLst/>
              <a:cxnLst/>
              <a:rect r="r" b="b" t="t" l="l"/>
              <a:pathLst>
                <a:path h="823671" w="12618720">
                  <a:moveTo>
                    <a:pt x="0" y="0"/>
                  </a:moveTo>
                  <a:lnTo>
                    <a:pt x="12618720" y="0"/>
                  </a:lnTo>
                  <a:lnTo>
                    <a:pt x="12618720" y="823671"/>
                  </a:lnTo>
                  <a:lnTo>
                    <a:pt x="0" y="823671"/>
                  </a:lnTo>
                  <a:close/>
                </a:path>
              </a:pathLst>
            </a:custGeom>
            <a:blipFill>
              <a:blip r:embed="rId5">
                <a:alphaModFix amt="0"/>
              </a:blip>
              <a:stretch>
                <a:fillRect l="0" t="-198599" r="0" b="-298426"/>
              </a:stretch>
            </a:blipFill>
          </p:spPr>
        </p:sp>
        <p:sp>
          <p:nvSpPr>
            <p:cNvPr name="TextBox 18" id="18"/>
            <p:cNvSpPr txBox="true"/>
            <p:nvPr/>
          </p:nvSpPr>
          <p:spPr>
            <a:xfrm>
              <a:off x="0" y="-76200"/>
              <a:ext cx="12618720" cy="899871"/>
            </a:xfrm>
            <a:prstGeom prst="rect">
              <a:avLst/>
            </a:prstGeom>
          </p:spPr>
          <p:txBody>
            <a:bodyPr anchor="ctr" rtlCol="false" tIns="0" lIns="0" bIns="0" rIns="0"/>
            <a:lstStyle/>
            <a:p>
              <a:pPr algn="just">
                <a:lnSpc>
                  <a:spcPts val="3455"/>
                </a:lnSpc>
              </a:pPr>
              <a:r>
                <a:rPr lang="en-US" sz="2399" b="true">
                  <a:solidFill>
                    <a:srgbClr val="000000"/>
                  </a:solidFill>
                  <a:latin typeface="Poppins Bold"/>
                  <a:ea typeface="Poppins Bold"/>
                  <a:cs typeface="Poppins Bold"/>
                  <a:sym typeface="Poppins Bold"/>
                </a:rPr>
                <a:t>BY+ SHOP, la caisse qui travaille pour vous, pas contre vous</a:t>
              </a:r>
            </a:p>
          </p:txBody>
        </p:sp>
      </p:grpSp>
      <p:grpSp>
        <p:nvGrpSpPr>
          <p:cNvPr name="Group 19" id="19"/>
          <p:cNvGrpSpPr/>
          <p:nvPr/>
        </p:nvGrpSpPr>
        <p:grpSpPr>
          <a:xfrm rot="0">
            <a:off x="8131302" y="4662337"/>
            <a:ext cx="9464040" cy="1663217"/>
            <a:chOff x="0" y="0"/>
            <a:chExt cx="12618720" cy="2217623"/>
          </a:xfrm>
        </p:grpSpPr>
        <p:sp>
          <p:nvSpPr>
            <p:cNvPr name="Freeform 20" id="20"/>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21" id="21"/>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SHOP </a:t>
              </a:r>
              <a:r>
                <a:rPr lang="en-US" sz="2100">
                  <a:solidFill>
                    <a:srgbClr val="000000"/>
                  </a:solidFill>
                  <a:latin typeface="Poppins"/>
                  <a:ea typeface="Poppins"/>
                  <a:cs typeface="Poppins"/>
                  <a:sym typeface="Poppins"/>
                </a:rPr>
                <a:t>est une solution complète de gestion de commerce et de point de vente (POS), conçue pour les entreprises, boutiques et franchises. Disponible en deux versions Mini et Lite c'est un écosystème unifié qui s'adapte à toutes les tailles de commerce.</a:t>
              </a:r>
            </a:p>
          </p:txBody>
        </p:sp>
      </p:grpSp>
      <p:grpSp>
        <p:nvGrpSpPr>
          <p:cNvPr name="Group 22" id="22"/>
          <p:cNvGrpSpPr/>
          <p:nvPr/>
        </p:nvGrpSpPr>
        <p:grpSpPr>
          <a:xfrm rot="0">
            <a:off x="1043940" y="3868145"/>
            <a:ext cx="6323076" cy="5390155"/>
            <a:chOff x="0" y="0"/>
            <a:chExt cx="10424160" cy="8886156"/>
          </a:xfrm>
        </p:grpSpPr>
        <p:sp>
          <p:nvSpPr>
            <p:cNvPr name="Freeform 23" id="23"/>
            <p:cNvSpPr/>
            <p:nvPr/>
          </p:nvSpPr>
          <p:spPr>
            <a:xfrm flipH="false" flipV="false" rot="0">
              <a:off x="0" y="0"/>
              <a:ext cx="10424160" cy="8886156"/>
            </a:xfrm>
            <a:custGeom>
              <a:avLst/>
              <a:gdLst/>
              <a:ahLst/>
              <a:cxnLst/>
              <a:rect r="r" b="b" t="t" l="l"/>
              <a:pathLst>
                <a:path h="8886156" w="10424160">
                  <a:moveTo>
                    <a:pt x="0" y="0"/>
                  </a:moveTo>
                  <a:lnTo>
                    <a:pt x="10424160" y="0"/>
                  </a:lnTo>
                  <a:lnTo>
                    <a:pt x="10424160" y="8886156"/>
                  </a:lnTo>
                  <a:lnTo>
                    <a:pt x="0" y="8886156"/>
                  </a:lnTo>
                  <a:lnTo>
                    <a:pt x="0" y="0"/>
                  </a:lnTo>
                  <a:close/>
                </a:path>
              </a:pathLst>
            </a:custGeom>
            <a:blipFill>
              <a:blip r:embed="rId6"/>
              <a:stretch>
                <a:fillRect l="-752" t="0" r="-752" b="0"/>
              </a:stretch>
            </a:blipFill>
          </p:spPr>
        </p:sp>
      </p:grpSp>
      <p:sp>
        <p:nvSpPr>
          <p:cNvPr name="Freeform 24" id="24"/>
          <p:cNvSpPr/>
          <p:nvPr/>
        </p:nvSpPr>
        <p:spPr>
          <a:xfrm flipH="false" flipV="false" rot="0">
            <a:off x="1043940" y="3868145"/>
            <a:ext cx="1656730" cy="746426"/>
          </a:xfrm>
          <a:custGeom>
            <a:avLst/>
            <a:gdLst/>
            <a:ahLst/>
            <a:cxnLst/>
            <a:rect r="r" b="b" t="t" l="l"/>
            <a:pathLst>
              <a:path h="746426" w="1656730">
                <a:moveTo>
                  <a:pt x="0" y="0"/>
                </a:moveTo>
                <a:lnTo>
                  <a:pt x="1656730" y="0"/>
                </a:lnTo>
                <a:lnTo>
                  <a:pt x="1656730" y="746426"/>
                </a:lnTo>
                <a:lnTo>
                  <a:pt x="0" y="746426"/>
                </a:lnTo>
                <a:lnTo>
                  <a:pt x="0" y="0"/>
                </a:lnTo>
                <a:close/>
              </a:path>
            </a:pathLst>
          </a:custGeom>
          <a:blipFill>
            <a:blip r:embed="rId7"/>
            <a:stretch>
              <a:fillRect l="0" t="-3962" r="0" b="0"/>
            </a:stretch>
          </a:blipFill>
        </p:spPr>
      </p:sp>
      <p:grpSp>
        <p:nvGrpSpPr>
          <p:cNvPr name="Group 25" id="25"/>
          <p:cNvGrpSpPr/>
          <p:nvPr/>
        </p:nvGrpSpPr>
        <p:grpSpPr>
          <a:xfrm rot="0">
            <a:off x="8131302" y="6611304"/>
            <a:ext cx="9464040" cy="1983066"/>
            <a:chOff x="0" y="0"/>
            <a:chExt cx="12618720" cy="2644088"/>
          </a:xfrm>
        </p:grpSpPr>
        <p:grpSp>
          <p:nvGrpSpPr>
            <p:cNvPr name="Group 26" id="26"/>
            <p:cNvGrpSpPr/>
            <p:nvPr/>
          </p:nvGrpSpPr>
          <p:grpSpPr>
            <a:xfrm rot="0">
              <a:off x="0" y="164588"/>
              <a:ext cx="95427" cy="95427"/>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8" id="28"/>
            <p:cNvGrpSpPr/>
            <p:nvPr/>
          </p:nvGrpSpPr>
          <p:grpSpPr>
            <a:xfrm rot="0">
              <a:off x="0" y="907448"/>
              <a:ext cx="95427" cy="95427"/>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0" id="30"/>
            <p:cNvGrpSpPr/>
            <p:nvPr/>
          </p:nvGrpSpPr>
          <p:grpSpPr>
            <a:xfrm rot="0">
              <a:off x="0" y="1646507"/>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2" id="32"/>
            <p:cNvGrpSpPr/>
            <p:nvPr/>
          </p:nvGrpSpPr>
          <p:grpSpPr>
            <a:xfrm rot="0">
              <a:off x="0" y="2384073"/>
              <a:ext cx="95427" cy="95427"/>
              <a:chOff x="0" y="0"/>
              <a:chExt cx="146304" cy="146304"/>
            </a:xfrm>
          </p:grpSpPr>
          <p:sp>
            <p:nvSpPr>
              <p:cNvPr name="Freeform 33" id="3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4" id="34"/>
            <p:cNvSpPr txBox="true"/>
            <p:nvPr/>
          </p:nvSpPr>
          <p:spPr>
            <a:xfrm rot="0">
              <a:off x="188531" y="-3810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Décidez avec de</a:t>
              </a:r>
              <a:r>
                <a:rPr lang="en-US" sz="2100">
                  <a:solidFill>
                    <a:srgbClr val="000000"/>
                  </a:solidFill>
                  <a:latin typeface="Poppins"/>
                  <a:ea typeface="Poppins"/>
                  <a:cs typeface="Poppins"/>
                  <a:sym typeface="Poppins"/>
                </a:rPr>
                <a:t>s chiffres, pas au feeling</a:t>
              </a:r>
            </a:p>
          </p:txBody>
        </p:sp>
        <p:sp>
          <p:nvSpPr>
            <p:cNvPr name="TextBox 35" id="35"/>
            <p:cNvSpPr txBox="true"/>
            <p:nvPr/>
          </p:nvSpPr>
          <p:spPr>
            <a:xfrm rot="0">
              <a:off x="188531" y="70476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E</a:t>
              </a:r>
              <a:r>
                <a:rPr lang="en-US" sz="2100">
                  <a:solidFill>
                    <a:srgbClr val="000000"/>
                  </a:solidFill>
                  <a:latin typeface="Poppins"/>
                  <a:ea typeface="Poppins"/>
                  <a:cs typeface="Poppins"/>
                  <a:sym typeface="Poppins"/>
                </a:rPr>
                <a:t>ncaissez partout, sans matériel imposé</a:t>
              </a:r>
            </a:p>
          </p:txBody>
        </p:sp>
        <p:sp>
          <p:nvSpPr>
            <p:cNvPr name="TextBox 36" id="36"/>
            <p:cNvSpPr txBox="true"/>
            <p:nvPr/>
          </p:nvSpPr>
          <p:spPr>
            <a:xfrm rot="0">
              <a:off x="188531" y="1443819"/>
              <a:ext cx="12430189"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Pi</a:t>
              </a:r>
              <a:r>
                <a:rPr lang="en-US" sz="2100" strike="noStrike" u="none">
                  <a:solidFill>
                    <a:srgbClr val="000000"/>
                  </a:solidFill>
                  <a:latin typeface="Poppins"/>
                  <a:ea typeface="Poppins"/>
                  <a:cs typeface="Poppins"/>
                  <a:sym typeface="Poppins"/>
                </a:rPr>
                <a:t>lote</a:t>
              </a:r>
              <a:r>
                <a:rPr lang="en-US" sz="2100" strike="noStrike" u="none">
                  <a:solidFill>
                    <a:srgbClr val="000000"/>
                  </a:solidFill>
                  <a:latin typeface="Poppins"/>
                  <a:ea typeface="Poppins"/>
                  <a:cs typeface="Poppins"/>
                  <a:sym typeface="Poppins"/>
                </a:rPr>
                <a:t>z</a:t>
              </a:r>
              <a:r>
                <a:rPr lang="en-US" sz="2100" strike="noStrike" u="none">
                  <a:solidFill>
                    <a:srgbClr val="000000"/>
                  </a:solidFill>
                  <a:latin typeface="Poppins"/>
                  <a:ea typeface="Poppins"/>
                  <a:cs typeface="Poppins"/>
                  <a:sym typeface="Poppins"/>
                </a:rPr>
                <a:t> toutes vo</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bou</a:t>
              </a:r>
              <a:r>
                <a:rPr lang="en-US" sz="2100" strike="noStrike" u="none">
                  <a:solidFill>
                    <a:srgbClr val="000000"/>
                  </a:solidFill>
                  <a:latin typeface="Poppins"/>
                  <a:ea typeface="Poppins"/>
                  <a:cs typeface="Poppins"/>
                  <a:sym typeface="Poppins"/>
                </a:rPr>
                <a:t>tiques depuis u</a:t>
              </a:r>
              <a:r>
                <a:rPr lang="en-US" sz="2100" strike="noStrike" u="none">
                  <a:solidFill>
                    <a:srgbClr val="000000"/>
                  </a:solidFill>
                  <a:latin typeface="Poppins"/>
                  <a:ea typeface="Poppins"/>
                  <a:cs typeface="Poppins"/>
                  <a:sym typeface="Poppins"/>
                </a:rPr>
                <a:t>n </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eul</a:t>
              </a:r>
              <a:r>
                <a:rPr lang="en-US" sz="2100" strike="noStrike" u="none">
                  <a:solidFill>
                    <a:srgbClr val="000000"/>
                  </a:solidFill>
                  <a:latin typeface="Poppins"/>
                  <a:ea typeface="Poppins"/>
                  <a:cs typeface="Poppins"/>
                  <a:sym typeface="Poppins"/>
                </a:rPr>
                <a:t> endroit </a:t>
              </a:r>
            </a:p>
          </p:txBody>
        </p:sp>
        <p:sp>
          <p:nvSpPr>
            <p:cNvPr name="TextBox 37" id="37"/>
            <p:cNvSpPr txBox="true"/>
            <p:nvPr/>
          </p:nvSpPr>
          <p:spPr>
            <a:xfrm rot="0">
              <a:off x="187390" y="2181385"/>
              <a:ext cx="12431330"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Ne</a:t>
              </a:r>
              <a:r>
                <a:rPr lang="en-US" sz="2100" strike="noStrike" u="none">
                  <a:solidFill>
                    <a:srgbClr val="000000"/>
                  </a:solidFill>
                  <a:latin typeface="Poppins"/>
                  <a:ea typeface="Poppins"/>
                  <a:cs typeface="Poppins"/>
                  <a:sym typeface="Poppins"/>
                </a:rPr>
                <a:t> perdez </a:t>
              </a:r>
              <a:r>
                <a:rPr lang="en-US" sz="2100" strike="noStrike" u="none">
                  <a:solidFill>
                    <a:srgbClr val="000000"/>
                  </a:solidFill>
                  <a:latin typeface="Poppins"/>
                  <a:ea typeface="Poppins"/>
                  <a:cs typeface="Poppins"/>
                  <a:sym typeface="Poppins"/>
                </a:rPr>
                <a:t>plu</a:t>
              </a:r>
              <a:r>
                <a:rPr lang="en-US" sz="2100" strike="noStrike" u="none">
                  <a:solidFill>
                    <a:srgbClr val="000000"/>
                  </a:solidFill>
                  <a:latin typeface="Poppins"/>
                  <a:ea typeface="Poppins"/>
                  <a:cs typeface="Poppins"/>
                  <a:sym typeface="Poppins"/>
                </a:rPr>
                <a:t>s une vente </a:t>
              </a:r>
              <a:r>
                <a:rPr lang="en-US" sz="2100" strike="noStrike" u="none">
                  <a:solidFill>
                    <a:srgbClr val="000000"/>
                  </a:solidFill>
                  <a:latin typeface="Poppins"/>
                  <a:ea typeface="Poppins"/>
                  <a:cs typeface="Poppins"/>
                  <a:sym typeface="Poppins"/>
                </a:rPr>
                <a:t>à </a:t>
              </a:r>
              <a:r>
                <a:rPr lang="en-US" sz="2100" strike="noStrike" u="none">
                  <a:solidFill>
                    <a:srgbClr val="000000"/>
                  </a:solidFill>
                  <a:latin typeface="Poppins"/>
                  <a:ea typeface="Poppins"/>
                  <a:cs typeface="Poppins"/>
                  <a:sym typeface="Poppins"/>
                </a:rPr>
                <a:t>ca</a:t>
              </a:r>
              <a:r>
                <a:rPr lang="en-US" sz="2100" strike="noStrike" u="none">
                  <a:solidFill>
                    <a:srgbClr val="000000"/>
                  </a:solidFill>
                  <a:latin typeface="Poppins"/>
                  <a:ea typeface="Poppins"/>
                  <a:cs typeface="Poppins"/>
                  <a:sym typeface="Poppins"/>
                </a:rPr>
                <a:t>u</a:t>
              </a:r>
              <a:r>
                <a:rPr lang="en-US" sz="2100" strike="noStrike" u="none">
                  <a:solidFill>
                    <a:srgbClr val="000000"/>
                  </a:solidFill>
                  <a:latin typeface="Poppins"/>
                  <a:ea typeface="Poppins"/>
                  <a:cs typeface="Poppins"/>
                  <a:sym typeface="Poppins"/>
                </a:rPr>
                <a:t>se d</a:t>
              </a:r>
              <a:r>
                <a:rPr lang="en-US" sz="2100" strike="noStrike" u="none">
                  <a:solidFill>
                    <a:srgbClr val="000000"/>
                  </a:solidFill>
                  <a:latin typeface="Poppins"/>
                  <a:ea typeface="Poppins"/>
                  <a:cs typeface="Poppins"/>
                  <a:sym typeface="Poppins"/>
                </a:rPr>
                <a:t>'un</a:t>
              </a:r>
              <a:r>
                <a:rPr lang="en-US" sz="2100" strike="noStrike" u="none">
                  <a:solidFill>
                    <a:srgbClr val="000000"/>
                  </a:solidFill>
                  <a:latin typeface="Poppins"/>
                  <a:ea typeface="Poppins"/>
                  <a:cs typeface="Poppins"/>
                  <a:sym typeface="Poppins"/>
                </a:rPr>
                <a:t>e </a:t>
              </a:r>
              <a:r>
                <a:rPr lang="en-US" sz="2100" strike="noStrike" u="none">
                  <a:solidFill>
                    <a:srgbClr val="000000"/>
                  </a:solidFill>
                  <a:latin typeface="Poppins"/>
                  <a:ea typeface="Poppins"/>
                  <a:cs typeface="Poppins"/>
                  <a:sym typeface="Poppins"/>
                </a:rPr>
                <a:t>rup</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ur</a:t>
              </a:r>
              <a:r>
                <a:rPr lang="en-US" sz="2100" strike="noStrike" u="none">
                  <a:solidFill>
                    <a:srgbClr val="000000"/>
                  </a:solidFill>
                  <a:latin typeface="Poppins"/>
                  <a:ea typeface="Poppins"/>
                  <a:cs typeface="Poppins"/>
                  <a:sym typeface="Poppins"/>
                </a:rPr>
                <a:t>e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e stock </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15</a:t>
              </a:r>
            </a:p>
          </p:txBody>
        </p:sp>
      </p:grpSp>
      <p:grpSp>
        <p:nvGrpSpPr>
          <p:cNvPr name="Group 13" id="13"/>
          <p:cNvGrpSpPr/>
          <p:nvPr/>
        </p:nvGrpSpPr>
        <p:grpSpPr>
          <a:xfrm rot="0">
            <a:off x="1043940" y="2301237"/>
            <a:ext cx="12674993" cy="1044626"/>
            <a:chOff x="0" y="0"/>
            <a:chExt cx="16899991" cy="1392834"/>
          </a:xfrm>
        </p:grpSpPr>
        <p:sp>
          <p:nvSpPr>
            <p:cNvPr name="Freeform 14" id="14"/>
            <p:cNvSpPr/>
            <p:nvPr/>
          </p:nvSpPr>
          <p:spPr>
            <a:xfrm flipH="false" flipV="false" rot="0">
              <a:off x="0" y="0"/>
              <a:ext cx="16899995" cy="1392840"/>
            </a:xfrm>
            <a:custGeom>
              <a:avLst/>
              <a:gdLst/>
              <a:ahLst/>
              <a:cxnLst/>
              <a:rect r="r" b="b" t="t" l="l"/>
              <a:pathLst>
                <a:path h="1392840" w="16899995">
                  <a:moveTo>
                    <a:pt x="0" y="0"/>
                  </a:moveTo>
                  <a:lnTo>
                    <a:pt x="16899995" y="0"/>
                  </a:lnTo>
                  <a:lnTo>
                    <a:pt x="16899995" y="1392840"/>
                  </a:lnTo>
                  <a:lnTo>
                    <a:pt x="0" y="1392840"/>
                  </a:lnTo>
                  <a:close/>
                </a:path>
              </a:pathLst>
            </a:custGeom>
            <a:blipFill>
              <a:blip r:embed="rId5">
                <a:alphaModFix amt="0"/>
              </a:blip>
              <a:stretch>
                <a:fillRect l="0" t="-197450" r="666" b="-172239"/>
              </a:stretch>
            </a:blipFill>
          </p:spPr>
        </p:sp>
        <p:sp>
          <p:nvSpPr>
            <p:cNvPr name="TextBox 15" id="15"/>
            <p:cNvSpPr txBox="true"/>
            <p:nvPr/>
          </p:nvSpPr>
          <p:spPr>
            <a:xfrm>
              <a:off x="0" y="-38100"/>
              <a:ext cx="16899991"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EVENT</a:t>
              </a:r>
            </a:p>
          </p:txBody>
        </p:sp>
      </p:grpSp>
      <p:grpSp>
        <p:nvGrpSpPr>
          <p:cNvPr name="Group 16" id="16"/>
          <p:cNvGrpSpPr/>
          <p:nvPr/>
        </p:nvGrpSpPr>
        <p:grpSpPr>
          <a:xfrm rot="0">
            <a:off x="1028700"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L'événementiel professionnel, digitalisé de bout en bout</a:t>
              </a:r>
            </a:p>
          </p:txBody>
        </p:sp>
      </p:grpSp>
      <p:grpSp>
        <p:nvGrpSpPr>
          <p:cNvPr name="Group 19" id="19"/>
          <p:cNvGrpSpPr/>
          <p:nvPr/>
        </p:nvGrpSpPr>
        <p:grpSpPr>
          <a:xfrm rot="0">
            <a:off x="1043940" y="4682025"/>
            <a:ext cx="9614875" cy="1663217"/>
            <a:chOff x="0" y="0"/>
            <a:chExt cx="12819833" cy="2217623"/>
          </a:xfrm>
        </p:grpSpPr>
        <p:sp>
          <p:nvSpPr>
            <p:cNvPr name="Freeform 20" id="20"/>
            <p:cNvSpPr/>
            <p:nvPr/>
          </p:nvSpPr>
          <p:spPr>
            <a:xfrm flipH="false" flipV="false" rot="0">
              <a:off x="0" y="0"/>
              <a:ext cx="12819833" cy="2217623"/>
            </a:xfrm>
            <a:custGeom>
              <a:avLst/>
              <a:gdLst/>
              <a:ahLst/>
              <a:cxnLst/>
              <a:rect r="r" b="b" t="t" l="l"/>
              <a:pathLst>
                <a:path h="2217623" w="12819833">
                  <a:moveTo>
                    <a:pt x="0" y="0"/>
                  </a:moveTo>
                  <a:lnTo>
                    <a:pt x="12819833" y="0"/>
                  </a:lnTo>
                  <a:lnTo>
                    <a:pt x="12819833" y="2217623"/>
                  </a:lnTo>
                  <a:lnTo>
                    <a:pt x="0" y="2217623"/>
                  </a:lnTo>
                  <a:close/>
                </a:path>
              </a:pathLst>
            </a:custGeom>
            <a:blipFill>
              <a:blip r:embed="rId5">
                <a:alphaModFix amt="0"/>
              </a:blip>
              <a:stretch>
                <a:fillRect l="0" t="-73763" r="1568" b="-47983"/>
              </a:stretch>
            </a:blipFill>
          </p:spPr>
        </p:sp>
        <p:sp>
          <p:nvSpPr>
            <p:cNvPr name="TextBox 21" id="21"/>
            <p:cNvSpPr txBox="true"/>
            <p:nvPr/>
          </p:nvSpPr>
          <p:spPr>
            <a:xfrm>
              <a:off x="0" y="-66675"/>
              <a:ext cx="12819833"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Event </a:t>
              </a:r>
              <a:r>
                <a:rPr lang="en-US" sz="2100">
                  <a:solidFill>
                    <a:srgbClr val="000000"/>
                  </a:solidFill>
                  <a:latin typeface="Poppins"/>
                  <a:ea typeface="Poppins"/>
                  <a:cs typeface="Poppins"/>
                  <a:sym typeface="Poppins"/>
                </a:rPr>
                <a:t>automatise et fluidifie toutes les étapes d'un événement : de l'inscription des participants jusqu'à la collecte des retours post-événement. Elle offre une expérience fluide, moderne et mesurable à toutes les parties prenantes (organisateurs, intervenants, participants).</a:t>
              </a:r>
            </a:p>
          </p:txBody>
        </p:sp>
      </p:grpSp>
      <p:sp>
        <p:nvSpPr>
          <p:cNvPr name="TextBox 22" id="22"/>
          <p:cNvSpPr txBox="true"/>
          <p:nvPr/>
        </p:nvSpPr>
        <p:spPr>
          <a:xfrm rot="0">
            <a:off x="1185339" y="6592893"/>
            <a:ext cx="9473477"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Gér</a:t>
            </a:r>
            <a:r>
              <a:rPr lang="en-US" sz="2100" strike="noStrike" u="none">
                <a:solidFill>
                  <a:srgbClr val="000000"/>
                </a:solidFill>
                <a:latin typeface="Poppins"/>
                <a:ea typeface="Poppins"/>
                <a:cs typeface="Poppins"/>
                <a:sym typeface="Poppins"/>
              </a:rPr>
              <a:t>ez inscripti</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et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b</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lle</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ter</a:t>
            </a:r>
            <a:r>
              <a:rPr lang="en-US" sz="2100" strike="noStrike" u="none">
                <a:solidFill>
                  <a:srgbClr val="000000"/>
                </a:solidFill>
                <a:latin typeface="Poppins"/>
                <a:ea typeface="Poppins"/>
                <a:cs typeface="Poppins"/>
                <a:sym typeface="Poppins"/>
              </a:rPr>
              <a:t>ie sa</a:t>
            </a:r>
            <a:r>
              <a:rPr lang="en-US" sz="2100" strike="noStrike" u="none">
                <a:solidFill>
                  <a:srgbClr val="000000"/>
                </a:solidFill>
                <a:latin typeface="Poppins"/>
                <a:ea typeface="Poppins"/>
                <a:cs typeface="Poppins"/>
                <a:sym typeface="Poppins"/>
              </a:rPr>
              <a:t>ns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j</a:t>
            </a:r>
            <a:r>
              <a:rPr lang="en-US" sz="2100" strike="noStrike" u="none">
                <a:solidFill>
                  <a:srgbClr val="000000"/>
                </a:solidFill>
                <a:latin typeface="Poppins"/>
                <a:ea typeface="Poppins"/>
                <a:cs typeface="Poppins"/>
                <a:sym typeface="Poppins"/>
              </a:rPr>
              <a:t>ongler en</a:t>
            </a:r>
            <a:r>
              <a:rPr lang="en-US" sz="2100" strike="noStrike" u="none">
                <a:solidFill>
                  <a:srgbClr val="000000"/>
                </a:solidFill>
                <a:latin typeface="Poppins"/>
                <a:ea typeface="Poppins"/>
                <a:cs typeface="Poppins"/>
                <a:sym typeface="Poppins"/>
              </a:rPr>
              <a:t>tr</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rois outils</a:t>
            </a:r>
          </a:p>
        </p:txBody>
      </p:sp>
      <p:grpSp>
        <p:nvGrpSpPr>
          <p:cNvPr name="Group 23" id="23"/>
          <p:cNvGrpSpPr/>
          <p:nvPr/>
        </p:nvGrpSpPr>
        <p:grpSpPr>
          <a:xfrm rot="0">
            <a:off x="1043940" y="6754433"/>
            <a:ext cx="71570" cy="71570"/>
            <a:chOff x="0" y="0"/>
            <a:chExt cx="146304" cy="146304"/>
          </a:xfrm>
        </p:grpSpPr>
        <p:sp>
          <p:nvSpPr>
            <p:cNvPr name="Freeform 24" id="2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5" id="25"/>
          <p:cNvSpPr txBox="true"/>
          <p:nvPr/>
        </p:nvSpPr>
        <p:spPr>
          <a:xfrm rot="0">
            <a:off x="1185339" y="7150038"/>
            <a:ext cx="9307401"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Accueillez vos participants en u</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 sca</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 s</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ns f</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e d</a:t>
            </a:r>
            <a:r>
              <a:rPr lang="en-US" sz="2100" strike="noStrike" u="none">
                <a:solidFill>
                  <a:srgbClr val="000000"/>
                </a:solidFill>
                <a:latin typeface="Poppins"/>
                <a:ea typeface="Poppins"/>
                <a:cs typeface="Poppins"/>
                <a:sym typeface="Poppins"/>
              </a:rPr>
              <a:t>'</a:t>
            </a:r>
            <a:r>
              <a:rPr lang="en-US" sz="2100" strike="noStrike" u="none">
                <a:solidFill>
                  <a:srgbClr val="000000"/>
                </a:solidFill>
                <a:latin typeface="Poppins"/>
                <a:ea typeface="Poppins"/>
                <a:cs typeface="Poppins"/>
                <a:sym typeface="Poppins"/>
              </a:rPr>
              <a:t>atten</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e ni pa</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er </a:t>
            </a:r>
          </a:p>
        </p:txBody>
      </p:sp>
      <p:grpSp>
        <p:nvGrpSpPr>
          <p:cNvPr name="Group 26" id="26"/>
          <p:cNvGrpSpPr/>
          <p:nvPr/>
        </p:nvGrpSpPr>
        <p:grpSpPr>
          <a:xfrm rot="0">
            <a:off x="1043940" y="7311578"/>
            <a:ext cx="71570" cy="71570"/>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8" id="28"/>
          <p:cNvSpPr txBox="true"/>
          <p:nvPr/>
        </p:nvSpPr>
        <p:spPr>
          <a:xfrm rot="0">
            <a:off x="1170099" y="7706614"/>
            <a:ext cx="9473477" cy="351764"/>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Su</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vez v</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tre évé</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me</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n </a:t>
            </a:r>
            <a:r>
              <a:rPr lang="en-US" sz="2100" strike="noStrike" u="none">
                <a:solidFill>
                  <a:srgbClr val="000000"/>
                </a:solidFill>
                <a:latin typeface="Poppins"/>
                <a:ea typeface="Poppins"/>
                <a:cs typeface="Poppins"/>
                <a:sym typeface="Poppins"/>
              </a:rPr>
              <a:t>te</a:t>
            </a:r>
            <a:r>
              <a:rPr lang="en-US" sz="2100" strike="noStrike" u="none">
                <a:solidFill>
                  <a:srgbClr val="000000"/>
                </a:solidFill>
                <a:latin typeface="Poppins"/>
                <a:ea typeface="Poppins"/>
                <a:cs typeface="Poppins"/>
                <a:sym typeface="Poppins"/>
              </a:rPr>
              <a:t>mps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réel,</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sall</a:t>
            </a:r>
            <a:r>
              <a:rPr lang="en-US" sz="2100" strike="noStrike" u="none">
                <a:solidFill>
                  <a:srgbClr val="000000"/>
                </a:solidFill>
                <a:latin typeface="Poppins"/>
                <a:ea typeface="Poppins"/>
                <a:cs typeface="Poppins"/>
                <a:sym typeface="Poppins"/>
              </a:rPr>
              <a:t>e par salle</a:t>
            </a:r>
            <a:r>
              <a:rPr lang="en-US" sz="2100" strike="noStrike" u="none">
                <a:solidFill>
                  <a:srgbClr val="000000"/>
                </a:solidFill>
                <a:latin typeface="Poppins"/>
                <a:ea typeface="Poppins"/>
                <a:cs typeface="Poppins"/>
                <a:sym typeface="Poppins"/>
              </a:rPr>
              <a:t>,</a:t>
            </a:r>
            <a:r>
              <a:rPr lang="en-US" sz="2100" strike="noStrike" u="none">
                <a:solidFill>
                  <a:srgbClr val="000000"/>
                </a:solidFill>
                <a:latin typeface="Poppins"/>
                <a:ea typeface="Poppins"/>
                <a:cs typeface="Poppins"/>
                <a:sym typeface="Poppins"/>
              </a:rPr>
              <a:t> atelier </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r </a:t>
            </a:r>
            <a:r>
              <a:rPr lang="en-US" sz="2100" strike="noStrike" u="none">
                <a:solidFill>
                  <a:srgbClr val="000000"/>
                </a:solidFill>
                <a:latin typeface="Poppins"/>
                <a:ea typeface="Poppins"/>
                <a:cs typeface="Poppins"/>
                <a:sym typeface="Poppins"/>
              </a:rPr>
              <a:t>atelie</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 </a:t>
            </a:r>
          </a:p>
        </p:txBody>
      </p:sp>
      <p:grpSp>
        <p:nvGrpSpPr>
          <p:cNvPr name="Group 29" id="29"/>
          <p:cNvGrpSpPr/>
          <p:nvPr/>
        </p:nvGrpSpPr>
        <p:grpSpPr>
          <a:xfrm rot="0">
            <a:off x="1028700" y="7865761"/>
            <a:ext cx="71570" cy="71570"/>
            <a:chOff x="0" y="0"/>
            <a:chExt cx="146304" cy="146304"/>
          </a:xfrm>
        </p:grpSpPr>
        <p:sp>
          <p:nvSpPr>
            <p:cNvPr name="Freeform 30" id="30"/>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1" id="31"/>
          <p:cNvSpPr txBox="true"/>
          <p:nvPr/>
        </p:nvSpPr>
        <p:spPr>
          <a:xfrm rot="0">
            <a:off x="1177510" y="8258403"/>
            <a:ext cx="9466065" cy="689875"/>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Offrez à chaqu</a:t>
            </a:r>
            <a:r>
              <a:rPr lang="en-US" sz="2100" strike="noStrike" u="none">
                <a:solidFill>
                  <a:srgbClr val="000000"/>
                </a:solidFill>
                <a:latin typeface="Poppins"/>
                <a:ea typeface="Poppins"/>
                <a:cs typeface="Poppins"/>
                <a:sym typeface="Poppins"/>
              </a:rPr>
              <a:t>e participant son pro</a:t>
            </a:r>
            <a:r>
              <a:rPr lang="en-US" sz="2100" strike="noStrike" u="none">
                <a:solidFill>
                  <a:srgbClr val="000000"/>
                </a:solidFill>
                <a:latin typeface="Poppins"/>
                <a:ea typeface="Poppins"/>
                <a:cs typeface="Poppins"/>
                <a:sym typeface="Poppins"/>
              </a:rPr>
              <a:t>gra</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e et ses </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nf</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s, directement s</a:t>
            </a:r>
            <a:r>
              <a:rPr lang="en-US" sz="2100" strike="noStrike" u="none">
                <a:solidFill>
                  <a:srgbClr val="000000"/>
                </a:solidFill>
                <a:latin typeface="Poppins"/>
                <a:ea typeface="Poppins"/>
                <a:cs typeface="Poppins"/>
                <a:sym typeface="Poppins"/>
              </a:rPr>
              <a:t>ur</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n </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ob</a:t>
            </a:r>
            <a:r>
              <a:rPr lang="en-US" sz="2100" strike="noStrike" u="none">
                <a:solidFill>
                  <a:srgbClr val="000000"/>
                </a:solidFill>
                <a:latin typeface="Poppins"/>
                <a:ea typeface="Poppins"/>
                <a:cs typeface="Poppins"/>
                <a:sym typeface="Poppins"/>
              </a:rPr>
              <a:t>ile </a:t>
            </a:r>
          </a:p>
        </p:txBody>
      </p:sp>
      <p:grpSp>
        <p:nvGrpSpPr>
          <p:cNvPr name="Group 32" id="32"/>
          <p:cNvGrpSpPr/>
          <p:nvPr/>
        </p:nvGrpSpPr>
        <p:grpSpPr>
          <a:xfrm rot="0">
            <a:off x="1028700" y="8586605"/>
            <a:ext cx="71570" cy="71570"/>
            <a:chOff x="0" y="0"/>
            <a:chExt cx="146304" cy="146304"/>
          </a:xfrm>
        </p:grpSpPr>
        <p:sp>
          <p:nvSpPr>
            <p:cNvPr name="Freeform 33" id="3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nvGrpSpPr>
          <p:cNvPr name="Group 34" id="34"/>
          <p:cNvGrpSpPr/>
          <p:nvPr/>
        </p:nvGrpSpPr>
        <p:grpSpPr>
          <a:xfrm rot="0">
            <a:off x="11272266" y="3859066"/>
            <a:ext cx="6323076" cy="5399234"/>
            <a:chOff x="0" y="0"/>
            <a:chExt cx="10262760" cy="8763305"/>
          </a:xfrm>
        </p:grpSpPr>
        <p:sp>
          <p:nvSpPr>
            <p:cNvPr name="Freeform 35" id="35"/>
            <p:cNvSpPr/>
            <p:nvPr/>
          </p:nvSpPr>
          <p:spPr>
            <a:xfrm flipH="false" flipV="false" rot="0">
              <a:off x="0" y="0"/>
              <a:ext cx="10262786" cy="8763254"/>
            </a:xfrm>
            <a:custGeom>
              <a:avLst/>
              <a:gdLst/>
              <a:ahLst/>
              <a:cxnLst/>
              <a:rect r="r" b="b" t="t" l="l"/>
              <a:pathLst>
                <a:path h="8763254" w="10262786">
                  <a:moveTo>
                    <a:pt x="0" y="0"/>
                  </a:moveTo>
                  <a:lnTo>
                    <a:pt x="10262786" y="0"/>
                  </a:lnTo>
                  <a:lnTo>
                    <a:pt x="10262786" y="8763254"/>
                  </a:lnTo>
                  <a:lnTo>
                    <a:pt x="0" y="8763254"/>
                  </a:lnTo>
                  <a:lnTo>
                    <a:pt x="0" y="0"/>
                  </a:lnTo>
                  <a:close/>
                </a:path>
              </a:pathLst>
            </a:custGeom>
            <a:blipFill>
              <a:blip r:embed="rId6"/>
              <a:stretch>
                <a:fillRect l="-838" t="0" r="-837" b="0"/>
              </a:stretch>
            </a:blipFill>
          </p:spPr>
        </p:sp>
      </p:grpSp>
      <p:sp>
        <p:nvSpPr>
          <p:cNvPr name="Freeform 36" id="36"/>
          <p:cNvSpPr/>
          <p:nvPr/>
        </p:nvSpPr>
        <p:spPr>
          <a:xfrm flipH="false" flipV="false" rot="0">
            <a:off x="16632559" y="3859066"/>
            <a:ext cx="972308" cy="1061084"/>
          </a:xfrm>
          <a:custGeom>
            <a:avLst/>
            <a:gdLst/>
            <a:ahLst/>
            <a:cxnLst/>
            <a:rect r="r" b="b" t="t" l="l"/>
            <a:pathLst>
              <a:path h="1061084" w="972308">
                <a:moveTo>
                  <a:pt x="0" y="0"/>
                </a:moveTo>
                <a:lnTo>
                  <a:pt x="972308" y="0"/>
                </a:lnTo>
                <a:lnTo>
                  <a:pt x="972308" y="1061084"/>
                </a:lnTo>
                <a:lnTo>
                  <a:pt x="0" y="1061084"/>
                </a:lnTo>
                <a:lnTo>
                  <a:pt x="0" y="0"/>
                </a:lnTo>
                <a:close/>
              </a:path>
            </a:pathLst>
          </a:custGeom>
          <a:blipFill>
            <a:blip r:embed="rId7"/>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16</a:t>
              </a:r>
            </a:p>
          </p:txBody>
        </p:sp>
      </p:grpSp>
      <p:grpSp>
        <p:nvGrpSpPr>
          <p:cNvPr name="Group 13" id="13"/>
          <p:cNvGrpSpPr/>
          <p:nvPr/>
        </p:nvGrpSpPr>
        <p:grpSpPr>
          <a:xfrm rot="0">
            <a:off x="1043940" y="2301237"/>
            <a:ext cx="13260854" cy="1044626"/>
            <a:chOff x="0" y="0"/>
            <a:chExt cx="17681138" cy="1392834"/>
          </a:xfrm>
        </p:grpSpPr>
        <p:sp>
          <p:nvSpPr>
            <p:cNvPr name="Freeform 14" id="14"/>
            <p:cNvSpPr/>
            <p:nvPr/>
          </p:nvSpPr>
          <p:spPr>
            <a:xfrm flipH="false" flipV="false" rot="0">
              <a:off x="0" y="0"/>
              <a:ext cx="17681142" cy="1392840"/>
            </a:xfrm>
            <a:custGeom>
              <a:avLst/>
              <a:gdLst/>
              <a:ahLst/>
              <a:cxnLst/>
              <a:rect r="r" b="b" t="t" l="l"/>
              <a:pathLst>
                <a:path h="1392840" w="17681142">
                  <a:moveTo>
                    <a:pt x="0" y="0"/>
                  </a:moveTo>
                  <a:lnTo>
                    <a:pt x="17681142" y="0"/>
                  </a:lnTo>
                  <a:lnTo>
                    <a:pt x="17681142" y="1392840"/>
                  </a:lnTo>
                  <a:lnTo>
                    <a:pt x="0" y="1392840"/>
                  </a:lnTo>
                  <a:close/>
                </a:path>
              </a:pathLst>
            </a:custGeom>
            <a:blipFill>
              <a:blip r:embed="rId5">
                <a:alphaModFix amt="0"/>
              </a:blip>
              <a:stretch>
                <a:fillRect l="0" t="-197450" r="5055" b="-172239"/>
              </a:stretch>
            </a:blipFill>
          </p:spPr>
        </p:sp>
        <p:sp>
          <p:nvSpPr>
            <p:cNvPr name="TextBox 15" id="15"/>
            <p:cNvSpPr txBox="true"/>
            <p:nvPr/>
          </p:nvSpPr>
          <p:spPr>
            <a:xfrm>
              <a:off x="0" y="-38100"/>
              <a:ext cx="1768113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ACCESS</a:t>
              </a:r>
            </a:p>
          </p:txBody>
        </p:sp>
      </p:grpSp>
      <p:grpSp>
        <p:nvGrpSpPr>
          <p:cNvPr name="Group 16" id="16"/>
          <p:cNvGrpSpPr/>
          <p:nvPr/>
        </p:nvGrpSpPr>
        <p:grpSpPr>
          <a:xfrm rot="0">
            <a:off x="8131302"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Sachez toujours qui entre chez vous, et quand</a:t>
              </a:r>
            </a:p>
          </p:txBody>
        </p:sp>
      </p:grpSp>
      <p:grpSp>
        <p:nvGrpSpPr>
          <p:cNvPr name="Group 19" id="19"/>
          <p:cNvGrpSpPr/>
          <p:nvPr/>
        </p:nvGrpSpPr>
        <p:grpSpPr>
          <a:xfrm rot="0">
            <a:off x="8131302" y="4662337"/>
            <a:ext cx="9464040" cy="2044217"/>
            <a:chOff x="0" y="0"/>
            <a:chExt cx="12618720" cy="2725623"/>
          </a:xfrm>
        </p:grpSpPr>
        <p:sp>
          <p:nvSpPr>
            <p:cNvPr name="Freeform 20" id="20"/>
            <p:cNvSpPr/>
            <p:nvPr/>
          </p:nvSpPr>
          <p:spPr>
            <a:xfrm flipH="false" flipV="false" rot="0">
              <a:off x="0" y="0"/>
              <a:ext cx="12618720" cy="2725623"/>
            </a:xfrm>
            <a:custGeom>
              <a:avLst/>
              <a:gdLst/>
              <a:ahLst/>
              <a:cxnLst/>
              <a:rect r="r" b="b" t="t" l="l"/>
              <a:pathLst>
                <a:path h="2725623" w="12618720">
                  <a:moveTo>
                    <a:pt x="0" y="0"/>
                  </a:moveTo>
                  <a:lnTo>
                    <a:pt x="12618720" y="0"/>
                  </a:lnTo>
                  <a:lnTo>
                    <a:pt x="12618720" y="2725623"/>
                  </a:lnTo>
                  <a:lnTo>
                    <a:pt x="0" y="2725623"/>
                  </a:lnTo>
                  <a:close/>
                </a:path>
              </a:pathLst>
            </a:custGeom>
            <a:blipFill>
              <a:blip r:embed="rId5">
                <a:alphaModFix amt="0"/>
              </a:blip>
              <a:stretch>
                <a:fillRect l="0" t="-60015" r="0" b="-20402"/>
              </a:stretch>
            </a:blipFill>
          </p:spPr>
        </p:sp>
        <p:sp>
          <p:nvSpPr>
            <p:cNvPr name="TextBox 21" id="21"/>
            <p:cNvSpPr txBox="true"/>
            <p:nvPr/>
          </p:nvSpPr>
          <p:spPr>
            <a:xfrm>
              <a:off x="0" y="-66675"/>
              <a:ext cx="12618720" cy="2792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Access</a:t>
              </a:r>
              <a:r>
                <a:rPr lang="en-US" sz="2100">
                  <a:solidFill>
                    <a:srgbClr val="000000"/>
                  </a:solidFill>
                  <a:latin typeface="Poppins"/>
                  <a:ea typeface="Poppins"/>
                  <a:cs typeface="Poppins"/>
                  <a:sym typeface="Poppins"/>
                </a:rPr>
                <a:t> est la première solution intégrée africaine combinant sécurité, contrôle d'accès et gestion des présences connectée à un cloud souverain. Elle combine un dispositif matériel intelligent (borne ou terminal connecté), une plateforme web centralisée et une application mobile.</a:t>
              </a:r>
            </a:p>
          </p:txBody>
        </p:sp>
      </p:grpSp>
      <p:grpSp>
        <p:nvGrpSpPr>
          <p:cNvPr name="Group 22" id="22"/>
          <p:cNvGrpSpPr/>
          <p:nvPr/>
        </p:nvGrpSpPr>
        <p:grpSpPr>
          <a:xfrm rot="0">
            <a:off x="1043940" y="4218300"/>
            <a:ext cx="6338316" cy="5040000"/>
            <a:chOff x="0" y="0"/>
            <a:chExt cx="10424160" cy="8288915"/>
          </a:xfrm>
        </p:grpSpPr>
        <p:sp>
          <p:nvSpPr>
            <p:cNvPr name="Freeform 23" id="23"/>
            <p:cNvSpPr/>
            <p:nvPr/>
          </p:nvSpPr>
          <p:spPr>
            <a:xfrm flipH="false" flipV="false" rot="0">
              <a:off x="0" y="0"/>
              <a:ext cx="10424160" cy="8288916"/>
            </a:xfrm>
            <a:custGeom>
              <a:avLst/>
              <a:gdLst/>
              <a:ahLst/>
              <a:cxnLst/>
              <a:rect r="r" b="b" t="t" l="l"/>
              <a:pathLst>
                <a:path h="8288916" w="10424160">
                  <a:moveTo>
                    <a:pt x="0" y="0"/>
                  </a:moveTo>
                  <a:lnTo>
                    <a:pt x="10424160" y="0"/>
                  </a:lnTo>
                  <a:lnTo>
                    <a:pt x="10424160" y="8288916"/>
                  </a:lnTo>
                  <a:lnTo>
                    <a:pt x="0" y="8288916"/>
                  </a:lnTo>
                  <a:lnTo>
                    <a:pt x="0" y="0"/>
                  </a:lnTo>
                  <a:close/>
                </a:path>
              </a:pathLst>
            </a:custGeom>
            <a:blipFill>
              <a:blip r:embed="rId6"/>
              <a:stretch>
                <a:fillRect l="0" t="-2807" r="0" b="-2807"/>
              </a:stretch>
            </a:blipFill>
          </p:spPr>
        </p:sp>
      </p:grpSp>
      <p:grpSp>
        <p:nvGrpSpPr>
          <p:cNvPr name="Group 24" id="24"/>
          <p:cNvGrpSpPr/>
          <p:nvPr/>
        </p:nvGrpSpPr>
        <p:grpSpPr>
          <a:xfrm rot="0">
            <a:off x="8131302" y="6821517"/>
            <a:ext cx="9464040" cy="2436783"/>
            <a:chOff x="0" y="0"/>
            <a:chExt cx="12618720" cy="3249044"/>
          </a:xfrm>
        </p:grpSpPr>
        <p:grpSp>
          <p:nvGrpSpPr>
            <p:cNvPr name="Group 25" id="25"/>
            <p:cNvGrpSpPr/>
            <p:nvPr/>
          </p:nvGrpSpPr>
          <p:grpSpPr>
            <a:xfrm rot="0">
              <a:off x="0" y="164588"/>
              <a:ext cx="95427" cy="95427"/>
              <a:chOff x="0" y="0"/>
              <a:chExt cx="146304" cy="146304"/>
            </a:xfrm>
          </p:grpSpPr>
          <p:sp>
            <p:nvSpPr>
              <p:cNvPr name="Freeform 26" id="26"/>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7" id="27"/>
            <p:cNvGrpSpPr/>
            <p:nvPr/>
          </p:nvGrpSpPr>
          <p:grpSpPr>
            <a:xfrm rot="0">
              <a:off x="0" y="907448"/>
              <a:ext cx="95427" cy="95427"/>
              <a:chOff x="0" y="0"/>
              <a:chExt cx="146304" cy="146304"/>
            </a:xfrm>
          </p:grpSpPr>
          <p:sp>
            <p:nvSpPr>
              <p:cNvPr name="Freeform 28" id="2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9" id="29"/>
            <p:cNvGrpSpPr/>
            <p:nvPr/>
          </p:nvGrpSpPr>
          <p:grpSpPr>
            <a:xfrm rot="0">
              <a:off x="0" y="1719520"/>
              <a:ext cx="95427" cy="95427"/>
              <a:chOff x="0" y="0"/>
              <a:chExt cx="146304" cy="146304"/>
            </a:xfrm>
          </p:grpSpPr>
          <p:sp>
            <p:nvSpPr>
              <p:cNvPr name="Freeform 30" id="30"/>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1" id="31"/>
            <p:cNvGrpSpPr/>
            <p:nvPr/>
          </p:nvGrpSpPr>
          <p:grpSpPr>
            <a:xfrm rot="0">
              <a:off x="0" y="2760310"/>
              <a:ext cx="95427" cy="95427"/>
              <a:chOff x="0" y="0"/>
              <a:chExt cx="146304" cy="146304"/>
            </a:xfrm>
          </p:grpSpPr>
          <p:sp>
            <p:nvSpPr>
              <p:cNvPr name="Freeform 32" id="32"/>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3" id="33"/>
            <p:cNvSpPr txBox="true"/>
            <p:nvPr/>
          </p:nvSpPr>
          <p:spPr>
            <a:xfrm rot="0">
              <a:off x="188531" y="-3810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Pr</a:t>
              </a:r>
              <a:r>
                <a:rPr lang="en-US" sz="2100">
                  <a:solidFill>
                    <a:srgbClr val="000000"/>
                  </a:solidFill>
                  <a:latin typeface="Poppins"/>
                  <a:ea typeface="Poppins"/>
                  <a:cs typeface="Poppins"/>
                  <a:sym typeface="Poppins"/>
                </a:rPr>
                <a:t>ouvez qui était présent, à tout moment, en cas d'incident</a:t>
              </a:r>
            </a:p>
          </p:txBody>
        </p:sp>
        <p:sp>
          <p:nvSpPr>
            <p:cNvPr name="TextBox 34" id="34"/>
            <p:cNvSpPr txBox="true"/>
            <p:nvPr/>
          </p:nvSpPr>
          <p:spPr>
            <a:xfrm rot="0">
              <a:off x="188531" y="70476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Choi</a:t>
              </a:r>
              <a:r>
                <a:rPr lang="en-US" sz="2100">
                  <a:solidFill>
                    <a:srgbClr val="000000"/>
                  </a:solidFill>
                  <a:latin typeface="Poppins"/>
                  <a:ea typeface="Poppins"/>
                  <a:cs typeface="Poppins"/>
                  <a:sym typeface="Poppins"/>
                </a:rPr>
                <a:t>sissez le mode d'accès adapté : visage, empreinte ou QR code</a:t>
              </a:r>
            </a:p>
          </p:txBody>
        </p:sp>
        <p:sp>
          <p:nvSpPr>
            <p:cNvPr name="TextBox 35" id="35"/>
            <p:cNvSpPr txBox="true"/>
            <p:nvPr/>
          </p:nvSpPr>
          <p:spPr>
            <a:xfrm rot="0">
              <a:off x="188531" y="1288113"/>
              <a:ext cx="12430189" cy="92014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Révoquez un accès en un clic, plus jama</a:t>
              </a:r>
              <a:r>
                <a:rPr lang="en-US" sz="2100" strike="noStrike" u="none">
                  <a:solidFill>
                    <a:srgbClr val="000000"/>
                  </a:solidFill>
                  <a:latin typeface="Poppins"/>
                  <a:ea typeface="Poppins"/>
                  <a:cs typeface="Poppins"/>
                  <a:sym typeface="Poppins"/>
                </a:rPr>
                <a:t>is un badge oublié dans </a:t>
              </a:r>
              <a:r>
                <a:rPr lang="en-US" sz="2100" strike="noStrike" u="none">
                  <a:solidFill>
                    <a:srgbClr val="000000"/>
                  </a:solidFill>
                  <a:latin typeface="Poppins"/>
                  <a:ea typeface="Poppins"/>
                  <a:cs typeface="Poppins"/>
                  <a:sym typeface="Poppins"/>
                </a:rPr>
                <a:t>la</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natu</a:t>
              </a:r>
              <a:r>
                <a:rPr lang="en-US" sz="2100" strike="noStrike" u="none">
                  <a:solidFill>
                    <a:srgbClr val="000000"/>
                  </a:solidFill>
                  <a:latin typeface="Poppins"/>
                  <a:ea typeface="Poppins"/>
                  <a:cs typeface="Poppins"/>
                  <a:sym typeface="Poppins"/>
                </a:rPr>
                <a:t>re</a:t>
              </a:r>
            </a:p>
          </p:txBody>
        </p:sp>
        <p:sp>
          <p:nvSpPr>
            <p:cNvPr name="TextBox 36" id="36"/>
            <p:cNvSpPr txBox="true"/>
            <p:nvPr/>
          </p:nvSpPr>
          <p:spPr>
            <a:xfrm rot="0">
              <a:off x="188531" y="2328903"/>
              <a:ext cx="12430189" cy="92014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Superv</a:t>
              </a:r>
              <a:r>
                <a:rPr lang="en-US" sz="2100" strike="noStrike" u="none">
                  <a:solidFill>
                    <a:srgbClr val="000000"/>
                  </a:solidFill>
                  <a:latin typeface="Poppins"/>
                  <a:ea typeface="Poppins"/>
                  <a:cs typeface="Poppins"/>
                  <a:sym typeface="Poppins"/>
                </a:rPr>
                <a:t>isez tous vos sites depuis une seule pl</a:t>
              </a:r>
              <a:r>
                <a:rPr lang="en-US" sz="2100" strike="noStrike" u="none">
                  <a:solidFill>
                    <a:srgbClr val="000000"/>
                  </a:solidFill>
                  <a:latin typeface="Poppins"/>
                  <a:ea typeface="Poppins"/>
                  <a:cs typeface="Poppins"/>
                  <a:sym typeface="Poppins"/>
                </a:rPr>
                <a:t>atef</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rme,</a:t>
              </a:r>
              <a:r>
                <a:rPr lang="en-US" sz="2100" strike="noStrike" u="none">
                  <a:solidFill>
                    <a:srgbClr val="000000"/>
                  </a:solidFill>
                  <a:latin typeface="Poppins"/>
                  <a:ea typeface="Poppins"/>
                  <a:cs typeface="Poppins"/>
                  <a:sym typeface="Poppins"/>
                </a:rPr>
                <a:t> où que vous soyez</a:t>
              </a:r>
            </a:p>
          </p:txBody>
        </p:sp>
      </p:grpSp>
      <p:sp>
        <p:nvSpPr>
          <p:cNvPr name="Freeform 37" id="37"/>
          <p:cNvSpPr/>
          <p:nvPr/>
        </p:nvSpPr>
        <p:spPr>
          <a:xfrm flipH="false" flipV="false" rot="0">
            <a:off x="1043940" y="3859066"/>
            <a:ext cx="828365" cy="1032032"/>
          </a:xfrm>
          <a:custGeom>
            <a:avLst/>
            <a:gdLst/>
            <a:ahLst/>
            <a:cxnLst/>
            <a:rect r="r" b="b" t="t" l="l"/>
            <a:pathLst>
              <a:path h="1032032" w="828365">
                <a:moveTo>
                  <a:pt x="0" y="0"/>
                </a:moveTo>
                <a:lnTo>
                  <a:pt x="828365" y="0"/>
                </a:lnTo>
                <a:lnTo>
                  <a:pt x="828365" y="1032032"/>
                </a:lnTo>
                <a:lnTo>
                  <a:pt x="0" y="1032032"/>
                </a:lnTo>
                <a:lnTo>
                  <a:pt x="0" y="0"/>
                </a:lnTo>
                <a:close/>
              </a:path>
            </a:pathLst>
          </a:custGeom>
          <a:blipFill>
            <a:blip r:embed="rId7"/>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17</a:t>
              </a:r>
            </a:p>
          </p:txBody>
        </p:sp>
      </p:grpSp>
      <p:grpSp>
        <p:nvGrpSpPr>
          <p:cNvPr name="Group 13" id="13"/>
          <p:cNvGrpSpPr/>
          <p:nvPr/>
        </p:nvGrpSpPr>
        <p:grpSpPr>
          <a:xfrm rot="0">
            <a:off x="1043940" y="2301237"/>
            <a:ext cx="11796203" cy="1044626"/>
            <a:chOff x="0" y="0"/>
            <a:chExt cx="15728270" cy="1392834"/>
          </a:xfrm>
        </p:grpSpPr>
        <p:sp>
          <p:nvSpPr>
            <p:cNvPr name="Freeform 14" id="14"/>
            <p:cNvSpPr/>
            <p:nvPr/>
          </p:nvSpPr>
          <p:spPr>
            <a:xfrm flipH="false" flipV="false" rot="0">
              <a:off x="0" y="0"/>
              <a:ext cx="15728274" cy="1392840"/>
            </a:xfrm>
            <a:custGeom>
              <a:avLst/>
              <a:gdLst/>
              <a:ahLst/>
              <a:cxnLst/>
              <a:rect r="r" b="b" t="t" l="l"/>
              <a:pathLst>
                <a:path h="1392840" w="15728274">
                  <a:moveTo>
                    <a:pt x="0" y="0"/>
                  </a:moveTo>
                  <a:lnTo>
                    <a:pt x="15728274" y="0"/>
                  </a:lnTo>
                  <a:lnTo>
                    <a:pt x="15728274" y="1392840"/>
                  </a:lnTo>
                  <a:lnTo>
                    <a:pt x="0" y="1392840"/>
                  </a:lnTo>
                  <a:close/>
                </a:path>
              </a:pathLst>
            </a:custGeom>
            <a:blipFill>
              <a:blip r:embed="rId5">
                <a:alphaModFix amt="0"/>
              </a:blip>
              <a:stretch>
                <a:fillRect l="0" t="-197450" r="-6733" b="-172239"/>
              </a:stretch>
            </a:blipFill>
          </p:spPr>
        </p:sp>
        <p:sp>
          <p:nvSpPr>
            <p:cNvPr name="TextBox 15" id="15"/>
            <p:cNvSpPr txBox="true"/>
            <p:nvPr/>
          </p:nvSpPr>
          <p:spPr>
            <a:xfrm>
              <a:off x="0" y="-38100"/>
              <a:ext cx="15728270"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ERP</a:t>
              </a:r>
            </a:p>
          </p:txBody>
        </p:sp>
      </p:grpSp>
      <p:grpSp>
        <p:nvGrpSpPr>
          <p:cNvPr name="Group 16" id="16"/>
          <p:cNvGrpSpPr/>
          <p:nvPr/>
        </p:nvGrpSpPr>
        <p:grpSpPr>
          <a:xfrm rot="0">
            <a:off x="1028700"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Le centre de pilotage de votre entreprise</a:t>
              </a:r>
            </a:p>
          </p:txBody>
        </p:sp>
      </p:grpSp>
      <p:grpSp>
        <p:nvGrpSpPr>
          <p:cNvPr name="Group 19" id="19"/>
          <p:cNvGrpSpPr/>
          <p:nvPr/>
        </p:nvGrpSpPr>
        <p:grpSpPr>
          <a:xfrm rot="0">
            <a:off x="1028700" y="4662337"/>
            <a:ext cx="10626727" cy="1663217"/>
            <a:chOff x="0" y="0"/>
            <a:chExt cx="14168969" cy="2217623"/>
          </a:xfrm>
        </p:grpSpPr>
        <p:sp>
          <p:nvSpPr>
            <p:cNvPr name="Freeform 20" id="20"/>
            <p:cNvSpPr/>
            <p:nvPr/>
          </p:nvSpPr>
          <p:spPr>
            <a:xfrm flipH="false" flipV="false" rot="0">
              <a:off x="0" y="0"/>
              <a:ext cx="14168969" cy="2217623"/>
            </a:xfrm>
            <a:custGeom>
              <a:avLst/>
              <a:gdLst/>
              <a:ahLst/>
              <a:cxnLst/>
              <a:rect r="r" b="b" t="t" l="l"/>
              <a:pathLst>
                <a:path h="2217623" w="14168969">
                  <a:moveTo>
                    <a:pt x="0" y="0"/>
                  </a:moveTo>
                  <a:lnTo>
                    <a:pt x="14168969" y="0"/>
                  </a:lnTo>
                  <a:lnTo>
                    <a:pt x="14168969" y="2217623"/>
                  </a:lnTo>
                  <a:lnTo>
                    <a:pt x="0" y="2217623"/>
                  </a:lnTo>
                  <a:close/>
                </a:path>
              </a:pathLst>
            </a:custGeom>
            <a:blipFill>
              <a:blip r:embed="rId5">
                <a:alphaModFix amt="0"/>
              </a:blip>
              <a:stretch>
                <a:fillRect l="0" t="-73763" r="10941" b="-47983"/>
              </a:stretch>
            </a:blipFill>
          </p:spPr>
        </p:sp>
        <p:sp>
          <p:nvSpPr>
            <p:cNvPr name="TextBox 21" id="21"/>
            <p:cNvSpPr txBox="true"/>
            <p:nvPr/>
          </p:nvSpPr>
          <p:spPr>
            <a:xfrm>
              <a:off x="0" y="-66675"/>
              <a:ext cx="14168969"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ERP</a:t>
              </a:r>
              <a:r>
                <a:rPr lang="en-US" sz="2100">
                  <a:solidFill>
                    <a:srgbClr val="000000"/>
                  </a:solidFill>
                  <a:latin typeface="Poppins"/>
                  <a:ea typeface="Poppins"/>
                  <a:cs typeface="Poppins"/>
                  <a:sym typeface="Poppins"/>
                </a:rPr>
                <a:t> est une solution logicielle complète et modulaire conçue pour digitaliser, centraliser et automatiser l'ensemble des processus métiers d'une entreprise. Elle qui répond aux besoins spécifiques des entreprises africaines tout en respectant les standards internationaux de performance et de sécurité.</a:t>
              </a:r>
            </a:p>
          </p:txBody>
        </p:sp>
      </p:grpSp>
      <p:sp>
        <p:nvSpPr>
          <p:cNvPr name="TextBox 22" id="22"/>
          <p:cNvSpPr txBox="true"/>
          <p:nvPr/>
        </p:nvSpPr>
        <p:spPr>
          <a:xfrm rot="0">
            <a:off x="1170099" y="6702313"/>
            <a:ext cx="9901562"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G</a:t>
            </a:r>
            <a:r>
              <a:rPr lang="en-US" sz="2100">
                <a:solidFill>
                  <a:srgbClr val="000000"/>
                </a:solidFill>
                <a:latin typeface="Poppins"/>
                <a:ea typeface="Poppins"/>
                <a:cs typeface="Poppins"/>
                <a:sym typeface="Poppins"/>
              </a:rPr>
              <a:t>ardez une vision claire de la performance de votre entreprise</a:t>
            </a:r>
          </a:p>
        </p:txBody>
      </p:sp>
      <p:grpSp>
        <p:nvGrpSpPr>
          <p:cNvPr name="Group 23" id="23"/>
          <p:cNvGrpSpPr/>
          <p:nvPr/>
        </p:nvGrpSpPr>
        <p:grpSpPr>
          <a:xfrm rot="0">
            <a:off x="1028700" y="6863854"/>
            <a:ext cx="71570" cy="71570"/>
            <a:chOff x="0" y="0"/>
            <a:chExt cx="146304" cy="146304"/>
          </a:xfrm>
        </p:grpSpPr>
        <p:sp>
          <p:nvSpPr>
            <p:cNvPr name="Freeform 24" id="2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5" id="25"/>
          <p:cNvSpPr txBox="true"/>
          <p:nvPr/>
        </p:nvSpPr>
        <p:spPr>
          <a:xfrm rot="0">
            <a:off x="1169242" y="7259457"/>
            <a:ext cx="9796729"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Maîtrisez vos finances et gardez le contrôle de votre trésorerie</a:t>
            </a:r>
          </a:p>
        </p:txBody>
      </p:sp>
      <p:grpSp>
        <p:nvGrpSpPr>
          <p:cNvPr name="Group 26" id="26"/>
          <p:cNvGrpSpPr/>
          <p:nvPr/>
        </p:nvGrpSpPr>
        <p:grpSpPr>
          <a:xfrm rot="0">
            <a:off x="1028700" y="7420999"/>
            <a:ext cx="71570" cy="71570"/>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8" id="28"/>
          <p:cNvSpPr txBox="true"/>
          <p:nvPr/>
        </p:nvSpPr>
        <p:spPr>
          <a:xfrm rot="0">
            <a:off x="1170099" y="7816035"/>
            <a:ext cx="9901562"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Simplif</a:t>
            </a:r>
            <a:r>
              <a:rPr lang="en-US" sz="2100">
                <a:solidFill>
                  <a:srgbClr val="000000"/>
                </a:solidFill>
                <a:latin typeface="Poppins"/>
                <a:ea typeface="Poppins"/>
                <a:cs typeface="Poppins"/>
                <a:sym typeface="Poppins"/>
              </a:rPr>
              <a:t>iez la gestion de vos collaborateurs, de l'embauche à la paie</a:t>
            </a:r>
          </a:p>
        </p:txBody>
      </p:sp>
      <p:grpSp>
        <p:nvGrpSpPr>
          <p:cNvPr name="Group 29" id="29"/>
          <p:cNvGrpSpPr/>
          <p:nvPr/>
        </p:nvGrpSpPr>
        <p:grpSpPr>
          <a:xfrm rot="0">
            <a:off x="1028700" y="7977576"/>
            <a:ext cx="71570" cy="71570"/>
            <a:chOff x="0" y="0"/>
            <a:chExt cx="146304" cy="146304"/>
          </a:xfrm>
        </p:grpSpPr>
        <p:sp>
          <p:nvSpPr>
            <p:cNvPr name="Freeform 30" id="30"/>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1" id="31"/>
          <p:cNvSpPr txBox="true"/>
          <p:nvPr/>
        </p:nvSpPr>
        <p:spPr>
          <a:xfrm rot="0">
            <a:off x="1169242" y="8372612"/>
            <a:ext cx="10179708"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Des équipes mieux coordonnées et une communication plus efficace</a:t>
            </a:r>
          </a:p>
        </p:txBody>
      </p:sp>
      <p:grpSp>
        <p:nvGrpSpPr>
          <p:cNvPr name="Group 32" id="32"/>
          <p:cNvGrpSpPr/>
          <p:nvPr/>
        </p:nvGrpSpPr>
        <p:grpSpPr>
          <a:xfrm rot="0">
            <a:off x="1028700" y="8534152"/>
            <a:ext cx="71570" cy="71570"/>
            <a:chOff x="0" y="0"/>
            <a:chExt cx="146304" cy="146304"/>
          </a:xfrm>
        </p:grpSpPr>
        <p:sp>
          <p:nvSpPr>
            <p:cNvPr name="Freeform 33" id="3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nvGrpSpPr>
          <p:cNvPr name="Group 34" id="34"/>
          <p:cNvGrpSpPr/>
          <p:nvPr/>
        </p:nvGrpSpPr>
        <p:grpSpPr>
          <a:xfrm rot="0">
            <a:off x="11272266" y="3859066"/>
            <a:ext cx="6462989" cy="5399234"/>
            <a:chOff x="0" y="0"/>
            <a:chExt cx="8430768" cy="7043132"/>
          </a:xfrm>
        </p:grpSpPr>
        <p:sp>
          <p:nvSpPr>
            <p:cNvPr name="Freeform 35" id="35"/>
            <p:cNvSpPr/>
            <p:nvPr/>
          </p:nvSpPr>
          <p:spPr>
            <a:xfrm flipH="false" flipV="false" rot="0">
              <a:off x="0" y="0"/>
              <a:ext cx="8430768" cy="7043132"/>
            </a:xfrm>
            <a:custGeom>
              <a:avLst/>
              <a:gdLst/>
              <a:ahLst/>
              <a:cxnLst/>
              <a:rect r="r" b="b" t="t" l="l"/>
              <a:pathLst>
                <a:path h="7043132" w="8430768">
                  <a:moveTo>
                    <a:pt x="0" y="0"/>
                  </a:moveTo>
                  <a:lnTo>
                    <a:pt x="8430768" y="0"/>
                  </a:lnTo>
                  <a:lnTo>
                    <a:pt x="8430768" y="7043132"/>
                  </a:lnTo>
                  <a:lnTo>
                    <a:pt x="0" y="7043132"/>
                  </a:lnTo>
                  <a:lnTo>
                    <a:pt x="0" y="0"/>
                  </a:lnTo>
                  <a:close/>
                </a:path>
              </a:pathLst>
            </a:custGeom>
            <a:blipFill>
              <a:blip r:embed="rId6"/>
              <a:stretch>
                <a:fillRect l="0" t="-263" r="0" b="-263"/>
              </a:stretch>
            </a:blipFill>
          </p:spPr>
        </p:sp>
      </p:grpSp>
      <p:sp>
        <p:nvSpPr>
          <p:cNvPr name="Freeform 36" id="36"/>
          <p:cNvSpPr/>
          <p:nvPr/>
        </p:nvSpPr>
        <p:spPr>
          <a:xfrm flipH="false" flipV="false" rot="0">
            <a:off x="16632559" y="3840598"/>
            <a:ext cx="962783" cy="1098021"/>
          </a:xfrm>
          <a:custGeom>
            <a:avLst/>
            <a:gdLst/>
            <a:ahLst/>
            <a:cxnLst/>
            <a:rect r="r" b="b" t="t" l="l"/>
            <a:pathLst>
              <a:path h="1098021" w="962783">
                <a:moveTo>
                  <a:pt x="0" y="0"/>
                </a:moveTo>
                <a:lnTo>
                  <a:pt x="962783" y="0"/>
                </a:lnTo>
                <a:lnTo>
                  <a:pt x="962783" y="1098021"/>
                </a:lnTo>
                <a:lnTo>
                  <a:pt x="0" y="1098021"/>
                </a:lnTo>
                <a:lnTo>
                  <a:pt x="0" y="0"/>
                </a:lnTo>
                <a:close/>
              </a:path>
            </a:pathLst>
          </a:custGeom>
          <a:blipFill>
            <a:blip r:embed="rId7"/>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18</a:t>
              </a:r>
            </a:p>
          </p:txBody>
        </p:sp>
      </p:grpSp>
      <p:grpSp>
        <p:nvGrpSpPr>
          <p:cNvPr name="Group 13" id="13"/>
          <p:cNvGrpSpPr/>
          <p:nvPr/>
        </p:nvGrpSpPr>
        <p:grpSpPr>
          <a:xfrm rot="0">
            <a:off x="1043940" y="2301237"/>
            <a:ext cx="12143291" cy="1044626"/>
            <a:chOff x="0" y="0"/>
            <a:chExt cx="16191055" cy="1392834"/>
          </a:xfrm>
        </p:grpSpPr>
        <p:sp>
          <p:nvSpPr>
            <p:cNvPr name="Freeform 14" id="14"/>
            <p:cNvSpPr/>
            <p:nvPr/>
          </p:nvSpPr>
          <p:spPr>
            <a:xfrm flipH="false" flipV="false" rot="0">
              <a:off x="0" y="0"/>
              <a:ext cx="16191060" cy="1392840"/>
            </a:xfrm>
            <a:custGeom>
              <a:avLst/>
              <a:gdLst/>
              <a:ahLst/>
              <a:cxnLst/>
              <a:rect r="r" b="b" t="t" l="l"/>
              <a:pathLst>
                <a:path h="1392840" w="16191060">
                  <a:moveTo>
                    <a:pt x="0" y="0"/>
                  </a:moveTo>
                  <a:lnTo>
                    <a:pt x="16191060" y="0"/>
                  </a:lnTo>
                  <a:lnTo>
                    <a:pt x="16191060" y="1392840"/>
                  </a:lnTo>
                  <a:lnTo>
                    <a:pt x="0" y="1392840"/>
                  </a:lnTo>
                  <a:close/>
                </a:path>
              </a:pathLst>
            </a:custGeom>
            <a:blipFill>
              <a:blip r:embed="rId5">
                <a:alphaModFix amt="0"/>
              </a:blip>
              <a:stretch>
                <a:fillRect l="0" t="-197450" r="-3682" b="-172239"/>
              </a:stretch>
            </a:blipFill>
          </p:spPr>
        </p:sp>
        <p:sp>
          <p:nvSpPr>
            <p:cNvPr name="TextBox 15" id="15"/>
            <p:cNvSpPr txBox="true"/>
            <p:nvPr/>
          </p:nvSpPr>
          <p:spPr>
            <a:xfrm>
              <a:off x="0" y="-38100"/>
              <a:ext cx="16191055"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CRM</a:t>
              </a:r>
            </a:p>
          </p:txBody>
        </p:sp>
      </p:grpSp>
      <p:grpSp>
        <p:nvGrpSpPr>
          <p:cNvPr name="Group 16" id="16"/>
          <p:cNvGrpSpPr/>
          <p:nvPr/>
        </p:nvGrpSpPr>
        <p:grpSpPr>
          <a:xfrm rot="0">
            <a:off x="8131302"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Structurez votre relation client, boostez vos ventes</a:t>
              </a:r>
            </a:p>
          </p:txBody>
        </p:sp>
      </p:grpSp>
      <p:grpSp>
        <p:nvGrpSpPr>
          <p:cNvPr name="Group 19" id="19"/>
          <p:cNvGrpSpPr/>
          <p:nvPr/>
        </p:nvGrpSpPr>
        <p:grpSpPr>
          <a:xfrm rot="0">
            <a:off x="8131302" y="4662337"/>
            <a:ext cx="9464040" cy="1663217"/>
            <a:chOff x="0" y="0"/>
            <a:chExt cx="12618720" cy="2217623"/>
          </a:xfrm>
        </p:grpSpPr>
        <p:sp>
          <p:nvSpPr>
            <p:cNvPr name="Freeform 20" id="20"/>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21" id="21"/>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CRM</a:t>
              </a:r>
              <a:r>
                <a:rPr lang="en-US" sz="2100">
                  <a:solidFill>
                    <a:srgbClr val="000000"/>
                  </a:solidFill>
                  <a:latin typeface="Poppins"/>
                  <a:ea typeface="Poppins"/>
                  <a:cs typeface="Poppins"/>
                  <a:sym typeface="Poppins"/>
                </a:rPr>
                <a:t> est la porte d'entrée commerciale de la suite BY+. Cette plateforme web et mobile centralise les contacts, les opportunités, les devis, les interactions et le suivi après-vente dans un seul espace intelligent et connecté.</a:t>
              </a:r>
            </a:p>
          </p:txBody>
        </p:sp>
      </p:grpSp>
      <p:grpSp>
        <p:nvGrpSpPr>
          <p:cNvPr name="Group 22" id="22"/>
          <p:cNvGrpSpPr/>
          <p:nvPr/>
        </p:nvGrpSpPr>
        <p:grpSpPr>
          <a:xfrm rot="0">
            <a:off x="1043940" y="3859066"/>
            <a:ext cx="6323076" cy="5406926"/>
            <a:chOff x="0" y="0"/>
            <a:chExt cx="8900382" cy="7610806"/>
          </a:xfrm>
        </p:grpSpPr>
        <p:sp>
          <p:nvSpPr>
            <p:cNvPr name="Freeform 23" id="23"/>
            <p:cNvSpPr/>
            <p:nvPr/>
          </p:nvSpPr>
          <p:spPr>
            <a:xfrm flipH="false" flipV="false" rot="0">
              <a:off x="0" y="0"/>
              <a:ext cx="8900394" cy="7610784"/>
            </a:xfrm>
            <a:custGeom>
              <a:avLst/>
              <a:gdLst/>
              <a:ahLst/>
              <a:cxnLst/>
              <a:rect r="r" b="b" t="t" l="l"/>
              <a:pathLst>
                <a:path h="7610784" w="8900394">
                  <a:moveTo>
                    <a:pt x="0" y="0"/>
                  </a:moveTo>
                  <a:lnTo>
                    <a:pt x="8900394" y="0"/>
                  </a:lnTo>
                  <a:lnTo>
                    <a:pt x="8900394" y="7610784"/>
                  </a:lnTo>
                  <a:lnTo>
                    <a:pt x="0" y="7610784"/>
                  </a:lnTo>
                  <a:lnTo>
                    <a:pt x="0" y="0"/>
                  </a:lnTo>
                  <a:close/>
                </a:path>
              </a:pathLst>
            </a:custGeom>
            <a:blipFill>
              <a:blip r:embed="rId6"/>
              <a:stretch>
                <a:fillRect l="-910" t="0" r="-910" b="0"/>
              </a:stretch>
            </a:blipFill>
          </p:spPr>
        </p:sp>
      </p:grpSp>
      <p:grpSp>
        <p:nvGrpSpPr>
          <p:cNvPr name="Group 24" id="24"/>
          <p:cNvGrpSpPr/>
          <p:nvPr/>
        </p:nvGrpSpPr>
        <p:grpSpPr>
          <a:xfrm rot="0">
            <a:off x="8131302" y="6325554"/>
            <a:ext cx="9464040" cy="3061128"/>
            <a:chOff x="0" y="0"/>
            <a:chExt cx="12618720" cy="4081504"/>
          </a:xfrm>
        </p:grpSpPr>
        <p:grpSp>
          <p:nvGrpSpPr>
            <p:cNvPr name="Group 25" id="25"/>
            <p:cNvGrpSpPr/>
            <p:nvPr/>
          </p:nvGrpSpPr>
          <p:grpSpPr>
            <a:xfrm rot="0">
              <a:off x="0" y="164588"/>
              <a:ext cx="93517" cy="95427"/>
              <a:chOff x="0" y="0"/>
              <a:chExt cx="143375" cy="146304"/>
            </a:xfrm>
          </p:grpSpPr>
          <p:sp>
            <p:nvSpPr>
              <p:cNvPr name="Freeform 26" id="26"/>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sp>
          <p:nvSpPr>
            <p:cNvPr name="TextBox 27" id="27"/>
            <p:cNvSpPr txBox="true"/>
            <p:nvPr/>
          </p:nvSpPr>
          <p:spPr>
            <a:xfrm rot="0">
              <a:off x="184757" y="-38100"/>
              <a:ext cx="12181345" cy="462940"/>
            </a:xfrm>
            <a:prstGeom prst="rect">
              <a:avLst/>
            </a:prstGeom>
          </p:spPr>
          <p:txBody>
            <a:bodyPr anchor="t" rtlCol="false" tIns="0" lIns="0" bIns="0" rIns="0">
              <a:spAutoFit/>
            </a:bodyPr>
            <a:lstStyle/>
            <a:p>
              <a:pPr algn="just">
                <a:lnSpc>
                  <a:spcPts val="2711"/>
                </a:lnSpc>
              </a:pPr>
              <a:r>
                <a:rPr lang="en-US" sz="2100">
                  <a:solidFill>
                    <a:srgbClr val="000000"/>
                  </a:solidFill>
                  <a:latin typeface="Poppins"/>
                  <a:ea typeface="Poppins"/>
                  <a:cs typeface="Poppins"/>
                  <a:sym typeface="Poppins"/>
                </a:rPr>
                <a:t>un cycle de vente plus fluide et moins de tâches admi</a:t>
              </a:r>
              <a:r>
                <a:rPr lang="en-US" sz="2100">
                  <a:solidFill>
                    <a:srgbClr val="000000"/>
                  </a:solidFill>
                  <a:latin typeface="Poppins"/>
                  <a:ea typeface="Poppins"/>
                  <a:cs typeface="Poppins"/>
                  <a:sym typeface="Poppins"/>
                </a:rPr>
                <a:t>nistratives</a:t>
              </a:r>
            </a:p>
          </p:txBody>
        </p:sp>
        <p:grpSp>
          <p:nvGrpSpPr>
            <p:cNvPr name="Group 28" id="28"/>
            <p:cNvGrpSpPr/>
            <p:nvPr/>
          </p:nvGrpSpPr>
          <p:grpSpPr>
            <a:xfrm rot="0">
              <a:off x="0" y="1747544"/>
              <a:ext cx="93517" cy="95427"/>
              <a:chOff x="0" y="0"/>
              <a:chExt cx="143375" cy="146304"/>
            </a:xfrm>
          </p:grpSpPr>
          <p:sp>
            <p:nvSpPr>
              <p:cNvPr name="Freeform 29" id="29"/>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sp>
          <p:nvSpPr>
            <p:cNvPr name="TextBox 30" id="30"/>
            <p:cNvSpPr txBox="true"/>
            <p:nvPr/>
          </p:nvSpPr>
          <p:spPr>
            <a:xfrm rot="0">
              <a:off x="207377" y="1268543"/>
              <a:ext cx="12411343" cy="9199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des dé</a:t>
              </a:r>
              <a:r>
                <a:rPr lang="en-US" sz="2100">
                  <a:solidFill>
                    <a:srgbClr val="000000"/>
                  </a:solidFill>
                  <a:latin typeface="Poppins"/>
                  <a:ea typeface="Poppins"/>
                  <a:cs typeface="Poppins"/>
                  <a:sym typeface="Poppins"/>
                </a:rPr>
                <a:t>cisions commerciales plus rapides, basées sur des données fiables</a:t>
              </a:r>
            </a:p>
          </p:txBody>
        </p:sp>
        <p:grpSp>
          <p:nvGrpSpPr>
            <p:cNvPr name="Group 31" id="31"/>
            <p:cNvGrpSpPr/>
            <p:nvPr/>
          </p:nvGrpSpPr>
          <p:grpSpPr>
            <a:xfrm rot="0">
              <a:off x="22620" y="3592889"/>
              <a:ext cx="93517" cy="95427"/>
              <a:chOff x="0" y="0"/>
              <a:chExt cx="143375" cy="146304"/>
            </a:xfrm>
          </p:grpSpPr>
          <p:sp>
            <p:nvSpPr>
              <p:cNvPr name="Freeform 32" id="32"/>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grpSp>
          <p:nvGrpSpPr>
            <p:cNvPr name="Group 33" id="33"/>
            <p:cNvGrpSpPr/>
            <p:nvPr/>
          </p:nvGrpSpPr>
          <p:grpSpPr>
            <a:xfrm rot="0">
              <a:off x="0" y="2647587"/>
              <a:ext cx="93517" cy="95427"/>
              <a:chOff x="0" y="0"/>
              <a:chExt cx="143375" cy="146304"/>
            </a:xfrm>
          </p:grpSpPr>
          <p:sp>
            <p:nvSpPr>
              <p:cNvPr name="Freeform 34" id="34"/>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sp>
          <p:nvSpPr>
            <p:cNvPr name="TextBox 35" id="35"/>
            <p:cNvSpPr txBox="true"/>
            <p:nvPr/>
          </p:nvSpPr>
          <p:spPr>
            <a:xfrm rot="0">
              <a:off x="184757" y="2216299"/>
              <a:ext cx="12181345" cy="9199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un meilleur suivi des opportunité</a:t>
              </a:r>
              <a:r>
                <a:rPr lang="en-US" sz="2100" strike="noStrike" u="none">
                  <a:solidFill>
                    <a:srgbClr val="000000"/>
                  </a:solidFill>
                  <a:latin typeface="Poppins"/>
                  <a:ea typeface="Poppins"/>
                  <a:cs typeface="Poppins"/>
                  <a:sym typeface="Poppins"/>
                </a:rPr>
                <a:t>s et </a:t>
              </a:r>
              <a:r>
                <a:rPr lang="en-US" sz="2100" strike="noStrike" u="none">
                  <a:solidFill>
                    <a:srgbClr val="000000"/>
                  </a:solidFill>
                  <a:latin typeface="Poppins"/>
                  <a:ea typeface="Poppins"/>
                  <a:cs typeface="Poppins"/>
                  <a:sym typeface="Poppins"/>
                </a:rPr>
                <a:t>un taux</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e conversion mieux maîtrisé</a:t>
              </a:r>
            </a:p>
          </p:txBody>
        </p:sp>
        <p:sp>
          <p:nvSpPr>
            <p:cNvPr name="TextBox 36" id="36"/>
            <p:cNvSpPr txBox="true"/>
            <p:nvPr/>
          </p:nvSpPr>
          <p:spPr>
            <a:xfrm rot="0">
              <a:off x="183638" y="3161601"/>
              <a:ext cx="12182464" cy="9199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une connaissance client plus précise et des actions commerciales m</a:t>
              </a:r>
              <a:r>
                <a:rPr lang="en-US" sz="2100" strike="noStrike" u="none">
                  <a:solidFill>
                    <a:srgbClr val="000000"/>
                  </a:solidFill>
                  <a:latin typeface="Poppins"/>
                  <a:ea typeface="Poppins"/>
                  <a:cs typeface="Poppins"/>
                  <a:sym typeface="Poppins"/>
                </a:rPr>
                <a:t>ieux ciblées</a:t>
              </a:r>
            </a:p>
          </p:txBody>
        </p:sp>
        <p:grpSp>
          <p:nvGrpSpPr>
            <p:cNvPr name="Group 37" id="37"/>
            <p:cNvGrpSpPr/>
            <p:nvPr/>
          </p:nvGrpSpPr>
          <p:grpSpPr>
            <a:xfrm rot="0">
              <a:off x="22620" y="843428"/>
              <a:ext cx="93517" cy="95427"/>
              <a:chOff x="0" y="0"/>
              <a:chExt cx="143375" cy="146304"/>
            </a:xfrm>
          </p:grpSpPr>
          <p:sp>
            <p:nvSpPr>
              <p:cNvPr name="Freeform 38" id="38"/>
              <p:cNvSpPr/>
              <p:nvPr/>
            </p:nvSpPr>
            <p:spPr>
              <a:xfrm flipH="false" flipV="false" rot="0">
                <a:off x="0" y="0"/>
                <a:ext cx="143375" cy="146304"/>
              </a:xfrm>
              <a:custGeom>
                <a:avLst/>
                <a:gdLst/>
                <a:ahLst/>
                <a:cxnLst/>
                <a:rect r="r" b="b" t="t" l="l"/>
                <a:pathLst>
                  <a:path h="146304" w="143375">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p:spPr>
          </p:sp>
        </p:grpSp>
        <p:sp>
          <p:nvSpPr>
            <p:cNvPr name="TextBox 39" id="39"/>
            <p:cNvSpPr txBox="true"/>
            <p:nvPr/>
          </p:nvSpPr>
          <p:spPr>
            <a:xfrm rot="0">
              <a:off x="206259" y="640740"/>
              <a:ext cx="12182464"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moins d'informa</a:t>
              </a:r>
              <a:r>
                <a:rPr lang="en-US" sz="2100" strike="noStrike" u="none">
                  <a:solidFill>
                    <a:srgbClr val="000000"/>
                  </a:solidFill>
                  <a:latin typeface="Poppins"/>
                  <a:ea typeface="Poppins"/>
                  <a:cs typeface="Poppins"/>
                  <a:sym typeface="Poppins"/>
                </a:rPr>
                <a:t>tions dispersées et une relation client plus réactive</a:t>
              </a:r>
            </a:p>
          </p:txBody>
        </p:sp>
      </p:grpSp>
      <p:sp>
        <p:nvSpPr>
          <p:cNvPr name="Freeform 40" id="40"/>
          <p:cNvSpPr/>
          <p:nvPr/>
        </p:nvSpPr>
        <p:spPr>
          <a:xfrm flipH="false" flipV="false" rot="0">
            <a:off x="1028700" y="3906691"/>
            <a:ext cx="970075" cy="814034"/>
          </a:xfrm>
          <a:custGeom>
            <a:avLst/>
            <a:gdLst/>
            <a:ahLst/>
            <a:cxnLst/>
            <a:rect r="r" b="b" t="t" l="l"/>
            <a:pathLst>
              <a:path h="814034" w="970075">
                <a:moveTo>
                  <a:pt x="0" y="0"/>
                </a:moveTo>
                <a:lnTo>
                  <a:pt x="970075" y="0"/>
                </a:lnTo>
                <a:lnTo>
                  <a:pt x="970075" y="814034"/>
                </a:lnTo>
                <a:lnTo>
                  <a:pt x="0" y="814034"/>
                </a:lnTo>
                <a:lnTo>
                  <a:pt x="0" y="0"/>
                </a:lnTo>
                <a:close/>
              </a:path>
            </a:pathLst>
          </a:custGeom>
          <a:blipFill>
            <a:blip r:embed="rId7"/>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POURQUOI NOUS CHOISIR ?</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19</a:t>
              </a:r>
            </a:p>
          </p:txBody>
        </p:sp>
      </p:grpSp>
      <p:grpSp>
        <p:nvGrpSpPr>
          <p:cNvPr name="Group 13" id="13"/>
          <p:cNvGrpSpPr/>
          <p:nvPr/>
        </p:nvGrpSpPr>
        <p:grpSpPr>
          <a:xfrm rot="0">
            <a:off x="1043940" y="2301237"/>
            <a:ext cx="16551402" cy="1044626"/>
            <a:chOff x="0" y="0"/>
            <a:chExt cx="22068536" cy="1392834"/>
          </a:xfrm>
        </p:grpSpPr>
        <p:sp>
          <p:nvSpPr>
            <p:cNvPr name="Freeform 14" id="14"/>
            <p:cNvSpPr/>
            <p:nvPr/>
          </p:nvSpPr>
          <p:spPr>
            <a:xfrm flipH="false" flipV="false" rot="0">
              <a:off x="0" y="0"/>
              <a:ext cx="22068540" cy="1392840"/>
            </a:xfrm>
            <a:custGeom>
              <a:avLst/>
              <a:gdLst/>
              <a:ahLst/>
              <a:cxnLst/>
              <a:rect r="r" b="b" t="t" l="l"/>
              <a:pathLst>
                <a:path h="1392840" w="22068540">
                  <a:moveTo>
                    <a:pt x="0" y="0"/>
                  </a:moveTo>
                  <a:lnTo>
                    <a:pt x="22068540" y="0"/>
                  </a:lnTo>
                  <a:lnTo>
                    <a:pt x="22068540" y="1392840"/>
                  </a:lnTo>
                  <a:lnTo>
                    <a:pt x="0" y="1392840"/>
                  </a:lnTo>
                  <a:close/>
                </a:path>
              </a:pathLst>
            </a:custGeom>
            <a:blipFill>
              <a:blip r:embed="rId5">
                <a:alphaModFix amt="0"/>
              </a:blip>
              <a:stretch>
                <a:fillRect l="0" t="-197450" r="23931" b="-172239"/>
              </a:stretch>
            </a:blipFill>
          </p:spPr>
        </p:sp>
        <p:sp>
          <p:nvSpPr>
            <p:cNvPr name="TextBox 15" id="15"/>
            <p:cNvSpPr txBox="true"/>
            <p:nvPr/>
          </p:nvSpPr>
          <p:spPr>
            <a:xfrm>
              <a:off x="0" y="-38100"/>
              <a:ext cx="22068536"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Deux approches, une seule ambition : votre réussite digitale</a:t>
              </a:r>
            </a:p>
          </p:txBody>
        </p:sp>
      </p:grpSp>
      <p:sp>
        <p:nvSpPr>
          <p:cNvPr name="TextBox 16" id="16"/>
          <p:cNvSpPr txBox="true"/>
          <p:nvPr/>
        </p:nvSpPr>
        <p:spPr>
          <a:xfrm rot="0">
            <a:off x="986971" y="2984897"/>
            <a:ext cx="13986634" cy="515684"/>
          </a:xfrm>
          <a:prstGeom prst="rect">
            <a:avLst/>
          </a:prstGeom>
        </p:spPr>
        <p:txBody>
          <a:bodyPr anchor="t" rtlCol="false" tIns="0" lIns="0" bIns="0" rIns="0">
            <a:spAutoFit/>
          </a:bodyPr>
          <a:lstStyle/>
          <a:p>
            <a:pPr algn="l">
              <a:lnSpc>
                <a:spcPts val="2850"/>
              </a:lnSpc>
            </a:pPr>
            <a:r>
              <a:rPr lang="en-US" sz="2400">
                <a:solidFill>
                  <a:srgbClr val="FFFFFF"/>
                </a:solidFill>
                <a:latin typeface="Poppins"/>
                <a:ea typeface="Poppins"/>
                <a:cs typeface="Poppins"/>
                <a:sym typeface="Poppins"/>
              </a:rPr>
              <a:t>NetByUs est prêt à devenir votre partenaire technologique.</a:t>
            </a:r>
          </a:p>
        </p:txBody>
      </p:sp>
      <p:sp>
        <p:nvSpPr>
          <p:cNvPr name="TextBox 17" id="17"/>
          <p:cNvSpPr txBox="true"/>
          <p:nvPr/>
        </p:nvSpPr>
        <p:spPr>
          <a:xfrm rot="0">
            <a:off x="1043940" y="3849541"/>
            <a:ext cx="16551402" cy="641642"/>
          </a:xfrm>
          <a:prstGeom prst="rect">
            <a:avLst/>
          </a:prstGeom>
        </p:spPr>
        <p:txBody>
          <a:bodyPr anchor="t" rtlCol="false" tIns="0" lIns="0" bIns="0" rIns="0">
            <a:spAutoFit/>
          </a:bodyPr>
          <a:lstStyle/>
          <a:p>
            <a:pPr algn="just">
              <a:lnSpc>
                <a:spcPts val="2492"/>
              </a:lnSpc>
            </a:pPr>
            <a:r>
              <a:rPr lang="en-US" sz="2100">
                <a:solidFill>
                  <a:srgbClr val="000000"/>
                </a:solidFill>
                <a:latin typeface="Poppins"/>
                <a:ea typeface="Poppins"/>
                <a:cs typeface="Poppins"/>
                <a:sym typeface="Poppins"/>
              </a:rPr>
              <a:t>Que votre besoin appelle une solution unique ou un outil déjà éprouvé, NetByUs met à votre disposition son expertise, sa méthodologie certifiée et sa présence régionale pour garantir un projet maîtrisé, livré dans les délais et durable.</a:t>
            </a:r>
          </a:p>
        </p:txBody>
      </p:sp>
      <p:grpSp>
        <p:nvGrpSpPr>
          <p:cNvPr name="Group 18" id="18"/>
          <p:cNvGrpSpPr/>
          <p:nvPr/>
        </p:nvGrpSpPr>
        <p:grpSpPr>
          <a:xfrm rot="0">
            <a:off x="1028700" y="5290953"/>
            <a:ext cx="7102602" cy="520217"/>
            <a:chOff x="0" y="0"/>
            <a:chExt cx="9470136" cy="693623"/>
          </a:xfrm>
        </p:grpSpPr>
        <p:sp>
          <p:nvSpPr>
            <p:cNvPr name="Freeform 19" id="19"/>
            <p:cNvSpPr/>
            <p:nvPr/>
          </p:nvSpPr>
          <p:spPr>
            <a:xfrm flipH="false" flipV="false" rot="0">
              <a:off x="0" y="0"/>
              <a:ext cx="9470136" cy="693623"/>
            </a:xfrm>
            <a:custGeom>
              <a:avLst/>
              <a:gdLst/>
              <a:ahLst/>
              <a:cxnLst/>
              <a:rect r="r" b="b" t="t" l="l"/>
              <a:pathLst>
                <a:path h="693623" w="9470136">
                  <a:moveTo>
                    <a:pt x="0" y="0"/>
                  </a:moveTo>
                  <a:lnTo>
                    <a:pt x="9470136" y="0"/>
                  </a:lnTo>
                  <a:lnTo>
                    <a:pt x="9470136" y="693623"/>
                  </a:lnTo>
                  <a:lnTo>
                    <a:pt x="0" y="693623"/>
                  </a:lnTo>
                  <a:close/>
                </a:path>
              </a:pathLst>
            </a:custGeom>
            <a:blipFill>
              <a:blip r:embed="rId5">
                <a:alphaModFix amt="0"/>
              </a:blip>
              <a:stretch>
                <a:fillRect l="0" t="-235834" r="-33247" b="-373127"/>
              </a:stretch>
            </a:blipFill>
          </p:spPr>
        </p:sp>
        <p:sp>
          <p:nvSpPr>
            <p:cNvPr name="TextBox 20" id="20"/>
            <p:cNvSpPr txBox="true"/>
            <p:nvPr/>
          </p:nvSpPr>
          <p:spPr>
            <a:xfrm>
              <a:off x="0" y="-66675"/>
              <a:ext cx="9470136" cy="760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Solution sur mesure (Partir d'une feuille blanche)</a:t>
              </a:r>
            </a:p>
          </p:txBody>
        </p:sp>
      </p:grpSp>
      <p:sp>
        <p:nvSpPr>
          <p:cNvPr name="TextBox 21" id="21"/>
          <p:cNvSpPr txBox="true"/>
          <p:nvPr/>
        </p:nvSpPr>
        <p:spPr>
          <a:xfrm rot="0">
            <a:off x="1022756" y="5911467"/>
            <a:ext cx="7108546" cy="930380"/>
          </a:xfrm>
          <a:prstGeom prst="rect">
            <a:avLst/>
          </a:prstGeom>
        </p:spPr>
        <p:txBody>
          <a:bodyPr anchor="t" rtlCol="false" tIns="0" lIns="0" bIns="0" rIns="0">
            <a:spAutoFit/>
          </a:bodyPr>
          <a:lstStyle/>
          <a:p>
            <a:pPr algn="just" marL="0" indent="0" lvl="0">
              <a:lnSpc>
                <a:spcPts val="2454"/>
              </a:lnSpc>
              <a:spcBef>
                <a:spcPct val="0"/>
              </a:spcBef>
            </a:pPr>
            <a:r>
              <a:rPr lang="en-US" sz="1900">
                <a:solidFill>
                  <a:srgbClr val="000000"/>
                </a:solidFill>
                <a:latin typeface="Poppins"/>
                <a:ea typeface="Poppins"/>
                <a:cs typeface="Poppins"/>
                <a:sym typeface="Poppins"/>
              </a:rPr>
              <a:t>Nous</a:t>
            </a:r>
            <a:r>
              <a:rPr lang="en-US" sz="1900" strike="noStrike" u="none">
                <a:solidFill>
                  <a:srgbClr val="000000"/>
                </a:solidFill>
                <a:latin typeface="Poppins"/>
                <a:ea typeface="Poppins"/>
                <a:cs typeface="Poppins"/>
                <a:sym typeface="Poppins"/>
              </a:rPr>
              <a:t> concevons et dével</a:t>
            </a:r>
            <a:r>
              <a:rPr lang="en-US" sz="1900" strike="noStrike" u="none">
                <a:solidFill>
                  <a:srgbClr val="000000"/>
                </a:solidFill>
                <a:latin typeface="Poppins"/>
                <a:ea typeface="Poppins"/>
                <a:cs typeface="Poppins"/>
                <a:sym typeface="Poppins"/>
              </a:rPr>
              <a:t>oppons vo</a:t>
            </a:r>
            <a:r>
              <a:rPr lang="en-US" sz="1900" strike="noStrike" u="none">
                <a:solidFill>
                  <a:srgbClr val="000000"/>
                </a:solidFill>
                <a:latin typeface="Poppins"/>
                <a:ea typeface="Poppins"/>
                <a:cs typeface="Poppins"/>
                <a:sym typeface="Poppins"/>
              </a:rPr>
              <a:t>tr</a:t>
            </a:r>
            <a:r>
              <a:rPr lang="en-US" sz="1900" strike="noStrike" u="none">
                <a:solidFill>
                  <a:srgbClr val="000000"/>
                </a:solidFill>
                <a:latin typeface="Poppins"/>
                <a:ea typeface="Poppins"/>
                <a:cs typeface="Poppins"/>
                <a:sym typeface="Poppins"/>
              </a:rPr>
              <a:t>e solut</a:t>
            </a:r>
            <a:r>
              <a:rPr lang="en-US" sz="1900" strike="noStrike" u="none">
                <a:solidFill>
                  <a:srgbClr val="000000"/>
                </a:solidFill>
                <a:latin typeface="Poppins"/>
                <a:ea typeface="Poppins"/>
                <a:cs typeface="Poppins"/>
                <a:sym typeface="Poppins"/>
              </a:rPr>
              <a:t>ion de A à Z, spécifiquemen</a:t>
            </a:r>
            <a:r>
              <a:rPr lang="en-US" sz="1900" strike="noStrike" u="none">
                <a:solidFill>
                  <a:srgbClr val="000000"/>
                </a:solidFill>
                <a:latin typeface="Poppins"/>
                <a:ea typeface="Poppins"/>
                <a:cs typeface="Poppins"/>
                <a:sym typeface="Poppins"/>
              </a:rPr>
              <a:t>t pour vo</a:t>
            </a:r>
            <a:r>
              <a:rPr lang="en-US" sz="1900" strike="noStrike" u="none">
                <a:solidFill>
                  <a:srgbClr val="000000"/>
                </a:solidFill>
                <a:latin typeface="Poppins"/>
                <a:ea typeface="Poppins"/>
                <a:cs typeface="Poppins"/>
                <a:sym typeface="Poppins"/>
              </a:rPr>
              <a:t>s processus, vos contr</a:t>
            </a:r>
            <a:r>
              <a:rPr lang="en-US" sz="1900" strike="noStrike" u="none">
                <a:solidFill>
                  <a:srgbClr val="000000"/>
                </a:solidFill>
                <a:latin typeface="Poppins"/>
                <a:ea typeface="Poppins"/>
                <a:cs typeface="Poppins"/>
                <a:sym typeface="Poppins"/>
              </a:rPr>
              <a:t>aint</a:t>
            </a:r>
            <a:r>
              <a:rPr lang="en-US" sz="1900" strike="noStrike" u="none">
                <a:solidFill>
                  <a:srgbClr val="000000"/>
                </a:solidFill>
                <a:latin typeface="Poppins"/>
                <a:ea typeface="Poppins"/>
                <a:cs typeface="Poppins"/>
                <a:sym typeface="Poppins"/>
              </a:rPr>
              <a:t>es </a:t>
            </a:r>
            <a:r>
              <a:rPr lang="en-US" sz="1900" strike="noStrike" u="none">
                <a:solidFill>
                  <a:srgbClr val="000000"/>
                </a:solidFill>
                <a:latin typeface="Poppins"/>
                <a:ea typeface="Poppins"/>
                <a:cs typeface="Poppins"/>
                <a:sym typeface="Poppins"/>
              </a:rPr>
              <a:t>mé</a:t>
            </a:r>
            <a:r>
              <a:rPr lang="en-US" sz="1900" strike="noStrike" u="none">
                <a:solidFill>
                  <a:srgbClr val="000000"/>
                </a:solidFill>
                <a:latin typeface="Poppins"/>
                <a:ea typeface="Poppins"/>
                <a:cs typeface="Poppins"/>
                <a:sym typeface="Poppins"/>
              </a:rPr>
              <a:t>tier</a:t>
            </a:r>
            <a:r>
              <a:rPr lang="en-US" sz="1900" strike="noStrike" u="none">
                <a:solidFill>
                  <a:srgbClr val="000000"/>
                </a:solidFill>
                <a:latin typeface="Poppins"/>
                <a:ea typeface="Poppins"/>
                <a:cs typeface="Poppins"/>
                <a:sym typeface="Poppins"/>
              </a:rPr>
              <a:t>s et v</a:t>
            </a:r>
            <a:r>
              <a:rPr lang="en-US" sz="1900" strike="noStrike" u="none">
                <a:solidFill>
                  <a:srgbClr val="000000"/>
                </a:solidFill>
                <a:latin typeface="Poppins"/>
                <a:ea typeface="Poppins"/>
                <a:cs typeface="Poppins"/>
                <a:sym typeface="Poppins"/>
              </a:rPr>
              <a:t>os o</a:t>
            </a:r>
            <a:r>
              <a:rPr lang="en-US" sz="1900" strike="noStrike" u="none">
                <a:solidFill>
                  <a:srgbClr val="000000"/>
                </a:solidFill>
                <a:latin typeface="Poppins"/>
                <a:ea typeface="Poppins"/>
                <a:cs typeface="Poppins"/>
                <a:sym typeface="Poppins"/>
              </a:rPr>
              <a:t>bjec</a:t>
            </a:r>
            <a:r>
              <a:rPr lang="en-US" sz="1900" strike="noStrike" u="none">
                <a:solidFill>
                  <a:srgbClr val="000000"/>
                </a:solidFill>
                <a:latin typeface="Poppins"/>
                <a:ea typeface="Poppins"/>
                <a:cs typeface="Poppins"/>
                <a:sym typeface="Poppins"/>
              </a:rPr>
              <a:t>ti</a:t>
            </a:r>
            <a:r>
              <a:rPr lang="en-US" sz="1900" strike="noStrike" u="none">
                <a:solidFill>
                  <a:srgbClr val="000000"/>
                </a:solidFill>
                <a:latin typeface="Poppins"/>
                <a:ea typeface="Poppins"/>
                <a:cs typeface="Poppins"/>
                <a:sym typeface="Poppins"/>
              </a:rPr>
              <a:t>f</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a:t>
            </a:r>
          </a:p>
        </p:txBody>
      </p:sp>
      <p:sp>
        <p:nvSpPr>
          <p:cNvPr name="TextBox 22" id="22"/>
          <p:cNvSpPr txBox="true"/>
          <p:nvPr/>
        </p:nvSpPr>
        <p:spPr>
          <a:xfrm rot="0">
            <a:off x="1143610" y="7001444"/>
            <a:ext cx="8176031" cy="356552"/>
          </a:xfrm>
          <a:prstGeom prst="rect">
            <a:avLst/>
          </a:prstGeom>
        </p:spPr>
        <p:txBody>
          <a:bodyPr anchor="t" rtlCol="false" tIns="0" lIns="0" bIns="0" rIns="0">
            <a:spAutoFit/>
          </a:bodyPr>
          <a:lstStyle/>
          <a:p>
            <a:pPr algn="just" marL="0" indent="0" lvl="0">
              <a:lnSpc>
                <a:spcPts val="2712"/>
              </a:lnSpc>
              <a:spcBef>
                <a:spcPct val="0"/>
              </a:spcBef>
            </a:pPr>
            <a:r>
              <a:rPr lang="en-US" sz="2100" strike="noStrike" u="none">
                <a:solidFill>
                  <a:srgbClr val="000000"/>
                </a:solidFill>
                <a:latin typeface="Poppins"/>
                <a:ea typeface="Poppins"/>
                <a:cs typeface="Poppins"/>
                <a:sym typeface="Poppins"/>
              </a:rPr>
              <a:t>Évolut</a:t>
            </a:r>
            <a:r>
              <a:rPr lang="en-US" sz="2100" strike="noStrike" u="none">
                <a:solidFill>
                  <a:srgbClr val="000000"/>
                </a:solidFill>
                <a:latin typeface="Poppins"/>
                <a:ea typeface="Poppins"/>
                <a:cs typeface="Poppins"/>
                <a:sym typeface="Poppins"/>
              </a:rPr>
              <a:t>ivité totale selon vos besoins futur</a:t>
            </a:r>
            <a:r>
              <a:rPr lang="en-US" sz="2100" strike="noStrike" u="none">
                <a:solidFill>
                  <a:srgbClr val="000000"/>
                </a:solidFill>
                <a:latin typeface="Poppins"/>
                <a:ea typeface="Poppins"/>
                <a:cs typeface="Poppins"/>
                <a:sym typeface="Poppins"/>
              </a:rPr>
              <a:t>s</a:t>
            </a:r>
          </a:p>
        </p:txBody>
      </p:sp>
      <p:grpSp>
        <p:nvGrpSpPr>
          <p:cNvPr name="Group 23" id="23"/>
          <p:cNvGrpSpPr/>
          <p:nvPr/>
        </p:nvGrpSpPr>
        <p:grpSpPr>
          <a:xfrm rot="0">
            <a:off x="1002211" y="7162984"/>
            <a:ext cx="71570" cy="71570"/>
            <a:chOff x="0" y="0"/>
            <a:chExt cx="146304" cy="146304"/>
          </a:xfrm>
        </p:grpSpPr>
        <p:sp>
          <p:nvSpPr>
            <p:cNvPr name="Freeform 24" id="2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5" id="25"/>
          <p:cNvSpPr txBox="true"/>
          <p:nvPr/>
        </p:nvSpPr>
        <p:spPr>
          <a:xfrm rot="0">
            <a:off x="1128370" y="7524967"/>
            <a:ext cx="8191271" cy="351942"/>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Cad</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ag</a:t>
            </a:r>
            <a:r>
              <a:rPr lang="en-US" sz="2100" strike="noStrike" u="none">
                <a:solidFill>
                  <a:srgbClr val="000000"/>
                </a:solidFill>
                <a:latin typeface="Poppins"/>
                <a:ea typeface="Poppins"/>
                <a:cs typeface="Poppins"/>
                <a:sym typeface="Poppins"/>
              </a:rPr>
              <a:t>e et </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alys</a:t>
            </a:r>
            <a:r>
              <a:rPr lang="en-US" sz="2100" strike="noStrike" u="none">
                <a:solidFill>
                  <a:srgbClr val="000000"/>
                </a:solidFill>
                <a:latin typeface="Poppins"/>
                <a:ea typeface="Poppins"/>
                <a:cs typeface="Poppins"/>
                <a:sym typeface="Poppins"/>
              </a:rPr>
              <a:t>e dédiés à votre organisa</a:t>
            </a:r>
            <a:r>
              <a:rPr lang="en-US" sz="2100" strike="noStrike" u="none">
                <a:solidFill>
                  <a:srgbClr val="000000"/>
                </a:solidFill>
                <a:latin typeface="Poppins"/>
                <a:ea typeface="Poppins"/>
                <a:cs typeface="Poppins"/>
                <a:sym typeface="Poppins"/>
              </a:rPr>
              <a:t>tion</a:t>
            </a:r>
            <a:r>
              <a:rPr lang="en-US" sz="2100" strike="noStrike" u="none">
                <a:solidFill>
                  <a:srgbClr val="000000"/>
                </a:solidFill>
                <a:latin typeface="Poppins"/>
                <a:ea typeface="Poppins"/>
                <a:cs typeface="Poppins"/>
                <a:sym typeface="Poppins"/>
              </a:rPr>
              <a:t> </a:t>
            </a:r>
          </a:p>
        </p:txBody>
      </p:sp>
      <p:grpSp>
        <p:nvGrpSpPr>
          <p:cNvPr name="Group 26" id="26"/>
          <p:cNvGrpSpPr/>
          <p:nvPr/>
        </p:nvGrpSpPr>
        <p:grpSpPr>
          <a:xfrm rot="0">
            <a:off x="986971" y="7684113"/>
            <a:ext cx="71570" cy="71570"/>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8" id="28"/>
          <p:cNvSpPr txBox="true"/>
          <p:nvPr/>
        </p:nvSpPr>
        <p:spPr>
          <a:xfrm rot="0">
            <a:off x="1143610" y="8069850"/>
            <a:ext cx="8160577" cy="351764"/>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Archi</a:t>
            </a:r>
            <a:r>
              <a:rPr lang="en-US" sz="2100" strike="noStrike" u="none">
                <a:solidFill>
                  <a:srgbClr val="000000"/>
                </a:solidFill>
                <a:latin typeface="Poppins"/>
                <a:ea typeface="Poppins"/>
                <a:cs typeface="Poppins"/>
                <a:sym typeface="Poppins"/>
              </a:rPr>
              <a:t>tecture et dévelo</a:t>
            </a:r>
            <a:r>
              <a:rPr lang="en-US" sz="2100" strike="noStrike" u="none">
                <a:solidFill>
                  <a:srgbClr val="000000"/>
                </a:solidFill>
                <a:latin typeface="Poppins"/>
                <a:ea typeface="Poppins"/>
                <a:cs typeface="Poppins"/>
                <a:sym typeface="Poppins"/>
              </a:rPr>
              <a:t>pp</a:t>
            </a:r>
            <a:r>
              <a:rPr lang="en-US" sz="2100" strike="noStrike" u="none">
                <a:solidFill>
                  <a:srgbClr val="000000"/>
                </a:solidFill>
                <a:latin typeface="Poppins"/>
                <a:ea typeface="Poppins"/>
                <a:cs typeface="Poppins"/>
                <a:sym typeface="Poppins"/>
              </a:rPr>
              <a:t>ement 100% sur mesure </a:t>
            </a:r>
          </a:p>
        </p:txBody>
      </p:sp>
      <p:grpSp>
        <p:nvGrpSpPr>
          <p:cNvPr name="Group 29" id="29"/>
          <p:cNvGrpSpPr/>
          <p:nvPr/>
        </p:nvGrpSpPr>
        <p:grpSpPr>
          <a:xfrm rot="0">
            <a:off x="995842" y="8228997"/>
            <a:ext cx="62699" cy="71570"/>
            <a:chOff x="0" y="0"/>
            <a:chExt cx="128169" cy="146304"/>
          </a:xfrm>
        </p:grpSpPr>
        <p:sp>
          <p:nvSpPr>
            <p:cNvPr name="Freeform 30" id="30"/>
            <p:cNvSpPr/>
            <p:nvPr/>
          </p:nvSpPr>
          <p:spPr>
            <a:xfrm flipH="false" flipV="false" rot="0">
              <a:off x="0" y="0"/>
              <a:ext cx="128169" cy="146304"/>
            </a:xfrm>
            <a:custGeom>
              <a:avLst/>
              <a:gdLst/>
              <a:ahLst/>
              <a:cxnLst/>
              <a:rect r="r" b="b" t="t" l="l"/>
              <a:pathLst>
                <a:path h="146304" w="128169">
                  <a:moveTo>
                    <a:pt x="0" y="73152"/>
                  </a:moveTo>
                  <a:cubicBezTo>
                    <a:pt x="0" y="32766"/>
                    <a:pt x="28705" y="0"/>
                    <a:pt x="64085" y="0"/>
                  </a:cubicBezTo>
                  <a:cubicBezTo>
                    <a:pt x="99465" y="0"/>
                    <a:pt x="128169" y="32766"/>
                    <a:pt x="128169" y="73152"/>
                  </a:cubicBezTo>
                  <a:cubicBezTo>
                    <a:pt x="128169" y="113538"/>
                    <a:pt x="99465" y="146304"/>
                    <a:pt x="64085" y="146304"/>
                  </a:cubicBezTo>
                  <a:cubicBezTo>
                    <a:pt x="28705" y="146304"/>
                    <a:pt x="0" y="113538"/>
                    <a:pt x="0" y="73152"/>
                  </a:cubicBezTo>
                  <a:close/>
                </a:path>
              </a:pathLst>
            </a:custGeom>
            <a:solidFill>
              <a:srgbClr val="0072CE"/>
            </a:solidFill>
          </p:spPr>
        </p:sp>
      </p:grpSp>
      <p:grpSp>
        <p:nvGrpSpPr>
          <p:cNvPr name="Group 31" id="31"/>
          <p:cNvGrpSpPr/>
          <p:nvPr/>
        </p:nvGrpSpPr>
        <p:grpSpPr>
          <a:xfrm rot="0">
            <a:off x="10156698" y="5350138"/>
            <a:ext cx="7102602" cy="520217"/>
            <a:chOff x="0" y="0"/>
            <a:chExt cx="9470136" cy="693623"/>
          </a:xfrm>
        </p:grpSpPr>
        <p:sp>
          <p:nvSpPr>
            <p:cNvPr name="Freeform 32" id="32"/>
            <p:cNvSpPr/>
            <p:nvPr/>
          </p:nvSpPr>
          <p:spPr>
            <a:xfrm flipH="false" flipV="false" rot="0">
              <a:off x="0" y="0"/>
              <a:ext cx="9470136" cy="693623"/>
            </a:xfrm>
            <a:custGeom>
              <a:avLst/>
              <a:gdLst/>
              <a:ahLst/>
              <a:cxnLst/>
              <a:rect r="r" b="b" t="t" l="l"/>
              <a:pathLst>
                <a:path h="693623" w="9470136">
                  <a:moveTo>
                    <a:pt x="0" y="0"/>
                  </a:moveTo>
                  <a:lnTo>
                    <a:pt x="9470136" y="0"/>
                  </a:lnTo>
                  <a:lnTo>
                    <a:pt x="9470136" y="693623"/>
                  </a:lnTo>
                  <a:lnTo>
                    <a:pt x="0" y="693623"/>
                  </a:lnTo>
                  <a:close/>
                </a:path>
              </a:pathLst>
            </a:custGeom>
            <a:blipFill>
              <a:blip r:embed="rId5">
                <a:alphaModFix amt="0"/>
              </a:blip>
              <a:stretch>
                <a:fillRect l="0" t="-235834" r="-33247" b="-373127"/>
              </a:stretch>
            </a:blipFill>
          </p:spPr>
        </p:sp>
        <p:sp>
          <p:nvSpPr>
            <p:cNvPr name="TextBox 33" id="33"/>
            <p:cNvSpPr txBox="true"/>
            <p:nvPr/>
          </p:nvSpPr>
          <p:spPr>
            <a:xfrm>
              <a:off x="0" y="-66675"/>
              <a:ext cx="9470136" cy="760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Solution prête à l'emploi (Adapter et personnaliser)</a:t>
              </a:r>
            </a:p>
          </p:txBody>
        </p:sp>
      </p:grpSp>
      <p:sp>
        <p:nvSpPr>
          <p:cNvPr name="TextBox 34" id="34"/>
          <p:cNvSpPr txBox="true"/>
          <p:nvPr/>
        </p:nvSpPr>
        <p:spPr>
          <a:xfrm rot="0">
            <a:off x="10150754" y="5970652"/>
            <a:ext cx="7108546" cy="930542"/>
          </a:xfrm>
          <a:prstGeom prst="rect">
            <a:avLst/>
          </a:prstGeom>
        </p:spPr>
        <p:txBody>
          <a:bodyPr anchor="t" rtlCol="false" tIns="0" lIns="0" bIns="0" rIns="0">
            <a:spAutoFit/>
          </a:bodyPr>
          <a:lstStyle/>
          <a:p>
            <a:pPr algn="just" marL="0" indent="0" lvl="0">
              <a:lnSpc>
                <a:spcPts val="2452"/>
              </a:lnSpc>
              <a:spcBef>
                <a:spcPct val="0"/>
              </a:spcBef>
            </a:pPr>
            <a:r>
              <a:rPr lang="en-US" sz="1900">
                <a:solidFill>
                  <a:srgbClr val="000000"/>
                </a:solidFill>
                <a:latin typeface="Poppins"/>
                <a:ea typeface="Poppins"/>
                <a:cs typeface="Poppins"/>
                <a:sym typeface="Poppins"/>
              </a:rPr>
              <a:t>Nous</a:t>
            </a:r>
            <a:r>
              <a:rPr lang="en-US" sz="1900" strike="noStrike" u="none">
                <a:solidFill>
                  <a:srgbClr val="000000"/>
                </a:solidFill>
                <a:latin typeface="Poppins"/>
                <a:ea typeface="Poppins"/>
                <a:cs typeface="Poppins"/>
                <a:sym typeface="Poppins"/>
              </a:rPr>
              <a:t> nous app</a:t>
            </a:r>
            <a:r>
              <a:rPr lang="en-US" sz="1900" strike="noStrike" u="none">
                <a:solidFill>
                  <a:srgbClr val="000000"/>
                </a:solidFill>
                <a:latin typeface="Poppins"/>
                <a:ea typeface="Poppins"/>
                <a:cs typeface="Poppins"/>
                <a:sym typeface="Poppins"/>
              </a:rPr>
              <a:t>uy</a:t>
            </a:r>
            <a:r>
              <a:rPr lang="en-US" sz="1900" strike="noStrike" u="none">
                <a:solidFill>
                  <a:srgbClr val="000000"/>
                </a:solidFill>
                <a:latin typeface="Poppins"/>
                <a:ea typeface="Poppins"/>
                <a:cs typeface="Poppins"/>
                <a:sym typeface="Poppins"/>
              </a:rPr>
              <a:t>ons </a:t>
            </a:r>
            <a:r>
              <a:rPr lang="en-US" sz="1900" strike="noStrike" u="none">
                <a:solidFill>
                  <a:srgbClr val="000000"/>
                </a:solidFill>
                <a:latin typeface="Poppins"/>
                <a:ea typeface="Poppins"/>
                <a:cs typeface="Poppins"/>
                <a:sym typeface="Poppins"/>
              </a:rPr>
              <a:t>sur n</a:t>
            </a:r>
            <a:r>
              <a:rPr lang="en-US" sz="1900" strike="noStrike" u="none">
                <a:solidFill>
                  <a:srgbClr val="000000"/>
                </a:solidFill>
                <a:latin typeface="Poppins"/>
                <a:ea typeface="Poppins"/>
                <a:cs typeface="Poppins"/>
                <a:sym typeface="Poppins"/>
              </a:rPr>
              <a:t>otre </a:t>
            </a:r>
            <a:r>
              <a:rPr lang="en-US" sz="1900" strike="noStrike" u="none">
                <a:solidFill>
                  <a:srgbClr val="000000"/>
                </a:solidFill>
                <a:latin typeface="Poppins"/>
                <a:ea typeface="Poppins"/>
                <a:cs typeface="Poppins"/>
                <a:sym typeface="Poppins"/>
              </a:rPr>
              <a:t>cata</a:t>
            </a:r>
            <a:r>
              <a:rPr lang="en-US" sz="1900" strike="noStrike" u="none">
                <a:solidFill>
                  <a:srgbClr val="000000"/>
                </a:solidFill>
                <a:latin typeface="Poppins"/>
                <a:ea typeface="Poppins"/>
                <a:cs typeface="Poppins"/>
                <a:sym typeface="Poppins"/>
              </a:rPr>
              <a:t>l</a:t>
            </a:r>
            <a:r>
              <a:rPr lang="en-US" sz="1900" strike="noStrike" u="none">
                <a:solidFill>
                  <a:srgbClr val="000000"/>
                </a:solidFill>
                <a:latin typeface="Poppins"/>
                <a:ea typeface="Poppins"/>
                <a:cs typeface="Poppins"/>
                <a:sym typeface="Poppins"/>
              </a:rPr>
              <a:t>og</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e épr</a:t>
            </a:r>
            <a:r>
              <a:rPr lang="en-US" sz="1900" strike="noStrike" u="none">
                <a:solidFill>
                  <a:srgbClr val="000000"/>
                </a:solidFill>
                <a:latin typeface="Poppins"/>
                <a:ea typeface="Poppins"/>
                <a:cs typeface="Poppins"/>
                <a:sym typeface="Poppins"/>
              </a:rPr>
              <a:t>ouvé (BY+ SHOP, EVENT, ACCESS, ERP, CRM, ECU) pour </a:t>
            </a:r>
            <a:r>
              <a:rPr lang="en-US" sz="1900" strike="noStrike" u="none">
                <a:solidFill>
                  <a:srgbClr val="000000"/>
                </a:solidFill>
                <a:latin typeface="Poppins"/>
                <a:ea typeface="Poppins"/>
                <a:cs typeface="Poppins"/>
                <a:sym typeface="Poppins"/>
              </a:rPr>
              <a:t>un</a:t>
            </a:r>
            <a:r>
              <a:rPr lang="en-US" sz="1900" strike="noStrike" u="none">
                <a:solidFill>
                  <a:srgbClr val="000000"/>
                </a:solidFill>
                <a:latin typeface="Poppins"/>
                <a:ea typeface="Poppins"/>
                <a:cs typeface="Poppins"/>
                <a:sym typeface="Poppins"/>
              </a:rPr>
              <a:t> déploiement ra</a:t>
            </a:r>
            <a:r>
              <a:rPr lang="en-US" sz="1900" strike="noStrike" u="none">
                <a:solidFill>
                  <a:srgbClr val="000000"/>
                </a:solidFill>
                <a:latin typeface="Poppins"/>
                <a:ea typeface="Poppins"/>
                <a:cs typeface="Poppins"/>
                <a:sym typeface="Poppins"/>
              </a:rPr>
              <a:t>p</a:t>
            </a:r>
            <a:r>
              <a:rPr lang="en-US" sz="1900" strike="noStrike" u="none">
                <a:solidFill>
                  <a:srgbClr val="000000"/>
                </a:solidFill>
                <a:latin typeface="Poppins"/>
                <a:ea typeface="Poppins"/>
                <a:cs typeface="Poppins"/>
                <a:sym typeface="Poppins"/>
              </a:rPr>
              <a:t>ide et </a:t>
            </a:r>
            <a:r>
              <a:rPr lang="en-US" sz="1900" strike="noStrike" u="none">
                <a:solidFill>
                  <a:srgbClr val="000000"/>
                </a:solidFill>
                <a:latin typeface="Poppins"/>
                <a:ea typeface="Poppins"/>
                <a:cs typeface="Poppins"/>
                <a:sym typeface="Poppins"/>
              </a:rPr>
              <a:t>maî</a:t>
            </a:r>
            <a:r>
              <a:rPr lang="en-US" sz="1900" strike="noStrike" u="none">
                <a:solidFill>
                  <a:srgbClr val="000000"/>
                </a:solidFill>
                <a:latin typeface="Poppins"/>
                <a:ea typeface="Poppins"/>
                <a:cs typeface="Poppins"/>
                <a:sym typeface="Poppins"/>
              </a:rPr>
              <a:t>trisé.</a:t>
            </a:r>
          </a:p>
        </p:txBody>
      </p:sp>
      <p:sp>
        <p:nvSpPr>
          <p:cNvPr name="TextBox 35" id="35"/>
          <p:cNvSpPr txBox="true"/>
          <p:nvPr/>
        </p:nvSpPr>
        <p:spPr>
          <a:xfrm rot="0">
            <a:off x="10271608" y="7060628"/>
            <a:ext cx="6930723" cy="35673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û</a:t>
            </a:r>
            <a:r>
              <a:rPr lang="en-US" sz="2100" strike="noStrike" u="none">
                <a:solidFill>
                  <a:srgbClr val="000000"/>
                </a:solidFill>
                <a:latin typeface="Poppins"/>
                <a:ea typeface="Poppins"/>
                <a:cs typeface="Poppins"/>
                <a:sym typeface="Poppins"/>
              </a:rPr>
              <a:t>t et délai optimisés</a:t>
            </a:r>
          </a:p>
        </p:txBody>
      </p:sp>
      <p:grpSp>
        <p:nvGrpSpPr>
          <p:cNvPr name="Group 36" id="36"/>
          <p:cNvGrpSpPr/>
          <p:nvPr/>
        </p:nvGrpSpPr>
        <p:grpSpPr>
          <a:xfrm rot="0">
            <a:off x="10130209" y="7222169"/>
            <a:ext cx="71570" cy="71570"/>
            <a:chOff x="0" y="0"/>
            <a:chExt cx="146304" cy="146304"/>
          </a:xfrm>
        </p:grpSpPr>
        <p:sp>
          <p:nvSpPr>
            <p:cNvPr name="Freeform 37" id="3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8" id="38"/>
          <p:cNvSpPr txBox="true"/>
          <p:nvPr/>
        </p:nvSpPr>
        <p:spPr>
          <a:xfrm rot="0">
            <a:off x="10256368" y="7584152"/>
            <a:ext cx="6945963" cy="351942"/>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Mis</a:t>
            </a:r>
            <a:r>
              <a:rPr lang="en-US" sz="2100" strike="noStrike" u="none">
                <a:solidFill>
                  <a:srgbClr val="000000"/>
                </a:solidFill>
                <a:latin typeface="Poppins"/>
                <a:ea typeface="Poppins"/>
                <a:cs typeface="Poppins"/>
                <a:sym typeface="Poppins"/>
              </a:rPr>
              <a:t>e en œuvre rapide sur une base épro</a:t>
            </a:r>
            <a:r>
              <a:rPr lang="en-US" sz="2100" strike="noStrike" u="none">
                <a:solidFill>
                  <a:srgbClr val="000000"/>
                </a:solidFill>
                <a:latin typeface="Poppins"/>
                <a:ea typeface="Poppins"/>
                <a:cs typeface="Poppins"/>
                <a:sym typeface="Poppins"/>
              </a:rPr>
              <a:t>uvée</a:t>
            </a:r>
          </a:p>
        </p:txBody>
      </p:sp>
      <p:grpSp>
        <p:nvGrpSpPr>
          <p:cNvPr name="Group 39" id="39"/>
          <p:cNvGrpSpPr/>
          <p:nvPr/>
        </p:nvGrpSpPr>
        <p:grpSpPr>
          <a:xfrm rot="0">
            <a:off x="10114969" y="7743298"/>
            <a:ext cx="71570" cy="71570"/>
            <a:chOff x="0" y="0"/>
            <a:chExt cx="146304" cy="146304"/>
          </a:xfrm>
        </p:grpSpPr>
        <p:sp>
          <p:nvSpPr>
            <p:cNvPr name="Freeform 40" id="40"/>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41" id="41"/>
          <p:cNvSpPr txBox="true"/>
          <p:nvPr/>
        </p:nvSpPr>
        <p:spPr>
          <a:xfrm rot="0">
            <a:off x="10271608" y="8129035"/>
            <a:ext cx="6930723" cy="351764"/>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Paramé</a:t>
            </a:r>
            <a:r>
              <a:rPr lang="en-US" sz="2100" strike="noStrike" u="none">
                <a:solidFill>
                  <a:srgbClr val="000000"/>
                </a:solidFill>
                <a:latin typeface="Poppins"/>
                <a:ea typeface="Poppins"/>
                <a:cs typeface="Poppins"/>
                <a:sym typeface="Poppins"/>
              </a:rPr>
              <a:t>trage et personnalisation selon vos besoins </a:t>
            </a:r>
          </a:p>
        </p:txBody>
      </p:sp>
      <p:grpSp>
        <p:nvGrpSpPr>
          <p:cNvPr name="Group 42" id="42"/>
          <p:cNvGrpSpPr/>
          <p:nvPr/>
        </p:nvGrpSpPr>
        <p:grpSpPr>
          <a:xfrm rot="0">
            <a:off x="10123840" y="8288182"/>
            <a:ext cx="62699" cy="71570"/>
            <a:chOff x="0" y="0"/>
            <a:chExt cx="128169" cy="146304"/>
          </a:xfrm>
        </p:grpSpPr>
        <p:sp>
          <p:nvSpPr>
            <p:cNvPr name="Freeform 43" id="43"/>
            <p:cNvSpPr/>
            <p:nvPr/>
          </p:nvSpPr>
          <p:spPr>
            <a:xfrm flipH="false" flipV="false" rot="0">
              <a:off x="0" y="0"/>
              <a:ext cx="128169" cy="146304"/>
            </a:xfrm>
            <a:custGeom>
              <a:avLst/>
              <a:gdLst/>
              <a:ahLst/>
              <a:cxnLst/>
              <a:rect r="r" b="b" t="t" l="l"/>
              <a:pathLst>
                <a:path h="146304" w="128169">
                  <a:moveTo>
                    <a:pt x="0" y="73152"/>
                  </a:moveTo>
                  <a:cubicBezTo>
                    <a:pt x="0" y="32766"/>
                    <a:pt x="28705" y="0"/>
                    <a:pt x="64085" y="0"/>
                  </a:cubicBezTo>
                  <a:cubicBezTo>
                    <a:pt x="99465" y="0"/>
                    <a:pt x="128169" y="32766"/>
                    <a:pt x="128169" y="73152"/>
                  </a:cubicBezTo>
                  <a:cubicBezTo>
                    <a:pt x="128169" y="113538"/>
                    <a:pt x="99465" y="146304"/>
                    <a:pt x="64085" y="146304"/>
                  </a:cubicBezTo>
                  <a:cubicBezTo>
                    <a:pt x="28705" y="146304"/>
                    <a:pt x="0" y="113538"/>
                    <a:pt x="0" y="73152"/>
                  </a:cubicBezTo>
                  <a:close/>
                </a:path>
              </a:pathLst>
            </a:custGeom>
            <a:solidFill>
              <a:srgbClr val="0072CE"/>
            </a:solidFill>
          </p:spPr>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5390" y="-833114"/>
            <a:ext cx="20827433" cy="11712884"/>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sp>
        <p:nvSpPr>
          <p:cNvPr name="TextBox 4" id="4"/>
          <p:cNvSpPr txBox="true"/>
          <p:nvPr/>
        </p:nvSpPr>
        <p:spPr>
          <a:xfrm rot="0">
            <a:off x="986971" y="2984897"/>
            <a:ext cx="13986634" cy="515684"/>
          </a:xfrm>
          <a:prstGeom prst="rect">
            <a:avLst/>
          </a:prstGeom>
        </p:spPr>
        <p:txBody>
          <a:bodyPr anchor="t" rtlCol="false" tIns="0" lIns="0" bIns="0" rIns="0">
            <a:spAutoFit/>
          </a:bodyPr>
          <a:lstStyle/>
          <a:p>
            <a:pPr algn="l">
              <a:lnSpc>
                <a:spcPts val="2850"/>
              </a:lnSpc>
            </a:pPr>
            <a:r>
              <a:rPr lang="en-US" sz="2400">
                <a:solidFill>
                  <a:srgbClr val="FFFFFF"/>
                </a:solidFill>
                <a:latin typeface="Poppins"/>
                <a:ea typeface="Poppins"/>
                <a:cs typeface="Poppins"/>
                <a:sym typeface="Poppins"/>
              </a:rPr>
              <a:t>NetByUs est prêt à devenir votre partenaire technologique.</a:t>
            </a:r>
          </a:p>
        </p:txBody>
      </p:sp>
      <p:grpSp>
        <p:nvGrpSpPr>
          <p:cNvPr name="Group 5" id="5"/>
          <p:cNvGrpSpPr/>
          <p:nvPr/>
        </p:nvGrpSpPr>
        <p:grpSpPr>
          <a:xfrm rot="0">
            <a:off x="2203228" y="4506420"/>
            <a:ext cx="5099999" cy="546277"/>
            <a:chOff x="0" y="0"/>
            <a:chExt cx="6799999" cy="728369"/>
          </a:xfrm>
        </p:grpSpPr>
        <p:sp>
          <p:nvSpPr>
            <p:cNvPr name="Freeform 6" id="6"/>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7" id="7"/>
            <p:cNvSpPr txBox="true"/>
            <p:nvPr/>
          </p:nvSpPr>
          <p:spPr>
            <a:xfrm>
              <a:off x="0" y="-19050"/>
              <a:ext cx="6799999" cy="747419"/>
            </a:xfrm>
            <a:prstGeom prst="rect">
              <a:avLst/>
            </a:prstGeom>
          </p:spPr>
          <p:txBody>
            <a:bodyPr anchor="ctr" rtlCol="false" tIns="0" lIns="0" bIns="0" rIns="0"/>
            <a:lstStyle/>
            <a:p>
              <a:pPr algn="l">
                <a:lnSpc>
                  <a:spcPts val="2639"/>
                </a:lnSpc>
              </a:pPr>
              <a:r>
                <a:rPr lang="en-US" b="true" sz="2199" spc="109">
                  <a:solidFill>
                    <a:srgbClr val="FFFFFF"/>
                  </a:solidFill>
                  <a:latin typeface="Poppins Bold"/>
                  <a:ea typeface="Poppins Bold"/>
                  <a:cs typeface="Poppins Bold"/>
                  <a:sym typeface="Poppins Bold"/>
                </a:rPr>
                <a:t>SITE WEB</a:t>
              </a:r>
            </a:p>
          </p:txBody>
        </p:sp>
      </p:grpSp>
      <p:grpSp>
        <p:nvGrpSpPr>
          <p:cNvPr name="Group 8" id="8"/>
          <p:cNvGrpSpPr/>
          <p:nvPr/>
        </p:nvGrpSpPr>
        <p:grpSpPr>
          <a:xfrm rot="0">
            <a:off x="2203228" y="4986480"/>
            <a:ext cx="5099999" cy="630000"/>
            <a:chOff x="0" y="0"/>
            <a:chExt cx="6799999" cy="840000"/>
          </a:xfrm>
        </p:grpSpPr>
        <p:sp>
          <p:nvSpPr>
            <p:cNvPr name="Freeform 9" id="9"/>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10" id="10"/>
            <p:cNvSpPr txBox="true"/>
            <p:nvPr/>
          </p:nvSpPr>
          <p:spPr>
            <a:xfrm>
              <a:off x="0" y="-28575"/>
              <a:ext cx="6799999" cy="868575"/>
            </a:xfrm>
            <a:prstGeom prst="rect">
              <a:avLst/>
            </a:prstGeom>
          </p:spPr>
          <p:txBody>
            <a:bodyPr anchor="ctr" rtlCol="false" tIns="0" lIns="0" bIns="0" rIns="0"/>
            <a:lstStyle/>
            <a:p>
              <a:pPr algn="l">
                <a:lnSpc>
                  <a:spcPts val="2400"/>
                </a:lnSpc>
              </a:pPr>
              <a:r>
                <a:rPr lang="en-US" b="true" sz="2000">
                  <a:solidFill>
                    <a:srgbClr val="F07817"/>
                  </a:solidFill>
                  <a:latin typeface="Poppins Bold"/>
                  <a:ea typeface="Poppins Bold"/>
                  <a:cs typeface="Poppins Bold"/>
                  <a:sym typeface="Poppins Bold"/>
                </a:rPr>
                <a:t>netbyus.com</a:t>
              </a:r>
            </a:p>
          </p:txBody>
        </p:sp>
      </p:grpSp>
      <p:grpSp>
        <p:nvGrpSpPr>
          <p:cNvPr name="Group 11" id="11"/>
          <p:cNvGrpSpPr/>
          <p:nvPr/>
        </p:nvGrpSpPr>
        <p:grpSpPr>
          <a:xfrm rot="0">
            <a:off x="2203228" y="5826423"/>
            <a:ext cx="5099999" cy="546277"/>
            <a:chOff x="0" y="0"/>
            <a:chExt cx="6799999" cy="728369"/>
          </a:xfrm>
        </p:grpSpPr>
        <p:sp>
          <p:nvSpPr>
            <p:cNvPr name="Freeform 12" id="12"/>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13" id="13"/>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EMAIL</a:t>
              </a:r>
            </a:p>
          </p:txBody>
        </p:sp>
      </p:grpSp>
      <p:grpSp>
        <p:nvGrpSpPr>
          <p:cNvPr name="Group 14" id="14"/>
          <p:cNvGrpSpPr/>
          <p:nvPr/>
        </p:nvGrpSpPr>
        <p:grpSpPr>
          <a:xfrm rot="0">
            <a:off x="2203228" y="6306483"/>
            <a:ext cx="5099999" cy="630000"/>
            <a:chOff x="0" y="0"/>
            <a:chExt cx="6799999" cy="840000"/>
          </a:xfrm>
        </p:grpSpPr>
        <p:sp>
          <p:nvSpPr>
            <p:cNvPr name="Freeform 15" id="15"/>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16" id="16"/>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contact@netbyus.com</a:t>
              </a:r>
            </a:p>
          </p:txBody>
        </p:sp>
      </p:grpSp>
      <p:grpSp>
        <p:nvGrpSpPr>
          <p:cNvPr name="Group 17" id="17"/>
          <p:cNvGrpSpPr/>
          <p:nvPr/>
        </p:nvGrpSpPr>
        <p:grpSpPr>
          <a:xfrm rot="0">
            <a:off x="2203228" y="7146417"/>
            <a:ext cx="5099999" cy="546277"/>
            <a:chOff x="0" y="0"/>
            <a:chExt cx="6799999" cy="728369"/>
          </a:xfrm>
        </p:grpSpPr>
        <p:sp>
          <p:nvSpPr>
            <p:cNvPr name="Freeform 18" id="18"/>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19" id="19"/>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TÉLÉPHONE</a:t>
              </a:r>
            </a:p>
          </p:txBody>
        </p:sp>
      </p:grpSp>
      <p:grpSp>
        <p:nvGrpSpPr>
          <p:cNvPr name="Group 20" id="20"/>
          <p:cNvGrpSpPr/>
          <p:nvPr/>
        </p:nvGrpSpPr>
        <p:grpSpPr>
          <a:xfrm rot="0">
            <a:off x="2203228" y="7626477"/>
            <a:ext cx="5099999" cy="630000"/>
            <a:chOff x="0" y="0"/>
            <a:chExt cx="6799999" cy="840000"/>
          </a:xfrm>
        </p:grpSpPr>
        <p:sp>
          <p:nvSpPr>
            <p:cNvPr name="Freeform 21" id="21"/>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22" id="22"/>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+229 01 55 01 83 63</a:t>
              </a:r>
            </a:p>
          </p:txBody>
        </p:sp>
      </p:grpSp>
      <p:grpSp>
        <p:nvGrpSpPr>
          <p:cNvPr name="Group 23" id="23"/>
          <p:cNvGrpSpPr/>
          <p:nvPr/>
        </p:nvGrpSpPr>
        <p:grpSpPr>
          <a:xfrm rot="0">
            <a:off x="10132504" y="5166417"/>
            <a:ext cx="5099999" cy="546277"/>
            <a:chOff x="0" y="0"/>
            <a:chExt cx="6799999" cy="728369"/>
          </a:xfrm>
        </p:grpSpPr>
        <p:sp>
          <p:nvSpPr>
            <p:cNvPr name="Freeform 24" id="24"/>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25" id="25"/>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LOCALISATION</a:t>
              </a:r>
            </a:p>
          </p:txBody>
        </p:sp>
      </p:grpSp>
      <p:grpSp>
        <p:nvGrpSpPr>
          <p:cNvPr name="Group 26" id="26"/>
          <p:cNvGrpSpPr/>
          <p:nvPr/>
        </p:nvGrpSpPr>
        <p:grpSpPr>
          <a:xfrm rot="0">
            <a:off x="10132504" y="5646477"/>
            <a:ext cx="5099999" cy="630000"/>
            <a:chOff x="0" y="0"/>
            <a:chExt cx="6799999" cy="840000"/>
          </a:xfrm>
        </p:grpSpPr>
        <p:sp>
          <p:nvSpPr>
            <p:cNvPr name="Freeform 27" id="27"/>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28" id="28"/>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Cotonou, Bénin</a:t>
              </a:r>
            </a:p>
          </p:txBody>
        </p:sp>
      </p:grpSp>
      <p:grpSp>
        <p:nvGrpSpPr>
          <p:cNvPr name="Group 29" id="29"/>
          <p:cNvGrpSpPr/>
          <p:nvPr/>
        </p:nvGrpSpPr>
        <p:grpSpPr>
          <a:xfrm rot="0">
            <a:off x="10132504" y="6486420"/>
            <a:ext cx="5099999" cy="546277"/>
            <a:chOff x="0" y="0"/>
            <a:chExt cx="6799999" cy="728369"/>
          </a:xfrm>
        </p:grpSpPr>
        <p:sp>
          <p:nvSpPr>
            <p:cNvPr name="Freeform 30" id="30"/>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31" id="31"/>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RÉSEAUX SOCIAUX</a:t>
              </a:r>
            </a:p>
          </p:txBody>
        </p:sp>
      </p:grpSp>
      <p:grpSp>
        <p:nvGrpSpPr>
          <p:cNvPr name="Group 32" id="32"/>
          <p:cNvGrpSpPr/>
          <p:nvPr/>
        </p:nvGrpSpPr>
        <p:grpSpPr>
          <a:xfrm rot="0">
            <a:off x="10132504" y="6966480"/>
            <a:ext cx="3000175" cy="630000"/>
            <a:chOff x="0" y="0"/>
            <a:chExt cx="4000233" cy="840000"/>
          </a:xfrm>
        </p:grpSpPr>
        <p:sp>
          <p:nvSpPr>
            <p:cNvPr name="Freeform 33" id="33"/>
            <p:cNvSpPr/>
            <p:nvPr/>
          </p:nvSpPr>
          <p:spPr>
            <a:xfrm flipH="false" flipV="false" rot="0">
              <a:off x="0" y="0"/>
              <a:ext cx="4000234" cy="839997"/>
            </a:xfrm>
            <a:custGeom>
              <a:avLst/>
              <a:gdLst/>
              <a:ahLst/>
              <a:cxnLst/>
              <a:rect r="r" b="b" t="t" l="l"/>
              <a:pathLst>
                <a:path h="839997" w="4000234">
                  <a:moveTo>
                    <a:pt x="0" y="0"/>
                  </a:moveTo>
                  <a:lnTo>
                    <a:pt x="4000234" y="0"/>
                  </a:lnTo>
                  <a:lnTo>
                    <a:pt x="4000234" y="839997"/>
                  </a:lnTo>
                  <a:lnTo>
                    <a:pt x="0" y="839997"/>
                  </a:lnTo>
                  <a:close/>
                </a:path>
              </a:pathLst>
            </a:custGeom>
            <a:blipFill>
              <a:blip r:embed="rId4">
                <a:alphaModFix amt="0"/>
              </a:blip>
              <a:stretch>
                <a:fillRect l="0" t="-42791" r="0" b="-42792"/>
              </a:stretch>
            </a:blipFill>
          </p:spPr>
        </p:sp>
        <p:sp>
          <p:nvSpPr>
            <p:cNvPr name="TextBox 34" id="34"/>
            <p:cNvSpPr txBox="true"/>
            <p:nvPr/>
          </p:nvSpPr>
          <p:spPr>
            <a:xfrm>
              <a:off x="0" y="-28575"/>
              <a:ext cx="4000233"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LinkedIn · Facebook</a:t>
              </a:r>
            </a:p>
          </p:txBody>
        </p:sp>
      </p:grpSp>
      <p:grpSp>
        <p:nvGrpSpPr>
          <p:cNvPr name="Group 35" id="35"/>
          <p:cNvGrpSpPr/>
          <p:nvPr/>
        </p:nvGrpSpPr>
        <p:grpSpPr>
          <a:xfrm rot="0">
            <a:off x="12838224" y="8893143"/>
            <a:ext cx="4800000" cy="998534"/>
            <a:chOff x="0" y="0"/>
            <a:chExt cx="6400000" cy="1331379"/>
          </a:xfrm>
        </p:grpSpPr>
        <p:sp>
          <p:nvSpPr>
            <p:cNvPr name="Freeform 36" id="36"/>
            <p:cNvSpPr/>
            <p:nvPr/>
          </p:nvSpPr>
          <p:spPr>
            <a:xfrm flipH="false" flipV="false" rot="0">
              <a:off x="0" y="0"/>
              <a:ext cx="6400038" cy="1331341"/>
            </a:xfrm>
            <a:custGeom>
              <a:avLst/>
              <a:gdLst/>
              <a:ahLst/>
              <a:cxnLst/>
              <a:rect r="r" b="b" t="t" l="l"/>
              <a:pathLst>
                <a:path h="1331341" w="6400038">
                  <a:moveTo>
                    <a:pt x="0" y="0"/>
                  </a:moveTo>
                  <a:lnTo>
                    <a:pt x="6400038" y="0"/>
                  </a:lnTo>
                  <a:lnTo>
                    <a:pt x="6400038" y="1331341"/>
                  </a:lnTo>
                  <a:lnTo>
                    <a:pt x="0" y="1331341"/>
                  </a:lnTo>
                  <a:lnTo>
                    <a:pt x="0" y="0"/>
                  </a:lnTo>
                  <a:close/>
                </a:path>
              </a:pathLst>
            </a:custGeom>
            <a:blipFill>
              <a:blip r:embed="rId5"/>
              <a:stretch>
                <a:fillRect l="0" t="0" r="0" b="-2"/>
              </a:stretch>
            </a:blipFill>
          </p:spPr>
        </p:sp>
      </p:grpSp>
      <p:grpSp>
        <p:nvGrpSpPr>
          <p:cNvPr name="Group 37" id="37"/>
          <p:cNvGrpSpPr/>
          <p:nvPr/>
        </p:nvGrpSpPr>
        <p:grpSpPr>
          <a:xfrm rot="0">
            <a:off x="891540" y="1028700"/>
            <a:ext cx="10972800" cy="438912"/>
            <a:chOff x="0" y="0"/>
            <a:chExt cx="14630400" cy="585216"/>
          </a:xfrm>
        </p:grpSpPr>
        <p:sp>
          <p:nvSpPr>
            <p:cNvPr name="Freeform 38" id="38"/>
            <p:cNvSpPr/>
            <p:nvPr/>
          </p:nvSpPr>
          <p:spPr>
            <a:xfrm flipH="false" flipV="false" rot="0">
              <a:off x="0" y="0"/>
              <a:ext cx="14630400" cy="585216"/>
            </a:xfrm>
            <a:custGeom>
              <a:avLst/>
              <a:gdLst/>
              <a:ahLst/>
              <a:cxnLst/>
              <a:rect r="r" b="b" t="t" l="l"/>
              <a:pathLst>
                <a:path h="585216" w="14630400">
                  <a:moveTo>
                    <a:pt x="0" y="0"/>
                  </a:moveTo>
                  <a:lnTo>
                    <a:pt x="14630400" y="0"/>
                  </a:lnTo>
                  <a:lnTo>
                    <a:pt x="14630400" y="585216"/>
                  </a:lnTo>
                  <a:lnTo>
                    <a:pt x="0" y="585216"/>
                  </a:lnTo>
                  <a:close/>
                </a:path>
              </a:pathLst>
            </a:custGeom>
            <a:blipFill>
              <a:blip r:embed="rId4">
                <a:alphaModFix amt="0"/>
              </a:blip>
              <a:stretch>
                <a:fillRect l="0" t="-437125" r="0" b="-437125"/>
              </a:stretch>
            </a:blipFill>
          </p:spPr>
        </p:sp>
        <p:sp>
          <p:nvSpPr>
            <p:cNvPr name="TextBox 39" id="39"/>
            <p:cNvSpPr txBox="true"/>
            <p:nvPr/>
          </p:nvSpPr>
          <p:spPr>
            <a:xfrm>
              <a:off x="0" y="-28575"/>
              <a:ext cx="14630400" cy="613791"/>
            </a:xfrm>
            <a:prstGeom prst="rect">
              <a:avLst/>
            </a:prstGeom>
          </p:spPr>
          <p:txBody>
            <a:bodyPr anchor="ctr" rtlCol="false" tIns="0" lIns="0" bIns="0" rIns="0"/>
            <a:lstStyle/>
            <a:p>
              <a:pPr algn="l">
                <a:lnSpc>
                  <a:spcPts val="4590"/>
                </a:lnSpc>
              </a:pPr>
              <a:r>
                <a:rPr lang="en-US" b="true" sz="3825" spc="209">
                  <a:solidFill>
                    <a:srgbClr val="F07817"/>
                  </a:solidFill>
                  <a:latin typeface="Poppins Bold"/>
                  <a:ea typeface="Poppins Bold"/>
                  <a:cs typeface="Poppins Bold"/>
                  <a:sym typeface="Poppins Bold"/>
                </a:rPr>
                <a:t>NOS COORDONNEES</a:t>
              </a:r>
            </a:p>
          </p:txBody>
        </p:sp>
      </p:grpSp>
      <p:grpSp>
        <p:nvGrpSpPr>
          <p:cNvPr name="Group 40" id="40"/>
          <p:cNvGrpSpPr/>
          <p:nvPr/>
        </p:nvGrpSpPr>
        <p:grpSpPr>
          <a:xfrm rot="0">
            <a:off x="891540" y="1604772"/>
            <a:ext cx="16847820" cy="822960"/>
            <a:chOff x="0" y="0"/>
            <a:chExt cx="22463760" cy="1097280"/>
          </a:xfrm>
        </p:grpSpPr>
        <p:sp>
          <p:nvSpPr>
            <p:cNvPr name="Freeform 41" id="41"/>
            <p:cNvSpPr/>
            <p:nvPr/>
          </p:nvSpPr>
          <p:spPr>
            <a:xfrm flipH="false" flipV="false" rot="0">
              <a:off x="0" y="0"/>
              <a:ext cx="22463761" cy="1097280"/>
            </a:xfrm>
            <a:custGeom>
              <a:avLst/>
              <a:gdLst/>
              <a:ahLst/>
              <a:cxnLst/>
              <a:rect r="r" b="b" t="t" l="l"/>
              <a:pathLst>
                <a:path h="1097280" w="22463761">
                  <a:moveTo>
                    <a:pt x="0" y="0"/>
                  </a:moveTo>
                  <a:lnTo>
                    <a:pt x="22463761" y="0"/>
                  </a:lnTo>
                  <a:lnTo>
                    <a:pt x="22463761" y="1097280"/>
                  </a:lnTo>
                  <a:lnTo>
                    <a:pt x="0" y="1097280"/>
                  </a:lnTo>
                  <a:close/>
                </a:path>
              </a:pathLst>
            </a:custGeom>
            <a:blipFill>
              <a:blip r:embed="rId4">
                <a:alphaModFix amt="0"/>
              </a:blip>
              <a:stretch>
                <a:fillRect l="0" t="-348902" r="0" b="-348902"/>
              </a:stretch>
            </a:blipFill>
          </p:spPr>
        </p:sp>
        <p:sp>
          <p:nvSpPr>
            <p:cNvPr name="TextBox 42" id="42"/>
            <p:cNvSpPr txBox="true"/>
            <p:nvPr/>
          </p:nvSpPr>
          <p:spPr>
            <a:xfrm>
              <a:off x="0" y="-47625"/>
              <a:ext cx="22463760" cy="1144905"/>
            </a:xfrm>
            <a:prstGeom prst="rect">
              <a:avLst/>
            </a:prstGeom>
          </p:spPr>
          <p:txBody>
            <a:bodyPr anchor="ctr" rtlCol="false" tIns="0" lIns="0" bIns="0" rIns="0"/>
            <a:lstStyle/>
            <a:p>
              <a:pPr algn="l">
                <a:lnSpc>
                  <a:spcPts val="5607"/>
                </a:lnSpc>
              </a:pPr>
              <a:r>
                <a:rPr lang="en-US" sz="4672" b="true">
                  <a:solidFill>
                    <a:srgbClr val="FFFFFF"/>
                  </a:solidFill>
                  <a:latin typeface="Poppins Bold"/>
                  <a:ea typeface="Poppins Bold"/>
                  <a:cs typeface="Poppins Bold"/>
                  <a:sym typeface="Poppins Bold"/>
                </a:rPr>
                <a:t>Discutons de votre projet</a:t>
              </a:r>
            </a:p>
          </p:txBody>
        </p:sp>
      </p:grpSp>
      <p:sp>
        <p:nvSpPr>
          <p:cNvPr name="Freeform 43" id="43"/>
          <p:cNvSpPr/>
          <p:nvPr/>
        </p:nvSpPr>
        <p:spPr>
          <a:xfrm flipH="false" flipV="false" rot="0">
            <a:off x="13867908" y="991806"/>
            <a:ext cx="4420092" cy="3728640"/>
          </a:xfrm>
          <a:custGeom>
            <a:avLst/>
            <a:gdLst/>
            <a:ahLst/>
            <a:cxnLst/>
            <a:rect r="r" b="b" t="t" l="l"/>
            <a:pathLst>
              <a:path h="3728640" w="4420092">
                <a:moveTo>
                  <a:pt x="0" y="0"/>
                </a:moveTo>
                <a:lnTo>
                  <a:pt x="4420092" y="0"/>
                </a:lnTo>
                <a:lnTo>
                  <a:pt x="4420092" y="3728640"/>
                </a:lnTo>
                <a:lnTo>
                  <a:pt x="0" y="3728640"/>
                </a:lnTo>
                <a:lnTo>
                  <a:pt x="0" y="0"/>
                </a:lnTo>
                <a:close/>
              </a:path>
            </a:pathLst>
          </a:custGeom>
          <a:blipFill>
            <a:blip r:embed="rId6"/>
            <a:stretch>
              <a:fillRect l="-295346" t="0" r="0" b="-182158"/>
            </a:stretch>
          </a:blipFill>
        </p:spPr>
      </p:sp>
      <p:grpSp>
        <p:nvGrpSpPr>
          <p:cNvPr name="Group 44" id="44"/>
          <p:cNvGrpSpPr/>
          <p:nvPr/>
        </p:nvGrpSpPr>
        <p:grpSpPr>
          <a:xfrm rot="0">
            <a:off x="1220724" y="4667079"/>
            <a:ext cx="712499" cy="712499"/>
            <a:chOff x="0" y="0"/>
            <a:chExt cx="949998" cy="949998"/>
          </a:xfrm>
        </p:grpSpPr>
        <p:grpSp>
          <p:nvGrpSpPr>
            <p:cNvPr name="Group 45" id="45"/>
            <p:cNvGrpSpPr/>
            <p:nvPr/>
          </p:nvGrpSpPr>
          <p:grpSpPr>
            <a:xfrm rot="0">
              <a:off x="0" y="0"/>
              <a:ext cx="949998" cy="949998"/>
              <a:chOff x="0" y="0"/>
              <a:chExt cx="949998" cy="949998"/>
            </a:xfrm>
          </p:grpSpPr>
          <p:sp>
            <p:nvSpPr>
              <p:cNvPr name="Freeform 46" id="46"/>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47" id="47"/>
            <p:cNvSpPr/>
            <p:nvPr/>
          </p:nvSpPr>
          <p:spPr>
            <a:xfrm flipH="false" flipV="false" rot="0">
              <a:off x="185466" y="185459"/>
              <a:ext cx="579080" cy="579080"/>
            </a:xfrm>
            <a:custGeom>
              <a:avLst/>
              <a:gdLst/>
              <a:ahLst/>
              <a:cxnLst/>
              <a:rect r="r" b="b" t="t" l="l"/>
              <a:pathLst>
                <a:path h="579080" w="579080">
                  <a:moveTo>
                    <a:pt x="0" y="0"/>
                  </a:moveTo>
                  <a:lnTo>
                    <a:pt x="579079" y="0"/>
                  </a:lnTo>
                  <a:lnTo>
                    <a:pt x="579079" y="579080"/>
                  </a:lnTo>
                  <a:lnTo>
                    <a:pt x="0" y="5790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48" id="48"/>
          <p:cNvGrpSpPr/>
          <p:nvPr/>
        </p:nvGrpSpPr>
        <p:grpSpPr>
          <a:xfrm rot="0">
            <a:off x="1220724" y="6016451"/>
            <a:ext cx="712499" cy="712499"/>
            <a:chOff x="0" y="0"/>
            <a:chExt cx="949998" cy="949998"/>
          </a:xfrm>
        </p:grpSpPr>
        <p:grpSp>
          <p:nvGrpSpPr>
            <p:cNvPr name="Group 49" id="49"/>
            <p:cNvGrpSpPr/>
            <p:nvPr/>
          </p:nvGrpSpPr>
          <p:grpSpPr>
            <a:xfrm rot="0">
              <a:off x="0" y="0"/>
              <a:ext cx="949998" cy="949998"/>
              <a:chOff x="0" y="0"/>
              <a:chExt cx="949998" cy="949998"/>
            </a:xfrm>
          </p:grpSpPr>
          <p:sp>
            <p:nvSpPr>
              <p:cNvPr name="Freeform 50" id="50"/>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1" id="51"/>
            <p:cNvSpPr/>
            <p:nvPr/>
          </p:nvSpPr>
          <p:spPr>
            <a:xfrm flipH="false" flipV="false" rot="0">
              <a:off x="197235" y="276393"/>
              <a:ext cx="555541" cy="397212"/>
            </a:xfrm>
            <a:custGeom>
              <a:avLst/>
              <a:gdLst/>
              <a:ahLst/>
              <a:cxnLst/>
              <a:rect r="r" b="b" t="t" l="l"/>
              <a:pathLst>
                <a:path h="397212" w="555541">
                  <a:moveTo>
                    <a:pt x="0" y="0"/>
                  </a:moveTo>
                  <a:lnTo>
                    <a:pt x="555541" y="0"/>
                  </a:lnTo>
                  <a:lnTo>
                    <a:pt x="555541" y="397212"/>
                  </a:lnTo>
                  <a:lnTo>
                    <a:pt x="0" y="39721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grpSp>
        <p:nvGrpSpPr>
          <p:cNvPr name="Group 52" id="52"/>
          <p:cNvGrpSpPr/>
          <p:nvPr/>
        </p:nvGrpSpPr>
        <p:grpSpPr>
          <a:xfrm rot="0">
            <a:off x="1220724" y="7336445"/>
            <a:ext cx="712499" cy="712499"/>
            <a:chOff x="0" y="0"/>
            <a:chExt cx="949998" cy="949998"/>
          </a:xfrm>
        </p:grpSpPr>
        <p:grpSp>
          <p:nvGrpSpPr>
            <p:cNvPr name="Group 53" id="53"/>
            <p:cNvGrpSpPr/>
            <p:nvPr/>
          </p:nvGrpSpPr>
          <p:grpSpPr>
            <a:xfrm rot="0">
              <a:off x="0" y="0"/>
              <a:ext cx="949998" cy="949998"/>
              <a:chOff x="0" y="0"/>
              <a:chExt cx="949998" cy="949998"/>
            </a:xfrm>
          </p:grpSpPr>
          <p:sp>
            <p:nvSpPr>
              <p:cNvPr name="Freeform 54" id="54"/>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5" id="55"/>
            <p:cNvSpPr/>
            <p:nvPr/>
          </p:nvSpPr>
          <p:spPr>
            <a:xfrm flipH="false" flipV="false" rot="0">
              <a:off x="306100" y="188729"/>
              <a:ext cx="337799" cy="572540"/>
            </a:xfrm>
            <a:custGeom>
              <a:avLst/>
              <a:gdLst/>
              <a:ahLst/>
              <a:cxnLst/>
              <a:rect r="r" b="b" t="t" l="l"/>
              <a:pathLst>
                <a:path h="572540" w="337799">
                  <a:moveTo>
                    <a:pt x="0" y="0"/>
                  </a:moveTo>
                  <a:lnTo>
                    <a:pt x="337798" y="0"/>
                  </a:lnTo>
                  <a:lnTo>
                    <a:pt x="337798" y="572540"/>
                  </a:lnTo>
                  <a:lnTo>
                    <a:pt x="0" y="57254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grpSp>
        <p:nvGrpSpPr>
          <p:cNvPr name="Group 56" id="56"/>
          <p:cNvGrpSpPr/>
          <p:nvPr/>
        </p:nvGrpSpPr>
        <p:grpSpPr>
          <a:xfrm rot="0">
            <a:off x="9150001" y="5356445"/>
            <a:ext cx="712499" cy="712499"/>
            <a:chOff x="0" y="0"/>
            <a:chExt cx="949998" cy="949998"/>
          </a:xfrm>
        </p:grpSpPr>
        <p:grpSp>
          <p:nvGrpSpPr>
            <p:cNvPr name="Group 57" id="57"/>
            <p:cNvGrpSpPr/>
            <p:nvPr/>
          </p:nvGrpSpPr>
          <p:grpSpPr>
            <a:xfrm rot="0">
              <a:off x="0" y="0"/>
              <a:ext cx="949998" cy="949998"/>
              <a:chOff x="0" y="0"/>
              <a:chExt cx="949998" cy="949998"/>
            </a:xfrm>
          </p:grpSpPr>
          <p:sp>
            <p:nvSpPr>
              <p:cNvPr name="Freeform 58" id="58"/>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9" id="59"/>
            <p:cNvSpPr/>
            <p:nvPr/>
          </p:nvSpPr>
          <p:spPr>
            <a:xfrm flipH="false" flipV="false" rot="0">
              <a:off x="300538" y="193611"/>
              <a:ext cx="348922" cy="562777"/>
            </a:xfrm>
            <a:custGeom>
              <a:avLst/>
              <a:gdLst/>
              <a:ahLst/>
              <a:cxnLst/>
              <a:rect r="r" b="b" t="t" l="l"/>
              <a:pathLst>
                <a:path h="562777" w="348922">
                  <a:moveTo>
                    <a:pt x="0" y="0"/>
                  </a:moveTo>
                  <a:lnTo>
                    <a:pt x="348922" y="0"/>
                  </a:lnTo>
                  <a:lnTo>
                    <a:pt x="348922" y="562777"/>
                  </a:lnTo>
                  <a:lnTo>
                    <a:pt x="0" y="562777"/>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grpSp>
        <p:nvGrpSpPr>
          <p:cNvPr name="Group 60" id="60"/>
          <p:cNvGrpSpPr/>
          <p:nvPr/>
        </p:nvGrpSpPr>
        <p:grpSpPr>
          <a:xfrm rot="0">
            <a:off x="9150001" y="6676448"/>
            <a:ext cx="712499" cy="712499"/>
            <a:chOff x="0" y="0"/>
            <a:chExt cx="949998" cy="949998"/>
          </a:xfrm>
        </p:grpSpPr>
        <p:grpSp>
          <p:nvGrpSpPr>
            <p:cNvPr name="Group 61" id="61"/>
            <p:cNvGrpSpPr/>
            <p:nvPr/>
          </p:nvGrpSpPr>
          <p:grpSpPr>
            <a:xfrm rot="0">
              <a:off x="0" y="0"/>
              <a:ext cx="949998" cy="949998"/>
              <a:chOff x="0" y="0"/>
              <a:chExt cx="949998" cy="949998"/>
            </a:xfrm>
          </p:grpSpPr>
          <p:sp>
            <p:nvSpPr>
              <p:cNvPr name="Freeform 62" id="62"/>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63" id="63"/>
            <p:cNvSpPr/>
            <p:nvPr/>
          </p:nvSpPr>
          <p:spPr>
            <a:xfrm flipH="false" flipV="false" rot="0">
              <a:off x="214715" y="193611"/>
              <a:ext cx="520569" cy="562777"/>
            </a:xfrm>
            <a:custGeom>
              <a:avLst/>
              <a:gdLst/>
              <a:ahLst/>
              <a:cxnLst/>
              <a:rect r="r" b="b" t="t" l="l"/>
              <a:pathLst>
                <a:path h="562777" w="520569">
                  <a:moveTo>
                    <a:pt x="0" y="0"/>
                  </a:moveTo>
                  <a:lnTo>
                    <a:pt x="520568" y="0"/>
                  </a:lnTo>
                  <a:lnTo>
                    <a:pt x="520568" y="562777"/>
                  </a:lnTo>
                  <a:lnTo>
                    <a:pt x="0" y="56277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grpSp>
        <p:nvGrpSpPr>
          <p:cNvPr name="Group 64" id="64"/>
          <p:cNvGrpSpPr/>
          <p:nvPr/>
        </p:nvGrpSpPr>
        <p:grpSpPr>
          <a:xfrm rot="0">
            <a:off x="171450" y="9395460"/>
            <a:ext cx="4514898" cy="496217"/>
            <a:chOff x="0" y="0"/>
            <a:chExt cx="6019864" cy="661623"/>
          </a:xfrm>
        </p:grpSpPr>
        <p:sp>
          <p:nvSpPr>
            <p:cNvPr name="Freeform 65" id="65"/>
            <p:cNvSpPr/>
            <p:nvPr/>
          </p:nvSpPr>
          <p:spPr>
            <a:xfrm flipH="false" flipV="false" rot="0">
              <a:off x="0" y="0"/>
              <a:ext cx="6019858" cy="661623"/>
            </a:xfrm>
            <a:custGeom>
              <a:avLst/>
              <a:gdLst/>
              <a:ahLst/>
              <a:cxnLst/>
              <a:rect r="r" b="b" t="t" l="l"/>
              <a:pathLst>
                <a:path h="661623" w="6019858">
                  <a:moveTo>
                    <a:pt x="0" y="0"/>
                  </a:moveTo>
                  <a:lnTo>
                    <a:pt x="6019858" y="0"/>
                  </a:lnTo>
                  <a:lnTo>
                    <a:pt x="6019858" y="661623"/>
                  </a:lnTo>
                  <a:lnTo>
                    <a:pt x="0" y="661623"/>
                  </a:lnTo>
                  <a:close/>
                </a:path>
              </a:pathLst>
            </a:custGeom>
            <a:blipFill>
              <a:blip r:embed="rId4">
                <a:alphaModFix amt="0"/>
              </a:blip>
              <a:stretch>
                <a:fillRect l="0" t="-128915" r="0" b="-125659"/>
              </a:stretch>
            </a:blipFill>
          </p:spPr>
        </p:sp>
        <p:sp>
          <p:nvSpPr>
            <p:cNvPr name="TextBox 66" id="66"/>
            <p:cNvSpPr txBox="true"/>
            <p:nvPr/>
          </p:nvSpPr>
          <p:spPr>
            <a:xfrm>
              <a:off x="0" y="0"/>
              <a:ext cx="6019864" cy="661623"/>
            </a:xfrm>
            <a:prstGeom prst="rect">
              <a:avLst/>
            </a:prstGeom>
          </p:spPr>
          <p:txBody>
            <a:bodyPr anchor="ctr" rtlCol="false" tIns="0" lIns="0" bIns="0" rIns="0"/>
            <a:lstStyle/>
            <a:p>
              <a:pPr algn="ctr">
                <a:lnSpc>
                  <a:spcPts val="2191"/>
                </a:lnSpc>
              </a:pPr>
              <a:r>
                <a:rPr lang="en-US" sz="2000">
                  <a:solidFill>
                    <a:srgbClr val="FFFFFF"/>
                  </a:solidFill>
                  <a:latin typeface="Poppins"/>
                  <a:ea typeface="Poppins"/>
                  <a:cs typeface="Poppins"/>
                  <a:sym typeface="Poppins"/>
                </a:rPr>
                <a:t>Let's grow together</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DAHR-r35M-w</dc:identifier>
  <dcterms:modified xsi:type="dcterms:W3CDTF">2011-08-01T06:04:30Z</dcterms:modified>
  <cp:revision>1</cp:revision>
  <dc:title>Copie de Présentation_NetByUs_AMOA</dc:title>
</cp:coreProperties>
</file>